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Üniteyi tanıtmak; kapaktaki dört görselle ünitenin sorusunu açmak: insan ile mekân nasıl etkileşir?</a:t>
            </a:r>
          </a:p>
          <a:p/>
          <a:p>
            <a:r>
              <a:t>SÜRE: Ünite açılışı aşamasının (1. hafta 1. aşama, 5 dk) ilk dakikası; aşamanın slaytları 1-7.</a:t>
            </a:r>
          </a:p>
          <a:p/>
          <a:p>
            <a:r>
              <a:t>NASIL: Görselleri 15 saniye inceletin: 'Dört fotoğrafta insan doğayı nasıl kullanmış?' İki-üç kısa cevap alın. Görseller 'Konuya Başlarken'de (s. 17) ayrıntılı incelenecek; şimdi yalnız merak uyandırın.</a:t>
            </a:r>
          </a:p>
          <a:p/>
          <a:p>
            <a:r>
              <a:t>BEKLENEN CEVAP: Baraj ve enerji, tarım, ulaşım (köprü), turizm (kumsal) — insan mekânı ihtiyacına göre kullanır ve değiştirir.</a:t>
            </a:r>
          </a:p>
          <a:p/>
          <a:p>
            <a:r>
              <a:t>KAYNAK: Ders kitabı s. 17 Konuya Başlarken görselleri: Enerji üretimi (Keban Barajı-Elâzığ), Tarımsal faaliyet (Muğla), Ulaşım (Varda Köprüsü-Adana), Turizm (Konyaaltı Plajı-Antalya).</a:t>
            </a:r>
          </a:p>
          <a:p/>
          <a:p>
            <a:r>
              <a:t>NOT: Bu sunum yalnız okul içi ders kullanımı içindir: harita, grafik ve fotoğraflar MEB ders kitabındandır; dosya okul dışında paylaşılmaz.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Ünitenin tek öğrenme çıktısını ve iki haftalık yolunu göstermek.</a:t>
            </a:r>
          </a:p>
          <a:p/>
          <a:p>
            <a:r>
              <a:t>NASIL: İki kartı okuyun: 1. hafta coğrafi bakış ve Marmara Gölü'nün konumu, coğrafi özellikleri; 2. hafta Marmara Gölü'nde yaşanan değişim, etkileri ve makale. Ünite 4 ders saatidir. Alttaki cümle kitabın ünite amacıdır.</a:t>
            </a:r>
          </a:p>
          <a:p/>
          <a:p>
            <a:r>
              <a:t>KAYNAK: Program (2026): COĞ.10.1.1 ve süreç bileşenleri a-ç; kitap s. 14 'Bu ünitede sizlerden … beklenmektedir.'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Ünitede kullanılacak ölçme araçlarını öğrencinin diliyle duyurmak.</a:t>
            </a:r>
          </a:p>
          <a:p/>
          <a:p>
            <a:r>
              <a:t>NASIL: Üç kartı kısaca tanıtın. Açık uçlu sorular Marmara Gölü etkinliğinin sorularıdır (s. 22). Performans görevi 2. haftada sınıfta yazılan kısa makaledir (s. 22-24): kitabın analitik dereceli puanlama anahtarı ve öz değerlendirme formuyla değerlendirilir. Ünite sonunda 10 soruluk ölçme bölümü vardır (s. 25-27). Makale için 1. haftanın sonunda konu seçilecek.</a:t>
            </a:r>
          </a:p>
          <a:p/>
          <a:p>
            <a:r>
              <a:t>KAYNAK: Kitap s. 14: 'Ünitede sizden … istenmektedir.' Program, Öğrenme Kanıtları: açık uçlu sorular, performans görevi, analitik dereceli puanlama anahtarı, öz değerlendirme formu.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Ünitenin yedi anahtar kavramını göstermek; ön bilgiyi yoklamak.</a:t>
            </a:r>
          </a:p>
          <a:p/>
          <a:p>
            <a:r>
              <a:t>NASIL: Kavramları sesli okutun. Tanım vermeyin: ön değerlendirme yaprağının B bölümünde her kavram için günlük hayattan bir örnek yazacaklar (program köprü kurma önerisi). 'Konum' tanımı kitabın sözlüğündedir; diğerleri Marmara Gölü örneğinde kullanılarak öğrenilecek.</a:t>
            </a:r>
          </a:p>
          <a:p/>
          <a:p>
            <a:r>
              <a:t>BEKLENEN CEVAP: Beklenen ön bilgi (9. sınıf): konum, hareket, değişim, dağılış kavramlarıyla doğa-insan etkileşimi.</a:t>
            </a:r>
          </a:p>
          <a:p/>
          <a:p>
            <a:r>
              <a:t>KAYNAK: Kitap s. 15 Anahtar Kavramlar; program (2026) Anahtar Kavramlar (aynı yedi kavram).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 çıktısını ve bu hafta odaklanılan süreç bileşenlerini (a, b) göstermek.</a:t>
            </a:r>
          </a:p>
          <a:p/>
          <a:p>
            <a:r>
              <a:t>NASIL: Çıktıyı okuyun; 'bu hafta bir mekânın yerini ve özelliklerini coğrafyacı gibi inceleyeceğiz; gelecek hafta o mekânda neler değiştiğini ve bunun etkilerini' deyin. c ve ç bileşenleri 2. haftadadır.</a:t>
            </a:r>
          </a:p>
          <a:p/>
          <a:p>
            <a:r>
              <a:t>KAYNAK: Program (2026) COĞ.10.1.1, süreç bileşenleri a-b.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akışını göstermek.</a:t>
            </a:r>
          </a:p>
          <a:p/>
          <a:p>
            <a:r>
              <a:t>NASIL: İlk üç istasyon birinci ders saati, son ikisi ikinci ders saatidir. Blokta zil yoktur; 40. dakikada gruplara geçilir.</a:t>
            </a:r>
          </a:p>
          <a:p/>
          <a:p>
            <a:r>
              <a:t>KAYNAK: Ders planı, 1. hafta akışı.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Ders sözleşmesini kısa ve görünür kılmak.</a:t>
            </a:r>
          </a:p>
          <a:p/>
          <a:p>
            <a:r>
              <a:t>NASIL: Dört kartı okuyun. Telefonun sınıfta bulundurulmaması okul kuralıdır; dijital işler etkileşimli tahtadan yapılır. Grup rolleri 40. dakikadaki geçişte ayrıca gösterilir.</a:t>
            </a:r>
          </a:p>
          <a:p/>
          <a:p>
            <a:r>
              <a:t>KAYNAK: Zümre kararı (blok ders), ders planı esasları; 2026-2027 Genelgesi bent 37.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Ön değerlendirme (not amaçlı değil): edebî bir metinde coğrafi kavramları fark etmek (programın ön değerlendirme önerisi).</a:t>
            </a:r>
          </a:p>
          <a:p/>
          <a:p>
            <a:r>
              <a:t>SÜRE: Ön değerlendirme aşaması 10 dk: şiir 2 dk, yaprak 8 dk.</a:t>
            </a:r>
          </a:p>
          <a:p/>
          <a:p>
            <a:r>
              <a:t>NASIL: Bir öğrenciye şiiri sesli okutun; fotoğrafları gösterin. Sonra ön değerlendirme yaprağını dağıtın (sonraki slayt).</a:t>
            </a:r>
          </a:p>
          <a:p/>
          <a:p>
            <a:r>
              <a:t>KAYNAK: Ders kitabı s. 16 Başlarken: Abdurrahim Karakoç, 'Anadolu Sevgisi'; görseller Hasan Dağı (Aksaray), Manavgat Şelalesi (Antalya), Şirince Köyü (İzmir). Program ön değerlendirme: 'Şiir, hikâye, roman, türkü vb. edebî metinler … temel kavramlar tespit edilebilir.'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Hazır bulunuşluğu görmek (not amaçlı değil).</a:t>
            </a:r>
          </a:p>
          <a:p/>
          <a:p>
            <a:r>
              <a:t>SÜRE: 8 dk; 1 dk kala uyarın, sıra başları toplar.</a:t>
            </a:r>
          </a:p>
          <a:p/>
          <a:p>
            <a:r>
              <a:t>NASIL: A bölümünde şiirdeki mekânsal ögeleri işaretleyecekler; B bölümünde yedi kavramın her biri için günlük hayattan bir örnek (program köprü kurma önerisi); C bölümünde her kavram için biliyorum / duydum / bilmiyorum. Sonuçların sınıf özeti zümre dosyasına gider ve 2. haftada grup düzenini güncellemekte kullanılır.</a:t>
            </a:r>
          </a:p>
          <a:p/>
          <a:p>
            <a:r>
              <a:t>KAYNAK: Zümre kararı (ilk iki hafta, not amaçlı değil); program köprü kurma: 'Öğrencilerden coğrafyanın temel kavramlarına günlük hayattan örnek vermeleri istenebilir.'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Şiirdeki mekânsal ögeleri bulmak.</a:t>
            </a:r>
          </a:p>
          <a:p/>
          <a:p>
            <a:r>
              <a:t>NASIL: İsim kartıyla 4-5 öğrenciden öge alın; tahtada iki sütuna yazın: doğal · beşerî.</a:t>
            </a:r>
          </a:p>
          <a:p/>
          <a:p>
            <a:r>
              <a:t>KAYNAK: Kitap s. 16 Başlarken 1. soru.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cevap: ögeleri doğal ve beşerî diye ayırmak.</a:t>
            </a:r>
          </a:p>
          <a:p/>
          <a:p>
            <a:r>
              <a:t>BEKLENEN CEVAP: Ögelerin hepsi şiirden; 'yonca' doğal bitki ama tarlada yetiştirildiği için beşerî de sayılabilir — gerekçeli sınıflama kabul edilir.</a:t>
            </a:r>
          </a:p>
          <a:p/>
          <a:p>
            <a:r>
              <a:t>KAYNAK: Kitap s. 16 şiir metni.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Ögeleri coğrafyanın bölümleriyle ilişkilendirmek (9. sınıftan hatırlatma).</a:t>
            </a:r>
          </a:p>
          <a:p/>
          <a:p>
            <a:r>
              <a:t>NASIL: 'Fiziki coğrafyanın beş, beşerî coğrafyanın altı alt dalını hatırlayalım' deyin; tahtadaki iki sütunun yanına alt dal adlarını yazdırın.</a:t>
            </a:r>
          </a:p>
          <a:p/>
          <a:p>
            <a:r>
              <a:t>KAYNAK: Kitap s. 16 Başlarken 2. soru; programın temel kabulü: öğrenciler coğrafya biliminin inceleme alanlarını bilir.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eşleştirme.</a:t>
            </a:r>
          </a:p>
          <a:p/>
          <a:p>
            <a:r>
              <a:t>BEKLENEN CEVAP: Bir öge birden fazla dalla ilişkilendirilebilir (sel: hidrografya ve klimatoloji); gerekçeli farklı eşleştirme kabul edilir.</a:t>
            </a:r>
          </a:p>
          <a:p/>
          <a:p>
            <a:r>
              <a:t>KAYNAK: Alt dal adları 9. Sınıf Coğrafya Ders Kitabı (2026-2027) s. 18-19: jeomorfoloji, klimatoloji, hidrografya, biyocoğrafya, toprak coğrafyası; kültürel, sosyal, ekonomik, yerleşme, siyasi, nüfus coğrafyası.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Edebî metin ile coğrafya öğrenimi arasında bağ kurmak.</a:t>
            </a:r>
          </a:p>
          <a:p/>
          <a:p>
            <a:r>
              <a:t>NASIL: İki-üç görüş alın; şiirin son dizesini hatırlatın.</a:t>
            </a:r>
          </a:p>
          <a:p/>
          <a:p>
            <a:r>
              <a:t>KAYNAK: Kitap s. 16 Başlarken 3. soru.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ve değerler.</a:t>
            </a:r>
          </a:p>
          <a:p/>
          <a:p>
            <a:r>
              <a:t>NASIL: Sevgi değerine (D15) bağlayın: yurdunu tanıyan onu daha çok sever.</a:t>
            </a:r>
          </a:p>
          <a:p/>
          <a:p>
            <a:r>
              <a:t>KAYNAK: Program: değerler D15 Sevgi, D19 Vatanseverlik; 'yer ve mekân algısı' kitap s. 17 coğrafi bakışın bileşenidir.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Köprü kurma: coğrafi unsurlarla günlük hayat arasındaki etkileşimi görmek.</a:t>
            </a:r>
          </a:p>
          <a:p/>
          <a:p>
            <a:r>
              <a:t>SÜRE: Aşama 7 dk: ikili 2 dk, paylaşım 3 dk, örnek cevap 2 dk.</a:t>
            </a:r>
          </a:p>
          <a:p/>
          <a:p>
            <a:r>
              <a:t>NASIL: İkililer bir görsel seçip üç soruyu konuşur. İsim kartıyla dört ikiliden (her görsele bir) cevap alın.</a:t>
            </a:r>
          </a:p>
          <a:p/>
          <a:p>
            <a:r>
              <a:t>KAYNAK: Kitap s. 17 Konuya Başlarken (dört numaralı görsel, üç soru).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Her görsel için mekânsal özellik ve değişim.</a:t>
            </a:r>
          </a:p>
          <a:p/>
          <a:p>
            <a:r>
              <a:t>BEKLENEN CEVAP: Kitap görselleri adlandırır, özelliklerini yazmaz; cevaplar görselden okunan ve 9. sınıftan bilinen genel bilgidir. Varda Köprüsü bir demiryolu köprüsüdür (genel kabul gören bilgi). Farklı ama gerekçeli gözlemler kabul edilir.</a:t>
            </a:r>
          </a:p>
          <a:p/>
          <a:p>
            <a:r>
              <a:t>KAYNAK: Kitap s. 17 görsel adları; görselden gözlem.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İnsan-mekân-zaman ilişkisini tek şemada toparlamak.</a:t>
            </a:r>
          </a:p>
          <a:p/>
          <a:p>
            <a:r>
              <a:t>NASIL: Şemayı soldan okuyun: mekânın özelliği insan faaliyetini yönlendirir; insan da mekânı değiştirir; bu karşılıklı ilişki zaman içinde sürer. 'Coğrafi bakış'a geçişi bu cümleyle yapın.</a:t>
            </a:r>
          </a:p>
          <a:p/>
          <a:p>
            <a:r>
              <a:t>KAYNAK: Kitap s. 17 Konuya Başlarken 3. soru; s. 17 coğrafi bakış metni: 'insan-doğa ilişkisini bütüncül bir şekilde inceleyen'.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Coğrafi bakışı kitabın tanımıyla vermek.</a:t>
            </a:r>
          </a:p>
          <a:p/>
          <a:p>
            <a:r>
              <a:t>NASIL: Tanımı birlikte okuyun; 'farklı boyutlar' örneği: Marmara Gölü'nün kuruması yerel (göl çevresi), bölgesel (Gediz Havzası) ve küresel (kuraklık) ölçekte ele alınabilir.</a:t>
            </a:r>
          </a:p>
          <a:p/>
          <a:p>
            <a:r>
              <a:t>KAYNAK: Kitap s. 17, 1.1. Coğrafi Bakış ilk cümle.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Coğrafi bakışın temel sorularını akılda kalıcı kılmak.</a:t>
            </a:r>
          </a:p>
          <a:p/>
          <a:p>
            <a:r>
              <a:t>NASIL: Üç soruyu sınıfla birlikte yüksek sesle söyleyin; bir örnek üzerinde deneyin: 'Okulumuz nerede? Neden orada? Çevresiyle nasıl ilişki kuruyor?'</a:t>
            </a:r>
          </a:p>
          <a:p/>
          <a:p>
            <a:r>
              <a:t>KAYNAK: Kitap s. 17: dünyayı 'nerede, neden orada ve nasıl' sorularıyla anlamaya çalışan … bilimsel bir perspektif.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Coğrafi bakışın beş bileşenini ve mekân okuryazarlığını göstermek.</a:t>
            </a:r>
          </a:p>
          <a:p/>
          <a:p>
            <a:r>
              <a:t>NASIL: Her kartta 'bunu Marmara Gölü etkinliğinde kullanacağız' deyin: mekânsal düşünme (haritada yer), ölçek bilinci (yerel-bölgesel), yer ve mekân algısı (gölü tanımak), insan-çevre etkileşimi (sulama), coğrafi bağlantılar (kanallar, havza).</a:t>
            </a:r>
          </a:p>
          <a:p/>
          <a:p>
            <a:r>
              <a:t>KAYNAK: Kitap s. 17: 'Bu bakış; mekânsal düşünme, ölçek bilinci, yer ve mekân algısı, insan çevre etkileşimi, coğrafi bağlantılar gibi bileşenlerden oluşur.'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Ünitenin temel kavramlarını göstermek; 'konum'u sözlükten tanımlamak.</a:t>
            </a:r>
          </a:p>
          <a:p/>
          <a:p>
            <a:r>
              <a:t>NASIL: Kavramlar kitapta tanımlanmaz; Marmara Gölü örneğinde kullanılarak öğrenilecek (aşama 7'deki 'Kavramlar Marmara Gölü'nde' slaytı). Yalnız konumu kitabın sözlüğünden okuyun. Ön değerlendirme yaprağındaki örneklerden ikisini sınıfla paylaşın.</a:t>
            </a:r>
          </a:p>
          <a:p/>
          <a:p>
            <a:r>
              <a:t>KAYNAK: Kitap s. 14 (temel kavramlar listesi), sözlük s. 227 'konum'.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Programın örnek olay inceleme sorularını tanıtmak.</a:t>
            </a:r>
          </a:p>
          <a:p/>
          <a:p>
            <a:r>
              <a:t>NASIL: Soruları deftere yazdırın. Bunlar bu ünitenin bütün etkinliklerinde ve makalede kullanılacak 'coğrafi bakış kontrol listesi'dir.</a:t>
            </a:r>
          </a:p>
          <a:p/>
          <a:p>
            <a:r>
              <a:t>KAYNAK: Program (2026) COĞ.10.1.1 öğrenme-öğretme uygulamaları: “Ne?”, “Nerede?”, “Ne zaman?”, “Neden orada?”, “Neden önemli?”, “Bulunduğu ortamın özellikleri neler?”, “Doğal ve beşerî ortamlarla nasıl bir ilişkisi var?”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Coğrafi bakışın gücünü tarihî bir örnekle göstermek.</a:t>
            </a:r>
          </a:p>
          <a:p/>
          <a:p>
            <a:r>
              <a:t>NASIL: Metni okuyun; ikililere 1 dakika verip yedi sorudan hangilerinin cevabının metinde olduğunu buldurun.</a:t>
            </a:r>
          </a:p>
          <a:p/>
          <a:p>
            <a:r>
              <a:t>KAYNAK: Kitap s. 17 Soho kolera örneği. Kitap araştırmacının adını vermez; çalışma tıp doktoru John Snow'a aittir (genel kabul gören bilgi) — sorulursa söylenebilir.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cevap: yedi soru.</a:t>
            </a:r>
          </a:p>
          <a:p/>
          <a:p>
            <a:r>
              <a:t>NASIL: Vurgu: sorun 'nerede?' sorusuyla çözüldü — mekâna bakmak hayat kurtardı.</a:t>
            </a:r>
          </a:p>
          <a:p/>
          <a:p>
            <a:r>
              <a:t>KAYNAK: Kitap s. 17: 'Bu olayın çözümünde ortaya konulan yaklaşım coğrafi bakışın önemini yansıtan bir örnektir.'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1.</a:t>
            </a:r>
          </a:p>
          <a:p/>
          <a:p>
            <a:r>
              <a:t>NASIL: Sınıf parmakla cevap versin (1 = A … 5 = E); sonra cevap slaytı.</a:t>
            </a:r>
          </a:p>
          <a:p/>
          <a:p>
            <a:r>
              <a:t>KAYNAK: Kitap s. 17.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17: coğrafi bakış dünyayı “nerede, neden orada ve nasıl” sorularıyla anlamaya çalışır.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2 dk (esnek).</a:t>
            </a:r>
          </a:p>
          <a:p/>
          <a:p>
            <a:r>
              <a:t>NASIL: Sıralar adalara çevrilir, malzeme sorumluları grup setlerini alır. Roller her hafta döner; 4 kişilik grupta kontrolcünün işini yazıcı üstlenir.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etkinliğini başlatmak (kitap 40 dk; bu hafta konum ve özellikler, gelecek hafta değişim ve etkileri).</a:t>
            </a:r>
          </a:p>
          <a:p/>
          <a:p>
            <a:r>
              <a:t>NASIL: Amacı ve iki adımı okuyun. 1. adım: gruplar zaten kurulu. 2. adım: bu hafta s. 18-19 verileri; s. 20-22 gelecek hafta.</a:t>
            </a:r>
          </a:p>
          <a:p/>
          <a:p>
            <a:r>
              <a:t>KAYNAK: Kitap s. 18 etkinlik künyesi (Amaç, Yönerge, 1-2. adım; 40 dk, grup).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a: gölün konumunu harita üzerinde algılamak.</a:t>
            </a:r>
          </a:p>
          <a:p/>
          <a:p>
            <a:r>
              <a:t>NASIL: Önce duvar haritasında Manisa'yı ve Gediz Nehri'ni gösterin; sonra kitap haritasında gölü. Harita/veri okuyucular atlasta bulsun. Ölçek: sol harita 50 km, yakınlaştırılmış harita 25 km — 'gölün boyu kabaca kaç km?' sorusuyla ölçek bilinci.</a:t>
            </a:r>
          </a:p>
          <a:p/>
          <a:p>
            <a:r>
              <a:t>BEKLENEN CEVAP: Manisa ilinde; Salihli, Gölmarmara ve Ahmetli ilçeleri arasında; 38° kuzey paraleli ve 28° doğu meridyeni yakınında (kitap haritası).</a:t>
            </a:r>
          </a:p>
          <a:p/>
          <a:p>
            <a:r>
              <a:t>KAYNAK: Kitap s. 18 harita ve metin.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Süreç bileşeni b: temel coğrafi koşul — gölün oluşumu ('neden orada?').</a:t>
            </a:r>
          </a:p>
          <a:p/>
          <a:p>
            <a:r>
              <a:t>NASIL: Şemayı soldan sağa anlatın: nehir alüvyon taşır → biriken alüvyon set oluşturur → setin arkasında su toplanır. Tanımları kitabın sözlüğünden okuyun.</a:t>
            </a:r>
          </a:p>
          <a:p/>
          <a:p>
            <a:r>
              <a:t>KAYNAK: Kitap s. 18 kutu metni; sözlük s. 226 'alüvyon', 'alüvyon set gölü'.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Gölün insan eliyle değiştirildiğini görmek (zaman ve hareket kavramları).</a:t>
            </a:r>
          </a:p>
          <a:p/>
          <a:p>
            <a:r>
              <a:t>NASIL: Görseldeki set ve kanalları gösterin; 'derivasyon' kutusunu okuyun. 'Su göle nereden geliyor?' (Kumçayı ve Adala kanalları) — suyun hareketi.</a:t>
            </a:r>
          </a:p>
          <a:p/>
          <a:p>
            <a:r>
              <a:t>BEKLENEN CEVAP: Set 1938-1945, Kumçayı Derivasyon Kanalı 1938-1945, Adala Besleme Kanalı 1948-1964; amaç Gediz Havzası'na su sağlamak.</a:t>
            </a:r>
          </a:p>
          <a:p/>
          <a:p>
            <a:r>
              <a:t>KAYNAK: Kitap s. 19 görsel ve açıklamaları.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'Neden önemli?' sorusu: gölün ekonomik ve ekolojik katkıları.</a:t>
            </a:r>
          </a:p>
          <a:p/>
          <a:p>
            <a:r>
              <a:t>NASIL: Üç kartı gruplara okutun; her biri bir 'önem' türü: tarım, doğa, geçim. Tepeli pelikanın IUCN kırmızı listesinde olduğunu vurgulayın (merhamet değeri, D9).</a:t>
            </a:r>
          </a:p>
          <a:p/>
          <a:p>
            <a:r>
              <a:t>KAYNAK: Kitap s. 19 'Marmara Gölü'nün Sağladığı Katkılar'.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Grupların kitap verilerinden yedi soruyu cevaplaması (süreç bileşenleri a-b).</a:t>
            </a:r>
          </a:p>
          <a:p/>
          <a:p>
            <a:r>
              <a:t>SÜRE: Etkinlik aşaması 16 dk: anlatım ve veriler 8 dk, grup tablosu 8 dk.</a:t>
            </a:r>
          </a:p>
          <a:p/>
          <a:p>
            <a:r>
              <a:t>NASIL: Grup tablosunu dağıtın. Dolaşım: her gruba 1,5 dk. Takılan gruba ipuçları: 'nerede?' s. 18 harita; 'neden orada?' alüvyon set; 'neden önemli?' s. 19 katkılar.</a:t>
            </a:r>
          </a:p>
          <a:p/>
          <a:p>
            <a:r>
              <a:t>KAYNAK: Program yedi soru; kitap s. 18-19 verileri.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tablolarını örnek cevapla karşılaştırmak.</a:t>
            </a:r>
          </a:p>
          <a:p/>
          <a:p>
            <a:r>
              <a:t>NASIL: Önce dört sözcüden ikişer soru dinleyin, sonra bu slaytı açın; eksikleri kurşun kalemle ekletin.</a:t>
            </a:r>
          </a:p>
          <a:p/>
          <a:p>
            <a:r>
              <a:t>BEKLENEN CEVAP: Bütün cevaplar kitap s. 18-19'dan; 'ortamın özellikleri' için harita ve 'denizden yükseklik' verisi kullanılır.</a:t>
            </a:r>
          </a:p>
          <a:p/>
          <a:p>
            <a:r>
              <a:t>KAYNAK: Kitap s. 18-19.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tablolarını örnek cevapla karşılaştırmak.</a:t>
            </a:r>
          </a:p>
          <a:p/>
          <a:p>
            <a:r>
              <a:t>NASIL: Önce dört sözcüden ikişer soru dinleyin, sonra bu slaytı açın; eksikleri kurşun kalemle ekletin.</a:t>
            </a:r>
          </a:p>
          <a:p/>
          <a:p>
            <a:r>
              <a:t>BEKLENEN CEVAP: Bütün cevaplar kitap s. 18-19'dan; 'ortamın özellikleri' için harita ve 'denizden yükseklik' verisi kullanılır.</a:t>
            </a:r>
          </a:p>
          <a:p/>
          <a:p>
            <a:r>
              <a:t>KAYNAK: Kitap s. 18-19.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tanımlamadığı temel kavramları örnek olayda kullanarak anlamlandırmak.</a:t>
            </a:r>
          </a:p>
          <a:p/>
          <a:p>
            <a:r>
              <a:t>NASIL: Her kartı bir öğrenciye okutun ve 'bu kavramı okulumuzun çevresinde nasıl kullanırız?' diye sorun. 'Değişim' kartı gelecek haftanın konusudur.</a:t>
            </a:r>
          </a:p>
          <a:p/>
          <a:p>
            <a:r>
              <a:t>KAYNAK: Kitap s. 18-21 Marmara Gölü verileri; kavramlar s. 15 anahtar kavramlar.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2.</a:t>
            </a:r>
          </a:p>
          <a:p/>
          <a:p>
            <a:r>
              <a:t>NASIL: Parmakla cevap; diğer göl türleri 3. ünitede işlenecek.</a:t>
            </a:r>
          </a:p>
          <a:p/>
          <a:p>
            <a:r>
              <a:t>KAYNAK: Kitap s. 18.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18: Gediz Nehri’nin taşıdığı alüvyonların birikmesiyle oluşan Marmara Gölü bir alüvyon set gölüdür.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Ara yoklama 3.</a:t>
            </a:r>
          </a:p>
          <a:p/>
          <a:p>
            <a:r>
              <a:t>NASIL: 'Yer almaz' sorusunda olumsuz ifadeyi vurgulayın.</a:t>
            </a:r>
          </a:p>
          <a:p/>
          <a:p>
            <a:r>
              <a:t>KAYNAK: Kitap s. 19.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19 katkılar: sulama, sulak alan ve biyoçeşitlilik, balıkçılık ve gelir. Enerji üretimi sayılmaz.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öğrenmesini yoklamak.</a:t>
            </a:r>
          </a:p>
          <a:p/>
          <a:p>
            <a:r>
              <a:t>SÜRE: 4 dk; grup yazıcıları toplar.</a:t>
            </a:r>
          </a:p>
          <a:p/>
          <a:p>
            <a:r>
              <a:t>BEKLENEN CEVAP: 1) Nerede, neden orada ve nasıl. 2) Manisa ilinde; Salihli, Gölmarmara ve Ahmetli ilçeleri arasında, Gediz Havzası'nda. 3) Mekânsal düşünme, ölçek bilinci, yer ve mekân algısı, insan-çevre etkileşimi, coğrafi bağlantılar (herhangi ikisi).</a:t>
            </a:r>
          </a:p>
          <a:p/>
          <a:p>
            <a:r>
              <a:t>KAYNAK: Kitap s. 17-18.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Performans çalışmasının hazırlık adımlarını vermek.</a:t>
            </a:r>
          </a:p>
          <a:p/>
          <a:p>
            <a:r>
              <a:t>NASIL: Üç adımı okuyun. Bilgi toplamak için okul kütüphanesi, ders kitabı ve EBA kullanılabilir; telefon gerekmez. Değerlendirme ölçütleri gelecek hafta ayrıntılı gösterilecek.</a:t>
            </a:r>
          </a:p>
          <a:p/>
          <a:p>
            <a:r>
              <a:t>KAYNAK: Kitap s. 22 'Gelecek Derse Hazırlık' ve değerlendirme notu.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Konu seçimini kolaylaştırmak; yedi soruya uygun konu.</a:t>
            </a:r>
          </a:p>
          <a:p/>
          <a:p>
            <a:r>
              <a:t>NASIL: Örnek alanları okuyun; konunun 'nerede?' sorusuna net cevap vermesi gerektiğini söyleyin. Kitabın 'Göçün Mekânsal Etkileri' videosu (s. 22 karekod) bir fikir verebilir; okulda etkileşimli tahtadan izletilebilir.</a:t>
            </a:r>
          </a:p>
          <a:p/>
          <a:p>
            <a:r>
              <a:t>BEKLENEN CEVAP: Konu örnekleri öneri niteliğindedir; öğrencinin merak ettiği her coğrafi olay/olgu kabul edilir.</a:t>
            </a:r>
          </a:p>
          <a:p/>
          <a:p>
            <a:r>
              <a:t>KAYNAK: Kitap s. 22 (Göçün Mekânsal Etkileri videosu, karekod); program performans görevi.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çalışmasını duyurmak.</a:t>
            </a:r>
          </a:p>
          <a:p/>
          <a:p>
            <a:r>
              <a:t>NASIL: Veliye mali yük getirmeyen, telefon gerektirmeyen çalışmalar; okul kütüphanesi ve EBA.</a:t>
            </a:r>
          </a:p>
          <a:p/>
          <a:p>
            <a:r>
              <a:t>KAYNAK: Ders planı, 1. hafta ev çalışması.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9.jp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0.jp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1.jpg"/><Relationship Id="rId4" Type="http://schemas.openxmlformats.org/officeDocument/2006/relationships/image" Target="../media/image12.jp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4.xml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5.xml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kapak_s17.jpg"/>
          <p:cNvPicPr>
            <a:picLocks noChangeAspect="1"/>
          </p:cNvPicPr>
          <p:nvPr/>
        </p:nvPicPr>
        <p:blipFill>
          <a:blip r:embed="rId2"/>
          <a:srcRect l="1" r="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886200"/>
            <a:ext cx="12191695" cy="2971800"/>
          </a:xfrm>
          <a:prstGeom prst="rect">
            <a:avLst/>
          </a:prstGeom>
          <a:solidFill>
            <a:srgbClr val="4F4F4F">
              <a:alpha val="86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Rectangle 3"/>
          <p:cNvSpPr/>
          <p:nvPr/>
        </p:nvSpPr>
        <p:spPr>
          <a:xfrm>
            <a:off x="0" y="3886200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5" name="TextBox 4"/>
          <p:cNvSpPr txBox="1"/>
          <p:nvPr/>
        </p:nvSpPr>
        <p:spPr>
          <a:xfrm>
            <a:off x="685800" y="4069080"/>
            <a:ext cx="1078992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10. SINIF COĞRAFYA · 1. ÜNİTE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4498848"/>
            <a:ext cx="1078992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6000" b="1" i="0">
                <a:solidFill>
                  <a:srgbClr val="FFFFFF"/>
                </a:solidFill>
                <a:latin typeface="Calibri"/>
              </a:rPr>
              <a:t>COĞRAFYANIN DOĞASI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5577840"/>
            <a:ext cx="8778240" cy="10515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lang="tr-TR" sz="1800" b="0" i="0">
                <a:solidFill>
                  <a:srgbClr val="FFFFFF"/>
                </a:solidFill>
                <a:latin typeface="Calibri"/>
              </a:rPr>
              <a:t>1.1. Coğrafi Bakış · 1-2. haftalar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FFFFFF"/>
                </a:solidFill>
                <a:latin typeface="Calibri"/>
              </a:rPr>
              <a:t>2026-2027 Eğitim ve Öğretim Yılı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0" y="6446520"/>
            <a:ext cx="3794760" cy="32004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000" b="0" i="0">
                <a:solidFill>
                  <a:srgbClr val="F0F0F0"/>
                </a:solidFill>
                <a:latin typeface="Calibri"/>
              </a:rPr>
              <a:t>Görseller: 10. Sınıf Coğrafya Ders Kitabı, s. 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ünitede neler öğreneceğiz?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1. ÜNİTE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5455767" cy="3593592"/>
          </a:xfrm>
          <a:prstGeom prst="roundRect">
            <a:avLst>
              <a:gd name="adj" fmla="val 4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80160"/>
            <a:ext cx="5455767" cy="530352"/>
          </a:xfrm>
          <a:prstGeom prst="roundRect">
            <a:avLst>
              <a:gd name="adj" fmla="val 1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1. hafta · s. 16-19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1920240"/>
            <a:ext cx="5090007" cy="8229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Coğrafi bakış ve Marmara Gölü'nün yeri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2788920"/>
            <a:ext cx="5090007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D3373A"/>
                </a:solidFill>
                <a:latin typeface="Calibri"/>
              </a:rPr>
              <a:t>COĞ.10.1.1 · a) b)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291840"/>
            <a:ext cx="5090007" cy="1490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767676"/>
                </a:solidFill>
                <a:latin typeface="Calibri"/>
              </a:rPr>
              <a:t>Başlarken şiiri · dört görsel · coğrafi bakışın bileşenleri ve yedi sorusu · Soho 1854 · Marmara Gölü'nün konumu, oluşumu ve katkıları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33007" y="1280160"/>
            <a:ext cx="5455767" cy="3593592"/>
          </a:xfrm>
          <a:prstGeom prst="roundRect">
            <a:avLst>
              <a:gd name="adj" fmla="val 4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6233007" y="1280160"/>
            <a:ext cx="5455767" cy="530352"/>
          </a:xfrm>
          <a:prstGeom prst="roundRect">
            <a:avLst>
              <a:gd name="adj" fmla="val 1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2. hafta · s. 20-27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15887" y="1920240"/>
            <a:ext cx="5090007" cy="8229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Değişim, etkiler ve makale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15887" y="2788920"/>
            <a:ext cx="5090007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D3373A"/>
                </a:solidFill>
                <a:latin typeface="Calibri"/>
              </a:rPr>
              <a:t>COĞ.10.1.1 · c) ç)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15887" y="3291840"/>
            <a:ext cx="5090007" cy="1490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767676"/>
                </a:solidFill>
                <a:latin typeface="Calibri"/>
              </a:rPr>
              <a:t>Göl alanı ve hacim grafikleri · su bütçesi · kurumanın etkileri · makale yazma ve öz değerlendirme · ünite sonu sorular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5029200"/>
            <a:ext cx="11185855" cy="658368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262626"/>
                </a:solidFill>
                <a:latin typeface="Calibri"/>
              </a:rPr>
              <a:t>COĞ.10.1.1  Örnek olay, olgu ve/veya mekânı coğrafyanın temel kavramları ile ilişkilendirebilme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2920" y="5742432"/>
            <a:ext cx="11185855" cy="5303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50" b="0" i="1">
                <a:solidFill>
                  <a:srgbClr val="767676"/>
                </a:solidFill>
                <a:latin typeface="Calibri"/>
              </a:rPr>
              <a:t>Kitap: Bu ünitede sizden coğrafyanın konum, zaman, mekân, hareket, bölge, sürdürülebilirlik gibi temel kavramları çerçevesinde örnek olay, olgu veya mekândan yararlanarak coğrafi bakış açısı kazanabilmeniz beklenmektedir.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 / 105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Ünitede sizden beklenenler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1. ÜNİTE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99032"/>
            <a:ext cx="3545738" cy="448056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Oval 6"/>
          <p:cNvSpPr/>
          <p:nvPr/>
        </p:nvSpPr>
        <p:spPr>
          <a:xfrm>
            <a:off x="1864309" y="1673352"/>
            <a:ext cx="822960" cy="82296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2633472"/>
            <a:ext cx="3179978" cy="2377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Verilen etkinlikteki açık uçlu soruları cevaplamanız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5148071"/>
            <a:ext cx="3179978" cy="5029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1F5F7A"/>
            </a:solidFill>
          </a:ln>
          <a:effectLst/>
        </p:spPr>
        <p:txBody>
          <a:bodyPr rtlCol="0" anchor="ctr" wrap="square" lIns="36576" rIns="3657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1F5F7A"/>
                </a:solidFill>
                <a:latin typeface="Calibri"/>
              </a:rPr>
              <a:t>1-2. hafta · s. 18-22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22978" y="1399032"/>
            <a:ext cx="3545738" cy="448056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684367" y="1673352"/>
            <a:ext cx="822960" cy="82296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05858" y="2633472"/>
            <a:ext cx="3179978" cy="2377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Üniteyle ilgili performans görevini yaparak öz değerlendirme formunu doldurmanız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505858" y="5148071"/>
            <a:ext cx="3179978" cy="5029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1F5F7A"/>
            </a:solidFill>
          </a:ln>
          <a:effectLst/>
        </p:spPr>
        <p:txBody>
          <a:bodyPr rtlCol="0" anchor="ctr" wrap="square" lIns="36576" rIns="3657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1F5F7A"/>
                </a:solidFill>
                <a:latin typeface="Calibri"/>
              </a:rPr>
              <a:t>2. hafta · s. 22-24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3036" y="1399032"/>
            <a:ext cx="3545738" cy="448056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Oval 14"/>
          <p:cNvSpPr/>
          <p:nvPr/>
        </p:nvSpPr>
        <p:spPr>
          <a:xfrm>
            <a:off x="9504425" y="1673352"/>
            <a:ext cx="822960" cy="82296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5916" y="2633472"/>
            <a:ext cx="3179978" cy="2377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Ölçme ve değerlendirme sorularını cevaplamanız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325916" y="5148071"/>
            <a:ext cx="3179978" cy="50292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solidFill>
              <a:srgbClr val="1F5F7A"/>
            </a:solidFill>
          </a:ln>
          <a:effectLst/>
        </p:spPr>
        <p:txBody>
          <a:bodyPr rtlCol="0" anchor="ctr" wrap="square" lIns="36576" rIns="3657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1F5F7A"/>
                </a:solidFill>
                <a:latin typeface="Calibri"/>
              </a:rPr>
              <a:t>2. hafta ve ev · s. 25-27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2920" y="6016752"/>
            <a:ext cx="11185855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…istenmektedir. (Ders kitabı, ünite açılışı)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 / 105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Anahtar kavramlar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1. ÜNİTE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490472"/>
            <a:ext cx="11185855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600" b="1" i="0">
                <a:solidFill>
                  <a:srgbClr val="1F5F7A"/>
                </a:solidFill>
                <a:latin typeface="Calibri"/>
              </a:rPr>
              <a:t>coğrafi bakış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935441" y="286207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1E7F9C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1E7F9C"/>
                </a:solidFill>
                <a:latin typeface="Calibri"/>
              </a:rPr>
              <a:t>konum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800484" y="286207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2C6696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2C6696"/>
                </a:solidFill>
                <a:latin typeface="Calibri"/>
              </a:rPr>
              <a:t>mekân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665527" y="286207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4F4F4F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4F4F4F"/>
                </a:solidFill>
                <a:latin typeface="Calibri"/>
              </a:rPr>
              <a:t>zaman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935441" y="418795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1E7F9C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1E7F9C"/>
                </a:solidFill>
                <a:latin typeface="Calibri"/>
              </a:rPr>
              <a:t>hareket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800484" y="418795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2C6696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2C6696"/>
                </a:solidFill>
                <a:latin typeface="Calibri"/>
              </a:rPr>
              <a:t>dağılış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665527" y="4187952"/>
            <a:ext cx="2590723" cy="105156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8100">
            <a:solidFill>
              <a:srgbClr val="B06A1E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B06A1E"/>
                </a:solidFill>
                <a:latin typeface="Calibri"/>
              </a:rPr>
              <a:t>değişim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2920" y="5605272"/>
            <a:ext cx="11185855" cy="594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Bu ünitenin sorusu: Bir olayı ya da mekânı coğrafyacı gibi nasıl incelerim?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 / 105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1.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Coğrafi Bakış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14-18 Eylül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COĞ.10.1.1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Örnek olay, olgu ve/veya mekânı coğrafyanın temel kavramları ile ilişkilendirebilme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8946" indent="-328946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Örnek olay, olgu ve/veya mekânın harita üzerindeki konumunu algılar.</a:t>
            </a:r>
          </a:p>
          <a:p>
            <a:pPr algn="l" marL="340187" indent="-340187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2000" b="0" i="0">
                <a:solidFill>
                  <a:srgbClr val="FFFFFF"/>
                </a:solidFill>
                <a:latin typeface="Calibri"/>
              </a:rPr>
              <a:t>Örnek olay, olgu ve/veya mekânın temel coğrafi koşullarını tanımlar.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5 / 105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Şiirdeki mekân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Ön değerlendirme · s. 16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Dört görsel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Konuya Başlarken · s. 17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Coğrafi bakış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Bileşenler · yedi soru · s. 17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Marmara Gölü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Grup etkinliği · s. 18-19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Makale hazırlığı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Çıkış kartı · s. 22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 / 105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derste birlikte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1. HAFTA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645587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80 dakika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Haftada iki ders saati tek blok; ortada kısa geçiş.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49675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334967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3349675" y="152704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344111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Söz hakkı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59403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İsim kartıyla; önce yaz, sonra söyle.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96430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6196430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6196430" y="1527048"/>
            <a:ext cx="2645587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6287870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Telefon yok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6158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Dijital işler etkileşimli tahtada ve okulun bilgisayarlarında.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43185" y="1261872"/>
            <a:ext cx="2645587" cy="49834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9043185" y="12618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9043185" y="1527048"/>
            <a:ext cx="2645587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9134625" y="12618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8 grup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52913" y="1865376"/>
            <a:ext cx="2426131" cy="43068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4-5 kişi; sözcü, yazıcı, zaman, veri okuyucu, kontrolcü.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7 / 105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Başlarken: Anadolu Sevgisi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BAŞLARKEN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261872"/>
            <a:ext cx="3977639" cy="4937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Sen bizim dağları bilmezsin gülüm,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Hele boz dumanlar çekilsin de gör.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Her haftası bayram, her günü düğün;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Hele yaylalara çıkılsın da gör.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900" b="0" i="1">
                <a:solidFill>
                  <a:srgbClr val="262626"/>
                </a:solidFill>
                <a:latin typeface="Calibri"/>
              </a:rPr>
              <a:t> 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Bilmezsin ovalar nasıldır bizde;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Kağnılar yollarda yoncalar dizde...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Saydıklarım damla değil denizde,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Hele bir ekinler ekilsin de gör.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900" b="0" i="1">
                <a:solidFill>
                  <a:srgbClr val="262626"/>
                </a:solidFill>
                <a:latin typeface="Calibri"/>
              </a:rPr>
              <a:t> 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Görmedin sen bizim mavi suları,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Karlar eriyince kırar yuları...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Köpük olur beyaz, sel olur sarı;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Hele taştan taşa dökülsün de gör.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17719" y="1261872"/>
            <a:ext cx="3977639" cy="4937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Sen bizim köyleri görmedin ki hiç...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Yolları toz, çamur, evleri kerpiç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O kirli kabukta o en temiz iç;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Hele bir yakından bakılsın da gör.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900" b="0" i="1">
                <a:solidFill>
                  <a:srgbClr val="262626"/>
                </a:solidFill>
                <a:latin typeface="Calibri"/>
              </a:rPr>
              <a:t> 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Anlamaz, bilmezsin sen bizim halkı;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Sevgiyi bulasın yakına gel ki...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Kalıplar gerçeği göstermez belki,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1">
                <a:solidFill>
                  <a:srgbClr val="262626"/>
                </a:solidFill>
                <a:latin typeface="Calibri"/>
              </a:rPr>
              <a:t>Gönül perdeleri sökülsün de gör.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900" b="0" i="1">
                <a:solidFill>
                  <a:srgbClr val="262626"/>
                </a:solidFill>
                <a:latin typeface="Calibri"/>
              </a:rPr>
              <a:t> 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2000" b="1" i="1">
                <a:solidFill>
                  <a:srgbClr val="262626"/>
                </a:solidFill>
                <a:latin typeface="Calibri"/>
              </a:rPr>
              <a:t>Abdurrahim KARAKOÇ</a:t>
            </a:r>
          </a:p>
        </p:txBody>
      </p:sp>
      <p:pic>
        <p:nvPicPr>
          <p:cNvPr id="8" name="Picture 7" descr="h1_hasan_dag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1198" y="1261872"/>
            <a:ext cx="1604616" cy="1298448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8778238" y="2560320"/>
            <a:ext cx="2910537" cy="31089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00" b="1" i="0">
                <a:solidFill>
                  <a:srgbClr val="1F5F7A"/>
                </a:solidFill>
                <a:latin typeface="Calibri"/>
              </a:rPr>
              <a:t>Hasan Dağı (Aksaray)</a:t>
            </a:r>
          </a:p>
        </p:txBody>
      </p:sp>
      <p:pic>
        <p:nvPicPr>
          <p:cNvPr id="10" name="Picture 9" descr="h1_manavga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2825" y="2907792"/>
            <a:ext cx="1641361" cy="1298448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8778238" y="4206240"/>
            <a:ext cx="2910537" cy="31089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00" b="1" i="0">
                <a:solidFill>
                  <a:srgbClr val="1F5F7A"/>
                </a:solidFill>
                <a:latin typeface="Calibri"/>
              </a:rPr>
              <a:t>Manavgat Şelalesi (Antalya)</a:t>
            </a:r>
          </a:p>
        </p:txBody>
      </p:sp>
      <p:pic>
        <p:nvPicPr>
          <p:cNvPr id="12" name="Picture 11" descr="h1_sirinc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7893" y="4553712"/>
            <a:ext cx="1711226" cy="1298448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8778238" y="5852160"/>
            <a:ext cx="2910537" cy="31089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00" b="1" i="0">
                <a:solidFill>
                  <a:srgbClr val="1F5F7A"/>
                </a:solidFill>
                <a:latin typeface="Calibri"/>
              </a:rPr>
              <a:t>Şirince Köyü (İzmir)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 / 105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Ön değerlendirme yaprağı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SINAV DEĞİL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280" y="1307592"/>
            <a:ext cx="812261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Şiirdeki mekânsal ögelerin altını çiz: dağ, ova, su…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45775" y="1821180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3 dk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011424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ounded Rectangle 10"/>
          <p:cNvSpPr/>
          <p:nvPr/>
        </p:nvSpPr>
        <p:spPr>
          <a:xfrm>
            <a:off x="502920" y="3011424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40280" y="3011424"/>
            <a:ext cx="812261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Yedi kavramın her birine günlük hayattan bir örnek yaz: coğrafi bakış, konum, mekân, zaman, hareket, dağılış, değişim.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545775" y="3525012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4 dk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4715256"/>
            <a:ext cx="11185855" cy="157581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502920" y="4715256"/>
            <a:ext cx="1600200" cy="1575816"/>
          </a:xfrm>
          <a:prstGeom prst="roundRect">
            <a:avLst>
              <a:gd name="adj" fmla="val 8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40280" y="4715256"/>
            <a:ext cx="8122615" cy="157581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Her kavram için işaretle: biliyorum · duydum · bilmiyorum.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0545775" y="522884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 dk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 / 105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Okuduğunuz şiirde şair hangi mekânsal ögelere yer vermiştir?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 / 105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1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Okuduğunuz şiirde şair hangi mekânsal ögelere yer vermiştir?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Doğal ögeler: dağlar ve boz dumanlar, yaylalar, ovalar, mavi sular, karlar ve kar erimesiyle gelen sel, taştan taşa dökülen su.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Beşerî ögeler: kağnılı yollar, yoncalar ve ekinler, köyler, toz-çamur yollar, kerpiç evler; bayram ve düğünler, halk.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11 / 105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Şiirde geçen mekânsal ögelerden hangileri coğrafya biliminin hangi bölümleriyle ilişkilendirilebilir?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12 / 105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2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Şiirde geçen mekânsal ögelerden hangileri coğrafya biliminin hangi bölümleriyle ilişkilendirilebilir?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Fiziki coğrafya: dağ, ova, yayla → jeomorfoloji · su, sel, kar erimesi → hidrografya · duman, kar → klimatoloji · yonca → biyocoğrafya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Beşerî coğrafya: ekin ekme, kağnı yolu → ekonomik coğrafya · köy, kerpiç ev → yerleşme coğrafyası · yayla, bayram, düğün → kültürel coğrafya · halk → nüfus ve sosyal coğrafya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13 / 105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Edebî metinlerde coğrafi kavramların kullanılması, coğrafya öğrenimine nasıl bir katkı sağlar?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14 / 105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Başlarken — 3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Edebî metinlerde coğrafi kavramların kullanılması, coğrafya öğrenimine nasıl bir katkı sağlar?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Mekânı yaşanmış bir deneyim olarak anlatır; kavramlar duygu ve görüntüyle birleşince akılda kalır.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Yer ve mekân algısını güçlendirir; bir yörenin doğasını ve kültürünü birlikte fark ettirir.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Yurt sevgisini besler: 'Hele bir yakından bakılsın da gör.'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15 / 105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Konuya Başlarken: insan, mekân, zaman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İKİLİ · 2 dk</a:t>
            </a:r>
          </a:p>
        </p:txBody>
      </p:sp>
      <p:pic>
        <p:nvPicPr>
          <p:cNvPr id="6" name="Picture 5" descr="h1_keb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387003"/>
            <a:ext cx="3520440" cy="1898577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Oval 6"/>
          <p:cNvSpPr/>
          <p:nvPr/>
        </p:nvSpPr>
        <p:spPr>
          <a:xfrm>
            <a:off x="576072" y="1289304"/>
            <a:ext cx="457200" cy="45720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3456432"/>
            <a:ext cx="35204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250" b="1" i="0">
                <a:solidFill>
                  <a:srgbClr val="767676"/>
                </a:solidFill>
                <a:latin typeface="Calibri"/>
              </a:rPr>
              <a:t>Enerji üretimi (Keban Barajı-Elâzığ)</a:t>
            </a:r>
          </a:p>
        </p:txBody>
      </p:sp>
      <p:pic>
        <p:nvPicPr>
          <p:cNvPr id="9" name="Picture 8" descr="h1_mugl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088" y="1387003"/>
            <a:ext cx="3520440" cy="1898577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0" name="Oval 9"/>
          <p:cNvSpPr/>
          <p:nvPr/>
        </p:nvSpPr>
        <p:spPr>
          <a:xfrm>
            <a:off x="4206240" y="1289304"/>
            <a:ext cx="457200" cy="45720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33088" y="3456432"/>
            <a:ext cx="35204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250" b="1" i="0">
                <a:solidFill>
                  <a:srgbClr val="767676"/>
                </a:solidFill>
                <a:latin typeface="Calibri"/>
              </a:rPr>
              <a:t>Tarımsal faaliyet (Muğla)</a:t>
            </a:r>
          </a:p>
        </p:txBody>
      </p:sp>
      <p:pic>
        <p:nvPicPr>
          <p:cNvPr id="12" name="Picture 11" descr="h1_vard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20" y="3909289"/>
            <a:ext cx="3520440" cy="188320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3" name="Oval 12"/>
          <p:cNvSpPr/>
          <p:nvPr/>
        </p:nvSpPr>
        <p:spPr>
          <a:xfrm>
            <a:off x="576072" y="3803904"/>
            <a:ext cx="457200" cy="45720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2920" y="5971032"/>
            <a:ext cx="35204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250" b="1" i="0">
                <a:solidFill>
                  <a:srgbClr val="767676"/>
                </a:solidFill>
                <a:latin typeface="Calibri"/>
              </a:rPr>
              <a:t>Ulaşım (Varda Köprüsü-Adana)</a:t>
            </a:r>
          </a:p>
        </p:txBody>
      </p:sp>
      <p:pic>
        <p:nvPicPr>
          <p:cNvPr id="15" name="Picture 14" descr="h1_konyaalti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3088" y="3909289"/>
            <a:ext cx="3520440" cy="1883204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16" name="Oval 15"/>
          <p:cNvSpPr/>
          <p:nvPr/>
        </p:nvSpPr>
        <p:spPr>
          <a:xfrm>
            <a:off x="4206240" y="3803904"/>
            <a:ext cx="457200" cy="45720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33088" y="5971032"/>
            <a:ext cx="3520440" cy="274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250" b="1" i="0">
                <a:solidFill>
                  <a:srgbClr val="767676"/>
                </a:solidFill>
                <a:latin typeface="Calibri"/>
              </a:rPr>
              <a:t>Turizm (Konyaaltı Plajı-Antalya)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63840" y="1216152"/>
            <a:ext cx="3824935" cy="50292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40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1. İnsanların günlük hayatında etkileşim hâlinde olduğu coğrafi unsurların mekânsal özellikleri hakkında neler söylenebilir?</a:t>
            </a:r>
          </a:p>
          <a:p>
            <a:pPr algn="l">
              <a:spcBef>
                <a:spcPts val="0"/>
              </a:spcBef>
              <a:spcAft>
                <a:spcPts val="140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2. Görsellerdeki mekânsal unsurlarda zaman içinde insan faaliyetlerine bağlı olarak nasıl bir değişim yaşanmıştır?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3. Görsellerde verilen mekânsal unsurlardaki değişimden yola çıkarak insan-mekân-zaman ilişkisine yönelik neler söylenebilir?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16 / 105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Konuya Başlarken — Örnek cevap (1-2)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773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440"/>
                <a:gridCol w="4389120"/>
                <a:gridCol w="4416552"/>
              </a:tblGrid>
              <a:tr h="56692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Görsel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Mekânsal özellik (1. soru)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Zamanla değişim (2. soru)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105156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1 Keban Barajı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Akarsu vadisi, akan suyun gücü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Vadi baraj gölüne dönüştü; elektrik üretiliyor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105156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2 Muğla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Düz ve sulanabilir arazi, uygun iklim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Arazi tarlaya çevrildi; ürün yetiştiriliyor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105156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3 Varda Köprüsü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Derin ve dar vadi, engebeli arazi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Vadinin üzerinden demiryolu köprüsüyle bağlantı kuruldu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105156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4 Konyaaltı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Kumsal, sıcak kıyı, deniz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0" i="0">
                          <a:solidFill>
                            <a:srgbClr val="262626"/>
                          </a:solidFill>
                          <a:latin typeface="Calibri"/>
                        </a:rPr>
                        <a:t>Kıyı turizm alanına dönüştü; tesisler ve yerleşme arttı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17 / 105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Konuya Başlarken — Örnek cevap (3)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627632"/>
            <a:ext cx="3108960" cy="146304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400" b="1" i="0">
                <a:solidFill>
                  <a:srgbClr val="FFFFFF"/>
                </a:solidFill>
                <a:latin typeface="Calibri"/>
              </a:rPr>
              <a:t>MEKÂN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41367" y="1627632"/>
            <a:ext cx="3108960" cy="1463040"/>
          </a:xfrm>
          <a:prstGeom prst="roundRect">
            <a:avLst>
              <a:gd name="adj" fmla="val 20000"/>
            </a:avLst>
          </a:prstGeom>
          <a:solidFill>
            <a:srgbClr val="8A4B2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400" b="1" i="0">
                <a:solidFill>
                  <a:srgbClr val="FFFFFF"/>
                </a:solidFill>
                <a:latin typeface="Calibri"/>
              </a:rPr>
              <a:t>İNSAN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79815" y="1627632"/>
            <a:ext cx="3108960" cy="1463040"/>
          </a:xfrm>
          <a:prstGeom prst="roundRect">
            <a:avLst>
              <a:gd name="adj" fmla="val 20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400" b="1" i="0">
                <a:solidFill>
                  <a:srgbClr val="FFFFFF"/>
                </a:solidFill>
                <a:latin typeface="Calibri"/>
              </a:rPr>
              <a:t>ZAMAN</a:t>
            </a:r>
          </a:p>
        </p:txBody>
      </p:sp>
      <p:cxnSp>
        <p:nvCxnSpPr>
          <p:cNvPr id="9" name="Connector 8"/>
          <p:cNvCxnSpPr/>
          <p:nvPr/>
        </p:nvCxnSpPr>
        <p:spPr>
          <a:xfrm>
            <a:off x="3611880" y="2139696"/>
            <a:ext cx="929487" cy="0"/>
          </a:xfrm>
          <a:prstGeom prst="line">
            <a:avLst/>
          </a:prstGeom>
          <a:ln w="38100">
            <a:solidFill>
              <a:srgbClr val="4F4F4F"/>
            </a:solidFill>
            <a:tailEnd type="triangle" w="med" len="med"/>
          </a:ln>
        </p:spPr>
      </p:cxnSp>
      <p:cxnSp>
        <p:nvCxnSpPr>
          <p:cNvPr id="10" name="Connector 9"/>
          <p:cNvCxnSpPr/>
          <p:nvPr/>
        </p:nvCxnSpPr>
        <p:spPr>
          <a:xfrm flipH="1">
            <a:off x="3611880" y="2578608"/>
            <a:ext cx="929487" cy="0"/>
          </a:xfrm>
          <a:prstGeom prst="line">
            <a:avLst/>
          </a:prstGeom>
          <a:ln w="38100">
            <a:solidFill>
              <a:srgbClr val="4F4F4F"/>
            </a:solidFill>
            <a:tailEnd type="triangle" w="med" len="med"/>
          </a:ln>
        </p:spPr>
      </p:cxnSp>
      <p:cxnSp>
        <p:nvCxnSpPr>
          <p:cNvPr id="11" name="Connector 10"/>
          <p:cNvCxnSpPr/>
          <p:nvPr/>
        </p:nvCxnSpPr>
        <p:spPr>
          <a:xfrm>
            <a:off x="7650327" y="2359152"/>
            <a:ext cx="929488" cy="0"/>
          </a:xfrm>
          <a:prstGeom prst="line">
            <a:avLst/>
          </a:prstGeom>
          <a:ln w="38100">
            <a:solidFill>
              <a:srgbClr val="4F4F4F"/>
            </a:solidFill>
            <a:prstDash val="dash"/>
            <a:tailEnd type="triangle" w="med" len="med"/>
          </a:ln>
        </p:spPr>
      </p:cxnSp>
      <p:sp>
        <p:nvSpPr>
          <p:cNvPr id="12" name="Rounded Rectangle 11"/>
          <p:cNvSpPr/>
          <p:nvPr/>
        </p:nvSpPr>
        <p:spPr>
          <a:xfrm>
            <a:off x="502920" y="3502152"/>
            <a:ext cx="11185855" cy="269748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3502152"/>
            <a:ext cx="109728" cy="269748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731520" y="3557016"/>
            <a:ext cx="10865815" cy="25877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3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Mekânın özellikleri (vadi, düz arazi, kıyı) insanın orada ne yapacağını yönlendirir.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İnsan da ihtiyacına göre mekânı değiştirir: baraj, tarla, köprü, turizm alanı.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Bu karşılıklı ilişki zaman içinde sürer; aynı mekân yıllar içinde bambaşka görünebilir.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18 / 105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1.1. Coğrafi Bakış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TANIM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23774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307592"/>
            <a:ext cx="146304" cy="2377440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63721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1F5F7A"/>
                </a:solidFill>
                <a:latin typeface="Calibri"/>
              </a:rPr>
              <a:t>COĞRAFİ BAKIŞ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810512"/>
            <a:ext cx="10637215" cy="17373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0" i="0">
                <a:solidFill>
                  <a:srgbClr val="262626"/>
                </a:solidFill>
                <a:latin typeface="Calibri"/>
              </a:rPr>
              <a:t>Coğrafi bakış; coğrafi olay ve olguları mekânsal bağlamda ele almayı ve bu olayların dağılımını, nedenlerini ve sonuçlarını farklı boyutlarda (yerel, bölgesel, küresel) değerlendirmeyi gerektiren bir bakış açısıdır.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959352"/>
            <a:ext cx="3576218" cy="91440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1F5F7A"/>
                </a:solidFill>
                <a:latin typeface="Calibri"/>
              </a:rPr>
              <a:t>yerel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" y="4965192"/>
            <a:ext cx="3576218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767676"/>
                </a:solidFill>
                <a:latin typeface="Calibri"/>
              </a:rPr>
              <a:t>göl ve çevresi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07738" y="3959352"/>
            <a:ext cx="3576218" cy="91440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1F5F7A"/>
                </a:solidFill>
                <a:latin typeface="Calibri"/>
              </a:rPr>
              <a:t>bölgesel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07738" y="4965192"/>
            <a:ext cx="3576218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767676"/>
                </a:solidFill>
                <a:latin typeface="Calibri"/>
              </a:rPr>
              <a:t>havza, ülke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12556" y="3959352"/>
            <a:ext cx="3576218" cy="914400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1F5F7A"/>
                </a:solidFill>
                <a:latin typeface="Calibri"/>
              </a:rPr>
              <a:t>küresel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12556" y="4965192"/>
            <a:ext cx="3576218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0" i="1">
                <a:solidFill>
                  <a:srgbClr val="767676"/>
                </a:solidFill>
                <a:latin typeface="Calibri"/>
              </a:rPr>
              <a:t>dünya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" y="5605272"/>
            <a:ext cx="11185855" cy="594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Coğrafi bakış mekânı yalnızca fiziksel bir alan olarak değil ilişkiler, süreçler ve örüntüler bütünü olarak ele alır.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19 / 105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Coğrafi bakışın üç sorusu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COĞRAFİ BAKIŞ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536192"/>
            <a:ext cx="3515258" cy="1737360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NEREDE?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38218" y="1536192"/>
            <a:ext cx="3515258" cy="1737360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NEDEN ORADA?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73516" y="1536192"/>
            <a:ext cx="3515258" cy="1737360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NASIL?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593592"/>
            <a:ext cx="11185855" cy="2377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3593592"/>
            <a:ext cx="118872" cy="2377440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77240" y="3593592"/>
            <a:ext cx="10774375" cy="2377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Coğrafi bakış; dünyayı “nerede, neden orada ve nasıl” sorularıyla anlamaya çalışan, mekânı merkeze alan ve insan-doğa ilişkisini bütüncül bir şekilde inceleyen coğrafya disiplinine özgü bilimsel bir perspektiftir.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20 / 105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Coğrafi bakışın bileşenleri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COĞRAFİ BAKIŞ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246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Mekânsal düşünme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569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Bir şeyin nerede olduğunu ve neden orada olduğunu düşünmek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246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FFFFFF"/>
                </a:solidFill>
                <a:latin typeface="Calibri"/>
              </a:rPr>
              <a:t>Ölçek bilinci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569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Olayı yerel, bölgesel, küresel boyutta görmek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246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50" b="1" i="0">
                <a:solidFill>
                  <a:srgbClr val="FFFFFF"/>
                </a:solidFill>
                <a:latin typeface="Calibri"/>
              </a:rPr>
              <a:t>Yer ve mekân algısı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569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Bir yeri özellikleriyle tanımak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246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İnsan-çevre etkileşimi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569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İnsan doğayı, doğa insanı nasıl etkiliyor?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246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FFFFFF"/>
                </a:solidFill>
                <a:latin typeface="Calibri"/>
              </a:rPr>
              <a:t>Coğrafi bağlantılar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569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Yerler arasındaki ilişkiler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690872"/>
            <a:ext cx="1118585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2" name="Rectangle 31"/>
          <p:cNvSpPr/>
          <p:nvPr/>
        </p:nvSpPr>
        <p:spPr>
          <a:xfrm>
            <a:off x="502920" y="4690872"/>
            <a:ext cx="118872" cy="1463040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3" name="TextBox 32"/>
          <p:cNvSpPr txBox="1"/>
          <p:nvPr/>
        </p:nvSpPr>
        <p:spPr>
          <a:xfrm>
            <a:off x="777240" y="4690872"/>
            <a:ext cx="1077437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Bu bileşenler; bireylerin bir olay ya da olguyu anlama, çözümleme ve analiz yapabilmesi için gerek duyduğu mekân okuryazarlığının temelini oluşturur.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21 / 105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Coğrafyanın temel kavramları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KAVRAMLAR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50800">
            <a:solidFill>
              <a:srgbClr val="1E7F9C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E7F9C"/>
                </a:solidFill>
                <a:latin typeface="Calibri"/>
              </a:rPr>
              <a:t>konum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90089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zaman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77258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mekân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64427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hareket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051596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1F5F7A"/>
                </a:solidFill>
                <a:latin typeface="Calibri"/>
              </a:rPr>
              <a:t>bölge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938765" y="1353312"/>
            <a:ext cx="1750009" cy="868680"/>
          </a:xfrm>
          <a:prstGeom prst="roundRect">
            <a:avLst>
              <a:gd name="adj" fmla="val 40000"/>
            </a:avLst>
          </a:prstGeom>
          <a:solidFill>
            <a:srgbClr val="FFFFFF"/>
          </a:solidFill>
          <a:ln w="31750">
            <a:solidFill>
              <a:srgbClr val="1F5F7A"/>
            </a:solidFill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1F5F7A"/>
                </a:solidFill>
                <a:latin typeface="Calibri"/>
              </a:rPr>
              <a:t>sürdürülebilirlik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2496312"/>
            <a:ext cx="11185855" cy="210312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502920" y="2496312"/>
            <a:ext cx="146304" cy="210312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868680" y="2606040"/>
            <a:ext cx="1063721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1E7F9C"/>
                </a:solidFill>
                <a:latin typeface="Calibri"/>
              </a:rPr>
              <a:t>KONUM (kitabın sözlüğü)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2999232"/>
            <a:ext cx="1063721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Yeryüzünde bulunan herhangi bir alanın, enlem ve boylamlarıyla belirtilen yeri ya da bir yerin denizden uzaklığı, yüksekliği, ekonomik bölgeler ve ülkeler arasındaki yeri.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" y="4828032"/>
            <a:ext cx="11185855" cy="12801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767676"/>
                </a:solidFill>
                <a:latin typeface="Calibri"/>
              </a:rPr>
              <a:t>Diğer kavramları bugün bir gölün öyküsünde kullanarak öğreneceğiz: gölün yeri (konum), göl ve çevresi (mekân), yıllar içindeki öyküsü (zaman), kanallarla taşınan su (hareket), çevresindeki yerleşmeler (dağılış), küçülmesi (değişim).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14, 227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 / 105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Coğrafyacı gibi sor: yedi soru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YEDİ SORU</a:t>
            </a:r>
          </a:p>
        </p:txBody>
      </p:sp>
      <p:sp>
        <p:nvSpPr>
          <p:cNvPr id="6" name="Oval 5"/>
          <p:cNvSpPr/>
          <p:nvPr/>
        </p:nvSpPr>
        <p:spPr>
          <a:xfrm>
            <a:off x="502920" y="1444752"/>
            <a:ext cx="777240" cy="77724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7320" y="130759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Ne?</a:t>
            </a:r>
          </a:p>
        </p:txBody>
      </p:sp>
      <p:sp>
        <p:nvSpPr>
          <p:cNvPr id="8" name="Oval 7"/>
          <p:cNvSpPr/>
          <p:nvPr/>
        </p:nvSpPr>
        <p:spPr>
          <a:xfrm>
            <a:off x="502920" y="2679192"/>
            <a:ext cx="777240" cy="777240"/>
          </a:xfrm>
          <a:prstGeom prst="ellipse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17320" y="254203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Nerede?</a:t>
            </a:r>
          </a:p>
        </p:txBody>
      </p:sp>
      <p:sp>
        <p:nvSpPr>
          <p:cNvPr id="10" name="Oval 9"/>
          <p:cNvSpPr/>
          <p:nvPr/>
        </p:nvSpPr>
        <p:spPr>
          <a:xfrm>
            <a:off x="502920" y="3913632"/>
            <a:ext cx="777240" cy="777240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17320" y="377647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Ne zaman?</a:t>
            </a:r>
          </a:p>
        </p:txBody>
      </p:sp>
      <p:sp>
        <p:nvSpPr>
          <p:cNvPr id="12" name="Oval 11"/>
          <p:cNvSpPr/>
          <p:nvPr/>
        </p:nvSpPr>
        <p:spPr>
          <a:xfrm>
            <a:off x="502920" y="5148072"/>
            <a:ext cx="777240" cy="77724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17320" y="501091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Neden orada?</a:t>
            </a:r>
          </a:p>
        </p:txBody>
      </p:sp>
      <p:sp>
        <p:nvSpPr>
          <p:cNvPr id="14" name="Oval 13"/>
          <p:cNvSpPr/>
          <p:nvPr/>
        </p:nvSpPr>
        <p:spPr>
          <a:xfrm>
            <a:off x="6187287" y="1444752"/>
            <a:ext cx="777240" cy="777240"/>
          </a:xfrm>
          <a:prstGeom prst="ellipse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687" y="130759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Neden önemli?</a:t>
            </a:r>
          </a:p>
        </p:txBody>
      </p:sp>
      <p:sp>
        <p:nvSpPr>
          <p:cNvPr id="16" name="Oval 15"/>
          <p:cNvSpPr/>
          <p:nvPr/>
        </p:nvSpPr>
        <p:spPr>
          <a:xfrm>
            <a:off x="6187287" y="2679192"/>
            <a:ext cx="777240" cy="777240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687" y="254203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Bulunduğu ortamın özellikleri neler?</a:t>
            </a:r>
          </a:p>
        </p:txBody>
      </p:sp>
      <p:sp>
        <p:nvSpPr>
          <p:cNvPr id="18" name="Oval 17"/>
          <p:cNvSpPr/>
          <p:nvPr/>
        </p:nvSpPr>
        <p:spPr>
          <a:xfrm>
            <a:off x="6187287" y="3913632"/>
            <a:ext cx="777240" cy="777240"/>
          </a:xfrm>
          <a:prstGeom prst="ellipse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687" y="3776472"/>
            <a:ext cx="4495647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1" i="0">
                <a:solidFill>
                  <a:srgbClr val="262626"/>
                </a:solidFill>
                <a:latin typeface="Calibri"/>
              </a:rPr>
              <a:t>Doğal ve beşerî ortamlarla nasıl bir ilişkisi var?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 / 105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Bir salgına coğrafi bakış: Londra, 1854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 OLAY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1854'te Londra'nın Soho bölgesinde can kayıplarına neden olan kolera salgınına yönelik bir saha araştırması yapılmıştır. Bu olayı yedi soruyla inceleyelim: ne, nerede, ne zaman, neden orada, neden önemli, ortamın özellikleri, ilişkisi?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 / 105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Bir salgına coğrafi bakış: Londra, 1854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1854'te Londra'nın Soho bölgesinde can kayıplarına neden olan kolera salgınına yönelik bir saha araştırması yapılmıştır. Bu olayı yedi soruyla inceleyelim: ne, nerede, ne zaman, neden orada, neden önemli, ortamın özellikleri, ilişkisi?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Ne? Kolera salgını · Nerede? Londra, Soho · Ne zaman? 1854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Neden orada? içme suyu kuyularında bulunan mikroorganizmaların salgına neden olabilecek en önemli faktör olabileceği sonucuna varılmıştır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Neden önemli? Can kayıpları · Ortam: can kayıplarının yaşandığı alanların doğal ve beşerî özellikleri irdelenmiş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İlişki: kuyunun kullanımı durdurulmuştur → kolera salgınının yayılmasının ve can kayıplarının artmasının önüne geçilmiştir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 / 105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Coğrafi bakış dünyayı hangi sorularla anlamaya çalışır?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Ne kadar, kim ve hangi yıl?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Nerede, neden orada ve nasıl?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Kaç kişi, ne zaman ve niçin?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Hangi ülke, hangi kıta ve hangi okyanus?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Ne zaman, kim tarafından ve nasıl?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 / 105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Coğrafi bakış dünyayı hangi sorularla anlamaya çalışır?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Ne kadar, kim ve hangi yıl?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Nerede, neden orada ve nasıl?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Kaç kişi, ne zaman ve niçin?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Hangi ülke, hangi kıta ve hangi okyanus?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Ne zaman, kim tarafından ve nasıl?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17: coğrafi bakış dünyayı “nerede, neden orada ve nasıl” sorularıyla anlamaya çalışır.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 / 105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1E7F9C"/>
                </a:solidFill>
                <a:latin typeface="Calibri"/>
              </a:rPr>
              <a:t>Bugünkü görev: Marmara Gölü'nü yedi soruyla incelemek (s. 18-19).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 / 105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Etkinlik: Marmara Gölü'nde Yaşanan Kuruma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 · 40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515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51560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Amaç: Yaşanan olayın mekâna olan etkilerini coğrafyanın temel kavramlarıyla ilişkilendirebilme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496312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496312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496312"/>
            <a:ext cx="935705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Sınıfta öğrenci sayısına göre öğretmen rehberliğinde heterojen gruplar oluşturunuz.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803904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803904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803904"/>
            <a:ext cx="935705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Marmara Gölü'nde yaşanan kuruma ve etkileriyle ilgili örnek olaya ait verileri inceleyerek verilen soruların cevapları hakkındaki görüşlerinizi grup arkadaşlarınızla paylaşınız.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5111496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5111496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Bu hafta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5111496"/>
            <a:ext cx="812261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Konum ve coğrafi özellik · sağladığı katkılar (s. 18-19) → yedi soru tablosu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0545775" y="542696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16 dk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29 / 105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Marmara Gölü nerede?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KONUM</a:t>
            </a:r>
          </a:p>
        </p:txBody>
      </p:sp>
      <p:pic>
        <p:nvPicPr>
          <p:cNvPr id="6" name="Picture 5" descr="h1_s18_kon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775695"/>
            <a:ext cx="6949440" cy="391011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680960" y="1261872"/>
            <a:ext cx="4007815" cy="2468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7680960" y="1261872"/>
            <a:ext cx="118872" cy="246888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955280" y="1261872"/>
            <a:ext cx="3596335" cy="24688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Marmara Gölü; Manisa ili sınırları içinde Salihli, Gölmarmara ve Ahmetli ilçeleri arasında yer alır.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680960" y="3913632"/>
            <a:ext cx="400781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7680960" y="3913632"/>
            <a:ext cx="118872" cy="146304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7955280" y="3913632"/>
            <a:ext cx="359633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Gölün derinliği 3-4 metre, denizden yüksekliği ise 74 metredir.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0" y="5513832"/>
            <a:ext cx="4007815" cy="7315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1F5F7A"/>
                </a:solidFill>
                <a:latin typeface="Calibri"/>
              </a:rPr>
              <a:t>Atlasta bulalım: Manisa · Gediz Nehri · Gölmarmara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30 / 105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Göl neden orada? Alüvyon set gölü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OLUŞUM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53312"/>
            <a:ext cx="3362858" cy="137160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Gediz Nehri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FFFFFF"/>
                </a:solidFill>
                <a:latin typeface="Calibri"/>
              </a:rPr>
              <a:t>alüvyon taşır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3938930" y="2039112"/>
            <a:ext cx="402336" cy="0"/>
          </a:xfrm>
          <a:prstGeom prst="line">
            <a:avLst/>
          </a:prstGeom>
          <a:ln w="50800">
            <a:solidFill>
              <a:srgbClr val="4F4F4F"/>
            </a:solidFill>
            <a:tailEnd type="triangle" w="med" len="med"/>
          </a:ln>
        </p:spPr>
      </p:cxnSp>
      <p:sp>
        <p:nvSpPr>
          <p:cNvPr id="8" name="Rounded Rectangle 7"/>
          <p:cNvSpPr/>
          <p:nvPr/>
        </p:nvSpPr>
        <p:spPr>
          <a:xfrm>
            <a:off x="4414418" y="1353312"/>
            <a:ext cx="3362858" cy="1371600"/>
          </a:xfrm>
          <a:prstGeom prst="roundRect">
            <a:avLst>
              <a:gd name="adj" fmla="val 2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Alüvyon birikir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FFFFFF"/>
                </a:solidFill>
                <a:latin typeface="Calibri"/>
              </a:rPr>
              <a:t>set oluşur</a:t>
            </a:r>
          </a:p>
        </p:txBody>
      </p:sp>
      <p:cxnSp>
        <p:nvCxnSpPr>
          <p:cNvPr id="9" name="Connector 8"/>
          <p:cNvCxnSpPr/>
          <p:nvPr/>
        </p:nvCxnSpPr>
        <p:spPr>
          <a:xfrm>
            <a:off x="7850428" y="2039112"/>
            <a:ext cx="402336" cy="0"/>
          </a:xfrm>
          <a:prstGeom prst="line">
            <a:avLst/>
          </a:prstGeom>
          <a:ln w="50800">
            <a:solidFill>
              <a:srgbClr val="4F4F4F"/>
            </a:solidFill>
            <a:tailEnd type="triangle" w="med" len="med"/>
          </a:ln>
        </p:spPr>
      </p:cxnSp>
      <p:sp>
        <p:nvSpPr>
          <p:cNvPr id="10" name="Rounded Rectangle 9"/>
          <p:cNvSpPr/>
          <p:nvPr/>
        </p:nvSpPr>
        <p:spPr>
          <a:xfrm>
            <a:off x="8325916" y="1353312"/>
            <a:ext cx="3362858" cy="1371600"/>
          </a:xfrm>
          <a:prstGeom prst="roundRect">
            <a:avLst>
              <a:gd name="adj" fmla="val 2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Setin arkası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FFFFFF"/>
                </a:solidFill>
                <a:latin typeface="Calibri"/>
              </a:rPr>
              <a:t>sular toplanır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295351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502920" y="2953512"/>
            <a:ext cx="118872" cy="109728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777240" y="295351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Gediz Nehri’nin taşıdığı alüvyonların birikmesiyle Gediz Havzası içinde oluşan Marmara Gölü, oluşum özelliği bakımından alüvyon set gölüdür.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4187952"/>
            <a:ext cx="5478627" cy="196596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ectangle 14"/>
          <p:cNvSpPr/>
          <p:nvPr/>
        </p:nvSpPr>
        <p:spPr>
          <a:xfrm>
            <a:off x="502920" y="4187952"/>
            <a:ext cx="146304" cy="196596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TextBox 15"/>
          <p:cNvSpPr txBox="1"/>
          <p:nvPr/>
        </p:nvSpPr>
        <p:spPr>
          <a:xfrm>
            <a:off x="868680" y="4297680"/>
            <a:ext cx="4929987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1E7F9C"/>
                </a:solidFill>
                <a:latin typeface="Calibri"/>
              </a:rPr>
              <a:t>ALÜVYON SET GÖLÜ (sözlük)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8680" y="4690872"/>
            <a:ext cx="4929987" cy="13258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Suların, alüvyonlardan meydana gelen bir setin arka tarafında toplanmasıyla oluşan göl.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10147" y="4187952"/>
            <a:ext cx="5478627" cy="196596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ectangle 18"/>
          <p:cNvSpPr/>
          <p:nvPr/>
        </p:nvSpPr>
        <p:spPr>
          <a:xfrm>
            <a:off x="6210147" y="4187952"/>
            <a:ext cx="146304" cy="196596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6575907" y="4297680"/>
            <a:ext cx="4929987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B06A1E"/>
                </a:solidFill>
                <a:latin typeface="Calibri"/>
              </a:rPr>
              <a:t>ALÜVYON (sözlük)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75907" y="4690872"/>
            <a:ext cx="4929987" cy="13258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Akarsuların taşıyıp yolu boyunca bıraktığı mil, kil gibi ince taneli öğelerle, kum ve çakıl karışımından oluşan yığın.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18, 226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31 / 105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Doğal göl, insan eliyle rezervuar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ZAMAN · HAREKET</a:t>
            </a:r>
          </a:p>
        </p:txBody>
      </p:sp>
      <p:pic>
        <p:nvPicPr>
          <p:cNvPr id="6" name="Picture 5" descr="h1_s19_kanalla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713491"/>
            <a:ext cx="6766560" cy="4034521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498080" y="1261872"/>
            <a:ext cx="4190695" cy="27432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7498080" y="1261872"/>
            <a:ext cx="118872" cy="274320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772400" y="1261872"/>
            <a:ext cx="3779215" cy="27432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0" i="0">
                <a:solidFill>
                  <a:srgbClr val="262626"/>
                </a:solidFill>
                <a:latin typeface="Calibri"/>
              </a:rPr>
              <a:t>1938-1945 yılları arasında Marmara Gölü’nün doğu ve güneydoğusunda 5.750 metre uzunluğunda ve 5,54 metre yüksekliğinde bir set yapılarak Göl, Gediz Havzası'na su sağlamak amacıyla rezervuar hâline getirilmiştir.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498080" y="4142232"/>
            <a:ext cx="4190695" cy="205740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7498080" y="4142232"/>
            <a:ext cx="146304" cy="2057400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7863840" y="4251960"/>
            <a:ext cx="364205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D3373A"/>
                </a:solidFill>
                <a:latin typeface="Calibri"/>
              </a:rPr>
              <a:t>DERİVASYON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63840" y="4645152"/>
            <a:ext cx="3642055" cy="14173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Suyu, yatağından ya da bulunduğu yerden başka bir yöne veya bir kanala saptırma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32 / 105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Marmara Gölü neden önemli?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KATKILAR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8A4B2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8A4B2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Tarım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262626"/>
                </a:solidFill>
                <a:latin typeface="Calibri"/>
              </a:rPr>
              <a:t>2013 yılı itibarıyla 320 milyon m³ su toplama kapasitesine sahip bir rezervuar hâline gelen Marmara Gölü, Aşağı Gediz Projesi kapsamında 40.000 hektar tarım alanının sulanmasını sağlamaktadır.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3E7D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Doğa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262626"/>
                </a:solidFill>
                <a:latin typeface="Calibri"/>
              </a:rPr>
              <a:t>Marmara Gölü, 2017 yılında Ulusal Sulak Alan Komitesi tarafından ulusal öneme haiz sulak alan olarak tescil edilmiştir. 162 kuş, 355 bitki türü; tepeli pelikanın üreme alanı.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Geçim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262626"/>
                </a:solidFill>
                <a:latin typeface="Calibri"/>
              </a:rPr>
              <a:t>2018 yılı verilerine göre Marmara Gölü, yakın çevresinde bulunan yedi yerleşim alanında yaşayan yaklaşık 2.700 kişi için gelir kaynağı olmuştur.</a:t>
            </a:r>
          </a:p>
        </p:txBody>
      </p:sp>
      <p:pic>
        <p:nvPicPr>
          <p:cNvPr id="21" name="Picture 20" descr="h1_gol_ku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770" y="4370832"/>
            <a:ext cx="2703786" cy="18288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pic>
        <p:nvPicPr>
          <p:cNvPr id="22" name="Picture 21" descr="h1_gol_tekn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6138" y="4370832"/>
            <a:ext cx="2703786" cy="182880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33 / 105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 görevi: Marmara Gölü'nü yedi soruyla incele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 · 16 dk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5855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/>
                <a:gridCol w="8076895"/>
              </a:tblGrid>
              <a:tr h="622935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Soru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Marmara Gölü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Nerede?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 zaman?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Neden orada?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Neden önemli?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50" b="0" i="0">
                          <a:solidFill>
                            <a:srgbClr val="262626"/>
                          </a:solidFill>
                          <a:latin typeface="Calibri"/>
                        </a:rPr>
                        <a:t>Bulunduğu ortamın özellikleri neler?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22935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50" b="0" i="0">
                          <a:solidFill>
                            <a:srgbClr val="262626"/>
                          </a:solidFill>
                          <a:latin typeface="Calibri"/>
                        </a:rPr>
                        <a:t>Doğal ve beşerî ortamlarla nasıl bir ilişkisi var?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34 / 105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Yedi soru — Örnek cevap (1-4)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5855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/>
                <a:gridCol w="8076895"/>
              </a:tblGrid>
              <a:tr h="996696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Soru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Marmara Gölü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</a:tr>
              <a:tr h="99669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Gediz Havzası'nda alüvyon set gölü olan Marmara Gölü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9669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Nerede?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Manisa'da Salihli, Gölmarmara ve Ahmetli ilçeleri arasında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9669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 zaman?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1938-1945 set ve kanallarla rezervuar oldu; 2013'te 320 milyon m³ kapasite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9669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Neden orada?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Gediz Nehri'nin taşıdığı alüvyonların oluşturduğu setin arkasında sular toplandı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35 / 105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Yedi soru — Örnek cevap (5-7)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5855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960"/>
                <a:gridCol w="8076895"/>
              </a:tblGrid>
              <a:tr h="124587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Soru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Marmara Gölü</a:t>
                      </a:r>
                    </a:p>
                  </a:txBody>
                  <a:tcPr marL="54864" marR="54864" marT="18288" marB="18288" anchor="ctr">
                    <a:solidFill>
                      <a:srgbClr val="1E7F9C"/>
                    </a:solidFill>
                  </a:tcPr>
                </a:tc>
              </a:tr>
              <a:tr h="124587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Neden önemli?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40.000 hektar tarım alanı sulanır; ulusal öneme haiz sulak alan; tepeli pelikanın üreme alanı; yaklaşık 2.700 kişiye gelir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124587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Bulunduğu ortamın özellikleri neler?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Sığ (3-4 m), denizden 74 m yükseklikte, ova içinde; çevresi tarım alanı ve yerleşmeler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124587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Doğal ve beşerî ortamlarla nasıl bir ilişkisi var?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Doğal göl set ve kanallarla rezervuara çevrildi; sulama ve balıkçılık gölün suyuna bağlı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18-19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36 / 105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Temel kavramlar Marmara Gölü'nde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KAVRAMLAR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konum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Manisa; Salihli-Gölmarmara-Ahmetli arası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mekân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Göl, kıyısındaki yerleşmeler ve tarım alanları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zaman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1938-1945 set → 2013 rezervuar → 2022 kuruma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373075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502920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502920" y="399592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594360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hareket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2648" y="433425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Suyun kanallarla göle taşınması ve sulamaya çekilmesi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298594" y="373075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4298594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4298594" y="3995928"/>
            <a:ext cx="359450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4390034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dağılış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08322" y="433425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Göl çevresindeki yedi yerleşim alanı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094268" y="3730752"/>
            <a:ext cx="3594506" cy="23317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2" name="Rounded Rectangle 31"/>
          <p:cNvSpPr/>
          <p:nvPr/>
        </p:nvSpPr>
        <p:spPr>
          <a:xfrm>
            <a:off x="8094268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3" name="Rectangle 32"/>
          <p:cNvSpPr/>
          <p:nvPr/>
        </p:nvSpPr>
        <p:spPr>
          <a:xfrm>
            <a:off x="8094268" y="3995928"/>
            <a:ext cx="359450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4" name="TextBox 33"/>
          <p:cNvSpPr txBox="1"/>
          <p:nvPr/>
        </p:nvSpPr>
        <p:spPr>
          <a:xfrm>
            <a:off x="8185708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değişim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203996" y="4334256"/>
            <a:ext cx="3375050" cy="16550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Göl alanı ve hacmi küçüldü (gelecek hafta)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18-21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37 / 105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Marmara Gölü, oluşum özelliği bakımından hangi göl türüne girer?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Tektonik göl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Volkanik göl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Alüvyon set gölü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Buzul gölü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Karstik göl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38 / 105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Marmara Gölü, oluşum özelliği bakımından hangi göl türüne girer?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Tektonik göl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Volkanik göl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Alüvyon set gölü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Buzul gölü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Karstik göl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18: Gediz Nehri’nin taşıdığı alüvyonların birikmesiyle oluşan Marmara Gölü bir alüvyon set gölüdür.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39 / 105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Aşağıdakilerden hangisi kitapta Marmara Gölü'nün sağladığı katkılar arasında yer ALMAZ?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40.000 hektar tarım alanını sulaması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Tepeli pelikanın üreme alanı olması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Yaklaşık 2.700 kişi için gelir kaynağı olması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Ulusal öneme haiz sulak alan olması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Hidroelektrik enerji üretilmesi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40 / 105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YOKLAMA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Aşağıdakilerden hangisi kitapta Marmara Gölü'nün sağladığı katkılar arasında yer ALMAZ?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40.000 hektar tarım alanını sulaması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Tepeli pelikanın üreme alanı olması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Yaklaşık 2.700 kişi için gelir kaynağı olması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Ulusal öneme haiz sulak alan olması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Hidroelektrik enerji üretilmesi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Kitap s. 19 katkılar: sulama, sulak alan ve biyoçeşitlilik, balıkçılık ve gelir. Enerji üretimi sayılmaz.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41 / 105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Coğrafi bakış dünyayı hangi sorularla anlamaya çalışır?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Marmara Gölü'nün konumunu iki bilgiyle yaz.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Coğrafi bakışın bileşenlerinden ikisini yaz.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17-18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42 / 105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Gelecek derse hazırlık: makale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MAKALE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9728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Gelecek ders: merak ettiğiniz bir coğrafi olay ya da olguya yönelik coğrafi bakışı yansıtan kısa bir makale/rapor yazmanız beklenmektedir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42032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42032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542032"/>
            <a:ext cx="935705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Merak ettiğiniz bir coğrafi olay ya da olguyu belirleyiniz.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834384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834384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834384"/>
            <a:ext cx="935705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Belirlediğiniz coğrafi olay ya da olgu hakkında bilgi toplayınız. (okul kütüphanesi, ders kitabı, EBA)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5126736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5126736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5126736"/>
            <a:ext cx="935705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Topladığınız bilgileri yazacağınız makaleye göre düzenleyiniz.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43 / 105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Makale konusu nasıl seçilir?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MAKALE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Yakın çevre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Mahallendeki bir değişim: yeni bir yol, kurulan bir site, kaybolan bir dere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Türkiye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 göl, baraj, afet ya da göç olayı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27432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Dünya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0665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Ünite sonundaki olaylar: Süveyş Kanalı, Aral Gölü, Meksika Körfezi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187952"/>
            <a:ext cx="11185855" cy="2011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B06A1E"/>
                </a:solidFill>
                <a:latin typeface="Calibri"/>
              </a:rPr>
              <a:t>İyi konu: yedi soruya cevap verebildiğin konu.</a:t>
            </a:r>
          </a:p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Nerede olduğunu haritada gösterebiliyor musun?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Neden orada olduğunu ve neyi etkilediğini araştırabiliyor musun?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44 / 105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1'i (1-6)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Makale hazırlığı: konunu seç, bilgi topla, makale planına göre düzenle (s. 22).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B06A1E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Gelecek hafta topladığın bilgileri ve kitabını getir.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45 / 105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GNL-COG10-SN-U1 — 1. hafta · Coğrafi Bakış (slayt 1-45)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