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36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  <p:sldId id="319" r:id="rId71"/>
    <p:sldId id="320" r:id="rId72"/>
    <p:sldId id="321" r:id="rId73"/>
    <p:sldId id="322" r:id="rId74"/>
    <p:sldId id="323" r:id="rId75"/>
    <p:sldId id="324" r:id="rId76"/>
    <p:sldId id="325" r:id="rId77"/>
    <p:sldId id="326" r:id="rId78"/>
    <p:sldId id="327" r:id="rId79"/>
    <p:sldId id="328" r:id="rId80"/>
    <p:sldId id="329" r:id="rId81"/>
    <p:sldId id="330" r:id="rId82"/>
    <p:sldId id="331" r:id="rId83"/>
    <p:sldId id="332" r:id="rId84"/>
    <p:sldId id="333" r:id="rId85"/>
    <p:sldId id="334" r:id="rId86"/>
    <p:sldId id="335" r:id="rId87"/>
    <p:sldId id="336" r:id="rId43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43" Type="http://schemas.openxmlformats.org/officeDocument/2006/relationships/slide" Target="slides/slide36.xml"/><Relationship Id="rId53" Type="http://schemas.openxmlformats.org/officeDocument/2006/relationships/slide" Target="slides/slide1.xml"/><Relationship Id="rId54" Type="http://schemas.openxmlformats.org/officeDocument/2006/relationships/slide" Target="slides/slide2.xml"/><Relationship Id="rId55" Type="http://schemas.openxmlformats.org/officeDocument/2006/relationships/slide" Target="slides/slide3.xml"/><Relationship Id="rId56" Type="http://schemas.openxmlformats.org/officeDocument/2006/relationships/slide" Target="slides/slide4.xml"/><Relationship Id="rId57" Type="http://schemas.openxmlformats.org/officeDocument/2006/relationships/slide" Target="slides/slide5.xml"/><Relationship Id="rId58" Type="http://schemas.openxmlformats.org/officeDocument/2006/relationships/slide" Target="slides/slide6.xml"/><Relationship Id="rId59" Type="http://schemas.openxmlformats.org/officeDocument/2006/relationships/slide" Target="slides/slide7.xml"/><Relationship Id="rId60" Type="http://schemas.openxmlformats.org/officeDocument/2006/relationships/slide" Target="slides/slide8.xml"/><Relationship Id="rId61" Type="http://schemas.openxmlformats.org/officeDocument/2006/relationships/slide" Target="slides/slide9.xml"/><Relationship Id="rId62" Type="http://schemas.openxmlformats.org/officeDocument/2006/relationships/slide" Target="slides/slide10.xml"/><Relationship Id="rId63" Type="http://schemas.openxmlformats.org/officeDocument/2006/relationships/slide" Target="slides/slide11.xml"/><Relationship Id="rId64" Type="http://schemas.openxmlformats.org/officeDocument/2006/relationships/slide" Target="slides/slide12.xml"/><Relationship Id="rId65" Type="http://schemas.openxmlformats.org/officeDocument/2006/relationships/slide" Target="slides/slide13.xml"/><Relationship Id="rId66" Type="http://schemas.openxmlformats.org/officeDocument/2006/relationships/slide" Target="slides/slide14.xml"/><Relationship Id="rId67" Type="http://schemas.openxmlformats.org/officeDocument/2006/relationships/slide" Target="slides/slide15.xml"/><Relationship Id="rId68" Type="http://schemas.openxmlformats.org/officeDocument/2006/relationships/slide" Target="slides/slide16.xml"/><Relationship Id="rId69" Type="http://schemas.openxmlformats.org/officeDocument/2006/relationships/slide" Target="slides/slide17.xml"/><Relationship Id="rId70" Type="http://schemas.openxmlformats.org/officeDocument/2006/relationships/slide" Target="slides/slide18.xml"/><Relationship Id="rId71" Type="http://schemas.openxmlformats.org/officeDocument/2006/relationships/slide" Target="slides/slide19.xml"/><Relationship Id="rId72" Type="http://schemas.openxmlformats.org/officeDocument/2006/relationships/slide" Target="slides/slide20.xml"/><Relationship Id="rId73" Type="http://schemas.openxmlformats.org/officeDocument/2006/relationships/slide" Target="slides/slide21.xml"/><Relationship Id="rId74" Type="http://schemas.openxmlformats.org/officeDocument/2006/relationships/slide" Target="slides/slide22.xml"/><Relationship Id="rId75" Type="http://schemas.openxmlformats.org/officeDocument/2006/relationships/slide" Target="slides/slide23.xml"/><Relationship Id="rId76" Type="http://schemas.openxmlformats.org/officeDocument/2006/relationships/slide" Target="slides/slide24.xml"/><Relationship Id="rId77" Type="http://schemas.openxmlformats.org/officeDocument/2006/relationships/slide" Target="slides/slide25.xml"/><Relationship Id="rId78" Type="http://schemas.openxmlformats.org/officeDocument/2006/relationships/slide" Target="slides/slide26.xml"/><Relationship Id="rId79" Type="http://schemas.openxmlformats.org/officeDocument/2006/relationships/slide" Target="slides/slide27.xml"/><Relationship Id="rId80" Type="http://schemas.openxmlformats.org/officeDocument/2006/relationships/slide" Target="slides/slide28.xml"/><Relationship Id="rId81" Type="http://schemas.openxmlformats.org/officeDocument/2006/relationships/slide" Target="slides/slide29.xml"/><Relationship Id="rId82" Type="http://schemas.openxmlformats.org/officeDocument/2006/relationships/slide" Target="slides/slide30.xml"/><Relationship Id="rId83" Type="http://schemas.openxmlformats.org/officeDocument/2006/relationships/slide" Target="slides/slide31.xml"/><Relationship Id="rId84" Type="http://schemas.openxmlformats.org/officeDocument/2006/relationships/slide" Target="slides/slide32.xml"/><Relationship Id="rId85" Type="http://schemas.openxmlformats.org/officeDocument/2006/relationships/slide" Target="slides/slide33.xml"/><Relationship Id="rId86" Type="http://schemas.openxmlformats.org/officeDocument/2006/relationships/slide" Target="slides/slide34.xml"/><Relationship Id="rId87" Type="http://schemas.openxmlformats.org/officeDocument/2006/relationships/slide" Target="slides/slide3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4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4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4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5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5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6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6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6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6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6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6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6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6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6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6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7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7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7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7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7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7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7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7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7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7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8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3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odaklandığı süreç bileşenlerini (c, ç) göstermek.</a:t>
            </a:r>
          </a:p>
          <a:p/>
          <a:p>
            <a:r>
              <a:t>NASIL: 'Geçen hafta gölün yerini ve özelliklerini inceledik; bugün gölde ne değişti, bu değişim çevresini nasıl etkiledi?' deyin.</a:t>
            </a:r>
          </a:p>
          <a:p/>
          <a:p>
            <a:r>
              <a:t>KAYNAK: Program (2026) COĞ.10.1.1 süreç bileşenleri c-ç.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Blok dersin akışını göstermek.</a:t>
            </a:r>
          </a:p>
          <a:p/>
          <a:p>
            <a:r>
              <a:t>NASIL: İlk dört istasyon birinci ders saati (grup), makale ikinci ders saatidir (bireysel).</a:t>
            </a:r>
          </a:p>
          <a:p/>
          <a:p>
            <a:r>
              <a:t>KAYNAK: Ders planı, 2. hafta akışı.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Önceki haftanın çerçevesini hatırlatmak; makale hazırlığını yoklamak.</a:t>
            </a:r>
          </a:p>
          <a:p/>
          <a:p>
            <a:r>
              <a:t>NASIL: Yedi soruyu sınıfla birlikte söyleyin. 'Makale konusunu seçen parmak kaldırsın' — seçmeyenlere bugünkü yazma aşamasında yedek konu verilecek.</a:t>
            </a:r>
          </a:p>
          <a:p/>
          <a:p>
            <a:r>
              <a:t>BEKLENEN CEVAP: Ne, nerede, ne zaman, neden orada, neden önemli, ortamın özellikleri, doğal ve beşerî ortamla ilişkisi.</a:t>
            </a:r>
          </a:p>
          <a:p/>
          <a:p>
            <a:r>
              <a:t>KAYNAK: Program öğrenme-öğretme uygulamaları; ders planı 1.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Dönemin iki performans puanının ölçütlerini duyurmak (zümre kararı; ilk iki hafta).</a:t>
            </a:r>
          </a:p>
          <a:p/>
          <a:p>
            <a:r>
              <a:t>NASIL: İki tabloyu okuyun; panodaki nüshayı gösterin. P1'in ürünü zümre önerisine göre 3. ünitede (tektonik süreçler bilgi görseli ya da yer şekilleri modeli) verilecek; bugün yazılan makale P2'nin beceri görevidir (zümre isterse P1 olabilir).</a:t>
            </a:r>
          </a:p>
          <a:p/>
          <a:p>
            <a:r>
              <a:t>KAYNAK: Zümre kararındaki ölçüt ve ağırlık çizelgesi (10. sınıf; örnek).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çalışmasına geçiş: rolleri ve kuralları hatırlatmak.</a:t>
            </a:r>
          </a:p>
          <a:p/>
          <a:p>
            <a:r>
              <a:t>SÜRE: 2 dk (esnek).</a:t>
            </a:r>
          </a:p>
          <a:p/>
          <a:p>
            <a:r>
              <a:t>NASIL: Sıralar adalara çevrilir, malzeme sorumluları grup setlerini alır. Roller her hafta döner; 4 kişilik grupta kontrolcünün işini yazıcı üstlenir.</a:t>
            </a:r>
          </a:p>
          <a:p/>
          <a:p>
            <a:r>
              <a:t>KAYNAK: Ders planı (38 kişilik sınıf için grup düzeni: 6 × 5 + 2 × 4; sınıf mevcuduna göre uyarlanır).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c: değişimi zaman içinde okumak.</a:t>
            </a:r>
          </a:p>
          <a:p/>
          <a:p>
            <a:r>
              <a:t>NASIL: Grafiği soldan okuyun; metindeki dört sayıyı (781, 437, 280, 2.116) grafikte gösterin. Kitapta yatay eksen 'AYLAR' yazılmıştır; eksen yılları gösterir — öğrencilere hatayı buldurun (dikkatli okuma).</a:t>
            </a:r>
          </a:p>
          <a:p/>
          <a:p>
            <a:r>
              <a:t>KAYNAK: Kitap s. 20 'Marmara Gölü Alanında 1975-2018 Yılları Arasında Görülen Değişim' (Kaynak: Tarım ve Orman Bakanlığı, 2018); grafik kitap değerleriyle yeniden çizildi.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Grafikten değer ve dönem okumak (SBAB11).</a:t>
            </a:r>
          </a:p>
          <a:p/>
          <a:p>
            <a:r>
              <a:t>NASIL: Harita/veri okuyucu değerleri söyler, yazıcı not eder; 4. soru için hesap makinesi gerekmez, 'üçte bir mi, yarı mı?' tahmini yeterli.</a:t>
            </a:r>
          </a:p>
          <a:p/>
          <a:p>
            <a:r>
              <a:t>KAYNAK: Kitap s. 20 grafik ve metin.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Oran: 2.116 ÷ 5.949 ≈ 0,36 (hesap kitap değerlerinden).</a:t>
            </a:r>
          </a:p>
          <a:p/>
          <a:p>
            <a:r>
              <a:t>KAYNAK: Kitap s. 20.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Hacim grafiğinde 2018 eğrisini 2013 ve 2017 ile karşılaştırmak.</a:t>
            </a:r>
          </a:p>
          <a:p/>
          <a:p>
            <a:r>
              <a:t>NASIL: Üç eğrinin rengini tanıtın (turuncu 2013, yeşil 2017, mavi 2018). 'Hangi yıl gölde en çok su vardı? 2018'in son aylarında ne olmuş?' Cevap kutusunu soruları aldıktan sonra okuyun.</a:t>
            </a:r>
          </a:p>
          <a:p/>
          <a:p>
            <a:r>
              <a:t>BEKLENEN CEVAP: 2013 eğrisi en üstte, 2018 en altta; 2018'in ağustosundan sonra hacim 22,4×10⁶ m³ dolayına inmiş ve yatay kalmış.</a:t>
            </a:r>
          </a:p>
          <a:p/>
          <a:p>
            <a:r>
              <a:t>KAYNAK: Kitap s. 20 hacim grafiği ve metni (Kaynak: Tarım ve Orman Bakanlığı, 2018).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Su bütçesi kavramını kitabın tablosuyla vermek.</a:t>
            </a:r>
          </a:p>
          <a:p/>
          <a:p>
            <a:r>
              <a:t>NASIL: Su bütçesi = girdiler − çıktılar. Artı ise göl su kazanır, eksi ise kaybeder. Önce 2012 tablosunu okuyun; sonraki slaytta 2017 ile karşılaştırma görevi var.</a:t>
            </a:r>
          </a:p>
          <a:p/>
          <a:p>
            <a:r>
              <a:t>KAYNAK: Kitap s. 21 'Marmara Gölü’nün 2012 ve 2017 Yıllarına Ait Su Bütçesi'; yer altı suyu katkısı tabloda ihmal edilmiştir (kitap notu).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Su bütçesini hesaplamak ve kalemleri karşılaştırmak (süreç bileşeni c).</a:t>
            </a:r>
          </a:p>
          <a:p/>
          <a:p>
            <a:r>
              <a:t>NASIL: Önce 2017 tablosunu gösteren sonraki slaytı değil, kitabın s. 21'ini açtırın; gruplar dört soruyu yazar.</a:t>
            </a:r>
          </a:p>
          <a:p/>
          <a:p>
            <a:r>
              <a:t>KAYNAK: Kitap s. 21 tablo ve üst metin.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4. madde yorumdur: buharlaşma göl yüzeyine bağlıdır; kitap nedeni yazmaz. Kitap: 'gölü besleyen su kaynağı miktarının 2012 yılına göre oldukça düşük kaldığı, buna karşın sulama amaçlı gölden çekilen su miktarında ise artma olduğu görülmektedir.'</a:t>
            </a:r>
          </a:p>
          <a:p/>
          <a:p>
            <a:r>
              <a:t>KAYNAK: Kitap s. 21.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2017 tablosunu göstermek; cevabı tabloda işaretlemek.</a:t>
            </a:r>
          </a:p>
          <a:p/>
          <a:p>
            <a:r>
              <a:t>NASIL: Bütçe satırındaki −79,98'i ve Kumçayı satırını gösterin.</a:t>
            </a:r>
          </a:p>
          <a:p/>
          <a:p>
            <a:r>
              <a:t>KAYNAK: Kitap s. 21.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ç: kurumanın çevresi üzerindeki etkileri.</a:t>
            </a:r>
          </a:p>
          <a:p/>
          <a:p>
            <a:r>
              <a:t>NASIL: Üç etkiyi okuyun ve sınıflandırın: ekonomik (balıkçılık), çevresel (biyoçeşitlilik), toplumsal (gerginlik). Fotoğrafta çekilmiş kıyıdaki tekneleri gösterin.</a:t>
            </a:r>
          </a:p>
          <a:p/>
          <a:p>
            <a:r>
              <a:t>KAYNAK: Kitap s. 21 'Marmara Gölü’nde Yaşanan Değişimin Etkileri'.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Dört soruyu gruplara paylaştırmak.</a:t>
            </a:r>
          </a:p>
          <a:p/>
          <a:p>
            <a:r>
              <a:t>NASIL: Her soru iki gruba düşer: 1-2. grup soru 1, 3-4. grup soru 2, 5-6. grup soru 3, 7-8. grup soru 4. 4 dakika sonra her sorudan bir sözcü; cevap slaytları sorunun hemen ardında.</a:t>
            </a:r>
          </a:p>
          <a:p/>
          <a:p>
            <a:r>
              <a:t>KAYNAK: Kitap s. 22 etkinlik soruları 1-4.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Etkinlik sorusu 1 (süreç bileşenleri c-ç).</a:t>
            </a:r>
          </a:p>
          <a:p/>
          <a:p>
            <a:r>
              <a:t>NASIL: İlgili iki gruptan sözcü dinleyin; diğer gruplar ekleme yapar.</a:t>
            </a:r>
          </a:p>
          <a:p/>
          <a:p>
            <a:r>
              <a:t>KAYNAK: Kitap s. 22.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kitap verileriyle gerekçelendirilmiş.</a:t>
            </a:r>
          </a:p>
          <a:p/>
          <a:p>
            <a:r>
              <a:t>BEKLENEN CEVAP: Gerekçeli farklı cevaplar kabul edilir.</a:t>
            </a:r>
          </a:p>
          <a:p/>
          <a:p>
            <a:r>
              <a:t>KAYNAK: Kitap s. 19-21 verileri.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Etkinlik sorusu 2 (süreç bileşenleri c-ç).</a:t>
            </a:r>
          </a:p>
          <a:p/>
          <a:p>
            <a:r>
              <a:t>NASIL: İlgili iki gruptan sözcü dinleyin; diğer gruplar ekleme yapar.</a:t>
            </a:r>
          </a:p>
          <a:p/>
          <a:p>
            <a:r>
              <a:t>KAYNAK: Kitap s. 22.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kitap verileriyle gerekçelendirilmiş.</a:t>
            </a:r>
          </a:p>
          <a:p/>
          <a:p>
            <a:r>
              <a:t>BEKLENEN CEVAP: Gerekçeli farklı cevaplar kabul edilir.</a:t>
            </a:r>
          </a:p>
          <a:p/>
          <a:p>
            <a:r>
              <a:t>KAYNAK: Kitap s. 19-21 verileri.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Etkinlik sorusu 3 (süreç bileşenleri c-ç).</a:t>
            </a:r>
          </a:p>
          <a:p/>
          <a:p>
            <a:r>
              <a:t>NASIL: İlgili iki gruptan sözcü dinleyin; diğer gruplar ekleme yapar.</a:t>
            </a:r>
          </a:p>
          <a:p/>
          <a:p>
            <a:r>
              <a:t>KAYNAK: Kitap s. 22.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kitap verileriyle gerekçelendirilmiş.</a:t>
            </a:r>
          </a:p>
          <a:p/>
          <a:p>
            <a:r>
              <a:t>BEKLENEN CEVAP: Gerekçeli farklı cevaplar kabul edilir.</a:t>
            </a:r>
          </a:p>
          <a:p/>
          <a:p>
            <a:r>
              <a:t>KAYNAK: Kitap s. 19-21 verileri.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Etkinlik sorusu 4 (süreç bileşenleri c-ç).</a:t>
            </a:r>
          </a:p>
          <a:p/>
          <a:p>
            <a:r>
              <a:t>NASIL: İlgili iki gruptan sözcü dinleyin; diğer gruplar ekleme yapar.</a:t>
            </a:r>
          </a:p>
          <a:p/>
          <a:p>
            <a:r>
              <a:t>KAYNAK: Kitap s. 22.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kitap verileriyle gerekçelendirilmiş.</a:t>
            </a:r>
          </a:p>
          <a:p/>
          <a:p>
            <a:r>
              <a:t>BEKLENEN CEVAP: Gerekçeli farklı cevaplar kabul edilir. Kuruyan göl tabanından toz kalkması ve göç genel kabul gören bilgi/çıkarımdır; kitap verisi değildir.</a:t>
            </a:r>
          </a:p>
          <a:p/>
          <a:p>
            <a:r>
              <a:t>KAYNAK: Kitap s. 19-21 verileri.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Değerlendirme tartışması (program: tartışma yöntemi; SDB2.1, E3.5).</a:t>
            </a:r>
          </a:p>
          <a:p/>
          <a:p>
            <a:r>
              <a:t>NASIL: Bir başlık seçen öğrenci Marmara Gölü örneğiyle bir cümle söyler. Değerler: doğaya ve bütün canlılara karşı merhametli davranma (D9), sevgi (D15), vatanseverlik (D19).</a:t>
            </a:r>
          </a:p>
          <a:p/>
          <a:p>
            <a:r>
              <a:t>KAYNAK: Kitap s. 22 Değerlendirme (a-d); program öğrenme-öğretme uygulamaları.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Kitap s. 22; program: 'doğaya ve bütün canlılara karşı merhametli davranma gibi davranışların önemi üzerinde durulur'.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Performans çalışmasını tanıtmak (1. adım: ölçütler).</a:t>
            </a:r>
          </a:p>
          <a:p/>
          <a:p>
            <a:r>
              <a:t>NASIL: Kitap bu çalışmaya 40+40 dk verir; bizde sınıfta taslak yazılır, temize çekilmiş hâli bir hafta içinde teslim edilir. Beceri: öz düzenleme (SDB1.2).</a:t>
            </a:r>
          </a:p>
          <a:p/>
          <a:p>
            <a:r>
              <a:t>KAYNAK: Kitap s. 22 'Performans Çalışması — Makale Yazma'.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Kitabın analitik dereceli puanlama anahtarını göstermek.</a:t>
            </a:r>
          </a:p>
          <a:p/>
          <a:p>
            <a:r>
              <a:t>NASIL: Üç ölçütü okuyun; en yüksek puanın 'makale yazma ölçütleri'nde olduğunu, ama konum ve etki bölümleri olmadan makalenin 'coğrafi bakış' taşımayacağını söyleyin.</a:t>
            </a:r>
          </a:p>
          <a:p/>
          <a:p>
            <a:r>
              <a:t>KAYNAK: Kitap s. 23 Analitik Dereceli Puanlama Anahtarı (İçerik Formu); toplam 100 puan.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Makaleyi ölçütlere uygun bölümlere ayırmak.</a:t>
            </a:r>
          </a:p>
          <a:p/>
          <a:p>
            <a:r>
              <a:t>NASIL: Taslak kâğıdındaki bölümler bunlardır. Konum ve ilişki bölümünde harita ya da kroki eklenebilir. Kaynakça: kullanılan kitap, EBA içeriği, kütüphane kitabı.</a:t>
            </a:r>
          </a:p>
          <a:p/>
          <a:p>
            <a:r>
              <a:t>BEKLENEN CEVAP: Plan önerisidir; ölçütler kitabın puanlama anahtarından türetildi.</a:t>
            </a:r>
          </a:p>
          <a:p/>
          <a:p>
            <a:r>
              <a:t>KAYNAK: Kitap s. 22-23 ölçütler: konum ve ilişki belirleme, etki sorgulama, makale yazma.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Bireysel yazma süresini yönetmek.</a:t>
            </a:r>
          </a:p>
          <a:p/>
          <a:p>
            <a:r>
              <a:t>SÜRE: 18 dk: süreyi tahtaya yazın, 5 dk kala uyarın.</a:t>
            </a:r>
          </a:p>
          <a:p/>
          <a:p>
            <a:r>
              <a:t>NASIL: Dolaşarak konum ve ilişki bölümünü kontrol edin. Konusu olmayana yedek konu: Süveyş Kanalı (s. 25), Aral Gölü (s. 26), Meksika Körfezi (s. 27) — kitaptaki bilgilerle yazabilir.</a:t>
            </a:r>
          </a:p>
          <a:p/>
          <a:p>
            <a:r>
              <a:t>KAYNAK: Ders planı 2. hafta aşama 9; kitap s. 25-27 (yedek konular).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Model metin: girişte yedi sorudan dördü.</a:t>
            </a:r>
          </a:p>
          <a:p/>
          <a:p>
            <a:r>
              <a:t>NASIL: Önce iki öğrenciden sözlü giriş cümlesi alın, sonra örneği gösterin.</a:t>
            </a:r>
          </a:p>
          <a:p/>
          <a:p>
            <a:r>
              <a:t>KAYNAK: Kitap s. 18-21 verileri.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giriş paragrafı.</a:t>
            </a:r>
          </a:p>
          <a:p/>
          <a:p>
            <a:r>
              <a:t>BEKLENEN CEVAP: Bütün bilgiler kitaptandır (s. 18, 19, 21); öğrenciler kendi konularında aynı düzeni kurar.</a:t>
            </a:r>
          </a:p>
          <a:p/>
          <a:p>
            <a:r>
              <a:t>KAYNAK: Kitap s. 18-21.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3. adım: paylaşım ve akran geri bildirimi.</a:t>
            </a:r>
          </a:p>
          <a:p/>
          <a:p>
            <a:r>
              <a:t>NASIL: İkililer makaleleri değiş tokuş eder; puanlama anahtarına bakarak iki güçlü yön ve bir öneri yazar. Sonra iki gönüllü makalesinin girişini okur.</a:t>
            </a:r>
          </a:p>
          <a:p/>
          <a:p>
            <a:r>
              <a:t>KAYNAK: Kitap s. 22, 3. adım.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Kitabın öz değerlendirme formunu doldurmak (SDB1.2).</a:t>
            </a:r>
          </a:p>
          <a:p/>
          <a:p>
            <a:r>
              <a:t>NASIL: Evet / Kısmen / Hayır işaretlenir; 'Hayır' ve 'Kısmen' dediği konuları tekrar etmesi kitapta önerilir. Form kanıt dosyasına girer.</a:t>
            </a:r>
          </a:p>
          <a:p/>
          <a:p>
            <a:r>
              <a:t>KAYNAK: Kitap s. 24 Öz Değerlendirme Formu.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öğrenmesini yoklamak.</a:t>
            </a:r>
          </a:p>
          <a:p/>
          <a:p>
            <a:r>
              <a:t>SÜRE: 2 dk.</a:t>
            </a:r>
          </a:p>
          <a:p/>
          <a:p>
            <a:r>
              <a:t>BEKLENEN CEVAP: 1) Kuraklık / azalan yağış ya da besleyen kaynaklar; sulama için çekilen suyun artması. 2) Çıktılar (111,63) girdilerden (31,65) fazla. 3) Balıkçılığın olumsuz etkilenmesi ya da çekilme alanlarının paylaşımında toplumsal gerginlik.</a:t>
            </a:r>
          </a:p>
          <a:p/>
          <a:p>
            <a:r>
              <a:t>KAYNAK: Kitap s. 21-22.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çalışmasını duyurmak.</a:t>
            </a:r>
          </a:p>
          <a:p/>
          <a:p>
            <a:r>
              <a:t>NASIL: Ünite sonu soruların cevapları sunumun 'Ünite sonu' bölümündedir; 3. haftanın açılışında dönüt verilir. Ünite bitti: e-Okul gelişim raporu (Genelge bent 20) ve MEBİ/EBA konu tekrarı (P2).</a:t>
            </a:r>
          </a:p>
          <a:p/>
          <a:p>
            <a:r>
              <a:t>KAYNAK: Ders planı, 2. hafta ev çalışması ve notlar.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6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8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9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0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1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3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13.jp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5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8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4.jp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0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1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2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3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4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5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7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8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9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0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1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2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3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4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5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6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7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8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9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0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2.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Değişim, Etkiler ve Makale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21-25 Eylül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COĞ.10.1.1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8732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Örnek olay, olgu ve/veya mekânı coğrafyanın temel kavramları ile ilişkilendirebilme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51586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3881628"/>
            <a:ext cx="8412480" cy="20436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09283" indent="-309283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c)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Örnek olay, olgu ve/veya mekânın yakın ve uzak çevresiyle olan ilişkilerini çözümler.</a:t>
            </a:r>
          </a:p>
          <a:p>
            <a:pPr algn="l" marL="309283" indent="-309283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ç)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Örnek olay, olgu ve/veya mekânın aynı çevrede bulunan diğer olay, olgu veya mekânlar üzerindeki etkisini sorgular.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46 / 105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2.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541038" y="2212848"/>
            <a:ext cx="9109616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1156990" y="1828800"/>
            <a:ext cx="768096" cy="768096"/>
          </a:xfrm>
          <a:prstGeom prst="ellipse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Ölçütler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P1 · P2 duyurusu</a:t>
            </a:r>
          </a:p>
        </p:txBody>
      </p:sp>
      <p:sp>
        <p:nvSpPr>
          <p:cNvPr id="10" name="Oval 9"/>
          <p:cNvSpPr/>
          <p:nvPr/>
        </p:nvSpPr>
        <p:spPr>
          <a:xfrm>
            <a:off x="3434394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Grafik okuma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80324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Göl küçülüyor · s. 20</a:t>
            </a:r>
          </a:p>
        </p:txBody>
      </p:sp>
      <p:sp>
        <p:nvSpPr>
          <p:cNvPr id="13" name="Oval 12"/>
          <p:cNvSpPr/>
          <p:nvPr/>
        </p:nvSpPr>
        <p:spPr>
          <a:xfrm>
            <a:off x="5711798" y="1828800"/>
            <a:ext cx="768096" cy="768096"/>
          </a:xfrm>
          <a:prstGeom prst="ellipse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57728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Su bütçesi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7728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Girdi − çıktı · s. 21</a:t>
            </a:r>
          </a:p>
        </p:txBody>
      </p:sp>
      <p:sp>
        <p:nvSpPr>
          <p:cNvPr id="16" name="Oval 15"/>
          <p:cNvSpPr/>
          <p:nvPr/>
        </p:nvSpPr>
        <p:spPr>
          <a:xfrm>
            <a:off x="7989202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35132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Dört soru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35132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Nedenler · etkiler · s. 22</a:t>
            </a:r>
          </a:p>
        </p:txBody>
      </p:sp>
      <p:sp>
        <p:nvSpPr>
          <p:cNvPr id="19" name="Oval 18"/>
          <p:cNvSpPr/>
          <p:nvPr/>
        </p:nvSpPr>
        <p:spPr>
          <a:xfrm>
            <a:off x="10266606" y="1828800"/>
            <a:ext cx="768096" cy="768096"/>
          </a:xfrm>
          <a:prstGeom prst="ellipse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612536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Makale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12536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Yaz · paylaş · değerlendir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47 / 105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Geçen hafta: yedi soru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HATIRLA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444752"/>
            <a:ext cx="1503926" cy="1371600"/>
          </a:xfrm>
          <a:prstGeom prst="roundRect">
            <a:avLst>
              <a:gd name="adj" fmla="val 2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Ne?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116574" y="1444752"/>
            <a:ext cx="1503926" cy="1371600"/>
          </a:xfrm>
          <a:prstGeom prst="roundRect">
            <a:avLst>
              <a:gd name="adj" fmla="val 2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Nerede?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730228" y="1444752"/>
            <a:ext cx="1503926" cy="1371600"/>
          </a:xfrm>
          <a:prstGeom prst="roundRect">
            <a:avLst>
              <a:gd name="adj" fmla="val 2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Ne zaman?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343882" y="1444752"/>
            <a:ext cx="1503926" cy="1371600"/>
          </a:xfrm>
          <a:prstGeom prst="roundRect">
            <a:avLst>
              <a:gd name="adj" fmla="val 2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Neden orada?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957536" y="1444752"/>
            <a:ext cx="1503926" cy="1371600"/>
          </a:xfrm>
          <a:prstGeom prst="roundRect">
            <a:avLst>
              <a:gd name="adj" fmla="val 2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Neden önemli?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571190" y="1444752"/>
            <a:ext cx="1503926" cy="1371600"/>
          </a:xfrm>
          <a:prstGeom prst="roundRect">
            <a:avLst>
              <a:gd name="adj" fmla="val 2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50" b="1" i="0">
                <a:solidFill>
                  <a:srgbClr val="FFFFFF"/>
                </a:solidFill>
                <a:latin typeface="Calibri"/>
              </a:rPr>
              <a:t>Ortamın özellikleri?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0184844" y="1444752"/>
            <a:ext cx="1503926" cy="1371600"/>
          </a:xfrm>
          <a:prstGeom prst="roundRect">
            <a:avLst>
              <a:gd name="adj" fmla="val 2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İlişkisi?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182112"/>
            <a:ext cx="11185855" cy="28346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320040" rIns="32004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700" b="1" i="0">
                <a:solidFill>
                  <a:srgbClr val="B06A1E"/>
                </a:solidFill>
                <a:latin typeface="Calibri"/>
              </a:rPr>
              <a:t>Bugün iki soruya daha ekleyeceğiz:</a:t>
            </a:r>
          </a:p>
          <a:p>
            <a:pPr algn="l" marL="335638" indent="-335638">
              <a:spcBef>
                <a:spcPts val="0"/>
              </a:spcBef>
              <a:spcAft>
                <a:spcPts val="600"/>
              </a:spcAft>
            </a:pPr>
            <a:r>
              <a:rPr lang="tr-TR" sz="27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Gölde zamanla ne değişti?</a:t>
            </a:r>
          </a:p>
          <a:p>
            <a:pPr algn="l" marL="335638" indent="-335638">
              <a:spcBef>
                <a:spcPts val="0"/>
              </a:spcBef>
              <a:spcAft>
                <a:spcPts val="600"/>
              </a:spcAft>
            </a:pPr>
            <a:r>
              <a:rPr lang="tr-TR" sz="27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Bu değişim çevresindeki insanları, canlıları ve diğer yerleri nasıl etkiledi?</a:t>
            </a:r>
          </a:p>
          <a:p>
            <a:pPr algn="l" marL="335638" indent="-335638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700" b="0" i="0">
                <a:solidFill>
                  <a:srgbClr val="262626"/>
                </a:solidFill>
                <a:latin typeface="Calibri"/>
              </a:rPr>
              <a:t>Makale konusu seçtin mi? Topladığın bilgiler masanda olsun.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18-19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48 / 105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dönem nasıl değerlendirileceğiz?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ÖLÇÜTLER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5455766" cy="2203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8152"/>
                <a:gridCol w="1527614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P1 · Dönem performans çalışması</a:t>
                      </a:r>
                    </a:p>
                  </a:txBody>
                  <a:tcPr marL="54864" marR="54864" marT="18288" marB="18288" anchor="ctr">
                    <a:solidFill>
                      <a:srgbClr val="1F5F7A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54864" marR="54864" marT="18288" marB="18288" anchor="ctr">
                    <a:solidFill>
                      <a:srgbClr val="1F5F7A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Süreç (planlama, adımlar, zaman)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0" i="0">
                          <a:solidFill>
                            <a:srgbClr val="262626"/>
                          </a:solidFill>
                          <a:latin typeface="Calibri"/>
                        </a:rPr>
                        <a:t>Ürün (içerik, mekânsal beceri, veri ve akıl yürütme, düzen)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Paylaşım ve yansıtma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233007" y="1261872"/>
          <a:ext cx="5455766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8152"/>
                <a:gridCol w="1527614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P2 · Ders etkinliklerine katılım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Beceri görevleri (tablo, grafik, makale…)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Okuryazarlık ve okuma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Derse hazırlık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Devam ve katılım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56692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Örnek davranış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2920" y="5422392"/>
            <a:ext cx="11185855" cy="7772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B06A1E"/>
                </a:solidFill>
                <a:latin typeface="Calibri"/>
              </a:rPr>
              <a:t>Bugünkü makale: P2 beceri görevi · kitabın puanlama anahtarı ve öz değerlendirme formuyla.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49 / 105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Gruplara geçiş: görevlerimiz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076236" cy="265176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SÖZCÜ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Grubun cevabını sınıfla paylaşır.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2780324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2780324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2871764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YAZICI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90052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Ortak cevabı yazar, tabloyu doldurur.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57728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57728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5057728" y="1527048"/>
            <a:ext cx="2076236" cy="265176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5149168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ZAMAN VE MALZEME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67456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Süreyi izler, 2 dk kala uyarır; malzemeyi alır, teslim eder.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5132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7335132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7335132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7426572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HARİTA / VERİ OKUYUCU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4860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Haritayı, tabloyu ve grafiği okur, gösterir.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612536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9612536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9612536" y="1527048"/>
            <a:ext cx="2076236" cy="265176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9703976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KONTROLCÜ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22264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Yazımı, kaynağı ve doğruluğu denetler.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02920" y="4599432"/>
            <a:ext cx="11185855" cy="1645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B06A1E"/>
                </a:solidFill>
                <a:latin typeface="Calibri"/>
              </a:rPr>
              <a:t>Bugünkü görev: göldeki değişimi grafik ve tablodan okumak (s. 20-21).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Grupta “30 cm sesi” · söz hakkı isim kartıyla · farklı görüşlere saygı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50 / 105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Marmara Gölü'nde yaşanan değişim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DEĞİŞİM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417320" y="5513832"/>
            <a:ext cx="576072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7" name="TextBox 6"/>
          <p:cNvSpPr txBox="1"/>
          <p:nvPr/>
        </p:nvSpPr>
        <p:spPr>
          <a:xfrm>
            <a:off x="502920" y="5349240"/>
            <a:ext cx="822960" cy="329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400" b="0" i="0">
                <a:solidFill>
                  <a:srgbClr val="767676"/>
                </a:solidFill>
                <a:latin typeface="Calibri"/>
              </a:rPr>
              <a:t>0</a:t>
            </a:r>
          </a:p>
        </p:txBody>
      </p:sp>
      <p:cxnSp>
        <p:nvCxnSpPr>
          <p:cNvPr id="8" name="Connector 7"/>
          <p:cNvCxnSpPr/>
          <p:nvPr/>
        </p:nvCxnSpPr>
        <p:spPr>
          <a:xfrm>
            <a:off x="1417320" y="4455740"/>
            <a:ext cx="576072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9" name="TextBox 8"/>
          <p:cNvSpPr txBox="1"/>
          <p:nvPr/>
        </p:nvSpPr>
        <p:spPr>
          <a:xfrm>
            <a:off x="502920" y="4291148"/>
            <a:ext cx="822960" cy="329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400" b="0" i="0">
                <a:solidFill>
                  <a:srgbClr val="767676"/>
                </a:solidFill>
                <a:latin typeface="Calibri"/>
              </a:rPr>
              <a:t>2.000</a:t>
            </a:r>
          </a:p>
        </p:txBody>
      </p:sp>
      <p:cxnSp>
        <p:nvCxnSpPr>
          <p:cNvPr id="10" name="Connector 9"/>
          <p:cNvCxnSpPr/>
          <p:nvPr/>
        </p:nvCxnSpPr>
        <p:spPr>
          <a:xfrm>
            <a:off x="1417320" y="3397649"/>
            <a:ext cx="576072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11" name="TextBox 10"/>
          <p:cNvSpPr txBox="1"/>
          <p:nvPr/>
        </p:nvSpPr>
        <p:spPr>
          <a:xfrm>
            <a:off x="502920" y="3233057"/>
            <a:ext cx="822960" cy="329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400" b="0" i="0">
                <a:solidFill>
                  <a:srgbClr val="767676"/>
                </a:solidFill>
                <a:latin typeface="Calibri"/>
              </a:rPr>
              <a:t>4.000</a:t>
            </a:r>
          </a:p>
        </p:txBody>
      </p:sp>
      <p:cxnSp>
        <p:nvCxnSpPr>
          <p:cNvPr id="12" name="Connector 11"/>
          <p:cNvCxnSpPr/>
          <p:nvPr/>
        </p:nvCxnSpPr>
        <p:spPr>
          <a:xfrm>
            <a:off x="1417320" y="2339557"/>
            <a:ext cx="5760720" cy="0"/>
          </a:xfrm>
          <a:prstGeom prst="line">
            <a:avLst/>
          </a:prstGeom>
          <a:ln w="9525">
            <a:solidFill>
              <a:srgbClr val="D9D9D9"/>
            </a:solidFill>
          </a:ln>
        </p:spPr>
      </p:cxnSp>
      <p:sp>
        <p:nvSpPr>
          <p:cNvPr id="13" name="TextBox 12"/>
          <p:cNvSpPr txBox="1"/>
          <p:nvPr/>
        </p:nvSpPr>
        <p:spPr>
          <a:xfrm>
            <a:off x="502920" y="2174965"/>
            <a:ext cx="822960" cy="3291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400" b="0" i="0">
                <a:solidFill>
                  <a:srgbClr val="767676"/>
                </a:solidFill>
                <a:latin typeface="Calibri"/>
              </a:rPr>
              <a:t>6.000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2920" y="1380744"/>
            <a:ext cx="274320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300" b="1" i="0">
                <a:solidFill>
                  <a:srgbClr val="767676"/>
                </a:solidFill>
                <a:latin typeface="Calibri"/>
              </a:rPr>
              <a:t>GÖL ALANI (HEKTAR)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48740" y="5559552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262626"/>
                </a:solidFill>
                <a:latin typeface="Calibri"/>
              </a:rPr>
              <a:t>1975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08860" y="5559552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262626"/>
                </a:solidFill>
                <a:latin typeface="Calibri"/>
              </a:rPr>
              <a:t>1986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68980" y="5559552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262626"/>
                </a:solidFill>
                <a:latin typeface="Calibri"/>
              </a:rPr>
              <a:t>1995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229100" y="5559552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262626"/>
                </a:solidFill>
                <a:latin typeface="Calibri"/>
              </a:rPr>
              <a:t>2002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89220" y="5559552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262626"/>
                </a:solidFill>
                <a:latin typeface="Calibri"/>
              </a:rPr>
              <a:t>2011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49340" y="5559552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262626"/>
                </a:solidFill>
                <a:latin typeface="Calibri"/>
              </a:rPr>
              <a:t>2018</a:t>
            </a:r>
          </a:p>
        </p:txBody>
      </p:sp>
      <p:cxnSp>
        <p:nvCxnSpPr>
          <p:cNvPr id="21" name="Connector 20"/>
          <p:cNvCxnSpPr/>
          <p:nvPr/>
        </p:nvCxnSpPr>
        <p:spPr>
          <a:xfrm>
            <a:off x="1897380" y="2366539"/>
            <a:ext cx="960120" cy="413184"/>
          </a:xfrm>
          <a:prstGeom prst="line">
            <a:avLst/>
          </a:prstGeom>
          <a:ln w="44450">
            <a:solidFill>
              <a:srgbClr val="B06A1E"/>
            </a:solidFill>
          </a:ln>
        </p:spPr>
      </p:cxnSp>
      <p:cxnSp>
        <p:nvCxnSpPr>
          <p:cNvPr id="22" name="Connector 21"/>
          <p:cNvCxnSpPr/>
          <p:nvPr/>
        </p:nvCxnSpPr>
        <p:spPr>
          <a:xfrm>
            <a:off x="2857500" y="2779723"/>
            <a:ext cx="960120" cy="231193"/>
          </a:xfrm>
          <a:prstGeom prst="line">
            <a:avLst/>
          </a:prstGeom>
          <a:ln w="44450">
            <a:solidFill>
              <a:srgbClr val="B06A1E"/>
            </a:solidFill>
          </a:ln>
        </p:spPr>
      </p:cxnSp>
      <p:cxnSp>
        <p:nvCxnSpPr>
          <p:cNvPr id="23" name="Connector 22"/>
          <p:cNvCxnSpPr/>
          <p:nvPr/>
        </p:nvCxnSpPr>
        <p:spPr>
          <a:xfrm flipV="1">
            <a:off x="3817620" y="2709889"/>
            <a:ext cx="960120" cy="301027"/>
          </a:xfrm>
          <a:prstGeom prst="line">
            <a:avLst/>
          </a:prstGeom>
          <a:ln w="44450">
            <a:solidFill>
              <a:srgbClr val="B06A1E"/>
            </a:solidFill>
          </a:ln>
        </p:spPr>
      </p:cxnSp>
      <p:cxnSp>
        <p:nvCxnSpPr>
          <p:cNvPr id="24" name="Connector 23"/>
          <p:cNvCxnSpPr/>
          <p:nvPr/>
        </p:nvCxnSpPr>
        <p:spPr>
          <a:xfrm flipV="1">
            <a:off x="4777740" y="2561756"/>
            <a:ext cx="960120" cy="148133"/>
          </a:xfrm>
          <a:prstGeom prst="line">
            <a:avLst/>
          </a:prstGeom>
          <a:ln w="44450">
            <a:solidFill>
              <a:srgbClr val="B06A1E"/>
            </a:solidFill>
          </a:ln>
        </p:spPr>
      </p:cxnSp>
      <p:cxnSp>
        <p:nvCxnSpPr>
          <p:cNvPr id="25" name="Connector 24"/>
          <p:cNvCxnSpPr/>
          <p:nvPr/>
        </p:nvCxnSpPr>
        <p:spPr>
          <a:xfrm>
            <a:off x="5737860" y="2561756"/>
            <a:ext cx="960120" cy="1119461"/>
          </a:xfrm>
          <a:prstGeom prst="line">
            <a:avLst/>
          </a:prstGeom>
          <a:ln w="44450">
            <a:solidFill>
              <a:srgbClr val="B06A1E"/>
            </a:solidFill>
          </a:ln>
        </p:spPr>
      </p:cxnSp>
      <p:sp>
        <p:nvSpPr>
          <p:cNvPr id="26" name="Oval 25"/>
          <p:cNvSpPr/>
          <p:nvPr/>
        </p:nvSpPr>
        <p:spPr>
          <a:xfrm>
            <a:off x="1815084" y="2284243"/>
            <a:ext cx="164592" cy="164592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1348740" y="1955059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B06A1E"/>
                </a:solidFill>
                <a:latin typeface="Calibri"/>
              </a:rPr>
              <a:t>5.949</a:t>
            </a:r>
          </a:p>
        </p:txBody>
      </p:sp>
      <p:sp>
        <p:nvSpPr>
          <p:cNvPr id="28" name="Oval 27"/>
          <p:cNvSpPr/>
          <p:nvPr/>
        </p:nvSpPr>
        <p:spPr>
          <a:xfrm>
            <a:off x="2775204" y="2697427"/>
            <a:ext cx="164592" cy="164592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2308860" y="2368243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B06A1E"/>
                </a:solidFill>
                <a:latin typeface="Calibri"/>
              </a:rPr>
              <a:t>5.168</a:t>
            </a:r>
          </a:p>
        </p:txBody>
      </p:sp>
      <p:sp>
        <p:nvSpPr>
          <p:cNvPr id="30" name="Oval 29"/>
          <p:cNvSpPr/>
          <p:nvPr/>
        </p:nvSpPr>
        <p:spPr>
          <a:xfrm>
            <a:off x="3735324" y="2928620"/>
            <a:ext cx="164592" cy="164592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1" name="TextBox 30"/>
          <p:cNvSpPr txBox="1"/>
          <p:nvPr/>
        </p:nvSpPr>
        <p:spPr>
          <a:xfrm>
            <a:off x="3268980" y="2599436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B06A1E"/>
                </a:solidFill>
                <a:latin typeface="Calibri"/>
              </a:rPr>
              <a:t>4.731</a:t>
            </a:r>
          </a:p>
        </p:txBody>
      </p:sp>
      <p:sp>
        <p:nvSpPr>
          <p:cNvPr id="32" name="Oval 31"/>
          <p:cNvSpPr/>
          <p:nvPr/>
        </p:nvSpPr>
        <p:spPr>
          <a:xfrm>
            <a:off x="4695444" y="2627593"/>
            <a:ext cx="164592" cy="164592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3" name="TextBox 32"/>
          <p:cNvSpPr txBox="1"/>
          <p:nvPr/>
        </p:nvSpPr>
        <p:spPr>
          <a:xfrm>
            <a:off x="4229100" y="2298409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B06A1E"/>
                </a:solidFill>
                <a:latin typeface="Calibri"/>
              </a:rPr>
              <a:t>5.300</a:t>
            </a:r>
          </a:p>
        </p:txBody>
      </p:sp>
      <p:sp>
        <p:nvSpPr>
          <p:cNvPr id="34" name="Oval 33"/>
          <p:cNvSpPr/>
          <p:nvPr/>
        </p:nvSpPr>
        <p:spPr>
          <a:xfrm>
            <a:off x="5655564" y="2479460"/>
            <a:ext cx="164592" cy="164592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5" name="TextBox 34"/>
          <p:cNvSpPr txBox="1"/>
          <p:nvPr/>
        </p:nvSpPr>
        <p:spPr>
          <a:xfrm>
            <a:off x="5189220" y="2150276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B06A1E"/>
                </a:solidFill>
                <a:latin typeface="Calibri"/>
              </a:rPr>
              <a:t>5.580</a:t>
            </a:r>
          </a:p>
        </p:txBody>
      </p:sp>
      <p:sp>
        <p:nvSpPr>
          <p:cNvPr id="36" name="Oval 35"/>
          <p:cNvSpPr/>
          <p:nvPr/>
        </p:nvSpPr>
        <p:spPr>
          <a:xfrm>
            <a:off x="6615684" y="3598921"/>
            <a:ext cx="164592" cy="164592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7" name="TextBox 36"/>
          <p:cNvSpPr txBox="1"/>
          <p:nvPr/>
        </p:nvSpPr>
        <p:spPr>
          <a:xfrm>
            <a:off x="6807708" y="3525769"/>
            <a:ext cx="109728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B06A1E"/>
                </a:solidFill>
                <a:latin typeface="Calibri"/>
              </a:rPr>
              <a:t>3.464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806440" y="5861304"/>
            <a:ext cx="146304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300" b="1" i="0">
                <a:solidFill>
                  <a:srgbClr val="767676"/>
                </a:solidFill>
                <a:latin typeface="Calibri"/>
              </a:rPr>
              <a:t>YILLAR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680960" y="1261872"/>
            <a:ext cx="400781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0" name="Rectangle 39"/>
          <p:cNvSpPr/>
          <p:nvPr/>
        </p:nvSpPr>
        <p:spPr>
          <a:xfrm>
            <a:off x="7680960" y="1261872"/>
            <a:ext cx="118872" cy="4937760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1" name="TextBox 40"/>
          <p:cNvSpPr txBox="1"/>
          <p:nvPr/>
        </p:nvSpPr>
        <p:spPr>
          <a:xfrm>
            <a:off x="7955280" y="1261872"/>
            <a:ext cx="3596335" cy="4937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Marmara Gölü'nün alanı; 1975-1986 yılları arasında 781 hektar, 1986-1995 yılları arasında 437 hektar küçülürken 2002-2011 yılları arasında 280 hektar büyümüştür. 2011 yılından itibaren tekrar küçülmeye başlayan göl alanı, 2011-2018 yılları arasında 2.116 hektar küçülmüştür.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51 / 105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Grafik okuma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GRUP · 5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Gruplarla grafiği okuyalım: (1) Göl alanı en geniş ve en dar hangi yıllarda? (2) Göl hangi dönemde büyümüş? (3) En büyük küçülme hangi dönemde? (4) Bu küçülme 1975'teki alanın yaklaşık ne kadarı?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52 / 105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Grafik okuma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262626"/>
                </a:solidFill>
                <a:latin typeface="Calibri"/>
              </a:rPr>
              <a:t>Gruplarla grafiği okuyalım: (1) Göl alanı en geniş ve en dar hangi yıllarda? (2) Göl hangi dönemde büyümüş? (3) En büyük küçülme hangi dönemde? (4) Bu küçülme 1975'teki alanın yaklaşık ne kadarı?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1) En geniş 1975 (5.949 ha) · en dar 2018 (3.464 ha)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2) 1995-2011: 4.731 → 5.300 → 5.580 ha (2002-2011'de 280 ha)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3) 2011-2018: 2.116 ha küçüldü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4) 2.116 / 5.949 ≈ üçte bir (%36) — göl yalnız yedi yılda üçte birini kaybetti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53 / 105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Gölün hacmi: 2013, 2017, 2018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DEĞİŞİM</a:t>
            </a:r>
          </a:p>
        </p:txBody>
      </p:sp>
      <p:pic>
        <p:nvPicPr>
          <p:cNvPr id="6" name="Picture 5" descr="h2_s20_haci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649473"/>
            <a:ext cx="7223760" cy="4162557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7909560" y="1261872"/>
            <a:ext cx="3779215" cy="21945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7909560" y="1261872"/>
            <a:ext cx="118872" cy="2194560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8183880" y="1261872"/>
            <a:ext cx="3367735" cy="2194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2018 yılında Marmara Gölü’nün su derinliği 1,18 metreye düşmüş ve gölün hacmi son yılların en düşük noktası olan 22,4×10⁶ metreküp olarak ölçülmüştür.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09560" y="3593592"/>
            <a:ext cx="3779215" cy="260604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7909560" y="3593592"/>
            <a:ext cx="109728" cy="260604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8138160" y="3648456"/>
            <a:ext cx="3459175" cy="249631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1900" b="1" i="0">
                <a:solidFill>
                  <a:srgbClr val="2E7D32"/>
                </a:solidFill>
                <a:latin typeface="Calibri"/>
              </a:rPr>
              <a:t>Grafikten okuyalım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2013 eğrisi en üstte, 2018 en altta.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2018'de ağustostan sonra hacim en düşük düzeyde kaldı.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Derinlik 3-4 m'den 1,18 m'ye indi.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54 / 105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Su bütçesi: göle ne giriyor, ne çıkıyor?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SU BÜTÇESİ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777240"/>
          </a:xfrm>
          <a:prstGeom prst="roundRect">
            <a:avLst>
              <a:gd name="adj" fmla="val 3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SU BÜTÇESİ = GİRDİLER − ÇIKTILAR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2221992"/>
          <a:ext cx="11185853" cy="3310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98059"/>
                <a:gridCol w="1118585"/>
                <a:gridCol w="4026907"/>
                <a:gridCol w="134230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2012 · GİRDİLER (×10⁶ m³)</a:t>
                      </a: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ÇIKTILAR (×10⁶ m³)</a:t>
                      </a: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50" b="0" i="0">
                          <a:solidFill>
                            <a:srgbClr val="262626"/>
                          </a:solidFill>
                          <a:latin typeface="Calibri"/>
                        </a:rPr>
                        <a:t>Kumçayı Derivasyon Kanalı ile gelen akımlar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118,8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Buharlaşma kayıpları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98,4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Adala Besleme Kanalı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Sulama amacıyla alınan su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89,08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Göl su yüzeyine düşen yağış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28,7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Alt drenaj havzasından gelen yüzeysel akış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27,7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TOPLAM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195,2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TOPLAM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187,48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SU BÜTÇESİ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7,72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2920" y="5724144"/>
            <a:ext cx="11185855" cy="5303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00" b="0" i="1">
                <a:solidFill>
                  <a:srgbClr val="767676"/>
                </a:solidFill>
                <a:latin typeface="Calibri"/>
              </a:rPr>
              <a:t>*Yer altı suyu katkısı: Ova kesiminde sulama amacıyla yoğun yer altı suyu kullanımının yanı sıra sulama için sulak alan civarındaki alüvyal alanlara su verilmesi nedeniyle ihmal edilmiştir.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55 / 105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2012 ve 2017'yi karşılaştıralım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GRUP · 4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2017 tablosuna bakın: (1) Su bütçesi kaç? Göl su kazanmış mı, kaybetmiş mi? (2) En çok azalan girdi hangisi? (3) Hangi çıktı artmış? (4) Buharlaşma neden azalmış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56 / 105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2012 ve 2017'yi karşılaştıralım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2017 tablosuna bakın: (1) Su bütçesi kaç? Göl su kazanmış mı, kaybetmiş mi? (2) En çok azalan girdi hangisi? (3) Hangi çıktı artmış? (4) Buharlaşma neden azalmış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1) 31,65 − 111,63 = −79,98 → göl su kaybetti (2012'de +7,72 kazanmıştı)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2) Kumçayı akımları 118,8 → 9,49 · göle düşen yağış 28,7 → 1,64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3) Sulama amacıyla alınan su 89,08 → 91,05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4) Göl küçüldükçe buharlaşan yüzey de küçülür (yorum) — 98,4 → 20,58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57 / 105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2017 su bütçesi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SU BÜTÇESİ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307592"/>
          <a:ext cx="11185853" cy="3310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98059"/>
                <a:gridCol w="1118585"/>
                <a:gridCol w="4026907"/>
                <a:gridCol w="134230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2017 · GİRDİLER (×10⁶ m³)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ÇIKTILAR (×10⁶ m³)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50" b="0" i="0">
                          <a:solidFill>
                            <a:srgbClr val="262626"/>
                          </a:solidFill>
                          <a:latin typeface="Calibri"/>
                        </a:rPr>
                        <a:t>Kumçayı Derivasyon Kanalı ile gelen akımlar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9,49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Buharlaşma kayıpları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20,58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Adala Besleme Kanalı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15,60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Sulama amacıyla alınan su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91,05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Göl su yüzeyine düşen yağış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1,64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Alt drenaj havzasından gelen yüzeysel akış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4,92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TOPLAM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31,65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TOPLAM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111,63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SU BÜTÇESİ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1" i="0">
                          <a:solidFill>
                            <a:srgbClr val="262626"/>
                          </a:solidFill>
                          <a:latin typeface="Calibri"/>
                        </a:rPr>
                        <a:t>-79,98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502920" y="51480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Girdi azaldı, sulama için çekilen su arttı → göl her yıl daha çok su kaybetti.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58 / 105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Değişimin etkileri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ETKİLER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6766560" cy="14630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463040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6355080" cy="14630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Marmara Gölü’nü besleyen su kaynaklarındaki azalmaya rağmen gölden çeşitli amaçlarla kullanılmak üzere çekilen su miktarındaki artış ve yaşanan kuraklık gölün 2022 yılında tamamen kurumasına neden olmuştur.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907792"/>
            <a:ext cx="1645920" cy="987552"/>
          </a:xfrm>
          <a:prstGeom prst="roundRect">
            <a:avLst>
              <a:gd name="adj" fmla="val 20000"/>
            </a:avLst>
          </a:prstGeom>
          <a:solidFill>
            <a:srgbClr val="8A4B2E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Ekonomik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86000" y="2907792"/>
            <a:ext cx="4983480" cy="9875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50" b="0" i="0">
                <a:solidFill>
                  <a:srgbClr val="262626"/>
                </a:solidFill>
                <a:latin typeface="Calibri"/>
              </a:rPr>
              <a:t>Su miktarının azalması sebebiyle düşen su kalitesi ve balıklarda ortaya çıkan hastalıklar balıkçılığı olumsuz etkilemiştir.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4023360"/>
            <a:ext cx="1645920" cy="987552"/>
          </a:xfrm>
          <a:prstGeom prst="roundRect">
            <a:avLst>
              <a:gd name="adj" fmla="val 20000"/>
            </a:avLst>
          </a:prstGeom>
          <a:solidFill>
            <a:srgbClr val="3E7D3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Çevresel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86000" y="4023360"/>
            <a:ext cx="4983480" cy="9875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50" b="0" i="0">
                <a:solidFill>
                  <a:srgbClr val="262626"/>
                </a:solidFill>
                <a:latin typeface="Calibri"/>
              </a:rPr>
              <a:t>Gölün çekilme alanlarında yapılan tarımsal faaliyetler, biyolojik çeşitlilikte tahribata neden olmaktadır.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5138928"/>
            <a:ext cx="1645920" cy="987552"/>
          </a:xfrm>
          <a:prstGeom prst="roundRect">
            <a:avLst>
              <a:gd name="adj" fmla="val 2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Toplumsal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86000" y="5138928"/>
            <a:ext cx="4983480" cy="9875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50" b="0" i="0">
                <a:solidFill>
                  <a:srgbClr val="262626"/>
                </a:solidFill>
                <a:latin typeface="Calibri"/>
              </a:rPr>
              <a:t>Gölün çekilme alanlarının yöre insanı tarafından paylaşımında yaşanan sorun toplumsal gerginliğe neden olmaktadır.</a:t>
            </a:r>
          </a:p>
        </p:txBody>
      </p:sp>
      <p:pic>
        <p:nvPicPr>
          <p:cNvPr id="15" name="Picture 14" descr="h2_gol_kur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8080" y="2260589"/>
            <a:ext cx="4190695" cy="2940324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59 / 105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soruları: görev dağılımı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GRUP · 4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645587" cy="20116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645587" cy="265176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1-2. grup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2426131" cy="13350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Soru 1 · nedenler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49675" y="1261872"/>
            <a:ext cx="2645587" cy="20116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334967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8A4B2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3349675" y="1527048"/>
            <a:ext cx="2645587" cy="265176"/>
          </a:xfrm>
          <a:prstGeom prst="rect">
            <a:avLst/>
          </a:prstGeom>
          <a:solidFill>
            <a:srgbClr val="8A4B2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344111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3-4. grup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9403" y="1865376"/>
            <a:ext cx="2426131" cy="13350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Soru 2 · insan hayatı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96430" y="1261872"/>
            <a:ext cx="2645587" cy="20116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619643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6196430" y="1527048"/>
            <a:ext cx="2645587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628787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5-6. grup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6158" y="1865376"/>
            <a:ext cx="2426131" cy="13350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Soru 3 · önlemler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043185" y="1261872"/>
            <a:ext cx="2645587" cy="20116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904318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3E7D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9043185" y="1527048"/>
            <a:ext cx="2645587" cy="265176"/>
          </a:xfrm>
          <a:prstGeom prst="rect">
            <a:avLst/>
          </a:prstGeom>
          <a:solidFill>
            <a:srgbClr val="3E7D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913462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7-8. grup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52913" y="1865376"/>
            <a:ext cx="2426131" cy="13350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Soru 4 · başka olaylar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02920" y="3456432"/>
            <a:ext cx="11185855" cy="2651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320040" rIns="32004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Cevabını kitaptaki verilere dayandır:</a:t>
            </a:r>
          </a:p>
          <a:p>
            <a:pPr algn="l" marL="323206" indent="-323206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s. 19 katkılar · s. 20 grafikler · s. 21 su bütçesi ve etkiler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Sözcü bir cümleyle söyler, diğer gruplar yalnız ekleme yapar.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60 / 105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— Soru 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Verilen tarih aralığında Marmara Gölü'nün su seviyesinin azalmasında etkili olan doğal ve beşerî unsurlar nelerdir?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61 / 105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— Soru 1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Verilen tarih aralığında Marmara Gölü'nün su seviyesinin azalmasında etkili olan doğal ve beşerî unsurlar nelerdir?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Doğal: kuraklık; gölü besleyen kaynakların ve göle düşen yağışın azalması (28,7 → 1,64).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Beşerî: sulama amacıyla çekilen suyun artması (89,08 → 91,05); ovada yoğun yer altı suyu kullanımı; çekilme alanlarında tarım.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62 / 105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— Soru 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Marmara Gölü'nde yıllar itibarıyla artarak devam eden kuruma gölün yakın çevresinde yaşayan insanların sosyoekonomik hayatında ne tür değişimlere neden olmuş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63 / 105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— Soru 2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Marmara Gölü'nde yıllar itibarıyla artarak devam eden kuruma gölün yakın çevresinde yaşayan insanların sosyoekonomik hayatında ne tür değişimlere neden olmuş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Balıkçılık geliri azaldı: 102 ticari balıkçı, 51 tekne; balık hastalıkları.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Sulama suyu azaldı, tarım etkilendi; çekilme alanlarının paylaşımı gerginlik yarattı.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Geçim kaynağını kaybedenler başka yerlere göç etmek zorunda kalabilir.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64 / 105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— Soru 3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Marmara Gölü'nde yaşanan kurumanın önüne geçebilmek için ne tür önlemler alınabilirdi?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65 / 105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— Soru 3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Marmara Gölü'nde yaşanan kurumanın önüne geçebilmek için ne tür önlemler alınabilirdi?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Gölden çekilen su, su bütçesine göre sınırlandırılabilirdi.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Damla ve yağmurlama sulamayla daha az su kullanılabilirdi; yer altı suyu kullanımı denetlenebilirdi.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Çekilme alanlarında tarım önlenebilir, göle kanallarla düzenli su verilebilirdi.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66 / 105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— Soru 4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4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Yaşanan kurumanın etkisiyle zamanla yok olan göl, yakın çevresinde başka hangi tür olay ya da olguların yaşanmasına neden olmuş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67 / 105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 — Soru 4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Yaşanan kurumanın etkisiyle zamanla yok olan göl, yakın çevresinde başka hangi tür olay ya da olguların yaşanmasına neden olmuş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Biyoçeşitlilik kaybı: 162 kuş türü ve tepeli pelikanın üreme alanı tehlikeye girer.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Kuşlar başka sulak alanlara gider; kuruyan göl tabanında toz kalkabilir.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Geçimini kaybeden aileler göç edebilir.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68 / 105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Değerlendirme: coğrafi bakış neden önemli?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3E7D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TARTIŞMA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Verilen örnek olay incelemesine yönelik yaptığınız grup çalışmasından yola çıkarak coğrafi bir olay ya da olguya coğrafi bakış açısıyla yaklaşmanın; a) doğayı koruma, b) canlıların yaşam hakları, c) doğayla barışık olma, ç) doğal güzellikleri bilme ve koruma, d) kaynakların sürdürülebilir kullanımı açısından önemini tartışınız.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69 / 105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50" b="1" i="0">
                <a:solidFill>
                  <a:srgbClr val="FFFFFF"/>
                </a:solidFill>
                <a:latin typeface="Calibri"/>
              </a:rPr>
              <a:t>Değerlendirme: coğrafi bakış neden önemli?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Verilen örnek olay incelemesine yönelik yaptığınız grup çalışmasından yola çıkarak coğrafi bir olay ya da olguya coğrafi bakış açısıyla yaklaşmanın; a) doğayı koruma, b) canlıların yaşam hakları, c) doğayla barışık olma, ç) doğal güzellikleri bilme ve koruma, d) kaynakların sürdürülebilir kullanımı açısından önemini tartışınız.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Nerede, neden orada ve nasıl diye soran, doğanın ve canlıların zarar gördüğünü erken fark eder (a, b).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İnsanın doğayla barışık yaşaması gerektiğini görür (c).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Gölü bir doğal güzellik olarak tanır ve korur (ç).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Suyu ölçülü kullanmanın, ülke kaynaklarını korumanın gereğini anlar (d).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70 / 105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Performans çalışması: Makale Yazma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BİREYSEL · 40+40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188720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1887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Merak ettiğiniz bir coğrafi olay ya da olguya yönelik coğrafi bakışı yansıtan kısa bir makale yazma çalışması için aşağıdaki işlem adımlarını uygulayınız.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633472"/>
            <a:ext cx="11185855" cy="113385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633472"/>
            <a:ext cx="1600200" cy="1133856"/>
          </a:xfrm>
          <a:prstGeom prst="roundRect">
            <a:avLst>
              <a:gd name="adj" fmla="val 8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1. Adım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633472"/>
            <a:ext cx="8122615" cy="113385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Öğretmeninizin rehberliğinde makale yazma ölçütlerini belirleyiniz.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0545775" y="2926080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4 dk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895344"/>
            <a:ext cx="11185855" cy="113385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ounded Rectangle 13"/>
          <p:cNvSpPr/>
          <p:nvPr/>
        </p:nvSpPr>
        <p:spPr>
          <a:xfrm>
            <a:off x="502920" y="3895344"/>
            <a:ext cx="1600200" cy="1133856"/>
          </a:xfrm>
          <a:prstGeom prst="roundRect">
            <a:avLst>
              <a:gd name="adj" fmla="val 8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2. Adım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40280" y="3895344"/>
            <a:ext cx="8122615" cy="113385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Ders öncesi elde ettiğiniz ve düzenlediğiniz bilgileri kullanarak sınıf ortamında kısa bir makale yazınız.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545775" y="4187952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18 dk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2920" y="5157216"/>
            <a:ext cx="11185855" cy="113385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ounded Rectangle 17"/>
          <p:cNvSpPr/>
          <p:nvPr/>
        </p:nvSpPr>
        <p:spPr>
          <a:xfrm>
            <a:off x="502920" y="5157216"/>
            <a:ext cx="1600200" cy="1133856"/>
          </a:xfrm>
          <a:prstGeom prst="roundRect">
            <a:avLst>
              <a:gd name="adj" fmla="val 8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3. Adım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40280" y="5157216"/>
            <a:ext cx="8122615" cy="113385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Yazdığınız makaleyi sınıf ortamında arkadaşlarınızla paylaşınız.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0545775" y="5449824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7 dk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71 / 105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Puanlama anahtarı: neye bakılacak?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ÖLÇÜTLER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3995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8960"/>
                <a:gridCol w="2011680"/>
                <a:gridCol w="2011680"/>
                <a:gridCol w="2011680"/>
                <a:gridCol w="2039112"/>
              </a:tblGrid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Ölçüt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Başlangıç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Kabul edilebilir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İyi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Çok iyi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</a:tr>
              <a:tr h="11430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Konum ve ilişki belirleme (20)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11430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Etki sorgulama (30)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11430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Makale yazma ölçütleri (50)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502920" y="5330952"/>
            <a:ext cx="11185855" cy="86868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Çok iyi: konum ve ilişki olayı yeterince yansıtıyor · etki yeterince sorgulanıyor · makale ölçütlere yeterince uygun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72 / 105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Makalemin planı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PLAN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2926080" cy="868680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Başlık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11880" y="1280160"/>
            <a:ext cx="8076895" cy="868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Kısa ve merak uyandıran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286000"/>
            <a:ext cx="2926080" cy="868680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Giriş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11880" y="2286000"/>
            <a:ext cx="8076895" cy="868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Ne oldu? Nerede? Ne zaman?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291840"/>
            <a:ext cx="2926080" cy="868680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Konum ve ilişki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11880" y="3291840"/>
            <a:ext cx="8076895" cy="868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Neden orada? Yakın ve uzak çevresiyle bağı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4297680"/>
            <a:ext cx="2926080" cy="868680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Etki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11880" y="4297680"/>
            <a:ext cx="8076895" cy="868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Doğal ve beşerî ortamı, insanları nasıl etkiledi?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2920" y="5303520"/>
            <a:ext cx="2926080" cy="868680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Sonuç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11880" y="5303520"/>
            <a:ext cx="8076895" cy="868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Öneri ve kaynakça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22-23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73 / 105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Yazma zamanı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18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53312"/>
            <a:ext cx="11185855" cy="1280160"/>
          </a:xfrm>
          <a:prstGeom prst="roundRect">
            <a:avLst>
              <a:gd name="adj" fmla="val 3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Sessiz yazma · 18 dakika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2862072"/>
            <a:ext cx="10820095" cy="32918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1000"/>
              </a:spcAft>
            </a:pPr>
            <a:r>
              <a:rPr lang="tr-TR" sz="2800" b="1" i="0">
                <a:solidFill>
                  <a:srgbClr val="B06A1E"/>
                </a:solidFill>
                <a:latin typeface="Calibri"/>
              </a:rPr>
              <a:t>Yazarken kendine sor:</a:t>
            </a:r>
          </a:p>
          <a:p>
            <a:pPr algn="l" marL="348069" indent="-348069">
              <a:spcBef>
                <a:spcPts val="0"/>
              </a:spcBef>
              <a:spcAft>
                <a:spcPts val="1000"/>
              </a:spcAft>
            </a:pPr>
            <a:r>
              <a:rPr lang="tr-TR" sz="28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Okuyan, olayın nerede olduğunu haritada bulabilir mi?</a:t>
            </a:r>
          </a:p>
          <a:p>
            <a:pPr algn="l" marL="348069" indent="-348069">
              <a:spcBef>
                <a:spcPts val="0"/>
              </a:spcBef>
              <a:spcAft>
                <a:spcPts val="1000"/>
              </a:spcAft>
            </a:pPr>
            <a:r>
              <a:rPr lang="tr-TR" sz="28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Neden orada olduğunu ve çevresiyle bağını yazdım mı?</a:t>
            </a:r>
          </a:p>
          <a:p>
            <a:pPr algn="l" marL="348069" indent="-348069">
              <a:spcBef>
                <a:spcPts val="0"/>
              </a:spcBef>
              <a:spcAft>
                <a:spcPts val="1000"/>
              </a:spcAft>
            </a:pPr>
            <a:r>
              <a:rPr lang="tr-TR" sz="28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Doğal ve beşerî etkileri sorguladım mı?</a:t>
            </a:r>
          </a:p>
          <a:p>
            <a:pPr algn="l" marL="348069" indent="-348069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Kaynaklarımı yazdım mı?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74 / 105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Örnek: bir makale girişi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Bir makalenin girişi nasıl başlar? Marmara Gölü için iki cümlelik bir giriş deneyelim: ne oldu, nerede, ne zaman?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18-21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75 / 105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Örnek: bir makale girişi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Bir makalenin girişi nasıl başlar? Marmara Gölü için iki cümlelik bir giriş deneyelim: ne oldu, nerede, ne zaman?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giriş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“Manisa'da Salihli, Gölmarmara ve Ahmetli ilçeleri arasında yer alan Marmara Gölü 2022 yılında tamamen kurudu. Gediz Nehri'nin alüvyonlarıyla oluşan bu sığ göl, yaklaşık 2.700 kişiye geçim sağlıyor, 40.000 hektar tarım alanını suluyordu.”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Ne · nerede · ne zaman · neden önemli: dört soru iki cümlede.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18-21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76 / 105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Paylaşım: arkadaşının makalesi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İKİLİ · 4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3E7D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3E7D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★ Güçlü yön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Konum ve ilişkiyi iyi anlatmış mı?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3E7D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3E7D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★ Güçlü yön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Etkiyi sorgulamış mı?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✎ Öneri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Neyi eklemeli ya da düzeltmeli?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4187952"/>
            <a:ext cx="11185855" cy="2011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320040" rIns="32004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Geri bildirim kuralı: önce güçlü yön, sonra öneri; kişiye değil metne.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İki gönüllü girişini sınıfa okur.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77 / 105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Öz değerlendirme formu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ÖZ DEĞERLENDİRME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1" cy="425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38160"/>
                <a:gridCol w="1005840"/>
                <a:gridCol w="1005840"/>
                <a:gridCol w="1033271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Değerlendirme ölçütleri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Kısmen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B06A1E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1. Merak ettiğim bir coğrafi olay ya da olguyu belirledim.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2. Belirlediğim coğrafi olay ya da olgu hakkında bilgi topladım.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3. Topladığım bilgileri yazacağım makaleye göre düzenledim.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4. Düzenlediğim bilgileri kullanarak sınıf ortamında makale yazma ölçütlerine uygun kısa bir makale yazdım.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49808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5. Yazdığım makaleyi sınıf ortamında arkadaşlarımla paylaştım.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78 / 105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Marmara Gölü'nün kurumasında etkili bir doğal ve bir beşerî unsur yaz.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2017 su bütçesi neden eksi çıkmıştır?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Kurumanın bir sosyoekonomik etkisini yaz.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21-22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79 / 105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Makalenin temize çekilmiş hâlini bir hafta içinde teslim et.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Kitap s. 25-27 ünite ölçme ve değerlendirme sorularını (1-10) çöz.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Bölüm 2 ve öz değerlendirmeyi tamamla.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25-27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80 / 105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GNL-COG10-SN-U1 — 2. hafta · Değişim, Etkiler ve Makale (slayt 46-80)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