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36" r:id="rId88"/>
    <p:sldId id="337" r:id="rId89"/>
    <p:sldId id="338" r:id="rId90"/>
    <p:sldId id="339" r:id="rId91"/>
    <p:sldId id="340" r:id="rId92"/>
    <p:sldId id="341" r:id="rId93"/>
    <p:sldId id="342" r:id="rId94"/>
    <p:sldId id="343" r:id="rId95"/>
    <p:sldId id="344" r:id="rId96"/>
    <p:sldId id="345" r:id="rId97"/>
    <p:sldId id="346" r:id="rId98"/>
    <p:sldId id="347" r:id="rId99"/>
    <p:sldId id="348" r:id="rId100"/>
    <p:sldId id="349" r:id="rId101"/>
    <p:sldId id="350" r:id="rId102"/>
    <p:sldId id="351" r:id="rId103"/>
    <p:sldId id="352" r:id="rId104"/>
    <p:sldId id="353" r:id="rId105"/>
    <p:sldId id="354" r:id="rId106"/>
    <p:sldId id="355" r:id="rId107"/>
    <p:sldId id="356" r:id="rId108"/>
    <p:sldId id="357" r:id="rId109"/>
    <p:sldId id="358" r:id="rId110"/>
    <p:sldId id="359" r:id="rId111"/>
    <p:sldId id="360" r:id="rId112"/>
    <p:sldId id="361" r:id="rId33"/>
  </p:sldIdLst>
  <p:sldSz cx="12191695" cy="6858000" type="screen4x3"/>
  <p:notesSz cx="6858000" cy="9144000"/>
  <p:defaultTextStyle>
    <a:defPPr>
      <a:defRPr lang="tr-TR"/>
    </a:defPPr>
    <a:lvl1pPr marL="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33" Type="http://schemas.openxmlformats.org/officeDocument/2006/relationships/slide" Target="slides/slide26.xml"/><Relationship Id="rId88" Type="http://schemas.openxmlformats.org/officeDocument/2006/relationships/slide" Target="slides/slide1.xml"/><Relationship Id="rId89" Type="http://schemas.openxmlformats.org/officeDocument/2006/relationships/slide" Target="slides/slide2.xml"/><Relationship Id="rId90" Type="http://schemas.openxmlformats.org/officeDocument/2006/relationships/slide" Target="slides/slide3.xml"/><Relationship Id="rId91" Type="http://schemas.openxmlformats.org/officeDocument/2006/relationships/slide" Target="slides/slide4.xml"/><Relationship Id="rId92" Type="http://schemas.openxmlformats.org/officeDocument/2006/relationships/slide" Target="slides/slide5.xml"/><Relationship Id="rId93" Type="http://schemas.openxmlformats.org/officeDocument/2006/relationships/slide" Target="slides/slide6.xml"/><Relationship Id="rId94" Type="http://schemas.openxmlformats.org/officeDocument/2006/relationships/slide" Target="slides/slide7.xml"/><Relationship Id="rId95" Type="http://schemas.openxmlformats.org/officeDocument/2006/relationships/slide" Target="slides/slide8.xml"/><Relationship Id="rId96" Type="http://schemas.openxmlformats.org/officeDocument/2006/relationships/slide" Target="slides/slide9.xml"/><Relationship Id="rId97" Type="http://schemas.openxmlformats.org/officeDocument/2006/relationships/slide" Target="slides/slide10.xml"/><Relationship Id="rId98" Type="http://schemas.openxmlformats.org/officeDocument/2006/relationships/slide" Target="slides/slide11.xml"/><Relationship Id="rId99" Type="http://schemas.openxmlformats.org/officeDocument/2006/relationships/slide" Target="slides/slide12.xml"/><Relationship Id="rId100" Type="http://schemas.openxmlformats.org/officeDocument/2006/relationships/slide" Target="slides/slide13.xml"/><Relationship Id="rId101" Type="http://schemas.openxmlformats.org/officeDocument/2006/relationships/slide" Target="slides/slide14.xml"/><Relationship Id="rId102" Type="http://schemas.openxmlformats.org/officeDocument/2006/relationships/slide" Target="slides/slide15.xml"/><Relationship Id="rId103" Type="http://schemas.openxmlformats.org/officeDocument/2006/relationships/slide" Target="slides/slide16.xml"/><Relationship Id="rId104" Type="http://schemas.openxmlformats.org/officeDocument/2006/relationships/slide" Target="slides/slide17.xml"/><Relationship Id="rId105" Type="http://schemas.openxmlformats.org/officeDocument/2006/relationships/slide" Target="slides/slide18.xml"/><Relationship Id="rId106" Type="http://schemas.openxmlformats.org/officeDocument/2006/relationships/slide" Target="slides/slide19.xml"/><Relationship Id="rId107" Type="http://schemas.openxmlformats.org/officeDocument/2006/relationships/slide" Target="slides/slide20.xml"/><Relationship Id="rId108" Type="http://schemas.openxmlformats.org/officeDocument/2006/relationships/slide" Target="slides/slide21.xml"/><Relationship Id="rId109" Type="http://schemas.openxmlformats.org/officeDocument/2006/relationships/slide" Target="slides/slide22.xml"/><Relationship Id="rId110" Type="http://schemas.openxmlformats.org/officeDocument/2006/relationships/slide" Target="slides/slide23.xml"/><Relationship Id="rId111" Type="http://schemas.openxmlformats.org/officeDocument/2006/relationships/slide" Target="slides/slide24.xml"/><Relationship Id="rId112" Type="http://schemas.openxmlformats.org/officeDocument/2006/relationships/slide" Target="slides/slide25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tr-TR" sz="1200"/>
            </a:lvl1pPr>
          </a:lstStyle>
          <a:p>
            <a:fld id="{0F89C1C7-3DCD-1040-A9CF-14679D8B5DDD}" type="datetimeFigureOut">
              <a:rPr lang="tr-TR" smtClean="0"/>
              <a:t>10/17/16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tr-TR"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tr-TR" sz="1200"/>
            </a:lvl1pPr>
          </a:lstStyle>
          <a:p>
            <a:fld id="{BB5E49A5-4136-284D-997B-48E1D791AD67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lang="tr-TR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2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8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8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8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8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8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8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8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9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9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9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9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9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9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0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0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0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0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0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10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notesSlide2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Kaynak gösterimi — 5846 sayılı Kanun md. 34 eğitim amaçlı seçme ve toplama eserlerde eserin ve eser sahibinin adının belirtilmesini ister. Derste gösterilmesi gerekmez; dosyayı paylaşırken bu slaytı silmeyin.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ölçme sorularını tanıtmak (ev çalışması; dönüt 3. haftanın açılışında).</a:t>
            </a:r>
          </a:p>
          <a:p/>
          <a:p>
            <a:r>
              <a:t>NASIL: Üç olay, on açık uçlu soru. Her soru yedi soruyla ilişkilidir: konum (1, 6), coğrafi koşul (2), ilişki ve etki (3, 4, 7-10). Cevap slaytları her sorunun ardında; dönütte öğrencinin kendi cevabını okutup sonra örnek cevabı gösterin.</a:t>
            </a:r>
          </a:p>
          <a:p/>
          <a:p>
            <a:r>
              <a:t>KAYNAK: Kitap s. 25: 'Bu testte cevaplamanız için toplam 10 soru verilmiştir.'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1-4. soruların metnini ve haritasını göstermek.</a:t>
            </a:r>
          </a:p>
          <a:p/>
          <a:p>
            <a:r>
              <a:t>NASIL: Metni okutun; haritada Akdeniz, Kızıldeniz, Mısır ve Nil'i gösterin.</a:t>
            </a:r>
          </a:p>
          <a:p/>
          <a:p>
            <a:r>
              <a:t>KAYNAK: Kitap s. 25 metin ve harita.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1. soru.</a:t>
            </a:r>
          </a:p>
          <a:p/>
          <a:p>
            <a:r>
              <a:t>KAYNAK: Kitap s. 25.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Denizler kitaptan (s. 25 metin ve harita); kıta konumu ve yolun kısalması genel kabul gören bilgidir.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2. soru.</a:t>
            </a:r>
          </a:p>
          <a:p/>
          <a:p>
            <a:r>
              <a:t>KAYNAK: Kitap s. 25.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Kum fırtınası kitaptan; bölgenin çöl iklimi genel kabul gören bilgidir.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3. soru.</a:t>
            </a:r>
          </a:p>
          <a:p/>
          <a:p>
            <a:r>
              <a:t>KAYNAK: Kitap s. 25.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Gelir ve ticaret oranı kitaptan (s. 25); alternatif yollar ve maliyet artışı çıkarımdır.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4. soru.</a:t>
            </a:r>
          </a:p>
          <a:p/>
          <a:p>
            <a:r>
              <a:t>KAYNAK: Kitap s. 25.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Aksaklık kitaptan; etkiler çıkarımdır, gerekçeli farklı cevaplar kabul edilir.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5-8. soruların uydu görüntülerini göstermek.</a:t>
            </a:r>
          </a:p>
          <a:p/>
          <a:p>
            <a:r>
              <a:t>NASIL: Görüntüleri yıl sırasıyla (1989, 2000, 2006, 2018) gösterin: göl alanı nasıl değişmiş?</a:t>
            </a:r>
          </a:p>
          <a:p/>
          <a:p>
            <a:r>
              <a:t>KAYNAK: Kitap s. 26 uydu görüntüleri (1989-2018).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5. soru.</a:t>
            </a:r>
          </a:p>
          <a:p/>
          <a:p>
            <a:r>
              <a:t>KAYNAK: Kitap s. 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Kitap s. 26 görüntüler ('büyük bir çevre felaketi'); çölleşme genel kabul gören bilgidir.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6. soru.</a:t>
            </a:r>
          </a:p>
          <a:p/>
          <a:p>
            <a:r>
              <a:t>KAYNAK: Kitap s. 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Seçenekler kitaptan (s. 26); kıyıdaş ülkeler atlastan doğrulanır (genel kabul gören bilgi).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7. soru.</a:t>
            </a:r>
          </a:p>
          <a:p/>
          <a:p>
            <a:r>
              <a:t>KAYNAK: Kitap s. 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Akarsu adları ve sulama için su çekimi genel kabul gören bilgidir; kitap s. 26 yalnız görüntü verir.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8. soru.</a:t>
            </a:r>
          </a:p>
          <a:p/>
          <a:p>
            <a:r>
              <a:t>KAYNAK: Kitap s. 26.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Çıkarım ve genel kabul gören bilgi; gerekçeli farklı cevaplar kabul edilir.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9-10. soruların metnini ve bilgi görselini göstermek.</a:t>
            </a:r>
          </a:p>
          <a:p/>
          <a:p>
            <a:r>
              <a:t>NASIL: Bilgi görselindeki sayıları okutun: 11 insan öldü, 17 insan yaralandı; 800 civarında kuş öldü; 1.400 balina ve yunus ölü olarak karaya vurdu; 1.700 kaplumbağa ölü bulundu. Haritada etkilenen kıyı şeridini gösterin.</a:t>
            </a:r>
          </a:p>
          <a:p/>
          <a:p>
            <a:r>
              <a:t>KAYNAK: Kitap s. 27 metin ve bilgi görseli.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9. soru.</a:t>
            </a:r>
          </a:p>
          <a:p/>
          <a:p>
            <a:r>
              <a:t>KAYNAK: Kitap s. 27.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Can kaybı ve etkilenen kıyı kitaptan (s. 27 bilgi görseli ve harita); balıkçılık ve turizm çıkarımdır.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 sonu 10. soru.</a:t>
            </a:r>
          </a:p>
          <a:p/>
          <a:p>
            <a:r>
              <a:t>KAYNAK: Kitap s. 27.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Örnek cevap.</a:t>
            </a:r>
          </a:p>
          <a:p/>
          <a:p>
            <a:r>
              <a:t>KAYNAK: Çıkarım; kitap s. 27 canlı kayıplarına (800 kuş, 1.400 balina ve yunus, 1.700 kaplumbağa) dayanır.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AMAÇ: Üniteyi kapatmak.</a:t>
            </a:r>
          </a:p>
          <a:p/>
          <a:p>
            <a:r>
              <a:t>NASIL: Kitaptaki karekod daha fazla soruya götürür; okulda etkileşimli tahtadan açılabilir. Ünitenin özeti: bir olayı yedi soruyla incelemek = coğrafi bakış.</a:t>
            </a:r>
          </a:p>
          <a:p/>
          <a:p>
            <a:r>
              <a:t>KAYNAK: Kitap s. 27: 'Daha fazla soruya ulaşmak için karekodu okutunuz.'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 lang="tr-T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lang="tr-TR" sz="4000" b="1" cap="all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lang="tr-TR"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tr-TR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tr-TR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tr-TR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lang="tr-TR" sz="2800"/>
            </a:lvl1pPr>
            <a:lvl2pPr>
              <a:defRPr lang="tr-TR" sz="2400"/>
            </a:lvl2pPr>
            <a:lvl3pPr>
              <a:defRPr lang="tr-TR" sz="2000"/>
            </a:lvl3pPr>
            <a:lvl4pPr>
              <a:defRPr lang="tr-TR" sz="1800"/>
            </a:lvl4pPr>
            <a:lvl5pPr>
              <a:defRPr lang="tr-TR" sz="1800"/>
            </a:lvl5pPr>
            <a:lvl6pPr>
              <a:defRPr lang="tr-TR" sz="1800"/>
            </a:lvl6pPr>
            <a:lvl7pPr>
              <a:defRPr lang="tr-TR" sz="1800"/>
            </a:lvl7pPr>
            <a:lvl8pPr>
              <a:defRPr lang="tr-TR" sz="1800"/>
            </a:lvl8pPr>
            <a:lvl9pPr>
              <a:defRPr lang="tr-TR" sz="18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tr-TR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lang="tr-TR" sz="2400" b="1"/>
            </a:lvl1pPr>
            <a:lvl2pPr marL="457200" indent="0">
              <a:buNone/>
              <a:defRPr lang="tr-TR" sz="2000" b="1"/>
            </a:lvl2pPr>
            <a:lvl3pPr marL="914400" indent="0">
              <a:buNone/>
              <a:defRPr lang="tr-TR" sz="1800" b="1"/>
            </a:lvl3pPr>
            <a:lvl4pPr marL="1371600" indent="0">
              <a:buNone/>
              <a:defRPr lang="tr-TR" sz="1600" b="1"/>
            </a:lvl4pPr>
            <a:lvl5pPr marL="1828800" indent="0">
              <a:buNone/>
              <a:defRPr lang="tr-TR" sz="1600" b="1"/>
            </a:lvl5pPr>
            <a:lvl6pPr marL="2286000" indent="0">
              <a:buNone/>
              <a:defRPr lang="tr-TR" sz="1600" b="1"/>
            </a:lvl6pPr>
            <a:lvl7pPr marL="2743200" indent="0">
              <a:buNone/>
              <a:defRPr lang="tr-TR" sz="1600" b="1"/>
            </a:lvl7pPr>
            <a:lvl8pPr marL="3200400" indent="0">
              <a:buNone/>
              <a:defRPr lang="tr-TR" sz="1600" b="1"/>
            </a:lvl8pPr>
            <a:lvl9pPr marL="3657600" indent="0">
              <a:buNone/>
              <a:defRPr lang="tr-TR" sz="1600" b="1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lang="tr-TR" sz="2400"/>
            </a:lvl1pPr>
            <a:lvl2pPr>
              <a:defRPr lang="tr-TR" sz="2000"/>
            </a:lvl2pPr>
            <a:lvl3pPr>
              <a:defRPr lang="tr-TR" sz="1800"/>
            </a:lvl3pPr>
            <a:lvl4pPr>
              <a:defRPr lang="tr-TR" sz="1600"/>
            </a:lvl4pPr>
            <a:lvl5pPr>
              <a:defRPr lang="tr-TR" sz="1600"/>
            </a:lvl5pPr>
            <a:lvl6pPr>
              <a:defRPr lang="tr-TR" sz="1600"/>
            </a:lvl6pPr>
            <a:lvl7pPr>
              <a:defRPr lang="tr-TR" sz="1600"/>
            </a:lvl7pPr>
            <a:lvl8pPr>
              <a:defRPr lang="tr-TR" sz="1600"/>
            </a:lvl8pPr>
            <a:lvl9pPr>
              <a:defRPr lang="tr-TR" sz="16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lang="tr-TR" sz="3200"/>
            </a:lvl1pPr>
            <a:lvl2pPr>
              <a:defRPr lang="tr-TR" sz="2800"/>
            </a:lvl2pPr>
            <a:lvl3pPr>
              <a:defRPr lang="tr-TR" sz="2400"/>
            </a:lvl3pPr>
            <a:lvl4pPr>
              <a:defRPr lang="tr-TR" sz="2000"/>
            </a:lvl4pPr>
            <a:lvl5pPr>
              <a:defRPr lang="tr-TR" sz="2000"/>
            </a:lvl5pPr>
            <a:lvl6pPr>
              <a:defRPr lang="tr-TR" sz="2000"/>
            </a:lvl6pPr>
            <a:lvl7pPr>
              <a:defRPr lang="tr-TR" sz="2000"/>
            </a:lvl7pPr>
            <a:lvl8pPr>
              <a:defRPr lang="tr-TR" sz="2000"/>
            </a:lvl8pPr>
            <a:lvl9pPr>
              <a:defRPr lang="tr-TR" sz="2000"/>
            </a:lvl9pPr>
          </a:lstStyle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lang="tr-TR" sz="2000" b="1"/>
            </a:lvl1pPr>
          </a:lstStyle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lang="tr-TR" sz="3200"/>
            </a:lvl1pPr>
            <a:lvl2pPr marL="457200" indent="0">
              <a:buNone/>
              <a:defRPr lang="tr-TR" sz="2800"/>
            </a:lvl2pPr>
            <a:lvl3pPr marL="914400" indent="0">
              <a:buNone/>
              <a:defRPr lang="tr-TR" sz="2400"/>
            </a:lvl3pPr>
            <a:lvl4pPr marL="1371600" indent="0">
              <a:buNone/>
              <a:defRPr lang="tr-TR" sz="2000"/>
            </a:lvl4pPr>
            <a:lvl5pPr marL="1828800" indent="0">
              <a:buNone/>
              <a:defRPr lang="tr-TR" sz="2000"/>
            </a:lvl5pPr>
            <a:lvl6pPr marL="2286000" indent="0">
              <a:buNone/>
              <a:defRPr lang="tr-TR" sz="2000"/>
            </a:lvl6pPr>
            <a:lvl7pPr marL="2743200" indent="0">
              <a:buNone/>
              <a:defRPr lang="tr-TR" sz="2000"/>
            </a:lvl7pPr>
            <a:lvl8pPr marL="3200400" indent="0">
              <a:buNone/>
              <a:defRPr lang="tr-TR" sz="2000"/>
            </a:lvl8pPr>
            <a:lvl9pPr marL="3657600" indent="0">
              <a:buNone/>
              <a:defRPr lang="tr-TR" sz="20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lang="tr-TR" sz="1400"/>
            </a:lvl1pPr>
            <a:lvl2pPr marL="457200" indent="0">
              <a:buNone/>
              <a:defRPr lang="tr-TR" sz="1200"/>
            </a:lvl2pPr>
            <a:lvl3pPr marL="914400" indent="0">
              <a:buNone/>
              <a:defRPr lang="tr-TR" sz="1000"/>
            </a:lvl3pPr>
            <a:lvl4pPr marL="1371600" indent="0">
              <a:buNone/>
              <a:defRPr lang="tr-TR" sz="900"/>
            </a:lvl4pPr>
            <a:lvl5pPr marL="1828800" indent="0">
              <a:buNone/>
              <a:defRPr lang="tr-TR" sz="900"/>
            </a:lvl5pPr>
            <a:lvl6pPr marL="2286000" indent="0">
              <a:buNone/>
              <a:defRPr lang="tr-TR" sz="900"/>
            </a:lvl6pPr>
            <a:lvl7pPr marL="2743200" indent="0">
              <a:buNone/>
              <a:defRPr lang="tr-TR" sz="900"/>
            </a:lvl7pPr>
            <a:lvl8pPr marL="3200400" indent="0">
              <a:buNone/>
              <a:defRPr lang="tr-TR" sz="900"/>
            </a:lvl8pPr>
            <a:lvl9pPr marL="3657600" indent="0">
              <a:buNone/>
              <a:defRPr lang="tr-TR" sz="900"/>
            </a:lvl9pPr>
          </a:lstStyle>
          <a:p>
            <a:pPr lvl="0"/>
            <a:r>
              <a:rPr lang="tr-T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Click to edit Master text styles</a:t>
            </a:r>
          </a:p>
          <a:p>
            <a:pPr lvl="1"/>
            <a:r>
              <a:rPr lang="tr-TR" smtClean="0"/>
              <a:t>Second level</a:t>
            </a:r>
          </a:p>
          <a:p>
            <a:pPr lvl="2"/>
            <a:r>
              <a:rPr lang="tr-TR" smtClean="0"/>
              <a:t>Third level</a:t>
            </a:r>
          </a:p>
          <a:p>
            <a:pPr lvl="3"/>
            <a:r>
              <a:rPr lang="tr-TR" smtClean="0"/>
              <a:t>Fourth level</a:t>
            </a:r>
          </a:p>
          <a:p>
            <a:pPr lvl="4"/>
            <a:r>
              <a:rPr lang="tr-TR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tr-TR" smtClean="0"/>
              <a:t>1/27/13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tr-T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lang="tr-T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lang="tr-TR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lang="tr-TR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lang="tr-T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lang="tr-T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lang="tr-T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2.xml"/><Relationship Id="rId3" Type="http://schemas.openxmlformats.org/officeDocument/2006/relationships/image" Target="../media/image15.jp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1.xml"/><Relationship Id="rId3" Type="http://schemas.openxmlformats.org/officeDocument/2006/relationships/image" Target="../media/image16.jp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4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5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6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8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9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0.xml"/><Relationship Id="rId3" Type="http://schemas.openxmlformats.org/officeDocument/2006/relationships/image" Target="../media/image17.jpg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1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3.xml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4.xml"/></Relationships>
</file>

<file path=ppt/slides/_rels/slide2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5.xml"/></Relationships>
</file>

<file path=ppt/slides/_rels/slide2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1. Ünite Ölçme ve Değerlendirme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ÜNİTE SONU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3594506" cy="2926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7" name="Rounded Rectangle 6"/>
          <p:cNvSpPr/>
          <p:nvPr/>
        </p:nvSpPr>
        <p:spPr>
          <a:xfrm>
            <a:off x="502920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527048"/>
            <a:ext cx="3594506" cy="265176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594360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1-4 · Süveyş Kanalı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2648" y="1865376"/>
            <a:ext cx="3375050" cy="2249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2021'de kanalı kapatan gemi kazası · s. 25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298594" y="1261872"/>
            <a:ext cx="3594506" cy="2926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2" name="Rounded Rectangle 11"/>
          <p:cNvSpPr/>
          <p:nvPr/>
        </p:nvSpPr>
        <p:spPr>
          <a:xfrm>
            <a:off x="4298594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ectangle 12"/>
          <p:cNvSpPr/>
          <p:nvPr/>
        </p:nvSpPr>
        <p:spPr>
          <a:xfrm>
            <a:off x="4298594" y="1527048"/>
            <a:ext cx="359450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TextBox 13"/>
          <p:cNvSpPr txBox="1"/>
          <p:nvPr/>
        </p:nvSpPr>
        <p:spPr>
          <a:xfrm>
            <a:off x="4390034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5-8 · Aral Gölü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408322" y="1865376"/>
            <a:ext cx="3375050" cy="2249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1989-2018 uydu görüntüleri · s. 26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094268" y="1261872"/>
            <a:ext cx="3594506" cy="292608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7" name="Rounded Rectangle 16"/>
          <p:cNvSpPr/>
          <p:nvPr/>
        </p:nvSpPr>
        <p:spPr>
          <a:xfrm>
            <a:off x="8094268" y="126187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ectangle 17"/>
          <p:cNvSpPr/>
          <p:nvPr/>
        </p:nvSpPr>
        <p:spPr>
          <a:xfrm>
            <a:off x="8094268" y="1527048"/>
            <a:ext cx="3594506" cy="265176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TextBox 18"/>
          <p:cNvSpPr txBox="1"/>
          <p:nvPr/>
        </p:nvSpPr>
        <p:spPr>
          <a:xfrm>
            <a:off x="8185708" y="126187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9-10 · Meksika Körfezi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03996" y="1865376"/>
            <a:ext cx="3375050" cy="224942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400" b="0" i="0">
                <a:solidFill>
                  <a:srgbClr val="262626"/>
                </a:solidFill>
                <a:latin typeface="Calibri"/>
              </a:rPr>
              <a:t>2010 petrol platformu kazası · s. 27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502920" y="4370832"/>
            <a:ext cx="11185855" cy="18288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320040" rIns="32004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600"/>
              </a:spcAft>
            </a:pPr>
            <a:r>
              <a:rPr lang="tr-TR" sz="2600" b="1" i="0">
                <a:solidFill>
                  <a:srgbClr val="1F5F7A"/>
                </a:solidFill>
                <a:latin typeface="Calibri"/>
              </a:rPr>
              <a:t>Her soruda coğrafi bakışın soruları: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Nerede? · Neden orada? · Doğal ve beşerî ortamı nasıl etkiledi?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25-27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81 / 105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Süveyş Kanalı, 24 Mart 2021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1-4</a:t>
            </a:r>
          </a:p>
        </p:txBody>
      </p:sp>
      <p:pic>
        <p:nvPicPr>
          <p:cNvPr id="6" name="Picture 5" descr="sonu_s25_suvey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5958" y="3593592"/>
            <a:ext cx="7939777" cy="260604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11185855" cy="21945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261872"/>
            <a:ext cx="118872" cy="2194560"/>
          </a:xfrm>
          <a:prstGeom prst="rect">
            <a:avLst/>
          </a:prstGeom>
          <a:solidFill>
            <a:srgbClr val="1F5F7A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77240" y="1261872"/>
            <a:ext cx="10774375" cy="21945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0" i="0">
                <a:solidFill>
                  <a:srgbClr val="262626"/>
                </a:solidFill>
                <a:latin typeface="Calibri"/>
              </a:rPr>
              <a:t>Süveyş Kanalı, Akdeniz ile Kızıldeniz'i birbirine bağlayan su yoludur. Küresel ticaretin yaklaşık %12’sinin gerçekleştiği bu kanaldan günde yaklaşık 10 milyar dolarlık ürün geçmektedir. 24 Mart 2021 tarihinde olumsuz hava koşulları ve kum fırtınası nedeniyle görüş mesafesi düşmüştür. Ever Given gemisi kıyıya çarptı; Dar kanalda sıkışan gemi, geçiş yolunu beş gün kapatmıştır. Kanalın beş gün trafiğe kapanması nedeniyle ham petrol ve LNG (sıvılaştırılmış doğal gaz) sevkiyatında aksaklıklar yaşanmıştır.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82 / 105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Süveyş Kanalı'nın kıtalara ve denizlere göre konumu nasıldır? Açıklayınız.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83 / 105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1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Süveyş Kanalı'nın kıtalara ve denizlere göre konumu nasıldır? Açıklayınız.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Denizler: Akdeniz ile Kızıldeniz'i birbirine bağlar.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Kıtalar: Afrika ile Asya arasında, Mısır topraklarındadır; Afrika ile Asya'yı ayırır.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Böylece Avrupa ile Asya arasındaki deniz yolunu kısaltır.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84 / 105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Olayın yaşanmasına neden olan doğa olayları dikkate alındığında bölgenin coğrafi özellikleri hakkında neler söylenebilir?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85 / 105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2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Olayın yaşanmasına neden olan doğa olayları dikkate alındığında bölgenin coğrafi özellikleri hakkında neler söylenebilir?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Kum fırtınası, bölgenin kurak ve çöl özellikli olduğunu gösterir.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Bitki örtüsü zayıf, toprak kuru ve gevşektir; rüzgâr kumu kolayca taşır.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Görüş mesafesinin düşmesi dar kanalda ulaşımı tehlikeli kılar.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86 / 105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3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3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Süveyş Kanalı'nın kaza nedeniyle kapalı kalmasının bölgesel ve küresel etkileri neler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87 / 105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3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Süveyş Kanalı'nın kaza nedeniyle kapalı kalmasının bölgesel ve küresel etkileri neler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Bölgesel: Mısır'ın kanal geliri azalır — kanal Mısır'ın üçüncü büyük döviz kaynağıdır.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Küresel: dünya ticaretinin yaklaşık %12'si aksar; ürünler gecikir, gemiler bekler ya da daha uzun yollara yönelir, taşıma maliyeti artar.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88 / 105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4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4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Yaşanan olay sonucunda ham petrol ve LNG sevkiyatında aksaklıklar yaşanmasının ekonomik, sosyal, politik etkileri neler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89 / 105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4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Yaşanan olay sonucunda ham petrol ve LNG sevkiyatında aksaklıklar yaşanmasının ekonomik, sosyal, politik etkileri neler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Ekonomik: enerji arzı gecikir, petrol ve doğal gaz fiyatları yükselebilir.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Sosyal: fiyat artışı ulaşım, ısınma ve ürün fiyatlarına yansıyabilir.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Politik: ülkeler enerji yollarının güvenliğine ve alternatif güzergâhlara daha çok önem verir.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90 / 105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Aral Gölü, 1989-2018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5-8</a:t>
            </a:r>
          </a:p>
        </p:txBody>
      </p:sp>
      <p:pic>
        <p:nvPicPr>
          <p:cNvPr id="6" name="Picture 5" descr="sonu_s26_ar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127" y="1261872"/>
            <a:ext cx="7067663" cy="493776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8229599" y="1261872"/>
            <a:ext cx="3459176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8229599" y="1261872"/>
            <a:ext cx="118872" cy="4937760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8503919" y="1261872"/>
            <a:ext cx="3047696" cy="4937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Aşağıda Aral Gölü'nde yaşanan ve büyük bir çevre felaketi olarak kayıtlara geçen değişime ait 1989-2018 yılları arasında çekilen uydu görüntüleri verilmiştir.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91 / 105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5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Uydu görüntülerindeki değişim dikkate alındığında Aral Gölü'nde nasıl bir çevre sorunu yaşandığı söylenebilir?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92 / 105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5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Uydu görüntülerindeki değişim dikkate alındığında Aral Gölü'nde nasıl bir çevre sorunu yaşandığı söylenebilir?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Göl yüzeyi yıllar içinde büyük ölçüde küçülmüş, kıyı çizgisi geri çekilmiş, göl parçalara ayrılmıştır.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Kuruyan göl tabanı açığa çıkmış; çevre kuruma ve çölleşme sorunuyla karşı karşıyadır.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93 / 105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6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6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Aral Gölü’nde yaşanan sorundan doğrudan etkilenen ülkelerin hangileri olduğunu işaretleyiniz. ☐ Tacikistan  ☐ Özbekistan  ☐ Kazakistan  ☐ Azerbaycan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94 / 105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6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Aral Gölü’nde yaşanan sorundan doğrudan etkilenen ülkelerin hangileri olduğunu işaretleyiniz. ☐ Tacikistan  ☐ Özbekistan  ☐ Kazakistan  ☐ Azerbaycan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62626"/>
                </a:solidFill>
                <a:latin typeface="Calibri"/>
              </a:rPr>
              <a:t>Özbekistan ve Kazakistan — göl bu iki ülkenin sınırındadır.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Tacikistan ve Azerbaycan'ın Aral Gölü'ne kıyısı yoktur (Azerbaycan Hazar Denizi kıyısındadır).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95 / 105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7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7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Aral Gölü'nde yaşanan sorunun ortaya çıkmasında etkili olan doğal ve beşerî faktörler neler olabilir? Açıklayınız.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96 / 105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7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Aral Gölü'nde yaşanan sorunun ortaya çıkmasında etkili olan doğal ve beşerî faktörler neler olabilir? Açıklayınız.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Doğal: kurak iklim, yüksek buharlaşma, az yağış.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Beşerî: gölü besleyen akarsuların (Amu Derya ve Siri Derya) sularının geniş tarım alanlarını sulamak için çekilmesi; göle ulaşan suyun azalması.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Marmara Gölü'ne benzer: girdi azaldı, çıktı arttı.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97 / 105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8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8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Aral Gölü'nde yaşanan değişimin ekonomik, sosyal ve çevresel etkileri neler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98 / 105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8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Aral Gölü'nde yaşanan değişimin ekonomik, sosyal ve çevresel etkileri neler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Ekonomik: balıkçılık ve ona bağlı işler biter; kıyı yerleşmeleri gelir kaybeder.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Sosyal: işsizlik ve göç; tuzlu toz ve kum fırtınaları sağlığı etkileyebilir.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Çevresel: tuzlanma, çölleşme, biyoçeşitlilik kaybı.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99 / 105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Meksika Körfezi, 20 Nisan 2010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9-10</a:t>
            </a:r>
          </a:p>
        </p:txBody>
      </p:sp>
      <p:pic>
        <p:nvPicPr>
          <p:cNvPr id="6" name="Picture 5" descr="sonu_s27_korfe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6615" y="1378136"/>
            <a:ext cx="5852160" cy="4705230"/>
          </a:xfrm>
          <a:prstGeom prst="rect">
            <a:avLst/>
          </a:prstGeom>
          <a:ln w="9525">
            <a:solidFill>
              <a:srgbClr val="D9D9D9"/>
            </a:solidFill>
          </a:ln>
        </p:spPr>
      </p:pic>
      <p:sp>
        <p:nvSpPr>
          <p:cNvPr id="7" name="Rounded Rectangle 6"/>
          <p:cNvSpPr/>
          <p:nvPr/>
        </p:nvSpPr>
        <p:spPr>
          <a:xfrm>
            <a:off x="502920" y="1261872"/>
            <a:ext cx="510509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1261872"/>
            <a:ext cx="118872" cy="4937760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77240" y="1261872"/>
            <a:ext cx="4693615" cy="4937760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100" b="0" i="0">
                <a:solidFill>
                  <a:srgbClr val="262626"/>
                </a:solidFill>
                <a:latin typeface="Calibri"/>
              </a:rPr>
              <a:t>20 Nisan 2010 tarihinde Meksika Körfezi’nde bulunan Deepwater Horizon (Dipvotır Horizın) Dalgıç Sondaj Platformu’nda kaza sonucu bir patlama yaşanmıştır. Kaza sonucunda kuyudan sızan 49 milyon varil petrol, 149.000 km²lik alana yayılmıştır.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100 / 105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9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Petrol kuyusu felaketi, yaşandığı yerdeki beşerî ortamda ne tür etkiler ortaya çıkarmıştır? Açıklayınız.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101 / 105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9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Petrol kuyusu felaketi, yaşandığı yerdeki beşerî ortamda ne tür etkiler ortaya çıkarmıştır? Açıklayınız.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Can kaybı: 11 insan öldü, 17 insan yaralandı.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Kıyıdaki balıkçılık ve turizm durdu; kıyı yerleşmelerinde gelir kaybı ve temizlik çalışmaları.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Petrolün kıyıya ulaştığı Louisiana, Mississippi, Alabama ve Florida kıyıları etkilendi.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102 / 105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10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SORU 10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4937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74320" rIns="27432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262626"/>
                </a:solidFill>
                <a:latin typeface="Calibri"/>
              </a:rPr>
              <a:t>Yaşanan bu felaketin, kazadan etkilenen bölgedeki uzun vadeli ekonomik etkileri neler olabilir?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103 / 105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Ünite sonu — Soru 10 — Örnek cevap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2E7D32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FFFFFF"/>
                </a:solidFill>
                <a:latin typeface="Calibri"/>
              </a:rPr>
              <a:t>CEVAP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61872"/>
            <a:ext cx="11185855" cy="100584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 wrap="square" lIns="228600" rIns="228600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000" b="1" i="0">
                <a:solidFill>
                  <a:srgbClr val="262626"/>
                </a:solidFill>
                <a:latin typeface="Calibri"/>
              </a:rPr>
              <a:t>Yaşanan bu felaketin, kazadan etkilenen bölgedeki uzun vadeli ekonomik etkileri neler olabilir?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404872"/>
            <a:ext cx="11185855" cy="3794760"/>
          </a:xfrm>
          <a:prstGeom prst="roundRect">
            <a:avLst>
              <a:gd name="adj" fmla="val 6000"/>
            </a:avLst>
          </a:prstGeom>
          <a:solidFill>
            <a:srgbClr val="E3F1E4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ectangle 7"/>
          <p:cNvSpPr/>
          <p:nvPr/>
        </p:nvSpPr>
        <p:spPr>
          <a:xfrm>
            <a:off x="502920" y="2404872"/>
            <a:ext cx="109728" cy="3794760"/>
          </a:xfrm>
          <a:prstGeom prst="rect">
            <a:avLst/>
          </a:prstGeom>
          <a:solidFill>
            <a:srgbClr val="2E7D32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TextBox 8"/>
          <p:cNvSpPr txBox="1"/>
          <p:nvPr/>
        </p:nvSpPr>
        <p:spPr>
          <a:xfrm>
            <a:off x="731520" y="2459736"/>
            <a:ext cx="10865815" cy="368503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400"/>
              </a:spcAft>
            </a:pPr>
            <a:r>
              <a:rPr lang="tr-TR" sz="2600" b="1" i="0">
                <a:solidFill>
                  <a:srgbClr val="2E7D32"/>
                </a:solidFill>
                <a:latin typeface="Calibri"/>
              </a:rPr>
              <a:t>Örnek cevap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Deniz canlıları azaldığı için balıkçılık ve deniz ürünleri uzun yıllar zarar görür.</a:t>
            </a:r>
          </a:p>
          <a:p>
            <a:pPr algn="l" marL="323206" indent="-323206">
              <a:spcBef>
                <a:spcPts val="0"/>
              </a:spcBef>
              <a:spcAft>
                <a:spcPts val="50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Kirlenen kıyılar turist çekemez; turizm gelirleri düşer.</a:t>
            </a:r>
          </a:p>
          <a:p>
            <a:pPr algn="l" marL="323206" indent="-323206">
              <a:spcBef>
                <a:spcPts val="0"/>
              </a:spcBef>
              <a:spcAft>
                <a:spcPts val="0"/>
              </a:spcAft>
            </a:pPr>
            <a:r>
              <a:rPr lang="tr-TR" sz="2600" b="1" i="0">
                <a:solidFill>
                  <a:srgbClr val="2C6696"/>
                </a:solidFill>
                <a:latin typeface="Calibri"/>
              </a:rPr>
              <a:t>•  </a:t>
            </a:r>
            <a:r>
              <a:rPr lang="tr-TR" sz="2600" b="0" i="0">
                <a:solidFill>
                  <a:srgbClr val="262626"/>
                </a:solidFill>
                <a:latin typeface="Calibri"/>
              </a:rPr>
              <a:t>Temizlik ve onarım masrafları artar; petrol aramalarına yeni kurallar ve maliyetler getirilir.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104 / 105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Daha fazla soru ve ünitenin özeti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ÜNİTE SONU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444752"/>
            <a:ext cx="11185855" cy="2011680"/>
          </a:xfrm>
          <a:prstGeom prst="roundRect">
            <a:avLst>
              <a:gd name="adj" fmla="val 15000"/>
            </a:avLst>
          </a:prstGeom>
          <a:solidFill>
            <a:srgbClr val="1F5F7A"/>
          </a:solidFill>
          <a:ln>
            <a:noFill/>
          </a:ln>
          <a:effectLst/>
        </p:spPr>
        <p:txBody>
          <a:bodyPr rtlCol="0" anchor="ctr" wrap="square" lIns="128016" rIns="128016" tIns="73152" bIns="73152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3400" b="1" i="0">
                <a:solidFill>
                  <a:srgbClr val="FFFFFF"/>
                </a:solidFill>
                <a:latin typeface="Calibri"/>
              </a:rPr>
              <a:t>Coğrafi bakış = olaya “nerede, neden orada ve nasıl?” diye bakmak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3730752"/>
            <a:ext cx="3594506" cy="23774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8" name="Rounded Rectangle 7"/>
          <p:cNvSpPr/>
          <p:nvPr/>
        </p:nvSpPr>
        <p:spPr>
          <a:xfrm>
            <a:off x="502920" y="37307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9" name="Rectangle 8"/>
          <p:cNvSpPr/>
          <p:nvPr/>
        </p:nvSpPr>
        <p:spPr>
          <a:xfrm>
            <a:off x="502920" y="3995928"/>
            <a:ext cx="3594506" cy="265176"/>
          </a:xfrm>
          <a:prstGeom prst="rect">
            <a:avLst/>
          </a:prstGeom>
          <a:solidFill>
            <a:srgbClr val="1E7F9C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0" name="TextBox 9"/>
          <p:cNvSpPr txBox="1"/>
          <p:nvPr/>
        </p:nvSpPr>
        <p:spPr>
          <a:xfrm>
            <a:off x="594360" y="37307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Marmara Gölü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2648" y="4334256"/>
            <a:ext cx="3375050" cy="17007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Konum → oluşum → katkı → değişim → etki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298594" y="3730752"/>
            <a:ext cx="3594506" cy="23774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3" name="Rounded Rectangle 12"/>
          <p:cNvSpPr/>
          <p:nvPr/>
        </p:nvSpPr>
        <p:spPr>
          <a:xfrm>
            <a:off x="4298594" y="37307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4" name="Rectangle 13"/>
          <p:cNvSpPr/>
          <p:nvPr/>
        </p:nvSpPr>
        <p:spPr>
          <a:xfrm>
            <a:off x="4298594" y="3995928"/>
            <a:ext cx="3594506" cy="265176"/>
          </a:xfrm>
          <a:prstGeom prst="rect">
            <a:avLst/>
          </a:prstGeom>
          <a:solidFill>
            <a:srgbClr val="B06A1E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5" name="TextBox 14"/>
          <p:cNvSpPr txBox="1"/>
          <p:nvPr/>
        </p:nvSpPr>
        <p:spPr>
          <a:xfrm>
            <a:off x="4390034" y="37307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Makale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08322" y="4334256"/>
            <a:ext cx="3375050" cy="17007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Konum ve ilişki · etki sorgulama · yazım ölçütleri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094268" y="3730752"/>
            <a:ext cx="3594506" cy="2377440"/>
          </a:xfrm>
          <a:prstGeom prst="roundRect">
            <a:avLst>
              <a:gd name="adj" fmla="val 5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8" name="Rounded Rectangle 17"/>
          <p:cNvSpPr/>
          <p:nvPr/>
        </p:nvSpPr>
        <p:spPr>
          <a:xfrm>
            <a:off x="8094268" y="3730752"/>
            <a:ext cx="3594506" cy="530352"/>
          </a:xfrm>
          <a:prstGeom prst="roundRect">
            <a:avLst>
              <a:gd name="adj" fmla="val 25000"/>
            </a:avLst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19" name="Rectangle 18"/>
          <p:cNvSpPr/>
          <p:nvPr/>
        </p:nvSpPr>
        <p:spPr>
          <a:xfrm>
            <a:off x="8094268" y="3995928"/>
            <a:ext cx="3594506" cy="265176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20" name="TextBox 19"/>
          <p:cNvSpPr txBox="1"/>
          <p:nvPr/>
        </p:nvSpPr>
        <p:spPr>
          <a:xfrm>
            <a:off x="8185708" y="3730752"/>
            <a:ext cx="3411626" cy="530352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1" i="0">
                <a:solidFill>
                  <a:srgbClr val="FFFFFF"/>
                </a:solidFill>
                <a:latin typeface="Calibri"/>
              </a:rPr>
              <a:t>Daha fazlası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03996" y="4334256"/>
            <a:ext cx="3375050" cy="1700784"/>
          </a:xfrm>
          <a:prstGeom prst="rect">
            <a:avLst/>
          </a:prstGeom>
          <a:noFill/>
        </p:spPr>
        <p:txBody>
          <a:bodyPr wrap="square" anchor="t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2200" b="0" i="0">
                <a:solidFill>
                  <a:srgbClr val="262626"/>
                </a:solidFill>
                <a:latin typeface="Calibri"/>
              </a:rPr>
              <a:t>Kitaptaki karekod: daha fazla soru (okulda, etkileşimli tahtadan)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7543800" y="6473952"/>
            <a:ext cx="1600200" cy="274320"/>
          </a:xfrm>
          <a:prstGeom prst="roundRect">
            <a:avLst>
              <a:gd name="adj" fmla="val 50000"/>
            </a:avLst>
          </a:prstGeom>
          <a:solidFill>
            <a:srgbClr val="FFF3D1"/>
          </a:solidFill>
          <a:ln>
            <a:noFill/>
          </a:ln>
          <a:effectLst/>
        </p:spPr>
        <p:txBody>
          <a:bodyPr rtlCol="0" anchor="ctr" wrap="square" lIns="36576" rIns="36576" tIns="0" bIns="0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100" b="1" i="0">
                <a:solidFill>
                  <a:srgbClr val="262626"/>
                </a:solidFill>
                <a:latin typeface="Calibri"/>
              </a:rPr>
              <a:t>Kitap s. 27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332720" y="6437376"/>
            <a:ext cx="14630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105 / 105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868680"/>
          </a:xfrm>
          <a:prstGeom prst="rect">
            <a:avLst/>
          </a:prstGeom>
          <a:solidFill>
            <a:srgbClr val="4F4F4F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3" name="Rectangle 2"/>
          <p:cNvSpPr/>
          <p:nvPr/>
        </p:nvSpPr>
        <p:spPr>
          <a:xfrm>
            <a:off x="0" y="868680"/>
            <a:ext cx="12191695" cy="64008"/>
          </a:xfrm>
          <a:prstGeom prst="rect">
            <a:avLst/>
          </a:prstGeom>
          <a:solidFill>
            <a:srgbClr val="FCC021"/>
          </a:solidFill>
          <a:ln>
            <a:noFill/>
          </a:ln>
          <a:effectLst/>
        </p:spPr>
        <p:txBody>
          <a:bodyPr rtlCol="0" anchor="ctr"/>
          <a:lstStyle/>
          <a:p/>
        </p:txBody>
      </p:sp>
      <p:sp>
        <p:nvSpPr>
          <p:cNvPr id="4" name="TextBox 3"/>
          <p:cNvSpPr txBox="1"/>
          <p:nvPr/>
        </p:nvSpPr>
        <p:spPr>
          <a:xfrm>
            <a:off x="457200" y="64008"/>
            <a:ext cx="8915400" cy="749808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3000" b="1" i="0">
                <a:solidFill>
                  <a:srgbClr val="FFFFFF"/>
                </a:solidFill>
                <a:latin typeface="Calibri"/>
              </a:rPr>
              <a:t>Kaynaklar ve Haklar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55480" y="201168"/>
            <a:ext cx="2221992" cy="475488"/>
          </a:xfrm>
          <a:prstGeom prst="roundRect">
            <a:avLst>
              <a:gd name="adj" fmla="val 50000"/>
            </a:avLst>
          </a:prstGeom>
          <a:solidFill>
            <a:srgbClr val="FCC021"/>
          </a:solidFill>
          <a:ln>
            <a:noFill/>
          </a:ln>
          <a:effectLst/>
        </p:spPr>
        <p:txBody>
          <a:bodyPr rtlCol="0" anchor="ctr" wrap="square" lIns="45720" rIns="45720" tIns="18288" bIns="18288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tr-TR" sz="1500" b="1" i="0">
                <a:solidFill>
                  <a:srgbClr val="262626"/>
                </a:solidFill>
                <a:latin typeface="Calibri"/>
              </a:rPr>
              <a:t>KAYNAKÇA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1280160"/>
            <a:ext cx="11185855" cy="150876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Ders kitabı.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10. Sınıf Ders Kitabı (Ortaöğretim), 2026-2027 baskısı. </a:t>
            </a:r>
            <a:r>
              <a:rPr lang="tr-TR" sz="1700" b="1" i="0">
                <a:solidFill>
                  <a:srgbClr val="262626"/>
                </a:solidFill>
                <a:latin typeface="Calibri"/>
              </a:rPr>
              <a:t>Yazarlar: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Alper Soyatlar, Bülent Akça, Mehmet Ekici, Yıldıray Türkmen. Millî Eğitim Bakanlığı Yayınları No 10141 · Ders Kitapları Dizisi No 2174 · ISBN 978-975-11-8921-9. Slaytlardaki “Kitap s. …” etiketleri bu baskının sayfalarıdır.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502920" y="2916936"/>
            <a:ext cx="11185855" cy="11430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Öğretim programı ve etkinlikler.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Coğrafya dersi öğretim programı (2026 nüshası): Talim ve Terbiye Kurulunun 23.05.2024 tarihli ve 20 sayılı kararıyla kabul edilen, 13.05.2026 tarihli ve 53 sayılı kararıyla güncellenen program.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02920" y="4187952"/>
            <a:ext cx="11185855" cy="1371600"/>
          </a:xfrm>
          <a:prstGeom prst="roundRect">
            <a:avLst>
              <a:gd name="adj" fmla="val 8000"/>
            </a:avLst>
          </a:prstGeom>
          <a:solidFill>
            <a:srgbClr val="F0F0F0"/>
          </a:solidFill>
          <a:ln>
            <a:noFill/>
          </a:ln>
          <a:effectLst/>
        </p:spPr>
        <p:txBody>
          <a:bodyPr rtlCol="0" anchor="t" wrap="square" lIns="128016" rIns="128016" tIns="73152" bIns="73152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700" b="1" i="0">
                <a:solidFill>
                  <a:srgbClr val="262626"/>
                </a:solidFill>
                <a:latin typeface="Calibri"/>
              </a:rPr>
              <a:t>Haklar ve lisans.</a:t>
            </a:r>
            <a:r>
              <a:rPr lang="tr-TR" sz="1700" b="0" i="0">
                <a:solidFill>
                  <a:srgbClr val="262626"/>
                </a:solidFill>
                <a:latin typeface="Calibri"/>
              </a:rPr>
              <a:t> Ders kitabından alınan metin, soru ve görsellerin hakları Millî Eğitim Bakanlığına aittir; eğitim ve öğretim amacıyla, kaynak gösterilerek alıntılanmıştır (5846 sayılı Fikir ve Sanat Eserleri Kanunu md. 34). Sunumun tasarımı, ders akışı, etkinlik kurgusu, örnek cevaplar ve öğretmen notları okulapp.org'un özgün katkısıdır; yalnız bu katkılar CC BY 4.0 lisansıyla paylaşılır. Resmî bir Bakanlık materyali değildir.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1480" y="6437376"/>
            <a:ext cx="69494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10. Sınıf Coğrafya · 1. Ünite: Coğrafyanın Doğası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03920" y="6437376"/>
            <a:ext cx="3291840" cy="329184"/>
          </a:xfrm>
          <a:prstGeom prst="rect">
            <a:avLst/>
          </a:prstGeom>
          <a:noFill/>
        </p:spPr>
        <p:txBody>
          <a:bodyPr wrap="square" anchor="ctr" lIns="73152" rIns="73152" tIns="36576" bIns="36576">
            <a:no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lang="tr-TR" sz="1100" b="0" i="0">
                <a:solidFill>
                  <a:srgbClr val="767676"/>
                </a:solidFill>
                <a:latin typeface="Calibri"/>
              </a:rPr>
              <a:t>okulapp.org/cografya · sürüm 2026.10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GNL-COG10-SN-U1 — Ünite sonu · Ünite sonu ölçme ve değerlendirme (slayt 81-105)</dc:title>
  <dc:subject>10. Sınıf Coğrafya ders sunumu. Kaynak: Coğrafya 10. Sınıf Ders Kitabı (MEB, 2026-2027 baskısı) ve 2026 öğretim programı. okulapp.org/cografya</dc:subject>
  <dc:creator>okulapp.org</dc:creator>
  <cp:keywords/>
  <dc:description>Kitaptan alınan metin, soru ve görsellerin hakları MEB'e aittir (5846 sayılı Kanun md. 34 kapsamında kaynak gösterilerek alıntı). Özgün katkılar CC BY 4.0 — okulapp.org</dc:description>
  <cp:lastModifiedBy>okulapp.org</cp:lastModifiedBy>
  <cp:revision>1</cp:revision>
  <dcterms:created xsi:type="dcterms:W3CDTF">2013-01-27T09:14:16Z</dcterms:created>
  <dcterms:modified xsi:type="dcterms:W3CDTF">2013-01-27T09:15:58Z</dcterms:modified>
  <cp:category>Ders materyali</cp:category>
  <dc:language>tr-TR</dc:language>
</cp:coreProperties>
</file>