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uydu görüntüsüyle açmak: yukarıdan bakınca neleri görebiliriz?</a:t>
            </a:r>
          </a:p>
          <a:p/>
          <a:p>
            <a:r>
              <a:t>SÜRE: Ünite açılışı (3. hafta 1. aşama, 4 dk); aşamanın slaytları 1-6.</a:t>
            </a:r>
          </a:p>
          <a:p/>
          <a:p>
            <a:r>
              <a:t>NASIL: Görüntüyü 15 saniye inceletin: 'Bu görüntü nasıl elde edilmiş olabilir? Neleri tanıyorsunuz?' Cevapları uzaktan algılamaya bağlayın.</a:t>
            </a:r>
          </a:p>
          <a:p/>
          <a:p>
            <a:r>
              <a:t>BEKLENEN CEVAP: Uydudan ya da hava aracından çekilmiş; evler, okul, park, yollar görülüyor.</a:t>
            </a:r>
          </a:p>
          <a:p/>
          <a:p>
            <a:r>
              <a:t>KAYNAK: Kitap s. 30 Başlarken uydu görüntüsü. Ünite sunusu (s. 29): https://ders.eba.gov.tr/ders//redirectContent.jsp?resourceId=94bca13ea8dd4fe53e78be68e6024cdc&amp;resourceType=1&amp;resourceLocation=2</a:t>
            </a:r>
          </a:p>
          <a:p/>
          <a:p>
            <a:r>
              <a:t>NOT: Bu sunum yalnız okul içi ders kullanımı içindir: görseller MEB ders kitabındandır.</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iki öğrenme çıktısını ve üç haftalık yolunu göstermek.</a:t>
            </a:r>
          </a:p>
          <a:p/>
          <a:p>
            <a:r>
              <a:t>NASIL: Üç kartı okuyun: 3. hafta haritaların ve CBS'nin kullanım alanları; 4. hafta grupla harita; 5. hafta bireysel harita (performans). Ünite 6 ders saatidir.</a:t>
            </a:r>
          </a:p>
          <a:p/>
          <a:p>
            <a:r>
              <a:t>KAYNAK: Program (2026) COĞ.10.2.1-2; kitap s. 28.</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Ölçme araçlarını öğrencinin diliyle duyurmak.</a:t>
            </a:r>
          </a:p>
          <a:p/>
          <a:p>
            <a:r>
              <a:t>NASIL: Dört kartı tanıtın. Kontrol listesi 4. haftadaki grup haritası içindir (s. 38); performans görevi 5. haftada bireysel haritadır (s. 38-40); ünite sonunda 12 soru vardır (s. 41-45).</a:t>
            </a:r>
          </a:p>
          <a:p/>
          <a:p>
            <a:r>
              <a:t>KAYNAK: Kitap s. 28; program öğrenme kanıtları: açık uçlu sorular, kontrol listesi, performans görevi, analitik dereceli puanlama anahtarı, öz değerlendirme formu.</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anahtar kavramı göstermek; ön bilgiyi yoklamak (9. sınıf: mekânsal bilgi teknolojilerinin bileşenleri).</a:t>
            </a:r>
          </a:p>
          <a:p/>
          <a:p>
            <a:r>
              <a:t>NASIL: 'Navigasyon, hava durumu uygulaması — bunlar hangi teknolojiyle çalışır?' sorusuyla köprü kurun (program köprü kurma önerisi: meteorolojik veriler ve navigasyon).</a:t>
            </a:r>
          </a:p>
          <a:p/>
          <a:p>
            <a:r>
              <a:t>BEKLENEN CEVAP: Uydu görüntüleri ve konum verisiyle; CBS ve uzaktan algılama.</a:t>
            </a:r>
          </a:p>
          <a:p/>
          <a:p>
            <a:r>
              <a:t>KAYNAK: Kitap s. 29 Anahtar Kavramlar; program (2026) aynı dört kavram.</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üç süreç bileşenini göstermek.</a:t>
            </a:r>
          </a:p>
          <a:p/>
          <a:p>
            <a:r>
              <a:t>NASIL: 'Çözümleme, sınıflandırma, yorumlama' fiillerini vurgulayın: bugün haritaları inceleyip sınıflandıracak ve yorumlayacağız.</a:t>
            </a:r>
          </a:p>
          <a:p/>
          <a:p>
            <a:r>
              <a:t>KAYNAK: Program (2026) COĞ.10.2.1 a-c.</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birinci ders saati; uzmanlık grupları ikinci ders saatidir.</a:t>
            </a:r>
          </a:p>
          <a:p/>
          <a:p>
            <a:r>
              <a:t>KAYNAK: Ders planı, 3.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ünite sonu ev çalışmasının dönütü (ders planı U1 2. hafta notu).</a:t>
            </a:r>
          </a:p>
          <a:p/>
          <a:p>
            <a:r>
              <a:t>NASIL: Ev kâğıtlarından en çok zorlanılan üç soruyu seçin; ayrıntılı örnek cevaplar 1. ünite sunumunun 'Ünite sonu' bölümündedir. Öğrenciler eksiklerini kırmızı kalemle tamamlar.</a:t>
            </a:r>
          </a:p>
          <a:p/>
          <a:p>
            <a:r>
              <a:t>KAYNAK: 10. Sınıf Coğrafya Ders Kitabı s. 25-27; 1. ünite sunumunun ünite sonu bölümü.</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 (not amaçlı değil): unsurları nokta, çizgi, alan sembolleriyle göstermek (programın ön değerlendirme önerisi).</a:t>
            </a:r>
          </a:p>
          <a:p/>
          <a:p>
            <a:r>
              <a:t>SÜRE: 10 dk: unsurlar 2 dk, kroki 5 dk, tablo 3 dk.</a:t>
            </a:r>
          </a:p>
          <a:p/>
          <a:p>
            <a:r>
              <a:t>NASIL: Görüntüyü yansıtın; kitapta s. 30'daki çizim alanına çalışırlar. Dolaşarak sembol seçimlerini gözleyin; örnek cevabı sonraki slaytta verin.</a:t>
            </a:r>
          </a:p>
          <a:p/>
          <a:p>
            <a:r>
              <a:t>KAYNAK: Kitap s. 30 Başlarken; program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Krokideki sembol seçimini kitabın ölçütüyle denetlemek.</a:t>
            </a:r>
          </a:p>
          <a:p/>
          <a:p>
            <a:r>
              <a:t>NASIL: 'Okul neden nokta?' sorusunu sorun: kitap s. 37'ye göre şekli ve sınırları küçük unsurlar nokta ile gösterilir. Büyük ölçekli krokide okul bahçesi alan da olabilir — gerekçeli seçim kabul edilir.</a:t>
            </a:r>
          </a:p>
          <a:p/>
          <a:p>
            <a:r>
              <a:t>KAYNAK: Kitap s. 30 (unsur örnekleri), s. 37 (nokta-çizgi-alan ölçütü).</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farklı amaçlarla üretilmiş haritaların günlük hayattaki yeri.</a:t>
            </a:r>
          </a:p>
          <a:p/>
          <a:p>
            <a:r>
              <a:t>NASIL: Üç haritayı kendi EBA hesabınızla tahtada açın (bağlantılar aşağıda); her birini 30 saniye gösterin. İkililer üç soruyu konuşur; cevaplar sonraki slaytta.</a:t>
            </a:r>
          </a:p>
          <a:p/>
          <a:p>
            <a:r>
              <a:t>KAYNAK: Kitap s. 31 Konuya Başlarken. Karekodlar: Türkiye’de Sıcaklık ve Yağış Haritası (s. 31): https://ders.eba.gov.tr/ders//redirectContent.jsp?resourceId=d983afd630be9a8df679bf3ea09cde80&amp;resourceType=1&amp;resourceLocation=2 · Türkiye Elektrik Dağıtım Şirketlerinin Kapsadıkları Bölgeler ve Merkezleri Haritası (s. 31): https://ders.eba.gov.tr/ders//redirectContent.jsp?resourceId=33a9ab7a5a822249696302562994dce2&amp;resourceType=1&amp;resourceLocation=2 · Türkiye UNESCO Dünya Mirası Listesi'nin Dağılışı Haritası (s. 31): https://ders.eba.gov.tr/ders//redirectContent.jsp?resourceId=200214346be34c2cf872b91b53ca6e88&amp;resourceType=1&amp;resourceLocation=2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Üç haritanın unsuru, amacı ve kolaylığı.</a:t>
            </a:r>
          </a:p>
          <a:p/>
          <a:p>
            <a:r>
              <a:t>BEKLENEN CEVAP: Cevaplar harita adlarından çıkarılmıştır; haritalar tahtada açıldıysa ayrıntı eklenir.</a:t>
            </a:r>
          </a:p>
          <a:p/>
          <a:p>
            <a:r>
              <a:t>KAYNAK: Kitap s. 31 harita adları; program köprü kurma (meteorolojik veriler, navigasyon).</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Tanımı kitaptan vermek; dört işlevi (toplama, analiz, görüntüleme, kullanma) göstermek.</a:t>
            </a:r>
          </a:p>
          <a:p/>
          <a:p>
            <a:r>
              <a:t>NASIL: Dört kutuyu bir hava durumu uygulamasıyla örnekleyin: uydu veri toplar → model analiz eder → harita görüntüler → biz şemsiye alırız.</a:t>
            </a:r>
          </a:p>
          <a:p/>
          <a:p>
            <a:r>
              <a:t>KAYNAK: Kitap s. 31.</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altı kullanım alanını örnekleriyle göstermek (süreç bileşeni a).</a:t>
            </a:r>
          </a:p>
          <a:p/>
          <a:p>
            <a:r>
              <a:t>NASIL: Kartları okutun; öğrenciler deftere altı dallı bir kavram haritası çizer. 'Türkiye'de kamu kurumları ve özel sektör hizmetlerini CBS'ye entegre ediyor' cümlesiyle AYDES'e geçin.</a:t>
            </a:r>
          </a:p>
          <a:p/>
          <a:p>
            <a:r>
              <a:t>KAYNAK: Kitap s. 31 altı madde ve son paragraf.</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a:t>
            </a:r>
          </a:p>
          <a:p/>
          <a:p>
            <a:r>
              <a:t>NASIL: Parmakla cevap (1 = A … 5 = E).</a:t>
            </a:r>
          </a:p>
          <a:p/>
          <a:p>
            <a:r>
              <a:t>KAYNAK: Kitap s. 31.</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31: tarım alanlarının izlenmesi, bitki örtüsü analizi … tarım uygulamalarında kullanılmaktadır.</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Türkiye'den bir uygulama: Afet Yönetim ve Karar Destek Sistemi.</a:t>
            </a:r>
          </a:p>
          <a:p/>
          <a:p>
            <a:r>
              <a:t>SÜRE: 5 dk (esnek).</a:t>
            </a:r>
          </a:p>
          <a:p/>
          <a:p>
            <a:r>
              <a:t>NASIL: Görseldeki üç bileşeni gösterin; sağdaki kartlarla birer işlevini söyleyin. Video (s. 35 karekodu) zaman kalırsa ya da evde izlenebilir.</a:t>
            </a:r>
          </a:p>
          <a:p/>
          <a:p>
            <a:r>
              <a:t>KAYNAK: Kitap s. 32-35. AFAD Afet Yönetim ve Karar Destek Sistemi (Video) (s. 35): https://ders.eba.gov.tr/ders//redirectContent.jsp?resourceId=ac92307eed57f80fd6562548847922d9&amp;resourceType=1&amp;resourceLocation=2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 (esnek).</a:t>
            </a:r>
          </a:p>
          <a:p/>
          <a:p>
            <a:r>
              <a:t>NASIL: Sıralar adalara çevrilir, malzeme sorumluları grup setlerini alır. Roller her hafta döner; 4 kişilik grupta kontrolcünün işini yazıcı üstlenir. Her öğrenci bir harita numarası alır (1-5); 4 kişilik grupta bir öğrenci 2 ve 4 numaralı (yağış ve fiziki) haritaları birlikte inceler.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Gez-birleş-ayrıl (uzmanlık grubu) düzeniyle beş haritayı incelemek (program öğrenme-öğretme uygulaması).</a:t>
            </a:r>
          </a:p>
          <a:p/>
          <a:p>
            <a:r>
              <a:t>NASIL: Adımları okuyun. Her harita için iki uzmanlık istasyonu kurun (4'er kişi). Haritaları EBA hesabınızla açın ya da çıktı verin; bağlantılar aşağıda.</a:t>
            </a:r>
          </a:p>
          <a:p/>
          <a:p>
            <a:r>
              <a:t>KAYNAK: Kitap s. 36. Karekodlar: Türkiye’nin Çevresindeki Nükleer Santrallerin Dağılışı Haritası (s. 36): https://ders.eba.gov.tr/ders//redirectContent.jsp?resourceId=6cc2e57b70884aa4b992f36e1bf2e1e5&amp;resourceType=1&amp;resourceLocation=2 · Türkiye Yağış Haritası (s. 36): https://ders.eba.gov.tr/ders//redirectContent.jsp?resourceId=ca5d3b0909c9cabdcdabfadc33000956&amp;resourceType=1&amp;resourceLocation=2 · İstanbul Depremi Yardım ve Tahliye Haritası (s. 36): https://ders.eba.gov.tr/ders//redirectContent.jsp?resourceId=ae40edf2bae36621d02608313481dc91&amp;resourceType=1&amp;resourceLocation=2 · Türkiye Fiziki Haritası (s. 36): https://ders.eba.gov.tr/ders//redirectContent.jsp?resourceId=87723c437d0e2a156dd1450c4c554872&amp;resourceType=1&amp;resourceLocation=2 · Gümüşhane Şehrindeki Afet ve Acil Durum Toplanma Alanları Haritası (s. 36): https://ders.eba.gov.tr/ders//redirectContent.jsp?resourceId=a2958ce48b235c62b74992cdd335da1a&amp;resourceType=1&amp;resourceLocation=2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Uzmanlık grubunun dolduracağı kartı göstermek.</a:t>
            </a:r>
          </a:p>
          <a:p/>
          <a:p>
            <a:r>
              <a:t>NASIL: Kart 38 kopya; her uzman kendi kartını doldurur, ana gruba onunla döner.</a:t>
            </a:r>
          </a:p>
          <a:p/>
          <a:p>
            <a:r>
              <a:t>KAYNAK: Kitap s. 36, 3. adım.</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Uzmanların bulgularını örnekle karşılaştırmak.</a:t>
            </a:r>
          </a:p>
          <a:p/>
          <a:p>
            <a:r>
              <a:t>BEKLENEN CEVAP: Haritaların içeriği harita adlarından çıkarılmıştır (haritalar kitapta basılı değildir). Tahtada açılan haritadaki ayrıntılar (lejant, kaynak) eklenir.</a:t>
            </a:r>
          </a:p>
          <a:p/>
          <a:p>
            <a:r>
              <a:t>KAYNAK: Kitap s. 36 harita adları.</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Uzmanların bulgularını örnekle karşılaştırmak.</a:t>
            </a:r>
          </a:p>
          <a:p/>
          <a:p>
            <a:r>
              <a:t>BEKLENEN CEVAP: Haritaların içeriği harita adlarından çıkarılmıştır (haritalar kitapta basılı değildir). Tahtada açılan haritadaki ayrıntılar (lejant, kaynak) eklenir.</a:t>
            </a:r>
          </a:p>
          <a:p/>
          <a:p>
            <a:r>
              <a:t>KAYNAK: Kitap s. 36 harita adları.</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sınıflandırma.</a:t>
            </a:r>
          </a:p>
          <a:p/>
          <a:p>
            <a:r>
              <a:t>NASIL: Gruplar sınıflamayı tahtadaki altı sütuna yapışkan kâğıtla yerleştirebilir.</a:t>
            </a:r>
          </a:p>
          <a:p/>
          <a:p>
            <a:r>
              <a:t>KAYNAK: Kitap s. 36 5. adım; s. 31 kullanım alanları.</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sınıflama.</a:t>
            </a:r>
          </a:p>
          <a:p/>
          <a:p>
            <a:r>
              <a:t>BEKLENEN CEVAP: Gerekçeli farklı sınıflama kabul edilir.</a:t>
            </a:r>
          </a:p>
          <a:p/>
          <a:p>
            <a:r>
              <a:t>KAYNAK: Kitap s. 31, 36.</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c: yorum; değer D8.2 mahremiyet.</a:t>
            </a:r>
          </a:p>
          <a:p/>
          <a:p>
            <a:r>
              <a:t>NASIL: Üç soruyu farklı gruplara verin; 3. soruda tartışma yöntemi.</a:t>
            </a:r>
          </a:p>
          <a:p/>
          <a:p>
            <a:r>
              <a:t>KAYNAK: Kitap s. 36 Değerlendirme; program: 'kişisel bilgilerin yer aldığı dijital araçların bilinçli ve güvenli bir şekilde kullanılması gerektiği vurgulanır (D8.2)'.</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cevaplar.</a:t>
            </a:r>
          </a:p>
          <a:p/>
          <a:p>
            <a:r>
              <a:t>NASIL: Gelecek iki haftanın haritalarında evlerimizi işaretlemeyeceğimizi burada söyleyin (mahremiyet).</a:t>
            </a:r>
          </a:p>
          <a:p/>
          <a:p>
            <a:r>
              <a:t>KAYNAK: Kitap s. 36; program D8.2.</a:t>
            </a:r>
          </a:p>
        </p:txBody>
      </p:sp>
      <p:sp>
        <p:nvSpPr>
          <p:cNvPr id="4" name="Slide Number Placeholder 3"/>
          <p:cNvSpPr>
            <a:spLocks noGrp="1"/>
          </p:cNvSpPr>
          <p:nvPr>
            <p:ph type="sldNum" idx="5" sz="quarter"/>
          </p:nvPr>
        </p:nvSpPr>
        <p:spPr/>
      </p:sp>
    </p:spTree>
  </p:cSld>
  <p:clrMapOvr>
    <a:masterClrMapping/>
  </p:clrMapOvr>
</p:notes>
</file>

<file path=ppt/notesSlides/notesSlide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2.</a:t>
            </a:r>
          </a:p>
          <a:p/>
          <a:p>
            <a:r>
              <a:t>KAYNAK: Kitap s. 31, 36.</a:t>
            </a:r>
          </a:p>
        </p:txBody>
      </p:sp>
      <p:sp>
        <p:nvSpPr>
          <p:cNvPr id="4" name="Slide Number Placeholder 3"/>
          <p:cNvSpPr>
            <a:spLocks noGrp="1"/>
          </p:cNvSpPr>
          <p:nvPr>
            <p:ph type="sldNum" idx="5" sz="quarter"/>
          </p:nvPr>
        </p:nvSpPr>
        <p:spPr/>
      </p:sp>
    </p:spTree>
  </p:cSld>
  <p:clrMapOvr>
    <a:masterClrMapping/>
  </p:clrMapOvr>
</p:notes>
</file>

<file path=ppt/notesSlides/notesSlide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Tahliye yolları ve yardım noktaları, afetlerin ardından acil durum müdahalesinin koordinasyonuna hizmet eder (kitap s. 31: afet yönetimi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2 dk.</a:t>
            </a:r>
          </a:p>
          <a:p/>
          <a:p>
            <a:r>
              <a:t>BEKLENEN CEVAP: 1) Çevresel analiz, tarım, şehir yönetimi, su kaynakları, çevre koruma, afet yönetimi (ikisi). 2) Ör. tahliye haritası güvenli yola ulaştırır. 3) Gereksiz konum izni vermem, ev adresimi paylaşmam.</a:t>
            </a:r>
          </a:p>
          <a:p/>
          <a:p>
            <a:r>
              <a:t>KAYNAK: Kitap s. 31, 36.</a:t>
            </a:r>
          </a:p>
        </p:txBody>
      </p:sp>
      <p:sp>
        <p:nvSpPr>
          <p:cNvPr id="4" name="Slide Number Placeholder 3"/>
          <p:cNvSpPr>
            <a:spLocks noGrp="1"/>
          </p:cNvSpPr>
          <p:nvPr>
            <p:ph type="sldNum" idx="5" sz="quarter"/>
          </p:nvPr>
        </p:nvSpPr>
        <p:spPr/>
      </p:sp>
    </p:spTree>
  </p:cSld>
  <p:clrMapOvr>
    <a:masterClrMapping/>
  </p:clrMapOvr>
</p:notes>
</file>

<file path=ppt/notesSlides/notesSlide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haftanın grup etkinliğine hazırlık (kitap s. 37).</a:t>
            </a:r>
          </a:p>
          <a:p/>
          <a:p>
            <a:r>
              <a:t>NASIL: Üç adımı okuyun. OGM Materyal CBS Platformu okul bilgisayar laboratuvarında ya da evde incelenir; telefonla karekod okutulmaz.</a:t>
            </a:r>
          </a:p>
          <a:p/>
          <a:p>
            <a:r>
              <a:t>KAYNAK: Kitap s. 37 Gelecek Derse Hazırlık. OGM Materyal CBS Platformu (s. 37): https://ders.eba.gov.tr/ders//redirectContent.jsp?resourceId=b2c9f10ae76d2c178da0fcc2d6df2be9&amp;resourceType=1&amp;resourceLocation=2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KAYNAK: Ders planı, 3. hafta.</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kapak_s30.jpg"/>
          <p:cNvPicPr>
            <a:picLocks noChangeAspect="1"/>
          </p:cNvPicPr>
          <p:nvPr/>
        </p:nvPicPr>
        <p:blipFill>
          <a:blip r:embed="rId2"/>
          <a:srcRect t="5380" b="5380"/>
          <a:stretch>
            <a:fillRect/>
          </a:stretch>
        </p:blipFill>
        <p:spPr>
          <a:xfrm>
            <a:off x="0" y="0"/>
            <a:ext cx="12191695" cy="6858000"/>
          </a:xfrm>
          <a:prstGeom prst="rect">
            <a:avLst/>
          </a:prstGeom>
        </p:spPr>
      </p:pic>
      <p:sp>
        <p:nvSpPr>
          <p:cNvPr id="3" name="Rectangle 2"/>
          <p:cNvSpPr/>
          <p:nvPr/>
        </p:nvSpPr>
        <p:spPr>
          <a:xfrm>
            <a:off x="0" y="3886200"/>
            <a:ext cx="12191695" cy="2971800"/>
          </a:xfrm>
          <a:prstGeom prst="rect">
            <a:avLst/>
          </a:prstGeom>
          <a:solidFill>
            <a:srgbClr val="4F4F4F">
              <a:alpha val="86000"/>
            </a:srgbClr>
          </a:solidFill>
          <a:ln>
            <a:noFill/>
          </a:ln>
          <a:effectLst/>
        </p:spPr>
        <p:txBody>
          <a:bodyPr rtlCol="0" anchor="ctr"/>
          <a:lstStyle/>
          <a:p/>
        </p:txBody>
      </p:sp>
      <p:sp>
        <p:nvSpPr>
          <p:cNvPr id="4" name="Rectangle 3"/>
          <p:cNvSpPr/>
          <p:nvPr/>
        </p:nvSpPr>
        <p:spPr>
          <a:xfrm>
            <a:off x="0" y="3886200"/>
            <a:ext cx="12191695" cy="73152"/>
          </a:xfrm>
          <a:prstGeom prst="rect">
            <a:avLst/>
          </a:prstGeom>
          <a:solidFill>
            <a:srgbClr val="FCC021"/>
          </a:solidFill>
          <a:ln>
            <a:noFill/>
          </a:ln>
          <a:effectLst/>
        </p:spPr>
        <p:txBody>
          <a:bodyPr rtlCol="0" anchor="ctr"/>
          <a:lstStyle/>
          <a:p/>
        </p:txBody>
      </p:sp>
      <p:sp>
        <p:nvSpPr>
          <p:cNvPr id="5" name="TextBox 4"/>
          <p:cNvSpPr txBox="1"/>
          <p:nvPr/>
        </p:nvSpPr>
        <p:spPr>
          <a:xfrm>
            <a:off x="685800" y="4069080"/>
            <a:ext cx="10789920" cy="457200"/>
          </a:xfrm>
          <a:prstGeom prst="rect">
            <a:avLst/>
          </a:prstGeom>
          <a:noFill/>
        </p:spPr>
        <p:txBody>
          <a:bodyPr wrap="square" anchor="t" lIns="73152" rIns="73152" tIns="36576" bIns="36576">
            <a:noAutofit/>
          </a:bodyPr>
          <a:lstStyle/>
          <a:p>
            <a:pPr algn="l">
              <a:spcBef>
                <a:spcPts val="0"/>
              </a:spcBef>
              <a:spcAft>
                <a:spcPts val="0"/>
              </a:spcAft>
            </a:pPr>
            <a:r>
              <a:rPr lang="tr-TR" sz="2000" b="1" i="0">
                <a:solidFill>
                  <a:srgbClr val="FCC021"/>
                </a:solidFill>
                <a:latin typeface="Calibri"/>
              </a:rPr>
              <a:t>10. SINIF COĞRAFYA · 2. ÜNİTE</a:t>
            </a:r>
          </a:p>
        </p:txBody>
      </p:sp>
      <p:sp>
        <p:nvSpPr>
          <p:cNvPr id="6" name="TextBox 5"/>
          <p:cNvSpPr txBox="1"/>
          <p:nvPr/>
        </p:nvSpPr>
        <p:spPr>
          <a:xfrm>
            <a:off x="685800" y="4498848"/>
            <a:ext cx="10789920" cy="1051560"/>
          </a:xfrm>
          <a:prstGeom prst="rect">
            <a:avLst/>
          </a:prstGeom>
          <a:noFill/>
        </p:spPr>
        <p:txBody>
          <a:bodyPr wrap="square" anchor="ctr" lIns="73152" rIns="73152" tIns="36576" bIns="36576">
            <a:noAutofit/>
          </a:bodyPr>
          <a:lstStyle/>
          <a:p>
            <a:pPr algn="l">
              <a:spcBef>
                <a:spcPts val="0"/>
              </a:spcBef>
              <a:spcAft>
                <a:spcPts val="0"/>
              </a:spcAft>
            </a:pPr>
            <a:r>
              <a:rPr lang="tr-TR" sz="6000" b="1" i="0">
                <a:solidFill>
                  <a:srgbClr val="FFFFFF"/>
                </a:solidFill>
                <a:latin typeface="Calibri"/>
              </a:rPr>
              <a:t>MEKÂNSAL BİLGİ TEKNOLOJİLERİ</a:t>
            </a:r>
          </a:p>
        </p:txBody>
      </p:sp>
      <p:sp>
        <p:nvSpPr>
          <p:cNvPr id="7" name="TextBox 6"/>
          <p:cNvSpPr txBox="1"/>
          <p:nvPr/>
        </p:nvSpPr>
        <p:spPr>
          <a:xfrm>
            <a:off x="685800" y="5577840"/>
            <a:ext cx="8778240" cy="1051560"/>
          </a:xfrm>
          <a:prstGeom prst="rect">
            <a:avLst/>
          </a:prstGeom>
          <a:noFill/>
        </p:spPr>
        <p:txBody>
          <a:bodyPr wrap="square" anchor="t" lIns="73152" rIns="73152" tIns="36576" bIns="36576">
            <a:noAutofit/>
          </a:bodyPr>
          <a:lstStyle/>
          <a:p>
            <a:pPr algn="l">
              <a:spcBef>
                <a:spcPts val="0"/>
              </a:spcBef>
              <a:spcAft>
                <a:spcPts val="200"/>
              </a:spcAft>
            </a:pPr>
            <a:r>
              <a:rPr lang="tr-TR" sz="1800" b="0" i="0">
                <a:solidFill>
                  <a:srgbClr val="FFFFFF"/>
                </a:solidFill>
                <a:latin typeface="Calibri"/>
              </a:rPr>
              <a:t>2.1. CBS ve Uzaktan Algılamanın Uygulama Alanları · 2.2. Mekânsal Verilerin Haritalara Aktarılması</a:t>
            </a:r>
          </a:p>
          <a:p>
            <a:pPr algn="l">
              <a:spcBef>
                <a:spcPts val="0"/>
              </a:spcBef>
              <a:spcAft>
                <a:spcPts val="0"/>
              </a:spcAft>
            </a:pPr>
            <a:r>
              <a:rPr lang="tr-TR" sz="1800" b="0" i="0">
                <a:solidFill>
                  <a:srgbClr val="FFFFFF"/>
                </a:solidFill>
                <a:latin typeface="Calibri"/>
              </a:rPr>
              <a:t>3-5. haftalar · 2026-2027</a:t>
            </a:r>
          </a:p>
        </p:txBody>
      </p:sp>
      <p:sp>
        <p:nvSpPr>
          <p:cNvPr id="8" name="TextBox 7"/>
          <p:cNvSpPr txBox="1"/>
          <p:nvPr/>
        </p:nvSpPr>
        <p:spPr>
          <a:xfrm>
            <a:off x="8229600" y="6446520"/>
            <a:ext cx="3794760" cy="320040"/>
          </a:xfrm>
          <a:prstGeom prst="rect">
            <a:avLst/>
          </a:prstGeom>
          <a:noFill/>
        </p:spPr>
        <p:txBody>
          <a:bodyPr wrap="square" anchor="t" lIns="73152" rIns="73152" tIns="36576" bIns="36576">
            <a:noAutofit/>
          </a:bodyPr>
          <a:lstStyle/>
          <a:p>
            <a:pPr algn="r">
              <a:spcBef>
                <a:spcPts val="0"/>
              </a:spcBef>
              <a:spcAft>
                <a:spcPts val="0"/>
              </a:spcAft>
            </a:pPr>
            <a:r>
              <a:rPr lang="tr-TR" sz="1000" b="0" i="0">
                <a:solidFill>
                  <a:srgbClr val="F0F0F0"/>
                </a:solidFill>
                <a:latin typeface="Calibri"/>
              </a:rPr>
              <a:t>Görsel: 10. Sınıf Coğrafya Ders Kitabı, s. 30 (uydu görüntüsü)</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ünitede neler öğreneceğiz?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 ÜNİTE</a:t>
            </a:r>
          </a:p>
        </p:txBody>
      </p:sp>
      <p:sp>
        <p:nvSpPr>
          <p:cNvPr id="6" name="Rounded Rectangle 5"/>
          <p:cNvSpPr/>
          <p:nvPr/>
        </p:nvSpPr>
        <p:spPr>
          <a:xfrm>
            <a:off x="502920" y="1280160"/>
            <a:ext cx="3576218" cy="3593592"/>
          </a:xfrm>
          <a:prstGeom prst="roundRect">
            <a:avLst>
              <a:gd name="adj" fmla="val 4000"/>
            </a:avLst>
          </a:prstGeom>
          <a:solidFill>
            <a:srgbClr val="F0F0F0"/>
          </a:solidFill>
          <a:ln>
            <a:noFill/>
          </a:ln>
          <a:effectLst/>
        </p:spPr>
        <p:txBody>
          <a:bodyPr rtlCol="0" anchor="ctr"/>
          <a:lstStyle/>
          <a:p/>
        </p:txBody>
      </p:sp>
      <p:sp>
        <p:nvSpPr>
          <p:cNvPr id="7" name="Rounded Rectangle 6"/>
          <p:cNvSpPr/>
          <p:nvPr/>
        </p:nvSpPr>
        <p:spPr>
          <a:xfrm>
            <a:off x="502920" y="1280160"/>
            <a:ext cx="3576218" cy="530352"/>
          </a:xfrm>
          <a:prstGeom prst="roundRect">
            <a:avLst>
              <a:gd name="adj" fmla="val 15000"/>
            </a:avLst>
          </a:prstGeom>
          <a:solidFill>
            <a:srgbClr val="2B5C8A"/>
          </a:solidFill>
          <a:ln>
            <a:noFill/>
          </a:ln>
          <a:effectLst/>
        </p:spPr>
        <p:txBody>
          <a:bodyPr rtlCol="0" anchor="ctr" wrap="square" lIns="128016" rIns="128016" tIns="73152" bIns="73152">
            <a:noAutofit/>
          </a:bodyPr>
          <a:lstStyle/>
          <a:p>
            <a:pPr algn="ctr">
              <a:spcBef>
                <a:spcPts val="0"/>
              </a:spcBef>
              <a:spcAft>
                <a:spcPts val="0"/>
              </a:spcAft>
            </a:pPr>
            <a:r>
              <a:rPr lang="tr-TR" sz="1700" b="1" i="0">
                <a:solidFill>
                  <a:srgbClr val="FFFFFF"/>
                </a:solidFill>
                <a:latin typeface="Calibri"/>
              </a:rPr>
              <a:t>3. hafta · s. 30-37</a:t>
            </a:r>
          </a:p>
        </p:txBody>
      </p:sp>
      <p:sp>
        <p:nvSpPr>
          <p:cNvPr id="8" name="TextBox 7"/>
          <p:cNvSpPr txBox="1"/>
          <p:nvPr/>
        </p:nvSpPr>
        <p:spPr>
          <a:xfrm>
            <a:off x="667512" y="1901952"/>
            <a:ext cx="3247034" cy="960120"/>
          </a:xfrm>
          <a:prstGeom prst="rect">
            <a:avLst/>
          </a:prstGeom>
          <a:noFill/>
        </p:spPr>
        <p:txBody>
          <a:bodyPr wrap="square" anchor="ctr" lIns="73152" rIns="73152" tIns="36576" bIns="36576">
            <a:noAutofit/>
          </a:bodyPr>
          <a:lstStyle/>
          <a:p>
            <a:pPr algn="l">
              <a:spcBef>
                <a:spcPts val="0"/>
              </a:spcBef>
              <a:spcAft>
                <a:spcPts val="0"/>
              </a:spcAft>
            </a:pPr>
            <a:r>
              <a:rPr lang="tr-TR" sz="2300" b="1" i="0">
                <a:solidFill>
                  <a:srgbClr val="2B5C8A"/>
                </a:solidFill>
                <a:latin typeface="Calibri"/>
              </a:rPr>
              <a:t>CBS ve uzaktan algılama nerede kullanılır?</a:t>
            </a:r>
          </a:p>
        </p:txBody>
      </p:sp>
      <p:sp>
        <p:nvSpPr>
          <p:cNvPr id="9" name="TextBox 8"/>
          <p:cNvSpPr txBox="1"/>
          <p:nvPr/>
        </p:nvSpPr>
        <p:spPr>
          <a:xfrm>
            <a:off x="667512" y="2926080"/>
            <a:ext cx="3247034" cy="45720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D3373A"/>
                </a:solidFill>
                <a:latin typeface="Calibri"/>
              </a:rPr>
              <a:t>COĞ.10.2.1 · a) b) c)</a:t>
            </a:r>
          </a:p>
        </p:txBody>
      </p:sp>
      <p:sp>
        <p:nvSpPr>
          <p:cNvPr id="10" name="TextBox 9"/>
          <p:cNvSpPr txBox="1"/>
          <p:nvPr/>
        </p:nvSpPr>
        <p:spPr>
          <a:xfrm>
            <a:off x="667512" y="3429000"/>
            <a:ext cx="3247034" cy="1353312"/>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767676"/>
                </a:solidFill>
                <a:latin typeface="Calibri"/>
              </a:rPr>
              <a:t>Uydu görüntüsü ve kroki · üç harita · AYDES · uzmanlık grupları · kişisel veriler</a:t>
            </a:r>
          </a:p>
        </p:txBody>
      </p:sp>
      <p:sp>
        <p:nvSpPr>
          <p:cNvPr id="11" name="Rounded Rectangle 10"/>
          <p:cNvSpPr/>
          <p:nvPr/>
        </p:nvSpPr>
        <p:spPr>
          <a:xfrm>
            <a:off x="4307738" y="1280160"/>
            <a:ext cx="3576218" cy="3593592"/>
          </a:xfrm>
          <a:prstGeom prst="roundRect">
            <a:avLst>
              <a:gd name="adj" fmla="val 4000"/>
            </a:avLst>
          </a:prstGeom>
          <a:solidFill>
            <a:srgbClr val="F0F0F0"/>
          </a:solidFill>
          <a:ln>
            <a:noFill/>
          </a:ln>
          <a:effectLst/>
        </p:spPr>
        <p:txBody>
          <a:bodyPr rtlCol="0" anchor="ctr"/>
          <a:lstStyle/>
          <a:p/>
        </p:txBody>
      </p:sp>
      <p:sp>
        <p:nvSpPr>
          <p:cNvPr id="12" name="Rounded Rectangle 11"/>
          <p:cNvSpPr/>
          <p:nvPr/>
        </p:nvSpPr>
        <p:spPr>
          <a:xfrm>
            <a:off x="4307738" y="1280160"/>
            <a:ext cx="3576218" cy="530352"/>
          </a:xfrm>
          <a:prstGeom prst="roundRect">
            <a:avLst>
              <a:gd name="adj" fmla="val 1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1700" b="1" i="0">
                <a:solidFill>
                  <a:srgbClr val="FFFFFF"/>
                </a:solidFill>
                <a:latin typeface="Calibri"/>
              </a:rPr>
              <a:t>4. hafta · s. 37-38</a:t>
            </a:r>
          </a:p>
        </p:txBody>
      </p:sp>
      <p:sp>
        <p:nvSpPr>
          <p:cNvPr id="13" name="TextBox 12"/>
          <p:cNvSpPr txBox="1"/>
          <p:nvPr/>
        </p:nvSpPr>
        <p:spPr>
          <a:xfrm>
            <a:off x="4472330" y="1901952"/>
            <a:ext cx="3247034" cy="960120"/>
          </a:xfrm>
          <a:prstGeom prst="rect">
            <a:avLst/>
          </a:prstGeom>
          <a:noFill/>
        </p:spPr>
        <p:txBody>
          <a:bodyPr wrap="square" anchor="ctr" lIns="73152" rIns="73152" tIns="36576" bIns="36576">
            <a:noAutofit/>
          </a:bodyPr>
          <a:lstStyle/>
          <a:p>
            <a:pPr algn="l">
              <a:spcBef>
                <a:spcPts val="0"/>
              </a:spcBef>
              <a:spcAft>
                <a:spcPts val="0"/>
              </a:spcAft>
            </a:pPr>
            <a:r>
              <a:rPr lang="tr-TR" sz="2300" b="1" i="0">
                <a:solidFill>
                  <a:srgbClr val="2E7D5B"/>
                </a:solidFill>
                <a:latin typeface="Calibri"/>
              </a:rPr>
              <a:t>Grupla harita oluşturma</a:t>
            </a:r>
          </a:p>
        </p:txBody>
      </p:sp>
      <p:sp>
        <p:nvSpPr>
          <p:cNvPr id="14" name="TextBox 13"/>
          <p:cNvSpPr txBox="1"/>
          <p:nvPr/>
        </p:nvSpPr>
        <p:spPr>
          <a:xfrm>
            <a:off x="4472330" y="2926080"/>
            <a:ext cx="3247034" cy="45720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D3373A"/>
                </a:solidFill>
                <a:latin typeface="Calibri"/>
              </a:rPr>
              <a:t>COĞ.10.2.2 · a)-d)</a:t>
            </a:r>
          </a:p>
        </p:txBody>
      </p:sp>
      <p:sp>
        <p:nvSpPr>
          <p:cNvPr id="15" name="TextBox 14"/>
          <p:cNvSpPr txBox="1"/>
          <p:nvPr/>
        </p:nvSpPr>
        <p:spPr>
          <a:xfrm>
            <a:off x="4472330" y="3429000"/>
            <a:ext cx="3247034" cy="1353312"/>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767676"/>
                </a:solidFill>
                <a:latin typeface="Calibri"/>
              </a:rPr>
              <a:t>Nokta, çizgi, alan · okul çevresinin haritası · gözlemci turu · kontrol listesi</a:t>
            </a:r>
          </a:p>
        </p:txBody>
      </p:sp>
      <p:sp>
        <p:nvSpPr>
          <p:cNvPr id="16" name="Rounded Rectangle 15"/>
          <p:cNvSpPr/>
          <p:nvPr/>
        </p:nvSpPr>
        <p:spPr>
          <a:xfrm>
            <a:off x="8112556" y="1280160"/>
            <a:ext cx="3576218" cy="3593592"/>
          </a:xfrm>
          <a:prstGeom prst="roundRect">
            <a:avLst>
              <a:gd name="adj" fmla="val 4000"/>
            </a:avLst>
          </a:prstGeom>
          <a:solidFill>
            <a:srgbClr val="F0F0F0"/>
          </a:solidFill>
          <a:ln>
            <a:noFill/>
          </a:ln>
          <a:effectLst/>
        </p:spPr>
        <p:txBody>
          <a:bodyPr rtlCol="0" anchor="ctr"/>
          <a:lstStyle/>
          <a:p/>
        </p:txBody>
      </p:sp>
      <p:sp>
        <p:nvSpPr>
          <p:cNvPr id="17" name="Rounded Rectangle 16"/>
          <p:cNvSpPr/>
          <p:nvPr/>
        </p:nvSpPr>
        <p:spPr>
          <a:xfrm>
            <a:off x="8112556" y="1280160"/>
            <a:ext cx="3576218" cy="530352"/>
          </a:xfrm>
          <a:prstGeom prst="roundRect">
            <a:avLst>
              <a:gd name="adj" fmla="val 1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1700" b="1" i="0">
                <a:solidFill>
                  <a:srgbClr val="FFFFFF"/>
                </a:solidFill>
                <a:latin typeface="Calibri"/>
              </a:rPr>
              <a:t>5. hafta · s. 38-45</a:t>
            </a:r>
          </a:p>
        </p:txBody>
      </p:sp>
      <p:sp>
        <p:nvSpPr>
          <p:cNvPr id="18" name="TextBox 17"/>
          <p:cNvSpPr txBox="1"/>
          <p:nvPr/>
        </p:nvSpPr>
        <p:spPr>
          <a:xfrm>
            <a:off x="8277148" y="1901952"/>
            <a:ext cx="3247034" cy="960120"/>
          </a:xfrm>
          <a:prstGeom prst="rect">
            <a:avLst/>
          </a:prstGeom>
          <a:noFill/>
        </p:spPr>
        <p:txBody>
          <a:bodyPr wrap="square" anchor="ctr" lIns="73152" rIns="73152" tIns="36576" bIns="36576">
            <a:noAutofit/>
          </a:bodyPr>
          <a:lstStyle/>
          <a:p>
            <a:pPr algn="l">
              <a:spcBef>
                <a:spcPts val="0"/>
              </a:spcBef>
              <a:spcAft>
                <a:spcPts val="0"/>
              </a:spcAft>
            </a:pPr>
            <a:r>
              <a:rPr lang="tr-TR" sz="2300" b="1" i="0">
                <a:solidFill>
                  <a:srgbClr val="2E7D5B"/>
                </a:solidFill>
                <a:latin typeface="Calibri"/>
              </a:rPr>
              <a:t>Kendi haritam</a:t>
            </a:r>
          </a:p>
        </p:txBody>
      </p:sp>
      <p:sp>
        <p:nvSpPr>
          <p:cNvPr id="19" name="TextBox 18"/>
          <p:cNvSpPr txBox="1"/>
          <p:nvPr/>
        </p:nvSpPr>
        <p:spPr>
          <a:xfrm>
            <a:off x="8277148" y="2926080"/>
            <a:ext cx="3247034" cy="45720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D3373A"/>
                </a:solidFill>
                <a:latin typeface="Calibri"/>
              </a:rPr>
              <a:t>COĞ.10.2.2 · a)-f)</a:t>
            </a:r>
          </a:p>
        </p:txBody>
      </p:sp>
      <p:sp>
        <p:nvSpPr>
          <p:cNvPr id="20" name="TextBox 19"/>
          <p:cNvSpPr txBox="1"/>
          <p:nvPr/>
        </p:nvSpPr>
        <p:spPr>
          <a:xfrm>
            <a:off x="8277148" y="3429000"/>
            <a:ext cx="3247034" cy="1353312"/>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767676"/>
                </a:solidFill>
                <a:latin typeface="Calibri"/>
              </a:rPr>
              <a:t>Uydu görüntüsü üzerinde vektör verilerle harita · galeri · öz değerlendirme · ünite sonu</a:t>
            </a:r>
          </a:p>
        </p:txBody>
      </p:sp>
      <p:sp>
        <p:nvSpPr>
          <p:cNvPr id="21" name="Rounded Rectangle 20"/>
          <p:cNvSpPr/>
          <p:nvPr/>
        </p:nvSpPr>
        <p:spPr>
          <a:xfrm>
            <a:off x="502920" y="5029200"/>
            <a:ext cx="11185855" cy="118872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l">
              <a:spcBef>
                <a:spcPts val="0"/>
              </a:spcBef>
              <a:spcAft>
                <a:spcPts val="569"/>
              </a:spcAft>
            </a:pPr>
            <a:r>
              <a:rPr lang="tr-TR" sz="1900" b="1" i="0">
                <a:solidFill>
                  <a:srgbClr val="262626"/>
                </a:solidFill>
                <a:latin typeface="Calibri"/>
              </a:rPr>
              <a:t>COĞ.10.2.1  Örnek uygulamalar üzerinden CBS ve uzaktan algılamanın kullanım alanlarını özetleyebilme</a:t>
            </a:r>
          </a:p>
          <a:p>
            <a:pPr algn="l">
              <a:spcBef>
                <a:spcPts val="0"/>
              </a:spcBef>
              <a:spcAft>
                <a:spcPts val="0"/>
              </a:spcAft>
            </a:pPr>
            <a:r>
              <a:rPr lang="tr-TR" sz="1900" b="1" i="0">
                <a:solidFill>
                  <a:srgbClr val="262626"/>
                </a:solidFill>
                <a:latin typeface="Calibri"/>
              </a:rPr>
              <a:t>COĞ.10.2.2  Mekânsal bilgi teknolojilerini kullanarak altlık haritalar üzerinde mekânsal veriler oluşturabilme</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 / 84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sizden beklenenler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 ÜNİTE</a:t>
            </a:r>
          </a:p>
        </p:txBody>
      </p:sp>
      <p:sp>
        <p:nvSpPr>
          <p:cNvPr id="6" name="Rounded Rectangle 5"/>
          <p:cNvSpPr/>
          <p:nvPr/>
        </p:nvSpPr>
        <p:spPr>
          <a:xfrm>
            <a:off x="502920" y="1399032"/>
            <a:ext cx="2625013" cy="448056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403946"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1</a:t>
            </a:r>
          </a:p>
        </p:txBody>
      </p:sp>
      <p:sp>
        <p:nvSpPr>
          <p:cNvPr id="8" name="TextBox 7"/>
          <p:cNvSpPr txBox="1"/>
          <p:nvPr/>
        </p:nvSpPr>
        <p:spPr>
          <a:xfrm>
            <a:off x="640080"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200" b="0" i="0">
                <a:solidFill>
                  <a:srgbClr val="262626"/>
                </a:solidFill>
                <a:latin typeface="Calibri"/>
              </a:rPr>
              <a:t>Verilen etkinliklerdeki açık uçlu soruları cevaplamanız</a:t>
            </a:r>
          </a:p>
        </p:txBody>
      </p:sp>
      <p:sp>
        <p:nvSpPr>
          <p:cNvPr id="9" name="Rounded Rectangle 8"/>
          <p:cNvSpPr/>
          <p:nvPr/>
        </p:nvSpPr>
        <p:spPr>
          <a:xfrm>
            <a:off x="640080" y="5148071"/>
            <a:ext cx="2350693" cy="502920"/>
          </a:xfrm>
          <a:prstGeom prst="roundRect">
            <a:avLst>
              <a:gd name="adj" fmla="val 50000"/>
            </a:avLst>
          </a:prstGeom>
          <a:solidFill>
            <a:srgbClr val="FFFFFF"/>
          </a:solidFill>
          <a:ln w="12700">
            <a:solidFill>
              <a:srgbClr val="2B5C8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B5C8A"/>
                </a:solidFill>
                <a:latin typeface="Calibri"/>
              </a:rPr>
              <a:t>3. hafta · s. 31, 36</a:t>
            </a:r>
          </a:p>
        </p:txBody>
      </p:sp>
      <p:sp>
        <p:nvSpPr>
          <p:cNvPr id="10" name="Rounded Rectangle 9"/>
          <p:cNvSpPr/>
          <p:nvPr/>
        </p:nvSpPr>
        <p:spPr>
          <a:xfrm>
            <a:off x="3356533" y="1399032"/>
            <a:ext cx="2625013" cy="448056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4257559"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2</a:t>
            </a:r>
          </a:p>
        </p:txBody>
      </p:sp>
      <p:sp>
        <p:nvSpPr>
          <p:cNvPr id="12" name="TextBox 11"/>
          <p:cNvSpPr txBox="1"/>
          <p:nvPr/>
        </p:nvSpPr>
        <p:spPr>
          <a:xfrm>
            <a:off x="3493693"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200" b="0" i="0">
                <a:solidFill>
                  <a:srgbClr val="262626"/>
                </a:solidFill>
                <a:latin typeface="Calibri"/>
              </a:rPr>
              <a:t>Kontrol listesini doldurmanız</a:t>
            </a:r>
          </a:p>
        </p:txBody>
      </p:sp>
      <p:sp>
        <p:nvSpPr>
          <p:cNvPr id="13" name="Rounded Rectangle 12"/>
          <p:cNvSpPr/>
          <p:nvPr/>
        </p:nvSpPr>
        <p:spPr>
          <a:xfrm>
            <a:off x="3493693" y="5148071"/>
            <a:ext cx="2350693" cy="502920"/>
          </a:xfrm>
          <a:prstGeom prst="roundRect">
            <a:avLst>
              <a:gd name="adj" fmla="val 50000"/>
            </a:avLst>
          </a:prstGeom>
          <a:solidFill>
            <a:srgbClr val="FFFFFF"/>
          </a:solidFill>
          <a:ln w="12700">
            <a:solidFill>
              <a:srgbClr val="2B5C8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B5C8A"/>
                </a:solidFill>
                <a:latin typeface="Calibri"/>
              </a:rPr>
              <a:t>4. hafta · s. 38</a:t>
            </a:r>
          </a:p>
        </p:txBody>
      </p:sp>
      <p:sp>
        <p:nvSpPr>
          <p:cNvPr id="14" name="Rounded Rectangle 13"/>
          <p:cNvSpPr/>
          <p:nvPr/>
        </p:nvSpPr>
        <p:spPr>
          <a:xfrm>
            <a:off x="6210146" y="1399032"/>
            <a:ext cx="2625013" cy="448056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7111172"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3</a:t>
            </a:r>
          </a:p>
        </p:txBody>
      </p:sp>
      <p:sp>
        <p:nvSpPr>
          <p:cNvPr id="16" name="TextBox 15"/>
          <p:cNvSpPr txBox="1"/>
          <p:nvPr/>
        </p:nvSpPr>
        <p:spPr>
          <a:xfrm>
            <a:off x="6347306"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200" b="0" i="0">
                <a:solidFill>
                  <a:srgbClr val="262626"/>
                </a:solidFill>
                <a:latin typeface="Calibri"/>
              </a:rPr>
              <a:t>Ünite ile ilgili performans görevini yaparak öz değerlendirme formunu doldurmanız</a:t>
            </a:r>
          </a:p>
        </p:txBody>
      </p:sp>
      <p:sp>
        <p:nvSpPr>
          <p:cNvPr id="17" name="Rounded Rectangle 16"/>
          <p:cNvSpPr/>
          <p:nvPr/>
        </p:nvSpPr>
        <p:spPr>
          <a:xfrm>
            <a:off x="6347306" y="5148071"/>
            <a:ext cx="2350693" cy="502920"/>
          </a:xfrm>
          <a:prstGeom prst="roundRect">
            <a:avLst>
              <a:gd name="adj" fmla="val 50000"/>
            </a:avLst>
          </a:prstGeom>
          <a:solidFill>
            <a:srgbClr val="FFFFFF"/>
          </a:solidFill>
          <a:ln w="12700">
            <a:solidFill>
              <a:srgbClr val="2B5C8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B5C8A"/>
                </a:solidFill>
                <a:latin typeface="Calibri"/>
              </a:rPr>
              <a:t>5. hafta · s. 38-40</a:t>
            </a:r>
          </a:p>
        </p:txBody>
      </p:sp>
      <p:sp>
        <p:nvSpPr>
          <p:cNvPr id="18" name="Rounded Rectangle 17"/>
          <p:cNvSpPr/>
          <p:nvPr/>
        </p:nvSpPr>
        <p:spPr>
          <a:xfrm>
            <a:off x="9063759" y="1399032"/>
            <a:ext cx="2625013" cy="4480560"/>
          </a:xfrm>
          <a:prstGeom prst="roundRect">
            <a:avLst>
              <a:gd name="adj" fmla="val 6000"/>
            </a:avLst>
          </a:prstGeom>
          <a:solidFill>
            <a:srgbClr val="F0F0F0"/>
          </a:solidFill>
          <a:ln>
            <a:noFill/>
          </a:ln>
          <a:effectLst/>
        </p:spPr>
        <p:txBody>
          <a:bodyPr rtlCol="0" anchor="ctr"/>
          <a:lstStyle/>
          <a:p/>
        </p:txBody>
      </p:sp>
      <p:sp>
        <p:nvSpPr>
          <p:cNvPr id="19" name="Oval 18"/>
          <p:cNvSpPr/>
          <p:nvPr/>
        </p:nvSpPr>
        <p:spPr>
          <a:xfrm>
            <a:off x="9964785"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4</a:t>
            </a:r>
          </a:p>
        </p:txBody>
      </p:sp>
      <p:sp>
        <p:nvSpPr>
          <p:cNvPr id="20" name="TextBox 19"/>
          <p:cNvSpPr txBox="1"/>
          <p:nvPr/>
        </p:nvSpPr>
        <p:spPr>
          <a:xfrm>
            <a:off x="9200919"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200" b="0" i="0">
                <a:solidFill>
                  <a:srgbClr val="262626"/>
                </a:solidFill>
                <a:latin typeface="Calibri"/>
              </a:rPr>
              <a:t>Ölçme ve değerlendirme sorularını cevaplamanız</a:t>
            </a:r>
          </a:p>
        </p:txBody>
      </p:sp>
      <p:sp>
        <p:nvSpPr>
          <p:cNvPr id="21" name="Rounded Rectangle 20"/>
          <p:cNvSpPr/>
          <p:nvPr/>
        </p:nvSpPr>
        <p:spPr>
          <a:xfrm>
            <a:off x="9200919" y="5148071"/>
            <a:ext cx="2350693" cy="502920"/>
          </a:xfrm>
          <a:prstGeom prst="roundRect">
            <a:avLst>
              <a:gd name="adj" fmla="val 50000"/>
            </a:avLst>
          </a:prstGeom>
          <a:solidFill>
            <a:srgbClr val="FFFFFF"/>
          </a:solidFill>
          <a:ln w="12700">
            <a:solidFill>
              <a:srgbClr val="2B5C8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2B5C8A"/>
                </a:solidFill>
                <a:latin typeface="Calibri"/>
              </a:rPr>
              <a:t>5. hafta ve ev · s. 41-45</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 / 84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Anahtar kavramlar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2. ÜNİTE</a:t>
            </a:r>
          </a:p>
        </p:txBody>
      </p:sp>
      <p:sp>
        <p:nvSpPr>
          <p:cNvPr id="6" name="Rounded Rectangle 5"/>
          <p:cNvSpPr/>
          <p:nvPr/>
        </p:nvSpPr>
        <p:spPr>
          <a:xfrm>
            <a:off x="502920" y="1993392"/>
            <a:ext cx="2590723" cy="1280160"/>
          </a:xfrm>
          <a:prstGeom prst="roundRect">
            <a:avLst>
              <a:gd name="adj" fmla="val 30000"/>
            </a:avLst>
          </a:prstGeom>
          <a:solidFill>
            <a:srgbClr val="FFFFFF"/>
          </a:solidFill>
          <a:ln w="38100">
            <a:solidFill>
              <a:srgbClr val="2B5C8A"/>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B5C8A"/>
                </a:solidFill>
                <a:latin typeface="Calibri"/>
              </a:rPr>
              <a:t>CBS</a:t>
            </a:r>
          </a:p>
        </p:txBody>
      </p:sp>
      <p:sp>
        <p:nvSpPr>
          <p:cNvPr id="7" name="TextBox 6"/>
          <p:cNvSpPr txBox="1"/>
          <p:nvPr/>
        </p:nvSpPr>
        <p:spPr>
          <a:xfrm>
            <a:off x="502920" y="3410712"/>
            <a:ext cx="2590723" cy="822960"/>
          </a:xfrm>
          <a:prstGeom prst="rect">
            <a:avLst/>
          </a:prstGeom>
          <a:noFill/>
        </p:spPr>
        <p:txBody>
          <a:bodyPr wrap="square" anchor="t" lIns="73152" rIns="73152" tIns="36576" bIns="36576">
            <a:noAutofit/>
          </a:bodyPr>
          <a:lstStyle/>
          <a:p>
            <a:pPr algn="ctr">
              <a:spcBef>
                <a:spcPts val="0"/>
              </a:spcBef>
              <a:spcAft>
                <a:spcPts val="0"/>
              </a:spcAft>
            </a:pPr>
            <a:r>
              <a:rPr lang="tr-TR" sz="1800" b="0" i="1">
                <a:solidFill>
                  <a:srgbClr val="767676"/>
                </a:solidFill>
                <a:latin typeface="Calibri"/>
              </a:rPr>
              <a:t>Coğrafi Bilgi Sistemleri</a:t>
            </a:r>
          </a:p>
        </p:txBody>
      </p:sp>
      <p:sp>
        <p:nvSpPr>
          <p:cNvPr id="8" name="Rounded Rectangle 7"/>
          <p:cNvSpPr/>
          <p:nvPr/>
        </p:nvSpPr>
        <p:spPr>
          <a:xfrm>
            <a:off x="3367963" y="1993392"/>
            <a:ext cx="2590723" cy="1280160"/>
          </a:xfrm>
          <a:prstGeom prst="roundRect">
            <a:avLst>
              <a:gd name="adj" fmla="val 30000"/>
            </a:avLst>
          </a:prstGeom>
          <a:solidFill>
            <a:srgbClr val="FFFFFF"/>
          </a:solidFill>
          <a:ln w="38100">
            <a:solidFill>
              <a:srgbClr val="2E7D5B"/>
            </a:solidFill>
          </a:ln>
          <a:effectLst/>
        </p:spPr>
        <p:txBody>
          <a:bodyPr rtlCol="0" anchor="ctr" wrap="square" lIns="128016" rIns="128016" tIns="73152" bIns="73152">
            <a:noAutofit/>
          </a:bodyPr>
          <a:lstStyle/>
          <a:p>
            <a:pPr algn="ctr">
              <a:spcBef>
                <a:spcPts val="0"/>
              </a:spcBef>
              <a:spcAft>
                <a:spcPts val="0"/>
              </a:spcAft>
            </a:pPr>
            <a:r>
              <a:rPr lang="tr-TR" sz="2900" b="1" i="0">
                <a:solidFill>
                  <a:srgbClr val="2E7D5B"/>
                </a:solidFill>
                <a:latin typeface="Calibri"/>
              </a:rPr>
              <a:t>uydu görüntüsü</a:t>
            </a:r>
          </a:p>
        </p:txBody>
      </p:sp>
      <p:sp>
        <p:nvSpPr>
          <p:cNvPr id="9" name="TextBox 8"/>
          <p:cNvSpPr txBox="1"/>
          <p:nvPr/>
        </p:nvSpPr>
        <p:spPr>
          <a:xfrm>
            <a:off x="3367963" y="3410712"/>
            <a:ext cx="2590723" cy="822960"/>
          </a:xfrm>
          <a:prstGeom prst="rect">
            <a:avLst/>
          </a:prstGeom>
          <a:noFill/>
        </p:spPr>
        <p:txBody>
          <a:bodyPr wrap="square" anchor="t" lIns="73152" rIns="73152" tIns="36576" bIns="36576">
            <a:noAutofit/>
          </a:bodyPr>
          <a:lstStyle/>
          <a:p>
            <a:pPr algn="ctr">
              <a:spcBef>
                <a:spcPts val="0"/>
              </a:spcBef>
              <a:spcAft>
                <a:spcPts val="0"/>
              </a:spcAft>
            </a:pPr>
            <a:r>
              <a:rPr lang="tr-TR" sz="1800" b="0" i="1">
                <a:solidFill>
                  <a:srgbClr val="767676"/>
                </a:solidFill>
                <a:latin typeface="Calibri"/>
              </a:rPr>
              <a:t>uzaydan çekilen görüntü</a:t>
            </a:r>
          </a:p>
        </p:txBody>
      </p:sp>
      <p:sp>
        <p:nvSpPr>
          <p:cNvPr id="10" name="Rounded Rectangle 9"/>
          <p:cNvSpPr/>
          <p:nvPr/>
        </p:nvSpPr>
        <p:spPr>
          <a:xfrm>
            <a:off x="6233006" y="1993392"/>
            <a:ext cx="2590723" cy="1280160"/>
          </a:xfrm>
          <a:prstGeom prst="roundRect">
            <a:avLst>
              <a:gd name="adj" fmla="val 30000"/>
            </a:avLst>
          </a:prstGeom>
          <a:solidFill>
            <a:srgbClr val="FFFFFF"/>
          </a:solidFill>
          <a:ln w="38100">
            <a:solidFill>
              <a:srgbClr val="2B5C8A"/>
            </a:solidFill>
          </a:ln>
          <a:effectLst/>
        </p:spPr>
        <p:txBody>
          <a:bodyPr rtlCol="0" anchor="ctr" wrap="square" lIns="128016" rIns="128016" tIns="73152" bIns="73152">
            <a:noAutofit/>
          </a:bodyPr>
          <a:lstStyle/>
          <a:p>
            <a:pPr algn="ctr">
              <a:spcBef>
                <a:spcPts val="0"/>
              </a:spcBef>
              <a:spcAft>
                <a:spcPts val="0"/>
              </a:spcAft>
            </a:pPr>
            <a:r>
              <a:rPr lang="tr-TR" sz="2900" b="1" i="0">
                <a:solidFill>
                  <a:srgbClr val="2B5C8A"/>
                </a:solidFill>
                <a:latin typeface="Calibri"/>
              </a:rPr>
              <a:t>uzaktan algılama</a:t>
            </a:r>
          </a:p>
        </p:txBody>
      </p:sp>
      <p:sp>
        <p:nvSpPr>
          <p:cNvPr id="11" name="TextBox 10"/>
          <p:cNvSpPr txBox="1"/>
          <p:nvPr/>
        </p:nvSpPr>
        <p:spPr>
          <a:xfrm>
            <a:off x="6233006" y="3410712"/>
            <a:ext cx="2590723" cy="822960"/>
          </a:xfrm>
          <a:prstGeom prst="rect">
            <a:avLst/>
          </a:prstGeom>
          <a:noFill/>
        </p:spPr>
        <p:txBody>
          <a:bodyPr wrap="square" anchor="t" lIns="73152" rIns="73152" tIns="36576" bIns="36576">
            <a:noAutofit/>
          </a:bodyPr>
          <a:lstStyle/>
          <a:p>
            <a:pPr algn="ctr">
              <a:spcBef>
                <a:spcPts val="0"/>
              </a:spcBef>
              <a:spcAft>
                <a:spcPts val="0"/>
              </a:spcAft>
            </a:pPr>
            <a:r>
              <a:rPr lang="tr-TR" sz="1800" b="0" i="1">
                <a:solidFill>
                  <a:srgbClr val="767676"/>
                </a:solidFill>
                <a:latin typeface="Calibri"/>
              </a:rPr>
              <a:t>dokunmadan, uzaktan bilgi toplama</a:t>
            </a:r>
          </a:p>
        </p:txBody>
      </p:sp>
      <p:sp>
        <p:nvSpPr>
          <p:cNvPr id="12" name="Rounded Rectangle 11"/>
          <p:cNvSpPr/>
          <p:nvPr/>
        </p:nvSpPr>
        <p:spPr>
          <a:xfrm>
            <a:off x="9098049" y="1993392"/>
            <a:ext cx="2590723" cy="1280160"/>
          </a:xfrm>
          <a:prstGeom prst="roundRect">
            <a:avLst>
              <a:gd name="adj" fmla="val 30000"/>
            </a:avLst>
          </a:prstGeom>
          <a:solidFill>
            <a:srgbClr val="FFFFFF"/>
          </a:solidFill>
          <a:ln w="38100">
            <a:solidFill>
              <a:srgbClr val="2E7D5B"/>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E7D5B"/>
                </a:solidFill>
                <a:latin typeface="Calibri"/>
              </a:rPr>
              <a:t>veri</a:t>
            </a:r>
          </a:p>
        </p:txBody>
      </p:sp>
      <p:sp>
        <p:nvSpPr>
          <p:cNvPr id="13" name="TextBox 12"/>
          <p:cNvSpPr txBox="1"/>
          <p:nvPr/>
        </p:nvSpPr>
        <p:spPr>
          <a:xfrm>
            <a:off x="9098049" y="3410712"/>
            <a:ext cx="2590723" cy="822960"/>
          </a:xfrm>
          <a:prstGeom prst="rect">
            <a:avLst/>
          </a:prstGeom>
          <a:noFill/>
        </p:spPr>
        <p:txBody>
          <a:bodyPr wrap="square" anchor="t" lIns="73152" rIns="73152" tIns="36576" bIns="36576">
            <a:noAutofit/>
          </a:bodyPr>
          <a:lstStyle/>
          <a:p>
            <a:pPr algn="ctr">
              <a:spcBef>
                <a:spcPts val="0"/>
              </a:spcBef>
              <a:spcAft>
                <a:spcPts val="0"/>
              </a:spcAft>
            </a:pPr>
            <a:r>
              <a:rPr lang="tr-TR" sz="1800" b="0" i="1">
                <a:solidFill>
                  <a:srgbClr val="767676"/>
                </a:solidFill>
                <a:latin typeface="Calibri"/>
              </a:rPr>
              <a:t>konum ve bilgi</a:t>
            </a:r>
          </a:p>
        </p:txBody>
      </p:sp>
      <p:sp>
        <p:nvSpPr>
          <p:cNvPr id="14" name="TextBox 13"/>
          <p:cNvSpPr txBox="1"/>
          <p:nvPr/>
        </p:nvSpPr>
        <p:spPr>
          <a:xfrm>
            <a:off x="502920" y="5193792"/>
            <a:ext cx="11185855" cy="914400"/>
          </a:xfrm>
          <a:prstGeom prst="rect">
            <a:avLst/>
          </a:prstGeom>
          <a:noFill/>
        </p:spPr>
        <p:txBody>
          <a:bodyPr wrap="square" anchor="t" lIns="73152" rIns="73152" tIns="36576" bIns="36576">
            <a:noAutofit/>
          </a:bodyPr>
          <a:lstStyle/>
          <a:p>
            <a:pPr algn="ctr">
              <a:spcBef>
                <a:spcPts val="0"/>
              </a:spcBef>
              <a:spcAft>
                <a:spcPts val="0"/>
              </a:spcAft>
            </a:pPr>
            <a:r>
              <a:rPr lang="tr-TR" sz="2400" b="1" i="0">
                <a:solidFill>
                  <a:srgbClr val="2B5C8A"/>
                </a:solidFill>
                <a:latin typeface="Calibri"/>
              </a:rPr>
              <a:t>Bu ünitenin sorusu: Haritalar ve uydu görüntüleri hayatımızı nasıl kolaylaştırır; ben nasıl harita yaparım?</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6" name="Rounded Rectangle 1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29</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 / 84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B5C8A"/>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400" b="1" i="0">
                <a:solidFill>
                  <a:srgbClr val="FFFFFF"/>
                </a:solidFill>
                <a:latin typeface="Calibri"/>
              </a:rPr>
              <a:t>CBS ve Uzaktan Algılamanın Uygulama Alanları</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28 Eylül - 2 Ekim 2026</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COĞ.10.2.1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Örnek uygulamalar üzerinden CBS ve uzaktan algılamanın kullanım alanlarını özetleyebilme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0722" indent="-320722">
              <a:spcBef>
                <a:spcPts val="0"/>
              </a:spcBef>
              <a:spcAft>
                <a:spcPts val="487"/>
              </a:spcAft>
            </a:pPr>
            <a:r>
              <a:rPr lang="tr-TR" sz="1950" b="1" i="0">
                <a:solidFill>
                  <a:srgbClr val="FCC021"/>
                </a:solidFill>
                <a:latin typeface="Calibri"/>
              </a:rPr>
              <a:t>a)  </a:t>
            </a:r>
            <a:r>
              <a:rPr lang="tr-TR" sz="1950" b="0" i="0">
                <a:solidFill>
                  <a:srgbClr val="FFFFFF"/>
                </a:solidFill>
                <a:latin typeface="Calibri"/>
              </a:rPr>
              <a:t>Örnek uygulamalar üzerinden CBS ve uzaktan algılamanın kullanım alanlarını çözümler.</a:t>
            </a:r>
          </a:p>
          <a:p>
            <a:pPr algn="l" marL="331683" indent="-331683">
              <a:spcBef>
                <a:spcPts val="0"/>
              </a:spcBef>
              <a:spcAft>
                <a:spcPts val="487"/>
              </a:spcAft>
            </a:pPr>
            <a:r>
              <a:rPr lang="tr-TR" sz="1950" b="1" i="0">
                <a:solidFill>
                  <a:srgbClr val="FCC021"/>
                </a:solidFill>
                <a:latin typeface="Calibri"/>
              </a:rPr>
              <a:t>b)  </a:t>
            </a:r>
            <a:r>
              <a:rPr lang="tr-TR" sz="1950" b="0" i="0">
                <a:solidFill>
                  <a:srgbClr val="FFFFFF"/>
                </a:solidFill>
                <a:latin typeface="Calibri"/>
              </a:rPr>
              <a:t>Örnek uygulamalar üzerinden CBS ve uzaktan algılamanın kullanım alanlarını sınıflandırır.</a:t>
            </a:r>
          </a:p>
          <a:p>
            <a:pPr algn="l" marL="301551" indent="-301551">
              <a:spcBef>
                <a:spcPts val="0"/>
              </a:spcBef>
              <a:spcAft>
                <a:spcPts val="0"/>
              </a:spcAft>
            </a:pPr>
            <a:r>
              <a:rPr lang="tr-TR" sz="1950" b="1" i="0">
                <a:solidFill>
                  <a:srgbClr val="FCC021"/>
                </a:solidFill>
                <a:latin typeface="Calibri"/>
              </a:rPr>
              <a:t>c)  </a:t>
            </a:r>
            <a:r>
              <a:rPr lang="tr-TR" sz="1950" b="0" i="0">
                <a:solidFill>
                  <a:srgbClr val="FFFFFF"/>
                </a:solidFill>
                <a:latin typeface="Calibri"/>
              </a:rPr>
              <a:t>Örnek uygulamalar üzerinden CBS ve uzaktan algılamanın kullanım alanlarını yorumlar.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2. Ünite: Mekânsal Bilgi Teknolojileri</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5 / 84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B5C8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Uydu görüntüsü</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Ön değerlendirme · s. 30</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Üç harita</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31</a:t>
            </a:r>
          </a:p>
        </p:txBody>
      </p:sp>
      <p:sp>
        <p:nvSpPr>
          <p:cNvPr id="13" name="Oval 12"/>
          <p:cNvSpPr/>
          <p:nvPr/>
        </p:nvSpPr>
        <p:spPr>
          <a:xfrm>
            <a:off x="5711798" y="1828800"/>
            <a:ext cx="768096" cy="768096"/>
          </a:xfrm>
          <a:prstGeom prst="ellipse">
            <a:avLst/>
          </a:prstGeom>
          <a:solidFill>
            <a:srgbClr val="2B5C8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CBS ve AYDES</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Kullanım alanları · s. 31-35</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Uzman grupları</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Beş harita · s. 36</a:t>
            </a:r>
          </a:p>
        </p:txBody>
      </p:sp>
      <p:sp>
        <p:nvSpPr>
          <p:cNvPr id="19" name="Oval 18"/>
          <p:cNvSpPr/>
          <p:nvPr/>
        </p:nvSpPr>
        <p:spPr>
          <a:xfrm>
            <a:off x="10266606" y="1828800"/>
            <a:ext cx="768096" cy="768096"/>
          </a:xfrm>
          <a:prstGeom prst="ellipse">
            <a:avLst/>
          </a:prstGeom>
          <a:solidFill>
            <a:srgbClr val="2B5C8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Kişisel veriler</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Değerlendirme · s. 36</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 / 84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ünite ölçme soruları: kısa cevaplar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6 dk</a:t>
            </a:r>
          </a:p>
        </p:txBody>
      </p:sp>
      <p:graphicFrame>
        <p:nvGraphicFramePr>
          <p:cNvPr id="6" name="Table 5"/>
          <p:cNvGraphicFramePr>
            <a:graphicFrameLocks noGrp="1"/>
          </p:cNvGraphicFramePr>
          <p:nvPr/>
        </p:nvGraphicFramePr>
        <p:xfrm>
          <a:off x="502920" y="1261872"/>
          <a:ext cx="11183112" cy="4709160"/>
        </p:xfrm>
        <a:graphic>
          <a:graphicData uri="http://schemas.openxmlformats.org/drawingml/2006/table">
            <a:tbl>
              <a:tblPr firstRow="1" bandRow="1">
                <a:tableStyleId>{5C22544A-7EE6-4342-B048-85BDC9FD1C3A}</a:tableStyleId>
              </a:tblPr>
              <a:tblGrid>
                <a:gridCol w="640080"/>
                <a:gridCol w="2377440"/>
                <a:gridCol w="8165592"/>
              </a:tblGrid>
              <a:tr h="411480">
                <a:tc>
                  <a:txBody>
                    <a:bodyPr wrap="square"/>
                    <a:lstStyle/>
                    <a:p>
                      <a:pPr algn="ctr">
                        <a:spcBef>
                          <a:spcPts val="0"/>
                        </a:spcBef>
                        <a:spcAft>
                          <a:spcPts val="0"/>
                        </a:spcAft>
                      </a:pPr>
                      <a:r>
                        <a:rPr lang="tr-TR" sz="1600" b="1" i="0">
                          <a:solidFill>
                            <a:srgbClr val="FFFFFF"/>
                          </a:solidFill>
                          <a:latin typeface="Calibri"/>
                        </a:rPr>
                        <a:t>No</a:t>
                      </a:r>
                    </a:p>
                  </a:txBody>
                  <a:tcPr marL="54864" marR="54864" marT="18288" marB="18288" anchor="ctr">
                    <a:solidFill>
                      <a:srgbClr val="2B5C8A"/>
                    </a:solidFill>
                  </a:tcPr>
                </a:tc>
                <a:tc>
                  <a:txBody>
                    <a:bodyPr wrap="square"/>
                    <a:lstStyle/>
                    <a:p>
                      <a:pPr algn="ctr">
                        <a:spcBef>
                          <a:spcPts val="0"/>
                        </a:spcBef>
                        <a:spcAft>
                          <a:spcPts val="0"/>
                        </a:spcAft>
                      </a:pPr>
                      <a:r>
                        <a:rPr lang="tr-TR" sz="1600" b="1" i="0">
                          <a:solidFill>
                            <a:srgbClr val="FFFFFF"/>
                          </a:solidFill>
                          <a:latin typeface="Calibri"/>
                        </a:rPr>
                        <a:t>Olay</a:t>
                      </a:r>
                    </a:p>
                  </a:txBody>
                  <a:tcPr marL="54864" marR="54864" marT="18288" marB="18288" anchor="ctr">
                    <a:solidFill>
                      <a:srgbClr val="2B5C8A"/>
                    </a:solidFill>
                  </a:tcPr>
                </a:tc>
                <a:tc>
                  <a:txBody>
                    <a:bodyPr wrap="square"/>
                    <a:lstStyle/>
                    <a:p>
                      <a:pPr algn="ctr">
                        <a:spcBef>
                          <a:spcPts val="0"/>
                        </a:spcBef>
                        <a:spcAft>
                          <a:spcPts val="0"/>
                        </a:spcAft>
                      </a:pPr>
                      <a:r>
                        <a:rPr lang="tr-TR" sz="1600" b="1" i="0">
                          <a:solidFill>
                            <a:srgbClr val="FFFFFF"/>
                          </a:solidFill>
                          <a:latin typeface="Calibri"/>
                        </a:rPr>
                        <a:t>Kısa cevap</a:t>
                      </a:r>
                    </a:p>
                  </a:txBody>
                  <a:tcPr marL="54864" marR="54864" marT="18288" marB="18288" anchor="ctr">
                    <a:solidFill>
                      <a:srgbClr val="2B5C8A"/>
                    </a:solidFill>
                  </a:tcPr>
                </a:tc>
              </a:tr>
              <a:tr h="429768">
                <a:tc>
                  <a:txBody>
                    <a:bodyPr wrap="square"/>
                    <a:lstStyle/>
                    <a:p>
                      <a:pPr algn="ctr">
                        <a:spcBef>
                          <a:spcPts val="0"/>
                        </a:spcBef>
                        <a:spcAft>
                          <a:spcPts val="0"/>
                        </a:spcAft>
                      </a:pPr>
                      <a:r>
                        <a:rPr lang="tr-TR" sz="16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Süveyş Kanalı</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Akdeniz ile Kızıldeniz'i bağlar; Afrika ile Asya arasında, Mısır'da</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600" b="0" i="0">
                          <a:solidFill>
                            <a:srgbClr val="262626"/>
                          </a:solidFill>
                          <a:latin typeface="Calibri"/>
                        </a:rPr>
                        <a:t>2</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Süveyş Kanalı</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Kum fırtınası → kurak, çöl özellikli bölge</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6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Süveyş Kanalı</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Mısır'ın geliri azalır; dünya ticaretinin yaklaşık %12'si aksar</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600" b="0" i="0">
                          <a:solidFill>
                            <a:srgbClr val="262626"/>
                          </a:solidFill>
                          <a:latin typeface="Calibri"/>
                        </a:rPr>
                        <a:t>4</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Süveyş Kanalı</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Enerji fiyatı artabilir; fiyatlar hayata yansır; enerji yolu güvenliği önem kazanır</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6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Aral Gölü</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Göl büyük ölçüde küçülmüş, parçalanmış; kuruma ve çölleşme</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600" b="0" i="0">
                          <a:solidFill>
                            <a:srgbClr val="262626"/>
                          </a:solidFill>
                          <a:latin typeface="Calibri"/>
                        </a:rPr>
                        <a:t>6</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Aral Gölü</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Özbekistan ve Kazakistan</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6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Aral Gölü</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Kurak iklim, buharlaşma + besleyen akarsuların sulama için çekilmesi</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600" b="0" i="0">
                          <a:solidFill>
                            <a:srgbClr val="262626"/>
                          </a:solidFill>
                          <a:latin typeface="Calibri"/>
                        </a:rPr>
                        <a:t>8</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Aral Gölü</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Balıkçılık biter, göç, sağlık sorunları, tuzlanma, biyoçeşitlilik kaybı</a:t>
                      </a:r>
                    </a:p>
                  </a:txBody>
                  <a:tcPr marL="54864" marR="54864" marT="18288" marB="18288" anchor="ctr">
                    <a:solidFill>
                      <a:srgbClr val="E3ECF5"/>
                    </a:solidFill>
                  </a:tcPr>
                </a:tc>
              </a:tr>
              <a:tr h="429768">
                <a:tc>
                  <a:txBody>
                    <a:bodyPr wrap="square"/>
                    <a:lstStyle/>
                    <a:p>
                      <a:pPr algn="ctr">
                        <a:spcBef>
                          <a:spcPts val="0"/>
                        </a:spcBef>
                        <a:spcAft>
                          <a:spcPts val="0"/>
                        </a:spcAft>
                      </a:pPr>
                      <a:r>
                        <a:rPr lang="tr-TR" sz="1600" b="0" i="0">
                          <a:solidFill>
                            <a:srgbClr val="262626"/>
                          </a:solidFill>
                          <a:latin typeface="Calibri"/>
                        </a:rPr>
                        <a:t>9</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Meksika Körfezi</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11 ölü, 17 yaralı; balıkçılık ve turizm durdu</a:t>
                      </a:r>
                    </a:p>
                  </a:txBody>
                  <a:tcPr marL="54864" marR="54864" marT="18288" marB="18288" anchor="ctr">
                    <a:solidFill>
                      <a:srgbClr val="FFFFFF"/>
                    </a:solidFill>
                  </a:tcPr>
                </a:tc>
              </a:tr>
              <a:tr h="429768">
                <a:tc>
                  <a:txBody>
                    <a:bodyPr wrap="square"/>
                    <a:lstStyle/>
                    <a:p>
                      <a:pPr algn="ctr">
                        <a:spcBef>
                          <a:spcPts val="0"/>
                        </a:spcBef>
                        <a:spcAft>
                          <a:spcPts val="0"/>
                        </a:spcAft>
                      </a:pPr>
                      <a:r>
                        <a:rPr lang="tr-TR" sz="1600" b="0" i="0">
                          <a:solidFill>
                            <a:srgbClr val="262626"/>
                          </a:solidFill>
                          <a:latin typeface="Calibri"/>
                        </a:rPr>
                        <a:t>10</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Meksika Körfezi</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Balıkçılık, turizm uzun süre zarar görür; temizlik maliyeti</a:t>
                      </a:r>
                    </a:p>
                  </a:txBody>
                  <a:tcPr marL="54864" marR="54864" marT="18288" marB="18288" anchor="ctr">
                    <a:solidFill>
                      <a:srgbClr val="E3ECF5"/>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25-27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 / 84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uydu görüntüsünden kroki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SINAV DEĞİL</a:t>
            </a:r>
          </a:p>
        </p:txBody>
      </p:sp>
      <p:pic>
        <p:nvPicPr>
          <p:cNvPr id="6" name="Picture 5" descr="kapak_s30.jpg"/>
          <p:cNvPicPr>
            <a:picLocks noChangeAspect="1"/>
          </p:cNvPicPr>
          <p:nvPr/>
        </p:nvPicPr>
        <p:blipFill>
          <a:blip r:embed="rId3"/>
          <a:stretch>
            <a:fillRect/>
          </a:stretch>
        </p:blipFill>
        <p:spPr>
          <a:xfrm>
            <a:off x="502920" y="1655800"/>
            <a:ext cx="6583680" cy="4149902"/>
          </a:xfrm>
          <a:prstGeom prst="rect">
            <a:avLst/>
          </a:prstGeom>
          <a:ln w="9525">
            <a:solidFill>
              <a:srgbClr val="D9D9D9"/>
            </a:solidFill>
          </a:ln>
        </p:spPr>
      </p:pic>
      <p:sp>
        <p:nvSpPr>
          <p:cNvPr id="7" name="TextBox 6"/>
          <p:cNvSpPr txBox="1"/>
          <p:nvPr/>
        </p:nvSpPr>
        <p:spPr>
          <a:xfrm>
            <a:off x="7315200" y="1261872"/>
            <a:ext cx="4373575" cy="4937760"/>
          </a:xfrm>
          <a:prstGeom prst="rect">
            <a:avLst/>
          </a:prstGeom>
          <a:noFill/>
        </p:spPr>
        <p:txBody>
          <a:bodyPr wrap="square" anchor="ctr" lIns="73152" rIns="73152" tIns="36576" bIns="36576">
            <a:noAutofit/>
          </a:bodyPr>
          <a:lstStyle/>
          <a:p>
            <a:pPr algn="l">
              <a:spcBef>
                <a:spcPts val="0"/>
              </a:spcBef>
              <a:spcAft>
                <a:spcPts val="1400"/>
              </a:spcAft>
            </a:pPr>
            <a:r>
              <a:rPr lang="tr-TR" sz="2200" b="0" i="0">
                <a:solidFill>
                  <a:srgbClr val="262626"/>
                </a:solidFill>
                <a:latin typeface="Calibri"/>
              </a:rPr>
              <a:t>1. Aşağıda uydu görüntüsü verilen alanda bulunan mekânsal unsurları (ev, oyun parkı, kültür merkezi, okul, yol vb.) belirleyiniz. (2 dk)</a:t>
            </a:r>
          </a:p>
          <a:p>
            <a:pPr algn="l">
              <a:spcBef>
                <a:spcPts val="0"/>
              </a:spcBef>
              <a:spcAft>
                <a:spcPts val="1400"/>
              </a:spcAft>
            </a:pPr>
            <a:r>
              <a:rPr lang="tr-TR" sz="2200" b="0" i="0">
                <a:solidFill>
                  <a:srgbClr val="262626"/>
                </a:solidFill>
                <a:latin typeface="Calibri"/>
              </a:rPr>
              <a:t>2. Krokiyi nokta, çizgi ve alan sembolleriyle çiziniz. (5 dk)</a:t>
            </a:r>
          </a:p>
          <a:p>
            <a:pPr algn="l">
              <a:spcBef>
                <a:spcPts val="0"/>
              </a:spcBef>
              <a:spcAft>
                <a:spcPts val="1400"/>
              </a:spcAft>
            </a:pPr>
            <a:r>
              <a:rPr lang="tr-TR" sz="2200" b="0" i="0">
                <a:solidFill>
                  <a:srgbClr val="262626"/>
                </a:solidFill>
                <a:latin typeface="Calibri"/>
              </a:rPr>
              <a:t>3. Unsurları ve sembollerini tabloya yazınız. (3 dk)</a:t>
            </a:r>
          </a:p>
          <a:p>
            <a:pPr algn="l">
              <a:spcBef>
                <a:spcPts val="0"/>
              </a:spcBef>
              <a:spcAft>
                <a:spcPts val="0"/>
              </a:spcAft>
            </a:pPr>
            <a:r>
              <a:rPr lang="tr-TR" sz="2200" b="1" i="0">
                <a:solidFill>
                  <a:srgbClr val="2B5C8A"/>
                </a:solidFill>
                <a:latin typeface="Calibri"/>
              </a:rPr>
              <a:t>Kitabındaki çizim alanını kullan (s. 30).</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 / 84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2423160"/>
        </p:xfrm>
        <a:graphic>
          <a:graphicData uri="http://schemas.openxmlformats.org/drawingml/2006/table">
            <a:tbl>
              <a:tblPr firstRow="1" bandRow="1">
                <a:tableStyleId>{5C22544A-7EE6-4342-B048-85BDC9FD1C3A}</a:tableStyleId>
              </a:tblPr>
              <a:tblGrid>
                <a:gridCol w="4754880"/>
                <a:gridCol w="2011680"/>
                <a:gridCol w="4416552"/>
              </a:tblGrid>
              <a:tr h="502920">
                <a:tc>
                  <a:txBody>
                    <a:bodyPr wrap="square"/>
                    <a:lstStyle/>
                    <a:p>
                      <a:pPr algn="ctr">
                        <a:spcBef>
                          <a:spcPts val="0"/>
                        </a:spcBef>
                        <a:spcAft>
                          <a:spcPts val="0"/>
                        </a:spcAft>
                      </a:pPr>
                      <a:r>
                        <a:rPr lang="tr-TR" sz="1900" b="1" i="0">
                          <a:solidFill>
                            <a:srgbClr val="FFFFFF"/>
                          </a:solidFill>
                          <a:latin typeface="Calibri"/>
                        </a:rPr>
                        <a:t>Mekânsal unsur</a:t>
                      </a:r>
                    </a:p>
                  </a:txBody>
                  <a:tcPr marL="54864" marR="54864" marT="18288" marB="18288" anchor="ctr">
                    <a:solidFill>
                      <a:srgbClr val="2E7D32"/>
                    </a:solidFill>
                  </a:tcPr>
                </a:tc>
                <a:tc>
                  <a:txBody>
                    <a:bodyPr wrap="square"/>
                    <a:lstStyle/>
                    <a:p>
                      <a:pPr algn="ctr">
                        <a:spcBef>
                          <a:spcPts val="0"/>
                        </a:spcBef>
                        <a:spcAft>
                          <a:spcPts val="0"/>
                        </a:spcAft>
                      </a:pPr>
                      <a:r>
                        <a:rPr lang="tr-TR" sz="1900" b="1" i="0">
                          <a:solidFill>
                            <a:srgbClr val="FFFFFF"/>
                          </a:solidFill>
                          <a:latin typeface="Calibri"/>
                        </a:rPr>
                        <a:t>Sembol</a:t>
                      </a:r>
                    </a:p>
                  </a:txBody>
                  <a:tcPr marL="54864" marR="54864" marT="18288" marB="18288" anchor="ctr">
                    <a:solidFill>
                      <a:srgbClr val="2E7D32"/>
                    </a:solidFill>
                  </a:tcPr>
                </a:tc>
                <a:tc>
                  <a:txBody>
                    <a:bodyPr wrap="square"/>
                    <a:lstStyle/>
                    <a:p>
                      <a:pPr algn="ctr">
                        <a:spcBef>
                          <a:spcPts val="0"/>
                        </a:spcBef>
                        <a:spcAft>
                          <a:spcPts val="0"/>
                        </a:spcAft>
                      </a:pPr>
                      <a:r>
                        <a:rPr lang="tr-TR" sz="1900" b="1" i="0">
                          <a:solidFill>
                            <a:srgbClr val="FFFFFF"/>
                          </a:solidFill>
                          <a:latin typeface="Calibri"/>
                        </a:rPr>
                        <a:t>Neden?</a:t>
                      </a:r>
                    </a:p>
                  </a:txBody>
                  <a:tcPr marL="54864" marR="54864" marT="18288" marB="18288" anchor="ctr">
                    <a:solidFill>
                      <a:srgbClr val="2E7D32"/>
                    </a:solidFill>
                  </a:tcPr>
                </a:tc>
              </a:tr>
              <a:tr h="640080">
                <a:tc>
                  <a:txBody>
                    <a:bodyPr wrap="square"/>
                    <a:lstStyle/>
                    <a:p>
                      <a:pPr algn="l">
                        <a:spcBef>
                          <a:spcPts val="0"/>
                        </a:spcBef>
                        <a:spcAft>
                          <a:spcPts val="0"/>
                        </a:spcAft>
                      </a:pPr>
                      <a:r>
                        <a:rPr lang="tr-TR" sz="2200" b="0" i="0">
                          <a:solidFill>
                            <a:srgbClr val="262626"/>
                          </a:solidFill>
                          <a:latin typeface="Calibri"/>
                        </a:rPr>
                        <a:t>Evler, okul, kültür merkezi</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nokta</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şekli ve sınırları küçük</a:t>
                      </a:r>
                    </a:p>
                  </a:txBody>
                  <a:tcPr marL="54864" marR="54864" marT="18288" marB="18288" anchor="ctr">
                    <a:solidFill>
                      <a:srgbClr val="FFFFFF"/>
                    </a:solidFill>
                  </a:tcPr>
                </a:tc>
              </a:tr>
              <a:tr h="640080">
                <a:tc>
                  <a:txBody>
                    <a:bodyPr wrap="square"/>
                    <a:lstStyle/>
                    <a:p>
                      <a:pPr algn="l">
                        <a:spcBef>
                          <a:spcPts val="0"/>
                        </a:spcBef>
                        <a:spcAft>
                          <a:spcPts val="0"/>
                        </a:spcAft>
                      </a:pPr>
                      <a:r>
                        <a:rPr lang="tr-TR" sz="2200" b="0" i="0">
                          <a:solidFill>
                            <a:srgbClr val="262626"/>
                          </a:solidFill>
                          <a:latin typeface="Calibri"/>
                        </a:rPr>
                        <a:t>Yollar, sokaklar</a:t>
                      </a:r>
                    </a:p>
                  </a:txBody>
                  <a:tcPr marL="54864" marR="54864" marT="18288" marB="18288" anchor="ctr">
                    <a:solidFill>
                      <a:srgbClr val="E3F1E4"/>
                    </a:solidFill>
                  </a:tcPr>
                </a:tc>
                <a:tc>
                  <a:txBody>
                    <a:bodyPr wrap="square"/>
                    <a:lstStyle/>
                    <a:p>
                      <a:pPr algn="ctr">
                        <a:spcBef>
                          <a:spcPts val="0"/>
                        </a:spcBef>
                        <a:spcAft>
                          <a:spcPts val="0"/>
                        </a:spcAft>
                      </a:pPr>
                      <a:r>
                        <a:rPr lang="tr-TR" sz="2200" b="0" i="0">
                          <a:solidFill>
                            <a:srgbClr val="262626"/>
                          </a:solidFill>
                          <a:latin typeface="Calibri"/>
                        </a:rPr>
                        <a:t>çizgi</a:t>
                      </a:r>
                    </a:p>
                  </a:txBody>
                  <a:tcPr marL="54864" marR="54864" marT="18288" marB="18288" anchor="ctr">
                    <a:solidFill>
                      <a:srgbClr val="E3F1E4"/>
                    </a:solidFill>
                  </a:tcPr>
                </a:tc>
                <a:tc>
                  <a:txBody>
                    <a:bodyPr wrap="square"/>
                    <a:lstStyle/>
                    <a:p>
                      <a:pPr algn="l">
                        <a:spcBef>
                          <a:spcPts val="0"/>
                        </a:spcBef>
                        <a:spcAft>
                          <a:spcPts val="0"/>
                        </a:spcAft>
                      </a:pPr>
                      <a:r>
                        <a:rPr lang="tr-TR" sz="2200" b="0" i="0">
                          <a:solidFill>
                            <a:srgbClr val="262626"/>
                          </a:solidFill>
                          <a:latin typeface="Calibri"/>
                        </a:rPr>
                        <a:t>uzun ve dar</a:t>
                      </a:r>
                    </a:p>
                  </a:txBody>
                  <a:tcPr marL="54864" marR="54864" marT="18288" marB="18288" anchor="ctr">
                    <a:solidFill>
                      <a:srgbClr val="E3F1E4"/>
                    </a:solidFill>
                  </a:tcPr>
                </a:tc>
              </a:tr>
              <a:tr h="640080">
                <a:tc>
                  <a:txBody>
                    <a:bodyPr wrap="square"/>
                    <a:lstStyle/>
                    <a:p>
                      <a:pPr algn="l">
                        <a:spcBef>
                          <a:spcPts val="0"/>
                        </a:spcBef>
                        <a:spcAft>
                          <a:spcPts val="0"/>
                        </a:spcAft>
                      </a:pPr>
                      <a:r>
                        <a:rPr lang="tr-TR" sz="2200" b="0" i="0">
                          <a:solidFill>
                            <a:srgbClr val="262626"/>
                          </a:solidFill>
                          <a:latin typeface="Calibri"/>
                        </a:rPr>
                        <a:t>Oyun parkı, yeşil alan</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alan</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belirli bir yüzey kaplar</a:t>
                      </a:r>
                    </a:p>
                  </a:txBody>
                  <a:tcPr marL="54864" marR="54864" marT="18288" marB="18288" anchor="ctr">
                    <a:solidFill>
                      <a:srgbClr val="FFFFFF"/>
                    </a:solidFill>
                  </a:tcPr>
                </a:tc>
              </a:tr>
            </a:tbl>
          </a:graphicData>
        </a:graphic>
      </p:graphicFrame>
      <p:sp>
        <p:nvSpPr>
          <p:cNvPr id="7" name="Rounded Rectangle 6"/>
          <p:cNvSpPr/>
          <p:nvPr/>
        </p:nvSpPr>
        <p:spPr>
          <a:xfrm>
            <a:off x="502920" y="3913632"/>
            <a:ext cx="3566160" cy="822960"/>
          </a:xfrm>
          <a:prstGeom prst="roundRect">
            <a:avLst>
              <a:gd name="adj" fmla="val 30000"/>
            </a:avLst>
          </a:prstGeom>
          <a:solidFill>
            <a:srgbClr val="E07B1A"/>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 nokta</a:t>
            </a:r>
          </a:p>
        </p:txBody>
      </p:sp>
      <p:sp>
        <p:nvSpPr>
          <p:cNvPr id="8" name="Rounded Rectangle 7"/>
          <p:cNvSpPr/>
          <p:nvPr/>
        </p:nvSpPr>
        <p:spPr>
          <a:xfrm>
            <a:off x="4251959" y="3913632"/>
            <a:ext cx="3566160" cy="822960"/>
          </a:xfrm>
          <a:prstGeom prst="roundRect">
            <a:avLst>
              <a:gd name="adj" fmla="val 30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 çizgi</a:t>
            </a:r>
          </a:p>
        </p:txBody>
      </p:sp>
      <p:sp>
        <p:nvSpPr>
          <p:cNvPr id="9" name="Rounded Rectangle 8"/>
          <p:cNvSpPr/>
          <p:nvPr/>
        </p:nvSpPr>
        <p:spPr>
          <a:xfrm>
            <a:off x="8000998" y="3913632"/>
            <a:ext cx="3566160" cy="822960"/>
          </a:xfrm>
          <a:prstGeom prst="roundRect">
            <a:avLst>
              <a:gd name="adj" fmla="val 30000"/>
            </a:avLst>
          </a:prstGeom>
          <a:solidFill>
            <a:srgbClr val="3E8E3A"/>
          </a:solidFill>
          <a:ln>
            <a:noFill/>
          </a:ln>
          <a:effectLst/>
        </p:spPr>
        <p:txBody>
          <a:bodyPr rtlCol="0" anchor="ctr" wrap="square" lIns="128016" rIns="128016" tIns="73152" bIns="73152">
            <a:noAutofit/>
          </a:bodyPr>
          <a:lstStyle/>
          <a:p>
            <a:pPr algn="ctr">
              <a:spcBef>
                <a:spcPts val="0"/>
              </a:spcBef>
              <a:spcAft>
                <a:spcPts val="0"/>
              </a:spcAft>
            </a:pPr>
            <a:r>
              <a:rPr lang="tr-TR" sz="2800" b="1" i="0">
                <a:solidFill>
                  <a:srgbClr val="FFFFFF"/>
                </a:solidFill>
                <a:latin typeface="Calibri"/>
              </a:rPr>
              <a:t>■ alan</a:t>
            </a:r>
          </a:p>
        </p:txBody>
      </p:sp>
      <p:sp>
        <p:nvSpPr>
          <p:cNvPr id="10" name="Rounded Rectangle 9"/>
          <p:cNvSpPr/>
          <p:nvPr/>
        </p:nvSpPr>
        <p:spPr>
          <a:xfrm>
            <a:off x="502920" y="4919471"/>
            <a:ext cx="11185855" cy="128016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4919471"/>
            <a:ext cx="118872" cy="1280160"/>
          </a:xfrm>
          <a:prstGeom prst="rect">
            <a:avLst/>
          </a:prstGeom>
          <a:solidFill>
            <a:srgbClr val="2E7D5B"/>
          </a:solidFill>
          <a:ln>
            <a:noFill/>
          </a:ln>
          <a:effectLst/>
        </p:spPr>
        <p:txBody>
          <a:bodyPr rtlCol="0" anchor="ctr"/>
          <a:lstStyle/>
          <a:p/>
        </p:txBody>
      </p:sp>
      <p:sp>
        <p:nvSpPr>
          <p:cNvPr id="12" name="TextBox 11"/>
          <p:cNvSpPr txBox="1"/>
          <p:nvPr/>
        </p:nvSpPr>
        <p:spPr>
          <a:xfrm>
            <a:off x="777240" y="4919471"/>
            <a:ext cx="10774375" cy="128016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Okul, ev, lokanta vb. şekli ve sınırları küçük olan mekânsal veriler için nokta; yol, akarsu vb. mekânsal veriler için çizgi; göl, orman gibi mekânsal veriler için alan kullanılır.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30, 37</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 / 84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üç harita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İKİLİ · 3 dk</a:t>
            </a:r>
          </a:p>
        </p:txBody>
      </p:sp>
      <p:pic>
        <p:nvPicPr>
          <p:cNvPr id="6" name="Picture 5" descr="h3_uc_harita_s31.jpg"/>
          <p:cNvPicPr>
            <a:picLocks noChangeAspect="1"/>
          </p:cNvPicPr>
          <p:nvPr/>
        </p:nvPicPr>
        <p:blipFill>
          <a:blip r:embed="rId3"/>
          <a:stretch>
            <a:fillRect/>
          </a:stretch>
        </p:blipFill>
        <p:spPr>
          <a:xfrm>
            <a:off x="502920" y="2321941"/>
            <a:ext cx="6035040" cy="2817621"/>
          </a:xfrm>
          <a:prstGeom prst="rect">
            <a:avLst/>
          </a:prstGeom>
          <a:ln w="9525">
            <a:solidFill>
              <a:srgbClr val="D9D9D9"/>
            </a:solidFill>
          </a:ln>
        </p:spPr>
      </p:pic>
      <p:sp>
        <p:nvSpPr>
          <p:cNvPr id="7" name="TextBox 6"/>
          <p:cNvSpPr txBox="1"/>
          <p:nvPr/>
        </p:nvSpPr>
        <p:spPr>
          <a:xfrm>
            <a:off x="6766560" y="1261872"/>
            <a:ext cx="4922215" cy="4937760"/>
          </a:xfrm>
          <a:prstGeom prst="rect">
            <a:avLst/>
          </a:prstGeom>
          <a:noFill/>
        </p:spPr>
        <p:txBody>
          <a:bodyPr wrap="square" anchor="ctr" lIns="73152" rIns="73152" tIns="36576" bIns="36576">
            <a:noAutofit/>
          </a:bodyPr>
          <a:lstStyle/>
          <a:p>
            <a:pPr algn="l">
              <a:spcBef>
                <a:spcPts val="0"/>
              </a:spcBef>
              <a:spcAft>
                <a:spcPts val="800"/>
              </a:spcAft>
            </a:pPr>
            <a:r>
              <a:rPr lang="tr-TR" sz="2200" b="0" i="0">
                <a:solidFill>
                  <a:srgbClr val="262626"/>
                </a:solidFill>
                <a:latin typeface="Calibri"/>
              </a:rPr>
              <a:t>1. Haritalarda hangi coğrafi unsurların dağılışı ön plana çıkmıştır?</a:t>
            </a:r>
          </a:p>
          <a:p>
            <a:pPr algn="l">
              <a:spcBef>
                <a:spcPts val="0"/>
              </a:spcBef>
              <a:spcAft>
                <a:spcPts val="800"/>
              </a:spcAft>
            </a:pPr>
            <a:r>
              <a:rPr lang="tr-TR" sz="2200" b="0" i="0">
                <a:solidFill>
                  <a:srgbClr val="262626"/>
                </a:solidFill>
                <a:latin typeface="Calibri"/>
              </a:rPr>
              <a:t>2. Haritalarda dağılışı yapılan coğrafi unsurlardan hareketle haritaların kullanım amaçları ne olabilir?</a:t>
            </a:r>
          </a:p>
          <a:p>
            <a:pPr algn="l">
              <a:spcBef>
                <a:spcPts val="0"/>
              </a:spcBef>
              <a:spcAft>
                <a:spcPts val="0"/>
              </a:spcAft>
            </a:pPr>
            <a:r>
              <a:rPr lang="tr-TR" sz="2200" b="0" i="0">
                <a:solidFill>
                  <a:srgbClr val="262626"/>
                </a:solidFill>
                <a:latin typeface="Calibri"/>
              </a:rPr>
              <a:t>3. Belirlenen amaçlara göre hazırlanmış haritalar, insanların günlük hayatında ne gibi kolaylıklar sağlayabilir?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 / 84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4526280"/>
        </p:xfrm>
        <a:graphic>
          <a:graphicData uri="http://schemas.openxmlformats.org/drawingml/2006/table">
            <a:tbl>
              <a:tblPr firstRow="1" bandRow="1">
                <a:tableStyleId>{5C22544A-7EE6-4342-B048-85BDC9FD1C3A}</a:tableStyleId>
              </a:tblPr>
              <a:tblGrid>
                <a:gridCol w="2834640"/>
                <a:gridCol w="2743200"/>
                <a:gridCol w="2788920"/>
                <a:gridCol w="2816352"/>
              </a:tblGrid>
              <a:tr h="548640">
                <a:tc>
                  <a:txBody>
                    <a:bodyPr wrap="square"/>
                    <a:lstStyle/>
                    <a:p>
                      <a:pPr algn="ctr">
                        <a:spcBef>
                          <a:spcPts val="0"/>
                        </a:spcBef>
                        <a:spcAft>
                          <a:spcPts val="0"/>
                        </a:spcAft>
                      </a:pPr>
                      <a:r>
                        <a:rPr lang="tr-TR" sz="1700" b="1" i="0">
                          <a:solidFill>
                            <a:srgbClr val="FFFFFF"/>
                          </a:solidFill>
                          <a:latin typeface="Calibri"/>
                        </a:rPr>
                        <a:t>Harita</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1. Ön plana çıkan</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2. Kullanım amacı</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3. Kolaylık</a:t>
                      </a:r>
                    </a:p>
                  </a:txBody>
                  <a:tcPr marL="54864" marR="54864" marT="18288" marB="18288" anchor="ctr">
                    <a:solidFill>
                      <a:srgbClr val="2E7D32"/>
                    </a:solidFill>
                  </a:tcPr>
                </a:tc>
              </a:tr>
              <a:tr h="1325880">
                <a:tc>
                  <a:txBody>
                    <a:bodyPr wrap="square"/>
                    <a:lstStyle/>
                    <a:p>
                      <a:pPr algn="l">
                        <a:spcBef>
                          <a:spcPts val="0"/>
                        </a:spcBef>
                        <a:spcAft>
                          <a:spcPts val="0"/>
                        </a:spcAft>
                      </a:pPr>
                      <a:r>
                        <a:rPr lang="tr-TR" sz="1900" b="0" i="0">
                          <a:solidFill>
                            <a:srgbClr val="262626"/>
                          </a:solidFill>
                          <a:latin typeface="Calibri"/>
                        </a:rPr>
                        <a:t>Sıcaklık ve yağış</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Sıcaklık ve yağışın dağılışı</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Hava ve iklim bilgisi</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Tarım, ulaşım, giyim planı</a:t>
                      </a:r>
                    </a:p>
                  </a:txBody>
                  <a:tcPr marL="54864" marR="54864" marT="18288" marB="18288" anchor="ctr">
                    <a:solidFill>
                      <a:srgbClr val="FFFFFF"/>
                    </a:solidFill>
                  </a:tcPr>
                </a:tc>
              </a:tr>
              <a:tr h="1325880">
                <a:tc>
                  <a:txBody>
                    <a:bodyPr wrap="square"/>
                    <a:lstStyle/>
                    <a:p>
                      <a:pPr algn="l">
                        <a:spcBef>
                          <a:spcPts val="0"/>
                        </a:spcBef>
                        <a:spcAft>
                          <a:spcPts val="0"/>
                        </a:spcAft>
                      </a:pPr>
                      <a:r>
                        <a:rPr lang="tr-TR" sz="1900" b="0" i="0">
                          <a:solidFill>
                            <a:srgbClr val="262626"/>
                          </a:solidFill>
                          <a:latin typeface="Calibri"/>
                        </a:rPr>
                        <a:t>Elektrik dağıtım şirketleri</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Şirketlerin bölgeleri ve merkezleri</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Hizmet bölgelerini göstermek</a:t>
                      </a:r>
                    </a:p>
                  </a:txBody>
                  <a:tcPr marL="54864" marR="54864" marT="18288" marB="18288" anchor="ctr">
                    <a:solidFill>
                      <a:srgbClr val="E3F1E4"/>
                    </a:solidFill>
                  </a:tcPr>
                </a:tc>
                <a:tc>
                  <a:txBody>
                    <a:bodyPr wrap="square"/>
                    <a:lstStyle/>
                    <a:p>
                      <a:pPr algn="l">
                        <a:spcBef>
                          <a:spcPts val="0"/>
                        </a:spcBef>
                        <a:spcAft>
                          <a:spcPts val="0"/>
                        </a:spcAft>
                      </a:pPr>
                      <a:r>
                        <a:rPr lang="tr-TR" sz="1900" b="0" i="0">
                          <a:solidFill>
                            <a:srgbClr val="262626"/>
                          </a:solidFill>
                          <a:latin typeface="Calibri"/>
                        </a:rPr>
                        <a:t>Arızada doğru kuruma ulaşmak</a:t>
                      </a:r>
                    </a:p>
                  </a:txBody>
                  <a:tcPr marL="54864" marR="54864" marT="18288" marB="18288" anchor="ctr">
                    <a:solidFill>
                      <a:srgbClr val="E3F1E4"/>
                    </a:solidFill>
                  </a:tcPr>
                </a:tc>
              </a:tr>
              <a:tr h="1325880">
                <a:tc>
                  <a:txBody>
                    <a:bodyPr wrap="square"/>
                    <a:lstStyle/>
                    <a:p>
                      <a:pPr algn="l">
                        <a:spcBef>
                          <a:spcPts val="0"/>
                        </a:spcBef>
                        <a:spcAft>
                          <a:spcPts val="0"/>
                        </a:spcAft>
                      </a:pPr>
                      <a:r>
                        <a:rPr lang="tr-TR" sz="1900" b="0" i="0">
                          <a:solidFill>
                            <a:srgbClr val="262626"/>
                          </a:solidFill>
                          <a:latin typeface="Calibri"/>
                        </a:rPr>
                        <a:t>UNESCO Dünya Mirası</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Dünya mirası alanlarının dağılışı</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Kültürel mirası tanıtmak ve korumak</a:t>
                      </a:r>
                    </a:p>
                  </a:txBody>
                  <a:tcPr marL="54864" marR="54864" marT="18288" marB="18288" anchor="ctr">
                    <a:solidFill>
                      <a:srgbClr val="FFFFFF"/>
                    </a:solidFill>
                  </a:tcPr>
                </a:tc>
                <a:tc>
                  <a:txBody>
                    <a:bodyPr wrap="square"/>
                    <a:lstStyle/>
                    <a:p>
                      <a:pPr algn="l">
                        <a:spcBef>
                          <a:spcPts val="0"/>
                        </a:spcBef>
                        <a:spcAft>
                          <a:spcPts val="0"/>
                        </a:spcAft>
                      </a:pPr>
                      <a:r>
                        <a:rPr lang="tr-TR" sz="1900" b="0" i="0">
                          <a:solidFill>
                            <a:srgbClr val="262626"/>
                          </a:solidFill>
                          <a:latin typeface="Calibri"/>
                        </a:rPr>
                        <a:t>Kültür turizmi rotası</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 / 84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Uzaktan algılama ve CBS nedir?</a:t>
            </a:r>
          </a:p>
        </p:txBody>
      </p:sp>
      <p:sp>
        <p:nvSpPr>
          <p:cNvPr id="5" name="Rounded Rectangle 4"/>
          <p:cNvSpPr/>
          <p:nvPr/>
        </p:nvSpPr>
        <p:spPr>
          <a:xfrm>
            <a:off x="9555480" y="201168"/>
            <a:ext cx="2221992" cy="475488"/>
          </a:xfrm>
          <a:prstGeom prst="roundRect">
            <a:avLst>
              <a:gd name="adj" fmla="val 50000"/>
            </a:avLst>
          </a:prstGeom>
          <a:solidFill>
            <a:srgbClr val="2B5C8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TANIM</a:t>
            </a:r>
          </a:p>
        </p:txBody>
      </p:sp>
      <p:sp>
        <p:nvSpPr>
          <p:cNvPr id="6" name="Rounded Rectangle 5"/>
          <p:cNvSpPr/>
          <p:nvPr/>
        </p:nvSpPr>
        <p:spPr>
          <a:xfrm>
            <a:off x="502920" y="1307592"/>
            <a:ext cx="11185855" cy="210312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2103120"/>
          </a:xfrm>
          <a:prstGeom prst="rect">
            <a:avLst/>
          </a:prstGeom>
          <a:solidFill>
            <a:srgbClr val="2B5C8A"/>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B5C8A"/>
                </a:solidFill>
                <a:latin typeface="Calibri"/>
              </a:rPr>
              <a:t>UZAKTAN ALGILAMA VE CBS</a:t>
            </a:r>
          </a:p>
        </p:txBody>
      </p:sp>
      <p:sp>
        <p:nvSpPr>
          <p:cNvPr id="9" name="TextBox 8"/>
          <p:cNvSpPr txBox="1"/>
          <p:nvPr/>
        </p:nvSpPr>
        <p:spPr>
          <a:xfrm>
            <a:off x="868680" y="1810512"/>
            <a:ext cx="10637215" cy="1463040"/>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Uzaktan algılama ve CBS (Coğrafi Bilgi Sistemleri); mekânsal verilerden elde edilen coğrafi bilgilerin toplanması, analizi, görüntülenmesi ve kullanılmasını sağlayan teknolojilerdir.</a:t>
            </a:r>
          </a:p>
        </p:txBody>
      </p:sp>
      <p:sp>
        <p:nvSpPr>
          <p:cNvPr id="10" name="Rounded Rectangle 9"/>
          <p:cNvSpPr/>
          <p:nvPr/>
        </p:nvSpPr>
        <p:spPr>
          <a:xfrm>
            <a:off x="502920" y="3730752"/>
            <a:ext cx="2514600" cy="1005840"/>
          </a:xfrm>
          <a:prstGeom prst="roundRect">
            <a:avLst>
              <a:gd name="adj" fmla="val 30000"/>
            </a:avLst>
          </a:prstGeom>
          <a:solidFill>
            <a:srgbClr val="2B5C8A"/>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FFFFFF"/>
                </a:solidFill>
                <a:latin typeface="Calibri"/>
              </a:rPr>
              <a:t>toplama</a:t>
            </a:r>
          </a:p>
        </p:txBody>
      </p:sp>
      <p:cxnSp>
        <p:nvCxnSpPr>
          <p:cNvPr id="11" name="Connector 10"/>
          <p:cNvCxnSpPr/>
          <p:nvPr/>
        </p:nvCxnSpPr>
        <p:spPr>
          <a:xfrm>
            <a:off x="3044952" y="4233672"/>
            <a:ext cx="265176" cy="0"/>
          </a:xfrm>
          <a:prstGeom prst="line">
            <a:avLst/>
          </a:prstGeom>
          <a:ln w="38100">
            <a:solidFill>
              <a:srgbClr val="4F4F4F"/>
            </a:solidFill>
            <a:tailEnd type="triangle" w="med" len="med"/>
          </a:ln>
        </p:spPr>
      </p:cxnSp>
      <p:sp>
        <p:nvSpPr>
          <p:cNvPr id="12" name="Rounded Rectangle 11"/>
          <p:cNvSpPr/>
          <p:nvPr/>
        </p:nvSpPr>
        <p:spPr>
          <a:xfrm>
            <a:off x="3337560" y="3730752"/>
            <a:ext cx="2514600" cy="1005840"/>
          </a:xfrm>
          <a:prstGeom prst="roundRect">
            <a:avLst>
              <a:gd name="adj" fmla="val 3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FFFFFF"/>
                </a:solidFill>
                <a:latin typeface="Calibri"/>
              </a:rPr>
              <a:t>analiz</a:t>
            </a:r>
          </a:p>
        </p:txBody>
      </p:sp>
      <p:cxnSp>
        <p:nvCxnSpPr>
          <p:cNvPr id="13" name="Connector 12"/>
          <p:cNvCxnSpPr/>
          <p:nvPr/>
        </p:nvCxnSpPr>
        <p:spPr>
          <a:xfrm>
            <a:off x="5879592" y="4233672"/>
            <a:ext cx="265176" cy="0"/>
          </a:xfrm>
          <a:prstGeom prst="line">
            <a:avLst/>
          </a:prstGeom>
          <a:ln w="38100">
            <a:solidFill>
              <a:srgbClr val="4F4F4F"/>
            </a:solidFill>
            <a:tailEnd type="triangle" w="med" len="med"/>
          </a:ln>
        </p:spPr>
      </p:cxnSp>
      <p:sp>
        <p:nvSpPr>
          <p:cNvPr id="14" name="Rounded Rectangle 13"/>
          <p:cNvSpPr/>
          <p:nvPr/>
        </p:nvSpPr>
        <p:spPr>
          <a:xfrm>
            <a:off x="6172200" y="3730752"/>
            <a:ext cx="2514600" cy="1005840"/>
          </a:xfrm>
          <a:prstGeom prst="roundRect">
            <a:avLst>
              <a:gd name="adj" fmla="val 30000"/>
            </a:avLst>
          </a:prstGeom>
          <a:solidFill>
            <a:srgbClr val="2B5C8A"/>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FFFFFF"/>
                </a:solidFill>
                <a:latin typeface="Calibri"/>
              </a:rPr>
              <a:t>görüntüleme</a:t>
            </a:r>
          </a:p>
        </p:txBody>
      </p:sp>
      <p:cxnSp>
        <p:nvCxnSpPr>
          <p:cNvPr id="15" name="Connector 14"/>
          <p:cNvCxnSpPr/>
          <p:nvPr/>
        </p:nvCxnSpPr>
        <p:spPr>
          <a:xfrm>
            <a:off x="8714232" y="4233672"/>
            <a:ext cx="265176" cy="0"/>
          </a:xfrm>
          <a:prstGeom prst="line">
            <a:avLst/>
          </a:prstGeom>
          <a:ln w="38100">
            <a:solidFill>
              <a:srgbClr val="4F4F4F"/>
            </a:solidFill>
            <a:tailEnd type="triangle" w="med" len="med"/>
          </a:ln>
        </p:spPr>
      </p:cxnSp>
      <p:sp>
        <p:nvSpPr>
          <p:cNvPr id="16" name="Rounded Rectangle 15"/>
          <p:cNvSpPr/>
          <p:nvPr/>
        </p:nvSpPr>
        <p:spPr>
          <a:xfrm>
            <a:off x="9006840" y="3730752"/>
            <a:ext cx="2514600" cy="1005840"/>
          </a:xfrm>
          <a:prstGeom prst="roundRect">
            <a:avLst>
              <a:gd name="adj" fmla="val 3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600" b="1" i="0">
                <a:solidFill>
                  <a:srgbClr val="FFFFFF"/>
                </a:solidFill>
                <a:latin typeface="Calibri"/>
              </a:rPr>
              <a:t>kullanma</a:t>
            </a:r>
          </a:p>
        </p:txBody>
      </p:sp>
      <p:sp>
        <p:nvSpPr>
          <p:cNvPr id="17" name="TextBox 16"/>
          <p:cNvSpPr txBox="1"/>
          <p:nvPr/>
        </p:nvSpPr>
        <p:spPr>
          <a:xfrm>
            <a:off x="502920" y="5010912"/>
            <a:ext cx="11185855" cy="1097280"/>
          </a:xfrm>
          <a:prstGeom prst="rect">
            <a:avLst/>
          </a:prstGeom>
          <a:noFill/>
        </p:spPr>
        <p:txBody>
          <a:bodyPr wrap="square" anchor="t" lIns="73152" rIns="73152" tIns="36576" bIns="36576">
            <a:noAutofit/>
          </a:bodyPr>
          <a:lstStyle/>
          <a:p>
            <a:pPr algn="ctr">
              <a:spcBef>
                <a:spcPts val="0"/>
              </a:spcBef>
              <a:spcAft>
                <a:spcPts val="0"/>
              </a:spcAft>
            </a:pPr>
            <a:r>
              <a:rPr lang="tr-TR" sz="2100" b="0" i="1">
                <a:solidFill>
                  <a:srgbClr val="767676"/>
                </a:solidFill>
                <a:latin typeface="Calibri"/>
              </a:rPr>
              <a:t>Örnek: hava durumu uygulaması — uydu veriyi toplar, bilgisayar analiz eder, harita gösterir, biz kararımızı veririz.</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 / 84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Nerelerde kullanılır? Altı alan</a:t>
            </a:r>
          </a:p>
        </p:txBody>
      </p:sp>
      <p:sp>
        <p:nvSpPr>
          <p:cNvPr id="5" name="Rounded Rectangle 4"/>
          <p:cNvSpPr/>
          <p:nvPr/>
        </p:nvSpPr>
        <p:spPr>
          <a:xfrm>
            <a:off x="9555480" y="201168"/>
            <a:ext cx="2221992" cy="475488"/>
          </a:xfrm>
          <a:prstGeom prst="roundRect">
            <a:avLst>
              <a:gd name="adj" fmla="val 50000"/>
            </a:avLst>
          </a:prstGeom>
          <a:solidFill>
            <a:srgbClr val="2B5C8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KULLANIM ALANLARI</a:t>
            </a:r>
          </a:p>
        </p:txBody>
      </p:sp>
      <p:sp>
        <p:nvSpPr>
          <p:cNvPr id="6" name="Rounded Rectangle 5"/>
          <p:cNvSpPr/>
          <p:nvPr/>
        </p:nvSpPr>
        <p:spPr>
          <a:xfrm>
            <a:off x="502920" y="1261872"/>
            <a:ext cx="3594506" cy="237744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3E8E3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3E8E3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Çevresel analiz</a:t>
            </a:r>
          </a:p>
        </p:txBody>
      </p:sp>
      <p:sp>
        <p:nvSpPr>
          <p:cNvPr id="10" name="TextBox 9"/>
          <p:cNvSpPr txBox="1"/>
          <p:nvPr/>
        </p:nvSpPr>
        <p:spPr>
          <a:xfrm>
            <a:off x="612648" y="186537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ormansızlaşma ve çölleşme gibi çevresel tehditlerin belirlenmesi</a:t>
            </a:r>
          </a:p>
        </p:txBody>
      </p:sp>
      <p:sp>
        <p:nvSpPr>
          <p:cNvPr id="11" name="Rounded Rectangle 10"/>
          <p:cNvSpPr/>
          <p:nvPr/>
        </p:nvSpPr>
        <p:spPr>
          <a:xfrm>
            <a:off x="4298594" y="1261872"/>
            <a:ext cx="3594506" cy="237744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E7D5B"/>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E7D5B"/>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Tarım</a:t>
            </a:r>
          </a:p>
        </p:txBody>
      </p:sp>
      <p:sp>
        <p:nvSpPr>
          <p:cNvPr id="15" name="TextBox 14"/>
          <p:cNvSpPr txBox="1"/>
          <p:nvPr/>
        </p:nvSpPr>
        <p:spPr>
          <a:xfrm>
            <a:off x="4408322" y="186537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tarım alanlarının izlenmesi, bitki örtüsü analizi</a:t>
            </a:r>
          </a:p>
        </p:txBody>
      </p:sp>
      <p:sp>
        <p:nvSpPr>
          <p:cNvPr id="16" name="Rounded Rectangle 15"/>
          <p:cNvSpPr/>
          <p:nvPr/>
        </p:nvSpPr>
        <p:spPr>
          <a:xfrm>
            <a:off x="8094268" y="1261872"/>
            <a:ext cx="3594506" cy="237744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B5C8A"/>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B5C8A"/>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Şehir yönetimi</a:t>
            </a:r>
          </a:p>
        </p:txBody>
      </p:sp>
      <p:sp>
        <p:nvSpPr>
          <p:cNvPr id="20" name="TextBox 19"/>
          <p:cNvSpPr txBox="1"/>
          <p:nvPr/>
        </p:nvSpPr>
        <p:spPr>
          <a:xfrm>
            <a:off x="8203996" y="186537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kentsel büyüme izleme, altyapı yönetimi ve ulaşım planlaması</a:t>
            </a:r>
          </a:p>
        </p:txBody>
      </p:sp>
      <p:sp>
        <p:nvSpPr>
          <p:cNvPr id="21" name="Rounded Rectangle 20"/>
          <p:cNvSpPr/>
          <p:nvPr/>
        </p:nvSpPr>
        <p:spPr>
          <a:xfrm>
            <a:off x="502920" y="3776472"/>
            <a:ext cx="3594506" cy="237744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776472"/>
            <a:ext cx="3594506" cy="530352"/>
          </a:xfrm>
          <a:prstGeom prst="roundRect">
            <a:avLst>
              <a:gd name="adj" fmla="val 25000"/>
            </a:avLst>
          </a:prstGeom>
          <a:solidFill>
            <a:srgbClr val="2C7FB8"/>
          </a:solidFill>
          <a:ln>
            <a:noFill/>
          </a:ln>
          <a:effectLst/>
        </p:spPr>
        <p:txBody>
          <a:bodyPr rtlCol="0" anchor="ctr"/>
          <a:lstStyle/>
          <a:p/>
        </p:txBody>
      </p:sp>
      <p:sp>
        <p:nvSpPr>
          <p:cNvPr id="23" name="Rectangle 22"/>
          <p:cNvSpPr/>
          <p:nvPr/>
        </p:nvSpPr>
        <p:spPr>
          <a:xfrm>
            <a:off x="502920" y="4041648"/>
            <a:ext cx="3594506" cy="265176"/>
          </a:xfrm>
          <a:prstGeom prst="rect">
            <a:avLst/>
          </a:prstGeom>
          <a:solidFill>
            <a:srgbClr val="2C7FB8"/>
          </a:solidFill>
          <a:ln>
            <a:noFill/>
          </a:ln>
          <a:effectLst/>
        </p:spPr>
        <p:txBody>
          <a:bodyPr rtlCol="0" anchor="ctr"/>
          <a:lstStyle/>
          <a:p/>
        </p:txBody>
      </p:sp>
      <p:sp>
        <p:nvSpPr>
          <p:cNvPr id="24" name="TextBox 23"/>
          <p:cNvSpPr txBox="1"/>
          <p:nvPr/>
        </p:nvSpPr>
        <p:spPr>
          <a:xfrm>
            <a:off x="594360" y="3776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Su kaynakları</a:t>
            </a:r>
          </a:p>
        </p:txBody>
      </p:sp>
      <p:sp>
        <p:nvSpPr>
          <p:cNvPr id="25" name="TextBox 24"/>
          <p:cNvSpPr txBox="1"/>
          <p:nvPr/>
        </p:nvSpPr>
        <p:spPr>
          <a:xfrm>
            <a:off x="612648" y="437997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su kalitesinin izlenmesi, su kaynaklarının haritalanması</a:t>
            </a:r>
          </a:p>
        </p:txBody>
      </p:sp>
      <p:sp>
        <p:nvSpPr>
          <p:cNvPr id="26" name="Rounded Rectangle 25"/>
          <p:cNvSpPr/>
          <p:nvPr/>
        </p:nvSpPr>
        <p:spPr>
          <a:xfrm>
            <a:off x="4298594" y="3776472"/>
            <a:ext cx="3594506" cy="237744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98594" y="3776472"/>
            <a:ext cx="3594506" cy="530352"/>
          </a:xfrm>
          <a:prstGeom prst="roundRect">
            <a:avLst>
              <a:gd name="adj" fmla="val 25000"/>
            </a:avLst>
          </a:prstGeom>
          <a:solidFill>
            <a:srgbClr val="3E8E3A"/>
          </a:solidFill>
          <a:ln>
            <a:noFill/>
          </a:ln>
          <a:effectLst/>
        </p:spPr>
        <p:txBody>
          <a:bodyPr rtlCol="0" anchor="ctr"/>
          <a:lstStyle/>
          <a:p/>
        </p:txBody>
      </p:sp>
      <p:sp>
        <p:nvSpPr>
          <p:cNvPr id="28" name="Rectangle 27"/>
          <p:cNvSpPr/>
          <p:nvPr/>
        </p:nvSpPr>
        <p:spPr>
          <a:xfrm>
            <a:off x="4298594" y="4041648"/>
            <a:ext cx="3594506" cy="265176"/>
          </a:xfrm>
          <a:prstGeom prst="rect">
            <a:avLst/>
          </a:prstGeom>
          <a:solidFill>
            <a:srgbClr val="3E8E3A"/>
          </a:solidFill>
          <a:ln>
            <a:noFill/>
          </a:ln>
          <a:effectLst/>
        </p:spPr>
        <p:txBody>
          <a:bodyPr rtlCol="0" anchor="ctr"/>
          <a:lstStyle/>
          <a:p/>
        </p:txBody>
      </p:sp>
      <p:sp>
        <p:nvSpPr>
          <p:cNvPr id="29" name="TextBox 28"/>
          <p:cNvSpPr txBox="1"/>
          <p:nvPr/>
        </p:nvSpPr>
        <p:spPr>
          <a:xfrm>
            <a:off x="4390034" y="3776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Çevre koruma</a:t>
            </a:r>
          </a:p>
        </p:txBody>
      </p:sp>
      <p:sp>
        <p:nvSpPr>
          <p:cNvPr id="30" name="TextBox 29"/>
          <p:cNvSpPr txBox="1"/>
          <p:nvPr/>
        </p:nvSpPr>
        <p:spPr>
          <a:xfrm>
            <a:off x="4408322" y="437997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habitat ve biyoçeşitlilik izleme</a:t>
            </a:r>
          </a:p>
        </p:txBody>
      </p:sp>
      <p:sp>
        <p:nvSpPr>
          <p:cNvPr id="31" name="Rounded Rectangle 30"/>
          <p:cNvSpPr/>
          <p:nvPr/>
        </p:nvSpPr>
        <p:spPr>
          <a:xfrm>
            <a:off x="8094268" y="3776472"/>
            <a:ext cx="3594506" cy="2377440"/>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94268" y="3776472"/>
            <a:ext cx="3594506" cy="530352"/>
          </a:xfrm>
          <a:prstGeom prst="roundRect">
            <a:avLst>
              <a:gd name="adj" fmla="val 25000"/>
            </a:avLst>
          </a:prstGeom>
          <a:solidFill>
            <a:srgbClr val="B23A3A"/>
          </a:solidFill>
          <a:ln>
            <a:noFill/>
          </a:ln>
          <a:effectLst/>
        </p:spPr>
        <p:txBody>
          <a:bodyPr rtlCol="0" anchor="ctr"/>
          <a:lstStyle/>
          <a:p/>
        </p:txBody>
      </p:sp>
      <p:sp>
        <p:nvSpPr>
          <p:cNvPr id="33" name="Rectangle 32"/>
          <p:cNvSpPr/>
          <p:nvPr/>
        </p:nvSpPr>
        <p:spPr>
          <a:xfrm>
            <a:off x="8094268" y="4041648"/>
            <a:ext cx="3594506" cy="265176"/>
          </a:xfrm>
          <a:prstGeom prst="rect">
            <a:avLst/>
          </a:prstGeom>
          <a:solidFill>
            <a:srgbClr val="B23A3A"/>
          </a:solidFill>
          <a:ln>
            <a:noFill/>
          </a:ln>
          <a:effectLst/>
        </p:spPr>
        <p:txBody>
          <a:bodyPr rtlCol="0" anchor="ctr"/>
          <a:lstStyle/>
          <a:p/>
        </p:txBody>
      </p:sp>
      <p:sp>
        <p:nvSpPr>
          <p:cNvPr id="34" name="TextBox 33"/>
          <p:cNvSpPr txBox="1"/>
          <p:nvPr/>
        </p:nvSpPr>
        <p:spPr>
          <a:xfrm>
            <a:off x="8185708" y="3776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Afet yönetimi</a:t>
            </a:r>
          </a:p>
        </p:txBody>
      </p:sp>
      <p:sp>
        <p:nvSpPr>
          <p:cNvPr id="35" name="TextBox 34"/>
          <p:cNvSpPr txBox="1"/>
          <p:nvPr/>
        </p:nvSpPr>
        <p:spPr>
          <a:xfrm>
            <a:off x="8203996" y="437997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afetlerin izlenmesi, zararın belirlenmesi, acil durum müdahalesinin koordine edilmesi</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 / 84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kitapta uzaktan algılama ve CBS'nin kullanım alanları arasında sayılan bir uygulamadır?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Ders programının hazırlanması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Tarım alanlarının izlenmesi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Bir romanın yazılması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Okul kantininin fiyat listesi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Bir şarkının bestelenmesi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 / 84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kitapta uzaktan algılama ve CBS'nin kullanım alanları arasında sayılan bir uygulamadır?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Ders programının hazırlanması</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Tarım alanlarının izlenmesi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Bir romanın yazılması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Okul kantininin fiyat listesi</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Bir şarkının bestelenmesi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31: tarım alanlarının izlenmesi, bitki örtüsü analizi … tarım uygulamalarında kullanılmaktadır.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 / 84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AYDES: afet yönetiminde CBS</a:t>
            </a:r>
          </a:p>
        </p:txBody>
      </p:sp>
      <p:sp>
        <p:nvSpPr>
          <p:cNvPr id="5" name="Rounded Rectangle 4"/>
          <p:cNvSpPr/>
          <p:nvPr/>
        </p:nvSpPr>
        <p:spPr>
          <a:xfrm>
            <a:off x="9555480" y="201168"/>
            <a:ext cx="2221992" cy="475488"/>
          </a:xfrm>
          <a:prstGeom prst="roundRect">
            <a:avLst>
              <a:gd name="adj" fmla="val 50000"/>
            </a:avLst>
          </a:prstGeom>
          <a:solidFill>
            <a:srgbClr val="B23A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AYDES</a:t>
            </a:r>
          </a:p>
        </p:txBody>
      </p:sp>
      <p:pic>
        <p:nvPicPr>
          <p:cNvPr id="6" name="Picture 5" descr="h3_aydes_s32.jpg"/>
          <p:cNvPicPr>
            <a:picLocks noChangeAspect="1"/>
          </p:cNvPicPr>
          <p:nvPr/>
        </p:nvPicPr>
        <p:blipFill>
          <a:blip r:embed="rId3"/>
          <a:stretch>
            <a:fillRect/>
          </a:stretch>
        </p:blipFill>
        <p:spPr>
          <a:xfrm>
            <a:off x="655213" y="1261872"/>
            <a:ext cx="4541733" cy="4937760"/>
          </a:xfrm>
          <a:prstGeom prst="rect">
            <a:avLst/>
          </a:prstGeom>
          <a:ln w="9525">
            <a:solidFill>
              <a:srgbClr val="D9D9D9"/>
            </a:solidFill>
          </a:ln>
        </p:spPr>
      </p:pic>
      <p:sp>
        <p:nvSpPr>
          <p:cNvPr id="7" name="Rounded Rectangle 6"/>
          <p:cNvSpPr/>
          <p:nvPr/>
        </p:nvSpPr>
        <p:spPr>
          <a:xfrm>
            <a:off x="5577840" y="1261872"/>
            <a:ext cx="6110935" cy="123444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5577840" y="1261872"/>
            <a:ext cx="118872" cy="1234440"/>
          </a:xfrm>
          <a:prstGeom prst="rect">
            <a:avLst/>
          </a:prstGeom>
          <a:solidFill>
            <a:srgbClr val="B23A3A"/>
          </a:solidFill>
          <a:ln>
            <a:noFill/>
          </a:ln>
          <a:effectLst/>
        </p:spPr>
        <p:txBody>
          <a:bodyPr rtlCol="0" anchor="ctr"/>
          <a:lstStyle/>
          <a:p/>
        </p:txBody>
      </p:sp>
      <p:sp>
        <p:nvSpPr>
          <p:cNvPr id="9" name="TextBox 8"/>
          <p:cNvSpPr txBox="1"/>
          <p:nvPr/>
        </p:nvSpPr>
        <p:spPr>
          <a:xfrm>
            <a:off x="5852160" y="1261872"/>
            <a:ext cx="5699455" cy="123444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AYDES: afet ve acil durumlarda tüm kaynakları etkin bir şekilde yönetebilen, karar destek mekanizmalarına sahip web tabanlı bir uygulamadır</a:t>
            </a:r>
          </a:p>
        </p:txBody>
      </p:sp>
      <p:sp>
        <p:nvSpPr>
          <p:cNvPr id="10" name="Rounded Rectangle 9"/>
          <p:cNvSpPr/>
          <p:nvPr/>
        </p:nvSpPr>
        <p:spPr>
          <a:xfrm>
            <a:off x="5577840" y="2633472"/>
            <a:ext cx="2194560" cy="1097280"/>
          </a:xfrm>
          <a:prstGeom prst="roundRect">
            <a:avLst>
              <a:gd name="adj" fmla="val 20000"/>
            </a:avLst>
          </a:prstGeom>
          <a:solidFill>
            <a:srgbClr val="B23A3A"/>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Olay Komuta Sistemi</a:t>
            </a:r>
          </a:p>
        </p:txBody>
      </p:sp>
      <p:sp>
        <p:nvSpPr>
          <p:cNvPr id="11" name="TextBox 10"/>
          <p:cNvSpPr txBox="1"/>
          <p:nvPr/>
        </p:nvSpPr>
        <p:spPr>
          <a:xfrm>
            <a:off x="7909560" y="2633472"/>
            <a:ext cx="3779215" cy="1097280"/>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Hizmet gruplarının hazırlık, planlama ve müdahalesi; ekiplere SMS ve e-posta</a:t>
            </a:r>
          </a:p>
        </p:txBody>
      </p:sp>
      <p:sp>
        <p:nvSpPr>
          <p:cNvPr id="12" name="Rounded Rectangle 11"/>
          <p:cNvSpPr/>
          <p:nvPr/>
        </p:nvSpPr>
        <p:spPr>
          <a:xfrm>
            <a:off x="5577840" y="3849624"/>
            <a:ext cx="2194560" cy="1097280"/>
          </a:xfrm>
          <a:prstGeom prst="roundRect">
            <a:avLst>
              <a:gd name="adj" fmla="val 20000"/>
            </a:avLst>
          </a:prstGeom>
          <a:solidFill>
            <a:srgbClr val="B23A3A"/>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Mekânsal Bilgi Sistemi</a:t>
            </a:r>
          </a:p>
        </p:txBody>
      </p:sp>
      <p:sp>
        <p:nvSpPr>
          <p:cNvPr id="13" name="TextBox 12"/>
          <p:cNvSpPr txBox="1"/>
          <p:nvPr/>
        </p:nvSpPr>
        <p:spPr>
          <a:xfrm>
            <a:off x="7909560" y="3849624"/>
            <a:ext cx="3779215" cy="1097280"/>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Altlık haritalar, mekânsal sorgu ve analiz, hızlı karar</a:t>
            </a:r>
          </a:p>
        </p:txBody>
      </p:sp>
      <p:sp>
        <p:nvSpPr>
          <p:cNvPr id="14" name="Rounded Rectangle 13"/>
          <p:cNvSpPr/>
          <p:nvPr/>
        </p:nvSpPr>
        <p:spPr>
          <a:xfrm>
            <a:off x="5577840" y="5065776"/>
            <a:ext cx="2194560" cy="1097280"/>
          </a:xfrm>
          <a:prstGeom prst="roundRect">
            <a:avLst>
              <a:gd name="adj" fmla="val 20000"/>
            </a:avLst>
          </a:prstGeom>
          <a:solidFill>
            <a:srgbClr val="B23A3A"/>
          </a:solidFill>
          <a:ln>
            <a:noFill/>
          </a:ln>
          <a:effectLst/>
        </p:spPr>
        <p:txBody>
          <a:bodyPr rtlCol="0" anchor="ctr" wrap="square" lIns="128016" rIns="128016" tIns="73152" bIns="73152">
            <a:noAutofit/>
          </a:bodyPr>
          <a:lstStyle/>
          <a:p>
            <a:pPr algn="ctr">
              <a:spcBef>
                <a:spcPts val="0"/>
              </a:spcBef>
              <a:spcAft>
                <a:spcPts val="0"/>
              </a:spcAft>
            </a:pPr>
            <a:r>
              <a:rPr lang="tr-TR" sz="1800" b="1" i="0">
                <a:solidFill>
                  <a:srgbClr val="FFFFFF"/>
                </a:solidFill>
                <a:latin typeface="Calibri"/>
              </a:rPr>
              <a:t>İyileştirme Sistemi</a:t>
            </a:r>
          </a:p>
        </p:txBody>
      </p:sp>
      <p:sp>
        <p:nvSpPr>
          <p:cNvPr id="15" name="TextBox 14"/>
          <p:cNvSpPr txBox="1"/>
          <p:nvPr/>
        </p:nvSpPr>
        <p:spPr>
          <a:xfrm>
            <a:off x="7909560" y="5065776"/>
            <a:ext cx="3779215" cy="1097280"/>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Hasar tespit, hak sahipliği, yer seçimi</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32-35</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 / 84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Beşerli ana gruplar ve harita numaraları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5'Lİ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2B5C8A"/>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2B5C8A"/>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2B5C8A"/>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2B5C8A"/>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2B5C8A"/>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2B5C8A"/>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2B5C8A"/>
                </a:solidFill>
                <a:latin typeface="Calibri"/>
              </a:rPr>
              <a:t>Bugünkü görev: beş haritayı uzman olarak incele, ana grubuna anlat (s. 36).</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 / 84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Mekânsal Bilgi Teknolojileri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 · 40 dk</a:t>
            </a:r>
          </a:p>
        </p:txBody>
      </p:sp>
      <p:sp>
        <p:nvSpPr>
          <p:cNvPr id="6" name="Rounded Rectangle 5"/>
          <p:cNvSpPr/>
          <p:nvPr/>
        </p:nvSpPr>
        <p:spPr>
          <a:xfrm>
            <a:off x="502920" y="1261872"/>
            <a:ext cx="11185855" cy="8686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868680"/>
          </a:xfrm>
          <a:prstGeom prst="rect">
            <a:avLst/>
          </a:prstGeom>
          <a:solidFill>
            <a:srgbClr val="D3373A"/>
          </a:solidFill>
          <a:ln>
            <a:noFill/>
          </a:ln>
          <a:effectLst/>
        </p:spPr>
        <p:txBody>
          <a:bodyPr rtlCol="0" anchor="ctr"/>
          <a:lstStyle/>
          <a:p/>
        </p:txBody>
      </p:sp>
      <p:sp>
        <p:nvSpPr>
          <p:cNvPr id="8" name="TextBox 7"/>
          <p:cNvSpPr txBox="1"/>
          <p:nvPr/>
        </p:nvSpPr>
        <p:spPr>
          <a:xfrm>
            <a:off x="777240" y="1261872"/>
            <a:ext cx="10774375" cy="86868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Amaç: Örnek uygulamalar üzerinden mekânsal bilgi teknolojilerinin kullanım alanlarını yorumlayabilme</a:t>
            </a:r>
          </a:p>
        </p:txBody>
      </p:sp>
      <p:sp>
        <p:nvSpPr>
          <p:cNvPr id="9" name="Rounded Rectangle 8"/>
          <p:cNvSpPr/>
          <p:nvPr/>
        </p:nvSpPr>
        <p:spPr>
          <a:xfrm>
            <a:off x="502920" y="2313432"/>
            <a:ext cx="11185855" cy="124053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313432"/>
            <a:ext cx="1600200" cy="1240536"/>
          </a:xfrm>
          <a:prstGeom prst="roundRect">
            <a:avLst>
              <a:gd name="adj" fmla="val 8000"/>
            </a:avLst>
          </a:prstGeom>
          <a:solidFill>
            <a:srgbClr val="2B5C8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Ana grup</a:t>
            </a:r>
          </a:p>
        </p:txBody>
      </p:sp>
      <p:sp>
        <p:nvSpPr>
          <p:cNvPr id="11" name="TextBox 10"/>
          <p:cNvSpPr txBox="1"/>
          <p:nvPr/>
        </p:nvSpPr>
        <p:spPr>
          <a:xfrm>
            <a:off x="2240280" y="2313432"/>
            <a:ext cx="9357055" cy="1240536"/>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Herkes farklı bir harita alır (1-5).</a:t>
            </a:r>
          </a:p>
        </p:txBody>
      </p:sp>
      <p:sp>
        <p:nvSpPr>
          <p:cNvPr id="12" name="Rounded Rectangle 11"/>
          <p:cNvSpPr/>
          <p:nvPr/>
        </p:nvSpPr>
        <p:spPr>
          <a:xfrm>
            <a:off x="502920" y="3681984"/>
            <a:ext cx="11185855" cy="124053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681984"/>
            <a:ext cx="1600200" cy="1240536"/>
          </a:xfrm>
          <a:prstGeom prst="roundRect">
            <a:avLst>
              <a:gd name="adj" fmla="val 8000"/>
            </a:avLst>
          </a:prstGeom>
          <a:solidFill>
            <a:srgbClr val="2B5C8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Uzmanlar</a:t>
            </a:r>
          </a:p>
        </p:txBody>
      </p:sp>
      <p:sp>
        <p:nvSpPr>
          <p:cNvPr id="14" name="TextBox 13"/>
          <p:cNvSpPr txBox="1"/>
          <p:nvPr/>
        </p:nvSpPr>
        <p:spPr>
          <a:xfrm>
            <a:off x="2240280" y="3681984"/>
            <a:ext cx="8122615" cy="1240536"/>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Uzmanlık grubu olarak incelediğiniz haritada ön plana çıkan coğrafi unsurların neler olduğunu, haritanın hangi amaç doğrultusunda oluşturulduğunu, günlük hayatta kişilere ya da kurumlara ne tür kolaylıklar sağladığını çözümleyiniz.</a:t>
            </a:r>
          </a:p>
        </p:txBody>
      </p:sp>
      <p:sp>
        <p:nvSpPr>
          <p:cNvPr id="15" name="Rounded Rectangle 14"/>
          <p:cNvSpPr/>
          <p:nvPr/>
        </p:nvSpPr>
        <p:spPr>
          <a:xfrm>
            <a:off x="10545775" y="4027932"/>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16 dk</a:t>
            </a:r>
          </a:p>
        </p:txBody>
      </p:sp>
      <p:sp>
        <p:nvSpPr>
          <p:cNvPr id="16" name="Rounded Rectangle 15"/>
          <p:cNvSpPr/>
          <p:nvPr/>
        </p:nvSpPr>
        <p:spPr>
          <a:xfrm>
            <a:off x="502920" y="5050536"/>
            <a:ext cx="11185855" cy="1240536"/>
          </a:xfrm>
          <a:prstGeom prst="roundRect">
            <a:avLst>
              <a:gd name="adj" fmla="val 8000"/>
            </a:avLst>
          </a:prstGeom>
          <a:solidFill>
            <a:srgbClr val="F0F0F0"/>
          </a:solidFill>
          <a:ln>
            <a:noFill/>
          </a:ln>
          <a:effectLst/>
        </p:spPr>
        <p:txBody>
          <a:bodyPr rtlCol="0" anchor="ctr"/>
          <a:lstStyle/>
          <a:p/>
        </p:txBody>
      </p:sp>
      <p:sp>
        <p:nvSpPr>
          <p:cNvPr id="17" name="Rounded Rectangle 16"/>
          <p:cNvSpPr/>
          <p:nvPr/>
        </p:nvSpPr>
        <p:spPr>
          <a:xfrm>
            <a:off x="502920" y="5050536"/>
            <a:ext cx="1600200" cy="1240536"/>
          </a:xfrm>
          <a:prstGeom prst="roundRect">
            <a:avLst>
              <a:gd name="adj" fmla="val 8000"/>
            </a:avLst>
          </a:prstGeom>
          <a:solidFill>
            <a:srgbClr val="2B5C8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Dönüş</a:t>
            </a:r>
          </a:p>
        </p:txBody>
      </p:sp>
      <p:sp>
        <p:nvSpPr>
          <p:cNvPr id="18" name="TextBox 17"/>
          <p:cNvSpPr txBox="1"/>
          <p:nvPr/>
        </p:nvSpPr>
        <p:spPr>
          <a:xfrm>
            <a:off x="2240280" y="5050536"/>
            <a:ext cx="8122615" cy="1240536"/>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Ana gruba dön, haritanı anlat; haritaları kullanım alanına göre sınıflandırın.</a:t>
            </a:r>
          </a:p>
        </p:txBody>
      </p:sp>
      <p:sp>
        <p:nvSpPr>
          <p:cNvPr id="19" name="Rounded Rectangle 18"/>
          <p:cNvSpPr/>
          <p:nvPr/>
        </p:nvSpPr>
        <p:spPr>
          <a:xfrm>
            <a:off x="10545775" y="539648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7 dk</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36</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 / 84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Uzmanlık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UZMANLAR</a:t>
            </a:r>
          </a:p>
        </p:txBody>
      </p:sp>
      <p:sp>
        <p:nvSpPr>
          <p:cNvPr id="6" name="Rounded Rectangle 5"/>
          <p:cNvSpPr/>
          <p:nvPr/>
        </p:nvSpPr>
        <p:spPr>
          <a:xfrm>
            <a:off x="502920" y="1261872"/>
            <a:ext cx="2659303" cy="5029200"/>
          </a:xfrm>
          <a:prstGeom prst="roundRect">
            <a:avLst>
              <a:gd name="adj" fmla="val 5000"/>
            </a:avLst>
          </a:prstGeom>
          <a:solidFill>
            <a:srgbClr val="FFFFFF"/>
          </a:solidFill>
          <a:ln>
            <a:noFill/>
          </a:ln>
          <a:effectLst/>
        </p:spPr>
        <p:txBody>
          <a:bodyPr rtlCol="0" anchor="ctr"/>
          <a:lstStyle/>
          <a:p/>
        </p:txBody>
      </p:sp>
      <p:sp>
        <p:nvSpPr>
          <p:cNvPr id="7" name="Rounded Rectangle 6"/>
          <p:cNvSpPr/>
          <p:nvPr/>
        </p:nvSpPr>
        <p:spPr>
          <a:xfrm>
            <a:off x="502920" y="1261872"/>
            <a:ext cx="2659303" cy="685800"/>
          </a:xfrm>
          <a:prstGeom prst="roundRect">
            <a:avLst>
              <a:gd name="adj" fmla="val 25000"/>
            </a:avLst>
          </a:prstGeom>
          <a:solidFill>
            <a:srgbClr val="2B5C8A"/>
          </a:solidFill>
          <a:ln>
            <a:noFill/>
          </a:ln>
          <a:effectLst/>
        </p:spPr>
        <p:txBody>
          <a:bodyPr rtlCol="0" anchor="ctr"/>
          <a:lstStyle/>
          <a:p/>
        </p:txBody>
      </p:sp>
      <p:sp>
        <p:nvSpPr>
          <p:cNvPr id="8" name="Rectangle 7"/>
          <p:cNvSpPr/>
          <p:nvPr/>
        </p:nvSpPr>
        <p:spPr>
          <a:xfrm>
            <a:off x="502920" y="1604772"/>
            <a:ext cx="2659303" cy="342900"/>
          </a:xfrm>
          <a:prstGeom prst="rect">
            <a:avLst/>
          </a:prstGeom>
          <a:solidFill>
            <a:srgbClr val="2B5C8A"/>
          </a:solidFill>
          <a:ln>
            <a:noFill/>
          </a:ln>
          <a:effectLst/>
        </p:spPr>
        <p:txBody>
          <a:bodyPr rtlCol="0" anchor="ctr"/>
          <a:lstStyle/>
          <a:p/>
        </p:txBody>
      </p:sp>
      <p:sp>
        <p:nvSpPr>
          <p:cNvPr id="9" name="TextBox 8"/>
          <p:cNvSpPr txBox="1"/>
          <p:nvPr/>
        </p:nvSpPr>
        <p:spPr>
          <a:xfrm>
            <a:off x="594360"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Haritanın adı</a:t>
            </a:r>
          </a:p>
        </p:txBody>
      </p:sp>
      <p:sp>
        <p:nvSpPr>
          <p:cNvPr id="10" name="Rounded Rectangle 9"/>
          <p:cNvSpPr/>
          <p:nvPr/>
        </p:nvSpPr>
        <p:spPr>
          <a:xfrm>
            <a:off x="502920"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11" name="Connector 10"/>
          <p:cNvCxnSpPr/>
          <p:nvPr/>
        </p:nvCxnSpPr>
        <p:spPr>
          <a:xfrm>
            <a:off x="685800" y="2816352"/>
            <a:ext cx="2293543" cy="0"/>
          </a:xfrm>
          <a:prstGeom prst="line">
            <a:avLst/>
          </a:prstGeom>
          <a:ln w="12700">
            <a:solidFill>
              <a:srgbClr val="D9D9D9"/>
            </a:solidFill>
            <a:prstDash val="dash"/>
          </a:ln>
        </p:spPr>
      </p:cxnSp>
      <p:cxnSp>
        <p:nvCxnSpPr>
          <p:cNvPr id="12" name="Connector 11"/>
          <p:cNvCxnSpPr/>
          <p:nvPr/>
        </p:nvCxnSpPr>
        <p:spPr>
          <a:xfrm>
            <a:off x="685800" y="3685032"/>
            <a:ext cx="2293543" cy="0"/>
          </a:xfrm>
          <a:prstGeom prst="line">
            <a:avLst/>
          </a:prstGeom>
          <a:ln w="12700">
            <a:solidFill>
              <a:srgbClr val="D9D9D9"/>
            </a:solidFill>
            <a:prstDash val="dash"/>
          </a:ln>
        </p:spPr>
      </p:cxnSp>
      <p:cxnSp>
        <p:nvCxnSpPr>
          <p:cNvPr id="13" name="Connector 12"/>
          <p:cNvCxnSpPr/>
          <p:nvPr/>
        </p:nvCxnSpPr>
        <p:spPr>
          <a:xfrm>
            <a:off x="685800" y="4553712"/>
            <a:ext cx="2293543" cy="0"/>
          </a:xfrm>
          <a:prstGeom prst="line">
            <a:avLst/>
          </a:prstGeom>
          <a:ln w="12700">
            <a:solidFill>
              <a:srgbClr val="D9D9D9"/>
            </a:solidFill>
            <a:prstDash val="dash"/>
          </a:ln>
        </p:spPr>
      </p:cxnSp>
      <p:cxnSp>
        <p:nvCxnSpPr>
          <p:cNvPr id="14" name="Connector 13"/>
          <p:cNvCxnSpPr/>
          <p:nvPr/>
        </p:nvCxnSpPr>
        <p:spPr>
          <a:xfrm>
            <a:off x="685800" y="5422392"/>
            <a:ext cx="2293543" cy="0"/>
          </a:xfrm>
          <a:prstGeom prst="line">
            <a:avLst/>
          </a:prstGeom>
          <a:ln w="12700">
            <a:solidFill>
              <a:srgbClr val="D9D9D9"/>
            </a:solidFill>
            <a:prstDash val="dash"/>
          </a:ln>
        </p:spPr>
      </p:cxnSp>
      <p:sp>
        <p:nvSpPr>
          <p:cNvPr id="15" name="Rounded Rectangle 14"/>
          <p:cNvSpPr/>
          <p:nvPr/>
        </p:nvSpPr>
        <p:spPr>
          <a:xfrm>
            <a:off x="3345103" y="1261872"/>
            <a:ext cx="2659303" cy="5029200"/>
          </a:xfrm>
          <a:prstGeom prst="roundRect">
            <a:avLst>
              <a:gd name="adj" fmla="val 5000"/>
            </a:avLst>
          </a:prstGeom>
          <a:solidFill>
            <a:srgbClr val="FFFFFF"/>
          </a:solidFill>
          <a:ln>
            <a:noFill/>
          </a:ln>
          <a:effectLst/>
        </p:spPr>
        <p:txBody>
          <a:bodyPr rtlCol="0" anchor="ctr"/>
          <a:lstStyle/>
          <a:p/>
        </p:txBody>
      </p:sp>
      <p:sp>
        <p:nvSpPr>
          <p:cNvPr id="16" name="Rounded Rectangle 15"/>
          <p:cNvSpPr/>
          <p:nvPr/>
        </p:nvSpPr>
        <p:spPr>
          <a:xfrm>
            <a:off x="3345103" y="1261872"/>
            <a:ext cx="2659303" cy="685800"/>
          </a:xfrm>
          <a:prstGeom prst="roundRect">
            <a:avLst>
              <a:gd name="adj" fmla="val 25000"/>
            </a:avLst>
          </a:prstGeom>
          <a:solidFill>
            <a:srgbClr val="2E7D5B"/>
          </a:solidFill>
          <a:ln>
            <a:noFill/>
          </a:ln>
          <a:effectLst/>
        </p:spPr>
        <p:txBody>
          <a:bodyPr rtlCol="0" anchor="ctr"/>
          <a:lstStyle/>
          <a:p/>
        </p:txBody>
      </p:sp>
      <p:sp>
        <p:nvSpPr>
          <p:cNvPr id="17" name="Rectangle 16"/>
          <p:cNvSpPr/>
          <p:nvPr/>
        </p:nvSpPr>
        <p:spPr>
          <a:xfrm>
            <a:off x="3345103" y="1604772"/>
            <a:ext cx="2659303" cy="342900"/>
          </a:xfrm>
          <a:prstGeom prst="rect">
            <a:avLst/>
          </a:prstGeom>
          <a:solidFill>
            <a:srgbClr val="2E7D5B"/>
          </a:solidFill>
          <a:ln>
            <a:noFill/>
          </a:ln>
          <a:effectLst/>
        </p:spPr>
        <p:txBody>
          <a:bodyPr rtlCol="0" anchor="ctr"/>
          <a:lstStyle/>
          <a:p/>
        </p:txBody>
      </p:sp>
      <p:sp>
        <p:nvSpPr>
          <p:cNvPr id="18" name="TextBox 17"/>
          <p:cNvSpPr txBox="1"/>
          <p:nvPr/>
        </p:nvSpPr>
        <p:spPr>
          <a:xfrm>
            <a:off x="3436543"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Ön plana çıkan unsur</a:t>
            </a:r>
          </a:p>
        </p:txBody>
      </p:sp>
      <p:sp>
        <p:nvSpPr>
          <p:cNvPr id="19" name="Rounded Rectangle 18"/>
          <p:cNvSpPr/>
          <p:nvPr/>
        </p:nvSpPr>
        <p:spPr>
          <a:xfrm>
            <a:off x="3345103"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20" name="Connector 19"/>
          <p:cNvCxnSpPr/>
          <p:nvPr/>
        </p:nvCxnSpPr>
        <p:spPr>
          <a:xfrm>
            <a:off x="3527983" y="2816352"/>
            <a:ext cx="2293543" cy="0"/>
          </a:xfrm>
          <a:prstGeom prst="line">
            <a:avLst/>
          </a:prstGeom>
          <a:ln w="12700">
            <a:solidFill>
              <a:srgbClr val="D9D9D9"/>
            </a:solidFill>
            <a:prstDash val="dash"/>
          </a:ln>
        </p:spPr>
      </p:cxnSp>
      <p:cxnSp>
        <p:nvCxnSpPr>
          <p:cNvPr id="21" name="Connector 20"/>
          <p:cNvCxnSpPr/>
          <p:nvPr/>
        </p:nvCxnSpPr>
        <p:spPr>
          <a:xfrm>
            <a:off x="3527983" y="3685032"/>
            <a:ext cx="2293543" cy="0"/>
          </a:xfrm>
          <a:prstGeom prst="line">
            <a:avLst/>
          </a:prstGeom>
          <a:ln w="12700">
            <a:solidFill>
              <a:srgbClr val="D9D9D9"/>
            </a:solidFill>
            <a:prstDash val="dash"/>
          </a:ln>
        </p:spPr>
      </p:cxnSp>
      <p:cxnSp>
        <p:nvCxnSpPr>
          <p:cNvPr id="22" name="Connector 21"/>
          <p:cNvCxnSpPr/>
          <p:nvPr/>
        </p:nvCxnSpPr>
        <p:spPr>
          <a:xfrm>
            <a:off x="3527983" y="4553712"/>
            <a:ext cx="2293543" cy="0"/>
          </a:xfrm>
          <a:prstGeom prst="line">
            <a:avLst/>
          </a:prstGeom>
          <a:ln w="12700">
            <a:solidFill>
              <a:srgbClr val="D9D9D9"/>
            </a:solidFill>
            <a:prstDash val="dash"/>
          </a:ln>
        </p:spPr>
      </p:cxnSp>
      <p:cxnSp>
        <p:nvCxnSpPr>
          <p:cNvPr id="23" name="Connector 22"/>
          <p:cNvCxnSpPr/>
          <p:nvPr/>
        </p:nvCxnSpPr>
        <p:spPr>
          <a:xfrm>
            <a:off x="3527983" y="5422392"/>
            <a:ext cx="2293543" cy="0"/>
          </a:xfrm>
          <a:prstGeom prst="line">
            <a:avLst/>
          </a:prstGeom>
          <a:ln w="12700">
            <a:solidFill>
              <a:srgbClr val="D9D9D9"/>
            </a:solidFill>
            <a:prstDash val="dash"/>
          </a:ln>
        </p:spPr>
      </p:cxnSp>
      <p:sp>
        <p:nvSpPr>
          <p:cNvPr id="24" name="Rounded Rectangle 23"/>
          <p:cNvSpPr/>
          <p:nvPr/>
        </p:nvSpPr>
        <p:spPr>
          <a:xfrm>
            <a:off x="6187286" y="1261872"/>
            <a:ext cx="2659303" cy="5029200"/>
          </a:xfrm>
          <a:prstGeom prst="roundRect">
            <a:avLst>
              <a:gd name="adj" fmla="val 5000"/>
            </a:avLst>
          </a:prstGeom>
          <a:solidFill>
            <a:srgbClr val="FFFFFF"/>
          </a:solidFill>
          <a:ln>
            <a:noFill/>
          </a:ln>
          <a:effectLst/>
        </p:spPr>
        <p:txBody>
          <a:bodyPr rtlCol="0" anchor="ctr"/>
          <a:lstStyle/>
          <a:p/>
        </p:txBody>
      </p:sp>
      <p:sp>
        <p:nvSpPr>
          <p:cNvPr id="25" name="Rounded Rectangle 24"/>
          <p:cNvSpPr/>
          <p:nvPr/>
        </p:nvSpPr>
        <p:spPr>
          <a:xfrm>
            <a:off x="6187286" y="1261872"/>
            <a:ext cx="2659303" cy="685800"/>
          </a:xfrm>
          <a:prstGeom prst="roundRect">
            <a:avLst>
              <a:gd name="adj" fmla="val 25000"/>
            </a:avLst>
          </a:prstGeom>
          <a:solidFill>
            <a:srgbClr val="2B5C8A"/>
          </a:solidFill>
          <a:ln>
            <a:noFill/>
          </a:ln>
          <a:effectLst/>
        </p:spPr>
        <p:txBody>
          <a:bodyPr rtlCol="0" anchor="ctr"/>
          <a:lstStyle/>
          <a:p/>
        </p:txBody>
      </p:sp>
      <p:sp>
        <p:nvSpPr>
          <p:cNvPr id="26" name="Rectangle 25"/>
          <p:cNvSpPr/>
          <p:nvPr/>
        </p:nvSpPr>
        <p:spPr>
          <a:xfrm>
            <a:off x="6187286" y="1604772"/>
            <a:ext cx="2659303" cy="342900"/>
          </a:xfrm>
          <a:prstGeom prst="rect">
            <a:avLst/>
          </a:prstGeom>
          <a:solidFill>
            <a:srgbClr val="2B5C8A"/>
          </a:solidFill>
          <a:ln>
            <a:noFill/>
          </a:ln>
          <a:effectLst/>
        </p:spPr>
        <p:txBody>
          <a:bodyPr rtlCol="0" anchor="ctr"/>
          <a:lstStyle/>
          <a:p/>
        </p:txBody>
      </p:sp>
      <p:sp>
        <p:nvSpPr>
          <p:cNvPr id="27" name="TextBox 26"/>
          <p:cNvSpPr txBox="1"/>
          <p:nvPr/>
        </p:nvSpPr>
        <p:spPr>
          <a:xfrm>
            <a:off x="6278726"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Amacı</a:t>
            </a:r>
          </a:p>
        </p:txBody>
      </p:sp>
      <p:sp>
        <p:nvSpPr>
          <p:cNvPr id="28" name="Rounded Rectangle 27"/>
          <p:cNvSpPr/>
          <p:nvPr/>
        </p:nvSpPr>
        <p:spPr>
          <a:xfrm>
            <a:off x="6187286"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29" name="Connector 28"/>
          <p:cNvCxnSpPr/>
          <p:nvPr/>
        </p:nvCxnSpPr>
        <p:spPr>
          <a:xfrm>
            <a:off x="6370166" y="2816352"/>
            <a:ext cx="2293543" cy="0"/>
          </a:xfrm>
          <a:prstGeom prst="line">
            <a:avLst/>
          </a:prstGeom>
          <a:ln w="12700">
            <a:solidFill>
              <a:srgbClr val="D9D9D9"/>
            </a:solidFill>
            <a:prstDash val="dash"/>
          </a:ln>
        </p:spPr>
      </p:cxnSp>
      <p:cxnSp>
        <p:nvCxnSpPr>
          <p:cNvPr id="30" name="Connector 29"/>
          <p:cNvCxnSpPr/>
          <p:nvPr/>
        </p:nvCxnSpPr>
        <p:spPr>
          <a:xfrm>
            <a:off x="6370166" y="3685032"/>
            <a:ext cx="2293543" cy="0"/>
          </a:xfrm>
          <a:prstGeom prst="line">
            <a:avLst/>
          </a:prstGeom>
          <a:ln w="12700">
            <a:solidFill>
              <a:srgbClr val="D9D9D9"/>
            </a:solidFill>
            <a:prstDash val="dash"/>
          </a:ln>
        </p:spPr>
      </p:cxnSp>
      <p:cxnSp>
        <p:nvCxnSpPr>
          <p:cNvPr id="31" name="Connector 30"/>
          <p:cNvCxnSpPr/>
          <p:nvPr/>
        </p:nvCxnSpPr>
        <p:spPr>
          <a:xfrm>
            <a:off x="6370166" y="4553712"/>
            <a:ext cx="2293543" cy="0"/>
          </a:xfrm>
          <a:prstGeom prst="line">
            <a:avLst/>
          </a:prstGeom>
          <a:ln w="12700">
            <a:solidFill>
              <a:srgbClr val="D9D9D9"/>
            </a:solidFill>
            <a:prstDash val="dash"/>
          </a:ln>
        </p:spPr>
      </p:cxnSp>
      <p:cxnSp>
        <p:nvCxnSpPr>
          <p:cNvPr id="32" name="Connector 31"/>
          <p:cNvCxnSpPr/>
          <p:nvPr/>
        </p:nvCxnSpPr>
        <p:spPr>
          <a:xfrm>
            <a:off x="6370166" y="5422392"/>
            <a:ext cx="2293543" cy="0"/>
          </a:xfrm>
          <a:prstGeom prst="line">
            <a:avLst/>
          </a:prstGeom>
          <a:ln w="12700">
            <a:solidFill>
              <a:srgbClr val="D9D9D9"/>
            </a:solidFill>
            <a:prstDash val="dash"/>
          </a:ln>
        </p:spPr>
      </p:cxnSp>
      <p:sp>
        <p:nvSpPr>
          <p:cNvPr id="33" name="Rounded Rectangle 32"/>
          <p:cNvSpPr/>
          <p:nvPr/>
        </p:nvSpPr>
        <p:spPr>
          <a:xfrm>
            <a:off x="9029469" y="1261872"/>
            <a:ext cx="2659303" cy="5029200"/>
          </a:xfrm>
          <a:prstGeom prst="roundRect">
            <a:avLst>
              <a:gd name="adj" fmla="val 5000"/>
            </a:avLst>
          </a:prstGeom>
          <a:solidFill>
            <a:srgbClr val="FFFFFF"/>
          </a:solidFill>
          <a:ln>
            <a:noFill/>
          </a:ln>
          <a:effectLst/>
        </p:spPr>
        <p:txBody>
          <a:bodyPr rtlCol="0" anchor="ctr"/>
          <a:lstStyle/>
          <a:p/>
        </p:txBody>
      </p:sp>
      <p:sp>
        <p:nvSpPr>
          <p:cNvPr id="34" name="Rounded Rectangle 33"/>
          <p:cNvSpPr/>
          <p:nvPr/>
        </p:nvSpPr>
        <p:spPr>
          <a:xfrm>
            <a:off x="9029469" y="1261872"/>
            <a:ext cx="2659303" cy="685800"/>
          </a:xfrm>
          <a:prstGeom prst="roundRect">
            <a:avLst>
              <a:gd name="adj" fmla="val 25000"/>
            </a:avLst>
          </a:prstGeom>
          <a:solidFill>
            <a:srgbClr val="2E7D5B"/>
          </a:solidFill>
          <a:ln>
            <a:noFill/>
          </a:ln>
          <a:effectLst/>
        </p:spPr>
        <p:txBody>
          <a:bodyPr rtlCol="0" anchor="ctr"/>
          <a:lstStyle/>
          <a:p/>
        </p:txBody>
      </p:sp>
      <p:sp>
        <p:nvSpPr>
          <p:cNvPr id="35" name="Rectangle 34"/>
          <p:cNvSpPr/>
          <p:nvPr/>
        </p:nvSpPr>
        <p:spPr>
          <a:xfrm>
            <a:off x="9029469" y="1604772"/>
            <a:ext cx="2659303" cy="342900"/>
          </a:xfrm>
          <a:prstGeom prst="rect">
            <a:avLst/>
          </a:prstGeom>
          <a:solidFill>
            <a:srgbClr val="2E7D5B"/>
          </a:solidFill>
          <a:ln>
            <a:noFill/>
          </a:ln>
          <a:effectLst/>
        </p:spPr>
        <p:txBody>
          <a:bodyPr rtlCol="0" anchor="ctr"/>
          <a:lstStyle/>
          <a:p/>
        </p:txBody>
      </p:sp>
      <p:sp>
        <p:nvSpPr>
          <p:cNvPr id="36" name="TextBox 35"/>
          <p:cNvSpPr txBox="1"/>
          <p:nvPr/>
        </p:nvSpPr>
        <p:spPr>
          <a:xfrm>
            <a:off x="9120909" y="1261872"/>
            <a:ext cx="2476423" cy="6858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Günlük hayatta kolaylık</a:t>
            </a:r>
          </a:p>
        </p:txBody>
      </p:sp>
      <p:sp>
        <p:nvSpPr>
          <p:cNvPr id="37" name="Rounded Rectangle 36"/>
          <p:cNvSpPr/>
          <p:nvPr/>
        </p:nvSpPr>
        <p:spPr>
          <a:xfrm>
            <a:off x="9029469" y="1261872"/>
            <a:ext cx="2659303" cy="5029200"/>
          </a:xfrm>
          <a:prstGeom prst="roundRect">
            <a:avLst>
              <a:gd name="adj" fmla="val 5000"/>
            </a:avLst>
          </a:prstGeom>
          <a:noFill/>
          <a:ln w="12700">
            <a:solidFill>
              <a:srgbClr val="D9D9D9"/>
            </a:solidFill>
          </a:ln>
          <a:effectLst/>
        </p:spPr>
        <p:txBody>
          <a:bodyPr rtlCol="0" anchor="ctr"/>
          <a:lstStyle/>
          <a:p/>
        </p:txBody>
      </p:sp>
      <p:cxnSp>
        <p:nvCxnSpPr>
          <p:cNvPr id="38" name="Connector 37"/>
          <p:cNvCxnSpPr/>
          <p:nvPr/>
        </p:nvCxnSpPr>
        <p:spPr>
          <a:xfrm>
            <a:off x="9212349" y="2816352"/>
            <a:ext cx="2293543" cy="0"/>
          </a:xfrm>
          <a:prstGeom prst="line">
            <a:avLst/>
          </a:prstGeom>
          <a:ln w="12700">
            <a:solidFill>
              <a:srgbClr val="D9D9D9"/>
            </a:solidFill>
            <a:prstDash val="dash"/>
          </a:ln>
        </p:spPr>
      </p:cxnSp>
      <p:cxnSp>
        <p:nvCxnSpPr>
          <p:cNvPr id="39" name="Connector 38"/>
          <p:cNvCxnSpPr/>
          <p:nvPr/>
        </p:nvCxnSpPr>
        <p:spPr>
          <a:xfrm>
            <a:off x="9212349" y="3685032"/>
            <a:ext cx="2293543" cy="0"/>
          </a:xfrm>
          <a:prstGeom prst="line">
            <a:avLst/>
          </a:prstGeom>
          <a:ln w="12700">
            <a:solidFill>
              <a:srgbClr val="D9D9D9"/>
            </a:solidFill>
            <a:prstDash val="dash"/>
          </a:ln>
        </p:spPr>
      </p:cxnSp>
      <p:cxnSp>
        <p:nvCxnSpPr>
          <p:cNvPr id="40" name="Connector 39"/>
          <p:cNvCxnSpPr/>
          <p:nvPr/>
        </p:nvCxnSpPr>
        <p:spPr>
          <a:xfrm>
            <a:off x="9212349" y="4553712"/>
            <a:ext cx="2293543" cy="0"/>
          </a:xfrm>
          <a:prstGeom prst="line">
            <a:avLst/>
          </a:prstGeom>
          <a:ln w="12700">
            <a:solidFill>
              <a:srgbClr val="D9D9D9"/>
            </a:solidFill>
            <a:prstDash val="dash"/>
          </a:ln>
        </p:spPr>
      </p:cxnSp>
      <p:cxnSp>
        <p:nvCxnSpPr>
          <p:cNvPr id="41" name="Connector 40"/>
          <p:cNvCxnSpPr/>
          <p:nvPr/>
        </p:nvCxnSpPr>
        <p:spPr>
          <a:xfrm>
            <a:off x="9212349" y="5422392"/>
            <a:ext cx="2293543" cy="0"/>
          </a:xfrm>
          <a:prstGeom prst="line">
            <a:avLst/>
          </a:prstGeom>
          <a:ln w="12700">
            <a:solidFill>
              <a:srgbClr val="D9D9D9"/>
            </a:solidFill>
            <a:prstDash val="dash"/>
          </a:ln>
        </p:spPr>
      </p:cxnSp>
      <p:sp>
        <p:nvSpPr>
          <p:cNvPr id="42" name="TextBox 4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43" name="Rounded Rectangle 4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36</a:t>
            </a:r>
          </a:p>
        </p:txBody>
      </p:sp>
      <p:sp>
        <p:nvSpPr>
          <p:cNvPr id="44" name="TextBox 4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 / 84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Uzmanlık grupları — Örnek cevap (1-3)</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4480560"/>
        </p:xfrm>
        <a:graphic>
          <a:graphicData uri="http://schemas.openxmlformats.org/drawingml/2006/table">
            <a:tbl>
              <a:tblPr firstRow="1" bandRow="1">
                <a:tableStyleId>{5C22544A-7EE6-4342-B048-85BDC9FD1C3A}</a:tableStyleId>
              </a:tblPr>
              <a:tblGrid>
                <a:gridCol w="3291840"/>
                <a:gridCol w="2377440"/>
                <a:gridCol w="2743200"/>
                <a:gridCol w="2770632"/>
              </a:tblGrid>
              <a:tr h="502920">
                <a:tc>
                  <a:txBody>
                    <a:bodyPr wrap="square"/>
                    <a:lstStyle/>
                    <a:p>
                      <a:pPr algn="ctr">
                        <a:spcBef>
                          <a:spcPts val="0"/>
                        </a:spcBef>
                        <a:spcAft>
                          <a:spcPts val="0"/>
                        </a:spcAft>
                      </a:pPr>
                      <a:r>
                        <a:rPr lang="tr-TR" sz="1700" b="1" i="0">
                          <a:solidFill>
                            <a:srgbClr val="FFFFFF"/>
                          </a:solidFill>
                          <a:latin typeface="Calibri"/>
                        </a:rPr>
                        <a:t>Harita</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Ön plana çıkan</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Amaç</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Kolaylık</a:t>
                      </a:r>
                    </a:p>
                  </a:txBody>
                  <a:tcPr marL="54864" marR="54864" marT="18288" marB="18288" anchor="ctr">
                    <a:solidFill>
                      <a:srgbClr val="2E7D32"/>
                    </a:solidFill>
                  </a:tcPr>
                </a:tc>
              </a:tr>
              <a:tr h="1325880">
                <a:tc>
                  <a:txBody>
                    <a:bodyPr wrap="square"/>
                    <a:lstStyle/>
                    <a:p>
                      <a:pPr algn="l">
                        <a:spcBef>
                          <a:spcPts val="0"/>
                        </a:spcBef>
                        <a:spcAft>
                          <a:spcPts val="0"/>
                        </a:spcAft>
                      </a:pPr>
                      <a:r>
                        <a:rPr lang="tr-TR" sz="1800" b="0" i="0">
                          <a:solidFill>
                            <a:srgbClr val="262626"/>
                          </a:solidFill>
                          <a:latin typeface="Calibri"/>
                        </a:rPr>
                        <a:t>Türkiye’nin Çevresindeki Nükleer Santrallerin Dağılışı Haritası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Nükleer santrallerin yerleri</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Risk değerlendirmesi, acil durum planlaması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Olası bir kazada hangi bölgelerin etkilenebileceğini bilmek</a:t>
                      </a:r>
                    </a:p>
                  </a:txBody>
                  <a:tcPr marL="54864" marR="54864" marT="18288" marB="18288" anchor="ctr">
                    <a:solidFill>
                      <a:srgbClr val="FFFFFF"/>
                    </a:solidFill>
                  </a:tcPr>
                </a:tc>
              </a:tr>
              <a:tr h="1325880">
                <a:tc>
                  <a:txBody>
                    <a:bodyPr wrap="square"/>
                    <a:lstStyle/>
                    <a:p>
                      <a:pPr algn="l">
                        <a:spcBef>
                          <a:spcPts val="0"/>
                        </a:spcBef>
                        <a:spcAft>
                          <a:spcPts val="0"/>
                        </a:spcAft>
                      </a:pPr>
                      <a:r>
                        <a:rPr lang="tr-TR" sz="1800" b="0" i="0">
                          <a:solidFill>
                            <a:srgbClr val="262626"/>
                          </a:solidFill>
                          <a:latin typeface="Calibri"/>
                        </a:rPr>
                        <a:t>Türkiye Yağış Haritası</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Yağış miktarının dağılışı</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Tarım ve su kaynakları planlaması</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Çiftçinin ürün seçimi, barajların ve sulamanın planlanması</a:t>
                      </a:r>
                    </a:p>
                  </a:txBody>
                  <a:tcPr marL="54864" marR="54864" marT="18288" marB="18288" anchor="ctr">
                    <a:solidFill>
                      <a:srgbClr val="E3F1E4"/>
                    </a:solidFill>
                  </a:tcPr>
                </a:tc>
              </a:tr>
              <a:tr h="1325880">
                <a:tc>
                  <a:txBody>
                    <a:bodyPr wrap="square"/>
                    <a:lstStyle/>
                    <a:p>
                      <a:pPr algn="l">
                        <a:spcBef>
                          <a:spcPts val="0"/>
                        </a:spcBef>
                        <a:spcAft>
                          <a:spcPts val="0"/>
                        </a:spcAft>
                      </a:pPr>
                      <a:r>
                        <a:rPr lang="tr-TR" sz="1800" b="0" i="0">
                          <a:solidFill>
                            <a:srgbClr val="262626"/>
                          </a:solidFill>
                          <a:latin typeface="Calibri"/>
                        </a:rPr>
                        <a:t>İstanbul Depremi Yardım ve Tahliye Haritası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Tahliye yolları, yardım noktaları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Deprem sonrası tahliye ve yardımın düzenlenmesi</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Halkın güvenli yere ve yardıma hızla ulaşması</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 / 84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Uzmanlık grupları — Örnek cevap (4-5)</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3154680"/>
        </p:xfrm>
        <a:graphic>
          <a:graphicData uri="http://schemas.openxmlformats.org/drawingml/2006/table">
            <a:tbl>
              <a:tblPr firstRow="1" bandRow="1">
                <a:tableStyleId>{5C22544A-7EE6-4342-B048-85BDC9FD1C3A}</a:tableStyleId>
              </a:tblPr>
              <a:tblGrid>
                <a:gridCol w="3291840"/>
                <a:gridCol w="2377440"/>
                <a:gridCol w="2743200"/>
                <a:gridCol w="2770632"/>
              </a:tblGrid>
              <a:tr h="502920">
                <a:tc>
                  <a:txBody>
                    <a:bodyPr wrap="square"/>
                    <a:lstStyle/>
                    <a:p>
                      <a:pPr algn="ctr">
                        <a:spcBef>
                          <a:spcPts val="0"/>
                        </a:spcBef>
                        <a:spcAft>
                          <a:spcPts val="0"/>
                        </a:spcAft>
                      </a:pPr>
                      <a:r>
                        <a:rPr lang="tr-TR" sz="1700" b="1" i="0">
                          <a:solidFill>
                            <a:srgbClr val="FFFFFF"/>
                          </a:solidFill>
                          <a:latin typeface="Calibri"/>
                        </a:rPr>
                        <a:t>Harita</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Ön plana çıkan</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Amaç</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Kolaylık</a:t>
                      </a:r>
                    </a:p>
                  </a:txBody>
                  <a:tcPr marL="54864" marR="54864" marT="18288" marB="18288" anchor="ctr">
                    <a:solidFill>
                      <a:srgbClr val="2E7D32"/>
                    </a:solidFill>
                  </a:tcPr>
                </a:tc>
              </a:tr>
              <a:tr h="1325880">
                <a:tc>
                  <a:txBody>
                    <a:bodyPr wrap="square"/>
                    <a:lstStyle/>
                    <a:p>
                      <a:pPr algn="l">
                        <a:spcBef>
                          <a:spcPts val="0"/>
                        </a:spcBef>
                        <a:spcAft>
                          <a:spcPts val="0"/>
                        </a:spcAft>
                      </a:pPr>
                      <a:r>
                        <a:rPr lang="tr-TR" sz="1800" b="0" i="0">
                          <a:solidFill>
                            <a:srgbClr val="262626"/>
                          </a:solidFill>
                          <a:latin typeface="Calibri"/>
                        </a:rPr>
                        <a:t>Türkiye Fiziki Haritası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Yer şekilleri, yükselti</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Genel bilgi, ulaşım ve yerleşme planlaması</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Yol ve gezi planı, arazinin tanınması</a:t>
                      </a:r>
                    </a:p>
                  </a:txBody>
                  <a:tcPr marL="54864" marR="54864" marT="18288" marB="18288" anchor="ctr">
                    <a:solidFill>
                      <a:srgbClr val="FFFFFF"/>
                    </a:solidFill>
                  </a:tcPr>
                </a:tc>
              </a:tr>
              <a:tr h="1325880">
                <a:tc>
                  <a:txBody>
                    <a:bodyPr wrap="square"/>
                    <a:lstStyle/>
                    <a:p>
                      <a:pPr algn="l">
                        <a:spcBef>
                          <a:spcPts val="0"/>
                        </a:spcBef>
                        <a:spcAft>
                          <a:spcPts val="0"/>
                        </a:spcAft>
                      </a:pPr>
                      <a:r>
                        <a:rPr lang="tr-TR" sz="1800" b="0" i="0">
                          <a:solidFill>
                            <a:srgbClr val="262626"/>
                          </a:solidFill>
                          <a:latin typeface="Calibri"/>
                        </a:rPr>
                        <a:t>Gümüşhane Şehrindeki Afet ve Acil Durum Toplanma Alanları Haritası</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Toplanma alanları</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Afette halkın toplanacağı güvenli yerleri göstermek</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Afet anında nereye gideceğini önceden bilmek</a:t>
                      </a:r>
                    </a:p>
                  </a:txBody>
                  <a:tcPr marL="54864" marR="54864" marT="18288" marB="18288" anchor="ctr">
                    <a:solidFill>
                      <a:srgbClr val="E3F1E4"/>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 / 84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Haritaları sınıflandıralım (5. adım)</a:t>
            </a:r>
          </a:p>
        </p:txBody>
      </p:sp>
      <p:sp>
        <p:nvSpPr>
          <p:cNvPr id="5" name="Rounded Rectangle 4"/>
          <p:cNvSpPr/>
          <p:nvPr/>
        </p:nvSpPr>
        <p:spPr>
          <a:xfrm>
            <a:off x="9555480" y="201168"/>
            <a:ext cx="2221992" cy="475488"/>
          </a:xfrm>
          <a:prstGeom prst="roundRect">
            <a:avLst>
              <a:gd name="adj" fmla="val 50000"/>
            </a:avLst>
          </a:prstGeom>
          <a:solidFill>
            <a:srgbClr val="2B5C8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 · 3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Verilen haritaları kullanım alanlarına göre grup arkadaşlarınızla tartışarak sınıflandırınız. Kitabın altı kullanım alanını (çevresel analiz, tarım, şehir yönetimi, su kaynakları, çevre koruma, afet yönetimi) kullanın.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 36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 / 84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Haritaları sınıflandıralım (5. adım)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1" i="0">
                <a:solidFill>
                  <a:srgbClr val="262626"/>
                </a:solidFill>
                <a:latin typeface="Calibri"/>
              </a:rPr>
              <a:t>Verilen haritaları kullanım alanlarına göre grup arkadaşlarınızla tartışarak sınıflandırınız. Kitabın altı kullanım alanını (çevresel analiz, tarım, şehir yönetimi, su kaynakları, çevre koruma, afet yönetimi) kullanın.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Afet yönetimi: İstanbul depremi yardım ve tahliye · Gümüşhane toplanma alanları · nükleer santraller (risk)</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Tarım ve su kaynakları: yağış haritası</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Şehir yönetimi ve planlama: fiziki harita (ulaşım, yerleşme)</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Bir harita birden çok alanda kullanılabilir (yağış: tarım ve su).</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 36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 / 84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Değerlendirme: haritalar ve kişisel veriler</a:t>
            </a:r>
          </a:p>
        </p:txBody>
      </p:sp>
      <p:sp>
        <p:nvSpPr>
          <p:cNvPr id="5" name="Rounded Rectangle 4"/>
          <p:cNvSpPr/>
          <p:nvPr/>
        </p:nvSpPr>
        <p:spPr>
          <a:xfrm>
            <a:off x="9555480" y="201168"/>
            <a:ext cx="2221992" cy="475488"/>
          </a:xfrm>
          <a:prstGeom prst="roundRect">
            <a:avLst>
              <a:gd name="adj" fmla="val 50000"/>
            </a:avLst>
          </a:prstGeom>
          <a:solidFill>
            <a:srgbClr val="B23A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TARTIŞMA</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200" b="1" i="0">
                <a:solidFill>
                  <a:srgbClr val="262626"/>
                </a:solidFill>
                <a:latin typeface="Calibri"/>
              </a:rPr>
              <a:t>1. İncelediğiniz haritalar, günlük hayatı hangi açılardan kolaylaştırmaktadır? 2. İncelediğiniz haritalardan yola çıkarak sosyal, kültürel ve ekonomik hayatı kolaylaştırıcı ne tür uygulamalar üretilebilir? 3. Mekânsal bilgi teknolojileriyle üretilmiş harita ve uygulamalar, kişisel verilerin güvenliği açısından bir tehdit unsuru mudur?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24 / 84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Değerlendirme: haritalar ve kişisel veriler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00" b="1" i="0">
                <a:solidFill>
                  <a:srgbClr val="262626"/>
                </a:solidFill>
                <a:latin typeface="Calibri"/>
              </a:rPr>
              <a:t>1. İncelediğiniz haritalar, günlük hayatı hangi açılardan kolaylaştırmaktadır? 2. İncelediğiniz haritalardan yola çıkarak sosyal, kültürel ve ekonomik hayatı kolaylaştırıcı ne tür uygulamalar üretilebilir? 3. Mekânsal bilgi teknolojileriyle üretilmiş harita ve uygulamalar, kişisel verilerin güvenliği açısından bir tehdit unsuru mudur? Açıklayınız.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Yol bulma, afette güvenli yere ulaşma, hava durumuna göre plan yapma.</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2) Toplanma alanı sorgulama, nöbetçi eczane, otobüs saatleri, kültür rotası uygulamaları.</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3) Konum, ev adresi ve fotoğraf kişisel veridir. Gereksiz konum izni verme, ev konumunu paylaşma, güvenilir uygulama kullan. Teknoloji değil, bilinçsiz kullanım tehdittir.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25 / 84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İstanbul Depremi Yardım ve Tahliye Haritası en çok hangi kullanım alanına girer?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Tarım uygulamaları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yönetimi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Su kaynakları yönetimi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Çevre koruma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Kültür turizmi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 36</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26 / 84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İstanbul Depremi Yardım ve Tahliye Haritası en çok hangi kullanım alanına girer?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Tarım uygulamaları</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Afet yönetimi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Su kaynakları yönetimi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Çevre koruma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Kültür turizmi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Tahliye yolları ve yardım noktaları, afetlerin ardından acil durum müdahalesinin koordinasyonuna hizmet eder (kitap s. 31: afet yönetimi uygulamaları).</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 36</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27 / 84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Uzaktan algılama ve CBS'nin iki kullanım alanını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İncelediğin haritalardan biri günlük hayatı nasıl kolaylaştırır?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Dijital uygulamalarda kişisel verini korumak için ne yaparsın?</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31, 36</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28 / 84</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Gelecek derse hazırlık: grup haritası</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HAZIRLIK</a:t>
            </a:r>
          </a:p>
        </p:txBody>
      </p:sp>
      <p:sp>
        <p:nvSpPr>
          <p:cNvPr id="6" name="Rounded Rectangle 5"/>
          <p:cNvSpPr/>
          <p:nvPr/>
        </p:nvSpPr>
        <p:spPr>
          <a:xfrm>
            <a:off x="502920" y="1307592"/>
            <a:ext cx="11185855" cy="1575816"/>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307592"/>
            <a:ext cx="1600200" cy="157581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8" name="TextBox 7"/>
          <p:cNvSpPr txBox="1"/>
          <p:nvPr/>
        </p:nvSpPr>
        <p:spPr>
          <a:xfrm>
            <a:off x="2240280" y="1307592"/>
            <a:ext cx="9357055" cy="1575816"/>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Yapılacak çalışma için sınıfta öğretmeninizin rehberliğinde öğrenci sayısına uygun olarak heterojen gruplar oluşturup her gruptan bir öğrenciyi gözlemci olarak seçiniz.</a:t>
            </a:r>
          </a:p>
        </p:txBody>
      </p:sp>
      <p:sp>
        <p:nvSpPr>
          <p:cNvPr id="9" name="Rounded Rectangle 8"/>
          <p:cNvSpPr/>
          <p:nvPr/>
        </p:nvSpPr>
        <p:spPr>
          <a:xfrm>
            <a:off x="502920" y="3011424"/>
            <a:ext cx="11185855" cy="1575816"/>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3011424"/>
            <a:ext cx="1600200" cy="157581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1" name="TextBox 10"/>
          <p:cNvSpPr txBox="1"/>
          <p:nvPr/>
        </p:nvSpPr>
        <p:spPr>
          <a:xfrm>
            <a:off x="2240280" y="3011424"/>
            <a:ext cx="9357055" cy="1575816"/>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Grup olarak yakın çevrenize yönelik oluşturacağınız haritanın amacını belirleyiniz.</a:t>
            </a:r>
          </a:p>
        </p:txBody>
      </p:sp>
      <p:sp>
        <p:nvSpPr>
          <p:cNvPr id="12" name="Rounded Rectangle 11"/>
          <p:cNvSpPr/>
          <p:nvPr/>
        </p:nvSpPr>
        <p:spPr>
          <a:xfrm>
            <a:off x="502920" y="4715256"/>
            <a:ext cx="11185855" cy="1575816"/>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4715256"/>
            <a:ext cx="1600200" cy="1575816"/>
          </a:xfrm>
          <a:prstGeom prst="roundRect">
            <a:avLst>
              <a:gd name="adj" fmla="val 8000"/>
            </a:avLst>
          </a:prstGeom>
          <a:solidFill>
            <a:srgbClr val="2E7D5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4" name="TextBox 13"/>
          <p:cNvSpPr txBox="1"/>
          <p:nvPr/>
        </p:nvSpPr>
        <p:spPr>
          <a:xfrm>
            <a:off x="2240280" y="4715256"/>
            <a:ext cx="9357055" cy="1575816"/>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Haritanız için mekânsal verileri bulmak üzere dijital harita uygulamalarını (OGM Materyal CBS Platformu vb.) inceleyiniz.</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6" name="Rounded Rectangle 1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 / 84</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B5C8A"/>
                </a:solidFill>
                <a:latin typeface="Calibri"/>
              </a:rPr>
              <a:t>•  </a:t>
            </a:r>
            <a:r>
              <a:rPr lang="tr-TR" sz="2600" b="0" i="0">
                <a:solidFill>
                  <a:srgbClr val="262626"/>
                </a:solidFill>
                <a:latin typeface="Calibri"/>
              </a:rPr>
              <a:t>Çalışma kâğıdı Bölüm 1'i (1-5) çöz.</a:t>
            </a:r>
          </a:p>
          <a:p>
            <a:pPr algn="l" marL="323206" indent="-323206">
              <a:spcBef>
                <a:spcPts val="0"/>
              </a:spcBef>
              <a:spcAft>
                <a:spcPts val="1200"/>
              </a:spcAft>
            </a:pPr>
            <a:r>
              <a:rPr lang="tr-TR" sz="2600" b="1" i="0">
                <a:solidFill>
                  <a:srgbClr val="2B5C8A"/>
                </a:solidFill>
                <a:latin typeface="Calibri"/>
              </a:rPr>
              <a:t>•  </a:t>
            </a:r>
            <a:r>
              <a:rPr lang="tr-TR" sz="2600" b="0" i="0">
                <a:solidFill>
                  <a:srgbClr val="262626"/>
                </a:solidFill>
                <a:latin typeface="Calibri"/>
              </a:rPr>
              <a:t>Grubunla haritanızın amacını belirle; OGM Materyal CBS Platformu'nu okul laboratuvarında ya da evde incele.</a:t>
            </a:r>
          </a:p>
          <a:p>
            <a:pPr algn="l" marL="323206" indent="-323206">
              <a:spcBef>
                <a:spcPts val="0"/>
              </a:spcBef>
              <a:spcAft>
                <a:spcPts val="0"/>
              </a:spcAft>
            </a:pPr>
            <a:r>
              <a:rPr lang="tr-TR" sz="2600" b="1" i="0">
                <a:solidFill>
                  <a:srgbClr val="2B5C8A"/>
                </a:solidFill>
                <a:latin typeface="Calibri"/>
              </a:rPr>
              <a:t>•  </a:t>
            </a:r>
            <a:r>
              <a:rPr lang="tr-TR" sz="2600" b="0" i="0">
                <a:solidFill>
                  <a:srgbClr val="262626"/>
                </a:solidFill>
                <a:latin typeface="Calibri"/>
              </a:rPr>
              <a:t>1. ünite makalesini teslim etmediysen bu hafta teslim et.</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37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 / 84</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2. Ünite: Mekânsal Bilgi Teknolojileri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GNL-COG10-SN-U2 — 3. hafta · CBS ve Uzaktan Algılamanın Uygulama Alanları (slayt 1-30)</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