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21.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28"/>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28" Type="http://schemas.openxmlformats.org/officeDocument/2006/relationships/slide" Target="slides/slide21.xml"/><Relationship Id="rId38" Type="http://schemas.openxmlformats.org/officeDocument/2006/relationships/slide" Target="slides/slide1.xml"/><Relationship Id="rId39" Type="http://schemas.openxmlformats.org/officeDocument/2006/relationships/slide" Target="slides/slide2.xml"/><Relationship Id="rId40" Type="http://schemas.openxmlformats.org/officeDocument/2006/relationships/slide" Target="slides/slide3.xml"/><Relationship Id="rId41" Type="http://schemas.openxmlformats.org/officeDocument/2006/relationships/slide" Target="slides/slide4.xml"/><Relationship Id="rId42" Type="http://schemas.openxmlformats.org/officeDocument/2006/relationships/slide" Target="slides/slide5.xml"/><Relationship Id="rId43" Type="http://schemas.openxmlformats.org/officeDocument/2006/relationships/slide" Target="slides/slide6.xml"/><Relationship Id="rId44" Type="http://schemas.openxmlformats.org/officeDocument/2006/relationships/slide" Target="slides/slide7.xml"/><Relationship Id="rId45" Type="http://schemas.openxmlformats.org/officeDocument/2006/relationships/slide" Target="slides/slide8.xml"/><Relationship Id="rId46" Type="http://schemas.openxmlformats.org/officeDocument/2006/relationships/slide" Target="slides/slide9.xml"/><Relationship Id="rId47" Type="http://schemas.openxmlformats.org/officeDocument/2006/relationships/slide" Target="slides/slide10.xml"/><Relationship Id="rId48" Type="http://schemas.openxmlformats.org/officeDocument/2006/relationships/slide" Target="slides/slide11.xml"/><Relationship Id="rId49" Type="http://schemas.openxmlformats.org/officeDocument/2006/relationships/slide" Target="slides/slide12.xml"/><Relationship Id="rId50" Type="http://schemas.openxmlformats.org/officeDocument/2006/relationships/slide" Target="slides/slide13.xml"/><Relationship Id="rId51" Type="http://schemas.openxmlformats.org/officeDocument/2006/relationships/slide" Target="slides/slide14.xml"/><Relationship Id="rId52" Type="http://schemas.openxmlformats.org/officeDocument/2006/relationships/slide" Target="slides/slide15.xml"/><Relationship Id="rId53" Type="http://schemas.openxmlformats.org/officeDocument/2006/relationships/slide" Target="slides/slide16.xml"/><Relationship Id="rId54" Type="http://schemas.openxmlformats.org/officeDocument/2006/relationships/slide" Target="slides/slide17.xml"/><Relationship Id="rId55" Type="http://schemas.openxmlformats.org/officeDocument/2006/relationships/slide" Target="slides/slide18.xml"/><Relationship Id="rId56" Type="http://schemas.openxmlformats.org/officeDocument/2006/relationships/slide" Target="slides/slide19.xml"/><Relationship Id="rId57" Type="http://schemas.openxmlformats.org/officeDocument/2006/relationships/slide" Target="slides/slide2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 ve beş süreç bileşeni (a-d).</a:t>
            </a:r>
          </a:p>
          <a:p/>
          <a:p>
            <a:r>
              <a:t>NASIL: 'Bugün grupça bir harita yapıyoruz: amaç → veri → tür → çizim' deyin.</a:t>
            </a:r>
          </a:p>
          <a:p/>
          <a:p>
            <a:r>
              <a:t>KAYNAK: Program (2026) COĞ.10.2.2 a-d.</a:t>
            </a:r>
          </a:p>
        </p:txBody>
      </p:sp>
      <p:sp>
        <p:nvSpPr>
          <p:cNvPr id="4" name="Slide Number Placeholder 3"/>
          <p:cNvSpPr>
            <a:spLocks noGrp="1"/>
          </p:cNvSpPr>
          <p:nvPr>
            <p:ph type="sldNum" idx="5" sz="quarter"/>
          </p:nvPr>
        </p:nvSpPr>
        <p:spPr/>
      </p:sp>
    </p:spTree>
  </p:cSld>
  <p:clrMapOvr>
    <a:masterClrMapping/>
  </p:clrMapOvr>
</p:notes>
</file>

<file path=ppt/notesSlides/notesSlide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Çizim 40. dakikadan sonra başlar.</a:t>
            </a:r>
          </a:p>
          <a:p/>
          <a:p>
            <a:r>
              <a:t>KAYNAK: Ders planı, 4. hafta.</a:t>
            </a:r>
          </a:p>
        </p:txBody>
      </p:sp>
      <p:sp>
        <p:nvSpPr>
          <p:cNvPr id="4" name="Slide Number Placeholder 3"/>
          <p:cNvSpPr>
            <a:spLocks noGrp="1"/>
          </p:cNvSpPr>
          <p:nvPr>
            <p:ph type="sldNum" idx="5" sz="quarter"/>
          </p:nvPr>
        </p:nvSpPr>
        <p:spPr/>
      </p:sp>
    </p:spTree>
  </p:cSld>
  <p:clrMapOvr>
    <a:masterClrMapping/>
  </p:clrMapOvr>
</p:notes>
</file>

<file path=ppt/notesSlides/notesSlide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Mekânsal ve mekânsal olmayan veriyi ayırt etmek.</a:t>
            </a:r>
          </a:p>
          <a:p/>
          <a:p>
            <a:r>
              <a:t>NASIL: Örnek: okulumuzun yeri mekânsal veri; adı ve öğrenci sayısı mekânsal olmayan veri.</a:t>
            </a:r>
          </a:p>
          <a:p/>
          <a:p>
            <a:r>
              <a:t>KAYNAK: Kitap s. 37 ilk cümle.</a:t>
            </a:r>
          </a:p>
        </p:txBody>
      </p:sp>
      <p:sp>
        <p:nvSpPr>
          <p:cNvPr id="4" name="Slide Number Placeholder 3"/>
          <p:cNvSpPr>
            <a:spLocks noGrp="1"/>
          </p:cNvSpPr>
          <p:nvPr>
            <p:ph type="sldNum" idx="5" sz="quarter"/>
          </p:nvPr>
        </p:nvSpPr>
        <p:spPr/>
      </p:sp>
    </p:spTree>
  </p:cSld>
  <p:clrMapOvr>
    <a:masterClrMapping/>
  </p:clrMapOvr>
</p:notes>
</file>

<file path=ppt/notesSlides/notesSlide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Sembol seçiminin ölçütünü kitaptan vermek.</a:t>
            </a:r>
          </a:p>
          <a:p/>
          <a:p>
            <a:r>
              <a:t>NASIL: Program bu üç sembole 'vektör veri' der (ünite amacı). Her sütuna sınıftan bir örnek daha isteyin.</a:t>
            </a:r>
          </a:p>
          <a:p/>
          <a:p>
            <a:r>
              <a:t>KAYNAK: Kitap s. 37; program: 'vektör veri yapısı'.</a:t>
            </a:r>
          </a:p>
        </p:txBody>
      </p:sp>
      <p:sp>
        <p:nvSpPr>
          <p:cNvPr id="4" name="Slide Number Placeholder 3"/>
          <p:cNvSpPr>
            <a:spLocks noGrp="1"/>
          </p:cNvSpPr>
          <p:nvPr>
            <p:ph type="sldNum" idx="5" sz="quarter"/>
          </p:nvPr>
        </p:nvSpPr>
        <p:spPr/>
      </p:sp>
    </p:spTree>
  </p:cSld>
  <p:clrMapOvr>
    <a:masterClrMapping/>
  </p:clrMapOvr>
</p:notes>
</file>

<file path=ppt/notesSlides/notesSlide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Tasnif becerisini hızlı yoklamak.</a:t>
            </a:r>
          </a:p>
          <a:p/>
          <a:p>
            <a:r>
              <a:t>NASIL: Unsurları tek tek okuyun; sınıf parmakla gösterir; kararsız kalınanı tartışın.</a:t>
            </a:r>
          </a:p>
          <a:p/>
          <a:p>
            <a:r>
              <a:t>KAYNAK: Kitap s. 37 ölçütü.</a:t>
            </a:r>
          </a:p>
        </p:txBody>
      </p:sp>
      <p:sp>
        <p:nvSpPr>
          <p:cNvPr id="4" name="Slide Number Placeholder 3"/>
          <p:cNvSpPr>
            <a:spLocks noGrp="1"/>
          </p:cNvSpPr>
          <p:nvPr>
            <p:ph type="sldNum" idx="5" sz="quarter"/>
          </p:nvPr>
        </p:nvSpPr>
        <p:spPr/>
      </p:sp>
    </p:spTree>
  </p:cSld>
  <p:clrMapOvr>
    <a:masterClrMapping/>
  </p:clrMapOvr>
</p:note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tasnif.</a:t>
            </a:r>
          </a:p>
          <a:p/>
          <a:p>
            <a:r>
              <a:t>KAYNAK: Kitap s. 37.</a:t>
            </a:r>
          </a:p>
        </p:txBody>
      </p:sp>
      <p:sp>
        <p:nvSpPr>
          <p:cNvPr id="4" name="Slide Number Placeholder 3"/>
          <p:cNvSpPr>
            <a:spLocks noGrp="1"/>
          </p:cNvSpPr>
          <p:nvPr>
            <p:ph type="sldNum" idx="5" sz="quarter"/>
          </p:nvPr>
        </p:nvSpPr>
        <p:spPr/>
      </p:sp>
    </p:spTree>
  </p:cSld>
  <p:clrMapOvr>
    <a:masterClrMapping/>
  </p:clrMapOvr>
</p:notes>
</file>

<file path=ppt/notesSlides/notesSlide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3.</a:t>
            </a:r>
          </a:p>
          <a:p/>
          <a:p>
            <a:r>
              <a:t>KAYNAK: Kitap s. 37.</a:t>
            </a:r>
          </a:p>
        </p:txBody>
      </p:sp>
      <p:sp>
        <p:nvSpPr>
          <p:cNvPr id="4" name="Slide Number Placeholder 3"/>
          <p:cNvSpPr>
            <a:spLocks noGrp="1"/>
          </p:cNvSpPr>
          <p:nvPr>
            <p:ph type="sldNum" idx="5" sz="quarter"/>
          </p:nvPr>
        </p:nvSpPr>
        <p:spPr/>
      </p:sp>
    </p:spTree>
  </p:cSld>
  <p:clrMapOvr>
    <a:masterClrMapping/>
  </p:clrMapOvr>
</p:notes>
</file>

<file path=ppt/notesSlides/notesSlide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37: yol, akarsu vb. için çizgi; göl, orman gibi veriler için alan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9. sınıf bilgisini hatırlatmak: haritanın elemanları ve harita türü (süreç bileşeni ç, d).</a:t>
            </a:r>
          </a:p>
          <a:p/>
          <a:p>
            <a:r>
              <a:t>NASIL: Altı elemanı sayın; grupların haritası belirli bir konuyu gösterdiği için tematik (özel amaçlı) olacak.</a:t>
            </a:r>
          </a:p>
          <a:p/>
          <a:p>
            <a:r>
              <a:t>KAYNAK: 9. Sınıf Coğrafya Ders Kitabı (2026-2027) 2. ünite: 'Haritadaki başlıca elemanlar; başlık, çerçeve, coğrafi koordinatlar, harita işaretleri (lejant), yön oku ve ölçektir.' Program temel kabulü: mekânsal bilgi teknolojilerine ilişkin temel bilgi.</a:t>
            </a:r>
          </a:p>
        </p:txBody>
      </p:sp>
      <p:sp>
        <p:nvSpPr>
          <p:cNvPr id="4" name="Slide Number Placeholder 3"/>
          <p:cNvSpPr>
            <a:spLocks noGrp="1"/>
          </p:cNvSpPr>
          <p:nvPr>
            <p:ph type="sldNum" idx="5" sz="quarter"/>
          </p:nvPr>
        </p:nvSpPr>
        <p:spPr/>
      </p:sp>
    </p:spTree>
  </p:cSld>
  <p:clrMapOvr>
    <a:masterClrMapping/>
  </p:clrMapOvr>
</p:notes>
</file>

<file path=ppt/notesSlides/notesSlide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2 dk (esnek).</a:t>
            </a:r>
          </a:p>
          <a:p/>
          <a:p>
            <a:r>
              <a:t>NASIL: Sıralar adalara çevrilir, malzeme sorumluları grup setlerini alır. Roller her hafta döner; 4 kişilik grupta kontrolcünün işini yazıcı üstlenir. Bu hafta her grubun bir gözlemcisi vardır (3. haftada seçildi).</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Çalış-gözle-karşılaştır tekniğiyle grup haritası (program öğrenme-öğretme uygulaması).</a:t>
            </a:r>
          </a:p>
          <a:p/>
          <a:p>
            <a:r>
              <a:t>NASIL: Okul çevresini OGM Materyal CBS Platformu'nda tahtada yakınlaştırın; gruplar çıktı üzerinde çalışır. Mahremiyet: kimsenin evi işaretlenmez.</a:t>
            </a:r>
          </a:p>
          <a:p/>
          <a:p>
            <a:r>
              <a:t>KAYNAK: Kitap s. 37 etkinlik. OGM Materyal CBS Platformu (s. 37): https://ders.eba.gov.tr/ders//redirectContent.jsp?resourceId=b2c9f10ae76d2c178da0fcc2d6df2be9&amp;resourceType=1&amp;resourceLocation=2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1-2. adımın ürünü: veri listesi ve tasnif.</a:t>
            </a:r>
          </a:p>
          <a:p/>
          <a:p>
            <a:r>
              <a:t>NASIL: Yazıcı tabloyu doldurur; amaç bir cümle, veri en az sekiz unsur.</a:t>
            </a:r>
          </a:p>
          <a:p/>
          <a:p>
            <a:r>
              <a:t>KAYNAK: Kitap s. 37 1-2. adım.</a:t>
            </a:r>
          </a:p>
        </p:txBody>
      </p:sp>
      <p:sp>
        <p:nvSpPr>
          <p:cNvPr id="4" name="Slide Number Placeholder 3"/>
          <p:cNvSpPr>
            <a:spLocks noGrp="1"/>
          </p:cNvSpPr>
          <p:nvPr>
            <p:ph type="sldNum" idx="5" sz="quarter"/>
          </p:nvPr>
        </p:nvSpPr>
        <p:spPr/>
      </p:sp>
    </p:spTree>
  </p:cSld>
  <p:clrMapOvr>
    <a:masterClrMapping/>
  </p:clrMapOvr>
</p:notes>
</file>

<file path=ppt/notesSlides/notesSlide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Verileri sembollerle işlemek; elemanları eklemek (süreç bileşeni d).</a:t>
            </a:r>
          </a:p>
          <a:p/>
          <a:p>
            <a:r>
              <a:t>NASIL: Asetatı uydu görüntüsü çıktısının üzerine bantlayın; renk kodu: nokta turuncu, çizgi mavi, alan yeşil (kitabın lejant renkleri, s. 30). Dolaşarak lejant ve başlığı kontrol edin.</a:t>
            </a:r>
          </a:p>
          <a:p/>
          <a:p>
            <a:r>
              <a:t>KAYNAK: Kitap s. 37 3. adım; s. 30 lejant renkleri.</a:t>
            </a:r>
          </a:p>
        </p:txBody>
      </p:sp>
      <p:sp>
        <p:nvSpPr>
          <p:cNvPr id="4" name="Slide Number Placeholder 3"/>
          <p:cNvSpPr>
            <a:spLocks noGrp="1"/>
          </p:cNvSpPr>
          <p:nvPr>
            <p:ph type="sldNum" idx="5" sz="quarter"/>
          </p:nvPr>
        </p:nvSpPr>
        <p:spPr/>
      </p:sp>
    </p:spTree>
  </p:cSld>
  <p:clrMapOvr>
    <a:masterClrMapping/>
  </p:clrMapOvr>
</p:notes>
</file>

<file path=ppt/notesSlides/notesSlide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planını örnekle karşılaştırmak.</a:t>
            </a:r>
          </a:p>
          <a:p/>
          <a:p>
            <a:r>
              <a:t>NASIL: Gruplardan iki amaç cümlesi alın, sonra örneği gösterin.</a:t>
            </a:r>
          </a:p>
          <a:p/>
          <a:p>
            <a:r>
              <a:t>KAYNAK: Kitap s. 37.</a:t>
            </a:r>
          </a:p>
        </p:txBody>
      </p:sp>
      <p:sp>
        <p:nvSpPr>
          <p:cNvPr id="4" name="Slide Number Placeholder 3"/>
          <p:cNvSpPr>
            <a:spLocks noGrp="1"/>
          </p:cNvSpPr>
          <p:nvPr>
            <p:ph type="sldNum" idx="5" sz="quarter"/>
          </p:nvPr>
        </p:nvSpPr>
        <p:spPr/>
      </p:sp>
    </p:spTree>
  </p:cSld>
  <p:clrMapOvr>
    <a:masterClrMapping/>
  </p:clrMapOvr>
</p:notes>
</file>

<file path=ppt/notesSlides/notesSlide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ürün.</a:t>
            </a:r>
          </a:p>
          <a:p/>
          <a:p>
            <a:r>
              <a:t>BEKLENEN CEVAP: Gerekçeli farklı amaç ve veri seçimi kabul edilir.</a:t>
            </a:r>
          </a:p>
          <a:p/>
          <a:p>
            <a:r>
              <a:t>KAYNAK: Kitap s. 37; harita elemanları 9. sınıf kitabı.</a:t>
            </a:r>
          </a:p>
        </p:txBody>
      </p:sp>
      <p:sp>
        <p:nvSpPr>
          <p:cNvPr id="4" name="Slide Number Placeholder 3"/>
          <p:cNvSpPr>
            <a:spLocks noGrp="1"/>
          </p:cNvSpPr>
          <p:nvPr>
            <p:ph type="sldNum" idx="5" sz="quarter"/>
          </p:nvPr>
        </p:nvSpPr>
        <p:spPr/>
      </p:sp>
    </p:spTree>
  </p:cSld>
  <p:clrMapOvr>
    <a:masterClrMapping/>
  </p:clrMapOvr>
</p:notes>
</file>

<file path=ppt/notesSlides/notesSlide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Çalış-gözle-karşılaştır: gözlemci başka grupların çözümünü görüp yeni fikirle döner.</a:t>
            </a:r>
          </a:p>
          <a:p/>
          <a:p>
            <a:r>
              <a:t>NASIL: Gözlemciler saat yönünde iki gruba uğrar (her birinde 2 dk); dönünce bir fikri anlatır, grup bir düzeltme yapar.</a:t>
            </a:r>
          </a:p>
          <a:p/>
          <a:p>
            <a:r>
              <a:t>KAYNAK: Kitap s. 37 4. adım; program öğrenme-öğretme uygulaması.</a:t>
            </a:r>
          </a:p>
        </p:txBody>
      </p:sp>
      <p:sp>
        <p:nvSpPr>
          <p:cNvPr id="4" name="Slide Number Placeholder 3"/>
          <p:cNvSpPr>
            <a:spLocks noGrp="1"/>
          </p:cNvSpPr>
          <p:nvPr>
            <p:ph type="sldNum" idx="5" sz="quarter"/>
          </p:nvPr>
        </p:nvSpPr>
        <p:spPr/>
      </p:sp>
    </p:spTree>
  </p:cSld>
  <p:clrMapOvr>
    <a:masterClrMapping/>
  </p:clrMapOvr>
</p:notes>
</file>

<file path=ppt/notesSlides/notesSlide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çalışmasını kitabın kontrol listesiyle değerlendirmek.</a:t>
            </a:r>
          </a:p>
          <a:p/>
          <a:p>
            <a:r>
              <a:t>NASIL: 'Hayır' işaretleri birden fazlaysa kitabın önerisiyle eksik öğrenme öğretmen yardımıyla tamamlanır; 5. haftanın başında geri bildirim.</a:t>
            </a:r>
          </a:p>
          <a:p/>
          <a:p>
            <a:r>
              <a:t>KAYNAK: Kitap s. 38 Kontrol Listesi.</a:t>
            </a:r>
          </a:p>
        </p:txBody>
      </p:sp>
      <p:sp>
        <p:nvSpPr>
          <p:cNvPr id="4" name="Slide Number Placeholder 3"/>
          <p:cNvSpPr>
            <a:spLocks noGrp="1"/>
          </p:cNvSpPr>
          <p:nvPr>
            <p:ph type="sldNum" idx="5" sz="quarter"/>
          </p:nvPr>
        </p:nvSpPr>
        <p:spPr/>
      </p:sp>
    </p:spTree>
  </p:cSld>
  <p:clrMapOvr>
    <a:masterClrMapping/>
  </p:clrMapOvr>
</p:notes>
</file>

<file path=ppt/notesSlides/notesSlide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2 dk.</a:t>
            </a:r>
          </a:p>
          <a:p/>
          <a:p>
            <a:r>
              <a:t>BEKLENEN CEVAP: 1) Okul nokta, yol çizgi, park alan. 2) Mekânsal veri konumu, mekânsal olmayan veri tanıtıcı bilgiyi ifade eder. 3) Belirli bir konuyu gösterdiği için tematik.</a:t>
            </a:r>
          </a:p>
          <a:p/>
          <a:p>
            <a:r>
              <a:t>KAYNAK: Kitap s. 37.</a:t>
            </a:r>
          </a:p>
        </p:txBody>
      </p:sp>
      <p:sp>
        <p:nvSpPr>
          <p:cNvPr id="4" name="Slide Number Placeholder 3"/>
          <p:cNvSpPr>
            <a:spLocks noGrp="1"/>
          </p:cNvSpPr>
          <p:nvPr>
            <p:ph type="sldNum" idx="5" sz="quarter"/>
          </p:nvPr>
        </p:nvSpPr>
        <p:spPr/>
      </p:sp>
    </p:spTree>
  </p:cSld>
  <p:clrMapOvr>
    <a:masterClrMapping/>
  </p:clrMapOvr>
</p:notes>
</file>

<file path=ppt/notesSlides/notesSlide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Bireysel performans çalışmasına hazırlık (kitap s. 38).</a:t>
            </a:r>
          </a:p>
          <a:p/>
          <a:p>
            <a:r>
              <a:t>NASIL: Üç adımı okuyun. MAHREMİYET: haritada evinizi işaretlemeyin; okul ya da mahalle çevresindeki herkese açık mekânları kullanın (program D8.2). Uydu görüntüsü çıktısı okulda alınabilir; veliye mali yük yok.</a:t>
            </a:r>
          </a:p>
          <a:p/>
          <a:p>
            <a:r>
              <a:t>KAYNAK: Kitap s. 38 Gelecek Derse Hazırlık.</a:t>
            </a:r>
          </a:p>
        </p:txBody>
      </p:sp>
      <p:sp>
        <p:nvSpPr>
          <p:cNvPr id="4" name="Slide Number Placeholder 3"/>
          <p:cNvSpPr>
            <a:spLocks noGrp="1"/>
          </p:cNvSpPr>
          <p:nvPr>
            <p:ph type="sldNum" idx="5" sz="quarter"/>
          </p:nvPr>
        </p:nvSpPr>
        <p:spPr/>
      </p:sp>
    </p:spTree>
  </p:cSld>
  <p:clrMapOvr>
    <a:masterClrMapping/>
  </p:clrMapOvr>
</p:notes>
</file>

<file path=ppt/notesSlides/notesSlide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KAYNAK: Ders planı, 4. hafta.</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E7D5B"/>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4.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4</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900" b="1" i="0">
                <a:solidFill>
                  <a:srgbClr val="FFFFFF"/>
                </a:solidFill>
                <a:latin typeface="Calibri"/>
              </a:rPr>
              <a:t>Mekânsal Verilerin Haritalara Aktarılması</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5-9 Ekim 2026</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COĞ.10.2.2</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Mekânsal bilgi teknolojilerini kullanarak altlık haritalar üzerinde mekânsal veriler oluşturabilme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Oluşturacağı haritanın amacını belirler.</a:t>
            </a:r>
          </a:p>
          <a:p>
            <a:pPr algn="l" marL="340187" indent="-340187">
              <a:spcBef>
                <a:spcPts val="0"/>
              </a:spcBef>
              <a:spcAft>
                <a:spcPts val="500"/>
              </a:spcAft>
            </a:pPr>
            <a:r>
              <a:rPr lang="tr-TR" sz="2000" b="1" i="0">
                <a:solidFill>
                  <a:srgbClr val="FCC021"/>
                </a:solidFill>
                <a:latin typeface="Calibri"/>
              </a:rPr>
              <a:t>b)  </a:t>
            </a:r>
            <a:r>
              <a:rPr lang="tr-TR" sz="2000" b="0" i="0">
                <a:solidFill>
                  <a:srgbClr val="FFFFFF"/>
                </a:solidFill>
                <a:latin typeface="Calibri"/>
              </a:rPr>
              <a:t>Oluşturacağı harita için gerekli olan yöntemler ve araç gereci kullanır.</a:t>
            </a:r>
          </a:p>
          <a:p>
            <a:pPr algn="l" marL="309283" indent="-309283">
              <a:spcBef>
                <a:spcPts val="0"/>
              </a:spcBef>
              <a:spcAft>
                <a:spcPts val="500"/>
              </a:spcAft>
            </a:pPr>
            <a:r>
              <a:rPr lang="tr-TR" sz="2000" b="1" i="0">
                <a:solidFill>
                  <a:srgbClr val="FCC021"/>
                </a:solidFill>
                <a:latin typeface="Calibri"/>
              </a:rPr>
              <a:t>c)  </a:t>
            </a:r>
            <a:r>
              <a:rPr lang="tr-TR" sz="2000" b="0" i="0">
                <a:solidFill>
                  <a:srgbClr val="FFFFFF"/>
                </a:solidFill>
                <a:latin typeface="Calibri"/>
              </a:rPr>
              <a:t>Oluşturacağı haritaya ekleyeceği verileri toplar.</a:t>
            </a:r>
          </a:p>
          <a:p>
            <a:pPr algn="l" marL="309283" indent="-309283">
              <a:spcBef>
                <a:spcPts val="0"/>
              </a:spcBef>
              <a:spcAft>
                <a:spcPts val="500"/>
              </a:spcAft>
            </a:pPr>
            <a:r>
              <a:rPr lang="tr-TR" sz="2000" b="1" i="0">
                <a:solidFill>
                  <a:srgbClr val="FCC021"/>
                </a:solidFill>
                <a:latin typeface="Calibri"/>
              </a:rPr>
              <a:t>ç)  </a:t>
            </a:r>
            <a:r>
              <a:rPr lang="tr-TR" sz="2000" b="0" i="0">
                <a:solidFill>
                  <a:srgbClr val="FFFFFF"/>
                </a:solidFill>
                <a:latin typeface="Calibri"/>
              </a:rPr>
              <a:t>Oluşturacağı haritanın türünü belirler.</a:t>
            </a:r>
          </a:p>
          <a:p>
            <a:pPr algn="l" marL="340187" indent="-340187">
              <a:spcBef>
                <a:spcPts val="0"/>
              </a:spcBef>
              <a:spcAft>
                <a:spcPts val="0"/>
              </a:spcAft>
            </a:pPr>
            <a:r>
              <a:rPr lang="tr-TR" sz="2000" b="1" i="0">
                <a:solidFill>
                  <a:srgbClr val="FCC021"/>
                </a:solidFill>
                <a:latin typeface="Calibri"/>
              </a:rPr>
              <a:t>d)  </a:t>
            </a:r>
            <a:r>
              <a:rPr lang="tr-TR" sz="2000" b="0" i="0">
                <a:solidFill>
                  <a:srgbClr val="FFFFFF"/>
                </a:solidFill>
                <a:latin typeface="Calibri"/>
              </a:rPr>
              <a:t>Verileri haritaya işler ve haritanın bileşenlerini oluşturur.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2. Ünite: Mekânsal Bilgi Teknolojileri</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31 / 84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4.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Nokta, çizgi, alan</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Mekânsal veri · s. 37</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Harita elemanları</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Başlık, lejant, ölçek…</a:t>
            </a:r>
          </a:p>
        </p:txBody>
      </p:sp>
      <p:sp>
        <p:nvSpPr>
          <p:cNvPr id="13" name="Oval 12"/>
          <p:cNvSpPr/>
          <p:nvPr/>
        </p:nvSpPr>
        <p:spPr>
          <a:xfrm>
            <a:off x="5711798"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Amaç ve veri</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1-2. adım · s. 37</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Çizim</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3. adım</a:t>
            </a:r>
          </a:p>
        </p:txBody>
      </p:sp>
      <p:sp>
        <p:nvSpPr>
          <p:cNvPr id="19" name="Oval 18"/>
          <p:cNvSpPr/>
          <p:nvPr/>
        </p:nvSpPr>
        <p:spPr>
          <a:xfrm>
            <a:off x="10266606"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Gözlemci turu</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4. adım · kontrol listesi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 / 84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2.2. Mekânsal veri nedir?</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TANIM</a:t>
            </a:r>
          </a:p>
        </p:txBody>
      </p:sp>
      <p:sp>
        <p:nvSpPr>
          <p:cNvPr id="6" name="Rounded Rectangle 5"/>
          <p:cNvSpPr/>
          <p:nvPr/>
        </p:nvSpPr>
        <p:spPr>
          <a:xfrm>
            <a:off x="502920" y="1261872"/>
            <a:ext cx="5492343" cy="23774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5492343" cy="530352"/>
          </a:xfrm>
          <a:prstGeom prst="roundRect">
            <a:avLst>
              <a:gd name="adj" fmla="val 25000"/>
            </a:avLst>
          </a:prstGeom>
          <a:solidFill>
            <a:srgbClr val="2E7D5B"/>
          </a:solidFill>
          <a:ln>
            <a:noFill/>
          </a:ln>
          <a:effectLst/>
        </p:spPr>
        <p:txBody>
          <a:bodyPr rtlCol="0" anchor="ctr"/>
          <a:lstStyle/>
          <a:p/>
        </p:txBody>
      </p:sp>
      <p:sp>
        <p:nvSpPr>
          <p:cNvPr id="8" name="Rectangle 7"/>
          <p:cNvSpPr/>
          <p:nvPr/>
        </p:nvSpPr>
        <p:spPr>
          <a:xfrm>
            <a:off x="502920" y="1527048"/>
            <a:ext cx="5492343" cy="265176"/>
          </a:xfrm>
          <a:prstGeom prst="rect">
            <a:avLst/>
          </a:prstGeom>
          <a:solidFill>
            <a:srgbClr val="2E7D5B"/>
          </a:solidFill>
          <a:ln>
            <a:noFill/>
          </a:ln>
          <a:effectLst/>
        </p:spPr>
        <p:txBody>
          <a:bodyPr rtlCol="0" anchor="ctr"/>
          <a:lstStyle/>
          <a:p/>
        </p:txBody>
      </p:sp>
      <p:sp>
        <p:nvSpPr>
          <p:cNvPr id="9" name="TextBox 8"/>
          <p:cNvSpPr txBox="1"/>
          <p:nvPr/>
        </p:nvSpPr>
        <p:spPr>
          <a:xfrm>
            <a:off x="594360"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Mekânsal veri</a:t>
            </a:r>
          </a:p>
        </p:txBody>
      </p:sp>
      <p:sp>
        <p:nvSpPr>
          <p:cNvPr id="10" name="TextBox 9"/>
          <p:cNvSpPr txBox="1"/>
          <p:nvPr/>
        </p:nvSpPr>
        <p:spPr>
          <a:xfrm>
            <a:off x="612648" y="1865376"/>
            <a:ext cx="5272887" cy="17007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herhangi bir özelliğin konumunu (nerede olduğunu) ifade eder. Örnek: okulun haritadaki yeri.</a:t>
            </a:r>
          </a:p>
        </p:txBody>
      </p:sp>
      <p:sp>
        <p:nvSpPr>
          <p:cNvPr id="11" name="Rounded Rectangle 10"/>
          <p:cNvSpPr/>
          <p:nvPr/>
        </p:nvSpPr>
        <p:spPr>
          <a:xfrm>
            <a:off x="6196431" y="1261872"/>
            <a:ext cx="5492343" cy="23774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196431" y="1261872"/>
            <a:ext cx="5492343"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6196431" y="1527048"/>
            <a:ext cx="5492343" cy="265176"/>
          </a:xfrm>
          <a:prstGeom prst="rect">
            <a:avLst/>
          </a:prstGeom>
          <a:solidFill>
            <a:srgbClr val="4F4F4F"/>
          </a:solidFill>
          <a:ln>
            <a:noFill/>
          </a:ln>
          <a:effectLst/>
        </p:spPr>
        <p:txBody>
          <a:bodyPr rtlCol="0" anchor="ctr"/>
          <a:lstStyle/>
          <a:p/>
        </p:txBody>
      </p:sp>
      <p:sp>
        <p:nvSpPr>
          <p:cNvPr id="14" name="TextBox 13"/>
          <p:cNvSpPr txBox="1"/>
          <p:nvPr/>
        </p:nvSpPr>
        <p:spPr>
          <a:xfrm>
            <a:off x="6287871"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Mekânsal olmayan veri</a:t>
            </a:r>
          </a:p>
        </p:txBody>
      </p:sp>
      <p:sp>
        <p:nvSpPr>
          <p:cNvPr id="15" name="TextBox 14"/>
          <p:cNvSpPr txBox="1"/>
          <p:nvPr/>
        </p:nvSpPr>
        <p:spPr>
          <a:xfrm>
            <a:off x="6306159" y="1865376"/>
            <a:ext cx="5272887" cy="17007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belirli bir konuma sahip özellik hakkında tanıtıcı bilgileri ifade eder. Örnek: okulun adı, öğrenci sayısı.</a:t>
            </a:r>
          </a:p>
        </p:txBody>
      </p:sp>
      <p:sp>
        <p:nvSpPr>
          <p:cNvPr id="16" name="Rounded Rectangle 15"/>
          <p:cNvSpPr/>
          <p:nvPr/>
        </p:nvSpPr>
        <p:spPr>
          <a:xfrm>
            <a:off x="502920" y="3822192"/>
            <a:ext cx="11185855" cy="2286000"/>
          </a:xfrm>
          <a:prstGeom prst="roundRect">
            <a:avLst>
              <a:gd name="adj" fmla="val 8000"/>
            </a:avLst>
          </a:prstGeom>
          <a:solidFill>
            <a:srgbClr val="F0F0F0"/>
          </a:solidFill>
          <a:ln>
            <a:noFill/>
          </a:ln>
          <a:effectLst/>
        </p:spPr>
        <p:txBody>
          <a:bodyPr rtlCol="0" anchor="ctr"/>
          <a:lstStyle/>
          <a:p/>
        </p:txBody>
      </p:sp>
      <p:sp>
        <p:nvSpPr>
          <p:cNvPr id="17" name="Rectangle 16"/>
          <p:cNvSpPr/>
          <p:nvPr/>
        </p:nvSpPr>
        <p:spPr>
          <a:xfrm>
            <a:off x="502920" y="3822192"/>
            <a:ext cx="118872" cy="2286000"/>
          </a:xfrm>
          <a:prstGeom prst="rect">
            <a:avLst/>
          </a:prstGeom>
          <a:solidFill>
            <a:srgbClr val="2E7D5B"/>
          </a:solidFill>
          <a:ln>
            <a:noFill/>
          </a:ln>
          <a:effectLst/>
        </p:spPr>
        <p:txBody>
          <a:bodyPr rtlCol="0" anchor="ctr"/>
          <a:lstStyle/>
          <a:p/>
        </p:txBody>
      </p:sp>
      <p:sp>
        <p:nvSpPr>
          <p:cNvPr id="18" name="TextBox 17"/>
          <p:cNvSpPr txBox="1"/>
          <p:nvPr/>
        </p:nvSpPr>
        <p:spPr>
          <a:xfrm>
            <a:off x="777240" y="3822192"/>
            <a:ext cx="10774375" cy="2286000"/>
          </a:xfrm>
          <a:prstGeom prst="rect">
            <a:avLst/>
          </a:prstGeom>
          <a:noFill/>
        </p:spPr>
        <p:txBody>
          <a:bodyPr wrap="square" anchor="ctr" lIns="73152" rIns="73152" tIns="36576" bIns="36576">
            <a:noAutofit/>
          </a:bodyPr>
          <a:lstStyle/>
          <a:p>
            <a:pPr algn="l">
              <a:spcBef>
                <a:spcPts val="0"/>
              </a:spcBef>
              <a:spcAft>
                <a:spcPts val="0"/>
              </a:spcAft>
            </a:pPr>
            <a:r>
              <a:rPr lang="tr-TR" sz="2800" b="0" i="0">
                <a:solidFill>
                  <a:srgbClr val="262626"/>
                </a:solidFill>
                <a:latin typeface="Calibri"/>
              </a:rPr>
              <a:t>Mekânsal verilerin haritalardaki gösteriminde üç sembol kullanılır. Bunlar nokta, çizgi ve alandır.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 / 84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Üç sembol: nokta, çizgi, alan</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VEKTÖR VERİ</a:t>
            </a:r>
          </a:p>
        </p:txBody>
      </p:sp>
      <p:sp>
        <p:nvSpPr>
          <p:cNvPr id="6" name="Rounded Rectangle 5"/>
          <p:cNvSpPr/>
          <p:nvPr/>
        </p:nvSpPr>
        <p:spPr>
          <a:xfrm>
            <a:off x="502920" y="1261872"/>
            <a:ext cx="3594506" cy="49377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E07B1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E07B1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950" b="1" i="0">
                <a:solidFill>
                  <a:srgbClr val="FFFFFF"/>
                </a:solidFill>
                <a:latin typeface="Calibri"/>
              </a:rPr>
              <a:t>● NOKTA</a:t>
            </a:r>
          </a:p>
        </p:txBody>
      </p:sp>
      <p:sp>
        <p:nvSpPr>
          <p:cNvPr id="10" name="TextBox 9"/>
          <p:cNvSpPr txBox="1"/>
          <p:nvPr/>
        </p:nvSpPr>
        <p:spPr>
          <a:xfrm>
            <a:off x="612648" y="1865376"/>
            <a:ext cx="3375050" cy="4261104"/>
          </a:xfrm>
          <a:prstGeom prst="rect">
            <a:avLst/>
          </a:prstGeom>
          <a:noFill/>
        </p:spPr>
        <p:txBody>
          <a:bodyPr wrap="square" anchor="t" lIns="73152" rIns="73152" tIns="36576" bIns="36576">
            <a:noAutofit/>
          </a:bodyPr>
          <a:lstStyle/>
          <a:p>
            <a:pPr algn="l">
              <a:spcBef>
                <a:spcPts val="0"/>
              </a:spcBef>
              <a:spcAft>
                <a:spcPts val="0"/>
              </a:spcAft>
            </a:pPr>
            <a:r>
              <a:rPr lang="tr-TR" sz="2800" b="0" i="0">
                <a:solidFill>
                  <a:srgbClr val="262626"/>
                </a:solidFill>
                <a:latin typeface="Calibri"/>
              </a:rPr>
              <a:t>Okul, ev, lokanta vb. şekli ve sınırları küçük olan mekânsal veriler için nokta</a:t>
            </a:r>
          </a:p>
        </p:txBody>
      </p:sp>
      <p:sp>
        <p:nvSpPr>
          <p:cNvPr id="11" name="Rounded Rectangle 10"/>
          <p:cNvSpPr/>
          <p:nvPr/>
        </p:nvSpPr>
        <p:spPr>
          <a:xfrm>
            <a:off x="4298594" y="1261872"/>
            <a:ext cx="3594506" cy="49377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7FB8"/>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7FB8"/>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950" b="1" i="0">
                <a:solidFill>
                  <a:srgbClr val="FFFFFF"/>
                </a:solidFill>
                <a:latin typeface="Calibri"/>
              </a:rPr>
              <a:t>— ÇİZGİ</a:t>
            </a:r>
          </a:p>
        </p:txBody>
      </p:sp>
      <p:sp>
        <p:nvSpPr>
          <p:cNvPr id="15" name="TextBox 14"/>
          <p:cNvSpPr txBox="1"/>
          <p:nvPr/>
        </p:nvSpPr>
        <p:spPr>
          <a:xfrm>
            <a:off x="4408322" y="1865376"/>
            <a:ext cx="3375050" cy="4261104"/>
          </a:xfrm>
          <a:prstGeom prst="rect">
            <a:avLst/>
          </a:prstGeom>
          <a:noFill/>
        </p:spPr>
        <p:txBody>
          <a:bodyPr wrap="square" anchor="t" lIns="73152" rIns="73152" tIns="36576" bIns="36576">
            <a:noAutofit/>
          </a:bodyPr>
          <a:lstStyle/>
          <a:p>
            <a:pPr algn="l">
              <a:spcBef>
                <a:spcPts val="0"/>
              </a:spcBef>
              <a:spcAft>
                <a:spcPts val="0"/>
              </a:spcAft>
            </a:pPr>
            <a:r>
              <a:rPr lang="tr-TR" sz="2800" b="0" i="0">
                <a:solidFill>
                  <a:srgbClr val="262626"/>
                </a:solidFill>
                <a:latin typeface="Calibri"/>
              </a:rPr>
              <a:t>yol, akarsu vb. mekânsal veriler için çizgi</a:t>
            </a:r>
          </a:p>
        </p:txBody>
      </p:sp>
      <p:sp>
        <p:nvSpPr>
          <p:cNvPr id="16" name="Rounded Rectangle 15"/>
          <p:cNvSpPr/>
          <p:nvPr/>
        </p:nvSpPr>
        <p:spPr>
          <a:xfrm>
            <a:off x="8094268" y="1261872"/>
            <a:ext cx="3594506" cy="49377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3E8E3A"/>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3E8E3A"/>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950" b="1" i="0">
                <a:solidFill>
                  <a:srgbClr val="FFFFFF"/>
                </a:solidFill>
                <a:latin typeface="Calibri"/>
              </a:rPr>
              <a:t>■ ALAN</a:t>
            </a:r>
          </a:p>
        </p:txBody>
      </p:sp>
      <p:sp>
        <p:nvSpPr>
          <p:cNvPr id="20" name="TextBox 19"/>
          <p:cNvSpPr txBox="1"/>
          <p:nvPr/>
        </p:nvSpPr>
        <p:spPr>
          <a:xfrm>
            <a:off x="8203996" y="1865376"/>
            <a:ext cx="3375050" cy="4261104"/>
          </a:xfrm>
          <a:prstGeom prst="rect">
            <a:avLst/>
          </a:prstGeom>
          <a:noFill/>
        </p:spPr>
        <p:txBody>
          <a:bodyPr wrap="square" anchor="t" lIns="73152" rIns="73152" tIns="36576" bIns="36576">
            <a:noAutofit/>
          </a:bodyPr>
          <a:lstStyle/>
          <a:p>
            <a:pPr algn="l">
              <a:spcBef>
                <a:spcPts val="0"/>
              </a:spcBef>
              <a:spcAft>
                <a:spcPts val="0"/>
              </a:spcAft>
            </a:pPr>
            <a:r>
              <a:rPr lang="tr-TR" sz="2800" b="0" i="0">
                <a:solidFill>
                  <a:srgbClr val="262626"/>
                </a:solidFill>
                <a:latin typeface="Calibri"/>
              </a:rPr>
              <a:t>göl, orman gibi mekânsal veriler için alan kullanılır</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 / 84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Tasnif oyunu: nokta mı, çizgi mi, alan mı?</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OYUN</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Her unsur için parmakla göster — 1: nokta · 2: çizgi · 3: alan. Okul · Cadde · Park · Otobüs durağı · Dere · Orman · Eczane · Demiryolu · Göl</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35 / 84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50" b="1" i="0">
                <a:solidFill>
                  <a:srgbClr val="FFFFFF"/>
                </a:solidFill>
                <a:latin typeface="Calibri"/>
              </a:rPr>
              <a:t>Tasnif oyunu: nokta mı, çizgi mi, alan mı?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Her unsur için parmakla göster — 1: nokta · 2: çizgi · 3: alan. Okul · Cadde · Park · Otobüs durağı · Dere · Orman · Eczane · Demiryolu · Göl</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Nokta: Okul, Otobüs durağı, Eczane</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Çizgi: Cadde, Dere, Demiryolu</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Alan: Park, Orman, Göl</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Büyük ölçekli haritada (ör. okul planı) okul alan olarak da gösterilebilir.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36 / 84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Akarsu ve göl bir haritada hangi sembollerle gösterilir?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İkisi de nokta</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Akarsu nokta, göl çizgi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Akarsu çizgi, göl alan</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Akarsu alan, göl nokta</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İkisi de çizgi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37 / 84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Akarsu ve göl bir haritada hangi sembollerle gösterilir?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İkisi de nokta</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Akarsu nokta, göl çizgi</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Akarsu çizgi, göl alan</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Akarsu alan, göl nokta</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İkisi de çizgi</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37: yol, akarsu vb. için çizgi; göl, orman gibi veriler için alan kullanılır.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38 / 84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Haritamızın elemanları ve türü</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HATIRLA</a:t>
            </a:r>
          </a:p>
        </p:txBody>
      </p:sp>
      <p:sp>
        <p:nvSpPr>
          <p:cNvPr id="6" name="Rounded Rectangle 5"/>
          <p:cNvSpPr/>
          <p:nvPr/>
        </p:nvSpPr>
        <p:spPr>
          <a:xfrm>
            <a:off x="502920" y="1444752"/>
            <a:ext cx="1750009" cy="1188720"/>
          </a:xfrm>
          <a:prstGeom prst="roundRect">
            <a:avLst>
              <a:gd name="adj" fmla="val 25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Başlık</a:t>
            </a:r>
          </a:p>
        </p:txBody>
      </p:sp>
      <p:sp>
        <p:nvSpPr>
          <p:cNvPr id="7" name="Rounded Rectangle 6"/>
          <p:cNvSpPr/>
          <p:nvPr/>
        </p:nvSpPr>
        <p:spPr>
          <a:xfrm>
            <a:off x="2390089" y="1444752"/>
            <a:ext cx="1750009" cy="1188720"/>
          </a:xfrm>
          <a:prstGeom prst="roundRect">
            <a:avLst>
              <a:gd name="adj" fmla="val 25000"/>
            </a:avLst>
          </a:prstGeom>
          <a:solidFill>
            <a:srgbClr val="2B5C8A"/>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Çerçeve</a:t>
            </a:r>
          </a:p>
        </p:txBody>
      </p:sp>
      <p:sp>
        <p:nvSpPr>
          <p:cNvPr id="8" name="Rounded Rectangle 7"/>
          <p:cNvSpPr/>
          <p:nvPr/>
        </p:nvSpPr>
        <p:spPr>
          <a:xfrm>
            <a:off x="4277258" y="1444752"/>
            <a:ext cx="1750009" cy="1188720"/>
          </a:xfrm>
          <a:prstGeom prst="roundRect">
            <a:avLst>
              <a:gd name="adj" fmla="val 25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1900" b="1" i="0">
                <a:solidFill>
                  <a:srgbClr val="FFFFFF"/>
                </a:solidFill>
                <a:latin typeface="Calibri"/>
              </a:rPr>
              <a:t>Koordinatlar</a:t>
            </a:r>
          </a:p>
        </p:txBody>
      </p:sp>
      <p:sp>
        <p:nvSpPr>
          <p:cNvPr id="9" name="Rounded Rectangle 8"/>
          <p:cNvSpPr/>
          <p:nvPr/>
        </p:nvSpPr>
        <p:spPr>
          <a:xfrm>
            <a:off x="6164427" y="1444752"/>
            <a:ext cx="1750009" cy="1188720"/>
          </a:xfrm>
          <a:prstGeom prst="roundRect">
            <a:avLst>
              <a:gd name="adj" fmla="val 25000"/>
            </a:avLst>
          </a:prstGeom>
          <a:solidFill>
            <a:srgbClr val="2B5C8A"/>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Lejant</a:t>
            </a:r>
          </a:p>
        </p:txBody>
      </p:sp>
      <p:sp>
        <p:nvSpPr>
          <p:cNvPr id="10" name="Rounded Rectangle 9"/>
          <p:cNvSpPr/>
          <p:nvPr/>
        </p:nvSpPr>
        <p:spPr>
          <a:xfrm>
            <a:off x="8051596" y="1444752"/>
            <a:ext cx="1750009" cy="1188720"/>
          </a:xfrm>
          <a:prstGeom prst="roundRect">
            <a:avLst>
              <a:gd name="adj" fmla="val 25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Yön oku</a:t>
            </a:r>
          </a:p>
        </p:txBody>
      </p:sp>
      <p:sp>
        <p:nvSpPr>
          <p:cNvPr id="11" name="Rounded Rectangle 10"/>
          <p:cNvSpPr/>
          <p:nvPr/>
        </p:nvSpPr>
        <p:spPr>
          <a:xfrm>
            <a:off x="9938765" y="1444752"/>
            <a:ext cx="1750009" cy="1188720"/>
          </a:xfrm>
          <a:prstGeom prst="roundRect">
            <a:avLst>
              <a:gd name="adj" fmla="val 25000"/>
            </a:avLst>
          </a:prstGeom>
          <a:solidFill>
            <a:srgbClr val="2B5C8A"/>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Ölçek</a:t>
            </a:r>
          </a:p>
        </p:txBody>
      </p:sp>
      <p:sp>
        <p:nvSpPr>
          <p:cNvPr id="12" name="Rounded Rectangle 11"/>
          <p:cNvSpPr/>
          <p:nvPr/>
        </p:nvSpPr>
        <p:spPr>
          <a:xfrm>
            <a:off x="502920" y="2999232"/>
            <a:ext cx="5492343" cy="310896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502920" y="2999232"/>
            <a:ext cx="5492343" cy="530352"/>
          </a:xfrm>
          <a:prstGeom prst="roundRect">
            <a:avLst>
              <a:gd name="adj" fmla="val 25000"/>
            </a:avLst>
          </a:prstGeom>
          <a:solidFill>
            <a:srgbClr val="4F4F4F"/>
          </a:solidFill>
          <a:ln>
            <a:noFill/>
          </a:ln>
          <a:effectLst/>
        </p:spPr>
        <p:txBody>
          <a:bodyPr rtlCol="0" anchor="ctr"/>
          <a:lstStyle/>
          <a:p/>
        </p:txBody>
      </p:sp>
      <p:sp>
        <p:nvSpPr>
          <p:cNvPr id="14" name="Rectangle 13"/>
          <p:cNvSpPr/>
          <p:nvPr/>
        </p:nvSpPr>
        <p:spPr>
          <a:xfrm>
            <a:off x="502920" y="3264408"/>
            <a:ext cx="5492343" cy="265176"/>
          </a:xfrm>
          <a:prstGeom prst="rect">
            <a:avLst/>
          </a:prstGeom>
          <a:solidFill>
            <a:srgbClr val="4F4F4F"/>
          </a:solidFill>
          <a:ln>
            <a:noFill/>
          </a:ln>
          <a:effectLst/>
        </p:spPr>
        <p:txBody>
          <a:bodyPr rtlCol="0" anchor="ctr"/>
          <a:lstStyle/>
          <a:p/>
        </p:txBody>
      </p:sp>
      <p:sp>
        <p:nvSpPr>
          <p:cNvPr id="15" name="TextBox 14"/>
          <p:cNvSpPr txBox="1"/>
          <p:nvPr/>
        </p:nvSpPr>
        <p:spPr>
          <a:xfrm>
            <a:off x="594360" y="299923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Genel harita</a:t>
            </a:r>
          </a:p>
        </p:txBody>
      </p:sp>
      <p:sp>
        <p:nvSpPr>
          <p:cNvPr id="16" name="TextBox 15"/>
          <p:cNvSpPr txBox="1"/>
          <p:nvPr/>
        </p:nvSpPr>
        <p:spPr>
          <a:xfrm>
            <a:off x="612648" y="3602736"/>
            <a:ext cx="5272887" cy="243230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Pek çok unsuru birlikte gösterir: fiziki, siyasi, atlas haritaları.</a:t>
            </a:r>
          </a:p>
        </p:txBody>
      </p:sp>
      <p:sp>
        <p:nvSpPr>
          <p:cNvPr id="17" name="Rounded Rectangle 16"/>
          <p:cNvSpPr/>
          <p:nvPr/>
        </p:nvSpPr>
        <p:spPr>
          <a:xfrm>
            <a:off x="6196431" y="2999232"/>
            <a:ext cx="5492343" cy="310896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6196431" y="2999232"/>
            <a:ext cx="5492343" cy="530352"/>
          </a:xfrm>
          <a:prstGeom prst="roundRect">
            <a:avLst>
              <a:gd name="adj" fmla="val 25000"/>
            </a:avLst>
          </a:prstGeom>
          <a:solidFill>
            <a:srgbClr val="2E7D5B"/>
          </a:solidFill>
          <a:ln>
            <a:noFill/>
          </a:ln>
          <a:effectLst/>
        </p:spPr>
        <p:txBody>
          <a:bodyPr rtlCol="0" anchor="ctr"/>
          <a:lstStyle/>
          <a:p/>
        </p:txBody>
      </p:sp>
      <p:sp>
        <p:nvSpPr>
          <p:cNvPr id="19" name="Rectangle 18"/>
          <p:cNvSpPr/>
          <p:nvPr/>
        </p:nvSpPr>
        <p:spPr>
          <a:xfrm>
            <a:off x="6196431" y="3264408"/>
            <a:ext cx="5492343" cy="265176"/>
          </a:xfrm>
          <a:prstGeom prst="rect">
            <a:avLst/>
          </a:prstGeom>
          <a:solidFill>
            <a:srgbClr val="2E7D5B"/>
          </a:solidFill>
          <a:ln>
            <a:noFill/>
          </a:ln>
          <a:effectLst/>
        </p:spPr>
        <p:txBody>
          <a:bodyPr rtlCol="0" anchor="ctr"/>
          <a:lstStyle/>
          <a:p/>
        </p:txBody>
      </p:sp>
      <p:sp>
        <p:nvSpPr>
          <p:cNvPr id="20" name="TextBox 19"/>
          <p:cNvSpPr txBox="1"/>
          <p:nvPr/>
        </p:nvSpPr>
        <p:spPr>
          <a:xfrm>
            <a:off x="6287871" y="299923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Tematik (özel amaçlı) harita</a:t>
            </a:r>
          </a:p>
        </p:txBody>
      </p:sp>
      <p:sp>
        <p:nvSpPr>
          <p:cNvPr id="21" name="TextBox 20"/>
          <p:cNvSpPr txBox="1"/>
          <p:nvPr/>
        </p:nvSpPr>
        <p:spPr>
          <a:xfrm>
            <a:off x="6306159" y="3602736"/>
            <a:ext cx="5272887" cy="243230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Belirli bir konuyu gösterir: yağış, nüfus, toplanma alanları… Bizim haritamız bu türde olacak.</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39 / 84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görevlerimiz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2E7D5B"/>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2E7D5B"/>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2E7D5B"/>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2E7D5B"/>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2E7D5B"/>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2E7D5B"/>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2E7D5B"/>
                </a:solidFill>
                <a:latin typeface="Calibri"/>
              </a:rPr>
              <a:t>Bugünkü görev: okulumuzun çevresinin haritasını grupça oluşturmak (s. 37).</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40 / 84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50" b="1" i="0">
                <a:solidFill>
                  <a:srgbClr val="FFFFFF"/>
                </a:solidFill>
                <a:latin typeface="Calibri"/>
              </a:rPr>
              <a:t>Etkinlik: Mekânsal Bilgi Teknolojileriyle Harita Oluşturma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 · 40+40</a:t>
            </a:r>
          </a:p>
        </p:txBody>
      </p:sp>
      <p:sp>
        <p:nvSpPr>
          <p:cNvPr id="6" name="Rounded Rectangle 5"/>
          <p:cNvSpPr/>
          <p:nvPr/>
        </p:nvSpPr>
        <p:spPr>
          <a:xfrm>
            <a:off x="502920" y="1261872"/>
            <a:ext cx="11185855" cy="8686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868680"/>
          </a:xfrm>
          <a:prstGeom prst="rect">
            <a:avLst/>
          </a:prstGeom>
          <a:solidFill>
            <a:srgbClr val="D3373A"/>
          </a:solidFill>
          <a:ln>
            <a:noFill/>
          </a:ln>
          <a:effectLst/>
        </p:spPr>
        <p:txBody>
          <a:bodyPr rtlCol="0" anchor="ctr"/>
          <a:lstStyle/>
          <a:p/>
        </p:txBody>
      </p:sp>
      <p:sp>
        <p:nvSpPr>
          <p:cNvPr id="8" name="TextBox 7"/>
          <p:cNvSpPr txBox="1"/>
          <p:nvPr/>
        </p:nvSpPr>
        <p:spPr>
          <a:xfrm>
            <a:off x="777240" y="1261872"/>
            <a:ext cx="10774375" cy="8686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Amaç: Mekânsal bilgi teknolojileri yardımıyla yakın çevresine yönelik harita oluşturabilme</a:t>
            </a:r>
          </a:p>
        </p:txBody>
      </p:sp>
      <p:sp>
        <p:nvSpPr>
          <p:cNvPr id="9" name="Rounded Rectangle 8"/>
          <p:cNvSpPr/>
          <p:nvPr/>
        </p:nvSpPr>
        <p:spPr>
          <a:xfrm>
            <a:off x="502920" y="2313432"/>
            <a:ext cx="11185855" cy="1924812"/>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313432"/>
            <a:ext cx="1600200" cy="1924812"/>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1" name="TextBox 10"/>
          <p:cNvSpPr txBox="1"/>
          <p:nvPr/>
        </p:nvSpPr>
        <p:spPr>
          <a:xfrm>
            <a:off x="2240280" y="2313432"/>
            <a:ext cx="8122615" cy="1924812"/>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Grup olarak dijital harita uygulamalarından ve yakın çevrenize ait elde ettiğiniz mekânsal verilerden (park alanlarının, konut alanlarının, iş yerlerinin, ulaşım yollarının dağılışı vb.) hareketle ne tür bir harita oluşturmak istediğinizi belirleyiniz.</a:t>
            </a:r>
          </a:p>
        </p:txBody>
      </p:sp>
      <p:sp>
        <p:nvSpPr>
          <p:cNvPr id="12" name="Rounded Rectangle 11"/>
          <p:cNvSpPr/>
          <p:nvPr/>
        </p:nvSpPr>
        <p:spPr>
          <a:xfrm>
            <a:off x="10545775" y="300151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13" name="Rounded Rectangle 12"/>
          <p:cNvSpPr/>
          <p:nvPr/>
        </p:nvSpPr>
        <p:spPr>
          <a:xfrm>
            <a:off x="502920" y="4366260"/>
            <a:ext cx="11185855" cy="1924812"/>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502920" y="4366260"/>
            <a:ext cx="1600200" cy="1924812"/>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5" name="TextBox 14"/>
          <p:cNvSpPr txBox="1"/>
          <p:nvPr/>
        </p:nvSpPr>
        <p:spPr>
          <a:xfrm>
            <a:off x="2240280" y="4366260"/>
            <a:ext cx="8122615" cy="1924812"/>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Oluşturmak istediğiniz harita türüne göre elde ettiğiniz mekânsal verileri, haritada gösterilmesinde kullanacağınız nokta, çizgi ve alan sembollerine göre tasnif ediniz.</a:t>
            </a:r>
          </a:p>
        </p:txBody>
      </p:sp>
      <p:sp>
        <p:nvSpPr>
          <p:cNvPr id="16" name="Rounded Rectangle 15"/>
          <p:cNvSpPr/>
          <p:nvPr/>
        </p:nvSpPr>
        <p:spPr>
          <a:xfrm>
            <a:off x="10545775" y="505434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10 dk</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41 / 84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 tablosu: amaç, veri, sembol</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a:t>
            </a:r>
          </a:p>
        </p:txBody>
      </p:sp>
      <p:sp>
        <p:nvSpPr>
          <p:cNvPr id="6" name="Rounded Rectangle 5"/>
          <p:cNvSpPr/>
          <p:nvPr/>
        </p:nvSpPr>
        <p:spPr>
          <a:xfrm>
            <a:off x="502920" y="1261872"/>
            <a:ext cx="2659303" cy="5029200"/>
          </a:xfrm>
          <a:prstGeom prst="roundRect">
            <a:avLst>
              <a:gd name="adj" fmla="val 5000"/>
            </a:avLst>
          </a:prstGeom>
          <a:solidFill>
            <a:srgbClr val="FFFFFF"/>
          </a:solidFill>
          <a:ln>
            <a:noFill/>
          </a:ln>
          <a:effectLst/>
        </p:spPr>
        <p:txBody>
          <a:bodyPr rtlCol="0" anchor="ctr"/>
          <a:lstStyle/>
          <a:p/>
        </p:txBody>
      </p:sp>
      <p:sp>
        <p:nvSpPr>
          <p:cNvPr id="7" name="Rounded Rectangle 6"/>
          <p:cNvSpPr/>
          <p:nvPr/>
        </p:nvSpPr>
        <p:spPr>
          <a:xfrm>
            <a:off x="502920" y="1261872"/>
            <a:ext cx="2659303" cy="685800"/>
          </a:xfrm>
          <a:prstGeom prst="roundRect">
            <a:avLst>
              <a:gd name="adj" fmla="val 25000"/>
            </a:avLst>
          </a:prstGeom>
          <a:solidFill>
            <a:srgbClr val="4F4F4F"/>
          </a:solidFill>
          <a:ln>
            <a:noFill/>
          </a:ln>
          <a:effectLst/>
        </p:spPr>
        <p:txBody>
          <a:bodyPr rtlCol="0" anchor="ctr"/>
          <a:lstStyle/>
          <a:p/>
        </p:txBody>
      </p:sp>
      <p:sp>
        <p:nvSpPr>
          <p:cNvPr id="8" name="Rectangle 7"/>
          <p:cNvSpPr/>
          <p:nvPr/>
        </p:nvSpPr>
        <p:spPr>
          <a:xfrm>
            <a:off x="502920" y="1604772"/>
            <a:ext cx="2659303" cy="342900"/>
          </a:xfrm>
          <a:prstGeom prst="rect">
            <a:avLst/>
          </a:prstGeom>
          <a:solidFill>
            <a:srgbClr val="4F4F4F"/>
          </a:solidFill>
          <a:ln>
            <a:noFill/>
          </a:ln>
          <a:effectLst/>
        </p:spPr>
        <p:txBody>
          <a:bodyPr rtlCol="0" anchor="ctr"/>
          <a:lstStyle/>
          <a:p/>
        </p:txBody>
      </p:sp>
      <p:sp>
        <p:nvSpPr>
          <p:cNvPr id="9" name="TextBox 8"/>
          <p:cNvSpPr txBox="1"/>
          <p:nvPr/>
        </p:nvSpPr>
        <p:spPr>
          <a:xfrm>
            <a:off x="594360" y="126187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Haritanın amacı / türü</a:t>
            </a:r>
          </a:p>
        </p:txBody>
      </p:sp>
      <p:sp>
        <p:nvSpPr>
          <p:cNvPr id="10" name="Rounded Rectangle 9"/>
          <p:cNvSpPr/>
          <p:nvPr/>
        </p:nvSpPr>
        <p:spPr>
          <a:xfrm>
            <a:off x="502920" y="1261872"/>
            <a:ext cx="2659303" cy="5029200"/>
          </a:xfrm>
          <a:prstGeom prst="roundRect">
            <a:avLst>
              <a:gd name="adj" fmla="val 5000"/>
            </a:avLst>
          </a:prstGeom>
          <a:noFill/>
          <a:ln w="12700">
            <a:solidFill>
              <a:srgbClr val="D9D9D9"/>
            </a:solidFill>
          </a:ln>
          <a:effectLst/>
        </p:spPr>
        <p:txBody>
          <a:bodyPr rtlCol="0" anchor="ctr"/>
          <a:lstStyle/>
          <a:p/>
        </p:txBody>
      </p:sp>
      <p:cxnSp>
        <p:nvCxnSpPr>
          <p:cNvPr id="11" name="Connector 10"/>
          <p:cNvCxnSpPr/>
          <p:nvPr/>
        </p:nvCxnSpPr>
        <p:spPr>
          <a:xfrm>
            <a:off x="685800" y="2671572"/>
            <a:ext cx="2293543" cy="0"/>
          </a:xfrm>
          <a:prstGeom prst="line">
            <a:avLst/>
          </a:prstGeom>
          <a:ln w="12700">
            <a:solidFill>
              <a:srgbClr val="D9D9D9"/>
            </a:solidFill>
            <a:prstDash val="dash"/>
          </a:ln>
        </p:spPr>
      </p:cxnSp>
      <p:cxnSp>
        <p:nvCxnSpPr>
          <p:cNvPr id="12" name="Connector 11"/>
          <p:cNvCxnSpPr/>
          <p:nvPr/>
        </p:nvCxnSpPr>
        <p:spPr>
          <a:xfrm>
            <a:off x="685800" y="3395472"/>
            <a:ext cx="2293543" cy="0"/>
          </a:xfrm>
          <a:prstGeom prst="line">
            <a:avLst/>
          </a:prstGeom>
          <a:ln w="12700">
            <a:solidFill>
              <a:srgbClr val="D9D9D9"/>
            </a:solidFill>
            <a:prstDash val="dash"/>
          </a:ln>
        </p:spPr>
      </p:cxnSp>
      <p:cxnSp>
        <p:nvCxnSpPr>
          <p:cNvPr id="13" name="Connector 12"/>
          <p:cNvCxnSpPr/>
          <p:nvPr/>
        </p:nvCxnSpPr>
        <p:spPr>
          <a:xfrm>
            <a:off x="685800" y="4119372"/>
            <a:ext cx="2293543" cy="0"/>
          </a:xfrm>
          <a:prstGeom prst="line">
            <a:avLst/>
          </a:prstGeom>
          <a:ln w="12700">
            <a:solidFill>
              <a:srgbClr val="D9D9D9"/>
            </a:solidFill>
            <a:prstDash val="dash"/>
          </a:ln>
        </p:spPr>
      </p:cxnSp>
      <p:cxnSp>
        <p:nvCxnSpPr>
          <p:cNvPr id="14" name="Connector 13"/>
          <p:cNvCxnSpPr/>
          <p:nvPr/>
        </p:nvCxnSpPr>
        <p:spPr>
          <a:xfrm>
            <a:off x="685800" y="4843272"/>
            <a:ext cx="2293543" cy="0"/>
          </a:xfrm>
          <a:prstGeom prst="line">
            <a:avLst/>
          </a:prstGeom>
          <a:ln w="12700">
            <a:solidFill>
              <a:srgbClr val="D9D9D9"/>
            </a:solidFill>
            <a:prstDash val="dash"/>
          </a:ln>
        </p:spPr>
      </p:cxnSp>
      <p:cxnSp>
        <p:nvCxnSpPr>
          <p:cNvPr id="15" name="Connector 14"/>
          <p:cNvCxnSpPr/>
          <p:nvPr/>
        </p:nvCxnSpPr>
        <p:spPr>
          <a:xfrm>
            <a:off x="685800" y="5567172"/>
            <a:ext cx="2293543" cy="0"/>
          </a:xfrm>
          <a:prstGeom prst="line">
            <a:avLst/>
          </a:prstGeom>
          <a:ln w="12700">
            <a:solidFill>
              <a:srgbClr val="D9D9D9"/>
            </a:solidFill>
            <a:prstDash val="dash"/>
          </a:ln>
        </p:spPr>
      </p:cxnSp>
      <p:sp>
        <p:nvSpPr>
          <p:cNvPr id="16" name="Rounded Rectangle 15"/>
          <p:cNvSpPr/>
          <p:nvPr/>
        </p:nvSpPr>
        <p:spPr>
          <a:xfrm>
            <a:off x="3345103" y="1261872"/>
            <a:ext cx="2659303" cy="5029200"/>
          </a:xfrm>
          <a:prstGeom prst="roundRect">
            <a:avLst>
              <a:gd name="adj" fmla="val 5000"/>
            </a:avLst>
          </a:prstGeom>
          <a:solidFill>
            <a:srgbClr val="FFFFFF"/>
          </a:solidFill>
          <a:ln>
            <a:noFill/>
          </a:ln>
          <a:effectLst/>
        </p:spPr>
        <p:txBody>
          <a:bodyPr rtlCol="0" anchor="ctr"/>
          <a:lstStyle/>
          <a:p/>
        </p:txBody>
      </p:sp>
      <p:sp>
        <p:nvSpPr>
          <p:cNvPr id="17" name="Rounded Rectangle 16"/>
          <p:cNvSpPr/>
          <p:nvPr/>
        </p:nvSpPr>
        <p:spPr>
          <a:xfrm>
            <a:off x="3345103" y="1261872"/>
            <a:ext cx="2659303" cy="685800"/>
          </a:xfrm>
          <a:prstGeom prst="roundRect">
            <a:avLst>
              <a:gd name="adj" fmla="val 25000"/>
            </a:avLst>
          </a:prstGeom>
          <a:solidFill>
            <a:srgbClr val="E07B1A"/>
          </a:solidFill>
          <a:ln>
            <a:noFill/>
          </a:ln>
          <a:effectLst/>
        </p:spPr>
        <p:txBody>
          <a:bodyPr rtlCol="0" anchor="ctr"/>
          <a:lstStyle/>
          <a:p/>
        </p:txBody>
      </p:sp>
      <p:sp>
        <p:nvSpPr>
          <p:cNvPr id="18" name="Rectangle 17"/>
          <p:cNvSpPr/>
          <p:nvPr/>
        </p:nvSpPr>
        <p:spPr>
          <a:xfrm>
            <a:off x="3345103" y="1604772"/>
            <a:ext cx="2659303" cy="342900"/>
          </a:xfrm>
          <a:prstGeom prst="rect">
            <a:avLst/>
          </a:prstGeom>
          <a:solidFill>
            <a:srgbClr val="E07B1A"/>
          </a:solidFill>
          <a:ln>
            <a:noFill/>
          </a:ln>
          <a:effectLst/>
        </p:spPr>
        <p:txBody>
          <a:bodyPr rtlCol="0" anchor="ctr"/>
          <a:lstStyle/>
          <a:p/>
        </p:txBody>
      </p:sp>
      <p:sp>
        <p:nvSpPr>
          <p:cNvPr id="19" name="TextBox 18"/>
          <p:cNvSpPr txBox="1"/>
          <p:nvPr/>
        </p:nvSpPr>
        <p:spPr>
          <a:xfrm>
            <a:off x="3436543" y="126187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 Nokta verileri</a:t>
            </a:r>
          </a:p>
        </p:txBody>
      </p:sp>
      <p:sp>
        <p:nvSpPr>
          <p:cNvPr id="20" name="Rounded Rectangle 19"/>
          <p:cNvSpPr/>
          <p:nvPr/>
        </p:nvSpPr>
        <p:spPr>
          <a:xfrm>
            <a:off x="3345103" y="1261872"/>
            <a:ext cx="2659303" cy="5029200"/>
          </a:xfrm>
          <a:prstGeom prst="roundRect">
            <a:avLst>
              <a:gd name="adj" fmla="val 5000"/>
            </a:avLst>
          </a:prstGeom>
          <a:noFill/>
          <a:ln w="12700">
            <a:solidFill>
              <a:srgbClr val="D9D9D9"/>
            </a:solidFill>
          </a:ln>
          <a:effectLst/>
        </p:spPr>
        <p:txBody>
          <a:bodyPr rtlCol="0" anchor="ctr"/>
          <a:lstStyle/>
          <a:p/>
        </p:txBody>
      </p:sp>
      <p:cxnSp>
        <p:nvCxnSpPr>
          <p:cNvPr id="21" name="Connector 20"/>
          <p:cNvCxnSpPr/>
          <p:nvPr/>
        </p:nvCxnSpPr>
        <p:spPr>
          <a:xfrm>
            <a:off x="3527983" y="2671572"/>
            <a:ext cx="2293543" cy="0"/>
          </a:xfrm>
          <a:prstGeom prst="line">
            <a:avLst/>
          </a:prstGeom>
          <a:ln w="12700">
            <a:solidFill>
              <a:srgbClr val="D9D9D9"/>
            </a:solidFill>
            <a:prstDash val="dash"/>
          </a:ln>
        </p:spPr>
      </p:cxnSp>
      <p:cxnSp>
        <p:nvCxnSpPr>
          <p:cNvPr id="22" name="Connector 21"/>
          <p:cNvCxnSpPr/>
          <p:nvPr/>
        </p:nvCxnSpPr>
        <p:spPr>
          <a:xfrm>
            <a:off x="3527983" y="3395472"/>
            <a:ext cx="2293543" cy="0"/>
          </a:xfrm>
          <a:prstGeom prst="line">
            <a:avLst/>
          </a:prstGeom>
          <a:ln w="12700">
            <a:solidFill>
              <a:srgbClr val="D9D9D9"/>
            </a:solidFill>
            <a:prstDash val="dash"/>
          </a:ln>
        </p:spPr>
      </p:cxnSp>
      <p:cxnSp>
        <p:nvCxnSpPr>
          <p:cNvPr id="23" name="Connector 22"/>
          <p:cNvCxnSpPr/>
          <p:nvPr/>
        </p:nvCxnSpPr>
        <p:spPr>
          <a:xfrm>
            <a:off x="3527983" y="4119372"/>
            <a:ext cx="2293543" cy="0"/>
          </a:xfrm>
          <a:prstGeom prst="line">
            <a:avLst/>
          </a:prstGeom>
          <a:ln w="12700">
            <a:solidFill>
              <a:srgbClr val="D9D9D9"/>
            </a:solidFill>
            <a:prstDash val="dash"/>
          </a:ln>
        </p:spPr>
      </p:cxnSp>
      <p:cxnSp>
        <p:nvCxnSpPr>
          <p:cNvPr id="24" name="Connector 23"/>
          <p:cNvCxnSpPr/>
          <p:nvPr/>
        </p:nvCxnSpPr>
        <p:spPr>
          <a:xfrm>
            <a:off x="3527983" y="4843272"/>
            <a:ext cx="2293543" cy="0"/>
          </a:xfrm>
          <a:prstGeom prst="line">
            <a:avLst/>
          </a:prstGeom>
          <a:ln w="12700">
            <a:solidFill>
              <a:srgbClr val="D9D9D9"/>
            </a:solidFill>
            <a:prstDash val="dash"/>
          </a:ln>
        </p:spPr>
      </p:cxnSp>
      <p:cxnSp>
        <p:nvCxnSpPr>
          <p:cNvPr id="25" name="Connector 24"/>
          <p:cNvCxnSpPr/>
          <p:nvPr/>
        </p:nvCxnSpPr>
        <p:spPr>
          <a:xfrm>
            <a:off x="3527983" y="5567172"/>
            <a:ext cx="2293543" cy="0"/>
          </a:xfrm>
          <a:prstGeom prst="line">
            <a:avLst/>
          </a:prstGeom>
          <a:ln w="12700">
            <a:solidFill>
              <a:srgbClr val="D9D9D9"/>
            </a:solidFill>
            <a:prstDash val="dash"/>
          </a:ln>
        </p:spPr>
      </p:cxnSp>
      <p:sp>
        <p:nvSpPr>
          <p:cNvPr id="26" name="Rounded Rectangle 25"/>
          <p:cNvSpPr/>
          <p:nvPr/>
        </p:nvSpPr>
        <p:spPr>
          <a:xfrm>
            <a:off x="6187286" y="1261872"/>
            <a:ext cx="2659303" cy="5029200"/>
          </a:xfrm>
          <a:prstGeom prst="roundRect">
            <a:avLst>
              <a:gd name="adj" fmla="val 5000"/>
            </a:avLst>
          </a:prstGeom>
          <a:solidFill>
            <a:srgbClr val="FFFFFF"/>
          </a:solidFill>
          <a:ln>
            <a:noFill/>
          </a:ln>
          <a:effectLst/>
        </p:spPr>
        <p:txBody>
          <a:bodyPr rtlCol="0" anchor="ctr"/>
          <a:lstStyle/>
          <a:p/>
        </p:txBody>
      </p:sp>
      <p:sp>
        <p:nvSpPr>
          <p:cNvPr id="27" name="Rounded Rectangle 26"/>
          <p:cNvSpPr/>
          <p:nvPr/>
        </p:nvSpPr>
        <p:spPr>
          <a:xfrm>
            <a:off x="6187286" y="1261872"/>
            <a:ext cx="2659303" cy="685800"/>
          </a:xfrm>
          <a:prstGeom prst="roundRect">
            <a:avLst>
              <a:gd name="adj" fmla="val 25000"/>
            </a:avLst>
          </a:prstGeom>
          <a:solidFill>
            <a:srgbClr val="2C7FB8"/>
          </a:solidFill>
          <a:ln>
            <a:noFill/>
          </a:ln>
          <a:effectLst/>
        </p:spPr>
        <p:txBody>
          <a:bodyPr rtlCol="0" anchor="ctr"/>
          <a:lstStyle/>
          <a:p/>
        </p:txBody>
      </p:sp>
      <p:sp>
        <p:nvSpPr>
          <p:cNvPr id="28" name="Rectangle 27"/>
          <p:cNvSpPr/>
          <p:nvPr/>
        </p:nvSpPr>
        <p:spPr>
          <a:xfrm>
            <a:off x="6187286" y="1604772"/>
            <a:ext cx="2659303" cy="342900"/>
          </a:xfrm>
          <a:prstGeom prst="rect">
            <a:avLst/>
          </a:prstGeom>
          <a:solidFill>
            <a:srgbClr val="2C7FB8"/>
          </a:solidFill>
          <a:ln>
            <a:noFill/>
          </a:ln>
          <a:effectLst/>
        </p:spPr>
        <p:txBody>
          <a:bodyPr rtlCol="0" anchor="ctr"/>
          <a:lstStyle/>
          <a:p/>
        </p:txBody>
      </p:sp>
      <p:sp>
        <p:nvSpPr>
          <p:cNvPr id="29" name="TextBox 28"/>
          <p:cNvSpPr txBox="1"/>
          <p:nvPr/>
        </p:nvSpPr>
        <p:spPr>
          <a:xfrm>
            <a:off x="6278726" y="126187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 Çizgi verileri</a:t>
            </a:r>
          </a:p>
        </p:txBody>
      </p:sp>
      <p:sp>
        <p:nvSpPr>
          <p:cNvPr id="30" name="Rounded Rectangle 29"/>
          <p:cNvSpPr/>
          <p:nvPr/>
        </p:nvSpPr>
        <p:spPr>
          <a:xfrm>
            <a:off x="6187286" y="1261872"/>
            <a:ext cx="2659303" cy="5029200"/>
          </a:xfrm>
          <a:prstGeom prst="roundRect">
            <a:avLst>
              <a:gd name="adj" fmla="val 5000"/>
            </a:avLst>
          </a:prstGeom>
          <a:noFill/>
          <a:ln w="12700">
            <a:solidFill>
              <a:srgbClr val="D9D9D9"/>
            </a:solidFill>
          </a:ln>
          <a:effectLst/>
        </p:spPr>
        <p:txBody>
          <a:bodyPr rtlCol="0" anchor="ctr"/>
          <a:lstStyle/>
          <a:p/>
        </p:txBody>
      </p:sp>
      <p:cxnSp>
        <p:nvCxnSpPr>
          <p:cNvPr id="31" name="Connector 30"/>
          <p:cNvCxnSpPr/>
          <p:nvPr/>
        </p:nvCxnSpPr>
        <p:spPr>
          <a:xfrm>
            <a:off x="6370166" y="2671572"/>
            <a:ext cx="2293543" cy="0"/>
          </a:xfrm>
          <a:prstGeom prst="line">
            <a:avLst/>
          </a:prstGeom>
          <a:ln w="12700">
            <a:solidFill>
              <a:srgbClr val="D9D9D9"/>
            </a:solidFill>
            <a:prstDash val="dash"/>
          </a:ln>
        </p:spPr>
      </p:cxnSp>
      <p:cxnSp>
        <p:nvCxnSpPr>
          <p:cNvPr id="32" name="Connector 31"/>
          <p:cNvCxnSpPr/>
          <p:nvPr/>
        </p:nvCxnSpPr>
        <p:spPr>
          <a:xfrm>
            <a:off x="6370166" y="3395472"/>
            <a:ext cx="2293543" cy="0"/>
          </a:xfrm>
          <a:prstGeom prst="line">
            <a:avLst/>
          </a:prstGeom>
          <a:ln w="12700">
            <a:solidFill>
              <a:srgbClr val="D9D9D9"/>
            </a:solidFill>
            <a:prstDash val="dash"/>
          </a:ln>
        </p:spPr>
      </p:cxnSp>
      <p:cxnSp>
        <p:nvCxnSpPr>
          <p:cNvPr id="33" name="Connector 32"/>
          <p:cNvCxnSpPr/>
          <p:nvPr/>
        </p:nvCxnSpPr>
        <p:spPr>
          <a:xfrm>
            <a:off x="6370166" y="4119372"/>
            <a:ext cx="2293543" cy="0"/>
          </a:xfrm>
          <a:prstGeom prst="line">
            <a:avLst/>
          </a:prstGeom>
          <a:ln w="12700">
            <a:solidFill>
              <a:srgbClr val="D9D9D9"/>
            </a:solidFill>
            <a:prstDash val="dash"/>
          </a:ln>
        </p:spPr>
      </p:cxnSp>
      <p:cxnSp>
        <p:nvCxnSpPr>
          <p:cNvPr id="34" name="Connector 33"/>
          <p:cNvCxnSpPr/>
          <p:nvPr/>
        </p:nvCxnSpPr>
        <p:spPr>
          <a:xfrm>
            <a:off x="6370166" y="4843272"/>
            <a:ext cx="2293543" cy="0"/>
          </a:xfrm>
          <a:prstGeom prst="line">
            <a:avLst/>
          </a:prstGeom>
          <a:ln w="12700">
            <a:solidFill>
              <a:srgbClr val="D9D9D9"/>
            </a:solidFill>
            <a:prstDash val="dash"/>
          </a:ln>
        </p:spPr>
      </p:cxnSp>
      <p:cxnSp>
        <p:nvCxnSpPr>
          <p:cNvPr id="35" name="Connector 34"/>
          <p:cNvCxnSpPr/>
          <p:nvPr/>
        </p:nvCxnSpPr>
        <p:spPr>
          <a:xfrm>
            <a:off x="6370166" y="5567172"/>
            <a:ext cx="2293543" cy="0"/>
          </a:xfrm>
          <a:prstGeom prst="line">
            <a:avLst/>
          </a:prstGeom>
          <a:ln w="12700">
            <a:solidFill>
              <a:srgbClr val="D9D9D9"/>
            </a:solidFill>
            <a:prstDash val="dash"/>
          </a:ln>
        </p:spPr>
      </p:cxnSp>
      <p:sp>
        <p:nvSpPr>
          <p:cNvPr id="36" name="Rounded Rectangle 35"/>
          <p:cNvSpPr/>
          <p:nvPr/>
        </p:nvSpPr>
        <p:spPr>
          <a:xfrm>
            <a:off x="9029469" y="1261872"/>
            <a:ext cx="2659303" cy="5029200"/>
          </a:xfrm>
          <a:prstGeom prst="roundRect">
            <a:avLst>
              <a:gd name="adj" fmla="val 5000"/>
            </a:avLst>
          </a:prstGeom>
          <a:solidFill>
            <a:srgbClr val="FFFFFF"/>
          </a:solidFill>
          <a:ln>
            <a:noFill/>
          </a:ln>
          <a:effectLst/>
        </p:spPr>
        <p:txBody>
          <a:bodyPr rtlCol="0" anchor="ctr"/>
          <a:lstStyle/>
          <a:p/>
        </p:txBody>
      </p:sp>
      <p:sp>
        <p:nvSpPr>
          <p:cNvPr id="37" name="Rounded Rectangle 36"/>
          <p:cNvSpPr/>
          <p:nvPr/>
        </p:nvSpPr>
        <p:spPr>
          <a:xfrm>
            <a:off x="9029469" y="1261872"/>
            <a:ext cx="2659303" cy="685800"/>
          </a:xfrm>
          <a:prstGeom prst="roundRect">
            <a:avLst>
              <a:gd name="adj" fmla="val 25000"/>
            </a:avLst>
          </a:prstGeom>
          <a:solidFill>
            <a:srgbClr val="3E8E3A"/>
          </a:solidFill>
          <a:ln>
            <a:noFill/>
          </a:ln>
          <a:effectLst/>
        </p:spPr>
        <p:txBody>
          <a:bodyPr rtlCol="0" anchor="ctr"/>
          <a:lstStyle/>
          <a:p/>
        </p:txBody>
      </p:sp>
      <p:sp>
        <p:nvSpPr>
          <p:cNvPr id="38" name="Rectangle 37"/>
          <p:cNvSpPr/>
          <p:nvPr/>
        </p:nvSpPr>
        <p:spPr>
          <a:xfrm>
            <a:off x="9029469" y="1604772"/>
            <a:ext cx="2659303" cy="342900"/>
          </a:xfrm>
          <a:prstGeom prst="rect">
            <a:avLst/>
          </a:prstGeom>
          <a:solidFill>
            <a:srgbClr val="3E8E3A"/>
          </a:solidFill>
          <a:ln>
            <a:noFill/>
          </a:ln>
          <a:effectLst/>
        </p:spPr>
        <p:txBody>
          <a:bodyPr rtlCol="0" anchor="ctr"/>
          <a:lstStyle/>
          <a:p/>
        </p:txBody>
      </p:sp>
      <p:sp>
        <p:nvSpPr>
          <p:cNvPr id="39" name="TextBox 38"/>
          <p:cNvSpPr txBox="1"/>
          <p:nvPr/>
        </p:nvSpPr>
        <p:spPr>
          <a:xfrm>
            <a:off x="9120909" y="126187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 Alan verileri</a:t>
            </a:r>
          </a:p>
        </p:txBody>
      </p:sp>
      <p:sp>
        <p:nvSpPr>
          <p:cNvPr id="40" name="Rounded Rectangle 39"/>
          <p:cNvSpPr/>
          <p:nvPr/>
        </p:nvSpPr>
        <p:spPr>
          <a:xfrm>
            <a:off x="9029469" y="1261872"/>
            <a:ext cx="2659303" cy="5029200"/>
          </a:xfrm>
          <a:prstGeom prst="roundRect">
            <a:avLst>
              <a:gd name="adj" fmla="val 5000"/>
            </a:avLst>
          </a:prstGeom>
          <a:noFill/>
          <a:ln w="12700">
            <a:solidFill>
              <a:srgbClr val="D9D9D9"/>
            </a:solidFill>
          </a:ln>
          <a:effectLst/>
        </p:spPr>
        <p:txBody>
          <a:bodyPr rtlCol="0" anchor="ctr"/>
          <a:lstStyle/>
          <a:p/>
        </p:txBody>
      </p:sp>
      <p:cxnSp>
        <p:nvCxnSpPr>
          <p:cNvPr id="41" name="Connector 40"/>
          <p:cNvCxnSpPr/>
          <p:nvPr/>
        </p:nvCxnSpPr>
        <p:spPr>
          <a:xfrm>
            <a:off x="9212349" y="2671572"/>
            <a:ext cx="2293543" cy="0"/>
          </a:xfrm>
          <a:prstGeom prst="line">
            <a:avLst/>
          </a:prstGeom>
          <a:ln w="12700">
            <a:solidFill>
              <a:srgbClr val="D9D9D9"/>
            </a:solidFill>
            <a:prstDash val="dash"/>
          </a:ln>
        </p:spPr>
      </p:cxnSp>
      <p:cxnSp>
        <p:nvCxnSpPr>
          <p:cNvPr id="42" name="Connector 41"/>
          <p:cNvCxnSpPr/>
          <p:nvPr/>
        </p:nvCxnSpPr>
        <p:spPr>
          <a:xfrm>
            <a:off x="9212349" y="3395472"/>
            <a:ext cx="2293543" cy="0"/>
          </a:xfrm>
          <a:prstGeom prst="line">
            <a:avLst/>
          </a:prstGeom>
          <a:ln w="12700">
            <a:solidFill>
              <a:srgbClr val="D9D9D9"/>
            </a:solidFill>
            <a:prstDash val="dash"/>
          </a:ln>
        </p:spPr>
      </p:cxnSp>
      <p:cxnSp>
        <p:nvCxnSpPr>
          <p:cNvPr id="43" name="Connector 42"/>
          <p:cNvCxnSpPr/>
          <p:nvPr/>
        </p:nvCxnSpPr>
        <p:spPr>
          <a:xfrm>
            <a:off x="9212349" y="4119372"/>
            <a:ext cx="2293543" cy="0"/>
          </a:xfrm>
          <a:prstGeom prst="line">
            <a:avLst/>
          </a:prstGeom>
          <a:ln w="12700">
            <a:solidFill>
              <a:srgbClr val="D9D9D9"/>
            </a:solidFill>
            <a:prstDash val="dash"/>
          </a:ln>
        </p:spPr>
      </p:cxnSp>
      <p:cxnSp>
        <p:nvCxnSpPr>
          <p:cNvPr id="44" name="Connector 43"/>
          <p:cNvCxnSpPr/>
          <p:nvPr/>
        </p:nvCxnSpPr>
        <p:spPr>
          <a:xfrm>
            <a:off x="9212349" y="4843272"/>
            <a:ext cx="2293543" cy="0"/>
          </a:xfrm>
          <a:prstGeom prst="line">
            <a:avLst/>
          </a:prstGeom>
          <a:ln w="12700">
            <a:solidFill>
              <a:srgbClr val="D9D9D9"/>
            </a:solidFill>
            <a:prstDash val="dash"/>
          </a:ln>
        </p:spPr>
      </p:cxnSp>
      <p:cxnSp>
        <p:nvCxnSpPr>
          <p:cNvPr id="45" name="Connector 44"/>
          <p:cNvCxnSpPr/>
          <p:nvPr/>
        </p:nvCxnSpPr>
        <p:spPr>
          <a:xfrm>
            <a:off x="9212349" y="5567172"/>
            <a:ext cx="2293543" cy="0"/>
          </a:xfrm>
          <a:prstGeom prst="line">
            <a:avLst/>
          </a:prstGeom>
          <a:ln w="12700">
            <a:solidFill>
              <a:srgbClr val="D9D9D9"/>
            </a:solidFill>
            <a:prstDash val="dash"/>
          </a:ln>
        </p:spPr>
      </p:cxnSp>
      <p:sp>
        <p:nvSpPr>
          <p:cNvPr id="46" name="TextBox 4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47" name="Rounded Rectangle 4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48" name="TextBox 4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42 / 84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haritayı oluşturalım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22 dk</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97280"/>
          </a:xfrm>
          <a:prstGeom prst="rect">
            <a:avLst/>
          </a:prstGeom>
          <a:solidFill>
            <a:srgbClr val="2E7D5B"/>
          </a:solidFill>
          <a:ln>
            <a:noFill/>
          </a:ln>
          <a:effectLst/>
        </p:spPr>
        <p:txBody>
          <a:bodyPr rtlCol="0" anchor="ctr"/>
          <a:lstStyle/>
          <a:p/>
        </p:txBody>
      </p:sp>
      <p:sp>
        <p:nvSpPr>
          <p:cNvPr id="8" name="TextBox 7"/>
          <p:cNvSpPr txBox="1"/>
          <p:nvPr/>
        </p:nvSpPr>
        <p:spPr>
          <a:xfrm>
            <a:off x="777240" y="1261872"/>
            <a:ext cx="10774375" cy="10972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Tasnif ettiğiniz mekânsal verilere göre belirlediğiniz sembolleri kullanarak (haritayı oluşturan unsurları da dikkate alarak) haritanızı oluşturunuz.</a:t>
            </a:r>
          </a:p>
        </p:txBody>
      </p:sp>
      <p:sp>
        <p:nvSpPr>
          <p:cNvPr id="9" name="Rounded Rectangle 8"/>
          <p:cNvSpPr/>
          <p:nvPr/>
        </p:nvSpPr>
        <p:spPr>
          <a:xfrm>
            <a:off x="502920" y="2542032"/>
            <a:ext cx="11185855" cy="1164336"/>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542032"/>
            <a:ext cx="1600200" cy="116433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Altlık</a:t>
            </a:r>
          </a:p>
        </p:txBody>
      </p:sp>
      <p:sp>
        <p:nvSpPr>
          <p:cNvPr id="11" name="TextBox 10"/>
          <p:cNvSpPr txBox="1"/>
          <p:nvPr/>
        </p:nvSpPr>
        <p:spPr>
          <a:xfrm>
            <a:off x="2240280" y="2542032"/>
            <a:ext cx="9357055" cy="1164336"/>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Uydu görüntüsü çıktısı + üstüne asetat ya da aydınger</a:t>
            </a:r>
          </a:p>
        </p:txBody>
      </p:sp>
      <p:sp>
        <p:nvSpPr>
          <p:cNvPr id="12" name="Rounded Rectangle 11"/>
          <p:cNvSpPr/>
          <p:nvPr/>
        </p:nvSpPr>
        <p:spPr>
          <a:xfrm>
            <a:off x="502920" y="3834384"/>
            <a:ext cx="11185855" cy="1164336"/>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834384"/>
            <a:ext cx="1600200" cy="116433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Çizim</a:t>
            </a:r>
          </a:p>
        </p:txBody>
      </p:sp>
      <p:sp>
        <p:nvSpPr>
          <p:cNvPr id="14" name="TextBox 13"/>
          <p:cNvSpPr txBox="1"/>
          <p:nvPr/>
        </p:nvSpPr>
        <p:spPr>
          <a:xfrm>
            <a:off x="2240280" y="3834384"/>
            <a:ext cx="9357055" cy="1164336"/>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Önce alanlar, sonra çizgiler, en son noktalar (üstte kalsın)</a:t>
            </a:r>
          </a:p>
        </p:txBody>
      </p:sp>
      <p:sp>
        <p:nvSpPr>
          <p:cNvPr id="15" name="Rounded Rectangle 14"/>
          <p:cNvSpPr/>
          <p:nvPr/>
        </p:nvSpPr>
        <p:spPr>
          <a:xfrm>
            <a:off x="502920" y="5126736"/>
            <a:ext cx="11185855" cy="1164336"/>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5126736"/>
            <a:ext cx="1600200" cy="116433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Elemanlar</a:t>
            </a:r>
          </a:p>
        </p:txBody>
      </p:sp>
      <p:sp>
        <p:nvSpPr>
          <p:cNvPr id="17" name="TextBox 16"/>
          <p:cNvSpPr txBox="1"/>
          <p:nvPr/>
        </p:nvSpPr>
        <p:spPr>
          <a:xfrm>
            <a:off x="2240280" y="5126736"/>
            <a:ext cx="9357055" cy="1164336"/>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Başlık · lejant · yön oku · ölçek · çerçeve</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43 / 84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grup ürünü</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Bir grubun planı: amaç 'Okulumuzun çevresindeki kamu hizmet noktaları'. Hangi veriler, hangi sembollerle ve hangi elemanlarla gösterilmeli?</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44 / 84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grup ürünü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grubun planı: amaç 'Okulumuzun çevresindeki kamu hizmet noktaları'. Hangi veriler, hangi sembollerle ve hangi elemanlarla gösterilmeli?</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ürün</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Nokta: okul, sağlık ocağı, otobüs durağı, cami</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Çizgi: caddeler ve sokaklar</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Alan: park, okul bahçesi (büyük ölçekte)</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Tür: tematik harita · Elemanlar: başlık, lejant, yön oku, ölçek, çerçeve</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45 / 84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gözlemci turu</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dk</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914400"/>
          </a:xfrm>
          <a:prstGeom prst="rect">
            <a:avLst/>
          </a:prstGeom>
          <a:solidFill>
            <a:srgbClr val="2E7D5B"/>
          </a:solidFill>
          <a:ln>
            <a:noFill/>
          </a:ln>
          <a:effectLst/>
        </p:spPr>
        <p:txBody>
          <a:bodyPr rtlCol="0" anchor="ctr"/>
          <a:lstStyle/>
          <a:p/>
        </p:txBody>
      </p:sp>
      <p:sp>
        <p:nvSpPr>
          <p:cNvPr id="8" name="TextBox 7"/>
          <p:cNvSpPr txBox="1"/>
          <p:nvPr/>
        </p:nvSpPr>
        <p:spPr>
          <a:xfrm>
            <a:off x="777240" y="126187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Grup gözlemciniz aracılığıyla kendi haritanızı diğer grupların çalışmalarıyla karşılaştırıp güncelleyiniz.</a:t>
            </a:r>
          </a:p>
        </p:txBody>
      </p:sp>
      <p:sp>
        <p:nvSpPr>
          <p:cNvPr id="9" name="Rounded Rectangle 8"/>
          <p:cNvSpPr/>
          <p:nvPr/>
        </p:nvSpPr>
        <p:spPr>
          <a:xfrm>
            <a:off x="502920" y="2404872"/>
            <a:ext cx="3594506" cy="379476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404872"/>
            <a:ext cx="3594506" cy="530352"/>
          </a:xfrm>
          <a:prstGeom prst="roundRect">
            <a:avLst>
              <a:gd name="adj" fmla="val 25000"/>
            </a:avLst>
          </a:prstGeom>
          <a:solidFill>
            <a:srgbClr val="2B5C8A"/>
          </a:solidFill>
          <a:ln>
            <a:noFill/>
          </a:ln>
          <a:effectLst/>
        </p:spPr>
        <p:txBody>
          <a:bodyPr rtlCol="0" anchor="ctr"/>
          <a:lstStyle/>
          <a:p/>
        </p:txBody>
      </p:sp>
      <p:sp>
        <p:nvSpPr>
          <p:cNvPr id="11" name="Rectangle 10"/>
          <p:cNvSpPr/>
          <p:nvPr/>
        </p:nvSpPr>
        <p:spPr>
          <a:xfrm>
            <a:off x="502920" y="2670048"/>
            <a:ext cx="3594506" cy="265176"/>
          </a:xfrm>
          <a:prstGeom prst="rect">
            <a:avLst/>
          </a:prstGeom>
          <a:solidFill>
            <a:srgbClr val="2B5C8A"/>
          </a:solidFill>
          <a:ln>
            <a:noFill/>
          </a:ln>
          <a:effectLst/>
        </p:spPr>
        <p:txBody>
          <a:bodyPr rtlCol="0" anchor="ctr"/>
          <a:lstStyle/>
          <a:p/>
        </p:txBody>
      </p:sp>
      <p:sp>
        <p:nvSpPr>
          <p:cNvPr id="12" name="TextBox 11"/>
          <p:cNvSpPr txBox="1"/>
          <p:nvPr/>
        </p:nvSpPr>
        <p:spPr>
          <a:xfrm>
            <a:off x="594360" y="2404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600" b="1" i="0">
                <a:solidFill>
                  <a:srgbClr val="FFFFFF"/>
                </a:solidFill>
                <a:latin typeface="Calibri"/>
              </a:rPr>
              <a:t>Gözle</a:t>
            </a:r>
          </a:p>
        </p:txBody>
      </p:sp>
      <p:sp>
        <p:nvSpPr>
          <p:cNvPr id="13" name="TextBox 12"/>
          <p:cNvSpPr txBox="1"/>
          <p:nvPr/>
        </p:nvSpPr>
        <p:spPr>
          <a:xfrm>
            <a:off x="612648" y="3008376"/>
            <a:ext cx="3375050" cy="3118104"/>
          </a:xfrm>
          <a:prstGeom prst="rect">
            <a:avLst/>
          </a:prstGeom>
          <a:noFill/>
        </p:spPr>
        <p:txBody>
          <a:bodyPr wrap="square" anchor="t" lIns="73152" rIns="73152" tIns="36576" bIns="36576">
            <a:noAutofit/>
          </a:bodyPr>
          <a:lstStyle/>
          <a:p>
            <a:pPr algn="l">
              <a:spcBef>
                <a:spcPts val="0"/>
              </a:spcBef>
              <a:spcAft>
                <a:spcPts val="0"/>
              </a:spcAft>
            </a:pPr>
            <a:r>
              <a:rPr lang="tr-TR" sz="2600" b="0" i="0">
                <a:solidFill>
                  <a:srgbClr val="262626"/>
                </a:solidFill>
                <a:latin typeface="Calibri"/>
              </a:rPr>
              <a:t>2 grup × 2 dk: amaç, sembol, lejant</a:t>
            </a:r>
          </a:p>
        </p:txBody>
      </p:sp>
      <p:sp>
        <p:nvSpPr>
          <p:cNvPr id="14" name="Rounded Rectangle 13"/>
          <p:cNvSpPr/>
          <p:nvPr/>
        </p:nvSpPr>
        <p:spPr>
          <a:xfrm>
            <a:off x="4298594" y="2404872"/>
            <a:ext cx="3594506" cy="379476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4298594" y="2404872"/>
            <a:ext cx="3594506" cy="530352"/>
          </a:xfrm>
          <a:prstGeom prst="roundRect">
            <a:avLst>
              <a:gd name="adj" fmla="val 25000"/>
            </a:avLst>
          </a:prstGeom>
          <a:solidFill>
            <a:srgbClr val="2E7D5B"/>
          </a:solidFill>
          <a:ln>
            <a:noFill/>
          </a:ln>
          <a:effectLst/>
        </p:spPr>
        <p:txBody>
          <a:bodyPr rtlCol="0" anchor="ctr"/>
          <a:lstStyle/>
          <a:p/>
        </p:txBody>
      </p:sp>
      <p:sp>
        <p:nvSpPr>
          <p:cNvPr id="16" name="Rectangle 15"/>
          <p:cNvSpPr/>
          <p:nvPr/>
        </p:nvSpPr>
        <p:spPr>
          <a:xfrm>
            <a:off x="4298594" y="2670048"/>
            <a:ext cx="3594506" cy="265176"/>
          </a:xfrm>
          <a:prstGeom prst="rect">
            <a:avLst/>
          </a:prstGeom>
          <a:solidFill>
            <a:srgbClr val="2E7D5B"/>
          </a:solidFill>
          <a:ln>
            <a:noFill/>
          </a:ln>
          <a:effectLst/>
        </p:spPr>
        <p:txBody>
          <a:bodyPr rtlCol="0" anchor="ctr"/>
          <a:lstStyle/>
          <a:p/>
        </p:txBody>
      </p:sp>
      <p:sp>
        <p:nvSpPr>
          <p:cNvPr id="17" name="TextBox 16"/>
          <p:cNvSpPr txBox="1"/>
          <p:nvPr/>
        </p:nvSpPr>
        <p:spPr>
          <a:xfrm>
            <a:off x="4390034" y="2404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600" b="1" i="0">
                <a:solidFill>
                  <a:srgbClr val="FFFFFF"/>
                </a:solidFill>
                <a:latin typeface="Calibri"/>
              </a:rPr>
              <a:t>Karşılaştır</a:t>
            </a:r>
          </a:p>
        </p:txBody>
      </p:sp>
      <p:sp>
        <p:nvSpPr>
          <p:cNvPr id="18" name="TextBox 17"/>
          <p:cNvSpPr txBox="1"/>
          <p:nvPr/>
        </p:nvSpPr>
        <p:spPr>
          <a:xfrm>
            <a:off x="4408322" y="3008376"/>
            <a:ext cx="3375050" cy="3118104"/>
          </a:xfrm>
          <a:prstGeom prst="rect">
            <a:avLst/>
          </a:prstGeom>
          <a:noFill/>
        </p:spPr>
        <p:txBody>
          <a:bodyPr wrap="square" anchor="t" lIns="73152" rIns="73152" tIns="36576" bIns="36576">
            <a:noAutofit/>
          </a:bodyPr>
          <a:lstStyle/>
          <a:p>
            <a:pPr algn="l">
              <a:spcBef>
                <a:spcPts val="0"/>
              </a:spcBef>
              <a:spcAft>
                <a:spcPts val="0"/>
              </a:spcAft>
            </a:pPr>
            <a:r>
              <a:rPr lang="tr-TR" sz="2600" b="0" i="0">
                <a:solidFill>
                  <a:srgbClr val="262626"/>
                </a:solidFill>
                <a:latin typeface="Calibri"/>
              </a:rPr>
              <a:t>Bizimkinden farklı ne var?</a:t>
            </a:r>
          </a:p>
        </p:txBody>
      </p:sp>
      <p:sp>
        <p:nvSpPr>
          <p:cNvPr id="19" name="Rounded Rectangle 18"/>
          <p:cNvSpPr/>
          <p:nvPr/>
        </p:nvSpPr>
        <p:spPr>
          <a:xfrm>
            <a:off x="8094268" y="2404872"/>
            <a:ext cx="3594506" cy="379476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8094268" y="2404872"/>
            <a:ext cx="3594506" cy="530352"/>
          </a:xfrm>
          <a:prstGeom prst="roundRect">
            <a:avLst>
              <a:gd name="adj" fmla="val 25000"/>
            </a:avLst>
          </a:prstGeom>
          <a:solidFill>
            <a:srgbClr val="4F4F4F"/>
          </a:solidFill>
          <a:ln>
            <a:noFill/>
          </a:ln>
          <a:effectLst/>
        </p:spPr>
        <p:txBody>
          <a:bodyPr rtlCol="0" anchor="ctr"/>
          <a:lstStyle/>
          <a:p/>
        </p:txBody>
      </p:sp>
      <p:sp>
        <p:nvSpPr>
          <p:cNvPr id="21" name="Rectangle 20"/>
          <p:cNvSpPr/>
          <p:nvPr/>
        </p:nvSpPr>
        <p:spPr>
          <a:xfrm>
            <a:off x="8094268" y="2670048"/>
            <a:ext cx="3594506" cy="265176"/>
          </a:xfrm>
          <a:prstGeom prst="rect">
            <a:avLst/>
          </a:prstGeom>
          <a:solidFill>
            <a:srgbClr val="4F4F4F"/>
          </a:solidFill>
          <a:ln>
            <a:noFill/>
          </a:ln>
          <a:effectLst/>
        </p:spPr>
        <p:txBody>
          <a:bodyPr rtlCol="0" anchor="ctr"/>
          <a:lstStyle/>
          <a:p/>
        </p:txBody>
      </p:sp>
      <p:sp>
        <p:nvSpPr>
          <p:cNvPr id="22" name="TextBox 21"/>
          <p:cNvSpPr txBox="1"/>
          <p:nvPr/>
        </p:nvSpPr>
        <p:spPr>
          <a:xfrm>
            <a:off x="8185708" y="2404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600" b="1" i="0">
                <a:solidFill>
                  <a:srgbClr val="FFFFFF"/>
                </a:solidFill>
                <a:latin typeface="Calibri"/>
              </a:rPr>
              <a:t>Güncelle</a:t>
            </a:r>
          </a:p>
        </p:txBody>
      </p:sp>
      <p:sp>
        <p:nvSpPr>
          <p:cNvPr id="23" name="TextBox 22"/>
          <p:cNvSpPr txBox="1"/>
          <p:nvPr/>
        </p:nvSpPr>
        <p:spPr>
          <a:xfrm>
            <a:off x="8203996" y="3008376"/>
            <a:ext cx="3375050" cy="3118104"/>
          </a:xfrm>
          <a:prstGeom prst="rect">
            <a:avLst/>
          </a:prstGeom>
          <a:noFill/>
        </p:spPr>
        <p:txBody>
          <a:bodyPr wrap="square" anchor="t" lIns="73152" rIns="73152" tIns="36576" bIns="36576">
            <a:noAutofit/>
          </a:bodyPr>
          <a:lstStyle/>
          <a:p>
            <a:pPr algn="l">
              <a:spcBef>
                <a:spcPts val="0"/>
              </a:spcBef>
              <a:spcAft>
                <a:spcPts val="0"/>
              </a:spcAft>
            </a:pPr>
            <a:r>
              <a:rPr lang="tr-TR" sz="2600" b="0" i="0">
                <a:solidFill>
                  <a:srgbClr val="262626"/>
                </a:solidFill>
                <a:latin typeface="Calibri"/>
              </a:rPr>
              <a:t>Grubuna bir fikir getir; bir düzeltme yapın</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46 / 84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Kontrol listesi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KONTROL LİSTESİ</a:t>
            </a:r>
          </a:p>
        </p:txBody>
      </p:sp>
      <p:graphicFrame>
        <p:nvGraphicFramePr>
          <p:cNvPr id="6" name="Table 5"/>
          <p:cNvGraphicFramePr>
            <a:graphicFrameLocks noGrp="1"/>
          </p:cNvGraphicFramePr>
          <p:nvPr/>
        </p:nvGraphicFramePr>
        <p:xfrm>
          <a:off x="502920" y="1261872"/>
          <a:ext cx="11183112" cy="4736592"/>
        </p:xfrm>
        <a:graphic>
          <a:graphicData uri="http://schemas.openxmlformats.org/drawingml/2006/table">
            <a:tbl>
              <a:tblPr firstRow="1" bandRow="1">
                <a:tableStyleId>{5C22544A-7EE6-4342-B048-85BDC9FD1C3A}</a:tableStyleId>
              </a:tblPr>
              <a:tblGrid>
                <a:gridCol w="9171432"/>
                <a:gridCol w="1005840"/>
                <a:gridCol w="1005840"/>
              </a:tblGrid>
              <a:tr h="457200">
                <a:tc>
                  <a:txBody>
                    <a:bodyPr wrap="square"/>
                    <a:lstStyle/>
                    <a:p>
                      <a:pPr algn="ctr">
                        <a:spcBef>
                          <a:spcPts val="0"/>
                        </a:spcBef>
                        <a:spcAft>
                          <a:spcPts val="0"/>
                        </a:spcAft>
                      </a:pPr>
                      <a:r>
                        <a:rPr lang="tr-TR" sz="1700" b="1" i="0">
                          <a:solidFill>
                            <a:srgbClr val="FFFFFF"/>
                          </a:solidFill>
                          <a:latin typeface="Calibri"/>
                        </a:rPr>
                        <a:t>Ölçütler</a:t>
                      </a:r>
                    </a:p>
                  </a:txBody>
                  <a:tcPr marL="54864" marR="54864" marT="18288" marB="18288" anchor="ctr">
                    <a:solidFill>
                      <a:srgbClr val="2E7D5B"/>
                    </a:solidFill>
                  </a:tcPr>
                </a:tc>
                <a:tc>
                  <a:txBody>
                    <a:bodyPr wrap="square"/>
                    <a:lstStyle/>
                    <a:p>
                      <a:pPr algn="ctr">
                        <a:spcBef>
                          <a:spcPts val="0"/>
                        </a:spcBef>
                        <a:spcAft>
                          <a:spcPts val="0"/>
                        </a:spcAft>
                      </a:pPr>
                      <a:r>
                        <a:rPr lang="tr-TR" sz="1700" b="1" i="0">
                          <a:solidFill>
                            <a:srgbClr val="FFFFFF"/>
                          </a:solidFill>
                          <a:latin typeface="Calibri"/>
                        </a:rPr>
                        <a:t>Evet</a:t>
                      </a:r>
                    </a:p>
                  </a:txBody>
                  <a:tcPr marL="54864" marR="54864" marT="18288" marB="18288" anchor="ctr">
                    <a:solidFill>
                      <a:srgbClr val="2E7D5B"/>
                    </a:solidFill>
                  </a:tcPr>
                </a:tc>
                <a:tc>
                  <a:txBody>
                    <a:bodyPr wrap="square"/>
                    <a:lstStyle/>
                    <a:p>
                      <a:pPr algn="ctr">
                        <a:spcBef>
                          <a:spcPts val="0"/>
                        </a:spcBef>
                        <a:spcAft>
                          <a:spcPts val="0"/>
                        </a:spcAft>
                      </a:pPr>
                      <a:r>
                        <a:rPr lang="tr-TR" sz="1700" b="1" i="0">
                          <a:solidFill>
                            <a:srgbClr val="FFFFFF"/>
                          </a:solidFill>
                          <a:latin typeface="Calibri"/>
                        </a:rPr>
                        <a:t>Hayır</a:t>
                      </a:r>
                    </a:p>
                  </a:txBody>
                  <a:tcPr marL="54864" marR="54864" marT="18288" marB="18288" anchor="ctr">
                    <a:solidFill>
                      <a:srgbClr val="2E7D5B"/>
                    </a:solidFill>
                  </a:tcPr>
                </a:tc>
              </a:tr>
              <a:tr h="713232">
                <a:tc>
                  <a:txBody>
                    <a:bodyPr wrap="square"/>
                    <a:lstStyle/>
                    <a:p>
                      <a:pPr algn="l">
                        <a:spcBef>
                          <a:spcPts val="0"/>
                        </a:spcBef>
                        <a:spcAft>
                          <a:spcPts val="0"/>
                        </a:spcAft>
                      </a:pPr>
                      <a:r>
                        <a:rPr lang="tr-TR" sz="1800" b="0" i="0">
                          <a:solidFill>
                            <a:srgbClr val="262626"/>
                          </a:solidFill>
                          <a:latin typeface="Calibri"/>
                        </a:rPr>
                        <a:t>Yakın çevremize yönelik oluşturacağımız haritanın amacını belirledik.</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FFFFFF"/>
                    </a:solidFill>
                  </a:tcPr>
                </a:tc>
              </a:tr>
              <a:tr h="713232">
                <a:tc>
                  <a:txBody>
                    <a:bodyPr wrap="square"/>
                    <a:lstStyle/>
                    <a:p>
                      <a:pPr algn="l">
                        <a:spcBef>
                          <a:spcPts val="0"/>
                        </a:spcBef>
                        <a:spcAft>
                          <a:spcPts val="0"/>
                        </a:spcAft>
                      </a:pPr>
                      <a:r>
                        <a:rPr lang="tr-TR" sz="1800" b="0" i="0">
                          <a:solidFill>
                            <a:srgbClr val="262626"/>
                          </a:solidFill>
                          <a:latin typeface="Calibri"/>
                        </a:rPr>
                        <a:t>Amacını belirlediğimiz haritaya ait mekânsal verileri elde etmek için dijital harita uygulamalarını inceledik.</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E3ECF5"/>
                    </a:solidFill>
                  </a:tcPr>
                </a:tc>
              </a:tr>
              <a:tr h="713232">
                <a:tc>
                  <a:txBody>
                    <a:bodyPr wrap="square"/>
                    <a:lstStyle/>
                    <a:p>
                      <a:pPr algn="l">
                        <a:spcBef>
                          <a:spcPts val="0"/>
                        </a:spcBef>
                        <a:spcAft>
                          <a:spcPts val="0"/>
                        </a:spcAft>
                      </a:pPr>
                      <a:r>
                        <a:rPr lang="tr-TR" sz="1800" b="0" i="0">
                          <a:solidFill>
                            <a:srgbClr val="262626"/>
                          </a:solidFill>
                          <a:latin typeface="Calibri"/>
                        </a:rPr>
                        <a:t>Mekânsal verilerden hareketle ne tür bir harita oluşturmak istediğimizi belirledik.</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FFFFFF"/>
                    </a:solidFill>
                  </a:tcPr>
                </a:tc>
              </a:tr>
              <a:tr h="713232">
                <a:tc>
                  <a:txBody>
                    <a:bodyPr wrap="square"/>
                    <a:lstStyle/>
                    <a:p>
                      <a:pPr algn="l">
                        <a:spcBef>
                          <a:spcPts val="0"/>
                        </a:spcBef>
                        <a:spcAft>
                          <a:spcPts val="0"/>
                        </a:spcAft>
                      </a:pPr>
                      <a:r>
                        <a:rPr lang="tr-TR" sz="1800" b="0" i="0">
                          <a:solidFill>
                            <a:srgbClr val="262626"/>
                          </a:solidFill>
                          <a:latin typeface="Calibri"/>
                        </a:rPr>
                        <a:t>Mekânsal verileri haritada gösterilmesinde kullanacağımız nokta, çizgi ve alan sembollerine göre tasnif ettik.</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E3ECF5"/>
                    </a:solidFill>
                  </a:tcPr>
                </a:tc>
              </a:tr>
              <a:tr h="713232">
                <a:tc>
                  <a:txBody>
                    <a:bodyPr wrap="square"/>
                    <a:lstStyle/>
                    <a:p>
                      <a:pPr algn="l">
                        <a:spcBef>
                          <a:spcPts val="0"/>
                        </a:spcBef>
                        <a:spcAft>
                          <a:spcPts val="0"/>
                        </a:spcAft>
                      </a:pPr>
                      <a:r>
                        <a:rPr lang="tr-TR" sz="1800" b="0" i="0">
                          <a:solidFill>
                            <a:srgbClr val="262626"/>
                          </a:solidFill>
                          <a:latin typeface="Calibri"/>
                        </a:rPr>
                        <a:t>Belirlediğimiz sembolleri kullanarak (haritayı oluşturan unsurları da dikkate alarak) haritamızı oluşturduk.</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FFFFFF"/>
                    </a:solidFill>
                  </a:tcPr>
                </a:tc>
              </a:tr>
              <a:tr h="713232">
                <a:tc>
                  <a:txBody>
                    <a:bodyPr wrap="square"/>
                    <a:lstStyle/>
                    <a:p>
                      <a:pPr algn="l">
                        <a:spcBef>
                          <a:spcPts val="0"/>
                        </a:spcBef>
                        <a:spcAft>
                          <a:spcPts val="0"/>
                        </a:spcAft>
                      </a:pPr>
                      <a:r>
                        <a:rPr lang="tr-TR" sz="1800" b="0" i="0">
                          <a:solidFill>
                            <a:srgbClr val="262626"/>
                          </a:solidFill>
                          <a:latin typeface="Calibri"/>
                        </a:rPr>
                        <a:t>Kendi haritamızı diğer grupların çalışmalarıyla karşılaştırıp güncelledik.</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a:t>
                      </a:r>
                    </a:p>
                  </a:txBody>
                  <a:tcPr marL="54864" marR="54864" marT="18288" marB="18288" anchor="ctr">
                    <a:solidFill>
                      <a:srgbClr val="E3ECF5"/>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47 / 84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Okul, yol ve park haritada hangi sembollerle gösterilir?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Mekânsal veri ile mekânsal olmayan veri arasındaki fark nedir?</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Grubunuzun haritası hangi türdedir, neden?</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48 / 84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Gelecek derse hazırlık: kendi haritam</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PERFORMANS</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188720"/>
          </a:xfrm>
          <a:prstGeom prst="rect">
            <a:avLst/>
          </a:prstGeom>
          <a:solidFill>
            <a:srgbClr val="2E7D5B"/>
          </a:solidFill>
          <a:ln>
            <a:noFill/>
          </a:ln>
          <a:effectLst/>
        </p:spPr>
        <p:txBody>
          <a:bodyPr rtlCol="0" anchor="ctr"/>
          <a:lstStyle/>
          <a:p/>
        </p:txBody>
      </p:sp>
      <p:sp>
        <p:nvSpPr>
          <p:cNvPr id="8" name="TextBox 7"/>
          <p:cNvSpPr txBox="1"/>
          <p:nvPr/>
        </p:nvSpPr>
        <p:spPr>
          <a:xfrm>
            <a:off x="777240" y="1261872"/>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Sizlerden bir sonraki derste yakın çevrenize ait uydu görüntüsü üzerinde vektör veriler (nokta, çizgi, alan) kullanarak harita oluşturmanız beklenmektedir.</a:t>
            </a:r>
          </a:p>
        </p:txBody>
      </p:sp>
      <p:sp>
        <p:nvSpPr>
          <p:cNvPr id="9" name="Rounded Rectangle 8"/>
          <p:cNvSpPr/>
          <p:nvPr/>
        </p:nvSpPr>
        <p:spPr>
          <a:xfrm>
            <a:off x="502920" y="2633472"/>
            <a:ext cx="11185855" cy="798576"/>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633472"/>
            <a:ext cx="1600200" cy="79857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a:t>
            </a:r>
          </a:p>
        </p:txBody>
      </p:sp>
      <p:sp>
        <p:nvSpPr>
          <p:cNvPr id="11" name="TextBox 10"/>
          <p:cNvSpPr txBox="1"/>
          <p:nvPr/>
        </p:nvSpPr>
        <p:spPr>
          <a:xfrm>
            <a:off x="2240280" y="2633472"/>
            <a:ext cx="9357055" cy="79857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Yakın çevrenize ait oluşturmak istediğiniz haritanın amacını belirleyiniz.</a:t>
            </a:r>
          </a:p>
        </p:txBody>
      </p:sp>
      <p:sp>
        <p:nvSpPr>
          <p:cNvPr id="12" name="Rounded Rectangle 11"/>
          <p:cNvSpPr/>
          <p:nvPr/>
        </p:nvSpPr>
        <p:spPr>
          <a:xfrm>
            <a:off x="502920" y="3560064"/>
            <a:ext cx="11185855" cy="798576"/>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560064"/>
            <a:ext cx="1600200" cy="79857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a:t>
            </a:r>
          </a:p>
        </p:txBody>
      </p:sp>
      <p:sp>
        <p:nvSpPr>
          <p:cNvPr id="14" name="TextBox 13"/>
          <p:cNvSpPr txBox="1"/>
          <p:nvPr/>
        </p:nvSpPr>
        <p:spPr>
          <a:xfrm>
            <a:off x="2240280" y="3560064"/>
            <a:ext cx="9357055" cy="79857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Oluşturmak istediğiniz haritanın amacına uygun olan mekânsal verileri toplayınız.</a:t>
            </a:r>
          </a:p>
        </p:txBody>
      </p:sp>
      <p:sp>
        <p:nvSpPr>
          <p:cNvPr id="15" name="Rounded Rectangle 14"/>
          <p:cNvSpPr/>
          <p:nvPr/>
        </p:nvSpPr>
        <p:spPr>
          <a:xfrm>
            <a:off x="502920" y="4486656"/>
            <a:ext cx="11185855" cy="798576"/>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4486656"/>
            <a:ext cx="1600200" cy="79857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a:t>
            </a:r>
          </a:p>
        </p:txBody>
      </p:sp>
      <p:sp>
        <p:nvSpPr>
          <p:cNvPr id="17" name="TextBox 16"/>
          <p:cNvSpPr txBox="1"/>
          <p:nvPr/>
        </p:nvSpPr>
        <p:spPr>
          <a:xfrm>
            <a:off x="2240280" y="4486656"/>
            <a:ext cx="9357055" cy="79857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Oluşturacağınız haritanın yöntemini belirleyerek gerekli araç ve gereçleri temin ediniz.</a:t>
            </a:r>
          </a:p>
        </p:txBody>
      </p:sp>
      <p:sp>
        <p:nvSpPr>
          <p:cNvPr id="18" name="Rounded Rectangle 17"/>
          <p:cNvSpPr/>
          <p:nvPr/>
        </p:nvSpPr>
        <p:spPr>
          <a:xfrm>
            <a:off x="502920" y="5422392"/>
            <a:ext cx="11185855" cy="777240"/>
          </a:xfrm>
          <a:prstGeom prst="roundRect">
            <a:avLst>
              <a:gd name="adj" fmla="val 8000"/>
            </a:avLst>
          </a:prstGeom>
          <a:solidFill>
            <a:srgbClr val="F9E1E1"/>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262626"/>
                </a:solidFill>
                <a:latin typeface="Calibri"/>
              </a:rPr>
              <a:t>Evini işaretleme: okulun ya da mahallenin herkese açık yerlerini kullan.</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38</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49 / 84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E7D5B"/>
                </a:solidFill>
                <a:latin typeface="Calibri"/>
              </a:rPr>
              <a:t>•  </a:t>
            </a:r>
            <a:r>
              <a:rPr lang="tr-TR" sz="2600" b="0" i="0">
                <a:solidFill>
                  <a:srgbClr val="262626"/>
                </a:solidFill>
                <a:latin typeface="Calibri"/>
              </a:rPr>
              <a:t>Çalışma kâğıdı Bölüm 2'yi (6-9) çöz.</a:t>
            </a:r>
          </a:p>
          <a:p>
            <a:pPr algn="l" marL="323206" indent="-323206">
              <a:spcBef>
                <a:spcPts val="0"/>
              </a:spcBef>
              <a:spcAft>
                <a:spcPts val="1200"/>
              </a:spcAft>
            </a:pPr>
            <a:r>
              <a:rPr lang="tr-TR" sz="2600" b="1" i="0">
                <a:solidFill>
                  <a:srgbClr val="2E7D5B"/>
                </a:solidFill>
                <a:latin typeface="Calibri"/>
              </a:rPr>
              <a:t>•  </a:t>
            </a:r>
            <a:r>
              <a:rPr lang="tr-TR" sz="2600" b="0" i="0">
                <a:solidFill>
                  <a:srgbClr val="262626"/>
                </a:solidFill>
                <a:latin typeface="Calibri"/>
              </a:rPr>
              <a:t>Kendi haritanın amacını yaz, verilerini topla, araç gerecini hazırla.</a:t>
            </a:r>
          </a:p>
          <a:p>
            <a:pPr algn="l" marL="323206" indent="-323206">
              <a:spcBef>
                <a:spcPts val="0"/>
              </a:spcBef>
              <a:spcAft>
                <a:spcPts val="0"/>
              </a:spcAft>
            </a:pPr>
            <a:r>
              <a:rPr lang="tr-TR" sz="2600" b="1" i="0">
                <a:solidFill>
                  <a:srgbClr val="2E7D5B"/>
                </a:solidFill>
                <a:latin typeface="Calibri"/>
              </a:rPr>
              <a:t>•  </a:t>
            </a:r>
            <a:r>
              <a:rPr lang="tr-TR" sz="2600" b="0" i="0">
                <a:solidFill>
                  <a:srgbClr val="262626"/>
                </a:solidFill>
                <a:latin typeface="Calibri"/>
              </a:rPr>
              <a:t>Uydu görüntüsü çıktısı gerekiyorsa okulda iste.</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50 / 84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GNL-COG10-SN-U2 — 4. hafta · Mekânsal Verilerin Haritalara Aktarılması (slayt 31-50)</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