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23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23" Type="http://schemas.openxmlformats.org/officeDocument/2006/relationships/slide" Target="slides/slide16.xml"/><Relationship Id="rId58" Type="http://schemas.openxmlformats.org/officeDocument/2006/relationships/slide" Target="slides/slide1.xml"/><Relationship Id="rId59" Type="http://schemas.openxmlformats.org/officeDocument/2006/relationships/slide" Target="slides/slide2.xml"/><Relationship Id="rId60" Type="http://schemas.openxmlformats.org/officeDocument/2006/relationships/slide" Target="slides/slide3.xml"/><Relationship Id="rId61" Type="http://schemas.openxmlformats.org/officeDocument/2006/relationships/slide" Target="slides/slide4.xml"/><Relationship Id="rId62" Type="http://schemas.openxmlformats.org/officeDocument/2006/relationships/slide" Target="slides/slide5.xml"/><Relationship Id="rId63" Type="http://schemas.openxmlformats.org/officeDocument/2006/relationships/slide" Target="slides/slide6.xml"/><Relationship Id="rId64" Type="http://schemas.openxmlformats.org/officeDocument/2006/relationships/slide" Target="slides/slide7.xml"/><Relationship Id="rId65" Type="http://schemas.openxmlformats.org/officeDocument/2006/relationships/slide" Target="slides/slide8.xml"/><Relationship Id="rId66" Type="http://schemas.openxmlformats.org/officeDocument/2006/relationships/slide" Target="slides/slide9.xml"/><Relationship Id="rId67" Type="http://schemas.openxmlformats.org/officeDocument/2006/relationships/slide" Target="slides/slide10.xml"/><Relationship Id="rId68" Type="http://schemas.openxmlformats.org/officeDocument/2006/relationships/slide" Target="slides/slide11.xml"/><Relationship Id="rId69" Type="http://schemas.openxmlformats.org/officeDocument/2006/relationships/slide" Target="slides/slide12.xml"/><Relationship Id="rId70" Type="http://schemas.openxmlformats.org/officeDocument/2006/relationships/slide" Target="slides/slide13.xml"/><Relationship Id="rId71" Type="http://schemas.openxmlformats.org/officeDocument/2006/relationships/slide" Target="slides/slide14.xml"/><Relationship Id="rId7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6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Performans haftası: yedi süreç bileşeninin hepsi (e ve f bu hafta).</a:t>
            </a:r>
          </a:p>
          <a:p/>
          <a:p>
            <a:r>
              <a:t>NASIL: 13 Ekim Dünya Afet Azaltma Günü: AYDES ve toplanma alanı haritalarını hatırlatın — haritalar afette hayat kurtarır.</a:t>
            </a:r>
          </a:p>
          <a:p/>
          <a:p>
            <a:r>
              <a:t>KAYNAK: Program (2026) COĞ.10.2.2 a-f.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Akış.</a:t>
            </a:r>
          </a:p>
          <a:p/>
          <a:p>
            <a:r>
              <a:t>NASIL: Çizim süresi 40 dakikayı aşar; ikinci ders saatine taşar.</a:t>
            </a:r>
          </a:p>
          <a:p/>
          <a:p>
            <a:r>
              <a:t>KAYNAK: Ders planı, 5.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Çalışmayı tanıtmak.</a:t>
            </a:r>
          </a:p>
          <a:p/>
          <a:p>
            <a:r>
              <a:t>NASIL: İki adımı okuyun; beceri satırını öz değerlendirmeyle ilişkilendirin. Mahremiyet: ev işaretlenmez.</a:t>
            </a:r>
          </a:p>
          <a:p/>
          <a:p>
            <a:r>
              <a:t>KAYNAK: Kitap s. 38 Performans Çalışması.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Kitabın analitik dereceli puanlama anahtarını göstermek.</a:t>
            </a:r>
          </a:p>
          <a:p/>
          <a:p>
            <a:r>
              <a:t>NASIL: En yüksek puanlar veri yeterliliği ve yöntem-araç ölçütlerindedir: 'yeterli veri ve doğru sembol' vurgusu.</a:t>
            </a:r>
          </a:p>
          <a:p/>
          <a:p>
            <a:r>
              <a:t>KAYNAK: Kitap s. 39 (puanlar sayfa görüntüsünden doğrulandı, 10.10.2026).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Puanlama ölçütlerini somut bir örnekte göstermek.</a:t>
            </a:r>
          </a:p>
          <a:p/>
          <a:p>
            <a:r>
              <a:t>KAYNAK: Kitap s. 38-39.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plan.</a:t>
            </a:r>
          </a:p>
          <a:p/>
          <a:p>
            <a:r>
              <a:t>BEKLENEN CEVAP: Öğrencinin kendi konusu esastır; örnek yalnız yol gösterir.</a:t>
            </a:r>
          </a:p>
          <a:p/>
          <a:p>
            <a:r>
              <a:t>KAYNAK: Kitap s. 38-39.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Bireysel çalışma.</a:t>
            </a:r>
          </a:p>
          <a:p/>
          <a:p>
            <a:r>
              <a:t>SÜRE: 26 dk; ara kontrol 4 dk; tamamlama 14 dk.</a:t>
            </a:r>
          </a:p>
          <a:p/>
          <a:p>
            <a:r>
              <a:t>NASIL: Dolaşarak 'bu veri amacına hizmet ediyor mu?' diye sorun; altlığı olmayana okul çevresi çıktısı verin.</a:t>
            </a:r>
          </a:p>
          <a:p/>
          <a:p>
            <a:r>
              <a:t>KAYNAK: Ders planı, 5. hafta aşama 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Eksik elemanları tamamlatmak (süreç bileşeni d).</a:t>
            </a:r>
          </a:p>
          <a:p/>
          <a:p>
            <a:r>
              <a:t>SÜRE: 4 dk (esnek).</a:t>
            </a:r>
          </a:p>
          <a:p/>
          <a:p>
            <a:r>
              <a:t>KAYNAK: Harita elemanları: 9. sınıf ders kitabı 2. ünite.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Tamamlama ve temize çekme.</a:t>
            </a:r>
          </a:p>
          <a:p/>
          <a:p>
            <a:r>
              <a:t>NASIL: Erken bitirene zenginleştirme: ikinci katman (yürüme mesafesi halkaları) ya da geleneksel yöntemle CBS yöntemini kısa notla karşılaştırma (program zenginleştirme).</a:t>
            </a:r>
          </a:p>
          <a:p/>
          <a:p>
            <a:r>
              <a:t>KAYNAK: Program zenginleştirme önerisi.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Haritanın günlük hayattaki kolaylığını paylaşmak (süreç bileşeni e).</a:t>
            </a:r>
          </a:p>
          <a:p/>
          <a:p>
            <a:r>
              <a:t>NASIL: Haritalar sıraların üstünde; tek yönde dolaşma; her öğrenci iki haritaya yapışkan not bırakır: 'Bu harita … için işe yarar.'</a:t>
            </a:r>
          </a:p>
          <a:p/>
          <a:p>
            <a:r>
              <a:t>KAYNAK: Kitap s. 38 2. adım.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SDB1.1-1.3: öz farkındalık, öz düzenleme, öz yansıtma.</a:t>
            </a:r>
          </a:p>
          <a:p/>
          <a:p>
            <a:r>
              <a:t>NASIL: 'Çalışmamı yeniden yapacak olsaydım…' satırını mutlaka yazdırın.</a:t>
            </a:r>
          </a:p>
          <a:p/>
          <a:p>
            <a:r>
              <a:t>KAYNAK: Kitap s. 40.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1. soruyu sınıfta çözmek; kalan 11 soru ev çalışması.</a:t>
            </a:r>
          </a:p>
          <a:p/>
          <a:p>
            <a:r>
              <a:t>NASIL: Görsellerdeki ekranları büyütün: A otobüs rotası, B 'Eczane Ara', C Tapu ve Kadastro.</a:t>
            </a:r>
          </a:p>
          <a:p/>
          <a:p>
            <a:r>
              <a:t>KAYNAK: Kitap s. 41 metin ve görseller.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B ekranında 'Eczane Ara' ve 'Nöbetçi Eczaneler' yazılıdır (Türk Eczacıları Birliği uygulaması); C Tapu ve Kadastro Genel Müdürlüğünün uygulamasıdır.</a:t>
            </a:r>
          </a:p>
          <a:p/>
          <a:p>
            <a:r>
              <a:t>KAYNAK: Kitap s. 41 görsellerden okundu.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 (süreç bileşenleri e-f).</a:t>
            </a:r>
          </a:p>
          <a:p/>
          <a:p>
            <a:r>
              <a:t>SÜRE: 2 dk.</a:t>
            </a:r>
          </a:p>
          <a:p/>
          <a:p>
            <a:r>
              <a:t>BEKLENEN CEVAP: 1) Ör. durak, cadde, park. 2) Ör. yeni gelen öğrenciye okula yolu gösterir. 3) Lejantı ve kaynağı yazar, verileri güncellerim.</a:t>
            </a:r>
          </a:p>
          <a:p/>
          <a:p>
            <a:r>
              <a:t>KAYNAK: Program COĞ.10.2.2 e-f.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çalışması; ünite kapanışı.</a:t>
            </a:r>
          </a:p>
          <a:p/>
          <a:p>
            <a:r>
              <a:t>NASIL: Ünite sonu cevapları sunumun 'Ünite sonu' bölümündedir; dönüt 6. haftanın açılışında. Gelişim raporu (Genelge bent 20), MEBİ/EBA konu tekrarı (P2).</a:t>
            </a:r>
          </a:p>
          <a:p/>
          <a:p>
            <a:r>
              <a:t>KAYNAK: Ders planı, 5.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4.jp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4.jp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5.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4000" b="1" i="0">
                <a:solidFill>
                  <a:srgbClr val="FFFFFF"/>
                </a:solidFill>
                <a:latin typeface="Calibri"/>
              </a:rPr>
              <a:t>Kendi Haritam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12-16 Ekim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COĞ.10.2.2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Mekânsal bilgi teknolojilerini kullanarak altlık haritalar üzerinde mekânsal veriler oluşturabilme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6709" indent="-246709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Oluşturacağı haritanın amacını belirler.</a:t>
            </a:r>
          </a:p>
          <a:p>
            <a:pPr algn="l" marL="255140" indent="-255140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Oluşturacağı harita için gerekli olan yöntemler ve araç gereci kullanır.</a:t>
            </a:r>
          </a:p>
          <a:p>
            <a:pPr algn="l" marL="231962" indent="-231962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c)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Oluşturacağı haritaya ekleyeceği verileri toplar.</a:t>
            </a:r>
          </a:p>
          <a:p>
            <a:pPr algn="l" marL="231962" indent="-231962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ç)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Oluşturacağı haritanın türünü belirler.</a:t>
            </a:r>
          </a:p>
          <a:p>
            <a:pPr algn="l" marL="255140" indent="-255140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d)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Verileri haritaya işler ve haritanın bileşenlerini oluşturur.</a:t>
            </a:r>
          </a:p>
          <a:p>
            <a:pPr algn="l" marL="248641" indent="-248641">
              <a:spcBef>
                <a:spcPts val="0"/>
              </a:spcBef>
              <a:spcAft>
                <a:spcPts val="375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e)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Oluşturduğu haritayı amacına uygun biçimde kullanır.</a:t>
            </a:r>
          </a:p>
          <a:p>
            <a:pPr algn="l" marL="214824" indent="-214824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f)  </a:t>
            </a:r>
            <a:r>
              <a:rPr lang="tr-TR" sz="1500" b="0" i="0">
                <a:solidFill>
                  <a:srgbClr val="FFFFFF"/>
                </a:solidFill>
                <a:latin typeface="Calibri"/>
              </a:rPr>
              <a:t>Oluşturduğu haritayı ihtiyaç duyduğunda tekrar kullanır.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51 / 84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5.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Ölçütler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Puanlama anahtarı · s. 39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Harita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Bireysel çalışma · 40 dk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Kontrol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Elemanlar tamam mı?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Galeri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Paylaşım · 2. adım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Öz değerlendirme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s. 40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52 / 84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çalışması: Harita Oluşturma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BİREYSEL · 40+40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9728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Yakın çevrenize ait uydu görüntüsü üzerinde vektör veriler (nokta, çizgi, alan) kullanarak sizden istenilen harita oluşturma çalışması için aşağıdaki işlem adımlarını uygulayınız.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42032"/>
            <a:ext cx="11185855" cy="121615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42032"/>
            <a:ext cx="1600200" cy="1216152"/>
          </a:xfrm>
          <a:prstGeom prst="roundRect">
            <a:avLst>
              <a:gd name="adj" fmla="val 8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1. Adım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542032"/>
            <a:ext cx="8122615" cy="12161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Belirlediğiniz amaca, elde ettiğiniz mekânsal verilere ve haritada kullanacağınız yönteme göre temin ettiğiniz araç gereçlerle haritanızı oluşturunuz.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545775" y="2875788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40 dk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3886200"/>
            <a:ext cx="11185855" cy="121615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ounded Rectangle 13"/>
          <p:cNvSpPr/>
          <p:nvPr/>
        </p:nvSpPr>
        <p:spPr>
          <a:xfrm>
            <a:off x="502920" y="3886200"/>
            <a:ext cx="1600200" cy="1216152"/>
          </a:xfrm>
          <a:prstGeom prst="roundRect">
            <a:avLst>
              <a:gd name="adj" fmla="val 8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2. Adım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40280" y="3886200"/>
            <a:ext cx="8122615" cy="12161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Oluşturduğunuz haritanın günlük hayatta sağlayacağı kolaylıklar hakkındaki görüşlerinizi arkadaşlarınızla paylaşınız.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545775" y="4219956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10 dk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" y="5422392"/>
            <a:ext cx="11185855" cy="777240"/>
          </a:xfrm>
          <a:prstGeom prst="roundRect">
            <a:avLst>
              <a:gd name="adj" fmla="val 8000"/>
            </a:avLst>
          </a:prstGeom>
          <a:solidFill>
            <a:srgbClr val="F9E1E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Evini işaretleme: okulun ya da mahallenin herkese açık yerlerini kullan.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53 / 84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Puanlama anahtarı: neye bakılacak?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ÖLÇÜTLER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6240"/>
                <a:gridCol w="1737360"/>
                <a:gridCol w="1737360"/>
                <a:gridCol w="1737360"/>
                <a:gridCol w="1764792"/>
              </a:tblGrid>
              <a:tr h="5486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Ölçüt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Başlangıç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Kabul edilebilir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İyi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Çok iyi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</a:tr>
              <a:tr h="9601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Haritanın amaca uygunluğu (20)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601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Mekânsal verilerin yeterliliği (30)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601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Yöntem ve araç gerecin uygunluğu (30)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6012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Haritanın günlük hayatta kullanımı (20)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742432"/>
            <a:ext cx="11185855" cy="4572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E7D5B"/>
                </a:solidFill>
                <a:latin typeface="Calibri"/>
              </a:rPr>
              <a:t>Toplam 100 puan · öz değerlendirme formu (s. 40) ile birlikte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54 / 84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Örnek: bir öğrencinin haritası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ÖRNEK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Bir öğrenci 'Mahallemizin yeşil alanları' haritası yapıyor. Hangi verileri, hangi sembollerle gösterir; haritası günlük hayatta ne işe yarar?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38-39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55 / 84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Örnek: bir öğrencinin haritası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Bir öğrenci 'Mahallemizin yeşil alanları' haritası yapıyor. Hangi verileri, hangi sembollerle gösterir; haritası günlük hayatta ne işe yarar?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plan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Alan: park ve korular · çizgi: ağaçlı yollar · nokta: oyun parkları, çeşmeler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Elemanlar: başlık, lejant, yön oku, ölçek, çerçeve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Kullanım: yürüyüş rotası, belediyeye yeni park önerisi; veriler değişince güncellenir (f).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38-39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56 / 84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Harita oluşturma zamanı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26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53312"/>
            <a:ext cx="11185855" cy="1188720"/>
          </a:xfrm>
          <a:prstGeom prst="roundRect">
            <a:avLst>
              <a:gd name="adj" fmla="val 3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600" b="1" i="0">
                <a:solidFill>
                  <a:srgbClr val="FFFFFF"/>
                </a:solidFill>
                <a:latin typeface="Calibri"/>
              </a:rPr>
              <a:t>Sessiz çalışma · haritanı oluştur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2770632"/>
            <a:ext cx="10820095" cy="33832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2E7D5B"/>
                </a:solidFill>
                <a:latin typeface="Calibri"/>
              </a:rPr>
              <a:t>Çalışırken kendine sor:</a:t>
            </a:r>
          </a:p>
          <a:p>
            <a:pPr algn="l" marL="348069" indent="-348069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Amacım ne? Her veri bu amaca hizmet ediyor mu?</a:t>
            </a:r>
          </a:p>
          <a:p>
            <a:pPr algn="l" marL="348069" indent="-348069">
              <a:spcBef>
                <a:spcPts val="0"/>
              </a:spcBef>
              <a:spcAft>
                <a:spcPts val="1000"/>
              </a:spcAft>
            </a:pPr>
            <a:r>
              <a:rPr lang="tr-TR" sz="28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Doğru sembolü seçtim mi: nokta, çizgi, alan?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Okuyan biri lejantla haritamı anlayabilir mi?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57 / 84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Ara kontrol: haritamın elemanları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353312"/>
          <a:ext cx="11183112" cy="4617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  <a:gridCol w="1463040"/>
                <a:gridCol w="1490472"/>
              </a:tblGrid>
              <a:tr h="50292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Haritamda var mı?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Var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Yok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Başlık (haritanın amacını söyler)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Lejant (her sembolün anlamı)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Yön oku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Ölçek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Çerçeve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8580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Nokta, çizgi ve alan verileri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58 / 84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Haritayı tamamla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14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Temize çek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Başlık ve lejant okunaklı; renkler lejantla aynı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B5C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B5C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Kaynağını yaz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Altlık nereden? (ör. OGM Materyal CBS Platformu, tarih)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Erken bitirdin mi?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İkinci katman ekle ya da geleneksel yöntemle karşılaştır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59 / 84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Paylaşım: galeri yürüyüşü (2. adım)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GALERİ · 10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1 · Bırak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Haritanı sıranın üstüne koy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B5C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B5C8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2 · Gez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Tek yönde dolaş, iki haritaya not bırak: 'Bu harita … için işe yarar.'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3 · Oku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Yerine dön, haritana gelen notları oku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60 / 84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Öz değerlendirme formu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ÖZ DEĞERLENDİRME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3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  <a:gridCol w="960120"/>
                <a:gridCol w="1005840"/>
                <a:gridCol w="98755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Değerlendirme ölçütleri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Kısmen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7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</a:tr>
              <a:tr h="7772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1. Yakın çevreme ait oluşturmak istediğim haritanın amacını belirledim.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772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2. Oluşturmak istediğim haritanın amacına uygun mekânsal verileri topladım.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772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3. Oluşturacağım haritanın yöntemini belirleyerek gerekli olan araç ve gereçleri temin ettim.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7772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4. Belirlediğim amaca, elde ettiğim mekânsal verilere ve haritada kullanacağım yönteme göre temin ettiğim araç gereçlerle haritamı oluşturdum.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77724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5. Oluşturduğum haritanın günlük hayatta sağlayacağı kolaylıklar hakkındaki görüşlerimi arkadaşlarımla paylaştım.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40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61 / 84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 (sınıfta)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B5C8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pic>
        <p:nvPicPr>
          <p:cNvPr id="6" name="Picture 5" descr="h5_uygulamalar_s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6775" y="2987375"/>
            <a:ext cx="4572000" cy="148675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3852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Görselleri verilen uygulamaların aşağıdaki alanlardan hangisinde kullanıldığını belirleyip uygulamanın harfini ilgili yere yazınız. Ulaşım hizmetleri · Sağlık hizmetleri · Hava durumu tahmini · Afet toplanma alanı sorgulama · Arazi sorgulama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41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62 / 84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 (sınıfta)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h5_uygulamalar_s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6775" y="2987375"/>
            <a:ext cx="4572000" cy="148675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385255" cy="19202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Görselleri verilen uygulamaların aşağıdaki alanlardan hangisinde kullanıldığını belirleyip uygulamanın harfini ilgili yere yazınız. Ulaşım hizmetleri · Sağlık hizmetleri · Hava durumu tahmini · Afet toplanma alanı sorgulama · Arazi sorgulama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3319272"/>
            <a:ext cx="6385255" cy="28803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3319272"/>
            <a:ext cx="109728" cy="28803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3374136"/>
            <a:ext cx="6065215" cy="27706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361"/>
              </a:spcAft>
            </a:pPr>
            <a:r>
              <a:rPr lang="tr-TR" sz="235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2129" indent="-292129">
              <a:spcBef>
                <a:spcPts val="0"/>
              </a:spcBef>
              <a:spcAft>
                <a:spcPts val="451"/>
              </a:spcAft>
            </a:pPr>
            <a:r>
              <a:rPr lang="tr-TR" sz="235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50" b="0" i="0">
                <a:solidFill>
                  <a:srgbClr val="262626"/>
                </a:solidFill>
                <a:latin typeface="Calibri"/>
              </a:rPr>
              <a:t>A (Otobüsüm Nerede?) → Ulaşım hizmetleri</a:t>
            </a:r>
          </a:p>
          <a:p>
            <a:pPr algn="l" marL="292129" indent="-292129">
              <a:spcBef>
                <a:spcPts val="0"/>
              </a:spcBef>
              <a:spcAft>
                <a:spcPts val="451"/>
              </a:spcAft>
            </a:pPr>
            <a:r>
              <a:rPr lang="tr-TR" sz="235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50" b="0" i="0">
                <a:solidFill>
                  <a:srgbClr val="262626"/>
                </a:solidFill>
                <a:latin typeface="Calibri"/>
              </a:rPr>
              <a:t>B (nöbetçi eczane arama) → Sağlık hizmetleri</a:t>
            </a:r>
          </a:p>
          <a:p>
            <a:pPr algn="l" marL="292129" indent="-292129">
              <a:spcBef>
                <a:spcPts val="0"/>
              </a:spcBef>
              <a:spcAft>
                <a:spcPts val="451"/>
              </a:spcAft>
            </a:pPr>
            <a:r>
              <a:rPr lang="tr-TR" sz="235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50" b="0" i="0">
                <a:solidFill>
                  <a:srgbClr val="262626"/>
                </a:solidFill>
                <a:latin typeface="Calibri"/>
              </a:rPr>
              <a:t>C (Tapu ve Kadastro) → Arazi sorgulama</a:t>
            </a:r>
          </a:p>
          <a:p>
            <a:pPr algn="l" marL="292129" indent="-292129">
              <a:spcBef>
                <a:spcPts val="0"/>
              </a:spcBef>
              <a:spcAft>
                <a:spcPts val="0"/>
              </a:spcAft>
            </a:pPr>
            <a:r>
              <a:rPr lang="tr-TR" sz="235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350" b="0" i="0">
                <a:solidFill>
                  <a:srgbClr val="262626"/>
                </a:solidFill>
                <a:latin typeface="Calibri"/>
              </a:rPr>
              <a:t>Hava durumu ve afet toplanma alanı için görsel verilmemiş.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41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63 / 84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Haritanda bir nokta, bir çizgi ve bir alan verisi yaz.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Haritan günlük hayatta kime, ne için yarar?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Haritanı ileride yeniden kullanmak için ne yaparsın?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38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64 / 84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Kitap s. 41-45 ünite ölçme ve değerlendirme sorularını (2-12)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3'ü ve öz değerlendirmeyi tamamla.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Haritan bitmediyse bir hafta içinde tamamlayıp teslim et.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41-45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65 / 84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2. Ünite: Mekânsal Bilgi Teknolojileri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GNL-COG10-SN-U2 — 5. hafta · Kendi Haritam (slayt 51-65)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