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20.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90"/>
    <p:sldId id="339" r:id="rId91"/>
    <p:sldId id="340" r:id="rId27"/>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27" Type="http://schemas.openxmlformats.org/officeDocument/2006/relationships/slide" Target="slides/slide20.xml"/><Relationship Id="rId73" Type="http://schemas.openxmlformats.org/officeDocument/2006/relationships/slide" Target="slides/slide1.xml"/><Relationship Id="rId74" Type="http://schemas.openxmlformats.org/officeDocument/2006/relationships/slide" Target="slides/slide2.xml"/><Relationship Id="rId75" Type="http://schemas.openxmlformats.org/officeDocument/2006/relationships/slide" Target="slides/slide3.xml"/><Relationship Id="rId76" Type="http://schemas.openxmlformats.org/officeDocument/2006/relationships/slide" Target="slides/slide4.xml"/><Relationship Id="rId77" Type="http://schemas.openxmlformats.org/officeDocument/2006/relationships/slide" Target="slides/slide5.xml"/><Relationship Id="rId78" Type="http://schemas.openxmlformats.org/officeDocument/2006/relationships/slide" Target="slides/slide6.xml"/><Relationship Id="rId79" Type="http://schemas.openxmlformats.org/officeDocument/2006/relationships/slide" Target="slides/slide7.xml"/><Relationship Id="rId80" Type="http://schemas.openxmlformats.org/officeDocument/2006/relationships/slide" Target="slides/slide8.xml"/><Relationship Id="rId81" Type="http://schemas.openxmlformats.org/officeDocument/2006/relationships/slide" Target="slides/slide9.xml"/><Relationship Id="rId82" Type="http://schemas.openxmlformats.org/officeDocument/2006/relationships/slide" Target="slides/slide10.xml"/><Relationship Id="rId83" Type="http://schemas.openxmlformats.org/officeDocument/2006/relationships/slide" Target="slides/slide11.xml"/><Relationship Id="rId84" Type="http://schemas.openxmlformats.org/officeDocument/2006/relationships/slide" Target="slides/slide12.xml"/><Relationship Id="rId85" Type="http://schemas.openxmlformats.org/officeDocument/2006/relationships/slide" Target="slides/slide13.xml"/><Relationship Id="rId86" Type="http://schemas.openxmlformats.org/officeDocument/2006/relationships/slide" Target="slides/slide14.xml"/><Relationship Id="rId87" Type="http://schemas.openxmlformats.org/officeDocument/2006/relationships/slide" Target="slides/slide15.xml"/><Relationship Id="rId88" Type="http://schemas.openxmlformats.org/officeDocument/2006/relationships/slide" Target="slides/slide16.xml"/><Relationship Id="rId89" Type="http://schemas.openxmlformats.org/officeDocument/2006/relationships/slide" Target="slides/slide17.xml"/><Relationship Id="rId90" Type="http://schemas.openxmlformats.org/officeDocument/2006/relationships/slide" Target="slides/slide18.xml"/><Relationship Id="rId91" Type="http://schemas.openxmlformats.org/officeDocument/2006/relationships/slide" Target="slides/slide1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sorularını tanıtmak (ev; dönüt 6. haftanın açılışında).</a:t>
            </a:r>
          </a:p>
          <a:p/>
          <a:p>
            <a:r>
              <a:t>NASIL: 1. soru 5. haftada sınıfta çözüldü. 2-3 uygulamalar, 4-7 Dinar haritaları, 8-11 Banaz toprak haritası, 12 topoğrafya haritası kontrol listesi.</a:t>
            </a:r>
          </a:p>
          <a:p/>
          <a:p>
            <a:r>
              <a:t>KAYNAK: Kitap s. 41: 'Bu testte cevaplamanız için toplam 12 soru verilmiştir.' Daha fazla soru (s. 45): https://ders.eba.gov.tr/ders//redirectContent.jsp?resourceId=4d0ee969cf25e21923d9c14c7cfe7bd0&amp;resourceType=1&amp;resourceLocation=2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 soru.</a:t>
            </a:r>
          </a:p>
          <a:p/>
          <a:p>
            <a:r>
              <a:t>KAYNAK: Kitap s. 41.</a:t>
            </a:r>
          </a:p>
        </p:txBody>
      </p:sp>
      <p:sp>
        <p:nvSpPr>
          <p:cNvPr id="4" name="Slide Number Placeholder 3"/>
          <p:cNvSpPr>
            <a:spLocks noGrp="1"/>
          </p:cNvSpPr>
          <p:nvPr>
            <p:ph type="sldNum" idx="5" sz="quarter"/>
          </p:nvPr>
        </p:nvSpPr>
        <p:spPr/>
      </p:sp>
    </p:spTree>
  </p:cSld>
  <p:clrMapOvr>
    <a:masterClrMapping/>
  </p:clrMapOvr>
</p:notes>
</file>

<file path=ppt/notesSlides/notesSlide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41 görseller; çıkarım.</a:t>
            </a:r>
          </a:p>
        </p:txBody>
      </p:sp>
      <p:sp>
        <p:nvSpPr>
          <p:cNvPr id="4" name="Slide Number Placeholder 3"/>
          <p:cNvSpPr>
            <a:spLocks noGrp="1"/>
          </p:cNvSpPr>
          <p:nvPr>
            <p:ph type="sldNum" idx="5" sz="quarter"/>
          </p:nvPr>
        </p:nvSpPr>
        <p:spPr/>
      </p:sp>
    </p:spTree>
  </p:cSld>
  <p:clrMapOvr>
    <a:masterClrMapping/>
  </p:clrMapOvr>
</p:notes>
</file>

<file path=ppt/notesSlides/notesSlide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3. soru.</a:t>
            </a:r>
          </a:p>
          <a:p/>
          <a:p>
            <a:r>
              <a:t>KAYNAK: Kitap s. 41.</a:t>
            </a:r>
          </a:p>
        </p:txBody>
      </p:sp>
      <p:sp>
        <p:nvSpPr>
          <p:cNvPr id="4" name="Slide Number Placeholder 3"/>
          <p:cNvSpPr>
            <a:spLocks noGrp="1"/>
          </p:cNvSpPr>
          <p:nvPr>
            <p:ph type="sldNum" idx="5" sz="quarter"/>
          </p:nvPr>
        </p:nvSpPr>
        <p:spPr/>
      </p:sp>
    </p:spTree>
  </p:cSld>
  <p:clrMapOvr>
    <a:masterClrMapping/>
  </p:clrMapOvr>
</p:notes>
</file>

<file path=ppt/notesSlides/notesSlide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Uygulama adı değil işlevi önemlidir; marka adı yazdırmayın.</a:t>
            </a:r>
          </a:p>
          <a:p/>
          <a:p>
            <a:r>
              <a:t>KAYNAK: Kitap s. 31 kullanım alanları; genel bilgi.</a:t>
            </a:r>
          </a:p>
        </p:txBody>
      </p:sp>
      <p:sp>
        <p:nvSpPr>
          <p:cNvPr id="4" name="Slide Number Placeholder 3"/>
          <p:cNvSpPr>
            <a:spLocks noGrp="1"/>
          </p:cNvSpPr>
          <p:nvPr>
            <p:ph type="sldNum" idx="5" sz="quarter"/>
          </p:nvPr>
        </p:nvSpPr>
        <p:spPr/>
      </p:sp>
    </p:spTree>
  </p:cSld>
  <p:clrMapOvr>
    <a:masterClrMapping/>
  </p:clrMapOvr>
</p:notes>
</file>

<file path=ppt/notesSlides/notesSlide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4-7. soruların haritaları.</a:t>
            </a:r>
          </a:p>
          <a:p/>
          <a:p>
            <a:r>
              <a:t>NASIL: 1. harita: köy alanlarının nüfus miktarı (renkler), idari unsurlar (mücavir, mahalle, köy alanı, ilçe sınırı, köy). 2. harita: ulaşım hatları (bölünmüş yol, stabilize yollar, şose, şehir içi yollar, demiryolu), köy, ilçe sınırı, demiryolu istasyonu.</a:t>
            </a:r>
          </a:p>
          <a:p/>
          <a:p>
            <a:r>
              <a:t>KAYNAK: Kitap s. 42 haritalar ve lejantları (sayfa görüntüsünden okundu).</a:t>
            </a:r>
          </a:p>
        </p:txBody>
      </p:sp>
      <p:sp>
        <p:nvSpPr>
          <p:cNvPr id="4" name="Slide Number Placeholder 3"/>
          <p:cNvSpPr>
            <a:spLocks noGrp="1"/>
          </p:cNvSpPr>
          <p:nvPr>
            <p:ph type="sldNum" idx="5" sz="quarter"/>
          </p:nvPr>
        </p:nvSpPr>
        <p:spPr/>
      </p:sp>
    </p:spTree>
  </p:cSld>
  <p:clrMapOvr>
    <a:masterClrMapping/>
  </p:clrMapOvr>
</p:notes>
</file>

<file path=ppt/notesSlides/notesSlide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4. soru.</a:t>
            </a:r>
          </a:p>
          <a:p/>
          <a:p>
            <a:r>
              <a:t>KAYNAK: Kitap s. 42-43.</a:t>
            </a:r>
          </a:p>
        </p:txBody>
      </p:sp>
      <p:sp>
        <p:nvSpPr>
          <p:cNvPr id="4" name="Slide Number Placeholder 3"/>
          <p:cNvSpPr>
            <a:spLocks noGrp="1"/>
          </p:cNvSpPr>
          <p:nvPr>
            <p:ph type="sldNum" idx="5" sz="quarter"/>
          </p:nvPr>
        </p:nvSpPr>
        <p:spPr/>
      </p:sp>
    </p:spTree>
  </p:cSld>
  <p:clrMapOvr>
    <a:masterClrMapping/>
  </p:clrMapOvr>
</p:notes>
</file>

<file path=ppt/notesSlides/notesSlide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2. haritada ilçe sınırı vardır ama mücavir/mahalle/köy alanı sınırları yoktur.</a:t>
            </a:r>
          </a:p>
          <a:p/>
          <a:p>
            <a:r>
              <a:t>KAYNAK: Kitap s. 42 lejantlar.</a:t>
            </a:r>
          </a:p>
        </p:txBody>
      </p:sp>
      <p:sp>
        <p:nvSpPr>
          <p:cNvPr id="4" name="Slide Number Placeholder 3"/>
          <p:cNvSpPr>
            <a:spLocks noGrp="1"/>
          </p:cNvSpPr>
          <p:nvPr>
            <p:ph type="sldNum" idx="5" sz="quarter"/>
          </p:nvPr>
        </p:nvSpPr>
        <p:spPr/>
      </p:sp>
    </p:spTree>
  </p:cSld>
  <p:clrMapOvr>
    <a:masterClrMapping/>
  </p:clrMapOvr>
</p:notes>
</file>

<file path=ppt/notesSlides/notesSlide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5. soru.</a:t>
            </a:r>
          </a:p>
          <a:p/>
          <a:p>
            <a:r>
              <a:t>KAYNAK: Kitap s. 43.</a:t>
            </a:r>
          </a:p>
        </p:txBody>
      </p:sp>
      <p:sp>
        <p:nvSpPr>
          <p:cNvPr id="4" name="Slide Number Placeholder 3"/>
          <p:cNvSpPr>
            <a:spLocks noGrp="1"/>
          </p:cNvSpPr>
          <p:nvPr>
            <p:ph type="sldNum" idx="5" sz="quarter"/>
          </p:nvPr>
        </p:nvSpPr>
        <p:spPr/>
      </p:sp>
    </p:spTree>
  </p:cSld>
  <p:clrMapOvr>
    <a:masterClrMapping/>
  </p:clrMapOvr>
</p:notes>
</file>

<file path=ppt/notesSlides/notesSlide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42 haritaları ve s. 37 sembol ölçütü.</a:t>
            </a:r>
          </a:p>
        </p:txBody>
      </p:sp>
      <p:sp>
        <p:nvSpPr>
          <p:cNvPr id="4" name="Slide Number Placeholder 3"/>
          <p:cNvSpPr>
            <a:spLocks noGrp="1"/>
          </p:cNvSpPr>
          <p:nvPr>
            <p:ph type="sldNum" idx="5" sz="quarter"/>
          </p:nvPr>
        </p:nvSpPr>
        <p:spPr/>
      </p:sp>
    </p:spTree>
  </p:cSld>
  <p:clrMapOvr>
    <a:masterClrMapping/>
  </p:clrMapOvr>
</p:notes>
</file>

<file path=ppt/notesSlides/notesSlide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6-7.</a:t>
            </a:r>
          </a:p>
          <a:p/>
          <a:p>
            <a:r>
              <a:t>KAYNAK: Kitap s. 43.</a:t>
            </a:r>
          </a:p>
        </p:txBody>
      </p:sp>
      <p:sp>
        <p:nvSpPr>
          <p:cNvPr id="4" name="Slide Number Placeholder 3"/>
          <p:cNvSpPr>
            <a:spLocks noGrp="1"/>
          </p:cNvSpPr>
          <p:nvPr>
            <p:ph type="sldNum" idx="5" sz="quarter"/>
          </p:nvPr>
        </p:nvSpPr>
        <p:spPr/>
      </p:sp>
    </p:spTree>
  </p:cSld>
  <p:clrMapOvr>
    <a:masterClrMapping/>
  </p:clrMapOvr>
</p:notes>
</file>

<file path=ppt/notesSlides/notesSlide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42-43; çıkarım.</a:t>
            </a:r>
          </a:p>
        </p:txBody>
      </p:sp>
      <p:sp>
        <p:nvSpPr>
          <p:cNvPr id="4" name="Slide Number Placeholder 3"/>
          <p:cNvSpPr>
            <a:spLocks noGrp="1"/>
          </p:cNvSpPr>
          <p:nvPr>
            <p:ph type="sldNum" idx="5" sz="quarter"/>
          </p:nvPr>
        </p:nvSpPr>
        <p:spPr/>
      </p:sp>
    </p:spTree>
  </p:cSld>
  <p:clrMapOvr>
    <a:masterClrMapping/>
  </p:clrMapOvr>
</p:notes>
</file>

<file path=ppt/notesSlides/notesSlide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8-11. soruların haritası.</a:t>
            </a:r>
          </a:p>
          <a:p/>
          <a:p>
            <a:r>
              <a:t>NASIL: Lejant: toprak grupları (alüvyal, kolüvyal, hidromorfik, yüksek dağ çayırı, kahverengi orman, kahverengi, kestanerengi, kireçsiz kahverengi orman, kırmızımsı kestanerengi, çıplak kayalık), yerleşme, ilçe merkezi, köyler, su yüzeyleri, sürekli ve mevsimlik akarsu, şehir merkezi, havza sınırı.</a:t>
            </a:r>
          </a:p>
          <a:p/>
          <a:p>
            <a:r>
              <a:t>KAYNAK: Kitap s. 44 harita ve lejantı (sayfa görüntüsünden okundu).</a:t>
            </a:r>
          </a:p>
        </p:txBody>
      </p:sp>
      <p:sp>
        <p:nvSpPr>
          <p:cNvPr id="4" name="Slide Number Placeholder 3"/>
          <p:cNvSpPr>
            <a:spLocks noGrp="1"/>
          </p:cNvSpPr>
          <p:nvPr>
            <p:ph type="sldNum" idx="5" sz="quarter"/>
          </p:nvPr>
        </p:nvSpPr>
        <p:spPr/>
      </p:sp>
    </p:spTree>
  </p:cSld>
  <p:clrMapOvr>
    <a:masterClrMapping/>
  </p:clrMapOvr>
</p:notes>
</file>

<file path=ppt/notesSlides/notesSlide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8-9.</a:t>
            </a:r>
          </a:p>
          <a:p/>
          <a:p>
            <a:r>
              <a:t>KAYNAK: Kitap s. 44.</a:t>
            </a:r>
          </a:p>
        </p:txBody>
      </p:sp>
      <p:sp>
        <p:nvSpPr>
          <p:cNvPr id="4" name="Slide Number Placeholder 3"/>
          <p:cNvSpPr>
            <a:spLocks noGrp="1"/>
          </p:cNvSpPr>
          <p:nvPr>
            <p:ph type="sldNum" idx="5" sz="quarter"/>
          </p:nvPr>
        </p:nvSpPr>
        <p:spPr/>
      </p:sp>
    </p:spTree>
  </p:cSld>
  <p:clrMapOvr>
    <a:masterClrMapping/>
  </p:clrMapOvr>
</p:notes>
</file>

<file path=ppt/notesSlides/notesSlide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44 lejant; s. 31 tarım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10-11.</a:t>
            </a:r>
          </a:p>
          <a:p/>
          <a:p>
            <a:r>
              <a:t>KAYNAK: Kitap s. 44.</a:t>
            </a:r>
          </a:p>
        </p:txBody>
      </p:sp>
      <p:sp>
        <p:nvSpPr>
          <p:cNvPr id="4" name="Slide Number Placeholder 3"/>
          <p:cNvSpPr>
            <a:spLocks noGrp="1"/>
          </p:cNvSpPr>
          <p:nvPr>
            <p:ph type="sldNum" idx="5" sz="quarter"/>
          </p:nvPr>
        </p:nvSpPr>
        <p:spPr/>
      </p:sp>
    </p:spTree>
  </p:cSld>
  <p:clrMapOvr>
    <a:masterClrMapping/>
  </p:clrMapOvr>
</p:notes>
</file>

<file path=ppt/notesSlides/notesSlide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Köyler ve ilçe merkezi haritada nokta ile de gösterilmiştir; soru 'yerleşme alanları'nı sorduğu için alan.</a:t>
            </a:r>
          </a:p>
          <a:p/>
          <a:p>
            <a:r>
              <a:t>KAYNAK: Kitap s. 44 lejant.</a:t>
            </a:r>
          </a:p>
        </p:txBody>
      </p:sp>
      <p:sp>
        <p:nvSpPr>
          <p:cNvPr id="4" name="Slide Number Placeholder 3"/>
          <p:cNvSpPr>
            <a:spLocks noGrp="1"/>
          </p:cNvSpPr>
          <p:nvPr>
            <p:ph type="sldNum" idx="5" sz="quarter"/>
          </p:nvPr>
        </p:nvSpPr>
        <p:spPr/>
      </p:sp>
    </p:spTree>
  </p:cSld>
  <p:clrMapOvr>
    <a:masterClrMapping/>
  </p:clrMapOvr>
</p:notes>
</file>

<file path=ppt/notesSlides/notesSlide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Topoğrafya haritasını planlama sorularına göre denetlemek.</a:t>
            </a:r>
          </a:p>
          <a:p/>
          <a:p>
            <a:r>
              <a:t>NASIL: Lejant: karayolu, demiryolu, 100 ve 20 metrelik eş yükselti eğrileri, ilçe merkezi, köyler, su yüzeyleri, sürekli ve mevsimlik akarsu, şehir merkezi, havza sınırı.</a:t>
            </a:r>
          </a:p>
          <a:p/>
          <a:p>
            <a:r>
              <a:t>KAYNAK: Kitap s. 45 harita ve lejantı (sayfa görüntüsünden okundu).</a:t>
            </a:r>
          </a:p>
        </p:txBody>
      </p:sp>
      <p:sp>
        <p:nvSpPr>
          <p:cNvPr id="4" name="Slide Number Placeholder 3"/>
          <p:cNvSpPr>
            <a:spLocks noGrp="1"/>
          </p:cNvSpPr>
          <p:nvPr>
            <p:ph type="sldNum" idx="5" sz="quarter"/>
          </p:nvPr>
        </p:nvSpPr>
        <p:spPr/>
      </p:sp>
    </p:spTree>
  </p:cSld>
  <p:clrMapOvr>
    <a:masterClrMapping/>
  </p:clrMapOvr>
</p:notes>
</file>

<file path=ppt/notesSlides/notesSlide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Topoğrafya haritasını planlama sorularına göre denetlemek.</a:t>
            </a:r>
          </a:p>
          <a:p/>
          <a:p>
            <a:r>
              <a:t>NASIL: Lejant: karayolu, demiryolu, 100 ve 20 metrelik eş yükselti eğrileri, ilçe merkezi, köyler, su yüzeyleri, sürekli ve mevsimlik akarsu, şehir merkezi, havza sınırı.</a:t>
            </a:r>
          </a:p>
          <a:p/>
          <a:p>
            <a:r>
              <a:t>BEKLENEN CEVAP: *1. madde: yükselti eş yükselti eğrileriyle (100 ve 20 m) gösterilmiştir; renkli yükselti basamağı yoktur — 'yükselti dağılışı' anlamında Evet, gerekçeli 'Hayır' da tartışılabilir. 4. madde: köyler ve ilçe merkezi noktadır; şehir merkezi alan olarak da gösterilmiştir. Kitabın cevap anahtarı EBA girişi ister, okunmadı.</a:t>
            </a:r>
          </a:p>
          <a:p/>
          <a:p>
            <a:r>
              <a:t>KAYNAK: Kitap s. 45 harita ve lejantı (sayfa görüntüsünden okundu).</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 Id="rId3" Type="http://schemas.openxmlformats.org/officeDocument/2006/relationships/image" Target="../media/image5.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 Id="rId3" Type="http://schemas.openxmlformats.org/officeDocument/2006/relationships/image" Target="../media/image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 Id="rId3" Type="http://schemas.openxmlformats.org/officeDocument/2006/relationships/image" Target="../media/image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 Id="rId3" Type="http://schemas.openxmlformats.org/officeDocument/2006/relationships/image" Target="../media/image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Ünite Ölçme ve Değerlendirme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SONU</a:t>
            </a:r>
          </a:p>
        </p:txBody>
      </p:sp>
      <p:sp>
        <p:nvSpPr>
          <p:cNvPr id="6" name="Rounded Rectangle 5"/>
          <p:cNvSpPr/>
          <p:nvPr/>
        </p:nvSpPr>
        <p:spPr>
          <a:xfrm>
            <a:off x="502920" y="1261872"/>
            <a:ext cx="2645587" cy="29260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2B5C8A"/>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2B5C8A"/>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2-3 · Uygulamalar</a:t>
            </a:r>
          </a:p>
        </p:txBody>
      </p:sp>
      <p:sp>
        <p:nvSpPr>
          <p:cNvPr id="10" name="TextBox 9"/>
          <p:cNvSpPr txBox="1"/>
          <p:nvPr/>
        </p:nvSpPr>
        <p:spPr>
          <a:xfrm>
            <a:off x="612648"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CBS tabanlı uygulamaların kolaylıkları · s. 41</a:t>
            </a:r>
          </a:p>
        </p:txBody>
      </p:sp>
      <p:sp>
        <p:nvSpPr>
          <p:cNvPr id="11" name="Rounded Rectangle 10"/>
          <p:cNvSpPr/>
          <p:nvPr/>
        </p:nvSpPr>
        <p:spPr>
          <a:xfrm>
            <a:off x="3349675" y="1261872"/>
            <a:ext cx="2645587" cy="29260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2E7D5B"/>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2E7D5B"/>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4-7 · Dinar</a:t>
            </a:r>
          </a:p>
        </p:txBody>
      </p:sp>
      <p:sp>
        <p:nvSpPr>
          <p:cNvPr id="15" name="TextBox 14"/>
          <p:cNvSpPr txBox="1"/>
          <p:nvPr/>
        </p:nvSpPr>
        <p:spPr>
          <a:xfrm>
            <a:off x="3459403"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Nüfus ve ulaşım haritaları · s. 42-43</a:t>
            </a:r>
          </a:p>
        </p:txBody>
      </p:sp>
      <p:sp>
        <p:nvSpPr>
          <p:cNvPr id="16" name="Rounded Rectangle 15"/>
          <p:cNvSpPr/>
          <p:nvPr/>
        </p:nvSpPr>
        <p:spPr>
          <a:xfrm>
            <a:off x="6196430" y="1261872"/>
            <a:ext cx="2645587" cy="29260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3E8E3A"/>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3E8E3A"/>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8-11 · Banaz</a:t>
            </a:r>
          </a:p>
        </p:txBody>
      </p:sp>
      <p:sp>
        <p:nvSpPr>
          <p:cNvPr id="20" name="TextBox 19"/>
          <p:cNvSpPr txBox="1"/>
          <p:nvPr/>
        </p:nvSpPr>
        <p:spPr>
          <a:xfrm>
            <a:off x="6306158"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Toprak haritası · s. 44</a:t>
            </a:r>
          </a:p>
        </p:txBody>
      </p:sp>
      <p:sp>
        <p:nvSpPr>
          <p:cNvPr id="21" name="Rounded Rectangle 20"/>
          <p:cNvSpPr/>
          <p:nvPr/>
        </p:nvSpPr>
        <p:spPr>
          <a:xfrm>
            <a:off x="9043185" y="1261872"/>
            <a:ext cx="2645587" cy="29260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2C7FB8"/>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2C7FB8"/>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12 · Banaz Çayı</a:t>
            </a:r>
          </a:p>
        </p:txBody>
      </p:sp>
      <p:sp>
        <p:nvSpPr>
          <p:cNvPr id="25" name="TextBox 24"/>
          <p:cNvSpPr txBox="1"/>
          <p:nvPr/>
        </p:nvSpPr>
        <p:spPr>
          <a:xfrm>
            <a:off x="9152913"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Topoğrafya haritası kontrol listesi · s. 45</a:t>
            </a:r>
          </a:p>
        </p:txBody>
      </p:sp>
      <p:sp>
        <p:nvSpPr>
          <p:cNvPr id="26" name="Rounded Rectangle 25"/>
          <p:cNvSpPr/>
          <p:nvPr/>
        </p:nvSpPr>
        <p:spPr>
          <a:xfrm>
            <a:off x="502920" y="4370832"/>
            <a:ext cx="11185855" cy="1828800"/>
          </a:xfrm>
          <a:prstGeom prst="roundRect">
            <a:avLst>
              <a:gd name="adj" fmla="val 8000"/>
            </a:avLst>
          </a:prstGeom>
          <a:solidFill>
            <a:srgbClr val="F0F0F0"/>
          </a:solidFill>
          <a:ln>
            <a:noFill/>
          </a:ln>
          <a:effectLst/>
        </p:spPr>
        <p:txBody>
          <a:bodyPr rtlCol="0" anchor="ctr" wrap="square" lIns="320040" rIns="320040" tIns="73152" bIns="73152">
            <a:noAutofit/>
          </a:bodyPr>
          <a:lstStyle/>
          <a:p>
            <a:pPr algn="l">
              <a:spcBef>
                <a:spcPts val="0"/>
              </a:spcBef>
              <a:spcAft>
                <a:spcPts val="600"/>
              </a:spcAft>
            </a:pPr>
            <a:r>
              <a:rPr lang="tr-TR" sz="2600" b="1" i="0">
                <a:solidFill>
                  <a:srgbClr val="2B5C8A"/>
                </a:solidFill>
                <a:latin typeface="Calibri"/>
              </a:rPr>
              <a:t>Her haritada sor: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Amacı ne? Hangi veriler var? Hangi sembolle (nokta, çizgi, alan)? Kim, ne için kullanır?</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41-45</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66 / 84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a:t>
            </a:r>
          </a:p>
        </p:txBody>
      </p:sp>
      <p:sp>
        <p:nvSpPr>
          <p:cNvPr id="5" name="Rounded Rectangle 4"/>
          <p:cNvSpPr/>
          <p:nvPr/>
        </p:nvSpPr>
        <p:spPr>
          <a:xfrm>
            <a:off x="9555480" y="201168"/>
            <a:ext cx="2221992" cy="475488"/>
          </a:xfrm>
          <a:prstGeom prst="roundRect">
            <a:avLst>
              <a:gd name="adj" fmla="val 50000"/>
            </a:avLst>
          </a:prstGeom>
          <a:solidFill>
            <a:srgbClr val="2B5C8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Görselleri verilen uygulamalar insanlara günlük hayatta ne tür kolaylıklar sağlar?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67 / 84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Görselleri verilen uygulamalar insanlara günlük hayatta ne tür kolaylıklar sağlar?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A: otobüsün nerede olduğunu ve ne zaman geleceğini gösterir — beklemeyi azaltır.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B: en yakın nöbetçi eczaneyi haritada bulur — gece ilaca ulaşmayı kolaylaştırır.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C: arsa ve parsel bilgisine kuruma gitmeden ulaşılır — zaman kazandırır.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68 / 84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a:t>
            </a:r>
          </a:p>
        </p:txBody>
      </p:sp>
      <p:sp>
        <p:nvSpPr>
          <p:cNvPr id="5" name="Rounded Rectangle 4"/>
          <p:cNvSpPr/>
          <p:nvPr/>
        </p:nvSpPr>
        <p:spPr>
          <a:xfrm>
            <a:off x="9555480" y="201168"/>
            <a:ext cx="2221992" cy="475488"/>
          </a:xfrm>
          <a:prstGeom prst="roundRect">
            <a:avLst>
              <a:gd name="adj" fmla="val 50000"/>
            </a:avLst>
          </a:prstGeom>
          <a:solidFill>
            <a:srgbClr val="2B5C8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İnsanların günlük hayatını kolaylaştıran başka CBS tabanlı hangi uygulamalar bulunmaktadır? Örnekler veriniz.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69 / 84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İnsanların günlük hayatını kolaylaştıran başka CBS tabanlı hangi uygulamalar bulunmaktadır? Örnekler veriniz.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Navigasyon ve yol tarifi uygulamaları</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Hava durumu ve yağış radarı uygulamaları</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Afet ve acil durum toplanma alanı sorgulama</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Kargo ve servis takip, en yakın hastane-okul bulma uygulamaları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70 / 84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Dinar ve çevresi: iki harita</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4-7</a:t>
            </a:r>
          </a:p>
        </p:txBody>
      </p:sp>
      <p:pic>
        <p:nvPicPr>
          <p:cNvPr id="6" name="Picture 5" descr="sonu_dinar_nufus.jpg"/>
          <p:cNvPicPr>
            <a:picLocks noChangeAspect="1"/>
          </p:cNvPicPr>
          <p:nvPr/>
        </p:nvPicPr>
        <p:blipFill>
          <a:blip r:embed="rId3"/>
          <a:stretch>
            <a:fillRect/>
          </a:stretch>
        </p:blipFill>
        <p:spPr>
          <a:xfrm>
            <a:off x="502920" y="1586228"/>
            <a:ext cx="5478627" cy="3877567"/>
          </a:xfrm>
          <a:prstGeom prst="rect">
            <a:avLst/>
          </a:prstGeom>
          <a:ln w="9525">
            <a:solidFill>
              <a:srgbClr val="D9D9D9"/>
            </a:solidFill>
          </a:ln>
        </p:spPr>
      </p:pic>
      <p:sp>
        <p:nvSpPr>
          <p:cNvPr id="7" name="TextBox 6"/>
          <p:cNvSpPr txBox="1"/>
          <p:nvPr/>
        </p:nvSpPr>
        <p:spPr>
          <a:xfrm>
            <a:off x="502920" y="5833872"/>
            <a:ext cx="5478627" cy="411480"/>
          </a:xfrm>
          <a:prstGeom prst="rect">
            <a:avLst/>
          </a:prstGeom>
          <a:noFill/>
        </p:spPr>
        <p:txBody>
          <a:bodyPr wrap="square" anchor="t" lIns="73152" rIns="73152" tIns="36576" bIns="36576">
            <a:noAutofit/>
          </a:bodyPr>
          <a:lstStyle/>
          <a:p>
            <a:pPr algn="ctr">
              <a:spcBef>
                <a:spcPts val="0"/>
              </a:spcBef>
              <a:spcAft>
                <a:spcPts val="0"/>
              </a:spcAft>
            </a:pPr>
            <a:r>
              <a:rPr lang="tr-TR" sz="1800" b="1" i="0">
                <a:solidFill>
                  <a:srgbClr val="2E7D5B"/>
                </a:solidFill>
                <a:latin typeface="Calibri"/>
              </a:rPr>
              <a:t>1. Harita: Nüfus Miktarı</a:t>
            </a:r>
          </a:p>
        </p:txBody>
      </p:sp>
      <p:pic>
        <p:nvPicPr>
          <p:cNvPr id="8" name="Picture 7" descr="sonu_dinar_ulasim.jpg"/>
          <p:cNvPicPr>
            <a:picLocks noChangeAspect="1"/>
          </p:cNvPicPr>
          <p:nvPr/>
        </p:nvPicPr>
        <p:blipFill>
          <a:blip r:embed="rId4"/>
          <a:stretch>
            <a:fillRect/>
          </a:stretch>
        </p:blipFill>
        <p:spPr>
          <a:xfrm>
            <a:off x="6210147" y="1586228"/>
            <a:ext cx="5478627" cy="3877567"/>
          </a:xfrm>
          <a:prstGeom prst="rect">
            <a:avLst/>
          </a:prstGeom>
          <a:ln w="9525">
            <a:solidFill>
              <a:srgbClr val="D9D9D9"/>
            </a:solidFill>
          </a:ln>
        </p:spPr>
      </p:pic>
      <p:sp>
        <p:nvSpPr>
          <p:cNvPr id="9" name="TextBox 8"/>
          <p:cNvSpPr txBox="1"/>
          <p:nvPr/>
        </p:nvSpPr>
        <p:spPr>
          <a:xfrm>
            <a:off x="6210147" y="5833872"/>
            <a:ext cx="5478627" cy="411480"/>
          </a:xfrm>
          <a:prstGeom prst="rect">
            <a:avLst/>
          </a:prstGeom>
          <a:noFill/>
        </p:spPr>
        <p:txBody>
          <a:bodyPr wrap="square" anchor="t" lIns="73152" rIns="73152" tIns="36576" bIns="36576">
            <a:noAutofit/>
          </a:bodyPr>
          <a:lstStyle/>
          <a:p>
            <a:pPr algn="ctr">
              <a:spcBef>
                <a:spcPts val="0"/>
              </a:spcBef>
              <a:spcAft>
                <a:spcPts val="0"/>
              </a:spcAft>
            </a:pPr>
            <a:r>
              <a:rPr lang="tr-TR" sz="1800" b="1" i="0">
                <a:solidFill>
                  <a:srgbClr val="2E7D5B"/>
                </a:solidFill>
                <a:latin typeface="Calibri"/>
              </a:rPr>
              <a:t>2. Harita: Ulaşım Hatları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71 / 84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Aşağıda verilen mekânsal verilerin hangi haritada kullanıldığını belirleyip ilgili kutucuğu işaretleyiniz. Yerleşmeler · Yerleşmelerin nüfus miktarları · Kara yolu ulaşım hatları · Demir yolu ulaşım hattı · Yerleşme alanı sınırları · Demir yolu istasyonu</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42-43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72 / 84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Aşağıda verilen mekânsal verilerin hangi haritada kullanıldığını belirleyip ilgili kutucuğu işaretleyiniz. Yerleşmeler · Yerleşmelerin nüfus miktarları · Kara yolu ulaşım hatları · Demir yolu ulaşım hattı · Yerleşme alanı sınırları · Demir yolu istasyonu</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Yerleşmeler (köy): 1. ve 2. harita</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Yerleşmelerin nüfus miktarları: 1. harita · Yerleşme alanı sınırları: 1. harita</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Kara yolu ve demir yolu ulaşım hatları, demir yolu istasyonu: 2. harita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42-43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73 / 84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5</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Mekânsal verilerin haritalarda gösteriminde kullanılan sembollerin (nokta, çizgi, alan) ne olduğunu aşağıdaki tabloya işaretleyiniz.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42-43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74 / 84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Mekânsal verilerin haritalarda gösteriminde kullanılan sembollerin (nokta, çizgi, alan) ne olduğunu aşağıdaki tabloya işaretleyiniz.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harita: yerleşmeler nokta · nüfus miktarları alan (renkli köy alanları) · yerleşme alanı sınırları çizgi</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2. harita: yerleşmeler nokta · kara yolu ve demir yolu çizgi · demir yolu istasyonu nokta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42-43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75 / 84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6-7</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6-7</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6. Haritalarda kullanılan mekânsal verilerdeki farklılığın nedenleri neler olabilir? Açıklayınız. 7. Bu haritalar günlük hayatta hangi amaçlarla kullanılmaktadır?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76 / 84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6-7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6. Haritalarda kullanılan mekânsal verilerdeki farklılığın nedenleri neler olabilir? Açıklayınız. 7. Bu haritalar günlük hayatta hangi amaçlarla kullanılmaktadır?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6) Haritaların amacı farklıdır: biri nüfusun dağılışını, öbürü ulaşımı gösterir; her amaç için gereken veri seçilmiştir.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7) 1. harita: okul, sağlık ocağı gibi hizmetlerin ve yatırımların nüfusa göre planlanması · 2. harita: yol ve rota planı, ulaşım yatırımları, yolculuk</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77 / 84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Banaz Çayı Yukarı Havzasının toprak haritası</a:t>
            </a:r>
          </a:p>
        </p:txBody>
      </p:sp>
      <p:sp>
        <p:nvSpPr>
          <p:cNvPr id="5" name="Rounded Rectangle 4"/>
          <p:cNvSpPr/>
          <p:nvPr/>
        </p:nvSpPr>
        <p:spPr>
          <a:xfrm>
            <a:off x="9555480" y="201168"/>
            <a:ext cx="2221992" cy="475488"/>
          </a:xfrm>
          <a:prstGeom prst="roundRect">
            <a:avLst>
              <a:gd name="adj" fmla="val 50000"/>
            </a:avLst>
          </a:prstGeom>
          <a:solidFill>
            <a:srgbClr val="3E8E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8-11</a:t>
            </a:r>
          </a:p>
        </p:txBody>
      </p:sp>
      <p:pic>
        <p:nvPicPr>
          <p:cNvPr id="6" name="Picture 5" descr="sonu_banaz_toprak.jpg"/>
          <p:cNvPicPr>
            <a:picLocks noChangeAspect="1"/>
          </p:cNvPicPr>
          <p:nvPr/>
        </p:nvPicPr>
        <p:blipFill>
          <a:blip r:embed="rId3"/>
          <a:stretch>
            <a:fillRect/>
          </a:stretch>
        </p:blipFill>
        <p:spPr>
          <a:xfrm>
            <a:off x="2424800" y="1261872"/>
            <a:ext cx="7342094" cy="4937760"/>
          </a:xfrm>
          <a:prstGeom prst="rect">
            <a:avLst/>
          </a:prstGeom>
          <a:ln w="9525">
            <a:solidFill>
              <a:srgbClr val="D9D9D9"/>
            </a:solidFill>
          </a:ln>
        </p:spPr>
      </p:pic>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78 / 84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8-9</a:t>
            </a:r>
          </a:p>
        </p:txBody>
      </p:sp>
      <p:sp>
        <p:nvSpPr>
          <p:cNvPr id="5" name="Rounded Rectangle 4"/>
          <p:cNvSpPr/>
          <p:nvPr/>
        </p:nvSpPr>
        <p:spPr>
          <a:xfrm>
            <a:off x="9555480" y="201168"/>
            <a:ext cx="2221992" cy="475488"/>
          </a:xfrm>
          <a:prstGeom prst="roundRect">
            <a:avLst>
              <a:gd name="adj" fmla="val 50000"/>
            </a:avLst>
          </a:prstGeom>
          <a:solidFill>
            <a:srgbClr val="3E8E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8-9</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8. Bu harita hangi alanlarda kullanılabilir? 9. Haritanın amaca uygun olarak oluşturulmasında hangi tür mekânsal veriler elde edilmiştir?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79 / 84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8-9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8. Bu harita hangi alanlarda kullanılabilir? 9. Haritanın amaca uygun olarak oluşturulmasında hangi tür mekânsal veriler elde edilmiştir?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8) Tarım planlaması (toprağa uygun ürün), arazi kullanımı, toprak koruma, yerleşme yeri seçimi</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9) Toprak grupları; yerleşmeler (ilçe merkezi, köyler, şehir merkezi); sürekli ve mevsimlik akarsular; su yüzeyleri (göletler); havza sınırı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80 / 84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10-11</a:t>
            </a:r>
          </a:p>
        </p:txBody>
      </p:sp>
      <p:sp>
        <p:nvSpPr>
          <p:cNvPr id="5" name="Rounded Rectangle 4"/>
          <p:cNvSpPr/>
          <p:nvPr/>
        </p:nvSpPr>
        <p:spPr>
          <a:xfrm>
            <a:off x="9555480" y="201168"/>
            <a:ext cx="2221992" cy="475488"/>
          </a:xfrm>
          <a:prstGeom prst="roundRect">
            <a:avLst>
              <a:gd name="adj" fmla="val 50000"/>
            </a:avLst>
          </a:prstGeom>
          <a:solidFill>
            <a:srgbClr val="3E8E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10-11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10. Elde edilen mekânsal verilerin haritadaki gösteriminde kullanılan sembollerin (nokta, çizgi, alan) ne olduğunu aşağıdaki tabloya işaretleyiniz. Toprak türleri · Yerleşme alanları · Akarsular · Göletler. 11. İnsanlar, oluşturulan bu haritayı günlük hayatta hangi amaçlar doğrultusunda kullanabilir?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81 / 84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10-11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10. Elde edilen mekânsal verilerin haritadaki gösteriminde kullanılan sembollerin (nokta, çizgi, alan) ne olduğunu aşağıdaki tabloya işaretleyiniz. Toprak türleri · Yerleşme alanları · Akarsular · Göletler. 11. İnsanlar, oluşturulan bu haritayı günlük hayatta hangi amaçlar doğrultusunda kullanabilir?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10) Toprak türleri alan · yerleşme alanları alan · akarsular çizgi · göletler alan</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11) Çiftçi toprağına uygun ürünü seçer; belediye verimli toprakları yapılaşmadan korur; yatırımcı yer seçer.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82 / 84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12</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12</a:t>
            </a:r>
          </a:p>
        </p:txBody>
      </p:sp>
      <p:pic>
        <p:nvPicPr>
          <p:cNvPr id="6" name="Picture 5" descr="sonu_banaz_topografya.jpg"/>
          <p:cNvPicPr>
            <a:picLocks noChangeAspect="1"/>
          </p:cNvPicPr>
          <p:nvPr/>
        </p:nvPicPr>
        <p:blipFill>
          <a:blip r:embed="rId3"/>
          <a:stretch>
            <a:fillRect/>
          </a:stretch>
        </p:blipFill>
        <p:spPr>
          <a:xfrm>
            <a:off x="502920" y="2151385"/>
            <a:ext cx="4480560" cy="3158732"/>
          </a:xfrm>
          <a:prstGeom prst="rect">
            <a:avLst/>
          </a:prstGeom>
          <a:ln w="9525">
            <a:solidFill>
              <a:srgbClr val="D9D9D9"/>
            </a:solidFill>
          </a:ln>
        </p:spPr>
      </p:pic>
      <p:graphicFrame>
        <p:nvGraphicFramePr>
          <p:cNvPr id="7" name="Table 6"/>
          <p:cNvGraphicFramePr>
            <a:graphicFrameLocks noGrp="1"/>
          </p:cNvGraphicFramePr>
          <p:nvPr/>
        </p:nvGraphicFramePr>
        <p:xfrm>
          <a:off x="5166360" y="1261872"/>
          <a:ext cx="6522415" cy="4937760"/>
        </p:xfrm>
        <a:graphic>
          <a:graphicData uri="http://schemas.openxmlformats.org/drawingml/2006/table">
            <a:tbl>
              <a:tblPr firstRow="1" bandRow="1">
                <a:tableStyleId>{5C22544A-7EE6-4342-B048-85BDC9FD1C3A}</a:tableStyleId>
              </a:tblPr>
              <a:tblGrid>
                <a:gridCol w="5059375"/>
                <a:gridCol w="1463040"/>
              </a:tblGrid>
              <a:tr h="457200">
                <a:tc>
                  <a:txBody>
                    <a:bodyPr wrap="square"/>
                    <a:lstStyle/>
                    <a:p>
                      <a:pPr algn="ctr">
                        <a:spcBef>
                          <a:spcPts val="0"/>
                        </a:spcBef>
                        <a:spcAft>
                          <a:spcPts val="0"/>
                        </a:spcAft>
                      </a:pPr>
                      <a:r>
                        <a:rPr lang="tr-TR" sz="1600" b="1" i="0">
                          <a:solidFill>
                            <a:srgbClr val="FFFFFF"/>
                          </a:solidFill>
                          <a:latin typeface="Calibri"/>
                        </a:rPr>
                        <a:t>Kontrol listesi</a:t>
                      </a:r>
                    </a:p>
                  </a:txBody>
                  <a:tcPr marL="54864" marR="54864" marT="18288" marB="18288" anchor="ctr">
                    <a:solidFill>
                      <a:srgbClr val="2C7FB8"/>
                    </a:solidFill>
                  </a:tcPr>
                </a:tc>
                <a:tc>
                  <a:txBody>
                    <a:bodyPr wrap="square"/>
                    <a:lstStyle/>
                    <a:p>
                      <a:pPr algn="ctr">
                        <a:spcBef>
                          <a:spcPts val="0"/>
                        </a:spcBef>
                        <a:spcAft>
                          <a:spcPts val="0"/>
                        </a:spcAft>
                      </a:pPr>
                      <a:r>
                        <a:rPr lang="tr-TR" sz="1600" b="1" i="0">
                          <a:solidFill>
                            <a:srgbClr val="FFFFFF"/>
                          </a:solidFill>
                          <a:latin typeface="Calibri"/>
                        </a:rPr>
                        <a:t>Evet / Hayır</a:t>
                      </a:r>
                    </a:p>
                  </a:txBody>
                  <a:tcPr marL="54864" marR="54864" marT="18288" marB="18288" anchor="ctr">
                    <a:solidFill>
                      <a:srgbClr val="2C7FB8"/>
                    </a:solidFill>
                  </a:tcPr>
                </a:tc>
              </a:tr>
              <a:tr h="896112">
                <a:tc>
                  <a:txBody>
                    <a:bodyPr wrap="square"/>
                    <a:lstStyle/>
                    <a:p>
                      <a:pPr algn="l">
                        <a:spcBef>
                          <a:spcPts val="0"/>
                        </a:spcBef>
                        <a:spcAft>
                          <a:spcPts val="0"/>
                        </a:spcAft>
                      </a:pPr>
                      <a:r>
                        <a:rPr lang="tr-TR" sz="1600" b="0" i="0">
                          <a:solidFill>
                            <a:srgbClr val="262626"/>
                          </a:solidFill>
                          <a:latin typeface="Calibri"/>
                        </a:rPr>
                        <a:t>Banaz Çayı Yukarı Havzası haritası yükselti basamaklarının dağılışını göstermeyi amaçlamıştır.</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 E  ☐ H</a:t>
                      </a:r>
                    </a:p>
                  </a:txBody>
                  <a:tcPr marL="54864" marR="54864" marT="18288" marB="18288" anchor="ctr">
                    <a:solidFill>
                      <a:srgbClr val="FFFFFF"/>
                    </a:solidFill>
                  </a:tcPr>
                </a:tc>
              </a:tr>
              <a:tr h="896112">
                <a:tc>
                  <a:txBody>
                    <a:bodyPr wrap="square"/>
                    <a:lstStyle/>
                    <a:p>
                      <a:pPr algn="l">
                        <a:spcBef>
                          <a:spcPts val="0"/>
                        </a:spcBef>
                        <a:spcAft>
                          <a:spcPts val="0"/>
                        </a:spcAft>
                      </a:pPr>
                      <a:r>
                        <a:rPr lang="tr-TR" sz="1600" b="0" i="0">
                          <a:solidFill>
                            <a:srgbClr val="262626"/>
                          </a:solidFill>
                          <a:latin typeface="Calibri"/>
                        </a:rPr>
                        <a:t>Haritada havza sınırı içerisinde olan alanların yükselti değerleri, yerleşmeler, ulaşım yolları, akarsu ve göletlere ait mekânsal veriler yer almaktadır.</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 E  ☐ H</a:t>
                      </a:r>
                    </a:p>
                  </a:txBody>
                  <a:tcPr marL="54864" marR="54864" marT="18288" marB="18288" anchor="ctr">
                    <a:solidFill>
                      <a:srgbClr val="E3ECF5"/>
                    </a:solidFill>
                  </a:tcPr>
                </a:tc>
              </a:tr>
              <a:tr h="896112">
                <a:tc>
                  <a:txBody>
                    <a:bodyPr wrap="square"/>
                    <a:lstStyle/>
                    <a:p>
                      <a:pPr algn="l">
                        <a:spcBef>
                          <a:spcPts val="0"/>
                        </a:spcBef>
                        <a:spcAft>
                          <a:spcPts val="0"/>
                        </a:spcAft>
                      </a:pPr>
                      <a:r>
                        <a:rPr lang="tr-TR" sz="1600" b="0" i="0">
                          <a:solidFill>
                            <a:srgbClr val="262626"/>
                          </a:solidFill>
                          <a:latin typeface="Calibri"/>
                        </a:rPr>
                        <a:t>Havzanın mekânsal verilerinden olan akarsu ve göletler, haritada aynı sembol ile gösterilmiştir.</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 E  ☐ H</a:t>
                      </a:r>
                    </a:p>
                  </a:txBody>
                  <a:tcPr marL="54864" marR="54864" marT="18288" marB="18288" anchor="ctr">
                    <a:solidFill>
                      <a:srgbClr val="FFFFFF"/>
                    </a:solidFill>
                  </a:tcPr>
                </a:tc>
              </a:tr>
              <a:tr h="896112">
                <a:tc>
                  <a:txBody>
                    <a:bodyPr wrap="square"/>
                    <a:lstStyle/>
                    <a:p>
                      <a:pPr algn="l">
                        <a:spcBef>
                          <a:spcPts val="0"/>
                        </a:spcBef>
                        <a:spcAft>
                          <a:spcPts val="0"/>
                        </a:spcAft>
                      </a:pPr>
                      <a:r>
                        <a:rPr lang="tr-TR" sz="1600" b="0" i="0">
                          <a:solidFill>
                            <a:srgbClr val="262626"/>
                          </a:solidFill>
                          <a:latin typeface="Calibri"/>
                        </a:rPr>
                        <a:t>Havzanın mekânsal verilerinden olan yerleşmeler, haritada nokta sembolü ile gösterilmiştir.</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 E  ☐ H</a:t>
                      </a:r>
                    </a:p>
                  </a:txBody>
                  <a:tcPr marL="54864" marR="54864" marT="18288" marB="18288" anchor="ctr">
                    <a:solidFill>
                      <a:srgbClr val="E3ECF5"/>
                    </a:solidFill>
                  </a:tcPr>
                </a:tc>
              </a:tr>
              <a:tr h="896112">
                <a:tc>
                  <a:txBody>
                    <a:bodyPr wrap="square"/>
                    <a:lstStyle/>
                    <a:p>
                      <a:pPr algn="l">
                        <a:spcBef>
                          <a:spcPts val="0"/>
                        </a:spcBef>
                        <a:spcAft>
                          <a:spcPts val="0"/>
                        </a:spcAft>
                      </a:pPr>
                      <a:r>
                        <a:rPr lang="tr-TR" sz="1600" b="0" i="0">
                          <a:solidFill>
                            <a:srgbClr val="262626"/>
                          </a:solidFill>
                          <a:latin typeface="Calibri"/>
                        </a:rPr>
                        <a:t>Havzanın mekânsal verilerinden olan ulaşım yolları, haritada alan sembolü ile gösterilmiştir.</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 E  ☐ H</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83 / 84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banaz_topografya.jpg"/>
          <p:cNvPicPr>
            <a:picLocks noChangeAspect="1"/>
          </p:cNvPicPr>
          <p:nvPr/>
        </p:nvPicPr>
        <p:blipFill>
          <a:blip r:embed="rId3"/>
          <a:stretch>
            <a:fillRect/>
          </a:stretch>
        </p:blipFill>
        <p:spPr>
          <a:xfrm>
            <a:off x="502920" y="2151385"/>
            <a:ext cx="4480560" cy="3158732"/>
          </a:xfrm>
          <a:prstGeom prst="rect">
            <a:avLst/>
          </a:prstGeom>
          <a:ln w="9525">
            <a:solidFill>
              <a:srgbClr val="D9D9D9"/>
            </a:solidFill>
          </a:ln>
        </p:spPr>
      </p:pic>
      <p:graphicFrame>
        <p:nvGraphicFramePr>
          <p:cNvPr id="7" name="Table 6"/>
          <p:cNvGraphicFramePr>
            <a:graphicFrameLocks noGrp="1"/>
          </p:cNvGraphicFramePr>
          <p:nvPr/>
        </p:nvGraphicFramePr>
        <p:xfrm>
          <a:off x="5166360" y="1261872"/>
          <a:ext cx="6522415" cy="4937760"/>
        </p:xfrm>
        <a:graphic>
          <a:graphicData uri="http://schemas.openxmlformats.org/drawingml/2006/table">
            <a:tbl>
              <a:tblPr firstRow="1" bandRow="1">
                <a:tableStyleId>{5C22544A-7EE6-4342-B048-85BDC9FD1C3A}</a:tableStyleId>
              </a:tblPr>
              <a:tblGrid>
                <a:gridCol w="5059375"/>
                <a:gridCol w="1463040"/>
              </a:tblGrid>
              <a:tr h="457200">
                <a:tc>
                  <a:txBody>
                    <a:bodyPr wrap="square"/>
                    <a:lstStyle/>
                    <a:p>
                      <a:pPr algn="ctr">
                        <a:spcBef>
                          <a:spcPts val="0"/>
                        </a:spcBef>
                        <a:spcAft>
                          <a:spcPts val="0"/>
                        </a:spcAft>
                      </a:pPr>
                      <a:r>
                        <a:rPr lang="tr-TR" sz="1600" b="1" i="0">
                          <a:solidFill>
                            <a:srgbClr val="FFFFFF"/>
                          </a:solidFill>
                          <a:latin typeface="Calibri"/>
                        </a:rPr>
                        <a:t>Kontrol listesi</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Evet / Hayır</a:t>
                      </a:r>
                    </a:p>
                  </a:txBody>
                  <a:tcPr marL="54864" marR="54864" marT="18288" marB="18288" anchor="ctr">
                    <a:solidFill>
                      <a:srgbClr val="2E7D32"/>
                    </a:solidFill>
                  </a:tcPr>
                </a:tc>
              </a:tr>
              <a:tr h="896112">
                <a:tc>
                  <a:txBody>
                    <a:bodyPr wrap="square"/>
                    <a:lstStyle/>
                    <a:p>
                      <a:pPr algn="l">
                        <a:spcBef>
                          <a:spcPts val="0"/>
                        </a:spcBef>
                        <a:spcAft>
                          <a:spcPts val="0"/>
                        </a:spcAft>
                      </a:pPr>
                      <a:r>
                        <a:rPr lang="tr-TR" sz="1600" b="0" i="0">
                          <a:solidFill>
                            <a:srgbClr val="262626"/>
                          </a:solidFill>
                          <a:latin typeface="Calibri"/>
                        </a:rPr>
                        <a:t>Banaz Çayı Yukarı Havzası haritası yükselti basamaklarının dağılışını göstermeyi amaçlamıştır.</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Evet*</a:t>
                      </a:r>
                    </a:p>
                  </a:txBody>
                  <a:tcPr marL="54864" marR="54864" marT="18288" marB="18288" anchor="ctr">
                    <a:solidFill>
                      <a:srgbClr val="FFFFFF"/>
                    </a:solidFill>
                  </a:tcPr>
                </a:tc>
              </a:tr>
              <a:tr h="896112">
                <a:tc>
                  <a:txBody>
                    <a:bodyPr wrap="square"/>
                    <a:lstStyle/>
                    <a:p>
                      <a:pPr algn="l">
                        <a:spcBef>
                          <a:spcPts val="0"/>
                        </a:spcBef>
                        <a:spcAft>
                          <a:spcPts val="0"/>
                        </a:spcAft>
                      </a:pPr>
                      <a:r>
                        <a:rPr lang="tr-TR" sz="1600" b="0" i="0">
                          <a:solidFill>
                            <a:srgbClr val="262626"/>
                          </a:solidFill>
                          <a:latin typeface="Calibri"/>
                        </a:rPr>
                        <a:t>Haritada havza sınırı içerisinde olan alanların yükselti değerleri, yerleşmeler, ulaşım yolları, akarsu ve göletlere ait mekânsal veriler yer almaktadır.</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Evet</a:t>
                      </a:r>
                    </a:p>
                  </a:txBody>
                  <a:tcPr marL="54864" marR="54864" marT="18288" marB="18288" anchor="ctr">
                    <a:solidFill>
                      <a:srgbClr val="E3F1E4"/>
                    </a:solidFill>
                  </a:tcPr>
                </a:tc>
              </a:tr>
              <a:tr h="896112">
                <a:tc>
                  <a:txBody>
                    <a:bodyPr wrap="square"/>
                    <a:lstStyle/>
                    <a:p>
                      <a:pPr algn="l">
                        <a:spcBef>
                          <a:spcPts val="0"/>
                        </a:spcBef>
                        <a:spcAft>
                          <a:spcPts val="0"/>
                        </a:spcAft>
                      </a:pPr>
                      <a:r>
                        <a:rPr lang="tr-TR" sz="1600" b="0" i="0">
                          <a:solidFill>
                            <a:srgbClr val="262626"/>
                          </a:solidFill>
                          <a:latin typeface="Calibri"/>
                        </a:rPr>
                        <a:t>Havzanın mekânsal verilerinden olan akarsu ve göletler, haritada aynı sembol ile gösterilmiştir.</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Hayır</a:t>
                      </a:r>
                    </a:p>
                  </a:txBody>
                  <a:tcPr marL="54864" marR="54864" marT="18288" marB="18288" anchor="ctr">
                    <a:solidFill>
                      <a:srgbClr val="FFFFFF"/>
                    </a:solidFill>
                  </a:tcPr>
                </a:tc>
              </a:tr>
              <a:tr h="896112">
                <a:tc>
                  <a:txBody>
                    <a:bodyPr wrap="square"/>
                    <a:lstStyle/>
                    <a:p>
                      <a:pPr algn="l">
                        <a:spcBef>
                          <a:spcPts val="0"/>
                        </a:spcBef>
                        <a:spcAft>
                          <a:spcPts val="0"/>
                        </a:spcAft>
                      </a:pPr>
                      <a:r>
                        <a:rPr lang="tr-TR" sz="1600" b="0" i="0">
                          <a:solidFill>
                            <a:srgbClr val="262626"/>
                          </a:solidFill>
                          <a:latin typeface="Calibri"/>
                        </a:rPr>
                        <a:t>Havzanın mekânsal verilerinden olan yerleşmeler, haritada nokta sembolü ile gösterilmiştir.</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Evet</a:t>
                      </a:r>
                    </a:p>
                  </a:txBody>
                  <a:tcPr marL="54864" marR="54864" marT="18288" marB="18288" anchor="ctr">
                    <a:solidFill>
                      <a:srgbClr val="E3F1E4"/>
                    </a:solidFill>
                  </a:tcPr>
                </a:tc>
              </a:tr>
              <a:tr h="896112">
                <a:tc>
                  <a:txBody>
                    <a:bodyPr wrap="square"/>
                    <a:lstStyle/>
                    <a:p>
                      <a:pPr algn="l">
                        <a:spcBef>
                          <a:spcPts val="0"/>
                        </a:spcBef>
                        <a:spcAft>
                          <a:spcPts val="0"/>
                        </a:spcAft>
                      </a:pPr>
                      <a:r>
                        <a:rPr lang="tr-TR" sz="1600" b="0" i="0">
                          <a:solidFill>
                            <a:srgbClr val="262626"/>
                          </a:solidFill>
                          <a:latin typeface="Calibri"/>
                        </a:rPr>
                        <a:t>Havzanın mekânsal verilerinden olan ulaşım yolları, haritada alan sembolü ile gösterilmiştir.</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Hayır</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84 / 84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GNL-COG10-SN-U2 — Ünite sonu · Ünite sonu ölçme ve değerlendirme (slayt 66-84)</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