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176.xml" ContentType="application/vnd.openxmlformats-officedocument.presentationml.notesSlide+xml"/>
  <Override PartName="/ppt/notesSlides/notesSlide177.xml" ContentType="application/vnd.openxmlformats-officedocument.presentationml.notesSlide+xml"/>
  <Override PartName="/ppt/notesSlides/notesSlide178.xml" ContentType="application/vnd.openxmlformats-officedocument.presentationml.notesSlide+xml"/>
  <Override PartName="/ppt/notesSlides/notesSlide179.xml" ContentType="application/vnd.openxmlformats-officedocument.presentationml.notesSlide+xml"/>
  <Override PartName="/ppt/notesSlides/notesSlide180.xml" ContentType="application/vnd.openxmlformats-officedocument.presentationml.notesSlide+xml"/>
  <Override PartName="/ppt/notesSlides/notesSlide181.xml" ContentType="application/vnd.openxmlformats-officedocument.presentationml.notesSlide+xml"/>
  <Override PartName="/ppt/notesSlides/notesSlide182.xml" ContentType="application/vnd.openxmlformats-officedocument.presentationml.notesSlide+xml"/>
  <Override PartName="/ppt/notesSlides/notesSlide183.xml" ContentType="application/vnd.openxmlformats-officedocument.presentationml.notesSlide+xml"/>
  <Override PartName="/ppt/notesSlides/notesSlide184.xml" ContentType="application/vnd.openxmlformats-officedocument.presentationml.notesSlide+xml"/>
  <Override PartName="/ppt/notesSlides/notesSlide185.xml" ContentType="application/vnd.openxmlformats-officedocument.presentationml.notesSlide+xml"/>
  <Override PartName="/ppt/notesSlides/notesSlide186.xml" ContentType="application/vnd.openxmlformats-officedocument.presentationml.notesSlide+xml"/>
  <Override PartName="/ppt/notesSlides/notesSlide187.xml" ContentType="application/vnd.openxmlformats-officedocument.presentationml.notesSlide+xml"/>
  <Override PartName="/ppt/notesSlides/notesSlide3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11" r:id="rId163"/>
    <p:sldId id="412" r:id="rId164"/>
    <p:sldId id="413" r:id="rId165"/>
    <p:sldId id="414" r:id="rId166"/>
    <p:sldId id="415" r:id="rId167"/>
    <p:sldId id="416" r:id="rId168"/>
    <p:sldId id="417" r:id="rId169"/>
    <p:sldId id="418" r:id="rId170"/>
    <p:sldId id="419" r:id="rId171"/>
    <p:sldId id="420" r:id="rId172"/>
    <p:sldId id="421" r:id="rId173"/>
    <p:sldId id="422" r:id="rId174"/>
    <p:sldId id="423" r:id="rId175"/>
    <p:sldId id="424" r:id="rId176"/>
    <p:sldId id="425" r:id="rId177"/>
    <p:sldId id="426" r:id="rId178"/>
    <p:sldId id="427" r:id="rId179"/>
    <p:sldId id="428" r:id="rId180"/>
    <p:sldId id="429" r:id="rId181"/>
    <p:sldId id="430" r:id="rId182"/>
    <p:sldId id="431" r:id="rId183"/>
    <p:sldId id="432" r:id="rId184"/>
    <p:sldId id="433" r:id="rId185"/>
    <p:sldId id="434" r:id="rId186"/>
    <p:sldId id="435" r:id="rId187"/>
    <p:sldId id="436" r:id="rId188"/>
    <p:sldId id="437" r:id="rId189"/>
    <p:sldId id="438" r:id="rId190"/>
    <p:sldId id="439" r:id="rId191"/>
    <p:sldId id="440" r:id="rId192"/>
    <p:sldId id="441" r:id="rId193"/>
    <p:sldId id="442" r:id="rId194"/>
    <p:sldId id="443" r:id="rId40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0" Type="http://schemas.openxmlformats.org/officeDocument/2006/relationships/slide" Target="slides/slide33.xml"/><Relationship Id="rId163" Type="http://schemas.openxmlformats.org/officeDocument/2006/relationships/slide" Target="slides/slide1.xml"/><Relationship Id="rId164" Type="http://schemas.openxmlformats.org/officeDocument/2006/relationships/slide" Target="slides/slide2.xml"/><Relationship Id="rId165" Type="http://schemas.openxmlformats.org/officeDocument/2006/relationships/slide" Target="slides/slide3.xml"/><Relationship Id="rId166" Type="http://schemas.openxmlformats.org/officeDocument/2006/relationships/slide" Target="slides/slide4.xml"/><Relationship Id="rId167" Type="http://schemas.openxmlformats.org/officeDocument/2006/relationships/slide" Target="slides/slide5.xml"/><Relationship Id="rId168" Type="http://schemas.openxmlformats.org/officeDocument/2006/relationships/slide" Target="slides/slide6.xml"/><Relationship Id="rId169" Type="http://schemas.openxmlformats.org/officeDocument/2006/relationships/slide" Target="slides/slide7.xml"/><Relationship Id="rId170" Type="http://schemas.openxmlformats.org/officeDocument/2006/relationships/slide" Target="slides/slide8.xml"/><Relationship Id="rId171" Type="http://schemas.openxmlformats.org/officeDocument/2006/relationships/slide" Target="slides/slide9.xml"/><Relationship Id="rId172" Type="http://schemas.openxmlformats.org/officeDocument/2006/relationships/slide" Target="slides/slide10.xml"/><Relationship Id="rId173" Type="http://schemas.openxmlformats.org/officeDocument/2006/relationships/slide" Target="slides/slide11.xml"/><Relationship Id="rId174" Type="http://schemas.openxmlformats.org/officeDocument/2006/relationships/slide" Target="slides/slide12.xml"/><Relationship Id="rId175" Type="http://schemas.openxmlformats.org/officeDocument/2006/relationships/slide" Target="slides/slide13.xml"/><Relationship Id="rId176" Type="http://schemas.openxmlformats.org/officeDocument/2006/relationships/slide" Target="slides/slide14.xml"/><Relationship Id="rId177" Type="http://schemas.openxmlformats.org/officeDocument/2006/relationships/slide" Target="slides/slide15.xml"/><Relationship Id="rId178" Type="http://schemas.openxmlformats.org/officeDocument/2006/relationships/slide" Target="slides/slide16.xml"/><Relationship Id="rId179" Type="http://schemas.openxmlformats.org/officeDocument/2006/relationships/slide" Target="slides/slide17.xml"/><Relationship Id="rId180" Type="http://schemas.openxmlformats.org/officeDocument/2006/relationships/slide" Target="slides/slide18.xml"/><Relationship Id="rId181" Type="http://schemas.openxmlformats.org/officeDocument/2006/relationships/slide" Target="slides/slide19.xml"/><Relationship Id="rId182" Type="http://schemas.openxmlformats.org/officeDocument/2006/relationships/slide" Target="slides/slide20.xml"/><Relationship Id="rId183" Type="http://schemas.openxmlformats.org/officeDocument/2006/relationships/slide" Target="slides/slide21.xml"/><Relationship Id="rId184" Type="http://schemas.openxmlformats.org/officeDocument/2006/relationships/slide" Target="slides/slide22.xml"/><Relationship Id="rId185" Type="http://schemas.openxmlformats.org/officeDocument/2006/relationships/slide" Target="slides/slide23.xml"/><Relationship Id="rId186" Type="http://schemas.openxmlformats.org/officeDocument/2006/relationships/slide" Target="slides/slide24.xml"/><Relationship Id="rId187" Type="http://schemas.openxmlformats.org/officeDocument/2006/relationships/slide" Target="slides/slide25.xml"/><Relationship Id="rId188" Type="http://schemas.openxmlformats.org/officeDocument/2006/relationships/slide" Target="slides/slide26.xml"/><Relationship Id="rId189" Type="http://schemas.openxmlformats.org/officeDocument/2006/relationships/slide" Target="slides/slide27.xml"/><Relationship Id="rId190" Type="http://schemas.openxmlformats.org/officeDocument/2006/relationships/slide" Target="slides/slide28.xml"/><Relationship Id="rId191" Type="http://schemas.openxmlformats.org/officeDocument/2006/relationships/slide" Target="slides/slide29.xml"/><Relationship Id="rId192" Type="http://schemas.openxmlformats.org/officeDocument/2006/relationships/slide" Target="slides/slide30.xml"/><Relationship Id="rId193" Type="http://schemas.openxmlformats.org/officeDocument/2006/relationships/slide" Target="slides/slide31.xml"/><Relationship Id="rId194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1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1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1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1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1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1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1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6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6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6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6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7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7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7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7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7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8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8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8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8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8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8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8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8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 çıktısını ve iki süreç bileşenini göstermek.</a:t>
            </a:r>
          </a:p>
          <a:p/>
          <a:p>
            <a:r>
              <a:t>NASIL: Ara tatil dönüşü: 'Geçen hafta akarsuyun aşındırdığını gördük; bugün aşındırılan malzemenin nereye gittiğine bakıyoruz' deyin.</a:t>
            </a:r>
          </a:p>
          <a:p/>
          <a:p>
            <a:r>
              <a:t>KAYNAK: Program (2026) COĞ.10.3.3 a-b.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İlk üç istasyon (ve sınav dönütü) birinci ders saati; kıyılar ve kıyı tipleri ikinci ders saatidir.</a:t>
            </a:r>
          </a:p>
          <a:p/>
          <a:p>
            <a:r>
              <a:t>KAYNAK: Ders planı, 10. hafta akışı.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9. haftayı iki soruyla bağlamak (ara tatil dönüşü).</a:t>
            </a:r>
          </a:p>
          <a:p/>
          <a:p>
            <a:r>
              <a:t>NASIL: İkililer 1 dakika konuşur; iki ikiliden cevap alın.</a:t>
            </a:r>
          </a:p>
          <a:p/>
          <a:p>
            <a:r>
              <a:t>KAYNAK: Kitap s. 77-79.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Dış etkenlerin yeryüzünü şekillendirmesi sürecinin ikinci aşamasını aşınma ve taşınma süreci oluşturur. Dış etkenlerin yeryüzünü şekillendirmesi sürecinin üçüncü aşamasını biriktirme süreci oluşturur. (Kitap s. 77-78.)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Ortak sınavın dönütü (zümre kararı; ara tatil nedeniyle izleyen ders haftası).</a:t>
            </a:r>
          </a:p>
          <a:p/>
          <a:p>
            <a:r>
              <a:t>SÜRE: 8 dk (esnek). 9. haftada dönüt verildiyse bu süre s. 83 Uygulamasına eklenir.</a:t>
            </a:r>
          </a:p>
          <a:p/>
          <a:p>
            <a:r>
              <a:t>NASIL: Zümrenin ortak sınav analizinden en çok yanlış yapılan üç maddeyi tahtada çözün; telafi gereken öğrencileri not edin. Soru metinleri bu sunumda yoktur (ortak sınav).</a:t>
            </a:r>
          </a:p>
          <a:p/>
          <a:p>
            <a:r>
              <a:t>KAYNAK: Zümre kararları (sınav penceresi 2-13 Kasım; dönüt ve telafi).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akarsu biriktirme şekillerini belirlemek.</a:t>
            </a:r>
          </a:p>
          <a:p/>
          <a:p>
            <a:r>
              <a:t>NASIL: Önce ilkeyi okuyun (eğim azalınca biriktirme); sonra dört kartı yukarıdan aşağıya, dağ eteğinden denize doğru sıralayın.</a:t>
            </a:r>
          </a:p>
          <a:p/>
          <a:p>
            <a:r>
              <a:t>KAYNAK: Kitap s. 83 'Akarsuların Birikme Süreçlerindeki Rolü'.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Deltanın oluşma koşulunu (süreç bileşeni b: süreç ile şekil arasındaki ilişki) vurgulamak.</a:t>
            </a:r>
          </a:p>
          <a:p/>
          <a:p>
            <a:r>
              <a:t>NASIL: 'Her akarsu delta yapar mı?' diye sorun; iki koşulu tahtaya yazdırın.</a:t>
            </a:r>
          </a:p>
          <a:p/>
          <a:p>
            <a:r>
              <a:t>BEKLENEN CEVAP: Hayır: kıyı sığ olmalı, biriktirmeyi önleyecek akıntı ya da gelgit olmamalı.</a:t>
            </a:r>
          </a:p>
          <a:p/>
          <a:p>
            <a:r>
              <a:t>KAYNAK: Kitap s. 83; gelgit tanımı sözlük s. 227.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biriktirme şekillerini görsel üzerinde belirlemek.</a:t>
            </a:r>
          </a:p>
          <a:p/>
          <a:p>
            <a:r>
              <a:t>SÜRE: Bireysel 3 dk, kontrol 2 dk.</a:t>
            </a:r>
          </a:p>
          <a:p/>
          <a:p>
            <a:r>
              <a:t>NASIL: Öğrenciler kitaptaki kutulara yazar. Numaralı daireler kitaptaki boş kutuların yeridir.</a:t>
            </a:r>
          </a:p>
          <a:p/>
          <a:p>
            <a:r>
              <a:t>KAYNAK: Kitap s. 83 Uygulama.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2 ile 3 numaralı oklar birbirine yakındır: 3 yatak içindeki yeşil adacığı (ırmak adası), 2 akarsuyun genişleyip düzlükte aktığı vadi tabanını (taban seviyesi ovası) gösterir. Gerekçeli farklı eşleştirme kabul edilir.</a:t>
            </a:r>
          </a:p>
          <a:p/>
          <a:p>
            <a:r>
              <a:t>KAYNAK: Kitap s. 83 metni. Kutuların adları kitapta basılı değildir; okun gösterdiği yer ve metindeki tanımlarla eşlendi.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Karstlaşma, karstik şekil ve karst topoğrafyası kavramları (anahtar kavram: karstlaşma).</a:t>
            </a:r>
          </a:p>
          <a:p/>
          <a:p>
            <a:r>
              <a:t>NASIL: 8. haftadaki kimyasal çözünmeyi hatırlatın: aynı süreç burada yer şekli üretiyor. Disiplinler arası: kimya.</a:t>
            </a:r>
          </a:p>
          <a:p/>
          <a:p>
            <a:r>
              <a:t>KAYNAK: Kitap s. 83; program anahtar kavramları.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karstik aşınım şekillerini belirlemek.</a:t>
            </a:r>
          </a:p>
          <a:p/>
          <a:p>
            <a:r>
              <a:t>NASIL: Dolin → uvala → polye büyüme sırasını tahtaya ok şemasıyla çizdirin. Düden ve kör vadiyi birlikte anlatın: su düdenden yer altına iner, vadi devam etmez.</a:t>
            </a:r>
          </a:p>
          <a:p/>
          <a:p>
            <a:r>
              <a:t>KAYNAK: Kitap s. 83. Destek (program: video ve belgesel): Aşınma, Taşınma ve Biriktirme Süreçlerinin Etkisiyle Oluşan Yer Şekilleri (Etkileşimli İçerik) (s. 92): https://ders.eba.gov.tr/ders//redirectContent.jsp?resourceId=9d573556d95d3532512b5a2dd75d47dd&amp;resourceType=1&amp;resourceLocation=2 — öğretmen kendi EBA hesabıyla tahtada açar; içeriği önceden kendisi izler.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Mağara ve obruğun oluşum sürecini üç aşamada sıralamak (süreç bileşeni b).</a:t>
            </a:r>
          </a:p>
          <a:p/>
          <a:p>
            <a:r>
              <a:t>NASIL: Görseli soldan sağa okutun; 'Obruk neden aniden açılabilir?' sorusuyla tavanın çökmesini vurgulayın.</a:t>
            </a:r>
          </a:p>
          <a:p/>
          <a:p>
            <a:r>
              <a:t>BEKLENEN CEVAP: Çatlaklardan sızan su → yer altı suyunun kayacı çözüp oyuk açması → mağara sistemi, tavanın çökmesiyle obruk.</a:t>
            </a:r>
          </a:p>
          <a:p/>
          <a:p>
            <a:r>
              <a:t>KAYNAK: Kitap s. 84 Görsel 3.25 ve metni.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karstik birikim şekilleri.</a:t>
            </a:r>
          </a:p>
          <a:p/>
          <a:p>
            <a:r>
              <a:t>NASIL: Sarkıt-dikit karışıklığı için ipucu: sarkıt tavandan sarkar, dikit zeminden dikilir; ikisi birleşince sütun.</a:t>
            </a:r>
          </a:p>
          <a:p/>
          <a:p>
            <a:r>
              <a:t>KAYNAK: Kitap s. 84.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bileşenleri a-b: karstik aşınım ve birikim şekillerini görselde belirlemek.</a:t>
            </a:r>
          </a:p>
          <a:p/>
          <a:p>
            <a:r>
              <a:t>SÜRE: İkili 4 dk, kontrol 2 dk.</a:t>
            </a:r>
          </a:p>
          <a:p/>
          <a:p>
            <a:r>
              <a:t>NASIL: İkililer kitaptaki kutulara yazar; aşınım şekillerini bir renk, birikim şekillerini başka renkle işaretler. Büyüteçteki kesit mağaranın içidir.</a:t>
            </a:r>
          </a:p>
          <a:p/>
          <a:p>
            <a:r>
              <a:t>KAYNAK: Kitap s. 84 Uygulama.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Aşınım: dolin, uvala, polye, obruk, kanyon, düden. Birikim: sarkıt, dikit, sütun. Dolin (küçük, tek çukur), uvala (birleşmiş dolinler), polye (en geniş, gölü olan çukurluk) büyüklüğe göre ayırt edilir; gerekçeli farklı eşleştirme kabul edilir. Görselde lapya, mağara, kör vadi ve traverten kutusu yoktur.</a:t>
            </a:r>
          </a:p>
          <a:p/>
          <a:p>
            <a:r>
              <a:t>KAYNAK: Kitap s. 83-84 metni. Kutuların adları kitapta basılı değildir; okun gösterdiği yer ve metindeki tanımlarla eşlendi.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10.1.</a:t>
            </a:r>
          </a:p>
          <a:p/>
          <a:p>
            <a:r>
              <a:t>KAYNAK: Kitap s. 84.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84: tavandan damlayan sudaki minerallerin çökelmesiyle sarkıt, suyun zemine düştüğü yerde dikit oluşur.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Kıyıda aşındırma ve biriktirmenin nedenini ve sonucunu vermek (süreç bileşeni b).</a:t>
            </a:r>
          </a:p>
          <a:p/>
          <a:p>
            <a:r>
              <a:t>NASIL: Üç kartı neden → sonuç sırasıyla okuyun: dalga ve akıntılar çıkıntıları aşındırır, girintileri biriktirmeyle kapatır, kıyı zamanla düzleşir.</a:t>
            </a:r>
          </a:p>
          <a:p/>
          <a:p>
            <a:r>
              <a:t>KAYNAK: Kitap s. 85.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Görsel 3.26'nın üç aşamasında kıyının değişimini okumak; şekilleri sınıflandırmak.</a:t>
            </a:r>
          </a:p>
          <a:p/>
          <a:p>
            <a:r>
              <a:t>NASIL: Önce 1 → 3 aşamalarda kıyı çizgisinin nasıl düzleştiğini sordurun; sonra şekilleri defterde iki sütuna (aşınım / birikim) yazdırın.</a:t>
            </a:r>
          </a:p>
          <a:p/>
          <a:p>
            <a:r>
              <a:t>KAYNAK: Kitap s. 85 Görsel 3.26.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Kitap bu şekilleri tek tek tanımlamaz; sınıflama görseldeki adlara ve s. 85'teki 'çıkıntılar aşındırmayla geriler, girintilerin önü biriktirmeyle kapanır' ilkesine dayanır. Tombolo ve kıyı oku birikim, falez aşınım şeklidir (11. haftanın etkinliğinde yeniden geçer).</a:t>
            </a:r>
          </a:p>
          <a:p/>
          <a:p>
            <a:r>
              <a:t>KAYNAK: Kitap s. 85 Görsel 3.26 (adlar) ve metni.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Kıyı tipini belirleyen etkenleri vermek; grup görevine hazırlık.</a:t>
            </a:r>
          </a:p>
          <a:p/>
          <a:p>
            <a:r>
              <a:t>NASIL: Etkenleri okuyun; 'dağların kıyıya paralel ya da dik uzanması kıyıyı nasıl değiştirir?' diye sorup boyuna-enine ayrımına geçin.</a:t>
            </a:r>
          </a:p>
          <a:p/>
          <a:p>
            <a:r>
              <a:t>KAYNAK: Kitap s. 86.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On kıyı tipinin kısa özeti (grupların s. 86'yı okurken başvurduğu tablo).</a:t>
            </a:r>
          </a:p>
          <a:p/>
          <a:p>
            <a:r>
              <a:t>NASIL: Tabloyu okumayın; gruplar kendi harflerini ararken yansıtılı kalsın.</a:t>
            </a:r>
          </a:p>
          <a:p/>
          <a:p>
            <a:r>
              <a:t>KAYNAK: Kitap s. 86 (metinden özet; örnek yerler kitaptandır).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On kıyı tipinin kısa özeti (grupların s. 86'yı okurken başvurduğu tablo).</a:t>
            </a:r>
          </a:p>
          <a:p/>
          <a:p>
            <a:r>
              <a:t>NASIL: Tabloyu okumayın; gruplar kendi harflerini ararken yansıtılı kalsın.</a:t>
            </a:r>
          </a:p>
          <a:p/>
          <a:p>
            <a:r>
              <a:t>KAYNAK: Kitap s. 86 (metinden özet; örnek yerler kitaptandır).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13 dk (aşamanın tamamı): geçiş 1 dk, okuma ve yazma 12 dk.</a:t>
            </a:r>
          </a:p>
          <a:p/>
          <a:p>
            <a:r>
              <a:t>NASIL: Sıralar adalara çevrilir, malzeme sorumluları grup setlerini alır. Roller her hafta döner; 4 kişilik grupta kontrolcünün işini yazıcı üstlenir. Her gruba s. 87 haritasından bir harf verin: 1. grup a, 2. grup b, 3. grup c, 4. grup ç, 5. grup d, 6. grup e, 7. grup f, 8. grup g.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cevaplarının paylaşımı.</a:t>
            </a:r>
          </a:p>
          <a:p/>
          <a:p>
            <a:r>
              <a:t>NASIL: Sözcüler harf sırasıyla tipini ve bir gerekçe söyler; yazıcı tahtadaki tabloyu doldurur. Kıyıların yakın görüntüleri kitapta (s. 87) haritanın üstünde ve altındadır.</a:t>
            </a:r>
          </a:p>
          <a:p/>
          <a:p>
            <a:r>
              <a:t>KAYNAK: Kitap s. 87 Uygulama Görselde yerleri harflerle gösterilen kıyılarda hangi kıyı tipi olduğunu boş bırakılan alanlara yazıp aşağıdaki soruyu cevaplayınız.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a: s. 86'da rialı kıyı 'İngiltere ve İrlanda'nın güneyinde', haliçli kıyı 'İngiltere'nin doğusunda' görülür; haritada a İngiltere'nin güneyindedir → rialı. d: haliçli kıyı 'Fransa'nın kuzeyinde' → haliçli. f: Ege kıyısı → enine. g: Karadeniz kıyısı → boyuna.</a:t>
            </a:r>
          </a:p>
          <a:p/>
          <a:p>
            <a:r>
              <a:t>KAYNAK: Kitap s. 86 kıyı tiplerinin örnek yerleri.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b: oluşum koşulu ile kıyı tipi arasındaki ilişki.</a:t>
            </a:r>
          </a:p>
          <a:p/>
          <a:p>
            <a:r>
              <a:t>NASIL: Gruplara 1 dakika verin; 'oluşum koşulu Türkiye'de var mı?' sorusunu her tip için sordurun.</a:t>
            </a:r>
          </a:p>
          <a:p/>
          <a:p>
            <a:r>
              <a:t>KAYNAK: Kitap s. 87 soru.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Gerekçeli farklı cevap kabul edilir.</a:t>
            </a:r>
          </a:p>
          <a:p/>
          <a:p>
            <a:r>
              <a:t>KAYNAK: Kitap s. 86 (fiyort, skayer, haliç), s. 90 (Türkiye'de buzullaşma etkileri yüksek dağlarda). 'Türkiye'nin denizlerinde gelgit etkisi zayıftır' kitapta yok — genel bilgi; s. 86 haliçli kıyı: Gelgit olayının etkili olduğu kıyılarda yaşanan aşınım nedeniyle haliçler kara içlerine doğru sokulur.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10.2.</a:t>
            </a:r>
          </a:p>
          <a:p/>
          <a:p>
            <a:r>
              <a:t>KAYNAK: Kitap s. 86.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86: fiyortlar Buzul Çağı'nda oluşmuş derin buzul vadilerinin deniz suları altında kalmasıyla oluşmuştur.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öğrenmesi.</a:t>
            </a:r>
          </a:p>
          <a:p/>
          <a:p>
            <a:r>
              <a:t>SÜRE: 3 dk; grup yazıcısı toplar.</a:t>
            </a:r>
          </a:p>
          <a:p/>
          <a:p>
            <a:r>
              <a:t>BEKLENEN CEVAP: 1) Kıyı sığ olmalı; biriktirmeyi önleyecek akıntı ya da gelgit olmamalı. 2) Tavandan damlayan sudaki minerallerin çökelmesiyle sarkıt, suyun zemine düştüğü yerde dikit. 3) Aşınım: falez ya da deniz kemeri; birikim: kıyı oku, tombolo, kumsal ya da lagün.</a:t>
            </a:r>
          </a:p>
          <a:p/>
          <a:p>
            <a:r>
              <a:t>KAYNAK: Kitap s. 83-85.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çalışması.</a:t>
            </a:r>
          </a:p>
          <a:p/>
          <a:p>
            <a:r>
              <a:t>KAYNAK: Ders planı, 10. hafta.</a:t>
            </a:r>
          </a:p>
          <a:p/>
          <a:p>
            <a:r>
              <a:t>NOT: Proje (zümre kararı): konu seçimi bu hafta hatırlatılır; 10. sınıf konu havuzunda 'yer şekli oluşum modeli' vardır; teslim nisan son haftası.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6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8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9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0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1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3.xml"/><Relationship Id="rId3" Type="http://schemas.openxmlformats.org/officeDocument/2006/relationships/image" Target="../media/image62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4.xml"/><Relationship Id="rId3" Type="http://schemas.openxmlformats.org/officeDocument/2006/relationships/image" Target="../media/image62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5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7.xml"/><Relationship Id="rId3" Type="http://schemas.openxmlformats.org/officeDocument/2006/relationships/image" Target="../media/image63.jp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8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9.xml"/><Relationship Id="rId3" Type="http://schemas.openxmlformats.org/officeDocument/2006/relationships/image" Target="../media/image64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0.xml"/><Relationship Id="rId3" Type="http://schemas.openxmlformats.org/officeDocument/2006/relationships/image" Target="../media/image64.jp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1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3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4.xml"/><Relationship Id="rId3" Type="http://schemas.openxmlformats.org/officeDocument/2006/relationships/image" Target="../media/image65.jp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5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7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8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9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0.xml"/><Relationship Id="rId3" Type="http://schemas.openxmlformats.org/officeDocument/2006/relationships/image" Target="../media/image66.jp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1.xml"/><Relationship Id="rId3" Type="http://schemas.openxmlformats.org/officeDocument/2006/relationships/image" Target="../media/image66.jpg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2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3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4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5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7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10.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Akarsu Birikimi, Karst ve Kıyılar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23-27 Kasım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COĞ.10.3.3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Yeryüzü şekillerinin oluşumunu aşınım ve birikim süreçleri açısından çözümleyebilme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8946" indent="-328946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Aşınım ve birikim süreçlerinde ortaya çıkan yeryüzü şekillerini belirler.</a:t>
            </a:r>
          </a:p>
          <a:p>
            <a:pPr algn="l" marL="340187" indent="-340187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Aşınım ve birikim süreçleriyle yeryüzü şekilleri arasındaki ilişkiyi belirler.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156 / 350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10.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Kısa tekrar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9. hafta · s. 77-79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Akarsu birikimi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Dört şekil · s. 83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Karst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Çözünme ve çökelme · s. 83-84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Kıyılar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Dalga ve akıntılar · s. 85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Kıyı tipleri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Grup görevi · s. 86-87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157 / 350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Geçen haftayı hatırlayalım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TEKRAR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1) Dış etkenler yeryüzünü hangi aşamalarla şekillendirir?  2) Akarsu yatağını hangi üç yönde aşındırır?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77-79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158 / 350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Geçen haftayı hatırlayalım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1) Dış etkenler yeryüzünü hangi aşamalarla şekillendirir?  2) Akarsu yatağını hangi üç yönde aşındırır?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1) Ayrışma → aşınma ve taşınma → biriktirme. Biriktirme, dış etkenin hızı ve taşıma gücü azaldığında olur.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2) Akarsular yatağını derine, yana ve ağız kısmından kaynağa doğru olacak şekilde geriye doğru aşındırırlar.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77-79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159 / 350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yazılı sınav: dönüt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DÖNÜT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280" y="1307592"/>
            <a:ext cx="935705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Kâğıdında yanlış yaptığın maddeleri işaretle.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011424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3011424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3011424"/>
            <a:ext cx="935705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Tahtadaki çözümü dinle; doğru cevabı ve gerekçesini kırmızı kalemle yaz.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715256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4715256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4715256"/>
            <a:ext cx="935705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Hâlâ anlamadığın konuyu kâğıdının köşesine not et; öğretmenine ilet.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160 / 350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Akarsu nerede biriktirir?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AKARSU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868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86868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Akarsular, taşıdığı alüvyonları eğimin azaldığı alanlarda biriktirerek çeşitli yer şekilleri oluşturur.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313432"/>
            <a:ext cx="2645587" cy="39319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57860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FFFFFF"/>
                </a:solidFill>
                <a:latin typeface="Calibri"/>
              </a:rPr>
              <a:t>Birikinti konisi ve yelpazesi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2916936"/>
            <a:ext cx="2426131" cy="32552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Yamaçlardan inen akarsuların taşıdığı alüvyonların bir kısmını yamaç eteğinde biriktirmesiyle oluşur.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313432"/>
            <a:ext cx="2645587" cy="39319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57860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Taban seviyesi ovası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2916936"/>
            <a:ext cx="2426131" cy="32552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(Taşkın ovası) Akarsu yatağını taban seviyesine yaklaştırdığı ve genişlettiği yerlerde biriktirir.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313432"/>
            <a:ext cx="2645587" cy="39319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57860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Irmak adası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2916936"/>
            <a:ext cx="2426131" cy="32552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Akarsular, taşıdığı alüvyonların bir kısmını kendi yatağında biriktirerek ırmak adalarını oluşturur.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313432"/>
            <a:ext cx="2645587" cy="39319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3134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57860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3134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Delta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2916936"/>
            <a:ext cx="2426131" cy="32552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Biriken alüvyonların denizi doldurmasıyla kıyıdan açığa doğru büyüyen düzlükler.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161 / 350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Delta hangi koşulda oluşur?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AKARSU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828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8288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828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0" i="0">
                <a:solidFill>
                  <a:srgbClr val="262626"/>
                </a:solidFill>
                <a:latin typeface="Calibri"/>
              </a:rPr>
              <a:t>Kıyıda derinlik azsa ve biriktirmeyi önleyecek bir akıntı veya gelgit hareketi yoksa taşınan alüvyonlar akarsuyun döküldüğü yerde birikmeye başlar.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3192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3319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584448"/>
            <a:ext cx="3594506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3319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Koşul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9227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Kıyı sığ olmalı (derinlik az).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33192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4298594" y="3319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4298594" y="35844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390034" y="3319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Koşul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08322" y="39227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Biriktirmeyi önleyecek akıntı ya da gelgit olmamalı.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4268" y="33192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8094268" y="33192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8094268" y="35844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8185708" y="33192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Gelgit (sözlük)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03996" y="39227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Denizlerde ve özellikle okyanuslarda su düzeyinin periyodik olarak yükselme ve alçalması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162 / 350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akarsu biriktirme şekilleri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pic>
        <p:nvPicPr>
          <p:cNvPr id="6" name="Picture 5" descr="h10_akarsu_birikim_s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674550"/>
            <a:ext cx="7223760" cy="411240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259014" y="3862597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4855845" y="1723545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6601587" y="2491796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6481191" y="5278589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82880" rIns="18288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Akarsuyun biriktirme süreci etkisine bağlı olarak oluşan akarsu biriktirme şekillerinin isimlerini görseldeki boş bırakılan alanlara yazınız. (Numaralı kutulara yaz.)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163 / 350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akarsu biriktirme şekilleri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10_akarsu_birikim_s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674550"/>
            <a:ext cx="7223760" cy="411240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259014" y="3862597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4855845" y="1723545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6601587" y="2491796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6481191" y="5278589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7955280" y="1261872"/>
            <a:ext cx="109728" cy="4937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8183880" y="1316736"/>
            <a:ext cx="3413455" cy="4828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1 · Birikinti konisi / birikinti yelpazesi (dağ eteği)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 · Taban seviyesi ovası (taşkın ovası)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3 · Irmak adası (yatak içindeki adacık)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4 · Delta (akarsuyun denize döküldüğü yer)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164 / 350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Çözünebilen kayaçlar: karstlaşma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KARST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201168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307592"/>
            <a:ext cx="146304" cy="201168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63721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C7FB8"/>
                </a:solidFill>
                <a:latin typeface="Calibri"/>
              </a:rPr>
              <a:t>KARSTLAŞMA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810512"/>
            <a:ext cx="10637215" cy="13716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Bu şekillenme sürecine karstlaşma, süreç sonunda oluşan yer şekillerine karstik şekiller, böyle şekillerin bulunduğu alanlara da karst topoğrafyası adı verilmektedir.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502152"/>
            <a:ext cx="11185855" cy="2651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502152"/>
            <a:ext cx="118872" cy="265176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777240" y="3502152"/>
            <a:ext cx="10774375" cy="2651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Kireç taşı (kalker), dolomit, kaya tuzu, alçı taşı (jips) gibi çözünebilen eğimli kayaçlardan oluşan arazilerde kayaçların suyla çözünmesi veya çözünmüş minerallerin çökelmesiyle çeşitli yer şekilleri oluşmaktadır.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165 / 350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Çözünmeyle oluşan şekiller (aşınım)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KARST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727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1760"/>
                <a:gridCol w="853135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latin typeface="Calibri"/>
                        </a:rPr>
                        <a:t>Şekil</a:t>
                      </a:r>
                    </a:p>
                  </a:txBody>
                  <a:tcPr marL="54864" marR="54864" marT="18288" marB="18288" anchor="ctr">
                    <a:solidFill>
                      <a:srgbClr val="2C7FB8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FFFFFF"/>
                          </a:solidFill>
                          <a:latin typeface="Calibri"/>
                        </a:rPr>
                        <a:t>Nasıl oluşur?</a:t>
                      </a:r>
                    </a:p>
                  </a:txBody>
                  <a:tcPr marL="54864" marR="54864" marT="18288" marB="18288" anchor="ctr">
                    <a:solidFill>
                      <a:srgbClr val="2C7FB8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Lapya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Eğimli yamaçlardaki kayaçlar üzerinde oluşan oluk veya yarıntılar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Dolin (koyak)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Çanak şeklinde çukurlar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Uvala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Birkaç dolinin birleşmesiyle oluşan çukur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Polye (gölova)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Dolin ve uvalaların birleşmesiyle oluşan çok geniş çukurluklar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Düden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Yeryüzündeki suların yer altına sızmasına neden olan oyuk ve çatlaklar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Kör vadi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Devamı olmayan akarsu vadileri (akarsu tamamen yer altına iner)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0350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Kanyon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Dik yamaçlara sahip derin vadiler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166 / 350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Mağara ve obruk nasıl oluşur?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KARST</a:t>
            </a:r>
          </a:p>
        </p:txBody>
      </p:sp>
      <p:pic>
        <p:nvPicPr>
          <p:cNvPr id="6" name="Picture 5" descr="h10_magara_obruk_s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573" y="1261872"/>
            <a:ext cx="8620547" cy="32918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4690872"/>
            <a:ext cx="1118585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4690872"/>
            <a:ext cx="118872" cy="146304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77240" y="4690872"/>
            <a:ext cx="1077437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Yer altına sızan suların ve yer altı su tablasının kayaçları çözmesiyle mağara ve obruk oluşur.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167 / 350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Çökelmeyle oluşan şekiller (birikim)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KARST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9144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9144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9144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Karstlaşmış arazilerde çözünmüş minerallerin yeryüzünde ya da yer altında tekrar çökelmesiyle biriktirme şekilleri oluşmaktadır.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359152"/>
            <a:ext cx="2645587" cy="3886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35915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62432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35915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Sarkıt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2962656"/>
            <a:ext cx="2426131" cy="3209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Tavandan aşağı damlayan sudaki çözünmüş minerallerin çökelmesiyle oluşur.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359152"/>
            <a:ext cx="2645587" cy="3886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35915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62432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35915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Dikit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2962656"/>
            <a:ext cx="2426131" cy="3209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Suyun zemine düştüğü yerde minerallerin çökelmesiyle oluşur.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359152"/>
            <a:ext cx="2645587" cy="3886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35915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62432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35915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Sütun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2962656"/>
            <a:ext cx="2426131" cy="3209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Sarkıtlar ve dikitlerin birleşmesiyle oluşur.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359152"/>
            <a:ext cx="2645587" cy="3886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35915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62432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35915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Traverten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2962656"/>
            <a:ext cx="2426131" cy="3209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İçinde çözünmüş kalsiyum karbonat bulunan yer altı sularının yeryüzüne çıktığı yerde meydana gelen çökelmelerle oluşur.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168 / 350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karstik şekiller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pic>
        <p:nvPicPr>
          <p:cNvPr id="6" name="Picture 5" descr="h10_karst_s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584523"/>
            <a:ext cx="7223760" cy="4292456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159873" y="1794916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2842935" y="1735299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4674940" y="1571351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6015432" y="1630968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861986" y="4939736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3006773" y="5267632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13" name="Oval 12"/>
          <p:cNvSpPr/>
          <p:nvPr/>
        </p:nvSpPr>
        <p:spPr>
          <a:xfrm>
            <a:off x="4957933" y="4850310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14" name="Oval 13"/>
          <p:cNvSpPr/>
          <p:nvPr/>
        </p:nvSpPr>
        <p:spPr>
          <a:xfrm>
            <a:off x="5881383" y="5416676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8</a:t>
            </a:r>
          </a:p>
        </p:txBody>
      </p:sp>
      <p:sp>
        <p:nvSpPr>
          <p:cNvPr id="15" name="Oval 14"/>
          <p:cNvSpPr/>
          <p:nvPr/>
        </p:nvSpPr>
        <p:spPr>
          <a:xfrm>
            <a:off x="6685678" y="4954641"/>
            <a:ext cx="384048" cy="384048"/>
          </a:xfrm>
          <a:prstGeom prst="ellipse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9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82880" rIns="18288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Çözünebilen kayaçlarda aşınım ve birikim süreçlerinin etkisine bağlı oluşan yeryüzü şekillerinin isimlerini görseldeki boş bırakılan alanlara yazınız. (İkilinle; 1-9)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169 / 350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karstik şekiller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10_karst_s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584523"/>
            <a:ext cx="7223760" cy="4292456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159873" y="1794916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2842935" y="1735299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Oval 8"/>
          <p:cNvSpPr/>
          <p:nvPr/>
        </p:nvSpPr>
        <p:spPr>
          <a:xfrm>
            <a:off x="4674940" y="1571351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6015432" y="1630968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861986" y="4939736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3006773" y="5267632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13" name="Oval 12"/>
          <p:cNvSpPr/>
          <p:nvPr/>
        </p:nvSpPr>
        <p:spPr>
          <a:xfrm>
            <a:off x="4957933" y="4850310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14" name="Oval 13"/>
          <p:cNvSpPr/>
          <p:nvPr/>
        </p:nvSpPr>
        <p:spPr>
          <a:xfrm>
            <a:off x="5881383" y="5416676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8</a:t>
            </a:r>
          </a:p>
        </p:txBody>
      </p:sp>
      <p:sp>
        <p:nvSpPr>
          <p:cNvPr id="15" name="Oval 14"/>
          <p:cNvSpPr/>
          <p:nvPr/>
        </p:nvSpPr>
        <p:spPr>
          <a:xfrm>
            <a:off x="6685678" y="4954641"/>
            <a:ext cx="384048" cy="384048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9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5280" y="1261872"/>
            <a:ext cx="3733495" cy="4937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7955280" y="1261872"/>
            <a:ext cx="109728" cy="4937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8183880" y="1316736"/>
            <a:ext cx="3413455" cy="4828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1 · Dolin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 · Polye (gölün olduğu geniş çukur)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3 · Uvala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4 · Obruk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5 · Kanyon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6 · Düden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7 · Sarkıt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8 · Dikit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9 · Sütun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170 / 350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Mağaralarda tavandan aşağı damlayan sudaki çözünmüş minerallerin çökelmesiyle oluşan şekil hangisidir?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Dikit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Sarkıt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Traverten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Polye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Lapya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171 / 350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Mağaralarda tavandan aşağı damlayan sudaki çözünmüş minerallerin çökelmesiyle oluşan şekil hangisidir?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Dikit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Sarkıt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Traverten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Polye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Lapya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84: tavandan damlayan sudaki minerallerin çökelmesiyle sarkıt, suyun zemine düştüğü yerde dikit oluşur.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172 / 350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Kıyıları kim şekillendirir?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KIYI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Neden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Okyanuslar, denizler ve göllerde çeşitli nedenlerle (rüzgâr, seviye farkı, deprem vb.) akıntı, dalga ve gelgit hareketleri meydana gelir.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Aşındırma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Dalga ve akıntılar kıyılarda burun ve yarımada gibi çıkıntıları aşındırmayla geriletir.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Biriktirme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Koy ve körfez gibi girintilerin önünü biriktirmelerle kapatarak zamanla girintili çıkıntılı kıyıları düzleştirirler.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96519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Aşındırmanın miktarı dalga ve akıntıların hızı ve büyüklüğüne bağlıdır.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173 / 350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 topoğrafyası nasıl gelişir?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KIYI</a:t>
            </a:r>
          </a:p>
        </p:txBody>
      </p:sp>
      <p:pic>
        <p:nvPicPr>
          <p:cNvPr id="6" name="Picture 5" descr="h10_kiyi_topografyasi_s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070" y="1261872"/>
            <a:ext cx="4776979" cy="493776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6000369" y="1261872"/>
            <a:ext cx="5688406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82880" rIns="18288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140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1) 1 → 3 aşamalarda kıyı çizgisi nasıl değişiyor?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2) Görseldeki şekilleri iki sütuna ayır: dalga aşındırmasıyla oluşanlar ve biriktirmeyle oluşanlar.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174 / 350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 topoğrafyası nasıl gelişir?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801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09728" cy="12801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31520" y="1316736"/>
            <a:ext cx="10865815" cy="11704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375"/>
              </a:spcAft>
            </a:pPr>
            <a:r>
              <a:rPr lang="tr-TR" sz="2250" b="1" i="0">
                <a:solidFill>
                  <a:srgbClr val="2E7D32"/>
                </a:solidFill>
                <a:latin typeface="Calibri"/>
              </a:rPr>
              <a:t>1) Kıyı çizgisi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50" b="0" i="0">
                <a:solidFill>
                  <a:srgbClr val="262626"/>
                </a:solidFill>
                <a:latin typeface="Calibri"/>
              </a:rPr>
              <a:t>Girintili çıkıntılı kıyı, çıkıntıların aşınması ve girintilerin önünün kapanmasıyla zamanla düzleşir.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724912"/>
            <a:ext cx="5492343" cy="3520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72491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990088"/>
            <a:ext cx="5492343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72491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Aşınım (dalga aşındırması)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328416"/>
            <a:ext cx="5272887" cy="2843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Falez (yalıyar)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Deniz kemeri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Dalga aşındırması platformu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96431" y="2724912"/>
            <a:ext cx="5492343" cy="3520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6196431" y="272491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6196431" y="2990088"/>
            <a:ext cx="5492343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6287871" y="272491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Birikim (dalga ve akıntı biriktirmesi)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06159" y="3328416"/>
            <a:ext cx="5272887" cy="2843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Kıyı oku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Tombolo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Kumsal (plaj)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Lagün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175 / 350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 tiplerini ne belirler?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KIYI TİPLERİ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21031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2103120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21031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Kıyı topoğrafyasının oluşmasında dalga ve akıntıların yanı sıra kıyıya komşu karadaki jeolojik yapı, iklim, tektonik hareketler, deniz seviyesi değişimleri, akarsu ve buzul etkileri, rüzgâr, gelgit, insan faaliyetleri etkili olmaktadır.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593592"/>
            <a:ext cx="5492343" cy="2651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35935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858768"/>
            <a:ext cx="5492343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35935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Boyuna kıyı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4197096"/>
            <a:ext cx="5272887" cy="1975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Dağlar kıyıya paralel: girinti çıkıntı az, falez çok.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96431" y="3593592"/>
            <a:ext cx="5492343" cy="2651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6196431" y="35935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6196431" y="3858768"/>
            <a:ext cx="5492343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6287871" y="35935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Enine kıyı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06159" y="4197096"/>
            <a:ext cx="5272887" cy="1975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Dağlar kıyıya dik: girintili çıkıntılı kıyı.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176 / 350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 tipleri (1/2)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KIYI TİPLERİ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5120640"/>
                <a:gridCol w="423367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Kıyı tipi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Nasıl oluşur?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Örnek yer (kitap)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Boyuna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Dağlar kıyıya paralel; deniz kısa mesafede derinleşir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Türkiye'nin Karadeniz ve Akdeniz kıyıları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Enine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Dağlar kıyıya dik; girintili çıkıntılı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Ege Denizi kıyıları; Atlas Okyanusu kıyıları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Haliçli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Gelgitin etkili olduğu kıyıda akarsu ağzı kara içine sokulur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ABD'nin Atlas kıyıları, Fransa'nın kuzeyi, İngiltere'nin doğusu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Rialı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Deniz, dik yamaçlı akarsu vadilerini doldurur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Türkiye'nin güneybatısı; İngiltere ve İrlanda'nın güneyi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Kalanklı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Kireç taşındaki kanyon ağızlarını deniz basar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Türkiye'nin Akdeniz kıyıları; Malta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177 / 350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Kıyı tipleri (2/2)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KIYI TİPLERİ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5120640"/>
                <a:gridCol w="423367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Kıyı tipi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Nasıl oluşur?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Örnek yer (kitap)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Dalmaçya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Kıyıya paralel dağlar arasındaki çukurları deniz basar; paralel adalar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Hırvatistan; Türkiye'nin güneybatısı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Limanlı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Koy ve körfezlerin önü kıyı kordonuyla kapanıp lagüne döner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Odessa Körfezi; Azak Denizi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Fiyortlu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Buzul vadilerini deniz basar; uzun, dik yamaçlı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İzlanda, Norveç, Grönland, Güney Şili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Skayerli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Buzulların şekillendirdiği alçak araziyi deniz basar; adalar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İsveç, Finlandiya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Resifli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Mercan iskeletlerinin yığılması (sıcak, sığ deniz)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Maldivler, Filipinler, Avustralya, Mısır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178 / 350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1F8A8A"/>
                </a:solidFill>
                <a:latin typeface="Calibri"/>
              </a:rPr>
              <a:t>Görev: s. 87'de grubunun harfindeki kıyının tipini s. 86'dan bul; oluşumunu iki cümleyle yaz.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179 / 350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hangi kıyı tipi?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pic>
        <p:nvPicPr>
          <p:cNvPr id="6" name="Picture 5" descr="h10_kiyi_tipleri_s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921705"/>
            <a:ext cx="6675120" cy="361809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859506" y="3484070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8" name="Oval 7"/>
          <p:cNvSpPr/>
          <p:nvPr/>
        </p:nvSpPr>
        <p:spPr>
          <a:xfrm>
            <a:off x="2588231" y="2010572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9" name="Oval 8"/>
          <p:cNvSpPr/>
          <p:nvPr/>
        </p:nvSpPr>
        <p:spPr>
          <a:xfrm>
            <a:off x="3856212" y="2141874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0" name="Oval 9"/>
          <p:cNvSpPr/>
          <p:nvPr/>
        </p:nvSpPr>
        <p:spPr>
          <a:xfrm>
            <a:off x="4730682" y="4038455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ç</a:t>
            </a:r>
          </a:p>
        </p:txBody>
      </p:sp>
      <p:sp>
        <p:nvSpPr>
          <p:cNvPr id="11" name="Oval 10"/>
          <p:cNvSpPr/>
          <p:nvPr/>
        </p:nvSpPr>
        <p:spPr>
          <a:xfrm>
            <a:off x="1932378" y="3761262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2" name="Oval 11"/>
          <p:cNvSpPr/>
          <p:nvPr/>
        </p:nvSpPr>
        <p:spPr>
          <a:xfrm>
            <a:off x="3375254" y="4315647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13" name="Oval 12"/>
          <p:cNvSpPr/>
          <p:nvPr/>
        </p:nvSpPr>
        <p:spPr>
          <a:xfrm>
            <a:off x="4278872" y="4870033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4847278" y="4592840"/>
            <a:ext cx="347472" cy="347472"/>
          </a:xfrm>
          <a:prstGeom prst="ellipse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g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406640" y="1261872"/>
          <a:ext cx="4282135" cy="5038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"/>
                <a:gridCol w="2544775"/>
                <a:gridCol w="1325880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Kıyı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Kıyı tipi</a:t>
                      </a:r>
                    </a:p>
                  </a:txBody>
                  <a:tcPr marL="54864" marR="54864" marT="18288" marB="18288" anchor="ctr">
                    <a:solidFill>
                      <a:srgbClr val="1F8A8A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Britanya Adası (İngiltere)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İskandinav Y. (Norveç)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İskandinav Y. (Finlandiya)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ç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Odessa (Ukrayna)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Manş (Fransa)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Adriyatik (Hırvatistan)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Batı Anadolu (Türkiye)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Kuzeybatı Anadolu (Türkiye)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180 / 350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hangi kıyı tipi?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10_kiyi_tipleri_s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921705"/>
            <a:ext cx="6675120" cy="361809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1859506" y="3484070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8" name="Oval 7"/>
          <p:cNvSpPr/>
          <p:nvPr/>
        </p:nvSpPr>
        <p:spPr>
          <a:xfrm>
            <a:off x="2588231" y="2010572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9" name="Oval 8"/>
          <p:cNvSpPr/>
          <p:nvPr/>
        </p:nvSpPr>
        <p:spPr>
          <a:xfrm>
            <a:off x="3856212" y="2141874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0" name="Oval 9"/>
          <p:cNvSpPr/>
          <p:nvPr/>
        </p:nvSpPr>
        <p:spPr>
          <a:xfrm>
            <a:off x="4730682" y="4038455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ç</a:t>
            </a:r>
          </a:p>
        </p:txBody>
      </p:sp>
      <p:sp>
        <p:nvSpPr>
          <p:cNvPr id="11" name="Oval 10"/>
          <p:cNvSpPr/>
          <p:nvPr/>
        </p:nvSpPr>
        <p:spPr>
          <a:xfrm>
            <a:off x="1932378" y="3761262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2" name="Oval 11"/>
          <p:cNvSpPr/>
          <p:nvPr/>
        </p:nvSpPr>
        <p:spPr>
          <a:xfrm>
            <a:off x="3375254" y="4315647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13" name="Oval 12"/>
          <p:cNvSpPr/>
          <p:nvPr/>
        </p:nvSpPr>
        <p:spPr>
          <a:xfrm>
            <a:off x="4278872" y="4870033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4847278" y="4592840"/>
            <a:ext cx="347472" cy="347472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g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406640" y="1261872"/>
          <a:ext cx="4282135" cy="5038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"/>
                <a:gridCol w="2544775"/>
                <a:gridCol w="1325880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Kıyı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Kıyı tipi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Britanya Adası (İngiltere)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Rialı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İskandinav Y. (Norveç)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Fiyortlu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İskandinav Y. (Finlandiya)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Skayerli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ç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Odessa (Ukrayna)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Limanlı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Manş (Fransa)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Haliçli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Adriyatik (Hırvatistan)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Dalmaçya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Batı Anadolu (Türkiye)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Enine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Kuzeybatı Anadolu (Türkiye)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Boyuna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181 / 350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Hangileri Türkiye'de oluşamaz?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Yazmış olduğunuz kıyı tiplerinin oluşum özellikleri dikkate alındığında hangilerinin Türkiye'de oluşma ihtimali yoktur?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86-87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182 / 350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Hangileri Türkiye'de oluşamaz?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Yazmış olduğunuz kıyı tiplerinin oluşum özellikleri dikkate alındığında hangilerinin Türkiye'de oluşma ihtimali yoktur?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Fiyortlu ve skayerli kıyı: ikisi de buzulların şekillendirdiği kıyılardır.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Fiyortlar Buzul Çağı'nda oluşmuş derin buzul vadilerinin deniz suları altında kalmasıyla oluşmuşlardır. Bu kıyılar kutuplara yakın bölgelerdedir; Türkiye'de buzullaşma izleri yalnız yüksek dağlardadır.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Haliçli kıyı gelgitin etkili olduğu kıyılarda oluşur; Türkiye'nin denizlerinde gelgit etkisi zayıftır.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86-87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183 / 350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Aşağıdaki kıyı tiplerinden hangisi buzulların etkisiyle oluşmuştur?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Boyuna kıyı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Enine kıyı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Rialı kıyı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Fiyortlu kıyı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Kalanklı kıyı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184 / 350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Aşağıdaki kıyı tiplerinden hangisi buzulların etkisiyle oluşmuştur?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Boyuna kıyı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Enine kıyı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Rialı kıyı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Fiyortlu kıyı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Kalanklı kıyı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86: fiyortlar Buzul Çağı'nda oluşmuş derin buzul vadilerinin deniz suları altında kalmasıyla oluşmuştur.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185 / 350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Delta oluşması için kıyıda hangi koşullar gerekir?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Mağarada sarkıt ve dikit nasıl oluşur?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Kıyıda bir aşınım ve bir birikim şekli yazınız.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83-85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186 / 350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3'ün 11 ve 12. maddelerini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Kitap s. 86'dan grubunun hazırlamadığı iki kıyı tipini oku; her birini bir cümleyle özetle.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E8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Coğrafyadan proje aldıysan konu önerini öğretmenine ilet.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187 / 350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GNL-COG10-SN-U3 — 10. hafta · Akarsu Birikimi, Karst ve Kıyılar (slayt 156-187)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