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88.xml" ContentType="application/vnd.openxmlformats-officedocument.presentationml.notesSlide+xml"/>
  <Override PartName="/ppt/notesSlides/notesSlide189.xml" ContentType="application/vnd.openxmlformats-officedocument.presentationml.notesSlide+xml"/>
  <Override PartName="/ppt/notesSlides/notesSlide190.xml" ContentType="application/vnd.openxmlformats-officedocument.presentationml.notesSlide+xml"/>
  <Override PartName="/ppt/notesSlides/notesSlide191.xml" ContentType="application/vnd.openxmlformats-officedocument.presentationml.notesSlide+xml"/>
  <Override PartName="/ppt/notesSlides/notesSlide192.xml" ContentType="application/vnd.openxmlformats-officedocument.presentationml.notesSlide+xml"/>
  <Override PartName="/ppt/notesSlides/notesSlide193.xml" ContentType="application/vnd.openxmlformats-officedocument.presentationml.notesSlide+xml"/>
  <Override PartName="/ppt/notesSlides/notesSlide194.xml" ContentType="application/vnd.openxmlformats-officedocument.presentationml.notesSlide+xml"/>
  <Override PartName="/ppt/notesSlides/notesSlide195.xml" ContentType="application/vnd.openxmlformats-officedocument.presentationml.notesSlide+xml"/>
  <Override PartName="/ppt/notesSlides/notesSlide196.xml" ContentType="application/vnd.openxmlformats-officedocument.presentationml.notesSlide+xml"/>
  <Override PartName="/ppt/notesSlides/notesSlide197.xml" ContentType="application/vnd.openxmlformats-officedocument.presentationml.notesSlide+xml"/>
  <Override PartName="/ppt/notesSlides/notesSlide198.xml" ContentType="application/vnd.openxmlformats-officedocument.presentationml.notesSlide+xml"/>
  <Override PartName="/ppt/notesSlides/notesSlide199.xml" ContentType="application/vnd.openxmlformats-officedocument.presentationml.notesSlide+xml"/>
  <Override PartName="/ppt/notesSlides/notesSlide200.xml" ContentType="application/vnd.openxmlformats-officedocument.presentationml.notesSlide+xml"/>
  <Override PartName="/ppt/notesSlides/notesSlide201.xml" ContentType="application/vnd.openxmlformats-officedocument.presentationml.notesSlide+xml"/>
  <Override PartName="/ppt/notesSlides/notesSlide202.xml" ContentType="application/vnd.openxmlformats-officedocument.presentationml.notesSlide+xml"/>
  <Override PartName="/ppt/notesSlides/notesSlide203.xml" ContentType="application/vnd.openxmlformats-officedocument.presentationml.notesSlide+xml"/>
  <Override PartName="/ppt/notesSlides/notesSlide204.xml" ContentType="application/vnd.openxmlformats-officedocument.presentationml.notesSlide+xml"/>
  <Override PartName="/ppt/notesSlides/notesSlide205.xml" ContentType="application/vnd.openxmlformats-officedocument.presentationml.notesSlide+xml"/>
  <Override PartName="/ppt/notesSlides/notesSlide206.xml" ContentType="application/vnd.openxmlformats-officedocument.presentationml.notesSlide+xml"/>
  <Override PartName="/ppt/notesSlides/notesSlide207.xml" ContentType="application/vnd.openxmlformats-officedocument.presentationml.notesSlide+xml"/>
  <Override PartName="/ppt/notesSlides/notesSlide208.xml" ContentType="application/vnd.openxmlformats-officedocument.presentationml.notesSlide+xml"/>
  <Override PartName="/ppt/notesSlides/notesSlide209.xml" ContentType="application/vnd.openxmlformats-officedocument.presentationml.notesSlide+xml"/>
  <Override PartName="/ppt/notesSlides/notesSlide210.xml" ContentType="application/vnd.openxmlformats-officedocument.presentationml.notesSlide+xml"/>
  <Override PartName="/ppt/notesSlides/notesSlide211.xml" ContentType="application/vnd.openxmlformats-officedocument.presentationml.notesSlide+xml"/>
  <Override PartName="/ppt/notesSlides/notesSlide212.xml" ContentType="application/vnd.openxmlformats-officedocument.presentationml.notesSlide+xml"/>
  <Override PartName="/ppt/notesSlides/notesSlide213.xml" ContentType="application/vnd.openxmlformats-officedocument.presentationml.notesSlide+xml"/>
  <Override PartName="/ppt/notesSlides/notesSlide214.xml" ContentType="application/vnd.openxmlformats-officedocument.presentationml.notesSlide+xml"/>
  <Override PartName="/ppt/notesSlides/notesSlide215.xml" ContentType="application/vnd.openxmlformats-officedocument.presentationml.notesSlide+xml"/>
  <Override PartName="/ppt/notesSlides/notesSlide216.xml" ContentType="application/vnd.openxmlformats-officedocument.presentationml.notesSlide+xml"/>
  <Override PartName="/ppt/notesSlides/notesSlide217.xml" ContentType="application/vnd.openxmlformats-officedocument.presentationml.notesSlide+xml"/>
  <Override PartName="/ppt/notesSlides/notesSlide218.xml" ContentType="application/vnd.openxmlformats-officedocument.presentationml.notesSlide+xml"/>
  <Override PartName="/ppt/notesSlides/notesSlide219.xml" ContentType="application/vnd.openxmlformats-officedocument.presentationml.notesSlide+xml"/>
  <Override PartName="/ppt/notesSlides/notesSlide220.xml" ContentType="application/vnd.openxmlformats-officedocument.presentationml.notesSlide+xml"/>
  <Override PartName="/ppt/notesSlides/notesSlide221.xml" ContentType="application/vnd.openxmlformats-officedocument.presentationml.notesSlide+xml"/>
  <Override PartName="/ppt/notesSlides/notesSlide222.xml" ContentType="application/vnd.openxmlformats-officedocument.presentationml.notesSlide+xml"/>
  <Override PartName="/ppt/notesSlides/notesSlide223.xml" ContentType="application/vnd.openxmlformats-officedocument.presentationml.notesSlide+xml"/>
  <Override PartName="/ppt/notesSlides/notesSlide224.xml" ContentType="application/vnd.openxmlformats-officedocument.presentationml.notesSlide+xml"/>
  <Override PartName="/ppt/notesSlides/notesSlide3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43" r:id="rId195"/>
    <p:sldId id="444" r:id="rId196"/>
    <p:sldId id="445" r:id="rId197"/>
    <p:sldId id="446" r:id="rId198"/>
    <p:sldId id="447" r:id="rId199"/>
    <p:sldId id="448" r:id="rId200"/>
    <p:sldId id="449" r:id="rId201"/>
    <p:sldId id="450" r:id="rId202"/>
    <p:sldId id="451" r:id="rId203"/>
    <p:sldId id="452" r:id="rId204"/>
    <p:sldId id="453" r:id="rId205"/>
    <p:sldId id="454" r:id="rId206"/>
    <p:sldId id="455" r:id="rId207"/>
    <p:sldId id="456" r:id="rId208"/>
    <p:sldId id="457" r:id="rId209"/>
    <p:sldId id="458" r:id="rId210"/>
    <p:sldId id="459" r:id="rId211"/>
    <p:sldId id="460" r:id="rId212"/>
    <p:sldId id="461" r:id="rId213"/>
    <p:sldId id="462" r:id="rId214"/>
    <p:sldId id="463" r:id="rId215"/>
    <p:sldId id="464" r:id="rId216"/>
    <p:sldId id="465" r:id="rId217"/>
    <p:sldId id="466" r:id="rId218"/>
    <p:sldId id="467" r:id="rId219"/>
    <p:sldId id="468" r:id="rId220"/>
    <p:sldId id="469" r:id="rId221"/>
    <p:sldId id="470" r:id="rId222"/>
    <p:sldId id="471" r:id="rId223"/>
    <p:sldId id="472" r:id="rId224"/>
    <p:sldId id="473" r:id="rId225"/>
    <p:sldId id="474" r:id="rId226"/>
    <p:sldId id="475" r:id="rId227"/>
    <p:sldId id="476" r:id="rId228"/>
    <p:sldId id="477" r:id="rId229"/>
    <p:sldId id="478" r:id="rId230"/>
    <p:sldId id="479" r:id="rId231"/>
    <p:sldId id="480" r:id="rId45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5" Type="http://schemas.openxmlformats.org/officeDocument/2006/relationships/slide" Target="slides/slide38.xml"/><Relationship Id="rId195" Type="http://schemas.openxmlformats.org/officeDocument/2006/relationships/slide" Target="slides/slide1.xml"/><Relationship Id="rId196" Type="http://schemas.openxmlformats.org/officeDocument/2006/relationships/slide" Target="slides/slide2.xml"/><Relationship Id="rId197" Type="http://schemas.openxmlformats.org/officeDocument/2006/relationships/slide" Target="slides/slide3.xml"/><Relationship Id="rId198" Type="http://schemas.openxmlformats.org/officeDocument/2006/relationships/slide" Target="slides/slide4.xml"/><Relationship Id="rId199" Type="http://schemas.openxmlformats.org/officeDocument/2006/relationships/slide" Target="slides/slide5.xml"/><Relationship Id="rId200" Type="http://schemas.openxmlformats.org/officeDocument/2006/relationships/slide" Target="slides/slide6.xml"/><Relationship Id="rId201" Type="http://schemas.openxmlformats.org/officeDocument/2006/relationships/slide" Target="slides/slide7.xml"/><Relationship Id="rId202" Type="http://schemas.openxmlformats.org/officeDocument/2006/relationships/slide" Target="slides/slide8.xml"/><Relationship Id="rId203" Type="http://schemas.openxmlformats.org/officeDocument/2006/relationships/slide" Target="slides/slide9.xml"/><Relationship Id="rId204" Type="http://schemas.openxmlformats.org/officeDocument/2006/relationships/slide" Target="slides/slide10.xml"/><Relationship Id="rId205" Type="http://schemas.openxmlformats.org/officeDocument/2006/relationships/slide" Target="slides/slide11.xml"/><Relationship Id="rId206" Type="http://schemas.openxmlformats.org/officeDocument/2006/relationships/slide" Target="slides/slide12.xml"/><Relationship Id="rId207" Type="http://schemas.openxmlformats.org/officeDocument/2006/relationships/slide" Target="slides/slide13.xml"/><Relationship Id="rId208" Type="http://schemas.openxmlformats.org/officeDocument/2006/relationships/slide" Target="slides/slide14.xml"/><Relationship Id="rId209" Type="http://schemas.openxmlformats.org/officeDocument/2006/relationships/slide" Target="slides/slide15.xml"/><Relationship Id="rId210" Type="http://schemas.openxmlformats.org/officeDocument/2006/relationships/slide" Target="slides/slide16.xml"/><Relationship Id="rId211" Type="http://schemas.openxmlformats.org/officeDocument/2006/relationships/slide" Target="slides/slide17.xml"/><Relationship Id="rId212" Type="http://schemas.openxmlformats.org/officeDocument/2006/relationships/slide" Target="slides/slide18.xml"/><Relationship Id="rId213" Type="http://schemas.openxmlformats.org/officeDocument/2006/relationships/slide" Target="slides/slide19.xml"/><Relationship Id="rId214" Type="http://schemas.openxmlformats.org/officeDocument/2006/relationships/slide" Target="slides/slide20.xml"/><Relationship Id="rId215" Type="http://schemas.openxmlformats.org/officeDocument/2006/relationships/slide" Target="slides/slide21.xml"/><Relationship Id="rId216" Type="http://schemas.openxmlformats.org/officeDocument/2006/relationships/slide" Target="slides/slide22.xml"/><Relationship Id="rId217" Type="http://schemas.openxmlformats.org/officeDocument/2006/relationships/slide" Target="slides/slide23.xml"/><Relationship Id="rId218" Type="http://schemas.openxmlformats.org/officeDocument/2006/relationships/slide" Target="slides/slide24.xml"/><Relationship Id="rId219" Type="http://schemas.openxmlformats.org/officeDocument/2006/relationships/slide" Target="slides/slide25.xml"/><Relationship Id="rId220" Type="http://schemas.openxmlformats.org/officeDocument/2006/relationships/slide" Target="slides/slide26.xml"/><Relationship Id="rId221" Type="http://schemas.openxmlformats.org/officeDocument/2006/relationships/slide" Target="slides/slide27.xml"/><Relationship Id="rId222" Type="http://schemas.openxmlformats.org/officeDocument/2006/relationships/slide" Target="slides/slide28.xml"/><Relationship Id="rId223" Type="http://schemas.openxmlformats.org/officeDocument/2006/relationships/slide" Target="slides/slide29.xml"/><Relationship Id="rId224" Type="http://schemas.openxmlformats.org/officeDocument/2006/relationships/slide" Target="slides/slide30.xml"/><Relationship Id="rId225" Type="http://schemas.openxmlformats.org/officeDocument/2006/relationships/slide" Target="slides/slide31.xml"/><Relationship Id="rId226" Type="http://schemas.openxmlformats.org/officeDocument/2006/relationships/slide" Target="slides/slide32.xml"/><Relationship Id="rId227" Type="http://schemas.openxmlformats.org/officeDocument/2006/relationships/slide" Target="slides/slide33.xml"/><Relationship Id="rId228" Type="http://schemas.openxmlformats.org/officeDocument/2006/relationships/slide" Target="slides/slide34.xml"/><Relationship Id="rId229" Type="http://schemas.openxmlformats.org/officeDocument/2006/relationships/slide" Target="slides/slide35.xml"/><Relationship Id="rId230" Type="http://schemas.openxmlformats.org/officeDocument/2006/relationships/slide" Target="slides/slide36.xml"/><Relationship Id="rId231" Type="http://schemas.openxmlformats.org/officeDocument/2006/relationships/slide" Target="slides/slide3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8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18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19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19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19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9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19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19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19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9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9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9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0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0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0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0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20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0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20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notesSlide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 çıktısı ve iki süreç bileşeni; 3.3 bu hafta tamamlanır.</a:t>
            </a:r>
          </a:p>
          <a:p/>
          <a:p>
            <a:r>
              <a:t>NASIL: 'Bugün son üç dış etkeni (buzul, rüzgâr, canlılar) görüp Türkiye haritasında bütün dış etkenleri birlikte inceleyeceğiz' deyin.</a:t>
            </a:r>
          </a:p>
          <a:p/>
          <a:p>
            <a:r>
              <a:t>KAYNAK: Program (2026) COĞ.10.3.3 a-b.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Buzul, rüzgâr, canlılar ve etkinliğin 1. adımı birinci ders saati; 2. adım, ova-plato haritası ve çalışma yaprağı ikinci ders saatidir.</a:t>
            </a:r>
          </a:p>
          <a:p/>
          <a:p>
            <a:r>
              <a:t>KAYNAK: Ders planı, 11. hafta akışı.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10. haftayı iki soruyla bağlamak.</a:t>
            </a:r>
          </a:p>
          <a:p/>
          <a:p>
            <a:r>
              <a:t>NASIL: İki öğrenciden kısa cevap alın.</a:t>
            </a:r>
          </a:p>
          <a:p/>
          <a:p>
            <a:r>
              <a:t>KAYNAK: Kitap s. 84 Görsel 3.25; s. 85 Görsel 3.26.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Kitap s. 84-85.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Buzulun oluşumu, kalıcı kar sınırı ve dağılışı.</a:t>
            </a:r>
          </a:p>
          <a:p/>
          <a:p>
            <a:r>
              <a:t>NASIL: Kalıcı kar sınırının sıcak kuşaktan soğuk kuşağa neden alçaldığını sorun (sıcaklık azalır). Fotoğrafta vadi buzulunu ve önündeki gölü gösterin.</a:t>
            </a:r>
          </a:p>
          <a:p/>
          <a:p>
            <a:r>
              <a:t>BEKLENEN CEVAP: Sıcak kuşakta sıcaklık yüksek olduğundan kar ancak çok yüksekte kalıcıdır; kutuplara doğru sıcaklık azaldıkça kalıcı kar sınırı alçalır.</a:t>
            </a:r>
          </a:p>
          <a:p/>
          <a:p>
            <a:r>
              <a:t>KAYNAK: Kitap s. 88 ve Görsel 3.28 (Kanada).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buzul aşındırmasıyla oluşan şekiller.</a:t>
            </a:r>
          </a:p>
          <a:p/>
          <a:p>
            <a:r>
              <a:t>NASIL: Üst satırda buzul türleri, alt satırda aşındırma şekilleri. 'Buzul çok yavaş hareket ettiği hâlde neden güçlü aşındırır?' (on binlerce tonluk ağırlık).</a:t>
            </a:r>
          </a:p>
          <a:p/>
          <a:p>
            <a:r>
              <a:t>KAYNAK: Kitap s. 88.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b: buzul aşındırması ile şekil arasındaki ilişki.</a:t>
            </a:r>
          </a:p>
          <a:p/>
          <a:p>
            <a:r>
              <a:t>NASIL: Şemanın üç basamağını öğrencilere okutun; V ve U vadiyi deftere çizdirin.</a:t>
            </a:r>
          </a:p>
          <a:p/>
          <a:p>
            <a:r>
              <a:t>KAYNAK: Kitap s. 89 'Buzullaşma Süreci'.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'Asılı vadi' şemada adıyla geçer, metinde tanımlanmaz: ana buzul vadisine yüksekten bağlanan yan vadi olarak şemada gösterilir (şemadan okuma).</a:t>
            </a:r>
          </a:p>
          <a:p/>
          <a:p>
            <a:r>
              <a:t>KAYNAK: Kitap s. 88 metni, s. 89 şema adları.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buzul biriktirme şekilleri.</a:t>
            </a:r>
          </a:p>
          <a:p/>
          <a:p>
            <a:r>
              <a:t>NASIL: Dört kartı buzuldan uzaklaşarak okuyun: moren → cephe moreni → sandur; drumlin eski moren deposunun buzulca biçimlenmesidir.</a:t>
            </a:r>
          </a:p>
          <a:p/>
          <a:p>
            <a:r>
              <a:t>KAYNAK: Kitap s. 90.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buzul biriktirme şekillerini görselde belirlemek.</a:t>
            </a:r>
          </a:p>
          <a:p/>
          <a:p>
            <a:r>
              <a:t>SÜRE: İkili 2 dk, kontrol 1 dk.</a:t>
            </a:r>
          </a:p>
          <a:p/>
          <a:p>
            <a:r>
              <a:t>NASIL: Buzulun sağ üstte olduğunu gösterin; 'buzuldan uzaklaştıkça malzeme incelir' ipucunu verin.</a:t>
            </a:r>
          </a:p>
          <a:p/>
          <a:p>
            <a:r>
              <a:t>KAYNAK: Kitap s. 90 Uygulama.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Görselde oklar kesin değildir; kutular s. 90'daki dört biriktirme şekline göre eşlendi: buzuldan en uzak düzlük sandur, buzulla düzlük arasındaki küçük tepeler drumlin, buzulun üstündeki ve kenarındaki malzeme moren, buzulun önündeki yığın cephe moreni. Gerekçeli farklı eşleştirme kabul edilir.</a:t>
            </a:r>
          </a:p>
          <a:p/>
          <a:p>
            <a:r>
              <a:t>KAYNAK: Kitap s. 90 metni. Kutuların adları kitapta basılı değildir.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b: buzul topoğrafyası ile insan yaşamı ilişkisi (13. haftaya köprü).</a:t>
            </a:r>
          </a:p>
          <a:p/>
          <a:p>
            <a:r>
              <a:t>NASIL: İkililer iki neden yazar; üç ikiliden alın.</a:t>
            </a:r>
          </a:p>
          <a:p/>
          <a:p>
            <a:r>
              <a:t>KAYNAK: Kitap s. 90 soru.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Kitap s. 88 (buzulların bulunduğu yerler: Antarktika, Grönland, kutba yakın bölgeler, yüksek dağlık alanlar); nedenler çıkarım.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Türkiye'de buzullaşmış topoğrafyanın nerelerde görüldüğünü göstermek.</a:t>
            </a:r>
          </a:p>
          <a:p/>
          <a:p>
            <a:r>
              <a:t>NASIL: Dağları duvar haritasında gösterin; 'Neden bugün buzul olmayan yerde buzul izi var?' sorusunun cevabı kartın üst cümlesindedir.</a:t>
            </a:r>
          </a:p>
          <a:p/>
          <a:p>
            <a:r>
              <a:t>KAYNAK: Kitap s. 90.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Rüzgârın şekillendirici olduğu yerleri ve aşındırmanın iki yolunu vermek.</a:t>
            </a:r>
          </a:p>
          <a:p/>
          <a:p>
            <a:r>
              <a:t>NASIL: 'Bitki örtüsü neden önemli?' (malzemeyi tutar). İki kartı tahtaya 'süpürme / bombardıman' diye yazın.</a:t>
            </a:r>
          </a:p>
          <a:p/>
          <a:p>
            <a:r>
              <a:t>KAYNAK: Kitap s. 91.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Süpürmenin sonucu oluşan şekiller.</a:t>
            </a:r>
          </a:p>
          <a:p/>
          <a:p>
            <a:r>
              <a:t>NASIL: Görseli soldan sağa okutun: ince taneler gider, iri taneler kalır → çöl kaldırımı.</a:t>
            </a:r>
          </a:p>
          <a:p/>
          <a:p>
            <a:r>
              <a:t>KAYNAK: Kitap s. 91 Görsel 3.29.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Abrazyonla oluşan iki şekil.</a:t>
            </a:r>
          </a:p>
          <a:p/>
          <a:p>
            <a:r>
              <a:t>NASIL: 'Mantar kayanın alt kısmı neden ince?' — rüzgâr kum taneleriyle zemine yakın yumuşak tabakaları alttan oyar.</a:t>
            </a:r>
          </a:p>
          <a:p/>
          <a:p>
            <a:r>
              <a:t>KAYNAK: Kitap s. 91 Görsel 3.30 (Yardang, Çin), 3.31 (Mantar kaya, Ürdün).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Rüzgârın taşıma ve biriktirmesi.</a:t>
            </a:r>
          </a:p>
          <a:p/>
          <a:p>
            <a:r>
              <a:t>NASIL: Taşımada iri ve ince taneyi ayırın; 'rüzgâr ne zaman bırakır?' (hızı azalınca — akarsudaki gibi).</a:t>
            </a:r>
          </a:p>
          <a:p/>
          <a:p>
            <a:r>
              <a:t>KAYNAK: Kitap s. 92, Görsel 3.32 (Kumul, Umman).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11.1.</a:t>
            </a:r>
          </a:p>
          <a:p/>
          <a:p>
            <a:r>
              <a:t>KAYNAK: Kitap s. 91.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91: mantar kaya, rüzgârın zemine yakın yumuşak tabakaları alttan oyması sonucu oluşur (yüzey aşındırması).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İnsanın, bitkilerin ve hayvanların şekillendirici etkisi (anahtar kavram: antroposen).</a:t>
            </a:r>
          </a:p>
          <a:p/>
          <a:p>
            <a:r>
              <a:t>NASIL: Polder fotoğrafını gösterin: 'Bu kara parçası nereden geldi?' Sonra yakın çevreden bir örnek isteyin (yol yarması, dolgu alanı, taş ocağı gibi). Destek: Aşınma, Taşınma ve Biriktirme Süreçlerinin Etkisiyle Oluşan Yer Şekilleri (Etkileşimli İçerik) (s. 92): https://ders.eba.gov.tr/ders//redirectContent.jsp?resourceId=9d573556d95d3532512b5a2dd75d47dd&amp;resourceType=1&amp;resourceLocation=2 — öğretmen kendi EBA hesabıyla açar.</a:t>
            </a:r>
          </a:p>
          <a:p/>
          <a:p>
            <a:r>
              <a:t>BEKLENEN CEVAP: İnsan: kıyı doldurma, maden çukuru, yol ve baraj; bitki kökleri ayrışmaya katkı yapar; köstebek ve karıncalar toprağı gevşetip yığın oluşturur.</a:t>
            </a:r>
          </a:p>
          <a:p/>
          <a:p>
            <a:r>
              <a:t>KAYNAK: Kitap s. 92, Görsel 3.33 (Polderlerde yerleşme, Hollanda).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Etkinliğin amacı ve akışı (kitap 40+40 dk; derste 32 dk).</a:t>
            </a:r>
          </a:p>
          <a:p/>
          <a:p>
            <a:r>
              <a:t>SÜRE: 1. adım 8 dk · 2. adım 14 dk · çalışma yaprağı 10 dk (temize çekme evde).</a:t>
            </a:r>
          </a:p>
          <a:p/>
          <a:p>
            <a:r>
              <a:t>NASIL: Amacı okuyun; üç bölümü gösterin.</a:t>
            </a:r>
          </a:p>
          <a:p/>
          <a:p>
            <a:r>
              <a:t>KAYNAK: Kitap s. 94-96.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bileşenleri a-b: şekil, etken ve süreç.</a:t>
            </a:r>
          </a:p>
          <a:p/>
          <a:p>
            <a:r>
              <a:t>SÜRE: Bireysel 6 dk, kontrol 2 dk.</a:t>
            </a:r>
          </a:p>
          <a:p/>
          <a:p>
            <a:r>
              <a:t>NASIL: Öğrenciler kitapta yazar; dolaşarak 'aşınım mı birikim mi?' sorusunu sorun.</a:t>
            </a:r>
          </a:p>
          <a:p/>
          <a:p>
            <a:r>
              <a:t>KAYNAK: Kitap s. 94.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Tombolo kitapta Görsel 3.26'da adıyla geçer (adayı karaya bağlayan birikim); falez dalga aşındırmasıyla oluşan dik kıyıdır. Gerekçeli farklı cevap kabul edilir.</a:t>
            </a:r>
          </a:p>
          <a:p/>
          <a:p>
            <a:r>
              <a:t>KAYNAK: Kitap s. 85 (Görsel 3.26), s. 88 (buzul vadisi), s. 91 (mantar kaya). Görsel adları kitapta basılı değildir; görüntüden eşlendi.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Türkiye'deki aşınım-birikim şekillerini belirlemek.</a:t>
            </a:r>
          </a:p>
          <a:p/>
          <a:p>
            <a:r>
              <a:t>SÜRE: Bireysel 5 dk.</a:t>
            </a:r>
          </a:p>
          <a:p/>
          <a:p>
            <a:r>
              <a:t>NASIL: Önce bireysel adlandırma; sonra gruplara geçiş.</a:t>
            </a:r>
          </a:p>
          <a:p/>
          <a:p>
            <a:r>
              <a:t>KAYNAK: Kitap s. 95.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1 Denizli: Pamukkale travertenleri (kitap s. 101). 5 peribacaları sel sularının tüf gibi yumuşak malzemeyi aşındırmasıyla (kitap s. 78). 2 basamaklı yamaçlı derin vadi kanyon olarak eşlendi (kırgıbayır da gerekçeyle kabul). 6 şelalenin oluşumu kitapta anlatılmaz; şelale adı s. 116'da aşınım-birikim şekilleri arasında geçer. Gerekçeli farklı cevap kabul edilir.</a:t>
            </a:r>
          </a:p>
          <a:p/>
          <a:p>
            <a:r>
              <a:t>KAYNAK: Kitap s. 78, 82, 84, 85, 91-92, 101. Görsel adları kitapta basılı değildir.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Grup çalışması 7 dk + paylaşım 2 dk.</a:t>
            </a:r>
          </a:p>
          <a:p/>
          <a:p>
            <a:r>
              <a:t>NASIL: Sıralar adalara çevrilir, malzeme sorumluları grup setlerini alır. Roller her hafta döner; 4 kişilik grupta kontrolcünün işini yazıcı üstlenir. Program: 'Harita incelemeleri küçük grup çalışması şeklinde gerçekleştirilebilir.' Harita/veri okuyucu s. 95 haritasını ve atlası tutar.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b: kuvvet ile yer şekli ve alanın koşulu arasındaki ilişki.</a:t>
            </a:r>
          </a:p>
          <a:p/>
          <a:p>
            <a:r>
              <a:t>NASIL: Sözcülerden iki örnek alın; 'Neden İç Anadolu'da kumul var da Karadeniz kıyısındaki ormanlık dağlarda yok?' gibi karşılaştırma soruları sorun.</a:t>
            </a:r>
          </a:p>
          <a:p/>
          <a:p>
            <a:r>
              <a:t>KAYNAK: Kitap s. 95; program COĞ.10.3.3 öğrenme-öğretme uygulaması.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Gerekçeli farklı cevap kabul edilir; yazılı cevap ev çalışmasıdır.</a:t>
            </a:r>
          </a:p>
          <a:p/>
          <a:p>
            <a:r>
              <a:t>KAYNAK: kurak ve yarı kurak bölgelerde daha çok rüzgârlar etkilidir (s. 78); kıyılarda dalga ve akıntılar (s. 78, 85); traverten (s. 84); peribacası (s. 78).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Program: Türkiye'deki aşınım-birikim şekillerini harita üzerinde incelemek (küçük grup).</a:t>
            </a:r>
          </a:p>
          <a:p/>
          <a:p>
            <a:r>
              <a:t>SÜRE: 8 dk (esnek). Süre kalmazsa tamamı ev çalışması.</a:t>
            </a:r>
          </a:p>
          <a:p/>
          <a:p>
            <a:r>
              <a:t>NASIL: Her gruba iki ova, bir plato numarası verin; harita/veri okuyucu atlasta bulur.</a:t>
            </a:r>
          </a:p>
          <a:p/>
          <a:p>
            <a:r>
              <a:t>KAYNAK: Kitap s. 93 Uygulama ('atlaslarınızdan yararlanarak').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Ova ve plato adları kitapta basılı değildir; adları öğretmen kendi atlasıyla kontrol eder. 7 ve 8 numaralı noktalar Karadeniz kıyısındaki iki büyük delta ovasının yerindedir (harita okuması; kitapta ad yok).</a:t>
            </a:r>
          </a:p>
          <a:p/>
          <a:p>
            <a:r>
              <a:t>KAYNAK: Kitap s. 80 Plato, akarsuların derin vadiler açarak parçaladığı, çevresine göre yüksek, düzlük ya da hafif engebeli alanlardır; s. 83 delta; s. 101 'Delta ovası-pamuk tarımı (Adana)'.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Program: öğrenmeler çalışma yaprağı üzerinden izlenir (süreç bileşeni b).</a:t>
            </a:r>
          </a:p>
          <a:p/>
          <a:p>
            <a:r>
              <a:t>SÜRE: 10 dk taslak; temize çekme evde.</a:t>
            </a:r>
          </a:p>
          <a:p/>
          <a:p>
            <a:r>
              <a:t>NASIL: Önce yakın çevrede bir yeryüzü şekli seçtirin (dere vadisi, tepe yamacı, kıyı…); beş kavramın hepsi geçmeli. Okul ya da ev konumu yazılmaz, yalnız şekil anlatılır.</a:t>
            </a:r>
          </a:p>
          <a:p/>
          <a:p>
            <a:r>
              <a:t>KAYNAK: Kitap s. 96 Çalışma Yaprağı; program COĞ.10.3.3.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metin.</a:t>
            </a:r>
          </a:p>
          <a:p/>
          <a:p>
            <a:r>
              <a:t>BEKLENEN CEVAP: Öğrenci kendi çevresindeki şekli yazar; beş kavramı doğru kullanan farklı metinler kabul edilir. Ölçüt: beş kavramın doğru kullanımı (P2 beceri görevi).</a:t>
            </a:r>
          </a:p>
          <a:p/>
          <a:p>
            <a:r>
              <a:t>KAYNAK: Kitap s. 96; s. 83 (karstlaşma); sözlük s. 226 (aşınma, birikme, çözünme).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11.2.</a:t>
            </a:r>
          </a:p>
          <a:p/>
          <a:p>
            <a:r>
              <a:t>KAYNAK: Kitap s. 88.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88: buzullar dar V profilli akarsu vadilerini aşındırarak geniş bir U profiline sahip tekne görünümlü buzul vadisi hâline getirir.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öğrenmesi.</a:t>
            </a:r>
          </a:p>
          <a:p/>
          <a:p>
            <a:r>
              <a:t>SÜRE: 3 dk; grup yazıcısı toplar.</a:t>
            </a:r>
          </a:p>
          <a:p/>
          <a:p>
            <a:r>
              <a:t>BEKLENEN CEVAP: 1) Akarsu vadisi dar V, buzul vadisi geniş U profilli ve tekne görünümlü. 2) Lös ve kumul. 3) Kıyı doldurma, maden çukuru, yol ve baraj inşaatı ya da polder.</a:t>
            </a:r>
          </a:p>
          <a:p/>
          <a:p>
            <a:r>
              <a:t>KAYNAK: Kitap s. 88, 92.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 ve 12. haftaya hazırlık.</a:t>
            </a:r>
          </a:p>
          <a:p/>
          <a:p>
            <a:r>
              <a:t>KAYNAK: Ders planı, 11. hafta.</a:t>
            </a:r>
          </a:p>
          <a:p/>
          <a:p>
            <a:r>
              <a:t>NOT: 3 Aralık Dünya Engelliler Günü: okul programına göre; ders içi ayrı etkinlik gerekmez.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8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9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0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2.xml"/><Relationship Id="rId3" Type="http://schemas.openxmlformats.org/officeDocument/2006/relationships/image" Target="../media/image67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3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4.xml"/><Relationship Id="rId3" Type="http://schemas.openxmlformats.org/officeDocument/2006/relationships/image" Target="../media/image68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5.xml"/><Relationship Id="rId3" Type="http://schemas.openxmlformats.org/officeDocument/2006/relationships/image" Target="../media/image68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7.xml"/><Relationship Id="rId3" Type="http://schemas.openxmlformats.org/officeDocument/2006/relationships/image" Target="../media/image69.jp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8.xml"/><Relationship Id="rId3" Type="http://schemas.openxmlformats.org/officeDocument/2006/relationships/image" Target="../media/image69.jp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9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0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1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2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3.xml"/><Relationship Id="rId3" Type="http://schemas.openxmlformats.org/officeDocument/2006/relationships/image" Target="../media/image70.jp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4.xml"/><Relationship Id="rId3" Type="http://schemas.openxmlformats.org/officeDocument/2006/relationships/image" Target="../media/image71.jpg"/><Relationship Id="rId4" Type="http://schemas.openxmlformats.org/officeDocument/2006/relationships/image" Target="../media/image72.jp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5.xml"/><Relationship Id="rId3" Type="http://schemas.openxmlformats.org/officeDocument/2006/relationships/image" Target="../media/image73.jp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7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8.xml"/><Relationship Id="rId3" Type="http://schemas.openxmlformats.org/officeDocument/2006/relationships/image" Target="../media/image74.jp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9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0.xml"/><Relationship Id="rId3" Type="http://schemas.openxmlformats.org/officeDocument/2006/relationships/image" Target="../media/image75.jp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1.xml"/><Relationship Id="rId3" Type="http://schemas.openxmlformats.org/officeDocument/2006/relationships/image" Target="../media/image75.jp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2.xml"/><Relationship Id="rId3" Type="http://schemas.openxmlformats.org/officeDocument/2006/relationships/image" Target="../media/image76.jp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3.xml"/><Relationship Id="rId3" Type="http://schemas.openxmlformats.org/officeDocument/2006/relationships/image" Target="../media/image76.jp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4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5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6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7.xml"/><Relationship Id="rId3" Type="http://schemas.openxmlformats.org/officeDocument/2006/relationships/image" Target="../media/image77.jp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8.xml"/><Relationship Id="rId3" Type="http://schemas.openxmlformats.org/officeDocument/2006/relationships/image" Target="../media/image77.jp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9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0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1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2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3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4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11.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Buzullar, Rüzgârlar ve Canlılar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30 Kasım - 4 Aralık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COĞ.10.3.3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Yeryüzü şekillerinin oluşumunu aşınım ve birikim süreçleri açısından çözümleyebilme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8946" indent="-328946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Aşınım ve birikim süreçlerinde ortaya çıkan yeryüzü şekillerini belirler.</a:t>
            </a:r>
          </a:p>
          <a:p>
            <a:pPr algn="l" marL="340187" indent="-340187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Aşınım ve birikim süreçleriyle yeryüzü şekilleri arasındaki ilişkiyi belirler.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188 / 350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11.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Buzullar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88-90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Rüzgârlar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91-92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Canlılar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92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Etkinlik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Dört görsel · Türkiye haritası · s. 94-95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Çalışma yaprağı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96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189 / 350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Geçen haftayı hatırlayalım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TEKRAR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1) Obruk nasıl oluşur?  2) Kıyı oku aşınımla mı, birikimle mi oluşur?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84-85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190 / 350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Geçen haftayı hatırlayalım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1) Obruk nasıl oluşur?  2) Kıyı oku aşınımla mı, birikimle mi oluşur?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1) Yer altında mağara sisteminin oluşması ve zamanla tavanının çökmesiyle obruk meydana gelmesi.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2) Birikimle: dalga ve akıntılar girintilerin önünü biriktirmelerle kapatır; kıyı oku, tombolo, kumsal ve lagün böyle oluşur.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84-85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191 / 350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 nasıl oluşur, nerede bulunur?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BUZUL</a:t>
            </a:r>
          </a:p>
        </p:txBody>
      </p:sp>
      <p:pic>
        <p:nvPicPr>
          <p:cNvPr id="6" name="Picture 5" descr="h11_vadi_buzulu_s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333883"/>
            <a:ext cx="5760720" cy="2873496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4253099"/>
            <a:ext cx="576072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Görsel 3.28: Vadi buzulu ve buzul vadisi (Kanada)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92240" y="1261872"/>
            <a:ext cx="5196535" cy="28346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6492240" y="1261872"/>
            <a:ext cx="118872" cy="2834640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6766560" y="1261872"/>
            <a:ext cx="4785055" cy="28346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Buzullar, kalıcı kar sınırının üzerinde sıkışmış ve sertleşmiş kar tanelerinin buz kristallerine dönüştükten sonra basıncın etkisiyle birbirine bağlanarak katı bir kütle hâline gelmesiyle oluşmaktadır.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492240" y="4233672"/>
          <a:ext cx="5196535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2055"/>
                <a:gridCol w="155448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Kalıcı kar sınırı</a:t>
                      </a:r>
                    </a:p>
                  </a:txBody>
                  <a:tcPr marL="54864" marR="54864" marT="18288" marB="18288" anchor="ctr">
                    <a:solidFill>
                      <a:srgbClr val="4F7CA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Yükselti</a:t>
                      </a:r>
                    </a:p>
                  </a:txBody>
                  <a:tcPr marL="54864" marR="54864" marT="18288" marB="18288" anchor="ctr">
                    <a:solidFill>
                      <a:srgbClr val="4F7CAC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Sıcak kuşak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5.600 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Ilıman kuşak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3.000 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Soğuk kuşak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0 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Rounded Rectangle 11"/>
          <p:cNvSpPr/>
          <p:nvPr/>
        </p:nvSpPr>
        <p:spPr>
          <a:xfrm>
            <a:off x="502920" y="4664579"/>
            <a:ext cx="5760720" cy="1626493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Buzullar günümüzde karaların yaklaşık %10'unu kaplamaktadır.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192 / 350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 türleri ve buzul aşındırması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BUZUL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1691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Örtü buzulu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1014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Antarktika ve Grönland Adası gibi geniş alanları kaplayan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1691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Takke buzulu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1014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Dağların yüksek kesimlerini örten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1691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Vadi buzulu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1014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Eski akarsu ve buzul vadilerine yerleşmiş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3136392"/>
            <a:ext cx="2645587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502920" y="313639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502920" y="340156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594360" y="313639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Buzul çizikleri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2648" y="3739896"/>
            <a:ext cx="2426131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Birbirine paralel çizik ve oluklar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349675" y="3136392"/>
            <a:ext cx="2645587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3349675" y="313639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3349675" y="340156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3441115" y="313639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Hörgüç kaya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59403" y="3739896"/>
            <a:ext cx="2426131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Akış yönündeki yamacı daha dik olan kaya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196430" y="3136392"/>
            <a:ext cx="2645587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2" name="Rounded Rectangle 31"/>
          <p:cNvSpPr/>
          <p:nvPr/>
        </p:nvSpPr>
        <p:spPr>
          <a:xfrm>
            <a:off x="6196430" y="313639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3" name="Rectangle 32"/>
          <p:cNvSpPr/>
          <p:nvPr/>
        </p:nvSpPr>
        <p:spPr>
          <a:xfrm>
            <a:off x="6196430" y="340156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4" name="TextBox 33"/>
          <p:cNvSpPr txBox="1"/>
          <p:nvPr/>
        </p:nvSpPr>
        <p:spPr>
          <a:xfrm>
            <a:off x="6287870" y="313639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Sirk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06158" y="3739896"/>
            <a:ext cx="2426131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Üç tarafı yamaçlarla çevrili, bir tarafı vadiye doğru açık olan kâse şeklinde çukur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9043185" y="3136392"/>
            <a:ext cx="2645587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Rounded Rectangle 36"/>
          <p:cNvSpPr/>
          <p:nvPr/>
        </p:nvSpPr>
        <p:spPr>
          <a:xfrm>
            <a:off x="9043185" y="313639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8" name="Rectangle 37"/>
          <p:cNvSpPr/>
          <p:nvPr/>
        </p:nvSpPr>
        <p:spPr>
          <a:xfrm>
            <a:off x="9043185" y="340156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9" name="TextBox 38"/>
          <p:cNvSpPr txBox="1"/>
          <p:nvPr/>
        </p:nvSpPr>
        <p:spPr>
          <a:xfrm>
            <a:off x="9134625" y="313639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Buzul vadisi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52913" y="3739896"/>
            <a:ext cx="2426131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Geniş bir "U" profiline sahip tekne görünümlü vadi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193 / 350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Buzullaşma süreci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ŞEMA</a:t>
            </a:r>
          </a:p>
        </p:txBody>
      </p:sp>
      <p:pic>
        <p:nvPicPr>
          <p:cNvPr id="6" name="Picture 5" descr="h11_buzullasma_s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4806" y="1261872"/>
            <a:ext cx="3353216" cy="493776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48253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Şemayı 1 → 3 sırasıyla incele: V şekilli akarsu vadisi buzullaşmadan sonra nasıl değişti? 3. aşamada hangi yeni şekiller var?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88-89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194 / 350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Buzullaşma süreci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11_buzullasma_s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4806" y="1261872"/>
            <a:ext cx="3353216" cy="493776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48253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Şemayı 1 → 3 sırasıyla incele: V şekilli akarsu vadisi buzullaşmadan sonra nasıl değişti? 3. aşamada hangi yeni şekiller var?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70632"/>
            <a:ext cx="7482535" cy="34290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770632"/>
            <a:ext cx="109728" cy="3429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825496"/>
            <a:ext cx="7162495" cy="33192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V şekilli akarsu vadisi geniş bir "U" profiline sahip tekne görünümlü buzul vadisi hâline geldi.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Buzul kalkınca ortaya çıkan şekiller: sirk ve sirk gölleri, asılı vadi.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Buzul aşındırması ve biriktirmesi süreçleriyle oluşan bu yer şekilleri buzullar kalktıktan sonra ortaya çıkar.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88-89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195 / 350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 biriktirmesi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BUZUL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Moren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Buzulun sürüklediği kum ve çakıl boyutundaki malzemenin birikmesiyle meydana gelen birikinti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FFFFFF"/>
                </a:solidFill>
                <a:latin typeface="Calibri"/>
              </a:rPr>
              <a:t>Cephe moreni (moren seti)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Buzulun bittiği yerde buzula paralel şekilde yığılmış morenler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Sandur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Eriyen suyun sürüklediği ince malzemenin tabakalı ve az eğimli bir şekilde oluşturduğu birikim düzlüğüne sandur adı verilir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Drumlin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Ters kaşık şekilli ve akış yönündeki yamacı daha dik olan tepeler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196 / 350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buzul biriktirme şekilleri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pic>
        <p:nvPicPr>
          <p:cNvPr id="6" name="Picture 5" descr="h11_buzul_birikim_s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585369"/>
            <a:ext cx="7223760" cy="429076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475543" y="2174824"/>
            <a:ext cx="384048" cy="384048"/>
          </a:xfrm>
          <a:prstGeom prst="ellipse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3598443" y="1909416"/>
            <a:ext cx="384048" cy="384048"/>
          </a:xfrm>
          <a:prstGeom prst="ellipse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5809799" y="1511304"/>
            <a:ext cx="384048" cy="384048"/>
          </a:xfrm>
          <a:prstGeom prst="ellipse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952260" y="5521915"/>
            <a:ext cx="384048" cy="384048"/>
          </a:xfrm>
          <a:prstGeom prst="ellipse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82880" rIns="18288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Buzul alanlarında biriktirme süreçlerinin etkisine bağlı oluşan yeryüzü şekillerinin isimlerini görseldeki boş bırakılan alanlara yazıp aşağıdaki soruyu cevaplayınız. (İkilinle; 1-4)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197 / 350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buzul biriktirme şekilleri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11_buzul_birikim_s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585369"/>
            <a:ext cx="7223760" cy="429076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475543" y="2174824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3598443" y="1909416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5809799" y="1511304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952260" y="5521915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7955280" y="1261872"/>
            <a:ext cx="109728" cy="4937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8183880" y="1316736"/>
            <a:ext cx="3413455" cy="4828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1 · Sandur (buzuldan en uzak, düz birikim alanı)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 · Drumlin (küçük, uzunca tepeler)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3 · Moren (buzulun taşıdığı malzeme)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4 · Cephe moreni (moren seti)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198 / 350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Buzul topoğrafyasında neden az insan yaşar?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Buzul topoğrafyasının bulunduğu bölgelerde insan yerleşmesinin çok az olmasının sebepleri neler olabilir?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88-90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199 / 350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50" b="1" i="0">
                <a:solidFill>
                  <a:srgbClr val="FFFFFF"/>
                </a:solidFill>
                <a:latin typeface="Calibri"/>
              </a:rPr>
              <a:t>Buzul topoğrafyasında neden az insan yaşar?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Buzul topoğrafyasının bulunduğu bölgelerde insan yerleşmesinin çok az olmasının sebepleri neler olabilir?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Buzullar kutuplara yakın bölgelerde ve yüksek dağlarda bulunur: iklim soğuktur.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Yükselti ve eğim fazladır; tarım yapılacak düz ve topraklı alan azdır.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Ulaşım ve yapılaşma güçtür. (Gerekçeli farklı cevap kabul edilir.)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88-90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200 / 350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Türkiye'de buzul izleri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TÜRKİYE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463040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Türkiye'de günümüzde 3.500 m civarında olan ortalama kalıcı kar sınırının son buzul çağında 2.200 m civarına indiği hesaplanmaktadır.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953512"/>
            <a:ext cx="2645587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95351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21868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95351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Doğu Anadolu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557016"/>
            <a:ext cx="2426131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Mercan, Ağrı, Tendürek, Süphan ve Bingöl dağları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953512"/>
            <a:ext cx="2645587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95351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321868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95351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Kuzey Anadolu Dağları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3557016"/>
            <a:ext cx="2426131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Giresun ve Kaçkar, Mescit ve Yalnızçam dağları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953512"/>
            <a:ext cx="2645587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95351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3218688"/>
            <a:ext cx="2645587" cy="265176"/>
          </a:xfrm>
          <a:prstGeom prst="rect">
            <a:avLst/>
          </a:prstGeom>
          <a:solidFill>
            <a:srgbClr val="4F7CA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95351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Toroslar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3557016"/>
            <a:ext cx="2426131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Bey, Sultan, Davraz, Dedegöl, Barla, Bolkar dağları; Aladağlar; Buzul ve Sat dağı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953512"/>
            <a:ext cx="2645587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95351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321868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95351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Batı Anadolu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3557016"/>
            <a:ext cx="2426131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Uludağ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201 / 350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Rüzgâr nerede etkilidir?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RÜZGÂR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6002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600200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6002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Rüzgârlar, bitki örtüsünün olmadığı veya zayıf olduğu kurak çöl bölgeleri ile yarı kurak step ve kıyı bölgelerinde şekillendirici bir dış etkendir.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090672"/>
            <a:ext cx="5492343" cy="2103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30906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355848"/>
            <a:ext cx="5492343" cy="265176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30906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1. Süpürme (deflasyon)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694176"/>
            <a:ext cx="5272887" cy="1426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Rüzgârın hava hareketinin gücüyle yerdeki malzemeleri sürüklemesiyle gerçekleşen aşınmadır.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96431" y="3090672"/>
            <a:ext cx="5492343" cy="2103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6196431" y="30906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6196431" y="3355848"/>
            <a:ext cx="5492343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6287871" y="30906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2. Yüzey aşındırması (abrazyon)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06159" y="3694176"/>
            <a:ext cx="5272887" cy="1426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Rüzgârın taşıdığı ince tanelerin kaya veya diğer yüzeyleri âdeta bombardıman etmesiyle gerçekleşen aşındırmadır.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376672"/>
            <a:ext cx="11185855" cy="82296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50" b="1" i="0">
                <a:solidFill>
                  <a:srgbClr val="262626"/>
                </a:solidFill>
                <a:latin typeface="Calibri"/>
              </a:rPr>
              <a:t>Kurak ve yarı kurak bölgeler dünya kara alanlarının yaklaşık %30'luk önemli bir kısmını kaplamaktadır.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202 / 350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Süpürme: çöl kaldırımı ve tava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RÜZGÂR</a:t>
            </a:r>
          </a:p>
        </p:txBody>
      </p:sp>
      <p:pic>
        <p:nvPicPr>
          <p:cNvPr id="6" name="Picture 5" descr="h11_supurme_s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784" y="1261872"/>
            <a:ext cx="6404126" cy="25146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3913632"/>
            <a:ext cx="5492343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391363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4178808"/>
            <a:ext cx="5492343" cy="265176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391363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Çöl kaldırımı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648" y="4517136"/>
            <a:ext cx="5272887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Geride kaba taneli iri malzemelerden oluşan, çöl kaldırımı adı verilen bir örtü bırakır.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96431" y="3913632"/>
            <a:ext cx="5492343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6196431" y="391363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ectangle 13"/>
          <p:cNvSpPr/>
          <p:nvPr/>
        </p:nvSpPr>
        <p:spPr>
          <a:xfrm>
            <a:off x="6196431" y="4178808"/>
            <a:ext cx="5492343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6287871" y="391363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Tava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06159" y="4517136"/>
            <a:ext cx="5272887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Eğimi az yerlerde süpürmeyle birkaç metre derinliğinde, yüzlerce metre genişlikte tava adı verilen çukurlar oluşur.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203 / 350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Yüzey aşındırması: yardang ve mantar kaya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RÜZGÂR</a:t>
            </a:r>
          </a:p>
        </p:txBody>
      </p:sp>
      <p:pic>
        <p:nvPicPr>
          <p:cNvPr id="6" name="Picture 5" descr="h11_yardang_s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264" y="1261872"/>
            <a:ext cx="3971078" cy="28346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4233672"/>
            <a:ext cx="545576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4233672"/>
            <a:ext cx="5455767" cy="530352"/>
          </a:xfrm>
          <a:prstGeom prst="roundRect">
            <a:avLst>
              <a:gd name="adj" fmla="val 25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4498848"/>
            <a:ext cx="5455767" cy="265176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4233672"/>
            <a:ext cx="527288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Yardang (Çin)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648" y="4837176"/>
            <a:ext cx="523631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Rüzgâra paralel yönde uzanan oluklar ve bunlar arasındaki sırtlar</a:t>
            </a:r>
          </a:p>
        </p:txBody>
      </p:sp>
      <p:pic>
        <p:nvPicPr>
          <p:cNvPr id="12" name="Picture 11" descr="h11_mantar_kaya_s9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351" y="1261872"/>
            <a:ext cx="3971078" cy="28346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233007" y="4233672"/>
            <a:ext cx="545576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ounded Rectangle 13"/>
          <p:cNvSpPr/>
          <p:nvPr/>
        </p:nvSpPr>
        <p:spPr>
          <a:xfrm>
            <a:off x="6233007" y="4233672"/>
            <a:ext cx="545576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ectangle 14"/>
          <p:cNvSpPr/>
          <p:nvPr/>
        </p:nvSpPr>
        <p:spPr>
          <a:xfrm>
            <a:off x="6233007" y="4498848"/>
            <a:ext cx="545576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TextBox 15"/>
          <p:cNvSpPr txBox="1"/>
          <p:nvPr/>
        </p:nvSpPr>
        <p:spPr>
          <a:xfrm>
            <a:off x="6324447" y="4233672"/>
            <a:ext cx="527288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Mantar kaya (Ürdün)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42735" y="4837176"/>
            <a:ext cx="523631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Rüzgârın zemine yakın yumuşak tabakaları alttan oyması sonucu oluşan mantar görünümlü kaya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204 / 350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Rüzgâr biriktirmesi: lös ve kumul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RÜZGÂR</a:t>
            </a:r>
          </a:p>
        </p:txBody>
      </p:sp>
      <p:pic>
        <p:nvPicPr>
          <p:cNvPr id="6" name="Picture 5" descr="h11_kumul_s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962266"/>
            <a:ext cx="4572000" cy="353697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303520" y="1261872"/>
            <a:ext cx="63852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303520" y="1261872"/>
            <a:ext cx="118872" cy="1371600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577840" y="1261872"/>
            <a:ext cx="5973775" cy="13716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İri kum taneleri sıçrama adı da verilen atlama ve zıplamalarla taşınırken ince malzemeler ise havada asılı olarak taşınır.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03520" y="2816352"/>
            <a:ext cx="3092043" cy="34290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ounded Rectangle 10"/>
          <p:cNvSpPr/>
          <p:nvPr/>
        </p:nvSpPr>
        <p:spPr>
          <a:xfrm>
            <a:off x="5303520" y="2816352"/>
            <a:ext cx="3092043" cy="530352"/>
          </a:xfrm>
          <a:prstGeom prst="roundRect">
            <a:avLst>
              <a:gd name="adj" fmla="val 25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5303520" y="3081528"/>
            <a:ext cx="3092043" cy="265176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5394960" y="2816352"/>
            <a:ext cx="29091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Lös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13248" y="3419856"/>
            <a:ext cx="2872587" cy="27523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Rüzgârın havada asılı olarak taşıdığı ince malzemeyi biriktirmesiyle oluşan çökeller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596731" y="2816352"/>
            <a:ext cx="3092043" cy="34290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8596731" y="2816352"/>
            <a:ext cx="3092043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8596731" y="3081528"/>
            <a:ext cx="3092043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688171" y="2816352"/>
            <a:ext cx="29091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Kumul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706459" y="3419856"/>
            <a:ext cx="2872587" cy="27523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Kumul, rüzgâr tarafından parça parça inşa edilen gevşek kum birikimleridir.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205 / 350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Rüzgârın zemine yakın yumuşak tabakaları alttan oymasıyla oluşan yer şekli hangisidir?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Kumul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Lös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Mantar kaya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Çöl kaldırımı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Drumlin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206 / 350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Rüzgârın zemine yakın yumuşak tabakaları alttan oymasıyla oluşan yer şekli hangisidir?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Kumul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Lös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Mantar kaya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Çöl kaldırımı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Drumlin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91: mantar kaya, rüzgârın zemine yakın yumuşak tabakaları alttan oyması sonucu oluşur (yüzey aşındırması).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207 / 350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Canlılar da yeryüzünü şekillendirir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CANLILAR</a:t>
            </a:r>
          </a:p>
        </p:txBody>
      </p:sp>
      <p:pic>
        <p:nvPicPr>
          <p:cNvPr id="6" name="Picture 5" descr="h11_polder_s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11" y="1261872"/>
            <a:ext cx="3948457" cy="301752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4808868" y="1261872"/>
            <a:ext cx="6879907" cy="301752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4808868" y="1261872"/>
            <a:ext cx="146304" cy="301752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174628" y="1371600"/>
            <a:ext cx="6331267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C25B1F"/>
                </a:solidFill>
                <a:latin typeface="Calibri"/>
              </a:rPr>
              <a:t>ANTROPOSEN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74628" y="1764792"/>
            <a:ext cx="6331267" cy="2377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Bu devre, artan insan nüfusunun ve ekonomik faaliyetlerin ortaya çıkardığı etkilerin yeryüzüne taşındığı zaman olarak kabul edilmektedir.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4462272"/>
            <a:ext cx="3594506" cy="1783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502920" y="4462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47274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594360" y="4462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İnsan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648" y="5065776"/>
            <a:ext cx="3375050" cy="1106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Kıyı doldurma, maden çukuru, yol ve baraj; Hollanda'da denizden kazanılan polder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298594" y="4462272"/>
            <a:ext cx="3594506" cy="1783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4298594" y="4462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4298594" y="47274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4390034" y="4462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Bitkiler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08322" y="5065776"/>
            <a:ext cx="3375050" cy="1106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Kökleriyle fiziksel ve kimyasal ayrışmaya katkı; toprağın oluşması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094268" y="4462272"/>
            <a:ext cx="3594506" cy="1783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8094268" y="4462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8094268" y="47274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8185708" y="4462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Hayvanlar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03996" y="5065776"/>
            <a:ext cx="3375050" cy="1106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Köstebek tünelleri ve kum yığınları; 4-5 metre yüksekliğe ulaşan karınca tepecikleri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208 / 350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900" b="1" i="0">
                <a:solidFill>
                  <a:srgbClr val="FFFFFF"/>
                </a:solidFill>
                <a:latin typeface="Calibri"/>
              </a:rPr>
              <a:t>Etkinlik: Aşınım ve Birikim Süreçleri ile Yeryüzü Şekilleri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05840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058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Amaç: Yeryüzü şekillerinin oluşumunda etkili olan aşınım ve birikim süreçlerini çözümleyebilme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496312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496312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496312"/>
            <a:ext cx="812261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Dört görseldeki yeryüzü şekillerini adlandır; dış etkeni ve süreci yaz.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545775" y="2811780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8 dk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803904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ounded Rectangle 13"/>
          <p:cNvSpPr/>
          <p:nvPr/>
        </p:nvSpPr>
        <p:spPr>
          <a:xfrm>
            <a:off x="502920" y="3803904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40280" y="3803904"/>
            <a:ext cx="812261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Türkiye haritasındaki altı görseli adlandır; grupta kuvvet ile coğrafi koşulu eşle.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545775" y="4119372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14 dk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" y="5111496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502920" y="5111496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750" b="1" i="0">
                <a:solidFill>
                  <a:srgbClr val="FFFFFF"/>
                </a:solidFill>
                <a:latin typeface="Calibri"/>
              </a:rPr>
              <a:t>Değerlendirme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40280" y="5111496"/>
            <a:ext cx="812261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Çalışma yaprağı: beş kavramla yakın çevre metni.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0545775" y="542696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10 dk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209 / 350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dört görsel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1. ADIM</a:t>
            </a:r>
          </a:p>
        </p:txBody>
      </p:sp>
      <p:pic>
        <p:nvPicPr>
          <p:cNvPr id="6" name="Picture 5" descr="h11_etkinlik1_s9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615" y="1942720"/>
            <a:ext cx="5852160" cy="357606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51050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1) Numaralanmış görsellerdeki yeryüzü şekillerinin neler olduğunu aşağıya yazınız.  2) Yazdığınız yeryüzü şekillerinin oluşumunda hangi dış etkenler rol oynamıştır?  3) Bu yeryüzü şekillerinin oluşumunda aşınım ve birikim süreçlerinden hangileri etkili olmuştur?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210 / 350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dört görsel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1) Şekiller neler?  2) Hangi dış etkenler rol oynadı?  3) Aşınım mı, birikim mi?</a:t>
            </a:r>
          </a:p>
        </p:txBody>
      </p:sp>
      <p:pic>
        <p:nvPicPr>
          <p:cNvPr id="7" name="Picture 6" descr="h11_etkinlik1_s9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2773270"/>
            <a:ext cx="4480560" cy="273792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8" name="Rounded Rectangle 7"/>
          <p:cNvSpPr/>
          <p:nvPr/>
        </p:nvSpPr>
        <p:spPr>
          <a:xfrm>
            <a:off x="5212080" y="2084832"/>
            <a:ext cx="6476695" cy="41148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212080" y="2084832"/>
            <a:ext cx="109728" cy="41148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440680" y="2139696"/>
            <a:ext cx="6156655" cy="40050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 Mantar kaya · rüzgâr · aşınım (yüzey aşındırması)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 Buzul vadisi (U profilli) · buzul · aşınım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3 Falez (yalıyar) · dalga ve akıntılar · aşınım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4 Tombolo · dalga ve akıntılar · birikim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211 / 350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adım: Türkiye'deki yeryüzü şekilleri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2. ADIM</a:t>
            </a:r>
          </a:p>
        </p:txBody>
      </p:sp>
      <p:pic>
        <p:nvPicPr>
          <p:cNvPr id="6" name="Picture 5" descr="h11_etkinlik2_s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055" y="1317169"/>
            <a:ext cx="5760720" cy="482716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519653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1) Numaralanmış görsellerdeki yeryüzü şekillerinin neler olduğunu aşağıya yazınız.  2) Görsellerde verilen yeryüzü şekillerinin oluşumunda hangi kuvvetlerin aşınım ve birikim süreçleri etkili olmuştur?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212 / 350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adım: Türkiye'deki yeryüzü şekilleri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1) Şekiller neler?  2) Hangi kuvvetlerin aşınım ve birikim süreçleri etkili?</a:t>
            </a:r>
          </a:p>
        </p:txBody>
      </p:sp>
      <p:pic>
        <p:nvPicPr>
          <p:cNvPr id="7" name="Picture 6" descr="h11_etkinlik2_s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06" y="2084832"/>
            <a:ext cx="4910586" cy="41148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8" name="Rounded Rectangle 7"/>
          <p:cNvSpPr/>
          <p:nvPr/>
        </p:nvSpPr>
        <p:spPr>
          <a:xfrm>
            <a:off x="5655692" y="2084832"/>
            <a:ext cx="6033083" cy="41148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655692" y="2084832"/>
            <a:ext cx="109728" cy="41148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884292" y="2139696"/>
            <a:ext cx="5713043" cy="40050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1 Traverten · yer altı suyu (çökelme, birikim)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2 Kanyon vadi · akarsu (aşınım)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3 Kumsal (plaj) · dalga ve akıntılar (birikim)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4 Kumul · rüzgâr (birikim)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5 Peribacaları · sel suları (aşınım)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6 Şelale · akarsu (aşınım)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213 / 350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E8F"/>
                </a:solidFill>
                <a:latin typeface="Calibri"/>
              </a:rPr>
              <a:t>Görev: s. 95 haritasındaki altı şekil için kuvveti alanın coğrafi koşuluyla eşleyin (3. soru).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214 / 350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Kuvvet ve coğrafi koşul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Görsellerdeki yeryüzü şekillerinin oluşumunda etkili olan kuvvetlerin aşınım ve birikim süreçleriyle yeryüzü şekillerinin bulunduğu alanların coğrafi koşulları arasında nasıl bir ilişki vardır?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215 / 350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Kuvvet ve coğrafi koşul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Görsellerdeki yeryüzü şekillerinin oluşumunda etkili olan kuvvetlerin aşınım ve birikim süreçleriyle yeryüzü şekillerinin bulunduğu alanların coğrafi koşulları arasında nasıl bir ilişki vardır?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Kurak ve bitki örtüsü zayıf İç Anadolu'da rüzgâr (kumul) ve sel suları (peribacaları) etkilidir.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Kıyıda dalga ve akıntılar biriktirir (kumsal).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Akarsuların aktığı eğimli ve yağışlı alanlarda akarsu aşındırır (kanyon, şelale).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Kalsiyum karbonatlı yer altı suyunun yeryüzüne çıktığı yerde çökelme olur (traverten).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216 / 350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Türkiye'nin ova ve platoları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pic>
        <p:nvPicPr>
          <p:cNvPr id="6" name="Picture 5" descr="h11_ova_plato_s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7975" y="2085527"/>
            <a:ext cx="6400800" cy="3290449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45564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Numaralı ova ve platoların adlarını atlastan bul (grupça birkaçı; tamamı ev). Ova ve platolar insan yaşamı için neden önemlidir? Örneklerle açıklayınız.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217 / 350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950" b="1" i="0">
                <a:solidFill>
                  <a:srgbClr val="FFFFFF"/>
                </a:solidFill>
                <a:latin typeface="Calibri"/>
              </a:rPr>
              <a:t>Uygulama: Türkiye'nin ova ve platoları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Ova ve platolar insan yaşamı için neden önemlidir? (Adlar atlastan.)</a:t>
            </a:r>
          </a:p>
        </p:txBody>
      </p:sp>
      <p:pic>
        <p:nvPicPr>
          <p:cNvPr id="7" name="Picture 6" descr="h11_ova_plato_s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3061084"/>
            <a:ext cx="4206240" cy="2162295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8" name="Rounded Rectangle 7"/>
          <p:cNvSpPr/>
          <p:nvPr/>
        </p:nvSpPr>
        <p:spPr>
          <a:xfrm>
            <a:off x="4937760" y="2084832"/>
            <a:ext cx="6751015" cy="41148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4937760" y="2084832"/>
            <a:ext cx="109728" cy="41148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166360" y="2139696"/>
            <a:ext cx="6430975" cy="40050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Adlar atlastan bulunur. Örnek: 7 ve 8, Karadeniz kıyısında akarsuların döküldüğü yerdeki delta ovalarıdır (Bafra, Çarşamba).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Ovalar düz ve alüvyonludur: tarım, yerleşme ve ulaşıma uygundur (ör. delta ovasında pamuk tarımı).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Platolar çevresine göre yüksek ama düz ya da hafif engebelidir: tarım ve yerleşme alanı sağlar.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218 / 350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Değerlendirme: çalışma yaprağı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ÇALIŞMA YAPRAĞI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2090867" cy="8229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2C6E8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Aşınma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76667" y="1307592"/>
            <a:ext cx="2090867" cy="8229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2C6E8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Birikme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50414" y="1307592"/>
            <a:ext cx="2090867" cy="8229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2C6E8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Çözünme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24161" y="1307592"/>
            <a:ext cx="2090867" cy="8229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2C6E8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Alüvyal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597908" y="1307592"/>
            <a:ext cx="2090867" cy="8229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2C6E8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Karstlaşma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2404872"/>
            <a:ext cx="11185855" cy="2011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502920" y="2404872"/>
            <a:ext cx="118872" cy="201168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777240" y="2404872"/>
            <a:ext cx="10774375" cy="2011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Aşağıda verilen kavramları kullanarak yakın çevrenizdeki yeryüzü şekillerinin oluşumunda aşınım ve birikim süreçlerinin etkisini ortaya koyan bir metin oluşturarak arkadaşlarınızla paylaşınız.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4645152"/>
            <a:ext cx="11185855" cy="15544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Önce yakın çevrende bir yeryüzü şekli seç. Sonra beş kavramın hepsini kullanarak 4-5 cümle yaz.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219 / 350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Değerlendirme: çalışma yaprağı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09728" cy="4937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31520" y="1316736"/>
            <a:ext cx="10865815" cy="4828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metin (yakınında dere vadisi bulunan bir öğrenci için)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Yağmur ve sel suları yamaçlarda aşınmaya yol açar. Dere, aşındırdığı malzemeyi eğimin azaldığı vadi tabanında biriktirir; bu birikme ile alüvyal bir düzlük oluşur. Kireç taşı bulunan yerlerde suyun çözünme etkisiyle karstlaşma görülebilir: çukurlar ve oyuklar oluşur. Böylece bir yerde aşınan malzeme başka bir yerde birikir ve yeryüzü sürekli değişir.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220 / 350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Akarsu vadisi buzul aşındırmasıyla hangi biçimi alır?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Dar, V profilli çentik vadi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Geniş, U profilli, tekne görünümlü buzul vadisi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Basamaklı kanyon vadi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Yamaçları farklı eğimli asimetrik vadi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Devamı olmayan kör vadi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221 / 350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Akarsu vadisi buzul aşındırmasıyla hangi biçimi alır?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Dar, V profilli çentik vadi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Geniş, U profilli, tekne görünümlü buzul vadisi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Basamaklı kanyon vadi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Yamaçları farklı eğimli asimetrik vadi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Devamı olmayan kör vadi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88: buzullar dar V profilli akarsu vadilerini aşındırarak geniş bir U profiline sahip tekne görünümlü buzul vadisi hâline getirir.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222 / 350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Buzul vadisi akarsu vadisinden nasıl ayırt edilir?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Rüzgârın biriktirmesiyle oluşan iki şekli yazınız.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İnsanın yeryüzünü şekillendirdiği bir örnek veriniz.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88-92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223 / 350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3'ün 13. maddesini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s. 93 haritasındaki ova ve plato adlarını atlastan tamamla.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s. 95'teki 3. soruyu yaz; s. 96 çalışma yaprağı metnini temize çek.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Gelecek hafta saha çalışması: s. 97'deki yönergeyi oku.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93-97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224 / 350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GNL-COG10-SN-U3 — 11. hafta · Buzullar, Rüzgârlar ve Canlılar (slayt 188-224)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