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225.xml" ContentType="application/vnd.openxmlformats-officedocument.presentationml.notesSlide+xml"/>
  <Override PartName="/ppt/notesSlides/notesSlide226.xml" ContentType="application/vnd.openxmlformats-officedocument.presentationml.notesSlide+xml"/>
  <Override PartName="/ppt/notesSlides/notesSlide227.xml" ContentType="application/vnd.openxmlformats-officedocument.presentationml.notesSlide+xml"/>
  <Override PartName="/ppt/notesSlides/notesSlide228.xml" ContentType="application/vnd.openxmlformats-officedocument.presentationml.notesSlide+xml"/>
  <Override PartName="/ppt/notesSlides/notesSlide229.xml" ContentType="application/vnd.openxmlformats-officedocument.presentationml.notesSlide+xml"/>
  <Override PartName="/ppt/notesSlides/notesSlide230.xml" ContentType="application/vnd.openxmlformats-officedocument.presentationml.notesSlide+xml"/>
  <Override PartName="/ppt/notesSlides/notesSlide231.xml" ContentType="application/vnd.openxmlformats-officedocument.presentationml.notesSlide+xml"/>
  <Override PartName="/ppt/notesSlides/notesSlide232.xml" ContentType="application/vnd.openxmlformats-officedocument.presentationml.notesSlide+xml"/>
  <Override PartName="/ppt/notesSlides/notesSlide233.xml" ContentType="application/vnd.openxmlformats-officedocument.presentationml.notesSlide+xml"/>
  <Override PartName="/ppt/notesSlides/notesSlide234.xml" ContentType="application/vnd.openxmlformats-officedocument.presentationml.notesSlide+xml"/>
  <Override PartName="/ppt/notesSlides/notesSlide235.xml" ContentType="application/vnd.openxmlformats-officedocument.presentationml.notesSlide+xml"/>
  <Override PartName="/ppt/notesSlides/notesSlide236.xml" ContentType="application/vnd.openxmlformats-officedocument.presentationml.notesSlide+xml"/>
  <Override PartName="/ppt/notesSlides/notesSlide237.xml" ContentType="application/vnd.openxmlformats-officedocument.presentationml.notesSlide+xml"/>
  <Override PartName="/ppt/notesSlides/notesSlide238.xml" ContentType="application/vnd.openxmlformats-officedocument.presentationml.notesSlide+xml"/>
  <Override PartName="/ppt/notesSlides/notesSlide239.xml" ContentType="application/vnd.openxmlformats-officedocument.presentationml.notesSlide+xml"/>
  <Override PartName="/ppt/notesSlides/notesSlide240.xml" ContentType="application/vnd.openxmlformats-officedocument.presentationml.notesSlide+xml"/>
  <Override PartName="/ppt/notesSlides/notesSlide241.xml" ContentType="application/vnd.openxmlformats-officedocument.presentationml.notesSlide+xml"/>
  <Override PartName="/ppt/notesSlides/notesSlide242.xml" ContentType="application/vnd.openxmlformats-officedocument.presentationml.notesSlide+xml"/>
  <Override PartName="/ppt/notesSlides/notesSlide243.xml" ContentType="application/vnd.openxmlformats-officedocument.presentationml.notesSlide+xml"/>
  <Override PartName="/ppt/notesSlides/notesSlide244.xml" ContentType="application/vnd.openxmlformats-officedocument.presentationml.notesSlide+xml"/>
  <Override PartName="/ppt/notesSlides/notesSlide245.xml" ContentType="application/vnd.openxmlformats-officedocument.presentationml.notesSlide+xml"/>
  <Override PartName="/ppt/notesSlides/notesSlide246.xml" ContentType="application/vnd.openxmlformats-officedocument.presentationml.notesSlide+xml"/>
  <Override PartName="/ppt/notesSlides/notesSlide247.xml" ContentType="application/vnd.openxmlformats-officedocument.presentationml.notesSlide+xml"/>
  <Override PartName="/ppt/notesSlides/notesSlide248.xml" ContentType="application/vnd.openxmlformats-officedocument.presentationml.notesSlide+xml"/>
  <Override PartName="/ppt/notesSlides/notesSlide249.xml" ContentType="application/vnd.openxmlformats-officedocument.presentationml.notesSlide+xml"/>
  <Override PartName="/ppt/notesSlides/notesSlide250.xml" ContentType="application/vnd.openxmlformats-officedocument.presentationml.notesSlide+xml"/>
  <Override PartName="/ppt/notesSlides/notesSlide251.xml" ContentType="application/vnd.openxmlformats-officedocument.presentationml.notesSlide+xml"/>
  <Override PartName="/ppt/notesSlides/notesSlide252.xml" ContentType="application/vnd.openxmlformats-officedocument.presentationml.notesSlide+xml"/>
  <Override PartName="/ppt/notesSlides/notesSlide253.xml" ContentType="application/vnd.openxmlformats-officedocument.presentationml.notesSlide+xml"/>
  <Override PartName="/ppt/notesSlides/notesSlide254.xml" ContentType="application/vnd.openxmlformats-officedocument.presentationml.notesSlide+xml"/>
  <Override PartName="/ppt/notesSlides/notesSlide255.xml" ContentType="application/vnd.openxmlformats-officedocument.presentationml.notesSlide+xml"/>
  <Override PartName="/ppt/notesSlides/notesSlide256.xml" ContentType="application/vnd.openxmlformats-officedocument.presentationml.notesSlide+xml"/>
  <Override PartName="/ppt/notesSlides/notesSlide3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480" r:id="rId232"/>
    <p:sldId id="481" r:id="rId233"/>
    <p:sldId id="482" r:id="rId234"/>
    <p:sldId id="483" r:id="rId235"/>
    <p:sldId id="484" r:id="rId236"/>
    <p:sldId id="485" r:id="rId237"/>
    <p:sldId id="486" r:id="rId238"/>
    <p:sldId id="487" r:id="rId239"/>
    <p:sldId id="488" r:id="rId240"/>
    <p:sldId id="489" r:id="rId241"/>
    <p:sldId id="490" r:id="rId242"/>
    <p:sldId id="491" r:id="rId243"/>
    <p:sldId id="492" r:id="rId244"/>
    <p:sldId id="493" r:id="rId245"/>
    <p:sldId id="494" r:id="rId246"/>
    <p:sldId id="495" r:id="rId247"/>
    <p:sldId id="496" r:id="rId248"/>
    <p:sldId id="497" r:id="rId249"/>
    <p:sldId id="498" r:id="rId250"/>
    <p:sldId id="499" r:id="rId251"/>
    <p:sldId id="500" r:id="rId252"/>
    <p:sldId id="501" r:id="rId253"/>
    <p:sldId id="502" r:id="rId254"/>
    <p:sldId id="503" r:id="rId255"/>
    <p:sldId id="504" r:id="rId256"/>
    <p:sldId id="505" r:id="rId257"/>
    <p:sldId id="506" r:id="rId258"/>
    <p:sldId id="507" r:id="rId259"/>
    <p:sldId id="508" r:id="rId260"/>
    <p:sldId id="509" r:id="rId261"/>
    <p:sldId id="510" r:id="rId262"/>
    <p:sldId id="511" r:id="rId263"/>
    <p:sldId id="512" r:id="rId40"/>
  </p:sldIdLst>
  <p:sldSz cx="12191695" cy="6858000" type="screen4x3"/>
  <p:notesSz cx="6858000" cy="9144000"/>
  <p:defaultTextStyle>
    <a:defPPr>
      <a:defRPr lang="tr-TR"/>
    </a:defPPr>
    <a:lvl1pPr marL="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8" Type="http://schemas.openxmlformats.org/officeDocument/2006/relationships/notesMaster" Target="notesMasters/notesMaster1.xml"/><Relationship Id="rId40" Type="http://schemas.openxmlformats.org/officeDocument/2006/relationships/slide" Target="slides/slide33.xml"/><Relationship Id="rId232" Type="http://schemas.openxmlformats.org/officeDocument/2006/relationships/slide" Target="slides/slide1.xml"/><Relationship Id="rId233" Type="http://schemas.openxmlformats.org/officeDocument/2006/relationships/slide" Target="slides/slide2.xml"/><Relationship Id="rId234" Type="http://schemas.openxmlformats.org/officeDocument/2006/relationships/slide" Target="slides/slide3.xml"/><Relationship Id="rId235" Type="http://schemas.openxmlformats.org/officeDocument/2006/relationships/slide" Target="slides/slide4.xml"/><Relationship Id="rId236" Type="http://schemas.openxmlformats.org/officeDocument/2006/relationships/slide" Target="slides/slide5.xml"/><Relationship Id="rId237" Type="http://schemas.openxmlformats.org/officeDocument/2006/relationships/slide" Target="slides/slide6.xml"/><Relationship Id="rId238" Type="http://schemas.openxmlformats.org/officeDocument/2006/relationships/slide" Target="slides/slide7.xml"/><Relationship Id="rId239" Type="http://schemas.openxmlformats.org/officeDocument/2006/relationships/slide" Target="slides/slide8.xml"/><Relationship Id="rId240" Type="http://schemas.openxmlformats.org/officeDocument/2006/relationships/slide" Target="slides/slide9.xml"/><Relationship Id="rId241" Type="http://schemas.openxmlformats.org/officeDocument/2006/relationships/slide" Target="slides/slide10.xml"/><Relationship Id="rId242" Type="http://schemas.openxmlformats.org/officeDocument/2006/relationships/slide" Target="slides/slide11.xml"/><Relationship Id="rId243" Type="http://schemas.openxmlformats.org/officeDocument/2006/relationships/slide" Target="slides/slide12.xml"/><Relationship Id="rId244" Type="http://schemas.openxmlformats.org/officeDocument/2006/relationships/slide" Target="slides/slide13.xml"/><Relationship Id="rId245" Type="http://schemas.openxmlformats.org/officeDocument/2006/relationships/slide" Target="slides/slide14.xml"/><Relationship Id="rId246" Type="http://schemas.openxmlformats.org/officeDocument/2006/relationships/slide" Target="slides/slide15.xml"/><Relationship Id="rId247" Type="http://schemas.openxmlformats.org/officeDocument/2006/relationships/slide" Target="slides/slide16.xml"/><Relationship Id="rId248" Type="http://schemas.openxmlformats.org/officeDocument/2006/relationships/slide" Target="slides/slide17.xml"/><Relationship Id="rId249" Type="http://schemas.openxmlformats.org/officeDocument/2006/relationships/slide" Target="slides/slide18.xml"/><Relationship Id="rId250" Type="http://schemas.openxmlformats.org/officeDocument/2006/relationships/slide" Target="slides/slide19.xml"/><Relationship Id="rId251" Type="http://schemas.openxmlformats.org/officeDocument/2006/relationships/slide" Target="slides/slide20.xml"/><Relationship Id="rId252" Type="http://schemas.openxmlformats.org/officeDocument/2006/relationships/slide" Target="slides/slide21.xml"/><Relationship Id="rId253" Type="http://schemas.openxmlformats.org/officeDocument/2006/relationships/slide" Target="slides/slide22.xml"/><Relationship Id="rId254" Type="http://schemas.openxmlformats.org/officeDocument/2006/relationships/slide" Target="slides/slide23.xml"/><Relationship Id="rId255" Type="http://schemas.openxmlformats.org/officeDocument/2006/relationships/slide" Target="slides/slide24.xml"/><Relationship Id="rId256" Type="http://schemas.openxmlformats.org/officeDocument/2006/relationships/slide" Target="slides/slide25.xml"/><Relationship Id="rId257" Type="http://schemas.openxmlformats.org/officeDocument/2006/relationships/slide" Target="slides/slide26.xml"/><Relationship Id="rId258" Type="http://schemas.openxmlformats.org/officeDocument/2006/relationships/slide" Target="slides/slide27.xml"/><Relationship Id="rId259" Type="http://schemas.openxmlformats.org/officeDocument/2006/relationships/slide" Target="slides/slide28.xml"/><Relationship Id="rId260" Type="http://schemas.openxmlformats.org/officeDocument/2006/relationships/slide" Target="slides/slide29.xml"/><Relationship Id="rId261" Type="http://schemas.openxmlformats.org/officeDocument/2006/relationships/slide" Target="slides/slide30.xml"/><Relationship Id="rId262" Type="http://schemas.openxmlformats.org/officeDocument/2006/relationships/slide" Target="slides/slide31.xml"/><Relationship Id="rId263" Type="http://schemas.openxmlformats.org/officeDocument/2006/relationships/slide" Target="slides/slide3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tr-TR" sz="1200"/>
            </a:lvl1pPr>
          </a:lstStyle>
          <a:p>
            <a:fld id="{0F89C1C7-3DCD-1040-A9CF-14679D8B5DDD}" type="datetimeFigureOut">
              <a:rPr lang="tr-TR" smtClean="0"/>
              <a:t>10/17/16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tr-TR" sz="1200"/>
            </a:lvl1pPr>
          </a:lstStyle>
          <a:p>
            <a:fld id="{BB5E49A5-4136-284D-997B-48E1D791AD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3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22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2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2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2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2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23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23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23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23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23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23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23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23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23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23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24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24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24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24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4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4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4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4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4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5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5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5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5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5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25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25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notesSlide3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Kaynak gösterimi — 5846 sayılı Kanun md. 34 eğitim amaçlı seçme ve toplama eserlerde eserin ve eser sahibinin adının belirtilmesini ister. Derste gösterilmesi gerekmez; dosyayı paylaşırken bu slaytı silmeyin.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2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Haftanın öğrenme çıktısı ve altı süreç bileşeni (a-e).</a:t>
            </a:r>
          </a:p>
          <a:p/>
          <a:p>
            <a:r>
              <a:t>NASIL: 'Bu hafta sahaya çıkıyoruz — ama sanal sahaya: dijital kürede okulumuzun çevresini inceleyeceğiz' deyin. Kitap çalışmaya 2 hafta verir: ürün dosyası evde tamamlanır, 13. haftada paylaşılır.</a:t>
            </a:r>
          </a:p>
          <a:p/>
          <a:p>
            <a:r>
              <a:t>KAYNAK: Program (2026) COĞ.10.3.4 a-e; kitap s. 97.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2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Blok dersin akışı.</a:t>
            </a:r>
          </a:p>
          <a:p/>
          <a:p>
            <a:r>
              <a:t>NASIL: Sanal sahada gözlem 40. dakikada biter; ikinci ders saati doğal varlıklar, çözümleme ve öngörüyle başlar.</a:t>
            </a:r>
          </a:p>
          <a:p/>
          <a:p>
            <a:r>
              <a:t>KAYNAK: Ders planı, 12. hafta.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2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Gözlem ve saha çalışmasının coğrafyadaki yerini kitaptan vermek.</a:t>
            </a:r>
          </a:p>
          <a:p/>
          <a:p>
            <a:r>
              <a:t>NASIL: İki cümleyi bir öğrenciye okutun. Sonra 3.3'te öğrendiğimiz dış kuvvetleri sayın: bugün bunların izlerini dijital kürede arayacağız.</a:t>
            </a:r>
          </a:p>
          <a:p/>
          <a:p>
            <a:r>
              <a:t>KAYNAK: Kitap s. 97 bölüm girişi; dış kuvvetler 3.3 (s. 76-93).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2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Saha çalışmasının gerekçesini öğrencinin diliyle kurmak.</a:t>
            </a:r>
          </a:p>
          <a:p/>
          <a:p>
            <a:r>
              <a:t>NASIL: İki-üç öğrenciden bir cümle alın.</a:t>
            </a:r>
          </a:p>
          <a:p/>
          <a:p>
            <a:r>
              <a:t>KAYNAK: Kitap s. 97.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2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Gerekçeli farklı cevap kabul edilir.</a:t>
            </a:r>
          </a:p>
          <a:p/>
          <a:p>
            <a:r>
              <a:t>KAYNAK: Kitap s. 97 bölüm girişi.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3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Saha/sanal saha çalışmasının amacını ve dört aşamasını göstermek.</a:t>
            </a:r>
          </a:p>
          <a:p/>
          <a:p>
            <a:r>
              <a:t>NASIL: Kitap bu çalışmaya 2 hafta verir: bu hafta sınıfta sanal saha (hazırlık, uygulama, çözümleme, öngörü); ürün dosyası evde; paylaşım 13. haftada.</a:t>
            </a:r>
          </a:p>
          <a:p/>
          <a:p>
            <a:r>
              <a:t>KAYNAK: Kitap s. 97 (sayfa görüntüsünden: '2 hafta · Grup').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3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Sanal saha çalışmasının aracını ve kurallarını vermek.</a:t>
            </a:r>
          </a:p>
          <a:p/>
          <a:p>
            <a:r>
              <a:t>NASIL: Dijital küreyi tahtada açın ve okulumuzu bulun. Kurallar: öğrenci telefonu kullanılmaz (Genelge 2026/70 bent 37) — fotoğraf yerine kroki çizilir, gerekirse ekran görüntüsünü öğretmen alır. Güzergâh okuldan başlar; kimsenin evi aranmaz ve işaretlenmez. Okul dışı saha çalışması bu hafta yapılmaz; planlanırsa okul yönetiminin onayı ve veli izniyle (zümre kararları; asıl saha uygulaması 36. hafta OTP).</a:t>
            </a:r>
          </a:p>
          <a:p/>
          <a:p>
            <a:r>
              <a:t>KAYNAK: Program COĞ.10.3.4 öğrenme-öğretme uygulaması. s. 98 karekodu (öğretmen kendi EBA hesabıyla açar; içeriği burada varsayılmaz): Yeryüzü Şekillerinin Oluşum Süreçleri (Video) (s. 98): https://ders.eba.gov.tr/ders//redirectContent.jsp?resourceId=4fd9ace861a21f31c19be88d3e26c5c8&amp;resourceType=1&amp;resourceLocation=2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3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Kontrol listesini çalışmanın başında paylaşmak (program önerisi).</a:t>
            </a:r>
          </a:p>
          <a:p/>
          <a:p>
            <a:r>
              <a:t>NASIL: Ölçütleri okutun: 'Bugün neyi yapmış olmamız bekleniyor?' Liste ders sonunda grupça işaretlenir; son iki madde 13. haftada.</a:t>
            </a:r>
          </a:p>
          <a:p/>
          <a:p>
            <a:r>
              <a:t>KAYNAK: Kitap s. 98 Kontrol Listesi; program COĞ.10.3.4.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3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Kontrol listesinin raporlama bölümü.</a:t>
            </a:r>
          </a:p>
          <a:p/>
          <a:p>
            <a:r>
              <a:t>NASIL: Son iki madde (ürün dosyası, paylaşım) 13. haftada işaretlenir.</a:t>
            </a:r>
          </a:p>
          <a:p/>
          <a:p>
            <a:r>
              <a:t>KAYNAK: Kitap s. 98.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3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Grup çalışmasına geçiş: rolleri ve kuralları hatırlatmak.</a:t>
            </a:r>
          </a:p>
          <a:p/>
          <a:p>
            <a:r>
              <a:t>SÜRE: 2 dk (esnek).</a:t>
            </a:r>
          </a:p>
          <a:p/>
          <a:p>
            <a:r>
              <a:t>NASIL: Sıralar adalara çevrilir, malzeme sorumluları grup setlerini alır. Roller her hafta döner; 4 kişilik grupta kontrolcünün işini yazıcı üstlenir. Ünitenin heterojen 8 grubu korunur; malzeme sorumlusu gözlem formunu alır.</a:t>
            </a:r>
          </a:p>
          <a:p/>
          <a:p>
            <a:r>
              <a:t>KAYNAK: Ders planı (38 kişilik sınıf için grup düzeni: 6 × 5 + 2 × 4; sınıf mevcuduna göre uyarlanır).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3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Sanal güzergâh, taslak gezi planı ve eşyalar (süreç bileşeni a).</a:t>
            </a:r>
          </a:p>
          <a:p/>
          <a:p>
            <a:r>
              <a:t>NASIL: Dijital kürede okulu ve ölçeği gösterin. Her grup okuldan başlayan, en az üç duraklı bir güzergâh seçer; atlas ve Türkiye fizikî haritası bölge haritası yerine geçer. Eşya listesi sanal sahaya uyarlanır: defter, kalem, bölge haritası; fotoğraf makinesi yerine kroki.</a:t>
            </a:r>
          </a:p>
          <a:p/>
          <a:p>
            <a:r>
              <a:t>KAYNAK: Kitap s. 97 Hazırlık ve Planlama.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3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Grubun gözlem formundaki plan bölümü.</a:t>
            </a:r>
          </a:p>
          <a:p/>
          <a:p>
            <a:r>
              <a:t>NASIL: Yazıcı formu doldurur; harita/veri okuyucu durakları atlasta ve tahtada gösterir. Durak adlarını dijital küreden okuturun; siz yer adı vermeyin.</a:t>
            </a:r>
          </a:p>
          <a:p/>
          <a:p>
            <a:r>
              <a:t>KAYNAK: Kitap s. 97 Hazırlık ve Planlama.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3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Grupların plan mantığını kurmak.</a:t>
            </a:r>
          </a:p>
          <a:p/>
          <a:p>
            <a:r>
              <a:t>NASIL: İki grubun ilk iki durağını dinleyin, sonra iskeleti gösterin.</a:t>
            </a:r>
          </a:p>
          <a:p/>
          <a:p>
            <a:r>
              <a:t>KAYNAK: Kitap s. 97.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3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plan iskeleti (yer adı vermez).</a:t>
            </a:r>
          </a:p>
          <a:p/>
          <a:p>
            <a:r>
              <a:t>BEKLENEN CEVAP: Durak türleri öneridir; grubun gözlemine göre farklı durak kabul edilir. Okulun çevresinde kıyı yoksa 4. durak atlanır.</a:t>
            </a:r>
          </a:p>
          <a:p/>
          <a:p>
            <a:r>
              <a:t>KAYNAK: Kitap s. 97 hazırlık adımları; durak türleri çıkarım.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3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Gözlem ve bilgi toplama (süreç bileşenleri b-c).</a:t>
            </a:r>
          </a:p>
          <a:p/>
          <a:p>
            <a:r>
              <a:t>NASIL: Grupların güzergâhlarını tahtada sırayla açın (grup başına yaklaşık 2 dk; laboratuvar varsa gruplar kendi bilgisayarında). Sırası gelmeyen grup krokisini düzenler. 'Ne görüyorsun, kanıtın ne?' diye sorun; yer adı ve özellik söylemeyin.</a:t>
            </a:r>
          </a:p>
          <a:p/>
          <a:p>
            <a:r>
              <a:t>KAYNAK: Kitap s. 97 Sahada/Sanal Sahada Uygulama.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Gözlemi kanıta bağlamak.</a:t>
            </a:r>
          </a:p>
          <a:p/>
          <a:p>
            <a:r>
              <a:t>NASIL: Vurgulu ilk satır yalnız formun nasıl doldurulacağını gösteren bir örnektir; gruplar kendi duraklarını yazar. 'Aşınım mı, birikim mi?' sütununda kararsız kalınırsa iki seçenek de yazılıp gerekçesi tartışılır.</a:t>
            </a:r>
          </a:p>
          <a:p/>
          <a:p>
            <a:r>
              <a:t>KAYNAK: Kitap s. 97 uygulama adımları; aşınım-birikim kavramları 3.3.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Doğal varlıkların önemi ve korunması (D19.3 vatanseverlik, D16 sorumluluk).</a:t>
            </a:r>
          </a:p>
          <a:p/>
          <a:p>
            <a:r>
              <a:t>NASIL: Gruplar gözledikleri yer şekillerinden birini seçer; önemini ve iki koruma önerisini forma yazar.</a:t>
            </a:r>
          </a:p>
          <a:p/>
          <a:p>
            <a:r>
              <a:t>KAYNAK: Kitap s. 97 uygulama ve raporlama adımları.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Doğal varlıkların değerini gerekçelendirmek.</a:t>
            </a:r>
          </a:p>
          <a:p/>
          <a:p>
            <a:r>
              <a:t>NASIL: İki gruptan birer varlık ve bir koruma önerisi alın.</a:t>
            </a:r>
          </a:p>
          <a:p/>
          <a:p>
            <a:r>
              <a:t>KAYNAK: Kitap s. 97.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Pamukkale travertenleri de kitapta turizmle birlikte anılır (s. 101 görseli).</a:t>
            </a:r>
          </a:p>
          <a:p/>
          <a:p>
            <a:r>
              <a:t>KAYNAK: Kitap s. 97 giriş paragrafı; s. 100 peribacaları; koruma önerileri çıkarım.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Gözlemden sürece: kuvvet → süreç → yer şekli zinciri (süreç bileşeni ç).</a:t>
            </a:r>
          </a:p>
          <a:p/>
          <a:p>
            <a:r>
              <a:t>NASIL: Örnek zinciri tahtaya çizin; gruplar her durağın gözlemini bu zincire oturtur.</a:t>
            </a:r>
          </a:p>
          <a:p/>
          <a:p>
            <a:r>
              <a:t>KAYNAK: Kitap s. 97 Raporlama ve Sunma; s. 82 vadi tipleri.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3.3 bilgisini gözleme uygulamak (çözümleme).</a:t>
            </a:r>
          </a:p>
          <a:p/>
          <a:p>
            <a:r>
              <a:t>NASIL: Her harf için bir gruptan cevap alın.</a:t>
            </a:r>
          </a:p>
          <a:p/>
          <a:p>
            <a:r>
              <a:t>KAYNAK: Kitap s. 82-85.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Kıyıdaki aşındırma: Dalga ve akıntıların kıyılara çarpmasıyla kıyılarda aşındırma meydana gelir.</a:t>
            </a:r>
          </a:p>
          <a:p/>
          <a:p>
            <a:r>
              <a:t>KAYNAK: Kitap s. 82 (vadi tipleri), s. 83 (akarsu birikimi), s. 85 (kıyı).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Çözümlenen süreçlere dayalı tahmin (süreç bileşeni d; program: gelecekteki durumlar hakkında fikir yürütme).</a:t>
            </a:r>
          </a:p>
          <a:p/>
          <a:p>
            <a:r>
              <a:t>NASIL: Kalıbı tahtaya yazın; her grup bir yer şekli için öngörü cümlesi kurar.</a:t>
            </a:r>
          </a:p>
          <a:p/>
          <a:p>
            <a:r>
              <a:t>KAYNAK: Kitap s. 97.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Gerekçeli tahmin.</a:t>
            </a:r>
          </a:p>
          <a:p/>
          <a:p>
            <a:r>
              <a:t>NASIL: Her harf için bir öngörü cümlesi alın.</a:t>
            </a:r>
          </a:p>
          <a:p/>
          <a:p>
            <a:r>
              <a:t>KAYNAK: Kitap s. 77, 85, 99.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BEKLENEN CEVAP: B'nin gerekçesi s. 77: arazinin eğimi, bitki örtüsünün durumu ve insan faaliyetleri erozyonu; yamaç eğimi, yağış ve eğim dengesini bozan insan faaliyetleri (yol, maden açma) kütle hareketlerini etkiler. Gerekçeli farklı öngörü kabul edilir.</a:t>
            </a:r>
          </a:p>
          <a:p/>
          <a:p>
            <a:r>
              <a:t>KAYNAK: Kitap s. 77 (erozyon ve kütle hareketleri), s. 85 (kıyı), s. 99 (şehirleşme).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5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Raporlama (süreç bileşeni e): ürün dosyasının bölümleri ve görev paylaşımı.</a:t>
            </a:r>
          </a:p>
          <a:p/>
          <a:p>
            <a:r>
              <a:t>NASIL: Grup içinde bölümleri paylaştırın; dosya evde tamamlanır, 13. haftanın başında iki grup sunar, diğer dosyalar panoda sergilenir. Ekran görüntüsü gerekiyorsa okulda çıktı verin.</a:t>
            </a:r>
          </a:p>
          <a:p/>
          <a:p>
            <a:r>
              <a:t>KAYNAK: Kitap s. 97 Raporlama ve Sunma.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5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Değerlendirme aşaması: kontrol listesinin ilk sekiz maddesi.</a:t>
            </a:r>
          </a:p>
          <a:p/>
          <a:p>
            <a:r>
              <a:t>NASIL: Grupça işaretletin; 'Hayır'ı birden fazla olan grupla 13. haftada eksikleri tamamlayın; listeyi inceleyip geri bildirim verin (program).</a:t>
            </a:r>
          </a:p>
          <a:p/>
          <a:p>
            <a:r>
              <a:t>KAYNAK: Kitap s. 98 yönergesi; program COĞ.10.3.4.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5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Haftanın öğrenmesi.</a:t>
            </a:r>
          </a:p>
          <a:p/>
          <a:p>
            <a:r>
              <a:t>SÜRE: 3 dk; grup yazıcısı toplar.</a:t>
            </a:r>
          </a:p>
          <a:p/>
          <a:p>
            <a:r>
              <a:t>BEKLENEN CEVAP: 1) Hazırlık ve planlama, sahada/sanal sahada uygulama, raporlama ve sunma; ardından kontrol listesiyle değerlendirme. 2) Gözleme göre; ör. akarsu vadisi — akarsuyun aşındırması, delta — akarsuyun biriktirmesi. 3) Süreçle gerekçelendirilmiş tahmin; ör. bitki örtüsü azalan yamaçta erozyon ve kütle hareketi riski artar.</a:t>
            </a:r>
          </a:p>
          <a:p/>
          <a:p>
            <a:r>
              <a:t>KAYNAK: Kitap s. 77, 82-85, 97.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5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13. haftanın etkinliği için ders öncesi hazırlık (kitap s. 101).</a:t>
            </a:r>
          </a:p>
          <a:p/>
          <a:p>
            <a:r>
              <a:t>NASIL: Örnek yer şekilleri: ova, dağ, plato, vadi, kıyı. Bilgi toplamada telefon gerekmez; okul kütüphanesi ve bilgisayar laboratuvarı kullanılabilir.</a:t>
            </a:r>
          </a:p>
          <a:p/>
          <a:p>
            <a:r>
              <a:t>KAYNAK: Kitap s. 101 Gelecek Derse Hazırlık; program COĞ.10.3.5.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5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Performans görevinin duyurusu (program öğrenme kanıtı; kitap s. 105).</a:t>
            </a:r>
          </a:p>
          <a:p/>
          <a:p>
            <a:r>
              <a:t>NASIL: Gruplar ünitenin heterojen 8 grubudur. Yeryüzü şekli levha tektoniğiyle ilişkili olmalı; 13. haftanın sonunda gruplar seçimlerini bildirir (çakışma olmasın). Model ve sunum 14. haftada sınıfta yapılır.</a:t>
            </a:r>
          </a:p>
          <a:p/>
          <a:p>
            <a:r>
              <a:t>KAYNAK: Kitap s. 105 Gelecek Derse Hazırlık; program öğrenme kanıtları; zümre kararı (P1).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5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Model için yer şekli seçeneklerini, malzeme kuralını ve ölçütleri vermek.</a:t>
            </a:r>
          </a:p>
          <a:p/>
          <a:p>
            <a:r>
              <a:t>NASIL: Seçenekler kitabın levha hareketleri ve yer şekilleri bölümündendir (s. 56-57); grup başka bir tektonik yer şekli de önerebilir. Malzeme okulda bulunan ya da atık malzemedir; veliye mali yük getirilmez (zümre kararı). Ölçütlerin puanları 14. haftada analitik dereceli puanlama anahtarıyla gösterilir.</a:t>
            </a:r>
          </a:p>
          <a:p/>
          <a:p>
            <a:r>
              <a:t>KAYNAK: Kitap s. 56-57, 105; örnek zümre kararı (10. sınıf P1: süreç 40 · ürün 50 · paylaşım 10).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5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Ev çalışması.</a:t>
            </a:r>
          </a:p>
          <a:p/>
          <a:p>
            <a:r>
              <a:t>NASIL: Telefon gerekmez; bilgi toplamada okul kütüphanesi ve bilgisayar laboratuvarı kullanılabilir. Veliye mali yük getirilmez.</a:t>
            </a:r>
          </a:p>
          <a:p/>
          <a:p>
            <a:r>
              <a:t>KAYNAK: Ders planı, 12. hafta.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Click to edit Master subtitle style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lang="tr-TR" sz="4000" b="1" cap="all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lang="tr-TR"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lang="tr-TR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tr-TR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tr-TR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lang="tr-TR" sz="3200"/>
            </a:lvl1pPr>
            <a:lvl2pPr>
              <a:defRPr lang="tr-TR" sz="2800"/>
            </a:lvl2pPr>
            <a:lvl3pPr>
              <a:defRPr lang="tr-TR" sz="2400"/>
            </a:lvl3pPr>
            <a:lvl4pPr>
              <a:defRPr lang="tr-TR" sz="2000"/>
            </a:lvl4pPr>
            <a:lvl5pPr>
              <a:defRPr lang="tr-TR" sz="2000"/>
            </a:lvl5pPr>
            <a:lvl6pPr>
              <a:defRPr lang="tr-TR" sz="2000"/>
            </a:lvl6pPr>
            <a:lvl7pPr>
              <a:defRPr lang="tr-TR" sz="2000"/>
            </a:lvl7pPr>
            <a:lvl8pPr>
              <a:defRPr lang="tr-TR" sz="2000"/>
            </a:lvl8pPr>
            <a:lvl9pPr>
              <a:defRPr lang="tr-TR"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lang="tr-TR" sz="3200"/>
            </a:lvl1pPr>
            <a:lvl2pPr marL="457200" indent="0">
              <a:buNone/>
              <a:defRPr lang="tr-TR" sz="2800"/>
            </a:lvl2pPr>
            <a:lvl3pPr marL="914400" indent="0">
              <a:buNone/>
              <a:defRPr lang="tr-TR" sz="2400"/>
            </a:lvl3pPr>
            <a:lvl4pPr marL="1371600" indent="0">
              <a:buNone/>
              <a:defRPr lang="tr-TR" sz="2000"/>
            </a:lvl4pPr>
            <a:lvl5pPr marL="1828800" indent="0">
              <a:buNone/>
              <a:defRPr lang="tr-TR" sz="2000"/>
            </a:lvl5pPr>
            <a:lvl6pPr marL="2286000" indent="0">
              <a:buNone/>
              <a:defRPr lang="tr-TR" sz="2000"/>
            </a:lvl6pPr>
            <a:lvl7pPr marL="2743200" indent="0">
              <a:buNone/>
              <a:defRPr lang="tr-TR" sz="2000"/>
            </a:lvl7pPr>
            <a:lvl8pPr marL="3200400" indent="0">
              <a:buNone/>
              <a:defRPr lang="tr-TR" sz="2000"/>
            </a:lvl8pPr>
            <a:lvl9pPr marL="3657600" indent="0">
              <a:buNone/>
              <a:defRPr lang="tr-TR" sz="2000"/>
            </a:lvl9pPr>
          </a:lstStyle>
          <a:p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lang="tr-TR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lang="tr-TR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lang="tr-TR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lang="tr-TR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5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6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8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9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0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1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2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3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4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5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6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7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8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9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0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1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2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3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4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5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6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7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8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9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0.xm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1.xml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2.xml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3.xml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4.xml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5.xml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6.xml"/></Relationships>
</file>

<file path=ppt/slides/_rels/slide3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6199632"/>
            <a:ext cx="12191695" cy="73152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548640" y="320040"/>
            <a:ext cx="2377440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CC021"/>
                </a:solidFill>
                <a:latin typeface="Calibri"/>
              </a:rPr>
              <a:t>12. HAFTA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1480" y="731520"/>
            <a:ext cx="2377440" cy="2514600"/>
          </a:xfrm>
          <a:prstGeom prst="rect">
            <a:avLst/>
          </a:prstGeom>
          <a:noFill/>
        </p:spPr>
        <p:txBody>
          <a:bodyPr wrap="square" anchor="t" lIns="73152" rIns="73152" tIns="0" bIns="0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0" b="1" i="0">
                <a:solidFill>
                  <a:srgbClr val="FCC021"/>
                </a:solidFill>
                <a:latin typeface="Calibri"/>
              </a:rPr>
              <a:t>12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34640" y="411480"/>
            <a:ext cx="8869680" cy="1051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200" b="1" i="0">
                <a:solidFill>
                  <a:srgbClr val="FFFFFF"/>
                </a:solidFill>
                <a:latin typeface="Calibri"/>
              </a:rPr>
              <a:t>Yeryüzü Şekilleri ile İlgili Gözlem ve Saha Çalışması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34640" y="1481328"/>
            <a:ext cx="8869680" cy="41148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00" b="0" i="0">
                <a:solidFill>
                  <a:srgbClr val="E3ECF5"/>
                </a:solidFill>
                <a:latin typeface="Calibri"/>
              </a:rPr>
              <a:t>7-11 Aralık 2026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834640" y="2011680"/>
            <a:ext cx="8869680" cy="4023360"/>
          </a:xfrm>
          <a:prstGeom prst="roundRect">
            <a:avLst>
              <a:gd name="adj" fmla="val 5000"/>
            </a:avLst>
          </a:prstGeom>
          <a:solidFill>
            <a:srgbClr val="FFFFFF">
              <a:alpha val="12000"/>
            </a:srgbClr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3063240" y="2148840"/>
            <a:ext cx="8412480" cy="3657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CC021"/>
                </a:solidFill>
                <a:latin typeface="Calibri"/>
              </a:rPr>
              <a:t>ÖĞRENME ÇIKTISI · COĞ.10.3.4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63240" y="2532888"/>
            <a:ext cx="8412480" cy="87325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500" b="1" i="0">
                <a:solidFill>
                  <a:srgbClr val="FFFFFF"/>
                </a:solidFill>
                <a:latin typeface="Calibri"/>
              </a:rPr>
              <a:t>Yeryüzü şekillerinin oluşumunda doğal süreçlerin etkilerini saha/sanal saha çalışmalarıyla araştırabilme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63240" y="3515868"/>
            <a:ext cx="8412480" cy="34747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CC021"/>
                </a:solidFill>
                <a:latin typeface="Calibri"/>
              </a:rPr>
              <a:t>Süreç bileşenleri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63240" y="3881628"/>
            <a:ext cx="8412480" cy="20436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54933" indent="-254933">
              <a:spcBef>
                <a:spcPts val="0"/>
              </a:spcBef>
              <a:spcAft>
                <a:spcPts val="387"/>
              </a:spcAft>
            </a:pPr>
            <a:r>
              <a:rPr lang="tr-TR" sz="1550" b="1" i="0">
                <a:solidFill>
                  <a:srgbClr val="FCC021"/>
                </a:solidFill>
                <a:latin typeface="Calibri"/>
              </a:rPr>
              <a:t>a)  </a:t>
            </a:r>
            <a:r>
              <a:rPr lang="tr-TR" sz="1550" b="0" i="0">
                <a:solidFill>
                  <a:srgbClr val="FFFFFF"/>
                </a:solidFill>
                <a:latin typeface="Calibri"/>
              </a:rPr>
              <a:t>Yeryüzü şekillerinin oluşum ve değişimini incelemek için hazırlık yapar.</a:t>
            </a:r>
          </a:p>
          <a:p>
            <a:pPr algn="l" marL="263645" indent="-263645">
              <a:spcBef>
                <a:spcPts val="0"/>
              </a:spcBef>
              <a:spcAft>
                <a:spcPts val="387"/>
              </a:spcAft>
            </a:pPr>
            <a:r>
              <a:rPr lang="tr-TR" sz="1550" b="1" i="0">
                <a:solidFill>
                  <a:srgbClr val="FCC021"/>
                </a:solidFill>
                <a:latin typeface="Calibri"/>
              </a:rPr>
              <a:t>b)  </a:t>
            </a:r>
            <a:r>
              <a:rPr lang="tr-TR" sz="1550" b="0" i="0">
                <a:solidFill>
                  <a:srgbClr val="FFFFFF"/>
                </a:solidFill>
                <a:latin typeface="Calibri"/>
              </a:rPr>
              <a:t>Yeryüzü şekillerinin oluşum ve değişiminde etkili olan faktörleri belirleyebilmek için çalışma sahasında uygulama yapar.</a:t>
            </a:r>
          </a:p>
          <a:p>
            <a:pPr algn="l" marL="239695" indent="-239695">
              <a:spcBef>
                <a:spcPts val="0"/>
              </a:spcBef>
              <a:spcAft>
                <a:spcPts val="387"/>
              </a:spcAft>
            </a:pPr>
            <a:r>
              <a:rPr lang="tr-TR" sz="1550" b="1" i="0">
                <a:solidFill>
                  <a:srgbClr val="FCC021"/>
                </a:solidFill>
                <a:latin typeface="Calibri"/>
              </a:rPr>
              <a:t>c)  </a:t>
            </a:r>
            <a:r>
              <a:rPr lang="tr-TR" sz="1550" b="0" i="0">
                <a:solidFill>
                  <a:srgbClr val="FFFFFF"/>
                </a:solidFill>
                <a:latin typeface="Calibri"/>
              </a:rPr>
              <a:t>Yeryüzü şekillerinin oluşum ve değişimiyle ilgili çalışma sahasından bilgi toplar.</a:t>
            </a:r>
          </a:p>
          <a:p>
            <a:pPr algn="l" marL="239695" indent="-239695">
              <a:spcBef>
                <a:spcPts val="0"/>
              </a:spcBef>
              <a:spcAft>
                <a:spcPts val="387"/>
              </a:spcAft>
            </a:pPr>
            <a:r>
              <a:rPr lang="tr-TR" sz="1550" b="1" i="0">
                <a:solidFill>
                  <a:srgbClr val="FCC021"/>
                </a:solidFill>
                <a:latin typeface="Calibri"/>
              </a:rPr>
              <a:t>ç)  </a:t>
            </a:r>
            <a:r>
              <a:rPr lang="tr-TR" sz="1550" b="0" i="0">
                <a:solidFill>
                  <a:srgbClr val="FFFFFF"/>
                </a:solidFill>
                <a:latin typeface="Calibri"/>
              </a:rPr>
              <a:t>Yeryüzü şekillerinin oluşum ve değişimiyle ilgili çalışma sahasından elde ettiği bilgileri çözümler.</a:t>
            </a:r>
          </a:p>
          <a:p>
            <a:pPr algn="l" marL="263645" indent="-263645">
              <a:spcBef>
                <a:spcPts val="0"/>
              </a:spcBef>
              <a:spcAft>
                <a:spcPts val="387"/>
              </a:spcAft>
            </a:pPr>
            <a:r>
              <a:rPr lang="tr-TR" sz="1550" b="1" i="0">
                <a:solidFill>
                  <a:srgbClr val="FCC021"/>
                </a:solidFill>
                <a:latin typeface="Calibri"/>
              </a:rPr>
              <a:t>d)  </a:t>
            </a:r>
            <a:r>
              <a:rPr lang="tr-TR" sz="1550" b="0" i="0">
                <a:solidFill>
                  <a:srgbClr val="FFFFFF"/>
                </a:solidFill>
                <a:latin typeface="Calibri"/>
              </a:rPr>
              <a:t>Yeryüzü şekillerinin oluşum ve değişimiyle ilgili çözümlediği bilgilere dayalı tahminde bulunur.</a:t>
            </a:r>
          </a:p>
          <a:p>
            <a:pPr algn="l" marL="256929" indent="-256929">
              <a:spcBef>
                <a:spcPts val="0"/>
              </a:spcBef>
              <a:spcAft>
                <a:spcPts val="0"/>
              </a:spcAft>
            </a:pPr>
            <a:r>
              <a:rPr lang="tr-TR" sz="1550" b="1" i="0">
                <a:solidFill>
                  <a:srgbClr val="FCC021"/>
                </a:solidFill>
                <a:latin typeface="Calibri"/>
              </a:rPr>
              <a:t>e)  </a:t>
            </a:r>
            <a:r>
              <a:rPr lang="tr-TR" sz="1550" b="0" i="0">
                <a:solidFill>
                  <a:srgbClr val="FFFFFF"/>
                </a:solidFill>
                <a:latin typeface="Calibri"/>
              </a:rPr>
              <a:t>Yeryüzü şekillerinin oluşum ve değişimiyle ilgili tahminlerini raporlar.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F0F0F0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F0F0F0"/>
                </a:solidFill>
                <a:latin typeface="Calibri"/>
              </a:rPr>
              <a:t>225 / 350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Bugünün yolu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6696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12. HAFTA</a:t>
            </a:r>
          </a:p>
        </p:txBody>
      </p:sp>
      <p:cxnSp>
        <p:nvCxnSpPr>
          <p:cNvPr id="6" name="Connector 5"/>
          <p:cNvCxnSpPr/>
          <p:nvPr/>
        </p:nvCxnSpPr>
        <p:spPr>
          <a:xfrm>
            <a:off x="1541038" y="2212848"/>
            <a:ext cx="9109616" cy="0"/>
          </a:xfrm>
          <a:prstGeom prst="line">
            <a:avLst/>
          </a:prstGeom>
          <a:ln w="50800">
            <a:solidFill>
              <a:srgbClr val="D9D9D9"/>
            </a:solidFill>
          </a:ln>
        </p:spPr>
      </p:cxnSp>
      <p:sp>
        <p:nvSpPr>
          <p:cNvPr id="7" name="Oval 6"/>
          <p:cNvSpPr/>
          <p:nvPr/>
        </p:nvSpPr>
        <p:spPr>
          <a:xfrm>
            <a:off x="1156990" y="1828800"/>
            <a:ext cx="768096" cy="768096"/>
          </a:xfrm>
          <a:prstGeom prst="ellipse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Saha çalışması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920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Dört aşama · kontrol listesi · s. 97-98</a:t>
            </a:r>
          </a:p>
        </p:txBody>
      </p:sp>
      <p:sp>
        <p:nvSpPr>
          <p:cNvPr id="10" name="Oval 9"/>
          <p:cNvSpPr/>
          <p:nvPr/>
        </p:nvSpPr>
        <p:spPr>
          <a:xfrm>
            <a:off x="3434394" y="1828800"/>
            <a:ext cx="768096" cy="768096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780324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Hazırlık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780324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Sanal güzergâh ve gezi planı</a:t>
            </a:r>
          </a:p>
        </p:txBody>
      </p:sp>
      <p:sp>
        <p:nvSpPr>
          <p:cNvPr id="13" name="Oval 12"/>
          <p:cNvSpPr/>
          <p:nvPr/>
        </p:nvSpPr>
        <p:spPr>
          <a:xfrm>
            <a:off x="5711798" y="1828800"/>
            <a:ext cx="768096" cy="768096"/>
          </a:xfrm>
          <a:prstGeom prst="ellipse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057728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Sanal saha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7728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Dijital kürede gözlem</a:t>
            </a:r>
          </a:p>
        </p:txBody>
      </p:sp>
      <p:sp>
        <p:nvSpPr>
          <p:cNvPr id="16" name="Oval 15"/>
          <p:cNvSpPr/>
          <p:nvPr/>
        </p:nvSpPr>
        <p:spPr>
          <a:xfrm>
            <a:off x="7989202" y="1828800"/>
            <a:ext cx="768096" cy="768096"/>
          </a:xfrm>
          <a:prstGeom prst="ellipse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335132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Çözümle, öngör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335132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Kuvvet → süreç → yer şekli</a:t>
            </a:r>
          </a:p>
        </p:txBody>
      </p:sp>
      <p:sp>
        <p:nvSpPr>
          <p:cNvPr id="19" name="Oval 18"/>
          <p:cNvSpPr/>
          <p:nvPr/>
        </p:nvSpPr>
        <p:spPr>
          <a:xfrm>
            <a:off x="10266606" y="1828800"/>
            <a:ext cx="768096" cy="768096"/>
          </a:xfrm>
          <a:prstGeom prst="ellipse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FFFFFF"/>
                </a:solidFill>
                <a:latin typeface="Calibri"/>
              </a:rPr>
              <a:t>5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9612536" y="2788920"/>
            <a:ext cx="2076236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73152" rIns="73152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Rapor ve hazırlık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612536" y="4041648"/>
            <a:ext cx="2076236" cy="173736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600" b="0" i="0">
                <a:solidFill>
                  <a:srgbClr val="767676"/>
                </a:solidFill>
                <a:latin typeface="Calibri"/>
              </a:rPr>
              <a:t>Ürün dosyası · model görevi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226 / 350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3.4. Coğrafyanın laboratuvarı: arazi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SAHA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41732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417320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41732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Coğrafya biliminde gözlem ve saha çalışması, araştırma yöntemlerinin temelini oluşturur. Çünkü coğrafya biliminin laboratuvarı arazidir.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862072"/>
            <a:ext cx="11185855" cy="17373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ectangle 9"/>
          <p:cNvSpPr/>
          <p:nvPr/>
        </p:nvSpPr>
        <p:spPr>
          <a:xfrm>
            <a:off x="502920" y="2862072"/>
            <a:ext cx="118872" cy="1737360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TextBox 10"/>
          <p:cNvSpPr txBox="1"/>
          <p:nvPr/>
        </p:nvSpPr>
        <p:spPr>
          <a:xfrm>
            <a:off x="777240" y="2862072"/>
            <a:ext cx="10774375" cy="17373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Saha çalışması bir ülkenin sahip olduğu doğal zenginliklerin (varlıkların) fark edilmesine, değerinin bilinmesine, korunmasına ve gelecek nesillere aktarılmasına da katkı sağlar.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02920" y="4828032"/>
            <a:ext cx="11185855" cy="1325880"/>
          </a:xfrm>
          <a:prstGeom prst="roundRect">
            <a:avLst>
              <a:gd name="adj" fmla="val 8000"/>
            </a:avLst>
          </a:prstGeom>
          <a:solidFill>
            <a:srgbClr val="E3ECF5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2C6E8F"/>
                </a:solidFill>
                <a:latin typeface="Calibri"/>
              </a:rPr>
              <a:t>Hatırla — yeryüzünü şekillendiren dış kuvvetler: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akarsu · dalga ve akıntı · buzul · rüzgâr · canlılar · yer çekimi (kütle hareketleri)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227 / 350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Arazi neden laboratuvar?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Coğrafya için arazi neden bir laboratuvardır?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228 / 350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Arazi neden laboratuvar?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Coğrafya için arazi neden bir laboratuvardır?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Coğrafya yeryüzünü inceler: yer şekillerini, onları oluşturan süreçleri ve insanla etkileşimini. Bunlar bir odada değil, yerinde gözlenir.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Arazide yapılan gözlem ve saha çalışmasından elde edilen bilgi, belge, görsel vb. materyaller yapılan coğrafi araştırmaya kaynaklık eden en önemli unsurlardır.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229 / 350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Yakın Çevremizdeki Yer Şekillerini Araştıralım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GRUP · 2 HAFTA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18872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188720"/>
          </a:xfrm>
          <a:prstGeom prst="rect">
            <a:avLst/>
          </a:prstGeom>
          <a:solidFill>
            <a:srgbClr val="D3373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18872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Amaç: Yakın çevredeki yeryüzü şekillerinin oluşumunda etkili olan aşınım ve birikim süreçlerini saha/sanal saha çalışmasıyla araştırabilme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633472"/>
            <a:ext cx="2645587" cy="35661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6334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ectangle 10"/>
          <p:cNvSpPr/>
          <p:nvPr/>
        </p:nvSpPr>
        <p:spPr>
          <a:xfrm>
            <a:off x="502920" y="2898648"/>
            <a:ext cx="2645587" cy="265176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TextBox 11"/>
          <p:cNvSpPr txBox="1"/>
          <p:nvPr/>
        </p:nvSpPr>
        <p:spPr>
          <a:xfrm>
            <a:off x="594360" y="26334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Hazırlık ve Planlama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2648" y="3236976"/>
            <a:ext cx="2426131" cy="28895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Güzergâh · taslak gezi planı · eşyalar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349675" y="2633472"/>
            <a:ext cx="2645587" cy="35661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Rounded Rectangle 14"/>
          <p:cNvSpPr/>
          <p:nvPr/>
        </p:nvSpPr>
        <p:spPr>
          <a:xfrm>
            <a:off x="3349675" y="26334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ectangle 15"/>
          <p:cNvSpPr/>
          <p:nvPr/>
        </p:nvSpPr>
        <p:spPr>
          <a:xfrm>
            <a:off x="3349675" y="2898648"/>
            <a:ext cx="2645587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TextBox 16"/>
          <p:cNvSpPr txBox="1"/>
          <p:nvPr/>
        </p:nvSpPr>
        <p:spPr>
          <a:xfrm>
            <a:off x="3441115" y="26334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450" b="1" i="0">
                <a:solidFill>
                  <a:srgbClr val="FFFFFF"/>
                </a:solidFill>
                <a:latin typeface="Calibri"/>
              </a:rPr>
              <a:t>Sahada/Sanal Sahada Uygulama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459403" y="3236976"/>
            <a:ext cx="2426131" cy="28895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Gözlem · aşınım ve birikim bilgisi · doğal varlıklar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196430" y="2633472"/>
            <a:ext cx="2645587" cy="35661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0" name="Rounded Rectangle 19"/>
          <p:cNvSpPr/>
          <p:nvPr/>
        </p:nvSpPr>
        <p:spPr>
          <a:xfrm>
            <a:off x="6196430" y="26334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1" name="Rectangle 20"/>
          <p:cNvSpPr/>
          <p:nvPr/>
        </p:nvSpPr>
        <p:spPr>
          <a:xfrm>
            <a:off x="6196430" y="2898648"/>
            <a:ext cx="2645587" cy="265176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TextBox 21"/>
          <p:cNvSpPr txBox="1"/>
          <p:nvPr/>
        </p:nvSpPr>
        <p:spPr>
          <a:xfrm>
            <a:off x="6287870" y="26334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Raporlama ve Sunma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06158" y="3236976"/>
            <a:ext cx="2426131" cy="28895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Çözümleme · öngörü · ürün dosyası · paylaşım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043185" y="2633472"/>
            <a:ext cx="2645587" cy="35661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5" name="Rounded Rectangle 24"/>
          <p:cNvSpPr/>
          <p:nvPr/>
        </p:nvSpPr>
        <p:spPr>
          <a:xfrm>
            <a:off x="9043185" y="263347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A43E2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6" name="Rectangle 25"/>
          <p:cNvSpPr/>
          <p:nvPr/>
        </p:nvSpPr>
        <p:spPr>
          <a:xfrm>
            <a:off x="9043185" y="2898648"/>
            <a:ext cx="2645587" cy="265176"/>
          </a:xfrm>
          <a:prstGeom prst="rect">
            <a:avLst/>
          </a:prstGeom>
          <a:solidFill>
            <a:srgbClr val="A43E2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7" name="TextBox 26"/>
          <p:cNvSpPr txBox="1"/>
          <p:nvPr/>
        </p:nvSpPr>
        <p:spPr>
          <a:xfrm>
            <a:off x="9134625" y="263347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Değerlendirme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152913" y="3236976"/>
            <a:ext cx="2426131" cy="28895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Kontrol listesi (s. 98)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97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230 / 350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 hafta: sanal saha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DİJİTAL KÜRE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972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097280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0972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Sanal saha çalışmaları için dijital küre, artırılmış gerçeklik, sanal gerçeklik vb. uygulamalar kullanılabilir.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542032"/>
            <a:ext cx="3594506" cy="36576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54203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ectangle 10"/>
          <p:cNvSpPr/>
          <p:nvPr/>
        </p:nvSpPr>
        <p:spPr>
          <a:xfrm>
            <a:off x="502920" y="2807208"/>
            <a:ext cx="3594506" cy="265176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TextBox 11"/>
          <p:cNvSpPr txBox="1"/>
          <p:nvPr/>
        </p:nvSpPr>
        <p:spPr>
          <a:xfrm>
            <a:off x="594360" y="254203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Sanal sahamız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2648" y="3145536"/>
            <a:ext cx="3375050" cy="29809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Okulumuzdan başlayan bir güzergâh; dijital kürede yukarıdan ve eğik bakış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298594" y="2542032"/>
            <a:ext cx="3594506" cy="36576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Rounded Rectangle 14"/>
          <p:cNvSpPr/>
          <p:nvPr/>
        </p:nvSpPr>
        <p:spPr>
          <a:xfrm>
            <a:off x="4298594" y="254203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D3373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ectangle 15"/>
          <p:cNvSpPr/>
          <p:nvPr/>
        </p:nvSpPr>
        <p:spPr>
          <a:xfrm>
            <a:off x="4298594" y="2807208"/>
            <a:ext cx="3594506" cy="265176"/>
          </a:xfrm>
          <a:prstGeom prst="rect">
            <a:avLst/>
          </a:prstGeom>
          <a:solidFill>
            <a:srgbClr val="D3373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TextBox 16"/>
          <p:cNvSpPr txBox="1"/>
          <p:nvPr/>
        </p:nvSpPr>
        <p:spPr>
          <a:xfrm>
            <a:off x="4390034" y="254203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Kurallarımız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08322" y="3145536"/>
            <a:ext cx="3375050" cy="29809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Telefon yok: fotoğraf yerine kroki · Evimizi aramıyor, işaretlemiyoruz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094268" y="2542032"/>
            <a:ext cx="3594506" cy="36576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0" name="Rounded Rectangle 19"/>
          <p:cNvSpPr/>
          <p:nvPr/>
        </p:nvSpPr>
        <p:spPr>
          <a:xfrm>
            <a:off x="8094268" y="254203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1" name="Rectangle 20"/>
          <p:cNvSpPr/>
          <p:nvPr/>
        </p:nvSpPr>
        <p:spPr>
          <a:xfrm>
            <a:off x="8094268" y="2807208"/>
            <a:ext cx="3594506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TextBox 21"/>
          <p:cNvSpPr txBox="1"/>
          <p:nvPr/>
        </p:nvSpPr>
        <p:spPr>
          <a:xfrm>
            <a:off x="8185708" y="254203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Gerçek saha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203996" y="3145536"/>
            <a:ext cx="3375050" cy="29809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Okul dışına çıkılırsa yalnız okul yönetiminin onayı ve veli izniyle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231 / 350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Kontrol listesi (1/2): hazırlık ve uygulama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KONTROL LİSTESİ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3112" cy="4983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37192"/>
                <a:gridCol w="822960"/>
                <a:gridCol w="822960"/>
              </a:tblGrid>
              <a:tr h="45720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Ölçütler: hazırlık ve planlama (1-3) · sahada/sanal sahada uygulama (4-5)</a:t>
                      </a:r>
                    </a:p>
                  </a:txBody>
                  <a:tcPr marL="54864" marR="54864" marT="18288" marB="18288" anchor="ctr">
                    <a:solidFill>
                      <a:srgbClr val="2E7D5B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Evet</a:t>
                      </a:r>
                    </a:p>
                  </a:txBody>
                  <a:tcPr marL="54864" marR="54864" marT="18288" marB="18288" anchor="ctr">
                    <a:solidFill>
                      <a:srgbClr val="2E7D5B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Hayır</a:t>
                      </a:r>
                    </a:p>
                  </a:txBody>
                  <a:tcPr marL="54864" marR="54864" marT="18288" marB="18288" anchor="ctr">
                    <a:solidFill>
                      <a:srgbClr val="2E7D5B"/>
                    </a:solidFill>
                  </a:tcPr>
                </a:tc>
              </a:tr>
              <a:tr h="905256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1. Gezi güzergâhını belirledim.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905256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2. Taslak gezi planını hazırladım.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905256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3. Gezi için gerekli eşyalarımı (defter, kalem, bölge haritası, fotoğraf makinesi, uygun kıyafetler) hazırladım.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905256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4. Sahada/sanal sahada yer alan yer şekillerini gözlemledim.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905256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5. Sahada/sanal sahada gözlemlediğim yer şekillerinin oluşumunda etkili olan kuvvetlerin aşınım ve birikim süreçlerinin ne ölçüde etkili olduğu hakkında bilgi topladım.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98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232 / 350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Kontrol listesi (2/2): raporlama ve sunma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KONTROL LİSTESİ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3112" cy="4983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37192"/>
                <a:gridCol w="822960"/>
                <a:gridCol w="822960"/>
              </a:tblGrid>
              <a:tr h="45720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Ölçütler: raporlama ve sunma (6-10)</a:t>
                      </a:r>
                    </a:p>
                  </a:txBody>
                  <a:tcPr marL="54864" marR="54864" marT="18288" marB="18288" anchor="ctr">
                    <a:solidFill>
                      <a:srgbClr val="2E7D5B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Evet</a:t>
                      </a:r>
                    </a:p>
                  </a:txBody>
                  <a:tcPr marL="54864" marR="54864" marT="18288" marB="18288" anchor="ctr">
                    <a:solidFill>
                      <a:srgbClr val="2E7D5B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900" b="1" i="0">
                          <a:solidFill>
                            <a:srgbClr val="FFFFFF"/>
                          </a:solidFill>
                          <a:latin typeface="Calibri"/>
                        </a:rPr>
                        <a:t>Hayır</a:t>
                      </a:r>
                    </a:p>
                  </a:txBody>
                  <a:tcPr marL="54864" marR="54864" marT="18288" marB="18288" anchor="ctr">
                    <a:solidFill>
                      <a:srgbClr val="2E7D5B"/>
                    </a:solidFill>
                  </a:tcPr>
                </a:tc>
              </a:tr>
              <a:tr h="905256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50" b="0" i="0">
                          <a:solidFill>
                            <a:srgbClr val="262626"/>
                          </a:solidFill>
                          <a:latin typeface="Calibri"/>
                        </a:rPr>
                        <a:t>6. Saha/sanal saha çalışması sırasında gözlem yoluyla topladığım bilgilerden yararlanarak ilgili yeryüzü şekillerinin oluşumunda etkili olan kuvvetlerin aşınım ve birikim süreçlerini çözümledim.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905256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50" b="0" i="0">
                          <a:solidFill>
                            <a:srgbClr val="262626"/>
                          </a:solidFill>
                          <a:latin typeface="Calibri"/>
                        </a:rPr>
                        <a:t>7. Çözümlediğim ilgili yeryüzü şekillerinin oluşumunda etkili olan kuvvetlerin aşınım ve birikim süreçlerini dikkate alarak ilgili yeryüzü şekillerine yönelik gelecekte olası değişimlerle ilgili öngörülerde bulundum.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905256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8. Sahada/sanal sahada gözlemlediğim yer şekillerinin Türkiye için taşıdığı önemi ve bu varlıkların korunması için neler yapılması gerektiğini belirttim.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905256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9. Elde ettiğim verileri ve öngörülerimi bir araya getirip bir ürün dosyası oluşturdum.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905256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10. Ürün dosyamı arkadaşlarımla paylaştım.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1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98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233 / 350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Gruplara geçiş: görevlerimiz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8 GRUP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2076236" cy="265176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SÖZCÜ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Grubun cevabını sınıfla paylaşır.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780324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2780324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2780324" y="1527048"/>
            <a:ext cx="207623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2871764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YAZICI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890052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Ortak cevabı yazar, tabloyu doldurur.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57728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5057728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5057728" y="1527048"/>
            <a:ext cx="2076236" cy="265176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5149168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450" b="1" i="0">
                <a:solidFill>
                  <a:srgbClr val="FFFFFF"/>
                </a:solidFill>
                <a:latin typeface="Calibri"/>
              </a:rPr>
              <a:t>ZAMAN VE MALZEME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67456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Süreyi izler, 2 dk kala uyarır; malzemeyi alır, teslim eder.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335132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Rounded Rectangle 21"/>
          <p:cNvSpPr/>
          <p:nvPr/>
        </p:nvSpPr>
        <p:spPr>
          <a:xfrm>
            <a:off x="7335132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Rectangle 22"/>
          <p:cNvSpPr/>
          <p:nvPr/>
        </p:nvSpPr>
        <p:spPr>
          <a:xfrm>
            <a:off x="7335132" y="1527048"/>
            <a:ext cx="207623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4" name="TextBox 23"/>
          <p:cNvSpPr txBox="1"/>
          <p:nvPr/>
        </p:nvSpPr>
        <p:spPr>
          <a:xfrm>
            <a:off x="7426572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450" b="1" i="0">
                <a:solidFill>
                  <a:srgbClr val="FFFFFF"/>
                </a:solidFill>
                <a:latin typeface="Calibri"/>
              </a:rPr>
              <a:t>HARİTA / VERİ OKUYUCU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444860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Haritayı, tabloyu ve grafiği okur, gösterir.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9612536" y="1261872"/>
            <a:ext cx="2076236" cy="31089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7" name="Rounded Rectangle 26"/>
          <p:cNvSpPr/>
          <p:nvPr/>
        </p:nvSpPr>
        <p:spPr>
          <a:xfrm>
            <a:off x="9612536" y="1261872"/>
            <a:ext cx="2076236" cy="530352"/>
          </a:xfrm>
          <a:prstGeom prst="roundRect">
            <a:avLst>
              <a:gd name="adj" fmla="val 25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8" name="Rectangle 27"/>
          <p:cNvSpPr/>
          <p:nvPr/>
        </p:nvSpPr>
        <p:spPr>
          <a:xfrm>
            <a:off x="9612536" y="1527048"/>
            <a:ext cx="2076236" cy="265176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9" name="TextBox 28"/>
          <p:cNvSpPr txBox="1"/>
          <p:nvPr/>
        </p:nvSpPr>
        <p:spPr>
          <a:xfrm>
            <a:off x="9703976" y="1261872"/>
            <a:ext cx="189335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FFFFFF"/>
                </a:solidFill>
                <a:latin typeface="Calibri"/>
              </a:rPr>
              <a:t>KONTROLCÜ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722264" y="1865376"/>
            <a:ext cx="1856780" cy="24323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Yazımı, kaynağı ve doğruluğu denetler.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02920" y="4599432"/>
            <a:ext cx="11185855" cy="164592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2E7D5B"/>
                </a:solidFill>
                <a:latin typeface="Calibri"/>
              </a:rPr>
              <a:t>Bugünkü görev: okulumuzdan başlayan sanal saha çalışması (s. 97)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Grupta “30 cm sesi” · söz hakkı isim kartıyla · farklı görüşlere saygı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234 / 350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1. aşama: Hazırlık ve planlama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10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307592"/>
            <a:ext cx="11185855" cy="1164335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307592"/>
            <a:ext cx="1600200" cy="1164335"/>
          </a:xfrm>
          <a:prstGeom prst="roundRect">
            <a:avLst>
              <a:gd name="adj" fmla="val 8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Güzergâh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40280" y="1307592"/>
            <a:ext cx="8122615" cy="1164335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Gezi güzergâhını belirleyiniz. Okulumuzdan başlayın, en az üç durak.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0545775" y="1615439"/>
            <a:ext cx="1005840" cy="548640"/>
          </a:xfrm>
          <a:prstGeom prst="roundRect">
            <a:avLst>
              <a:gd name="adj" fmla="val 3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27432" rIns="27432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4 dk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2599943"/>
            <a:ext cx="11185855" cy="1164335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ounded Rectangle 10"/>
          <p:cNvSpPr/>
          <p:nvPr/>
        </p:nvSpPr>
        <p:spPr>
          <a:xfrm>
            <a:off x="502920" y="2599943"/>
            <a:ext cx="1600200" cy="1164335"/>
          </a:xfrm>
          <a:prstGeom prst="roundRect">
            <a:avLst>
              <a:gd name="adj" fmla="val 8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Gezi planı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40280" y="2599943"/>
            <a:ext cx="8122615" cy="1164335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Taslak gezi planını hazırlayınız. Her durak: yer şekli · kanıt · kuvvet.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0545775" y="2907790"/>
            <a:ext cx="1005840" cy="548640"/>
          </a:xfrm>
          <a:prstGeom prst="roundRect">
            <a:avLst>
              <a:gd name="adj" fmla="val 3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27432" rIns="27432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4 dk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02920" y="3892294"/>
            <a:ext cx="11185855" cy="1164335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Rounded Rectangle 14"/>
          <p:cNvSpPr/>
          <p:nvPr/>
        </p:nvSpPr>
        <p:spPr>
          <a:xfrm>
            <a:off x="502920" y="3892294"/>
            <a:ext cx="1600200" cy="1164335"/>
          </a:xfrm>
          <a:prstGeom prst="roundRect">
            <a:avLst>
              <a:gd name="adj" fmla="val 8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Eşyalar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40280" y="3892294"/>
            <a:ext cx="8122615" cy="1164335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Gezi için gerekli eşyalarınızı (defter, kalem, bölge haritası, fotoğraf makinesi, uygun kıyafetler) hazırlayınız.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10545775" y="4200141"/>
            <a:ext cx="1005840" cy="548640"/>
          </a:xfrm>
          <a:prstGeom prst="roundRect">
            <a:avLst>
              <a:gd name="adj" fmla="val 3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27432" rIns="27432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62626"/>
                </a:solidFill>
                <a:latin typeface="Calibri"/>
              </a:rPr>
              <a:t>2 dk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02920" y="5376672"/>
            <a:ext cx="11185855" cy="822960"/>
          </a:xfrm>
          <a:prstGeom prst="roundRect">
            <a:avLst>
              <a:gd name="adj" fmla="val 8000"/>
            </a:avLst>
          </a:prstGeom>
          <a:solidFill>
            <a:srgbClr val="F9E1E1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62626"/>
                </a:solidFill>
                <a:latin typeface="Calibri"/>
              </a:rPr>
              <a:t>Sanal sahada: fotoğraf yerine kroki · bölge haritası yerine atlas · evimizi işaretlemiyoruz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97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235 / 350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Taslak gezi planımız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GRUP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1261872"/>
            <a:ext cx="11185855" cy="5486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1. durak: okulumuz. Sonraki durakları dijital kürede siz seçin.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1901952"/>
            <a:ext cx="2659303" cy="438912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ounded Rectangle 7"/>
          <p:cNvSpPr/>
          <p:nvPr/>
        </p:nvSpPr>
        <p:spPr>
          <a:xfrm>
            <a:off x="502920" y="1901952"/>
            <a:ext cx="2659303" cy="685800"/>
          </a:xfrm>
          <a:prstGeom prst="roundRect">
            <a:avLst>
              <a:gd name="adj" fmla="val 25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Rectangle 8"/>
          <p:cNvSpPr/>
          <p:nvPr/>
        </p:nvSpPr>
        <p:spPr>
          <a:xfrm>
            <a:off x="502920" y="2244852"/>
            <a:ext cx="2659303" cy="342900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594360" y="1901952"/>
            <a:ext cx="2476423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Durak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02920" y="1901952"/>
            <a:ext cx="2659303" cy="438912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12" name="Connector 11"/>
          <p:cNvCxnSpPr/>
          <p:nvPr/>
        </p:nvCxnSpPr>
        <p:spPr>
          <a:xfrm>
            <a:off x="685800" y="3328416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13" name="Connector 12"/>
          <p:cNvCxnSpPr/>
          <p:nvPr/>
        </p:nvCxnSpPr>
        <p:spPr>
          <a:xfrm>
            <a:off x="685800" y="4069080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14" name="Connector 13"/>
          <p:cNvCxnSpPr/>
          <p:nvPr/>
        </p:nvCxnSpPr>
        <p:spPr>
          <a:xfrm>
            <a:off x="685800" y="4809744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15" name="Connector 14"/>
          <p:cNvCxnSpPr/>
          <p:nvPr/>
        </p:nvCxnSpPr>
        <p:spPr>
          <a:xfrm>
            <a:off x="685800" y="5550408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16" name="Rounded Rectangle 15"/>
          <p:cNvSpPr/>
          <p:nvPr/>
        </p:nvSpPr>
        <p:spPr>
          <a:xfrm>
            <a:off x="3345103" y="1901952"/>
            <a:ext cx="2659303" cy="438912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3345103" y="1901952"/>
            <a:ext cx="2659303" cy="685800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3345103" y="2244852"/>
            <a:ext cx="2659303" cy="342900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3436543" y="1901952"/>
            <a:ext cx="2476423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Gözlenecek yer şekli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345103" y="1901952"/>
            <a:ext cx="2659303" cy="438912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21" name="Connector 20"/>
          <p:cNvCxnSpPr/>
          <p:nvPr/>
        </p:nvCxnSpPr>
        <p:spPr>
          <a:xfrm>
            <a:off x="3527983" y="3328416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22" name="Connector 21"/>
          <p:cNvCxnSpPr/>
          <p:nvPr/>
        </p:nvCxnSpPr>
        <p:spPr>
          <a:xfrm>
            <a:off x="3527983" y="4069080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23" name="Connector 22"/>
          <p:cNvCxnSpPr/>
          <p:nvPr/>
        </p:nvCxnSpPr>
        <p:spPr>
          <a:xfrm>
            <a:off x="3527983" y="4809744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24" name="Connector 23"/>
          <p:cNvCxnSpPr/>
          <p:nvPr/>
        </p:nvCxnSpPr>
        <p:spPr>
          <a:xfrm>
            <a:off x="3527983" y="5550408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25" name="Rounded Rectangle 24"/>
          <p:cNvSpPr/>
          <p:nvPr/>
        </p:nvSpPr>
        <p:spPr>
          <a:xfrm>
            <a:off x="6187286" y="1901952"/>
            <a:ext cx="2659303" cy="438912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6" name="Rounded Rectangle 25"/>
          <p:cNvSpPr/>
          <p:nvPr/>
        </p:nvSpPr>
        <p:spPr>
          <a:xfrm>
            <a:off x="6187286" y="1901952"/>
            <a:ext cx="2659303" cy="685800"/>
          </a:xfrm>
          <a:prstGeom prst="roundRect">
            <a:avLst>
              <a:gd name="adj" fmla="val 25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7" name="Rectangle 26"/>
          <p:cNvSpPr/>
          <p:nvPr/>
        </p:nvSpPr>
        <p:spPr>
          <a:xfrm>
            <a:off x="6187286" y="2244852"/>
            <a:ext cx="2659303" cy="342900"/>
          </a:xfrm>
          <a:prstGeom prst="rect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8" name="TextBox 27"/>
          <p:cNvSpPr txBox="1"/>
          <p:nvPr/>
        </p:nvSpPr>
        <p:spPr>
          <a:xfrm>
            <a:off x="6278726" y="1901952"/>
            <a:ext cx="2476423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Bakılacak kanıt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6187286" y="1901952"/>
            <a:ext cx="2659303" cy="438912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30" name="Connector 29"/>
          <p:cNvCxnSpPr/>
          <p:nvPr/>
        </p:nvCxnSpPr>
        <p:spPr>
          <a:xfrm>
            <a:off x="6370166" y="3328416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31" name="Connector 30"/>
          <p:cNvCxnSpPr/>
          <p:nvPr/>
        </p:nvCxnSpPr>
        <p:spPr>
          <a:xfrm>
            <a:off x="6370166" y="4069080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32" name="Connector 31"/>
          <p:cNvCxnSpPr/>
          <p:nvPr/>
        </p:nvCxnSpPr>
        <p:spPr>
          <a:xfrm>
            <a:off x="6370166" y="4809744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33" name="Connector 32"/>
          <p:cNvCxnSpPr/>
          <p:nvPr/>
        </p:nvCxnSpPr>
        <p:spPr>
          <a:xfrm>
            <a:off x="6370166" y="5550408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34" name="Rounded Rectangle 33"/>
          <p:cNvSpPr/>
          <p:nvPr/>
        </p:nvSpPr>
        <p:spPr>
          <a:xfrm>
            <a:off x="9029469" y="1901952"/>
            <a:ext cx="2659303" cy="438912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5" name="Rounded Rectangle 34"/>
          <p:cNvSpPr/>
          <p:nvPr/>
        </p:nvSpPr>
        <p:spPr>
          <a:xfrm>
            <a:off x="9029469" y="1901952"/>
            <a:ext cx="2659303" cy="685800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6" name="Rectangle 35"/>
          <p:cNvSpPr/>
          <p:nvPr/>
        </p:nvSpPr>
        <p:spPr>
          <a:xfrm>
            <a:off x="9029469" y="2244852"/>
            <a:ext cx="2659303" cy="342900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7" name="TextBox 36"/>
          <p:cNvSpPr txBox="1"/>
          <p:nvPr/>
        </p:nvSpPr>
        <p:spPr>
          <a:xfrm>
            <a:off x="9120909" y="1901952"/>
            <a:ext cx="2476423" cy="685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Etkili olabilecek kuvvet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9029469" y="1901952"/>
            <a:ext cx="2659303" cy="4389120"/>
          </a:xfrm>
          <a:prstGeom prst="roundRect">
            <a:avLst>
              <a:gd name="adj" fmla="val 5000"/>
            </a:avLst>
          </a:prstGeom>
          <a:noFill/>
          <a:ln w="12700">
            <a:solidFill>
              <a:srgbClr val="D9D9D9"/>
            </a:solidFill>
          </a:ln>
          <a:effectLst/>
        </p:spPr>
        <p:txBody>
          <a:bodyPr rtlCol="0" anchor="ctr"/>
          <a:lstStyle/>
          <a:p/>
        </p:txBody>
      </p:sp>
      <p:cxnSp>
        <p:nvCxnSpPr>
          <p:cNvPr id="39" name="Connector 38"/>
          <p:cNvCxnSpPr/>
          <p:nvPr/>
        </p:nvCxnSpPr>
        <p:spPr>
          <a:xfrm>
            <a:off x="9212349" y="3328416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40" name="Connector 39"/>
          <p:cNvCxnSpPr/>
          <p:nvPr/>
        </p:nvCxnSpPr>
        <p:spPr>
          <a:xfrm>
            <a:off x="9212349" y="4069080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41" name="Connector 40"/>
          <p:cNvCxnSpPr/>
          <p:nvPr/>
        </p:nvCxnSpPr>
        <p:spPr>
          <a:xfrm>
            <a:off x="9212349" y="4809744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cxnSp>
        <p:nvCxnSpPr>
          <p:cNvPr id="42" name="Connector 41"/>
          <p:cNvCxnSpPr/>
          <p:nvPr/>
        </p:nvCxnSpPr>
        <p:spPr>
          <a:xfrm>
            <a:off x="9212349" y="5550408"/>
            <a:ext cx="2293543" cy="0"/>
          </a:xfrm>
          <a:prstGeom prst="line">
            <a:avLst/>
          </a:prstGeom>
          <a:ln w="12700">
            <a:solidFill>
              <a:srgbClr val="D9D9D9"/>
            </a:solidFill>
            <a:prstDash val="dash"/>
          </a:ln>
        </p:spPr>
      </p:cxnSp>
      <p:sp>
        <p:nvSpPr>
          <p:cNvPr id="43" name="TextBox 42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97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236 / 350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Örnek taslak gezi planı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Okulumuzdan başlayan sanal güzergâhınızda hangi durakları seçersiniz? Her durakta neye bakarsınız?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237 / 350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Örnek taslak gezi planı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Okulumuzdan başlayan sanal güzergâhınızda hangi durakları seçersiniz? Her durakta neye bakarsınız?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400" b="1" i="0">
                <a:solidFill>
                  <a:srgbClr val="2E7D32"/>
                </a:solidFill>
                <a:latin typeface="Calibri"/>
              </a:rPr>
              <a:t>Örnek plan iskeleti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1. durak — okulumuz: başlangıç; ölçeği ve yönü ayarla.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2. durak — bir yamaç ya da yükselti: eğim, yamaçtaki bitki örtüsü ve yapılaşma.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3. durak — bir akarsu yatağı ya da vadi: vadinin biçimi, yatakta birikinti.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4. durak (varsa) — kıyı: kıyı çizgisi, kumsal ya da denize dik inen yamaç.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Durak adlarını dijital küreden siz okuyun.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238 / 350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2. aşama: Sahada/sanal sahada uygulama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16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307592"/>
            <a:ext cx="11185855" cy="1261872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307592"/>
            <a:ext cx="1600200" cy="1261872"/>
          </a:xfrm>
          <a:prstGeom prst="roundRect">
            <a:avLst>
              <a:gd name="adj" fmla="val 8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Gözle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40280" y="1307592"/>
            <a:ext cx="9357055" cy="126187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Sahada/sanal sahada yer alan yer şekillerini gözlemleyiniz.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697480"/>
            <a:ext cx="11185855" cy="1261872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697480"/>
            <a:ext cx="1600200" cy="1261872"/>
          </a:xfrm>
          <a:prstGeom prst="roundRect">
            <a:avLst>
              <a:gd name="adj" fmla="val 8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Bilgi topla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40280" y="2697480"/>
            <a:ext cx="9357055" cy="126187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Sahada/sanal sahada gözlemlediğiniz yer şekillerinin oluşumunda etkili olan kuvvetlerin aşınım ve birikim süreçlerinin ne ölçüde etkili olduğu hakkında bilgi toplayınız.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02920" y="4142232"/>
            <a:ext cx="2645587" cy="20574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ounded Rectangle 12"/>
          <p:cNvSpPr/>
          <p:nvPr/>
        </p:nvSpPr>
        <p:spPr>
          <a:xfrm>
            <a:off x="502920" y="414223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Rectangle 13"/>
          <p:cNvSpPr/>
          <p:nvPr/>
        </p:nvSpPr>
        <p:spPr>
          <a:xfrm>
            <a:off x="502920" y="4407408"/>
            <a:ext cx="2645587" cy="265176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TextBox 14"/>
          <p:cNvSpPr txBox="1"/>
          <p:nvPr/>
        </p:nvSpPr>
        <p:spPr>
          <a:xfrm>
            <a:off x="594360" y="414223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Yukarıdan bak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2648" y="4745736"/>
            <a:ext cx="2426131" cy="13807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Konum, ölçek, yollar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3349675" y="4142232"/>
            <a:ext cx="2645587" cy="20574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ounded Rectangle 17"/>
          <p:cNvSpPr/>
          <p:nvPr/>
        </p:nvSpPr>
        <p:spPr>
          <a:xfrm>
            <a:off x="3349675" y="414223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Rectangle 18"/>
          <p:cNvSpPr/>
          <p:nvPr/>
        </p:nvSpPr>
        <p:spPr>
          <a:xfrm>
            <a:off x="3349675" y="4407408"/>
            <a:ext cx="2645587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0" name="TextBox 19"/>
          <p:cNvSpPr txBox="1"/>
          <p:nvPr/>
        </p:nvSpPr>
        <p:spPr>
          <a:xfrm>
            <a:off x="3441115" y="414223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Eğik bak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459403" y="4745736"/>
            <a:ext cx="2426131" cy="13807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Yükselti ve eğim (üç boyut)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196430" y="4142232"/>
            <a:ext cx="2645587" cy="20574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Rounded Rectangle 22"/>
          <p:cNvSpPr/>
          <p:nvPr/>
        </p:nvSpPr>
        <p:spPr>
          <a:xfrm>
            <a:off x="6196430" y="414223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4" name="Rectangle 23"/>
          <p:cNvSpPr/>
          <p:nvPr/>
        </p:nvSpPr>
        <p:spPr>
          <a:xfrm>
            <a:off x="6196430" y="4407408"/>
            <a:ext cx="2645587" cy="265176"/>
          </a:xfrm>
          <a:prstGeom prst="rect">
            <a:avLst/>
          </a:prstGeom>
          <a:solidFill>
            <a:srgbClr val="2C7FB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5" name="TextBox 24"/>
          <p:cNvSpPr txBox="1"/>
          <p:nvPr/>
        </p:nvSpPr>
        <p:spPr>
          <a:xfrm>
            <a:off x="6287870" y="414223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Yaklaş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306158" y="4745736"/>
            <a:ext cx="2426131" cy="13807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Yatak, yamaç, kıyı çizgisi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9043185" y="4142232"/>
            <a:ext cx="2645587" cy="20574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8" name="Rounded Rectangle 27"/>
          <p:cNvSpPr/>
          <p:nvPr/>
        </p:nvSpPr>
        <p:spPr>
          <a:xfrm>
            <a:off x="9043185" y="4142232"/>
            <a:ext cx="2645587" cy="530352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9" name="Rectangle 28"/>
          <p:cNvSpPr/>
          <p:nvPr/>
        </p:nvSpPr>
        <p:spPr>
          <a:xfrm>
            <a:off x="9043185" y="4407408"/>
            <a:ext cx="2645587" cy="265176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0" name="TextBox 29"/>
          <p:cNvSpPr txBox="1"/>
          <p:nvPr/>
        </p:nvSpPr>
        <p:spPr>
          <a:xfrm>
            <a:off x="9134625" y="4142232"/>
            <a:ext cx="2462707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Not al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152913" y="4745736"/>
            <a:ext cx="2426131" cy="13807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Kroki ve gözlem formu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97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239 / 350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Gözlem formu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GRUP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61872"/>
          <a:ext cx="11183112" cy="4892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/>
                <a:gridCol w="2743200"/>
                <a:gridCol w="2926080"/>
                <a:gridCol w="2194560"/>
                <a:gridCol w="2176272"/>
              </a:tblGrid>
              <a:tr h="77724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Durak</a:t>
                      </a:r>
                    </a:p>
                  </a:txBody>
                  <a:tcPr marL="54864" marR="54864" marT="18288" marB="18288" anchor="ctr">
                    <a:solidFill>
                      <a:srgbClr val="2C6E8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Ne görüyorum? (yer şekli)</a:t>
                      </a:r>
                    </a:p>
                  </a:txBody>
                  <a:tcPr marL="54864" marR="54864" marT="18288" marB="18288" anchor="ctr">
                    <a:solidFill>
                      <a:srgbClr val="2C6E8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Kanıtım ne?</a:t>
                      </a:r>
                    </a:p>
                  </a:txBody>
                  <a:tcPr marL="54864" marR="54864" marT="18288" marB="18288" anchor="ctr">
                    <a:solidFill>
                      <a:srgbClr val="2C6E8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Hangi kuvvet?</a:t>
                      </a:r>
                    </a:p>
                  </a:txBody>
                  <a:tcPr marL="54864" marR="54864" marT="18288" marB="18288" anchor="ctr">
                    <a:solidFill>
                      <a:srgbClr val="2C6E8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1" i="0">
                          <a:solidFill>
                            <a:srgbClr val="FFFFFF"/>
                          </a:solidFill>
                          <a:latin typeface="Calibri"/>
                        </a:rPr>
                        <a:t>Aşınım mı, birikim mi?</a:t>
                      </a:r>
                    </a:p>
                  </a:txBody>
                  <a:tcPr marL="54864" marR="54864" marT="18288" marB="18288" anchor="ctr">
                    <a:solidFill>
                      <a:srgbClr val="2C6E8F"/>
                    </a:solidFill>
                  </a:tcPr>
                </a:tc>
              </a:tr>
              <a:tr h="82296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Örnek</a:t>
                      </a:r>
                    </a:p>
                  </a:txBody>
                  <a:tcPr marL="54864" marR="54864" marT="18288" marB="18288" anchor="ctr">
                    <a:solidFill>
                      <a:srgbClr val="FFF3D1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Dik yamaçlı, dar vadi</a:t>
                      </a:r>
                    </a:p>
                  </a:txBody>
                  <a:tcPr marL="54864" marR="54864" marT="18288" marB="18288" anchor="ctr">
                    <a:solidFill>
                      <a:srgbClr val="FFF3D1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V biçimli kesit, akarsu yatağı</a:t>
                      </a:r>
                    </a:p>
                  </a:txBody>
                  <a:tcPr marL="54864" marR="54864" marT="18288" marB="18288" anchor="ctr">
                    <a:solidFill>
                      <a:srgbClr val="FFF3D1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Akarsu</a:t>
                      </a:r>
                    </a:p>
                  </a:txBody>
                  <a:tcPr marL="54864" marR="54864" marT="18288" marB="18288" anchor="ctr">
                    <a:solidFill>
                      <a:srgbClr val="FFF3D1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Aşınım</a:t>
                      </a:r>
                    </a:p>
                  </a:txBody>
                  <a:tcPr marL="54864" marR="54864" marT="18288" marB="18288" anchor="ctr">
                    <a:solidFill>
                      <a:srgbClr val="FFF3D1"/>
                    </a:solidFill>
                  </a:tcPr>
                </a:tc>
              </a:tr>
              <a:tr h="82296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82296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82296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82296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2000" b="0" i="0">
                          <a:solidFill>
                            <a:srgbClr val="262626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240 / 350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Türkiye'ye zenginlik katan varlıklar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8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22402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2240280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22402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Saha/sanal saha çalışması sırasında Türkiye'ye zenginlik katan hangi varlıkları gözlemlediğinizi, bu varlıkların önemini ve korunması açısından neler yapılması gerektiğini belirleyiniz.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3730752"/>
            <a:ext cx="11185855" cy="14630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ectangle 9"/>
          <p:cNvSpPr/>
          <p:nvPr/>
        </p:nvSpPr>
        <p:spPr>
          <a:xfrm>
            <a:off x="502920" y="3730752"/>
            <a:ext cx="118872" cy="1463040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TextBox 10"/>
          <p:cNvSpPr txBox="1"/>
          <p:nvPr/>
        </p:nvSpPr>
        <p:spPr>
          <a:xfrm>
            <a:off x="777240" y="3730752"/>
            <a:ext cx="10774375" cy="14630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Sahadaki/sanal sahadaki yer şekillerinin Türkiye açısından taşıdığı önemi ve değeri gözlemleyiniz.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241 / 350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Doğal varlık: önem ve koruma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Gözlemlediğiniz bir yer şekli Türkiye için neden değerlidir? Korunması için neler yapılmalıdır?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242 / 350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Doğal varlık: önem ve koruma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Gözlemlediğiniz bir yer şekli Türkiye için neden değerlidir? Korunması için neler yapılmalıdır?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Değeri: doğal mirastır; bilim, turizm ve dinlenme için kaynaktır. Peribacaları örneğinde yer şekli, bölgenin bir turizm merkezine dönüşmesinde önemli rol oynamıştır.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Koruma: zarar vermemek ve çöp bırakmamak; yapılaşmayı ve kazıyı sınırlamak; bitki örtüsünü korumak; çevremizi bilgilendirmek.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Gerekçeli farklı cevap kabul edilir.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243 / 350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3. aşama: Raporlama — süreçleri çözümle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10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6002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600200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6002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300" b="0" i="0">
                <a:solidFill>
                  <a:srgbClr val="262626"/>
                </a:solidFill>
                <a:latin typeface="Calibri"/>
              </a:rPr>
              <a:t>Saha/sanal saha çalışması sırasında gözlem yoluyla topladığınız bilgilerden yararlanarak ilgili yeryüzü şekillerinin oluşumunda etkili olan kuvvetlerin aşınım ve birikim süreçlerini çözümleyiniz.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3182112"/>
            <a:ext cx="3200400" cy="640080"/>
          </a:xfrm>
          <a:prstGeom prst="roundRect">
            <a:avLst>
              <a:gd name="adj" fmla="val 30000"/>
            </a:avLst>
          </a:prstGeom>
          <a:solidFill>
            <a:srgbClr val="2C7FB8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KUVVET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959352"/>
            <a:ext cx="3200400" cy="1280160"/>
          </a:xfrm>
          <a:prstGeom prst="roundRect">
            <a:avLst>
              <a:gd name="adj" fmla="val 1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2C7FB8"/>
                </a:solidFill>
                <a:latin typeface="Calibri"/>
              </a:rPr>
              <a:t>Akarsu</a:t>
            </a:r>
          </a:p>
        </p:txBody>
      </p:sp>
      <p:cxnSp>
        <p:nvCxnSpPr>
          <p:cNvPr id="11" name="Connector 10"/>
          <p:cNvCxnSpPr/>
          <p:nvPr/>
        </p:nvCxnSpPr>
        <p:spPr>
          <a:xfrm>
            <a:off x="3794760" y="4599432"/>
            <a:ext cx="612648" cy="0"/>
          </a:xfrm>
          <a:prstGeom prst="line">
            <a:avLst/>
          </a:prstGeom>
          <a:ln w="50800">
            <a:solidFill>
              <a:srgbClr val="262626"/>
            </a:solidFill>
            <a:tailEnd type="triangle" w="med" len="med"/>
          </a:ln>
        </p:spPr>
      </p:cxnSp>
      <p:sp>
        <p:nvSpPr>
          <p:cNvPr id="12" name="Rounded Rectangle 11"/>
          <p:cNvSpPr/>
          <p:nvPr/>
        </p:nvSpPr>
        <p:spPr>
          <a:xfrm>
            <a:off x="4498848" y="3182112"/>
            <a:ext cx="3200400" cy="640080"/>
          </a:xfrm>
          <a:prstGeom prst="roundRect">
            <a:avLst>
              <a:gd name="adj" fmla="val 30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SÜREÇ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498848" y="3959352"/>
            <a:ext cx="3200400" cy="1280160"/>
          </a:xfrm>
          <a:prstGeom prst="roundRect">
            <a:avLst>
              <a:gd name="adj" fmla="val 1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2C6E8F"/>
                </a:solidFill>
                <a:latin typeface="Calibri"/>
              </a:rPr>
              <a:t>Derine aşındırma</a:t>
            </a:r>
          </a:p>
        </p:txBody>
      </p:sp>
      <p:cxnSp>
        <p:nvCxnSpPr>
          <p:cNvPr id="14" name="Connector 13"/>
          <p:cNvCxnSpPr/>
          <p:nvPr/>
        </p:nvCxnSpPr>
        <p:spPr>
          <a:xfrm>
            <a:off x="7790688" y="4599432"/>
            <a:ext cx="612648" cy="0"/>
          </a:xfrm>
          <a:prstGeom prst="line">
            <a:avLst/>
          </a:prstGeom>
          <a:ln w="50800">
            <a:solidFill>
              <a:srgbClr val="262626"/>
            </a:solidFill>
            <a:tailEnd type="triangle" w="med" len="med"/>
          </a:ln>
        </p:spPr>
      </p:cxnSp>
      <p:sp>
        <p:nvSpPr>
          <p:cNvPr id="15" name="Rounded Rectangle 14"/>
          <p:cNvSpPr/>
          <p:nvPr/>
        </p:nvSpPr>
        <p:spPr>
          <a:xfrm>
            <a:off x="8494776" y="3182112"/>
            <a:ext cx="3200400" cy="640080"/>
          </a:xfrm>
          <a:prstGeom prst="roundRect">
            <a:avLst>
              <a:gd name="adj" fmla="val 30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YER ŞEKLİ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494776" y="3959352"/>
            <a:ext cx="3200400" cy="1280160"/>
          </a:xfrm>
          <a:prstGeom prst="roundRect">
            <a:avLst>
              <a:gd name="adj" fmla="val 1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2E7D5B"/>
                </a:solidFill>
                <a:latin typeface="Calibri"/>
              </a:rPr>
              <a:t>V profilli vadi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02920" y="5513832"/>
            <a:ext cx="11185855" cy="6858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C25B1F"/>
                </a:solidFill>
                <a:latin typeface="Calibri"/>
              </a:rPr>
              <a:t>Her durağınız için bu zinciri yazın.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244 / 350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Kanıttan sürece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262626"/>
                </a:solidFill>
                <a:latin typeface="Calibri"/>
              </a:rPr>
              <a:t>Dijital kürede şunları görürseniz hangi kuvveti ve süreci düşünürsünüz? A) Dik yamaçlı, dar ve derin bir vadi · B) Yamaç eteğinde yelpaze biçiminde bir birikinti · C) Akarsuyun döküldüğü yerde denize doğru büyüyen bir düzlük · D) Kıyıda denize dik inen bir yamaç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82-85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245 / 350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Kanıttan sürece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4630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Dijital kürede şunları görürseniz hangi kuvveti ve süreci düşünürsünüz? A) Dik yamaçlı, dar ve derin bir vadi · B) Yamaç eteğinde yelpaze biçiminde bir birikinti · C) Akarsuyun döküldüğü yerde denize doğru büyüyen bir düzlük · D) Kıyıda denize dik inen bir yamaç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862072"/>
            <a:ext cx="11185855" cy="33375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862072"/>
            <a:ext cx="109728" cy="33375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916936"/>
            <a:ext cx="10865815" cy="32278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4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A) Akarsuyun derine aşındırması → V profilli, tabansız çentik vadiler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B) Yamaçtan inen akarsuyun biriktirmesi → birikinti konileri ve birikinti yelpazeleri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C) Alüvyonların denizi doldurması → delta adı verilen düzlükler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D) Dalga ve akıntıların aşındırması → Falez (Yalıyar)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82-85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246 / 350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Raporlama — geleceği öngör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8 dk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20116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2011680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201168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Çözümlediğiniz ilgili yeryüzü şekillerinin oluşumunda etkili olan kuvvetlerin aşınım ve birikim süreçlerini dikkate alarak ilgili yeryüzü şekillerine yönelik gelecekte olası değişimlerle ilgili öngörülerde bulununuz.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3547872"/>
            <a:ext cx="11185855" cy="237744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20040" rIns="32004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800" b="1" i="0">
                <a:solidFill>
                  <a:srgbClr val="C25B1F"/>
                </a:solidFill>
                <a:latin typeface="Calibri"/>
              </a:rPr>
              <a:t>Öngörü kalıbı</a:t>
            </a:r>
          </a:p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800" b="1" i="0">
                <a:solidFill>
                  <a:srgbClr val="262626"/>
                </a:solidFill>
                <a:latin typeface="Calibri"/>
              </a:rPr>
              <a:t>“… süreci sürerse bu yer şekli …; çünkü …”</a:t>
            </a:r>
          </a:p>
          <a:p>
            <a:pPr algn="l" marL="348069" indent="-348069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800" b="0" i="0">
                <a:solidFill>
                  <a:srgbClr val="262626"/>
                </a:solidFill>
                <a:latin typeface="Calibri"/>
              </a:rPr>
              <a:t>Gerekçen, çözümlediğin süreç olmalı.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247 / 350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Süreç sürerse ne olur?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262626"/>
                </a:solidFill>
                <a:latin typeface="Calibri"/>
              </a:rPr>
              <a:t>Süreç sürerse bu yer şekilleri nasıl değişebilir? A) Dalga ve akıntıların etkili olduğu girintili çıkıntılı bir kıyı · B) Bitki örtüsü azalan eğimli bir yamaç · C) Yeni yapılaşmanın yayıldığı bir alan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77, 85, 99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248 / 350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Süreç sürerse ne olur?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3258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Süreç sürerse bu yer şekilleri nasıl değişebilir? A) Dalga ve akıntıların etkili olduğu girintili çıkıntılı bir kıyı · B) Bitki örtüsü azalan eğimli bir yamaç · C) Yeni yapılaşmanın yayıldığı bir alan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724912"/>
            <a:ext cx="11185855" cy="3474721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724912"/>
            <a:ext cx="109728" cy="3474721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779776"/>
            <a:ext cx="10865815" cy="3364993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4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A) Dalga ve akıntılar kıyılarda burun ve yarımada gibi çıkıntıları aşındırmayla geriletir. Girintilerin önü birikimle kapanır, kıyı zamanla düzleşir.</a:t>
            </a:r>
          </a:p>
          <a:p>
            <a:pPr algn="l" marL="298344" indent="-298344">
              <a:spcBef>
                <a:spcPts val="0"/>
              </a:spcBef>
              <a:spcAft>
                <a:spcPts val="5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B) Erozyon artar; yağış ve yol, kazı gibi faaliyetlerle kütle hareketi riski yükselir.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C) Şehirleşme doğal bitki örtüsünün azalmasına ve erozyon riskinin artmasına neden olabilmektedir.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77, 85, 99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249 / 350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Ürün dosyamız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RAPOR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3716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371600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3716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Elde ettiğiniz veriler ve öngörülerinizi bir araya getirip bir ürün dosyası oluşturunuz. Ürün dosyanızı arkadaşlarınızla paylaşınız.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862072"/>
            <a:ext cx="3594506" cy="25146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8620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Rectangle 10"/>
          <p:cNvSpPr/>
          <p:nvPr/>
        </p:nvSpPr>
        <p:spPr>
          <a:xfrm>
            <a:off x="502920" y="3127248"/>
            <a:ext cx="3594506" cy="265176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TextBox 11"/>
          <p:cNvSpPr txBox="1"/>
          <p:nvPr/>
        </p:nvSpPr>
        <p:spPr>
          <a:xfrm>
            <a:off x="594360" y="28620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Gözlem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2648" y="3465576"/>
            <a:ext cx="3375050" cy="18379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98344" indent="-298344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Güzergâh krokisi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Gözlem formu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298594" y="2862072"/>
            <a:ext cx="3594506" cy="25146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Rounded Rectangle 14"/>
          <p:cNvSpPr/>
          <p:nvPr/>
        </p:nvSpPr>
        <p:spPr>
          <a:xfrm>
            <a:off x="4298594" y="28620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ectangle 15"/>
          <p:cNvSpPr/>
          <p:nvPr/>
        </p:nvSpPr>
        <p:spPr>
          <a:xfrm>
            <a:off x="4298594" y="3127248"/>
            <a:ext cx="3594506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TextBox 16"/>
          <p:cNvSpPr txBox="1"/>
          <p:nvPr/>
        </p:nvSpPr>
        <p:spPr>
          <a:xfrm>
            <a:off x="4390034" y="28620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Çözümleme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08322" y="3465576"/>
            <a:ext cx="3375050" cy="18379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98344" indent="-298344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Kuvvet → süreç → yer şekli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Öngörüler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094268" y="2862072"/>
            <a:ext cx="3594506" cy="251460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0" name="Rounded Rectangle 19"/>
          <p:cNvSpPr/>
          <p:nvPr/>
        </p:nvSpPr>
        <p:spPr>
          <a:xfrm>
            <a:off x="8094268" y="28620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1" name="Rectangle 20"/>
          <p:cNvSpPr/>
          <p:nvPr/>
        </p:nvSpPr>
        <p:spPr>
          <a:xfrm>
            <a:off x="8094268" y="3127248"/>
            <a:ext cx="3594506" cy="265176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2" name="TextBox 21"/>
          <p:cNvSpPr txBox="1"/>
          <p:nvPr/>
        </p:nvSpPr>
        <p:spPr>
          <a:xfrm>
            <a:off x="8185708" y="28620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Değer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203996" y="3465576"/>
            <a:ext cx="3375050" cy="183794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98344" indent="-298344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Türkiye için önemi</a:t>
            </a:r>
          </a:p>
          <a:p>
            <a:pPr algn="l" marL="298344" indent="-298344">
              <a:spcBef>
                <a:spcPts val="0"/>
              </a:spcBef>
              <a:spcAft>
                <a:spcPts val="60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Koruma önerileri</a:t>
            </a:r>
          </a:p>
          <a:p>
            <a:pPr algn="l" marL="298344" indent="-298344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400" b="0" i="0">
                <a:solidFill>
                  <a:srgbClr val="262626"/>
                </a:solidFill>
                <a:latin typeface="Calibri"/>
              </a:rPr>
              <a:t>Kaynaklar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02920" y="5513832"/>
            <a:ext cx="11185855" cy="685800"/>
          </a:xfrm>
          <a:prstGeom prst="roundRect">
            <a:avLst>
              <a:gd name="adj" fmla="val 8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262626"/>
                </a:solidFill>
                <a:latin typeface="Calibri"/>
              </a:rPr>
              <a:t>Teslim ve paylaşım: 13. haftanın başında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97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250 / 350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Kontrol listesini işaretleyelim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KONTROL LİSTESİ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307592"/>
            <a:ext cx="5492343" cy="21031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307592"/>
            <a:ext cx="5492343" cy="530352"/>
          </a:xfrm>
          <a:prstGeom prst="roundRect">
            <a:avLst>
              <a:gd name="adj" fmla="val 25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72768"/>
            <a:ext cx="5492343" cy="265176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307592"/>
            <a:ext cx="5309463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Bugün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911096"/>
            <a:ext cx="5272887" cy="14264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800" b="0" i="0">
                <a:solidFill>
                  <a:srgbClr val="262626"/>
                </a:solidFill>
                <a:latin typeface="Calibri"/>
              </a:rPr>
              <a:t>Kontrol listesinin ilk sekiz maddesi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196431" y="1307592"/>
            <a:ext cx="5492343" cy="210312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6196431" y="1307592"/>
            <a:ext cx="5492343" cy="530352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6196431" y="1572768"/>
            <a:ext cx="5492343" cy="265176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6287871" y="1307592"/>
            <a:ext cx="5309463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1" i="0">
                <a:solidFill>
                  <a:srgbClr val="FFFFFF"/>
                </a:solidFill>
                <a:latin typeface="Calibri"/>
              </a:rPr>
              <a:t>13. haftada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06159" y="1911096"/>
            <a:ext cx="5272887" cy="142646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800" b="0" i="0">
                <a:solidFill>
                  <a:srgbClr val="262626"/>
                </a:solidFill>
                <a:latin typeface="Calibri"/>
              </a:rPr>
              <a:t>Ürün dosyası ve paylaşım maddeleri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2920" y="3685032"/>
            <a:ext cx="11185855" cy="18288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ectangle 16"/>
          <p:cNvSpPr/>
          <p:nvPr/>
        </p:nvSpPr>
        <p:spPr>
          <a:xfrm>
            <a:off x="502920" y="3685032"/>
            <a:ext cx="118872" cy="1828800"/>
          </a:xfrm>
          <a:prstGeom prst="rect">
            <a:avLst/>
          </a:prstGeom>
          <a:solidFill>
            <a:srgbClr val="A43E2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TextBox 17"/>
          <p:cNvSpPr txBox="1"/>
          <p:nvPr/>
        </p:nvSpPr>
        <p:spPr>
          <a:xfrm>
            <a:off x="777240" y="3685032"/>
            <a:ext cx="10774375" cy="182880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“Hayır” bölümündeki işaretleriniz birden fazlaysa öğretmeniniz yardımıyla eksik öğrenmelerinizi tamamlayınız.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98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251 / 350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Çıkış Kartı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ÇIKIŞ KARTI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1170432"/>
            <a:ext cx="11185855" cy="5029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767676"/>
                </a:solidFill>
                <a:latin typeface="Calibri"/>
              </a:rPr>
              <a:t>Çıkmadan önce kâğıdına yaz: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1764792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Oval 7"/>
          <p:cNvSpPr/>
          <p:nvPr/>
        </p:nvSpPr>
        <p:spPr>
          <a:xfrm>
            <a:off x="667512" y="2144268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08760" y="1764792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Saha/sanal saha çalışmasının aşamalarını sırayla yazın.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2920" y="3328416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1" name="Oval 10"/>
          <p:cNvSpPr/>
          <p:nvPr/>
        </p:nvSpPr>
        <p:spPr>
          <a:xfrm>
            <a:off x="667512" y="3707892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08760" y="3328416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Gözlemlediğiniz bir yer şeklinin oluşumunda etkili kuvveti ve süreci yazın.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02920" y="4892040"/>
            <a:ext cx="11185855" cy="1399032"/>
          </a:xfrm>
          <a:prstGeom prst="roundRect">
            <a:avLst>
              <a:gd name="adj" fmla="val 10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Oval 13"/>
          <p:cNvSpPr/>
          <p:nvPr/>
        </p:nvSpPr>
        <p:spPr>
          <a:xfrm>
            <a:off x="667512" y="5271516"/>
            <a:ext cx="640080" cy="640080"/>
          </a:xfrm>
          <a:prstGeom prst="ellipse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none" lIns="0" rIns="0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08760" y="4892040"/>
            <a:ext cx="9997135" cy="1399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Bu yer şekli gelecekte nasıl değişebilir?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97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252 / 350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Gelecek derse hazırlık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13. HAFTA İÇİN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515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051560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051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Bir sonraki derste "Yeryüzü Şekillerinin Beşerî Faaliyetlere Etkisi" etkinliği için ders öncesi aşağıdaki çalışmaları yapınız.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2496312"/>
            <a:ext cx="11185855" cy="117957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Rounded Rectangle 9"/>
          <p:cNvSpPr/>
          <p:nvPr/>
        </p:nvSpPr>
        <p:spPr>
          <a:xfrm>
            <a:off x="502920" y="2496312"/>
            <a:ext cx="1600200" cy="1179576"/>
          </a:xfrm>
          <a:prstGeom prst="roundRect">
            <a:avLst>
              <a:gd name="adj" fmla="val 8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40280" y="2496312"/>
            <a:ext cx="9357055" cy="117957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Yakın çevrenizde bulunan yeryüzü şekillerinin (ova, dağ, plato, vadi, kıyı vb.) ekonomi, yerleşme, sosyal hayat ve kültürel dokuya etkilerine yönelik sorular oluşturunuz.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02920" y="3803904"/>
            <a:ext cx="11185855" cy="117957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ounded Rectangle 12"/>
          <p:cNvSpPr/>
          <p:nvPr/>
        </p:nvSpPr>
        <p:spPr>
          <a:xfrm>
            <a:off x="502920" y="3803904"/>
            <a:ext cx="1600200" cy="1179576"/>
          </a:xfrm>
          <a:prstGeom prst="roundRect">
            <a:avLst>
              <a:gd name="adj" fmla="val 8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40280" y="3803904"/>
            <a:ext cx="9357055" cy="117957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Oluşturduğunuz sorular hakkında bilgi toplayınız. Bu süreçte genel ağ, kütüphane vb. kaynaklardan yararlanabilirsiniz.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02920" y="5111496"/>
            <a:ext cx="11185855" cy="1179576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6" name="Rounded Rectangle 15"/>
          <p:cNvSpPr/>
          <p:nvPr/>
        </p:nvSpPr>
        <p:spPr>
          <a:xfrm>
            <a:off x="502920" y="5111496"/>
            <a:ext cx="1600200" cy="1179576"/>
          </a:xfrm>
          <a:prstGeom prst="roundRect">
            <a:avLst>
              <a:gd name="adj" fmla="val 8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54864" rIns="54864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40280" y="5111496"/>
            <a:ext cx="9357055" cy="1179576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Topladığınız bilgileri amaca uygun olarak düzenleyiniz.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101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253 / 350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Performans görevi: üç boyutlu model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A43E2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GRUP · 14. HAFTA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2344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ectangle 6"/>
          <p:cNvSpPr/>
          <p:nvPr/>
        </p:nvSpPr>
        <p:spPr>
          <a:xfrm>
            <a:off x="502920" y="1261872"/>
            <a:ext cx="118872" cy="1234440"/>
          </a:xfrm>
          <a:prstGeom prst="rect">
            <a:avLst/>
          </a:prstGeom>
          <a:solidFill>
            <a:srgbClr val="A43E2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TextBox 7"/>
          <p:cNvSpPr txBox="1"/>
          <p:nvPr/>
        </p:nvSpPr>
        <p:spPr>
          <a:xfrm>
            <a:off x="777240" y="1261872"/>
            <a:ext cx="10774375" cy="12344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Sizlerden levha tektoniği süreci ve bu süreç sonunda oluşan yeryüzü şekilleri ile ilgili üç boyutlu model oluşturmanız ve bu modelleri sunmanız beklenmektedir.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920" y="2679192"/>
            <a:ext cx="5478627" cy="35204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140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1. Çalışmanızı grup hâlinde planlayınız.</a:t>
            </a:r>
          </a:p>
          <a:p>
            <a:pPr algn="l">
              <a:spcBef>
                <a:spcPts val="0"/>
              </a:spcBef>
              <a:spcAft>
                <a:spcPts val="140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2. Öğretmen rehberliğinde heterojen gruplar oluşturunuz.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600" b="0" i="0">
                <a:solidFill>
                  <a:srgbClr val="262626"/>
                </a:solidFill>
                <a:latin typeface="Calibri"/>
              </a:rPr>
              <a:t>3. Grup arkadaşlarınızla üç boyutlu model çalışması yapmak istediğiniz yeryüzü şeklini belirleyiniz.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10147" y="2679192"/>
            <a:ext cx="5478627" cy="352044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1346"/>
              </a:spcAft>
            </a:pPr>
            <a:r>
              <a:rPr lang="tr-TR" sz="2500" b="0" i="0">
                <a:solidFill>
                  <a:srgbClr val="262626"/>
                </a:solidFill>
                <a:latin typeface="Calibri"/>
              </a:rPr>
              <a:t>4. Belirlediğiniz yeryüzü şekli hakkında bilgi toplayınız.</a:t>
            </a:r>
          </a:p>
          <a:p>
            <a:pPr algn="l">
              <a:spcBef>
                <a:spcPts val="0"/>
              </a:spcBef>
              <a:spcAft>
                <a:spcPts val="1346"/>
              </a:spcAft>
            </a:pPr>
            <a:r>
              <a:rPr lang="tr-TR" sz="2500" b="0" i="0">
                <a:solidFill>
                  <a:srgbClr val="262626"/>
                </a:solidFill>
                <a:latin typeface="Calibri"/>
              </a:rPr>
              <a:t>5. Topladığınız bilgileri yapacağınız üç boyutlu model çalışmanız doğrultusunda çözümleyiniz.</a:t>
            </a:r>
          </a:p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500" b="0" i="0">
                <a:solidFill>
                  <a:srgbClr val="262626"/>
                </a:solidFill>
                <a:latin typeface="Calibri"/>
              </a:rPr>
              <a:t>6. Üç boyutlu model çalışması için gerekli malzemeleri belirleyip temin ediniz.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105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254 / 350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Modelimiz: seçim, malzeme, değerlendirme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A43E2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PERFORMANS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3594506" cy="4937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A43E2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3594506" cy="265176"/>
          </a:xfrm>
          <a:prstGeom prst="rect">
            <a:avLst/>
          </a:prstGeom>
          <a:solidFill>
            <a:srgbClr val="A43E2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Hangi yer şekli?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3375050" cy="4261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73482" indent="-273482">
              <a:spcBef>
                <a:spcPts val="0"/>
              </a:spcBef>
              <a:spcAft>
                <a:spcPts val="6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okyanus ortası sırtları</a:t>
            </a:r>
          </a:p>
          <a:p>
            <a:pPr algn="l" marL="273482" indent="-273482">
              <a:spcBef>
                <a:spcPts val="0"/>
              </a:spcBef>
              <a:spcAft>
                <a:spcPts val="6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derin deniz çukurları</a:t>
            </a:r>
          </a:p>
          <a:p>
            <a:pPr algn="l" marL="273482" indent="-273482">
              <a:spcBef>
                <a:spcPts val="0"/>
              </a:spcBef>
              <a:spcAft>
                <a:spcPts val="6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genç (orojenik) dağ kuşakları</a:t>
            </a:r>
          </a:p>
          <a:p>
            <a:pPr algn="l" marL="273482" indent="-273482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volkan konileri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298594" y="1261872"/>
            <a:ext cx="3594506" cy="4937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4298594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4298594" y="1527048"/>
            <a:ext cx="3594506" cy="265176"/>
          </a:xfrm>
          <a:prstGeom prst="rect">
            <a:avLst/>
          </a:prstGeom>
          <a:solidFill>
            <a:srgbClr val="2E7D5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4390034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Malzeme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08322" y="1865376"/>
            <a:ext cx="3375050" cy="4261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73482" indent="-273482">
              <a:spcBef>
                <a:spcPts val="0"/>
              </a:spcBef>
              <a:spcAft>
                <a:spcPts val="6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Okulda bulunan ya da atık malzeme</a:t>
            </a:r>
          </a:p>
          <a:p>
            <a:pPr algn="l" marL="273482" indent="-273482">
              <a:spcBef>
                <a:spcPts val="0"/>
              </a:spcBef>
              <a:spcAft>
                <a:spcPts val="6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Karton, kâğıt, kutu…</a:t>
            </a:r>
          </a:p>
          <a:p>
            <a:pPr algn="l" marL="273482" indent="-273482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Satın alma gerekmez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94268" y="1261872"/>
            <a:ext cx="3594506" cy="493776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8094268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8094268" y="1527048"/>
            <a:ext cx="3594506" cy="265176"/>
          </a:xfrm>
          <a:prstGeom prst="rect">
            <a:avLst/>
          </a:prstGeom>
          <a:solidFill>
            <a:srgbClr val="C25B1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8185708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Değerlendirme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03996" y="1865376"/>
            <a:ext cx="3375050" cy="426110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73482" indent="-273482">
              <a:spcBef>
                <a:spcPts val="0"/>
              </a:spcBef>
              <a:spcAft>
                <a:spcPts val="60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hazırlık yapma, bilgi toplama, bilgileri çözümleme, model oluşturma ve sunum yapma</a:t>
            </a:r>
          </a:p>
          <a:p>
            <a:pPr algn="l" marL="273482" indent="-273482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200" b="0" i="0">
                <a:solidFill>
                  <a:srgbClr val="262626"/>
                </a:solidFill>
                <a:latin typeface="Calibri"/>
              </a:rPr>
              <a:t>Öz değerlendirme formu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56-57, 105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255 / 350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 hafta evde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BU HAFTA EVDE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4360" y="1307592"/>
            <a:ext cx="11002975" cy="484632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323206" indent="-323206">
              <a:spcBef>
                <a:spcPts val="0"/>
              </a:spcBef>
              <a:spcAft>
                <a:spcPts val="1200"/>
              </a:spcAft>
            </a:pPr>
            <a:r>
              <a:rPr lang="tr-TR" sz="2600" b="1" i="0">
                <a:solidFill>
                  <a:srgbClr val="2E7D5B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Çalışma kâğıdı Bölüm 4'ün 14. maddesini çöz.</a:t>
            </a:r>
          </a:p>
          <a:p>
            <a:pPr algn="l" marL="323206" indent="-323206">
              <a:spcBef>
                <a:spcPts val="0"/>
              </a:spcBef>
              <a:spcAft>
                <a:spcPts val="1200"/>
              </a:spcAft>
            </a:pPr>
            <a:r>
              <a:rPr lang="tr-TR" sz="2600" b="1" i="0">
                <a:solidFill>
                  <a:srgbClr val="2E7D5B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Grubunla saha/sanal saha ürün dosyasını tamamla; 13. haftanın başında paylaşılacak.</a:t>
            </a:r>
          </a:p>
          <a:p>
            <a:pPr algn="l" marL="323206" indent="-323206">
              <a:spcBef>
                <a:spcPts val="0"/>
              </a:spcBef>
              <a:spcAft>
                <a:spcPts val="1200"/>
              </a:spcAft>
            </a:pPr>
            <a:r>
              <a:rPr lang="tr-TR" sz="2600" b="1" i="0">
                <a:solidFill>
                  <a:srgbClr val="2E7D5B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Gelecek derse hazırlık (s. 101): yakın çevrendeki yer şekilleri için sorular, bilgi, düzenleme.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E7D5B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Model görevi (s. 105): grubunla yer şeklini seç, bilgi topla, atık malzemeyi belirle.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101, 105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256 / 350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Kaynaklar ve Haklar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KAYNAKÇA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80160"/>
            <a:ext cx="11185855" cy="1508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Ders kitabı.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10. Sınıf Ders Kitabı (Ortaöğretim), 2026-2027 baskısı. </a:t>
            </a:r>
            <a:r>
              <a:rPr lang="tr-TR" sz="1700" b="1" i="0">
                <a:solidFill>
                  <a:srgbClr val="262626"/>
                </a:solidFill>
                <a:latin typeface="Calibri"/>
              </a:rPr>
              <a:t>Yazarlar: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Alper Soyatlar, Bülent Akça, Mehmet Ekici, Yıldıray Türkmen. Millî Eğitim Bakanlığı Yayınları No 10141 · Ders Kitapları Dizisi No 2174 · ISBN 978-975-11-8921-9. Slaytlardaki “Kitap s. …” etiketleri bu baskının sayfalarıdır.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916936"/>
            <a:ext cx="11185855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Öğretim programı ve etkinlikler.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dersi öğretim programı (2026 nüshası): Talim ve Terbiye Kurulunun 23.05.2024 tarihli ve 20 sayılı kararıyla kabul edilen, 13.05.2026 tarihli ve 53 sayılı kararıyla güncellenen program.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4187952"/>
            <a:ext cx="11185855" cy="13716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Haklar ve lisans.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Ders kitabından alınan metin, soru ve görsellerin hakları Millî Eğitim Bakanlığına aittir; eğitim ve öğretim amacıyla, kaynak gösterilerek alıntılanmıştır (5846 sayılı Fikir ve Sanat Eserleri Kanunu md. 34). Sunumun tasarımı, ders akışı, etkinlik kurgusu, örnek cevaplar ve öğretmen notları okulapp.org'un özgün katkısıdır; yalnız bu katkılar CC BY 4.0 lisansıyla paylaşılır. Resmî bir Bakanlık materyali değildir.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3. Ünite: Doğal Sistemler ve Süreçler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03920" y="6437376"/>
            <a:ext cx="32918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okulapp.org/cografya · sürüm 2026.10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GNL-COG10-SN-U3 — 12. hafta · Yeryüzü Şekilleri ile İlgili Gözlem ve Saha Çalışması (slayt 225-256)</dc:title>
  <dc:subject>10. Sınıf Coğrafya ders sunumu. Kaynak: Coğrafya 10. Sınıf Ders Kitabı (MEB, 2026-2027 baskısı) ve 2026 öğretim programı. okulapp.org/cografya</dc:subject>
  <dc:creator>okulapp.org</dc:creator>
  <cp:keywords/>
  <dc:description>Kitaptan alınan metin, soru ve görsellerin hakları MEB'e aittir (5846 sayılı Kanun md. 34 kapsamında kaynak gösterilerek alıntı). Özgün katkılar CC BY 4.0 — okulapp.org</dc:description>
  <cp:lastModifiedBy>okulapp.org</cp:lastModifiedBy>
  <cp:revision>1</cp:revision>
  <dcterms:created xsi:type="dcterms:W3CDTF">2013-01-27T09:14:16Z</dcterms:created>
  <dcterms:modified xsi:type="dcterms:W3CDTF">2013-01-27T09:15:58Z</dcterms:modified>
  <cp:category>Ders materyali</cp:category>
  <dc:language>tr-TR</dc:language>
</cp:coreProperties>
</file>