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257.xml" ContentType="application/vnd.openxmlformats-officedocument.presentationml.notesSlide+xml"/>
  <Override PartName="/ppt/notesSlides/notesSlide258.xml" ContentType="application/vnd.openxmlformats-officedocument.presentationml.notesSlide+xml"/>
  <Override PartName="/ppt/notesSlides/notesSlide259.xml" ContentType="application/vnd.openxmlformats-officedocument.presentationml.notesSlide+xml"/>
  <Override PartName="/ppt/notesSlides/notesSlide260.xml" ContentType="application/vnd.openxmlformats-officedocument.presentationml.notesSlide+xml"/>
  <Override PartName="/ppt/notesSlides/notesSlide261.xml" ContentType="application/vnd.openxmlformats-officedocument.presentationml.notesSlide+xml"/>
  <Override PartName="/ppt/notesSlides/notesSlide262.xml" ContentType="application/vnd.openxmlformats-officedocument.presentationml.notesSlide+xml"/>
  <Override PartName="/ppt/notesSlides/notesSlide263.xml" ContentType="application/vnd.openxmlformats-officedocument.presentationml.notesSlide+xml"/>
  <Override PartName="/ppt/notesSlides/notesSlide264.xml" ContentType="application/vnd.openxmlformats-officedocument.presentationml.notesSlide+xml"/>
  <Override PartName="/ppt/notesSlides/notesSlide265.xml" ContentType="application/vnd.openxmlformats-officedocument.presentationml.notesSlide+xml"/>
  <Override PartName="/ppt/notesSlides/notesSlide266.xml" ContentType="application/vnd.openxmlformats-officedocument.presentationml.notesSlide+xml"/>
  <Override PartName="/ppt/notesSlides/notesSlide267.xml" ContentType="application/vnd.openxmlformats-officedocument.presentationml.notesSlide+xml"/>
  <Override PartName="/ppt/notesSlides/notesSlide268.xml" ContentType="application/vnd.openxmlformats-officedocument.presentationml.notesSlide+xml"/>
  <Override PartName="/ppt/notesSlides/notesSlide269.xml" ContentType="application/vnd.openxmlformats-officedocument.presentationml.notesSlide+xml"/>
  <Override PartName="/ppt/notesSlides/notesSlide270.xml" ContentType="application/vnd.openxmlformats-officedocument.presentationml.notesSlide+xml"/>
  <Override PartName="/ppt/notesSlides/notesSlide271.xml" ContentType="application/vnd.openxmlformats-officedocument.presentationml.notesSlide+xml"/>
  <Override PartName="/ppt/notesSlides/notesSlide272.xml" ContentType="application/vnd.openxmlformats-officedocument.presentationml.notesSlide+xml"/>
  <Override PartName="/ppt/notesSlides/notesSlide273.xml" ContentType="application/vnd.openxmlformats-officedocument.presentationml.notesSlide+xml"/>
  <Override PartName="/ppt/notesSlides/notesSlide274.xml" ContentType="application/vnd.openxmlformats-officedocument.presentationml.notesSlide+xml"/>
  <Override PartName="/ppt/notesSlides/notesSlide275.xml" ContentType="application/vnd.openxmlformats-officedocument.presentationml.notesSlide+xml"/>
  <Override PartName="/ppt/notesSlides/notesSlide276.xml" ContentType="application/vnd.openxmlformats-officedocument.presentationml.notesSlide+xml"/>
  <Override PartName="/ppt/notesSlides/notesSlide277.xml" ContentType="application/vnd.openxmlformats-officedocument.presentationml.notesSlide+xml"/>
  <Override PartName="/ppt/notesSlides/notesSlide278.xml" ContentType="application/vnd.openxmlformats-officedocument.presentationml.notesSlide+xml"/>
  <Override PartName="/ppt/notesSlides/notesSlide279.xml" ContentType="application/vnd.openxmlformats-officedocument.presentationml.notesSlide+xml"/>
  <Override PartName="/ppt/notesSlides/notesSlide280.xml" ContentType="application/vnd.openxmlformats-officedocument.presentationml.notesSlide+xml"/>
  <Override PartName="/ppt/notesSlides/notesSlide281.xml" ContentType="application/vnd.openxmlformats-officedocument.presentationml.notesSlide+xml"/>
  <Override PartName="/ppt/notesSlides/notesSlide282.xml" ContentType="application/vnd.openxmlformats-officedocument.presentationml.notesSlide+xml"/>
  <Override PartName="/ppt/notesSlides/notesSlide283.xml" ContentType="application/vnd.openxmlformats-officedocument.presentationml.notesSlide+xml"/>
  <Override PartName="/ppt/notesSlides/notesSlide284.xml" ContentType="application/vnd.openxmlformats-officedocument.presentationml.notesSlide+xml"/>
  <Override PartName="/ppt/notesSlides/notesSlide285.xml" ContentType="application/vnd.openxmlformats-officedocument.presentationml.notesSlide+xml"/>
  <Override PartName="/ppt/notesSlides/notesSlide286.xml" ContentType="application/vnd.openxmlformats-officedocument.presentationml.notesSlide+xml"/>
  <Override PartName="/ppt/notesSlides/notesSlide287.xml" ContentType="application/vnd.openxmlformats-officedocument.presentationml.notesSlide+xml"/>
  <Override PartName="/ppt/notesSlides/notesSlide288.xml" ContentType="application/vnd.openxmlformats-officedocument.presentationml.notesSlide+xml"/>
  <Override PartName="/ppt/notesSlides/notesSlide289.xml" ContentType="application/vnd.openxmlformats-officedocument.presentationml.notesSlide+xml"/>
  <Override PartName="/ppt/notesSlides/notesSlide290.xml" ContentType="application/vnd.openxmlformats-officedocument.presentationml.notesSlide+xml"/>
  <Override PartName="/ppt/notesSlides/notesSlide291.xml" ContentType="application/vnd.openxmlformats-officedocument.presentationml.notesSlide+xml"/>
  <Override PartName="/ppt/notesSlides/notesSlide292.xml" ContentType="application/vnd.openxmlformats-officedocument.presentationml.notesSlide+xml"/>
  <Override PartName="/ppt/notesSlides/notesSlide3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512" r:id="rId264"/>
    <p:sldId id="513" r:id="rId265"/>
    <p:sldId id="514" r:id="rId266"/>
    <p:sldId id="515" r:id="rId267"/>
    <p:sldId id="516" r:id="rId268"/>
    <p:sldId id="517" r:id="rId269"/>
    <p:sldId id="518" r:id="rId270"/>
    <p:sldId id="519" r:id="rId271"/>
    <p:sldId id="520" r:id="rId272"/>
    <p:sldId id="521" r:id="rId273"/>
    <p:sldId id="522" r:id="rId274"/>
    <p:sldId id="523" r:id="rId275"/>
    <p:sldId id="524" r:id="rId276"/>
    <p:sldId id="525" r:id="rId277"/>
    <p:sldId id="526" r:id="rId278"/>
    <p:sldId id="527" r:id="rId279"/>
    <p:sldId id="528" r:id="rId280"/>
    <p:sldId id="529" r:id="rId281"/>
    <p:sldId id="530" r:id="rId282"/>
    <p:sldId id="531" r:id="rId283"/>
    <p:sldId id="532" r:id="rId284"/>
    <p:sldId id="533" r:id="rId285"/>
    <p:sldId id="534" r:id="rId286"/>
    <p:sldId id="535" r:id="rId287"/>
    <p:sldId id="536" r:id="rId288"/>
    <p:sldId id="537" r:id="rId289"/>
    <p:sldId id="538" r:id="rId290"/>
    <p:sldId id="539" r:id="rId291"/>
    <p:sldId id="540" r:id="rId292"/>
    <p:sldId id="541" r:id="rId293"/>
    <p:sldId id="542" r:id="rId294"/>
    <p:sldId id="543" r:id="rId295"/>
    <p:sldId id="544" r:id="rId296"/>
    <p:sldId id="545" r:id="rId297"/>
    <p:sldId id="546" r:id="rId298"/>
    <p:sldId id="547" r:id="rId299"/>
    <p:sldId id="548" r:id="rId44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44" Type="http://schemas.openxmlformats.org/officeDocument/2006/relationships/slide" Target="slides/slide37.xml"/><Relationship Id="rId264" Type="http://schemas.openxmlformats.org/officeDocument/2006/relationships/slide" Target="slides/slide1.xml"/><Relationship Id="rId265" Type="http://schemas.openxmlformats.org/officeDocument/2006/relationships/slide" Target="slides/slide2.xml"/><Relationship Id="rId266" Type="http://schemas.openxmlformats.org/officeDocument/2006/relationships/slide" Target="slides/slide3.xml"/><Relationship Id="rId267" Type="http://schemas.openxmlformats.org/officeDocument/2006/relationships/slide" Target="slides/slide4.xml"/><Relationship Id="rId268" Type="http://schemas.openxmlformats.org/officeDocument/2006/relationships/slide" Target="slides/slide5.xml"/><Relationship Id="rId269" Type="http://schemas.openxmlformats.org/officeDocument/2006/relationships/slide" Target="slides/slide6.xml"/><Relationship Id="rId270" Type="http://schemas.openxmlformats.org/officeDocument/2006/relationships/slide" Target="slides/slide7.xml"/><Relationship Id="rId271" Type="http://schemas.openxmlformats.org/officeDocument/2006/relationships/slide" Target="slides/slide8.xml"/><Relationship Id="rId272" Type="http://schemas.openxmlformats.org/officeDocument/2006/relationships/slide" Target="slides/slide9.xml"/><Relationship Id="rId273" Type="http://schemas.openxmlformats.org/officeDocument/2006/relationships/slide" Target="slides/slide10.xml"/><Relationship Id="rId274" Type="http://schemas.openxmlformats.org/officeDocument/2006/relationships/slide" Target="slides/slide11.xml"/><Relationship Id="rId275" Type="http://schemas.openxmlformats.org/officeDocument/2006/relationships/slide" Target="slides/slide12.xml"/><Relationship Id="rId276" Type="http://schemas.openxmlformats.org/officeDocument/2006/relationships/slide" Target="slides/slide13.xml"/><Relationship Id="rId277" Type="http://schemas.openxmlformats.org/officeDocument/2006/relationships/slide" Target="slides/slide14.xml"/><Relationship Id="rId278" Type="http://schemas.openxmlformats.org/officeDocument/2006/relationships/slide" Target="slides/slide15.xml"/><Relationship Id="rId279" Type="http://schemas.openxmlformats.org/officeDocument/2006/relationships/slide" Target="slides/slide16.xml"/><Relationship Id="rId280" Type="http://schemas.openxmlformats.org/officeDocument/2006/relationships/slide" Target="slides/slide17.xml"/><Relationship Id="rId281" Type="http://schemas.openxmlformats.org/officeDocument/2006/relationships/slide" Target="slides/slide18.xml"/><Relationship Id="rId282" Type="http://schemas.openxmlformats.org/officeDocument/2006/relationships/slide" Target="slides/slide19.xml"/><Relationship Id="rId283" Type="http://schemas.openxmlformats.org/officeDocument/2006/relationships/slide" Target="slides/slide20.xml"/><Relationship Id="rId284" Type="http://schemas.openxmlformats.org/officeDocument/2006/relationships/slide" Target="slides/slide21.xml"/><Relationship Id="rId285" Type="http://schemas.openxmlformats.org/officeDocument/2006/relationships/slide" Target="slides/slide22.xml"/><Relationship Id="rId286" Type="http://schemas.openxmlformats.org/officeDocument/2006/relationships/slide" Target="slides/slide23.xml"/><Relationship Id="rId287" Type="http://schemas.openxmlformats.org/officeDocument/2006/relationships/slide" Target="slides/slide24.xml"/><Relationship Id="rId288" Type="http://schemas.openxmlformats.org/officeDocument/2006/relationships/slide" Target="slides/slide25.xml"/><Relationship Id="rId289" Type="http://schemas.openxmlformats.org/officeDocument/2006/relationships/slide" Target="slides/slide26.xml"/><Relationship Id="rId290" Type="http://schemas.openxmlformats.org/officeDocument/2006/relationships/slide" Target="slides/slide27.xml"/><Relationship Id="rId291" Type="http://schemas.openxmlformats.org/officeDocument/2006/relationships/slide" Target="slides/slide28.xml"/><Relationship Id="rId292" Type="http://schemas.openxmlformats.org/officeDocument/2006/relationships/slide" Target="slides/slide29.xml"/><Relationship Id="rId293" Type="http://schemas.openxmlformats.org/officeDocument/2006/relationships/slide" Target="slides/slide30.xml"/><Relationship Id="rId294" Type="http://schemas.openxmlformats.org/officeDocument/2006/relationships/slide" Target="slides/slide31.xml"/><Relationship Id="rId295" Type="http://schemas.openxmlformats.org/officeDocument/2006/relationships/slide" Target="slides/slide32.xml"/><Relationship Id="rId296" Type="http://schemas.openxmlformats.org/officeDocument/2006/relationships/slide" Target="slides/slide33.xml"/><Relationship Id="rId297" Type="http://schemas.openxmlformats.org/officeDocument/2006/relationships/slide" Target="slides/slide34.xml"/><Relationship Id="rId298" Type="http://schemas.openxmlformats.org/officeDocument/2006/relationships/slide" Target="slides/slide35.xml"/><Relationship Id="rId299" Type="http://schemas.openxmlformats.org/officeDocument/2006/relationships/slide" Target="slides/slide3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5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5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5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6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6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6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6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6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26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6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6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26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6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27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7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27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27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27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27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7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7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7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7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8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8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8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8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8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8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8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8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8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9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9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9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notesSlide3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 çıktısı ve beş süreç bileşeni (a-d).</a:t>
            </a:r>
          </a:p>
          <a:p/>
          <a:p>
            <a:r>
              <a:t>NASIL: Tahtaya yazın: 'Yaşadığımız yerin yer şekilleri günlük hayatımızı nasıl etkiliyor?' Ders öncesi hazırlanan sorular (s. 101) bu sorunun parçalarıdır.</a:t>
            </a:r>
          </a:p>
          <a:p/>
          <a:p>
            <a:r>
              <a:t>KAYNAK: Program (2026) COĞ.10.3.5 a-d. Beş bileşen aynı kökle başlar ('Yakın çevresindeki yeryüzü şekilleri ve beşerî faaliyetler arasındaki etkileşimle ilgili …'); ayraçta kök bir kez yazılır.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Blok dersin akışı.</a:t>
            </a:r>
          </a:p>
          <a:p/>
          <a:p>
            <a:r>
              <a:t>NASIL: İlk 40 dakika paylaşım, konu ve Uygulama; ikinci 40 dakika kitabın bireysel etkinliği (40 dk) ve öz değerlendirme.</a:t>
            </a:r>
          </a:p>
          <a:p/>
          <a:p>
            <a:r>
              <a:t>KAYNAK: Ders planı, 13.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12. haftanın raporlama ve sunma aşamasını tamamlamak (COĞ.10.3.4 e).</a:t>
            </a:r>
          </a:p>
          <a:p/>
          <a:p>
            <a:r>
              <a:t>NASIL: İki grup 3'er dakika sunar; dinleyenlerden birer soru alın. Diğer dosyalar panoda sergilenir. Kontrol listesinin son iki maddesini işaretletin; listeleri inceleyip kısa geri bildirim verin (program).</a:t>
            </a:r>
          </a:p>
          <a:p/>
          <a:p>
            <a:r>
              <a:t>KAYNAK: Kitap s. 97 Raporlama ve Sunma, s. 98 kontrol listesi.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Beşerî faaliyetin tanımı ve etkileşimin iki yönlü olduğu.</a:t>
            </a:r>
          </a:p>
          <a:p/>
          <a:p>
            <a:r>
              <a:t>NASIL: Tanımı okutun; tahtada iki ok çizin: yer şekilleri → insan, insan → yer şekilleri.</a:t>
            </a:r>
          </a:p>
          <a:p/>
          <a:p>
            <a:r>
              <a:t>KAYNAK: Kitap s. 99 giriş paragrafı.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Karşılaştırmayla etkileşimi somutlaştırmak.</a:t>
            </a:r>
          </a:p>
          <a:p/>
          <a:p>
            <a:r>
              <a:t>NASIL: Sınıfı ikiye bölün: bir yarı dağlık-soğuk, öbür yarı düzlük-sıcak bölgeyi savunur.</a:t>
            </a:r>
          </a:p>
          <a:p/>
          <a:p>
            <a:r>
              <a:t>KAYNAK: Kitap s. 99.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Hayvancılığı kitap metni ovalarla (s. 99), Uygulama görseli dağlık alanla (Hakkâri, s. 101) birlikte anar: hayvancılık hem ovada hem dağlık alanın otlaklarında yapılır.</a:t>
            </a:r>
          </a:p>
          <a:p/>
          <a:p>
            <a:r>
              <a:t>KAYNAK: Kitap s. 99, 101.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Yer şekillerinin yerleşme ve nüfusun dağılışına etkisi.</a:t>
            </a:r>
          </a:p>
          <a:p/>
          <a:p>
            <a:r>
              <a:t>NASIL: Görseldeki yerleşmenin ova tabanına yayıldığını gösterin.</a:t>
            </a:r>
          </a:p>
          <a:p/>
          <a:p>
            <a:r>
              <a:t>KAYNAK: Kitap s. 99, Görsel 3.34.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Yer şekillerinin ekonomik faaliyet çeşitliliğine etkisi.</a:t>
            </a:r>
          </a:p>
          <a:p/>
          <a:p>
            <a:r>
              <a:t>NASIL: Her karta sınıftan Türkiye'den bir örnek isteyin; kitabın s. 101 görselleriyle (pamuk tarımı, hayvancılık, turizm) bağlayın.</a:t>
            </a:r>
          </a:p>
          <a:p/>
          <a:p>
            <a:r>
              <a:t>KAYNAK: Kitap s. 99.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Yer şekillerinin ulaşım ağlarına etkisi.</a:t>
            </a:r>
          </a:p>
          <a:p/>
          <a:p>
            <a:r>
              <a:t>NASIL: Viyadüğün neden gerektiğini sorun: vadi geçişi, dik yamaç.</a:t>
            </a:r>
          </a:p>
          <a:p/>
          <a:p>
            <a:r>
              <a:t>KAYNAK: Kitap s. 99, Görsel 3.35 (Landwasser Viyadüğü, İsviçre).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Hızlı soru: yerleşme, ekonomi ve ulaşım.</a:t>
            </a:r>
          </a:p>
          <a:p/>
          <a:p>
            <a:r>
              <a:t>KAYNAK: Kitap s. 99.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Doğru seçeneği gerekçesiyle göstermek.</a:t>
            </a:r>
          </a:p>
          <a:p/>
          <a:p>
            <a:r>
              <a:t>SÖYLENEBİLİR: Kitap s. 99: kıyılar deniz yolu ulaşımına avantaj sağlar. Dağlık bölgeler yol yapımını zorlaştırır, düzlükler maliyeti azaltır; ormancılık ve madencilik dağlık alanlara, yoğun nüfus verimli ovalara özgüdür.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Yer şekillerinin sosyal ve kültürel özelliklere etkisi.</a:t>
            </a:r>
          </a:p>
          <a:p/>
          <a:p>
            <a:r>
              <a:t>NASIL: 'Yaşadığınız yerde yer şekliyle ilgili bir gelenek, yemek ya da yapı biliyor musunuz?' diye sorun; cevaplar 1. adımın 'kültürel doku' kutusuna not edilir.</a:t>
            </a:r>
          </a:p>
          <a:p/>
          <a:p>
            <a:r>
              <a:t>KAYNAK: Kitap s. 100, Görsel 3.36.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6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Aynı yer şeklinin hem imkân hem risk oluşturabileceği.</a:t>
            </a:r>
          </a:p>
          <a:p/>
          <a:p>
            <a:r>
              <a:t>NASIL: 'Alüvyal' anahtar kavramını burada vurgulayın. Kitap sözlüğünde alüvyon: Akarsuların taşıyıp yolu boyunca bıraktığı mil, kil gibi ince taneli öğelerle, kum ve çakıl karışımından oluşan yığın.</a:t>
            </a:r>
          </a:p>
          <a:p/>
          <a:p>
            <a:r>
              <a:t>KAYNAK: Kitap s. 100, Görsel 3.37; alüvyon birikimi s. 83.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Yeryüzü şekli ile beşerî faaliyetlerin etkileşimine ilginç bir örnek.</a:t>
            </a:r>
          </a:p>
          <a:p/>
          <a:p>
            <a:r>
              <a:t>NASIL: Fotoğrafta oyulmuş konutları gösterin. Peribacasının oluşumu 3.2'de işlendi (s. 72).</a:t>
            </a:r>
          </a:p>
          <a:p/>
          <a:p>
            <a:r>
              <a:t>KAYNAK: Kitap s. 100, Görsel 3.38. Karekod (öğretmen kendi EBA hesabıyla tahtada açar; içeriği burada varsayılmaz): Şehirden Uzakta Nevşehir (Video) (s. 100): https://ders.eba.gov.tr/ders//redirectContent.jsp?resourceId=c39ba84982aadda7350568f855142986&amp;resourceType=1&amp;resourceLocation=2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Metinden üç imkânı çıkarmak.</a:t>
            </a:r>
          </a:p>
          <a:p/>
          <a:p>
            <a:r>
              <a:t>NASIL: İkililere 1 dk verin.</a:t>
            </a:r>
          </a:p>
          <a:p/>
          <a:p>
            <a:r>
              <a:t>KAYNAK: Kitap s. 100.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Kitap s. 100.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Program: günlük hayatta karşılaşılan görseller üzerinden soru sorma (OB4, E3.8); soruların tüm sınıfın katılımıyla cevaplanması.</a:t>
            </a:r>
          </a:p>
          <a:p/>
          <a:p>
            <a:r>
              <a:t>NASIL: İkililer bir görsel seçip etkileşime yönelik bir soru yazar; dört-beş soru tahtaya yazılır ve sınıfça cevaplanır. Örnek sorular sonraki slaytlarda. İsteğe bağlı: yakın çevreyi anlatan kısa bir haber ya da edebî metin parçası (kaynak gösterilir).</a:t>
            </a:r>
          </a:p>
          <a:p/>
          <a:p>
            <a:r>
              <a:t>KAYNAK: Kitap s. 101 Uygulama; program COĞ.10.3.5 öğrenme-öğretme uygulaması.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Görsel 1-2 için soru yazdırmak.</a:t>
            </a:r>
          </a:p>
          <a:p/>
          <a:p>
            <a:r>
              <a:t>NASIL: İkililerden soru alın, sonra örneği gösterin.</a:t>
            </a:r>
          </a:p>
          <a:p/>
          <a:p>
            <a:r>
              <a:t>KAYNAK: Kitap s. 101 görsel etiketleri.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sorular ve cevapları.</a:t>
            </a:r>
          </a:p>
          <a:p/>
          <a:p>
            <a:r>
              <a:t>BEKLENEN CEVAP: Traverten: İçinde çözünmüş kalsiyum karbonat bulunan yer altı sularının yeryüzüne çıktığı yerde meydana gelen çökelmelerle de travertenler oluşmaktadır. Köprü: kıyıların deniz yolu avantajı s. 99; İstanbul Boğazı'nın iki yakayı ayırması kitapta yoktur — genel bilgi (9. sınıf). Gerekçeli farklı soru ve cevap kabul edilir.</a:t>
            </a:r>
          </a:p>
          <a:p/>
          <a:p>
            <a:r>
              <a:t>KAYNAK: Kitap s. 84, 99, 101.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Görsel 3-4 için soru yazdırmak.</a:t>
            </a:r>
          </a:p>
          <a:p/>
          <a:p>
            <a:r>
              <a:t>KAYNAK: Kitap s. 101 görsel etiketleri.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sorular ve cevapları.</a:t>
            </a:r>
          </a:p>
          <a:p/>
          <a:p>
            <a:r>
              <a:t>BEKLENEN CEVAP: Delta: Biriken alüvyonların denizi doldurmasıyla kıyıdan açığa doğru büyüyen, delta adı verilen düzlükler oluşur. Çukurova s. 99. Otlak gerekçesi çıkarımdır (görsel etiketi s. 101).</a:t>
            </a:r>
          </a:p>
          <a:p/>
          <a:p>
            <a:r>
              <a:t>KAYNAK: Kitap s. 83, 99, 101.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Etkinliğin amacı ve 1. adımı (süreç bileşenleri b-c).</a:t>
            </a:r>
          </a:p>
          <a:p/>
          <a:p>
            <a:r>
              <a:t>NASIL: Kitabın künyesi 40 dk ve bireyseldir (sayfa görüntüsünden). Ders öncesi hazırlığını getirmeyen öğrenci s. 99-100 metninden yararlanır.</a:t>
            </a:r>
          </a:p>
          <a:p/>
          <a:p>
            <a:r>
              <a:t>KAYNAK: Kitap s. 102.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7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Kitaptaki dört kutuyu doldurmak.</a:t>
            </a:r>
          </a:p>
          <a:p/>
          <a:p>
            <a:r>
              <a:t>NASIL: Dolaşarak 'yaşadığın yerden bir örnek var mı?' diye sorun.</a:t>
            </a:r>
          </a:p>
          <a:p/>
          <a:p>
            <a:r>
              <a:t>KAYNAK: Kitap s. 102.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1. adımı örnekle karşılaştırmak.</a:t>
            </a:r>
          </a:p>
          <a:p/>
          <a:p>
            <a:r>
              <a:t>KAYNAK: Kitap s. 102.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Öğrencinin kendi yaşadığı yerden topladığı bilgi esastır; örnek yalnız kitabın genel bilgileridir. Gerekçeli farklı cevap kabul edilir.</a:t>
            </a:r>
          </a:p>
          <a:p/>
          <a:p>
            <a:r>
              <a:t>KAYNAK: Kitap s. 99-100.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Yaşanılan yerdeki yer şekillerinin beşerî faaliyetlere etkisini çözümlemek (süreç bileşeni ç).</a:t>
            </a:r>
          </a:p>
          <a:p/>
          <a:p>
            <a:r>
              <a:t>NASIL: Güçlü ve zayıf yönler bugünkü durumu, fırsatlar ve tehditler geleceği anlatır. Son iki dakika ikili karşılaştırma.</a:t>
            </a:r>
          </a:p>
          <a:p/>
          <a:p>
            <a:r>
              <a:t>KAYNAK: Kitap s. 103.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GZFT'yi bir örnek üzerinde göstermek.</a:t>
            </a:r>
          </a:p>
          <a:p/>
          <a:p>
            <a:r>
              <a:t>NASIL: Örnek yer bilerek adsızdır; öğrenci kendi yaşadığı yeri yazar.</a:t>
            </a:r>
          </a:p>
          <a:p/>
          <a:p>
            <a:r>
              <a:t>KAYNAK: Kitap s. 103.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çözümleme.</a:t>
            </a:r>
          </a:p>
          <a:p/>
          <a:p>
            <a:r>
              <a:t>BEKLENEN CEVAP: Dayanaklar: kıyı ve ekonomi s. 99; dağlık alanda yol maliyeti s. 99; şehirleşme ve erozyon s. 99; eğim dengesini bozan insan faaliyetleri (yol, maden açma) ve kütle hareketleri s. 77. Gerekçeli farklı çözümleme kabul edilir.</a:t>
            </a:r>
          </a:p>
          <a:p/>
          <a:p>
            <a:r>
              <a:t>KAYNAK: Kitap s. 77, 99-100.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Doğal çevrenin korunması için farkındalık (program D5.2) ve sonuçların paylaşımı (süreç bileşeni d).</a:t>
            </a:r>
          </a:p>
          <a:p/>
          <a:p>
            <a:r>
              <a:t>NASIL: Sloganı yazan öğrenci, GZFT'sinden çıkardığı bir sonucu da bir cümleyle söyler. Sloganlar tahtanın kenarında toplanır.</a:t>
            </a:r>
          </a:p>
          <a:p/>
          <a:p>
            <a:r>
              <a:t>KAYNAK: Kitap s. 103; program: Bu etkiler incelenirken doğal çevrenin korunması için neler yapılması gerektiği ifade edilir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Slogan yazdırmak.</a:t>
            </a:r>
          </a:p>
          <a:p/>
          <a:p>
            <a:r>
              <a:t>KAYNAK: Kitap s. 103.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sloganlar (özgün).</a:t>
            </a:r>
          </a:p>
          <a:p/>
          <a:p>
            <a:r>
              <a:t>BEKLENEN CEVAP: Slogan bir faaliyetin doğal çevreye etkisini ve koruma davranışını birlikte göstermeli. Erozyon-bitki örtüsü bağı s. 77 ve 99'dan.</a:t>
            </a:r>
          </a:p>
          <a:p/>
          <a:p>
            <a:r>
              <a:t>KAYNAK: Kitap s. 103 yönergesi; program D5.2.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SDB1.1-1.3: öğrenmeler öz değerlendirme formuyla izlenir, geri bildirim verilir (program).</a:t>
            </a:r>
          </a:p>
          <a:p/>
          <a:p>
            <a:r>
              <a:t>SÜRE: 5 dk (esnek); bitmezse evde tamamlanır.</a:t>
            </a:r>
          </a:p>
          <a:p/>
          <a:p>
            <a:r>
              <a:t>NASIL: Açıklama satırlarını (öğrendiğim, zorlandığım, yeniden yapsaydım) mutlaka yazdırın; 'Hayır' ve 'Kısmen' işaretlenen konular tekrar edilir.</a:t>
            </a:r>
          </a:p>
          <a:p/>
          <a:p>
            <a:r>
              <a:t>KAYNAK: Kitap s. 104.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8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Formun 4-6. ölçütleri ve açıklama satırları.</a:t>
            </a:r>
          </a:p>
          <a:p/>
          <a:p>
            <a:r>
              <a:t>KAYNAK: Kitap s. 104.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9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öğrenmesi.</a:t>
            </a:r>
          </a:p>
          <a:p/>
          <a:p>
            <a:r>
              <a:t>SÜRE: 3 dk; grup yazıcısı toplar.</a:t>
            </a:r>
          </a:p>
          <a:p/>
          <a:p>
            <a:r>
              <a:t>BEKLENEN CEVAP: 1) Ör. verimli ovalar ve vadiler yoğun nüfuslu yerleşmelere olanak sağlar; dağlık bölgeler yol yapımını zorlaştırır, tünel ve viyadük gerekir; kıyılar balıkçılık, denizcilik ve turizme elverişlidir. 2) Baraj inşaatları nehirlerin akışını ve vadilerin yapısını değiştirir; tarım ve şehirleşme bitki örtüsünü azaltıp erozyon riskini artırabilir. 3) Gerekçeli öneri; ör. yamaçlarda bitki örtüsünü korumak, kıyıyı temiz tutmak.</a:t>
            </a:r>
          </a:p>
          <a:p/>
          <a:p>
            <a:r>
              <a:t>KAYNAK: Kitap s. 99-100.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9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Üç boyutlu model görevine hazırlığı denetlemek.</a:t>
            </a:r>
          </a:p>
          <a:p/>
          <a:p>
            <a:r>
              <a:t>NASIL: Grup sözcüleri yeryüzü şeklini ve malzeme listesini söyler; aynı şekli seçen iki grup varsa biri değiştirir. Model ve sunum 14. haftada sınıfta (40+40 dk) yapılır; malzeme okulda bulunan ya da atık malzemedir, veliye mali yük getirilmez.</a:t>
            </a:r>
          </a:p>
          <a:p/>
          <a:p>
            <a:r>
              <a:t>KAYNAK: Kitap s. 105; zümre kararı (P1).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9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çalışması.</a:t>
            </a:r>
          </a:p>
          <a:p/>
          <a:p>
            <a:r>
              <a:t>NASIL: Telefon gerekmez; veliye mali yük getirilmez.</a:t>
            </a:r>
          </a:p>
          <a:p/>
          <a:p>
            <a:r>
              <a:t>KAYNAK: Ders planı, 13.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8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9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0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1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3.xml"/><Relationship Id="rId3" Type="http://schemas.openxmlformats.org/officeDocument/2006/relationships/image" Target="../media/image78.jp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4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5.xml"/><Relationship Id="rId3" Type="http://schemas.openxmlformats.org/officeDocument/2006/relationships/image" Target="../media/image79.jp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8.xml"/><Relationship Id="rId3" Type="http://schemas.openxmlformats.org/officeDocument/2006/relationships/image" Target="../media/image80.jp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9.xml"/><Relationship Id="rId3" Type="http://schemas.openxmlformats.org/officeDocument/2006/relationships/image" Target="../media/image81.jp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0.xml"/><Relationship Id="rId3" Type="http://schemas.openxmlformats.org/officeDocument/2006/relationships/image" Target="../media/image82.jp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1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2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3.xml"/><Relationship Id="rId3" Type="http://schemas.openxmlformats.org/officeDocument/2006/relationships/image" Target="../media/image83.jp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4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5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7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8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9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0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1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2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3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4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5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6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7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8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9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0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1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2.xml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13.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13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Yeryüzü Şekilleri ile Beşerî Faaliyetler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14-18 Aralık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COĞ.10.3.5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8732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Yakın çevresindeki yeryüzü şekilleri ile beşerî faaliyetler arasındaki etkileşimi sorgulayabilme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51586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3881628"/>
            <a:ext cx="8412480" cy="20436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50"/>
              </a:spcAft>
            </a:pPr>
            <a:r>
              <a:rPr lang="tr-TR" sz="1800" b="0" i="0">
                <a:solidFill>
                  <a:srgbClr val="FFFFFF"/>
                </a:solidFill>
                <a:latin typeface="Calibri"/>
              </a:rPr>
              <a:t>Yakın çevresindeki yeryüzü şekilleri ve beşerî faaliyetler arasındaki etkileşimle ilgili …</a:t>
            </a:r>
          </a:p>
          <a:p>
            <a:pPr algn="l" marL="296051" indent="-296051">
              <a:spcBef>
                <a:spcPts val="0"/>
              </a:spcBef>
              <a:spcAft>
                <a:spcPts val="450"/>
              </a:spcAft>
            </a:pPr>
            <a:r>
              <a:rPr lang="tr-TR" sz="1800" b="1" i="0">
                <a:solidFill>
                  <a:srgbClr val="FCC021"/>
                </a:solidFill>
                <a:latin typeface="Calibri"/>
              </a:rPr>
              <a:t>a)  </a:t>
            </a:r>
            <a:r>
              <a:rPr lang="tr-TR" sz="1800" b="0" i="0">
                <a:solidFill>
                  <a:srgbClr val="FFFFFF"/>
                </a:solidFill>
                <a:latin typeface="Calibri"/>
              </a:rPr>
              <a:t>merak ettiği soruları sorar.</a:t>
            </a:r>
          </a:p>
          <a:p>
            <a:pPr algn="l" marL="306168" indent="-306168">
              <a:spcBef>
                <a:spcPts val="0"/>
              </a:spcBef>
              <a:spcAft>
                <a:spcPts val="450"/>
              </a:spcAft>
            </a:pPr>
            <a:r>
              <a:rPr lang="tr-TR" sz="1800" b="1" i="0">
                <a:solidFill>
                  <a:srgbClr val="FCC021"/>
                </a:solidFill>
                <a:latin typeface="Calibri"/>
              </a:rPr>
              <a:t>b)  </a:t>
            </a:r>
            <a:r>
              <a:rPr lang="tr-TR" sz="1800" b="0" i="0">
                <a:solidFill>
                  <a:srgbClr val="FFFFFF"/>
                </a:solidFill>
                <a:latin typeface="Calibri"/>
              </a:rPr>
              <a:t>bilgi toplar.</a:t>
            </a:r>
          </a:p>
          <a:p>
            <a:pPr algn="l" marL="278355" indent="-278355">
              <a:spcBef>
                <a:spcPts val="0"/>
              </a:spcBef>
              <a:spcAft>
                <a:spcPts val="450"/>
              </a:spcAft>
            </a:pPr>
            <a:r>
              <a:rPr lang="tr-TR" sz="1800" b="1" i="0">
                <a:solidFill>
                  <a:srgbClr val="FCC021"/>
                </a:solidFill>
                <a:latin typeface="Calibri"/>
              </a:rPr>
              <a:t>c)  </a:t>
            </a:r>
            <a:r>
              <a:rPr lang="tr-TR" sz="1800" b="0" i="0">
                <a:solidFill>
                  <a:srgbClr val="FFFFFF"/>
                </a:solidFill>
                <a:latin typeface="Calibri"/>
              </a:rPr>
              <a:t>topladığı bilgileri düzenler.</a:t>
            </a:r>
          </a:p>
          <a:p>
            <a:pPr algn="l" marL="278355" indent="-278355">
              <a:spcBef>
                <a:spcPts val="0"/>
              </a:spcBef>
              <a:spcAft>
                <a:spcPts val="450"/>
              </a:spcAft>
            </a:pPr>
            <a:r>
              <a:rPr lang="tr-TR" sz="1800" b="1" i="0">
                <a:solidFill>
                  <a:srgbClr val="FCC021"/>
                </a:solidFill>
                <a:latin typeface="Calibri"/>
              </a:rPr>
              <a:t>ç)  </a:t>
            </a:r>
            <a:r>
              <a:rPr lang="tr-TR" sz="1800" b="0" i="0">
                <a:solidFill>
                  <a:srgbClr val="FFFFFF"/>
                </a:solidFill>
                <a:latin typeface="Calibri"/>
              </a:rPr>
              <a:t>düzenlediği bilgileri çözümler.</a:t>
            </a:r>
          </a:p>
          <a:p>
            <a:pPr algn="l" marL="306168" indent="-306168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FCC021"/>
                </a:solidFill>
                <a:latin typeface="Calibri"/>
              </a:rPr>
              <a:t>d)  </a:t>
            </a:r>
            <a:r>
              <a:rPr lang="tr-TR" sz="1800" b="0" i="0">
                <a:solidFill>
                  <a:srgbClr val="FFFFFF"/>
                </a:solidFill>
                <a:latin typeface="Calibri"/>
              </a:rPr>
              <a:t>çözümlediği bilgilerden çıkardığı sonuçları paylaşır.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257 / 350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13.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541038" y="2212848"/>
            <a:ext cx="9109616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1156990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Saha dosyaları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Paylaşım · kontrol listesi</a:t>
            </a:r>
          </a:p>
        </p:txBody>
      </p:sp>
      <p:sp>
        <p:nvSpPr>
          <p:cNvPr id="10" name="Oval 9"/>
          <p:cNvSpPr/>
          <p:nvPr/>
        </p:nvSpPr>
        <p:spPr>
          <a:xfrm>
            <a:off x="3434394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Etkileşim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80324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Yerleşme, ekonomi, ulaşım, kültür · s. 99-100</a:t>
            </a:r>
          </a:p>
        </p:txBody>
      </p:sp>
      <p:sp>
        <p:nvSpPr>
          <p:cNvPr id="13" name="Oval 12"/>
          <p:cNvSpPr/>
          <p:nvPr/>
        </p:nvSpPr>
        <p:spPr>
          <a:xfrm>
            <a:off x="5711798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57728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Uygulama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7728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Görsellere soru · s. 101</a:t>
            </a:r>
          </a:p>
        </p:txBody>
      </p:sp>
      <p:sp>
        <p:nvSpPr>
          <p:cNvPr id="16" name="Oval 15"/>
          <p:cNvSpPr/>
          <p:nvPr/>
        </p:nvSpPr>
        <p:spPr>
          <a:xfrm>
            <a:off x="7989202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35132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Etkinlik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35132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Dört alan · GZFT · slogan · s. 102-103</a:t>
            </a:r>
          </a:p>
        </p:txBody>
      </p:sp>
      <p:sp>
        <p:nvSpPr>
          <p:cNvPr id="19" name="Oval 18"/>
          <p:cNvSpPr/>
          <p:nvPr/>
        </p:nvSpPr>
        <p:spPr>
          <a:xfrm>
            <a:off x="10266606" y="1828800"/>
            <a:ext cx="768096" cy="768096"/>
          </a:xfrm>
          <a:prstGeom prst="ellipse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612536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Öz değerlendirme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12536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104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258 / 350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Saha ürün dosyalarımızı paylaşalım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9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Sunan grup · 3 dk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Güzergâhımız</a:t>
            </a:r>
          </a:p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Bir yer şeklinin oluşum süreci</a:t>
            </a:r>
          </a:p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Öngörümüz</a:t>
            </a:r>
          </a:p>
          <a:p>
            <a:pPr algn="l" marL="273482" indent="-273482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Önemi ve koruma önerimiz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Dinleyen grup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Kanıtı ve öngörüyü sorar</a:t>
            </a:r>
          </a:p>
          <a:p>
            <a:pPr algn="l" marL="273482" indent="-273482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Bir benzerlik ya da fark söyler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1" i="0">
                <a:solidFill>
                  <a:srgbClr val="FFFFFF"/>
                </a:solidFill>
                <a:latin typeface="Calibri"/>
              </a:rPr>
              <a:t>Kontrol listesi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Elde ettiğim verileri ve öngörülerimi bir araya getirip bir ürün dosyası oluşturdum.</a:t>
            </a:r>
          </a:p>
          <a:p>
            <a:pPr algn="l" marL="273482" indent="-273482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Ürün dosyamı arkadaşlarımla paylaştım.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97-98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259 / 350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3.5. Beşerî faaliyetler ve yeryüzü şekilleri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TANIM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11185855" cy="1691640"/>
          </a:xfrm>
          <a:prstGeom prst="roundRect">
            <a:avLst>
              <a:gd name="adj" fmla="val 6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307592"/>
            <a:ext cx="146304" cy="169164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868680" y="1417320"/>
            <a:ext cx="10637215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C25B1F"/>
                </a:solidFill>
                <a:latin typeface="Calibri"/>
              </a:rPr>
              <a:t>BEŞERÎ FAALİYETLER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1810512"/>
            <a:ext cx="10637215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700" b="0" i="0">
                <a:solidFill>
                  <a:srgbClr val="262626"/>
                </a:solidFill>
                <a:latin typeface="Calibri"/>
              </a:rPr>
              <a:t>Beşerî faaliyetler; insanların yeryüzündeki günlük hayatı içindeki ekonomik, sosyal ve kültürel faaliyetlerinin hepsini kapsar.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36392"/>
            <a:ext cx="5492343" cy="30632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ounded Rectangle 10"/>
          <p:cNvSpPr/>
          <p:nvPr/>
        </p:nvSpPr>
        <p:spPr>
          <a:xfrm>
            <a:off x="502920" y="313639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ectangle 11"/>
          <p:cNvSpPr/>
          <p:nvPr/>
        </p:nvSpPr>
        <p:spPr>
          <a:xfrm>
            <a:off x="502920" y="3401568"/>
            <a:ext cx="5492343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TextBox 12"/>
          <p:cNvSpPr txBox="1"/>
          <p:nvPr/>
        </p:nvSpPr>
        <p:spPr>
          <a:xfrm>
            <a:off x="594360" y="313639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Yer şekilleri → insan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2648" y="3739896"/>
            <a:ext cx="5272887" cy="23865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İklim, su kaynakları ve yeryüzü şekilleri gibi coğrafi koşullar beşerî faaliyetlerin nasıl ve ne şekilde gerçekleşeceği üzerinde belirleyici bir rol oynayabilir.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196431" y="3136392"/>
            <a:ext cx="5492343" cy="30632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6196431" y="313639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6196431" y="3401568"/>
            <a:ext cx="5492343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6287871" y="313639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İnsan → yer şekilleri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06159" y="3739896"/>
            <a:ext cx="5272887" cy="23865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Örneğin baraj inşaatları nehirlerin akışını ve vadilerin yapısını değiştirirken tarım ve şehirleşme, doğal bitki örtüsünün azalmasına ve erozyon riskinin artmasına neden olabilmektedir.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260 / 350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Dağlık ve soğuk mu, düzlük ve sıcak mı?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Yüksek, dağlık ve soğuk bir bölge ile alçak, düzlük ve sıcak bir bölge nüfus, yerleşme ve ekonomik faaliyetler bakımından nasıl farklılaşır?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261 / 350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900" b="1" i="0">
                <a:solidFill>
                  <a:srgbClr val="FFFFFF"/>
                </a:solidFill>
                <a:latin typeface="Calibri"/>
              </a:rPr>
              <a:t>Dağlık ve soğuk mu, düzlük ve sıcak mı?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Yüksek, dağlık ve soğuk bir bölge ile alçak, düzlük ve sıcak bir bölge nüfus, yerleşme ve ekonomik faaliyetler bakımından nasıl farklılaşır?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Alçak, düzlük, sıcak: verimli ovalar tarıma uygun → yoğun nüfus ve büyük yerleşmeler; yol yapımı kolay ve ucuz.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Yüksek, dağlık, soğuk: olumsuz coğrafi koşullar → seyrek nüfus; ormancılık, madencilik, hayvancılık; ulaşım zor ve maliyetli.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262 / 350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Yerleşme ve nüfusun dağılışı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YERLEŞME</a:t>
            </a:r>
          </a:p>
        </p:txBody>
      </p:sp>
      <p:pic>
        <p:nvPicPr>
          <p:cNvPr id="6" name="Picture 5" descr="h13_menderes_s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294232"/>
            <a:ext cx="5486400" cy="4370119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02920" y="5742432"/>
            <a:ext cx="548640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350" b="1" i="0">
                <a:solidFill>
                  <a:srgbClr val="C25B1F"/>
                </a:solidFill>
                <a:latin typeface="Calibri"/>
              </a:rPr>
              <a:t>Görsel 3.34: Büyük Menderes Ovası'nda yoğun nüfuslu yerleşme (Aydın)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63640" y="1261872"/>
            <a:ext cx="5425135" cy="4937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 marL="285913" indent="-285913">
              <a:spcBef>
                <a:spcPts val="0"/>
              </a:spcBef>
              <a:spcAft>
                <a:spcPts val="1200"/>
              </a:spcAft>
            </a:pPr>
            <a:r>
              <a:rPr lang="tr-TR" sz="23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Tarım için ideal koşullar sunan verimli ovalar ve nehir vadileri her zaman yoğun nüfuslu yerleşmelerin gelişmesine olanak sağlamıştır.</a:t>
            </a:r>
          </a:p>
          <a:p>
            <a:pPr algn="l" marL="285913" indent="-285913">
              <a:spcBef>
                <a:spcPts val="0"/>
              </a:spcBef>
              <a:spcAft>
                <a:spcPts val="1200"/>
              </a:spcAft>
            </a:pPr>
            <a:r>
              <a:rPr lang="tr-TR" sz="23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Nil Vadisi, Büyük Menderes Vadisi ve Çukurova tarih boyunca tarımsal üretimin merkezi olmuş bölgelerdir.</a:t>
            </a:r>
          </a:p>
          <a:p>
            <a:pPr algn="l" marL="285913" indent="-285913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Buna karşın dağlık bölgeler ise olumsuz coğrafi koşulları nedeniyle daha seyrek nüfuslu bölgeler olmuştur.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263 / 350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Ekonomik faaliyetler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EKONOMİ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18872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1887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Yer şekilleri bir bölgedeki ekonomik faaliyetlerin çeşitliliğini belirleyen en önemli etkenlerdendir.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679192"/>
            <a:ext cx="3594506" cy="35204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67919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944368"/>
            <a:ext cx="3594506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67919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FFFFFF"/>
                </a:solidFill>
                <a:latin typeface="Calibri"/>
              </a:rPr>
              <a:t>Ovalar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282696"/>
            <a:ext cx="3375050" cy="28437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0" i="0">
                <a:solidFill>
                  <a:srgbClr val="262626"/>
                </a:solidFill>
                <a:latin typeface="Calibri"/>
              </a:rPr>
              <a:t>Tarım ve hayvancılık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98594" y="2679192"/>
            <a:ext cx="3594506" cy="35204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4298594" y="267919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4298594" y="2944368"/>
            <a:ext cx="3594506" cy="265176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4390034" y="267919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FFFFFF"/>
                </a:solidFill>
                <a:latin typeface="Calibri"/>
              </a:rPr>
              <a:t>Dağlık alanlar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08322" y="3282696"/>
            <a:ext cx="3375050" cy="28437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0" i="0">
                <a:solidFill>
                  <a:srgbClr val="262626"/>
                </a:solidFill>
                <a:latin typeface="Calibri"/>
              </a:rPr>
              <a:t>Ormancılık ve madencilik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094268" y="2679192"/>
            <a:ext cx="3594506" cy="35204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8094268" y="267919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8094268" y="2944368"/>
            <a:ext cx="3594506" cy="265176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8185708" y="267919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FFFFFF"/>
                </a:solidFill>
                <a:latin typeface="Calibri"/>
              </a:rPr>
              <a:t>Kıyı bölgeleri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03996" y="3282696"/>
            <a:ext cx="3375050" cy="28437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0" i="0">
                <a:solidFill>
                  <a:srgbClr val="262626"/>
                </a:solidFill>
                <a:latin typeface="Calibri"/>
              </a:rPr>
              <a:t>Balıkçılık, denizcilik ve turizm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264 / 350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Ulaşım ve iletişim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ULAŞIM</a:t>
            </a:r>
          </a:p>
        </p:txBody>
      </p:sp>
      <p:pic>
        <p:nvPicPr>
          <p:cNvPr id="6" name="Picture 5" descr="h13_viyaduk_s9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813" y="1261872"/>
            <a:ext cx="3302693" cy="443484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02920" y="5742432"/>
            <a:ext cx="384048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400" b="1" i="0">
                <a:solidFill>
                  <a:srgbClr val="C25B1F"/>
                </a:solidFill>
                <a:latin typeface="Calibri"/>
              </a:rPr>
              <a:t>Görsel 3.35: Dağlık bölgede demir yolu (İsviçre)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17720" y="1261872"/>
            <a:ext cx="7071055" cy="4937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1200"/>
              </a:spcAft>
            </a:pPr>
            <a:r>
              <a:rPr lang="tr-TR" sz="24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Düzlük alanlar, kara ve demir yolu ulaşım sistemleri için oldukça elverişlidir ve bu durum yol yapım maliyetlerini bir hayli azaltır.</a:t>
            </a:r>
          </a:p>
          <a:p>
            <a:pPr algn="l" marL="298344" indent="-298344">
              <a:spcBef>
                <a:spcPts val="0"/>
              </a:spcBef>
              <a:spcAft>
                <a:spcPts val="1200"/>
              </a:spcAft>
            </a:pPr>
            <a:r>
              <a:rPr lang="tr-TR" sz="24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Buna karşın dağlık bölgeler kara ve demir yolu yapımını zorlaştırır. Bu alanlarda tüneller, viyadükler gibi maliyetleri çok artıran mühendislik çözümleri gerekmektedir.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Kıyılar ise deniz yolu ulaşımı için avantaj sağlamaktadır.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265 / 350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HIZLI 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Kitaba göre aşağıdakilerden hangisi doğrudur?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694736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Dağlık bölgeler kara ve demir yolu yapımını kolaylaştırır.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68649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429913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68649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Düzlük alanlar yol yapım maliyetlerini artırır.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103826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4165090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4103826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Kıyılar deniz yolu ulaşımı için avantaj sağlar.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839003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900267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839003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Ovalar ormancılık ve madenciliğe elverişlidir.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5574180"/>
            <a:ext cx="11185855" cy="625449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5635444"/>
            <a:ext cx="502920" cy="502920"/>
          </a:xfrm>
          <a:prstGeom prst="ellipse">
            <a:avLst/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5574180"/>
            <a:ext cx="10271455" cy="625449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Verimli ovalar seyrek nüfuslu bölgelerdir.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266 / 350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Bilgimizi Yoklayalım —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HIZLI 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Kitaba göre aşağıdakilerden hangisi doğrudur?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63347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594360" y="258958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34440" y="263347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Dağlık bölgeler kara ve demir yolu yapımını kolaylaştırır.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15833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594360" y="311444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15833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Düzlük alanlar yol yapım maliyetlerini artırır.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68320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E3F1E4"/>
          </a:solidFill>
          <a:ln w="31750">
            <a:solidFill>
              <a:srgbClr val="2E7D32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594360" y="3639310"/>
            <a:ext cx="502920" cy="502920"/>
          </a:xfrm>
          <a:prstGeom prst="ellipse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4440" y="368320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Kıyılar deniz yolu ulaşımı için avantaj sağlar.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4208067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17" name="Oval 16"/>
          <p:cNvSpPr/>
          <p:nvPr/>
        </p:nvSpPr>
        <p:spPr>
          <a:xfrm>
            <a:off x="594360" y="4164175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34440" y="4208067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Ovalar ormancılık ve madenciliğe elverişlidir.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2920" y="4732932"/>
            <a:ext cx="11185855" cy="415137"/>
          </a:xfrm>
          <a:prstGeom prst="roundRect">
            <a:avLst>
              <a:gd name="adj" fmla="val 30000"/>
            </a:avLst>
          </a:prstGeom>
          <a:solidFill>
            <a:srgbClr val="FFFFFF"/>
          </a:solidFill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sp>
        <p:nvSpPr>
          <p:cNvPr id="20" name="Oval 19"/>
          <p:cNvSpPr/>
          <p:nvPr/>
        </p:nvSpPr>
        <p:spPr>
          <a:xfrm>
            <a:off x="594360" y="4689040"/>
            <a:ext cx="502920" cy="502920"/>
          </a:xfrm>
          <a:prstGeom prst="ellipse">
            <a:avLst/>
          </a:prstGeom>
          <a:solidFill>
            <a:srgbClr val="D9D9D9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34440" y="4732932"/>
            <a:ext cx="10271455" cy="415137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Verimli ovalar seyrek nüfuslu bölgelerdir.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2920" y="5266944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50" b="0" i="0">
                <a:solidFill>
                  <a:srgbClr val="262626"/>
                </a:solidFill>
                <a:latin typeface="Calibri"/>
              </a:rPr>
              <a:t>Kitap s. 99: kıyılar deniz yolu ulaşımına avantaj sağlar. Dağlık bölgeler yol yapımını zorlaştırır, düzlükler maliyeti azaltır; ormancılık ve madencilik dağlık alanlara, yoğun nüfus verimli ovalara özgüdür.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267 / 350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Sosyal ve kültürel hayat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KÜLTÜR</a:t>
            </a:r>
          </a:p>
        </p:txBody>
      </p:sp>
      <p:pic>
        <p:nvPicPr>
          <p:cNvPr id="6" name="Picture 5" descr="h13_elevit_s1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892069"/>
            <a:ext cx="5486400" cy="3174445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02920" y="5742432"/>
            <a:ext cx="548640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200" b="1" i="0">
                <a:solidFill>
                  <a:srgbClr val="C25B1F"/>
                </a:solidFill>
                <a:latin typeface="Calibri"/>
              </a:rPr>
              <a:t>Görsel 3.36: Kaçkar Dağları'nda geleneksel bir yayla yerleşmesi (Elevit Yaylası-Rize)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63640" y="1261872"/>
            <a:ext cx="5425135" cy="4937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 marL="285913" indent="-285913">
              <a:spcBef>
                <a:spcPts val="0"/>
              </a:spcBef>
              <a:spcAft>
                <a:spcPts val="1200"/>
              </a:spcAft>
            </a:pPr>
            <a:r>
              <a:rPr lang="tr-TR" sz="23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Dağlık bölgelerde yaşayan topluluklardan bazılarının diğer topluluklarla daha az iletişim kurabildiği ve daha izole bir yaşam sürdükleri görülmektedir.</a:t>
            </a:r>
          </a:p>
          <a:p>
            <a:pPr algn="l" marL="285913" indent="-285913">
              <a:spcBef>
                <a:spcPts val="0"/>
              </a:spcBef>
              <a:spcAft>
                <a:spcPts val="0"/>
              </a:spcAft>
            </a:pPr>
            <a:r>
              <a:rPr lang="tr-TR" sz="23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300" b="0" i="0">
                <a:solidFill>
                  <a:srgbClr val="262626"/>
                </a:solidFill>
                <a:latin typeface="Calibri"/>
              </a:rPr>
              <a:t>Örneğin Karadeniz kıyı kuşağındaki dağ köylerindeki insanların yemeklerinin, müziklerinin, halk oyunlarının ve mimari yapılarının daha kendine has özellikler taşıdığı görülmektedir.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268 / 350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Kolaylık ve risk: Nil Vadisi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KOLAYLIK · RİSK</a:t>
            </a:r>
          </a:p>
        </p:txBody>
      </p:sp>
      <p:pic>
        <p:nvPicPr>
          <p:cNvPr id="6" name="Picture 5" descr="h13_nil_s1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862121"/>
            <a:ext cx="5486400" cy="323434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02920" y="5742432"/>
            <a:ext cx="5486400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C25B1F"/>
                </a:solidFill>
                <a:latin typeface="Calibri"/>
              </a:rPr>
              <a:t>Görsel 3.37: Nil Vadisi (El Minye-Mısır)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63640" y="1261872"/>
            <a:ext cx="5425135" cy="4937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 marL="273482" indent="-273482">
              <a:spcBef>
                <a:spcPts val="0"/>
              </a:spcBef>
              <a:spcAft>
                <a:spcPts val="1200"/>
              </a:spcAft>
            </a:pPr>
            <a:r>
              <a:rPr lang="tr-TR" sz="22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Yaşanılan yerdeki yeryüzü şekilleri insanlar için bir taraftan kolaylık ve imkânlar sağlarken diğer taraftan zorluk ve riskler ortaya çıkarabilmektedir.</a:t>
            </a:r>
          </a:p>
          <a:p>
            <a:pPr algn="l" marL="273482" indent="-273482">
              <a:spcBef>
                <a:spcPts val="0"/>
              </a:spcBef>
              <a:spcAft>
                <a:spcPts val="1200"/>
              </a:spcAft>
            </a:pPr>
            <a:r>
              <a:rPr lang="tr-TR" sz="22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Nil Vadisi geniş düzlükleri ve verimli alüvyal topraklarıyla çok yüksek bir tarımsal üretim sağlamakta, yerleşmeyi ve ulaşımı kolaylaştırmaktadır.</a:t>
            </a:r>
          </a:p>
          <a:p>
            <a:pPr algn="l" marL="273482" indent="-273482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Buna karşın Nil Nehri’nin zaman zaman taşkın yapması vadide yerleşmiş insanlar için tehlike oluşturabilmektedir.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269 / 350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Peribacaları: yer şekli ve yaşam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NEVŞEHİR</a:t>
            </a:r>
          </a:p>
        </p:txBody>
      </p:sp>
      <p:pic>
        <p:nvPicPr>
          <p:cNvPr id="6" name="Picture 5" descr="h13_peribacasi_s1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211" y="1261872"/>
            <a:ext cx="7547272" cy="315468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02920" y="4462272"/>
            <a:ext cx="11185855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C25B1F"/>
                </a:solidFill>
                <a:latin typeface="Calibri"/>
              </a:rPr>
              <a:t>Görsel 3.38: Peribacalarının mesken olarak kullanılması (Nevşehir)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919471"/>
            <a:ext cx="11185855" cy="12801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4919471"/>
            <a:ext cx="118872" cy="128016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77240" y="4919471"/>
            <a:ext cx="10774375" cy="12801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Yeryüzü şekilleri ile beşerî faaliyetlerin etkileşimine ilginç bir örnek de Nevşehir’deki volkanik tüf platosudur.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270 / 350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Peribacaları insanlara ne sağladı?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Peribacaları örneğinde yeryüzü şekli insanlara hangi imkânları sağlamıştır?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271 / 350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Peribacaları insanlara ne sağladı?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Peribacaları örneğinde yeryüzü şekli insanlara hangi imkânları sağlamıştır?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Konut, barınak, depo: peribacaları oyularak doğrudan konut, hayvan barınağı veya tarım ürünleri için depo olarak kullanılabilmektedir.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Korunma: arazi kolay aşındığı için tehlikeli dönemlerde yer altında binlerce kişinin saklanabildiği yer altı şehirleri oluşturulmuştur.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Turizm: ikonik yer şekilleri bölgenin turizm merkezine dönüşmesinde önemli rol oynamıştır.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272 / 350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Uygulama: görsellere soru soralım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İKİLİ</a:t>
            </a:r>
          </a:p>
        </p:txBody>
      </p:sp>
      <p:pic>
        <p:nvPicPr>
          <p:cNvPr id="6" name="Picture 5" descr="h13_uygulama_s1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653" y="1261872"/>
            <a:ext cx="6122452" cy="493776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6995160" y="1261872"/>
            <a:ext cx="4693615" cy="4937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180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1. Yeryüzü şekilleri ile beşerî faaliyetler arasındaki etkileşim bağlamında aşağıda boş bırakılan alana soru/sorular yazarak arkadaşlarınızla paylaşınız.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2. Paylaşılan soruları tüm sınıfın katılımıyla cevaplayınız.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273 / 350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Görsel 1 ve 2: soru soralım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UYGULAMA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Görsel 1 (Pamukkale travertenleri-turizm, Denizli) ve görsel 2 (15 Temmuz Şehitler Köprüsü, İstanbul) için etkileşim soruları yazın ve cevaplayın.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84, 99, 101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274 / 350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Görsel 1 ve 2: soru soralım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Görsel 1 (Pamukkale travertenleri-turizm, Denizli) ve görsel 2 (15 Temmuz Şehitler Köprüsü, İstanbul) için etkileşim soruları yazın ve cevaplayın.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542032"/>
            <a:ext cx="11185855" cy="365760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542032"/>
            <a:ext cx="109728" cy="36576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596896"/>
            <a:ext cx="10865815" cy="35478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sorular ve cevapları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1 — Travertenler nasıl oluşur, turizm onları nasıl etkiler? Çözünmüş kalsiyum karbonatlı yer altı sularının yeryüzüne çıktığı yerde çökelmeyle oluşur; turistleri çeker, bu yüzden korunmaları gerekir.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2 — İki kıyıyı ayıran deniz, ulaşımı nasıl etkiler? Kıyılar deniz yolu ulaşımına avantaj sağlar; iki yaka arasında kara ulaşımı köprü gibi maliyetli yapılar gerektirir.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84, 99, 101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275 / 350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Görsel 3 ve 4: soru soralım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UYGULAMA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Görsel 3 (delta ovası-pamuk tarımı, Adana) ve görsel 4 (dağlık alan-hayvancılık, Hakkâri) için etkileşim soruları yazın ve cevaplayın.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83, 99, 101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276 / 350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Görsel 3 ve 4: soru soralım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Görsel 3 (delta ovası-pamuk tarımı, Adana) ve görsel 4 (dağlık alan-hayvancılık, Hakkâri) için etkileşim soruları yazın ve cevaplayın.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542032"/>
            <a:ext cx="11185855" cy="365760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542032"/>
            <a:ext cx="109728" cy="36576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596896"/>
            <a:ext cx="10865815" cy="35478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sorular ve cevapları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3 — Delta ovaları neden tarıma elverişlidir? Delta, alüvyonların denizi doldurmasıyla oluşan düzlüktür; verimli ovalar tarım için ideal koşullar sunar (Çukurova).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4 — Dağlık alanda nüfus neden seyrek, hayvancılık neden yaygındır? Olumsuz koşullar nüfusu seyrekleştirir; düz tarım alanı az olduğundan yamaçlardaki otlaklar hayvancılıkta kullanılır.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83, 99, 101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277 / 350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Etkinlik: Yeryüzü Şekillerinin Beşerî Faaliyetlere Etkisi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BİREYSEL · 40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972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97280"/>
          </a:xfrm>
          <a:prstGeom prst="rect">
            <a:avLst/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972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Amaç: Yakın çevrenizdeki yeryüzü şekillerinin beşerî faaliyetlere olan etkilerini sorgulayabilme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542032"/>
            <a:ext cx="11185855" cy="116433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542032"/>
            <a:ext cx="1600200" cy="116433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1. Adım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542032"/>
            <a:ext cx="8122615" cy="116433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Ders öncesi düzenlediğiniz bilgilerden yararlanarak yeryüzü şekillerinin ekonomiye, sosyal hayata, kültürel dokuya ve yerleşmeye olan etkilerine yönelik görüşlerinizi aşağıdaki alanlara yazınız.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0545775" y="2849880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12 dk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834384"/>
            <a:ext cx="11185855" cy="116433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ounded Rectangle 13"/>
          <p:cNvSpPr/>
          <p:nvPr/>
        </p:nvSpPr>
        <p:spPr>
          <a:xfrm>
            <a:off x="502920" y="3834384"/>
            <a:ext cx="1600200" cy="116433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2. Adım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40280" y="3834384"/>
            <a:ext cx="8122615" cy="116433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GZFT çözümlemesi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545775" y="4142232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12 dk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2920" y="5126736"/>
            <a:ext cx="11185855" cy="116433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ounded Rectangle 17"/>
          <p:cNvSpPr/>
          <p:nvPr/>
        </p:nvSpPr>
        <p:spPr>
          <a:xfrm>
            <a:off x="502920" y="5126736"/>
            <a:ext cx="1600200" cy="116433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3. Adım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40280" y="5126736"/>
            <a:ext cx="8122615" cy="116433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Slogan yaz, paylaş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0545775" y="5434584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6 dk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278 / 350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adım: dört etki alanı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BİREYSEL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659303" cy="50292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604772"/>
            <a:ext cx="2659303" cy="34290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Ekonomiye Etkileri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1261872"/>
            <a:ext cx="2659303" cy="502920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11" name="Connector 10"/>
          <p:cNvCxnSpPr/>
          <p:nvPr/>
        </p:nvCxnSpPr>
        <p:spPr>
          <a:xfrm>
            <a:off x="685800" y="26715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2" name="Connector 11"/>
          <p:cNvCxnSpPr/>
          <p:nvPr/>
        </p:nvCxnSpPr>
        <p:spPr>
          <a:xfrm>
            <a:off x="685800" y="33954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3" name="Connector 12"/>
          <p:cNvCxnSpPr/>
          <p:nvPr/>
        </p:nvCxnSpPr>
        <p:spPr>
          <a:xfrm>
            <a:off x="685800" y="41193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4" name="Connector 13"/>
          <p:cNvCxnSpPr/>
          <p:nvPr/>
        </p:nvCxnSpPr>
        <p:spPr>
          <a:xfrm>
            <a:off x="685800" y="48432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5" name="Connector 14"/>
          <p:cNvCxnSpPr/>
          <p:nvPr/>
        </p:nvCxnSpPr>
        <p:spPr>
          <a:xfrm>
            <a:off x="685800" y="55671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16" name="Rounded Rectangle 15"/>
          <p:cNvSpPr/>
          <p:nvPr/>
        </p:nvSpPr>
        <p:spPr>
          <a:xfrm>
            <a:off x="3345103" y="1261872"/>
            <a:ext cx="2659303" cy="50292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3345103" y="126187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3345103" y="1604772"/>
            <a:ext cx="2659303" cy="3429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3436543" y="126187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Sosyal Hayata Etkileri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345103" y="1261872"/>
            <a:ext cx="2659303" cy="502920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21" name="Connector 20"/>
          <p:cNvCxnSpPr/>
          <p:nvPr/>
        </p:nvCxnSpPr>
        <p:spPr>
          <a:xfrm>
            <a:off x="3527983" y="26715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2" name="Connector 21"/>
          <p:cNvCxnSpPr/>
          <p:nvPr/>
        </p:nvCxnSpPr>
        <p:spPr>
          <a:xfrm>
            <a:off x="3527983" y="33954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3" name="Connector 22"/>
          <p:cNvCxnSpPr/>
          <p:nvPr/>
        </p:nvCxnSpPr>
        <p:spPr>
          <a:xfrm>
            <a:off x="3527983" y="41193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4" name="Connector 23"/>
          <p:cNvCxnSpPr/>
          <p:nvPr/>
        </p:nvCxnSpPr>
        <p:spPr>
          <a:xfrm>
            <a:off x="3527983" y="48432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5" name="Connector 24"/>
          <p:cNvCxnSpPr/>
          <p:nvPr/>
        </p:nvCxnSpPr>
        <p:spPr>
          <a:xfrm>
            <a:off x="3527983" y="55671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26" name="Rounded Rectangle 25"/>
          <p:cNvSpPr/>
          <p:nvPr/>
        </p:nvSpPr>
        <p:spPr>
          <a:xfrm>
            <a:off x="6187286" y="1261872"/>
            <a:ext cx="2659303" cy="50292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6187286" y="126187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6187286" y="1604772"/>
            <a:ext cx="2659303" cy="342900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6278726" y="126187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Kültürel Dokuya Etkileri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187286" y="1261872"/>
            <a:ext cx="2659303" cy="502920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31" name="Connector 30"/>
          <p:cNvCxnSpPr/>
          <p:nvPr/>
        </p:nvCxnSpPr>
        <p:spPr>
          <a:xfrm>
            <a:off x="6370166" y="26715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2" name="Connector 31"/>
          <p:cNvCxnSpPr/>
          <p:nvPr/>
        </p:nvCxnSpPr>
        <p:spPr>
          <a:xfrm>
            <a:off x="6370166" y="33954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3" name="Connector 32"/>
          <p:cNvCxnSpPr/>
          <p:nvPr/>
        </p:nvCxnSpPr>
        <p:spPr>
          <a:xfrm>
            <a:off x="6370166" y="41193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4" name="Connector 33"/>
          <p:cNvCxnSpPr/>
          <p:nvPr/>
        </p:nvCxnSpPr>
        <p:spPr>
          <a:xfrm>
            <a:off x="6370166" y="48432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5" name="Connector 34"/>
          <p:cNvCxnSpPr/>
          <p:nvPr/>
        </p:nvCxnSpPr>
        <p:spPr>
          <a:xfrm>
            <a:off x="6370166" y="55671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36" name="Rounded Rectangle 35"/>
          <p:cNvSpPr/>
          <p:nvPr/>
        </p:nvSpPr>
        <p:spPr>
          <a:xfrm>
            <a:off x="9029469" y="1261872"/>
            <a:ext cx="2659303" cy="50292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7" name="Rounded Rectangle 36"/>
          <p:cNvSpPr/>
          <p:nvPr/>
        </p:nvSpPr>
        <p:spPr>
          <a:xfrm>
            <a:off x="9029469" y="126187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8" name="Rectangle 37"/>
          <p:cNvSpPr/>
          <p:nvPr/>
        </p:nvSpPr>
        <p:spPr>
          <a:xfrm>
            <a:off x="9029469" y="1604772"/>
            <a:ext cx="2659303" cy="34290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9" name="TextBox 38"/>
          <p:cNvSpPr txBox="1"/>
          <p:nvPr/>
        </p:nvSpPr>
        <p:spPr>
          <a:xfrm>
            <a:off x="9120909" y="126187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Yerleşmeye Etkileri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029469" y="1261872"/>
            <a:ext cx="2659303" cy="502920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41" name="Connector 40"/>
          <p:cNvCxnSpPr/>
          <p:nvPr/>
        </p:nvCxnSpPr>
        <p:spPr>
          <a:xfrm>
            <a:off x="9212349" y="26715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2" name="Connector 41"/>
          <p:cNvCxnSpPr/>
          <p:nvPr/>
        </p:nvCxnSpPr>
        <p:spPr>
          <a:xfrm>
            <a:off x="9212349" y="33954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3" name="Connector 42"/>
          <p:cNvCxnSpPr/>
          <p:nvPr/>
        </p:nvCxnSpPr>
        <p:spPr>
          <a:xfrm>
            <a:off x="9212349" y="41193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4" name="Connector 43"/>
          <p:cNvCxnSpPr/>
          <p:nvPr/>
        </p:nvCxnSpPr>
        <p:spPr>
          <a:xfrm>
            <a:off x="9212349" y="48432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5" name="Connector 44"/>
          <p:cNvCxnSpPr/>
          <p:nvPr/>
        </p:nvCxnSpPr>
        <p:spPr>
          <a:xfrm>
            <a:off x="9212349" y="5567172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46" name="TextBox 4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279 / 350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adım: etkiler neler?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Yeryüzü şekillerinin ekonomiye, sosyal hayata, kültürel dokuya ve yerleşmeye etkileri neler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99-100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280 / 350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adım: etkiler neler?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Yeryüzü şekillerinin ekonomiye, sosyal hayata, kültürel dokuya ve yerleşmeye etkileri neler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 (kitaptaki bilgilerle)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Ekonomi: ova → tarım, hayvancılık · dağlık alan → ormancılık, madencilik · kıyı → balıkçılık, denizcilik, turizm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Sosyal hayat: dağlık bölgelerde bazı topluluklar daha az iletişim kurar, daha izole yaşar.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Kültürel doku: kendine özgü yemek, müzik, halk oyunları ve mimari (Karadeniz dağ köyleri)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Yerleşme: verimli ova ve vadiler yoğun, dağlık alanlar seyrek nüfuslu; düzlükte yol ucuz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99-100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281 / 350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adım: GZFT çözümlemesi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12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972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9728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972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Yaşadığınız yerdeki yeryüzü şekillerinin beşerî faaliyetlere olan etkilerini GZFT analiz tekniğine göre çözümleyiniz.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542032"/>
            <a:ext cx="2659303" cy="3749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54203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884932"/>
            <a:ext cx="2659303" cy="34290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54203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Güçlü yönler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2542032"/>
            <a:ext cx="2659303" cy="374904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14" name="Connector 13"/>
          <p:cNvCxnSpPr/>
          <p:nvPr/>
        </p:nvCxnSpPr>
        <p:spPr>
          <a:xfrm>
            <a:off x="685800" y="38404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5" name="Connector 14"/>
          <p:cNvCxnSpPr/>
          <p:nvPr/>
        </p:nvCxnSpPr>
        <p:spPr>
          <a:xfrm>
            <a:off x="685800" y="445312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6" name="Connector 15"/>
          <p:cNvCxnSpPr/>
          <p:nvPr/>
        </p:nvCxnSpPr>
        <p:spPr>
          <a:xfrm>
            <a:off x="685800" y="506577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7" name="Connector 16"/>
          <p:cNvCxnSpPr/>
          <p:nvPr/>
        </p:nvCxnSpPr>
        <p:spPr>
          <a:xfrm>
            <a:off x="685800" y="567842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18" name="Rounded Rectangle 17"/>
          <p:cNvSpPr/>
          <p:nvPr/>
        </p:nvSpPr>
        <p:spPr>
          <a:xfrm>
            <a:off x="3345103" y="2542032"/>
            <a:ext cx="2659303" cy="3749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Rounded Rectangle 18"/>
          <p:cNvSpPr/>
          <p:nvPr/>
        </p:nvSpPr>
        <p:spPr>
          <a:xfrm>
            <a:off x="3345103" y="254203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ectangle 19"/>
          <p:cNvSpPr/>
          <p:nvPr/>
        </p:nvSpPr>
        <p:spPr>
          <a:xfrm>
            <a:off x="3345103" y="2884932"/>
            <a:ext cx="2659303" cy="34290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TextBox 20"/>
          <p:cNvSpPr txBox="1"/>
          <p:nvPr/>
        </p:nvSpPr>
        <p:spPr>
          <a:xfrm>
            <a:off x="3436543" y="254203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Zayıf yönler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345103" y="2542032"/>
            <a:ext cx="2659303" cy="374904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23" name="Connector 22"/>
          <p:cNvCxnSpPr/>
          <p:nvPr/>
        </p:nvCxnSpPr>
        <p:spPr>
          <a:xfrm>
            <a:off x="3527983" y="38404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4" name="Connector 23"/>
          <p:cNvCxnSpPr/>
          <p:nvPr/>
        </p:nvCxnSpPr>
        <p:spPr>
          <a:xfrm>
            <a:off x="3527983" y="445312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5" name="Connector 24"/>
          <p:cNvCxnSpPr/>
          <p:nvPr/>
        </p:nvCxnSpPr>
        <p:spPr>
          <a:xfrm>
            <a:off x="3527983" y="506577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6" name="Connector 25"/>
          <p:cNvCxnSpPr/>
          <p:nvPr/>
        </p:nvCxnSpPr>
        <p:spPr>
          <a:xfrm>
            <a:off x="3527983" y="567842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27" name="Rounded Rectangle 26"/>
          <p:cNvSpPr/>
          <p:nvPr/>
        </p:nvSpPr>
        <p:spPr>
          <a:xfrm>
            <a:off x="6187286" y="2542032"/>
            <a:ext cx="2659303" cy="3749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ounded Rectangle 27"/>
          <p:cNvSpPr/>
          <p:nvPr/>
        </p:nvSpPr>
        <p:spPr>
          <a:xfrm>
            <a:off x="6187286" y="254203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Rectangle 28"/>
          <p:cNvSpPr/>
          <p:nvPr/>
        </p:nvSpPr>
        <p:spPr>
          <a:xfrm>
            <a:off x="6187286" y="2884932"/>
            <a:ext cx="2659303" cy="342900"/>
          </a:xfrm>
          <a:prstGeom prst="rect">
            <a:avLst/>
          </a:prstGeom>
          <a:solidFill>
            <a:srgbClr val="1F8A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0" name="TextBox 29"/>
          <p:cNvSpPr txBox="1"/>
          <p:nvPr/>
        </p:nvSpPr>
        <p:spPr>
          <a:xfrm>
            <a:off x="6278726" y="254203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Fırsatlar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187286" y="2542032"/>
            <a:ext cx="2659303" cy="374904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32" name="Connector 31"/>
          <p:cNvCxnSpPr/>
          <p:nvPr/>
        </p:nvCxnSpPr>
        <p:spPr>
          <a:xfrm>
            <a:off x="6370166" y="38404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3" name="Connector 32"/>
          <p:cNvCxnSpPr/>
          <p:nvPr/>
        </p:nvCxnSpPr>
        <p:spPr>
          <a:xfrm>
            <a:off x="6370166" y="445312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4" name="Connector 33"/>
          <p:cNvCxnSpPr/>
          <p:nvPr/>
        </p:nvCxnSpPr>
        <p:spPr>
          <a:xfrm>
            <a:off x="6370166" y="506577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5" name="Connector 34"/>
          <p:cNvCxnSpPr/>
          <p:nvPr/>
        </p:nvCxnSpPr>
        <p:spPr>
          <a:xfrm>
            <a:off x="6370166" y="567842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36" name="Rounded Rectangle 35"/>
          <p:cNvSpPr/>
          <p:nvPr/>
        </p:nvSpPr>
        <p:spPr>
          <a:xfrm>
            <a:off x="9029469" y="2542032"/>
            <a:ext cx="2659303" cy="374904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7" name="Rounded Rectangle 36"/>
          <p:cNvSpPr/>
          <p:nvPr/>
        </p:nvSpPr>
        <p:spPr>
          <a:xfrm>
            <a:off x="9029469" y="254203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8" name="Rectangle 37"/>
          <p:cNvSpPr/>
          <p:nvPr/>
        </p:nvSpPr>
        <p:spPr>
          <a:xfrm>
            <a:off x="9029469" y="2884932"/>
            <a:ext cx="2659303" cy="342900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9" name="TextBox 38"/>
          <p:cNvSpPr txBox="1"/>
          <p:nvPr/>
        </p:nvSpPr>
        <p:spPr>
          <a:xfrm>
            <a:off x="9120909" y="254203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Tehditler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029469" y="2542032"/>
            <a:ext cx="2659303" cy="374904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41" name="Connector 40"/>
          <p:cNvCxnSpPr/>
          <p:nvPr/>
        </p:nvCxnSpPr>
        <p:spPr>
          <a:xfrm>
            <a:off x="9212349" y="38404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2" name="Connector 41"/>
          <p:cNvCxnSpPr/>
          <p:nvPr/>
        </p:nvCxnSpPr>
        <p:spPr>
          <a:xfrm>
            <a:off x="9212349" y="445312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3" name="Connector 42"/>
          <p:cNvCxnSpPr/>
          <p:nvPr/>
        </p:nvCxnSpPr>
        <p:spPr>
          <a:xfrm>
            <a:off x="9212349" y="506577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4" name="Connector 43"/>
          <p:cNvCxnSpPr/>
          <p:nvPr/>
        </p:nvCxnSpPr>
        <p:spPr>
          <a:xfrm>
            <a:off x="9212349" y="567842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45" name="TextBox 4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103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282 / 350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GZFT: örnek bir şehir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Örnek: kıyısı ve eğimli yamaçları olan bir şehirde yer şekillerinin beşerî faaliyetlere etkilerini GZFT ile çözümleyin.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77, 99-100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283 / 350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GZFT: örnek bir şehir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Örnek: kıyısı ve eğimli yamaçları olan bir şehirde yer şekillerinin beşerî faaliyetlere etkilerini GZFT ile çözümleyin.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GZFT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Güçlü: kıyı deniz yolu ulaşımı, balıkçılık ve turizme elverişli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Zayıf: eğimli yamaçlarda yol ve yapı yapımı zor ve maliyetli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Fırsat: dikkat çeken yer şekilleri turizme açılabilir; kıyı ulaşımı geliştirilebilir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Tehdit: şehirleşme bitki örtüsünü azaltıp erozyon riskini artırır; yamaçta kazı kütle hareketini tetikleyebilir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77, 99-100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284 / 350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3. adım: doğamızı koruyan sloganlar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6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645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64592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6459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Yaşadığınız yerdeki yeryüzü şekillerine bağlı ortaya çıkan beşerî faaliyetler sırasında doğal çevrenin korunması için farkındalık oluşturmaya yönelik sloganlar yazarak arkadaşlarınızla paylaşınız.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182112"/>
            <a:ext cx="3594506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318211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344728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318211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Bir faaliyet seç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785616"/>
            <a:ext cx="3375050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Yapılaşma, tarım, turizm, yol yapımı…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98594" y="3182112"/>
            <a:ext cx="3594506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4298594" y="318211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4298594" y="3447288"/>
            <a:ext cx="359450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4390034" y="318211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Bir koruma davranışı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08322" y="3785616"/>
            <a:ext cx="3375050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Ağaç, temiz kıyı, yamacı korumak…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094268" y="3182112"/>
            <a:ext cx="3594506" cy="30175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8094268" y="318211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8094268" y="3447288"/>
            <a:ext cx="3594506" cy="265176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8185708" y="318211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Kısa ve akılda kalıcı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03996" y="3785616"/>
            <a:ext cx="3375050" cy="23408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Bir cümle, en fazla on sözcük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285 / 350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Slogan zamanı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Yaşadığınız yerdeki bir beşerî faaliyet sırasında doğal çevrenin korunması için bir slogan yazın.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286 / 350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Slogan zamanı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Yaşadığınız yerdeki bir beşerî faaliyet sırasında doğal çevrenin korunması için bir slogan yazın.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3000" b="1" i="0">
                <a:solidFill>
                  <a:srgbClr val="2E7D32"/>
                </a:solidFill>
                <a:latin typeface="Calibri"/>
              </a:rPr>
              <a:t>Örnek sloganlar</a:t>
            </a:r>
          </a:p>
          <a:p>
            <a:pPr algn="l" marL="372931" indent="-372931">
              <a:spcBef>
                <a:spcPts val="0"/>
              </a:spcBef>
              <a:spcAft>
                <a:spcPts val="500"/>
              </a:spcAft>
            </a:pPr>
            <a:r>
              <a:rPr lang="tr-TR" sz="3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3000" b="0" i="0">
                <a:solidFill>
                  <a:srgbClr val="262626"/>
                </a:solidFill>
                <a:latin typeface="Calibri"/>
              </a:rPr>
              <a:t>“Yamaçtaki ağaç, toprağın bekçisidir.”</a:t>
            </a:r>
          </a:p>
          <a:p>
            <a:pPr algn="l" marL="372931" indent="-372931">
              <a:spcBef>
                <a:spcPts val="0"/>
              </a:spcBef>
              <a:spcAft>
                <a:spcPts val="500"/>
              </a:spcAft>
            </a:pPr>
            <a:r>
              <a:rPr lang="tr-TR" sz="3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3000" b="0" i="0">
                <a:solidFill>
                  <a:srgbClr val="262626"/>
                </a:solidFill>
                <a:latin typeface="Calibri"/>
              </a:rPr>
              <a:t>“Kıyı hepimizin; koru, temiz bırak.”</a:t>
            </a:r>
          </a:p>
          <a:p>
            <a:pPr algn="l" marL="372931" indent="-372931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3000" b="0" i="0">
                <a:solidFill>
                  <a:srgbClr val="262626"/>
                </a:solidFill>
                <a:latin typeface="Calibri"/>
              </a:rPr>
              <a:t>“Vadiye beton değil, fidan dik.”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287 / 350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Öz değerlendirme formu (1/2)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ÖZ DEĞERLENDİRME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5592"/>
                <a:gridCol w="1005840"/>
                <a:gridCol w="1005840"/>
                <a:gridCol w="1005840"/>
              </a:tblGrid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Değerlendirme ölçütleri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Kısmen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9144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50" b="0" i="0">
                          <a:solidFill>
                            <a:srgbClr val="262626"/>
                          </a:solidFill>
                          <a:latin typeface="Calibri"/>
                        </a:rPr>
                        <a:t>1. Yakın çevremizde bulunan yeryüzü şekillerinin (ova, dağ, plato, vadi, kıyı vb.) ekonomi, yerleşme, sosyal hayat ve kültürel dokuya etkilerine yönelik sorular oluşturdum.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144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2. Oluşturduğum sorular hakkında bilgi topladım. Bu süreçte genel ağ, kütüphane vb. kaynaklardan yararlandım.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9144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3. Topladığım bilgileri düzenledim.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288 / 350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Öz değerlendirme formu (2/2)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ÖZ DEĞERLENDİRME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65592"/>
                <a:gridCol w="1005840"/>
                <a:gridCol w="1005840"/>
                <a:gridCol w="1005840"/>
              </a:tblGrid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Değerlendirme ölçütleri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Kısmen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10972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4. Düzenlediğim bilgilerden yararlanarak yeryüzü şekillerinin ekonomiye, sosyal hayata, kültürel dokuya ve yerleşmeye olan etkilerini çözümledim.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10972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5. Düzenlediğim bilgilerden yararlanarak yaşadığım yerdeki yeryüzü şekillerinin ekonomiye, sosyal hayata, kültürel dokuya ve yerleşmeye olan etkilerine yönelik çıkarımlarda bulundum.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10972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6. Yaşadığım yerdeki yeryüzü şekillerine bağlı ortaya çıkan beşerî faaliyetler sırasında doğal çevrenin korunması için farkındalık oluşturmaya yönelik sloganlar yazarak arkadaşlarımla paylaştım.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2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502920" y="519379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Açıklama: Çalışmam sırasında öğrendiğim bilgiler: · Çalışmam sırasında zorlandığım yerler: · Çalışmamı yeniden yapacak olsaydım dikkat edeceğim hususlar: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289 / 350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Yeryüzü şekillerinin beşerî faaliyetlere iki etkisini örnekle yazın.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İnsan faaliyetlerinin yeryüzü şekillerini değiştirmesine bir örnek verin.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Yaşadığınız yerde doğal çevreyi korumak için bir öneri yazın.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99-100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290 / 350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Performans görevi: hazırlık kontrolü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14. HAFTA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39776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Yeryüzü şeklimiz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33009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Levha tektoniğiyle oluşan bir şekil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Sözcü bildirir; iki grup aynı şekli seçmez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39776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Bilgimiz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33009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Toplandı mı?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Model için çözümlendi mi?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39776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Malzememiz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33009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Okulda bulunan ya da atık malzeme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14. haftada sınıfa getirilir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5422392"/>
            <a:ext cx="11185855" cy="7772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262626"/>
                </a:solidFill>
                <a:latin typeface="Calibri"/>
              </a:rPr>
              <a:t>Temin ettiğiniz malzemeleri kullanarak sınıf ortamında grup arkadaşlarınızla belirlediğiniz yeryüzü şeklinin üç boyutlu modelini yapınız.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291 / 350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Bölüm 4'ün 15. maddesini çöz.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Öz değerlendirme formu (s. 104) bitmediyse tamamla.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Model görevi (s. 105): yer şekli hakkında bilgi topla, model için çözümle; atık malzemeyi 14. haftada getir.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104-105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292 / 350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GNL-COG10-SN-U3 — 13. hafta · Yeryüzü Şekilleri ile Beşerî Faaliyetler (slayt 257-292)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