
<file path=[Content_Types].xml><?xml version="1.0" encoding="utf-8"?>
<Types xmlns="http://schemas.openxmlformats.org/package/2006/content-types">
  <Default Extension="bin" ContentType="application/vnd.openxmlformats-officedocument.presentationml.printerSettings"/>
  <Default Extension="jpeg" ContentType="image/jpeg"/>
  <Default Extension="jp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notesSlides/notesSlide21.xml" ContentType="application/vnd.openxmlformats-officedocument.presentationml.notesSlide+xml"/>
  <Override PartName="/ppt/notesSlides/notesSlide293.xml" ContentType="application/vnd.openxmlformats-officedocument.presentationml.notesSlide+xml"/>
  <Override PartName="/ppt/notesSlides/notesSlide294.xml" ContentType="application/vnd.openxmlformats-officedocument.presentationml.notesSlide+xml"/>
  <Override PartName="/ppt/notesSlides/notesSlide295.xml" ContentType="application/vnd.openxmlformats-officedocument.presentationml.notesSlide+xml"/>
  <Override PartName="/ppt/notesSlides/notesSlide296.xml" ContentType="application/vnd.openxmlformats-officedocument.presentationml.notesSlide+xml"/>
  <Override PartName="/ppt/notesSlides/notesSlide297.xml" ContentType="application/vnd.openxmlformats-officedocument.presentationml.notesSlide+xml"/>
  <Override PartName="/ppt/notesSlides/notesSlide298.xml" ContentType="application/vnd.openxmlformats-officedocument.presentationml.notesSlide+xml"/>
  <Override PartName="/ppt/notesSlides/notesSlide299.xml" ContentType="application/vnd.openxmlformats-officedocument.presentationml.notesSlide+xml"/>
  <Override PartName="/ppt/notesSlides/notesSlide300.xml" ContentType="application/vnd.openxmlformats-officedocument.presentationml.notesSlide+xml"/>
  <Override PartName="/ppt/notesSlides/notesSlide301.xml" ContentType="application/vnd.openxmlformats-officedocument.presentationml.notesSlide+xml"/>
  <Override PartName="/ppt/notesSlides/notesSlide302.xml" ContentType="application/vnd.openxmlformats-officedocument.presentationml.notesSlide+xml"/>
  <Override PartName="/ppt/notesSlides/notesSlide303.xml" ContentType="application/vnd.openxmlformats-officedocument.presentationml.notesSlide+xml"/>
  <Override PartName="/ppt/notesSlides/notesSlide304.xml" ContentType="application/vnd.openxmlformats-officedocument.presentationml.notesSlide+xml"/>
  <Override PartName="/ppt/notesSlides/notesSlide305.xml" ContentType="application/vnd.openxmlformats-officedocument.presentationml.notesSlide+xml"/>
  <Override PartName="/ppt/notesSlides/notesSlide306.xml" ContentType="application/vnd.openxmlformats-officedocument.presentationml.notesSlide+xml"/>
  <Override PartName="/ppt/notesSlides/notesSlide307.xml" ContentType="application/vnd.openxmlformats-officedocument.presentationml.notesSlide+xml"/>
  <Override PartName="/ppt/notesSlides/notesSlide308.xml" ContentType="application/vnd.openxmlformats-officedocument.presentationml.notesSlide+xml"/>
  <Override PartName="/ppt/notesSlides/notesSlide309.xml" ContentType="application/vnd.openxmlformats-officedocument.presentationml.notesSlide+xml"/>
  <Override PartName="/ppt/notesSlides/notesSlide310.xml" ContentType="application/vnd.openxmlformats-officedocument.presentationml.notesSlide+xml"/>
  <Override PartName="/ppt/notesSlides/notesSlide311.xml" ContentType="application/vnd.openxmlformats-officedocument.presentationml.notesSlide+xml"/>
  <Override PartName="/ppt/notesSlides/notesSlide312.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548" r:id="rId300"/>
    <p:sldId id="549" r:id="rId301"/>
    <p:sldId id="550" r:id="rId302"/>
    <p:sldId id="551" r:id="rId303"/>
    <p:sldId id="552" r:id="rId304"/>
    <p:sldId id="553" r:id="rId305"/>
    <p:sldId id="554" r:id="rId306"/>
    <p:sldId id="555" r:id="rId307"/>
    <p:sldId id="556" r:id="rId308"/>
    <p:sldId id="557" r:id="rId309"/>
    <p:sldId id="558" r:id="rId310"/>
    <p:sldId id="559" r:id="rId311"/>
    <p:sldId id="560" r:id="rId312"/>
    <p:sldId id="561" r:id="rId313"/>
    <p:sldId id="562" r:id="rId314"/>
    <p:sldId id="563" r:id="rId315"/>
    <p:sldId id="564" r:id="rId316"/>
    <p:sldId id="565" r:id="rId317"/>
    <p:sldId id="566" r:id="rId318"/>
    <p:sldId id="567" r:id="rId319"/>
    <p:sldId id="568" r:id="rId28"/>
  </p:sldIdLst>
  <p:sldSz cx="12191695" cy="6858000" type="screen4x3"/>
  <p:notesSz cx="6858000" cy="9144000"/>
  <p:defaultTextStyle>
    <a:defPPr>
      <a:defRPr lang="tr-TR"/>
    </a:defPPr>
    <a:lvl1pPr marL="0" algn="l" defTabSz="457200" rtl="0" eaLnBrk="1" latinLnBrk="0" hangingPunct="1">
      <a:defRPr lang="tr-TR" sz="1800" kern="1200">
        <a:solidFill>
          <a:schemeClr val="tx1"/>
        </a:solidFill>
        <a:latin typeface="+mn-lt"/>
        <a:ea typeface="+mn-ea"/>
        <a:cs typeface="+mn-cs"/>
      </a:defRPr>
    </a:lvl1pPr>
    <a:lvl2pPr marL="457200" algn="l" defTabSz="457200" rtl="0" eaLnBrk="1" latinLnBrk="0" hangingPunct="1">
      <a:defRPr lang="tr-TR" sz="1800" kern="1200">
        <a:solidFill>
          <a:schemeClr val="tx1"/>
        </a:solidFill>
        <a:latin typeface="+mn-lt"/>
        <a:ea typeface="+mn-ea"/>
        <a:cs typeface="+mn-cs"/>
      </a:defRPr>
    </a:lvl2pPr>
    <a:lvl3pPr marL="914400" algn="l" defTabSz="457200" rtl="0" eaLnBrk="1" latinLnBrk="0" hangingPunct="1">
      <a:defRPr lang="tr-TR" sz="1800" kern="1200">
        <a:solidFill>
          <a:schemeClr val="tx1"/>
        </a:solidFill>
        <a:latin typeface="+mn-lt"/>
        <a:ea typeface="+mn-ea"/>
        <a:cs typeface="+mn-cs"/>
      </a:defRPr>
    </a:lvl3pPr>
    <a:lvl4pPr marL="1371600" algn="l" defTabSz="457200" rtl="0" eaLnBrk="1" latinLnBrk="0" hangingPunct="1">
      <a:defRPr lang="tr-TR" sz="1800" kern="1200">
        <a:solidFill>
          <a:schemeClr val="tx1"/>
        </a:solidFill>
        <a:latin typeface="+mn-lt"/>
        <a:ea typeface="+mn-ea"/>
        <a:cs typeface="+mn-cs"/>
      </a:defRPr>
    </a:lvl4pPr>
    <a:lvl5pPr marL="1828800" algn="l" defTabSz="457200" rtl="0" eaLnBrk="1" latinLnBrk="0" hangingPunct="1">
      <a:defRPr lang="tr-TR" sz="1800" kern="1200">
        <a:solidFill>
          <a:schemeClr val="tx1"/>
        </a:solidFill>
        <a:latin typeface="+mn-lt"/>
        <a:ea typeface="+mn-ea"/>
        <a:cs typeface="+mn-cs"/>
      </a:defRPr>
    </a:lvl5pPr>
    <a:lvl6pPr marL="2286000" algn="l" defTabSz="457200" rtl="0" eaLnBrk="1" latinLnBrk="0" hangingPunct="1">
      <a:defRPr lang="tr-TR" sz="1800" kern="1200">
        <a:solidFill>
          <a:schemeClr val="tx1"/>
        </a:solidFill>
        <a:latin typeface="+mn-lt"/>
        <a:ea typeface="+mn-ea"/>
        <a:cs typeface="+mn-cs"/>
      </a:defRPr>
    </a:lvl6pPr>
    <a:lvl7pPr marL="2743200" algn="l" defTabSz="457200" rtl="0" eaLnBrk="1" latinLnBrk="0" hangingPunct="1">
      <a:defRPr lang="tr-TR" sz="1800" kern="1200">
        <a:solidFill>
          <a:schemeClr val="tx1"/>
        </a:solidFill>
        <a:latin typeface="+mn-lt"/>
        <a:ea typeface="+mn-ea"/>
        <a:cs typeface="+mn-cs"/>
      </a:defRPr>
    </a:lvl7pPr>
    <a:lvl8pPr marL="3200400" algn="l" defTabSz="457200" rtl="0" eaLnBrk="1" latinLnBrk="0" hangingPunct="1">
      <a:defRPr lang="tr-TR" sz="1800" kern="1200">
        <a:solidFill>
          <a:schemeClr val="tx1"/>
        </a:solidFill>
        <a:latin typeface="+mn-lt"/>
        <a:ea typeface="+mn-ea"/>
        <a:cs typeface="+mn-cs"/>
      </a:defRPr>
    </a:lvl8pPr>
    <a:lvl9pPr marL="3657600" algn="l" defTabSz="457200" rtl="0" eaLnBrk="1" latinLnBrk="0" hangingPunct="1">
      <a:defRPr lang="tr-T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4" d="100"/>
          <a:sy n="124" d="100"/>
        </p:scale>
        <p:origin x="-151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printerSettings" Target="printerSettings/printerSettings1.bin"/><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8" Type="http://schemas.openxmlformats.org/officeDocument/2006/relationships/notesMaster" Target="notesMasters/notesMaster1.xml"/><Relationship Id="rId28" Type="http://schemas.openxmlformats.org/officeDocument/2006/relationships/slide" Target="slides/slide21.xml"/><Relationship Id="rId300" Type="http://schemas.openxmlformats.org/officeDocument/2006/relationships/slide" Target="slides/slide1.xml"/><Relationship Id="rId301" Type="http://schemas.openxmlformats.org/officeDocument/2006/relationships/slide" Target="slides/slide2.xml"/><Relationship Id="rId302" Type="http://schemas.openxmlformats.org/officeDocument/2006/relationships/slide" Target="slides/slide3.xml"/><Relationship Id="rId303" Type="http://schemas.openxmlformats.org/officeDocument/2006/relationships/slide" Target="slides/slide4.xml"/><Relationship Id="rId304" Type="http://schemas.openxmlformats.org/officeDocument/2006/relationships/slide" Target="slides/slide5.xml"/><Relationship Id="rId305" Type="http://schemas.openxmlformats.org/officeDocument/2006/relationships/slide" Target="slides/slide6.xml"/><Relationship Id="rId306" Type="http://schemas.openxmlformats.org/officeDocument/2006/relationships/slide" Target="slides/slide7.xml"/><Relationship Id="rId307" Type="http://schemas.openxmlformats.org/officeDocument/2006/relationships/slide" Target="slides/slide8.xml"/><Relationship Id="rId308" Type="http://schemas.openxmlformats.org/officeDocument/2006/relationships/slide" Target="slides/slide9.xml"/><Relationship Id="rId309" Type="http://schemas.openxmlformats.org/officeDocument/2006/relationships/slide" Target="slides/slide10.xml"/><Relationship Id="rId310" Type="http://schemas.openxmlformats.org/officeDocument/2006/relationships/slide" Target="slides/slide11.xml"/><Relationship Id="rId311" Type="http://schemas.openxmlformats.org/officeDocument/2006/relationships/slide" Target="slides/slide12.xml"/><Relationship Id="rId312" Type="http://schemas.openxmlformats.org/officeDocument/2006/relationships/slide" Target="slides/slide13.xml"/><Relationship Id="rId313" Type="http://schemas.openxmlformats.org/officeDocument/2006/relationships/slide" Target="slides/slide14.xml"/><Relationship Id="rId314" Type="http://schemas.openxmlformats.org/officeDocument/2006/relationships/slide" Target="slides/slide15.xml"/><Relationship Id="rId315" Type="http://schemas.openxmlformats.org/officeDocument/2006/relationships/slide" Target="slides/slide16.xml"/><Relationship Id="rId316" Type="http://schemas.openxmlformats.org/officeDocument/2006/relationships/slide" Target="slides/slide17.xml"/><Relationship Id="rId317" Type="http://schemas.openxmlformats.org/officeDocument/2006/relationships/slide" Target="slides/slide18.xml"/><Relationship Id="rId318" Type="http://schemas.openxmlformats.org/officeDocument/2006/relationships/slide" Target="slides/slide19.xml"/><Relationship Id="rId319" Type="http://schemas.openxmlformats.org/officeDocument/2006/relationships/slide" Target="slides/slide2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p="http://schemas.openxmlformats.org/presentationml/2006/main" xmlns:r="http://schemas.openxmlformats.org/officeDocument/2006/relationships">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lang="tr-TR" sz="1200"/>
            </a:lvl1pPr>
          </a:lstStyle>
          <a:p>
            <a:endParaRPr lang="tr-T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lang="tr-TR" sz="1200"/>
            </a:lvl1pPr>
          </a:lstStyle>
          <a:p>
            <a:fld id="{0F89C1C7-3DCD-1040-A9CF-14679D8B5DDD}" type="datetimeFigureOut">
              <a:rPr lang="tr-TR" smtClean="0"/>
              <a:t>10/17/16</a:t>
            </a:fld>
            <a:endParaRPr lang="tr-T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r-T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lang="tr-TR" sz="1200"/>
            </a:lvl1pPr>
          </a:lstStyle>
          <a:p>
            <a:endParaRPr lang="tr-T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lang="tr-TR" sz="1200"/>
            </a:lvl1pPr>
          </a:lstStyle>
          <a:p>
            <a:fld id="{BB5E49A5-4136-284D-997B-48E1D791AD67}" type="slidenum">
              <a:rPr lang="tr-TR" smtClean="0"/>
              <a:t>‹#›</a:t>
            </a:fld>
            <a:endParaRPr lang="tr-TR"/>
          </a:p>
        </p:txBody>
      </p:sp>
    </p:spTree>
    <p:extLst>
      <p:ext uri="{BB962C8B-B14F-4D97-AF65-F5344CB8AC3E}">
        <p14:creationId xmlns:p14="http://schemas.microsoft.com/office/powerpoint/2010/main" val="2623252185"/>
      </p:ext>
    </p:extLst>
  </p:cSld>
  <p:clrMap bg1="lt1" tx1="dk1" bg2="lt2" tx2="dk2" accent1="accent1" accent2="accent2" accent3="accent3" accent4="accent4" accent5="accent5" accent6="accent6" hlink="hlink" folHlink="folHlink"/>
  <p:notesStyle>
    <a:lvl1pPr marL="0" algn="l" defTabSz="457200" rtl="0" eaLnBrk="1" latinLnBrk="0" hangingPunct="1">
      <a:defRPr lang="tr-TR" sz="1200" kern="1200">
        <a:solidFill>
          <a:schemeClr val="tx1"/>
        </a:solidFill>
        <a:latin typeface="+mn-lt"/>
        <a:ea typeface="+mn-ea"/>
        <a:cs typeface="+mn-cs"/>
      </a:defRPr>
    </a:lvl1pPr>
    <a:lvl2pPr marL="457200" algn="l" defTabSz="457200" rtl="0" eaLnBrk="1" latinLnBrk="0" hangingPunct="1">
      <a:defRPr lang="tr-TR" sz="1200" kern="1200">
        <a:solidFill>
          <a:schemeClr val="tx1"/>
        </a:solidFill>
        <a:latin typeface="+mn-lt"/>
        <a:ea typeface="+mn-ea"/>
        <a:cs typeface="+mn-cs"/>
      </a:defRPr>
    </a:lvl2pPr>
    <a:lvl3pPr marL="914400" algn="l" defTabSz="457200" rtl="0" eaLnBrk="1" latinLnBrk="0" hangingPunct="1">
      <a:defRPr lang="tr-TR" sz="1200" kern="1200">
        <a:solidFill>
          <a:schemeClr val="tx1"/>
        </a:solidFill>
        <a:latin typeface="+mn-lt"/>
        <a:ea typeface="+mn-ea"/>
        <a:cs typeface="+mn-cs"/>
      </a:defRPr>
    </a:lvl3pPr>
    <a:lvl4pPr marL="1371600" algn="l" defTabSz="457200" rtl="0" eaLnBrk="1" latinLnBrk="0" hangingPunct="1">
      <a:defRPr lang="tr-TR" sz="1200" kern="1200">
        <a:solidFill>
          <a:schemeClr val="tx1"/>
        </a:solidFill>
        <a:latin typeface="+mn-lt"/>
        <a:ea typeface="+mn-ea"/>
        <a:cs typeface="+mn-cs"/>
      </a:defRPr>
    </a:lvl4pPr>
    <a:lvl5pPr marL="1828800" algn="l" defTabSz="457200" rtl="0" eaLnBrk="1" latinLnBrk="0" hangingPunct="1">
      <a:defRPr lang="tr-TR" sz="1200" kern="1200">
        <a:solidFill>
          <a:schemeClr val="tx1"/>
        </a:solidFill>
        <a:latin typeface="+mn-lt"/>
        <a:ea typeface="+mn-ea"/>
        <a:cs typeface="+mn-cs"/>
      </a:defRPr>
    </a:lvl5pPr>
    <a:lvl6pPr marL="2286000" algn="l" defTabSz="457200" rtl="0" eaLnBrk="1" latinLnBrk="0" hangingPunct="1">
      <a:defRPr lang="tr-TR" sz="1200" kern="1200">
        <a:solidFill>
          <a:schemeClr val="tx1"/>
        </a:solidFill>
        <a:latin typeface="+mn-lt"/>
        <a:ea typeface="+mn-ea"/>
        <a:cs typeface="+mn-cs"/>
      </a:defRPr>
    </a:lvl6pPr>
    <a:lvl7pPr marL="2743200" algn="l" defTabSz="457200" rtl="0" eaLnBrk="1" latinLnBrk="0" hangingPunct="1">
      <a:defRPr lang="tr-TR" sz="1200" kern="1200">
        <a:solidFill>
          <a:schemeClr val="tx1"/>
        </a:solidFill>
        <a:latin typeface="+mn-lt"/>
        <a:ea typeface="+mn-ea"/>
        <a:cs typeface="+mn-cs"/>
      </a:defRPr>
    </a:lvl7pPr>
    <a:lvl8pPr marL="3200400" algn="l" defTabSz="457200" rtl="0" eaLnBrk="1" latinLnBrk="0" hangingPunct="1">
      <a:defRPr lang="tr-TR" sz="1200" kern="1200">
        <a:solidFill>
          <a:schemeClr val="tx1"/>
        </a:solidFill>
        <a:latin typeface="+mn-lt"/>
        <a:ea typeface="+mn-ea"/>
        <a:cs typeface="+mn-cs"/>
      </a:defRPr>
    </a:lvl8pPr>
    <a:lvl9pPr marL="3657600" algn="l" defTabSz="457200" rtl="0" eaLnBrk="1" latinLnBrk="0" hangingPunct="1">
      <a:defRPr lang="tr-TR" sz="1200" kern="1200">
        <a:solidFill>
          <a:schemeClr val="tx1"/>
        </a:solidFill>
        <a:latin typeface="+mn-lt"/>
        <a:ea typeface="+mn-ea"/>
        <a:cs typeface="+mn-cs"/>
      </a:defRPr>
    </a:lvl9pPr>
  </p:notesStyle>
</p:notesMaster>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29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9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29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29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29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29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29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30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30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30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30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30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30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30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30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30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30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3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3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3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notesSlide2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Kaynak gösterimi — 5846 sayılı Kanun md. 34 eğitim amaçlı seçme ve toplama eserlerde eserin ve eser sahibinin adının belirtilmesini ister. Derste gösterilmesi gerekmez; dosyayı paylaşırken bu slaytı silmeyin.</a:t>
            </a:r>
          </a:p>
        </p:txBody>
      </p:sp>
      <p:sp>
        <p:nvSpPr>
          <p:cNvPr id="4" name="Slide Number Placeholder 3"/>
          <p:cNvSpPr>
            <a:spLocks noGrp="1"/>
          </p:cNvSpPr>
          <p:nvPr>
            <p:ph type="sldNum" idx="5" sz="quarter"/>
          </p:nvPr>
        </p:nvSpPr>
        <p:spPr/>
      </p:sp>
    </p:spTree>
  </p:cSld>
  <p:clrMapOvr>
    <a:masterClrMapping/>
  </p:clrMapOvr>
</p:notes>
</file>

<file path=ppt/notesSlides/notesSlide29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Ünitenin son haftası: performans görevi (model ve sunum) ve ünite sonu ölçme.</a:t>
            </a:r>
          </a:p>
          <a:p/>
          <a:p>
            <a:r>
              <a:t>NASIL: Performans görevi programın öğrenme kanıtlarındadır: levha tektoniği süreci ve oluşan yeryüzü şekilleri (COĞ.10.3.1) modellenir; bugün sonuçları sınıfla paylaşıyoruz (ç-d).</a:t>
            </a:r>
          </a:p>
          <a:p/>
          <a:p>
            <a:r>
              <a:t>KAYNAK: Program (2026) COĞ.10.3.5 ç-d ve öğrenme kanıtları.</a:t>
            </a:r>
          </a:p>
        </p:txBody>
      </p:sp>
      <p:sp>
        <p:nvSpPr>
          <p:cNvPr id="4" name="Slide Number Placeholder 3"/>
          <p:cNvSpPr>
            <a:spLocks noGrp="1"/>
          </p:cNvSpPr>
          <p:nvPr>
            <p:ph type="sldNum" idx="5" sz="quarter"/>
          </p:nvPr>
        </p:nvSpPr>
        <p:spPr/>
      </p:sp>
    </p:spTree>
  </p:cSld>
  <p:clrMapOvr>
    <a:masterClrMapping/>
  </p:clrMapOvr>
</p:notes>
</file>

<file path=ppt/notesSlides/notesSlide29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Blok dersin akışı.</a:t>
            </a:r>
          </a:p>
          <a:p/>
          <a:p>
            <a:r>
              <a:t>NASIL: Model 40. dakikada biter (birinci ders saati); etiketleme, sunum, öz değerlendirme ve ünite sonu ikinci ders saatidir. Kitap modele ve sunuma 40+40 dk verir; süre bu planda sıkıştırılmıştır.</a:t>
            </a:r>
          </a:p>
          <a:p/>
          <a:p>
            <a:r>
              <a:t>KAYNAK: Ders planı, 14. hafta akışı; kitap s. 105.</a:t>
            </a:r>
          </a:p>
        </p:txBody>
      </p:sp>
      <p:sp>
        <p:nvSpPr>
          <p:cNvPr id="4" name="Slide Number Placeholder 3"/>
          <p:cNvSpPr>
            <a:spLocks noGrp="1"/>
          </p:cNvSpPr>
          <p:nvPr>
            <p:ph type="sldNum" idx="5" sz="quarter"/>
          </p:nvPr>
        </p:nvSpPr>
        <p:spPr/>
      </p:sp>
    </p:spTree>
  </p:cSld>
  <p:clrMapOvr>
    <a:masterClrMapping/>
  </p:clrMapOvr>
</p:notes>
</file>

<file path=ppt/notesSlides/notesSlide29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12-13. haftada verilen 'Gelecek Derse Hazırlık'ın altı maddesini kontrol etmek.</a:t>
            </a:r>
          </a:p>
          <a:p/>
          <a:p>
            <a:r>
              <a:t>NASIL: Her grup sözcüsü yeryüzü şeklini ve malzemesini söyler. Malzemesi eksik gruba okulda bulunan karton, kâğıt ve yapıştırıcı verilir; malzeme satın aldırılmaz.</a:t>
            </a:r>
          </a:p>
          <a:p/>
          <a:p>
            <a:r>
              <a:t>KAYNAK: Kitap s. 105 Gelecek Derse Hazırlık (1-6).</a:t>
            </a:r>
          </a:p>
        </p:txBody>
      </p:sp>
      <p:sp>
        <p:nvSpPr>
          <p:cNvPr id="4" name="Slide Number Placeholder 3"/>
          <p:cNvSpPr>
            <a:spLocks noGrp="1"/>
          </p:cNvSpPr>
          <p:nvPr>
            <p:ph type="sldNum" idx="5" sz="quarter"/>
          </p:nvPr>
        </p:nvSpPr>
        <p:spPr/>
      </p:sp>
    </p:spTree>
  </p:cSld>
  <p:clrMapOvr>
    <a:masterClrMapping/>
  </p:clrMapOvr>
</p:notes>
</file>

<file path=ppt/notesSlides/notesSlide29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Çalışmayı tanıtmak.</a:t>
            </a:r>
          </a:p>
          <a:p/>
          <a:p>
            <a:r>
              <a:t>SÜRE: Aşama 6 dk (çalışma, puanlama anahtarı ve ağırlıklar birlikte).</a:t>
            </a:r>
          </a:p>
          <a:p/>
          <a:p>
            <a:r>
              <a:t>NASIL: İki adımı okuyun. Beceri satırı (öz düzenleme, öz yansıtma) öz değerlendirme formuyla ölçülür. Malzeme okulda bulunan ya da atık malzemedir; veliye mali yük getirilmez.</a:t>
            </a:r>
          </a:p>
          <a:p/>
          <a:p>
            <a:r>
              <a:t>KAYNAK: Kitap s. 105 Performans Çalışması.</a:t>
            </a:r>
          </a:p>
        </p:txBody>
      </p:sp>
      <p:sp>
        <p:nvSpPr>
          <p:cNvPr id="4" name="Slide Number Placeholder 3"/>
          <p:cNvSpPr>
            <a:spLocks noGrp="1"/>
          </p:cNvSpPr>
          <p:nvPr>
            <p:ph type="sldNum" idx="5" sz="quarter"/>
          </p:nvPr>
        </p:nvSpPr>
        <p:spPr/>
      </p:sp>
    </p:spTree>
  </p:cSld>
  <p:clrMapOvr>
    <a:masterClrMapping/>
  </p:clrMapOvr>
</p:notes>
</file>

<file path=ppt/notesSlides/notesSlide29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Kitabın analitik dereceli puanlama anahtarını göstermek.</a:t>
            </a:r>
          </a:p>
          <a:p/>
          <a:p>
            <a:r>
              <a:t>NASIL: Beş ölçüt eşit ağırlıktadır. Düzey ifadeleri: 'çok az', 'kısmen', (yeterli/uygun), 'oldukça' — ör. model oluşturmada Çok İyi: 'Oluşturulan model konuyu oldukça yansıtmaktadır.'</a:t>
            </a:r>
          </a:p>
          <a:p/>
          <a:p>
            <a:r>
              <a:t>KAYNAK: Kitap s. 106 (puanlar sayfa görüntüsünden doğrulandı, 10.10.2026). Sayfadaki karekod anahtarın içerik formudur; EBA girişi ister, açılmadı — basılı anahtar esastır: Analitik Dereceli Puanlama Anahtarı (İçerik Formu) (s. 106): https://ders.eba.gov.tr/ders//redirectContent.jsp?resourceId=9b95585d4ab903da8b7437707c1b586e&amp;resourceType=1&amp;resourceLocation=2</a:t>
            </a:r>
          </a:p>
        </p:txBody>
      </p:sp>
      <p:sp>
        <p:nvSpPr>
          <p:cNvPr id="4" name="Slide Number Placeholder 3"/>
          <p:cNvSpPr>
            <a:spLocks noGrp="1"/>
          </p:cNvSpPr>
          <p:nvPr>
            <p:ph type="sldNum" idx="5" sz="quarter"/>
          </p:nvPr>
        </p:nvSpPr>
        <p:spPr/>
      </p:sp>
    </p:spTree>
  </p:cSld>
  <p:clrMapOvr>
    <a:masterClrMapping/>
  </p:clrMapOvr>
</p:notes>
</file>

<file path=ppt/notesSlides/notesSlide29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Zümre ağırlıklarını hatırlatmak.</a:t>
            </a:r>
          </a:p>
          <a:p/>
          <a:p>
            <a:r>
              <a:t>NASIL: Zümre plan seti önerisi: 10. sınıf 1. dönem P1 bu ünitenin ürünüdür; öğretmen/zümre değiştirebilir. Kitap ölçütlerinin zümre ağırlıklarına eşlemesi de önerdir: hazırlık, bilgi toplama, çözümleme → süreç; model → ürün; sunum → paylaşım.</a:t>
            </a:r>
          </a:p>
          <a:p/>
          <a:p>
            <a:r>
              <a:t>KAYNAK: Zümre kararındaki örnek ağırlıklar (10. sınıf P1: süreç 40 · ürün 50 · paylaşım 10); ders planı değerlendirme planı.</a:t>
            </a:r>
          </a:p>
        </p:txBody>
      </p:sp>
      <p:sp>
        <p:nvSpPr>
          <p:cNvPr id="4" name="Slide Number Placeholder 3"/>
          <p:cNvSpPr>
            <a:spLocks noGrp="1"/>
          </p:cNvSpPr>
          <p:nvPr>
            <p:ph type="sldNum" idx="5" sz="quarter"/>
          </p:nvPr>
        </p:nvSpPr>
        <p:spPr/>
      </p:sp>
    </p:spTree>
  </p:cSld>
  <p:clrMapOvr>
    <a:masterClrMapping/>
  </p:clrMapOvr>
</p:notes>
</file>

<file path=ppt/notesSlides/notesSlide29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Grup çalışmasına geçiş: rolleri ve kuralları hatırlatmak.</a:t>
            </a:r>
          </a:p>
          <a:p/>
          <a:p>
            <a:r>
              <a:t>SÜRE: 2 dk (esnek).</a:t>
            </a:r>
          </a:p>
          <a:p/>
          <a:p>
            <a:r>
              <a:t>NASIL: Sıralar adalara çevrilir, malzeme sorumluları grup setlerini alır. Roller her hafta döner; 4 kişilik grupta kontrolcünün işini yazıcı üstlenir. Makas ve yapıştırıcıyı malzeme sorumlusu dağıtır ve toplar.</a:t>
            </a:r>
          </a:p>
          <a:p/>
          <a:p>
            <a:r>
              <a:t>KAYNAK: Ders planı (38 kişilik sınıf için grup düzeni: 6 × 5 + 2 × 4; sınıf mevcuduna göre uyarlanır).</a:t>
            </a:r>
          </a:p>
        </p:txBody>
      </p:sp>
      <p:sp>
        <p:nvSpPr>
          <p:cNvPr id="4" name="Slide Number Placeholder 3"/>
          <p:cNvSpPr>
            <a:spLocks noGrp="1"/>
          </p:cNvSpPr>
          <p:nvPr>
            <p:ph type="sldNum" idx="5" sz="quarter"/>
          </p:nvPr>
        </p:nvSpPr>
        <p:spPr/>
      </p:sp>
    </p:spTree>
  </p:cSld>
  <p:clrMapOvr>
    <a:masterClrMapping/>
  </p:clrMapOvr>
</p:notes>
</file>

<file path=ppt/notesSlides/notesSlide30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Grupların 12. haftada seçtiği yeryüzü şekillerini göstermek; aynı şekli iki grup seçmesin.</a:t>
            </a:r>
          </a:p>
          <a:p/>
          <a:p>
            <a:r>
              <a:t>NASIL: Grup numarasını tahtada şeklin yanına yazın. Liste kitabın 3.1 bölümündeki şekillerdir.</a:t>
            </a:r>
          </a:p>
          <a:p/>
          <a:p>
            <a:r>
              <a:t>KAYNAK: Kitap s. 51-66 (levha hareketleri ve yeryüzü şekilleri, volkanizma, Türkiye'nin tektonik yapısı).</a:t>
            </a:r>
          </a:p>
        </p:txBody>
      </p:sp>
      <p:sp>
        <p:nvSpPr>
          <p:cNvPr id="4" name="Slide Number Placeholder 3"/>
          <p:cNvSpPr>
            <a:spLocks noGrp="1"/>
          </p:cNvSpPr>
          <p:nvPr>
            <p:ph type="sldNum" idx="5" sz="quarter"/>
          </p:nvPr>
        </p:nvSpPr>
        <p:spPr/>
      </p:sp>
    </p:spTree>
  </p:cSld>
  <p:clrMapOvr>
    <a:masterClrMapping/>
  </p:clrMapOvr>
</p:notes>
</file>

<file path=ppt/notesSlides/notesSlide30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Grupla model oluşturma (1. adım).</a:t>
            </a:r>
          </a:p>
          <a:p/>
          <a:p>
            <a:r>
              <a:t>SÜRE: 28 dk; 40. dakikada biter.</a:t>
            </a:r>
          </a:p>
          <a:p/>
          <a:p>
            <a:r>
              <a:t>NASIL: Dolaşarak her gruba en az iki kez uğrayın: 'Levha hangi yöne hareket ediyor? Bu şekil hangi süreçle oluştu?' Makas ve yapıştırıcı güvenliğini izleyin.</a:t>
            </a:r>
          </a:p>
          <a:p/>
          <a:p>
            <a:r>
              <a:t>KAYNAK: Kitap s. 105 1. adım; ders planı, 14. hafta aşama 4.</a:t>
            </a:r>
          </a:p>
        </p:txBody>
      </p:sp>
      <p:sp>
        <p:nvSpPr>
          <p:cNvPr id="4" name="Slide Number Placeholder 3"/>
          <p:cNvSpPr>
            <a:spLocks noGrp="1"/>
          </p:cNvSpPr>
          <p:nvPr>
            <p:ph type="sldNum" idx="5" sz="quarter"/>
          </p:nvPr>
        </p:nvSpPr>
        <p:spPr/>
      </p:sp>
    </p:spTree>
  </p:cSld>
  <p:clrMapOvr>
    <a:masterClrMapping/>
  </p:clrMapOvr>
</p:notes>
</file>

<file path=ppt/notesSlides/notesSlide30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Model ölçütünü somut bir örnekte göstermek.</a:t>
            </a:r>
          </a:p>
          <a:p/>
          <a:p>
            <a:r>
              <a:t>NASIL: Görseldeki yan basınç oklarını ve iki etiketi gösterin; grupların kendi şekilleri için benzer bir liste çıkarmasını isteyin.</a:t>
            </a:r>
          </a:p>
          <a:p/>
          <a:p>
            <a:r>
              <a:t>KAYNAK: Kitap s. 57 Görsel 3.9; s. 53 Görsel 3.6-3.8.</a:t>
            </a:r>
          </a:p>
        </p:txBody>
      </p:sp>
      <p:sp>
        <p:nvSpPr>
          <p:cNvPr id="4" name="Slide Number Placeholder 3"/>
          <p:cNvSpPr>
            <a:spLocks noGrp="1"/>
          </p:cNvSpPr>
          <p:nvPr>
            <p:ph type="sldNum" idx="5" sz="quarter"/>
          </p:nvPr>
        </p:nvSpPr>
        <p:spPr/>
      </p:sp>
    </p:spTree>
  </p:cSld>
  <p:clrMapOvr>
    <a:masterClrMapping/>
  </p:clrMapOvr>
</p:notes>
</file>

<file path=ppt/notesSlides/notesSlide30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ürün.</a:t>
            </a:r>
          </a:p>
          <a:p/>
          <a:p>
            <a:r>
              <a:t>BEKLENEN CEVAP: Grubun kendi şekli esastır; örnek yol gösterir. Kıvrılan arazilerin yüksekte kalan kesimlerine antiklinal, alçakta kalan kesimlerine senklinal adı verilir</a:t>
            </a:r>
          </a:p>
          <a:p/>
          <a:p>
            <a:r>
              <a:t>KAYNAK: Kitap s. 53, 57.</a:t>
            </a:r>
          </a:p>
        </p:txBody>
      </p:sp>
      <p:sp>
        <p:nvSpPr>
          <p:cNvPr id="4" name="Slide Number Placeholder 3"/>
          <p:cNvSpPr>
            <a:spLocks noGrp="1"/>
          </p:cNvSpPr>
          <p:nvPr>
            <p:ph type="sldNum" idx="5" sz="quarter"/>
          </p:nvPr>
        </p:nvSpPr>
        <p:spPr/>
      </p:sp>
    </p:spTree>
  </p:cSld>
  <p:clrMapOvr>
    <a:masterClrMapping/>
  </p:clrMapOvr>
</p:notes>
</file>

<file path=ppt/notesSlides/notesSlide30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Modeli okunur kılmak ve sunumu hazırlamak.</a:t>
            </a:r>
          </a:p>
          <a:p/>
          <a:p>
            <a:r>
              <a:t>NASIL: Etiket kartını dağıtın; sunum sırasını kurayla belirleyin. Örnek yer kitaptan seçilir (ör. Doğu Afrika Rift Hattı s. 50, Himalaya s. 53, Batı Anadolu horst ve grabenleri s. 66).</a:t>
            </a:r>
          </a:p>
          <a:p/>
          <a:p>
            <a:r>
              <a:t>KAYNAK: Ders planı, 14. hafta aşama 5; kitap s. 50-66.</a:t>
            </a:r>
          </a:p>
        </p:txBody>
      </p:sp>
      <p:sp>
        <p:nvSpPr>
          <p:cNvPr id="4" name="Slide Number Placeholder 3"/>
          <p:cNvSpPr>
            <a:spLocks noGrp="1"/>
          </p:cNvSpPr>
          <p:nvPr>
            <p:ph type="sldNum" idx="5" sz="quarter"/>
          </p:nvPr>
        </p:nvSpPr>
        <p:spPr/>
      </p:sp>
    </p:spTree>
  </p:cSld>
  <p:clrMapOvr>
    <a:masterClrMapping/>
  </p:clrMapOvr>
</p:notes>
</file>

<file path=ppt/notesSlides/notesSlide30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Grupların modellerini sunması (paylaşım).</a:t>
            </a:r>
          </a:p>
          <a:p/>
          <a:p>
            <a:r>
              <a:t>SÜRE: Grup başına yaklaşık 2,5 dk: 2 dk sunum + bir soru; 8 grup.</a:t>
            </a:r>
          </a:p>
          <a:p/>
          <a:p>
            <a:r>
              <a:t>NASIL: Gruplar kura sırasıyla gelir; dinleyen gruplar her sunumdan bir süreç not eder. Puanlama anahtarına göre (s. 106) not tutun.</a:t>
            </a:r>
          </a:p>
          <a:p/>
          <a:p>
            <a:r>
              <a:t>KAYNAK: Kitap s. 105 2. adım.</a:t>
            </a:r>
          </a:p>
        </p:txBody>
      </p:sp>
      <p:sp>
        <p:nvSpPr>
          <p:cNvPr id="4" name="Slide Number Placeholder 3"/>
          <p:cNvSpPr>
            <a:spLocks noGrp="1"/>
          </p:cNvSpPr>
          <p:nvPr>
            <p:ph type="sldNum" idx="5" sz="quarter"/>
          </p:nvPr>
        </p:nvSpPr>
        <p:spPr/>
      </p:sp>
    </p:spTree>
  </p:cSld>
  <p:clrMapOvr>
    <a:masterClrMapping/>
  </p:clrMapOvr>
</p:notes>
</file>

<file path=ppt/notesSlides/notesSlide30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SDB1.2-1.3: öz düzenleme ve öz yansıtma (kitap s. 105 beceri satırı).</a:t>
            </a:r>
          </a:p>
          <a:p/>
          <a:p>
            <a:r>
              <a:t>NASIL: 'Çalışmamı yeniden yapacak olsaydım…' satırını mutlaka yazdırın; form modelle birlikte kanıt dosyasına girer.</a:t>
            </a:r>
          </a:p>
          <a:p/>
          <a:p>
            <a:r>
              <a:t>KAYNAK: Kitap s. 107.</a:t>
            </a:r>
          </a:p>
        </p:txBody>
      </p:sp>
      <p:sp>
        <p:nvSpPr>
          <p:cNvPr id="4" name="Slide Number Placeholder 3"/>
          <p:cNvSpPr>
            <a:spLocks noGrp="1"/>
          </p:cNvSpPr>
          <p:nvPr>
            <p:ph type="sldNum" idx="5" sz="quarter"/>
          </p:nvPr>
        </p:nvSpPr>
        <p:spPr/>
      </p:sp>
    </p:spTree>
  </p:cSld>
  <p:clrMapOvr>
    <a:masterClrMapping/>
  </p:clrMapOvr>
</p:notes>
</file>

<file path=ppt/notesSlides/notesSlide30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4. soruyu sınıfta çözmek (levha hareketleri ve yer şekilleri).</a:t>
            </a:r>
          </a:p>
          <a:p/>
          <a:p>
            <a:r>
              <a:t>NASIL: Haritada 1 İzlanda çevresi (Orta Atlas sırtı), 2 Doğu Afrika, 3 Himalaya, 4 ve 5 Büyük Okyanus'un batısındaki mavi (yaklaşan levha) sınırlarıdır.</a:t>
            </a:r>
          </a:p>
          <a:p/>
          <a:p>
            <a:r>
              <a:t>KAYNAK: Kitap s. 109 metin, harita ve tablo; s. 50-53.</a:t>
            </a:r>
          </a:p>
        </p:txBody>
      </p:sp>
      <p:sp>
        <p:nvSpPr>
          <p:cNvPr id="4" name="Slide Number Placeholder 3"/>
          <p:cNvSpPr>
            <a:spLocks noGrp="1"/>
          </p:cNvSpPr>
          <p:nvPr>
            <p:ph type="sldNum" idx="5" sz="quarter"/>
          </p:nvPr>
        </p:nvSpPr>
        <p:spPr/>
      </p:sp>
    </p:spTree>
  </p:cSld>
  <p:clrMapOvr>
    <a:masterClrMapping/>
  </p:clrMapOvr>
</p:notes>
</file>

<file path=ppt/notesSlides/notesSlide30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4. soruyu sınıfta çözmek (levha hareketleri ve yer şekilleri).</a:t>
            </a:r>
          </a:p>
          <a:p/>
          <a:p>
            <a:r>
              <a:t>NASIL: Haritada 1 İzlanda çevresi (Orta Atlas sırtı), 2 Doğu Afrika, 3 Himalaya, 4 ve 5 Büyük Okyanus'un batısındaki mavi (yaklaşan levha) sınırlarıdır.</a:t>
            </a:r>
          </a:p>
          <a:p/>
          <a:p>
            <a:r>
              <a:t>BEKLENEN CEVAP: 1-2 ayrılma (s. 50-51); 3, 4, 5 yaklaşma (s. 53). Haritadaki mor çizgiler yanal kaymayı gösterir ama numaralı alanların hiçbiri yanal kayma değildir. Kitabın cevap anahtarı s. 229 karekodundadır (EBA girişi; açılmadı).</a:t>
            </a:r>
          </a:p>
          <a:p/>
          <a:p>
            <a:r>
              <a:t>KAYNAK: Kitap s. 109 metin, harita ve tablo; s. 50-53.</a:t>
            </a:r>
          </a:p>
        </p:txBody>
      </p:sp>
      <p:sp>
        <p:nvSpPr>
          <p:cNvPr id="4" name="Slide Number Placeholder 3"/>
          <p:cNvSpPr>
            <a:spLocks noGrp="1"/>
          </p:cNvSpPr>
          <p:nvPr>
            <p:ph type="sldNum" idx="5" sz="quarter"/>
          </p:nvPr>
        </p:nvSpPr>
        <p:spPr/>
      </p:sp>
    </p:spTree>
  </p:cSld>
  <p:clrMapOvr>
    <a:masterClrMapping/>
  </p:clrMapOvr>
</p:notes>
</file>

<file path=ppt/notesSlides/notesSlide30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23. soruyu sınıfta çözmek (COĞ.10.3.5).</a:t>
            </a:r>
          </a:p>
          <a:p/>
          <a:p>
            <a:r>
              <a:t>NASIL: Dört önermeyi sesli okutun; anahtar sözcükleri sorun: 'ekonomik faaliyet', 'yaşam tarzı', 'yoğun nüfuslu yerleşme', 'gelenek ve kültürel değer'.</a:t>
            </a:r>
          </a:p>
          <a:p/>
          <a:p>
            <a:r>
              <a:t>KAYNAK: Kitap s. 117.</a:t>
            </a:r>
          </a:p>
        </p:txBody>
      </p:sp>
      <p:sp>
        <p:nvSpPr>
          <p:cNvPr id="4" name="Slide Number Placeholder 3"/>
          <p:cNvSpPr>
            <a:spLocks noGrp="1"/>
          </p:cNvSpPr>
          <p:nvPr>
            <p:ph type="sldNum" idx="5" sz="quarter"/>
          </p:nvPr>
        </p:nvSpPr>
        <p:spPr/>
      </p:sp>
    </p:spTree>
  </p:cSld>
  <p:clrMapOvr>
    <a:masterClrMapping/>
  </p:clrMapOvr>
</p:notes>
</file>

<file path=ppt/notesSlides/notesSlide31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BEKLENEN CEVAP: Göktürk'ün önermesi kitabın s. 99 cümlesiyle aynıdır (ekonomi); Ceren'inki s. 99 yerleşme paragrafından; Mina (yaşam tarzı) ve Ahmet (gelenek, kültürel değer) s. 100'deki sosyal ve kültürel etkilerdendir. Kalan sorular ev çalışmasıdır; örnek cevaplar sunumun 'Ünite sonu' bölümündedir.</a:t>
            </a:r>
          </a:p>
          <a:p/>
          <a:p>
            <a:r>
              <a:t>KAYNAK: Kitap s. 99-100, 117.</a:t>
            </a:r>
          </a:p>
        </p:txBody>
      </p:sp>
      <p:sp>
        <p:nvSpPr>
          <p:cNvPr id="4" name="Slide Number Placeholder 3"/>
          <p:cNvSpPr>
            <a:spLocks noGrp="1"/>
          </p:cNvSpPr>
          <p:nvPr>
            <p:ph type="sldNum" idx="5" sz="quarter"/>
          </p:nvPr>
        </p:nvSpPr>
        <p:spPr/>
      </p:sp>
    </p:spTree>
  </p:cSld>
  <p:clrMapOvr>
    <a:masterClrMapping/>
  </p:clrMapOvr>
</p:notes>
</file>

<file path=ppt/notesSlides/notesSlide31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Haftanın öğrenmesi ve öz yansıtma.</a:t>
            </a:r>
          </a:p>
          <a:p/>
          <a:p>
            <a:r>
              <a:t>SÜRE: 2 dk.</a:t>
            </a:r>
          </a:p>
          <a:p/>
          <a:p>
            <a:r>
              <a:t>BEKLENEN CEVAP: 1) Ör. yaklaşma ve kıvrım dağı; ayrılma ve rift vadisi. 2) Ör. dalma-batma zonunda hendek ve volkanik ada yayı oluşur. 3) Öz değerlendirme formundaki cevabı.</a:t>
            </a:r>
          </a:p>
          <a:p/>
          <a:p>
            <a:r>
              <a:t>KAYNAK: Kitap s. 105-107; program COĞ.10.3.5 d.</a:t>
            </a:r>
          </a:p>
        </p:txBody>
      </p:sp>
      <p:sp>
        <p:nvSpPr>
          <p:cNvPr id="4" name="Slide Number Placeholder 3"/>
          <p:cNvSpPr>
            <a:spLocks noGrp="1"/>
          </p:cNvSpPr>
          <p:nvPr>
            <p:ph type="sldNum" idx="5" sz="quarter"/>
          </p:nvPr>
        </p:nvSpPr>
        <p:spPr/>
      </p:sp>
    </p:spTree>
  </p:cSld>
  <p:clrMapOvr>
    <a:masterClrMapping/>
  </p:clrMapOvr>
</p:notes>
</file>

<file path=ppt/notesSlides/notesSlide31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Ev çalışması; ünite kapanışı.</a:t>
            </a:r>
          </a:p>
          <a:p/>
          <a:p>
            <a:r>
              <a:t>NASIL: Ünite sonu cevapları sunumun 'Ünite sonu' bölümündedir; dönüt 15. haftanın açılışında. e-Okul gelişim raporu ünite bitişini izleyen sürede doldurulur (Genelge bent 20); MEBİ ve EBA konu tekrarı (P2). Proje hatırlatması.</a:t>
            </a:r>
          </a:p>
          <a:p/>
          <a:p>
            <a:r>
              <a:t>KAYNAK: Ders planı, 14. hafta.</a:t>
            </a:r>
          </a:p>
        </p:txBody>
      </p:sp>
      <p:sp>
        <p:nvSpPr>
          <p:cNvPr id="4" name="Slide Number Placeholder 3"/>
          <p:cNvSpPr>
            <a:spLocks noGrp="1"/>
          </p:cNvSpPr>
          <p:nvPr>
            <p:ph type="sldNum" idx="5" sz="quarter"/>
          </p:nvPr>
        </p:nvSpPr>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tr-TR" smtClean="0"/>
              <a:t>Click to edit Master title style</a:t>
            </a:r>
            <a:endParaRPr lang="tr-TR"/>
          </a:p>
        </p:txBody>
      </p:sp>
      <p:sp>
        <p:nvSpPr>
          <p:cNvPr id="3" name="Subtitle 2"/>
          <p:cNvSpPr>
            <a:spLocks noGrp="1"/>
          </p:cNvSpPr>
          <p:nvPr>
            <p:ph type="subTitle" idx="1"/>
          </p:nvPr>
        </p:nvSpPr>
        <p:spPr>
          <a:xfrm>
            <a:off x="1371600" y="3886200"/>
            <a:ext cx="6400800" cy="1752600"/>
          </a:xfrm>
        </p:spPr>
        <p:txBody>
          <a:bodyPr/>
          <a:lstStyle>
            <a:lvl1pPr marL="0" indent="0" algn="ctr">
              <a:buNone/>
              <a:defRPr lang="tr-TR">
                <a:solidFill>
                  <a:schemeClr val="tx1">
                    <a:tint val="75000"/>
                  </a:schemeClr>
                </a:solidFill>
              </a:defRPr>
            </a:lvl1pPr>
            <a:lvl2pPr marL="457200" indent="0" algn="ctr">
              <a:buNone/>
              <a:defRPr lang="tr-TR">
                <a:solidFill>
                  <a:schemeClr val="tx1">
                    <a:tint val="75000"/>
                  </a:schemeClr>
                </a:solidFill>
              </a:defRPr>
            </a:lvl2pPr>
            <a:lvl3pPr marL="914400" indent="0" algn="ctr">
              <a:buNone/>
              <a:defRPr lang="tr-TR">
                <a:solidFill>
                  <a:schemeClr val="tx1">
                    <a:tint val="75000"/>
                  </a:schemeClr>
                </a:solidFill>
              </a:defRPr>
            </a:lvl3pPr>
            <a:lvl4pPr marL="1371600" indent="0" algn="ctr">
              <a:buNone/>
              <a:defRPr lang="tr-TR">
                <a:solidFill>
                  <a:schemeClr val="tx1">
                    <a:tint val="75000"/>
                  </a:schemeClr>
                </a:solidFill>
              </a:defRPr>
            </a:lvl4pPr>
            <a:lvl5pPr marL="1828800" indent="0" algn="ctr">
              <a:buNone/>
              <a:defRPr lang="tr-TR">
                <a:solidFill>
                  <a:schemeClr val="tx1">
                    <a:tint val="75000"/>
                  </a:schemeClr>
                </a:solidFill>
              </a:defRPr>
            </a:lvl5pPr>
            <a:lvl6pPr marL="2286000" indent="0" algn="ctr">
              <a:buNone/>
              <a:defRPr lang="tr-TR">
                <a:solidFill>
                  <a:schemeClr val="tx1">
                    <a:tint val="75000"/>
                  </a:schemeClr>
                </a:solidFill>
              </a:defRPr>
            </a:lvl6pPr>
            <a:lvl7pPr marL="2743200" indent="0" algn="ctr">
              <a:buNone/>
              <a:defRPr lang="tr-TR">
                <a:solidFill>
                  <a:schemeClr val="tx1">
                    <a:tint val="75000"/>
                  </a:schemeClr>
                </a:solidFill>
              </a:defRPr>
            </a:lvl7pPr>
            <a:lvl8pPr marL="3200400" indent="0" algn="ctr">
              <a:buNone/>
              <a:defRPr lang="tr-TR">
                <a:solidFill>
                  <a:schemeClr val="tx1">
                    <a:tint val="75000"/>
                  </a:schemeClr>
                </a:solidFill>
              </a:defRPr>
            </a:lvl8pPr>
            <a:lvl9pPr marL="3657600" indent="0" algn="ctr">
              <a:buNone/>
              <a:defRPr lang="tr-TR">
                <a:solidFill>
                  <a:schemeClr val="tx1">
                    <a:tint val="75000"/>
                  </a:schemeClr>
                </a:solidFill>
              </a:defRPr>
            </a:lvl9pPr>
          </a:lstStyle>
          <a:p>
            <a:r>
              <a:rPr lang="tr-TR" smtClean="0"/>
              <a:t>Click to edit Master subtitle style</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Content Placeholder 2"/>
          <p:cNvSpPr>
            <a:spLocks noGrp="1"/>
          </p:cNvSpPr>
          <p:nvPr>
            <p:ph idx="1"/>
          </p:nvPr>
        </p:nvSpPr>
        <p:spPr/>
        <p:txBody>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lang="tr-TR" sz="4000" b="1" cap="all"/>
            </a:lvl1pPr>
          </a:lstStyle>
          <a:p>
            <a:r>
              <a:rPr lang="tr-TR" smtClean="0"/>
              <a:t>Click to edit Master title style</a:t>
            </a:r>
            <a:endParaRPr lang="tr-TR"/>
          </a:p>
        </p:txBody>
      </p:sp>
      <p:sp>
        <p:nvSpPr>
          <p:cNvPr id="3" name="Text Placeholder 2"/>
          <p:cNvSpPr>
            <a:spLocks noGrp="1"/>
          </p:cNvSpPr>
          <p:nvPr>
            <p:ph type="body" idx="1"/>
          </p:nvPr>
        </p:nvSpPr>
        <p:spPr>
          <a:xfrm>
            <a:off x="722313" y="2906713"/>
            <a:ext cx="7772400" cy="1500187"/>
          </a:xfrm>
        </p:spPr>
        <p:txBody>
          <a:bodyPr anchor="b"/>
          <a:lstStyle>
            <a:lvl1pPr marL="0" indent="0">
              <a:buNone/>
              <a:defRPr lang="tr-TR" sz="2000">
                <a:solidFill>
                  <a:schemeClr val="tx1">
                    <a:tint val="75000"/>
                  </a:schemeClr>
                </a:solidFill>
              </a:defRPr>
            </a:lvl1pPr>
            <a:lvl2pPr marL="457200" indent="0">
              <a:buNone/>
              <a:defRPr lang="tr-TR" sz="1800">
                <a:solidFill>
                  <a:schemeClr val="tx1">
                    <a:tint val="75000"/>
                  </a:schemeClr>
                </a:solidFill>
              </a:defRPr>
            </a:lvl2pPr>
            <a:lvl3pPr marL="914400" indent="0">
              <a:buNone/>
              <a:defRPr lang="tr-TR" sz="1600">
                <a:solidFill>
                  <a:schemeClr val="tx1">
                    <a:tint val="75000"/>
                  </a:schemeClr>
                </a:solidFill>
              </a:defRPr>
            </a:lvl3pPr>
            <a:lvl4pPr marL="1371600" indent="0">
              <a:buNone/>
              <a:defRPr lang="tr-TR" sz="1400">
                <a:solidFill>
                  <a:schemeClr val="tx1">
                    <a:tint val="75000"/>
                  </a:schemeClr>
                </a:solidFill>
              </a:defRPr>
            </a:lvl4pPr>
            <a:lvl5pPr marL="1828800" indent="0">
              <a:buNone/>
              <a:defRPr lang="tr-TR" sz="1400">
                <a:solidFill>
                  <a:schemeClr val="tx1">
                    <a:tint val="75000"/>
                  </a:schemeClr>
                </a:solidFill>
              </a:defRPr>
            </a:lvl5pPr>
            <a:lvl6pPr marL="2286000" indent="0">
              <a:buNone/>
              <a:defRPr lang="tr-TR" sz="1400">
                <a:solidFill>
                  <a:schemeClr val="tx1">
                    <a:tint val="75000"/>
                  </a:schemeClr>
                </a:solidFill>
              </a:defRPr>
            </a:lvl6pPr>
            <a:lvl7pPr marL="2743200" indent="0">
              <a:buNone/>
              <a:defRPr lang="tr-TR" sz="1400">
                <a:solidFill>
                  <a:schemeClr val="tx1">
                    <a:tint val="75000"/>
                  </a:schemeClr>
                </a:solidFill>
              </a:defRPr>
            </a:lvl7pPr>
            <a:lvl8pPr marL="3200400" indent="0">
              <a:buNone/>
              <a:defRPr lang="tr-TR" sz="1400">
                <a:solidFill>
                  <a:schemeClr val="tx1">
                    <a:tint val="75000"/>
                  </a:schemeClr>
                </a:solidFill>
              </a:defRPr>
            </a:lvl8pPr>
            <a:lvl9pPr marL="3657600" indent="0">
              <a:buNone/>
              <a:defRPr lang="tr-TR" sz="1400">
                <a:solidFill>
                  <a:schemeClr val="tx1">
                    <a:tint val="75000"/>
                  </a:schemeClr>
                </a:solidFill>
              </a:defRPr>
            </a:lvl9pPr>
          </a:lstStyle>
          <a:p>
            <a:pPr lvl="0"/>
            <a:r>
              <a:rPr lang="tr-TR"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Content Placeholder 2"/>
          <p:cNvSpPr>
            <a:spLocks noGrp="1"/>
          </p:cNvSpPr>
          <p:nvPr>
            <p:ph sz="half" idx="1"/>
          </p:nvPr>
        </p:nvSpPr>
        <p:spPr>
          <a:xfrm>
            <a:off x="457200" y="1600200"/>
            <a:ext cx="4038600" cy="4525963"/>
          </a:xfrm>
        </p:spPr>
        <p:txBody>
          <a:bodyPr/>
          <a:lstStyle>
            <a:lvl1pPr>
              <a:defRPr lang="tr-TR" sz="2800"/>
            </a:lvl1pPr>
            <a:lvl2pPr>
              <a:defRPr lang="tr-TR" sz="2400"/>
            </a:lvl2pPr>
            <a:lvl3pPr>
              <a:defRPr lang="tr-TR" sz="2000"/>
            </a:lvl3pPr>
            <a:lvl4pPr>
              <a:defRPr lang="tr-TR" sz="1800"/>
            </a:lvl4pPr>
            <a:lvl5pPr>
              <a:defRPr lang="tr-TR" sz="1800"/>
            </a:lvl5pPr>
            <a:lvl6pPr>
              <a:defRPr lang="tr-TR" sz="1800"/>
            </a:lvl6pPr>
            <a:lvl7pPr>
              <a:defRPr lang="tr-TR" sz="1800"/>
            </a:lvl7pPr>
            <a:lvl8pPr>
              <a:defRPr lang="tr-TR" sz="1800"/>
            </a:lvl8pPr>
            <a:lvl9pPr>
              <a:defRPr lang="tr-TR" sz="18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Content Placeholder 3"/>
          <p:cNvSpPr>
            <a:spLocks noGrp="1"/>
          </p:cNvSpPr>
          <p:nvPr>
            <p:ph sz="half" idx="2"/>
          </p:nvPr>
        </p:nvSpPr>
        <p:spPr>
          <a:xfrm>
            <a:off x="4648200" y="1600200"/>
            <a:ext cx="4038600" cy="4525963"/>
          </a:xfrm>
        </p:spPr>
        <p:txBody>
          <a:bodyPr/>
          <a:lstStyle>
            <a:lvl1pPr>
              <a:defRPr lang="tr-TR" sz="2800"/>
            </a:lvl1pPr>
            <a:lvl2pPr>
              <a:defRPr lang="tr-TR" sz="2400"/>
            </a:lvl2pPr>
            <a:lvl3pPr>
              <a:defRPr lang="tr-TR" sz="2000"/>
            </a:lvl3pPr>
            <a:lvl4pPr>
              <a:defRPr lang="tr-TR" sz="1800"/>
            </a:lvl4pPr>
            <a:lvl5pPr>
              <a:defRPr lang="tr-TR" sz="1800"/>
            </a:lvl5pPr>
            <a:lvl6pPr>
              <a:defRPr lang="tr-TR" sz="1800"/>
            </a:lvl6pPr>
            <a:lvl7pPr>
              <a:defRPr lang="tr-TR" sz="1800"/>
            </a:lvl7pPr>
            <a:lvl8pPr>
              <a:defRPr lang="tr-TR" sz="1800"/>
            </a:lvl8pPr>
            <a:lvl9pPr>
              <a:defRPr lang="tr-TR" sz="18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lang="tr-TR"/>
            </a:lvl1pPr>
          </a:lstStyle>
          <a:p>
            <a:r>
              <a:rPr lang="tr-TR" smtClean="0"/>
              <a:t>Click to edit Master title style</a:t>
            </a:r>
            <a:endParaRPr lang="tr-TR"/>
          </a:p>
        </p:txBody>
      </p:sp>
      <p:sp>
        <p:nvSpPr>
          <p:cNvPr id="3" name="Text Placeholder 2"/>
          <p:cNvSpPr>
            <a:spLocks noGrp="1"/>
          </p:cNvSpPr>
          <p:nvPr>
            <p:ph type="body" idx="1"/>
          </p:nvPr>
        </p:nvSpPr>
        <p:spPr>
          <a:xfrm>
            <a:off x="457200" y="1535113"/>
            <a:ext cx="4040188" cy="639762"/>
          </a:xfrm>
        </p:spPr>
        <p:txBody>
          <a:bodyPr anchor="b"/>
          <a:lstStyle>
            <a:lvl1pPr marL="0" indent="0">
              <a:buNone/>
              <a:defRPr lang="tr-TR" sz="2400" b="1"/>
            </a:lvl1pPr>
            <a:lvl2pPr marL="457200" indent="0">
              <a:buNone/>
              <a:defRPr lang="tr-TR" sz="2000" b="1"/>
            </a:lvl2pPr>
            <a:lvl3pPr marL="914400" indent="0">
              <a:buNone/>
              <a:defRPr lang="tr-TR" sz="1800" b="1"/>
            </a:lvl3pPr>
            <a:lvl4pPr marL="1371600" indent="0">
              <a:buNone/>
              <a:defRPr lang="tr-TR" sz="1600" b="1"/>
            </a:lvl4pPr>
            <a:lvl5pPr marL="1828800" indent="0">
              <a:buNone/>
              <a:defRPr lang="tr-TR" sz="1600" b="1"/>
            </a:lvl5pPr>
            <a:lvl6pPr marL="2286000" indent="0">
              <a:buNone/>
              <a:defRPr lang="tr-TR" sz="1600" b="1"/>
            </a:lvl6pPr>
            <a:lvl7pPr marL="2743200" indent="0">
              <a:buNone/>
              <a:defRPr lang="tr-TR" sz="1600" b="1"/>
            </a:lvl7pPr>
            <a:lvl8pPr marL="3200400" indent="0">
              <a:buNone/>
              <a:defRPr lang="tr-TR" sz="1600" b="1"/>
            </a:lvl8pPr>
            <a:lvl9pPr marL="3657600" indent="0">
              <a:buNone/>
              <a:defRPr lang="tr-TR" sz="1600" b="1"/>
            </a:lvl9pPr>
          </a:lstStyle>
          <a:p>
            <a:pPr lvl="0"/>
            <a:r>
              <a:rPr lang="tr-TR"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lang="tr-TR" sz="2400"/>
            </a:lvl1pPr>
            <a:lvl2pPr>
              <a:defRPr lang="tr-TR" sz="2000"/>
            </a:lvl2pPr>
            <a:lvl3pPr>
              <a:defRPr lang="tr-TR" sz="1800"/>
            </a:lvl3pPr>
            <a:lvl4pPr>
              <a:defRPr lang="tr-TR" sz="1600"/>
            </a:lvl4pPr>
            <a:lvl5pPr>
              <a:defRPr lang="tr-TR" sz="1600"/>
            </a:lvl5pPr>
            <a:lvl6pPr>
              <a:defRPr lang="tr-TR" sz="1600"/>
            </a:lvl6pPr>
            <a:lvl7pPr>
              <a:defRPr lang="tr-TR" sz="1600"/>
            </a:lvl7pPr>
            <a:lvl8pPr>
              <a:defRPr lang="tr-TR" sz="1600"/>
            </a:lvl8pPr>
            <a:lvl9pPr>
              <a:defRPr lang="tr-TR" sz="16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lang="tr-TR" sz="2400" b="1"/>
            </a:lvl1pPr>
            <a:lvl2pPr marL="457200" indent="0">
              <a:buNone/>
              <a:defRPr lang="tr-TR" sz="2000" b="1"/>
            </a:lvl2pPr>
            <a:lvl3pPr marL="914400" indent="0">
              <a:buNone/>
              <a:defRPr lang="tr-TR" sz="1800" b="1"/>
            </a:lvl3pPr>
            <a:lvl4pPr marL="1371600" indent="0">
              <a:buNone/>
              <a:defRPr lang="tr-TR" sz="1600" b="1"/>
            </a:lvl4pPr>
            <a:lvl5pPr marL="1828800" indent="0">
              <a:buNone/>
              <a:defRPr lang="tr-TR" sz="1600" b="1"/>
            </a:lvl5pPr>
            <a:lvl6pPr marL="2286000" indent="0">
              <a:buNone/>
              <a:defRPr lang="tr-TR" sz="1600" b="1"/>
            </a:lvl6pPr>
            <a:lvl7pPr marL="2743200" indent="0">
              <a:buNone/>
              <a:defRPr lang="tr-TR" sz="1600" b="1"/>
            </a:lvl7pPr>
            <a:lvl8pPr marL="3200400" indent="0">
              <a:buNone/>
              <a:defRPr lang="tr-TR" sz="1600" b="1"/>
            </a:lvl8pPr>
            <a:lvl9pPr marL="3657600" indent="0">
              <a:buNone/>
              <a:defRPr lang="tr-TR" sz="1600" b="1"/>
            </a:lvl9pPr>
          </a:lstStyle>
          <a:p>
            <a:pPr lvl="0"/>
            <a:r>
              <a:rPr lang="tr-TR"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lang="tr-TR" sz="2400"/>
            </a:lvl1pPr>
            <a:lvl2pPr>
              <a:defRPr lang="tr-TR" sz="2000"/>
            </a:lvl2pPr>
            <a:lvl3pPr>
              <a:defRPr lang="tr-TR" sz="1800"/>
            </a:lvl3pPr>
            <a:lvl4pPr>
              <a:defRPr lang="tr-TR" sz="1600"/>
            </a:lvl4pPr>
            <a:lvl5pPr>
              <a:defRPr lang="tr-TR" sz="1600"/>
            </a:lvl5pPr>
            <a:lvl6pPr>
              <a:defRPr lang="tr-TR" sz="1600"/>
            </a:lvl6pPr>
            <a:lvl7pPr>
              <a:defRPr lang="tr-TR" sz="1600"/>
            </a:lvl7pPr>
            <a:lvl8pPr>
              <a:defRPr lang="tr-TR" sz="1600"/>
            </a:lvl8pPr>
            <a:lvl9pPr>
              <a:defRPr lang="tr-TR" sz="16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7" name="Date Placeholder 6"/>
          <p:cNvSpPr>
            <a:spLocks noGrp="1"/>
          </p:cNvSpPr>
          <p:nvPr>
            <p:ph type="dt" sz="half" idx="10"/>
          </p:nvPr>
        </p:nvSpPr>
        <p:spPr/>
        <p:txBody>
          <a:bodyPr/>
          <a:lstStyle/>
          <a:p>
            <a:fld id="{5BCAD085-E8A6-8845-BD4E-CB4CCA059FC4}" type="datetimeFigureOut">
              <a:rPr lang="tr-TR" smtClean="0"/>
              <a:t>1/27/13</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Date Placeholder 2"/>
          <p:cNvSpPr>
            <a:spLocks noGrp="1"/>
          </p:cNvSpPr>
          <p:nvPr>
            <p:ph type="dt" sz="half" idx="10"/>
          </p:nvPr>
        </p:nvSpPr>
        <p:spPr/>
        <p:txBody>
          <a:bodyPr/>
          <a:lstStyle/>
          <a:p>
            <a:fld id="{5BCAD085-E8A6-8845-BD4E-CB4CCA059FC4}" type="datetimeFigureOut">
              <a:rPr lang="tr-TR" smtClean="0"/>
              <a:t>1/27/13</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tr-TR" smtClean="0"/>
              <a:t>1/27/13</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lang="tr-TR" sz="2000" b="1"/>
            </a:lvl1pPr>
          </a:lstStyle>
          <a:p>
            <a:r>
              <a:rPr lang="tr-TR" smtClean="0"/>
              <a:t>Click to edit Master title style</a:t>
            </a:r>
            <a:endParaRPr lang="tr-TR"/>
          </a:p>
        </p:txBody>
      </p:sp>
      <p:sp>
        <p:nvSpPr>
          <p:cNvPr id="3" name="Content Placeholder 2"/>
          <p:cNvSpPr>
            <a:spLocks noGrp="1"/>
          </p:cNvSpPr>
          <p:nvPr>
            <p:ph idx="1"/>
          </p:nvPr>
        </p:nvSpPr>
        <p:spPr>
          <a:xfrm>
            <a:off x="3575050" y="273050"/>
            <a:ext cx="5111750" cy="5853113"/>
          </a:xfrm>
        </p:spPr>
        <p:txBody>
          <a:bodyPr/>
          <a:lstStyle>
            <a:lvl1pPr>
              <a:defRPr lang="tr-TR" sz="3200"/>
            </a:lvl1pPr>
            <a:lvl2pPr>
              <a:defRPr lang="tr-TR" sz="2800"/>
            </a:lvl2pPr>
            <a:lvl3pPr>
              <a:defRPr lang="tr-TR" sz="2400"/>
            </a:lvl3pPr>
            <a:lvl4pPr>
              <a:defRPr lang="tr-TR" sz="2000"/>
            </a:lvl4pPr>
            <a:lvl5pPr>
              <a:defRPr lang="tr-TR" sz="2000"/>
            </a:lvl5pPr>
            <a:lvl6pPr>
              <a:defRPr lang="tr-TR" sz="2000"/>
            </a:lvl6pPr>
            <a:lvl7pPr>
              <a:defRPr lang="tr-TR" sz="2000"/>
            </a:lvl7pPr>
            <a:lvl8pPr>
              <a:defRPr lang="tr-TR" sz="2000"/>
            </a:lvl8pPr>
            <a:lvl9pPr>
              <a:defRPr lang="tr-TR" sz="20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Text Placeholder 3"/>
          <p:cNvSpPr>
            <a:spLocks noGrp="1"/>
          </p:cNvSpPr>
          <p:nvPr>
            <p:ph type="body" sz="half" idx="2"/>
          </p:nvPr>
        </p:nvSpPr>
        <p:spPr>
          <a:xfrm>
            <a:off x="457200" y="1435100"/>
            <a:ext cx="3008313" cy="4691063"/>
          </a:xfrm>
        </p:spPr>
        <p:txBody>
          <a:bodyPr/>
          <a:lstStyle>
            <a:lvl1pPr marL="0" indent="0">
              <a:buNone/>
              <a:defRPr lang="tr-TR" sz="1400"/>
            </a:lvl1pPr>
            <a:lvl2pPr marL="457200" indent="0">
              <a:buNone/>
              <a:defRPr lang="tr-TR" sz="1200"/>
            </a:lvl2pPr>
            <a:lvl3pPr marL="914400" indent="0">
              <a:buNone/>
              <a:defRPr lang="tr-TR" sz="1000"/>
            </a:lvl3pPr>
            <a:lvl4pPr marL="1371600" indent="0">
              <a:buNone/>
              <a:defRPr lang="tr-TR" sz="900"/>
            </a:lvl4pPr>
            <a:lvl5pPr marL="1828800" indent="0">
              <a:buNone/>
              <a:defRPr lang="tr-TR" sz="900"/>
            </a:lvl5pPr>
            <a:lvl6pPr marL="2286000" indent="0">
              <a:buNone/>
              <a:defRPr lang="tr-TR" sz="900"/>
            </a:lvl6pPr>
            <a:lvl7pPr marL="2743200" indent="0">
              <a:buNone/>
              <a:defRPr lang="tr-TR" sz="900"/>
            </a:lvl7pPr>
            <a:lvl8pPr marL="3200400" indent="0">
              <a:buNone/>
              <a:defRPr lang="tr-TR" sz="900"/>
            </a:lvl8pPr>
            <a:lvl9pPr marL="3657600" indent="0">
              <a:buNone/>
              <a:defRPr lang="tr-TR" sz="900"/>
            </a:lvl9pPr>
          </a:lstStyle>
          <a:p>
            <a:pPr lvl="0"/>
            <a:r>
              <a:rPr lang="tr-TR"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lang="tr-TR" sz="2000" b="1"/>
            </a:lvl1pPr>
          </a:lstStyle>
          <a:p>
            <a:r>
              <a:rPr lang="tr-TR" smtClean="0"/>
              <a:t>Click to edit Master title style</a:t>
            </a:r>
            <a:endParaRPr lang="tr-TR"/>
          </a:p>
        </p:txBody>
      </p:sp>
      <p:sp>
        <p:nvSpPr>
          <p:cNvPr id="3" name="Picture Placeholder 2"/>
          <p:cNvSpPr>
            <a:spLocks noGrp="1"/>
          </p:cNvSpPr>
          <p:nvPr>
            <p:ph type="pic" idx="1"/>
          </p:nvPr>
        </p:nvSpPr>
        <p:spPr>
          <a:xfrm>
            <a:off x="1792288" y="612775"/>
            <a:ext cx="5486400" cy="4114800"/>
          </a:xfrm>
        </p:spPr>
        <p:txBody>
          <a:bodyPr/>
          <a:lstStyle>
            <a:lvl1pPr marL="0" indent="0">
              <a:buNone/>
              <a:defRPr lang="tr-TR" sz="3200"/>
            </a:lvl1pPr>
            <a:lvl2pPr marL="457200" indent="0">
              <a:buNone/>
              <a:defRPr lang="tr-TR" sz="2800"/>
            </a:lvl2pPr>
            <a:lvl3pPr marL="914400" indent="0">
              <a:buNone/>
              <a:defRPr lang="tr-TR" sz="2400"/>
            </a:lvl3pPr>
            <a:lvl4pPr marL="1371600" indent="0">
              <a:buNone/>
              <a:defRPr lang="tr-TR" sz="2000"/>
            </a:lvl4pPr>
            <a:lvl5pPr marL="1828800" indent="0">
              <a:buNone/>
              <a:defRPr lang="tr-TR" sz="2000"/>
            </a:lvl5pPr>
            <a:lvl6pPr marL="2286000" indent="0">
              <a:buNone/>
              <a:defRPr lang="tr-TR" sz="2000"/>
            </a:lvl6pPr>
            <a:lvl7pPr marL="2743200" indent="0">
              <a:buNone/>
              <a:defRPr lang="tr-TR" sz="2000"/>
            </a:lvl7pPr>
            <a:lvl8pPr marL="3200400" indent="0">
              <a:buNone/>
              <a:defRPr lang="tr-TR" sz="2000"/>
            </a:lvl8pPr>
            <a:lvl9pPr marL="3657600" indent="0">
              <a:buNone/>
              <a:defRPr lang="tr-TR" sz="2000"/>
            </a:lvl9pPr>
          </a:lstStyle>
          <a:p>
            <a:endParaRPr lang="tr-TR"/>
          </a:p>
        </p:txBody>
      </p:sp>
      <p:sp>
        <p:nvSpPr>
          <p:cNvPr id="4" name="Text Placeholder 3"/>
          <p:cNvSpPr>
            <a:spLocks noGrp="1"/>
          </p:cNvSpPr>
          <p:nvPr>
            <p:ph type="body" sz="half" idx="2"/>
          </p:nvPr>
        </p:nvSpPr>
        <p:spPr>
          <a:xfrm>
            <a:off x="1792288" y="5367338"/>
            <a:ext cx="5486400" cy="804862"/>
          </a:xfrm>
        </p:spPr>
        <p:txBody>
          <a:bodyPr/>
          <a:lstStyle>
            <a:lvl1pPr marL="0" indent="0">
              <a:buNone/>
              <a:defRPr lang="tr-TR" sz="1400"/>
            </a:lvl1pPr>
            <a:lvl2pPr marL="457200" indent="0">
              <a:buNone/>
              <a:defRPr lang="tr-TR" sz="1200"/>
            </a:lvl2pPr>
            <a:lvl3pPr marL="914400" indent="0">
              <a:buNone/>
              <a:defRPr lang="tr-TR" sz="1000"/>
            </a:lvl3pPr>
            <a:lvl4pPr marL="1371600" indent="0">
              <a:buNone/>
              <a:defRPr lang="tr-TR" sz="900"/>
            </a:lvl4pPr>
            <a:lvl5pPr marL="1828800" indent="0">
              <a:buNone/>
              <a:defRPr lang="tr-TR" sz="900"/>
            </a:lvl5pPr>
            <a:lvl6pPr marL="2286000" indent="0">
              <a:buNone/>
              <a:defRPr lang="tr-TR" sz="900"/>
            </a:lvl6pPr>
            <a:lvl7pPr marL="2743200" indent="0">
              <a:buNone/>
              <a:defRPr lang="tr-TR" sz="900"/>
            </a:lvl7pPr>
            <a:lvl8pPr marL="3200400" indent="0">
              <a:buNone/>
              <a:defRPr lang="tr-TR" sz="900"/>
            </a:lvl8pPr>
            <a:lvl9pPr marL="3657600" indent="0">
              <a:buNone/>
              <a:defRPr lang="tr-TR" sz="900"/>
            </a:lvl9pPr>
          </a:lstStyle>
          <a:p>
            <a:pPr lvl="0"/>
            <a:r>
              <a:rPr lang="tr-TR"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Vertical Text Placeholder 2"/>
          <p:cNvSpPr>
            <a:spLocks noGrp="1"/>
          </p:cNvSpPr>
          <p:nvPr>
            <p:ph type="body" orient="vert" idx="1"/>
          </p:nvPr>
        </p:nvSpPr>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tr-TR" smtClean="0"/>
              <a:t>Click to edit Master title style</a:t>
            </a:r>
            <a:endParaRPr lang="tr-T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smtClean="0"/>
              <a:t>Click to edit Master title style</a:t>
            </a:r>
            <a:endParaRPr lang="tr-T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lang="tr-TR" sz="1200">
                <a:solidFill>
                  <a:schemeClr val="tx1">
                    <a:tint val="75000"/>
                  </a:schemeClr>
                </a:solidFill>
              </a:defRPr>
            </a:lvl1pPr>
          </a:lstStyle>
          <a:p>
            <a:fld id="{5BCAD085-E8A6-8845-BD4E-CB4CCA059FC4}" type="datetimeFigureOut">
              <a:rPr lang="tr-TR" smtClean="0"/>
              <a:t>1/27/13</a:t>
            </a:fld>
            <a:endParaRPr lang="tr-T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lang="tr-TR" sz="1200">
                <a:solidFill>
                  <a:schemeClr val="tx1">
                    <a:tint val="75000"/>
                  </a:schemeClr>
                </a:solidFill>
              </a:defRPr>
            </a:lvl1pPr>
          </a:lstStyle>
          <a:p>
            <a:endParaRPr lang="tr-T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lang="tr-TR" sz="1200">
                <a:solidFill>
                  <a:schemeClr val="tx1">
                    <a:tint val="75000"/>
                  </a:schemeClr>
                </a:solidFill>
              </a:defRPr>
            </a:lvl1pPr>
          </a:lstStyle>
          <a:p>
            <a:fld id="{C1FF6DA9-008F-8B48-92A6-B652298478BF}" type="slidenum">
              <a:rPr lang="tr-TR" smtClean="0"/>
              <a:t>‹#›</a:t>
            </a:fld>
            <a:endParaRPr lang="tr-TR"/>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lang="tr-T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lang="tr-T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lang="tr-T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lang="tr-T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9pPr>
    </p:bodyStyle>
    <p:otherStyle>
      <a:defPPr>
        <a:defRPr lang="tr-TR"/>
      </a:defPPr>
      <a:lvl1pPr marL="0" algn="l" defTabSz="457200" rtl="0" eaLnBrk="1" latinLnBrk="0" hangingPunct="1">
        <a:defRPr lang="tr-TR" sz="1800" kern="1200">
          <a:solidFill>
            <a:schemeClr val="tx1"/>
          </a:solidFill>
          <a:latin typeface="+mn-lt"/>
          <a:ea typeface="+mn-ea"/>
          <a:cs typeface="+mn-cs"/>
        </a:defRPr>
      </a:lvl1pPr>
      <a:lvl2pPr marL="457200" algn="l" defTabSz="457200" rtl="0" eaLnBrk="1" latinLnBrk="0" hangingPunct="1">
        <a:defRPr lang="tr-TR" sz="1800" kern="1200">
          <a:solidFill>
            <a:schemeClr val="tx1"/>
          </a:solidFill>
          <a:latin typeface="+mn-lt"/>
          <a:ea typeface="+mn-ea"/>
          <a:cs typeface="+mn-cs"/>
        </a:defRPr>
      </a:lvl2pPr>
      <a:lvl3pPr marL="914400" algn="l" defTabSz="457200" rtl="0" eaLnBrk="1" latinLnBrk="0" hangingPunct="1">
        <a:defRPr lang="tr-TR" sz="1800" kern="1200">
          <a:solidFill>
            <a:schemeClr val="tx1"/>
          </a:solidFill>
          <a:latin typeface="+mn-lt"/>
          <a:ea typeface="+mn-ea"/>
          <a:cs typeface="+mn-cs"/>
        </a:defRPr>
      </a:lvl3pPr>
      <a:lvl4pPr marL="1371600" algn="l" defTabSz="457200" rtl="0" eaLnBrk="1" latinLnBrk="0" hangingPunct="1">
        <a:defRPr lang="tr-TR" sz="1800" kern="1200">
          <a:solidFill>
            <a:schemeClr val="tx1"/>
          </a:solidFill>
          <a:latin typeface="+mn-lt"/>
          <a:ea typeface="+mn-ea"/>
          <a:cs typeface="+mn-cs"/>
        </a:defRPr>
      </a:lvl4pPr>
      <a:lvl5pPr marL="1828800" algn="l" defTabSz="457200" rtl="0" eaLnBrk="1" latinLnBrk="0" hangingPunct="1">
        <a:defRPr lang="tr-TR" sz="1800" kern="1200">
          <a:solidFill>
            <a:schemeClr val="tx1"/>
          </a:solidFill>
          <a:latin typeface="+mn-lt"/>
          <a:ea typeface="+mn-ea"/>
          <a:cs typeface="+mn-cs"/>
        </a:defRPr>
      </a:lvl5pPr>
      <a:lvl6pPr marL="2286000" algn="l" defTabSz="457200" rtl="0" eaLnBrk="1" latinLnBrk="0" hangingPunct="1">
        <a:defRPr lang="tr-TR" sz="1800" kern="1200">
          <a:solidFill>
            <a:schemeClr val="tx1"/>
          </a:solidFill>
          <a:latin typeface="+mn-lt"/>
          <a:ea typeface="+mn-ea"/>
          <a:cs typeface="+mn-cs"/>
        </a:defRPr>
      </a:lvl6pPr>
      <a:lvl7pPr marL="2743200" algn="l" defTabSz="457200" rtl="0" eaLnBrk="1" latinLnBrk="0" hangingPunct="1">
        <a:defRPr lang="tr-TR" sz="1800" kern="1200">
          <a:solidFill>
            <a:schemeClr val="tx1"/>
          </a:solidFill>
          <a:latin typeface="+mn-lt"/>
          <a:ea typeface="+mn-ea"/>
          <a:cs typeface="+mn-cs"/>
        </a:defRPr>
      </a:lvl7pPr>
      <a:lvl8pPr marL="3200400" algn="l" defTabSz="457200" rtl="0" eaLnBrk="1" latinLnBrk="0" hangingPunct="1">
        <a:defRPr lang="tr-TR" sz="1800" kern="1200">
          <a:solidFill>
            <a:schemeClr val="tx1"/>
          </a:solidFill>
          <a:latin typeface="+mn-lt"/>
          <a:ea typeface="+mn-ea"/>
          <a:cs typeface="+mn-cs"/>
        </a:defRPr>
      </a:lvl8pPr>
      <a:lvl9pPr marL="3657600" algn="l" defTabSz="457200" rtl="0" eaLnBrk="1" latinLnBrk="0" hangingPunct="1">
        <a:defRPr lang="tr-T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9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9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9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9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9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9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9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00.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0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02.xml"/><Relationship Id="rId3" Type="http://schemas.openxmlformats.org/officeDocument/2006/relationships/image" Target="../media/image84.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03.xml"/><Relationship Id="rId3" Type="http://schemas.openxmlformats.org/officeDocument/2006/relationships/image" Target="../media/image84.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0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0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0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07.xml"/><Relationship Id="rId3" Type="http://schemas.openxmlformats.org/officeDocument/2006/relationships/image" Target="../media/image85.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08.xml"/><Relationship Id="rId3" Type="http://schemas.openxmlformats.org/officeDocument/2006/relationships/image" Target="../media/image85.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09.xml"/><Relationship Id="rId3" Type="http://schemas.openxmlformats.org/officeDocument/2006/relationships/image" Target="../media/image86.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10.xml"/><Relationship Id="rId3" Type="http://schemas.openxmlformats.org/officeDocument/2006/relationships/image" Target="../media/image86.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1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1.xml"/></Relationships>
</file>

<file path=ppt/slides/slide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6858000"/>
          </a:xfrm>
          <a:prstGeom prst="rect">
            <a:avLst/>
          </a:prstGeom>
          <a:solidFill>
            <a:srgbClr val="C25B1F"/>
          </a:solidFill>
          <a:ln>
            <a:noFill/>
          </a:ln>
          <a:effectLst/>
        </p:spPr>
        <p:txBody>
          <a:bodyPr rtlCol="0" anchor="ctr"/>
          <a:lstStyle/>
          <a:p/>
        </p:txBody>
      </p:sp>
      <p:sp>
        <p:nvSpPr>
          <p:cNvPr id="3" name="Rectangle 2"/>
          <p:cNvSpPr/>
          <p:nvPr/>
        </p:nvSpPr>
        <p:spPr>
          <a:xfrm>
            <a:off x="0" y="6199632"/>
            <a:ext cx="12191695" cy="73152"/>
          </a:xfrm>
          <a:prstGeom prst="rect">
            <a:avLst/>
          </a:prstGeom>
          <a:solidFill>
            <a:srgbClr val="FCC021"/>
          </a:solidFill>
          <a:ln>
            <a:noFill/>
          </a:ln>
          <a:effectLst/>
        </p:spPr>
        <p:txBody>
          <a:bodyPr rtlCol="0" anchor="ctr"/>
          <a:lstStyle/>
          <a:p/>
        </p:txBody>
      </p:sp>
      <p:sp>
        <p:nvSpPr>
          <p:cNvPr id="4" name="TextBox 3"/>
          <p:cNvSpPr txBox="1"/>
          <p:nvPr/>
        </p:nvSpPr>
        <p:spPr>
          <a:xfrm>
            <a:off x="548640" y="320040"/>
            <a:ext cx="2377440" cy="502920"/>
          </a:xfrm>
          <a:prstGeom prst="rect">
            <a:avLst/>
          </a:prstGeom>
          <a:noFill/>
        </p:spPr>
        <p:txBody>
          <a:bodyPr wrap="square" anchor="t" lIns="73152" rIns="73152" tIns="36576" bIns="36576">
            <a:noAutofit/>
          </a:bodyPr>
          <a:lstStyle/>
          <a:p>
            <a:pPr algn="l">
              <a:spcBef>
                <a:spcPts val="0"/>
              </a:spcBef>
              <a:spcAft>
                <a:spcPts val="0"/>
              </a:spcAft>
            </a:pPr>
            <a:r>
              <a:rPr lang="tr-TR" sz="2400" b="1" i="0">
                <a:solidFill>
                  <a:srgbClr val="FCC021"/>
                </a:solidFill>
                <a:latin typeface="Calibri"/>
              </a:rPr>
              <a:t>14. HAFTA</a:t>
            </a:r>
          </a:p>
        </p:txBody>
      </p:sp>
      <p:sp>
        <p:nvSpPr>
          <p:cNvPr id="5" name="TextBox 4"/>
          <p:cNvSpPr txBox="1"/>
          <p:nvPr/>
        </p:nvSpPr>
        <p:spPr>
          <a:xfrm>
            <a:off x="411480" y="731520"/>
            <a:ext cx="2377440" cy="2514600"/>
          </a:xfrm>
          <a:prstGeom prst="rect">
            <a:avLst/>
          </a:prstGeom>
          <a:noFill/>
        </p:spPr>
        <p:txBody>
          <a:bodyPr wrap="square" anchor="t" lIns="73152" rIns="73152" tIns="0" bIns="0">
            <a:noAutofit/>
          </a:bodyPr>
          <a:lstStyle/>
          <a:p>
            <a:pPr algn="l">
              <a:spcBef>
                <a:spcPts val="0"/>
              </a:spcBef>
              <a:spcAft>
                <a:spcPts val="0"/>
              </a:spcAft>
            </a:pPr>
            <a:r>
              <a:rPr lang="tr-TR" sz="16000" b="1" i="0">
                <a:solidFill>
                  <a:srgbClr val="FCC021"/>
                </a:solidFill>
                <a:latin typeface="Calibri"/>
              </a:rPr>
              <a:t>14</a:t>
            </a:r>
          </a:p>
        </p:txBody>
      </p:sp>
      <p:sp>
        <p:nvSpPr>
          <p:cNvPr id="6" name="TextBox 5"/>
          <p:cNvSpPr txBox="1"/>
          <p:nvPr/>
        </p:nvSpPr>
        <p:spPr>
          <a:xfrm>
            <a:off x="2834640" y="411480"/>
            <a:ext cx="8869680" cy="1051560"/>
          </a:xfrm>
          <a:prstGeom prst="rect">
            <a:avLst/>
          </a:prstGeom>
          <a:noFill/>
        </p:spPr>
        <p:txBody>
          <a:bodyPr wrap="square" anchor="ctr" lIns="73152" rIns="73152" tIns="36576" bIns="36576">
            <a:noAutofit/>
          </a:bodyPr>
          <a:lstStyle/>
          <a:p>
            <a:pPr algn="l">
              <a:spcBef>
                <a:spcPts val="0"/>
              </a:spcBef>
              <a:spcAft>
                <a:spcPts val="0"/>
              </a:spcAft>
            </a:pPr>
            <a:r>
              <a:rPr lang="tr-TR" sz="4000" b="1" i="0">
                <a:solidFill>
                  <a:srgbClr val="FFFFFF"/>
                </a:solidFill>
                <a:latin typeface="Calibri"/>
              </a:rPr>
              <a:t>Üç Boyutlu Model Oluşturma</a:t>
            </a:r>
          </a:p>
        </p:txBody>
      </p:sp>
      <p:sp>
        <p:nvSpPr>
          <p:cNvPr id="7" name="TextBox 6"/>
          <p:cNvSpPr txBox="1"/>
          <p:nvPr/>
        </p:nvSpPr>
        <p:spPr>
          <a:xfrm>
            <a:off x="2834640" y="1481328"/>
            <a:ext cx="8869680" cy="411480"/>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E3ECF5"/>
                </a:solidFill>
                <a:latin typeface="Calibri"/>
              </a:rPr>
              <a:t>21-25 Aralık 2026</a:t>
            </a:r>
          </a:p>
        </p:txBody>
      </p:sp>
      <p:sp>
        <p:nvSpPr>
          <p:cNvPr id="8" name="Rounded Rectangle 7"/>
          <p:cNvSpPr/>
          <p:nvPr/>
        </p:nvSpPr>
        <p:spPr>
          <a:xfrm>
            <a:off x="2834640" y="2011680"/>
            <a:ext cx="8869680" cy="4023360"/>
          </a:xfrm>
          <a:prstGeom prst="roundRect">
            <a:avLst>
              <a:gd name="adj" fmla="val 5000"/>
            </a:avLst>
          </a:prstGeom>
          <a:solidFill>
            <a:srgbClr val="FFFFFF">
              <a:alpha val="12000"/>
            </a:srgbClr>
          </a:solidFill>
          <a:ln>
            <a:noFill/>
          </a:ln>
          <a:effectLst/>
        </p:spPr>
        <p:txBody>
          <a:bodyPr rtlCol="0" anchor="ctr"/>
          <a:lstStyle/>
          <a:p/>
        </p:txBody>
      </p:sp>
      <p:sp>
        <p:nvSpPr>
          <p:cNvPr id="9" name="TextBox 8"/>
          <p:cNvSpPr txBox="1"/>
          <p:nvPr/>
        </p:nvSpPr>
        <p:spPr>
          <a:xfrm>
            <a:off x="3063240" y="2148840"/>
            <a:ext cx="8412480" cy="365760"/>
          </a:xfrm>
          <a:prstGeom prst="rect">
            <a:avLst/>
          </a:prstGeom>
          <a:noFill/>
        </p:spPr>
        <p:txBody>
          <a:bodyPr wrap="square" anchor="t" lIns="73152" rIns="73152" tIns="36576" bIns="36576">
            <a:noAutofit/>
          </a:bodyPr>
          <a:lstStyle/>
          <a:p>
            <a:pPr algn="l">
              <a:spcBef>
                <a:spcPts val="0"/>
              </a:spcBef>
              <a:spcAft>
                <a:spcPts val="0"/>
              </a:spcAft>
            </a:pPr>
            <a:r>
              <a:rPr lang="tr-TR" sz="1600" b="1" i="0">
                <a:solidFill>
                  <a:srgbClr val="FCC021"/>
                </a:solidFill>
                <a:latin typeface="Calibri"/>
              </a:rPr>
              <a:t>ÖĞRENME ÇIKTISI · COĞ.10.3.5</a:t>
            </a:r>
          </a:p>
        </p:txBody>
      </p:sp>
      <p:sp>
        <p:nvSpPr>
          <p:cNvPr id="10" name="TextBox 9"/>
          <p:cNvSpPr txBox="1"/>
          <p:nvPr/>
        </p:nvSpPr>
        <p:spPr>
          <a:xfrm>
            <a:off x="3063240" y="2532888"/>
            <a:ext cx="8412480" cy="873252"/>
          </a:xfrm>
          <a:prstGeom prst="rect">
            <a:avLst/>
          </a:prstGeom>
          <a:noFill/>
        </p:spPr>
        <p:txBody>
          <a:bodyPr wrap="square" anchor="t" lIns="73152" rIns="73152" tIns="36576" bIns="36576">
            <a:noAutofit/>
          </a:bodyPr>
          <a:lstStyle/>
          <a:p>
            <a:pPr algn="l">
              <a:spcBef>
                <a:spcPts val="0"/>
              </a:spcBef>
              <a:spcAft>
                <a:spcPts val="0"/>
              </a:spcAft>
            </a:pPr>
            <a:r>
              <a:rPr lang="tr-TR" sz="2500" b="1" i="0">
                <a:solidFill>
                  <a:srgbClr val="FFFFFF"/>
                </a:solidFill>
                <a:latin typeface="Calibri"/>
              </a:rPr>
              <a:t>Yakın çevresindeki yeryüzü şekilleri ile beşerî faaliyetler arasındaki etkileşimi sorgulayabilme</a:t>
            </a:r>
          </a:p>
        </p:txBody>
      </p:sp>
      <p:sp>
        <p:nvSpPr>
          <p:cNvPr id="11" name="TextBox 10"/>
          <p:cNvSpPr txBox="1"/>
          <p:nvPr/>
        </p:nvSpPr>
        <p:spPr>
          <a:xfrm>
            <a:off x="3063240" y="3515868"/>
            <a:ext cx="8412480" cy="347472"/>
          </a:xfrm>
          <a:prstGeom prst="rect">
            <a:avLst/>
          </a:prstGeom>
          <a:noFill/>
        </p:spPr>
        <p:txBody>
          <a:bodyPr wrap="square" anchor="t" lIns="73152" rIns="73152" tIns="36576" bIns="36576">
            <a:noAutofit/>
          </a:bodyPr>
          <a:lstStyle/>
          <a:p>
            <a:pPr algn="l">
              <a:spcBef>
                <a:spcPts val="0"/>
              </a:spcBef>
              <a:spcAft>
                <a:spcPts val="0"/>
              </a:spcAft>
            </a:pPr>
            <a:r>
              <a:rPr lang="tr-TR" sz="1500" b="1" i="0">
                <a:solidFill>
                  <a:srgbClr val="FCC021"/>
                </a:solidFill>
                <a:latin typeface="Calibri"/>
              </a:rPr>
              <a:t>Süreç bileşenleri</a:t>
            </a:r>
          </a:p>
        </p:txBody>
      </p:sp>
      <p:sp>
        <p:nvSpPr>
          <p:cNvPr id="12" name="TextBox 11"/>
          <p:cNvSpPr txBox="1"/>
          <p:nvPr/>
        </p:nvSpPr>
        <p:spPr>
          <a:xfrm>
            <a:off x="3063240" y="3881628"/>
            <a:ext cx="8412480" cy="2043684"/>
          </a:xfrm>
          <a:prstGeom prst="rect">
            <a:avLst/>
          </a:prstGeom>
          <a:noFill/>
        </p:spPr>
        <p:txBody>
          <a:bodyPr wrap="square" anchor="t" lIns="73152" rIns="73152" tIns="36576" bIns="36576">
            <a:noAutofit/>
          </a:bodyPr>
          <a:lstStyle/>
          <a:p>
            <a:pPr algn="l" marL="309283" indent="-309283">
              <a:spcBef>
                <a:spcPts val="0"/>
              </a:spcBef>
              <a:spcAft>
                <a:spcPts val="500"/>
              </a:spcAft>
            </a:pPr>
            <a:r>
              <a:rPr lang="tr-TR" sz="2000" b="1" i="0">
                <a:solidFill>
                  <a:srgbClr val="FCC021"/>
                </a:solidFill>
                <a:latin typeface="Calibri"/>
              </a:rPr>
              <a:t>ç)  </a:t>
            </a:r>
            <a:r>
              <a:rPr lang="tr-TR" sz="2000" b="0" i="0">
                <a:solidFill>
                  <a:srgbClr val="FFFFFF"/>
                </a:solidFill>
                <a:latin typeface="Calibri"/>
              </a:rPr>
              <a:t>Yakın çevresindeki yeryüzü şekilleri ve beşerî faaliyetler arasındaki etkileşimle ilgili düzenlediği bilgileri çözümler.</a:t>
            </a:r>
          </a:p>
          <a:p>
            <a:pPr algn="l" marL="340187" indent="-340187">
              <a:spcBef>
                <a:spcPts val="0"/>
              </a:spcBef>
              <a:spcAft>
                <a:spcPts val="0"/>
              </a:spcAft>
            </a:pPr>
            <a:r>
              <a:rPr lang="tr-TR" sz="2000" b="1" i="0">
                <a:solidFill>
                  <a:srgbClr val="FCC021"/>
                </a:solidFill>
                <a:latin typeface="Calibri"/>
              </a:rPr>
              <a:t>d)  </a:t>
            </a:r>
            <a:r>
              <a:rPr lang="tr-TR" sz="2000" b="0" i="0">
                <a:solidFill>
                  <a:srgbClr val="FFFFFF"/>
                </a:solidFill>
                <a:latin typeface="Calibri"/>
              </a:rPr>
              <a:t>Yakın çevresindeki yeryüzü şekilleri ve beşerî faaliyetler arasındaki etkileşimle ilgili çözümlediği bilgilerden çıkardığı sonuçları paylaşır.</a:t>
            </a:r>
          </a:p>
        </p:txBody>
      </p:sp>
      <p:sp>
        <p:nvSpPr>
          <p:cNvPr id="13" name="TextBox 1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F0F0F0"/>
                </a:solidFill>
                <a:latin typeface="Calibri"/>
              </a:rPr>
              <a:t>10. Sınıf Coğrafya · 3. Ünite: Doğal Sistemler ve Süreçler</a:t>
            </a:r>
          </a:p>
        </p:txBody>
      </p:sp>
      <p:sp>
        <p:nvSpPr>
          <p:cNvPr id="14" name="TextBox 1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F0F0F0"/>
                </a:solidFill>
                <a:latin typeface="Calibri"/>
              </a:rPr>
              <a:t>293 / 350</a:t>
            </a:r>
          </a:p>
        </p:txBody>
      </p:sp>
    </p:spTree>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Bugünün yolu</a:t>
            </a:r>
          </a:p>
        </p:txBody>
      </p:sp>
      <p:sp>
        <p:nvSpPr>
          <p:cNvPr id="5" name="Rounded Rectangle 4"/>
          <p:cNvSpPr/>
          <p:nvPr/>
        </p:nvSpPr>
        <p:spPr>
          <a:xfrm>
            <a:off x="9555480" y="201168"/>
            <a:ext cx="2221992" cy="475488"/>
          </a:xfrm>
          <a:prstGeom prst="roundRect">
            <a:avLst>
              <a:gd name="adj" fmla="val 50000"/>
            </a:avLst>
          </a:prstGeom>
          <a:solidFill>
            <a:srgbClr val="2C6696"/>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14. HAFTA</a:t>
            </a:r>
          </a:p>
        </p:txBody>
      </p:sp>
      <p:cxnSp>
        <p:nvCxnSpPr>
          <p:cNvPr id="6" name="Connector 5"/>
          <p:cNvCxnSpPr/>
          <p:nvPr/>
        </p:nvCxnSpPr>
        <p:spPr>
          <a:xfrm>
            <a:off x="1541038" y="2212848"/>
            <a:ext cx="9109616" cy="0"/>
          </a:xfrm>
          <a:prstGeom prst="line">
            <a:avLst/>
          </a:prstGeom>
          <a:ln w="50800">
            <a:solidFill>
              <a:srgbClr val="D9D9D9"/>
            </a:solidFill>
          </a:ln>
        </p:spPr>
      </p:cxnSp>
      <p:sp>
        <p:nvSpPr>
          <p:cNvPr id="7" name="Oval 6"/>
          <p:cNvSpPr/>
          <p:nvPr/>
        </p:nvSpPr>
        <p:spPr>
          <a:xfrm>
            <a:off x="1156990" y="1828800"/>
            <a:ext cx="768096" cy="768096"/>
          </a:xfrm>
          <a:prstGeom prst="ellipse">
            <a:avLst/>
          </a:prstGeom>
          <a:solidFill>
            <a:srgbClr val="A43E2A"/>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1</a:t>
            </a:r>
          </a:p>
        </p:txBody>
      </p:sp>
      <p:sp>
        <p:nvSpPr>
          <p:cNvPr id="8" name="Rounded Rectangle 7"/>
          <p:cNvSpPr/>
          <p:nvPr/>
        </p:nvSpPr>
        <p:spPr>
          <a:xfrm>
            <a:off x="502920"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Hazırlık</a:t>
            </a:r>
          </a:p>
        </p:txBody>
      </p:sp>
      <p:sp>
        <p:nvSpPr>
          <p:cNvPr id="9" name="TextBox 8"/>
          <p:cNvSpPr txBox="1"/>
          <p:nvPr/>
        </p:nvSpPr>
        <p:spPr>
          <a:xfrm>
            <a:off x="502920"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Kontrol · s. 105</a:t>
            </a:r>
          </a:p>
        </p:txBody>
      </p:sp>
      <p:sp>
        <p:nvSpPr>
          <p:cNvPr id="10" name="Oval 9"/>
          <p:cNvSpPr/>
          <p:nvPr/>
        </p:nvSpPr>
        <p:spPr>
          <a:xfrm>
            <a:off x="3434394" y="1828800"/>
            <a:ext cx="768096" cy="768096"/>
          </a:xfrm>
          <a:prstGeom prst="ellipse">
            <a:avLst/>
          </a:prstGeom>
          <a:solidFill>
            <a:srgbClr val="4F4F4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2</a:t>
            </a:r>
          </a:p>
        </p:txBody>
      </p:sp>
      <p:sp>
        <p:nvSpPr>
          <p:cNvPr id="11" name="Rounded Rectangle 10"/>
          <p:cNvSpPr/>
          <p:nvPr/>
        </p:nvSpPr>
        <p:spPr>
          <a:xfrm>
            <a:off x="2780324"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Ölçütler</a:t>
            </a:r>
          </a:p>
        </p:txBody>
      </p:sp>
      <p:sp>
        <p:nvSpPr>
          <p:cNvPr id="12" name="TextBox 11"/>
          <p:cNvSpPr txBox="1"/>
          <p:nvPr/>
        </p:nvSpPr>
        <p:spPr>
          <a:xfrm>
            <a:off x="2780324"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Puanlama · s. 106</a:t>
            </a:r>
          </a:p>
        </p:txBody>
      </p:sp>
      <p:sp>
        <p:nvSpPr>
          <p:cNvPr id="13" name="Oval 12"/>
          <p:cNvSpPr/>
          <p:nvPr/>
        </p:nvSpPr>
        <p:spPr>
          <a:xfrm>
            <a:off x="5711798" y="1828800"/>
            <a:ext cx="768096" cy="768096"/>
          </a:xfrm>
          <a:prstGeom prst="ellipse">
            <a:avLst/>
          </a:prstGeom>
          <a:solidFill>
            <a:srgbClr val="A43E2A"/>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3</a:t>
            </a:r>
          </a:p>
        </p:txBody>
      </p:sp>
      <p:sp>
        <p:nvSpPr>
          <p:cNvPr id="14" name="Rounded Rectangle 13"/>
          <p:cNvSpPr/>
          <p:nvPr/>
        </p:nvSpPr>
        <p:spPr>
          <a:xfrm>
            <a:off x="5057728"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Model</a:t>
            </a:r>
          </a:p>
        </p:txBody>
      </p:sp>
      <p:sp>
        <p:nvSpPr>
          <p:cNvPr id="15" name="TextBox 14"/>
          <p:cNvSpPr txBox="1"/>
          <p:nvPr/>
        </p:nvSpPr>
        <p:spPr>
          <a:xfrm>
            <a:off x="5057728"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Grupla · 28 dk</a:t>
            </a:r>
          </a:p>
        </p:txBody>
      </p:sp>
      <p:sp>
        <p:nvSpPr>
          <p:cNvPr id="16" name="Oval 15"/>
          <p:cNvSpPr/>
          <p:nvPr/>
        </p:nvSpPr>
        <p:spPr>
          <a:xfrm>
            <a:off x="7989202" y="1828800"/>
            <a:ext cx="768096" cy="768096"/>
          </a:xfrm>
          <a:prstGeom prst="ellipse">
            <a:avLst/>
          </a:prstGeom>
          <a:solidFill>
            <a:srgbClr val="4F4F4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4</a:t>
            </a:r>
          </a:p>
        </p:txBody>
      </p:sp>
      <p:sp>
        <p:nvSpPr>
          <p:cNvPr id="17" name="Rounded Rectangle 16"/>
          <p:cNvSpPr/>
          <p:nvPr/>
        </p:nvSpPr>
        <p:spPr>
          <a:xfrm>
            <a:off x="7335132"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Sunum</a:t>
            </a:r>
          </a:p>
        </p:txBody>
      </p:sp>
      <p:sp>
        <p:nvSpPr>
          <p:cNvPr id="18" name="TextBox 17"/>
          <p:cNvSpPr txBox="1"/>
          <p:nvPr/>
        </p:nvSpPr>
        <p:spPr>
          <a:xfrm>
            <a:off x="7335132"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8 grup · 2,5 dk</a:t>
            </a:r>
          </a:p>
        </p:txBody>
      </p:sp>
      <p:sp>
        <p:nvSpPr>
          <p:cNvPr id="19" name="Oval 18"/>
          <p:cNvSpPr/>
          <p:nvPr/>
        </p:nvSpPr>
        <p:spPr>
          <a:xfrm>
            <a:off x="10266606" y="1828800"/>
            <a:ext cx="768096" cy="768096"/>
          </a:xfrm>
          <a:prstGeom prst="ellipse">
            <a:avLst/>
          </a:prstGeom>
          <a:solidFill>
            <a:srgbClr val="A43E2A"/>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5</a:t>
            </a:r>
          </a:p>
        </p:txBody>
      </p:sp>
      <p:sp>
        <p:nvSpPr>
          <p:cNvPr id="20" name="Rounded Rectangle 19"/>
          <p:cNvSpPr/>
          <p:nvPr/>
        </p:nvSpPr>
        <p:spPr>
          <a:xfrm>
            <a:off x="9612536"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Öz değerlendirme</a:t>
            </a:r>
          </a:p>
        </p:txBody>
      </p:sp>
      <p:sp>
        <p:nvSpPr>
          <p:cNvPr id="21" name="TextBox 20"/>
          <p:cNvSpPr txBox="1"/>
          <p:nvPr/>
        </p:nvSpPr>
        <p:spPr>
          <a:xfrm>
            <a:off x="9612536"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s. 107 · ünite sonu</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23" name="TextBox 2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294 / 350</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Hazırlığımız tamam mı?</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HAZIRLIK</a:t>
            </a:r>
          </a:p>
        </p:txBody>
      </p:sp>
      <p:graphicFrame>
        <p:nvGraphicFramePr>
          <p:cNvPr id="6" name="Table 5"/>
          <p:cNvGraphicFramePr>
            <a:graphicFrameLocks noGrp="1"/>
          </p:cNvGraphicFramePr>
          <p:nvPr/>
        </p:nvGraphicFramePr>
        <p:xfrm>
          <a:off x="502920" y="1261872"/>
          <a:ext cx="11183112" cy="4736592"/>
        </p:xfrm>
        <a:graphic>
          <a:graphicData uri="http://schemas.openxmlformats.org/drawingml/2006/table">
            <a:tbl>
              <a:tblPr firstRow="1" bandRow="1">
                <a:tableStyleId>{5C22544A-7EE6-4342-B048-85BDC9FD1C3A}</a:tableStyleId>
              </a:tblPr>
              <a:tblGrid>
                <a:gridCol w="640080"/>
                <a:gridCol w="9262872"/>
                <a:gridCol w="1280160"/>
              </a:tblGrid>
              <a:tr h="457200">
                <a:tc>
                  <a:txBody>
                    <a:bodyPr wrap="square"/>
                    <a:lstStyle/>
                    <a:p>
                      <a:pPr algn="ctr">
                        <a:spcBef>
                          <a:spcPts val="0"/>
                        </a:spcBef>
                        <a:spcAft>
                          <a:spcPts val="0"/>
                        </a:spcAft>
                      </a:pPr>
                      <a:r>
                        <a:rPr lang="tr-TR" sz="1700" b="1" i="0">
                          <a:solidFill>
                            <a:srgbClr val="FFFFFF"/>
                          </a:solidFill>
                          <a:latin typeface="Calibri"/>
                        </a:rPr>
                        <a:t>No</a:t>
                      </a:r>
                    </a:p>
                  </a:txBody>
                  <a:tcPr marL="54864" marR="54864" marT="18288" marB="18288" anchor="ctr">
                    <a:solidFill>
                      <a:srgbClr val="A43E2A"/>
                    </a:solidFill>
                  </a:tcPr>
                </a:tc>
                <a:tc>
                  <a:txBody>
                    <a:bodyPr wrap="square"/>
                    <a:lstStyle/>
                    <a:p>
                      <a:pPr algn="ctr">
                        <a:spcBef>
                          <a:spcPts val="0"/>
                        </a:spcBef>
                        <a:spcAft>
                          <a:spcPts val="0"/>
                        </a:spcAft>
                      </a:pPr>
                      <a:r>
                        <a:rPr lang="tr-TR" sz="1700" b="1" i="0">
                          <a:solidFill>
                            <a:srgbClr val="FFFFFF"/>
                          </a:solidFill>
                          <a:latin typeface="Calibri"/>
                        </a:rPr>
                        <a:t>Hazırlık</a:t>
                      </a:r>
                    </a:p>
                  </a:txBody>
                  <a:tcPr marL="54864" marR="54864" marT="18288" marB="18288" anchor="ctr">
                    <a:solidFill>
                      <a:srgbClr val="A43E2A"/>
                    </a:solidFill>
                  </a:tcPr>
                </a:tc>
                <a:tc>
                  <a:txBody>
                    <a:bodyPr wrap="square"/>
                    <a:lstStyle/>
                    <a:p>
                      <a:pPr algn="ctr">
                        <a:spcBef>
                          <a:spcPts val="0"/>
                        </a:spcBef>
                        <a:spcAft>
                          <a:spcPts val="0"/>
                        </a:spcAft>
                      </a:pPr>
                      <a:r>
                        <a:rPr lang="tr-TR" sz="1700" b="1" i="0">
                          <a:solidFill>
                            <a:srgbClr val="FFFFFF"/>
                          </a:solidFill>
                          <a:latin typeface="Calibri"/>
                        </a:rPr>
                        <a:t>Tamam</a:t>
                      </a:r>
                    </a:p>
                  </a:txBody>
                  <a:tcPr marL="54864" marR="54864" marT="18288" marB="18288" anchor="ctr">
                    <a:solidFill>
                      <a:srgbClr val="A43E2A"/>
                    </a:solidFill>
                  </a:tcPr>
                </a:tc>
              </a:tr>
              <a:tr h="713232">
                <a:tc>
                  <a:txBody>
                    <a:bodyPr wrap="square"/>
                    <a:lstStyle/>
                    <a:p>
                      <a:pPr algn="ctr">
                        <a:spcBef>
                          <a:spcPts val="0"/>
                        </a:spcBef>
                        <a:spcAft>
                          <a:spcPts val="0"/>
                        </a:spcAft>
                      </a:pPr>
                      <a:r>
                        <a:rPr lang="tr-TR" sz="2000" b="0" i="0">
                          <a:solidFill>
                            <a:srgbClr val="262626"/>
                          </a:solidFill>
                          <a:latin typeface="Calibri"/>
                        </a:rPr>
                        <a:t>1</a:t>
                      </a:r>
                    </a:p>
                  </a:txBody>
                  <a:tcPr marL="54864" marR="54864" marT="18288" marB="18288" anchor="ctr">
                    <a:solidFill>
                      <a:srgbClr val="FFFFFF"/>
                    </a:solidFill>
                  </a:tcPr>
                </a:tc>
                <a:tc>
                  <a:txBody>
                    <a:bodyPr wrap="square"/>
                    <a:lstStyle/>
                    <a:p>
                      <a:pPr algn="l">
                        <a:spcBef>
                          <a:spcPts val="0"/>
                        </a:spcBef>
                        <a:spcAft>
                          <a:spcPts val="0"/>
                        </a:spcAft>
                      </a:pPr>
                      <a:r>
                        <a:rPr lang="tr-TR" sz="2000" b="0" i="0">
                          <a:solidFill>
                            <a:srgbClr val="262626"/>
                          </a:solidFill>
                          <a:latin typeface="Calibri"/>
                        </a:rPr>
                        <a:t>Çalışmanızı grup hâlinde planlayınız.</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a:t>
                      </a:r>
                    </a:p>
                  </a:txBody>
                  <a:tcPr marL="54864" marR="54864" marT="18288" marB="18288" anchor="ctr">
                    <a:solidFill>
                      <a:srgbClr val="FFFFFF"/>
                    </a:solidFill>
                  </a:tcPr>
                </a:tc>
              </a:tr>
              <a:tr h="713232">
                <a:tc>
                  <a:txBody>
                    <a:bodyPr wrap="square"/>
                    <a:lstStyle/>
                    <a:p>
                      <a:pPr algn="ctr">
                        <a:spcBef>
                          <a:spcPts val="0"/>
                        </a:spcBef>
                        <a:spcAft>
                          <a:spcPts val="0"/>
                        </a:spcAft>
                      </a:pPr>
                      <a:r>
                        <a:rPr lang="tr-TR" sz="2000" b="0" i="0">
                          <a:solidFill>
                            <a:srgbClr val="262626"/>
                          </a:solidFill>
                          <a:latin typeface="Calibri"/>
                        </a:rPr>
                        <a:t>2</a:t>
                      </a:r>
                    </a:p>
                  </a:txBody>
                  <a:tcPr marL="54864" marR="54864" marT="18288" marB="18288" anchor="ctr">
                    <a:solidFill>
                      <a:srgbClr val="E3ECF5"/>
                    </a:solidFill>
                  </a:tcPr>
                </a:tc>
                <a:tc>
                  <a:txBody>
                    <a:bodyPr wrap="square"/>
                    <a:lstStyle/>
                    <a:p>
                      <a:pPr algn="l">
                        <a:spcBef>
                          <a:spcPts val="0"/>
                        </a:spcBef>
                        <a:spcAft>
                          <a:spcPts val="0"/>
                        </a:spcAft>
                      </a:pPr>
                      <a:r>
                        <a:rPr lang="tr-TR" sz="2000" b="0" i="0">
                          <a:solidFill>
                            <a:srgbClr val="262626"/>
                          </a:solidFill>
                          <a:latin typeface="Calibri"/>
                        </a:rPr>
                        <a:t>Öğretmen rehberliğinde heterojen gruplar oluşturunuz.</a:t>
                      </a:r>
                    </a:p>
                  </a:txBody>
                  <a:tcPr marL="54864" marR="54864" marT="18288" marB="18288" anchor="ctr">
                    <a:solidFill>
                      <a:srgbClr val="E3ECF5"/>
                    </a:solidFill>
                  </a:tcPr>
                </a:tc>
                <a:tc>
                  <a:txBody>
                    <a:bodyPr wrap="square"/>
                    <a:lstStyle/>
                    <a:p>
                      <a:pPr algn="ctr">
                        <a:spcBef>
                          <a:spcPts val="0"/>
                        </a:spcBef>
                        <a:spcAft>
                          <a:spcPts val="0"/>
                        </a:spcAft>
                      </a:pPr>
                      <a:r>
                        <a:rPr lang="tr-TR" sz="2000" b="0" i="0">
                          <a:solidFill>
                            <a:srgbClr val="262626"/>
                          </a:solidFill>
                          <a:latin typeface="Calibri"/>
                        </a:rPr>
                        <a:t>☐</a:t>
                      </a:r>
                    </a:p>
                  </a:txBody>
                  <a:tcPr marL="54864" marR="54864" marT="18288" marB="18288" anchor="ctr">
                    <a:solidFill>
                      <a:srgbClr val="E3ECF5"/>
                    </a:solidFill>
                  </a:tcPr>
                </a:tc>
              </a:tr>
              <a:tr h="713232">
                <a:tc>
                  <a:txBody>
                    <a:bodyPr wrap="square"/>
                    <a:lstStyle/>
                    <a:p>
                      <a:pPr algn="ctr">
                        <a:spcBef>
                          <a:spcPts val="0"/>
                        </a:spcBef>
                        <a:spcAft>
                          <a:spcPts val="0"/>
                        </a:spcAft>
                      </a:pPr>
                      <a:r>
                        <a:rPr lang="tr-TR" sz="2000" b="0" i="0">
                          <a:solidFill>
                            <a:srgbClr val="262626"/>
                          </a:solidFill>
                          <a:latin typeface="Calibri"/>
                        </a:rPr>
                        <a:t>3</a:t>
                      </a:r>
                    </a:p>
                  </a:txBody>
                  <a:tcPr marL="54864" marR="54864" marT="18288" marB="18288" anchor="ctr">
                    <a:solidFill>
                      <a:srgbClr val="FFFFFF"/>
                    </a:solidFill>
                  </a:tcPr>
                </a:tc>
                <a:tc>
                  <a:txBody>
                    <a:bodyPr wrap="square"/>
                    <a:lstStyle/>
                    <a:p>
                      <a:pPr algn="l">
                        <a:spcBef>
                          <a:spcPts val="0"/>
                        </a:spcBef>
                        <a:spcAft>
                          <a:spcPts val="0"/>
                        </a:spcAft>
                      </a:pPr>
                      <a:r>
                        <a:rPr lang="tr-TR" sz="2000" b="0" i="0">
                          <a:solidFill>
                            <a:srgbClr val="262626"/>
                          </a:solidFill>
                          <a:latin typeface="Calibri"/>
                        </a:rPr>
                        <a:t>Grup arkadaşlarınızla üç boyutlu model çalışması yapmak istediğiniz yeryüzü şeklini belirleyiniz.</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a:t>
                      </a:r>
                    </a:p>
                  </a:txBody>
                  <a:tcPr marL="54864" marR="54864" marT="18288" marB="18288" anchor="ctr">
                    <a:solidFill>
                      <a:srgbClr val="FFFFFF"/>
                    </a:solidFill>
                  </a:tcPr>
                </a:tc>
              </a:tr>
              <a:tr h="713232">
                <a:tc>
                  <a:txBody>
                    <a:bodyPr wrap="square"/>
                    <a:lstStyle/>
                    <a:p>
                      <a:pPr algn="ctr">
                        <a:spcBef>
                          <a:spcPts val="0"/>
                        </a:spcBef>
                        <a:spcAft>
                          <a:spcPts val="0"/>
                        </a:spcAft>
                      </a:pPr>
                      <a:r>
                        <a:rPr lang="tr-TR" sz="2000" b="0" i="0">
                          <a:solidFill>
                            <a:srgbClr val="262626"/>
                          </a:solidFill>
                          <a:latin typeface="Calibri"/>
                        </a:rPr>
                        <a:t>4</a:t>
                      </a:r>
                    </a:p>
                  </a:txBody>
                  <a:tcPr marL="54864" marR="54864" marT="18288" marB="18288" anchor="ctr">
                    <a:solidFill>
                      <a:srgbClr val="E3ECF5"/>
                    </a:solidFill>
                  </a:tcPr>
                </a:tc>
                <a:tc>
                  <a:txBody>
                    <a:bodyPr wrap="square"/>
                    <a:lstStyle/>
                    <a:p>
                      <a:pPr algn="l">
                        <a:spcBef>
                          <a:spcPts val="0"/>
                        </a:spcBef>
                        <a:spcAft>
                          <a:spcPts val="0"/>
                        </a:spcAft>
                      </a:pPr>
                      <a:r>
                        <a:rPr lang="tr-TR" sz="2000" b="0" i="0">
                          <a:solidFill>
                            <a:srgbClr val="262626"/>
                          </a:solidFill>
                          <a:latin typeface="Calibri"/>
                        </a:rPr>
                        <a:t>Belirlediğiniz yeryüzü şekli hakkında bilgi toplayınız.</a:t>
                      </a:r>
                    </a:p>
                  </a:txBody>
                  <a:tcPr marL="54864" marR="54864" marT="18288" marB="18288" anchor="ctr">
                    <a:solidFill>
                      <a:srgbClr val="E3ECF5"/>
                    </a:solidFill>
                  </a:tcPr>
                </a:tc>
                <a:tc>
                  <a:txBody>
                    <a:bodyPr wrap="square"/>
                    <a:lstStyle/>
                    <a:p>
                      <a:pPr algn="ctr">
                        <a:spcBef>
                          <a:spcPts val="0"/>
                        </a:spcBef>
                        <a:spcAft>
                          <a:spcPts val="0"/>
                        </a:spcAft>
                      </a:pPr>
                      <a:r>
                        <a:rPr lang="tr-TR" sz="2000" b="0" i="0">
                          <a:solidFill>
                            <a:srgbClr val="262626"/>
                          </a:solidFill>
                          <a:latin typeface="Calibri"/>
                        </a:rPr>
                        <a:t>☐</a:t>
                      </a:r>
                    </a:p>
                  </a:txBody>
                  <a:tcPr marL="54864" marR="54864" marT="18288" marB="18288" anchor="ctr">
                    <a:solidFill>
                      <a:srgbClr val="E3ECF5"/>
                    </a:solidFill>
                  </a:tcPr>
                </a:tc>
              </a:tr>
              <a:tr h="713232">
                <a:tc>
                  <a:txBody>
                    <a:bodyPr wrap="square"/>
                    <a:lstStyle/>
                    <a:p>
                      <a:pPr algn="ctr">
                        <a:spcBef>
                          <a:spcPts val="0"/>
                        </a:spcBef>
                        <a:spcAft>
                          <a:spcPts val="0"/>
                        </a:spcAft>
                      </a:pPr>
                      <a:r>
                        <a:rPr lang="tr-TR" sz="2000" b="0" i="0">
                          <a:solidFill>
                            <a:srgbClr val="262626"/>
                          </a:solidFill>
                          <a:latin typeface="Calibri"/>
                        </a:rPr>
                        <a:t>5</a:t>
                      </a:r>
                    </a:p>
                  </a:txBody>
                  <a:tcPr marL="54864" marR="54864" marT="18288" marB="18288" anchor="ctr">
                    <a:solidFill>
                      <a:srgbClr val="FFFFFF"/>
                    </a:solidFill>
                  </a:tcPr>
                </a:tc>
                <a:tc>
                  <a:txBody>
                    <a:bodyPr wrap="square"/>
                    <a:lstStyle/>
                    <a:p>
                      <a:pPr algn="l">
                        <a:spcBef>
                          <a:spcPts val="0"/>
                        </a:spcBef>
                        <a:spcAft>
                          <a:spcPts val="0"/>
                        </a:spcAft>
                      </a:pPr>
                      <a:r>
                        <a:rPr lang="tr-TR" sz="2000" b="0" i="0">
                          <a:solidFill>
                            <a:srgbClr val="262626"/>
                          </a:solidFill>
                          <a:latin typeface="Calibri"/>
                        </a:rPr>
                        <a:t>Topladığınız bilgileri yapacağınız üç boyutlu model çalışmanız doğrultusunda çözümleyiniz.</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a:t>
                      </a:r>
                    </a:p>
                  </a:txBody>
                  <a:tcPr marL="54864" marR="54864" marT="18288" marB="18288" anchor="ctr">
                    <a:solidFill>
                      <a:srgbClr val="FFFFFF"/>
                    </a:solidFill>
                  </a:tcPr>
                </a:tc>
              </a:tr>
              <a:tr h="713232">
                <a:tc>
                  <a:txBody>
                    <a:bodyPr wrap="square"/>
                    <a:lstStyle/>
                    <a:p>
                      <a:pPr algn="ctr">
                        <a:spcBef>
                          <a:spcPts val="0"/>
                        </a:spcBef>
                        <a:spcAft>
                          <a:spcPts val="0"/>
                        </a:spcAft>
                      </a:pPr>
                      <a:r>
                        <a:rPr lang="tr-TR" sz="2000" b="0" i="0">
                          <a:solidFill>
                            <a:srgbClr val="262626"/>
                          </a:solidFill>
                          <a:latin typeface="Calibri"/>
                        </a:rPr>
                        <a:t>6</a:t>
                      </a:r>
                    </a:p>
                  </a:txBody>
                  <a:tcPr marL="54864" marR="54864" marT="18288" marB="18288" anchor="ctr">
                    <a:solidFill>
                      <a:srgbClr val="E3ECF5"/>
                    </a:solidFill>
                  </a:tcPr>
                </a:tc>
                <a:tc>
                  <a:txBody>
                    <a:bodyPr wrap="square"/>
                    <a:lstStyle/>
                    <a:p>
                      <a:pPr algn="l">
                        <a:spcBef>
                          <a:spcPts val="0"/>
                        </a:spcBef>
                        <a:spcAft>
                          <a:spcPts val="0"/>
                        </a:spcAft>
                      </a:pPr>
                      <a:r>
                        <a:rPr lang="tr-TR" sz="2000" b="0" i="0">
                          <a:solidFill>
                            <a:srgbClr val="262626"/>
                          </a:solidFill>
                          <a:latin typeface="Calibri"/>
                        </a:rPr>
                        <a:t>Üç boyutlu model çalışması için gerekli malzemeleri belirleyip temin ediniz.</a:t>
                      </a:r>
                    </a:p>
                  </a:txBody>
                  <a:tcPr marL="54864" marR="54864" marT="18288" marB="18288" anchor="ctr">
                    <a:solidFill>
                      <a:srgbClr val="E3ECF5"/>
                    </a:solidFill>
                  </a:tcPr>
                </a:tc>
                <a:tc>
                  <a:txBody>
                    <a:bodyPr wrap="square"/>
                    <a:lstStyle/>
                    <a:p>
                      <a:pPr algn="ctr">
                        <a:spcBef>
                          <a:spcPts val="0"/>
                        </a:spcBef>
                        <a:spcAft>
                          <a:spcPts val="0"/>
                        </a:spcAft>
                      </a:pPr>
                      <a:r>
                        <a:rPr lang="tr-TR" sz="2000" b="0" i="0">
                          <a:solidFill>
                            <a:srgbClr val="262626"/>
                          </a:solidFill>
                          <a:latin typeface="Calibri"/>
                        </a:rPr>
                        <a:t>☐</a:t>
                      </a:r>
                    </a:p>
                  </a:txBody>
                  <a:tcPr marL="54864" marR="54864" marT="18288" marB="18288" anchor="ctr">
                    <a:solidFill>
                      <a:srgbClr val="E3ECF5"/>
                    </a:solidFill>
                  </a:tcPr>
                </a:tc>
              </a:tr>
            </a:tbl>
          </a:graphicData>
        </a:graphic>
      </p:graphicFrame>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105</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295 / 350</a:t>
            </a:r>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Performans çalışması: Üç Boyutlu Model</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GRUP · 40+40</a:t>
            </a:r>
          </a:p>
        </p:txBody>
      </p:sp>
      <p:sp>
        <p:nvSpPr>
          <p:cNvPr id="6" name="Rounded Rectangle 5"/>
          <p:cNvSpPr/>
          <p:nvPr/>
        </p:nvSpPr>
        <p:spPr>
          <a:xfrm>
            <a:off x="502920" y="1261872"/>
            <a:ext cx="11185855" cy="1188720"/>
          </a:xfrm>
          <a:prstGeom prst="roundRect">
            <a:avLst>
              <a:gd name="adj" fmla="val 8000"/>
            </a:avLst>
          </a:prstGeom>
          <a:solidFill>
            <a:srgbClr val="F0F0F0"/>
          </a:solidFill>
          <a:ln>
            <a:noFill/>
          </a:ln>
          <a:effectLst/>
        </p:spPr>
        <p:txBody>
          <a:bodyPr rtlCol="0" anchor="ctr"/>
          <a:lstStyle/>
          <a:p/>
        </p:txBody>
      </p:sp>
      <p:sp>
        <p:nvSpPr>
          <p:cNvPr id="7" name="Rectangle 6"/>
          <p:cNvSpPr/>
          <p:nvPr/>
        </p:nvSpPr>
        <p:spPr>
          <a:xfrm>
            <a:off x="502920" y="1261872"/>
            <a:ext cx="118872" cy="1188720"/>
          </a:xfrm>
          <a:prstGeom prst="rect">
            <a:avLst/>
          </a:prstGeom>
          <a:solidFill>
            <a:srgbClr val="A43E2A"/>
          </a:solidFill>
          <a:ln>
            <a:noFill/>
          </a:ln>
          <a:effectLst/>
        </p:spPr>
        <p:txBody>
          <a:bodyPr rtlCol="0" anchor="ctr"/>
          <a:lstStyle/>
          <a:p/>
        </p:txBody>
      </p:sp>
      <p:sp>
        <p:nvSpPr>
          <p:cNvPr id="8" name="TextBox 7"/>
          <p:cNvSpPr txBox="1"/>
          <p:nvPr/>
        </p:nvSpPr>
        <p:spPr>
          <a:xfrm>
            <a:off x="777240" y="1261872"/>
            <a:ext cx="10774375" cy="1188720"/>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Sizlerden levha tektoniği süreci ve bu süreç sonunda oluşan yeryüzü şekilleri ile ilgili üç boyutlu model oluşturmanız ve bu modelleri sunmanız beklenmektedir.</a:t>
            </a:r>
          </a:p>
        </p:txBody>
      </p:sp>
      <p:sp>
        <p:nvSpPr>
          <p:cNvPr id="9" name="Rounded Rectangle 8"/>
          <p:cNvSpPr/>
          <p:nvPr/>
        </p:nvSpPr>
        <p:spPr>
          <a:xfrm>
            <a:off x="502920" y="2633472"/>
            <a:ext cx="11185855" cy="1193292"/>
          </a:xfrm>
          <a:prstGeom prst="roundRect">
            <a:avLst>
              <a:gd name="adj" fmla="val 8000"/>
            </a:avLst>
          </a:prstGeom>
          <a:solidFill>
            <a:srgbClr val="F0F0F0"/>
          </a:solidFill>
          <a:ln>
            <a:noFill/>
          </a:ln>
          <a:effectLst/>
        </p:spPr>
        <p:txBody>
          <a:bodyPr rtlCol="0" anchor="ctr"/>
          <a:lstStyle/>
          <a:p/>
        </p:txBody>
      </p:sp>
      <p:sp>
        <p:nvSpPr>
          <p:cNvPr id="10" name="Rounded Rectangle 9"/>
          <p:cNvSpPr/>
          <p:nvPr/>
        </p:nvSpPr>
        <p:spPr>
          <a:xfrm>
            <a:off x="502920" y="2633472"/>
            <a:ext cx="1600200" cy="1193292"/>
          </a:xfrm>
          <a:prstGeom prst="roundRect">
            <a:avLst>
              <a:gd name="adj" fmla="val 8000"/>
            </a:avLst>
          </a:prstGeom>
          <a:solidFill>
            <a:srgbClr val="A43E2A"/>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1. Adım</a:t>
            </a:r>
          </a:p>
        </p:txBody>
      </p:sp>
      <p:sp>
        <p:nvSpPr>
          <p:cNvPr id="11" name="TextBox 10"/>
          <p:cNvSpPr txBox="1"/>
          <p:nvPr/>
        </p:nvSpPr>
        <p:spPr>
          <a:xfrm>
            <a:off x="2240280" y="2633472"/>
            <a:ext cx="8122615" cy="1193292"/>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Temin ettiğiniz malzemeleri kullanarak sınıf ortamında grup arkadaşlarınızla belirlediğiniz yeryüzü şeklinin üç boyutlu modelini yapınız.</a:t>
            </a:r>
          </a:p>
        </p:txBody>
      </p:sp>
      <p:sp>
        <p:nvSpPr>
          <p:cNvPr id="12" name="Rounded Rectangle 11"/>
          <p:cNvSpPr/>
          <p:nvPr/>
        </p:nvSpPr>
        <p:spPr>
          <a:xfrm>
            <a:off x="10545775" y="2955798"/>
            <a:ext cx="1005840" cy="548640"/>
          </a:xfrm>
          <a:prstGeom prst="roundRect">
            <a:avLst>
              <a:gd name="adj" fmla="val 30000"/>
            </a:avLst>
          </a:prstGeom>
          <a:solidFill>
            <a:srgbClr val="FCC021"/>
          </a:solidFill>
          <a:ln>
            <a:noFill/>
          </a:ln>
          <a:effectLst/>
        </p:spPr>
        <p:txBody>
          <a:bodyPr rtlCol="0" anchor="ctr" wrap="square" lIns="27432" rIns="27432" tIns="0" bIns="0">
            <a:noAutofit/>
          </a:bodyPr>
          <a:lstStyle/>
          <a:p>
            <a:pPr algn="ctr">
              <a:spcBef>
                <a:spcPts val="0"/>
              </a:spcBef>
              <a:spcAft>
                <a:spcPts val="0"/>
              </a:spcAft>
            </a:pPr>
            <a:r>
              <a:rPr lang="tr-TR" sz="1800" b="1" i="0">
                <a:solidFill>
                  <a:srgbClr val="262626"/>
                </a:solidFill>
                <a:latin typeface="Calibri"/>
              </a:rPr>
              <a:t>28 dk</a:t>
            </a:r>
          </a:p>
        </p:txBody>
      </p:sp>
      <p:sp>
        <p:nvSpPr>
          <p:cNvPr id="13" name="Rounded Rectangle 12"/>
          <p:cNvSpPr/>
          <p:nvPr/>
        </p:nvSpPr>
        <p:spPr>
          <a:xfrm>
            <a:off x="502920" y="3954780"/>
            <a:ext cx="11185855" cy="1193292"/>
          </a:xfrm>
          <a:prstGeom prst="roundRect">
            <a:avLst>
              <a:gd name="adj" fmla="val 8000"/>
            </a:avLst>
          </a:prstGeom>
          <a:solidFill>
            <a:srgbClr val="F0F0F0"/>
          </a:solidFill>
          <a:ln>
            <a:noFill/>
          </a:ln>
          <a:effectLst/>
        </p:spPr>
        <p:txBody>
          <a:bodyPr rtlCol="0" anchor="ctr"/>
          <a:lstStyle/>
          <a:p/>
        </p:txBody>
      </p:sp>
      <p:sp>
        <p:nvSpPr>
          <p:cNvPr id="14" name="Rounded Rectangle 13"/>
          <p:cNvSpPr/>
          <p:nvPr/>
        </p:nvSpPr>
        <p:spPr>
          <a:xfrm>
            <a:off x="502920" y="3954780"/>
            <a:ext cx="1600200" cy="1193292"/>
          </a:xfrm>
          <a:prstGeom prst="roundRect">
            <a:avLst>
              <a:gd name="adj" fmla="val 8000"/>
            </a:avLst>
          </a:prstGeom>
          <a:solidFill>
            <a:srgbClr val="A43E2A"/>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2. Adım</a:t>
            </a:r>
          </a:p>
        </p:txBody>
      </p:sp>
      <p:sp>
        <p:nvSpPr>
          <p:cNvPr id="15" name="TextBox 14"/>
          <p:cNvSpPr txBox="1"/>
          <p:nvPr/>
        </p:nvSpPr>
        <p:spPr>
          <a:xfrm>
            <a:off x="2240280" y="3954780"/>
            <a:ext cx="8122615" cy="1193292"/>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Yaptığınız üç boyutlu modeli grup arkadaşlarınızla sınıf ortamında sununuz.</a:t>
            </a:r>
          </a:p>
        </p:txBody>
      </p:sp>
      <p:sp>
        <p:nvSpPr>
          <p:cNvPr id="16" name="Rounded Rectangle 15"/>
          <p:cNvSpPr/>
          <p:nvPr/>
        </p:nvSpPr>
        <p:spPr>
          <a:xfrm>
            <a:off x="10545775" y="4277106"/>
            <a:ext cx="1005840" cy="548640"/>
          </a:xfrm>
          <a:prstGeom prst="roundRect">
            <a:avLst>
              <a:gd name="adj" fmla="val 30000"/>
            </a:avLst>
          </a:prstGeom>
          <a:solidFill>
            <a:srgbClr val="FCC021"/>
          </a:solidFill>
          <a:ln>
            <a:noFill/>
          </a:ln>
          <a:effectLst/>
        </p:spPr>
        <p:txBody>
          <a:bodyPr rtlCol="0" anchor="ctr" wrap="square" lIns="27432" rIns="27432" tIns="0" bIns="0">
            <a:noAutofit/>
          </a:bodyPr>
          <a:lstStyle/>
          <a:p>
            <a:pPr algn="ctr">
              <a:spcBef>
                <a:spcPts val="0"/>
              </a:spcBef>
              <a:spcAft>
                <a:spcPts val="0"/>
              </a:spcAft>
            </a:pPr>
            <a:r>
              <a:rPr lang="tr-TR" sz="1800" b="1" i="0">
                <a:solidFill>
                  <a:srgbClr val="262626"/>
                </a:solidFill>
                <a:latin typeface="Calibri"/>
              </a:rPr>
              <a:t>22 dk</a:t>
            </a:r>
          </a:p>
        </p:txBody>
      </p:sp>
      <p:sp>
        <p:nvSpPr>
          <p:cNvPr id="17" name="Rounded Rectangle 16"/>
          <p:cNvSpPr/>
          <p:nvPr/>
        </p:nvSpPr>
        <p:spPr>
          <a:xfrm>
            <a:off x="502920" y="5422392"/>
            <a:ext cx="11185855" cy="777240"/>
          </a:xfrm>
          <a:prstGeom prst="roundRect">
            <a:avLst>
              <a:gd name="adj" fmla="val 8000"/>
            </a:avLst>
          </a:prstGeom>
          <a:solidFill>
            <a:srgbClr val="FFF3D1"/>
          </a:solidFill>
          <a:ln>
            <a:noFill/>
          </a:ln>
          <a:effectLst/>
        </p:spPr>
        <p:txBody>
          <a:bodyPr rtlCol="0" anchor="ctr" wrap="square" lIns="128016" rIns="128016" tIns="73152" bIns="73152">
            <a:noAutofit/>
          </a:bodyPr>
          <a:lstStyle/>
          <a:p>
            <a:pPr algn="ctr">
              <a:spcBef>
                <a:spcPts val="0"/>
              </a:spcBef>
              <a:spcAft>
                <a:spcPts val="0"/>
              </a:spcAft>
            </a:pPr>
            <a:r>
              <a:rPr lang="tr-TR" sz="2200" b="1" i="0">
                <a:solidFill>
                  <a:srgbClr val="262626"/>
                </a:solidFill>
                <a:latin typeface="Calibri"/>
              </a:rPr>
              <a:t>Malzeme: okulda bulunan ya da atık malzeme — yeni malzeme satın alınmaz.</a:t>
            </a:r>
          </a:p>
        </p:txBody>
      </p:sp>
      <p:sp>
        <p:nvSpPr>
          <p:cNvPr id="18" name="TextBox 1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9" name="Rounded Rectangle 1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105</a:t>
            </a:r>
          </a:p>
        </p:txBody>
      </p:sp>
      <p:sp>
        <p:nvSpPr>
          <p:cNvPr id="20" name="TextBox 1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296 / 350</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Puanlama anahtarı: neye bakılacak?</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ÖLÇÜTLER</a:t>
            </a:r>
          </a:p>
        </p:txBody>
      </p:sp>
      <p:graphicFrame>
        <p:nvGraphicFramePr>
          <p:cNvPr id="6" name="Table 5"/>
          <p:cNvGraphicFramePr>
            <a:graphicFrameLocks noGrp="1"/>
          </p:cNvGraphicFramePr>
          <p:nvPr/>
        </p:nvGraphicFramePr>
        <p:xfrm>
          <a:off x="502920" y="1261872"/>
          <a:ext cx="11183112" cy="4133088"/>
        </p:xfrm>
        <a:graphic>
          <a:graphicData uri="http://schemas.openxmlformats.org/drawingml/2006/table">
            <a:tbl>
              <a:tblPr firstRow="1" bandRow="1">
                <a:tableStyleId>{5C22544A-7EE6-4342-B048-85BDC9FD1C3A}</a:tableStyleId>
              </a:tblPr>
              <a:tblGrid>
                <a:gridCol w="4023360"/>
                <a:gridCol w="1783080"/>
                <a:gridCol w="1783080"/>
                <a:gridCol w="1783080"/>
                <a:gridCol w="1810512"/>
              </a:tblGrid>
              <a:tr h="566928">
                <a:tc>
                  <a:txBody>
                    <a:bodyPr wrap="square"/>
                    <a:lstStyle/>
                    <a:p>
                      <a:pPr algn="ctr">
                        <a:spcBef>
                          <a:spcPts val="0"/>
                        </a:spcBef>
                        <a:spcAft>
                          <a:spcPts val="0"/>
                        </a:spcAft>
                      </a:pPr>
                      <a:r>
                        <a:rPr lang="tr-TR" sz="1800" b="1" i="0">
                          <a:solidFill>
                            <a:srgbClr val="FFFFFF"/>
                          </a:solidFill>
                          <a:latin typeface="Calibri"/>
                        </a:rPr>
                        <a:t>Ölçüt</a:t>
                      </a:r>
                    </a:p>
                  </a:txBody>
                  <a:tcPr marL="54864" marR="54864" marT="18288" marB="18288" anchor="ctr">
                    <a:solidFill>
                      <a:srgbClr val="A43E2A"/>
                    </a:solidFill>
                  </a:tcPr>
                </a:tc>
                <a:tc>
                  <a:txBody>
                    <a:bodyPr wrap="square"/>
                    <a:lstStyle/>
                    <a:p>
                      <a:pPr algn="ctr">
                        <a:spcBef>
                          <a:spcPts val="0"/>
                        </a:spcBef>
                        <a:spcAft>
                          <a:spcPts val="0"/>
                        </a:spcAft>
                      </a:pPr>
                      <a:r>
                        <a:rPr lang="tr-TR" sz="1800" b="1" i="0">
                          <a:solidFill>
                            <a:srgbClr val="FFFFFF"/>
                          </a:solidFill>
                          <a:latin typeface="Calibri"/>
                        </a:rPr>
                        <a:t>Başlangıç</a:t>
                      </a:r>
                    </a:p>
                  </a:txBody>
                  <a:tcPr marL="54864" marR="54864" marT="18288" marB="18288" anchor="ctr">
                    <a:solidFill>
                      <a:srgbClr val="A43E2A"/>
                    </a:solidFill>
                  </a:tcPr>
                </a:tc>
                <a:tc>
                  <a:txBody>
                    <a:bodyPr wrap="square"/>
                    <a:lstStyle/>
                    <a:p>
                      <a:pPr algn="ctr">
                        <a:spcBef>
                          <a:spcPts val="0"/>
                        </a:spcBef>
                        <a:spcAft>
                          <a:spcPts val="0"/>
                        </a:spcAft>
                      </a:pPr>
                      <a:r>
                        <a:rPr lang="tr-TR" sz="1800" b="1" i="0">
                          <a:solidFill>
                            <a:srgbClr val="FFFFFF"/>
                          </a:solidFill>
                          <a:latin typeface="Calibri"/>
                        </a:rPr>
                        <a:t>Kabul edilebilir</a:t>
                      </a:r>
                    </a:p>
                  </a:txBody>
                  <a:tcPr marL="54864" marR="54864" marT="18288" marB="18288" anchor="ctr">
                    <a:solidFill>
                      <a:srgbClr val="A43E2A"/>
                    </a:solidFill>
                  </a:tcPr>
                </a:tc>
                <a:tc>
                  <a:txBody>
                    <a:bodyPr wrap="square"/>
                    <a:lstStyle/>
                    <a:p>
                      <a:pPr algn="ctr">
                        <a:spcBef>
                          <a:spcPts val="0"/>
                        </a:spcBef>
                        <a:spcAft>
                          <a:spcPts val="0"/>
                        </a:spcAft>
                      </a:pPr>
                      <a:r>
                        <a:rPr lang="tr-TR" sz="1800" b="1" i="0">
                          <a:solidFill>
                            <a:srgbClr val="FFFFFF"/>
                          </a:solidFill>
                          <a:latin typeface="Calibri"/>
                        </a:rPr>
                        <a:t>İyi</a:t>
                      </a:r>
                    </a:p>
                  </a:txBody>
                  <a:tcPr marL="54864" marR="54864" marT="18288" marB="18288" anchor="ctr">
                    <a:solidFill>
                      <a:srgbClr val="A43E2A"/>
                    </a:solidFill>
                  </a:tcPr>
                </a:tc>
                <a:tc>
                  <a:txBody>
                    <a:bodyPr wrap="square"/>
                    <a:lstStyle/>
                    <a:p>
                      <a:pPr algn="ctr">
                        <a:spcBef>
                          <a:spcPts val="0"/>
                        </a:spcBef>
                        <a:spcAft>
                          <a:spcPts val="0"/>
                        </a:spcAft>
                      </a:pPr>
                      <a:r>
                        <a:rPr lang="tr-TR" sz="1800" b="1" i="0">
                          <a:solidFill>
                            <a:srgbClr val="FFFFFF"/>
                          </a:solidFill>
                          <a:latin typeface="Calibri"/>
                        </a:rPr>
                        <a:t>Çok iyi</a:t>
                      </a:r>
                    </a:p>
                  </a:txBody>
                  <a:tcPr marL="54864" marR="54864" marT="18288" marB="18288" anchor="ctr">
                    <a:solidFill>
                      <a:srgbClr val="A43E2A"/>
                    </a:solidFill>
                  </a:tcPr>
                </a:tc>
              </a:tr>
              <a:tr h="713232">
                <a:tc>
                  <a:txBody>
                    <a:bodyPr wrap="square"/>
                    <a:lstStyle/>
                    <a:p>
                      <a:pPr algn="l">
                        <a:spcBef>
                          <a:spcPts val="0"/>
                        </a:spcBef>
                        <a:spcAft>
                          <a:spcPts val="0"/>
                        </a:spcAft>
                      </a:pPr>
                      <a:r>
                        <a:rPr lang="tr-TR" sz="2100" b="0" i="0">
                          <a:solidFill>
                            <a:srgbClr val="262626"/>
                          </a:solidFill>
                          <a:latin typeface="Calibri"/>
                        </a:rPr>
                        <a:t>Hazırlık yapma (20)</a:t>
                      </a:r>
                    </a:p>
                  </a:txBody>
                  <a:tcPr marL="54864" marR="54864" marT="18288" marB="18288" anchor="ctr">
                    <a:solidFill>
                      <a:srgbClr val="FFFFFF"/>
                    </a:solidFill>
                  </a:tcPr>
                </a:tc>
                <a:tc>
                  <a:txBody>
                    <a:bodyPr wrap="square"/>
                    <a:lstStyle/>
                    <a:p>
                      <a:pPr algn="ctr">
                        <a:spcBef>
                          <a:spcPts val="0"/>
                        </a:spcBef>
                        <a:spcAft>
                          <a:spcPts val="0"/>
                        </a:spcAft>
                      </a:pPr>
                      <a:r>
                        <a:rPr lang="tr-TR" sz="2100" b="0" i="0">
                          <a:solidFill>
                            <a:srgbClr val="262626"/>
                          </a:solidFill>
                          <a:latin typeface="Calibri"/>
                        </a:rPr>
                        <a:t>5</a:t>
                      </a:r>
                    </a:p>
                  </a:txBody>
                  <a:tcPr marL="54864" marR="54864" marT="18288" marB="18288" anchor="ctr">
                    <a:solidFill>
                      <a:srgbClr val="FFFFFF"/>
                    </a:solidFill>
                  </a:tcPr>
                </a:tc>
                <a:tc>
                  <a:txBody>
                    <a:bodyPr wrap="square"/>
                    <a:lstStyle/>
                    <a:p>
                      <a:pPr algn="ctr">
                        <a:spcBef>
                          <a:spcPts val="0"/>
                        </a:spcBef>
                        <a:spcAft>
                          <a:spcPts val="0"/>
                        </a:spcAft>
                      </a:pPr>
                      <a:r>
                        <a:rPr lang="tr-TR" sz="2100" b="0" i="0">
                          <a:solidFill>
                            <a:srgbClr val="262626"/>
                          </a:solidFill>
                          <a:latin typeface="Calibri"/>
                        </a:rPr>
                        <a:t>10</a:t>
                      </a:r>
                    </a:p>
                  </a:txBody>
                  <a:tcPr marL="54864" marR="54864" marT="18288" marB="18288" anchor="ctr">
                    <a:solidFill>
                      <a:srgbClr val="FFFFFF"/>
                    </a:solidFill>
                  </a:tcPr>
                </a:tc>
                <a:tc>
                  <a:txBody>
                    <a:bodyPr wrap="square"/>
                    <a:lstStyle/>
                    <a:p>
                      <a:pPr algn="ctr">
                        <a:spcBef>
                          <a:spcPts val="0"/>
                        </a:spcBef>
                        <a:spcAft>
                          <a:spcPts val="0"/>
                        </a:spcAft>
                      </a:pPr>
                      <a:r>
                        <a:rPr lang="tr-TR" sz="2100" b="0" i="0">
                          <a:solidFill>
                            <a:srgbClr val="262626"/>
                          </a:solidFill>
                          <a:latin typeface="Calibri"/>
                        </a:rPr>
                        <a:t>15</a:t>
                      </a:r>
                    </a:p>
                  </a:txBody>
                  <a:tcPr marL="54864" marR="54864" marT="18288" marB="18288" anchor="ctr">
                    <a:solidFill>
                      <a:srgbClr val="FFFFFF"/>
                    </a:solidFill>
                  </a:tcPr>
                </a:tc>
                <a:tc>
                  <a:txBody>
                    <a:bodyPr wrap="square"/>
                    <a:lstStyle/>
                    <a:p>
                      <a:pPr algn="ctr">
                        <a:spcBef>
                          <a:spcPts val="0"/>
                        </a:spcBef>
                        <a:spcAft>
                          <a:spcPts val="0"/>
                        </a:spcAft>
                      </a:pPr>
                      <a:r>
                        <a:rPr lang="tr-TR" sz="2100" b="0" i="0">
                          <a:solidFill>
                            <a:srgbClr val="262626"/>
                          </a:solidFill>
                          <a:latin typeface="Calibri"/>
                        </a:rPr>
                        <a:t>20</a:t>
                      </a:r>
                    </a:p>
                  </a:txBody>
                  <a:tcPr marL="54864" marR="54864" marT="18288" marB="18288" anchor="ctr">
                    <a:solidFill>
                      <a:srgbClr val="FFFFFF"/>
                    </a:solidFill>
                  </a:tcPr>
                </a:tc>
              </a:tr>
              <a:tr h="713232">
                <a:tc>
                  <a:txBody>
                    <a:bodyPr wrap="square"/>
                    <a:lstStyle/>
                    <a:p>
                      <a:pPr algn="l">
                        <a:spcBef>
                          <a:spcPts val="0"/>
                        </a:spcBef>
                        <a:spcAft>
                          <a:spcPts val="0"/>
                        </a:spcAft>
                      </a:pPr>
                      <a:r>
                        <a:rPr lang="tr-TR" sz="2100" b="0" i="0">
                          <a:solidFill>
                            <a:srgbClr val="262626"/>
                          </a:solidFill>
                          <a:latin typeface="Calibri"/>
                        </a:rPr>
                        <a:t>Bilgi toplama (20)</a:t>
                      </a:r>
                    </a:p>
                  </a:txBody>
                  <a:tcPr marL="54864" marR="54864" marT="18288" marB="18288" anchor="ctr">
                    <a:solidFill>
                      <a:srgbClr val="E3ECF5"/>
                    </a:solidFill>
                  </a:tcPr>
                </a:tc>
                <a:tc>
                  <a:txBody>
                    <a:bodyPr wrap="square"/>
                    <a:lstStyle/>
                    <a:p>
                      <a:pPr algn="ctr">
                        <a:spcBef>
                          <a:spcPts val="0"/>
                        </a:spcBef>
                        <a:spcAft>
                          <a:spcPts val="0"/>
                        </a:spcAft>
                      </a:pPr>
                      <a:r>
                        <a:rPr lang="tr-TR" sz="2100" b="0" i="0">
                          <a:solidFill>
                            <a:srgbClr val="262626"/>
                          </a:solidFill>
                          <a:latin typeface="Calibri"/>
                        </a:rPr>
                        <a:t>5</a:t>
                      </a:r>
                    </a:p>
                  </a:txBody>
                  <a:tcPr marL="54864" marR="54864" marT="18288" marB="18288" anchor="ctr">
                    <a:solidFill>
                      <a:srgbClr val="E3ECF5"/>
                    </a:solidFill>
                  </a:tcPr>
                </a:tc>
                <a:tc>
                  <a:txBody>
                    <a:bodyPr wrap="square"/>
                    <a:lstStyle/>
                    <a:p>
                      <a:pPr algn="ctr">
                        <a:spcBef>
                          <a:spcPts val="0"/>
                        </a:spcBef>
                        <a:spcAft>
                          <a:spcPts val="0"/>
                        </a:spcAft>
                      </a:pPr>
                      <a:r>
                        <a:rPr lang="tr-TR" sz="2100" b="0" i="0">
                          <a:solidFill>
                            <a:srgbClr val="262626"/>
                          </a:solidFill>
                          <a:latin typeface="Calibri"/>
                        </a:rPr>
                        <a:t>10</a:t>
                      </a:r>
                    </a:p>
                  </a:txBody>
                  <a:tcPr marL="54864" marR="54864" marT="18288" marB="18288" anchor="ctr">
                    <a:solidFill>
                      <a:srgbClr val="E3ECF5"/>
                    </a:solidFill>
                  </a:tcPr>
                </a:tc>
                <a:tc>
                  <a:txBody>
                    <a:bodyPr wrap="square"/>
                    <a:lstStyle/>
                    <a:p>
                      <a:pPr algn="ctr">
                        <a:spcBef>
                          <a:spcPts val="0"/>
                        </a:spcBef>
                        <a:spcAft>
                          <a:spcPts val="0"/>
                        </a:spcAft>
                      </a:pPr>
                      <a:r>
                        <a:rPr lang="tr-TR" sz="2100" b="0" i="0">
                          <a:solidFill>
                            <a:srgbClr val="262626"/>
                          </a:solidFill>
                          <a:latin typeface="Calibri"/>
                        </a:rPr>
                        <a:t>15</a:t>
                      </a:r>
                    </a:p>
                  </a:txBody>
                  <a:tcPr marL="54864" marR="54864" marT="18288" marB="18288" anchor="ctr">
                    <a:solidFill>
                      <a:srgbClr val="E3ECF5"/>
                    </a:solidFill>
                  </a:tcPr>
                </a:tc>
                <a:tc>
                  <a:txBody>
                    <a:bodyPr wrap="square"/>
                    <a:lstStyle/>
                    <a:p>
                      <a:pPr algn="ctr">
                        <a:spcBef>
                          <a:spcPts val="0"/>
                        </a:spcBef>
                        <a:spcAft>
                          <a:spcPts val="0"/>
                        </a:spcAft>
                      </a:pPr>
                      <a:r>
                        <a:rPr lang="tr-TR" sz="2100" b="0" i="0">
                          <a:solidFill>
                            <a:srgbClr val="262626"/>
                          </a:solidFill>
                          <a:latin typeface="Calibri"/>
                        </a:rPr>
                        <a:t>20</a:t>
                      </a:r>
                    </a:p>
                  </a:txBody>
                  <a:tcPr marL="54864" marR="54864" marT="18288" marB="18288" anchor="ctr">
                    <a:solidFill>
                      <a:srgbClr val="E3ECF5"/>
                    </a:solidFill>
                  </a:tcPr>
                </a:tc>
              </a:tr>
              <a:tr h="713232">
                <a:tc>
                  <a:txBody>
                    <a:bodyPr wrap="square"/>
                    <a:lstStyle/>
                    <a:p>
                      <a:pPr algn="l">
                        <a:spcBef>
                          <a:spcPts val="0"/>
                        </a:spcBef>
                        <a:spcAft>
                          <a:spcPts val="0"/>
                        </a:spcAft>
                      </a:pPr>
                      <a:r>
                        <a:rPr lang="tr-TR" sz="2100" b="0" i="0">
                          <a:solidFill>
                            <a:srgbClr val="262626"/>
                          </a:solidFill>
                          <a:latin typeface="Calibri"/>
                        </a:rPr>
                        <a:t>Bilgileri çözümleme (20)</a:t>
                      </a:r>
                    </a:p>
                  </a:txBody>
                  <a:tcPr marL="54864" marR="54864" marT="18288" marB="18288" anchor="ctr">
                    <a:solidFill>
                      <a:srgbClr val="FFFFFF"/>
                    </a:solidFill>
                  </a:tcPr>
                </a:tc>
                <a:tc>
                  <a:txBody>
                    <a:bodyPr wrap="square"/>
                    <a:lstStyle/>
                    <a:p>
                      <a:pPr algn="ctr">
                        <a:spcBef>
                          <a:spcPts val="0"/>
                        </a:spcBef>
                        <a:spcAft>
                          <a:spcPts val="0"/>
                        </a:spcAft>
                      </a:pPr>
                      <a:r>
                        <a:rPr lang="tr-TR" sz="2100" b="0" i="0">
                          <a:solidFill>
                            <a:srgbClr val="262626"/>
                          </a:solidFill>
                          <a:latin typeface="Calibri"/>
                        </a:rPr>
                        <a:t>5</a:t>
                      </a:r>
                    </a:p>
                  </a:txBody>
                  <a:tcPr marL="54864" marR="54864" marT="18288" marB="18288" anchor="ctr">
                    <a:solidFill>
                      <a:srgbClr val="FFFFFF"/>
                    </a:solidFill>
                  </a:tcPr>
                </a:tc>
                <a:tc>
                  <a:txBody>
                    <a:bodyPr wrap="square"/>
                    <a:lstStyle/>
                    <a:p>
                      <a:pPr algn="ctr">
                        <a:spcBef>
                          <a:spcPts val="0"/>
                        </a:spcBef>
                        <a:spcAft>
                          <a:spcPts val="0"/>
                        </a:spcAft>
                      </a:pPr>
                      <a:r>
                        <a:rPr lang="tr-TR" sz="2100" b="0" i="0">
                          <a:solidFill>
                            <a:srgbClr val="262626"/>
                          </a:solidFill>
                          <a:latin typeface="Calibri"/>
                        </a:rPr>
                        <a:t>10</a:t>
                      </a:r>
                    </a:p>
                  </a:txBody>
                  <a:tcPr marL="54864" marR="54864" marT="18288" marB="18288" anchor="ctr">
                    <a:solidFill>
                      <a:srgbClr val="FFFFFF"/>
                    </a:solidFill>
                  </a:tcPr>
                </a:tc>
                <a:tc>
                  <a:txBody>
                    <a:bodyPr wrap="square"/>
                    <a:lstStyle/>
                    <a:p>
                      <a:pPr algn="ctr">
                        <a:spcBef>
                          <a:spcPts val="0"/>
                        </a:spcBef>
                        <a:spcAft>
                          <a:spcPts val="0"/>
                        </a:spcAft>
                      </a:pPr>
                      <a:r>
                        <a:rPr lang="tr-TR" sz="2100" b="0" i="0">
                          <a:solidFill>
                            <a:srgbClr val="262626"/>
                          </a:solidFill>
                          <a:latin typeface="Calibri"/>
                        </a:rPr>
                        <a:t>15</a:t>
                      </a:r>
                    </a:p>
                  </a:txBody>
                  <a:tcPr marL="54864" marR="54864" marT="18288" marB="18288" anchor="ctr">
                    <a:solidFill>
                      <a:srgbClr val="FFFFFF"/>
                    </a:solidFill>
                  </a:tcPr>
                </a:tc>
                <a:tc>
                  <a:txBody>
                    <a:bodyPr wrap="square"/>
                    <a:lstStyle/>
                    <a:p>
                      <a:pPr algn="ctr">
                        <a:spcBef>
                          <a:spcPts val="0"/>
                        </a:spcBef>
                        <a:spcAft>
                          <a:spcPts val="0"/>
                        </a:spcAft>
                      </a:pPr>
                      <a:r>
                        <a:rPr lang="tr-TR" sz="2100" b="0" i="0">
                          <a:solidFill>
                            <a:srgbClr val="262626"/>
                          </a:solidFill>
                          <a:latin typeface="Calibri"/>
                        </a:rPr>
                        <a:t>20</a:t>
                      </a:r>
                    </a:p>
                  </a:txBody>
                  <a:tcPr marL="54864" marR="54864" marT="18288" marB="18288" anchor="ctr">
                    <a:solidFill>
                      <a:srgbClr val="FFFFFF"/>
                    </a:solidFill>
                  </a:tcPr>
                </a:tc>
              </a:tr>
              <a:tr h="713232">
                <a:tc>
                  <a:txBody>
                    <a:bodyPr wrap="square"/>
                    <a:lstStyle/>
                    <a:p>
                      <a:pPr algn="l">
                        <a:spcBef>
                          <a:spcPts val="0"/>
                        </a:spcBef>
                        <a:spcAft>
                          <a:spcPts val="0"/>
                        </a:spcAft>
                      </a:pPr>
                      <a:r>
                        <a:rPr lang="tr-TR" sz="2100" b="0" i="0">
                          <a:solidFill>
                            <a:srgbClr val="262626"/>
                          </a:solidFill>
                          <a:latin typeface="Calibri"/>
                        </a:rPr>
                        <a:t>Model oluşturma (20)</a:t>
                      </a:r>
                    </a:p>
                  </a:txBody>
                  <a:tcPr marL="54864" marR="54864" marT="18288" marB="18288" anchor="ctr">
                    <a:solidFill>
                      <a:srgbClr val="E3ECF5"/>
                    </a:solidFill>
                  </a:tcPr>
                </a:tc>
                <a:tc>
                  <a:txBody>
                    <a:bodyPr wrap="square"/>
                    <a:lstStyle/>
                    <a:p>
                      <a:pPr algn="ctr">
                        <a:spcBef>
                          <a:spcPts val="0"/>
                        </a:spcBef>
                        <a:spcAft>
                          <a:spcPts val="0"/>
                        </a:spcAft>
                      </a:pPr>
                      <a:r>
                        <a:rPr lang="tr-TR" sz="2100" b="0" i="0">
                          <a:solidFill>
                            <a:srgbClr val="262626"/>
                          </a:solidFill>
                          <a:latin typeface="Calibri"/>
                        </a:rPr>
                        <a:t>5</a:t>
                      </a:r>
                    </a:p>
                  </a:txBody>
                  <a:tcPr marL="54864" marR="54864" marT="18288" marB="18288" anchor="ctr">
                    <a:solidFill>
                      <a:srgbClr val="E3ECF5"/>
                    </a:solidFill>
                  </a:tcPr>
                </a:tc>
                <a:tc>
                  <a:txBody>
                    <a:bodyPr wrap="square"/>
                    <a:lstStyle/>
                    <a:p>
                      <a:pPr algn="ctr">
                        <a:spcBef>
                          <a:spcPts val="0"/>
                        </a:spcBef>
                        <a:spcAft>
                          <a:spcPts val="0"/>
                        </a:spcAft>
                      </a:pPr>
                      <a:r>
                        <a:rPr lang="tr-TR" sz="2100" b="0" i="0">
                          <a:solidFill>
                            <a:srgbClr val="262626"/>
                          </a:solidFill>
                          <a:latin typeface="Calibri"/>
                        </a:rPr>
                        <a:t>10</a:t>
                      </a:r>
                    </a:p>
                  </a:txBody>
                  <a:tcPr marL="54864" marR="54864" marT="18288" marB="18288" anchor="ctr">
                    <a:solidFill>
                      <a:srgbClr val="E3ECF5"/>
                    </a:solidFill>
                  </a:tcPr>
                </a:tc>
                <a:tc>
                  <a:txBody>
                    <a:bodyPr wrap="square"/>
                    <a:lstStyle/>
                    <a:p>
                      <a:pPr algn="ctr">
                        <a:spcBef>
                          <a:spcPts val="0"/>
                        </a:spcBef>
                        <a:spcAft>
                          <a:spcPts val="0"/>
                        </a:spcAft>
                      </a:pPr>
                      <a:r>
                        <a:rPr lang="tr-TR" sz="2100" b="0" i="0">
                          <a:solidFill>
                            <a:srgbClr val="262626"/>
                          </a:solidFill>
                          <a:latin typeface="Calibri"/>
                        </a:rPr>
                        <a:t>15</a:t>
                      </a:r>
                    </a:p>
                  </a:txBody>
                  <a:tcPr marL="54864" marR="54864" marT="18288" marB="18288" anchor="ctr">
                    <a:solidFill>
                      <a:srgbClr val="E3ECF5"/>
                    </a:solidFill>
                  </a:tcPr>
                </a:tc>
                <a:tc>
                  <a:txBody>
                    <a:bodyPr wrap="square"/>
                    <a:lstStyle/>
                    <a:p>
                      <a:pPr algn="ctr">
                        <a:spcBef>
                          <a:spcPts val="0"/>
                        </a:spcBef>
                        <a:spcAft>
                          <a:spcPts val="0"/>
                        </a:spcAft>
                      </a:pPr>
                      <a:r>
                        <a:rPr lang="tr-TR" sz="2100" b="0" i="0">
                          <a:solidFill>
                            <a:srgbClr val="262626"/>
                          </a:solidFill>
                          <a:latin typeface="Calibri"/>
                        </a:rPr>
                        <a:t>20</a:t>
                      </a:r>
                    </a:p>
                  </a:txBody>
                  <a:tcPr marL="54864" marR="54864" marT="18288" marB="18288" anchor="ctr">
                    <a:solidFill>
                      <a:srgbClr val="E3ECF5"/>
                    </a:solidFill>
                  </a:tcPr>
                </a:tc>
              </a:tr>
              <a:tr h="713232">
                <a:tc>
                  <a:txBody>
                    <a:bodyPr wrap="square"/>
                    <a:lstStyle/>
                    <a:p>
                      <a:pPr algn="l">
                        <a:spcBef>
                          <a:spcPts val="0"/>
                        </a:spcBef>
                        <a:spcAft>
                          <a:spcPts val="0"/>
                        </a:spcAft>
                      </a:pPr>
                      <a:r>
                        <a:rPr lang="tr-TR" sz="2100" b="0" i="0">
                          <a:solidFill>
                            <a:srgbClr val="262626"/>
                          </a:solidFill>
                          <a:latin typeface="Calibri"/>
                        </a:rPr>
                        <a:t>Sunum (20)</a:t>
                      </a:r>
                    </a:p>
                  </a:txBody>
                  <a:tcPr marL="54864" marR="54864" marT="18288" marB="18288" anchor="ctr">
                    <a:solidFill>
                      <a:srgbClr val="FFFFFF"/>
                    </a:solidFill>
                  </a:tcPr>
                </a:tc>
                <a:tc>
                  <a:txBody>
                    <a:bodyPr wrap="square"/>
                    <a:lstStyle/>
                    <a:p>
                      <a:pPr algn="ctr">
                        <a:spcBef>
                          <a:spcPts val="0"/>
                        </a:spcBef>
                        <a:spcAft>
                          <a:spcPts val="0"/>
                        </a:spcAft>
                      </a:pPr>
                      <a:r>
                        <a:rPr lang="tr-TR" sz="2100" b="0" i="0">
                          <a:solidFill>
                            <a:srgbClr val="262626"/>
                          </a:solidFill>
                          <a:latin typeface="Calibri"/>
                        </a:rPr>
                        <a:t>5</a:t>
                      </a:r>
                    </a:p>
                  </a:txBody>
                  <a:tcPr marL="54864" marR="54864" marT="18288" marB="18288" anchor="ctr">
                    <a:solidFill>
                      <a:srgbClr val="FFFFFF"/>
                    </a:solidFill>
                  </a:tcPr>
                </a:tc>
                <a:tc>
                  <a:txBody>
                    <a:bodyPr wrap="square"/>
                    <a:lstStyle/>
                    <a:p>
                      <a:pPr algn="ctr">
                        <a:spcBef>
                          <a:spcPts val="0"/>
                        </a:spcBef>
                        <a:spcAft>
                          <a:spcPts val="0"/>
                        </a:spcAft>
                      </a:pPr>
                      <a:r>
                        <a:rPr lang="tr-TR" sz="2100" b="0" i="0">
                          <a:solidFill>
                            <a:srgbClr val="262626"/>
                          </a:solidFill>
                          <a:latin typeface="Calibri"/>
                        </a:rPr>
                        <a:t>10</a:t>
                      </a:r>
                    </a:p>
                  </a:txBody>
                  <a:tcPr marL="54864" marR="54864" marT="18288" marB="18288" anchor="ctr">
                    <a:solidFill>
                      <a:srgbClr val="FFFFFF"/>
                    </a:solidFill>
                  </a:tcPr>
                </a:tc>
                <a:tc>
                  <a:txBody>
                    <a:bodyPr wrap="square"/>
                    <a:lstStyle/>
                    <a:p>
                      <a:pPr algn="ctr">
                        <a:spcBef>
                          <a:spcPts val="0"/>
                        </a:spcBef>
                        <a:spcAft>
                          <a:spcPts val="0"/>
                        </a:spcAft>
                      </a:pPr>
                      <a:r>
                        <a:rPr lang="tr-TR" sz="2100" b="0" i="0">
                          <a:solidFill>
                            <a:srgbClr val="262626"/>
                          </a:solidFill>
                          <a:latin typeface="Calibri"/>
                        </a:rPr>
                        <a:t>15</a:t>
                      </a:r>
                    </a:p>
                  </a:txBody>
                  <a:tcPr marL="54864" marR="54864" marT="18288" marB="18288" anchor="ctr">
                    <a:solidFill>
                      <a:srgbClr val="FFFFFF"/>
                    </a:solidFill>
                  </a:tcPr>
                </a:tc>
                <a:tc>
                  <a:txBody>
                    <a:bodyPr wrap="square"/>
                    <a:lstStyle/>
                    <a:p>
                      <a:pPr algn="ctr">
                        <a:spcBef>
                          <a:spcPts val="0"/>
                        </a:spcBef>
                        <a:spcAft>
                          <a:spcPts val="0"/>
                        </a:spcAft>
                      </a:pPr>
                      <a:r>
                        <a:rPr lang="tr-TR" sz="2100" b="0" i="0">
                          <a:solidFill>
                            <a:srgbClr val="262626"/>
                          </a:solidFill>
                          <a:latin typeface="Calibri"/>
                        </a:rPr>
                        <a:t>20</a:t>
                      </a:r>
                    </a:p>
                  </a:txBody>
                  <a:tcPr marL="54864" marR="54864" marT="18288" marB="18288" anchor="ctr">
                    <a:solidFill>
                      <a:srgbClr val="FFFFFF"/>
                    </a:solidFill>
                  </a:tcPr>
                </a:tc>
              </a:tr>
            </a:tbl>
          </a:graphicData>
        </a:graphic>
      </p:graphicFrame>
      <p:sp>
        <p:nvSpPr>
          <p:cNvPr id="7" name="TextBox 6"/>
          <p:cNvSpPr txBox="1"/>
          <p:nvPr/>
        </p:nvSpPr>
        <p:spPr>
          <a:xfrm>
            <a:off x="502920" y="5742432"/>
            <a:ext cx="11185855" cy="457200"/>
          </a:xfrm>
          <a:prstGeom prst="rect">
            <a:avLst/>
          </a:prstGeom>
          <a:noFill/>
        </p:spPr>
        <p:txBody>
          <a:bodyPr wrap="square" anchor="t" lIns="73152" rIns="73152" tIns="36576" bIns="36576">
            <a:noAutofit/>
          </a:bodyPr>
          <a:lstStyle/>
          <a:p>
            <a:pPr algn="ctr">
              <a:spcBef>
                <a:spcPts val="0"/>
              </a:spcBef>
              <a:spcAft>
                <a:spcPts val="0"/>
              </a:spcAft>
            </a:pPr>
            <a:r>
              <a:rPr lang="tr-TR" sz="2000" b="1" i="0">
                <a:solidFill>
                  <a:srgbClr val="A43E2A"/>
                </a:solidFill>
                <a:latin typeface="Calibri"/>
              </a:rPr>
              <a:t>Toplam 100 puan · öz değerlendirme formu (s. 107) ile birlikte</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106</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297 / 350</a:t>
            </a:r>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Bu çalışma dönem notuma nasıl yansır?</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P1 · ÖNERİ</a:t>
            </a:r>
          </a:p>
        </p:txBody>
      </p:sp>
      <p:sp>
        <p:nvSpPr>
          <p:cNvPr id="6" name="Rounded Rectangle 5"/>
          <p:cNvSpPr/>
          <p:nvPr/>
        </p:nvSpPr>
        <p:spPr>
          <a:xfrm>
            <a:off x="502920" y="1261872"/>
            <a:ext cx="3594506" cy="329184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61872"/>
            <a:ext cx="3594506" cy="530352"/>
          </a:xfrm>
          <a:prstGeom prst="roundRect">
            <a:avLst>
              <a:gd name="adj" fmla="val 25000"/>
            </a:avLst>
          </a:prstGeom>
          <a:solidFill>
            <a:srgbClr val="A43E2A"/>
          </a:solidFill>
          <a:ln>
            <a:noFill/>
          </a:ln>
          <a:effectLst/>
        </p:spPr>
        <p:txBody>
          <a:bodyPr rtlCol="0" anchor="ctr"/>
          <a:lstStyle/>
          <a:p/>
        </p:txBody>
      </p:sp>
      <p:sp>
        <p:nvSpPr>
          <p:cNvPr id="8" name="Rectangle 7"/>
          <p:cNvSpPr/>
          <p:nvPr/>
        </p:nvSpPr>
        <p:spPr>
          <a:xfrm>
            <a:off x="502920" y="1527048"/>
            <a:ext cx="3594506" cy="265176"/>
          </a:xfrm>
          <a:prstGeom prst="rect">
            <a:avLst/>
          </a:prstGeom>
          <a:solidFill>
            <a:srgbClr val="A43E2A"/>
          </a:solidFill>
          <a:ln>
            <a:noFill/>
          </a:ln>
          <a:effectLst/>
        </p:spPr>
        <p:txBody>
          <a:bodyPr rtlCol="0" anchor="ctr"/>
          <a:lstStyle/>
          <a:p/>
        </p:txBody>
      </p:sp>
      <p:sp>
        <p:nvSpPr>
          <p:cNvPr id="9" name="TextBox 8"/>
          <p:cNvSpPr txBox="1"/>
          <p:nvPr/>
        </p:nvSpPr>
        <p:spPr>
          <a:xfrm>
            <a:off x="594360"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400" b="1" i="0">
                <a:solidFill>
                  <a:srgbClr val="FFFFFF"/>
                </a:solidFill>
                <a:latin typeface="Calibri"/>
              </a:rPr>
              <a:t>Süreç · %40</a:t>
            </a:r>
          </a:p>
        </p:txBody>
      </p:sp>
      <p:sp>
        <p:nvSpPr>
          <p:cNvPr id="10" name="TextBox 9"/>
          <p:cNvSpPr txBox="1"/>
          <p:nvPr/>
        </p:nvSpPr>
        <p:spPr>
          <a:xfrm>
            <a:off x="612648" y="1865376"/>
            <a:ext cx="3375050" cy="2615184"/>
          </a:xfrm>
          <a:prstGeom prst="rect">
            <a:avLst/>
          </a:prstGeom>
          <a:noFill/>
        </p:spPr>
        <p:txBody>
          <a:bodyPr wrap="square" anchor="t" lIns="73152" rIns="73152" tIns="36576" bIns="36576">
            <a:noAutofit/>
          </a:bodyPr>
          <a:lstStyle/>
          <a:p>
            <a:pPr algn="l">
              <a:spcBef>
                <a:spcPts val="0"/>
              </a:spcBef>
              <a:spcAft>
                <a:spcPts val="0"/>
              </a:spcAft>
            </a:pPr>
            <a:r>
              <a:rPr lang="tr-TR" sz="2400" b="0" i="0">
                <a:solidFill>
                  <a:srgbClr val="262626"/>
                </a:solidFill>
                <a:latin typeface="Calibri"/>
              </a:rPr>
              <a:t>Hazırlık yapma, bilgi toplama, bilgileri çözümleme</a:t>
            </a:r>
          </a:p>
        </p:txBody>
      </p:sp>
      <p:sp>
        <p:nvSpPr>
          <p:cNvPr id="11" name="Rounded Rectangle 10"/>
          <p:cNvSpPr/>
          <p:nvPr/>
        </p:nvSpPr>
        <p:spPr>
          <a:xfrm>
            <a:off x="4298594" y="1261872"/>
            <a:ext cx="3594506" cy="329184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4298594" y="1261872"/>
            <a:ext cx="3594506" cy="530352"/>
          </a:xfrm>
          <a:prstGeom prst="roundRect">
            <a:avLst>
              <a:gd name="adj" fmla="val 25000"/>
            </a:avLst>
          </a:prstGeom>
          <a:solidFill>
            <a:srgbClr val="C25B1F"/>
          </a:solidFill>
          <a:ln>
            <a:noFill/>
          </a:ln>
          <a:effectLst/>
        </p:spPr>
        <p:txBody>
          <a:bodyPr rtlCol="0" anchor="ctr"/>
          <a:lstStyle/>
          <a:p/>
        </p:txBody>
      </p:sp>
      <p:sp>
        <p:nvSpPr>
          <p:cNvPr id="13" name="Rectangle 12"/>
          <p:cNvSpPr/>
          <p:nvPr/>
        </p:nvSpPr>
        <p:spPr>
          <a:xfrm>
            <a:off x="4298594" y="1527048"/>
            <a:ext cx="3594506" cy="265176"/>
          </a:xfrm>
          <a:prstGeom prst="rect">
            <a:avLst/>
          </a:prstGeom>
          <a:solidFill>
            <a:srgbClr val="C25B1F"/>
          </a:solidFill>
          <a:ln>
            <a:noFill/>
          </a:ln>
          <a:effectLst/>
        </p:spPr>
        <p:txBody>
          <a:bodyPr rtlCol="0" anchor="ctr"/>
          <a:lstStyle/>
          <a:p/>
        </p:txBody>
      </p:sp>
      <p:sp>
        <p:nvSpPr>
          <p:cNvPr id="14" name="TextBox 13"/>
          <p:cNvSpPr txBox="1"/>
          <p:nvPr/>
        </p:nvSpPr>
        <p:spPr>
          <a:xfrm>
            <a:off x="4390034"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400" b="1" i="0">
                <a:solidFill>
                  <a:srgbClr val="FFFFFF"/>
                </a:solidFill>
                <a:latin typeface="Calibri"/>
              </a:rPr>
              <a:t>Ürün · %50</a:t>
            </a:r>
          </a:p>
        </p:txBody>
      </p:sp>
      <p:sp>
        <p:nvSpPr>
          <p:cNvPr id="15" name="TextBox 14"/>
          <p:cNvSpPr txBox="1"/>
          <p:nvPr/>
        </p:nvSpPr>
        <p:spPr>
          <a:xfrm>
            <a:off x="4408322" y="1865376"/>
            <a:ext cx="3375050" cy="2615184"/>
          </a:xfrm>
          <a:prstGeom prst="rect">
            <a:avLst/>
          </a:prstGeom>
          <a:noFill/>
        </p:spPr>
        <p:txBody>
          <a:bodyPr wrap="square" anchor="t" lIns="73152" rIns="73152" tIns="36576" bIns="36576">
            <a:noAutofit/>
          </a:bodyPr>
          <a:lstStyle/>
          <a:p>
            <a:pPr algn="l">
              <a:spcBef>
                <a:spcPts val="0"/>
              </a:spcBef>
              <a:spcAft>
                <a:spcPts val="0"/>
              </a:spcAft>
            </a:pPr>
            <a:r>
              <a:rPr lang="tr-TR" sz="2400" b="0" i="0">
                <a:solidFill>
                  <a:srgbClr val="262626"/>
                </a:solidFill>
                <a:latin typeface="Calibri"/>
              </a:rPr>
              <a:t>Üç boyutlu model: içerik, mekânsal beceri, akıl yürütme, düzen</a:t>
            </a:r>
          </a:p>
        </p:txBody>
      </p:sp>
      <p:sp>
        <p:nvSpPr>
          <p:cNvPr id="16" name="Rounded Rectangle 15"/>
          <p:cNvSpPr/>
          <p:nvPr/>
        </p:nvSpPr>
        <p:spPr>
          <a:xfrm>
            <a:off x="8094268" y="1261872"/>
            <a:ext cx="3594506" cy="3291840"/>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8094268" y="1261872"/>
            <a:ext cx="3594506" cy="530352"/>
          </a:xfrm>
          <a:prstGeom prst="roundRect">
            <a:avLst>
              <a:gd name="adj" fmla="val 25000"/>
            </a:avLst>
          </a:prstGeom>
          <a:solidFill>
            <a:srgbClr val="2C6696"/>
          </a:solidFill>
          <a:ln>
            <a:noFill/>
          </a:ln>
          <a:effectLst/>
        </p:spPr>
        <p:txBody>
          <a:bodyPr rtlCol="0" anchor="ctr"/>
          <a:lstStyle/>
          <a:p/>
        </p:txBody>
      </p:sp>
      <p:sp>
        <p:nvSpPr>
          <p:cNvPr id="18" name="Rectangle 17"/>
          <p:cNvSpPr/>
          <p:nvPr/>
        </p:nvSpPr>
        <p:spPr>
          <a:xfrm>
            <a:off x="8094268" y="1527048"/>
            <a:ext cx="3594506" cy="265176"/>
          </a:xfrm>
          <a:prstGeom prst="rect">
            <a:avLst/>
          </a:prstGeom>
          <a:solidFill>
            <a:srgbClr val="2C6696"/>
          </a:solidFill>
          <a:ln>
            <a:noFill/>
          </a:ln>
          <a:effectLst/>
        </p:spPr>
        <p:txBody>
          <a:bodyPr rtlCol="0" anchor="ctr"/>
          <a:lstStyle/>
          <a:p/>
        </p:txBody>
      </p:sp>
      <p:sp>
        <p:nvSpPr>
          <p:cNvPr id="19" name="TextBox 18"/>
          <p:cNvSpPr txBox="1"/>
          <p:nvPr/>
        </p:nvSpPr>
        <p:spPr>
          <a:xfrm>
            <a:off x="8185708"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400" b="1" i="0">
                <a:solidFill>
                  <a:srgbClr val="FFFFFF"/>
                </a:solidFill>
                <a:latin typeface="Calibri"/>
              </a:rPr>
              <a:t>Paylaşım · %10</a:t>
            </a:r>
          </a:p>
        </p:txBody>
      </p:sp>
      <p:sp>
        <p:nvSpPr>
          <p:cNvPr id="20" name="TextBox 19"/>
          <p:cNvSpPr txBox="1"/>
          <p:nvPr/>
        </p:nvSpPr>
        <p:spPr>
          <a:xfrm>
            <a:off x="8203996" y="1865376"/>
            <a:ext cx="3375050" cy="2615184"/>
          </a:xfrm>
          <a:prstGeom prst="rect">
            <a:avLst/>
          </a:prstGeom>
          <a:noFill/>
        </p:spPr>
        <p:txBody>
          <a:bodyPr wrap="square" anchor="t" lIns="73152" rIns="73152" tIns="36576" bIns="36576">
            <a:noAutofit/>
          </a:bodyPr>
          <a:lstStyle/>
          <a:p>
            <a:pPr algn="l">
              <a:spcBef>
                <a:spcPts val="0"/>
              </a:spcBef>
              <a:spcAft>
                <a:spcPts val="0"/>
              </a:spcAft>
            </a:pPr>
            <a:r>
              <a:rPr lang="tr-TR" sz="2400" b="0" i="0">
                <a:solidFill>
                  <a:srgbClr val="262626"/>
                </a:solidFill>
                <a:latin typeface="Calibri"/>
              </a:rPr>
              <a:t>Modelin sınıfta sunumu</a:t>
            </a:r>
          </a:p>
        </p:txBody>
      </p:sp>
      <p:sp>
        <p:nvSpPr>
          <p:cNvPr id="21" name="Rounded Rectangle 20"/>
          <p:cNvSpPr/>
          <p:nvPr/>
        </p:nvSpPr>
        <p:spPr>
          <a:xfrm>
            <a:off x="502920" y="4782312"/>
            <a:ext cx="11185855" cy="137160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ctr">
              <a:spcBef>
                <a:spcPts val="0"/>
              </a:spcBef>
              <a:spcAft>
                <a:spcPts val="0"/>
              </a:spcAft>
            </a:pPr>
            <a:r>
              <a:rPr lang="tr-TR" sz="2400" b="0" i="0">
                <a:solidFill>
                  <a:srgbClr val="262626"/>
                </a:solidFill>
                <a:latin typeface="Calibri"/>
              </a:rPr>
              <a:t>Dönemin 1. performans puanı (P1) olarak değerlendirilebilir; ağırlıkları zümre belirler.</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23" name="TextBox 2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298 / 350</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Gruplara geçiş: model ekipleri</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8 GRUP</a:t>
            </a:r>
          </a:p>
        </p:txBody>
      </p:sp>
      <p:sp>
        <p:nvSpPr>
          <p:cNvPr id="6" name="Rounded Rectangle 5"/>
          <p:cNvSpPr/>
          <p:nvPr/>
        </p:nvSpPr>
        <p:spPr>
          <a:xfrm>
            <a:off x="502920" y="1261872"/>
            <a:ext cx="2076236" cy="310896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61872"/>
            <a:ext cx="2076236" cy="530352"/>
          </a:xfrm>
          <a:prstGeom prst="roundRect">
            <a:avLst>
              <a:gd name="adj" fmla="val 25000"/>
            </a:avLst>
          </a:prstGeom>
          <a:solidFill>
            <a:srgbClr val="A43E2A"/>
          </a:solidFill>
          <a:ln>
            <a:noFill/>
          </a:ln>
          <a:effectLst/>
        </p:spPr>
        <p:txBody>
          <a:bodyPr rtlCol="0" anchor="ctr"/>
          <a:lstStyle/>
          <a:p/>
        </p:txBody>
      </p:sp>
      <p:sp>
        <p:nvSpPr>
          <p:cNvPr id="8" name="Rectangle 7"/>
          <p:cNvSpPr/>
          <p:nvPr/>
        </p:nvSpPr>
        <p:spPr>
          <a:xfrm>
            <a:off x="502920" y="1527048"/>
            <a:ext cx="2076236" cy="265176"/>
          </a:xfrm>
          <a:prstGeom prst="rect">
            <a:avLst/>
          </a:prstGeom>
          <a:solidFill>
            <a:srgbClr val="A43E2A"/>
          </a:solidFill>
          <a:ln>
            <a:noFill/>
          </a:ln>
          <a:effectLst/>
        </p:spPr>
        <p:txBody>
          <a:bodyPr rtlCol="0" anchor="ctr"/>
          <a:lstStyle/>
          <a:p/>
        </p:txBody>
      </p:sp>
      <p:sp>
        <p:nvSpPr>
          <p:cNvPr id="9" name="TextBox 8"/>
          <p:cNvSpPr txBox="1"/>
          <p:nvPr/>
        </p:nvSpPr>
        <p:spPr>
          <a:xfrm>
            <a:off x="594360"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SÖZCÜ</a:t>
            </a:r>
          </a:p>
        </p:txBody>
      </p:sp>
      <p:sp>
        <p:nvSpPr>
          <p:cNvPr id="10" name="TextBox 9"/>
          <p:cNvSpPr txBox="1"/>
          <p:nvPr/>
        </p:nvSpPr>
        <p:spPr>
          <a:xfrm>
            <a:off x="612648" y="1865376"/>
            <a:ext cx="1856780" cy="24323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Grubun cevabını sınıfla paylaşır.</a:t>
            </a:r>
          </a:p>
        </p:txBody>
      </p:sp>
      <p:sp>
        <p:nvSpPr>
          <p:cNvPr id="11" name="Rounded Rectangle 10"/>
          <p:cNvSpPr/>
          <p:nvPr/>
        </p:nvSpPr>
        <p:spPr>
          <a:xfrm>
            <a:off x="2780324" y="1261872"/>
            <a:ext cx="2076236" cy="310896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2780324" y="1261872"/>
            <a:ext cx="2076236" cy="530352"/>
          </a:xfrm>
          <a:prstGeom prst="roundRect">
            <a:avLst>
              <a:gd name="adj" fmla="val 25000"/>
            </a:avLst>
          </a:prstGeom>
          <a:solidFill>
            <a:srgbClr val="4F4F4F"/>
          </a:solidFill>
          <a:ln>
            <a:noFill/>
          </a:ln>
          <a:effectLst/>
        </p:spPr>
        <p:txBody>
          <a:bodyPr rtlCol="0" anchor="ctr"/>
          <a:lstStyle/>
          <a:p/>
        </p:txBody>
      </p:sp>
      <p:sp>
        <p:nvSpPr>
          <p:cNvPr id="13" name="Rectangle 12"/>
          <p:cNvSpPr/>
          <p:nvPr/>
        </p:nvSpPr>
        <p:spPr>
          <a:xfrm>
            <a:off x="2780324" y="1527048"/>
            <a:ext cx="2076236" cy="265176"/>
          </a:xfrm>
          <a:prstGeom prst="rect">
            <a:avLst/>
          </a:prstGeom>
          <a:solidFill>
            <a:srgbClr val="4F4F4F"/>
          </a:solidFill>
          <a:ln>
            <a:noFill/>
          </a:ln>
          <a:effectLst/>
        </p:spPr>
        <p:txBody>
          <a:bodyPr rtlCol="0" anchor="ctr"/>
          <a:lstStyle/>
          <a:p/>
        </p:txBody>
      </p:sp>
      <p:sp>
        <p:nvSpPr>
          <p:cNvPr id="14" name="TextBox 13"/>
          <p:cNvSpPr txBox="1"/>
          <p:nvPr/>
        </p:nvSpPr>
        <p:spPr>
          <a:xfrm>
            <a:off x="2871764"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YAZICI</a:t>
            </a:r>
          </a:p>
        </p:txBody>
      </p:sp>
      <p:sp>
        <p:nvSpPr>
          <p:cNvPr id="15" name="TextBox 14"/>
          <p:cNvSpPr txBox="1"/>
          <p:nvPr/>
        </p:nvSpPr>
        <p:spPr>
          <a:xfrm>
            <a:off x="2890052" y="1865376"/>
            <a:ext cx="1856780" cy="24323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Ortak cevabı yazar, tabloyu doldurur.</a:t>
            </a:r>
          </a:p>
        </p:txBody>
      </p:sp>
      <p:sp>
        <p:nvSpPr>
          <p:cNvPr id="16" name="Rounded Rectangle 15"/>
          <p:cNvSpPr/>
          <p:nvPr/>
        </p:nvSpPr>
        <p:spPr>
          <a:xfrm>
            <a:off x="5057728" y="1261872"/>
            <a:ext cx="2076236" cy="3108960"/>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5057728" y="1261872"/>
            <a:ext cx="2076236" cy="530352"/>
          </a:xfrm>
          <a:prstGeom prst="roundRect">
            <a:avLst>
              <a:gd name="adj" fmla="val 25000"/>
            </a:avLst>
          </a:prstGeom>
          <a:solidFill>
            <a:srgbClr val="A43E2A"/>
          </a:solidFill>
          <a:ln>
            <a:noFill/>
          </a:ln>
          <a:effectLst/>
        </p:spPr>
        <p:txBody>
          <a:bodyPr rtlCol="0" anchor="ctr"/>
          <a:lstStyle/>
          <a:p/>
        </p:txBody>
      </p:sp>
      <p:sp>
        <p:nvSpPr>
          <p:cNvPr id="18" name="Rectangle 17"/>
          <p:cNvSpPr/>
          <p:nvPr/>
        </p:nvSpPr>
        <p:spPr>
          <a:xfrm>
            <a:off x="5057728" y="1527048"/>
            <a:ext cx="2076236" cy="265176"/>
          </a:xfrm>
          <a:prstGeom prst="rect">
            <a:avLst/>
          </a:prstGeom>
          <a:solidFill>
            <a:srgbClr val="A43E2A"/>
          </a:solidFill>
          <a:ln>
            <a:noFill/>
          </a:ln>
          <a:effectLst/>
        </p:spPr>
        <p:txBody>
          <a:bodyPr rtlCol="0" anchor="ctr"/>
          <a:lstStyle/>
          <a:p/>
        </p:txBody>
      </p:sp>
      <p:sp>
        <p:nvSpPr>
          <p:cNvPr id="19" name="TextBox 18"/>
          <p:cNvSpPr txBox="1"/>
          <p:nvPr/>
        </p:nvSpPr>
        <p:spPr>
          <a:xfrm>
            <a:off x="5149168"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450" b="1" i="0">
                <a:solidFill>
                  <a:srgbClr val="FFFFFF"/>
                </a:solidFill>
                <a:latin typeface="Calibri"/>
              </a:rPr>
              <a:t>ZAMAN VE MALZEME</a:t>
            </a:r>
          </a:p>
        </p:txBody>
      </p:sp>
      <p:sp>
        <p:nvSpPr>
          <p:cNvPr id="20" name="TextBox 19"/>
          <p:cNvSpPr txBox="1"/>
          <p:nvPr/>
        </p:nvSpPr>
        <p:spPr>
          <a:xfrm>
            <a:off x="5167456" y="1865376"/>
            <a:ext cx="1856780" cy="24323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Süreyi izler, 2 dk kala uyarır; malzemeyi alır, teslim eder.</a:t>
            </a:r>
          </a:p>
        </p:txBody>
      </p:sp>
      <p:sp>
        <p:nvSpPr>
          <p:cNvPr id="21" name="Rounded Rectangle 20"/>
          <p:cNvSpPr/>
          <p:nvPr/>
        </p:nvSpPr>
        <p:spPr>
          <a:xfrm>
            <a:off x="7335132" y="1261872"/>
            <a:ext cx="2076236" cy="3108960"/>
          </a:xfrm>
          <a:prstGeom prst="roundRect">
            <a:avLst>
              <a:gd name="adj" fmla="val 5000"/>
            </a:avLst>
          </a:prstGeom>
          <a:solidFill>
            <a:srgbClr val="F0F0F0"/>
          </a:solidFill>
          <a:ln>
            <a:noFill/>
          </a:ln>
          <a:effectLst/>
        </p:spPr>
        <p:txBody>
          <a:bodyPr rtlCol="0" anchor="ctr"/>
          <a:lstStyle/>
          <a:p/>
        </p:txBody>
      </p:sp>
      <p:sp>
        <p:nvSpPr>
          <p:cNvPr id="22" name="Rounded Rectangle 21"/>
          <p:cNvSpPr/>
          <p:nvPr/>
        </p:nvSpPr>
        <p:spPr>
          <a:xfrm>
            <a:off x="7335132" y="1261872"/>
            <a:ext cx="2076236" cy="530352"/>
          </a:xfrm>
          <a:prstGeom prst="roundRect">
            <a:avLst>
              <a:gd name="adj" fmla="val 25000"/>
            </a:avLst>
          </a:prstGeom>
          <a:solidFill>
            <a:srgbClr val="4F4F4F"/>
          </a:solidFill>
          <a:ln>
            <a:noFill/>
          </a:ln>
          <a:effectLst/>
        </p:spPr>
        <p:txBody>
          <a:bodyPr rtlCol="0" anchor="ctr"/>
          <a:lstStyle/>
          <a:p/>
        </p:txBody>
      </p:sp>
      <p:sp>
        <p:nvSpPr>
          <p:cNvPr id="23" name="Rectangle 22"/>
          <p:cNvSpPr/>
          <p:nvPr/>
        </p:nvSpPr>
        <p:spPr>
          <a:xfrm>
            <a:off x="7335132" y="1527048"/>
            <a:ext cx="2076236" cy="265176"/>
          </a:xfrm>
          <a:prstGeom prst="rect">
            <a:avLst/>
          </a:prstGeom>
          <a:solidFill>
            <a:srgbClr val="4F4F4F"/>
          </a:solidFill>
          <a:ln>
            <a:noFill/>
          </a:ln>
          <a:effectLst/>
        </p:spPr>
        <p:txBody>
          <a:bodyPr rtlCol="0" anchor="ctr"/>
          <a:lstStyle/>
          <a:p/>
        </p:txBody>
      </p:sp>
      <p:sp>
        <p:nvSpPr>
          <p:cNvPr id="24" name="TextBox 23"/>
          <p:cNvSpPr txBox="1"/>
          <p:nvPr/>
        </p:nvSpPr>
        <p:spPr>
          <a:xfrm>
            <a:off x="7426572"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450" b="1" i="0">
                <a:solidFill>
                  <a:srgbClr val="FFFFFF"/>
                </a:solidFill>
                <a:latin typeface="Calibri"/>
              </a:rPr>
              <a:t>HARİTA / VERİ OKUYUCU</a:t>
            </a:r>
          </a:p>
        </p:txBody>
      </p:sp>
      <p:sp>
        <p:nvSpPr>
          <p:cNvPr id="25" name="TextBox 24"/>
          <p:cNvSpPr txBox="1"/>
          <p:nvPr/>
        </p:nvSpPr>
        <p:spPr>
          <a:xfrm>
            <a:off x="7444860" y="1865376"/>
            <a:ext cx="1856780" cy="24323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Haritayı, tabloyu ve grafiği okur, gösterir.</a:t>
            </a:r>
          </a:p>
        </p:txBody>
      </p:sp>
      <p:sp>
        <p:nvSpPr>
          <p:cNvPr id="26" name="Rounded Rectangle 25"/>
          <p:cNvSpPr/>
          <p:nvPr/>
        </p:nvSpPr>
        <p:spPr>
          <a:xfrm>
            <a:off x="9612536" y="1261872"/>
            <a:ext cx="2076236" cy="3108960"/>
          </a:xfrm>
          <a:prstGeom prst="roundRect">
            <a:avLst>
              <a:gd name="adj" fmla="val 5000"/>
            </a:avLst>
          </a:prstGeom>
          <a:solidFill>
            <a:srgbClr val="F0F0F0"/>
          </a:solidFill>
          <a:ln>
            <a:noFill/>
          </a:ln>
          <a:effectLst/>
        </p:spPr>
        <p:txBody>
          <a:bodyPr rtlCol="0" anchor="ctr"/>
          <a:lstStyle/>
          <a:p/>
        </p:txBody>
      </p:sp>
      <p:sp>
        <p:nvSpPr>
          <p:cNvPr id="27" name="Rounded Rectangle 26"/>
          <p:cNvSpPr/>
          <p:nvPr/>
        </p:nvSpPr>
        <p:spPr>
          <a:xfrm>
            <a:off x="9612536" y="1261872"/>
            <a:ext cx="2076236" cy="530352"/>
          </a:xfrm>
          <a:prstGeom prst="roundRect">
            <a:avLst>
              <a:gd name="adj" fmla="val 25000"/>
            </a:avLst>
          </a:prstGeom>
          <a:solidFill>
            <a:srgbClr val="A43E2A"/>
          </a:solidFill>
          <a:ln>
            <a:noFill/>
          </a:ln>
          <a:effectLst/>
        </p:spPr>
        <p:txBody>
          <a:bodyPr rtlCol="0" anchor="ctr"/>
          <a:lstStyle/>
          <a:p/>
        </p:txBody>
      </p:sp>
      <p:sp>
        <p:nvSpPr>
          <p:cNvPr id="28" name="Rectangle 27"/>
          <p:cNvSpPr/>
          <p:nvPr/>
        </p:nvSpPr>
        <p:spPr>
          <a:xfrm>
            <a:off x="9612536" y="1527048"/>
            <a:ext cx="2076236" cy="265176"/>
          </a:xfrm>
          <a:prstGeom prst="rect">
            <a:avLst/>
          </a:prstGeom>
          <a:solidFill>
            <a:srgbClr val="A43E2A"/>
          </a:solidFill>
          <a:ln>
            <a:noFill/>
          </a:ln>
          <a:effectLst/>
        </p:spPr>
        <p:txBody>
          <a:bodyPr rtlCol="0" anchor="ctr"/>
          <a:lstStyle/>
          <a:p/>
        </p:txBody>
      </p:sp>
      <p:sp>
        <p:nvSpPr>
          <p:cNvPr id="29" name="TextBox 28"/>
          <p:cNvSpPr txBox="1"/>
          <p:nvPr/>
        </p:nvSpPr>
        <p:spPr>
          <a:xfrm>
            <a:off x="9703976"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KONTROLCÜ</a:t>
            </a:r>
          </a:p>
        </p:txBody>
      </p:sp>
      <p:sp>
        <p:nvSpPr>
          <p:cNvPr id="30" name="TextBox 29"/>
          <p:cNvSpPr txBox="1"/>
          <p:nvPr/>
        </p:nvSpPr>
        <p:spPr>
          <a:xfrm>
            <a:off x="9722264" y="1865376"/>
            <a:ext cx="1856780" cy="24323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Yazımı, kaynağı ve doğruluğu denetler.</a:t>
            </a:r>
          </a:p>
        </p:txBody>
      </p:sp>
      <p:sp>
        <p:nvSpPr>
          <p:cNvPr id="31" name="Rounded Rectangle 30"/>
          <p:cNvSpPr/>
          <p:nvPr/>
        </p:nvSpPr>
        <p:spPr>
          <a:xfrm>
            <a:off x="502920" y="4599432"/>
            <a:ext cx="11185855" cy="164592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600"/>
              </a:spcAft>
            </a:pPr>
            <a:r>
              <a:rPr lang="tr-TR" sz="2400" b="1" i="0">
                <a:solidFill>
                  <a:srgbClr val="A43E2A"/>
                </a:solidFill>
                <a:latin typeface="Calibri"/>
              </a:rPr>
              <a:t>8 grup · 8 farklı yeryüzü şekli · sıralara gazete kâğıdı</a:t>
            </a:r>
          </a:p>
          <a:p>
            <a:pPr algn="l" marL="298344" indent="-298344">
              <a:spcBef>
                <a:spcPts val="0"/>
              </a:spcBef>
              <a:spcAft>
                <a:spcPts val="0"/>
              </a:spcAft>
            </a:pPr>
            <a:r>
              <a:rPr lang="tr-TR" sz="2400" b="1" i="0">
                <a:solidFill>
                  <a:srgbClr val="2C6696"/>
                </a:solidFill>
                <a:latin typeface="Calibri"/>
              </a:rPr>
              <a:t>•  </a:t>
            </a:r>
            <a:r>
              <a:rPr lang="tr-TR" sz="2400" b="0" i="0">
                <a:solidFill>
                  <a:srgbClr val="262626"/>
                </a:solidFill>
                <a:latin typeface="Calibri"/>
              </a:rPr>
              <a:t>Grupta “30 cm sesi” · söz hakkı isim kartıyla · farklı görüşlere saygı</a:t>
            </a:r>
          </a:p>
        </p:txBody>
      </p:sp>
      <p:sp>
        <p:nvSpPr>
          <p:cNvPr id="32" name="TextBox 3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33" name="TextBox 3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299 / 350</a:t>
            </a:r>
          </a:p>
        </p:txBody>
      </p:sp>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Hangi grup hangi şekli modelliyor?</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SEÇENEKLER</a:t>
            </a:r>
          </a:p>
        </p:txBody>
      </p:sp>
      <p:graphicFrame>
        <p:nvGraphicFramePr>
          <p:cNvPr id="6" name="Table 5"/>
          <p:cNvGraphicFramePr>
            <a:graphicFrameLocks noGrp="1"/>
          </p:cNvGraphicFramePr>
          <p:nvPr/>
        </p:nvGraphicFramePr>
        <p:xfrm>
          <a:off x="502920" y="1261872"/>
          <a:ext cx="11183111" cy="4892040"/>
        </p:xfrm>
        <a:graphic>
          <a:graphicData uri="http://schemas.openxmlformats.org/drawingml/2006/table">
            <a:tbl>
              <a:tblPr firstRow="1" bandRow="1">
                <a:tableStyleId>{5C22544A-7EE6-4342-B048-85BDC9FD1C3A}</a:tableStyleId>
              </a:tblPr>
              <a:tblGrid>
                <a:gridCol w="4206240"/>
                <a:gridCol w="4480560"/>
                <a:gridCol w="1463040"/>
                <a:gridCol w="1033271"/>
              </a:tblGrid>
              <a:tr h="502920">
                <a:tc>
                  <a:txBody>
                    <a:bodyPr wrap="square"/>
                    <a:lstStyle/>
                    <a:p>
                      <a:pPr algn="ctr">
                        <a:spcBef>
                          <a:spcPts val="0"/>
                        </a:spcBef>
                        <a:spcAft>
                          <a:spcPts val="0"/>
                        </a:spcAft>
                      </a:pPr>
                      <a:r>
                        <a:rPr lang="tr-TR" sz="1700" b="1" i="0">
                          <a:solidFill>
                            <a:srgbClr val="FFFFFF"/>
                          </a:solidFill>
                          <a:latin typeface="Calibri"/>
                        </a:rPr>
                        <a:t>Yeryüzü şekli</a:t>
                      </a:r>
                    </a:p>
                  </a:txBody>
                  <a:tcPr marL="54864" marR="54864" marT="18288" marB="18288" anchor="ctr">
                    <a:solidFill>
                      <a:srgbClr val="A43E2A"/>
                    </a:solidFill>
                  </a:tcPr>
                </a:tc>
                <a:tc>
                  <a:txBody>
                    <a:bodyPr wrap="square"/>
                    <a:lstStyle/>
                    <a:p>
                      <a:pPr algn="ctr">
                        <a:spcBef>
                          <a:spcPts val="0"/>
                        </a:spcBef>
                        <a:spcAft>
                          <a:spcPts val="0"/>
                        </a:spcAft>
                      </a:pPr>
                      <a:r>
                        <a:rPr lang="tr-TR" sz="1700" b="1" i="0">
                          <a:solidFill>
                            <a:srgbClr val="FFFFFF"/>
                          </a:solidFill>
                          <a:latin typeface="Calibri"/>
                        </a:rPr>
                        <a:t>Levha hareketi / süreç</a:t>
                      </a:r>
                    </a:p>
                  </a:txBody>
                  <a:tcPr marL="54864" marR="54864" marT="18288" marB="18288" anchor="ctr">
                    <a:solidFill>
                      <a:srgbClr val="A43E2A"/>
                    </a:solidFill>
                  </a:tcPr>
                </a:tc>
                <a:tc>
                  <a:txBody>
                    <a:bodyPr wrap="square"/>
                    <a:lstStyle/>
                    <a:p>
                      <a:pPr algn="ctr">
                        <a:spcBef>
                          <a:spcPts val="0"/>
                        </a:spcBef>
                        <a:spcAft>
                          <a:spcPts val="0"/>
                        </a:spcAft>
                      </a:pPr>
                      <a:r>
                        <a:rPr lang="tr-TR" sz="1700" b="1" i="0">
                          <a:solidFill>
                            <a:srgbClr val="FFFFFF"/>
                          </a:solidFill>
                          <a:latin typeface="Calibri"/>
                        </a:rPr>
                        <a:t>Kitap</a:t>
                      </a:r>
                    </a:p>
                  </a:txBody>
                  <a:tcPr marL="54864" marR="54864" marT="18288" marB="18288" anchor="ctr">
                    <a:solidFill>
                      <a:srgbClr val="A43E2A"/>
                    </a:solidFill>
                  </a:tcPr>
                </a:tc>
                <a:tc>
                  <a:txBody>
                    <a:bodyPr wrap="square"/>
                    <a:lstStyle/>
                    <a:p>
                      <a:pPr algn="ctr">
                        <a:spcBef>
                          <a:spcPts val="0"/>
                        </a:spcBef>
                        <a:spcAft>
                          <a:spcPts val="0"/>
                        </a:spcAft>
                      </a:pPr>
                      <a:r>
                        <a:rPr lang="tr-TR" sz="1700" b="1" i="0">
                          <a:solidFill>
                            <a:srgbClr val="FFFFFF"/>
                          </a:solidFill>
                          <a:latin typeface="Calibri"/>
                        </a:rPr>
                        <a:t>Grup</a:t>
                      </a:r>
                    </a:p>
                  </a:txBody>
                  <a:tcPr marL="54864" marR="54864" marT="18288" marB="18288" anchor="ctr">
                    <a:solidFill>
                      <a:srgbClr val="A43E2A"/>
                    </a:solidFill>
                  </a:tcPr>
                </a:tc>
              </a:tr>
              <a:tr h="548640">
                <a:tc>
                  <a:txBody>
                    <a:bodyPr wrap="square"/>
                    <a:lstStyle/>
                    <a:p>
                      <a:pPr algn="l">
                        <a:spcBef>
                          <a:spcPts val="0"/>
                        </a:spcBef>
                        <a:spcAft>
                          <a:spcPts val="0"/>
                        </a:spcAft>
                      </a:pPr>
                      <a:r>
                        <a:rPr lang="tr-TR" sz="2000" b="0" i="0">
                          <a:solidFill>
                            <a:srgbClr val="262626"/>
                          </a:solidFill>
                          <a:latin typeface="Calibri"/>
                        </a:rPr>
                        <a:t>Rift vadisi ve volkanizma</a:t>
                      </a:r>
                    </a:p>
                  </a:txBody>
                  <a:tcPr marL="54864" marR="54864" marT="18288" marB="18288" anchor="ctr">
                    <a:solidFill>
                      <a:srgbClr val="FFFFFF"/>
                    </a:solidFill>
                  </a:tcPr>
                </a:tc>
                <a:tc>
                  <a:txBody>
                    <a:bodyPr wrap="square"/>
                    <a:lstStyle/>
                    <a:p>
                      <a:pPr algn="l">
                        <a:spcBef>
                          <a:spcPts val="0"/>
                        </a:spcBef>
                        <a:spcAft>
                          <a:spcPts val="0"/>
                        </a:spcAft>
                      </a:pPr>
                      <a:r>
                        <a:rPr lang="tr-TR" sz="2000" b="0" i="0">
                          <a:solidFill>
                            <a:srgbClr val="262626"/>
                          </a:solidFill>
                          <a:latin typeface="Calibri"/>
                        </a:rPr>
                        <a:t>Ayrılma: kırılma, çökme</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s. 51</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r>
              <a:tr h="548640">
                <a:tc>
                  <a:txBody>
                    <a:bodyPr wrap="square"/>
                    <a:lstStyle/>
                    <a:p>
                      <a:pPr algn="l">
                        <a:spcBef>
                          <a:spcPts val="0"/>
                        </a:spcBef>
                        <a:spcAft>
                          <a:spcPts val="0"/>
                        </a:spcAft>
                      </a:pPr>
                      <a:r>
                        <a:rPr lang="tr-TR" sz="2000" b="0" i="0">
                          <a:solidFill>
                            <a:srgbClr val="262626"/>
                          </a:solidFill>
                          <a:latin typeface="Calibri"/>
                        </a:rPr>
                        <a:t>Okyanus ortası sırtı</a:t>
                      </a:r>
                    </a:p>
                  </a:txBody>
                  <a:tcPr marL="54864" marR="54864" marT="18288" marB="18288" anchor="ctr">
                    <a:solidFill>
                      <a:srgbClr val="E3ECF5"/>
                    </a:solidFill>
                  </a:tcPr>
                </a:tc>
                <a:tc>
                  <a:txBody>
                    <a:bodyPr wrap="square"/>
                    <a:lstStyle/>
                    <a:p>
                      <a:pPr algn="l">
                        <a:spcBef>
                          <a:spcPts val="0"/>
                        </a:spcBef>
                        <a:spcAft>
                          <a:spcPts val="0"/>
                        </a:spcAft>
                      </a:pPr>
                      <a:r>
                        <a:rPr lang="tr-TR" sz="2000" b="0" i="0">
                          <a:solidFill>
                            <a:srgbClr val="262626"/>
                          </a:solidFill>
                          <a:latin typeface="Calibri"/>
                        </a:rPr>
                        <a:t>Ayrılma: deniz tabanı yayılması</a:t>
                      </a:r>
                    </a:p>
                  </a:txBody>
                  <a:tcPr marL="54864" marR="54864" marT="18288" marB="18288" anchor="ctr">
                    <a:solidFill>
                      <a:srgbClr val="E3ECF5"/>
                    </a:solidFill>
                  </a:tcPr>
                </a:tc>
                <a:tc>
                  <a:txBody>
                    <a:bodyPr wrap="square"/>
                    <a:lstStyle/>
                    <a:p>
                      <a:pPr algn="ctr">
                        <a:spcBef>
                          <a:spcPts val="0"/>
                        </a:spcBef>
                        <a:spcAft>
                          <a:spcPts val="0"/>
                        </a:spcAft>
                      </a:pPr>
                      <a:r>
                        <a:rPr lang="tr-TR" sz="2000" b="0" i="0">
                          <a:solidFill>
                            <a:srgbClr val="262626"/>
                          </a:solidFill>
                          <a:latin typeface="Calibri"/>
                        </a:rPr>
                        <a:t>s. 51</a:t>
                      </a:r>
                    </a:p>
                  </a:txBody>
                  <a:tcPr marL="54864" marR="54864" marT="18288" marB="18288" anchor="ctr">
                    <a:solidFill>
                      <a:srgbClr val="E3ECF5"/>
                    </a:solidFill>
                  </a:tcPr>
                </a:tc>
                <a:tc>
                  <a:txBody>
                    <a:bodyPr wrap="square"/>
                    <a:lstStyle/>
                    <a:p>
                      <a:pPr algn="ctr">
                        <a:spcBef>
                          <a:spcPts val="0"/>
                        </a:spcBef>
                        <a:spcAft>
                          <a:spcPts val="0"/>
                        </a:spcAft>
                      </a:pPr>
                    </a:p>
                  </a:txBody>
                  <a:tcPr marL="54864" marR="54864" marT="18288" marB="18288" anchor="ctr">
                    <a:solidFill>
                      <a:srgbClr val="E3ECF5"/>
                    </a:solidFill>
                  </a:tcPr>
                </a:tc>
              </a:tr>
              <a:tr h="548640">
                <a:tc>
                  <a:txBody>
                    <a:bodyPr wrap="square"/>
                    <a:lstStyle/>
                    <a:p>
                      <a:pPr algn="l">
                        <a:spcBef>
                          <a:spcPts val="0"/>
                        </a:spcBef>
                        <a:spcAft>
                          <a:spcPts val="0"/>
                        </a:spcAft>
                      </a:pPr>
                      <a:r>
                        <a:rPr lang="tr-TR" sz="2000" b="0" i="0">
                          <a:solidFill>
                            <a:srgbClr val="262626"/>
                          </a:solidFill>
                          <a:latin typeface="Calibri"/>
                        </a:rPr>
                        <a:t>Transform fay</a:t>
                      </a:r>
                    </a:p>
                  </a:txBody>
                  <a:tcPr marL="54864" marR="54864" marT="18288" marB="18288" anchor="ctr">
                    <a:solidFill>
                      <a:srgbClr val="FFFFFF"/>
                    </a:solidFill>
                  </a:tcPr>
                </a:tc>
                <a:tc>
                  <a:txBody>
                    <a:bodyPr wrap="square"/>
                    <a:lstStyle/>
                    <a:p>
                      <a:pPr algn="l">
                        <a:spcBef>
                          <a:spcPts val="0"/>
                        </a:spcBef>
                        <a:spcAft>
                          <a:spcPts val="0"/>
                        </a:spcAft>
                      </a:pPr>
                      <a:r>
                        <a:rPr lang="tr-TR" sz="2000" b="0" i="0">
                          <a:solidFill>
                            <a:srgbClr val="262626"/>
                          </a:solidFill>
                          <a:latin typeface="Calibri"/>
                        </a:rPr>
                        <a:t>Yanal kayma</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s. 52</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r>
              <a:tr h="548640">
                <a:tc>
                  <a:txBody>
                    <a:bodyPr wrap="square"/>
                    <a:lstStyle/>
                    <a:p>
                      <a:pPr algn="l">
                        <a:spcBef>
                          <a:spcPts val="0"/>
                        </a:spcBef>
                        <a:spcAft>
                          <a:spcPts val="0"/>
                        </a:spcAft>
                      </a:pPr>
                      <a:r>
                        <a:rPr lang="tr-TR" sz="2000" b="0" i="0">
                          <a:solidFill>
                            <a:srgbClr val="262626"/>
                          </a:solidFill>
                          <a:latin typeface="Calibri"/>
                        </a:rPr>
                        <a:t>Hendek ve volkanik ada yayı</a:t>
                      </a:r>
                    </a:p>
                  </a:txBody>
                  <a:tcPr marL="54864" marR="54864" marT="18288" marB="18288" anchor="ctr">
                    <a:solidFill>
                      <a:srgbClr val="E3ECF5"/>
                    </a:solidFill>
                  </a:tcPr>
                </a:tc>
                <a:tc>
                  <a:txBody>
                    <a:bodyPr wrap="square"/>
                    <a:lstStyle/>
                    <a:p>
                      <a:pPr algn="l">
                        <a:spcBef>
                          <a:spcPts val="0"/>
                        </a:spcBef>
                        <a:spcAft>
                          <a:spcPts val="0"/>
                        </a:spcAft>
                      </a:pPr>
                      <a:r>
                        <a:rPr lang="tr-TR" sz="2000" b="0" i="0">
                          <a:solidFill>
                            <a:srgbClr val="262626"/>
                          </a:solidFill>
                          <a:latin typeface="Calibri"/>
                        </a:rPr>
                        <a:t>Yaklaşma: dalma-batma</a:t>
                      </a:r>
                    </a:p>
                  </a:txBody>
                  <a:tcPr marL="54864" marR="54864" marT="18288" marB="18288" anchor="ctr">
                    <a:solidFill>
                      <a:srgbClr val="E3ECF5"/>
                    </a:solidFill>
                  </a:tcPr>
                </a:tc>
                <a:tc>
                  <a:txBody>
                    <a:bodyPr wrap="square"/>
                    <a:lstStyle/>
                    <a:p>
                      <a:pPr algn="ctr">
                        <a:spcBef>
                          <a:spcPts val="0"/>
                        </a:spcBef>
                        <a:spcAft>
                          <a:spcPts val="0"/>
                        </a:spcAft>
                      </a:pPr>
                      <a:r>
                        <a:rPr lang="tr-TR" sz="2000" b="0" i="0">
                          <a:solidFill>
                            <a:srgbClr val="262626"/>
                          </a:solidFill>
                          <a:latin typeface="Calibri"/>
                        </a:rPr>
                        <a:t>s. 53, 62</a:t>
                      </a:r>
                    </a:p>
                  </a:txBody>
                  <a:tcPr marL="54864" marR="54864" marT="18288" marB="18288" anchor="ctr">
                    <a:solidFill>
                      <a:srgbClr val="E3ECF5"/>
                    </a:solidFill>
                  </a:tcPr>
                </a:tc>
                <a:tc>
                  <a:txBody>
                    <a:bodyPr wrap="square"/>
                    <a:lstStyle/>
                    <a:p>
                      <a:pPr algn="ctr">
                        <a:spcBef>
                          <a:spcPts val="0"/>
                        </a:spcBef>
                        <a:spcAft>
                          <a:spcPts val="0"/>
                        </a:spcAft>
                      </a:pPr>
                    </a:p>
                  </a:txBody>
                  <a:tcPr marL="54864" marR="54864" marT="18288" marB="18288" anchor="ctr">
                    <a:solidFill>
                      <a:srgbClr val="E3ECF5"/>
                    </a:solidFill>
                  </a:tcPr>
                </a:tc>
              </a:tr>
              <a:tr h="548640">
                <a:tc>
                  <a:txBody>
                    <a:bodyPr wrap="square"/>
                    <a:lstStyle/>
                    <a:p>
                      <a:pPr algn="l">
                        <a:spcBef>
                          <a:spcPts val="0"/>
                        </a:spcBef>
                        <a:spcAft>
                          <a:spcPts val="0"/>
                        </a:spcAft>
                      </a:pPr>
                      <a:r>
                        <a:rPr lang="tr-TR" sz="2000" b="0" i="0">
                          <a:solidFill>
                            <a:srgbClr val="262626"/>
                          </a:solidFill>
                          <a:latin typeface="Calibri"/>
                        </a:rPr>
                        <a:t>Kıvrım dağı</a:t>
                      </a:r>
                    </a:p>
                  </a:txBody>
                  <a:tcPr marL="54864" marR="54864" marT="18288" marB="18288" anchor="ctr">
                    <a:solidFill>
                      <a:srgbClr val="FFFFFF"/>
                    </a:solidFill>
                  </a:tcPr>
                </a:tc>
                <a:tc>
                  <a:txBody>
                    <a:bodyPr wrap="square"/>
                    <a:lstStyle/>
                    <a:p>
                      <a:pPr algn="l">
                        <a:spcBef>
                          <a:spcPts val="0"/>
                        </a:spcBef>
                        <a:spcAft>
                          <a:spcPts val="0"/>
                        </a:spcAft>
                      </a:pPr>
                      <a:r>
                        <a:rPr lang="tr-TR" sz="2000" b="0" i="0">
                          <a:solidFill>
                            <a:srgbClr val="262626"/>
                          </a:solidFill>
                          <a:latin typeface="Calibri"/>
                        </a:rPr>
                        <a:t>Yaklaşma: kıvrılarak yükselme</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s. 53, 57</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r>
              <a:tr h="548640">
                <a:tc>
                  <a:txBody>
                    <a:bodyPr wrap="square"/>
                    <a:lstStyle/>
                    <a:p>
                      <a:pPr algn="l">
                        <a:spcBef>
                          <a:spcPts val="0"/>
                        </a:spcBef>
                        <a:spcAft>
                          <a:spcPts val="0"/>
                        </a:spcAft>
                      </a:pPr>
                      <a:r>
                        <a:rPr lang="tr-TR" sz="2000" b="0" i="0">
                          <a:solidFill>
                            <a:srgbClr val="262626"/>
                          </a:solidFill>
                          <a:latin typeface="Calibri"/>
                        </a:rPr>
                        <a:t>Horst ve graben</a:t>
                      </a:r>
                    </a:p>
                  </a:txBody>
                  <a:tcPr marL="54864" marR="54864" marT="18288" marB="18288" anchor="ctr">
                    <a:solidFill>
                      <a:srgbClr val="E3ECF5"/>
                    </a:solidFill>
                  </a:tcPr>
                </a:tc>
                <a:tc>
                  <a:txBody>
                    <a:bodyPr wrap="square"/>
                    <a:lstStyle/>
                    <a:p>
                      <a:pPr algn="l">
                        <a:spcBef>
                          <a:spcPts val="0"/>
                        </a:spcBef>
                        <a:spcAft>
                          <a:spcPts val="0"/>
                        </a:spcAft>
                      </a:pPr>
                      <a:r>
                        <a:rPr lang="tr-TR" sz="2000" b="0" i="0">
                          <a:solidFill>
                            <a:srgbClr val="262626"/>
                          </a:solidFill>
                          <a:latin typeface="Calibri"/>
                        </a:rPr>
                        <a:t>Yaklaşma bölgesinde kırılma</a:t>
                      </a:r>
                    </a:p>
                  </a:txBody>
                  <a:tcPr marL="54864" marR="54864" marT="18288" marB="18288" anchor="ctr">
                    <a:solidFill>
                      <a:srgbClr val="E3ECF5"/>
                    </a:solidFill>
                  </a:tcPr>
                </a:tc>
                <a:tc>
                  <a:txBody>
                    <a:bodyPr wrap="square"/>
                    <a:lstStyle/>
                    <a:p>
                      <a:pPr algn="ctr">
                        <a:spcBef>
                          <a:spcPts val="0"/>
                        </a:spcBef>
                        <a:spcAft>
                          <a:spcPts val="0"/>
                        </a:spcAft>
                      </a:pPr>
                      <a:r>
                        <a:rPr lang="tr-TR" sz="2000" b="0" i="0">
                          <a:solidFill>
                            <a:srgbClr val="262626"/>
                          </a:solidFill>
                          <a:latin typeface="Calibri"/>
                        </a:rPr>
                        <a:t>s. 57, 66</a:t>
                      </a:r>
                    </a:p>
                  </a:txBody>
                  <a:tcPr marL="54864" marR="54864" marT="18288" marB="18288" anchor="ctr">
                    <a:solidFill>
                      <a:srgbClr val="E3ECF5"/>
                    </a:solidFill>
                  </a:tcPr>
                </a:tc>
                <a:tc>
                  <a:txBody>
                    <a:bodyPr wrap="square"/>
                    <a:lstStyle/>
                    <a:p>
                      <a:pPr algn="ctr">
                        <a:spcBef>
                          <a:spcPts val="0"/>
                        </a:spcBef>
                        <a:spcAft>
                          <a:spcPts val="0"/>
                        </a:spcAft>
                      </a:pPr>
                    </a:p>
                  </a:txBody>
                  <a:tcPr marL="54864" marR="54864" marT="18288" marB="18288" anchor="ctr">
                    <a:solidFill>
                      <a:srgbClr val="E3ECF5"/>
                    </a:solidFill>
                  </a:tcPr>
                </a:tc>
              </a:tr>
              <a:tr h="548640">
                <a:tc>
                  <a:txBody>
                    <a:bodyPr wrap="square"/>
                    <a:lstStyle/>
                    <a:p>
                      <a:pPr algn="l">
                        <a:spcBef>
                          <a:spcPts val="0"/>
                        </a:spcBef>
                        <a:spcAft>
                          <a:spcPts val="0"/>
                        </a:spcAft>
                      </a:pPr>
                      <a:r>
                        <a:rPr lang="tr-TR" sz="2000" b="0" i="0">
                          <a:solidFill>
                            <a:srgbClr val="262626"/>
                          </a:solidFill>
                          <a:latin typeface="Calibri"/>
                        </a:rPr>
                        <a:t>Tabakalı volkan</a:t>
                      </a:r>
                    </a:p>
                  </a:txBody>
                  <a:tcPr marL="54864" marR="54864" marT="18288" marB="18288" anchor="ctr">
                    <a:solidFill>
                      <a:srgbClr val="FFFFFF"/>
                    </a:solidFill>
                  </a:tcPr>
                </a:tc>
                <a:tc>
                  <a:txBody>
                    <a:bodyPr wrap="square"/>
                    <a:lstStyle/>
                    <a:p>
                      <a:pPr algn="l">
                        <a:spcBef>
                          <a:spcPts val="0"/>
                        </a:spcBef>
                        <a:spcAft>
                          <a:spcPts val="0"/>
                        </a:spcAft>
                      </a:pPr>
                      <a:r>
                        <a:rPr lang="tr-TR" sz="2000" b="0" i="0">
                          <a:solidFill>
                            <a:srgbClr val="262626"/>
                          </a:solidFill>
                          <a:latin typeface="Calibri"/>
                        </a:rPr>
                        <a:t>Yaklaşma bölgesinde volkanizma</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s. 53, 58</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r>
              <a:tr h="548640">
                <a:tc>
                  <a:txBody>
                    <a:bodyPr wrap="square"/>
                    <a:lstStyle/>
                    <a:p>
                      <a:pPr algn="l">
                        <a:spcBef>
                          <a:spcPts val="0"/>
                        </a:spcBef>
                        <a:spcAft>
                          <a:spcPts val="0"/>
                        </a:spcAft>
                      </a:pPr>
                      <a:r>
                        <a:rPr lang="tr-TR" sz="2000" b="0" i="0">
                          <a:solidFill>
                            <a:srgbClr val="262626"/>
                          </a:solidFill>
                          <a:latin typeface="Calibri"/>
                        </a:rPr>
                        <a:t>Kalkan volkan</a:t>
                      </a:r>
                    </a:p>
                  </a:txBody>
                  <a:tcPr marL="54864" marR="54864" marT="18288" marB="18288" anchor="ctr">
                    <a:solidFill>
                      <a:srgbClr val="E3ECF5"/>
                    </a:solidFill>
                  </a:tcPr>
                </a:tc>
                <a:tc>
                  <a:txBody>
                    <a:bodyPr wrap="square"/>
                    <a:lstStyle/>
                    <a:p>
                      <a:pPr algn="l">
                        <a:spcBef>
                          <a:spcPts val="0"/>
                        </a:spcBef>
                        <a:spcAft>
                          <a:spcPts val="0"/>
                        </a:spcAft>
                      </a:pPr>
                      <a:r>
                        <a:rPr lang="tr-TR" sz="2000" b="0" i="0">
                          <a:solidFill>
                            <a:srgbClr val="262626"/>
                          </a:solidFill>
                          <a:latin typeface="Calibri"/>
                        </a:rPr>
                        <a:t>Sıcak nokta volkanizması</a:t>
                      </a:r>
                    </a:p>
                  </a:txBody>
                  <a:tcPr marL="54864" marR="54864" marT="18288" marB="18288" anchor="ctr">
                    <a:solidFill>
                      <a:srgbClr val="E3ECF5"/>
                    </a:solidFill>
                  </a:tcPr>
                </a:tc>
                <a:tc>
                  <a:txBody>
                    <a:bodyPr wrap="square"/>
                    <a:lstStyle/>
                    <a:p>
                      <a:pPr algn="ctr">
                        <a:spcBef>
                          <a:spcPts val="0"/>
                        </a:spcBef>
                        <a:spcAft>
                          <a:spcPts val="0"/>
                        </a:spcAft>
                      </a:pPr>
                      <a:r>
                        <a:rPr lang="tr-TR" sz="2000" b="0" i="0">
                          <a:solidFill>
                            <a:srgbClr val="262626"/>
                          </a:solidFill>
                          <a:latin typeface="Calibri"/>
                        </a:rPr>
                        <a:t>s. 59, 62</a:t>
                      </a:r>
                    </a:p>
                  </a:txBody>
                  <a:tcPr marL="54864" marR="54864" marT="18288" marB="18288" anchor="ctr">
                    <a:solidFill>
                      <a:srgbClr val="E3ECF5"/>
                    </a:solidFill>
                  </a:tcPr>
                </a:tc>
                <a:tc>
                  <a:txBody>
                    <a:bodyPr wrap="square"/>
                    <a:lstStyle/>
                    <a:p>
                      <a:pPr algn="ctr">
                        <a:spcBef>
                          <a:spcPts val="0"/>
                        </a:spcBef>
                        <a:spcAft>
                          <a:spcPts val="0"/>
                        </a:spcAft>
                      </a:pPr>
                    </a:p>
                  </a:txBody>
                  <a:tcPr marL="54864" marR="54864" marT="18288" marB="18288" anchor="ctr">
                    <a:solidFill>
                      <a:srgbClr val="E3ECF5"/>
                    </a:solidFill>
                  </a:tcPr>
                </a:tc>
              </a:tr>
            </a:tbl>
          </a:graphicData>
        </a:graphic>
      </p:graphicFrame>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51-66</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300 / 350</a:t>
            </a:r>
          </a:p>
        </p:txBody>
      </p:sp>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Model oluşturma zamanı</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28 dk</a:t>
            </a:r>
          </a:p>
        </p:txBody>
      </p:sp>
      <p:sp>
        <p:nvSpPr>
          <p:cNvPr id="6" name="Rounded Rectangle 5"/>
          <p:cNvSpPr/>
          <p:nvPr/>
        </p:nvSpPr>
        <p:spPr>
          <a:xfrm>
            <a:off x="502920" y="1353312"/>
            <a:ext cx="11185855" cy="1188720"/>
          </a:xfrm>
          <a:prstGeom prst="roundRect">
            <a:avLst>
              <a:gd name="adj" fmla="val 30000"/>
            </a:avLst>
          </a:prstGeom>
          <a:solidFill>
            <a:srgbClr val="A43E2A"/>
          </a:solidFill>
          <a:ln>
            <a:noFill/>
          </a:ln>
          <a:effectLst/>
        </p:spPr>
        <p:txBody>
          <a:bodyPr rtlCol="0" anchor="ctr" wrap="square" lIns="128016" rIns="128016" tIns="73152" bIns="73152">
            <a:noAutofit/>
          </a:bodyPr>
          <a:lstStyle/>
          <a:p>
            <a:pPr algn="ctr">
              <a:spcBef>
                <a:spcPts val="0"/>
              </a:spcBef>
              <a:spcAft>
                <a:spcPts val="0"/>
              </a:spcAft>
            </a:pPr>
            <a:r>
              <a:rPr lang="tr-TR" sz="3600" b="1" i="0">
                <a:solidFill>
                  <a:srgbClr val="FFFFFF"/>
                </a:solidFill>
                <a:latin typeface="Calibri"/>
              </a:rPr>
              <a:t>Grupla çalış · modelini kur</a:t>
            </a:r>
          </a:p>
        </p:txBody>
      </p:sp>
      <p:sp>
        <p:nvSpPr>
          <p:cNvPr id="7" name="TextBox 6"/>
          <p:cNvSpPr txBox="1"/>
          <p:nvPr/>
        </p:nvSpPr>
        <p:spPr>
          <a:xfrm>
            <a:off x="685800" y="2770632"/>
            <a:ext cx="10820095" cy="3383280"/>
          </a:xfrm>
          <a:prstGeom prst="rect">
            <a:avLst/>
          </a:prstGeom>
          <a:noFill/>
        </p:spPr>
        <p:txBody>
          <a:bodyPr wrap="square" anchor="t" lIns="73152" rIns="73152" tIns="36576" bIns="36576">
            <a:noAutofit/>
          </a:bodyPr>
          <a:lstStyle/>
          <a:p>
            <a:pPr algn="l">
              <a:spcBef>
                <a:spcPts val="0"/>
              </a:spcBef>
              <a:spcAft>
                <a:spcPts val="1000"/>
              </a:spcAft>
            </a:pPr>
            <a:r>
              <a:rPr lang="tr-TR" sz="2800" b="1" i="0">
                <a:solidFill>
                  <a:srgbClr val="A43E2A"/>
                </a:solidFill>
                <a:latin typeface="Calibri"/>
              </a:rPr>
              <a:t>Modelinde bunlar görünsün:</a:t>
            </a:r>
          </a:p>
          <a:p>
            <a:pPr algn="l" marL="348069" indent="-348069">
              <a:spcBef>
                <a:spcPts val="0"/>
              </a:spcBef>
              <a:spcAft>
                <a:spcPts val="1000"/>
              </a:spcAft>
            </a:pPr>
            <a:r>
              <a:rPr lang="tr-TR" sz="2800" b="1" i="0">
                <a:solidFill>
                  <a:srgbClr val="A43E2A"/>
                </a:solidFill>
                <a:latin typeface="Calibri"/>
              </a:rPr>
              <a:t>•  </a:t>
            </a:r>
            <a:r>
              <a:rPr lang="tr-TR" sz="2800" b="0" i="0">
                <a:solidFill>
                  <a:srgbClr val="262626"/>
                </a:solidFill>
                <a:latin typeface="Calibri"/>
              </a:rPr>
              <a:t>Levhalar ve hareket yönünü gösteren oklar</a:t>
            </a:r>
          </a:p>
          <a:p>
            <a:pPr algn="l" marL="348069" indent="-348069">
              <a:spcBef>
                <a:spcPts val="0"/>
              </a:spcBef>
              <a:spcAft>
                <a:spcPts val="1000"/>
              </a:spcAft>
            </a:pPr>
            <a:r>
              <a:rPr lang="tr-TR" sz="2800" b="1" i="0">
                <a:solidFill>
                  <a:srgbClr val="A43E2A"/>
                </a:solidFill>
                <a:latin typeface="Calibri"/>
              </a:rPr>
              <a:t>•  </a:t>
            </a:r>
            <a:r>
              <a:rPr lang="tr-TR" sz="2800" b="0" i="0">
                <a:solidFill>
                  <a:srgbClr val="262626"/>
                </a:solidFill>
                <a:latin typeface="Calibri"/>
              </a:rPr>
              <a:t>Süreç: kırılma, dalma-batma, kıvrılma ya da volkanizma</a:t>
            </a:r>
          </a:p>
          <a:p>
            <a:pPr algn="l" marL="348069" indent="-348069">
              <a:spcBef>
                <a:spcPts val="0"/>
              </a:spcBef>
              <a:spcAft>
                <a:spcPts val="0"/>
              </a:spcAft>
            </a:pPr>
            <a:r>
              <a:rPr lang="tr-TR" sz="2800" b="1" i="0">
                <a:solidFill>
                  <a:srgbClr val="A43E2A"/>
                </a:solidFill>
                <a:latin typeface="Calibri"/>
              </a:rPr>
              <a:t>•  </a:t>
            </a:r>
            <a:r>
              <a:rPr lang="tr-TR" sz="2800" b="0" i="0">
                <a:solidFill>
                  <a:srgbClr val="262626"/>
                </a:solidFill>
                <a:latin typeface="Calibri"/>
              </a:rPr>
              <a:t>Oluşan yeryüzü şekli ve adı</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301 / 350</a:t>
            </a:r>
          </a:p>
        </p:txBody>
      </p:sp>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Örnek grup ürünü: kıvrım dağı</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ÖRNEK</a:t>
            </a:r>
          </a:p>
        </p:txBody>
      </p:sp>
      <p:pic>
        <p:nvPicPr>
          <p:cNvPr id="6" name="Picture 5" descr="h14_kivrim_s57.jpg"/>
          <p:cNvPicPr>
            <a:picLocks noChangeAspect="1"/>
          </p:cNvPicPr>
          <p:nvPr/>
        </p:nvPicPr>
        <p:blipFill>
          <a:blip r:embed="rId3"/>
          <a:stretch>
            <a:fillRect/>
          </a:stretch>
        </p:blipFill>
        <p:spPr>
          <a:xfrm>
            <a:off x="7665415" y="2522458"/>
            <a:ext cx="4023360" cy="2416586"/>
          </a:xfrm>
          <a:prstGeom prst="rect">
            <a:avLst/>
          </a:prstGeom>
          <a:ln w="9525">
            <a:solidFill>
              <a:srgbClr val="D9D9D9"/>
            </a:solidFill>
          </a:ln>
        </p:spPr>
      </p:pic>
      <p:sp>
        <p:nvSpPr>
          <p:cNvPr id="7" name="Rounded Rectangle 6"/>
          <p:cNvSpPr/>
          <p:nvPr/>
        </p:nvSpPr>
        <p:spPr>
          <a:xfrm>
            <a:off x="502920" y="1261872"/>
            <a:ext cx="693389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3000" b="1" i="0">
                <a:solidFill>
                  <a:srgbClr val="262626"/>
                </a:solidFill>
                <a:latin typeface="Calibri"/>
              </a:rPr>
              <a:t>Bir grup kıvrım dağı modeli yapıyor. Modelde neler gösterilmeli, sunumda hangi örnek verilebilir?</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53, 57</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302 / 350</a:t>
            </a:r>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Örnek grup ürünü: kıvrım dağı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pic>
        <p:nvPicPr>
          <p:cNvPr id="6" name="Picture 5" descr="h14_kivrim_s57.jpg"/>
          <p:cNvPicPr>
            <a:picLocks noChangeAspect="1"/>
          </p:cNvPicPr>
          <p:nvPr/>
        </p:nvPicPr>
        <p:blipFill>
          <a:blip r:embed="rId3"/>
          <a:stretch>
            <a:fillRect/>
          </a:stretch>
        </p:blipFill>
        <p:spPr>
          <a:xfrm>
            <a:off x="7665415" y="2522458"/>
            <a:ext cx="4023360" cy="2416586"/>
          </a:xfrm>
          <a:prstGeom prst="rect">
            <a:avLst/>
          </a:prstGeom>
          <a:ln w="9525">
            <a:solidFill>
              <a:srgbClr val="D9D9D9"/>
            </a:solidFill>
          </a:ln>
        </p:spPr>
      </p:pic>
      <p:sp>
        <p:nvSpPr>
          <p:cNvPr id="7" name="Rounded Rectangle 6"/>
          <p:cNvSpPr/>
          <p:nvPr/>
        </p:nvSpPr>
        <p:spPr>
          <a:xfrm>
            <a:off x="502920" y="1261872"/>
            <a:ext cx="6933895" cy="10058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Bir grup kıvrım dağı modeli yapıyor. Modelde neler gösterilmeli, sunumda hangi örnek verilebilir?</a:t>
            </a:r>
          </a:p>
        </p:txBody>
      </p:sp>
      <p:sp>
        <p:nvSpPr>
          <p:cNvPr id="8" name="Rounded Rectangle 7"/>
          <p:cNvSpPr/>
          <p:nvPr/>
        </p:nvSpPr>
        <p:spPr>
          <a:xfrm>
            <a:off x="502920" y="2404872"/>
            <a:ext cx="6933895" cy="3794760"/>
          </a:xfrm>
          <a:prstGeom prst="roundRect">
            <a:avLst>
              <a:gd name="adj" fmla="val 6000"/>
            </a:avLst>
          </a:prstGeom>
          <a:solidFill>
            <a:srgbClr val="E3F1E4"/>
          </a:solidFill>
          <a:ln>
            <a:noFill/>
          </a:ln>
          <a:effectLst/>
        </p:spPr>
        <p:txBody>
          <a:bodyPr rtlCol="0" anchor="ctr"/>
          <a:lstStyle/>
          <a:p/>
        </p:txBody>
      </p:sp>
      <p:sp>
        <p:nvSpPr>
          <p:cNvPr id="9" name="Rectangle 8"/>
          <p:cNvSpPr/>
          <p:nvPr/>
        </p:nvSpPr>
        <p:spPr>
          <a:xfrm>
            <a:off x="502920" y="2404872"/>
            <a:ext cx="109728" cy="3794760"/>
          </a:xfrm>
          <a:prstGeom prst="rect">
            <a:avLst/>
          </a:prstGeom>
          <a:solidFill>
            <a:srgbClr val="2E7D32"/>
          </a:solidFill>
          <a:ln>
            <a:noFill/>
          </a:ln>
          <a:effectLst/>
        </p:spPr>
        <p:txBody>
          <a:bodyPr rtlCol="0" anchor="ctr"/>
          <a:lstStyle/>
          <a:p/>
        </p:txBody>
      </p:sp>
      <p:sp>
        <p:nvSpPr>
          <p:cNvPr id="10" name="TextBox 9"/>
          <p:cNvSpPr txBox="1"/>
          <p:nvPr/>
        </p:nvSpPr>
        <p:spPr>
          <a:xfrm>
            <a:off x="731520" y="2459736"/>
            <a:ext cx="6613855" cy="3685032"/>
          </a:xfrm>
          <a:prstGeom prst="rect">
            <a:avLst/>
          </a:prstGeom>
          <a:noFill/>
        </p:spPr>
        <p:txBody>
          <a:bodyPr wrap="square" anchor="ctr" lIns="73152" rIns="73152" tIns="36576" bIns="36576">
            <a:noAutofit/>
          </a:bodyPr>
          <a:lstStyle/>
          <a:p>
            <a:pPr algn="l">
              <a:spcBef>
                <a:spcPts val="0"/>
              </a:spcBef>
              <a:spcAft>
                <a:spcPts val="392"/>
              </a:spcAft>
            </a:pPr>
            <a:r>
              <a:rPr lang="tr-TR" sz="2550" b="1" i="0">
                <a:solidFill>
                  <a:srgbClr val="2E7D32"/>
                </a:solidFill>
                <a:latin typeface="Calibri"/>
              </a:rPr>
              <a:t>Örnek ürün</a:t>
            </a:r>
          </a:p>
          <a:p>
            <a:pPr algn="l" marL="316991" indent="-316991">
              <a:spcBef>
                <a:spcPts val="0"/>
              </a:spcBef>
              <a:spcAft>
                <a:spcPts val="490"/>
              </a:spcAft>
            </a:pPr>
            <a:r>
              <a:rPr lang="tr-TR" sz="2550" b="1" i="0">
                <a:solidFill>
                  <a:srgbClr val="2C6696"/>
                </a:solidFill>
                <a:latin typeface="Calibri"/>
              </a:rPr>
              <a:t>•  </a:t>
            </a:r>
            <a:r>
              <a:rPr lang="tr-TR" sz="2550" b="0" i="0">
                <a:solidFill>
                  <a:srgbClr val="262626"/>
                </a:solidFill>
                <a:latin typeface="Calibri"/>
              </a:rPr>
              <a:t>İki levha ve aradaki tortul tabakalar (katmanlı karton)</a:t>
            </a:r>
          </a:p>
          <a:p>
            <a:pPr algn="l" marL="316991" indent="-316991">
              <a:spcBef>
                <a:spcPts val="0"/>
              </a:spcBef>
              <a:spcAft>
                <a:spcPts val="490"/>
              </a:spcAft>
            </a:pPr>
            <a:r>
              <a:rPr lang="tr-TR" sz="2550" b="1" i="0">
                <a:solidFill>
                  <a:srgbClr val="2C6696"/>
                </a:solidFill>
                <a:latin typeface="Calibri"/>
              </a:rPr>
              <a:t>•  </a:t>
            </a:r>
            <a:r>
              <a:rPr lang="tr-TR" sz="2550" b="0" i="0">
                <a:solidFill>
                  <a:srgbClr val="262626"/>
                </a:solidFill>
                <a:latin typeface="Calibri"/>
              </a:rPr>
              <a:t>Yan basınç okları: levhalar birbirine yaklaşıyor</a:t>
            </a:r>
          </a:p>
          <a:p>
            <a:pPr algn="l" marL="316991" indent="-316991">
              <a:spcBef>
                <a:spcPts val="0"/>
              </a:spcBef>
              <a:spcAft>
                <a:spcPts val="490"/>
              </a:spcAft>
            </a:pPr>
            <a:r>
              <a:rPr lang="tr-TR" sz="2550" b="1" i="0">
                <a:solidFill>
                  <a:srgbClr val="2C6696"/>
                </a:solidFill>
                <a:latin typeface="Calibri"/>
              </a:rPr>
              <a:t>•  </a:t>
            </a:r>
            <a:r>
              <a:rPr lang="tr-TR" sz="2550" b="0" i="0">
                <a:solidFill>
                  <a:srgbClr val="262626"/>
                </a:solidFill>
                <a:latin typeface="Calibri"/>
              </a:rPr>
              <a:t>Antiklinal (yüksekte kalan) ve senklinal (alçakta kalan) etiketleri</a:t>
            </a:r>
          </a:p>
          <a:p>
            <a:pPr algn="l" marL="316991" indent="-316991">
              <a:spcBef>
                <a:spcPts val="0"/>
              </a:spcBef>
              <a:spcAft>
                <a:spcPts val="0"/>
              </a:spcAft>
            </a:pPr>
            <a:r>
              <a:rPr lang="tr-TR" sz="2550" b="1" i="0">
                <a:solidFill>
                  <a:srgbClr val="2C6696"/>
                </a:solidFill>
                <a:latin typeface="Calibri"/>
              </a:rPr>
              <a:t>•  </a:t>
            </a:r>
            <a:r>
              <a:rPr lang="tr-TR" sz="2550" b="0" i="0">
                <a:solidFill>
                  <a:srgbClr val="262626"/>
                </a:solidFill>
                <a:latin typeface="Calibri"/>
              </a:rPr>
              <a:t>Örnek: Hint ve Avrasya levhalarının çarpışması — Himalaya Dağları</a:t>
            </a:r>
          </a:p>
        </p:txBody>
      </p:sp>
      <p:sp>
        <p:nvSpPr>
          <p:cNvPr id="11" name="TextBox 10"/>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2" name="Rounded Rectangle 11"/>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53, 57</a:t>
            </a:r>
          </a:p>
        </p:txBody>
      </p:sp>
      <p:sp>
        <p:nvSpPr>
          <p:cNvPr id="13" name="TextBox 1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303 / 350</a:t>
            </a:r>
          </a:p>
        </p:txBody>
      </p:sp>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Modelimi etiketliyorum</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ETİKET · 6 dk</a:t>
            </a:r>
          </a:p>
        </p:txBody>
      </p:sp>
      <p:sp>
        <p:nvSpPr>
          <p:cNvPr id="6" name="Rounded Rectangle 5"/>
          <p:cNvSpPr/>
          <p:nvPr/>
        </p:nvSpPr>
        <p:spPr>
          <a:xfrm>
            <a:off x="502920" y="1261872"/>
            <a:ext cx="2645587" cy="301752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61872"/>
            <a:ext cx="2645587" cy="530352"/>
          </a:xfrm>
          <a:prstGeom prst="roundRect">
            <a:avLst>
              <a:gd name="adj" fmla="val 25000"/>
            </a:avLst>
          </a:prstGeom>
          <a:solidFill>
            <a:srgbClr val="A43E2A"/>
          </a:solidFill>
          <a:ln>
            <a:noFill/>
          </a:ln>
          <a:effectLst/>
        </p:spPr>
        <p:txBody>
          <a:bodyPr rtlCol="0" anchor="ctr"/>
          <a:lstStyle/>
          <a:p/>
        </p:txBody>
      </p:sp>
      <p:sp>
        <p:nvSpPr>
          <p:cNvPr id="8" name="Rectangle 7"/>
          <p:cNvSpPr/>
          <p:nvPr/>
        </p:nvSpPr>
        <p:spPr>
          <a:xfrm>
            <a:off x="502920" y="1527048"/>
            <a:ext cx="2645587" cy="265176"/>
          </a:xfrm>
          <a:prstGeom prst="rect">
            <a:avLst/>
          </a:prstGeom>
          <a:solidFill>
            <a:srgbClr val="A43E2A"/>
          </a:solidFill>
          <a:ln>
            <a:noFill/>
          </a:ln>
          <a:effectLst/>
        </p:spPr>
        <p:txBody>
          <a:bodyPr rtlCol="0" anchor="ctr"/>
          <a:lstStyle/>
          <a:p/>
        </p:txBody>
      </p:sp>
      <p:sp>
        <p:nvSpPr>
          <p:cNvPr id="9" name="TextBox 8"/>
          <p:cNvSpPr txBox="1"/>
          <p:nvPr/>
        </p:nvSpPr>
        <p:spPr>
          <a:xfrm>
            <a:off x="594360" y="1261872"/>
            <a:ext cx="2462707" cy="530352"/>
          </a:xfrm>
          <a:prstGeom prst="rect">
            <a:avLst/>
          </a:prstGeom>
          <a:noFill/>
        </p:spPr>
        <p:txBody>
          <a:bodyPr wrap="square" anchor="ctr" lIns="73152" rIns="73152" tIns="36576" bIns="36576">
            <a:noAutofit/>
          </a:bodyPr>
          <a:lstStyle/>
          <a:p>
            <a:pPr algn="l">
              <a:spcBef>
                <a:spcPts val="0"/>
              </a:spcBef>
              <a:spcAft>
                <a:spcPts val="0"/>
              </a:spcAft>
            </a:pPr>
            <a:r>
              <a:rPr lang="tr-TR" sz="2100" b="1" i="0">
                <a:solidFill>
                  <a:srgbClr val="FFFFFF"/>
                </a:solidFill>
                <a:latin typeface="Calibri"/>
              </a:rPr>
              <a:t>Levha hareketi</a:t>
            </a:r>
          </a:p>
        </p:txBody>
      </p:sp>
      <p:sp>
        <p:nvSpPr>
          <p:cNvPr id="10" name="TextBox 9"/>
          <p:cNvSpPr txBox="1"/>
          <p:nvPr/>
        </p:nvSpPr>
        <p:spPr>
          <a:xfrm>
            <a:off x="612648" y="1865376"/>
            <a:ext cx="2426131" cy="2340864"/>
          </a:xfrm>
          <a:prstGeom prst="rect">
            <a:avLst/>
          </a:prstGeom>
          <a:noFill/>
        </p:spPr>
        <p:txBody>
          <a:bodyPr wrap="square" anchor="t" lIns="73152" rIns="73152" tIns="36576" bIns="36576">
            <a:noAutofit/>
          </a:bodyPr>
          <a:lstStyle/>
          <a:p>
            <a:pPr algn="l">
              <a:spcBef>
                <a:spcPts val="0"/>
              </a:spcBef>
              <a:spcAft>
                <a:spcPts val="0"/>
              </a:spcAft>
            </a:pPr>
            <a:r>
              <a:rPr lang="tr-TR" sz="2200" b="0" i="0">
                <a:solidFill>
                  <a:srgbClr val="262626"/>
                </a:solidFill>
                <a:latin typeface="Calibri"/>
              </a:rPr>
              <a:t>Ayrılma, yanal kayma ya da yaklaşma?</a:t>
            </a:r>
          </a:p>
        </p:txBody>
      </p:sp>
      <p:sp>
        <p:nvSpPr>
          <p:cNvPr id="11" name="Rounded Rectangle 10"/>
          <p:cNvSpPr/>
          <p:nvPr/>
        </p:nvSpPr>
        <p:spPr>
          <a:xfrm>
            <a:off x="3349675" y="1261872"/>
            <a:ext cx="2645587" cy="301752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3349675" y="1261872"/>
            <a:ext cx="2645587" cy="530352"/>
          </a:xfrm>
          <a:prstGeom prst="roundRect">
            <a:avLst>
              <a:gd name="adj" fmla="val 25000"/>
            </a:avLst>
          </a:prstGeom>
          <a:solidFill>
            <a:srgbClr val="C25B1F"/>
          </a:solidFill>
          <a:ln>
            <a:noFill/>
          </a:ln>
          <a:effectLst/>
        </p:spPr>
        <p:txBody>
          <a:bodyPr rtlCol="0" anchor="ctr"/>
          <a:lstStyle/>
          <a:p/>
        </p:txBody>
      </p:sp>
      <p:sp>
        <p:nvSpPr>
          <p:cNvPr id="13" name="Rectangle 12"/>
          <p:cNvSpPr/>
          <p:nvPr/>
        </p:nvSpPr>
        <p:spPr>
          <a:xfrm>
            <a:off x="3349675" y="1527048"/>
            <a:ext cx="2645587" cy="265176"/>
          </a:xfrm>
          <a:prstGeom prst="rect">
            <a:avLst/>
          </a:prstGeom>
          <a:solidFill>
            <a:srgbClr val="C25B1F"/>
          </a:solidFill>
          <a:ln>
            <a:noFill/>
          </a:ln>
          <a:effectLst/>
        </p:spPr>
        <p:txBody>
          <a:bodyPr rtlCol="0" anchor="ctr"/>
          <a:lstStyle/>
          <a:p/>
        </p:txBody>
      </p:sp>
      <p:sp>
        <p:nvSpPr>
          <p:cNvPr id="14" name="TextBox 13"/>
          <p:cNvSpPr txBox="1"/>
          <p:nvPr/>
        </p:nvSpPr>
        <p:spPr>
          <a:xfrm>
            <a:off x="3441115" y="1261872"/>
            <a:ext cx="2462707" cy="530352"/>
          </a:xfrm>
          <a:prstGeom prst="rect">
            <a:avLst/>
          </a:prstGeom>
          <a:noFill/>
        </p:spPr>
        <p:txBody>
          <a:bodyPr wrap="square" anchor="ctr" lIns="73152" rIns="73152" tIns="36576" bIns="36576">
            <a:noAutofit/>
          </a:bodyPr>
          <a:lstStyle/>
          <a:p>
            <a:pPr algn="l">
              <a:spcBef>
                <a:spcPts val="0"/>
              </a:spcBef>
              <a:spcAft>
                <a:spcPts val="0"/>
              </a:spcAft>
            </a:pPr>
            <a:r>
              <a:rPr lang="tr-TR" sz="2100" b="1" i="0">
                <a:solidFill>
                  <a:srgbClr val="FFFFFF"/>
                </a:solidFill>
                <a:latin typeface="Calibri"/>
              </a:rPr>
              <a:t>Süreç</a:t>
            </a:r>
          </a:p>
        </p:txBody>
      </p:sp>
      <p:sp>
        <p:nvSpPr>
          <p:cNvPr id="15" name="TextBox 14"/>
          <p:cNvSpPr txBox="1"/>
          <p:nvPr/>
        </p:nvSpPr>
        <p:spPr>
          <a:xfrm>
            <a:off x="3459403" y="1865376"/>
            <a:ext cx="2426131" cy="2340864"/>
          </a:xfrm>
          <a:prstGeom prst="rect">
            <a:avLst/>
          </a:prstGeom>
          <a:noFill/>
        </p:spPr>
        <p:txBody>
          <a:bodyPr wrap="square" anchor="t" lIns="73152" rIns="73152" tIns="36576" bIns="36576">
            <a:noAutofit/>
          </a:bodyPr>
          <a:lstStyle/>
          <a:p>
            <a:pPr algn="l">
              <a:spcBef>
                <a:spcPts val="0"/>
              </a:spcBef>
              <a:spcAft>
                <a:spcPts val="0"/>
              </a:spcAft>
            </a:pPr>
            <a:r>
              <a:rPr lang="tr-TR" sz="2200" b="0" i="0">
                <a:solidFill>
                  <a:srgbClr val="262626"/>
                </a:solidFill>
                <a:latin typeface="Calibri"/>
              </a:rPr>
              <a:t>Kırılma, dalma-batma, kıvrılma, volkanizma…</a:t>
            </a:r>
          </a:p>
        </p:txBody>
      </p:sp>
      <p:sp>
        <p:nvSpPr>
          <p:cNvPr id="16" name="Rounded Rectangle 15"/>
          <p:cNvSpPr/>
          <p:nvPr/>
        </p:nvSpPr>
        <p:spPr>
          <a:xfrm>
            <a:off x="6196430" y="1261872"/>
            <a:ext cx="2645587" cy="3017520"/>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6196430" y="1261872"/>
            <a:ext cx="2645587" cy="530352"/>
          </a:xfrm>
          <a:prstGeom prst="roundRect">
            <a:avLst>
              <a:gd name="adj" fmla="val 25000"/>
            </a:avLst>
          </a:prstGeom>
          <a:solidFill>
            <a:srgbClr val="2C6696"/>
          </a:solidFill>
          <a:ln>
            <a:noFill/>
          </a:ln>
          <a:effectLst/>
        </p:spPr>
        <p:txBody>
          <a:bodyPr rtlCol="0" anchor="ctr"/>
          <a:lstStyle/>
          <a:p/>
        </p:txBody>
      </p:sp>
      <p:sp>
        <p:nvSpPr>
          <p:cNvPr id="18" name="Rectangle 17"/>
          <p:cNvSpPr/>
          <p:nvPr/>
        </p:nvSpPr>
        <p:spPr>
          <a:xfrm>
            <a:off x="6196430" y="1527048"/>
            <a:ext cx="2645587" cy="265176"/>
          </a:xfrm>
          <a:prstGeom prst="rect">
            <a:avLst/>
          </a:prstGeom>
          <a:solidFill>
            <a:srgbClr val="2C6696"/>
          </a:solidFill>
          <a:ln>
            <a:noFill/>
          </a:ln>
          <a:effectLst/>
        </p:spPr>
        <p:txBody>
          <a:bodyPr rtlCol="0" anchor="ctr"/>
          <a:lstStyle/>
          <a:p/>
        </p:txBody>
      </p:sp>
      <p:sp>
        <p:nvSpPr>
          <p:cNvPr id="19" name="TextBox 18"/>
          <p:cNvSpPr txBox="1"/>
          <p:nvPr/>
        </p:nvSpPr>
        <p:spPr>
          <a:xfrm>
            <a:off x="6287870" y="1261872"/>
            <a:ext cx="2462707" cy="530352"/>
          </a:xfrm>
          <a:prstGeom prst="rect">
            <a:avLst/>
          </a:prstGeom>
          <a:noFill/>
        </p:spPr>
        <p:txBody>
          <a:bodyPr wrap="square" anchor="ctr" lIns="73152" rIns="73152" tIns="36576" bIns="36576">
            <a:noAutofit/>
          </a:bodyPr>
          <a:lstStyle/>
          <a:p>
            <a:pPr algn="l">
              <a:spcBef>
                <a:spcPts val="0"/>
              </a:spcBef>
              <a:spcAft>
                <a:spcPts val="0"/>
              </a:spcAft>
            </a:pPr>
            <a:r>
              <a:rPr lang="tr-TR" sz="2100" b="1" i="0">
                <a:solidFill>
                  <a:srgbClr val="FFFFFF"/>
                </a:solidFill>
                <a:latin typeface="Calibri"/>
              </a:rPr>
              <a:t>Yeryüzü şekli</a:t>
            </a:r>
          </a:p>
        </p:txBody>
      </p:sp>
      <p:sp>
        <p:nvSpPr>
          <p:cNvPr id="20" name="TextBox 19"/>
          <p:cNvSpPr txBox="1"/>
          <p:nvPr/>
        </p:nvSpPr>
        <p:spPr>
          <a:xfrm>
            <a:off x="6306158" y="1865376"/>
            <a:ext cx="2426131" cy="2340864"/>
          </a:xfrm>
          <a:prstGeom prst="rect">
            <a:avLst/>
          </a:prstGeom>
          <a:noFill/>
        </p:spPr>
        <p:txBody>
          <a:bodyPr wrap="square" anchor="t" lIns="73152" rIns="73152" tIns="36576" bIns="36576">
            <a:noAutofit/>
          </a:bodyPr>
          <a:lstStyle/>
          <a:p>
            <a:pPr algn="l">
              <a:spcBef>
                <a:spcPts val="0"/>
              </a:spcBef>
              <a:spcAft>
                <a:spcPts val="0"/>
              </a:spcAft>
            </a:pPr>
            <a:r>
              <a:rPr lang="tr-TR" sz="2200" b="0" i="0">
                <a:solidFill>
                  <a:srgbClr val="262626"/>
                </a:solidFill>
                <a:latin typeface="Calibri"/>
              </a:rPr>
              <a:t>Modelde oluşan şeklin adı</a:t>
            </a:r>
          </a:p>
        </p:txBody>
      </p:sp>
      <p:sp>
        <p:nvSpPr>
          <p:cNvPr id="21" name="Rounded Rectangle 20"/>
          <p:cNvSpPr/>
          <p:nvPr/>
        </p:nvSpPr>
        <p:spPr>
          <a:xfrm>
            <a:off x="9043185" y="1261872"/>
            <a:ext cx="2645587" cy="3017520"/>
          </a:xfrm>
          <a:prstGeom prst="roundRect">
            <a:avLst>
              <a:gd name="adj" fmla="val 5000"/>
            </a:avLst>
          </a:prstGeom>
          <a:solidFill>
            <a:srgbClr val="F0F0F0"/>
          </a:solidFill>
          <a:ln>
            <a:noFill/>
          </a:ln>
          <a:effectLst/>
        </p:spPr>
        <p:txBody>
          <a:bodyPr rtlCol="0" anchor="ctr"/>
          <a:lstStyle/>
          <a:p/>
        </p:txBody>
      </p:sp>
      <p:sp>
        <p:nvSpPr>
          <p:cNvPr id="22" name="Rounded Rectangle 21"/>
          <p:cNvSpPr/>
          <p:nvPr/>
        </p:nvSpPr>
        <p:spPr>
          <a:xfrm>
            <a:off x="9043185" y="1261872"/>
            <a:ext cx="2645587" cy="530352"/>
          </a:xfrm>
          <a:prstGeom prst="roundRect">
            <a:avLst>
              <a:gd name="adj" fmla="val 25000"/>
            </a:avLst>
          </a:prstGeom>
          <a:solidFill>
            <a:srgbClr val="4F4F4F"/>
          </a:solidFill>
          <a:ln>
            <a:noFill/>
          </a:ln>
          <a:effectLst/>
        </p:spPr>
        <p:txBody>
          <a:bodyPr rtlCol="0" anchor="ctr"/>
          <a:lstStyle/>
          <a:p/>
        </p:txBody>
      </p:sp>
      <p:sp>
        <p:nvSpPr>
          <p:cNvPr id="23" name="Rectangle 22"/>
          <p:cNvSpPr/>
          <p:nvPr/>
        </p:nvSpPr>
        <p:spPr>
          <a:xfrm>
            <a:off x="9043185" y="1527048"/>
            <a:ext cx="2645587" cy="265176"/>
          </a:xfrm>
          <a:prstGeom prst="rect">
            <a:avLst/>
          </a:prstGeom>
          <a:solidFill>
            <a:srgbClr val="4F4F4F"/>
          </a:solidFill>
          <a:ln>
            <a:noFill/>
          </a:ln>
          <a:effectLst/>
        </p:spPr>
        <p:txBody>
          <a:bodyPr rtlCol="0" anchor="ctr"/>
          <a:lstStyle/>
          <a:p/>
        </p:txBody>
      </p:sp>
      <p:sp>
        <p:nvSpPr>
          <p:cNvPr id="24" name="TextBox 23"/>
          <p:cNvSpPr txBox="1"/>
          <p:nvPr/>
        </p:nvSpPr>
        <p:spPr>
          <a:xfrm>
            <a:off x="9134625" y="1261872"/>
            <a:ext cx="2462707" cy="530352"/>
          </a:xfrm>
          <a:prstGeom prst="rect">
            <a:avLst/>
          </a:prstGeom>
          <a:noFill/>
        </p:spPr>
        <p:txBody>
          <a:bodyPr wrap="square" anchor="ctr" lIns="73152" rIns="73152" tIns="36576" bIns="36576">
            <a:noAutofit/>
          </a:bodyPr>
          <a:lstStyle/>
          <a:p>
            <a:pPr algn="l">
              <a:spcBef>
                <a:spcPts val="0"/>
              </a:spcBef>
              <a:spcAft>
                <a:spcPts val="0"/>
              </a:spcAft>
            </a:pPr>
            <a:r>
              <a:rPr lang="tr-TR" sz="2100" b="1" i="0">
                <a:solidFill>
                  <a:srgbClr val="FFFFFF"/>
                </a:solidFill>
                <a:latin typeface="Calibri"/>
              </a:rPr>
              <a:t>Örnek yer</a:t>
            </a:r>
          </a:p>
        </p:txBody>
      </p:sp>
      <p:sp>
        <p:nvSpPr>
          <p:cNvPr id="25" name="TextBox 24"/>
          <p:cNvSpPr txBox="1"/>
          <p:nvPr/>
        </p:nvSpPr>
        <p:spPr>
          <a:xfrm>
            <a:off x="9152913" y="1865376"/>
            <a:ext cx="2426131" cy="2340864"/>
          </a:xfrm>
          <a:prstGeom prst="rect">
            <a:avLst/>
          </a:prstGeom>
          <a:noFill/>
        </p:spPr>
        <p:txBody>
          <a:bodyPr wrap="square" anchor="t" lIns="73152" rIns="73152" tIns="36576" bIns="36576">
            <a:noAutofit/>
          </a:bodyPr>
          <a:lstStyle/>
          <a:p>
            <a:pPr algn="l">
              <a:spcBef>
                <a:spcPts val="0"/>
              </a:spcBef>
              <a:spcAft>
                <a:spcPts val="0"/>
              </a:spcAft>
            </a:pPr>
            <a:r>
              <a:rPr lang="tr-TR" sz="2200" b="0" i="0">
                <a:solidFill>
                  <a:srgbClr val="262626"/>
                </a:solidFill>
                <a:latin typeface="Calibri"/>
              </a:rPr>
              <a:t>Kitaptan bir örnek (ör. Himalaya)</a:t>
            </a:r>
          </a:p>
        </p:txBody>
      </p:sp>
      <p:sp>
        <p:nvSpPr>
          <p:cNvPr id="26" name="Rounded Rectangle 25"/>
          <p:cNvSpPr/>
          <p:nvPr/>
        </p:nvSpPr>
        <p:spPr>
          <a:xfrm>
            <a:off x="502920" y="4507992"/>
            <a:ext cx="11185855" cy="1645920"/>
          </a:xfrm>
          <a:prstGeom prst="roundRect">
            <a:avLst>
              <a:gd name="adj" fmla="val 8000"/>
            </a:avLst>
          </a:prstGeom>
          <a:solidFill>
            <a:srgbClr val="F0F0F0"/>
          </a:solidFill>
          <a:ln>
            <a:noFill/>
          </a:ln>
          <a:effectLst/>
        </p:spPr>
        <p:txBody>
          <a:bodyPr rtlCol="0" anchor="ctr" wrap="square" lIns="320040" rIns="320040" tIns="73152" bIns="73152">
            <a:noAutofit/>
          </a:bodyPr>
          <a:lstStyle/>
          <a:p>
            <a:pPr algn="l">
              <a:spcBef>
                <a:spcPts val="0"/>
              </a:spcBef>
              <a:spcAft>
                <a:spcPts val="600"/>
              </a:spcAft>
            </a:pPr>
            <a:r>
              <a:rPr lang="tr-TR" sz="2600" b="1" i="0">
                <a:solidFill>
                  <a:srgbClr val="A43E2A"/>
                </a:solidFill>
                <a:latin typeface="Calibri"/>
              </a:rPr>
              <a:t>Sunumda üç cümle:</a:t>
            </a:r>
          </a:p>
          <a:p>
            <a:pPr algn="l" marL="323206" indent="-323206">
              <a:spcBef>
                <a:spcPts val="0"/>
              </a:spcBef>
              <a:spcAft>
                <a:spcPts val="0"/>
              </a:spcAft>
            </a:pPr>
            <a:r>
              <a:rPr lang="tr-TR" sz="2600" b="1" i="0">
                <a:solidFill>
                  <a:srgbClr val="2C6696"/>
                </a:solidFill>
                <a:latin typeface="Calibri"/>
              </a:rPr>
              <a:t>•  </a:t>
            </a:r>
            <a:r>
              <a:rPr lang="tr-TR" sz="2600" b="0" i="0">
                <a:solidFill>
                  <a:srgbClr val="262626"/>
                </a:solidFill>
                <a:latin typeface="Calibri"/>
              </a:rPr>
              <a:t>Hangi levha hareketi? · Hangi süreç? · Hangi yeryüzü şekli ve nerede?</a:t>
            </a:r>
          </a:p>
        </p:txBody>
      </p:sp>
      <p:sp>
        <p:nvSpPr>
          <p:cNvPr id="27" name="TextBox 2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28" name="TextBox 27"/>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304 / 350</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Sunum (2. adım)</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SUNUM · 22 dk</a:t>
            </a:r>
          </a:p>
        </p:txBody>
      </p:sp>
      <p:sp>
        <p:nvSpPr>
          <p:cNvPr id="6" name="Rounded Rectangle 5"/>
          <p:cNvSpPr/>
          <p:nvPr/>
        </p:nvSpPr>
        <p:spPr>
          <a:xfrm>
            <a:off x="502920" y="1261872"/>
            <a:ext cx="3594506" cy="301752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61872"/>
            <a:ext cx="3594506" cy="530352"/>
          </a:xfrm>
          <a:prstGeom prst="roundRect">
            <a:avLst>
              <a:gd name="adj" fmla="val 25000"/>
            </a:avLst>
          </a:prstGeom>
          <a:solidFill>
            <a:srgbClr val="A43E2A"/>
          </a:solidFill>
          <a:ln>
            <a:noFill/>
          </a:ln>
          <a:effectLst/>
        </p:spPr>
        <p:txBody>
          <a:bodyPr rtlCol="0" anchor="ctr"/>
          <a:lstStyle/>
          <a:p/>
        </p:txBody>
      </p:sp>
      <p:sp>
        <p:nvSpPr>
          <p:cNvPr id="8" name="Rectangle 7"/>
          <p:cNvSpPr/>
          <p:nvPr/>
        </p:nvSpPr>
        <p:spPr>
          <a:xfrm>
            <a:off x="502920" y="1527048"/>
            <a:ext cx="3594506" cy="265176"/>
          </a:xfrm>
          <a:prstGeom prst="rect">
            <a:avLst/>
          </a:prstGeom>
          <a:solidFill>
            <a:srgbClr val="A43E2A"/>
          </a:solidFill>
          <a:ln>
            <a:noFill/>
          </a:ln>
          <a:effectLst/>
        </p:spPr>
        <p:txBody>
          <a:bodyPr rtlCol="0" anchor="ctr"/>
          <a:lstStyle/>
          <a:p/>
        </p:txBody>
      </p:sp>
      <p:sp>
        <p:nvSpPr>
          <p:cNvPr id="9" name="TextBox 8"/>
          <p:cNvSpPr txBox="1"/>
          <p:nvPr/>
        </p:nvSpPr>
        <p:spPr>
          <a:xfrm>
            <a:off x="594360"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FFFFFF"/>
                </a:solidFill>
                <a:latin typeface="Calibri"/>
              </a:rPr>
              <a:t>Sunan grup</a:t>
            </a:r>
          </a:p>
        </p:txBody>
      </p:sp>
      <p:sp>
        <p:nvSpPr>
          <p:cNvPr id="10" name="TextBox 9"/>
          <p:cNvSpPr txBox="1"/>
          <p:nvPr/>
        </p:nvSpPr>
        <p:spPr>
          <a:xfrm>
            <a:off x="612648" y="1865376"/>
            <a:ext cx="3375050" cy="2340864"/>
          </a:xfrm>
          <a:prstGeom prst="rect">
            <a:avLst/>
          </a:prstGeom>
          <a:noFill/>
        </p:spPr>
        <p:txBody>
          <a:bodyPr wrap="square" anchor="t" lIns="73152" rIns="73152" tIns="36576" bIns="36576">
            <a:noAutofit/>
          </a:bodyPr>
          <a:lstStyle/>
          <a:p>
            <a:pPr algn="l">
              <a:spcBef>
                <a:spcPts val="0"/>
              </a:spcBef>
              <a:spcAft>
                <a:spcPts val="0"/>
              </a:spcAft>
            </a:pPr>
            <a:r>
              <a:rPr lang="tr-TR" sz="2400" b="0" i="0">
                <a:solidFill>
                  <a:srgbClr val="262626"/>
                </a:solidFill>
                <a:latin typeface="Calibri"/>
              </a:rPr>
              <a:t>Modeli gösterir, üç cümleyi söyler (2 dk)</a:t>
            </a:r>
          </a:p>
        </p:txBody>
      </p:sp>
      <p:sp>
        <p:nvSpPr>
          <p:cNvPr id="11" name="Rounded Rectangle 10"/>
          <p:cNvSpPr/>
          <p:nvPr/>
        </p:nvSpPr>
        <p:spPr>
          <a:xfrm>
            <a:off x="4298594" y="1261872"/>
            <a:ext cx="3594506" cy="301752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4298594" y="1261872"/>
            <a:ext cx="3594506" cy="530352"/>
          </a:xfrm>
          <a:prstGeom prst="roundRect">
            <a:avLst>
              <a:gd name="adj" fmla="val 25000"/>
            </a:avLst>
          </a:prstGeom>
          <a:solidFill>
            <a:srgbClr val="C25B1F"/>
          </a:solidFill>
          <a:ln>
            <a:noFill/>
          </a:ln>
          <a:effectLst/>
        </p:spPr>
        <p:txBody>
          <a:bodyPr rtlCol="0" anchor="ctr"/>
          <a:lstStyle/>
          <a:p/>
        </p:txBody>
      </p:sp>
      <p:sp>
        <p:nvSpPr>
          <p:cNvPr id="13" name="Rectangle 12"/>
          <p:cNvSpPr/>
          <p:nvPr/>
        </p:nvSpPr>
        <p:spPr>
          <a:xfrm>
            <a:off x="4298594" y="1527048"/>
            <a:ext cx="3594506" cy="265176"/>
          </a:xfrm>
          <a:prstGeom prst="rect">
            <a:avLst/>
          </a:prstGeom>
          <a:solidFill>
            <a:srgbClr val="C25B1F"/>
          </a:solidFill>
          <a:ln>
            <a:noFill/>
          </a:ln>
          <a:effectLst/>
        </p:spPr>
        <p:txBody>
          <a:bodyPr rtlCol="0" anchor="ctr"/>
          <a:lstStyle/>
          <a:p/>
        </p:txBody>
      </p:sp>
      <p:sp>
        <p:nvSpPr>
          <p:cNvPr id="14" name="TextBox 13"/>
          <p:cNvSpPr txBox="1"/>
          <p:nvPr/>
        </p:nvSpPr>
        <p:spPr>
          <a:xfrm>
            <a:off x="4390034"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FFFFFF"/>
                </a:solidFill>
                <a:latin typeface="Calibri"/>
              </a:rPr>
              <a:t>Dinleyen gruplar</a:t>
            </a:r>
          </a:p>
        </p:txBody>
      </p:sp>
      <p:sp>
        <p:nvSpPr>
          <p:cNvPr id="15" name="TextBox 14"/>
          <p:cNvSpPr txBox="1"/>
          <p:nvPr/>
        </p:nvSpPr>
        <p:spPr>
          <a:xfrm>
            <a:off x="4408322" y="1865376"/>
            <a:ext cx="3375050" cy="2340864"/>
          </a:xfrm>
          <a:prstGeom prst="rect">
            <a:avLst/>
          </a:prstGeom>
          <a:noFill/>
        </p:spPr>
        <p:txBody>
          <a:bodyPr wrap="square" anchor="t" lIns="73152" rIns="73152" tIns="36576" bIns="36576">
            <a:noAutofit/>
          </a:bodyPr>
          <a:lstStyle/>
          <a:p>
            <a:pPr algn="l">
              <a:spcBef>
                <a:spcPts val="0"/>
              </a:spcBef>
              <a:spcAft>
                <a:spcPts val="0"/>
              </a:spcAft>
            </a:pPr>
            <a:r>
              <a:rPr lang="tr-TR" sz="2400" b="0" i="0">
                <a:solidFill>
                  <a:srgbClr val="262626"/>
                </a:solidFill>
                <a:latin typeface="Calibri"/>
              </a:rPr>
              <a:t>Her sunumdan bir süreç not eder, bir soru sorar</a:t>
            </a:r>
          </a:p>
        </p:txBody>
      </p:sp>
      <p:sp>
        <p:nvSpPr>
          <p:cNvPr id="16" name="Rounded Rectangle 15"/>
          <p:cNvSpPr/>
          <p:nvPr/>
        </p:nvSpPr>
        <p:spPr>
          <a:xfrm>
            <a:off x="8094268" y="1261872"/>
            <a:ext cx="3594506" cy="3017520"/>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8094268" y="1261872"/>
            <a:ext cx="3594506" cy="530352"/>
          </a:xfrm>
          <a:prstGeom prst="roundRect">
            <a:avLst>
              <a:gd name="adj" fmla="val 25000"/>
            </a:avLst>
          </a:prstGeom>
          <a:solidFill>
            <a:srgbClr val="2C6696"/>
          </a:solidFill>
          <a:ln>
            <a:noFill/>
          </a:ln>
          <a:effectLst/>
        </p:spPr>
        <p:txBody>
          <a:bodyPr rtlCol="0" anchor="ctr"/>
          <a:lstStyle/>
          <a:p/>
        </p:txBody>
      </p:sp>
      <p:sp>
        <p:nvSpPr>
          <p:cNvPr id="18" name="Rectangle 17"/>
          <p:cNvSpPr/>
          <p:nvPr/>
        </p:nvSpPr>
        <p:spPr>
          <a:xfrm>
            <a:off x="8094268" y="1527048"/>
            <a:ext cx="3594506" cy="265176"/>
          </a:xfrm>
          <a:prstGeom prst="rect">
            <a:avLst/>
          </a:prstGeom>
          <a:solidFill>
            <a:srgbClr val="2C6696"/>
          </a:solidFill>
          <a:ln>
            <a:noFill/>
          </a:ln>
          <a:effectLst/>
        </p:spPr>
        <p:txBody>
          <a:bodyPr rtlCol="0" anchor="ctr"/>
          <a:lstStyle/>
          <a:p/>
        </p:txBody>
      </p:sp>
      <p:sp>
        <p:nvSpPr>
          <p:cNvPr id="19" name="TextBox 18"/>
          <p:cNvSpPr txBox="1"/>
          <p:nvPr/>
        </p:nvSpPr>
        <p:spPr>
          <a:xfrm>
            <a:off x="8185708"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FFFFFF"/>
                </a:solidFill>
                <a:latin typeface="Calibri"/>
              </a:rPr>
              <a:t>Sıradaki grup</a:t>
            </a:r>
          </a:p>
        </p:txBody>
      </p:sp>
      <p:sp>
        <p:nvSpPr>
          <p:cNvPr id="20" name="TextBox 19"/>
          <p:cNvSpPr txBox="1"/>
          <p:nvPr/>
        </p:nvSpPr>
        <p:spPr>
          <a:xfrm>
            <a:off x="8203996" y="1865376"/>
            <a:ext cx="3375050" cy="2340864"/>
          </a:xfrm>
          <a:prstGeom prst="rect">
            <a:avLst/>
          </a:prstGeom>
          <a:noFill/>
        </p:spPr>
        <p:txBody>
          <a:bodyPr wrap="square" anchor="t" lIns="73152" rIns="73152" tIns="36576" bIns="36576">
            <a:noAutofit/>
          </a:bodyPr>
          <a:lstStyle/>
          <a:p>
            <a:pPr algn="l">
              <a:spcBef>
                <a:spcPts val="0"/>
              </a:spcBef>
              <a:spcAft>
                <a:spcPts val="0"/>
              </a:spcAft>
            </a:pPr>
            <a:r>
              <a:rPr lang="tr-TR" sz="2400" b="0" i="0">
                <a:solidFill>
                  <a:srgbClr val="262626"/>
                </a:solidFill>
                <a:latin typeface="Calibri"/>
              </a:rPr>
              <a:t>Modelini hazır tutar, sırayı bekler</a:t>
            </a:r>
          </a:p>
        </p:txBody>
      </p:sp>
      <p:graphicFrame>
        <p:nvGraphicFramePr>
          <p:cNvPr id="21" name="Table 20"/>
          <p:cNvGraphicFramePr>
            <a:graphicFrameLocks noGrp="1"/>
          </p:cNvGraphicFramePr>
          <p:nvPr/>
        </p:nvGraphicFramePr>
        <p:xfrm>
          <a:off x="502920" y="4462272"/>
          <a:ext cx="11181280" cy="1143000"/>
        </p:xfrm>
        <a:graphic>
          <a:graphicData uri="http://schemas.openxmlformats.org/drawingml/2006/table">
            <a:tbl>
              <a:tblPr firstRow="1" bandRow="1">
                <a:tableStyleId>{5C22544A-7EE6-4342-B048-85BDC9FD1C3A}</a:tableStyleId>
              </a:tblPr>
              <a:tblGrid>
                <a:gridCol w="1371600"/>
                <a:gridCol w="1226210"/>
                <a:gridCol w="1226210"/>
                <a:gridCol w="1226210"/>
                <a:gridCol w="1226210"/>
                <a:gridCol w="1226210"/>
                <a:gridCol w="1226210"/>
                <a:gridCol w="1226210"/>
                <a:gridCol w="1226210"/>
              </a:tblGrid>
              <a:tr h="502920">
                <a:tc>
                  <a:txBody>
                    <a:bodyPr wrap="square"/>
                    <a:lstStyle/>
                    <a:p>
                      <a:pPr algn="ctr">
                        <a:spcBef>
                          <a:spcPts val="0"/>
                        </a:spcBef>
                        <a:spcAft>
                          <a:spcPts val="0"/>
                        </a:spcAft>
                      </a:pPr>
                      <a:r>
                        <a:rPr lang="tr-TR" sz="1700" b="1" i="0">
                          <a:solidFill>
                            <a:srgbClr val="FFFFFF"/>
                          </a:solidFill>
                          <a:latin typeface="Calibri"/>
                        </a:rPr>
                        <a:t>Grup</a:t>
                      </a:r>
                    </a:p>
                  </a:txBody>
                  <a:tcPr marL="54864" marR="54864" marT="18288" marB="18288" anchor="ctr">
                    <a:solidFill>
                      <a:srgbClr val="A43E2A"/>
                    </a:solidFill>
                  </a:tcPr>
                </a:tc>
                <a:tc>
                  <a:txBody>
                    <a:bodyPr wrap="square"/>
                    <a:lstStyle/>
                    <a:p>
                      <a:pPr algn="ctr">
                        <a:spcBef>
                          <a:spcPts val="0"/>
                        </a:spcBef>
                        <a:spcAft>
                          <a:spcPts val="0"/>
                        </a:spcAft>
                      </a:pPr>
                      <a:r>
                        <a:rPr lang="tr-TR" sz="1700" b="1" i="0">
                          <a:solidFill>
                            <a:srgbClr val="FFFFFF"/>
                          </a:solidFill>
                          <a:latin typeface="Calibri"/>
                        </a:rPr>
                        <a:t>1</a:t>
                      </a:r>
                    </a:p>
                  </a:txBody>
                  <a:tcPr marL="54864" marR="54864" marT="18288" marB="18288" anchor="ctr">
                    <a:solidFill>
                      <a:srgbClr val="A43E2A"/>
                    </a:solidFill>
                  </a:tcPr>
                </a:tc>
                <a:tc>
                  <a:txBody>
                    <a:bodyPr wrap="square"/>
                    <a:lstStyle/>
                    <a:p>
                      <a:pPr algn="ctr">
                        <a:spcBef>
                          <a:spcPts val="0"/>
                        </a:spcBef>
                        <a:spcAft>
                          <a:spcPts val="0"/>
                        </a:spcAft>
                      </a:pPr>
                      <a:r>
                        <a:rPr lang="tr-TR" sz="1700" b="1" i="0">
                          <a:solidFill>
                            <a:srgbClr val="FFFFFF"/>
                          </a:solidFill>
                          <a:latin typeface="Calibri"/>
                        </a:rPr>
                        <a:t>2</a:t>
                      </a:r>
                    </a:p>
                  </a:txBody>
                  <a:tcPr marL="54864" marR="54864" marT="18288" marB="18288" anchor="ctr">
                    <a:solidFill>
                      <a:srgbClr val="A43E2A"/>
                    </a:solidFill>
                  </a:tcPr>
                </a:tc>
                <a:tc>
                  <a:txBody>
                    <a:bodyPr wrap="square"/>
                    <a:lstStyle/>
                    <a:p>
                      <a:pPr algn="ctr">
                        <a:spcBef>
                          <a:spcPts val="0"/>
                        </a:spcBef>
                        <a:spcAft>
                          <a:spcPts val="0"/>
                        </a:spcAft>
                      </a:pPr>
                      <a:r>
                        <a:rPr lang="tr-TR" sz="1700" b="1" i="0">
                          <a:solidFill>
                            <a:srgbClr val="FFFFFF"/>
                          </a:solidFill>
                          <a:latin typeface="Calibri"/>
                        </a:rPr>
                        <a:t>3</a:t>
                      </a:r>
                    </a:p>
                  </a:txBody>
                  <a:tcPr marL="54864" marR="54864" marT="18288" marB="18288" anchor="ctr">
                    <a:solidFill>
                      <a:srgbClr val="A43E2A"/>
                    </a:solidFill>
                  </a:tcPr>
                </a:tc>
                <a:tc>
                  <a:txBody>
                    <a:bodyPr wrap="square"/>
                    <a:lstStyle/>
                    <a:p>
                      <a:pPr algn="ctr">
                        <a:spcBef>
                          <a:spcPts val="0"/>
                        </a:spcBef>
                        <a:spcAft>
                          <a:spcPts val="0"/>
                        </a:spcAft>
                      </a:pPr>
                      <a:r>
                        <a:rPr lang="tr-TR" sz="1700" b="1" i="0">
                          <a:solidFill>
                            <a:srgbClr val="FFFFFF"/>
                          </a:solidFill>
                          <a:latin typeface="Calibri"/>
                        </a:rPr>
                        <a:t>4</a:t>
                      </a:r>
                    </a:p>
                  </a:txBody>
                  <a:tcPr marL="54864" marR="54864" marT="18288" marB="18288" anchor="ctr">
                    <a:solidFill>
                      <a:srgbClr val="A43E2A"/>
                    </a:solidFill>
                  </a:tcPr>
                </a:tc>
                <a:tc>
                  <a:txBody>
                    <a:bodyPr wrap="square"/>
                    <a:lstStyle/>
                    <a:p>
                      <a:pPr algn="ctr">
                        <a:spcBef>
                          <a:spcPts val="0"/>
                        </a:spcBef>
                        <a:spcAft>
                          <a:spcPts val="0"/>
                        </a:spcAft>
                      </a:pPr>
                      <a:r>
                        <a:rPr lang="tr-TR" sz="1700" b="1" i="0">
                          <a:solidFill>
                            <a:srgbClr val="FFFFFF"/>
                          </a:solidFill>
                          <a:latin typeface="Calibri"/>
                        </a:rPr>
                        <a:t>5</a:t>
                      </a:r>
                    </a:p>
                  </a:txBody>
                  <a:tcPr marL="54864" marR="54864" marT="18288" marB="18288" anchor="ctr">
                    <a:solidFill>
                      <a:srgbClr val="A43E2A"/>
                    </a:solidFill>
                  </a:tcPr>
                </a:tc>
                <a:tc>
                  <a:txBody>
                    <a:bodyPr wrap="square"/>
                    <a:lstStyle/>
                    <a:p>
                      <a:pPr algn="ctr">
                        <a:spcBef>
                          <a:spcPts val="0"/>
                        </a:spcBef>
                        <a:spcAft>
                          <a:spcPts val="0"/>
                        </a:spcAft>
                      </a:pPr>
                      <a:r>
                        <a:rPr lang="tr-TR" sz="1700" b="1" i="0">
                          <a:solidFill>
                            <a:srgbClr val="FFFFFF"/>
                          </a:solidFill>
                          <a:latin typeface="Calibri"/>
                        </a:rPr>
                        <a:t>6</a:t>
                      </a:r>
                    </a:p>
                  </a:txBody>
                  <a:tcPr marL="54864" marR="54864" marT="18288" marB="18288" anchor="ctr">
                    <a:solidFill>
                      <a:srgbClr val="A43E2A"/>
                    </a:solidFill>
                  </a:tcPr>
                </a:tc>
                <a:tc>
                  <a:txBody>
                    <a:bodyPr wrap="square"/>
                    <a:lstStyle/>
                    <a:p>
                      <a:pPr algn="ctr">
                        <a:spcBef>
                          <a:spcPts val="0"/>
                        </a:spcBef>
                        <a:spcAft>
                          <a:spcPts val="0"/>
                        </a:spcAft>
                      </a:pPr>
                      <a:r>
                        <a:rPr lang="tr-TR" sz="1700" b="1" i="0">
                          <a:solidFill>
                            <a:srgbClr val="FFFFFF"/>
                          </a:solidFill>
                          <a:latin typeface="Calibri"/>
                        </a:rPr>
                        <a:t>7</a:t>
                      </a:r>
                    </a:p>
                  </a:txBody>
                  <a:tcPr marL="54864" marR="54864" marT="18288" marB="18288" anchor="ctr">
                    <a:solidFill>
                      <a:srgbClr val="A43E2A"/>
                    </a:solidFill>
                  </a:tcPr>
                </a:tc>
                <a:tc>
                  <a:txBody>
                    <a:bodyPr wrap="square"/>
                    <a:lstStyle/>
                    <a:p>
                      <a:pPr algn="ctr">
                        <a:spcBef>
                          <a:spcPts val="0"/>
                        </a:spcBef>
                        <a:spcAft>
                          <a:spcPts val="0"/>
                        </a:spcAft>
                      </a:pPr>
                      <a:r>
                        <a:rPr lang="tr-TR" sz="1700" b="1" i="0">
                          <a:solidFill>
                            <a:srgbClr val="FFFFFF"/>
                          </a:solidFill>
                          <a:latin typeface="Calibri"/>
                        </a:rPr>
                        <a:t>8</a:t>
                      </a:r>
                    </a:p>
                  </a:txBody>
                  <a:tcPr marL="54864" marR="54864" marT="18288" marB="18288" anchor="ctr">
                    <a:solidFill>
                      <a:srgbClr val="A43E2A"/>
                    </a:solidFill>
                  </a:tcPr>
                </a:tc>
              </a:tr>
              <a:tr h="640080">
                <a:tc>
                  <a:txBody>
                    <a:bodyPr wrap="square"/>
                    <a:lstStyle/>
                    <a:p>
                      <a:pPr algn="l">
                        <a:spcBef>
                          <a:spcPts val="0"/>
                        </a:spcBef>
                        <a:spcAft>
                          <a:spcPts val="0"/>
                        </a:spcAft>
                      </a:pPr>
                      <a:r>
                        <a:rPr lang="tr-TR" sz="1800" b="0" i="0">
                          <a:solidFill>
                            <a:srgbClr val="262626"/>
                          </a:solidFill>
                          <a:latin typeface="Calibri"/>
                        </a:rPr>
                        <a:t>Süreç</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r>
            </a:tbl>
          </a:graphicData>
        </a:graphic>
      </p:graphicFrame>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23" name="Rounded Rectangle 2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105</a:t>
            </a:r>
          </a:p>
        </p:txBody>
      </p:sp>
      <p:sp>
        <p:nvSpPr>
          <p:cNvPr id="24" name="TextBox 2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305 / 350</a:t>
            </a:r>
          </a:p>
        </p:txBody>
      </p:sp>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Öz değerlendirme formu</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ÖZ DEĞERLENDİRME</a:t>
            </a:r>
          </a:p>
        </p:txBody>
      </p:sp>
      <p:graphicFrame>
        <p:nvGraphicFramePr>
          <p:cNvPr id="6" name="Table 5"/>
          <p:cNvGraphicFramePr>
            <a:graphicFrameLocks noGrp="1"/>
          </p:cNvGraphicFramePr>
          <p:nvPr/>
        </p:nvGraphicFramePr>
        <p:xfrm>
          <a:off x="502920" y="1261872"/>
          <a:ext cx="11183112" cy="4407408"/>
        </p:xfrm>
        <a:graphic>
          <a:graphicData uri="http://schemas.openxmlformats.org/drawingml/2006/table">
            <a:tbl>
              <a:tblPr firstRow="1" bandRow="1">
                <a:tableStyleId>{5C22544A-7EE6-4342-B048-85BDC9FD1C3A}</a:tableStyleId>
              </a:tblPr>
              <a:tblGrid>
                <a:gridCol w="8229600"/>
                <a:gridCol w="960120"/>
                <a:gridCol w="1005840"/>
                <a:gridCol w="987552"/>
              </a:tblGrid>
              <a:tr h="457200">
                <a:tc>
                  <a:txBody>
                    <a:bodyPr wrap="square"/>
                    <a:lstStyle/>
                    <a:p>
                      <a:pPr algn="ctr">
                        <a:spcBef>
                          <a:spcPts val="0"/>
                        </a:spcBef>
                        <a:spcAft>
                          <a:spcPts val="0"/>
                        </a:spcAft>
                      </a:pPr>
                      <a:r>
                        <a:rPr lang="tr-TR" sz="1700" b="1" i="0">
                          <a:solidFill>
                            <a:srgbClr val="FFFFFF"/>
                          </a:solidFill>
                          <a:latin typeface="Calibri"/>
                        </a:rPr>
                        <a:t>Değerlendirme ölçütleri</a:t>
                      </a:r>
                    </a:p>
                  </a:txBody>
                  <a:tcPr marL="54864" marR="54864" marT="18288" marB="18288" anchor="ctr">
                    <a:solidFill>
                      <a:srgbClr val="A43E2A"/>
                    </a:solidFill>
                  </a:tcPr>
                </a:tc>
                <a:tc>
                  <a:txBody>
                    <a:bodyPr wrap="square"/>
                    <a:lstStyle/>
                    <a:p>
                      <a:pPr algn="ctr">
                        <a:spcBef>
                          <a:spcPts val="0"/>
                        </a:spcBef>
                        <a:spcAft>
                          <a:spcPts val="0"/>
                        </a:spcAft>
                      </a:pPr>
                      <a:r>
                        <a:rPr lang="tr-TR" sz="1700" b="1" i="0">
                          <a:solidFill>
                            <a:srgbClr val="FFFFFF"/>
                          </a:solidFill>
                          <a:latin typeface="Calibri"/>
                        </a:rPr>
                        <a:t>Evet</a:t>
                      </a:r>
                    </a:p>
                  </a:txBody>
                  <a:tcPr marL="54864" marR="54864" marT="18288" marB="18288" anchor="ctr">
                    <a:solidFill>
                      <a:srgbClr val="A43E2A"/>
                    </a:solidFill>
                  </a:tcPr>
                </a:tc>
                <a:tc>
                  <a:txBody>
                    <a:bodyPr wrap="square"/>
                    <a:lstStyle/>
                    <a:p>
                      <a:pPr algn="ctr">
                        <a:spcBef>
                          <a:spcPts val="0"/>
                        </a:spcBef>
                        <a:spcAft>
                          <a:spcPts val="0"/>
                        </a:spcAft>
                      </a:pPr>
                      <a:r>
                        <a:rPr lang="tr-TR" sz="1700" b="1" i="0">
                          <a:solidFill>
                            <a:srgbClr val="FFFFFF"/>
                          </a:solidFill>
                          <a:latin typeface="Calibri"/>
                        </a:rPr>
                        <a:t>Kısmen</a:t>
                      </a:r>
                    </a:p>
                  </a:txBody>
                  <a:tcPr marL="54864" marR="54864" marT="18288" marB="18288" anchor="ctr">
                    <a:solidFill>
                      <a:srgbClr val="A43E2A"/>
                    </a:solidFill>
                  </a:tcPr>
                </a:tc>
                <a:tc>
                  <a:txBody>
                    <a:bodyPr wrap="square"/>
                    <a:lstStyle/>
                    <a:p>
                      <a:pPr algn="ctr">
                        <a:spcBef>
                          <a:spcPts val="0"/>
                        </a:spcBef>
                        <a:spcAft>
                          <a:spcPts val="0"/>
                        </a:spcAft>
                      </a:pPr>
                      <a:r>
                        <a:rPr lang="tr-TR" sz="1700" b="1" i="0">
                          <a:solidFill>
                            <a:srgbClr val="FFFFFF"/>
                          </a:solidFill>
                          <a:latin typeface="Calibri"/>
                        </a:rPr>
                        <a:t>Hayır</a:t>
                      </a:r>
                    </a:p>
                  </a:txBody>
                  <a:tcPr marL="54864" marR="54864" marT="18288" marB="18288" anchor="ctr">
                    <a:solidFill>
                      <a:srgbClr val="A43E2A"/>
                    </a:solidFill>
                  </a:tcPr>
                </a:tc>
              </a:tr>
              <a:tr h="658368">
                <a:tc>
                  <a:txBody>
                    <a:bodyPr wrap="square"/>
                    <a:lstStyle/>
                    <a:p>
                      <a:pPr algn="l">
                        <a:spcBef>
                          <a:spcPts val="0"/>
                        </a:spcBef>
                        <a:spcAft>
                          <a:spcPts val="0"/>
                        </a:spcAft>
                      </a:pPr>
                      <a:r>
                        <a:rPr lang="tr-TR" sz="1700" b="0" i="0">
                          <a:solidFill>
                            <a:srgbClr val="262626"/>
                          </a:solidFill>
                          <a:latin typeface="Calibri"/>
                        </a:rPr>
                        <a:t>1. Grup arkadaşlarımla üç boyutlu model çalışması yapmak istediğimiz yeryüzü şeklini belirledik.</a:t>
                      </a: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a:t>
                      </a:r>
                    </a:p>
                  </a:txBody>
                  <a:tcPr marL="54864" marR="54864" marT="18288" marB="18288" anchor="ctr">
                    <a:solidFill>
                      <a:srgbClr val="FFFFFF"/>
                    </a:solidFill>
                  </a:tcPr>
                </a:tc>
              </a:tr>
              <a:tr h="658368">
                <a:tc>
                  <a:txBody>
                    <a:bodyPr wrap="square"/>
                    <a:lstStyle/>
                    <a:p>
                      <a:pPr algn="l">
                        <a:spcBef>
                          <a:spcPts val="0"/>
                        </a:spcBef>
                        <a:spcAft>
                          <a:spcPts val="0"/>
                        </a:spcAft>
                      </a:pPr>
                      <a:r>
                        <a:rPr lang="tr-TR" sz="1700" b="0" i="0">
                          <a:solidFill>
                            <a:srgbClr val="262626"/>
                          </a:solidFill>
                          <a:latin typeface="Calibri"/>
                        </a:rPr>
                        <a:t>2. Belirlediğimiz yeryüzü şekli hakkında bilgi topladım.</a:t>
                      </a:r>
                    </a:p>
                  </a:txBody>
                  <a:tcPr marL="54864" marR="54864" marT="18288" marB="18288" anchor="ctr">
                    <a:solidFill>
                      <a:srgbClr val="E3ECF5"/>
                    </a:solidFill>
                  </a:tcPr>
                </a:tc>
                <a:tc>
                  <a:txBody>
                    <a:bodyPr wrap="square"/>
                    <a:lstStyle/>
                    <a:p>
                      <a:pPr algn="ctr">
                        <a:spcBef>
                          <a:spcPts val="0"/>
                        </a:spcBef>
                        <a:spcAft>
                          <a:spcPts val="0"/>
                        </a:spcAft>
                      </a:pPr>
                      <a:r>
                        <a:rPr lang="tr-TR" sz="1700" b="0" i="0">
                          <a:solidFill>
                            <a:srgbClr val="262626"/>
                          </a:solidFill>
                          <a:latin typeface="Calibri"/>
                        </a:rPr>
                        <a:t>☐</a:t>
                      </a:r>
                    </a:p>
                  </a:txBody>
                  <a:tcPr marL="54864" marR="54864" marT="18288" marB="18288" anchor="ctr">
                    <a:solidFill>
                      <a:srgbClr val="E3ECF5"/>
                    </a:solidFill>
                  </a:tcPr>
                </a:tc>
                <a:tc>
                  <a:txBody>
                    <a:bodyPr wrap="square"/>
                    <a:lstStyle/>
                    <a:p>
                      <a:pPr algn="ctr">
                        <a:spcBef>
                          <a:spcPts val="0"/>
                        </a:spcBef>
                        <a:spcAft>
                          <a:spcPts val="0"/>
                        </a:spcAft>
                      </a:pPr>
                      <a:r>
                        <a:rPr lang="tr-TR" sz="1700" b="0" i="0">
                          <a:solidFill>
                            <a:srgbClr val="262626"/>
                          </a:solidFill>
                          <a:latin typeface="Calibri"/>
                        </a:rPr>
                        <a:t>☐</a:t>
                      </a:r>
                    </a:p>
                  </a:txBody>
                  <a:tcPr marL="54864" marR="54864" marT="18288" marB="18288" anchor="ctr">
                    <a:solidFill>
                      <a:srgbClr val="E3ECF5"/>
                    </a:solidFill>
                  </a:tcPr>
                </a:tc>
                <a:tc>
                  <a:txBody>
                    <a:bodyPr wrap="square"/>
                    <a:lstStyle/>
                    <a:p>
                      <a:pPr algn="ctr">
                        <a:spcBef>
                          <a:spcPts val="0"/>
                        </a:spcBef>
                        <a:spcAft>
                          <a:spcPts val="0"/>
                        </a:spcAft>
                      </a:pPr>
                      <a:r>
                        <a:rPr lang="tr-TR" sz="1700" b="0" i="0">
                          <a:solidFill>
                            <a:srgbClr val="262626"/>
                          </a:solidFill>
                          <a:latin typeface="Calibri"/>
                        </a:rPr>
                        <a:t>☐</a:t>
                      </a:r>
                    </a:p>
                  </a:txBody>
                  <a:tcPr marL="54864" marR="54864" marT="18288" marB="18288" anchor="ctr">
                    <a:solidFill>
                      <a:srgbClr val="E3ECF5"/>
                    </a:solidFill>
                  </a:tcPr>
                </a:tc>
              </a:tr>
              <a:tr h="658368">
                <a:tc>
                  <a:txBody>
                    <a:bodyPr wrap="square"/>
                    <a:lstStyle/>
                    <a:p>
                      <a:pPr algn="l">
                        <a:spcBef>
                          <a:spcPts val="0"/>
                        </a:spcBef>
                        <a:spcAft>
                          <a:spcPts val="0"/>
                        </a:spcAft>
                      </a:pPr>
                      <a:r>
                        <a:rPr lang="tr-TR" sz="1700" b="0" i="0">
                          <a:solidFill>
                            <a:srgbClr val="262626"/>
                          </a:solidFill>
                          <a:latin typeface="Calibri"/>
                        </a:rPr>
                        <a:t>3. Topladığımız bilgileri yapacak olduğumuz üç boyutlu model çalışmamız doğrultusunda çözümledim.</a:t>
                      </a: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a:t>
                      </a:r>
                    </a:p>
                  </a:txBody>
                  <a:tcPr marL="54864" marR="54864" marT="18288" marB="18288" anchor="ctr">
                    <a:solidFill>
                      <a:srgbClr val="FFFFFF"/>
                    </a:solidFill>
                  </a:tcPr>
                </a:tc>
              </a:tr>
              <a:tr h="658368">
                <a:tc>
                  <a:txBody>
                    <a:bodyPr wrap="square"/>
                    <a:lstStyle/>
                    <a:p>
                      <a:pPr algn="l">
                        <a:spcBef>
                          <a:spcPts val="0"/>
                        </a:spcBef>
                        <a:spcAft>
                          <a:spcPts val="0"/>
                        </a:spcAft>
                      </a:pPr>
                      <a:r>
                        <a:rPr lang="tr-TR" sz="1700" b="0" i="0">
                          <a:solidFill>
                            <a:srgbClr val="262626"/>
                          </a:solidFill>
                          <a:latin typeface="Calibri"/>
                        </a:rPr>
                        <a:t>4. Üç boyutlu model çalışması için gerekli olan malzemeleri belirleyip temin ettim.</a:t>
                      </a:r>
                    </a:p>
                  </a:txBody>
                  <a:tcPr marL="54864" marR="54864" marT="18288" marB="18288" anchor="ctr">
                    <a:solidFill>
                      <a:srgbClr val="E3ECF5"/>
                    </a:solidFill>
                  </a:tcPr>
                </a:tc>
                <a:tc>
                  <a:txBody>
                    <a:bodyPr wrap="square"/>
                    <a:lstStyle/>
                    <a:p>
                      <a:pPr algn="ctr">
                        <a:spcBef>
                          <a:spcPts val="0"/>
                        </a:spcBef>
                        <a:spcAft>
                          <a:spcPts val="0"/>
                        </a:spcAft>
                      </a:pPr>
                      <a:r>
                        <a:rPr lang="tr-TR" sz="1700" b="0" i="0">
                          <a:solidFill>
                            <a:srgbClr val="262626"/>
                          </a:solidFill>
                          <a:latin typeface="Calibri"/>
                        </a:rPr>
                        <a:t>☐</a:t>
                      </a:r>
                    </a:p>
                  </a:txBody>
                  <a:tcPr marL="54864" marR="54864" marT="18288" marB="18288" anchor="ctr">
                    <a:solidFill>
                      <a:srgbClr val="E3ECF5"/>
                    </a:solidFill>
                  </a:tcPr>
                </a:tc>
                <a:tc>
                  <a:txBody>
                    <a:bodyPr wrap="square"/>
                    <a:lstStyle/>
                    <a:p>
                      <a:pPr algn="ctr">
                        <a:spcBef>
                          <a:spcPts val="0"/>
                        </a:spcBef>
                        <a:spcAft>
                          <a:spcPts val="0"/>
                        </a:spcAft>
                      </a:pPr>
                      <a:r>
                        <a:rPr lang="tr-TR" sz="1700" b="0" i="0">
                          <a:solidFill>
                            <a:srgbClr val="262626"/>
                          </a:solidFill>
                          <a:latin typeface="Calibri"/>
                        </a:rPr>
                        <a:t>☐</a:t>
                      </a:r>
                    </a:p>
                  </a:txBody>
                  <a:tcPr marL="54864" marR="54864" marT="18288" marB="18288" anchor="ctr">
                    <a:solidFill>
                      <a:srgbClr val="E3ECF5"/>
                    </a:solidFill>
                  </a:tcPr>
                </a:tc>
                <a:tc>
                  <a:txBody>
                    <a:bodyPr wrap="square"/>
                    <a:lstStyle/>
                    <a:p>
                      <a:pPr algn="ctr">
                        <a:spcBef>
                          <a:spcPts val="0"/>
                        </a:spcBef>
                        <a:spcAft>
                          <a:spcPts val="0"/>
                        </a:spcAft>
                      </a:pPr>
                      <a:r>
                        <a:rPr lang="tr-TR" sz="1700" b="0" i="0">
                          <a:solidFill>
                            <a:srgbClr val="262626"/>
                          </a:solidFill>
                          <a:latin typeface="Calibri"/>
                        </a:rPr>
                        <a:t>☐</a:t>
                      </a:r>
                    </a:p>
                  </a:txBody>
                  <a:tcPr marL="54864" marR="54864" marT="18288" marB="18288" anchor="ctr">
                    <a:solidFill>
                      <a:srgbClr val="E3ECF5"/>
                    </a:solidFill>
                  </a:tcPr>
                </a:tc>
              </a:tr>
              <a:tr h="658368">
                <a:tc>
                  <a:txBody>
                    <a:bodyPr wrap="square"/>
                    <a:lstStyle/>
                    <a:p>
                      <a:pPr algn="l">
                        <a:spcBef>
                          <a:spcPts val="0"/>
                        </a:spcBef>
                        <a:spcAft>
                          <a:spcPts val="0"/>
                        </a:spcAft>
                      </a:pPr>
                      <a:r>
                        <a:rPr lang="tr-TR" sz="1700" b="0" i="0">
                          <a:solidFill>
                            <a:srgbClr val="262626"/>
                          </a:solidFill>
                          <a:latin typeface="Calibri"/>
                        </a:rPr>
                        <a:t>5. Temin ettiğimiz malzemeleri kullanarak sınıf ortamında, grup arkadaşlarımla belirlediğimiz yeryüzü şeklinin üç boyutlu modelini yaptım.</a:t>
                      </a: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a:t>
                      </a:r>
                    </a:p>
                  </a:txBody>
                  <a:tcPr marL="54864" marR="54864" marT="18288" marB="18288" anchor="ctr">
                    <a:solidFill>
                      <a:srgbClr val="FFFFFF"/>
                    </a:solidFill>
                  </a:tcPr>
                </a:tc>
              </a:tr>
              <a:tr h="658368">
                <a:tc>
                  <a:txBody>
                    <a:bodyPr wrap="square"/>
                    <a:lstStyle/>
                    <a:p>
                      <a:pPr algn="l">
                        <a:spcBef>
                          <a:spcPts val="0"/>
                        </a:spcBef>
                        <a:spcAft>
                          <a:spcPts val="0"/>
                        </a:spcAft>
                      </a:pPr>
                      <a:r>
                        <a:rPr lang="tr-TR" sz="1700" b="0" i="0">
                          <a:solidFill>
                            <a:srgbClr val="262626"/>
                          </a:solidFill>
                          <a:latin typeface="Calibri"/>
                        </a:rPr>
                        <a:t>6. Yaptığımız üç boyutlu modeli grup arkadaşlarımla sınıf ortamında sundum.</a:t>
                      </a:r>
                    </a:p>
                  </a:txBody>
                  <a:tcPr marL="54864" marR="54864" marT="18288" marB="18288" anchor="ctr">
                    <a:solidFill>
                      <a:srgbClr val="E3ECF5"/>
                    </a:solidFill>
                  </a:tcPr>
                </a:tc>
                <a:tc>
                  <a:txBody>
                    <a:bodyPr wrap="square"/>
                    <a:lstStyle/>
                    <a:p>
                      <a:pPr algn="ctr">
                        <a:spcBef>
                          <a:spcPts val="0"/>
                        </a:spcBef>
                        <a:spcAft>
                          <a:spcPts val="0"/>
                        </a:spcAft>
                      </a:pPr>
                      <a:r>
                        <a:rPr lang="tr-TR" sz="1700" b="0" i="0">
                          <a:solidFill>
                            <a:srgbClr val="262626"/>
                          </a:solidFill>
                          <a:latin typeface="Calibri"/>
                        </a:rPr>
                        <a:t>☐</a:t>
                      </a:r>
                    </a:p>
                  </a:txBody>
                  <a:tcPr marL="54864" marR="54864" marT="18288" marB="18288" anchor="ctr">
                    <a:solidFill>
                      <a:srgbClr val="E3ECF5"/>
                    </a:solidFill>
                  </a:tcPr>
                </a:tc>
                <a:tc>
                  <a:txBody>
                    <a:bodyPr wrap="square"/>
                    <a:lstStyle/>
                    <a:p>
                      <a:pPr algn="ctr">
                        <a:spcBef>
                          <a:spcPts val="0"/>
                        </a:spcBef>
                        <a:spcAft>
                          <a:spcPts val="0"/>
                        </a:spcAft>
                      </a:pPr>
                      <a:r>
                        <a:rPr lang="tr-TR" sz="1700" b="0" i="0">
                          <a:solidFill>
                            <a:srgbClr val="262626"/>
                          </a:solidFill>
                          <a:latin typeface="Calibri"/>
                        </a:rPr>
                        <a:t>☐</a:t>
                      </a:r>
                    </a:p>
                  </a:txBody>
                  <a:tcPr marL="54864" marR="54864" marT="18288" marB="18288" anchor="ctr">
                    <a:solidFill>
                      <a:srgbClr val="E3ECF5"/>
                    </a:solidFill>
                  </a:tcPr>
                </a:tc>
                <a:tc>
                  <a:txBody>
                    <a:bodyPr wrap="square"/>
                    <a:lstStyle/>
                    <a:p>
                      <a:pPr algn="ctr">
                        <a:spcBef>
                          <a:spcPts val="0"/>
                        </a:spcBef>
                        <a:spcAft>
                          <a:spcPts val="0"/>
                        </a:spcAft>
                      </a:pPr>
                      <a:r>
                        <a:rPr lang="tr-TR" sz="1700" b="0" i="0">
                          <a:solidFill>
                            <a:srgbClr val="262626"/>
                          </a:solidFill>
                          <a:latin typeface="Calibri"/>
                        </a:rPr>
                        <a:t>☐</a:t>
                      </a:r>
                    </a:p>
                  </a:txBody>
                  <a:tcPr marL="54864" marR="54864" marT="18288" marB="18288" anchor="ctr">
                    <a:solidFill>
                      <a:srgbClr val="E3ECF5"/>
                    </a:solidFill>
                  </a:tcPr>
                </a:tc>
              </a:tr>
            </a:tbl>
          </a:graphicData>
        </a:graphic>
      </p:graphicFrame>
      <p:sp>
        <p:nvSpPr>
          <p:cNvPr id="7" name="TextBox 6"/>
          <p:cNvSpPr txBox="1"/>
          <p:nvPr/>
        </p:nvSpPr>
        <p:spPr>
          <a:xfrm>
            <a:off x="502920" y="5788152"/>
            <a:ext cx="11185855" cy="457200"/>
          </a:xfrm>
          <a:prstGeom prst="rect">
            <a:avLst/>
          </a:prstGeom>
          <a:noFill/>
        </p:spPr>
        <p:txBody>
          <a:bodyPr wrap="square" anchor="t" lIns="73152" rIns="73152" tIns="36576" bIns="36576">
            <a:noAutofit/>
          </a:bodyPr>
          <a:lstStyle/>
          <a:p>
            <a:pPr algn="l">
              <a:spcBef>
                <a:spcPts val="0"/>
              </a:spcBef>
              <a:spcAft>
                <a:spcPts val="0"/>
              </a:spcAft>
            </a:pPr>
            <a:r>
              <a:rPr lang="tr-TR" sz="1800" b="1" i="0">
                <a:solidFill>
                  <a:srgbClr val="A43E2A"/>
                </a:solidFill>
                <a:latin typeface="Calibri"/>
              </a:rPr>
              <a:t>Çalışmamı yeniden yapacak olsaydım dikkat edeceğim hususlar: …</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107</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306 / 350</a:t>
            </a:r>
          </a:p>
        </p:txBody>
      </p:sp>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4</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4</a:t>
            </a:r>
          </a:p>
        </p:txBody>
      </p:sp>
      <p:pic>
        <p:nvPicPr>
          <p:cNvPr id="6" name="Picture 5" descr="h14_levha_sinirlari_s109.jpg"/>
          <p:cNvPicPr>
            <a:picLocks noChangeAspect="1"/>
          </p:cNvPicPr>
          <p:nvPr/>
        </p:nvPicPr>
        <p:blipFill>
          <a:blip r:embed="rId3"/>
          <a:stretch>
            <a:fillRect/>
          </a:stretch>
        </p:blipFill>
        <p:spPr>
          <a:xfrm>
            <a:off x="502920" y="1845189"/>
            <a:ext cx="5669280" cy="2765284"/>
          </a:xfrm>
          <a:prstGeom prst="rect">
            <a:avLst/>
          </a:prstGeom>
          <a:ln w="9525">
            <a:solidFill>
              <a:srgbClr val="D9D9D9"/>
            </a:solidFill>
          </a:ln>
        </p:spPr>
      </p:pic>
      <p:sp>
        <p:nvSpPr>
          <p:cNvPr id="7" name="Rounded Rectangle 6"/>
          <p:cNvSpPr/>
          <p:nvPr/>
        </p:nvSpPr>
        <p:spPr>
          <a:xfrm>
            <a:off x="502920" y="5285232"/>
            <a:ext cx="5669280" cy="960120"/>
          </a:xfrm>
          <a:prstGeom prst="roundRect">
            <a:avLst>
              <a:gd name="adj" fmla="val 8000"/>
            </a:avLst>
          </a:prstGeom>
          <a:solidFill>
            <a:srgbClr val="F0F0F0"/>
          </a:solidFill>
          <a:ln>
            <a:noFill/>
          </a:ln>
          <a:effectLst/>
        </p:spPr>
        <p:txBody>
          <a:bodyPr rtlCol="0" anchor="ctr" wrap="square" lIns="137160" rIns="137160" tIns="73152" bIns="73152">
            <a:noAutofit/>
          </a:bodyPr>
          <a:lstStyle/>
          <a:p>
            <a:pPr algn="l">
              <a:spcBef>
                <a:spcPts val="0"/>
              </a:spcBef>
              <a:spcAft>
                <a:spcPts val="0"/>
              </a:spcAft>
            </a:pPr>
            <a:r>
              <a:rPr lang="tr-TR" sz="1600" b="1" i="0">
                <a:solidFill>
                  <a:srgbClr val="262626"/>
                </a:solidFill>
                <a:latin typeface="Calibri"/>
              </a:rPr>
              <a:t>Haritadaki numaralanmış alanlarda bulunan yer şekli ve bu şeklin oluşumunda etkili olan levha hareketini aşağıdaki tabloya işaretleyiniz.</a:t>
            </a:r>
          </a:p>
        </p:txBody>
      </p:sp>
      <p:graphicFrame>
        <p:nvGraphicFramePr>
          <p:cNvPr id="8" name="Table 7"/>
          <p:cNvGraphicFramePr>
            <a:graphicFrameLocks noGrp="1"/>
          </p:cNvGraphicFramePr>
          <p:nvPr/>
        </p:nvGraphicFramePr>
        <p:xfrm>
          <a:off x="6355080" y="1261872"/>
          <a:ext cx="5333695" cy="4389120"/>
        </p:xfrm>
        <a:graphic>
          <a:graphicData uri="http://schemas.openxmlformats.org/drawingml/2006/table">
            <a:tbl>
              <a:tblPr firstRow="1" bandRow="1">
                <a:tableStyleId>{5C22544A-7EE6-4342-B048-85BDC9FD1C3A}</a:tableStyleId>
              </a:tblPr>
              <a:tblGrid>
                <a:gridCol w="502920"/>
                <a:gridCol w="3139135"/>
                <a:gridCol w="1691640"/>
              </a:tblGrid>
              <a:tr h="502920">
                <a:tc>
                  <a:txBody>
                    <a:bodyPr wrap="square"/>
                    <a:lstStyle/>
                    <a:p>
                      <a:pPr algn="ctr">
                        <a:spcBef>
                          <a:spcPts val="0"/>
                        </a:spcBef>
                        <a:spcAft>
                          <a:spcPts val="0"/>
                        </a:spcAft>
                      </a:pPr>
                      <a:r>
                        <a:rPr lang="tr-TR" sz="1600" b="1" i="0">
                          <a:solidFill>
                            <a:srgbClr val="FFFFFF"/>
                          </a:solidFill>
                          <a:latin typeface="Calibri"/>
                        </a:rPr>
                        <a:t>No</a:t>
                      </a:r>
                    </a:p>
                  </a:txBody>
                  <a:tcPr marL="54864" marR="54864" marT="18288" marB="18288" anchor="ctr">
                    <a:solidFill>
                      <a:srgbClr val="A43E2A"/>
                    </a:solidFill>
                  </a:tcPr>
                </a:tc>
                <a:tc>
                  <a:txBody>
                    <a:bodyPr wrap="square"/>
                    <a:lstStyle/>
                    <a:p>
                      <a:pPr algn="ctr">
                        <a:spcBef>
                          <a:spcPts val="0"/>
                        </a:spcBef>
                        <a:spcAft>
                          <a:spcPts val="0"/>
                        </a:spcAft>
                      </a:pPr>
                      <a:r>
                        <a:rPr lang="tr-TR" sz="1600" b="1" i="0">
                          <a:solidFill>
                            <a:srgbClr val="FFFFFF"/>
                          </a:solidFill>
                          <a:latin typeface="Calibri"/>
                        </a:rPr>
                        <a:t>Yer şekli</a:t>
                      </a:r>
                    </a:p>
                  </a:txBody>
                  <a:tcPr marL="54864" marR="54864" marT="18288" marB="18288" anchor="ctr">
                    <a:solidFill>
                      <a:srgbClr val="A43E2A"/>
                    </a:solidFill>
                  </a:tcPr>
                </a:tc>
                <a:tc>
                  <a:txBody>
                    <a:bodyPr wrap="square"/>
                    <a:lstStyle/>
                    <a:p>
                      <a:pPr algn="ctr">
                        <a:spcBef>
                          <a:spcPts val="0"/>
                        </a:spcBef>
                        <a:spcAft>
                          <a:spcPts val="0"/>
                        </a:spcAft>
                      </a:pPr>
                      <a:r>
                        <a:rPr lang="tr-TR" sz="1600" b="1" i="0">
                          <a:solidFill>
                            <a:srgbClr val="FFFFFF"/>
                          </a:solidFill>
                          <a:latin typeface="Calibri"/>
                        </a:rPr>
                        <a:t>Levha hareketi</a:t>
                      </a:r>
                    </a:p>
                  </a:txBody>
                  <a:tcPr marL="54864" marR="54864" marT="18288" marB="18288" anchor="ctr">
                    <a:solidFill>
                      <a:srgbClr val="A43E2A"/>
                    </a:solidFill>
                  </a:tcPr>
                </a:tc>
              </a:tr>
              <a:tr h="777240">
                <a:tc>
                  <a:txBody>
                    <a:bodyPr wrap="square"/>
                    <a:lstStyle/>
                    <a:p>
                      <a:pPr algn="ctr">
                        <a:spcBef>
                          <a:spcPts val="0"/>
                        </a:spcBef>
                        <a:spcAft>
                          <a:spcPts val="0"/>
                        </a:spcAft>
                      </a:pPr>
                      <a:r>
                        <a:rPr lang="tr-TR" sz="1700" b="0" i="0">
                          <a:solidFill>
                            <a:srgbClr val="262626"/>
                          </a:solidFill>
                          <a:latin typeface="Calibri"/>
                        </a:rPr>
                        <a:t>1</a:t>
                      </a:r>
                    </a:p>
                  </a:txBody>
                  <a:tcPr marL="54864" marR="54864" marT="18288" marB="18288" anchor="ctr">
                    <a:solidFill>
                      <a:srgbClr val="FFFFFF"/>
                    </a:solidFill>
                  </a:tcPr>
                </a:tc>
                <a:tc>
                  <a:txBody>
                    <a:bodyPr wrap="square"/>
                    <a:lstStyle/>
                    <a:p>
                      <a:pPr algn="l">
                        <a:spcBef>
                          <a:spcPts val="0"/>
                        </a:spcBef>
                        <a:spcAft>
                          <a:spcPts val="0"/>
                        </a:spcAft>
                      </a:pPr>
                      <a:r>
                        <a:rPr lang="tr-TR" sz="1700" b="0" i="0">
                          <a:solidFill>
                            <a:srgbClr val="262626"/>
                          </a:solidFill>
                          <a:latin typeface="Calibri"/>
                        </a:rPr>
                        <a:t>Okyanus Ortası Sırtları</a:t>
                      </a: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A · K · Y</a:t>
                      </a:r>
                    </a:p>
                  </a:txBody>
                  <a:tcPr marL="54864" marR="54864" marT="18288" marB="18288" anchor="ctr">
                    <a:solidFill>
                      <a:srgbClr val="FFFFFF"/>
                    </a:solidFill>
                  </a:tcPr>
                </a:tc>
              </a:tr>
              <a:tr h="777240">
                <a:tc>
                  <a:txBody>
                    <a:bodyPr wrap="square"/>
                    <a:lstStyle/>
                    <a:p>
                      <a:pPr algn="ctr">
                        <a:spcBef>
                          <a:spcPts val="0"/>
                        </a:spcBef>
                        <a:spcAft>
                          <a:spcPts val="0"/>
                        </a:spcAft>
                      </a:pPr>
                      <a:r>
                        <a:rPr lang="tr-TR" sz="1700" b="0" i="0">
                          <a:solidFill>
                            <a:srgbClr val="262626"/>
                          </a:solidFill>
                          <a:latin typeface="Calibri"/>
                        </a:rPr>
                        <a:t>2</a:t>
                      </a:r>
                    </a:p>
                  </a:txBody>
                  <a:tcPr marL="54864" marR="54864" marT="18288" marB="18288" anchor="ctr">
                    <a:solidFill>
                      <a:srgbClr val="E3ECF5"/>
                    </a:solidFill>
                  </a:tcPr>
                </a:tc>
                <a:tc>
                  <a:txBody>
                    <a:bodyPr wrap="square"/>
                    <a:lstStyle/>
                    <a:p>
                      <a:pPr algn="l">
                        <a:spcBef>
                          <a:spcPts val="0"/>
                        </a:spcBef>
                        <a:spcAft>
                          <a:spcPts val="0"/>
                        </a:spcAft>
                      </a:pPr>
                      <a:r>
                        <a:rPr lang="tr-TR" sz="1700" b="0" i="0">
                          <a:solidFill>
                            <a:srgbClr val="262626"/>
                          </a:solidFill>
                          <a:latin typeface="Calibri"/>
                        </a:rPr>
                        <a:t>Rift Vadisi</a:t>
                      </a:r>
                    </a:p>
                  </a:txBody>
                  <a:tcPr marL="54864" marR="54864" marT="18288" marB="18288" anchor="ctr">
                    <a:solidFill>
                      <a:srgbClr val="E3ECF5"/>
                    </a:solidFill>
                  </a:tcPr>
                </a:tc>
                <a:tc>
                  <a:txBody>
                    <a:bodyPr wrap="square"/>
                    <a:lstStyle/>
                    <a:p>
                      <a:pPr algn="ctr">
                        <a:spcBef>
                          <a:spcPts val="0"/>
                        </a:spcBef>
                        <a:spcAft>
                          <a:spcPts val="0"/>
                        </a:spcAft>
                      </a:pPr>
                      <a:r>
                        <a:rPr lang="tr-TR" sz="1700" b="0" i="0">
                          <a:solidFill>
                            <a:srgbClr val="262626"/>
                          </a:solidFill>
                          <a:latin typeface="Calibri"/>
                        </a:rPr>
                        <a:t>A · K · Y</a:t>
                      </a:r>
                    </a:p>
                  </a:txBody>
                  <a:tcPr marL="54864" marR="54864" marT="18288" marB="18288" anchor="ctr">
                    <a:solidFill>
                      <a:srgbClr val="E3ECF5"/>
                    </a:solidFill>
                  </a:tcPr>
                </a:tc>
              </a:tr>
              <a:tr h="777240">
                <a:tc>
                  <a:txBody>
                    <a:bodyPr wrap="square"/>
                    <a:lstStyle/>
                    <a:p>
                      <a:pPr algn="ctr">
                        <a:spcBef>
                          <a:spcPts val="0"/>
                        </a:spcBef>
                        <a:spcAft>
                          <a:spcPts val="0"/>
                        </a:spcAft>
                      </a:pPr>
                      <a:r>
                        <a:rPr lang="tr-TR" sz="1700" b="0" i="0">
                          <a:solidFill>
                            <a:srgbClr val="262626"/>
                          </a:solidFill>
                          <a:latin typeface="Calibri"/>
                        </a:rPr>
                        <a:t>3</a:t>
                      </a:r>
                    </a:p>
                  </a:txBody>
                  <a:tcPr marL="54864" marR="54864" marT="18288" marB="18288" anchor="ctr">
                    <a:solidFill>
                      <a:srgbClr val="FFFFFF"/>
                    </a:solidFill>
                  </a:tcPr>
                </a:tc>
                <a:tc>
                  <a:txBody>
                    <a:bodyPr wrap="square"/>
                    <a:lstStyle/>
                    <a:p>
                      <a:pPr algn="l">
                        <a:spcBef>
                          <a:spcPts val="0"/>
                        </a:spcBef>
                        <a:spcAft>
                          <a:spcPts val="0"/>
                        </a:spcAft>
                      </a:pPr>
                      <a:r>
                        <a:rPr lang="tr-TR" sz="1700" b="0" i="0">
                          <a:solidFill>
                            <a:srgbClr val="262626"/>
                          </a:solidFill>
                          <a:latin typeface="Calibri"/>
                        </a:rPr>
                        <a:t>Orojenik Kıvrım Dağları</a:t>
                      </a: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A · K · Y</a:t>
                      </a:r>
                    </a:p>
                  </a:txBody>
                  <a:tcPr marL="54864" marR="54864" marT="18288" marB="18288" anchor="ctr">
                    <a:solidFill>
                      <a:srgbClr val="FFFFFF"/>
                    </a:solidFill>
                  </a:tcPr>
                </a:tc>
              </a:tr>
              <a:tr h="777240">
                <a:tc>
                  <a:txBody>
                    <a:bodyPr wrap="square"/>
                    <a:lstStyle/>
                    <a:p>
                      <a:pPr algn="ctr">
                        <a:spcBef>
                          <a:spcPts val="0"/>
                        </a:spcBef>
                        <a:spcAft>
                          <a:spcPts val="0"/>
                        </a:spcAft>
                      </a:pPr>
                      <a:r>
                        <a:rPr lang="tr-TR" sz="1700" b="0" i="0">
                          <a:solidFill>
                            <a:srgbClr val="262626"/>
                          </a:solidFill>
                          <a:latin typeface="Calibri"/>
                        </a:rPr>
                        <a:t>4</a:t>
                      </a:r>
                    </a:p>
                  </a:txBody>
                  <a:tcPr marL="54864" marR="54864" marT="18288" marB="18288" anchor="ctr">
                    <a:solidFill>
                      <a:srgbClr val="E3ECF5"/>
                    </a:solidFill>
                  </a:tcPr>
                </a:tc>
                <a:tc>
                  <a:txBody>
                    <a:bodyPr wrap="square"/>
                    <a:lstStyle/>
                    <a:p>
                      <a:pPr algn="l">
                        <a:spcBef>
                          <a:spcPts val="0"/>
                        </a:spcBef>
                        <a:spcAft>
                          <a:spcPts val="0"/>
                        </a:spcAft>
                      </a:pPr>
                      <a:r>
                        <a:rPr lang="tr-TR" sz="1700" b="0" i="0">
                          <a:solidFill>
                            <a:srgbClr val="262626"/>
                          </a:solidFill>
                          <a:latin typeface="Calibri"/>
                        </a:rPr>
                        <a:t>Volkanik Ada Yayı</a:t>
                      </a:r>
                    </a:p>
                  </a:txBody>
                  <a:tcPr marL="54864" marR="54864" marT="18288" marB="18288" anchor="ctr">
                    <a:solidFill>
                      <a:srgbClr val="E3ECF5"/>
                    </a:solidFill>
                  </a:tcPr>
                </a:tc>
                <a:tc>
                  <a:txBody>
                    <a:bodyPr wrap="square"/>
                    <a:lstStyle/>
                    <a:p>
                      <a:pPr algn="ctr">
                        <a:spcBef>
                          <a:spcPts val="0"/>
                        </a:spcBef>
                        <a:spcAft>
                          <a:spcPts val="0"/>
                        </a:spcAft>
                      </a:pPr>
                      <a:r>
                        <a:rPr lang="tr-TR" sz="1700" b="0" i="0">
                          <a:solidFill>
                            <a:srgbClr val="262626"/>
                          </a:solidFill>
                          <a:latin typeface="Calibri"/>
                        </a:rPr>
                        <a:t>A · K · Y</a:t>
                      </a:r>
                    </a:p>
                  </a:txBody>
                  <a:tcPr marL="54864" marR="54864" marT="18288" marB="18288" anchor="ctr">
                    <a:solidFill>
                      <a:srgbClr val="E3ECF5"/>
                    </a:solidFill>
                  </a:tcPr>
                </a:tc>
              </a:tr>
              <a:tr h="777240">
                <a:tc>
                  <a:txBody>
                    <a:bodyPr wrap="square"/>
                    <a:lstStyle/>
                    <a:p>
                      <a:pPr algn="ctr">
                        <a:spcBef>
                          <a:spcPts val="0"/>
                        </a:spcBef>
                        <a:spcAft>
                          <a:spcPts val="0"/>
                        </a:spcAft>
                      </a:pPr>
                      <a:r>
                        <a:rPr lang="tr-TR" sz="1700" b="0" i="0">
                          <a:solidFill>
                            <a:srgbClr val="262626"/>
                          </a:solidFill>
                          <a:latin typeface="Calibri"/>
                        </a:rPr>
                        <a:t>5</a:t>
                      </a:r>
                    </a:p>
                  </a:txBody>
                  <a:tcPr marL="54864" marR="54864" marT="18288" marB="18288" anchor="ctr">
                    <a:solidFill>
                      <a:srgbClr val="FFFFFF"/>
                    </a:solidFill>
                  </a:tcPr>
                </a:tc>
                <a:tc>
                  <a:txBody>
                    <a:bodyPr wrap="square"/>
                    <a:lstStyle/>
                    <a:p>
                      <a:pPr algn="l">
                        <a:spcBef>
                          <a:spcPts val="0"/>
                        </a:spcBef>
                        <a:spcAft>
                          <a:spcPts val="0"/>
                        </a:spcAft>
                      </a:pPr>
                      <a:r>
                        <a:rPr lang="tr-TR" sz="1700" b="0" i="0">
                          <a:solidFill>
                            <a:srgbClr val="262626"/>
                          </a:solidFill>
                          <a:latin typeface="Calibri"/>
                        </a:rPr>
                        <a:t>Derin Deniz Çukuru (Hendek)</a:t>
                      </a: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A · K · Y</a:t>
                      </a:r>
                    </a:p>
                  </a:txBody>
                  <a:tcPr marL="54864" marR="54864" marT="18288" marB="18288" anchor="ctr">
                    <a:solidFill>
                      <a:srgbClr val="FFFFFF"/>
                    </a:solidFill>
                  </a:tcPr>
                </a:tc>
              </a:tr>
            </a:tbl>
          </a:graphicData>
        </a:graphic>
      </p:graphicFrame>
      <p:sp>
        <p:nvSpPr>
          <p:cNvPr id="9" name="TextBox 8"/>
          <p:cNvSpPr txBox="1"/>
          <p:nvPr/>
        </p:nvSpPr>
        <p:spPr>
          <a:xfrm>
            <a:off x="6355080" y="5760720"/>
            <a:ext cx="5333695" cy="457200"/>
          </a:xfrm>
          <a:prstGeom prst="rect">
            <a:avLst/>
          </a:prstGeom>
          <a:noFill/>
        </p:spPr>
        <p:txBody>
          <a:bodyPr wrap="square" anchor="t" lIns="73152" rIns="73152" tIns="36576" bIns="36576">
            <a:noAutofit/>
          </a:bodyPr>
          <a:lstStyle/>
          <a:p>
            <a:pPr algn="ctr">
              <a:spcBef>
                <a:spcPts val="0"/>
              </a:spcBef>
              <a:spcAft>
                <a:spcPts val="0"/>
              </a:spcAft>
            </a:pPr>
            <a:r>
              <a:rPr lang="tr-TR" sz="1500" b="0" i="0">
                <a:solidFill>
                  <a:srgbClr val="767676"/>
                </a:solidFill>
                <a:latin typeface="Calibri"/>
              </a:rPr>
              <a:t>A: ayrılma · K: yanal kayma · Y: yaklaşma</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109</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307 / 350</a:t>
            </a:r>
          </a:p>
        </p:txBody>
      </p:sp>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4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pic>
        <p:nvPicPr>
          <p:cNvPr id="6" name="Picture 5" descr="h14_levha_sinirlari_s109.jpg"/>
          <p:cNvPicPr>
            <a:picLocks noChangeAspect="1"/>
          </p:cNvPicPr>
          <p:nvPr/>
        </p:nvPicPr>
        <p:blipFill>
          <a:blip r:embed="rId3"/>
          <a:stretch>
            <a:fillRect/>
          </a:stretch>
        </p:blipFill>
        <p:spPr>
          <a:xfrm>
            <a:off x="502920" y="1845189"/>
            <a:ext cx="5669280" cy="2765284"/>
          </a:xfrm>
          <a:prstGeom prst="rect">
            <a:avLst/>
          </a:prstGeom>
          <a:ln w="9525">
            <a:solidFill>
              <a:srgbClr val="D9D9D9"/>
            </a:solidFill>
          </a:ln>
        </p:spPr>
      </p:pic>
      <p:sp>
        <p:nvSpPr>
          <p:cNvPr id="7" name="Rounded Rectangle 6"/>
          <p:cNvSpPr/>
          <p:nvPr/>
        </p:nvSpPr>
        <p:spPr>
          <a:xfrm>
            <a:off x="502920" y="5285232"/>
            <a:ext cx="5669280" cy="960120"/>
          </a:xfrm>
          <a:prstGeom prst="roundRect">
            <a:avLst>
              <a:gd name="adj" fmla="val 8000"/>
            </a:avLst>
          </a:prstGeom>
          <a:solidFill>
            <a:srgbClr val="F0F0F0"/>
          </a:solidFill>
          <a:ln>
            <a:noFill/>
          </a:ln>
          <a:effectLst/>
        </p:spPr>
        <p:txBody>
          <a:bodyPr rtlCol="0" anchor="ctr" wrap="square" lIns="137160" rIns="137160" tIns="73152" bIns="73152">
            <a:noAutofit/>
          </a:bodyPr>
          <a:lstStyle/>
          <a:p>
            <a:pPr algn="l">
              <a:spcBef>
                <a:spcPts val="0"/>
              </a:spcBef>
              <a:spcAft>
                <a:spcPts val="0"/>
              </a:spcAft>
            </a:pPr>
            <a:r>
              <a:rPr lang="tr-TR" sz="1600" b="1" i="0">
                <a:solidFill>
                  <a:srgbClr val="262626"/>
                </a:solidFill>
                <a:latin typeface="Calibri"/>
              </a:rPr>
              <a:t>Haritadaki numaralanmış alanlarda bulunan yer şekli ve bu şeklin oluşumunda etkili olan levha hareketini aşağıdaki tabloya işaretleyiniz.</a:t>
            </a:r>
          </a:p>
        </p:txBody>
      </p:sp>
      <p:graphicFrame>
        <p:nvGraphicFramePr>
          <p:cNvPr id="8" name="Table 7"/>
          <p:cNvGraphicFramePr>
            <a:graphicFrameLocks noGrp="1"/>
          </p:cNvGraphicFramePr>
          <p:nvPr/>
        </p:nvGraphicFramePr>
        <p:xfrm>
          <a:off x="6355080" y="1261872"/>
          <a:ext cx="5333695" cy="4389120"/>
        </p:xfrm>
        <a:graphic>
          <a:graphicData uri="http://schemas.openxmlformats.org/drawingml/2006/table">
            <a:tbl>
              <a:tblPr firstRow="1" bandRow="1">
                <a:tableStyleId>{5C22544A-7EE6-4342-B048-85BDC9FD1C3A}</a:tableStyleId>
              </a:tblPr>
              <a:tblGrid>
                <a:gridCol w="502920"/>
                <a:gridCol w="3139135"/>
                <a:gridCol w="1691640"/>
              </a:tblGrid>
              <a:tr h="502920">
                <a:tc>
                  <a:txBody>
                    <a:bodyPr wrap="square"/>
                    <a:lstStyle/>
                    <a:p>
                      <a:pPr algn="ctr">
                        <a:spcBef>
                          <a:spcPts val="0"/>
                        </a:spcBef>
                        <a:spcAft>
                          <a:spcPts val="0"/>
                        </a:spcAft>
                      </a:pPr>
                      <a:r>
                        <a:rPr lang="tr-TR" sz="1600" b="1" i="0">
                          <a:solidFill>
                            <a:srgbClr val="FFFFFF"/>
                          </a:solidFill>
                          <a:latin typeface="Calibri"/>
                        </a:rPr>
                        <a:t>No</a:t>
                      </a:r>
                    </a:p>
                  </a:txBody>
                  <a:tcPr marL="54864" marR="54864" marT="18288" marB="18288" anchor="ctr">
                    <a:solidFill>
                      <a:srgbClr val="2E7D32"/>
                    </a:solidFill>
                  </a:tcPr>
                </a:tc>
                <a:tc>
                  <a:txBody>
                    <a:bodyPr wrap="square"/>
                    <a:lstStyle/>
                    <a:p>
                      <a:pPr algn="ctr">
                        <a:spcBef>
                          <a:spcPts val="0"/>
                        </a:spcBef>
                        <a:spcAft>
                          <a:spcPts val="0"/>
                        </a:spcAft>
                      </a:pPr>
                      <a:r>
                        <a:rPr lang="tr-TR" sz="1600" b="1" i="0">
                          <a:solidFill>
                            <a:srgbClr val="FFFFFF"/>
                          </a:solidFill>
                          <a:latin typeface="Calibri"/>
                        </a:rPr>
                        <a:t>Yer şekli</a:t>
                      </a:r>
                    </a:p>
                  </a:txBody>
                  <a:tcPr marL="54864" marR="54864" marT="18288" marB="18288" anchor="ctr">
                    <a:solidFill>
                      <a:srgbClr val="2E7D32"/>
                    </a:solidFill>
                  </a:tcPr>
                </a:tc>
                <a:tc>
                  <a:txBody>
                    <a:bodyPr wrap="square"/>
                    <a:lstStyle/>
                    <a:p>
                      <a:pPr algn="ctr">
                        <a:spcBef>
                          <a:spcPts val="0"/>
                        </a:spcBef>
                        <a:spcAft>
                          <a:spcPts val="0"/>
                        </a:spcAft>
                      </a:pPr>
                      <a:r>
                        <a:rPr lang="tr-TR" sz="1600" b="1" i="0">
                          <a:solidFill>
                            <a:srgbClr val="FFFFFF"/>
                          </a:solidFill>
                          <a:latin typeface="Calibri"/>
                        </a:rPr>
                        <a:t>Levha hareketi</a:t>
                      </a:r>
                    </a:p>
                  </a:txBody>
                  <a:tcPr marL="54864" marR="54864" marT="18288" marB="18288" anchor="ctr">
                    <a:solidFill>
                      <a:srgbClr val="2E7D32"/>
                    </a:solidFill>
                  </a:tcPr>
                </a:tc>
              </a:tr>
              <a:tr h="777240">
                <a:tc>
                  <a:txBody>
                    <a:bodyPr wrap="square"/>
                    <a:lstStyle/>
                    <a:p>
                      <a:pPr algn="ctr">
                        <a:spcBef>
                          <a:spcPts val="0"/>
                        </a:spcBef>
                        <a:spcAft>
                          <a:spcPts val="0"/>
                        </a:spcAft>
                      </a:pPr>
                      <a:r>
                        <a:rPr lang="tr-TR" sz="1700" b="0" i="0">
                          <a:solidFill>
                            <a:srgbClr val="262626"/>
                          </a:solidFill>
                          <a:latin typeface="Calibri"/>
                        </a:rPr>
                        <a:t>1</a:t>
                      </a:r>
                    </a:p>
                  </a:txBody>
                  <a:tcPr marL="54864" marR="54864" marT="18288" marB="18288" anchor="ctr">
                    <a:solidFill>
                      <a:srgbClr val="FFFFFF"/>
                    </a:solidFill>
                  </a:tcPr>
                </a:tc>
                <a:tc>
                  <a:txBody>
                    <a:bodyPr wrap="square"/>
                    <a:lstStyle/>
                    <a:p>
                      <a:pPr algn="l">
                        <a:spcBef>
                          <a:spcPts val="0"/>
                        </a:spcBef>
                        <a:spcAft>
                          <a:spcPts val="0"/>
                        </a:spcAft>
                      </a:pPr>
                      <a:r>
                        <a:rPr lang="tr-TR" sz="1700" b="0" i="0">
                          <a:solidFill>
                            <a:srgbClr val="262626"/>
                          </a:solidFill>
                          <a:latin typeface="Calibri"/>
                        </a:rPr>
                        <a:t>Okyanus Ortası Sırtları</a:t>
                      </a: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Ayrılma</a:t>
                      </a:r>
                    </a:p>
                  </a:txBody>
                  <a:tcPr marL="54864" marR="54864" marT="18288" marB="18288" anchor="ctr">
                    <a:solidFill>
                      <a:srgbClr val="FFFFFF"/>
                    </a:solidFill>
                  </a:tcPr>
                </a:tc>
              </a:tr>
              <a:tr h="777240">
                <a:tc>
                  <a:txBody>
                    <a:bodyPr wrap="square"/>
                    <a:lstStyle/>
                    <a:p>
                      <a:pPr algn="ctr">
                        <a:spcBef>
                          <a:spcPts val="0"/>
                        </a:spcBef>
                        <a:spcAft>
                          <a:spcPts val="0"/>
                        </a:spcAft>
                      </a:pPr>
                      <a:r>
                        <a:rPr lang="tr-TR" sz="1700" b="0" i="0">
                          <a:solidFill>
                            <a:srgbClr val="262626"/>
                          </a:solidFill>
                          <a:latin typeface="Calibri"/>
                        </a:rPr>
                        <a:t>2</a:t>
                      </a:r>
                    </a:p>
                  </a:txBody>
                  <a:tcPr marL="54864" marR="54864" marT="18288" marB="18288" anchor="ctr">
                    <a:solidFill>
                      <a:srgbClr val="E3F1E4"/>
                    </a:solidFill>
                  </a:tcPr>
                </a:tc>
                <a:tc>
                  <a:txBody>
                    <a:bodyPr wrap="square"/>
                    <a:lstStyle/>
                    <a:p>
                      <a:pPr algn="l">
                        <a:spcBef>
                          <a:spcPts val="0"/>
                        </a:spcBef>
                        <a:spcAft>
                          <a:spcPts val="0"/>
                        </a:spcAft>
                      </a:pPr>
                      <a:r>
                        <a:rPr lang="tr-TR" sz="1700" b="0" i="0">
                          <a:solidFill>
                            <a:srgbClr val="262626"/>
                          </a:solidFill>
                          <a:latin typeface="Calibri"/>
                        </a:rPr>
                        <a:t>Rift Vadisi</a:t>
                      </a:r>
                    </a:p>
                  </a:txBody>
                  <a:tcPr marL="54864" marR="54864" marT="18288" marB="18288" anchor="ctr">
                    <a:solidFill>
                      <a:srgbClr val="E3F1E4"/>
                    </a:solidFill>
                  </a:tcPr>
                </a:tc>
                <a:tc>
                  <a:txBody>
                    <a:bodyPr wrap="square"/>
                    <a:lstStyle/>
                    <a:p>
                      <a:pPr algn="ctr">
                        <a:spcBef>
                          <a:spcPts val="0"/>
                        </a:spcBef>
                        <a:spcAft>
                          <a:spcPts val="0"/>
                        </a:spcAft>
                      </a:pPr>
                      <a:r>
                        <a:rPr lang="tr-TR" sz="1700" b="0" i="0">
                          <a:solidFill>
                            <a:srgbClr val="262626"/>
                          </a:solidFill>
                          <a:latin typeface="Calibri"/>
                        </a:rPr>
                        <a:t>Ayrılma</a:t>
                      </a:r>
                    </a:p>
                  </a:txBody>
                  <a:tcPr marL="54864" marR="54864" marT="18288" marB="18288" anchor="ctr">
                    <a:solidFill>
                      <a:srgbClr val="E3F1E4"/>
                    </a:solidFill>
                  </a:tcPr>
                </a:tc>
              </a:tr>
              <a:tr h="777240">
                <a:tc>
                  <a:txBody>
                    <a:bodyPr wrap="square"/>
                    <a:lstStyle/>
                    <a:p>
                      <a:pPr algn="ctr">
                        <a:spcBef>
                          <a:spcPts val="0"/>
                        </a:spcBef>
                        <a:spcAft>
                          <a:spcPts val="0"/>
                        </a:spcAft>
                      </a:pPr>
                      <a:r>
                        <a:rPr lang="tr-TR" sz="1700" b="0" i="0">
                          <a:solidFill>
                            <a:srgbClr val="262626"/>
                          </a:solidFill>
                          <a:latin typeface="Calibri"/>
                        </a:rPr>
                        <a:t>3</a:t>
                      </a:r>
                    </a:p>
                  </a:txBody>
                  <a:tcPr marL="54864" marR="54864" marT="18288" marB="18288" anchor="ctr">
                    <a:solidFill>
                      <a:srgbClr val="FFFFFF"/>
                    </a:solidFill>
                  </a:tcPr>
                </a:tc>
                <a:tc>
                  <a:txBody>
                    <a:bodyPr wrap="square"/>
                    <a:lstStyle/>
                    <a:p>
                      <a:pPr algn="l">
                        <a:spcBef>
                          <a:spcPts val="0"/>
                        </a:spcBef>
                        <a:spcAft>
                          <a:spcPts val="0"/>
                        </a:spcAft>
                      </a:pPr>
                      <a:r>
                        <a:rPr lang="tr-TR" sz="1700" b="0" i="0">
                          <a:solidFill>
                            <a:srgbClr val="262626"/>
                          </a:solidFill>
                          <a:latin typeface="Calibri"/>
                        </a:rPr>
                        <a:t>Orojenik Kıvrım Dağları</a:t>
                      </a: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Yaklaşma</a:t>
                      </a:r>
                    </a:p>
                  </a:txBody>
                  <a:tcPr marL="54864" marR="54864" marT="18288" marB="18288" anchor="ctr">
                    <a:solidFill>
                      <a:srgbClr val="FFFFFF"/>
                    </a:solidFill>
                  </a:tcPr>
                </a:tc>
              </a:tr>
              <a:tr h="777240">
                <a:tc>
                  <a:txBody>
                    <a:bodyPr wrap="square"/>
                    <a:lstStyle/>
                    <a:p>
                      <a:pPr algn="ctr">
                        <a:spcBef>
                          <a:spcPts val="0"/>
                        </a:spcBef>
                        <a:spcAft>
                          <a:spcPts val="0"/>
                        </a:spcAft>
                      </a:pPr>
                      <a:r>
                        <a:rPr lang="tr-TR" sz="1700" b="0" i="0">
                          <a:solidFill>
                            <a:srgbClr val="262626"/>
                          </a:solidFill>
                          <a:latin typeface="Calibri"/>
                        </a:rPr>
                        <a:t>4</a:t>
                      </a:r>
                    </a:p>
                  </a:txBody>
                  <a:tcPr marL="54864" marR="54864" marT="18288" marB="18288" anchor="ctr">
                    <a:solidFill>
                      <a:srgbClr val="E3F1E4"/>
                    </a:solidFill>
                  </a:tcPr>
                </a:tc>
                <a:tc>
                  <a:txBody>
                    <a:bodyPr wrap="square"/>
                    <a:lstStyle/>
                    <a:p>
                      <a:pPr algn="l">
                        <a:spcBef>
                          <a:spcPts val="0"/>
                        </a:spcBef>
                        <a:spcAft>
                          <a:spcPts val="0"/>
                        </a:spcAft>
                      </a:pPr>
                      <a:r>
                        <a:rPr lang="tr-TR" sz="1700" b="0" i="0">
                          <a:solidFill>
                            <a:srgbClr val="262626"/>
                          </a:solidFill>
                          <a:latin typeface="Calibri"/>
                        </a:rPr>
                        <a:t>Volkanik Ada Yayı</a:t>
                      </a:r>
                    </a:p>
                  </a:txBody>
                  <a:tcPr marL="54864" marR="54864" marT="18288" marB="18288" anchor="ctr">
                    <a:solidFill>
                      <a:srgbClr val="E3F1E4"/>
                    </a:solidFill>
                  </a:tcPr>
                </a:tc>
                <a:tc>
                  <a:txBody>
                    <a:bodyPr wrap="square"/>
                    <a:lstStyle/>
                    <a:p>
                      <a:pPr algn="ctr">
                        <a:spcBef>
                          <a:spcPts val="0"/>
                        </a:spcBef>
                        <a:spcAft>
                          <a:spcPts val="0"/>
                        </a:spcAft>
                      </a:pPr>
                      <a:r>
                        <a:rPr lang="tr-TR" sz="1700" b="0" i="0">
                          <a:solidFill>
                            <a:srgbClr val="262626"/>
                          </a:solidFill>
                          <a:latin typeface="Calibri"/>
                        </a:rPr>
                        <a:t>Yaklaşma</a:t>
                      </a:r>
                    </a:p>
                  </a:txBody>
                  <a:tcPr marL="54864" marR="54864" marT="18288" marB="18288" anchor="ctr">
                    <a:solidFill>
                      <a:srgbClr val="E3F1E4"/>
                    </a:solidFill>
                  </a:tcPr>
                </a:tc>
              </a:tr>
              <a:tr h="777240">
                <a:tc>
                  <a:txBody>
                    <a:bodyPr wrap="square"/>
                    <a:lstStyle/>
                    <a:p>
                      <a:pPr algn="ctr">
                        <a:spcBef>
                          <a:spcPts val="0"/>
                        </a:spcBef>
                        <a:spcAft>
                          <a:spcPts val="0"/>
                        </a:spcAft>
                      </a:pPr>
                      <a:r>
                        <a:rPr lang="tr-TR" sz="1700" b="0" i="0">
                          <a:solidFill>
                            <a:srgbClr val="262626"/>
                          </a:solidFill>
                          <a:latin typeface="Calibri"/>
                        </a:rPr>
                        <a:t>5</a:t>
                      </a:r>
                    </a:p>
                  </a:txBody>
                  <a:tcPr marL="54864" marR="54864" marT="18288" marB="18288" anchor="ctr">
                    <a:solidFill>
                      <a:srgbClr val="FFFFFF"/>
                    </a:solidFill>
                  </a:tcPr>
                </a:tc>
                <a:tc>
                  <a:txBody>
                    <a:bodyPr wrap="square"/>
                    <a:lstStyle/>
                    <a:p>
                      <a:pPr algn="l">
                        <a:spcBef>
                          <a:spcPts val="0"/>
                        </a:spcBef>
                        <a:spcAft>
                          <a:spcPts val="0"/>
                        </a:spcAft>
                      </a:pPr>
                      <a:r>
                        <a:rPr lang="tr-TR" sz="1700" b="0" i="0">
                          <a:solidFill>
                            <a:srgbClr val="262626"/>
                          </a:solidFill>
                          <a:latin typeface="Calibri"/>
                        </a:rPr>
                        <a:t>Derin Deniz Çukuru (Hendek)</a:t>
                      </a: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Yaklaşma</a:t>
                      </a:r>
                    </a:p>
                  </a:txBody>
                  <a:tcPr marL="54864" marR="54864" marT="18288" marB="18288" anchor="ctr">
                    <a:solidFill>
                      <a:srgbClr val="FFFFFF"/>
                    </a:solidFill>
                  </a:tcPr>
                </a:tc>
              </a:tr>
            </a:tbl>
          </a:graphicData>
        </a:graphic>
      </p:graphicFrame>
      <p:sp>
        <p:nvSpPr>
          <p:cNvPr id="9" name="TextBox 8"/>
          <p:cNvSpPr txBox="1"/>
          <p:nvPr/>
        </p:nvSpPr>
        <p:spPr>
          <a:xfrm>
            <a:off x="6355080" y="5760720"/>
            <a:ext cx="5333695" cy="457200"/>
          </a:xfrm>
          <a:prstGeom prst="rect">
            <a:avLst/>
          </a:prstGeom>
          <a:noFill/>
        </p:spPr>
        <p:txBody>
          <a:bodyPr wrap="square" anchor="t" lIns="73152" rIns="73152" tIns="36576" bIns="36576">
            <a:noAutofit/>
          </a:bodyPr>
          <a:lstStyle/>
          <a:p>
            <a:pPr algn="ctr">
              <a:spcBef>
                <a:spcPts val="0"/>
              </a:spcBef>
              <a:spcAft>
                <a:spcPts val="0"/>
              </a:spcAft>
            </a:pPr>
            <a:r>
              <a:rPr lang="tr-TR" sz="1500" b="0" i="0">
                <a:solidFill>
                  <a:srgbClr val="767676"/>
                </a:solidFill>
                <a:latin typeface="Calibri"/>
              </a:rPr>
              <a:t>A: ayrılma · K: yanal kayma · Y: yaklaşma</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109</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308 / 350</a:t>
            </a:r>
          </a:p>
        </p:txBody>
      </p:sp>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23</a:t>
            </a:r>
          </a:p>
        </p:txBody>
      </p:sp>
      <p:sp>
        <p:nvSpPr>
          <p:cNvPr id="5" name="Rounded Rectangle 4"/>
          <p:cNvSpPr/>
          <p:nvPr/>
        </p:nvSpPr>
        <p:spPr>
          <a:xfrm>
            <a:off x="9555480" y="201168"/>
            <a:ext cx="2221992" cy="475488"/>
          </a:xfrm>
          <a:prstGeom prst="roundRect">
            <a:avLst>
              <a:gd name="adj" fmla="val 50000"/>
            </a:avLst>
          </a:prstGeom>
          <a:solidFill>
            <a:srgbClr val="C25B1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23</a:t>
            </a:r>
          </a:p>
        </p:txBody>
      </p:sp>
      <p:pic>
        <p:nvPicPr>
          <p:cNvPr id="6" name="Picture 5" descr="h14_onermeler_s117.jpg"/>
          <p:cNvPicPr>
            <a:picLocks noChangeAspect="1"/>
          </p:cNvPicPr>
          <p:nvPr/>
        </p:nvPicPr>
        <p:blipFill>
          <a:blip r:embed="rId3"/>
          <a:stretch>
            <a:fillRect/>
          </a:stretch>
        </p:blipFill>
        <p:spPr>
          <a:xfrm>
            <a:off x="652641" y="1243584"/>
            <a:ext cx="10886411" cy="3017520"/>
          </a:xfrm>
          <a:prstGeom prst="rect">
            <a:avLst/>
          </a:prstGeom>
          <a:ln w="9525">
            <a:solidFill>
              <a:srgbClr val="D9D9D9"/>
            </a:solidFill>
          </a:ln>
        </p:spPr>
      </p:pic>
      <p:sp>
        <p:nvSpPr>
          <p:cNvPr id="7" name="Rounded Rectangle 6"/>
          <p:cNvSpPr/>
          <p:nvPr/>
        </p:nvSpPr>
        <p:spPr>
          <a:xfrm>
            <a:off x="502920" y="4398264"/>
            <a:ext cx="11185855" cy="1847088"/>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200" b="1" i="0">
                <a:solidFill>
                  <a:srgbClr val="262626"/>
                </a:solidFill>
                <a:latin typeface="Calibri"/>
              </a:rPr>
              <a:t>Öğrencilerin yeryüzü şekilleriyle beşerî faaliyetler arasındaki etkileşime yönelik ortaya koydukları önermeler sınıflandırılmak istenirse hangi öğrencinin yeryüzü şekillerinin ekonomiye, sosyal hayata, kültürel dokuya ve yerleşmeye olan etkilerine yönelik önermede bulunduğunu belirleyip oklar çizerek eşleştiriniz.</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117</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309 / 350</a:t>
            </a:r>
          </a:p>
        </p:txBody>
      </p:sp>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23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pic>
        <p:nvPicPr>
          <p:cNvPr id="6" name="Picture 5" descr="h14_onermeler_s117.jpg"/>
          <p:cNvPicPr>
            <a:picLocks noChangeAspect="1"/>
          </p:cNvPicPr>
          <p:nvPr/>
        </p:nvPicPr>
        <p:blipFill>
          <a:blip r:embed="rId3"/>
          <a:stretch>
            <a:fillRect/>
          </a:stretch>
        </p:blipFill>
        <p:spPr>
          <a:xfrm>
            <a:off x="2137152" y="1243584"/>
            <a:ext cx="7917390" cy="2194560"/>
          </a:xfrm>
          <a:prstGeom prst="rect">
            <a:avLst/>
          </a:prstGeom>
          <a:ln w="9525">
            <a:solidFill>
              <a:srgbClr val="D9D9D9"/>
            </a:solidFill>
          </a:ln>
        </p:spPr>
      </p:pic>
      <p:sp>
        <p:nvSpPr>
          <p:cNvPr id="7" name="Rounded Rectangle 6"/>
          <p:cNvSpPr/>
          <p:nvPr/>
        </p:nvSpPr>
        <p:spPr>
          <a:xfrm>
            <a:off x="502920" y="3575304"/>
            <a:ext cx="11185855" cy="2670048"/>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3575304"/>
            <a:ext cx="109728" cy="2670048"/>
          </a:xfrm>
          <a:prstGeom prst="rect">
            <a:avLst/>
          </a:prstGeom>
          <a:solidFill>
            <a:srgbClr val="2E7D32"/>
          </a:solidFill>
          <a:ln>
            <a:noFill/>
          </a:ln>
          <a:effectLst/>
        </p:spPr>
        <p:txBody>
          <a:bodyPr rtlCol="0" anchor="ctr"/>
          <a:lstStyle/>
          <a:p/>
        </p:txBody>
      </p:sp>
      <p:sp>
        <p:nvSpPr>
          <p:cNvPr id="9" name="TextBox 8"/>
          <p:cNvSpPr txBox="1"/>
          <p:nvPr/>
        </p:nvSpPr>
        <p:spPr>
          <a:xfrm>
            <a:off x="731520" y="3630168"/>
            <a:ext cx="10865815" cy="2560320"/>
          </a:xfrm>
          <a:prstGeom prst="rect">
            <a:avLst/>
          </a:prstGeom>
          <a:noFill/>
        </p:spPr>
        <p:txBody>
          <a:bodyPr wrap="square" anchor="ctr" lIns="73152" rIns="73152" tIns="36576" bIns="36576">
            <a:noAutofit/>
          </a:bodyPr>
          <a:lstStyle/>
          <a:p>
            <a:pPr algn="l">
              <a:spcBef>
                <a:spcPts val="0"/>
              </a:spcBef>
              <a:spcAft>
                <a:spcPts val="400"/>
              </a:spcAft>
            </a:pPr>
            <a:r>
              <a:rPr lang="tr-TR" sz="2400" b="1" i="0">
                <a:solidFill>
                  <a:srgbClr val="2E7D32"/>
                </a:solidFill>
                <a:latin typeface="Calibri"/>
              </a:rPr>
              <a:t>Örnek cevap</a:t>
            </a:r>
          </a:p>
          <a:p>
            <a:pPr algn="l" marL="298344" indent="-298344">
              <a:spcBef>
                <a:spcPts val="0"/>
              </a:spcBef>
              <a:spcAft>
                <a:spcPts val="500"/>
              </a:spcAft>
            </a:pPr>
            <a:r>
              <a:rPr lang="tr-TR" sz="2400" b="1" i="0">
                <a:solidFill>
                  <a:srgbClr val="2C6696"/>
                </a:solidFill>
                <a:latin typeface="Calibri"/>
              </a:rPr>
              <a:t>•  </a:t>
            </a:r>
            <a:r>
              <a:rPr lang="tr-TR" sz="2400" b="0" i="0">
                <a:solidFill>
                  <a:srgbClr val="262626"/>
                </a:solidFill>
                <a:latin typeface="Calibri"/>
              </a:rPr>
              <a:t>Göktürk → Ekonomi</a:t>
            </a:r>
          </a:p>
          <a:p>
            <a:pPr algn="l" marL="298344" indent="-298344">
              <a:spcBef>
                <a:spcPts val="0"/>
              </a:spcBef>
              <a:spcAft>
                <a:spcPts val="500"/>
              </a:spcAft>
            </a:pPr>
            <a:r>
              <a:rPr lang="tr-TR" sz="2400" b="1" i="0">
                <a:solidFill>
                  <a:srgbClr val="2C6696"/>
                </a:solidFill>
                <a:latin typeface="Calibri"/>
              </a:rPr>
              <a:t>•  </a:t>
            </a:r>
            <a:r>
              <a:rPr lang="tr-TR" sz="2400" b="0" i="0">
                <a:solidFill>
                  <a:srgbClr val="262626"/>
                </a:solidFill>
                <a:latin typeface="Calibri"/>
              </a:rPr>
              <a:t>Mina → Sosyal hayat</a:t>
            </a:r>
          </a:p>
          <a:p>
            <a:pPr algn="l" marL="298344" indent="-298344">
              <a:spcBef>
                <a:spcPts val="0"/>
              </a:spcBef>
              <a:spcAft>
                <a:spcPts val="500"/>
              </a:spcAft>
            </a:pPr>
            <a:r>
              <a:rPr lang="tr-TR" sz="2400" b="1" i="0">
                <a:solidFill>
                  <a:srgbClr val="2C6696"/>
                </a:solidFill>
                <a:latin typeface="Calibri"/>
              </a:rPr>
              <a:t>•  </a:t>
            </a:r>
            <a:r>
              <a:rPr lang="tr-TR" sz="2400" b="0" i="0">
                <a:solidFill>
                  <a:srgbClr val="262626"/>
                </a:solidFill>
                <a:latin typeface="Calibri"/>
              </a:rPr>
              <a:t>Ceren → Yerleşme</a:t>
            </a:r>
          </a:p>
          <a:p>
            <a:pPr algn="l" marL="298344" indent="-298344">
              <a:spcBef>
                <a:spcPts val="0"/>
              </a:spcBef>
              <a:spcAft>
                <a:spcPts val="0"/>
              </a:spcAft>
            </a:pPr>
            <a:r>
              <a:rPr lang="tr-TR" sz="2400" b="1" i="0">
                <a:solidFill>
                  <a:srgbClr val="2C6696"/>
                </a:solidFill>
                <a:latin typeface="Calibri"/>
              </a:rPr>
              <a:t>•  </a:t>
            </a:r>
            <a:r>
              <a:rPr lang="tr-TR" sz="2400" b="0" i="0">
                <a:solidFill>
                  <a:srgbClr val="262626"/>
                </a:solidFill>
                <a:latin typeface="Calibri"/>
              </a:rPr>
              <a:t>Ahmet → Kültürel doku</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117</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310 / 350</a:t>
            </a:r>
          </a:p>
        </p:txBody>
      </p:sp>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Çıkış Kartı</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ÇIKIŞ KARTI</a:t>
            </a:r>
          </a:p>
        </p:txBody>
      </p:sp>
      <p:sp>
        <p:nvSpPr>
          <p:cNvPr id="6" name="TextBox 5"/>
          <p:cNvSpPr txBox="1"/>
          <p:nvPr/>
        </p:nvSpPr>
        <p:spPr>
          <a:xfrm>
            <a:off x="502920" y="1170432"/>
            <a:ext cx="11185855" cy="502920"/>
          </a:xfrm>
          <a:prstGeom prst="rect">
            <a:avLst/>
          </a:prstGeom>
          <a:noFill/>
        </p:spPr>
        <p:txBody>
          <a:bodyPr wrap="square" anchor="t" lIns="73152" rIns="73152" tIns="36576" bIns="36576">
            <a:noAutofit/>
          </a:bodyPr>
          <a:lstStyle/>
          <a:p>
            <a:pPr algn="l">
              <a:spcBef>
                <a:spcPts val="0"/>
              </a:spcBef>
              <a:spcAft>
                <a:spcPts val="0"/>
              </a:spcAft>
            </a:pPr>
            <a:r>
              <a:rPr lang="tr-TR" sz="2200" b="0" i="0">
                <a:solidFill>
                  <a:srgbClr val="767676"/>
                </a:solidFill>
                <a:latin typeface="Calibri"/>
              </a:rPr>
              <a:t>Çıkmadan önce kâğıdına yaz:</a:t>
            </a:r>
          </a:p>
        </p:txBody>
      </p:sp>
      <p:sp>
        <p:nvSpPr>
          <p:cNvPr id="7" name="Rounded Rectangle 6"/>
          <p:cNvSpPr/>
          <p:nvPr/>
        </p:nvSpPr>
        <p:spPr>
          <a:xfrm>
            <a:off x="502920" y="1764792"/>
            <a:ext cx="11185855" cy="1399032"/>
          </a:xfrm>
          <a:prstGeom prst="roundRect">
            <a:avLst>
              <a:gd name="adj" fmla="val 10000"/>
            </a:avLst>
          </a:prstGeom>
          <a:solidFill>
            <a:srgbClr val="F0F0F0"/>
          </a:solidFill>
          <a:ln>
            <a:noFill/>
          </a:ln>
          <a:effectLst/>
        </p:spPr>
        <p:txBody>
          <a:bodyPr rtlCol="0" anchor="ctr"/>
          <a:lstStyle/>
          <a:p/>
        </p:txBody>
      </p:sp>
      <p:sp>
        <p:nvSpPr>
          <p:cNvPr id="8" name="Oval 7"/>
          <p:cNvSpPr/>
          <p:nvPr/>
        </p:nvSpPr>
        <p:spPr>
          <a:xfrm>
            <a:off x="667512" y="2144268"/>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1</a:t>
            </a:r>
          </a:p>
        </p:txBody>
      </p:sp>
      <p:sp>
        <p:nvSpPr>
          <p:cNvPr id="9" name="TextBox 8"/>
          <p:cNvSpPr txBox="1"/>
          <p:nvPr/>
        </p:nvSpPr>
        <p:spPr>
          <a:xfrm>
            <a:off x="1508760" y="1764792"/>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Modelinizde hangi levha hareketi ve hangi yeryüzü şekli vardı?</a:t>
            </a:r>
          </a:p>
        </p:txBody>
      </p:sp>
      <p:sp>
        <p:nvSpPr>
          <p:cNvPr id="10" name="Rounded Rectangle 9"/>
          <p:cNvSpPr/>
          <p:nvPr/>
        </p:nvSpPr>
        <p:spPr>
          <a:xfrm>
            <a:off x="502920" y="3328416"/>
            <a:ext cx="11185855" cy="1399032"/>
          </a:xfrm>
          <a:prstGeom prst="roundRect">
            <a:avLst>
              <a:gd name="adj" fmla="val 10000"/>
            </a:avLst>
          </a:prstGeom>
          <a:solidFill>
            <a:srgbClr val="F0F0F0"/>
          </a:solidFill>
          <a:ln>
            <a:noFill/>
          </a:ln>
          <a:effectLst/>
        </p:spPr>
        <p:txBody>
          <a:bodyPr rtlCol="0" anchor="ctr"/>
          <a:lstStyle/>
          <a:p/>
        </p:txBody>
      </p:sp>
      <p:sp>
        <p:nvSpPr>
          <p:cNvPr id="11" name="Oval 10"/>
          <p:cNvSpPr/>
          <p:nvPr/>
        </p:nvSpPr>
        <p:spPr>
          <a:xfrm>
            <a:off x="667512" y="3707892"/>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2</a:t>
            </a:r>
          </a:p>
        </p:txBody>
      </p:sp>
      <p:sp>
        <p:nvSpPr>
          <p:cNvPr id="12" name="TextBox 11"/>
          <p:cNvSpPr txBox="1"/>
          <p:nvPr/>
        </p:nvSpPr>
        <p:spPr>
          <a:xfrm>
            <a:off x="1508760" y="3328416"/>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Başka bir grubun sunumundan öğrendiğin bir süreç yaz.</a:t>
            </a:r>
          </a:p>
        </p:txBody>
      </p:sp>
      <p:sp>
        <p:nvSpPr>
          <p:cNvPr id="13" name="Rounded Rectangle 12"/>
          <p:cNvSpPr/>
          <p:nvPr/>
        </p:nvSpPr>
        <p:spPr>
          <a:xfrm>
            <a:off x="502920" y="4892040"/>
            <a:ext cx="11185855" cy="1399032"/>
          </a:xfrm>
          <a:prstGeom prst="roundRect">
            <a:avLst>
              <a:gd name="adj" fmla="val 10000"/>
            </a:avLst>
          </a:prstGeom>
          <a:solidFill>
            <a:srgbClr val="F0F0F0"/>
          </a:solidFill>
          <a:ln>
            <a:noFill/>
          </a:ln>
          <a:effectLst/>
        </p:spPr>
        <p:txBody>
          <a:bodyPr rtlCol="0" anchor="ctr"/>
          <a:lstStyle/>
          <a:p/>
        </p:txBody>
      </p:sp>
      <p:sp>
        <p:nvSpPr>
          <p:cNvPr id="14" name="Oval 13"/>
          <p:cNvSpPr/>
          <p:nvPr/>
        </p:nvSpPr>
        <p:spPr>
          <a:xfrm>
            <a:off x="667512" y="5271516"/>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3</a:t>
            </a:r>
          </a:p>
        </p:txBody>
      </p:sp>
      <p:sp>
        <p:nvSpPr>
          <p:cNvPr id="15" name="TextBox 14"/>
          <p:cNvSpPr txBox="1"/>
          <p:nvPr/>
        </p:nvSpPr>
        <p:spPr>
          <a:xfrm>
            <a:off x="1508760" y="4892040"/>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Modelini yeniden yapsaydın neye dikkat ederdin?</a:t>
            </a:r>
          </a:p>
        </p:txBody>
      </p:sp>
      <p:sp>
        <p:nvSpPr>
          <p:cNvPr id="16" name="TextBox 15"/>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7" name="Rounded Rectangle 16"/>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105-107</a:t>
            </a:r>
          </a:p>
        </p:txBody>
      </p:sp>
      <p:sp>
        <p:nvSpPr>
          <p:cNvPr id="18" name="TextBox 17"/>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311 / 350</a:t>
            </a:r>
          </a:p>
        </p:txBody>
      </p:sp>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Bu hafta evde</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BU HAFTA EVDE</a:t>
            </a:r>
          </a:p>
        </p:txBody>
      </p:sp>
      <p:sp>
        <p:nvSpPr>
          <p:cNvPr id="6" name="TextBox 5"/>
          <p:cNvSpPr txBox="1"/>
          <p:nvPr/>
        </p:nvSpPr>
        <p:spPr>
          <a:xfrm>
            <a:off x="594360" y="1307592"/>
            <a:ext cx="11002975" cy="4846320"/>
          </a:xfrm>
          <a:prstGeom prst="rect">
            <a:avLst/>
          </a:prstGeom>
          <a:noFill/>
        </p:spPr>
        <p:txBody>
          <a:bodyPr wrap="square" anchor="t" lIns="73152" rIns="73152" tIns="36576" bIns="36576">
            <a:noAutofit/>
          </a:bodyPr>
          <a:lstStyle/>
          <a:p>
            <a:pPr algn="l" marL="323206" indent="-323206">
              <a:spcBef>
                <a:spcPts val="0"/>
              </a:spcBef>
              <a:spcAft>
                <a:spcPts val="1200"/>
              </a:spcAft>
            </a:pPr>
            <a:r>
              <a:rPr lang="tr-TR" sz="2600" b="1" i="0">
                <a:solidFill>
                  <a:srgbClr val="A43E2A"/>
                </a:solidFill>
                <a:latin typeface="Calibri"/>
              </a:rPr>
              <a:t>•  </a:t>
            </a:r>
            <a:r>
              <a:rPr lang="tr-TR" sz="2600" b="0" i="0">
                <a:solidFill>
                  <a:srgbClr val="262626"/>
                </a:solidFill>
                <a:latin typeface="Calibri"/>
              </a:rPr>
              <a:t>Kitap s. 108-117 ünite ölçme ve değerlendirme sorularını (4 ve 23 dışında) çöz.</a:t>
            </a:r>
          </a:p>
          <a:p>
            <a:pPr algn="l" marL="323206" indent="-323206">
              <a:spcBef>
                <a:spcPts val="0"/>
              </a:spcBef>
              <a:spcAft>
                <a:spcPts val="1200"/>
              </a:spcAft>
            </a:pPr>
            <a:r>
              <a:rPr lang="tr-TR" sz="2600" b="1" i="0">
                <a:solidFill>
                  <a:srgbClr val="A43E2A"/>
                </a:solidFill>
                <a:latin typeface="Calibri"/>
              </a:rPr>
              <a:t>•  </a:t>
            </a:r>
            <a:r>
              <a:rPr lang="tr-TR" sz="2600" b="0" i="0">
                <a:solidFill>
                  <a:srgbClr val="262626"/>
                </a:solidFill>
                <a:latin typeface="Calibri"/>
              </a:rPr>
              <a:t>Çalışma kâğıdı 16. madde: öz değerlendirmeni yap.</a:t>
            </a:r>
          </a:p>
          <a:p>
            <a:pPr algn="l" marL="323206" indent="-323206">
              <a:spcBef>
                <a:spcPts val="0"/>
              </a:spcBef>
              <a:spcAft>
                <a:spcPts val="1200"/>
              </a:spcAft>
            </a:pPr>
            <a:r>
              <a:rPr lang="tr-TR" sz="2600" b="1" i="0">
                <a:solidFill>
                  <a:srgbClr val="A43E2A"/>
                </a:solidFill>
                <a:latin typeface="Calibri"/>
              </a:rPr>
              <a:t>•  </a:t>
            </a:r>
            <a:r>
              <a:rPr lang="tr-TR" sz="2600" b="0" i="0">
                <a:solidFill>
                  <a:srgbClr val="262626"/>
                </a:solidFill>
                <a:latin typeface="Calibri"/>
              </a:rPr>
              <a:t>Modeliniz bitmediyse grubunla bir hafta içinde tamamlayıp teslim edin.</a:t>
            </a:r>
          </a:p>
          <a:p>
            <a:pPr algn="l" marL="323206" indent="-323206">
              <a:spcBef>
                <a:spcPts val="0"/>
              </a:spcBef>
              <a:spcAft>
                <a:spcPts val="0"/>
              </a:spcAft>
            </a:pPr>
            <a:r>
              <a:rPr lang="tr-TR" sz="2600" b="1" i="0">
                <a:solidFill>
                  <a:srgbClr val="A43E2A"/>
                </a:solidFill>
                <a:latin typeface="Calibri"/>
              </a:rPr>
              <a:t>•  </a:t>
            </a:r>
            <a:r>
              <a:rPr lang="tr-TR" sz="2600" b="0" i="0">
                <a:solidFill>
                  <a:srgbClr val="262626"/>
                </a:solidFill>
                <a:latin typeface="Calibri"/>
              </a:rPr>
              <a:t>1. dönem 2. yazılı sınavları 4-15 Ocak: bu ünite kapsamdadır.</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108-117</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312 / 350</a:t>
            </a:r>
          </a:p>
        </p:txBody>
      </p:sp>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Kaynaklar ve Haklar</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KAYNAKÇA</a:t>
            </a:r>
          </a:p>
        </p:txBody>
      </p:sp>
      <p:sp>
        <p:nvSpPr>
          <p:cNvPr id="6" name="Rounded Rectangle 5"/>
          <p:cNvSpPr/>
          <p:nvPr/>
        </p:nvSpPr>
        <p:spPr>
          <a:xfrm>
            <a:off x="502920" y="1280160"/>
            <a:ext cx="11185855" cy="150876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Ders kitabı.</a:t>
            </a:r>
            <a:r>
              <a:rPr lang="tr-TR" sz="1700" b="0" i="0">
                <a:solidFill>
                  <a:srgbClr val="262626"/>
                </a:solidFill>
                <a:latin typeface="Calibri"/>
              </a:rPr>
              <a:t> Coğrafya 10. Sınıf Ders Kitabı (Ortaöğretim), 2026-2027 baskısı. </a:t>
            </a:r>
            <a:r>
              <a:rPr lang="tr-TR" sz="1700" b="1" i="0">
                <a:solidFill>
                  <a:srgbClr val="262626"/>
                </a:solidFill>
                <a:latin typeface="Calibri"/>
              </a:rPr>
              <a:t>Yazarlar:</a:t>
            </a:r>
            <a:r>
              <a:rPr lang="tr-TR" sz="1700" b="0" i="0">
                <a:solidFill>
                  <a:srgbClr val="262626"/>
                </a:solidFill>
                <a:latin typeface="Calibri"/>
              </a:rPr>
              <a:t> Alper Soyatlar, Bülent Akça, Mehmet Ekici, Yıldıray Türkmen. Millî Eğitim Bakanlığı Yayınları No 10141 · Ders Kitapları Dizisi No 2174 · ISBN 978-975-11-8921-9. Slaytlardaki “Kitap s. …” etiketleri bu baskının sayfalarıdır.</a:t>
            </a:r>
          </a:p>
        </p:txBody>
      </p:sp>
      <p:sp>
        <p:nvSpPr>
          <p:cNvPr id="7" name="Rounded Rectangle 6"/>
          <p:cNvSpPr/>
          <p:nvPr/>
        </p:nvSpPr>
        <p:spPr>
          <a:xfrm>
            <a:off x="502920" y="2916936"/>
            <a:ext cx="11185855" cy="114300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Öğretim programı ve etkinlikler.</a:t>
            </a:r>
            <a:r>
              <a:rPr lang="tr-TR" sz="1700" b="0" i="0">
                <a:solidFill>
                  <a:srgbClr val="262626"/>
                </a:solidFill>
                <a:latin typeface="Calibri"/>
              </a:rPr>
              <a:t> Coğrafya dersi öğretim programı (2026 nüshası): Talim ve Terbiye Kurulunun 23.05.2024 tarihli ve 20 sayılı kararıyla kabul edilen, 13.05.2026 tarihli ve 53 sayılı kararıyla güncellenen program.</a:t>
            </a:r>
          </a:p>
        </p:txBody>
      </p:sp>
      <p:sp>
        <p:nvSpPr>
          <p:cNvPr id="8" name="Rounded Rectangle 7"/>
          <p:cNvSpPr/>
          <p:nvPr/>
        </p:nvSpPr>
        <p:spPr>
          <a:xfrm>
            <a:off x="502920" y="4187952"/>
            <a:ext cx="11185855" cy="137160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Haklar ve lisans.</a:t>
            </a:r>
            <a:r>
              <a:rPr lang="tr-TR" sz="1700" b="0" i="0">
                <a:solidFill>
                  <a:srgbClr val="262626"/>
                </a:solidFill>
                <a:latin typeface="Calibri"/>
              </a:rPr>
              <a:t> Ders kitabından alınan metin, soru ve görsellerin hakları Millî Eğitim Bakanlığına aittir; eğitim ve öğretim amacıyla, kaynak gösterilerek alıntılanmıştır (5846 sayılı Fikir ve Sanat Eserleri Kanunu md. 34). Sunumun tasarımı, ders akışı, etkinlik kurgusu, örnek cevaplar ve öğretmen notları okulapp.org'un özgün katkısıdır; yalnız bu katkılar CC BY 4.0 lisansıyla paylaşılır. Resmî bir Bakanlık materyali değildir.</a:t>
            </a:r>
          </a:p>
        </p:txBody>
      </p:sp>
      <p:sp>
        <p:nvSpPr>
          <p:cNvPr id="9" name="TextBox 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0" name="TextBox 9"/>
          <p:cNvSpPr txBox="1"/>
          <p:nvPr/>
        </p:nvSpPr>
        <p:spPr>
          <a:xfrm>
            <a:off x="8503920" y="6437376"/>
            <a:ext cx="32918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okulapp.org/cografya · sürüm 2026.10</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TotalTime>
  <Words>0</Words>
  <Application>Microsoft Macintosh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Manager/>
  <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GNL-COG10-SN-U3 — 14. hafta · Üç Boyutlu Model Oluşturma (slayt 293-312)</dc:title>
  <dc:subject>10. Sınıf Coğrafya ders sunumu. Kaynak: Coğrafya 10. Sınıf Ders Kitabı (MEB, 2026-2027 baskısı) ve 2026 öğretim programı. okulapp.org/cografya</dc:subject>
  <dc:creator>okulapp.org</dc:creator>
  <cp:keywords/>
  <dc:description>Kitaptan alınan metin, soru ve görsellerin hakları MEB'e aittir (5846 sayılı Kanun md. 34 kapsamında kaynak gösterilerek alıntı). Özgün katkılar CC BY 4.0 — okulapp.org</dc:description>
  <cp:lastModifiedBy>okulapp.org</cp:lastModifiedBy>
  <cp:revision>1</cp:revision>
  <dcterms:created xsi:type="dcterms:W3CDTF">2013-01-27T09:14:16Z</dcterms:created>
  <dcterms:modified xsi:type="dcterms:W3CDTF">2013-01-27T09:15:58Z</dcterms:modified>
  <cp:category>Ders materyali</cp:category>
  <dc:language>tr-TR</dc:language>
</cp:coreProperties>
</file>