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jp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Lst>
  <p:sldSz cx="12191695" cy="6858000" type="screen4x3"/>
  <p:notesSz cx="6858000" cy="9144000"/>
  <p:defaultText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notesMaster" Target="notesMasters/notesMaster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lang="tr-T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lang="tr-TR" sz="1200"/>
            </a:lvl1pPr>
          </a:lstStyle>
          <a:p>
            <a:fld id="{0F89C1C7-3DCD-1040-A9CF-14679D8B5DDD}" type="datetimeFigureOut">
              <a:rPr lang="tr-TR" smtClean="0"/>
              <a:t>10/17/16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lang="tr-T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lang="tr-TR" sz="1200"/>
            </a:lvl1pPr>
          </a:lstStyle>
          <a:p>
            <a:fld id="{BB5E49A5-4136-284D-997B-48E1D791AD67}" type="slidenum">
              <a:rPr lang="tr-TR" smtClean="0"/>
              <a:t>‹#›</a:t>
            </a:fld>
            <a:endParaRPr lang="tr-TR"/>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lang="tr-TR" sz="1200" kern="1200">
        <a:solidFill>
          <a:schemeClr val="tx1"/>
        </a:solidFill>
        <a:latin typeface="+mn-lt"/>
        <a:ea typeface="+mn-ea"/>
        <a:cs typeface="+mn-cs"/>
      </a:defRPr>
    </a:lvl1pPr>
    <a:lvl2pPr marL="457200" algn="l" defTabSz="457200" rtl="0" eaLnBrk="1" latinLnBrk="0" hangingPunct="1">
      <a:defRPr lang="tr-TR" sz="1200" kern="1200">
        <a:solidFill>
          <a:schemeClr val="tx1"/>
        </a:solidFill>
        <a:latin typeface="+mn-lt"/>
        <a:ea typeface="+mn-ea"/>
        <a:cs typeface="+mn-cs"/>
      </a:defRPr>
    </a:lvl2pPr>
    <a:lvl3pPr marL="914400" algn="l" defTabSz="457200" rtl="0" eaLnBrk="1" latinLnBrk="0" hangingPunct="1">
      <a:defRPr lang="tr-TR" sz="1200" kern="1200">
        <a:solidFill>
          <a:schemeClr val="tx1"/>
        </a:solidFill>
        <a:latin typeface="+mn-lt"/>
        <a:ea typeface="+mn-ea"/>
        <a:cs typeface="+mn-cs"/>
      </a:defRPr>
    </a:lvl3pPr>
    <a:lvl4pPr marL="1371600" algn="l" defTabSz="457200" rtl="0" eaLnBrk="1" latinLnBrk="0" hangingPunct="1">
      <a:defRPr lang="tr-TR" sz="1200" kern="1200">
        <a:solidFill>
          <a:schemeClr val="tx1"/>
        </a:solidFill>
        <a:latin typeface="+mn-lt"/>
        <a:ea typeface="+mn-ea"/>
        <a:cs typeface="+mn-cs"/>
      </a:defRPr>
    </a:lvl4pPr>
    <a:lvl5pPr marL="1828800" algn="l" defTabSz="457200" rtl="0" eaLnBrk="1" latinLnBrk="0" hangingPunct="1">
      <a:defRPr lang="tr-TR" sz="1200" kern="1200">
        <a:solidFill>
          <a:schemeClr val="tx1"/>
        </a:solidFill>
        <a:latin typeface="+mn-lt"/>
        <a:ea typeface="+mn-ea"/>
        <a:cs typeface="+mn-cs"/>
      </a:defRPr>
    </a:lvl5pPr>
    <a:lvl6pPr marL="2286000" algn="l" defTabSz="457200" rtl="0" eaLnBrk="1" latinLnBrk="0" hangingPunct="1">
      <a:defRPr lang="tr-TR" sz="1200" kern="1200">
        <a:solidFill>
          <a:schemeClr val="tx1"/>
        </a:solidFill>
        <a:latin typeface="+mn-lt"/>
        <a:ea typeface="+mn-ea"/>
        <a:cs typeface="+mn-cs"/>
      </a:defRPr>
    </a:lvl6pPr>
    <a:lvl7pPr marL="2743200" algn="l" defTabSz="457200" rtl="0" eaLnBrk="1" latinLnBrk="0" hangingPunct="1">
      <a:defRPr lang="tr-TR" sz="1200" kern="1200">
        <a:solidFill>
          <a:schemeClr val="tx1"/>
        </a:solidFill>
        <a:latin typeface="+mn-lt"/>
        <a:ea typeface="+mn-ea"/>
        <a:cs typeface="+mn-cs"/>
      </a:defRPr>
    </a:lvl7pPr>
    <a:lvl8pPr marL="3200400" algn="l" defTabSz="457200" rtl="0" eaLnBrk="1" latinLnBrk="0" hangingPunct="1">
      <a:defRPr lang="tr-TR" sz="1200" kern="1200">
        <a:solidFill>
          <a:schemeClr val="tx1"/>
        </a:solidFill>
        <a:latin typeface="+mn-lt"/>
        <a:ea typeface="+mn-ea"/>
        <a:cs typeface="+mn-cs"/>
      </a:defRPr>
    </a:lvl8pPr>
    <a:lvl9pPr marL="3657600" algn="l" defTabSz="457200" rtl="0" eaLnBrk="1" latinLnBrk="0" hangingPunct="1">
      <a:defRPr lang="tr-T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Üniteyi fotoğraflarla açmak: bu yeryüzü şekilleri nasıl oluştu?</a:t>
            </a:r>
          </a:p>
          <a:p/>
          <a:p>
            <a:r>
              <a:t>SÜRE: Ünite açılışı (6. hafta 1. aşama); aşamanın slaytları 1-6.</a:t>
            </a:r>
          </a:p>
          <a:p/>
          <a:p>
            <a:r>
              <a:t>NASIL: Fotoğrafları 15 saniye inceletin: 'Hangi güçler bu şekilleri oluşturmuş olabilir — içten mi, dıştan mı?' Cevapları dokuz haftalık yola bağlayın.</a:t>
            </a:r>
          </a:p>
          <a:p/>
          <a:p>
            <a:r>
              <a:t>BEKLENEN CEVAP: İç güçler (levha hareketleri, volkanizma) dağları ve platoları yükseltir; dış güçler (akarsu, rüzgâr, buzul, dalga) aşındırır ve biriktirir.</a:t>
            </a:r>
          </a:p>
          <a:p/>
          <a:p>
            <a:r>
              <a:t>KAYNAK: Kitap s. 47 ünite açılış görselleri. Ünite sunusu (s. 47): https://ders.eba.gov.tr/ders//redirectContent.jsp?resourceId=1cde0747ab83359521bc7687c68f944e&amp;resourceType=1&amp;resourceLocation=2</a:t>
            </a:r>
          </a:p>
          <a:p/>
          <a:p>
            <a:r>
              <a:t>NOT: Bu sunum yalnız okul içi ders kullanımı içindir: görseller MEB ders kitabındandır.</a:t>
            </a:r>
          </a:p>
        </p:txBody>
      </p:sp>
      <p:sp>
        <p:nvSpPr>
          <p:cNvPr id="4" name="Slide Number Placeholder 3"/>
          <p:cNvSpPr>
            <a:spLocks noGrp="1"/>
          </p:cNvSpPr>
          <p:nvPr>
            <p:ph type="sldNum" idx="5" sz="quarter"/>
          </p:nvPr>
        </p:nvSpPr>
        <p:spPr/>
      </p:sp>
    </p:spTree>
  </p:cSld>
  <p:clrMapOvr>
    <a:masterClrMapping/>
  </p:clrMapOvr>
</p:notes>
</file>

<file path=ppt/notesSlides/notesSlide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Ünitenin beş öğrenme çıktısını ve dokuz haftalık yolunu göstermek.</a:t>
            </a:r>
          </a:p>
          <a:p/>
          <a:p>
            <a:r>
              <a:t>NASIL: Beş kartı okuyun. Ünite 18 ders saatidir; 7. hafta 29 Ekim nedeniyle kısa haftadır; 16-20 Kasım ara tatildir.</a:t>
            </a:r>
          </a:p>
          <a:p/>
          <a:p>
            <a:r>
              <a:t>KAYNAK: Program (2026) COĞ.10.3.1-5; kitap s. 46.</a:t>
            </a:r>
          </a:p>
        </p:txBody>
      </p:sp>
      <p:sp>
        <p:nvSpPr>
          <p:cNvPr id="4" name="Slide Number Placeholder 3"/>
          <p:cNvSpPr>
            <a:spLocks noGrp="1"/>
          </p:cNvSpPr>
          <p:nvPr>
            <p:ph type="sldNum" idx="5" sz="quarter"/>
          </p:nvPr>
        </p:nvSpPr>
        <p:spPr/>
      </p:sp>
    </p:spTree>
  </p:cSld>
  <p:clrMapOvr>
    <a:masterClrMapping/>
  </p:clrMapOvr>
</p:notes>
</file>

<file path=ppt/notesSlides/notesSlide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Ölçme araçlarını öğrencinin diliyle duyurmak.</a:t>
            </a:r>
          </a:p>
          <a:p/>
          <a:p>
            <a:r>
              <a:t>NASIL: Performans görevi üç boyutlu modeldir (levha tektoniği ve oluşan yeryüzü şekilleri); hazırlığı 12-13. haftada, model ve sunum 14. haftada sınıfta yapılır.</a:t>
            </a:r>
          </a:p>
          <a:p/>
          <a:p>
            <a:r>
              <a:t>KAYNAK: Kitap s. 46; program öğrenme kanıtları.</a:t>
            </a:r>
          </a:p>
        </p:txBody>
      </p:sp>
      <p:sp>
        <p:nvSpPr>
          <p:cNvPr id="4" name="Slide Number Placeholder 3"/>
          <p:cNvSpPr>
            <a:spLocks noGrp="1"/>
          </p:cNvSpPr>
          <p:nvPr>
            <p:ph type="sldNum" idx="5" sz="quarter"/>
          </p:nvPr>
        </p:nvSpPr>
        <p:spPr/>
      </p:sp>
    </p:spTree>
  </p:cSld>
  <p:clrMapOvr>
    <a:masterClrMapping/>
  </p:clrMapOvr>
</p:notes>
</file>

<file path=ppt/notesSlides/notesSlide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On yedi anahtar kavramı göstermek; ön bilgiyi yoklamak.</a:t>
            </a:r>
          </a:p>
          <a:p/>
          <a:p>
            <a:r>
              <a:t>NASIL: 'Bunlardan hangilerini 9. sınıftan biliyorsunuz?' diye sorun; bilinenleri işaretletin. Renkler kavramın hangi bölümde işlendiğini gösterir.</a:t>
            </a:r>
          </a:p>
          <a:p/>
          <a:p>
            <a:r>
              <a:t>KAYNAK: Kitap s. 47 Anahtar Kavramlar; program (2026) aynı on yedi kavram.</a:t>
            </a:r>
          </a:p>
        </p:txBody>
      </p:sp>
      <p:sp>
        <p:nvSpPr>
          <p:cNvPr id="4" name="Slide Number Placeholder 3"/>
          <p:cNvSpPr>
            <a:spLocks noGrp="1"/>
          </p:cNvSpPr>
          <p:nvPr>
            <p:ph type="sldNum" idx="5" sz="quarter"/>
          </p:nvPr>
        </p:nvSpPr>
        <p:spPr/>
      </p:sp>
    </p:spTree>
  </p:cSld>
  <p:clrMapOvr>
    <a:masterClrMapping/>
  </p:clrMapOvr>
</p:notes>
</file>

<file path=ppt/notesSlides/notesSlide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 çıktısını ve iki süreç bileşenini göstermek.</a:t>
            </a:r>
          </a:p>
          <a:p/>
          <a:p>
            <a:r>
              <a:t>NASIL: 'Süreç' sözcüğünü vurgulayın: bugün levhaları hareket ettiren süreci ve bu sürecin oluşturduğu yer şekillerini çözümleyeceğiz.</a:t>
            </a:r>
          </a:p>
          <a:p/>
          <a:p>
            <a:r>
              <a:t>KAYNAK: Program (2026) COĞ.10.3.1 a-b.</a:t>
            </a:r>
          </a:p>
        </p:txBody>
      </p:sp>
      <p:sp>
        <p:nvSpPr>
          <p:cNvPr id="4" name="Slide Number Placeholder 3"/>
          <p:cNvSpPr>
            <a:spLocks noGrp="1"/>
          </p:cNvSpPr>
          <p:nvPr>
            <p:ph type="sldNum" idx="5" sz="quarter"/>
          </p:nvPr>
        </p:nvSpPr>
        <p:spPr/>
      </p:sp>
    </p:spTree>
  </p:cSld>
  <p:clrMapOvr>
    <a:masterClrMapping/>
  </p:clrMapOvr>
</p:notes>
</file>

<file path=ppt/notesSlides/notesSlide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Blok dersin akışı.</a:t>
            </a:r>
          </a:p>
          <a:p/>
          <a:p>
            <a:r>
              <a:t>NASIL: İlk üç istasyon birinci ders saatidir (ayrılma sürecine kadar); yanal kayma, yaklaşma ve etkinlik ikinci ders saatidir.</a:t>
            </a:r>
          </a:p>
          <a:p/>
          <a:p>
            <a:r>
              <a:t>KAYNAK: Ders planı, 6. hafta akışı.</a:t>
            </a:r>
          </a:p>
        </p:txBody>
      </p:sp>
      <p:sp>
        <p:nvSpPr>
          <p:cNvPr id="4" name="Slide Number Placeholder 3"/>
          <p:cNvSpPr>
            <a:spLocks noGrp="1"/>
          </p:cNvSpPr>
          <p:nvPr>
            <p:ph type="sldNum" idx="5" sz="quarter"/>
          </p:nvPr>
        </p:nvSpPr>
        <p:spPr/>
      </p:sp>
    </p:spTree>
  </p:cSld>
  <p:clrMapOvr>
    <a:masterClrMapping/>
  </p:clrMapOvr>
</p:notes>
</file>

<file path=ppt/notesSlides/notesSlide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2. ünite sonu ev çalışmasının dönütü (ders planı U2 5. hafta notu).</a:t>
            </a:r>
          </a:p>
          <a:p/>
          <a:p>
            <a:r>
              <a:t>SÜRE: 5 dk (esnek).</a:t>
            </a:r>
          </a:p>
          <a:p/>
          <a:p>
            <a:r>
              <a:t>NASIL: Tabloyu yansıtın; ev kâğıtlarından en çok zorlanılan iki soruyu ayrıntılı çözün. Ayrıntılı örnek cevaplar 2. ünite sunumunun 'Ünite sonu' bölümündedir. Öğrenciler eksiklerini kırmızı kalemle tamamlar.</a:t>
            </a:r>
          </a:p>
          <a:p/>
          <a:p>
            <a:r>
              <a:t>KAYNAK: 10. Sınıf Coğrafya Ders Kitabı s. 41-45; 2. ünite sunumunun ünite sonu bölümü.</a:t>
            </a:r>
          </a:p>
        </p:txBody>
      </p:sp>
      <p:sp>
        <p:nvSpPr>
          <p:cNvPr id="4" name="Slide Number Placeholder 3"/>
          <p:cNvSpPr>
            <a:spLocks noGrp="1"/>
          </p:cNvSpPr>
          <p:nvPr>
            <p:ph type="sldNum" idx="5" sz="quarter"/>
          </p:nvPr>
        </p:nvSpPr>
        <p:spPr/>
      </p:sp>
    </p:spTree>
  </p:cSld>
  <p:clrMapOvr>
    <a:masterClrMapping/>
  </p:clrMapOvr>
</p:notes>
</file>

<file path=ppt/notesSlides/notesSlide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Ön değerlendirme (not amaçlı değil): yerkürenin katmanları (programın ön değerlendirme süreci: soru-cevap).</a:t>
            </a:r>
          </a:p>
          <a:p/>
          <a:p>
            <a:r>
              <a:t>SÜRE: Aşama 8 dk: üç soru 5 dk, iklim sorusu 3 dk.</a:t>
            </a:r>
          </a:p>
          <a:p/>
          <a:p>
            <a:r>
              <a:t>NASIL: Metni bir öğrenciye okutun, görseli gösterin. Soruları sırayla sorun; cevapları şube listesine doğru/kısmi/yanlış diye işaretleyin (zümre dosyası).</a:t>
            </a:r>
          </a:p>
          <a:p/>
          <a:p>
            <a:r>
              <a:t>KAYNAK: Kitap s. 48 Başlarken metni ve görseli.</a:t>
            </a:r>
          </a:p>
        </p:txBody>
      </p:sp>
      <p:sp>
        <p:nvSpPr>
          <p:cNvPr id="4" name="Slide Number Placeholder 3"/>
          <p:cNvSpPr>
            <a:spLocks noGrp="1"/>
          </p:cNvSpPr>
          <p:nvPr>
            <p:ph type="sldNum" idx="5" sz="quarter"/>
          </p:nvPr>
        </p:nvSpPr>
        <p:spPr/>
      </p:sp>
    </p:spTree>
  </p:cSld>
  <p:clrMapOvr>
    <a:masterClrMapping/>
  </p:clrMapOvr>
</p:notes>
</file>

<file path=ppt/notesSlides/notesSlide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cevaplar.</a:t>
            </a:r>
          </a:p>
          <a:p/>
          <a:p>
            <a:r>
              <a:t>BEKLENEN CEVAP: 1. sorudaki bulgu adlarını kitap vermez ('dolaylı yollarla'); deprem dalgası (s. 64) ve magma (s. 58) ünitede ilerde geçer — çıkarım. Değerler görselden okunmuştur.</a:t>
            </a:r>
          </a:p>
          <a:p/>
          <a:p>
            <a:r>
              <a:t>KAYNAK: Kitap s. 48-49.</a:t>
            </a:r>
          </a:p>
        </p:txBody>
      </p:sp>
      <p:sp>
        <p:nvSpPr>
          <p:cNvPr id="4" name="Slide Number Placeholder 3"/>
          <p:cNvSpPr>
            <a:spLocks noGrp="1"/>
          </p:cNvSpPr>
          <p:nvPr>
            <p:ph type="sldNum" idx="5" sz="quarter"/>
          </p:nvPr>
        </p:nvSpPr>
        <p:spPr/>
      </p:sp>
    </p:spTree>
  </p:cSld>
  <p:clrMapOvr>
    <a:masterClrMapping/>
  </p:clrMapOvr>
</p:notes>
</file>

<file path=ppt/notesSlides/notesSlide1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Programın ön değerlendirme sürecinin ikinci yarısı: iklim özelliklerinin yeryüzü şekillerine etkisiyle ilgili öğrencilerin düşüncelerini ifade etmesi.</a:t>
            </a:r>
          </a:p>
          <a:p/>
          <a:p>
            <a:r>
              <a:t>SÜRE: 3 dk; iki-üç görüş alın, doğru-yanlış demeyin.</a:t>
            </a:r>
          </a:p>
          <a:p/>
          <a:p>
            <a:r>
              <a:t>KAYNAK: Program (2026) ön değerlendirme süreci.</a:t>
            </a:r>
          </a:p>
        </p:txBody>
      </p:sp>
      <p:sp>
        <p:nvSpPr>
          <p:cNvPr id="4" name="Slide Number Placeholder 3"/>
          <p:cNvSpPr>
            <a:spLocks noGrp="1"/>
          </p:cNvSpPr>
          <p:nvPr>
            <p:ph type="sldNum" idx="5" sz="quarter"/>
          </p:nvPr>
        </p:nvSpPr>
        <p:spPr/>
      </p:sp>
    </p:spTree>
  </p:cSld>
  <p:clrMapOvr>
    <a:masterClrMapping/>
  </p:clrMapOvr>
</p:notes>
</file>

<file path=ppt/notesSlides/notesSlide1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Düşünceleri 7-8. haftaya (3.2) bağlamak.</a:t>
            </a:r>
          </a:p>
          <a:p/>
          <a:p>
            <a:r>
              <a:t>BEKLENEN CEVAP: Örnek cevaptır; konu 7. haftanın ikinci ders saatinde başlar.</a:t>
            </a:r>
          </a:p>
          <a:p/>
          <a:p>
            <a:r>
              <a:t>KAYNAK: Kitap s. 70 (fiziksel ayrışma ve kimyasal çözünme).</a:t>
            </a:r>
          </a:p>
        </p:txBody>
      </p:sp>
      <p:sp>
        <p:nvSpPr>
          <p:cNvPr id="4" name="Slide Number Placeholder 3"/>
          <p:cNvSpPr>
            <a:spLocks noGrp="1"/>
          </p:cNvSpPr>
          <p:nvPr>
            <p:ph type="sldNum" idx="5" sz="quarter"/>
          </p:nvPr>
        </p:nvSpPr>
        <p:spPr/>
      </p:sp>
    </p:spTree>
  </p:cSld>
  <p:clrMapOvr>
    <a:masterClrMapping/>
  </p:clrMapOvr>
</p:notes>
</file>

<file path=ppt/notesSlides/notesSlide1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Köprü kurma: kıtaların yapboz parçası gibi birbirini tamamlaması (program).</a:t>
            </a:r>
          </a:p>
          <a:p/>
          <a:p>
            <a:r>
              <a:t>NASIL: Haritayı yansıtın; ikililer iki soruyu konuşur. Duvar haritasında Güney Amerika ve Afrika kıyılarını parmakla izletin. 'Bu uyum tesadüf mü?' sorusuyla Wegener'e geçin.</a:t>
            </a:r>
          </a:p>
          <a:p/>
          <a:p>
            <a:r>
              <a:t>KAYNAK: Kitap s. 49 Konuya Başlarken; program köprü kurma.</a:t>
            </a:r>
          </a:p>
        </p:txBody>
      </p:sp>
      <p:sp>
        <p:nvSpPr>
          <p:cNvPr id="4" name="Slide Number Placeholder 3"/>
          <p:cNvSpPr>
            <a:spLocks noGrp="1"/>
          </p:cNvSpPr>
          <p:nvPr>
            <p:ph type="sldNum" idx="5" sz="quarter"/>
          </p:nvPr>
        </p:nvSpPr>
        <p:spPr/>
      </p:sp>
    </p:spTree>
  </p:cSld>
  <p:clrMapOvr>
    <a:masterClrMapping/>
  </p:clrMapOvr>
</p:notes>
</file>

<file path=ppt/notesSlides/notesSlide1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2. soru öğrencinin ön bilgisidir; doğru-yanlış demeden kurama bağlayın.</a:t>
            </a:r>
          </a:p>
          <a:p/>
          <a:p>
            <a:r>
              <a:t>KAYNAK: Kitap s. 49 (Wegener'in temel kanıtı; Pangea).</a:t>
            </a:r>
          </a:p>
        </p:txBody>
      </p:sp>
      <p:sp>
        <p:nvSpPr>
          <p:cNvPr id="4" name="Slide Number Placeholder 3"/>
          <p:cNvSpPr>
            <a:spLocks noGrp="1"/>
          </p:cNvSpPr>
          <p:nvPr>
            <p:ph type="sldNum" idx="5" sz="quarter"/>
          </p:nvPr>
        </p:nvSpPr>
        <p:spPr/>
      </p:sp>
    </p:spTree>
  </p:cSld>
  <p:clrMapOvr>
    <a:masterClrMapping/>
  </p:clrMapOvr>
</p:notes>
</file>

<file path=ppt/notesSlides/notesSlide1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Bilimsel bilginin kanıtla gelişmesi: bir kuramın eksikliğini yeni bulgular tamamlar.</a:t>
            </a:r>
          </a:p>
          <a:p/>
          <a:p>
            <a:r>
              <a:t>NASIL: Üç kartı soldan sağa okutun. 'Wegener neyi açıklayamadı?' sorusuna cevap aldırın. Etkileşimli içerik (aşağıdaki bağlantı) zaman kalırsa kendi EBA hesabınızla açılır.</a:t>
            </a:r>
          </a:p>
          <a:p/>
          <a:p>
            <a:r>
              <a:t>KAYNAK: Kitap s. 49. Yer Kabuğu Levhaları (Etkileşimli İçerik) (s. 49): https://ders.eba.gov.tr/ders//redirectContent.jsp?resourceId=1e28be3cb8c133b5fe2f04ab76969b18&amp;resourceType=1&amp;resourceLocation=2</a:t>
            </a:r>
          </a:p>
        </p:txBody>
      </p:sp>
      <p:sp>
        <p:nvSpPr>
          <p:cNvPr id="4" name="Slide Number Placeholder 3"/>
          <p:cNvSpPr>
            <a:spLocks noGrp="1"/>
          </p:cNvSpPr>
          <p:nvPr>
            <p:ph type="sldNum" idx="5" sz="quarter"/>
          </p:nvPr>
        </p:nvSpPr>
        <p:spPr/>
      </p:sp>
    </p:spTree>
  </p:cSld>
  <p:clrMapOvr>
    <a:masterClrMapping/>
  </p:clrMapOvr>
</p:notes>
</file>

<file path=ppt/notesSlides/notesSlide1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Kuramın kavramlarını kitabın cümleleriyle vermek.</a:t>
            </a:r>
          </a:p>
          <a:p/>
          <a:p>
            <a:r>
              <a:t>NASIL: Öğrenciler beş kavramı deftere yazar. Konveksiyonu Fizik dersindeki ısınan maddenin yükselmesi, soğuyanın alçalmasıyla ilişkilendirin (disiplinler arası).</a:t>
            </a:r>
          </a:p>
          <a:p/>
          <a:p>
            <a:r>
              <a:t>KAYNAK: Kitap s. 49.</a:t>
            </a:r>
          </a:p>
        </p:txBody>
      </p:sp>
      <p:sp>
        <p:nvSpPr>
          <p:cNvPr id="4" name="Slide Number Placeholder 3"/>
          <p:cNvSpPr>
            <a:spLocks noGrp="1"/>
          </p:cNvSpPr>
          <p:nvPr>
            <p:ph type="sldNum" idx="5" sz="quarter"/>
          </p:nvPr>
        </p:nvSpPr>
        <p:spPr/>
      </p:sp>
    </p:spTree>
  </p:cSld>
  <p:clrMapOvr>
    <a:masterClrMapping/>
  </p:clrMapOvr>
</p:notes>
</file>

<file path=ppt/notesSlides/notesSlide1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1.</a:t>
            </a:r>
          </a:p>
          <a:p/>
          <a:p>
            <a:r>
              <a:t>NASIL: Parmakla cevap (1 = A … 5 = E).</a:t>
            </a:r>
          </a:p>
          <a:p/>
          <a:p>
            <a:r>
              <a:t>KAYNAK: Kitap s. 49.</a:t>
            </a:r>
          </a:p>
        </p:txBody>
      </p:sp>
      <p:sp>
        <p:nvSpPr>
          <p:cNvPr id="4" name="Slide Number Placeholder 3"/>
          <p:cNvSpPr>
            <a:spLocks noGrp="1"/>
          </p:cNvSpPr>
          <p:nvPr>
            <p:ph type="sldNum" idx="5" sz="quarter"/>
          </p:nvPr>
        </p:nvSpPr>
        <p:spPr/>
      </p:sp>
    </p:spTree>
  </p:cSld>
  <p:clrMapOvr>
    <a:masterClrMapping/>
  </p:clrMapOvr>
</p:notes>
</file>

<file path=ppt/notesSlides/notesSlide1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49: bu hareketlerin ve bağlı süreçlerin tamamına genel olarak tektonizma adı verilir.</a:t>
            </a:r>
          </a:p>
        </p:txBody>
      </p:sp>
      <p:sp>
        <p:nvSpPr>
          <p:cNvPr id="4" name="Slide Number Placeholder 3"/>
          <p:cNvSpPr>
            <a:spLocks noGrp="1"/>
          </p:cNvSpPr>
          <p:nvPr>
            <p:ph type="sldNum" idx="5" sz="quarter"/>
          </p:nvPr>
        </p:nvSpPr>
        <p:spPr/>
      </p:sp>
    </p:spTree>
  </p:cSld>
  <p:clrMapOvr>
    <a:masterClrMapping/>
  </p:clrMapOvr>
</p:notes>
</file>

<file path=ppt/notesSlides/notesSlide1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Okyanusal ve kıtasal levhaları, levha sınırlarını ve üç hareket türünü haritada göstermek.</a:t>
            </a:r>
          </a:p>
          <a:p/>
          <a:p>
            <a:r>
              <a:t>NASIL: Lejantı okutun: mavi dişli çizgi çarpışan, kırmızı çizgi ayrılan, mor çizgi yanal kayan sınır. Her türden bir sınırı haritada gösterin. Anadolu Levhası'nı da işaret edin (7. hafta).</a:t>
            </a:r>
          </a:p>
          <a:p/>
          <a:p>
            <a:r>
              <a:t>KAYNAK: Kitap s. 50 metin ve Harita 3.1 (lejant sayfa görüntüsünden).</a:t>
            </a:r>
          </a:p>
        </p:txBody>
      </p:sp>
      <p:sp>
        <p:nvSpPr>
          <p:cNvPr id="4" name="Slide Number Placeholder 3"/>
          <p:cNvSpPr>
            <a:spLocks noGrp="1"/>
          </p:cNvSpPr>
          <p:nvPr>
            <p:ph type="sldNum" idx="5" sz="quarter"/>
          </p:nvPr>
        </p:nvSpPr>
        <p:spPr/>
      </p:sp>
    </p:spTree>
  </p:cSld>
  <p:clrMapOvr>
    <a:masterClrMapping/>
  </p:clrMapOvr>
</p:notes>
</file>

<file path=ppt/notesSlides/notesSlide1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Ayrılmanın dört aşamasını sırayla göstermek (süreç bileşeni a: levha tektoniğine neden olan süreçler).</a:t>
            </a:r>
          </a:p>
          <a:p/>
          <a:p>
            <a:r>
              <a:t>NASIL: A'dan Ç'ye okutun; öğrenciler deftere 'kırılma → rift hattı → deniz tabanı yayılması → okyanus ortası sırtı' zincirini yazar. Doğu Afrika'yı Harita 3.1'de, Kızıldeniz'i duvar haritasında gösterin.</a:t>
            </a:r>
          </a:p>
          <a:p/>
          <a:p>
            <a:r>
              <a:t>KAYNAK: Kitap s. 50-51 (A-Ç metinleri, Harita 3.2, Görsel 3.2-3.4).</a:t>
            </a:r>
          </a:p>
        </p:txBody>
      </p:sp>
      <p:sp>
        <p:nvSpPr>
          <p:cNvPr id="4" name="Slide Number Placeholder 3"/>
          <p:cNvSpPr>
            <a:spLocks noGrp="1"/>
          </p:cNvSpPr>
          <p:nvPr>
            <p:ph type="sldNum" idx="5" sz="quarter"/>
          </p:nvPr>
        </p:nvSpPr>
        <p:spPr/>
      </p:sp>
    </p:spTree>
  </p:cSld>
  <p:clrMapOvr>
    <a:masterClrMapping/>
  </p:clrMapOvr>
</p:notes>
</file>

<file path=ppt/notesSlides/notesSlide2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Transform fayları ve depremle ilişkisini göstermek.</a:t>
            </a:r>
          </a:p>
          <a:p/>
          <a:p>
            <a:r>
              <a:t>NASIL: İki elinizin avuçlarını yan yana sürterek ters yönde kaydırın: sürtünme gerilim biriktirir, birden boşalır → deprem (7. haftada ayrıntısı).</a:t>
            </a:r>
          </a:p>
          <a:p/>
          <a:p>
            <a:r>
              <a:t>KAYNAK: Kitap s. 52 metin, Görsel 3.5, Harita 3.3.</a:t>
            </a:r>
          </a:p>
        </p:txBody>
      </p:sp>
      <p:sp>
        <p:nvSpPr>
          <p:cNvPr id="4" name="Slide Number Placeholder 3"/>
          <p:cNvSpPr>
            <a:spLocks noGrp="1"/>
          </p:cNvSpPr>
          <p:nvPr>
            <p:ph type="sldNum" idx="5" sz="quarter"/>
          </p:nvPr>
        </p:nvSpPr>
        <p:spPr/>
      </p:sp>
    </p:spTree>
  </p:cSld>
  <p:clrMapOvr>
    <a:masterClrMapping/>
  </p:clrMapOvr>
</p:notes>
</file>

<file path=ppt/notesSlides/notesSlide2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Yaklaşmanın üç türünü örnekleriyle vermek.</a:t>
            </a:r>
          </a:p>
          <a:p/>
          <a:p>
            <a:r>
              <a:t>NASIL: Her satırı Harita 3.1'de gösterin. Hint Levhası'nın kuzeye ilerleyip Avrasya ile çarpışmasını haritada izletin.</a:t>
            </a:r>
          </a:p>
          <a:p/>
          <a:p>
            <a:r>
              <a:t>KAYNAK: Kitap s. 52 metin ve Harita 3.4.</a:t>
            </a:r>
          </a:p>
          <a:p/>
          <a:p>
            <a:r>
              <a:t>NOT: Kitap metni 'Filipinler Levhası', haritalar 'Filipin Levhası' yazar; aynı levhadır.</a:t>
            </a:r>
          </a:p>
        </p:txBody>
      </p:sp>
      <p:sp>
        <p:nvSpPr>
          <p:cNvPr id="4" name="Slide Number Placeholder 3"/>
          <p:cNvSpPr>
            <a:spLocks noGrp="1"/>
          </p:cNvSpPr>
          <p:nvPr>
            <p:ph type="sldNum" idx="5" sz="quarter"/>
          </p:nvPr>
        </p:nvSpPr>
        <p:spPr/>
      </p:sp>
    </p:spTree>
  </p:cSld>
  <p:clrMapOvr>
    <a:masterClrMapping/>
  </p:clrMapOvr>
</p:notes>
</file>

<file path=ppt/notesSlides/notesSlide2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Yaklaşmanın üç aşamasını (dalma-batma, volkanizma, orojenez) görsellerle izlemek.</a:t>
            </a:r>
          </a:p>
          <a:p/>
          <a:p>
            <a:r>
              <a:t>NASIL: Görselleri soldan sağa okutun. 'Neden okyanusal kabuk dalıyor?' → daha yoğun ve ağır. Himalayaları Harita 3.1'de gösterin.</a:t>
            </a:r>
          </a:p>
          <a:p/>
          <a:p>
            <a:r>
              <a:t>KAYNAK: Kitap s. 53 (A-C metinleri, Görsel 3.6-3.8).</a:t>
            </a:r>
          </a:p>
        </p:txBody>
      </p:sp>
      <p:sp>
        <p:nvSpPr>
          <p:cNvPr id="4" name="Slide Number Placeholder 3"/>
          <p:cNvSpPr>
            <a:spLocks noGrp="1"/>
          </p:cNvSpPr>
          <p:nvPr>
            <p:ph type="sldNum" idx="5" sz="quarter"/>
          </p:nvPr>
        </p:nvSpPr>
        <p:spPr/>
      </p:sp>
    </p:spTree>
  </p:cSld>
  <p:clrMapOvr>
    <a:masterClrMapping/>
  </p:clrMapOvr>
</p:notes>
</file>

<file path=ppt/notesSlides/notesSlide2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Yaklaşmanın sonuçlarını dört başlıkta toplamak; kayaç döngüsünü tanıtmak (8. haftada ayrıntısı).</a:t>
            </a:r>
          </a:p>
          <a:p/>
          <a:p>
            <a:r>
              <a:t>NASIL: Dört kartı okutun; 'Türkiye'de sıcak su kaynağı bilen var mı?' diye sorup 7. haftaya bağlayın.</a:t>
            </a:r>
          </a:p>
          <a:p/>
          <a:p>
            <a:r>
              <a:t>KAYNAK: Kitap s. 53 son paragraf.</a:t>
            </a:r>
          </a:p>
        </p:txBody>
      </p:sp>
      <p:sp>
        <p:nvSpPr>
          <p:cNvPr id="4" name="Slide Number Placeholder 3"/>
          <p:cNvSpPr>
            <a:spLocks noGrp="1"/>
          </p:cNvSpPr>
          <p:nvPr>
            <p:ph type="sldNum" idx="5" sz="quarter"/>
          </p:nvPr>
        </p:nvSpPr>
        <p:spPr/>
      </p:sp>
    </p:spTree>
  </p:cSld>
  <p:clrMapOvr>
    <a:masterClrMapping/>
  </p:clrMapOvr>
</p:notes>
</file>

<file path=ppt/notesSlides/notesSlide2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Etkinliğin amacını ve bugünkü süre düzenini vermek.</a:t>
            </a:r>
          </a:p>
          <a:p/>
          <a:p>
            <a:r>
              <a:t>NASIL: Kitap 40+40 dk verir; bugün 1-3. adım sınıfta (15 dk), 4. adım kaba taslak ve paylaşım (8 dk), temize çekme evde. Değerlendirme soruları dersin sonunda.</a:t>
            </a:r>
          </a:p>
          <a:p/>
          <a:p>
            <a:r>
              <a:t>KAYNAK: Kitap s. 54-56 etkinlik künyesi (Bireysel, 40+40 dk).</a:t>
            </a:r>
          </a:p>
        </p:txBody>
      </p:sp>
      <p:sp>
        <p:nvSpPr>
          <p:cNvPr id="4" name="Slide Number Placeholder 3"/>
          <p:cNvSpPr>
            <a:spLocks noGrp="1"/>
          </p:cNvSpPr>
          <p:nvPr>
            <p:ph type="sldNum" idx="5" sz="quarter"/>
          </p:nvPr>
        </p:nvSpPr>
        <p:spPr/>
      </p:sp>
    </p:spTree>
  </p:cSld>
  <p:clrMapOvr>
    <a:masterClrMapping/>
  </p:clrMapOvr>
</p:notes>
</file>

<file path=ppt/notesSlides/notesSlide2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Konveksiyonel akıntıların yönü ile levha sınırlarının türü arasındaki ilişkiyi görmek.</a:t>
            </a:r>
          </a:p>
          <a:p/>
          <a:p>
            <a:r>
              <a:t>NASIL: Soldaki görselde okları izletin: akıntıların ayrıldığı yerde 'Ayrılma', birbirine doğru indiği yerlerde 'Çarpışma' yazar. Sağdaki haritada aynı türden bir sınırı buldurun.</a:t>
            </a:r>
          </a:p>
          <a:p/>
          <a:p>
            <a:r>
              <a:t>KAYNAK: Kitap s. 54 görsel ve 'Tektonik Levhalar ve Hareket Yönleri Haritası'.</a:t>
            </a:r>
          </a:p>
        </p:txBody>
      </p:sp>
      <p:sp>
        <p:nvSpPr>
          <p:cNvPr id="4" name="Slide Number Placeholder 3"/>
          <p:cNvSpPr>
            <a:spLocks noGrp="1"/>
          </p:cNvSpPr>
          <p:nvPr>
            <p:ph type="sldNum" idx="5" sz="quarter"/>
          </p:nvPr>
        </p:nvSpPr>
        <p:spPr/>
      </p:sp>
    </p:spTree>
  </p:cSld>
  <p:clrMapOvr>
    <a:masterClrMapping/>
  </p:clrMapOvr>
</p:notes>
</file>

<file path=ppt/notesSlides/notesSlide2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 bileşeni a.</a:t>
            </a:r>
          </a:p>
          <a:p/>
          <a:p>
            <a:r>
              <a:t>SÜRE: Bireysel 3 dk, paylaşım 2 dk.</a:t>
            </a:r>
          </a:p>
          <a:p/>
          <a:p>
            <a:r>
              <a:t>KAYNAK: Kitap s. 54, 1. adım.</a:t>
            </a:r>
          </a:p>
        </p:txBody>
      </p:sp>
      <p:sp>
        <p:nvSpPr>
          <p:cNvPr id="4" name="Slide Number Placeholder 3"/>
          <p:cNvSpPr>
            <a:spLocks noGrp="1"/>
          </p:cNvSpPr>
          <p:nvPr>
            <p:ph type="sldNum" idx="5" sz="quarter"/>
          </p:nvPr>
        </p:nvSpPr>
        <p:spPr/>
      </p:sp>
    </p:spTree>
  </p:cSld>
  <p:clrMapOvr>
    <a:masterClrMapping/>
  </p:clrMapOvr>
</p:notes>
</file>

<file path=ppt/notesSlides/notesSlide2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'Akıntı levhayı iter/sürükler' denmesi yeterli; ayrılma-çarpışma ilişkisini görselden göstermesini isteyin.</a:t>
            </a:r>
          </a:p>
          <a:p/>
          <a:p>
            <a:r>
              <a:t>KAYNAK: Kitap s. 49-50 ve s. 54 görselinin etiketleri.</a:t>
            </a:r>
          </a:p>
        </p:txBody>
      </p:sp>
      <p:sp>
        <p:nvSpPr>
          <p:cNvPr id="4" name="Slide Number Placeholder 3"/>
          <p:cNvSpPr>
            <a:spLocks noGrp="1"/>
          </p:cNvSpPr>
          <p:nvPr>
            <p:ph type="sldNum" idx="5" sz="quarter"/>
          </p:nvPr>
        </p:nvSpPr>
        <p:spPr/>
      </p:sp>
    </p:spTree>
  </p:cSld>
  <p:clrMapOvr>
    <a:masterClrMapping/>
  </p:clrMapOvr>
</p:notes>
</file>

<file path=ppt/notesSlides/notesSlide2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Programın uygulaması: dünya fiziki haritası üzerinde hangi kıtalara ait sınırların birbiriyle uyum gösterdiğini belirlemek (SBAB4.3).</a:t>
            </a:r>
          </a:p>
          <a:p/>
          <a:p>
            <a:r>
              <a:t>NASIL: Duvar haritasıyla ikili çalışma; kanıt isteyin: 'Hangi kıyılar uyuyor?'</a:t>
            </a:r>
          </a:p>
          <a:p/>
          <a:p>
            <a:r>
              <a:t>KAYNAK: Kitap s. 55, 2. adım.</a:t>
            </a:r>
          </a:p>
        </p:txBody>
      </p:sp>
      <p:sp>
        <p:nvSpPr>
          <p:cNvPr id="4" name="Slide Number Placeholder 3"/>
          <p:cNvSpPr>
            <a:spLocks noGrp="1"/>
          </p:cNvSpPr>
          <p:nvPr>
            <p:ph type="sldNum" idx="5" sz="quarter"/>
          </p:nvPr>
        </p:nvSpPr>
        <p:spPr/>
      </p:sp>
    </p:spTree>
  </p:cSld>
  <p:clrMapOvr>
    <a:masterClrMapping/>
  </p:clrMapOvr>
</p:notes>
</file>

<file path=ppt/notesSlides/notesSlide2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Kıyı şekillerinin uyumu ve s. 56'daki 200, 150, 90 milyon yıl önceki haritalar kanıttır. Gerekçeli başka eşleştirme kabul edilir.</a:t>
            </a:r>
          </a:p>
          <a:p/>
          <a:p>
            <a:r>
              <a:t>KAYNAK: Kitap s. 49, 55-56.</a:t>
            </a:r>
          </a:p>
        </p:txBody>
      </p:sp>
      <p:sp>
        <p:nvSpPr>
          <p:cNvPr id="4" name="Slide Number Placeholder 3"/>
          <p:cNvSpPr>
            <a:spLocks noGrp="1"/>
          </p:cNvSpPr>
          <p:nvPr>
            <p:ph type="sldNum" idx="5" sz="quarter"/>
          </p:nvPr>
        </p:nvSpPr>
        <p:spPr/>
      </p:sp>
    </p:spTree>
  </p:cSld>
  <p:clrMapOvr>
    <a:masterClrMapping/>
  </p:clrMapOvr>
</p:notes>
</file>

<file path=ppt/notesSlides/notesSlide3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Görseldeki süreçleri ve yer şekillerini soldan sağa okumak.</a:t>
            </a:r>
          </a:p>
          <a:p/>
          <a:p>
            <a:r>
              <a:t>NASIL: Etiketleri sırayla okutun: volkanik ada yayı, hendek, deniz tabanı yayılması, okyanus ortası sırtı, dalma-batma zonu, kıta içi volkanik yay, rift vadisi; okları (konveksiyonel akıntılar) gösterin.</a:t>
            </a:r>
          </a:p>
          <a:p/>
          <a:p>
            <a:r>
              <a:t>KAYNAK: Kitap s. 55, 3. adım görseli (etiketler sayfa görüntüsünden).</a:t>
            </a:r>
          </a:p>
        </p:txBody>
      </p:sp>
      <p:sp>
        <p:nvSpPr>
          <p:cNvPr id="4" name="Slide Number Placeholder 3"/>
          <p:cNvSpPr>
            <a:spLocks noGrp="1"/>
          </p:cNvSpPr>
          <p:nvPr>
            <p:ph type="sldNum" idx="5" sz="quarter"/>
          </p:nvPr>
        </p:nvSpPr>
        <p:spPr/>
      </p:sp>
    </p:spTree>
  </p:cSld>
  <p:clrMapOvr>
    <a:masterClrMapping/>
  </p:clrMapOvr>
</p:notes>
</file>

<file path=ppt/notesSlides/notesSlide3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 bileşeni b: yer şekilleri ile levha tektoniği ilişkisi.</a:t>
            </a:r>
          </a:p>
          <a:p/>
          <a:p>
            <a:r>
              <a:t>SÜRE: İkili 3 dk, paylaşım 2 dk.</a:t>
            </a:r>
          </a:p>
          <a:p/>
          <a:p>
            <a:r>
              <a:t>NASIL: Görseldeki etiketleri soldan sağa okutun; her etiketi bir hareket türüne bağlatın.</a:t>
            </a:r>
          </a:p>
          <a:p/>
          <a:p>
            <a:r>
              <a:t>KAYNAK: Kitap s. 55, 3. adım (görsel etiketleri sayfa görüntüsünden).</a:t>
            </a:r>
          </a:p>
        </p:txBody>
      </p:sp>
      <p:sp>
        <p:nvSpPr>
          <p:cNvPr id="4" name="Slide Number Placeholder 3"/>
          <p:cNvSpPr>
            <a:spLocks noGrp="1"/>
          </p:cNvSpPr>
          <p:nvPr>
            <p:ph type="sldNum" idx="5" sz="quarter"/>
          </p:nvPr>
        </p:nvSpPr>
        <p:spPr/>
      </p:sp>
    </p:spTree>
  </p:cSld>
  <p:clrMapOvr>
    <a:masterClrMapping/>
  </p:clrMapOvr>
</p:notes>
</file>

<file path=ppt/notesSlides/notesSlide3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3. soru yakın çevre gözlemine dayanır: öğrenciden yer şeklinin adı ve neden tektonik olduğu (fay, eğim, sıcak su) istenir; yer adı öğretmence doğrulanır, uydurulmaz.</a:t>
            </a:r>
          </a:p>
          <a:p/>
          <a:p>
            <a:r>
              <a:t>KAYNAK: Kitap s. 51-53, 55, 66.</a:t>
            </a:r>
          </a:p>
        </p:txBody>
      </p:sp>
      <p:sp>
        <p:nvSpPr>
          <p:cNvPr id="4" name="Slide Number Placeholder 3"/>
          <p:cNvSpPr>
            <a:spLocks noGrp="1"/>
          </p:cNvSpPr>
          <p:nvPr>
            <p:ph type="sldNum" idx="5" sz="quarter"/>
          </p:nvPr>
        </p:nvSpPr>
        <p:spPr/>
      </p:sp>
    </p:spTree>
  </p:cSld>
  <p:clrMapOvr>
    <a:masterClrMapping/>
  </p:clrMapOvr>
</p:notes>
</file>

<file path=ppt/notesSlides/notesSlide3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Dört haritada kıtaların 200 milyon yıldaki yolculuğunu izlemek.</a:t>
            </a:r>
          </a:p>
          <a:p/>
          <a:p>
            <a:r>
              <a:t>NASIL: Sırayla gösterin: Pangea ve Panthalassa (200) → Laurasia ve Gondwana, Tethys Denizi (150) → kıtalar ayrılıyor (90) → günümüz. Sonra hesabı tahtada birlikte yapın.</a:t>
            </a:r>
          </a:p>
          <a:p/>
          <a:p>
            <a:r>
              <a:t>KAYNAK: Kitap s. 56 haritaları (adlar sayfa görüntüsünden).</a:t>
            </a:r>
          </a:p>
        </p:txBody>
      </p:sp>
      <p:sp>
        <p:nvSpPr>
          <p:cNvPr id="4" name="Slide Number Placeholder 3"/>
          <p:cNvSpPr>
            <a:spLocks noGrp="1"/>
          </p:cNvSpPr>
          <p:nvPr>
            <p:ph type="sldNum" idx="5" sz="quarter"/>
          </p:nvPr>
        </p:nvSpPr>
        <p:spPr/>
      </p:sp>
    </p:spTree>
  </p:cSld>
  <p:clrMapOvr>
    <a:masterClrMapping/>
  </p:clrMapOvr>
</p:notes>
</file>

<file path=ppt/notesSlides/notesSlide3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Programın uygulaması: levha tektoniği teorisinden yola çıkarak Dünya'nın gelecekteki görünümüyle ilgili öngörüde bulunma ve gerekçelendirme; öngörülerin görsel ifadesi ve paylaşımı (SDB2.1).</a:t>
            </a:r>
          </a:p>
          <a:p/>
          <a:p>
            <a:r>
              <a:t>SÜRE: Hesap 1 dk, kaba taslak 4 dk, iki paylaşım 2 dk, örnek 1 dk.</a:t>
            </a:r>
          </a:p>
          <a:p/>
          <a:p>
            <a:r>
              <a:t>NASIL: Dört haritayı sırayla gösterin (200, 150, 90 milyon yıl önce ve günümüz). Hesabı birlikte yapın. Taslakta en az iki değişim ve gerekçesi yazılı olmalı. Temize çekme evde.</a:t>
            </a:r>
          </a:p>
          <a:p/>
          <a:p>
            <a:r>
              <a:t>KAYNAK: Kitap s. 56, 4. adım; program öğrenme-öğretme uygulamaları (COĞ.10.3.1).</a:t>
            </a:r>
          </a:p>
        </p:txBody>
      </p:sp>
      <p:sp>
        <p:nvSpPr>
          <p:cNvPr id="4" name="Slide Number Placeholder 3"/>
          <p:cNvSpPr>
            <a:spLocks noGrp="1"/>
          </p:cNvSpPr>
          <p:nvPr>
            <p:ph type="sldNum" idx="5" sz="quarter"/>
          </p:nvPr>
        </p:nvSpPr>
        <p:spPr/>
      </p:sp>
    </p:spTree>
  </p:cSld>
  <p:clrMapOvr>
    <a:masterClrMapping/>
  </p:clrMapOvr>
</p:notes>
</file>

<file path=ppt/notesSlides/notesSlide3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Kanıta dayalı öngörü örneği (kesin harita YOK).</a:t>
            </a:r>
          </a:p>
          <a:p/>
          <a:p>
            <a:r>
              <a:t>BEKLENEN CEVAP: Kitap kesin harita vermez; gerekçesi kitaba dayanan farklı çizim kabul edilir. 1.000 km hesabı ve sonuçlar çıkarımdır: Atlas — ayrılan sınır (Harita 3.1); rift ve Kızıldeniz (s. 50-51); Hint Levhası (s. 52-53); Afrika kuzeye (s. 66).</a:t>
            </a:r>
          </a:p>
          <a:p/>
          <a:p>
            <a:r>
              <a:t>KAYNAK: Kitap s. 50-54, 56, 66.</a:t>
            </a:r>
          </a:p>
        </p:txBody>
      </p:sp>
      <p:sp>
        <p:nvSpPr>
          <p:cNvPr id="4" name="Slide Number Placeholder 3"/>
          <p:cNvSpPr>
            <a:spLocks noGrp="1"/>
          </p:cNvSpPr>
          <p:nvPr>
            <p:ph type="sldNum" idx="5" sz="quarter"/>
          </p:nvPr>
        </p:nvSpPr>
        <p:spPr/>
      </p:sp>
    </p:spTree>
  </p:cSld>
  <p:clrMapOvr>
    <a:masterClrMapping/>
  </p:clrMapOvr>
</p:notes>
</file>

<file path=ppt/notesSlides/notesSlide3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Etkinliğin değerlendirmesi; levha tektoniğinin sistemsel etkileri.</a:t>
            </a:r>
          </a:p>
          <a:p/>
          <a:p>
            <a:r>
              <a:t>SÜRE: 3 dk; iki öğrenciden cevap.</a:t>
            </a:r>
          </a:p>
          <a:p/>
          <a:p>
            <a:r>
              <a:t>KAYNAK: Kitap s. 56 Değerlendirme.</a:t>
            </a:r>
          </a:p>
        </p:txBody>
      </p:sp>
      <p:sp>
        <p:nvSpPr>
          <p:cNvPr id="4" name="Slide Number Placeholder 3"/>
          <p:cNvSpPr>
            <a:spLocks noGrp="1"/>
          </p:cNvSpPr>
          <p:nvPr>
            <p:ph type="sldNum" idx="5" sz="quarter"/>
          </p:nvPr>
        </p:nvSpPr>
        <p:spPr/>
      </p:sp>
    </p:spTree>
  </p:cSld>
  <p:clrMapOvr>
    <a:masterClrMapping/>
  </p:clrMapOvr>
</p:notes>
</file>

<file path=ppt/notesSlides/notesSlide3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Gerekçeli farklı cevap kabul edilir.</a:t>
            </a:r>
          </a:p>
          <a:p/>
          <a:p>
            <a:r>
              <a:t>KAYNAK: Kitap s. 50-53.</a:t>
            </a:r>
          </a:p>
        </p:txBody>
      </p:sp>
      <p:sp>
        <p:nvSpPr>
          <p:cNvPr id="4" name="Slide Number Placeholder 3"/>
          <p:cNvSpPr>
            <a:spLocks noGrp="1"/>
          </p:cNvSpPr>
          <p:nvPr>
            <p:ph type="sldNum" idx="5" sz="quarter"/>
          </p:nvPr>
        </p:nvSpPr>
        <p:spPr/>
      </p:sp>
    </p:spTree>
  </p:cSld>
  <p:clrMapOvr>
    <a:masterClrMapping/>
  </p:clrMapOvr>
</p:notes>
</file>

<file path=ppt/notesSlides/notesSlide3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2.</a:t>
            </a:r>
          </a:p>
          <a:p/>
          <a:p>
            <a:r>
              <a:t>KAYNAK: Kitap s. 52-53.</a:t>
            </a:r>
          </a:p>
        </p:txBody>
      </p:sp>
      <p:sp>
        <p:nvSpPr>
          <p:cNvPr id="4" name="Slide Number Placeholder 3"/>
          <p:cNvSpPr>
            <a:spLocks noGrp="1"/>
          </p:cNvSpPr>
          <p:nvPr>
            <p:ph type="sldNum" idx="5" sz="quarter"/>
          </p:nvPr>
        </p:nvSpPr>
        <p:spPr/>
      </p:sp>
    </p:spTree>
  </p:cSld>
  <p:clrMapOvr>
    <a:masterClrMapping/>
  </p:clrMapOvr>
</p:notes>
</file>

<file path=ppt/notesSlides/notesSlide3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53, Görsel 3.8: aradaki deniz ortadan kalkar, tortullar kıvrılıp yükselir — Himalaya Dağları (orojenez).</a:t>
            </a:r>
          </a:p>
        </p:txBody>
      </p:sp>
      <p:sp>
        <p:nvSpPr>
          <p:cNvPr id="4" name="Slide Number Placeholder 3"/>
          <p:cNvSpPr>
            <a:spLocks noGrp="1"/>
          </p:cNvSpPr>
          <p:nvPr>
            <p:ph type="sldNum" idx="5" sz="quarter"/>
          </p:nvPr>
        </p:nvSpPr>
        <p:spPr/>
      </p:sp>
    </p:spTree>
  </p:cSld>
  <p:clrMapOvr>
    <a:masterClrMapping/>
  </p:clrMapOvr>
</p:notes>
</file>

<file path=ppt/notesSlides/notesSlide4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öğrenmesi.</a:t>
            </a:r>
          </a:p>
          <a:p/>
          <a:p>
            <a:r>
              <a:t>SÜRE: 2 dk.</a:t>
            </a:r>
          </a:p>
          <a:p/>
          <a:p>
            <a:r>
              <a:t>BEKLENEN CEVAP: 1) Mantodaki konveksiyonel akıntılar. 2) Ayrılma — Doğu Afrika Rift Hattı; yanal kayma — Kuzey Amerika'nın batısı; yaklaşma — Hint ve Avrasya (Himalayalar). 3) Uzak kıtaların sınırlarının yapboz gibi benzemesi.</a:t>
            </a:r>
          </a:p>
          <a:p/>
          <a:p>
            <a:r>
              <a:t>KAYNAK: Kitap s. 49-53.</a:t>
            </a:r>
          </a:p>
        </p:txBody>
      </p:sp>
      <p:sp>
        <p:nvSpPr>
          <p:cNvPr id="4" name="Slide Number Placeholder 3"/>
          <p:cNvSpPr>
            <a:spLocks noGrp="1"/>
          </p:cNvSpPr>
          <p:nvPr>
            <p:ph type="sldNum" idx="5" sz="quarter"/>
          </p:nvPr>
        </p:nvSpPr>
        <p:spPr/>
      </p:sp>
    </p:spTree>
  </p:cSld>
  <p:clrMapOvr>
    <a:masterClrMapping/>
  </p:clrMapOvr>
</p:notes>
</file>

<file path=ppt/notesSlides/notesSlide4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Ev çalışması.</a:t>
            </a:r>
          </a:p>
          <a:p/>
          <a:p>
            <a:r>
              <a:t>NASIL: 7. hafta kısa haftadır: dersi çarşamba ya da perşembe olan şubelerde 7. haftanın dersi 8. haftaya kayar; bu ev çalışmasını eksiksiz verin.</a:t>
            </a:r>
          </a:p>
          <a:p/>
          <a:p>
            <a:r>
              <a:t>KAYNAK: Ders planı, 6. hafta.</a:t>
            </a:r>
          </a:p>
        </p:txBody>
      </p:sp>
      <p:sp>
        <p:nvSpPr>
          <p:cNvPr id="4" name="Slide Number Placeholder 3"/>
          <p:cNvSpPr>
            <a:spLocks noGrp="1"/>
          </p:cNvSpPr>
          <p:nvPr>
            <p:ph type="sldNum" idx="5" sz="quarter"/>
          </p:nvPr>
        </p:nvSpPr>
        <p:spPr/>
      </p:sp>
    </p:spTree>
  </p:cSld>
  <p:clrMapOvr>
    <a:masterClrMapping/>
  </p:clrMapOvr>
</p:notes>
</file>

<file path=ppt/notesSlides/notesSlide4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Kaynak gösterimi — 5846 sayılı Kanun md. 34 eğitim amaçlı seçme ve toplama eserlerde eserin ve eser sahibinin adının belirtilmesini ister. Derste gösterilmesi gerekmez; dosyayı paylaşırken bu slaytı silmeyin.</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tr-TR">
                <a:solidFill>
                  <a:schemeClr val="tx1">
                    <a:tint val="75000"/>
                  </a:schemeClr>
                </a:solidFill>
              </a:defRPr>
            </a:lvl1pPr>
            <a:lvl2pPr marL="457200" indent="0" algn="ctr">
              <a:buNone/>
              <a:defRPr lang="tr-TR">
                <a:solidFill>
                  <a:schemeClr val="tx1">
                    <a:tint val="75000"/>
                  </a:schemeClr>
                </a:solidFill>
              </a:defRPr>
            </a:lvl2pPr>
            <a:lvl3pPr marL="914400" indent="0" algn="ctr">
              <a:buNone/>
              <a:defRPr lang="tr-TR">
                <a:solidFill>
                  <a:schemeClr val="tx1">
                    <a:tint val="75000"/>
                  </a:schemeClr>
                </a:solidFill>
              </a:defRPr>
            </a:lvl3pPr>
            <a:lvl4pPr marL="1371600" indent="0" algn="ctr">
              <a:buNone/>
              <a:defRPr lang="tr-TR">
                <a:solidFill>
                  <a:schemeClr val="tx1">
                    <a:tint val="75000"/>
                  </a:schemeClr>
                </a:solidFill>
              </a:defRPr>
            </a:lvl4pPr>
            <a:lvl5pPr marL="1828800" indent="0" algn="ctr">
              <a:buNone/>
              <a:defRPr lang="tr-TR">
                <a:solidFill>
                  <a:schemeClr val="tx1">
                    <a:tint val="75000"/>
                  </a:schemeClr>
                </a:solidFill>
              </a:defRPr>
            </a:lvl5pPr>
            <a:lvl6pPr marL="2286000" indent="0" algn="ctr">
              <a:buNone/>
              <a:defRPr lang="tr-TR">
                <a:solidFill>
                  <a:schemeClr val="tx1">
                    <a:tint val="75000"/>
                  </a:schemeClr>
                </a:solidFill>
              </a:defRPr>
            </a:lvl6pPr>
            <a:lvl7pPr marL="2743200" indent="0" algn="ctr">
              <a:buNone/>
              <a:defRPr lang="tr-TR">
                <a:solidFill>
                  <a:schemeClr val="tx1">
                    <a:tint val="75000"/>
                  </a:schemeClr>
                </a:solidFill>
              </a:defRPr>
            </a:lvl7pPr>
            <a:lvl8pPr marL="3200400" indent="0" algn="ctr">
              <a:buNone/>
              <a:defRPr lang="tr-TR">
                <a:solidFill>
                  <a:schemeClr val="tx1">
                    <a:tint val="75000"/>
                  </a:schemeClr>
                </a:solidFill>
              </a:defRPr>
            </a:lvl8pPr>
            <a:lvl9pPr marL="3657600" indent="0" algn="ctr">
              <a:buNone/>
              <a:defRPr lang="tr-TR">
                <a:solidFill>
                  <a:schemeClr val="tx1">
                    <a:tint val="75000"/>
                  </a:schemeClr>
                </a:solidFill>
              </a:defRPr>
            </a:lvl9pPr>
          </a:lstStyle>
          <a:p>
            <a:r>
              <a:rPr lang="tr-TR" smtClean="0"/>
              <a:t>Click to edit Master subtitle style</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tr-TR" sz="4000" b="1" cap="all"/>
            </a:lvl1pPr>
          </a:lstStyle>
          <a:p>
            <a:r>
              <a:rPr lang="tr-TR"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tr-TR" sz="2000">
                <a:solidFill>
                  <a:schemeClr val="tx1">
                    <a:tint val="75000"/>
                  </a:schemeClr>
                </a:solidFill>
              </a:defRPr>
            </a:lvl1pPr>
            <a:lvl2pPr marL="457200" indent="0">
              <a:buNone/>
              <a:defRPr lang="tr-TR" sz="1800">
                <a:solidFill>
                  <a:schemeClr val="tx1">
                    <a:tint val="75000"/>
                  </a:schemeClr>
                </a:solidFill>
              </a:defRPr>
            </a:lvl2pPr>
            <a:lvl3pPr marL="914400" indent="0">
              <a:buNone/>
              <a:defRPr lang="tr-TR" sz="1600">
                <a:solidFill>
                  <a:schemeClr val="tx1">
                    <a:tint val="75000"/>
                  </a:schemeClr>
                </a:solidFill>
              </a:defRPr>
            </a:lvl3pPr>
            <a:lvl4pPr marL="1371600" indent="0">
              <a:buNone/>
              <a:defRPr lang="tr-TR" sz="1400">
                <a:solidFill>
                  <a:schemeClr val="tx1">
                    <a:tint val="75000"/>
                  </a:schemeClr>
                </a:solidFill>
              </a:defRPr>
            </a:lvl4pPr>
            <a:lvl5pPr marL="1828800" indent="0">
              <a:buNone/>
              <a:defRPr lang="tr-TR" sz="1400">
                <a:solidFill>
                  <a:schemeClr val="tx1">
                    <a:tint val="75000"/>
                  </a:schemeClr>
                </a:solidFill>
              </a:defRPr>
            </a:lvl5pPr>
            <a:lvl6pPr marL="2286000" indent="0">
              <a:buNone/>
              <a:defRPr lang="tr-TR" sz="1400">
                <a:solidFill>
                  <a:schemeClr val="tx1">
                    <a:tint val="75000"/>
                  </a:schemeClr>
                </a:solidFill>
              </a:defRPr>
            </a:lvl6pPr>
            <a:lvl7pPr marL="2743200" indent="0">
              <a:buNone/>
              <a:defRPr lang="tr-TR" sz="1400">
                <a:solidFill>
                  <a:schemeClr val="tx1">
                    <a:tint val="75000"/>
                  </a:schemeClr>
                </a:solidFill>
              </a:defRPr>
            </a:lvl7pPr>
            <a:lvl8pPr marL="3200400" indent="0">
              <a:buNone/>
              <a:defRPr lang="tr-TR" sz="1400">
                <a:solidFill>
                  <a:schemeClr val="tx1">
                    <a:tint val="75000"/>
                  </a:schemeClr>
                </a:solidFill>
              </a:defRPr>
            </a:lvl8pPr>
            <a:lvl9pPr marL="3657600" indent="0">
              <a:buNone/>
              <a:defRPr lang="tr-T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tr-TR"/>
            </a:lvl1pPr>
          </a:lstStyle>
          <a:p>
            <a:r>
              <a:rPr lang="tr-TR"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7" name="Date Placeholder 6"/>
          <p:cNvSpPr>
            <a:spLocks noGrp="1"/>
          </p:cNvSpPr>
          <p:nvPr>
            <p:ph type="dt" sz="half" idx="10"/>
          </p:nvPr>
        </p:nvSpPr>
        <p:spPr/>
        <p:txBody>
          <a:bodyPr/>
          <a:lstStyle/>
          <a:p>
            <a:fld id="{5BCAD085-E8A6-8845-BD4E-CB4CCA059FC4}" type="datetimeFigureOut">
              <a:rPr lang="tr-TR" smtClean="0"/>
              <a:t>1/27/13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Date Placeholder 2"/>
          <p:cNvSpPr>
            <a:spLocks noGrp="1"/>
          </p:cNvSpPr>
          <p:nvPr>
            <p:ph type="dt" sz="half" idx="10"/>
          </p:nvPr>
        </p:nvSpPr>
        <p:spPr/>
        <p:txBody>
          <a:bodyPr/>
          <a:lstStyle/>
          <a:p>
            <a:fld id="{5BCAD085-E8A6-8845-BD4E-CB4CCA059FC4}" type="datetimeFigureOut">
              <a:rPr lang="tr-TR" smtClean="0"/>
              <a:t>1/27/13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tr-TR" smtClean="0"/>
              <a:t>1/27/13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tr-TR" sz="2000" b="1"/>
            </a:lvl1pPr>
          </a:lstStyle>
          <a:p>
            <a:r>
              <a:rPr lang="tr-TR"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lang="tr-TR" sz="3200"/>
            </a:lvl1pPr>
            <a:lvl2pPr>
              <a:defRPr lang="tr-TR" sz="2800"/>
            </a:lvl2pPr>
            <a:lvl3pPr>
              <a:defRPr lang="tr-TR" sz="2400"/>
            </a:lvl3pPr>
            <a:lvl4pPr>
              <a:defRPr lang="tr-TR" sz="2000"/>
            </a:lvl4pPr>
            <a:lvl5pPr>
              <a:defRPr lang="tr-TR" sz="2000"/>
            </a:lvl5pPr>
            <a:lvl6pPr>
              <a:defRPr lang="tr-TR" sz="2000"/>
            </a:lvl6pPr>
            <a:lvl7pPr>
              <a:defRPr lang="tr-TR" sz="2000"/>
            </a:lvl7pPr>
            <a:lvl8pPr>
              <a:defRPr lang="tr-TR" sz="2000"/>
            </a:lvl8pPr>
            <a:lvl9pPr>
              <a:defRPr lang="tr-T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tr-TR" sz="2000" b="1"/>
            </a:lvl1pPr>
          </a:lstStyle>
          <a:p>
            <a:r>
              <a:rPr lang="tr-TR"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lang="tr-TR" sz="3200"/>
            </a:lvl1pPr>
            <a:lvl2pPr marL="457200" indent="0">
              <a:buNone/>
              <a:defRPr lang="tr-TR" sz="2800"/>
            </a:lvl2pPr>
            <a:lvl3pPr marL="914400" indent="0">
              <a:buNone/>
              <a:defRPr lang="tr-TR" sz="2400"/>
            </a:lvl3pPr>
            <a:lvl4pPr marL="1371600" indent="0">
              <a:buNone/>
              <a:defRPr lang="tr-TR" sz="2000"/>
            </a:lvl4pPr>
            <a:lvl5pPr marL="1828800" indent="0">
              <a:buNone/>
              <a:defRPr lang="tr-TR" sz="2000"/>
            </a:lvl5pPr>
            <a:lvl6pPr marL="2286000" indent="0">
              <a:buNone/>
              <a:defRPr lang="tr-TR" sz="2000"/>
            </a:lvl6pPr>
            <a:lvl7pPr marL="2743200" indent="0">
              <a:buNone/>
              <a:defRPr lang="tr-TR" sz="2000"/>
            </a:lvl7pPr>
            <a:lvl8pPr marL="3200400" indent="0">
              <a:buNone/>
              <a:defRPr lang="tr-TR" sz="2000"/>
            </a:lvl8pPr>
            <a:lvl9pPr marL="3657600" indent="0">
              <a:buNone/>
              <a:defRPr lang="tr-T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tr-TR" sz="1200">
                <a:solidFill>
                  <a:schemeClr val="tx1">
                    <a:tint val="75000"/>
                  </a:schemeClr>
                </a:solidFill>
              </a:defRPr>
            </a:lvl1pPr>
          </a:lstStyle>
          <a:p>
            <a:fld id="{5BCAD085-E8A6-8845-BD4E-CB4CCA059FC4}" type="datetimeFigureOut">
              <a:rPr lang="tr-TR" smtClean="0"/>
              <a:t>1/27/13</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tr-T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tr-TR" sz="1200">
                <a:solidFill>
                  <a:schemeClr val="tx1">
                    <a:tint val="75000"/>
                  </a:schemeClr>
                </a:solidFill>
              </a:defRPr>
            </a:lvl1pPr>
          </a:lstStyle>
          <a:p>
            <a:fld id="{C1FF6DA9-008F-8B48-92A6-B652298478BF}" type="slidenum">
              <a:rPr lang="tr-TR" smtClean="0"/>
              <a:t>‹#›</a:t>
            </a:fld>
            <a:endParaRPr lang="tr-T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lang="tr-T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tr-T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tr-T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tr-T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9pPr>
    </p:bodyStyle>
    <p:other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g"/><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 Id="rId3" Type="http://schemas.openxmlformats.org/officeDocument/2006/relationships/image" Target="../media/image2.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 Id="rId3" Type="http://schemas.openxmlformats.org/officeDocument/2006/relationships/image" Target="../media/image2.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 Id="rId3" Type="http://schemas.openxmlformats.org/officeDocument/2006/relationships/image" Target="../media/image3.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 Id="rId3" Type="http://schemas.openxmlformats.org/officeDocument/2006/relationships/image" Target="../media/image3.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 Id="rId3" Type="http://schemas.openxmlformats.org/officeDocument/2006/relationships/image" Target="../media/image4.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 Id="rId3" Type="http://schemas.openxmlformats.org/officeDocument/2006/relationships/image" Target="../media/image5.jpg"/><Relationship Id="rId4" Type="http://schemas.openxmlformats.org/officeDocument/2006/relationships/image" Target="../media/image6.jpg"/><Relationship Id="rId5" Type="http://schemas.openxmlformats.org/officeDocument/2006/relationships/image" Target="../media/image7.jpg"/><Relationship Id="rId6" Type="http://schemas.openxmlformats.org/officeDocument/2006/relationships/image" Target="../media/image8.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 Id="rId3" Type="http://schemas.openxmlformats.org/officeDocument/2006/relationships/image" Target="../media/image9.jpg"/><Relationship Id="rId4" Type="http://schemas.openxmlformats.org/officeDocument/2006/relationships/image" Target="../media/image10.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 Id="rId3" Type="http://schemas.openxmlformats.org/officeDocument/2006/relationships/image" Target="../media/image11.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xml"/><Relationship Id="rId3" Type="http://schemas.openxmlformats.org/officeDocument/2006/relationships/image" Target="../media/image12.jpg"/><Relationship Id="rId4" Type="http://schemas.openxmlformats.org/officeDocument/2006/relationships/image" Target="../media/image13.jpg"/><Relationship Id="rId5" Type="http://schemas.openxmlformats.org/officeDocument/2006/relationships/image" Target="../media/image14.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 Id="rId3" Type="http://schemas.openxmlformats.org/officeDocument/2006/relationships/image" Target="../media/image15.jpg"/><Relationship Id="rId4" Type="http://schemas.openxmlformats.org/officeDocument/2006/relationships/image" Target="../media/image16.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8.xml"/><Relationship Id="rId3" Type="http://schemas.openxmlformats.org/officeDocument/2006/relationships/image" Target="../media/image17.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9.xml"/><Relationship Id="rId3" Type="http://schemas.openxmlformats.org/officeDocument/2006/relationships/image" Target="../media/image17.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xml"/><Relationship Id="rId3" Type="http://schemas.openxmlformats.org/officeDocument/2006/relationships/image" Target="../media/image18.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3.xml"/><Relationship Id="rId3" Type="http://schemas.openxmlformats.org/officeDocument/2006/relationships/image" Target="../media/image19.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2.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kapak_s47.jpg"/>
          <p:cNvPicPr>
            <a:picLocks noChangeAspect="1"/>
          </p:cNvPicPr>
          <p:nvPr/>
        </p:nvPicPr>
        <p:blipFill>
          <a:blip r:embed="rId2"/>
          <a:srcRect t="614" b="614"/>
          <a:stretch>
            <a:fillRect/>
          </a:stretch>
        </p:blipFill>
        <p:spPr>
          <a:xfrm>
            <a:off x="0" y="0"/>
            <a:ext cx="12191695" cy="6858000"/>
          </a:xfrm>
          <a:prstGeom prst="rect">
            <a:avLst/>
          </a:prstGeom>
        </p:spPr>
      </p:pic>
      <p:sp>
        <p:nvSpPr>
          <p:cNvPr id="3" name="Rectangle 2"/>
          <p:cNvSpPr/>
          <p:nvPr/>
        </p:nvSpPr>
        <p:spPr>
          <a:xfrm>
            <a:off x="0" y="3886200"/>
            <a:ext cx="12191695" cy="2971800"/>
          </a:xfrm>
          <a:prstGeom prst="rect">
            <a:avLst/>
          </a:prstGeom>
          <a:solidFill>
            <a:srgbClr val="4F4F4F">
              <a:alpha val="86000"/>
            </a:srgbClr>
          </a:solidFill>
          <a:ln>
            <a:noFill/>
          </a:ln>
          <a:effectLst/>
        </p:spPr>
        <p:txBody>
          <a:bodyPr rtlCol="0" anchor="ctr"/>
          <a:lstStyle/>
          <a:p/>
        </p:txBody>
      </p:sp>
      <p:sp>
        <p:nvSpPr>
          <p:cNvPr id="4" name="Rectangle 3"/>
          <p:cNvSpPr/>
          <p:nvPr/>
        </p:nvSpPr>
        <p:spPr>
          <a:xfrm>
            <a:off x="0" y="3886200"/>
            <a:ext cx="12191695" cy="73152"/>
          </a:xfrm>
          <a:prstGeom prst="rect">
            <a:avLst/>
          </a:prstGeom>
          <a:solidFill>
            <a:srgbClr val="FCC021"/>
          </a:solidFill>
          <a:ln>
            <a:noFill/>
          </a:ln>
          <a:effectLst/>
        </p:spPr>
        <p:txBody>
          <a:bodyPr rtlCol="0" anchor="ctr"/>
          <a:lstStyle/>
          <a:p/>
        </p:txBody>
      </p:sp>
      <p:sp>
        <p:nvSpPr>
          <p:cNvPr id="5" name="TextBox 4"/>
          <p:cNvSpPr txBox="1"/>
          <p:nvPr/>
        </p:nvSpPr>
        <p:spPr>
          <a:xfrm>
            <a:off x="685800" y="4069080"/>
            <a:ext cx="10789920" cy="457200"/>
          </a:xfrm>
          <a:prstGeom prst="rect">
            <a:avLst/>
          </a:prstGeom>
          <a:noFill/>
        </p:spPr>
        <p:txBody>
          <a:bodyPr wrap="square" anchor="t" lIns="73152" rIns="73152" tIns="36576" bIns="36576">
            <a:noAutofit/>
          </a:bodyPr>
          <a:lstStyle/>
          <a:p>
            <a:pPr algn="l">
              <a:spcBef>
                <a:spcPts val="0"/>
              </a:spcBef>
              <a:spcAft>
                <a:spcPts val="0"/>
              </a:spcAft>
            </a:pPr>
            <a:r>
              <a:rPr lang="tr-TR" sz="2000" b="1" i="0">
                <a:solidFill>
                  <a:srgbClr val="FCC021"/>
                </a:solidFill>
                <a:latin typeface="Calibri"/>
              </a:rPr>
              <a:t>10. SINIF COĞRAFYA · 3. ÜNİTE</a:t>
            </a:r>
          </a:p>
        </p:txBody>
      </p:sp>
      <p:sp>
        <p:nvSpPr>
          <p:cNvPr id="6" name="TextBox 5"/>
          <p:cNvSpPr txBox="1"/>
          <p:nvPr/>
        </p:nvSpPr>
        <p:spPr>
          <a:xfrm>
            <a:off x="685800" y="4498848"/>
            <a:ext cx="10789920" cy="1051560"/>
          </a:xfrm>
          <a:prstGeom prst="rect">
            <a:avLst/>
          </a:prstGeom>
          <a:noFill/>
        </p:spPr>
        <p:txBody>
          <a:bodyPr wrap="square" anchor="ctr" lIns="73152" rIns="73152" tIns="36576" bIns="36576">
            <a:noAutofit/>
          </a:bodyPr>
          <a:lstStyle/>
          <a:p>
            <a:pPr algn="l">
              <a:spcBef>
                <a:spcPts val="0"/>
              </a:spcBef>
              <a:spcAft>
                <a:spcPts val="0"/>
              </a:spcAft>
            </a:pPr>
            <a:r>
              <a:rPr lang="tr-TR" sz="6000" b="1" i="0">
                <a:solidFill>
                  <a:srgbClr val="FFFFFF"/>
                </a:solidFill>
                <a:latin typeface="Calibri"/>
              </a:rPr>
              <a:t>DOĞAL SİSTEMLER VE SÜREÇLER</a:t>
            </a:r>
          </a:p>
        </p:txBody>
      </p:sp>
      <p:sp>
        <p:nvSpPr>
          <p:cNvPr id="7" name="TextBox 6"/>
          <p:cNvSpPr txBox="1"/>
          <p:nvPr/>
        </p:nvSpPr>
        <p:spPr>
          <a:xfrm>
            <a:off x="685800" y="5577840"/>
            <a:ext cx="8778240" cy="1051560"/>
          </a:xfrm>
          <a:prstGeom prst="rect">
            <a:avLst/>
          </a:prstGeom>
          <a:noFill/>
        </p:spPr>
        <p:txBody>
          <a:bodyPr wrap="square" anchor="t" lIns="73152" rIns="73152" tIns="36576" bIns="36576">
            <a:noAutofit/>
          </a:bodyPr>
          <a:lstStyle/>
          <a:p>
            <a:pPr algn="l">
              <a:spcBef>
                <a:spcPts val="0"/>
              </a:spcBef>
              <a:spcAft>
                <a:spcPts val="200"/>
              </a:spcAft>
            </a:pPr>
            <a:r>
              <a:rPr lang="tr-TR" sz="1800" b="0" i="0">
                <a:solidFill>
                  <a:srgbClr val="FFFFFF"/>
                </a:solidFill>
                <a:latin typeface="Calibri"/>
              </a:rPr>
              <a:t>3.1. Tektonik Süreçler · 3.2. Aşınma ve Çözünme · 3.3. Aşınma, Taşınma ve Biriktirme · 3.4. Gözlem ve Saha Çalışması · 3.5. Yeryüzü Şekilleri ve Beşerî Faaliyetler</a:t>
            </a:r>
          </a:p>
          <a:p>
            <a:pPr algn="l">
              <a:spcBef>
                <a:spcPts val="0"/>
              </a:spcBef>
              <a:spcAft>
                <a:spcPts val="0"/>
              </a:spcAft>
            </a:pPr>
            <a:r>
              <a:rPr lang="tr-TR" sz="1800" b="0" i="0">
                <a:solidFill>
                  <a:srgbClr val="FFFFFF"/>
                </a:solidFill>
                <a:latin typeface="Calibri"/>
              </a:rPr>
              <a:t>6-14. haftalar · 2026-2027</a:t>
            </a:r>
          </a:p>
        </p:txBody>
      </p:sp>
      <p:sp>
        <p:nvSpPr>
          <p:cNvPr id="8" name="TextBox 7"/>
          <p:cNvSpPr txBox="1"/>
          <p:nvPr/>
        </p:nvSpPr>
        <p:spPr>
          <a:xfrm>
            <a:off x="8229600" y="6446520"/>
            <a:ext cx="3794760" cy="320040"/>
          </a:xfrm>
          <a:prstGeom prst="rect">
            <a:avLst/>
          </a:prstGeom>
          <a:noFill/>
        </p:spPr>
        <p:txBody>
          <a:bodyPr wrap="square" anchor="t" lIns="73152" rIns="73152" tIns="36576" bIns="36576">
            <a:noAutofit/>
          </a:bodyPr>
          <a:lstStyle/>
          <a:p>
            <a:pPr algn="r">
              <a:spcBef>
                <a:spcPts val="0"/>
              </a:spcBef>
              <a:spcAft>
                <a:spcPts val="0"/>
              </a:spcAft>
            </a:pPr>
            <a:r>
              <a:rPr lang="tr-TR" sz="1000" b="0" i="0">
                <a:solidFill>
                  <a:srgbClr val="F0F0F0"/>
                </a:solidFill>
                <a:latin typeface="Calibri"/>
              </a:rPr>
              <a:t>Görsel: 10. Sınıf Coğrafya Ders Kitabı, s. 47</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ünitede neler öğreneceğiz?</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3. ÜNİTE</a:t>
            </a:r>
          </a:p>
        </p:txBody>
      </p:sp>
      <p:sp>
        <p:nvSpPr>
          <p:cNvPr id="6" name="Rounded Rectangle 5"/>
          <p:cNvSpPr/>
          <p:nvPr/>
        </p:nvSpPr>
        <p:spPr>
          <a:xfrm>
            <a:off x="502920" y="1280160"/>
            <a:ext cx="2105497" cy="4873752"/>
          </a:xfrm>
          <a:prstGeom prst="roundRect">
            <a:avLst>
              <a:gd name="adj" fmla="val 4000"/>
            </a:avLst>
          </a:prstGeom>
          <a:solidFill>
            <a:srgbClr val="F0F0F0"/>
          </a:solidFill>
          <a:ln>
            <a:noFill/>
          </a:ln>
          <a:effectLst/>
        </p:spPr>
        <p:txBody>
          <a:bodyPr rtlCol="0" anchor="ctr"/>
          <a:lstStyle/>
          <a:p/>
        </p:txBody>
      </p:sp>
      <p:sp>
        <p:nvSpPr>
          <p:cNvPr id="7" name="Rounded Rectangle 6"/>
          <p:cNvSpPr/>
          <p:nvPr/>
        </p:nvSpPr>
        <p:spPr>
          <a:xfrm>
            <a:off x="502920" y="1280160"/>
            <a:ext cx="2105497" cy="566928"/>
          </a:xfrm>
          <a:prstGeom prst="roundRect">
            <a:avLst>
              <a:gd name="adj" fmla="val 15000"/>
            </a:avLst>
          </a:prstGeom>
          <a:solidFill>
            <a:srgbClr val="A43E2A"/>
          </a:solidFill>
          <a:ln>
            <a:noFill/>
          </a:ln>
          <a:effectLst/>
        </p:spPr>
        <p:txBody>
          <a:bodyPr rtlCol="0" anchor="ctr" wrap="square" lIns="128016" rIns="128016" tIns="73152" bIns="73152">
            <a:noAutofit/>
          </a:bodyPr>
          <a:lstStyle/>
          <a:p>
            <a:pPr algn="ctr">
              <a:spcBef>
                <a:spcPts val="0"/>
              </a:spcBef>
              <a:spcAft>
                <a:spcPts val="0"/>
              </a:spcAft>
            </a:pPr>
            <a:r>
              <a:rPr lang="tr-TR" sz="1500" b="1" i="0">
                <a:solidFill>
                  <a:srgbClr val="FFFFFF"/>
                </a:solidFill>
                <a:latin typeface="Calibri"/>
              </a:rPr>
              <a:t>6-7. hafta · s. 48-69</a:t>
            </a:r>
          </a:p>
        </p:txBody>
      </p:sp>
      <p:sp>
        <p:nvSpPr>
          <p:cNvPr id="8" name="TextBox 7"/>
          <p:cNvSpPr txBox="1"/>
          <p:nvPr/>
        </p:nvSpPr>
        <p:spPr>
          <a:xfrm>
            <a:off x="612648" y="1965960"/>
            <a:ext cx="1886041" cy="1097280"/>
          </a:xfrm>
          <a:prstGeom prst="rect">
            <a:avLst/>
          </a:prstGeom>
          <a:noFill/>
        </p:spPr>
        <p:txBody>
          <a:bodyPr wrap="square" anchor="ctr" lIns="73152" rIns="73152" tIns="36576" bIns="36576">
            <a:noAutofit/>
          </a:bodyPr>
          <a:lstStyle/>
          <a:p>
            <a:pPr algn="ctr">
              <a:spcBef>
                <a:spcPts val="0"/>
              </a:spcBef>
              <a:spcAft>
                <a:spcPts val="0"/>
              </a:spcAft>
            </a:pPr>
            <a:r>
              <a:rPr lang="tr-TR" sz="2200" b="1" i="0">
                <a:solidFill>
                  <a:srgbClr val="A43E2A"/>
                </a:solidFill>
                <a:latin typeface="Calibri"/>
              </a:rPr>
              <a:t>Tektonik süreçler</a:t>
            </a:r>
          </a:p>
        </p:txBody>
      </p:sp>
      <p:sp>
        <p:nvSpPr>
          <p:cNvPr id="9" name="TextBox 8"/>
          <p:cNvSpPr txBox="1"/>
          <p:nvPr/>
        </p:nvSpPr>
        <p:spPr>
          <a:xfrm>
            <a:off x="612648" y="3108960"/>
            <a:ext cx="1886041" cy="457200"/>
          </a:xfrm>
          <a:prstGeom prst="rect">
            <a:avLst/>
          </a:prstGeom>
          <a:noFill/>
        </p:spPr>
        <p:txBody>
          <a:bodyPr wrap="square" anchor="t" lIns="73152" rIns="73152" tIns="36576" bIns="36576">
            <a:noAutofit/>
          </a:bodyPr>
          <a:lstStyle/>
          <a:p>
            <a:pPr algn="ctr">
              <a:spcBef>
                <a:spcPts val="0"/>
              </a:spcBef>
              <a:spcAft>
                <a:spcPts val="0"/>
              </a:spcAft>
            </a:pPr>
            <a:r>
              <a:rPr lang="tr-TR" sz="1700" b="1" i="0">
                <a:solidFill>
                  <a:srgbClr val="D3373A"/>
                </a:solidFill>
                <a:latin typeface="Calibri"/>
              </a:rPr>
              <a:t>COĞ.10.3.1</a:t>
            </a:r>
          </a:p>
        </p:txBody>
      </p:sp>
      <p:sp>
        <p:nvSpPr>
          <p:cNvPr id="10" name="TextBox 9"/>
          <p:cNvSpPr txBox="1"/>
          <p:nvPr/>
        </p:nvSpPr>
        <p:spPr>
          <a:xfrm>
            <a:off x="612648" y="3657600"/>
            <a:ext cx="1886041" cy="2359152"/>
          </a:xfrm>
          <a:prstGeom prst="rect">
            <a:avLst/>
          </a:prstGeom>
          <a:noFill/>
        </p:spPr>
        <p:txBody>
          <a:bodyPr wrap="square" anchor="t" lIns="73152" rIns="73152" tIns="36576" bIns="36576">
            <a:noAutofit/>
          </a:bodyPr>
          <a:lstStyle/>
          <a:p>
            <a:pPr algn="ctr">
              <a:spcBef>
                <a:spcPts val="0"/>
              </a:spcBef>
              <a:spcAft>
                <a:spcPts val="0"/>
              </a:spcAft>
            </a:pPr>
            <a:r>
              <a:rPr lang="tr-TR" sz="1800" b="0" i="0">
                <a:solidFill>
                  <a:srgbClr val="767676"/>
                </a:solidFill>
                <a:latin typeface="Calibri"/>
              </a:rPr>
              <a:t>Levhalar · orojenez · volkanizma · deprem · jeolojik zamanlar</a:t>
            </a:r>
          </a:p>
        </p:txBody>
      </p:sp>
      <p:sp>
        <p:nvSpPr>
          <p:cNvPr id="11" name="Rounded Rectangle 10"/>
          <p:cNvSpPr/>
          <p:nvPr/>
        </p:nvSpPr>
        <p:spPr>
          <a:xfrm>
            <a:off x="2773009" y="1280160"/>
            <a:ext cx="2105497" cy="4873752"/>
          </a:xfrm>
          <a:prstGeom prst="roundRect">
            <a:avLst>
              <a:gd name="adj" fmla="val 4000"/>
            </a:avLst>
          </a:prstGeom>
          <a:solidFill>
            <a:srgbClr val="F0F0F0"/>
          </a:solidFill>
          <a:ln>
            <a:noFill/>
          </a:ln>
          <a:effectLst/>
        </p:spPr>
        <p:txBody>
          <a:bodyPr rtlCol="0" anchor="ctr"/>
          <a:lstStyle/>
          <a:p/>
        </p:txBody>
      </p:sp>
      <p:sp>
        <p:nvSpPr>
          <p:cNvPr id="12" name="Rounded Rectangle 11"/>
          <p:cNvSpPr/>
          <p:nvPr/>
        </p:nvSpPr>
        <p:spPr>
          <a:xfrm>
            <a:off x="2773009" y="1280160"/>
            <a:ext cx="2105497" cy="566928"/>
          </a:xfrm>
          <a:prstGeom prst="roundRect">
            <a:avLst>
              <a:gd name="adj" fmla="val 15000"/>
            </a:avLst>
          </a:prstGeom>
          <a:solidFill>
            <a:srgbClr val="7A5C9E"/>
          </a:solidFill>
          <a:ln>
            <a:noFill/>
          </a:ln>
          <a:effectLst/>
        </p:spPr>
        <p:txBody>
          <a:bodyPr rtlCol="0" anchor="ctr" wrap="square" lIns="128016" rIns="128016" tIns="73152" bIns="73152">
            <a:noAutofit/>
          </a:bodyPr>
          <a:lstStyle/>
          <a:p>
            <a:pPr algn="ctr">
              <a:spcBef>
                <a:spcPts val="0"/>
              </a:spcBef>
              <a:spcAft>
                <a:spcPts val="0"/>
              </a:spcAft>
            </a:pPr>
            <a:r>
              <a:rPr lang="tr-TR" sz="1500" b="1" i="0">
                <a:solidFill>
                  <a:srgbClr val="FFFFFF"/>
                </a:solidFill>
                <a:latin typeface="Calibri"/>
              </a:rPr>
              <a:t>7-8. hafta · s. 70-75</a:t>
            </a:r>
          </a:p>
        </p:txBody>
      </p:sp>
      <p:sp>
        <p:nvSpPr>
          <p:cNvPr id="13" name="TextBox 12"/>
          <p:cNvSpPr txBox="1"/>
          <p:nvPr/>
        </p:nvSpPr>
        <p:spPr>
          <a:xfrm>
            <a:off x="2882737" y="1965960"/>
            <a:ext cx="1886041" cy="1097280"/>
          </a:xfrm>
          <a:prstGeom prst="rect">
            <a:avLst/>
          </a:prstGeom>
          <a:noFill/>
        </p:spPr>
        <p:txBody>
          <a:bodyPr wrap="square" anchor="ctr" lIns="73152" rIns="73152" tIns="36576" bIns="36576">
            <a:noAutofit/>
          </a:bodyPr>
          <a:lstStyle/>
          <a:p>
            <a:pPr algn="ctr">
              <a:spcBef>
                <a:spcPts val="0"/>
              </a:spcBef>
              <a:spcAft>
                <a:spcPts val="0"/>
              </a:spcAft>
            </a:pPr>
            <a:r>
              <a:rPr lang="tr-TR" sz="2200" b="1" i="0">
                <a:solidFill>
                  <a:srgbClr val="7A5C9E"/>
                </a:solidFill>
                <a:latin typeface="Calibri"/>
              </a:rPr>
              <a:t>Aşınma ve çözünme</a:t>
            </a:r>
          </a:p>
        </p:txBody>
      </p:sp>
      <p:sp>
        <p:nvSpPr>
          <p:cNvPr id="14" name="TextBox 13"/>
          <p:cNvSpPr txBox="1"/>
          <p:nvPr/>
        </p:nvSpPr>
        <p:spPr>
          <a:xfrm>
            <a:off x="2882737" y="3108960"/>
            <a:ext cx="1886041" cy="457200"/>
          </a:xfrm>
          <a:prstGeom prst="rect">
            <a:avLst/>
          </a:prstGeom>
          <a:noFill/>
        </p:spPr>
        <p:txBody>
          <a:bodyPr wrap="square" anchor="t" lIns="73152" rIns="73152" tIns="36576" bIns="36576">
            <a:noAutofit/>
          </a:bodyPr>
          <a:lstStyle/>
          <a:p>
            <a:pPr algn="ctr">
              <a:spcBef>
                <a:spcPts val="0"/>
              </a:spcBef>
              <a:spcAft>
                <a:spcPts val="0"/>
              </a:spcAft>
            </a:pPr>
            <a:r>
              <a:rPr lang="tr-TR" sz="1700" b="1" i="0">
                <a:solidFill>
                  <a:srgbClr val="D3373A"/>
                </a:solidFill>
                <a:latin typeface="Calibri"/>
              </a:rPr>
              <a:t>COĞ.10.3.2</a:t>
            </a:r>
          </a:p>
        </p:txBody>
      </p:sp>
      <p:sp>
        <p:nvSpPr>
          <p:cNvPr id="15" name="TextBox 14"/>
          <p:cNvSpPr txBox="1"/>
          <p:nvPr/>
        </p:nvSpPr>
        <p:spPr>
          <a:xfrm>
            <a:off x="2882737" y="3657600"/>
            <a:ext cx="1886041" cy="2359152"/>
          </a:xfrm>
          <a:prstGeom prst="rect">
            <a:avLst/>
          </a:prstGeom>
          <a:noFill/>
        </p:spPr>
        <p:txBody>
          <a:bodyPr wrap="square" anchor="t" lIns="73152" rIns="73152" tIns="36576" bIns="36576">
            <a:noAutofit/>
          </a:bodyPr>
          <a:lstStyle/>
          <a:p>
            <a:pPr algn="ctr">
              <a:spcBef>
                <a:spcPts val="0"/>
              </a:spcBef>
              <a:spcAft>
                <a:spcPts val="0"/>
              </a:spcAft>
            </a:pPr>
            <a:r>
              <a:rPr lang="tr-TR" sz="1800" b="0" i="0">
                <a:solidFill>
                  <a:srgbClr val="767676"/>
                </a:solidFill>
                <a:latin typeface="Calibri"/>
              </a:rPr>
              <a:t>Fiziksel ayrışma · kimyasal çözünme · iklim ve kayaç</a:t>
            </a:r>
          </a:p>
        </p:txBody>
      </p:sp>
      <p:sp>
        <p:nvSpPr>
          <p:cNvPr id="16" name="Rounded Rectangle 15"/>
          <p:cNvSpPr/>
          <p:nvPr/>
        </p:nvSpPr>
        <p:spPr>
          <a:xfrm>
            <a:off x="5043098" y="1280160"/>
            <a:ext cx="2105497" cy="4873752"/>
          </a:xfrm>
          <a:prstGeom prst="roundRect">
            <a:avLst>
              <a:gd name="adj" fmla="val 4000"/>
            </a:avLst>
          </a:prstGeom>
          <a:solidFill>
            <a:srgbClr val="F0F0F0"/>
          </a:solidFill>
          <a:ln>
            <a:noFill/>
          </a:ln>
          <a:effectLst/>
        </p:spPr>
        <p:txBody>
          <a:bodyPr rtlCol="0" anchor="ctr"/>
          <a:lstStyle/>
          <a:p/>
        </p:txBody>
      </p:sp>
      <p:sp>
        <p:nvSpPr>
          <p:cNvPr id="17" name="Rounded Rectangle 16"/>
          <p:cNvSpPr/>
          <p:nvPr/>
        </p:nvSpPr>
        <p:spPr>
          <a:xfrm>
            <a:off x="5043098" y="1280160"/>
            <a:ext cx="2105497" cy="566928"/>
          </a:xfrm>
          <a:prstGeom prst="roundRect">
            <a:avLst>
              <a:gd name="adj" fmla="val 15000"/>
            </a:avLst>
          </a:prstGeom>
          <a:solidFill>
            <a:srgbClr val="2C6E8F"/>
          </a:solidFill>
          <a:ln>
            <a:noFill/>
          </a:ln>
          <a:effectLst/>
        </p:spPr>
        <p:txBody>
          <a:bodyPr rtlCol="0" anchor="ctr" wrap="square" lIns="128016" rIns="128016" tIns="73152" bIns="73152">
            <a:noAutofit/>
          </a:bodyPr>
          <a:lstStyle/>
          <a:p>
            <a:pPr algn="ctr">
              <a:spcBef>
                <a:spcPts val="0"/>
              </a:spcBef>
              <a:spcAft>
                <a:spcPts val="0"/>
              </a:spcAft>
            </a:pPr>
            <a:r>
              <a:rPr lang="tr-TR" sz="1500" b="1" i="0">
                <a:solidFill>
                  <a:srgbClr val="FFFFFF"/>
                </a:solidFill>
                <a:latin typeface="Calibri"/>
              </a:rPr>
              <a:t>9-11. hafta · s. 76-96</a:t>
            </a:r>
          </a:p>
        </p:txBody>
      </p:sp>
      <p:sp>
        <p:nvSpPr>
          <p:cNvPr id="18" name="TextBox 17"/>
          <p:cNvSpPr txBox="1"/>
          <p:nvPr/>
        </p:nvSpPr>
        <p:spPr>
          <a:xfrm>
            <a:off x="5152826" y="1965960"/>
            <a:ext cx="1886041" cy="1097280"/>
          </a:xfrm>
          <a:prstGeom prst="rect">
            <a:avLst/>
          </a:prstGeom>
          <a:noFill/>
        </p:spPr>
        <p:txBody>
          <a:bodyPr wrap="square" anchor="ctr" lIns="73152" rIns="73152" tIns="36576" bIns="36576">
            <a:noAutofit/>
          </a:bodyPr>
          <a:lstStyle/>
          <a:p>
            <a:pPr algn="ctr">
              <a:spcBef>
                <a:spcPts val="0"/>
              </a:spcBef>
              <a:spcAft>
                <a:spcPts val="0"/>
              </a:spcAft>
            </a:pPr>
            <a:r>
              <a:rPr lang="tr-TR" sz="2200" b="1" i="0">
                <a:solidFill>
                  <a:srgbClr val="2C6E8F"/>
                </a:solidFill>
                <a:latin typeface="Calibri"/>
              </a:rPr>
              <a:t>Aşınım ve birikim</a:t>
            </a:r>
          </a:p>
        </p:txBody>
      </p:sp>
      <p:sp>
        <p:nvSpPr>
          <p:cNvPr id="19" name="TextBox 18"/>
          <p:cNvSpPr txBox="1"/>
          <p:nvPr/>
        </p:nvSpPr>
        <p:spPr>
          <a:xfrm>
            <a:off x="5152826" y="3108960"/>
            <a:ext cx="1886041" cy="457200"/>
          </a:xfrm>
          <a:prstGeom prst="rect">
            <a:avLst/>
          </a:prstGeom>
          <a:noFill/>
        </p:spPr>
        <p:txBody>
          <a:bodyPr wrap="square" anchor="t" lIns="73152" rIns="73152" tIns="36576" bIns="36576">
            <a:noAutofit/>
          </a:bodyPr>
          <a:lstStyle/>
          <a:p>
            <a:pPr algn="ctr">
              <a:spcBef>
                <a:spcPts val="0"/>
              </a:spcBef>
              <a:spcAft>
                <a:spcPts val="0"/>
              </a:spcAft>
            </a:pPr>
            <a:r>
              <a:rPr lang="tr-TR" sz="1700" b="1" i="0">
                <a:solidFill>
                  <a:srgbClr val="D3373A"/>
                </a:solidFill>
                <a:latin typeface="Calibri"/>
              </a:rPr>
              <a:t>COĞ.10.3.3</a:t>
            </a:r>
          </a:p>
        </p:txBody>
      </p:sp>
      <p:sp>
        <p:nvSpPr>
          <p:cNvPr id="20" name="TextBox 19"/>
          <p:cNvSpPr txBox="1"/>
          <p:nvPr/>
        </p:nvSpPr>
        <p:spPr>
          <a:xfrm>
            <a:off x="5152826" y="3657600"/>
            <a:ext cx="1886041" cy="2359152"/>
          </a:xfrm>
          <a:prstGeom prst="rect">
            <a:avLst/>
          </a:prstGeom>
          <a:noFill/>
        </p:spPr>
        <p:txBody>
          <a:bodyPr wrap="square" anchor="t" lIns="73152" rIns="73152" tIns="36576" bIns="36576">
            <a:noAutofit/>
          </a:bodyPr>
          <a:lstStyle/>
          <a:p>
            <a:pPr algn="ctr">
              <a:spcBef>
                <a:spcPts val="0"/>
              </a:spcBef>
              <a:spcAft>
                <a:spcPts val="0"/>
              </a:spcAft>
            </a:pPr>
            <a:r>
              <a:rPr lang="tr-TR" sz="1800" b="0" i="0">
                <a:solidFill>
                  <a:srgbClr val="767676"/>
                </a:solidFill>
                <a:latin typeface="Calibri"/>
              </a:rPr>
              <a:t>Akarsu · karst · kıyı · buzul · rüzgâr · canlılar</a:t>
            </a:r>
          </a:p>
        </p:txBody>
      </p:sp>
      <p:sp>
        <p:nvSpPr>
          <p:cNvPr id="21" name="Rounded Rectangle 20"/>
          <p:cNvSpPr/>
          <p:nvPr/>
        </p:nvSpPr>
        <p:spPr>
          <a:xfrm>
            <a:off x="7313187" y="1280160"/>
            <a:ext cx="2105497" cy="4873752"/>
          </a:xfrm>
          <a:prstGeom prst="roundRect">
            <a:avLst>
              <a:gd name="adj" fmla="val 4000"/>
            </a:avLst>
          </a:prstGeom>
          <a:solidFill>
            <a:srgbClr val="F0F0F0"/>
          </a:solidFill>
          <a:ln>
            <a:noFill/>
          </a:ln>
          <a:effectLst/>
        </p:spPr>
        <p:txBody>
          <a:bodyPr rtlCol="0" anchor="ctr"/>
          <a:lstStyle/>
          <a:p/>
        </p:txBody>
      </p:sp>
      <p:sp>
        <p:nvSpPr>
          <p:cNvPr id="22" name="Rounded Rectangle 21"/>
          <p:cNvSpPr/>
          <p:nvPr/>
        </p:nvSpPr>
        <p:spPr>
          <a:xfrm>
            <a:off x="7313187" y="1280160"/>
            <a:ext cx="2105497" cy="566928"/>
          </a:xfrm>
          <a:prstGeom prst="roundRect">
            <a:avLst>
              <a:gd name="adj" fmla="val 15000"/>
            </a:avLst>
          </a:prstGeom>
          <a:solidFill>
            <a:srgbClr val="2E7D5B"/>
          </a:solidFill>
          <a:ln>
            <a:noFill/>
          </a:ln>
          <a:effectLst/>
        </p:spPr>
        <p:txBody>
          <a:bodyPr rtlCol="0" anchor="ctr" wrap="square" lIns="128016" rIns="128016" tIns="73152" bIns="73152">
            <a:noAutofit/>
          </a:bodyPr>
          <a:lstStyle/>
          <a:p>
            <a:pPr algn="ctr">
              <a:spcBef>
                <a:spcPts val="0"/>
              </a:spcBef>
              <a:spcAft>
                <a:spcPts val="0"/>
              </a:spcAft>
            </a:pPr>
            <a:r>
              <a:rPr lang="tr-TR" sz="1500" b="1" i="0">
                <a:solidFill>
                  <a:srgbClr val="FFFFFF"/>
                </a:solidFill>
                <a:latin typeface="Calibri"/>
              </a:rPr>
              <a:t>12. hafta · s. 97-98</a:t>
            </a:r>
          </a:p>
        </p:txBody>
      </p:sp>
      <p:sp>
        <p:nvSpPr>
          <p:cNvPr id="23" name="TextBox 22"/>
          <p:cNvSpPr txBox="1"/>
          <p:nvPr/>
        </p:nvSpPr>
        <p:spPr>
          <a:xfrm>
            <a:off x="7422915" y="1965960"/>
            <a:ext cx="1886041" cy="1097280"/>
          </a:xfrm>
          <a:prstGeom prst="rect">
            <a:avLst/>
          </a:prstGeom>
          <a:noFill/>
        </p:spPr>
        <p:txBody>
          <a:bodyPr wrap="square" anchor="ctr" lIns="73152" rIns="73152" tIns="36576" bIns="36576">
            <a:noAutofit/>
          </a:bodyPr>
          <a:lstStyle/>
          <a:p>
            <a:pPr algn="ctr">
              <a:spcBef>
                <a:spcPts val="0"/>
              </a:spcBef>
              <a:spcAft>
                <a:spcPts val="0"/>
              </a:spcAft>
            </a:pPr>
            <a:r>
              <a:rPr lang="tr-TR" sz="2200" b="1" i="0">
                <a:solidFill>
                  <a:srgbClr val="2E7D5B"/>
                </a:solidFill>
                <a:latin typeface="Calibri"/>
              </a:rPr>
              <a:t>Saha çalışması</a:t>
            </a:r>
          </a:p>
        </p:txBody>
      </p:sp>
      <p:sp>
        <p:nvSpPr>
          <p:cNvPr id="24" name="TextBox 23"/>
          <p:cNvSpPr txBox="1"/>
          <p:nvPr/>
        </p:nvSpPr>
        <p:spPr>
          <a:xfrm>
            <a:off x="7422915" y="3108960"/>
            <a:ext cx="1886041" cy="457200"/>
          </a:xfrm>
          <a:prstGeom prst="rect">
            <a:avLst/>
          </a:prstGeom>
          <a:noFill/>
        </p:spPr>
        <p:txBody>
          <a:bodyPr wrap="square" anchor="t" lIns="73152" rIns="73152" tIns="36576" bIns="36576">
            <a:noAutofit/>
          </a:bodyPr>
          <a:lstStyle/>
          <a:p>
            <a:pPr algn="ctr">
              <a:spcBef>
                <a:spcPts val="0"/>
              </a:spcBef>
              <a:spcAft>
                <a:spcPts val="0"/>
              </a:spcAft>
            </a:pPr>
            <a:r>
              <a:rPr lang="tr-TR" sz="1700" b="1" i="0">
                <a:solidFill>
                  <a:srgbClr val="D3373A"/>
                </a:solidFill>
                <a:latin typeface="Calibri"/>
              </a:rPr>
              <a:t>COĞ.10.3.4</a:t>
            </a:r>
          </a:p>
        </p:txBody>
      </p:sp>
      <p:sp>
        <p:nvSpPr>
          <p:cNvPr id="25" name="TextBox 24"/>
          <p:cNvSpPr txBox="1"/>
          <p:nvPr/>
        </p:nvSpPr>
        <p:spPr>
          <a:xfrm>
            <a:off x="7422915" y="3657600"/>
            <a:ext cx="1886041" cy="2359152"/>
          </a:xfrm>
          <a:prstGeom prst="rect">
            <a:avLst/>
          </a:prstGeom>
          <a:noFill/>
        </p:spPr>
        <p:txBody>
          <a:bodyPr wrap="square" anchor="t" lIns="73152" rIns="73152" tIns="36576" bIns="36576">
            <a:noAutofit/>
          </a:bodyPr>
          <a:lstStyle/>
          <a:p>
            <a:pPr algn="ctr">
              <a:spcBef>
                <a:spcPts val="0"/>
              </a:spcBef>
              <a:spcAft>
                <a:spcPts val="0"/>
              </a:spcAft>
            </a:pPr>
            <a:r>
              <a:rPr lang="tr-TR" sz="1800" b="0" i="0">
                <a:solidFill>
                  <a:srgbClr val="767676"/>
                </a:solidFill>
                <a:latin typeface="Calibri"/>
              </a:rPr>
              <a:t>Yakın çevremizdeki yer şekilleri</a:t>
            </a:r>
          </a:p>
        </p:txBody>
      </p:sp>
      <p:sp>
        <p:nvSpPr>
          <p:cNvPr id="26" name="Rounded Rectangle 25"/>
          <p:cNvSpPr/>
          <p:nvPr/>
        </p:nvSpPr>
        <p:spPr>
          <a:xfrm>
            <a:off x="9583276" y="1280160"/>
            <a:ext cx="2105497" cy="4873752"/>
          </a:xfrm>
          <a:prstGeom prst="roundRect">
            <a:avLst>
              <a:gd name="adj" fmla="val 4000"/>
            </a:avLst>
          </a:prstGeom>
          <a:solidFill>
            <a:srgbClr val="F0F0F0"/>
          </a:solidFill>
          <a:ln>
            <a:noFill/>
          </a:ln>
          <a:effectLst/>
        </p:spPr>
        <p:txBody>
          <a:bodyPr rtlCol="0" anchor="ctr"/>
          <a:lstStyle/>
          <a:p/>
        </p:txBody>
      </p:sp>
      <p:sp>
        <p:nvSpPr>
          <p:cNvPr id="27" name="Rounded Rectangle 26"/>
          <p:cNvSpPr/>
          <p:nvPr/>
        </p:nvSpPr>
        <p:spPr>
          <a:xfrm>
            <a:off x="9583276" y="1280160"/>
            <a:ext cx="2105497" cy="566928"/>
          </a:xfrm>
          <a:prstGeom prst="roundRect">
            <a:avLst>
              <a:gd name="adj" fmla="val 15000"/>
            </a:avLst>
          </a:prstGeom>
          <a:solidFill>
            <a:srgbClr val="C25B1F"/>
          </a:solidFill>
          <a:ln>
            <a:noFill/>
          </a:ln>
          <a:effectLst/>
        </p:spPr>
        <p:txBody>
          <a:bodyPr rtlCol="0" anchor="ctr" wrap="square" lIns="128016" rIns="128016" tIns="73152" bIns="73152">
            <a:noAutofit/>
          </a:bodyPr>
          <a:lstStyle/>
          <a:p>
            <a:pPr algn="ctr">
              <a:spcBef>
                <a:spcPts val="0"/>
              </a:spcBef>
              <a:spcAft>
                <a:spcPts val="0"/>
              </a:spcAft>
            </a:pPr>
            <a:r>
              <a:rPr lang="tr-TR" sz="1450" b="1" i="0">
                <a:solidFill>
                  <a:srgbClr val="FFFFFF"/>
                </a:solidFill>
                <a:latin typeface="Calibri"/>
              </a:rPr>
              <a:t>13-14. hafta · s. 99-117</a:t>
            </a:r>
          </a:p>
        </p:txBody>
      </p:sp>
      <p:sp>
        <p:nvSpPr>
          <p:cNvPr id="28" name="TextBox 27"/>
          <p:cNvSpPr txBox="1"/>
          <p:nvPr/>
        </p:nvSpPr>
        <p:spPr>
          <a:xfrm>
            <a:off x="9693004" y="1965960"/>
            <a:ext cx="1886041" cy="1097280"/>
          </a:xfrm>
          <a:prstGeom prst="rect">
            <a:avLst/>
          </a:prstGeom>
          <a:noFill/>
        </p:spPr>
        <p:txBody>
          <a:bodyPr wrap="square" anchor="ctr" lIns="73152" rIns="73152" tIns="36576" bIns="36576">
            <a:noAutofit/>
          </a:bodyPr>
          <a:lstStyle/>
          <a:p>
            <a:pPr algn="ctr">
              <a:spcBef>
                <a:spcPts val="0"/>
              </a:spcBef>
              <a:spcAft>
                <a:spcPts val="0"/>
              </a:spcAft>
            </a:pPr>
            <a:r>
              <a:rPr lang="tr-TR" sz="2200" b="1" i="0">
                <a:solidFill>
                  <a:srgbClr val="C25B1F"/>
                </a:solidFill>
                <a:latin typeface="Calibri"/>
              </a:rPr>
              <a:t>Yer şekilleri ve insan</a:t>
            </a:r>
          </a:p>
        </p:txBody>
      </p:sp>
      <p:sp>
        <p:nvSpPr>
          <p:cNvPr id="29" name="TextBox 28"/>
          <p:cNvSpPr txBox="1"/>
          <p:nvPr/>
        </p:nvSpPr>
        <p:spPr>
          <a:xfrm>
            <a:off x="9693004" y="3108960"/>
            <a:ext cx="1886041" cy="457200"/>
          </a:xfrm>
          <a:prstGeom prst="rect">
            <a:avLst/>
          </a:prstGeom>
          <a:noFill/>
        </p:spPr>
        <p:txBody>
          <a:bodyPr wrap="square" anchor="t" lIns="73152" rIns="73152" tIns="36576" bIns="36576">
            <a:noAutofit/>
          </a:bodyPr>
          <a:lstStyle/>
          <a:p>
            <a:pPr algn="ctr">
              <a:spcBef>
                <a:spcPts val="0"/>
              </a:spcBef>
              <a:spcAft>
                <a:spcPts val="0"/>
              </a:spcAft>
            </a:pPr>
            <a:r>
              <a:rPr lang="tr-TR" sz="1700" b="1" i="0">
                <a:solidFill>
                  <a:srgbClr val="D3373A"/>
                </a:solidFill>
                <a:latin typeface="Calibri"/>
              </a:rPr>
              <a:t>COĞ.10.3.5</a:t>
            </a:r>
          </a:p>
        </p:txBody>
      </p:sp>
      <p:sp>
        <p:nvSpPr>
          <p:cNvPr id="30" name="TextBox 29"/>
          <p:cNvSpPr txBox="1"/>
          <p:nvPr/>
        </p:nvSpPr>
        <p:spPr>
          <a:xfrm>
            <a:off x="9693004" y="3657600"/>
            <a:ext cx="1886041" cy="2359152"/>
          </a:xfrm>
          <a:prstGeom prst="rect">
            <a:avLst/>
          </a:prstGeom>
          <a:noFill/>
        </p:spPr>
        <p:txBody>
          <a:bodyPr wrap="square" anchor="t" lIns="73152" rIns="73152" tIns="36576" bIns="36576">
            <a:noAutofit/>
          </a:bodyPr>
          <a:lstStyle/>
          <a:p>
            <a:pPr algn="ctr">
              <a:spcBef>
                <a:spcPts val="0"/>
              </a:spcBef>
              <a:spcAft>
                <a:spcPts val="0"/>
              </a:spcAft>
            </a:pPr>
            <a:r>
              <a:rPr lang="tr-TR" sz="1800" b="0" i="0">
                <a:solidFill>
                  <a:srgbClr val="767676"/>
                </a:solidFill>
                <a:latin typeface="Calibri"/>
              </a:rPr>
              <a:t>Ekonomi, yerleşme, kültür · üç boyutlu model</a:t>
            </a:r>
          </a:p>
        </p:txBody>
      </p:sp>
      <p:sp>
        <p:nvSpPr>
          <p:cNvPr id="31" name="TextBox 3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32" name="Rounded Rectangle 3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46</a:t>
            </a:r>
          </a:p>
        </p:txBody>
      </p:sp>
      <p:sp>
        <p:nvSpPr>
          <p:cNvPr id="33" name="TextBox 3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 / 350</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Ünitede sizden beklenenler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3. ÜNİTE</a:t>
            </a:r>
          </a:p>
        </p:txBody>
      </p:sp>
      <p:sp>
        <p:nvSpPr>
          <p:cNvPr id="6" name="Rounded Rectangle 5"/>
          <p:cNvSpPr/>
          <p:nvPr/>
        </p:nvSpPr>
        <p:spPr>
          <a:xfrm>
            <a:off x="502920" y="1399032"/>
            <a:ext cx="2625013" cy="4480560"/>
          </a:xfrm>
          <a:prstGeom prst="roundRect">
            <a:avLst>
              <a:gd name="adj" fmla="val 6000"/>
            </a:avLst>
          </a:prstGeom>
          <a:solidFill>
            <a:srgbClr val="F0F0F0"/>
          </a:solidFill>
          <a:ln>
            <a:noFill/>
          </a:ln>
          <a:effectLst/>
        </p:spPr>
        <p:txBody>
          <a:bodyPr rtlCol="0" anchor="ctr"/>
          <a:lstStyle/>
          <a:p/>
        </p:txBody>
      </p:sp>
      <p:sp>
        <p:nvSpPr>
          <p:cNvPr id="7" name="Oval 6"/>
          <p:cNvSpPr/>
          <p:nvPr/>
        </p:nvSpPr>
        <p:spPr>
          <a:xfrm>
            <a:off x="1403946" y="1673352"/>
            <a:ext cx="822960" cy="82296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3000" b="1" i="0">
                <a:solidFill>
                  <a:srgbClr val="262626"/>
                </a:solidFill>
                <a:latin typeface="Calibri"/>
              </a:rPr>
              <a:t>1</a:t>
            </a:r>
          </a:p>
        </p:txBody>
      </p:sp>
      <p:sp>
        <p:nvSpPr>
          <p:cNvPr id="8" name="TextBox 7"/>
          <p:cNvSpPr txBox="1"/>
          <p:nvPr/>
        </p:nvSpPr>
        <p:spPr>
          <a:xfrm>
            <a:off x="640080" y="2633472"/>
            <a:ext cx="2350693" cy="2377440"/>
          </a:xfrm>
          <a:prstGeom prst="rect">
            <a:avLst/>
          </a:prstGeom>
          <a:noFill/>
        </p:spPr>
        <p:txBody>
          <a:bodyPr wrap="square" anchor="ctr" lIns="73152" rIns="73152" tIns="36576" bIns="36576">
            <a:noAutofit/>
          </a:bodyPr>
          <a:lstStyle/>
          <a:p>
            <a:pPr algn="ctr">
              <a:spcBef>
                <a:spcPts val="0"/>
              </a:spcBef>
              <a:spcAft>
                <a:spcPts val="0"/>
              </a:spcAft>
            </a:pPr>
            <a:r>
              <a:rPr lang="tr-TR" sz="2100" b="0" i="0">
                <a:solidFill>
                  <a:srgbClr val="262626"/>
                </a:solidFill>
                <a:latin typeface="Calibri"/>
              </a:rPr>
              <a:t>Açık uçlu soruları cevaplamanız</a:t>
            </a:r>
          </a:p>
        </p:txBody>
      </p:sp>
      <p:sp>
        <p:nvSpPr>
          <p:cNvPr id="9" name="Rounded Rectangle 8"/>
          <p:cNvSpPr/>
          <p:nvPr/>
        </p:nvSpPr>
        <p:spPr>
          <a:xfrm>
            <a:off x="640080" y="5148071"/>
            <a:ext cx="2350693" cy="502920"/>
          </a:xfrm>
          <a:prstGeom prst="roundRect">
            <a:avLst>
              <a:gd name="adj" fmla="val 50000"/>
            </a:avLst>
          </a:prstGeom>
          <a:solidFill>
            <a:srgbClr val="FFFFFF"/>
          </a:solidFill>
          <a:ln w="12700">
            <a:solidFill>
              <a:srgbClr val="A43E2A"/>
            </a:solidFill>
          </a:ln>
          <a:effectLst/>
        </p:spPr>
        <p:txBody>
          <a:bodyPr rtlCol="0" anchor="ctr" wrap="square" lIns="36576" rIns="36576" tIns="73152" bIns="73152">
            <a:noAutofit/>
          </a:bodyPr>
          <a:lstStyle/>
          <a:p>
            <a:pPr algn="ctr">
              <a:spcBef>
                <a:spcPts val="0"/>
              </a:spcBef>
              <a:spcAft>
                <a:spcPts val="0"/>
              </a:spcAft>
            </a:pPr>
            <a:r>
              <a:rPr lang="tr-TR" sz="1350" b="1" i="0">
                <a:solidFill>
                  <a:srgbClr val="A43E2A"/>
                </a:solidFill>
                <a:latin typeface="Calibri"/>
              </a:rPr>
              <a:t>her hafta</a:t>
            </a:r>
          </a:p>
        </p:txBody>
      </p:sp>
      <p:sp>
        <p:nvSpPr>
          <p:cNvPr id="10" name="Rounded Rectangle 9"/>
          <p:cNvSpPr/>
          <p:nvPr/>
        </p:nvSpPr>
        <p:spPr>
          <a:xfrm>
            <a:off x="3356533" y="1399032"/>
            <a:ext cx="2625013" cy="4480560"/>
          </a:xfrm>
          <a:prstGeom prst="roundRect">
            <a:avLst>
              <a:gd name="adj" fmla="val 6000"/>
            </a:avLst>
          </a:prstGeom>
          <a:solidFill>
            <a:srgbClr val="F0F0F0"/>
          </a:solidFill>
          <a:ln>
            <a:noFill/>
          </a:ln>
          <a:effectLst/>
        </p:spPr>
        <p:txBody>
          <a:bodyPr rtlCol="0" anchor="ctr"/>
          <a:lstStyle/>
          <a:p/>
        </p:txBody>
      </p:sp>
      <p:sp>
        <p:nvSpPr>
          <p:cNvPr id="11" name="Oval 10"/>
          <p:cNvSpPr/>
          <p:nvPr/>
        </p:nvSpPr>
        <p:spPr>
          <a:xfrm>
            <a:off x="4257559" y="1673352"/>
            <a:ext cx="822960" cy="82296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3000" b="1" i="0">
                <a:solidFill>
                  <a:srgbClr val="262626"/>
                </a:solidFill>
                <a:latin typeface="Calibri"/>
              </a:rPr>
              <a:t>2</a:t>
            </a:r>
          </a:p>
        </p:txBody>
      </p:sp>
      <p:sp>
        <p:nvSpPr>
          <p:cNvPr id="12" name="TextBox 11"/>
          <p:cNvSpPr txBox="1"/>
          <p:nvPr/>
        </p:nvSpPr>
        <p:spPr>
          <a:xfrm>
            <a:off x="3493693" y="2633472"/>
            <a:ext cx="2350693" cy="2377440"/>
          </a:xfrm>
          <a:prstGeom prst="rect">
            <a:avLst/>
          </a:prstGeom>
          <a:noFill/>
        </p:spPr>
        <p:txBody>
          <a:bodyPr wrap="square" anchor="ctr" lIns="73152" rIns="73152" tIns="36576" bIns="36576">
            <a:noAutofit/>
          </a:bodyPr>
          <a:lstStyle/>
          <a:p>
            <a:pPr algn="ctr">
              <a:spcBef>
                <a:spcPts val="0"/>
              </a:spcBef>
              <a:spcAft>
                <a:spcPts val="0"/>
              </a:spcAft>
            </a:pPr>
            <a:r>
              <a:rPr lang="tr-TR" sz="2100" b="0" i="0">
                <a:solidFill>
                  <a:srgbClr val="262626"/>
                </a:solidFill>
                <a:latin typeface="Calibri"/>
              </a:rPr>
              <a:t>Çalışma yaprağını, kontrol listesini, öz değerlendirme formunu doldurmanız</a:t>
            </a:r>
          </a:p>
        </p:txBody>
      </p:sp>
      <p:sp>
        <p:nvSpPr>
          <p:cNvPr id="13" name="Rounded Rectangle 12"/>
          <p:cNvSpPr/>
          <p:nvPr/>
        </p:nvSpPr>
        <p:spPr>
          <a:xfrm>
            <a:off x="3493693" y="5148071"/>
            <a:ext cx="2350693" cy="502920"/>
          </a:xfrm>
          <a:prstGeom prst="roundRect">
            <a:avLst>
              <a:gd name="adj" fmla="val 50000"/>
            </a:avLst>
          </a:prstGeom>
          <a:solidFill>
            <a:srgbClr val="FFFFFF"/>
          </a:solidFill>
          <a:ln w="12700">
            <a:solidFill>
              <a:srgbClr val="A43E2A"/>
            </a:solidFill>
          </a:ln>
          <a:effectLst/>
        </p:spPr>
        <p:txBody>
          <a:bodyPr rtlCol="0" anchor="ctr" wrap="square" lIns="36576" rIns="36576" tIns="73152" bIns="73152">
            <a:noAutofit/>
          </a:bodyPr>
          <a:lstStyle/>
          <a:p>
            <a:pPr algn="ctr">
              <a:spcBef>
                <a:spcPts val="0"/>
              </a:spcBef>
              <a:spcAft>
                <a:spcPts val="0"/>
              </a:spcAft>
            </a:pPr>
            <a:r>
              <a:rPr lang="tr-TR" sz="1350" b="1" i="0">
                <a:solidFill>
                  <a:srgbClr val="A43E2A"/>
                </a:solidFill>
                <a:latin typeface="Calibri"/>
              </a:rPr>
              <a:t>8-12. hafta</a:t>
            </a:r>
          </a:p>
        </p:txBody>
      </p:sp>
      <p:sp>
        <p:nvSpPr>
          <p:cNvPr id="14" name="Rounded Rectangle 13"/>
          <p:cNvSpPr/>
          <p:nvPr/>
        </p:nvSpPr>
        <p:spPr>
          <a:xfrm>
            <a:off x="6210146" y="1399032"/>
            <a:ext cx="2625013" cy="4480560"/>
          </a:xfrm>
          <a:prstGeom prst="roundRect">
            <a:avLst>
              <a:gd name="adj" fmla="val 6000"/>
            </a:avLst>
          </a:prstGeom>
          <a:solidFill>
            <a:srgbClr val="F0F0F0"/>
          </a:solidFill>
          <a:ln>
            <a:noFill/>
          </a:ln>
          <a:effectLst/>
        </p:spPr>
        <p:txBody>
          <a:bodyPr rtlCol="0" anchor="ctr"/>
          <a:lstStyle/>
          <a:p/>
        </p:txBody>
      </p:sp>
      <p:sp>
        <p:nvSpPr>
          <p:cNvPr id="15" name="Oval 14"/>
          <p:cNvSpPr/>
          <p:nvPr/>
        </p:nvSpPr>
        <p:spPr>
          <a:xfrm>
            <a:off x="7111172" y="1673352"/>
            <a:ext cx="822960" cy="82296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3000" b="1" i="0">
                <a:solidFill>
                  <a:srgbClr val="262626"/>
                </a:solidFill>
                <a:latin typeface="Calibri"/>
              </a:rPr>
              <a:t>3</a:t>
            </a:r>
          </a:p>
        </p:txBody>
      </p:sp>
      <p:sp>
        <p:nvSpPr>
          <p:cNvPr id="16" name="TextBox 15"/>
          <p:cNvSpPr txBox="1"/>
          <p:nvPr/>
        </p:nvSpPr>
        <p:spPr>
          <a:xfrm>
            <a:off x="6347306" y="2633472"/>
            <a:ext cx="2350693" cy="2377440"/>
          </a:xfrm>
          <a:prstGeom prst="rect">
            <a:avLst/>
          </a:prstGeom>
          <a:noFill/>
        </p:spPr>
        <p:txBody>
          <a:bodyPr wrap="square" anchor="ctr" lIns="73152" rIns="73152" tIns="36576" bIns="36576">
            <a:noAutofit/>
          </a:bodyPr>
          <a:lstStyle/>
          <a:p>
            <a:pPr algn="ctr">
              <a:spcBef>
                <a:spcPts val="0"/>
              </a:spcBef>
              <a:spcAft>
                <a:spcPts val="0"/>
              </a:spcAft>
            </a:pPr>
            <a:r>
              <a:rPr lang="tr-TR" sz="2100" b="0" i="0">
                <a:solidFill>
                  <a:srgbClr val="262626"/>
                </a:solidFill>
                <a:latin typeface="Calibri"/>
              </a:rPr>
              <a:t>Performans görevini yapmanız ve bu görev ile ilgili öz değerlendirme formunu doldurmanız</a:t>
            </a:r>
          </a:p>
        </p:txBody>
      </p:sp>
      <p:sp>
        <p:nvSpPr>
          <p:cNvPr id="17" name="Rounded Rectangle 16"/>
          <p:cNvSpPr/>
          <p:nvPr/>
        </p:nvSpPr>
        <p:spPr>
          <a:xfrm>
            <a:off x="6347306" y="5148071"/>
            <a:ext cx="2350693" cy="502920"/>
          </a:xfrm>
          <a:prstGeom prst="roundRect">
            <a:avLst>
              <a:gd name="adj" fmla="val 50000"/>
            </a:avLst>
          </a:prstGeom>
          <a:solidFill>
            <a:srgbClr val="FFFFFF"/>
          </a:solidFill>
          <a:ln w="12700">
            <a:solidFill>
              <a:srgbClr val="A43E2A"/>
            </a:solidFill>
          </a:ln>
          <a:effectLst/>
        </p:spPr>
        <p:txBody>
          <a:bodyPr rtlCol="0" anchor="ctr" wrap="square" lIns="36576" rIns="36576" tIns="73152" bIns="73152">
            <a:noAutofit/>
          </a:bodyPr>
          <a:lstStyle/>
          <a:p>
            <a:pPr algn="ctr">
              <a:spcBef>
                <a:spcPts val="0"/>
              </a:spcBef>
              <a:spcAft>
                <a:spcPts val="0"/>
              </a:spcAft>
            </a:pPr>
            <a:r>
              <a:rPr lang="tr-TR" sz="1350" b="1" i="0">
                <a:solidFill>
                  <a:srgbClr val="A43E2A"/>
                </a:solidFill>
                <a:latin typeface="Calibri"/>
              </a:rPr>
              <a:t>14. hafta · s. 105-107</a:t>
            </a:r>
          </a:p>
        </p:txBody>
      </p:sp>
      <p:sp>
        <p:nvSpPr>
          <p:cNvPr id="18" name="Rounded Rectangle 17"/>
          <p:cNvSpPr/>
          <p:nvPr/>
        </p:nvSpPr>
        <p:spPr>
          <a:xfrm>
            <a:off x="9063759" y="1399032"/>
            <a:ext cx="2625013" cy="4480560"/>
          </a:xfrm>
          <a:prstGeom prst="roundRect">
            <a:avLst>
              <a:gd name="adj" fmla="val 6000"/>
            </a:avLst>
          </a:prstGeom>
          <a:solidFill>
            <a:srgbClr val="F0F0F0"/>
          </a:solidFill>
          <a:ln>
            <a:noFill/>
          </a:ln>
          <a:effectLst/>
        </p:spPr>
        <p:txBody>
          <a:bodyPr rtlCol="0" anchor="ctr"/>
          <a:lstStyle/>
          <a:p/>
        </p:txBody>
      </p:sp>
      <p:sp>
        <p:nvSpPr>
          <p:cNvPr id="19" name="Oval 18"/>
          <p:cNvSpPr/>
          <p:nvPr/>
        </p:nvSpPr>
        <p:spPr>
          <a:xfrm>
            <a:off x="9964785" y="1673352"/>
            <a:ext cx="822960" cy="82296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3000" b="1" i="0">
                <a:solidFill>
                  <a:srgbClr val="262626"/>
                </a:solidFill>
                <a:latin typeface="Calibri"/>
              </a:rPr>
              <a:t>4</a:t>
            </a:r>
          </a:p>
        </p:txBody>
      </p:sp>
      <p:sp>
        <p:nvSpPr>
          <p:cNvPr id="20" name="TextBox 19"/>
          <p:cNvSpPr txBox="1"/>
          <p:nvPr/>
        </p:nvSpPr>
        <p:spPr>
          <a:xfrm>
            <a:off x="9200919" y="2633472"/>
            <a:ext cx="2350693" cy="2377440"/>
          </a:xfrm>
          <a:prstGeom prst="rect">
            <a:avLst/>
          </a:prstGeom>
          <a:noFill/>
        </p:spPr>
        <p:txBody>
          <a:bodyPr wrap="square" anchor="ctr" lIns="73152" rIns="73152" tIns="36576" bIns="36576">
            <a:noAutofit/>
          </a:bodyPr>
          <a:lstStyle/>
          <a:p>
            <a:pPr algn="ctr">
              <a:spcBef>
                <a:spcPts val="0"/>
              </a:spcBef>
              <a:spcAft>
                <a:spcPts val="0"/>
              </a:spcAft>
            </a:pPr>
            <a:r>
              <a:rPr lang="tr-TR" sz="2100" b="0" i="0">
                <a:solidFill>
                  <a:srgbClr val="262626"/>
                </a:solidFill>
                <a:latin typeface="Calibri"/>
              </a:rPr>
              <a:t>Ölçme ve değerlendirme sorularını cevaplamanız</a:t>
            </a:r>
          </a:p>
        </p:txBody>
      </p:sp>
      <p:sp>
        <p:nvSpPr>
          <p:cNvPr id="21" name="Rounded Rectangle 20"/>
          <p:cNvSpPr/>
          <p:nvPr/>
        </p:nvSpPr>
        <p:spPr>
          <a:xfrm>
            <a:off x="9200919" y="5148071"/>
            <a:ext cx="2350693" cy="502920"/>
          </a:xfrm>
          <a:prstGeom prst="roundRect">
            <a:avLst>
              <a:gd name="adj" fmla="val 50000"/>
            </a:avLst>
          </a:prstGeom>
          <a:solidFill>
            <a:srgbClr val="FFFFFF"/>
          </a:solidFill>
          <a:ln w="12700">
            <a:solidFill>
              <a:srgbClr val="A43E2A"/>
            </a:solidFill>
          </a:ln>
          <a:effectLst/>
        </p:spPr>
        <p:txBody>
          <a:bodyPr rtlCol="0" anchor="ctr" wrap="square" lIns="36576" rIns="36576" tIns="73152" bIns="73152">
            <a:noAutofit/>
          </a:bodyPr>
          <a:lstStyle/>
          <a:p>
            <a:pPr algn="ctr">
              <a:spcBef>
                <a:spcPts val="0"/>
              </a:spcBef>
              <a:spcAft>
                <a:spcPts val="0"/>
              </a:spcAft>
            </a:pPr>
            <a:r>
              <a:rPr lang="tr-TR" sz="1350" b="1" i="0">
                <a:solidFill>
                  <a:srgbClr val="A43E2A"/>
                </a:solidFill>
                <a:latin typeface="Calibri"/>
              </a:rPr>
              <a:t>14. hafta ve ev · s. 108-117</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46</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 / 350</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Anahtar kavramlar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3. ÜNİTE</a:t>
            </a:r>
          </a:p>
        </p:txBody>
      </p:sp>
      <p:sp>
        <p:nvSpPr>
          <p:cNvPr id="6" name="Rounded Rectangle 5"/>
          <p:cNvSpPr/>
          <p:nvPr/>
        </p:nvSpPr>
        <p:spPr>
          <a:xfrm>
            <a:off x="502920" y="1261872"/>
            <a:ext cx="2645587" cy="749808"/>
          </a:xfrm>
          <a:prstGeom prst="roundRect">
            <a:avLst>
              <a:gd name="adj" fmla="val 30000"/>
            </a:avLst>
          </a:prstGeom>
          <a:solidFill>
            <a:srgbClr val="FFFFFF"/>
          </a:solidFill>
          <a:ln w="31750">
            <a:solidFill>
              <a:srgbClr val="A43E2A"/>
            </a:solidFill>
          </a:ln>
          <a:effectLst/>
        </p:spPr>
        <p:txBody>
          <a:bodyPr rtlCol="0" anchor="ctr" wrap="square" lIns="128016" rIns="128016" tIns="73152" bIns="73152">
            <a:noAutofit/>
          </a:bodyPr>
          <a:lstStyle/>
          <a:p>
            <a:pPr algn="ctr">
              <a:spcBef>
                <a:spcPts val="0"/>
              </a:spcBef>
              <a:spcAft>
                <a:spcPts val="0"/>
              </a:spcAft>
            </a:pPr>
            <a:r>
              <a:rPr lang="tr-TR" sz="2200" b="1" i="0">
                <a:solidFill>
                  <a:srgbClr val="A43E2A"/>
                </a:solidFill>
                <a:latin typeface="Calibri"/>
              </a:rPr>
              <a:t>levha</a:t>
            </a:r>
          </a:p>
        </p:txBody>
      </p:sp>
      <p:sp>
        <p:nvSpPr>
          <p:cNvPr id="7" name="Rounded Rectangle 6"/>
          <p:cNvSpPr/>
          <p:nvPr/>
        </p:nvSpPr>
        <p:spPr>
          <a:xfrm>
            <a:off x="3349675" y="1261872"/>
            <a:ext cx="2645587" cy="749808"/>
          </a:xfrm>
          <a:prstGeom prst="roundRect">
            <a:avLst>
              <a:gd name="adj" fmla="val 30000"/>
            </a:avLst>
          </a:prstGeom>
          <a:solidFill>
            <a:srgbClr val="FFFFFF"/>
          </a:solidFill>
          <a:ln w="31750">
            <a:solidFill>
              <a:srgbClr val="A43E2A"/>
            </a:solidFill>
          </a:ln>
          <a:effectLst/>
        </p:spPr>
        <p:txBody>
          <a:bodyPr rtlCol="0" anchor="ctr" wrap="square" lIns="128016" rIns="128016" tIns="73152" bIns="73152">
            <a:noAutofit/>
          </a:bodyPr>
          <a:lstStyle/>
          <a:p>
            <a:pPr algn="ctr">
              <a:spcBef>
                <a:spcPts val="0"/>
              </a:spcBef>
              <a:spcAft>
                <a:spcPts val="0"/>
              </a:spcAft>
            </a:pPr>
            <a:r>
              <a:rPr lang="tr-TR" sz="2200" b="1" i="0">
                <a:solidFill>
                  <a:srgbClr val="A43E2A"/>
                </a:solidFill>
                <a:latin typeface="Calibri"/>
              </a:rPr>
              <a:t>tektonizma</a:t>
            </a:r>
          </a:p>
        </p:txBody>
      </p:sp>
      <p:sp>
        <p:nvSpPr>
          <p:cNvPr id="8" name="Rounded Rectangle 7"/>
          <p:cNvSpPr/>
          <p:nvPr/>
        </p:nvSpPr>
        <p:spPr>
          <a:xfrm>
            <a:off x="6196430" y="1261872"/>
            <a:ext cx="2645587" cy="749808"/>
          </a:xfrm>
          <a:prstGeom prst="roundRect">
            <a:avLst>
              <a:gd name="adj" fmla="val 30000"/>
            </a:avLst>
          </a:prstGeom>
          <a:solidFill>
            <a:srgbClr val="FFFFFF"/>
          </a:solidFill>
          <a:ln w="31750">
            <a:solidFill>
              <a:srgbClr val="A43E2A"/>
            </a:solidFill>
          </a:ln>
          <a:effectLst/>
        </p:spPr>
        <p:txBody>
          <a:bodyPr rtlCol="0" anchor="ctr" wrap="square" lIns="128016" rIns="128016" tIns="73152" bIns="73152">
            <a:noAutofit/>
          </a:bodyPr>
          <a:lstStyle/>
          <a:p>
            <a:pPr algn="ctr">
              <a:spcBef>
                <a:spcPts val="0"/>
              </a:spcBef>
              <a:spcAft>
                <a:spcPts val="0"/>
              </a:spcAft>
            </a:pPr>
            <a:r>
              <a:rPr lang="tr-TR" sz="2200" b="1" i="0">
                <a:solidFill>
                  <a:srgbClr val="A43E2A"/>
                </a:solidFill>
                <a:latin typeface="Calibri"/>
              </a:rPr>
              <a:t>orojenez</a:t>
            </a:r>
          </a:p>
        </p:txBody>
      </p:sp>
      <p:sp>
        <p:nvSpPr>
          <p:cNvPr id="9" name="Rounded Rectangle 8"/>
          <p:cNvSpPr/>
          <p:nvPr/>
        </p:nvSpPr>
        <p:spPr>
          <a:xfrm>
            <a:off x="9043185" y="1261872"/>
            <a:ext cx="2645587" cy="749808"/>
          </a:xfrm>
          <a:prstGeom prst="roundRect">
            <a:avLst>
              <a:gd name="adj" fmla="val 30000"/>
            </a:avLst>
          </a:prstGeom>
          <a:solidFill>
            <a:srgbClr val="FFFFFF"/>
          </a:solidFill>
          <a:ln w="31750">
            <a:solidFill>
              <a:srgbClr val="A43E2A"/>
            </a:solidFill>
          </a:ln>
          <a:effectLst/>
        </p:spPr>
        <p:txBody>
          <a:bodyPr rtlCol="0" anchor="ctr" wrap="square" lIns="128016" rIns="128016" tIns="73152" bIns="73152">
            <a:noAutofit/>
          </a:bodyPr>
          <a:lstStyle/>
          <a:p>
            <a:pPr algn="ctr">
              <a:spcBef>
                <a:spcPts val="0"/>
              </a:spcBef>
              <a:spcAft>
                <a:spcPts val="0"/>
              </a:spcAft>
            </a:pPr>
            <a:r>
              <a:rPr lang="tr-TR" sz="2200" b="1" i="0">
                <a:solidFill>
                  <a:srgbClr val="A43E2A"/>
                </a:solidFill>
                <a:latin typeface="Calibri"/>
              </a:rPr>
              <a:t>volkanizma</a:t>
            </a:r>
          </a:p>
        </p:txBody>
      </p:sp>
      <p:sp>
        <p:nvSpPr>
          <p:cNvPr id="10" name="Rounded Rectangle 9"/>
          <p:cNvSpPr/>
          <p:nvPr/>
        </p:nvSpPr>
        <p:spPr>
          <a:xfrm>
            <a:off x="502920" y="2157984"/>
            <a:ext cx="2645587" cy="749808"/>
          </a:xfrm>
          <a:prstGeom prst="roundRect">
            <a:avLst>
              <a:gd name="adj" fmla="val 30000"/>
            </a:avLst>
          </a:prstGeom>
          <a:solidFill>
            <a:srgbClr val="FFFFFF"/>
          </a:solidFill>
          <a:ln w="31750">
            <a:solidFill>
              <a:srgbClr val="A43E2A"/>
            </a:solidFill>
          </a:ln>
          <a:effectLst/>
        </p:spPr>
        <p:txBody>
          <a:bodyPr rtlCol="0" anchor="ctr" wrap="square" lIns="128016" rIns="128016" tIns="73152" bIns="73152">
            <a:noAutofit/>
          </a:bodyPr>
          <a:lstStyle/>
          <a:p>
            <a:pPr algn="ctr">
              <a:spcBef>
                <a:spcPts val="0"/>
              </a:spcBef>
              <a:spcAft>
                <a:spcPts val="0"/>
              </a:spcAft>
            </a:pPr>
            <a:r>
              <a:rPr lang="tr-TR" sz="2200" b="1" i="0">
                <a:solidFill>
                  <a:srgbClr val="A43E2A"/>
                </a:solidFill>
                <a:latin typeface="Calibri"/>
              </a:rPr>
              <a:t>deprem</a:t>
            </a:r>
          </a:p>
        </p:txBody>
      </p:sp>
      <p:sp>
        <p:nvSpPr>
          <p:cNvPr id="11" name="Rounded Rectangle 10"/>
          <p:cNvSpPr/>
          <p:nvPr/>
        </p:nvSpPr>
        <p:spPr>
          <a:xfrm>
            <a:off x="3349675" y="2157984"/>
            <a:ext cx="2645587" cy="749808"/>
          </a:xfrm>
          <a:prstGeom prst="roundRect">
            <a:avLst>
              <a:gd name="adj" fmla="val 30000"/>
            </a:avLst>
          </a:prstGeom>
          <a:solidFill>
            <a:srgbClr val="FFFFFF"/>
          </a:solidFill>
          <a:ln w="31750">
            <a:solidFill>
              <a:srgbClr val="A43E2A"/>
            </a:solidFill>
          </a:ln>
          <a:effectLst/>
        </p:spPr>
        <p:txBody>
          <a:bodyPr rtlCol="0" anchor="ctr" wrap="square" lIns="128016" rIns="128016" tIns="73152" bIns="73152">
            <a:noAutofit/>
          </a:bodyPr>
          <a:lstStyle/>
          <a:p>
            <a:pPr algn="ctr">
              <a:spcBef>
                <a:spcPts val="0"/>
              </a:spcBef>
              <a:spcAft>
                <a:spcPts val="0"/>
              </a:spcAft>
            </a:pPr>
            <a:r>
              <a:rPr lang="tr-TR" sz="2200" b="1" i="0">
                <a:solidFill>
                  <a:srgbClr val="A43E2A"/>
                </a:solidFill>
                <a:latin typeface="Calibri"/>
              </a:rPr>
              <a:t>fay</a:t>
            </a:r>
          </a:p>
        </p:txBody>
      </p:sp>
      <p:sp>
        <p:nvSpPr>
          <p:cNvPr id="12" name="Rounded Rectangle 11"/>
          <p:cNvSpPr/>
          <p:nvPr/>
        </p:nvSpPr>
        <p:spPr>
          <a:xfrm>
            <a:off x="6196430" y="2157984"/>
            <a:ext cx="2645587" cy="749808"/>
          </a:xfrm>
          <a:prstGeom prst="roundRect">
            <a:avLst>
              <a:gd name="adj" fmla="val 30000"/>
            </a:avLst>
          </a:prstGeom>
          <a:solidFill>
            <a:srgbClr val="FFFFFF"/>
          </a:solidFill>
          <a:ln w="31750">
            <a:solidFill>
              <a:srgbClr val="A43E2A"/>
            </a:solidFill>
          </a:ln>
          <a:effectLst/>
        </p:spPr>
        <p:txBody>
          <a:bodyPr rtlCol="0" anchor="ctr" wrap="square" lIns="128016" rIns="128016" tIns="73152" bIns="73152">
            <a:noAutofit/>
          </a:bodyPr>
          <a:lstStyle/>
          <a:p>
            <a:pPr algn="ctr">
              <a:spcBef>
                <a:spcPts val="0"/>
              </a:spcBef>
              <a:spcAft>
                <a:spcPts val="0"/>
              </a:spcAft>
            </a:pPr>
            <a:r>
              <a:rPr lang="tr-TR" sz="2200" b="1" i="0">
                <a:solidFill>
                  <a:srgbClr val="A43E2A"/>
                </a:solidFill>
                <a:latin typeface="Calibri"/>
              </a:rPr>
              <a:t>jeotermal</a:t>
            </a:r>
          </a:p>
        </p:txBody>
      </p:sp>
      <p:sp>
        <p:nvSpPr>
          <p:cNvPr id="13" name="Rounded Rectangle 12"/>
          <p:cNvSpPr/>
          <p:nvPr/>
        </p:nvSpPr>
        <p:spPr>
          <a:xfrm>
            <a:off x="9043185" y="2157984"/>
            <a:ext cx="2645587" cy="749808"/>
          </a:xfrm>
          <a:prstGeom prst="roundRect">
            <a:avLst>
              <a:gd name="adj" fmla="val 30000"/>
            </a:avLst>
          </a:prstGeom>
          <a:solidFill>
            <a:srgbClr val="FFFFFF"/>
          </a:solidFill>
          <a:ln w="31750">
            <a:solidFill>
              <a:srgbClr val="A43E2A"/>
            </a:solidFill>
          </a:ln>
          <a:effectLst/>
        </p:spPr>
        <p:txBody>
          <a:bodyPr rtlCol="0" anchor="ctr" wrap="square" lIns="128016" rIns="128016" tIns="73152" bIns="73152">
            <a:noAutofit/>
          </a:bodyPr>
          <a:lstStyle/>
          <a:p>
            <a:pPr algn="ctr">
              <a:spcBef>
                <a:spcPts val="0"/>
              </a:spcBef>
              <a:spcAft>
                <a:spcPts val="0"/>
              </a:spcAft>
            </a:pPr>
            <a:r>
              <a:rPr lang="tr-TR" sz="2200" b="1" i="0">
                <a:solidFill>
                  <a:srgbClr val="A43E2A"/>
                </a:solidFill>
                <a:latin typeface="Calibri"/>
              </a:rPr>
              <a:t>jeolojik zaman</a:t>
            </a:r>
          </a:p>
        </p:txBody>
      </p:sp>
      <p:sp>
        <p:nvSpPr>
          <p:cNvPr id="14" name="Rounded Rectangle 13"/>
          <p:cNvSpPr/>
          <p:nvPr/>
        </p:nvSpPr>
        <p:spPr>
          <a:xfrm>
            <a:off x="502920" y="3054096"/>
            <a:ext cx="2645587" cy="749808"/>
          </a:xfrm>
          <a:prstGeom prst="roundRect">
            <a:avLst>
              <a:gd name="adj" fmla="val 30000"/>
            </a:avLst>
          </a:prstGeom>
          <a:solidFill>
            <a:srgbClr val="FFFFFF"/>
          </a:solidFill>
          <a:ln w="31750">
            <a:solidFill>
              <a:srgbClr val="7A5C9E"/>
            </a:solidFill>
          </a:ln>
          <a:effectLst/>
        </p:spPr>
        <p:txBody>
          <a:bodyPr rtlCol="0" anchor="ctr" wrap="square" lIns="128016" rIns="128016" tIns="73152" bIns="73152">
            <a:noAutofit/>
          </a:bodyPr>
          <a:lstStyle/>
          <a:p>
            <a:pPr algn="ctr">
              <a:spcBef>
                <a:spcPts val="0"/>
              </a:spcBef>
              <a:spcAft>
                <a:spcPts val="0"/>
              </a:spcAft>
            </a:pPr>
            <a:r>
              <a:rPr lang="tr-TR" sz="2200" b="1" i="0">
                <a:solidFill>
                  <a:srgbClr val="7A5C9E"/>
                </a:solidFill>
                <a:latin typeface="Calibri"/>
              </a:rPr>
              <a:t>aşınma</a:t>
            </a:r>
          </a:p>
        </p:txBody>
      </p:sp>
      <p:sp>
        <p:nvSpPr>
          <p:cNvPr id="15" name="Rounded Rectangle 14"/>
          <p:cNvSpPr/>
          <p:nvPr/>
        </p:nvSpPr>
        <p:spPr>
          <a:xfrm>
            <a:off x="3349675" y="3054096"/>
            <a:ext cx="2645587" cy="749808"/>
          </a:xfrm>
          <a:prstGeom prst="roundRect">
            <a:avLst>
              <a:gd name="adj" fmla="val 30000"/>
            </a:avLst>
          </a:prstGeom>
          <a:solidFill>
            <a:srgbClr val="FFFFFF"/>
          </a:solidFill>
          <a:ln w="31750">
            <a:solidFill>
              <a:srgbClr val="7A5C9E"/>
            </a:solidFill>
          </a:ln>
          <a:effectLst/>
        </p:spPr>
        <p:txBody>
          <a:bodyPr rtlCol="0" anchor="ctr" wrap="square" lIns="128016" rIns="128016" tIns="73152" bIns="73152">
            <a:noAutofit/>
          </a:bodyPr>
          <a:lstStyle/>
          <a:p>
            <a:pPr algn="ctr">
              <a:spcBef>
                <a:spcPts val="0"/>
              </a:spcBef>
              <a:spcAft>
                <a:spcPts val="0"/>
              </a:spcAft>
            </a:pPr>
            <a:r>
              <a:rPr lang="tr-TR" sz="2200" b="1" i="0">
                <a:solidFill>
                  <a:srgbClr val="7A5C9E"/>
                </a:solidFill>
                <a:latin typeface="Calibri"/>
              </a:rPr>
              <a:t>çözünme</a:t>
            </a:r>
          </a:p>
        </p:txBody>
      </p:sp>
      <p:sp>
        <p:nvSpPr>
          <p:cNvPr id="16" name="Rounded Rectangle 15"/>
          <p:cNvSpPr/>
          <p:nvPr/>
        </p:nvSpPr>
        <p:spPr>
          <a:xfrm>
            <a:off x="6196430" y="3054096"/>
            <a:ext cx="2645587" cy="749808"/>
          </a:xfrm>
          <a:prstGeom prst="roundRect">
            <a:avLst>
              <a:gd name="adj" fmla="val 30000"/>
            </a:avLst>
          </a:prstGeom>
          <a:solidFill>
            <a:srgbClr val="FFFFFF"/>
          </a:solidFill>
          <a:ln w="31750">
            <a:solidFill>
              <a:srgbClr val="7A5C9E"/>
            </a:solidFill>
          </a:ln>
          <a:effectLst/>
        </p:spPr>
        <p:txBody>
          <a:bodyPr rtlCol="0" anchor="ctr" wrap="square" lIns="128016" rIns="128016" tIns="73152" bIns="73152">
            <a:noAutofit/>
          </a:bodyPr>
          <a:lstStyle/>
          <a:p>
            <a:pPr algn="ctr">
              <a:spcBef>
                <a:spcPts val="0"/>
              </a:spcBef>
              <a:spcAft>
                <a:spcPts val="0"/>
              </a:spcAft>
            </a:pPr>
            <a:r>
              <a:rPr lang="tr-TR" sz="1499" b="1" i="0">
                <a:solidFill>
                  <a:srgbClr val="7A5C9E"/>
                </a:solidFill>
                <a:latin typeface="Calibri"/>
              </a:rPr>
              <a:t>kayaç döngüsü (kayaç çevrimi)</a:t>
            </a:r>
          </a:p>
        </p:txBody>
      </p:sp>
      <p:sp>
        <p:nvSpPr>
          <p:cNvPr id="17" name="Rounded Rectangle 16"/>
          <p:cNvSpPr/>
          <p:nvPr/>
        </p:nvSpPr>
        <p:spPr>
          <a:xfrm>
            <a:off x="9043185" y="3054096"/>
            <a:ext cx="2645587" cy="749808"/>
          </a:xfrm>
          <a:prstGeom prst="roundRect">
            <a:avLst>
              <a:gd name="adj" fmla="val 30000"/>
            </a:avLst>
          </a:prstGeom>
          <a:solidFill>
            <a:srgbClr val="FFFFFF"/>
          </a:solidFill>
          <a:ln w="31750">
            <a:solidFill>
              <a:srgbClr val="2C6E8F"/>
            </a:solidFill>
          </a:ln>
          <a:effectLst/>
        </p:spPr>
        <p:txBody>
          <a:bodyPr rtlCol="0" anchor="ctr" wrap="square" lIns="128016" rIns="128016" tIns="73152" bIns="73152">
            <a:noAutofit/>
          </a:bodyPr>
          <a:lstStyle/>
          <a:p>
            <a:pPr algn="ctr">
              <a:spcBef>
                <a:spcPts val="0"/>
              </a:spcBef>
              <a:spcAft>
                <a:spcPts val="0"/>
              </a:spcAft>
            </a:pPr>
            <a:r>
              <a:rPr lang="tr-TR" sz="2200" b="1" i="0">
                <a:solidFill>
                  <a:srgbClr val="2C6E8F"/>
                </a:solidFill>
                <a:latin typeface="Calibri"/>
              </a:rPr>
              <a:t>taşınma</a:t>
            </a:r>
          </a:p>
        </p:txBody>
      </p:sp>
      <p:sp>
        <p:nvSpPr>
          <p:cNvPr id="18" name="Rounded Rectangle 17"/>
          <p:cNvSpPr/>
          <p:nvPr/>
        </p:nvSpPr>
        <p:spPr>
          <a:xfrm>
            <a:off x="502920" y="3950208"/>
            <a:ext cx="2645587" cy="749808"/>
          </a:xfrm>
          <a:prstGeom prst="roundRect">
            <a:avLst>
              <a:gd name="adj" fmla="val 30000"/>
            </a:avLst>
          </a:prstGeom>
          <a:solidFill>
            <a:srgbClr val="FFFFFF"/>
          </a:solidFill>
          <a:ln w="31750">
            <a:solidFill>
              <a:srgbClr val="2C6E8F"/>
            </a:solidFill>
          </a:ln>
          <a:effectLst/>
        </p:spPr>
        <p:txBody>
          <a:bodyPr rtlCol="0" anchor="ctr" wrap="square" lIns="128016" rIns="128016" tIns="73152" bIns="73152">
            <a:noAutofit/>
          </a:bodyPr>
          <a:lstStyle/>
          <a:p>
            <a:pPr algn="ctr">
              <a:spcBef>
                <a:spcPts val="0"/>
              </a:spcBef>
              <a:spcAft>
                <a:spcPts val="0"/>
              </a:spcAft>
            </a:pPr>
            <a:r>
              <a:rPr lang="tr-TR" sz="2200" b="1" i="0">
                <a:solidFill>
                  <a:srgbClr val="2C6E8F"/>
                </a:solidFill>
                <a:latin typeface="Calibri"/>
              </a:rPr>
              <a:t>birikme</a:t>
            </a:r>
          </a:p>
        </p:txBody>
      </p:sp>
      <p:sp>
        <p:nvSpPr>
          <p:cNvPr id="19" name="Rounded Rectangle 18"/>
          <p:cNvSpPr/>
          <p:nvPr/>
        </p:nvSpPr>
        <p:spPr>
          <a:xfrm>
            <a:off x="3349675" y="3950208"/>
            <a:ext cx="2645587" cy="749808"/>
          </a:xfrm>
          <a:prstGeom prst="roundRect">
            <a:avLst>
              <a:gd name="adj" fmla="val 30000"/>
            </a:avLst>
          </a:prstGeom>
          <a:solidFill>
            <a:srgbClr val="FFFFFF"/>
          </a:solidFill>
          <a:ln w="31750">
            <a:solidFill>
              <a:srgbClr val="2C6E8F"/>
            </a:solidFill>
          </a:ln>
          <a:effectLst/>
        </p:spPr>
        <p:txBody>
          <a:bodyPr rtlCol="0" anchor="ctr" wrap="square" lIns="128016" rIns="128016" tIns="73152" bIns="73152">
            <a:noAutofit/>
          </a:bodyPr>
          <a:lstStyle/>
          <a:p>
            <a:pPr algn="ctr">
              <a:spcBef>
                <a:spcPts val="0"/>
              </a:spcBef>
              <a:spcAft>
                <a:spcPts val="0"/>
              </a:spcAft>
            </a:pPr>
            <a:r>
              <a:rPr lang="tr-TR" sz="2200" b="1" i="0">
                <a:solidFill>
                  <a:srgbClr val="2C6E8F"/>
                </a:solidFill>
                <a:latin typeface="Calibri"/>
              </a:rPr>
              <a:t>alüvyal</a:t>
            </a:r>
          </a:p>
        </p:txBody>
      </p:sp>
      <p:sp>
        <p:nvSpPr>
          <p:cNvPr id="20" name="Rounded Rectangle 19"/>
          <p:cNvSpPr/>
          <p:nvPr/>
        </p:nvSpPr>
        <p:spPr>
          <a:xfrm>
            <a:off x="6196430" y="3950208"/>
            <a:ext cx="2645587" cy="749808"/>
          </a:xfrm>
          <a:prstGeom prst="roundRect">
            <a:avLst>
              <a:gd name="adj" fmla="val 30000"/>
            </a:avLst>
          </a:prstGeom>
          <a:solidFill>
            <a:srgbClr val="FFFFFF"/>
          </a:solidFill>
          <a:ln w="31750">
            <a:solidFill>
              <a:srgbClr val="2C6E8F"/>
            </a:solidFill>
          </a:ln>
          <a:effectLst/>
        </p:spPr>
        <p:txBody>
          <a:bodyPr rtlCol="0" anchor="ctr" wrap="square" lIns="128016" rIns="128016" tIns="73152" bIns="73152">
            <a:noAutofit/>
          </a:bodyPr>
          <a:lstStyle/>
          <a:p>
            <a:pPr algn="ctr">
              <a:spcBef>
                <a:spcPts val="0"/>
              </a:spcBef>
              <a:spcAft>
                <a:spcPts val="0"/>
              </a:spcAft>
            </a:pPr>
            <a:r>
              <a:rPr lang="tr-TR" sz="2200" b="1" i="0">
                <a:solidFill>
                  <a:srgbClr val="2C6E8F"/>
                </a:solidFill>
                <a:latin typeface="Calibri"/>
              </a:rPr>
              <a:t>karstlaşma</a:t>
            </a:r>
          </a:p>
        </p:txBody>
      </p:sp>
      <p:sp>
        <p:nvSpPr>
          <p:cNvPr id="21" name="Rounded Rectangle 20"/>
          <p:cNvSpPr/>
          <p:nvPr/>
        </p:nvSpPr>
        <p:spPr>
          <a:xfrm>
            <a:off x="9043185" y="3950208"/>
            <a:ext cx="2645587" cy="749808"/>
          </a:xfrm>
          <a:prstGeom prst="roundRect">
            <a:avLst>
              <a:gd name="adj" fmla="val 30000"/>
            </a:avLst>
          </a:prstGeom>
          <a:solidFill>
            <a:srgbClr val="FFFFFF"/>
          </a:solidFill>
          <a:ln w="31750">
            <a:solidFill>
              <a:srgbClr val="2E7D5B"/>
            </a:solidFill>
          </a:ln>
          <a:effectLst/>
        </p:spPr>
        <p:txBody>
          <a:bodyPr rtlCol="0" anchor="ctr" wrap="square" lIns="128016" rIns="128016" tIns="73152" bIns="73152">
            <a:noAutofit/>
          </a:bodyPr>
          <a:lstStyle/>
          <a:p>
            <a:pPr algn="ctr">
              <a:spcBef>
                <a:spcPts val="0"/>
              </a:spcBef>
              <a:spcAft>
                <a:spcPts val="0"/>
              </a:spcAft>
            </a:pPr>
            <a:r>
              <a:rPr lang="tr-TR" sz="2200" b="1" i="0">
                <a:solidFill>
                  <a:srgbClr val="2E7D5B"/>
                </a:solidFill>
                <a:latin typeface="Calibri"/>
              </a:rPr>
              <a:t>topoğrafya</a:t>
            </a:r>
          </a:p>
        </p:txBody>
      </p:sp>
      <p:sp>
        <p:nvSpPr>
          <p:cNvPr id="22" name="Rounded Rectangle 21"/>
          <p:cNvSpPr/>
          <p:nvPr/>
        </p:nvSpPr>
        <p:spPr>
          <a:xfrm>
            <a:off x="502920" y="4846320"/>
            <a:ext cx="2645587" cy="749808"/>
          </a:xfrm>
          <a:prstGeom prst="roundRect">
            <a:avLst>
              <a:gd name="adj" fmla="val 30000"/>
            </a:avLst>
          </a:prstGeom>
          <a:solidFill>
            <a:srgbClr val="FFFFFF"/>
          </a:solidFill>
          <a:ln w="31750">
            <a:solidFill>
              <a:srgbClr val="C25B1F"/>
            </a:solidFill>
          </a:ln>
          <a:effectLst/>
        </p:spPr>
        <p:txBody>
          <a:bodyPr rtlCol="0" anchor="ctr" wrap="square" lIns="128016" rIns="128016" tIns="73152" bIns="73152">
            <a:noAutofit/>
          </a:bodyPr>
          <a:lstStyle/>
          <a:p>
            <a:pPr algn="ctr">
              <a:spcBef>
                <a:spcPts val="0"/>
              </a:spcBef>
              <a:spcAft>
                <a:spcPts val="0"/>
              </a:spcAft>
            </a:pPr>
            <a:r>
              <a:rPr lang="tr-TR" sz="2200" b="1" i="0">
                <a:solidFill>
                  <a:srgbClr val="C25B1F"/>
                </a:solidFill>
                <a:latin typeface="Calibri"/>
              </a:rPr>
              <a:t>antroposen</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47</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 / 350</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858000"/>
          </a:xfrm>
          <a:prstGeom prst="rect">
            <a:avLst/>
          </a:prstGeom>
          <a:solidFill>
            <a:srgbClr val="A43E2A"/>
          </a:solidFill>
          <a:ln>
            <a:noFill/>
          </a:ln>
          <a:effectLst/>
        </p:spPr>
        <p:txBody>
          <a:bodyPr rtlCol="0" anchor="ctr"/>
          <a:lstStyle/>
          <a:p/>
        </p:txBody>
      </p:sp>
      <p:sp>
        <p:nvSpPr>
          <p:cNvPr id="3" name="Rectangle 2"/>
          <p:cNvSpPr/>
          <p:nvPr/>
        </p:nvSpPr>
        <p:spPr>
          <a:xfrm>
            <a:off x="0" y="6199632"/>
            <a:ext cx="12191695" cy="73152"/>
          </a:xfrm>
          <a:prstGeom prst="rect">
            <a:avLst/>
          </a:prstGeom>
          <a:solidFill>
            <a:srgbClr val="FCC021"/>
          </a:solidFill>
          <a:ln>
            <a:noFill/>
          </a:ln>
          <a:effectLst/>
        </p:spPr>
        <p:txBody>
          <a:bodyPr rtlCol="0" anchor="ctr"/>
          <a:lstStyle/>
          <a:p/>
        </p:txBody>
      </p:sp>
      <p:sp>
        <p:nvSpPr>
          <p:cNvPr id="4" name="TextBox 3"/>
          <p:cNvSpPr txBox="1"/>
          <p:nvPr/>
        </p:nvSpPr>
        <p:spPr>
          <a:xfrm>
            <a:off x="548640" y="320040"/>
            <a:ext cx="2377440" cy="502920"/>
          </a:xfrm>
          <a:prstGeom prst="rect">
            <a:avLst/>
          </a:prstGeom>
          <a:noFill/>
        </p:spPr>
        <p:txBody>
          <a:bodyPr wrap="square" anchor="t" lIns="73152" rIns="73152" tIns="36576" bIns="36576">
            <a:noAutofit/>
          </a:bodyPr>
          <a:lstStyle/>
          <a:p>
            <a:pPr algn="l">
              <a:spcBef>
                <a:spcPts val="0"/>
              </a:spcBef>
              <a:spcAft>
                <a:spcPts val="0"/>
              </a:spcAft>
            </a:pPr>
            <a:r>
              <a:rPr lang="tr-TR" sz="2400" b="1" i="0">
                <a:solidFill>
                  <a:srgbClr val="FCC021"/>
                </a:solidFill>
                <a:latin typeface="Calibri"/>
              </a:rPr>
              <a:t>6. HAFTA</a:t>
            </a:r>
          </a:p>
        </p:txBody>
      </p:sp>
      <p:sp>
        <p:nvSpPr>
          <p:cNvPr id="5" name="TextBox 4"/>
          <p:cNvSpPr txBox="1"/>
          <p:nvPr/>
        </p:nvSpPr>
        <p:spPr>
          <a:xfrm>
            <a:off x="411480" y="731520"/>
            <a:ext cx="2377440" cy="2514600"/>
          </a:xfrm>
          <a:prstGeom prst="rect">
            <a:avLst/>
          </a:prstGeom>
          <a:noFill/>
        </p:spPr>
        <p:txBody>
          <a:bodyPr wrap="square" anchor="t" lIns="73152" rIns="73152" tIns="0" bIns="0">
            <a:noAutofit/>
          </a:bodyPr>
          <a:lstStyle/>
          <a:p>
            <a:pPr algn="l">
              <a:spcBef>
                <a:spcPts val="0"/>
              </a:spcBef>
              <a:spcAft>
                <a:spcPts val="0"/>
              </a:spcAft>
            </a:pPr>
            <a:r>
              <a:rPr lang="tr-TR" sz="16000" b="1" i="0">
                <a:solidFill>
                  <a:srgbClr val="FCC021"/>
                </a:solidFill>
                <a:latin typeface="Calibri"/>
              </a:rPr>
              <a:t>6</a:t>
            </a:r>
          </a:p>
        </p:txBody>
      </p:sp>
      <p:sp>
        <p:nvSpPr>
          <p:cNvPr id="6" name="TextBox 5"/>
          <p:cNvSpPr txBox="1"/>
          <p:nvPr/>
        </p:nvSpPr>
        <p:spPr>
          <a:xfrm>
            <a:off x="2834640" y="411480"/>
            <a:ext cx="8869680" cy="1051560"/>
          </a:xfrm>
          <a:prstGeom prst="rect">
            <a:avLst/>
          </a:prstGeom>
          <a:noFill/>
        </p:spPr>
        <p:txBody>
          <a:bodyPr wrap="square" anchor="ctr" lIns="73152" rIns="73152" tIns="36576" bIns="36576">
            <a:noAutofit/>
          </a:bodyPr>
          <a:lstStyle/>
          <a:p>
            <a:pPr algn="l">
              <a:spcBef>
                <a:spcPts val="0"/>
              </a:spcBef>
              <a:spcAft>
                <a:spcPts val="0"/>
              </a:spcAft>
            </a:pPr>
            <a:r>
              <a:rPr lang="tr-TR" sz="4000" b="1" i="0">
                <a:solidFill>
                  <a:srgbClr val="FFFFFF"/>
                </a:solidFill>
                <a:latin typeface="Calibri"/>
              </a:rPr>
              <a:t>Tektonik Süreçler: Levha Tektoniği</a:t>
            </a:r>
          </a:p>
        </p:txBody>
      </p:sp>
      <p:sp>
        <p:nvSpPr>
          <p:cNvPr id="7" name="TextBox 6"/>
          <p:cNvSpPr txBox="1"/>
          <p:nvPr/>
        </p:nvSpPr>
        <p:spPr>
          <a:xfrm>
            <a:off x="2834640" y="1481328"/>
            <a:ext cx="8869680" cy="41148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E3ECF5"/>
                </a:solidFill>
                <a:latin typeface="Calibri"/>
              </a:rPr>
              <a:t>19-23 Ekim 2026</a:t>
            </a:r>
          </a:p>
        </p:txBody>
      </p:sp>
      <p:sp>
        <p:nvSpPr>
          <p:cNvPr id="8" name="Rounded Rectangle 7"/>
          <p:cNvSpPr/>
          <p:nvPr/>
        </p:nvSpPr>
        <p:spPr>
          <a:xfrm>
            <a:off x="2834640" y="2011680"/>
            <a:ext cx="8869680" cy="4023360"/>
          </a:xfrm>
          <a:prstGeom prst="roundRect">
            <a:avLst>
              <a:gd name="adj" fmla="val 5000"/>
            </a:avLst>
          </a:prstGeom>
          <a:solidFill>
            <a:srgbClr val="FFFFFF">
              <a:alpha val="12000"/>
            </a:srgbClr>
          </a:solidFill>
          <a:ln>
            <a:noFill/>
          </a:ln>
          <a:effectLst/>
        </p:spPr>
        <p:txBody>
          <a:bodyPr rtlCol="0" anchor="ctr"/>
          <a:lstStyle/>
          <a:p/>
        </p:txBody>
      </p:sp>
      <p:sp>
        <p:nvSpPr>
          <p:cNvPr id="9" name="TextBox 8"/>
          <p:cNvSpPr txBox="1"/>
          <p:nvPr/>
        </p:nvSpPr>
        <p:spPr>
          <a:xfrm>
            <a:off x="3063240" y="2148840"/>
            <a:ext cx="8412480" cy="365760"/>
          </a:xfrm>
          <a:prstGeom prst="rect">
            <a:avLst/>
          </a:prstGeom>
          <a:noFill/>
        </p:spPr>
        <p:txBody>
          <a:bodyPr wrap="square" anchor="t" lIns="73152" rIns="73152" tIns="36576" bIns="36576">
            <a:noAutofit/>
          </a:bodyPr>
          <a:lstStyle/>
          <a:p>
            <a:pPr algn="l">
              <a:spcBef>
                <a:spcPts val="0"/>
              </a:spcBef>
              <a:spcAft>
                <a:spcPts val="0"/>
              </a:spcAft>
            </a:pPr>
            <a:r>
              <a:rPr lang="tr-TR" sz="1600" b="1" i="0">
                <a:solidFill>
                  <a:srgbClr val="FCC021"/>
                </a:solidFill>
                <a:latin typeface="Calibri"/>
              </a:rPr>
              <a:t>ÖĞRENME ÇIKTISI · COĞ.10.3.1</a:t>
            </a:r>
          </a:p>
        </p:txBody>
      </p:sp>
      <p:sp>
        <p:nvSpPr>
          <p:cNvPr id="10" name="TextBox 9"/>
          <p:cNvSpPr txBox="1"/>
          <p:nvPr/>
        </p:nvSpPr>
        <p:spPr>
          <a:xfrm>
            <a:off x="3063240" y="2532888"/>
            <a:ext cx="8412480" cy="485902"/>
          </a:xfrm>
          <a:prstGeom prst="rect">
            <a:avLst/>
          </a:prstGeom>
          <a:noFill/>
        </p:spPr>
        <p:txBody>
          <a:bodyPr wrap="square" anchor="t" lIns="73152" rIns="73152" tIns="36576" bIns="36576">
            <a:noAutofit/>
          </a:bodyPr>
          <a:lstStyle/>
          <a:p>
            <a:pPr algn="l">
              <a:spcBef>
                <a:spcPts val="0"/>
              </a:spcBef>
              <a:spcAft>
                <a:spcPts val="0"/>
              </a:spcAft>
            </a:pPr>
            <a:r>
              <a:rPr lang="tr-TR" sz="2500" b="1" i="0">
                <a:solidFill>
                  <a:srgbClr val="FFFFFF"/>
                </a:solidFill>
                <a:latin typeface="Calibri"/>
              </a:rPr>
              <a:t>Yerkürenin tektonik yapısını çözümleyebilme</a:t>
            </a:r>
          </a:p>
        </p:txBody>
      </p:sp>
      <p:sp>
        <p:nvSpPr>
          <p:cNvPr id="11" name="TextBox 10"/>
          <p:cNvSpPr txBox="1"/>
          <p:nvPr/>
        </p:nvSpPr>
        <p:spPr>
          <a:xfrm>
            <a:off x="3063240" y="3128518"/>
            <a:ext cx="8412480" cy="347472"/>
          </a:xfrm>
          <a:prstGeom prst="rect">
            <a:avLst/>
          </a:prstGeom>
          <a:noFill/>
        </p:spPr>
        <p:txBody>
          <a:bodyPr wrap="square" anchor="t" lIns="73152" rIns="73152" tIns="36576" bIns="36576">
            <a:noAutofit/>
          </a:bodyPr>
          <a:lstStyle/>
          <a:p>
            <a:pPr algn="l">
              <a:spcBef>
                <a:spcPts val="0"/>
              </a:spcBef>
              <a:spcAft>
                <a:spcPts val="0"/>
              </a:spcAft>
            </a:pPr>
            <a:r>
              <a:rPr lang="tr-TR" sz="1500" b="1" i="0">
                <a:solidFill>
                  <a:srgbClr val="FCC021"/>
                </a:solidFill>
                <a:latin typeface="Calibri"/>
              </a:rPr>
              <a:t>Süreç bileşenleri</a:t>
            </a:r>
          </a:p>
        </p:txBody>
      </p:sp>
      <p:sp>
        <p:nvSpPr>
          <p:cNvPr id="12" name="TextBox 11"/>
          <p:cNvSpPr txBox="1"/>
          <p:nvPr/>
        </p:nvSpPr>
        <p:spPr>
          <a:xfrm>
            <a:off x="3063240" y="3494278"/>
            <a:ext cx="8412480" cy="2431034"/>
          </a:xfrm>
          <a:prstGeom prst="rect">
            <a:avLst/>
          </a:prstGeom>
          <a:noFill/>
        </p:spPr>
        <p:txBody>
          <a:bodyPr wrap="square" anchor="t" lIns="73152" rIns="73152" tIns="36576" bIns="36576">
            <a:noAutofit/>
          </a:bodyPr>
          <a:lstStyle/>
          <a:p>
            <a:pPr algn="l" marL="328946" indent="-328946">
              <a:spcBef>
                <a:spcPts val="0"/>
              </a:spcBef>
              <a:spcAft>
                <a:spcPts val="500"/>
              </a:spcAft>
            </a:pPr>
            <a:r>
              <a:rPr lang="tr-TR" sz="2000" b="1" i="0">
                <a:solidFill>
                  <a:srgbClr val="FCC021"/>
                </a:solidFill>
                <a:latin typeface="Calibri"/>
              </a:rPr>
              <a:t>a)  </a:t>
            </a:r>
            <a:r>
              <a:rPr lang="tr-TR" sz="2000" b="0" i="0">
                <a:solidFill>
                  <a:srgbClr val="FFFFFF"/>
                </a:solidFill>
                <a:latin typeface="Calibri"/>
              </a:rPr>
              <a:t>Levha tektoniğine neden olan süreçleri belirler.</a:t>
            </a:r>
          </a:p>
          <a:p>
            <a:pPr algn="l" marL="340187" indent="-340187">
              <a:spcBef>
                <a:spcPts val="0"/>
              </a:spcBef>
              <a:spcAft>
                <a:spcPts val="0"/>
              </a:spcAft>
            </a:pPr>
            <a:r>
              <a:rPr lang="tr-TR" sz="2000" b="1" i="0">
                <a:solidFill>
                  <a:srgbClr val="FCC021"/>
                </a:solidFill>
                <a:latin typeface="Calibri"/>
              </a:rPr>
              <a:t>b)  </a:t>
            </a:r>
            <a:r>
              <a:rPr lang="tr-TR" sz="2000" b="0" i="0">
                <a:solidFill>
                  <a:srgbClr val="FFFFFF"/>
                </a:solidFill>
                <a:latin typeface="Calibri"/>
              </a:rPr>
              <a:t>Yeryüzü şekilleri ile levha tektoniği arasındaki ilişkiyi belirler.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F0F0F0"/>
                </a:solidFill>
                <a:latin typeface="Calibri"/>
              </a:rPr>
              <a:t>10. Sınıf Coğrafya · 3. Ünite: Doğal Sistemler ve Süreçler</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F0F0F0"/>
                </a:solidFill>
                <a:latin typeface="Calibri"/>
              </a:rPr>
              <a:t>5 / 350</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Bugünün yolu</a:t>
            </a:r>
          </a:p>
        </p:txBody>
      </p:sp>
      <p:sp>
        <p:nvSpPr>
          <p:cNvPr id="5" name="Rounded Rectangle 4"/>
          <p:cNvSpPr/>
          <p:nvPr/>
        </p:nvSpPr>
        <p:spPr>
          <a:xfrm>
            <a:off x="9555480" y="201168"/>
            <a:ext cx="2221992" cy="475488"/>
          </a:xfrm>
          <a:prstGeom prst="roundRect">
            <a:avLst>
              <a:gd name="adj" fmla="val 50000"/>
            </a:avLst>
          </a:prstGeom>
          <a:solidFill>
            <a:srgbClr val="2C6696"/>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6. HAFTA</a:t>
            </a:r>
          </a:p>
        </p:txBody>
      </p:sp>
      <p:cxnSp>
        <p:nvCxnSpPr>
          <p:cNvPr id="6" name="Connector 5"/>
          <p:cNvCxnSpPr/>
          <p:nvPr/>
        </p:nvCxnSpPr>
        <p:spPr>
          <a:xfrm>
            <a:off x="1541038" y="2212848"/>
            <a:ext cx="9109616" cy="0"/>
          </a:xfrm>
          <a:prstGeom prst="line">
            <a:avLst/>
          </a:prstGeom>
          <a:ln w="50800">
            <a:solidFill>
              <a:srgbClr val="D9D9D9"/>
            </a:solidFill>
          </a:ln>
        </p:spPr>
      </p:cxnSp>
      <p:sp>
        <p:nvSpPr>
          <p:cNvPr id="7" name="Oval 6"/>
          <p:cNvSpPr/>
          <p:nvPr/>
        </p:nvSpPr>
        <p:spPr>
          <a:xfrm>
            <a:off x="1156990" y="1828800"/>
            <a:ext cx="768096" cy="768096"/>
          </a:xfrm>
          <a:prstGeom prst="ellipse">
            <a:avLst/>
          </a:prstGeom>
          <a:solidFill>
            <a:srgbClr val="A43E2A"/>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1</a:t>
            </a:r>
          </a:p>
        </p:txBody>
      </p:sp>
      <p:sp>
        <p:nvSpPr>
          <p:cNvPr id="8" name="Rounded Rectangle 7"/>
          <p:cNvSpPr/>
          <p:nvPr/>
        </p:nvSpPr>
        <p:spPr>
          <a:xfrm>
            <a:off x="502920"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Yerkürenin içi</a:t>
            </a:r>
          </a:p>
        </p:txBody>
      </p:sp>
      <p:sp>
        <p:nvSpPr>
          <p:cNvPr id="9" name="TextBox 8"/>
          <p:cNvSpPr txBox="1"/>
          <p:nvPr/>
        </p:nvSpPr>
        <p:spPr>
          <a:xfrm>
            <a:off x="502920"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Ön değerlendirme · s. 48</a:t>
            </a:r>
          </a:p>
        </p:txBody>
      </p:sp>
      <p:sp>
        <p:nvSpPr>
          <p:cNvPr id="10" name="Oval 9"/>
          <p:cNvSpPr/>
          <p:nvPr/>
        </p:nvSpPr>
        <p:spPr>
          <a:xfrm>
            <a:off x="3434394"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2</a:t>
            </a:r>
          </a:p>
        </p:txBody>
      </p:sp>
      <p:sp>
        <p:nvSpPr>
          <p:cNvPr id="11" name="Rounded Rectangle 10"/>
          <p:cNvSpPr/>
          <p:nvPr/>
        </p:nvSpPr>
        <p:spPr>
          <a:xfrm>
            <a:off x="2780324"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Kıtalar yapboz mu?</a:t>
            </a:r>
          </a:p>
        </p:txBody>
      </p:sp>
      <p:sp>
        <p:nvSpPr>
          <p:cNvPr id="12" name="TextBox 11"/>
          <p:cNvSpPr txBox="1"/>
          <p:nvPr/>
        </p:nvSpPr>
        <p:spPr>
          <a:xfrm>
            <a:off x="2780324"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Konuya Başlarken · s. 49</a:t>
            </a:r>
          </a:p>
        </p:txBody>
      </p:sp>
      <p:sp>
        <p:nvSpPr>
          <p:cNvPr id="13" name="Oval 12"/>
          <p:cNvSpPr/>
          <p:nvPr/>
        </p:nvSpPr>
        <p:spPr>
          <a:xfrm>
            <a:off x="5711798" y="1828800"/>
            <a:ext cx="768096" cy="768096"/>
          </a:xfrm>
          <a:prstGeom prst="ellipse">
            <a:avLst/>
          </a:prstGeom>
          <a:solidFill>
            <a:srgbClr val="A43E2A"/>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3</a:t>
            </a:r>
          </a:p>
        </p:txBody>
      </p:sp>
      <p:sp>
        <p:nvSpPr>
          <p:cNvPr id="14" name="Rounded Rectangle 13"/>
          <p:cNvSpPr/>
          <p:nvPr/>
        </p:nvSpPr>
        <p:spPr>
          <a:xfrm>
            <a:off x="5057728"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Levha tektoniği</a:t>
            </a:r>
          </a:p>
        </p:txBody>
      </p:sp>
      <p:sp>
        <p:nvSpPr>
          <p:cNvPr id="15" name="TextBox 14"/>
          <p:cNvSpPr txBox="1"/>
          <p:nvPr/>
        </p:nvSpPr>
        <p:spPr>
          <a:xfrm>
            <a:off x="5057728"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Kuram ve levha hareketleri · s. 49-53</a:t>
            </a:r>
          </a:p>
        </p:txBody>
      </p:sp>
      <p:sp>
        <p:nvSpPr>
          <p:cNvPr id="16" name="Oval 15"/>
          <p:cNvSpPr/>
          <p:nvPr/>
        </p:nvSpPr>
        <p:spPr>
          <a:xfrm>
            <a:off x="7989202"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4</a:t>
            </a:r>
          </a:p>
        </p:txBody>
      </p:sp>
      <p:sp>
        <p:nvSpPr>
          <p:cNvPr id="17" name="Rounded Rectangle 16"/>
          <p:cNvSpPr/>
          <p:nvPr/>
        </p:nvSpPr>
        <p:spPr>
          <a:xfrm>
            <a:off x="7335132"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Etkinlik</a:t>
            </a:r>
          </a:p>
        </p:txBody>
      </p:sp>
      <p:sp>
        <p:nvSpPr>
          <p:cNvPr id="18" name="TextBox 17"/>
          <p:cNvSpPr txBox="1"/>
          <p:nvPr/>
        </p:nvSpPr>
        <p:spPr>
          <a:xfrm>
            <a:off x="7335132"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Tektonik sistemin işleyişi · s. 54-55</a:t>
            </a:r>
          </a:p>
        </p:txBody>
      </p:sp>
      <p:sp>
        <p:nvSpPr>
          <p:cNvPr id="19" name="Oval 18"/>
          <p:cNvSpPr/>
          <p:nvPr/>
        </p:nvSpPr>
        <p:spPr>
          <a:xfrm>
            <a:off x="10266606" y="1828800"/>
            <a:ext cx="768096" cy="768096"/>
          </a:xfrm>
          <a:prstGeom prst="ellipse">
            <a:avLst/>
          </a:prstGeom>
          <a:solidFill>
            <a:srgbClr val="A43E2A"/>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5</a:t>
            </a:r>
          </a:p>
        </p:txBody>
      </p:sp>
      <p:sp>
        <p:nvSpPr>
          <p:cNvPr id="20" name="Rounded Rectangle 19"/>
          <p:cNvSpPr/>
          <p:nvPr/>
        </p:nvSpPr>
        <p:spPr>
          <a:xfrm>
            <a:off x="9612536"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10 milyon yıl sonra</a:t>
            </a:r>
          </a:p>
        </p:txBody>
      </p:sp>
      <p:sp>
        <p:nvSpPr>
          <p:cNvPr id="21" name="TextBox 20"/>
          <p:cNvSpPr txBox="1"/>
          <p:nvPr/>
        </p:nvSpPr>
        <p:spPr>
          <a:xfrm>
            <a:off x="9612536"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Öngörü ve değerlendirme · s. 56</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 / 350</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ünite ölçme soruları: kısa cevaplar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DÖNÜT · 5 dk</a:t>
            </a:r>
          </a:p>
        </p:txBody>
      </p:sp>
      <p:graphicFrame>
        <p:nvGraphicFramePr>
          <p:cNvPr id="6" name="Table 5"/>
          <p:cNvGraphicFramePr>
            <a:graphicFrameLocks noGrp="1"/>
          </p:cNvGraphicFramePr>
          <p:nvPr/>
        </p:nvGraphicFramePr>
        <p:xfrm>
          <a:off x="502920" y="1261872"/>
          <a:ext cx="11183112" cy="4846320"/>
        </p:xfrm>
        <a:graphic>
          <a:graphicData uri="http://schemas.openxmlformats.org/drawingml/2006/table">
            <a:tbl>
              <a:tblPr firstRow="1" bandRow="1">
                <a:tableStyleId>{5C22544A-7EE6-4342-B048-85BDC9FD1C3A}</a:tableStyleId>
              </a:tblPr>
              <a:tblGrid>
                <a:gridCol w="1097280"/>
                <a:gridCol w="10085832"/>
              </a:tblGrid>
              <a:tr h="457200">
                <a:tc>
                  <a:txBody>
                    <a:bodyPr wrap="square"/>
                    <a:lstStyle/>
                    <a:p>
                      <a:pPr algn="ctr">
                        <a:spcBef>
                          <a:spcPts val="0"/>
                        </a:spcBef>
                        <a:spcAft>
                          <a:spcPts val="0"/>
                        </a:spcAft>
                      </a:pPr>
                      <a:r>
                        <a:rPr lang="tr-TR" sz="1800" b="1" i="0">
                          <a:solidFill>
                            <a:srgbClr val="FFFFFF"/>
                          </a:solidFill>
                          <a:latin typeface="Calibri"/>
                        </a:rPr>
                        <a:t>Soru</a:t>
                      </a:r>
                    </a:p>
                  </a:txBody>
                  <a:tcPr marL="54864" marR="54864" marT="18288" marB="18288" anchor="ctr">
                    <a:solidFill>
                      <a:srgbClr val="A43E2A"/>
                    </a:solidFill>
                  </a:tcPr>
                </a:tc>
                <a:tc>
                  <a:txBody>
                    <a:bodyPr wrap="square"/>
                    <a:lstStyle/>
                    <a:p>
                      <a:pPr algn="ctr">
                        <a:spcBef>
                          <a:spcPts val="0"/>
                        </a:spcBef>
                        <a:spcAft>
                          <a:spcPts val="0"/>
                        </a:spcAft>
                      </a:pPr>
                      <a:r>
                        <a:rPr lang="tr-TR" sz="1800" b="1" i="0">
                          <a:solidFill>
                            <a:srgbClr val="FFFFFF"/>
                          </a:solidFill>
                          <a:latin typeface="Calibri"/>
                        </a:rPr>
                        <a:t>Kısa cevap</a:t>
                      </a:r>
                    </a:p>
                  </a:txBody>
                  <a:tcPr marL="54864" marR="54864" marT="18288" marB="18288" anchor="ctr">
                    <a:solidFill>
                      <a:srgbClr val="A43E2A"/>
                    </a:solidFill>
                  </a:tcPr>
                </a:tc>
              </a:tr>
              <a:tr h="548640">
                <a:tc>
                  <a:txBody>
                    <a:bodyPr wrap="square"/>
                    <a:lstStyle/>
                    <a:p>
                      <a:pPr algn="ctr">
                        <a:spcBef>
                          <a:spcPts val="0"/>
                        </a:spcBef>
                        <a:spcAft>
                          <a:spcPts val="0"/>
                        </a:spcAft>
                      </a:pPr>
                      <a:r>
                        <a:rPr lang="tr-TR" sz="1800" b="0" i="0">
                          <a:solidFill>
                            <a:srgbClr val="262626"/>
                          </a:solidFill>
                          <a:latin typeface="Calibri"/>
                        </a:rPr>
                        <a:t>1</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A ulaşım (otobüs nerede?) · B sağlık (nöbetçi eczane) · C arazi (parsel sorgu)</a:t>
                      </a:r>
                    </a:p>
                  </a:txBody>
                  <a:tcPr marL="54864" marR="54864" marT="18288" marB="18288" anchor="ctr">
                    <a:solidFill>
                      <a:srgbClr val="FFFFFF"/>
                    </a:solidFill>
                  </a:tcPr>
                </a:tc>
              </a:tr>
              <a:tr h="548640">
                <a:tc>
                  <a:txBody>
                    <a:bodyPr wrap="square"/>
                    <a:lstStyle/>
                    <a:p>
                      <a:pPr algn="ctr">
                        <a:spcBef>
                          <a:spcPts val="0"/>
                        </a:spcBef>
                        <a:spcAft>
                          <a:spcPts val="0"/>
                        </a:spcAft>
                      </a:pPr>
                      <a:r>
                        <a:rPr lang="tr-TR" sz="1800" b="0" i="0">
                          <a:solidFill>
                            <a:srgbClr val="262626"/>
                          </a:solidFill>
                          <a:latin typeface="Calibri"/>
                        </a:rPr>
                        <a:t>2-3</a:t>
                      </a:r>
                    </a:p>
                  </a:txBody>
                  <a:tcPr marL="54864" marR="54864" marT="18288" marB="18288" anchor="ctr">
                    <a:solidFill>
                      <a:srgbClr val="F0F0F0"/>
                    </a:solidFill>
                  </a:tcPr>
                </a:tc>
                <a:tc>
                  <a:txBody>
                    <a:bodyPr wrap="square"/>
                    <a:lstStyle/>
                    <a:p>
                      <a:pPr algn="l">
                        <a:spcBef>
                          <a:spcPts val="0"/>
                        </a:spcBef>
                        <a:spcAft>
                          <a:spcPts val="0"/>
                        </a:spcAft>
                      </a:pPr>
                      <a:r>
                        <a:rPr lang="tr-TR" sz="1800" b="0" i="0">
                          <a:solidFill>
                            <a:srgbClr val="262626"/>
                          </a:solidFill>
                          <a:latin typeface="Calibri"/>
                        </a:rPr>
                        <a:t>Beklemeyi azaltır, ilaca ulaştırır · navigasyon, hava durumu, toplanma alanı sorgusu</a:t>
                      </a:r>
                    </a:p>
                  </a:txBody>
                  <a:tcPr marL="54864" marR="54864" marT="18288" marB="18288" anchor="ctr">
                    <a:solidFill>
                      <a:srgbClr val="F0F0F0"/>
                    </a:solidFill>
                  </a:tcPr>
                </a:tc>
              </a:tr>
              <a:tr h="548640">
                <a:tc>
                  <a:txBody>
                    <a:bodyPr wrap="square"/>
                    <a:lstStyle/>
                    <a:p>
                      <a:pPr algn="ctr">
                        <a:spcBef>
                          <a:spcPts val="0"/>
                        </a:spcBef>
                        <a:spcAft>
                          <a:spcPts val="0"/>
                        </a:spcAft>
                      </a:pPr>
                      <a:r>
                        <a:rPr lang="tr-TR" sz="1800" b="0" i="0">
                          <a:solidFill>
                            <a:srgbClr val="262626"/>
                          </a:solidFill>
                          <a:latin typeface="Calibri"/>
                        </a:rPr>
                        <a:t>4</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1. harita: nüfus miktarı, yerleşme alanı sınırları · 2. harita: kara yolu, demir yolu, istasyon</a:t>
                      </a:r>
                    </a:p>
                  </a:txBody>
                  <a:tcPr marL="54864" marR="54864" marT="18288" marB="18288" anchor="ctr">
                    <a:solidFill>
                      <a:srgbClr val="FFFFFF"/>
                    </a:solidFill>
                  </a:tcPr>
                </a:tc>
              </a:tr>
              <a:tr h="548640">
                <a:tc>
                  <a:txBody>
                    <a:bodyPr wrap="square"/>
                    <a:lstStyle/>
                    <a:p>
                      <a:pPr algn="ctr">
                        <a:spcBef>
                          <a:spcPts val="0"/>
                        </a:spcBef>
                        <a:spcAft>
                          <a:spcPts val="0"/>
                        </a:spcAft>
                      </a:pPr>
                      <a:r>
                        <a:rPr lang="tr-TR" sz="1800" b="0" i="0">
                          <a:solidFill>
                            <a:srgbClr val="262626"/>
                          </a:solidFill>
                          <a:latin typeface="Calibri"/>
                        </a:rPr>
                        <a:t>5</a:t>
                      </a:r>
                    </a:p>
                  </a:txBody>
                  <a:tcPr marL="54864" marR="54864" marT="18288" marB="18288" anchor="ctr">
                    <a:solidFill>
                      <a:srgbClr val="F0F0F0"/>
                    </a:solidFill>
                  </a:tcPr>
                </a:tc>
                <a:tc>
                  <a:txBody>
                    <a:bodyPr wrap="square"/>
                    <a:lstStyle/>
                    <a:p>
                      <a:pPr algn="l">
                        <a:spcBef>
                          <a:spcPts val="0"/>
                        </a:spcBef>
                        <a:spcAft>
                          <a:spcPts val="0"/>
                        </a:spcAft>
                      </a:pPr>
                      <a:r>
                        <a:rPr lang="tr-TR" sz="1800" b="0" i="0">
                          <a:solidFill>
                            <a:srgbClr val="262626"/>
                          </a:solidFill>
                          <a:latin typeface="Calibri"/>
                        </a:rPr>
                        <a:t>Yerleşme nokta · nüfus alan · sınır çizgi · yollar çizgi · istasyon nokta</a:t>
                      </a:r>
                    </a:p>
                  </a:txBody>
                  <a:tcPr marL="54864" marR="54864" marT="18288" marB="18288" anchor="ctr">
                    <a:solidFill>
                      <a:srgbClr val="F0F0F0"/>
                    </a:solidFill>
                  </a:tcPr>
                </a:tc>
              </a:tr>
              <a:tr h="548640">
                <a:tc>
                  <a:txBody>
                    <a:bodyPr wrap="square"/>
                    <a:lstStyle/>
                    <a:p>
                      <a:pPr algn="ctr">
                        <a:spcBef>
                          <a:spcPts val="0"/>
                        </a:spcBef>
                        <a:spcAft>
                          <a:spcPts val="0"/>
                        </a:spcAft>
                      </a:pPr>
                      <a:r>
                        <a:rPr lang="tr-TR" sz="1800" b="0" i="0">
                          <a:solidFill>
                            <a:srgbClr val="262626"/>
                          </a:solidFill>
                          <a:latin typeface="Calibri"/>
                        </a:rPr>
                        <a:t>6-7</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Amaçları farklı → verileri farklı · hizmet planlama / rota ve ulaşım planı</a:t>
                      </a:r>
                    </a:p>
                  </a:txBody>
                  <a:tcPr marL="54864" marR="54864" marT="18288" marB="18288" anchor="ctr">
                    <a:solidFill>
                      <a:srgbClr val="FFFFFF"/>
                    </a:solidFill>
                  </a:tcPr>
                </a:tc>
              </a:tr>
              <a:tr h="548640">
                <a:tc>
                  <a:txBody>
                    <a:bodyPr wrap="square"/>
                    <a:lstStyle/>
                    <a:p>
                      <a:pPr algn="ctr">
                        <a:spcBef>
                          <a:spcPts val="0"/>
                        </a:spcBef>
                        <a:spcAft>
                          <a:spcPts val="0"/>
                        </a:spcAft>
                      </a:pPr>
                      <a:r>
                        <a:rPr lang="tr-TR" sz="1800" b="0" i="0">
                          <a:solidFill>
                            <a:srgbClr val="262626"/>
                          </a:solidFill>
                          <a:latin typeface="Calibri"/>
                        </a:rPr>
                        <a:t>8-9</a:t>
                      </a:r>
                    </a:p>
                  </a:txBody>
                  <a:tcPr marL="54864" marR="54864" marT="18288" marB="18288" anchor="ctr">
                    <a:solidFill>
                      <a:srgbClr val="F0F0F0"/>
                    </a:solidFill>
                  </a:tcPr>
                </a:tc>
                <a:tc>
                  <a:txBody>
                    <a:bodyPr wrap="square"/>
                    <a:lstStyle/>
                    <a:p>
                      <a:pPr algn="l">
                        <a:spcBef>
                          <a:spcPts val="0"/>
                        </a:spcBef>
                        <a:spcAft>
                          <a:spcPts val="0"/>
                        </a:spcAft>
                      </a:pPr>
                      <a:r>
                        <a:rPr lang="tr-TR" sz="1800" b="0" i="0">
                          <a:solidFill>
                            <a:srgbClr val="262626"/>
                          </a:solidFill>
                          <a:latin typeface="Calibri"/>
                        </a:rPr>
                        <a:t>Tarım ve arazi kullanımı · toprak grupları, yerleşmeler, akarsular, göletler, havza sınırı</a:t>
                      </a:r>
                    </a:p>
                  </a:txBody>
                  <a:tcPr marL="54864" marR="54864" marT="18288" marB="18288" anchor="ctr">
                    <a:solidFill>
                      <a:srgbClr val="F0F0F0"/>
                    </a:solidFill>
                  </a:tcPr>
                </a:tc>
              </a:tr>
              <a:tr h="548640">
                <a:tc>
                  <a:txBody>
                    <a:bodyPr wrap="square"/>
                    <a:lstStyle/>
                    <a:p>
                      <a:pPr algn="ctr">
                        <a:spcBef>
                          <a:spcPts val="0"/>
                        </a:spcBef>
                        <a:spcAft>
                          <a:spcPts val="0"/>
                        </a:spcAft>
                      </a:pPr>
                      <a:r>
                        <a:rPr lang="tr-TR" sz="1800" b="0" i="0">
                          <a:solidFill>
                            <a:srgbClr val="262626"/>
                          </a:solidFill>
                          <a:latin typeface="Calibri"/>
                        </a:rPr>
                        <a:t>10-11</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Toprak türü alan · yerleşme alanı alan · akarsu çizgi · gölet alan · ürün seçimi</a:t>
                      </a:r>
                    </a:p>
                  </a:txBody>
                  <a:tcPr marL="54864" marR="54864" marT="18288" marB="18288" anchor="ctr">
                    <a:solidFill>
                      <a:srgbClr val="FFFFFF"/>
                    </a:solidFill>
                  </a:tcPr>
                </a:tc>
              </a:tr>
              <a:tr h="548640">
                <a:tc>
                  <a:txBody>
                    <a:bodyPr wrap="square"/>
                    <a:lstStyle/>
                    <a:p>
                      <a:pPr algn="ctr">
                        <a:spcBef>
                          <a:spcPts val="0"/>
                        </a:spcBef>
                        <a:spcAft>
                          <a:spcPts val="0"/>
                        </a:spcAft>
                      </a:pPr>
                      <a:r>
                        <a:rPr lang="tr-TR" sz="1800" b="0" i="0">
                          <a:solidFill>
                            <a:srgbClr val="262626"/>
                          </a:solidFill>
                          <a:latin typeface="Calibri"/>
                        </a:rPr>
                        <a:t>12</a:t>
                      </a:r>
                    </a:p>
                  </a:txBody>
                  <a:tcPr marL="54864" marR="54864" marT="18288" marB="18288" anchor="ctr">
                    <a:solidFill>
                      <a:srgbClr val="F0F0F0"/>
                    </a:solidFill>
                  </a:tcPr>
                </a:tc>
                <a:tc>
                  <a:txBody>
                    <a:bodyPr wrap="square"/>
                    <a:lstStyle/>
                    <a:p>
                      <a:pPr algn="l">
                        <a:spcBef>
                          <a:spcPts val="0"/>
                        </a:spcBef>
                        <a:spcAft>
                          <a:spcPts val="0"/>
                        </a:spcAft>
                      </a:pPr>
                      <a:r>
                        <a:rPr lang="tr-TR" sz="1800" b="0" i="0">
                          <a:solidFill>
                            <a:srgbClr val="262626"/>
                          </a:solidFill>
                          <a:latin typeface="Calibri"/>
                        </a:rPr>
                        <a:t>Evet · Evet · Hayır · Evet · Hayır</a:t>
                      </a:r>
                    </a:p>
                  </a:txBody>
                  <a:tcPr marL="54864" marR="54864" marT="18288" marB="18288" anchor="ctr">
                    <a:solidFill>
                      <a:srgbClr val="F0F0F0"/>
                    </a:solidFill>
                  </a:tcPr>
                </a:tc>
              </a:tr>
            </a:tbl>
          </a:graphicData>
        </a:graphic>
      </p:graphicFrame>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41-45</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 / 350</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Başlarken: yerkürenin içi</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SINAV DEĞİL</a:t>
            </a:r>
          </a:p>
        </p:txBody>
      </p:sp>
      <p:pic>
        <p:nvPicPr>
          <p:cNvPr id="6" name="Picture 5" descr="h6_ic_yapi_s48.jpg"/>
          <p:cNvPicPr>
            <a:picLocks noChangeAspect="1"/>
          </p:cNvPicPr>
          <p:nvPr/>
        </p:nvPicPr>
        <p:blipFill>
          <a:blip r:embed="rId3"/>
          <a:stretch>
            <a:fillRect/>
          </a:stretch>
        </p:blipFill>
        <p:spPr>
          <a:xfrm>
            <a:off x="7665415" y="1883908"/>
            <a:ext cx="4023360" cy="3693686"/>
          </a:xfrm>
          <a:prstGeom prst="rect">
            <a:avLst/>
          </a:prstGeom>
          <a:ln w="9525">
            <a:solidFill>
              <a:srgbClr val="D9D9D9"/>
            </a:solidFill>
          </a:ln>
        </p:spPr>
      </p:pic>
      <p:sp>
        <p:nvSpPr>
          <p:cNvPr id="7" name="Rounded Rectangle 6"/>
          <p:cNvSpPr/>
          <p:nvPr/>
        </p:nvSpPr>
        <p:spPr>
          <a:xfrm>
            <a:off x="502920" y="1261872"/>
            <a:ext cx="693389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400" b="1" i="0">
                <a:solidFill>
                  <a:srgbClr val="262626"/>
                </a:solidFill>
                <a:latin typeface="Calibri"/>
              </a:rPr>
              <a:t>1. Bilim insanları yerkürenin yapısı hakkındaki bilgilere ulaşmada hangi bulgulardan yararlanmış olabilir? 2. Yerküreyi oluşturan katmanlar hangi özellikleriyle birbirinden ayrılır? 3. Yerkürenin iç yapısı, kıtaların konumlarının zamanla yer değiştirmesinde nasıl bir rol oynar?</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48</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 / 350</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Başlarken: yerkürenin içi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h6_ic_yapi_s48.jpg"/>
          <p:cNvPicPr>
            <a:picLocks noChangeAspect="1"/>
          </p:cNvPicPr>
          <p:nvPr/>
        </p:nvPicPr>
        <p:blipFill>
          <a:blip r:embed="rId3"/>
          <a:stretch>
            <a:fillRect/>
          </a:stretch>
        </p:blipFill>
        <p:spPr>
          <a:xfrm>
            <a:off x="7665415" y="1883908"/>
            <a:ext cx="4023360" cy="3693686"/>
          </a:xfrm>
          <a:prstGeom prst="rect">
            <a:avLst/>
          </a:prstGeom>
          <a:ln w="9525">
            <a:solidFill>
              <a:srgbClr val="D9D9D9"/>
            </a:solidFill>
          </a:ln>
        </p:spPr>
      </p:pic>
      <p:sp>
        <p:nvSpPr>
          <p:cNvPr id="7" name="Rounded Rectangle 6"/>
          <p:cNvSpPr/>
          <p:nvPr/>
        </p:nvSpPr>
        <p:spPr>
          <a:xfrm>
            <a:off x="502920" y="1261872"/>
            <a:ext cx="6933895" cy="173736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1. Bilim insanları yerkürenin yapısı hakkındaki bilgilere ulaşmada hangi bulgulardan yararlanmış olabilir? 2. Yerküreyi oluşturan katmanlar hangi özellikleriyle birbirinden ayrılır? 3. Yerkürenin iç yapısı, kıtaların konumlarının zamanla yer değiştirmesinde nasıl bir rol oynar?</a:t>
            </a:r>
          </a:p>
        </p:txBody>
      </p:sp>
      <p:sp>
        <p:nvSpPr>
          <p:cNvPr id="8" name="Rounded Rectangle 7"/>
          <p:cNvSpPr/>
          <p:nvPr/>
        </p:nvSpPr>
        <p:spPr>
          <a:xfrm>
            <a:off x="502920" y="3136392"/>
            <a:ext cx="6933895" cy="3063240"/>
          </a:xfrm>
          <a:prstGeom prst="roundRect">
            <a:avLst>
              <a:gd name="adj" fmla="val 6000"/>
            </a:avLst>
          </a:prstGeom>
          <a:solidFill>
            <a:srgbClr val="E3F1E4"/>
          </a:solidFill>
          <a:ln>
            <a:noFill/>
          </a:ln>
          <a:effectLst/>
        </p:spPr>
        <p:txBody>
          <a:bodyPr rtlCol="0" anchor="ctr"/>
          <a:lstStyle/>
          <a:p/>
        </p:txBody>
      </p:sp>
      <p:sp>
        <p:nvSpPr>
          <p:cNvPr id="9" name="Rectangle 8"/>
          <p:cNvSpPr/>
          <p:nvPr/>
        </p:nvSpPr>
        <p:spPr>
          <a:xfrm>
            <a:off x="502920" y="3136392"/>
            <a:ext cx="109728" cy="3063240"/>
          </a:xfrm>
          <a:prstGeom prst="rect">
            <a:avLst/>
          </a:prstGeom>
          <a:solidFill>
            <a:srgbClr val="2E7D32"/>
          </a:solidFill>
          <a:ln>
            <a:noFill/>
          </a:ln>
          <a:effectLst/>
        </p:spPr>
        <p:txBody>
          <a:bodyPr rtlCol="0" anchor="ctr"/>
          <a:lstStyle/>
          <a:p/>
        </p:txBody>
      </p:sp>
      <p:sp>
        <p:nvSpPr>
          <p:cNvPr id="10" name="TextBox 9"/>
          <p:cNvSpPr txBox="1"/>
          <p:nvPr/>
        </p:nvSpPr>
        <p:spPr>
          <a:xfrm>
            <a:off x="731520" y="3191256"/>
            <a:ext cx="6613855" cy="2953512"/>
          </a:xfrm>
          <a:prstGeom prst="rect">
            <a:avLst/>
          </a:prstGeom>
          <a:noFill/>
        </p:spPr>
        <p:txBody>
          <a:bodyPr wrap="square" anchor="ctr" lIns="73152" rIns="73152" tIns="36576" bIns="36576">
            <a:noAutofit/>
          </a:bodyPr>
          <a:lstStyle/>
          <a:p>
            <a:pPr algn="l">
              <a:spcBef>
                <a:spcPts val="0"/>
              </a:spcBef>
              <a:spcAft>
                <a:spcPts val="380"/>
              </a:spcAft>
            </a:pPr>
            <a:r>
              <a:rPr lang="tr-TR" sz="2000" b="1" i="0">
                <a:solidFill>
                  <a:srgbClr val="2E7D32"/>
                </a:solidFill>
                <a:latin typeface="Calibri"/>
              </a:rPr>
              <a:t>Örnek cevap</a:t>
            </a:r>
          </a:p>
          <a:p>
            <a:pPr algn="l" marL="248620" indent="-248620">
              <a:spcBef>
                <a:spcPts val="0"/>
              </a:spcBef>
              <a:spcAft>
                <a:spcPts val="476"/>
              </a:spcAft>
            </a:pPr>
            <a:r>
              <a:rPr lang="tr-TR" sz="2000" b="1" i="0">
                <a:solidFill>
                  <a:srgbClr val="2C6696"/>
                </a:solidFill>
                <a:latin typeface="Calibri"/>
              </a:rPr>
              <a:t>•  </a:t>
            </a:r>
            <a:r>
              <a:rPr lang="tr-TR" sz="2000" b="0" i="0">
                <a:solidFill>
                  <a:srgbClr val="262626"/>
                </a:solidFill>
                <a:latin typeface="Calibri"/>
              </a:rPr>
              <a:t>1) Doğrudan gözlem yok; dolaylı bulgular: depremlerde yayılan deprem dalgaları, volkanizmayla yüzeye çıkan magma ve kayaçlar.</a:t>
            </a:r>
          </a:p>
          <a:p>
            <a:pPr algn="l" marL="248620" indent="-248620">
              <a:spcBef>
                <a:spcPts val="0"/>
              </a:spcBef>
              <a:spcAft>
                <a:spcPts val="476"/>
              </a:spcAft>
            </a:pPr>
            <a:r>
              <a:rPr lang="tr-TR" sz="2000" b="1" i="0">
                <a:solidFill>
                  <a:srgbClr val="2C6696"/>
                </a:solidFill>
                <a:latin typeface="Calibri"/>
              </a:rPr>
              <a:t>•  </a:t>
            </a:r>
            <a:r>
              <a:rPr lang="tr-TR" sz="2000" b="0" i="0">
                <a:solidFill>
                  <a:srgbClr val="262626"/>
                </a:solidFill>
                <a:latin typeface="Calibri"/>
              </a:rPr>
              <a:t>2) Derinlik (70 · 2.900 · 5.100 · 6.378 km), yoğunluk (kabuk 2,7 → iç çekirdek 13 gr/cm³), katı ya da eriyik olma.</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3) Eriyik mantodaki akıntılar üstteki levhaları hareket ettirir; kıtalar yer değiştirir.</a:t>
            </a:r>
          </a:p>
        </p:txBody>
      </p:sp>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48</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 / 350</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Başlarken: iklim ve yeryüzü şekilleri</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SINAV DEĞİL</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İklim (sıcaklık, yağış, rüzgâr) yeryüzü şekillerini nasıl etkiler? Bildiğin bir örnekle söyle.</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70</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 / 350</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Başlarken: iklim ve yeryüzü şekilleri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İklim (sıcaklık, yağış, rüzgâr) yeryüzü şekillerini nasıl etkiler? Bildiğin bir örnekle söyle.</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600" b="1" i="0">
                <a:solidFill>
                  <a:srgbClr val="2E7D32"/>
                </a:solidFill>
                <a:latin typeface="Calibri"/>
              </a:rPr>
              <a:t>Örnek cevap</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Yağış akarsuları besler; akarsular aşındırır ve biriktirir.</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Soğuk ve kurak yerlerde kayaçlar çatlayıp parçalanır.</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Nemli, sıcak yerlerde kayaçlar daha çabuk çözülür.</a:t>
            </a:r>
          </a:p>
          <a:p>
            <a:pPr algn="l">
              <a:spcBef>
                <a:spcPts val="0"/>
              </a:spcBef>
              <a:spcAft>
                <a:spcPts val="0"/>
              </a:spcAft>
            </a:pPr>
            <a:r>
              <a:rPr lang="tr-TR" sz="2600" b="1" i="0">
                <a:solidFill>
                  <a:srgbClr val="262626"/>
                </a:solidFill>
                <a:latin typeface="Calibri"/>
              </a:rPr>
              <a:t>Kitap: Fiziksel ayrışma dünyanın kurak ve soğuk bölgelerinde genel olarak daha etkindir.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70</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 / 350</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Konuya Başlarken: kıtalar yapboz mu?</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 · 3 dk</a:t>
            </a:r>
          </a:p>
        </p:txBody>
      </p:sp>
      <p:pic>
        <p:nvPicPr>
          <p:cNvPr id="6" name="Picture 5" descr="h6_kitalar_s49.jpg"/>
          <p:cNvPicPr>
            <a:picLocks noChangeAspect="1"/>
          </p:cNvPicPr>
          <p:nvPr/>
        </p:nvPicPr>
        <p:blipFill>
          <a:blip r:embed="rId3"/>
          <a:stretch>
            <a:fillRect/>
          </a:stretch>
        </p:blipFill>
        <p:spPr>
          <a:xfrm>
            <a:off x="5836615" y="2265422"/>
            <a:ext cx="5852160" cy="2930659"/>
          </a:xfrm>
          <a:prstGeom prst="rect">
            <a:avLst/>
          </a:prstGeom>
          <a:ln w="9525">
            <a:solidFill>
              <a:srgbClr val="D9D9D9"/>
            </a:solidFill>
          </a:ln>
        </p:spPr>
      </p:pic>
      <p:sp>
        <p:nvSpPr>
          <p:cNvPr id="7" name="Rounded Rectangle 6"/>
          <p:cNvSpPr/>
          <p:nvPr/>
        </p:nvSpPr>
        <p:spPr>
          <a:xfrm>
            <a:off x="502920" y="1261872"/>
            <a:ext cx="510509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400" b="1" i="0">
                <a:solidFill>
                  <a:srgbClr val="262626"/>
                </a:solidFill>
                <a:latin typeface="Calibri"/>
              </a:rPr>
              <a:t>1. Kıtaların kenarları dikkate alındığında, bir araya gelmeleri durumunda hangi kıtalar birbirine uyum sağlar? 2. Kıtaların ayrılması veya birleşmesi hakkında neler biliyorsunuz?</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49</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 / 350</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Konuya Başlarken: kıtalar yapboz mu?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h6_kitalar_s49.jpg"/>
          <p:cNvPicPr>
            <a:picLocks noChangeAspect="1"/>
          </p:cNvPicPr>
          <p:nvPr/>
        </p:nvPicPr>
        <p:blipFill>
          <a:blip r:embed="rId3"/>
          <a:stretch>
            <a:fillRect/>
          </a:stretch>
        </p:blipFill>
        <p:spPr>
          <a:xfrm>
            <a:off x="5836615" y="2265422"/>
            <a:ext cx="5852160" cy="2930659"/>
          </a:xfrm>
          <a:prstGeom prst="rect">
            <a:avLst/>
          </a:prstGeom>
          <a:ln w="9525">
            <a:solidFill>
              <a:srgbClr val="D9D9D9"/>
            </a:solidFill>
          </a:ln>
        </p:spPr>
      </p:pic>
      <p:sp>
        <p:nvSpPr>
          <p:cNvPr id="7" name="Rounded Rectangle 6"/>
          <p:cNvSpPr/>
          <p:nvPr/>
        </p:nvSpPr>
        <p:spPr>
          <a:xfrm>
            <a:off x="502920" y="1261872"/>
            <a:ext cx="5105095" cy="15544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850" b="1" i="0">
                <a:solidFill>
                  <a:srgbClr val="262626"/>
                </a:solidFill>
                <a:latin typeface="Calibri"/>
              </a:rPr>
              <a:t>1. Kıtaların kenarları dikkate alındığında, bir araya gelmeleri durumunda hangi kıtalar birbirine uyum sağlar? 2. Kıtaların ayrılması veya birleşmesi hakkında neler biliyorsunuz?</a:t>
            </a:r>
          </a:p>
        </p:txBody>
      </p:sp>
      <p:sp>
        <p:nvSpPr>
          <p:cNvPr id="8" name="Rounded Rectangle 7"/>
          <p:cNvSpPr/>
          <p:nvPr/>
        </p:nvSpPr>
        <p:spPr>
          <a:xfrm>
            <a:off x="502920" y="2953512"/>
            <a:ext cx="5105095" cy="3246121"/>
          </a:xfrm>
          <a:prstGeom prst="roundRect">
            <a:avLst>
              <a:gd name="adj" fmla="val 6000"/>
            </a:avLst>
          </a:prstGeom>
          <a:solidFill>
            <a:srgbClr val="E3F1E4"/>
          </a:solidFill>
          <a:ln>
            <a:noFill/>
          </a:ln>
          <a:effectLst/>
        </p:spPr>
        <p:txBody>
          <a:bodyPr rtlCol="0" anchor="ctr"/>
          <a:lstStyle/>
          <a:p/>
        </p:txBody>
      </p:sp>
      <p:sp>
        <p:nvSpPr>
          <p:cNvPr id="9" name="Rectangle 8"/>
          <p:cNvSpPr/>
          <p:nvPr/>
        </p:nvSpPr>
        <p:spPr>
          <a:xfrm>
            <a:off x="502920" y="2953512"/>
            <a:ext cx="109728" cy="3246121"/>
          </a:xfrm>
          <a:prstGeom prst="rect">
            <a:avLst/>
          </a:prstGeom>
          <a:solidFill>
            <a:srgbClr val="2E7D32"/>
          </a:solidFill>
          <a:ln>
            <a:noFill/>
          </a:ln>
          <a:effectLst/>
        </p:spPr>
        <p:txBody>
          <a:bodyPr rtlCol="0" anchor="ctr"/>
          <a:lstStyle/>
          <a:p/>
        </p:txBody>
      </p:sp>
      <p:sp>
        <p:nvSpPr>
          <p:cNvPr id="10" name="TextBox 9"/>
          <p:cNvSpPr txBox="1"/>
          <p:nvPr/>
        </p:nvSpPr>
        <p:spPr>
          <a:xfrm>
            <a:off x="731520" y="3008376"/>
            <a:ext cx="4785055" cy="3136393"/>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1) Güney Amerika'nın doğu kıyısı ile Afrika'nın batı kıyısı yapbozun parçaları gibi birbirine uyar.</a:t>
            </a:r>
          </a:p>
          <a:p>
            <a:pPr algn="l" marL="261051" indent="-261051">
              <a:spcBef>
                <a:spcPts val="0"/>
              </a:spcBef>
              <a:spcAft>
                <a:spcPts val="0"/>
              </a:spcAft>
            </a:pPr>
            <a:r>
              <a:rPr lang="tr-TR" sz="2100" b="1" i="0">
                <a:solidFill>
                  <a:srgbClr val="2C6696"/>
                </a:solidFill>
                <a:latin typeface="Calibri"/>
              </a:rPr>
              <a:t>•  </a:t>
            </a:r>
            <a:r>
              <a:rPr lang="tr-TR" sz="2100" b="0" i="0">
                <a:solidFill>
                  <a:srgbClr val="262626"/>
                </a:solidFill>
                <a:latin typeface="Calibri"/>
              </a:rPr>
              <a:t>2) Kıtalar geçmişte bir aradaydı (Pangea); zamanla ayrılıp bugünkü yerlerine geldi ve hâlâ çok yavaş hareket ediyor.</a:t>
            </a:r>
          </a:p>
        </p:txBody>
      </p:sp>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49</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 / 350</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Kıtaların kaymasından levha tektoniğine</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KURAM</a:t>
            </a:r>
          </a:p>
        </p:txBody>
      </p:sp>
      <p:sp>
        <p:nvSpPr>
          <p:cNvPr id="6" name="Rounded Rectangle 5"/>
          <p:cNvSpPr/>
          <p:nvPr/>
        </p:nvSpPr>
        <p:spPr>
          <a:xfrm>
            <a:off x="502920" y="1261872"/>
            <a:ext cx="3594506" cy="342900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3594506" cy="530352"/>
          </a:xfrm>
          <a:prstGeom prst="roundRect">
            <a:avLst>
              <a:gd name="adj" fmla="val 25000"/>
            </a:avLst>
          </a:prstGeom>
          <a:solidFill>
            <a:srgbClr val="A43E2A"/>
          </a:solidFill>
          <a:ln>
            <a:noFill/>
          </a:ln>
          <a:effectLst/>
        </p:spPr>
        <p:txBody>
          <a:bodyPr rtlCol="0" anchor="ctr"/>
          <a:lstStyle/>
          <a:p/>
        </p:txBody>
      </p:sp>
      <p:sp>
        <p:nvSpPr>
          <p:cNvPr id="8" name="Rectangle 7"/>
          <p:cNvSpPr/>
          <p:nvPr/>
        </p:nvSpPr>
        <p:spPr>
          <a:xfrm>
            <a:off x="502920" y="1527048"/>
            <a:ext cx="3594506" cy="265176"/>
          </a:xfrm>
          <a:prstGeom prst="rect">
            <a:avLst/>
          </a:prstGeom>
          <a:solidFill>
            <a:srgbClr val="A43E2A"/>
          </a:solidFill>
          <a:ln>
            <a:noFill/>
          </a:ln>
          <a:effectLst/>
        </p:spPr>
        <p:txBody>
          <a:bodyPr rtlCol="0" anchor="ctr"/>
          <a:lstStyle/>
          <a:p/>
        </p:txBody>
      </p:sp>
      <p:sp>
        <p:nvSpPr>
          <p:cNvPr id="9" name="TextBox 8"/>
          <p:cNvSpPr txBox="1"/>
          <p:nvPr/>
        </p:nvSpPr>
        <p:spPr>
          <a:xfrm>
            <a:off x="594360"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1915 · Kıtaların kayması</a:t>
            </a:r>
          </a:p>
        </p:txBody>
      </p:sp>
      <p:sp>
        <p:nvSpPr>
          <p:cNvPr id="10" name="TextBox 9"/>
          <p:cNvSpPr txBox="1"/>
          <p:nvPr/>
        </p:nvSpPr>
        <p:spPr>
          <a:xfrm>
            <a:off x="612648" y="1865376"/>
            <a:ext cx="3375050" cy="275234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Wegener, kıtaların kayması adını verdiği kuramında yer kabuğunun çeşitli büyüklükteki kıtalardan oluştuğunu ve bu kıtaların hareket ettiğini ileri sürmüştür.</a:t>
            </a:r>
          </a:p>
        </p:txBody>
      </p:sp>
      <p:sp>
        <p:nvSpPr>
          <p:cNvPr id="11" name="Rounded Rectangle 10"/>
          <p:cNvSpPr/>
          <p:nvPr/>
        </p:nvSpPr>
        <p:spPr>
          <a:xfrm>
            <a:off x="4298594" y="1261872"/>
            <a:ext cx="3594506" cy="342900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61872"/>
            <a:ext cx="3594506"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4298594" y="1527048"/>
            <a:ext cx="3594506" cy="265176"/>
          </a:xfrm>
          <a:prstGeom prst="rect">
            <a:avLst/>
          </a:prstGeom>
          <a:solidFill>
            <a:srgbClr val="4F4F4F"/>
          </a:solidFill>
          <a:ln>
            <a:noFill/>
          </a:ln>
          <a:effectLst/>
        </p:spPr>
        <p:txBody>
          <a:bodyPr rtlCol="0" anchor="ctr"/>
          <a:lstStyle/>
          <a:p/>
        </p:txBody>
      </p:sp>
      <p:sp>
        <p:nvSpPr>
          <p:cNvPr id="14" name="TextBox 13"/>
          <p:cNvSpPr txBox="1"/>
          <p:nvPr/>
        </p:nvSpPr>
        <p:spPr>
          <a:xfrm>
            <a:off x="4390034"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Eksik kalan</a:t>
            </a:r>
          </a:p>
        </p:txBody>
      </p:sp>
      <p:sp>
        <p:nvSpPr>
          <p:cNvPr id="15" name="TextBox 14"/>
          <p:cNvSpPr txBox="1"/>
          <p:nvPr/>
        </p:nvSpPr>
        <p:spPr>
          <a:xfrm>
            <a:off x="4408322" y="1865376"/>
            <a:ext cx="3375050" cy="275234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Ancak kıtaların kayması kuramı, ilk büyük kıtanın nasıl parçalandığını ve neden hareket ettiğini açıklayamamıştır.</a:t>
            </a:r>
          </a:p>
        </p:txBody>
      </p:sp>
      <p:sp>
        <p:nvSpPr>
          <p:cNvPr id="16" name="Rounded Rectangle 15"/>
          <p:cNvSpPr/>
          <p:nvPr/>
        </p:nvSpPr>
        <p:spPr>
          <a:xfrm>
            <a:off x="8094268" y="1261872"/>
            <a:ext cx="3594506" cy="342900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61872"/>
            <a:ext cx="3594506" cy="530352"/>
          </a:xfrm>
          <a:prstGeom prst="roundRect">
            <a:avLst>
              <a:gd name="adj" fmla="val 25000"/>
            </a:avLst>
          </a:prstGeom>
          <a:solidFill>
            <a:srgbClr val="A43E2A"/>
          </a:solidFill>
          <a:ln>
            <a:noFill/>
          </a:ln>
          <a:effectLst/>
        </p:spPr>
        <p:txBody>
          <a:bodyPr rtlCol="0" anchor="ctr"/>
          <a:lstStyle/>
          <a:p/>
        </p:txBody>
      </p:sp>
      <p:sp>
        <p:nvSpPr>
          <p:cNvPr id="18" name="Rectangle 17"/>
          <p:cNvSpPr/>
          <p:nvPr/>
        </p:nvSpPr>
        <p:spPr>
          <a:xfrm>
            <a:off x="8094268" y="1527048"/>
            <a:ext cx="3594506" cy="265176"/>
          </a:xfrm>
          <a:prstGeom prst="rect">
            <a:avLst/>
          </a:prstGeom>
          <a:solidFill>
            <a:srgbClr val="A43E2A"/>
          </a:solidFill>
          <a:ln>
            <a:noFill/>
          </a:ln>
          <a:effectLst/>
        </p:spPr>
        <p:txBody>
          <a:bodyPr rtlCol="0" anchor="ctr"/>
          <a:lstStyle/>
          <a:p/>
        </p:txBody>
      </p:sp>
      <p:sp>
        <p:nvSpPr>
          <p:cNvPr id="19" name="TextBox 18"/>
          <p:cNvSpPr txBox="1"/>
          <p:nvPr/>
        </p:nvSpPr>
        <p:spPr>
          <a:xfrm>
            <a:off x="8185708"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850" b="1" i="0">
                <a:solidFill>
                  <a:srgbClr val="FFFFFF"/>
                </a:solidFill>
                <a:latin typeface="Calibri"/>
              </a:rPr>
              <a:t>1960'tan sonra · Levha tektoniği</a:t>
            </a:r>
          </a:p>
        </p:txBody>
      </p:sp>
      <p:sp>
        <p:nvSpPr>
          <p:cNvPr id="20" name="TextBox 19"/>
          <p:cNvSpPr txBox="1"/>
          <p:nvPr/>
        </p:nvSpPr>
        <p:spPr>
          <a:xfrm>
            <a:off x="8203996" y="1865376"/>
            <a:ext cx="3375050" cy="275234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Bilim insanları okyanus tabanlarındaki yayılmadan yola çıkarak kıtaların neden ve nasıl hareket ettiğini açıklayan levha tektoniği kuramını geliştirdi.</a:t>
            </a:r>
          </a:p>
        </p:txBody>
      </p:sp>
      <p:sp>
        <p:nvSpPr>
          <p:cNvPr id="21" name="Rounded Rectangle 20"/>
          <p:cNvSpPr/>
          <p:nvPr/>
        </p:nvSpPr>
        <p:spPr>
          <a:xfrm>
            <a:off x="502920" y="4828032"/>
            <a:ext cx="11185855" cy="1280160"/>
          </a:xfrm>
          <a:prstGeom prst="roundRect">
            <a:avLst>
              <a:gd name="adj" fmla="val 8000"/>
            </a:avLst>
          </a:prstGeom>
          <a:solidFill>
            <a:srgbClr val="F0F0F0"/>
          </a:solidFill>
          <a:ln>
            <a:noFill/>
          </a:ln>
          <a:effectLst/>
        </p:spPr>
        <p:txBody>
          <a:bodyPr rtlCol="0" anchor="ctr"/>
          <a:lstStyle/>
          <a:p/>
        </p:txBody>
      </p:sp>
      <p:sp>
        <p:nvSpPr>
          <p:cNvPr id="22" name="Rectangle 21"/>
          <p:cNvSpPr/>
          <p:nvPr/>
        </p:nvSpPr>
        <p:spPr>
          <a:xfrm>
            <a:off x="502920" y="4828032"/>
            <a:ext cx="118872" cy="1280160"/>
          </a:xfrm>
          <a:prstGeom prst="rect">
            <a:avLst/>
          </a:prstGeom>
          <a:solidFill>
            <a:srgbClr val="FCC021"/>
          </a:solidFill>
          <a:ln>
            <a:noFill/>
          </a:ln>
          <a:effectLst/>
        </p:spPr>
        <p:txBody>
          <a:bodyPr rtlCol="0" anchor="ctr"/>
          <a:lstStyle/>
          <a:p/>
        </p:txBody>
      </p:sp>
      <p:sp>
        <p:nvSpPr>
          <p:cNvPr id="23" name="TextBox 22"/>
          <p:cNvSpPr txBox="1"/>
          <p:nvPr/>
        </p:nvSpPr>
        <p:spPr>
          <a:xfrm>
            <a:off x="777240" y="4828032"/>
            <a:ext cx="10774375" cy="1280160"/>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Wegener'in temel kanıtı: birbirinden çok uzakta bulunan kıtaların sınırlarının bir yapbozun parçaları gibi benzemesini (Konuya Başlarken!)</a:t>
            </a:r>
          </a:p>
        </p:txBody>
      </p:sp>
      <p:sp>
        <p:nvSpPr>
          <p:cNvPr id="24" name="TextBox 23"/>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5" name="Rounded Rectangle 24"/>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49</a:t>
            </a:r>
          </a:p>
        </p:txBody>
      </p:sp>
      <p:sp>
        <p:nvSpPr>
          <p:cNvPr id="26" name="TextBox 25"/>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 / 350</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Levha tektoniğinin beş anahtarı</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KAVRAMLAR</a:t>
            </a:r>
          </a:p>
        </p:txBody>
      </p:sp>
      <p:sp>
        <p:nvSpPr>
          <p:cNvPr id="6" name="Rounded Rectangle 5"/>
          <p:cNvSpPr/>
          <p:nvPr/>
        </p:nvSpPr>
        <p:spPr>
          <a:xfrm>
            <a:off x="502920" y="1261872"/>
            <a:ext cx="3594506" cy="242316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3594506" cy="530352"/>
          </a:xfrm>
          <a:prstGeom prst="roundRect">
            <a:avLst>
              <a:gd name="adj" fmla="val 25000"/>
            </a:avLst>
          </a:prstGeom>
          <a:solidFill>
            <a:srgbClr val="A43E2A"/>
          </a:solidFill>
          <a:ln>
            <a:noFill/>
          </a:ln>
          <a:effectLst/>
        </p:spPr>
        <p:txBody>
          <a:bodyPr rtlCol="0" anchor="ctr"/>
          <a:lstStyle/>
          <a:p/>
        </p:txBody>
      </p:sp>
      <p:sp>
        <p:nvSpPr>
          <p:cNvPr id="8" name="Rectangle 7"/>
          <p:cNvSpPr/>
          <p:nvPr/>
        </p:nvSpPr>
        <p:spPr>
          <a:xfrm>
            <a:off x="502920" y="1527048"/>
            <a:ext cx="3594506" cy="265176"/>
          </a:xfrm>
          <a:prstGeom prst="rect">
            <a:avLst/>
          </a:prstGeom>
          <a:solidFill>
            <a:srgbClr val="A43E2A"/>
          </a:solidFill>
          <a:ln>
            <a:noFill/>
          </a:ln>
          <a:effectLst/>
        </p:spPr>
        <p:txBody>
          <a:bodyPr rtlCol="0" anchor="ctr"/>
          <a:lstStyle/>
          <a:p/>
        </p:txBody>
      </p:sp>
      <p:sp>
        <p:nvSpPr>
          <p:cNvPr id="9" name="TextBox 8"/>
          <p:cNvSpPr txBox="1"/>
          <p:nvPr/>
        </p:nvSpPr>
        <p:spPr>
          <a:xfrm>
            <a:off x="594360"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Levha</a:t>
            </a:r>
          </a:p>
        </p:txBody>
      </p:sp>
      <p:sp>
        <p:nvSpPr>
          <p:cNvPr id="10" name="TextBox 9"/>
          <p:cNvSpPr txBox="1"/>
          <p:nvPr/>
        </p:nvSpPr>
        <p:spPr>
          <a:xfrm>
            <a:off x="612648" y="1865376"/>
            <a:ext cx="3375050" cy="174650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Levha tektoniği kuramına göre yer kabuğu, levha (plaka) adı verilen farklı büyüklüklerdeki parçalardan oluşmaktadır.</a:t>
            </a:r>
          </a:p>
        </p:txBody>
      </p:sp>
      <p:sp>
        <p:nvSpPr>
          <p:cNvPr id="11" name="Rounded Rectangle 10"/>
          <p:cNvSpPr/>
          <p:nvPr/>
        </p:nvSpPr>
        <p:spPr>
          <a:xfrm>
            <a:off x="4298594" y="1261872"/>
            <a:ext cx="3594506" cy="242316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61872"/>
            <a:ext cx="3594506"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4298594" y="1527048"/>
            <a:ext cx="3594506" cy="265176"/>
          </a:xfrm>
          <a:prstGeom prst="rect">
            <a:avLst/>
          </a:prstGeom>
          <a:solidFill>
            <a:srgbClr val="4F4F4F"/>
          </a:solidFill>
          <a:ln>
            <a:noFill/>
          </a:ln>
          <a:effectLst/>
        </p:spPr>
        <p:txBody>
          <a:bodyPr rtlCol="0" anchor="ctr"/>
          <a:lstStyle/>
          <a:p/>
        </p:txBody>
      </p:sp>
      <p:sp>
        <p:nvSpPr>
          <p:cNvPr id="14" name="TextBox 13"/>
          <p:cNvSpPr txBox="1"/>
          <p:nvPr/>
        </p:nvSpPr>
        <p:spPr>
          <a:xfrm>
            <a:off x="4390034"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Fay</a:t>
            </a:r>
          </a:p>
        </p:txBody>
      </p:sp>
      <p:sp>
        <p:nvSpPr>
          <p:cNvPr id="15" name="TextBox 14"/>
          <p:cNvSpPr txBox="1"/>
          <p:nvPr/>
        </p:nvSpPr>
        <p:spPr>
          <a:xfrm>
            <a:off x="4408322" y="1865376"/>
            <a:ext cx="3375050" cy="174650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Levhalardaki kırık hatlarına da fay adı verilmektedir.</a:t>
            </a:r>
          </a:p>
        </p:txBody>
      </p:sp>
      <p:sp>
        <p:nvSpPr>
          <p:cNvPr id="16" name="Rounded Rectangle 15"/>
          <p:cNvSpPr/>
          <p:nvPr/>
        </p:nvSpPr>
        <p:spPr>
          <a:xfrm>
            <a:off x="8094268" y="1261872"/>
            <a:ext cx="3594506" cy="242316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61872"/>
            <a:ext cx="3594506" cy="530352"/>
          </a:xfrm>
          <a:prstGeom prst="roundRect">
            <a:avLst>
              <a:gd name="adj" fmla="val 25000"/>
            </a:avLst>
          </a:prstGeom>
          <a:solidFill>
            <a:srgbClr val="A43E2A"/>
          </a:solidFill>
          <a:ln>
            <a:noFill/>
          </a:ln>
          <a:effectLst/>
        </p:spPr>
        <p:txBody>
          <a:bodyPr rtlCol="0" anchor="ctr"/>
          <a:lstStyle/>
          <a:p/>
        </p:txBody>
      </p:sp>
      <p:sp>
        <p:nvSpPr>
          <p:cNvPr id="18" name="Rectangle 17"/>
          <p:cNvSpPr/>
          <p:nvPr/>
        </p:nvSpPr>
        <p:spPr>
          <a:xfrm>
            <a:off x="8094268" y="1527048"/>
            <a:ext cx="3594506" cy="265176"/>
          </a:xfrm>
          <a:prstGeom prst="rect">
            <a:avLst/>
          </a:prstGeom>
          <a:solidFill>
            <a:srgbClr val="A43E2A"/>
          </a:solidFill>
          <a:ln>
            <a:noFill/>
          </a:ln>
          <a:effectLst/>
        </p:spPr>
        <p:txBody>
          <a:bodyPr rtlCol="0" anchor="ctr"/>
          <a:lstStyle/>
          <a:p/>
        </p:txBody>
      </p:sp>
      <p:sp>
        <p:nvSpPr>
          <p:cNvPr id="19" name="TextBox 18"/>
          <p:cNvSpPr txBox="1"/>
          <p:nvPr/>
        </p:nvSpPr>
        <p:spPr>
          <a:xfrm>
            <a:off x="8185708"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Konveksiyonel akıntı</a:t>
            </a:r>
          </a:p>
        </p:txBody>
      </p:sp>
      <p:sp>
        <p:nvSpPr>
          <p:cNvPr id="20" name="TextBox 19"/>
          <p:cNvSpPr txBox="1"/>
          <p:nvPr/>
        </p:nvSpPr>
        <p:spPr>
          <a:xfrm>
            <a:off x="8203996" y="1865376"/>
            <a:ext cx="3375050" cy="174650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Levhalar, manto katmanındaki güçlü konveksiyonel akıntıların etkisiyle yatay ve dikey yönde hareketlerde bulunmaktadır.</a:t>
            </a:r>
          </a:p>
        </p:txBody>
      </p:sp>
      <p:sp>
        <p:nvSpPr>
          <p:cNvPr id="21" name="Rounded Rectangle 20"/>
          <p:cNvSpPr/>
          <p:nvPr/>
        </p:nvSpPr>
        <p:spPr>
          <a:xfrm>
            <a:off x="502920" y="3867912"/>
            <a:ext cx="5492343" cy="242316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502920" y="3867912"/>
            <a:ext cx="5492343" cy="530352"/>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502920" y="4133088"/>
            <a:ext cx="5492343" cy="265176"/>
          </a:xfrm>
          <a:prstGeom prst="rect">
            <a:avLst/>
          </a:prstGeom>
          <a:solidFill>
            <a:srgbClr val="4F4F4F"/>
          </a:solidFill>
          <a:ln>
            <a:noFill/>
          </a:ln>
          <a:effectLst/>
        </p:spPr>
        <p:txBody>
          <a:bodyPr rtlCol="0" anchor="ctr"/>
          <a:lstStyle/>
          <a:p/>
        </p:txBody>
      </p:sp>
      <p:sp>
        <p:nvSpPr>
          <p:cNvPr id="24" name="TextBox 23"/>
          <p:cNvSpPr txBox="1"/>
          <p:nvPr/>
        </p:nvSpPr>
        <p:spPr>
          <a:xfrm>
            <a:off x="594360" y="386791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Tektonizma</a:t>
            </a:r>
          </a:p>
        </p:txBody>
      </p:sp>
      <p:sp>
        <p:nvSpPr>
          <p:cNvPr id="25" name="TextBox 24"/>
          <p:cNvSpPr txBox="1"/>
          <p:nvPr/>
        </p:nvSpPr>
        <p:spPr>
          <a:xfrm>
            <a:off x="612648" y="4471416"/>
            <a:ext cx="5272887" cy="174650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Levhaların yatay, dikey ve yanal hareketleri ile bu hareketlere bağlı meydana gelen süreçlerin tamamına genel olarak tektonizma adı verilmektedir.</a:t>
            </a:r>
          </a:p>
        </p:txBody>
      </p:sp>
      <p:sp>
        <p:nvSpPr>
          <p:cNvPr id="26" name="Rounded Rectangle 25"/>
          <p:cNvSpPr/>
          <p:nvPr/>
        </p:nvSpPr>
        <p:spPr>
          <a:xfrm>
            <a:off x="6196431" y="3867912"/>
            <a:ext cx="5492343" cy="2423160"/>
          </a:xfrm>
          <a:prstGeom prst="roundRect">
            <a:avLst>
              <a:gd name="adj" fmla="val 5000"/>
            </a:avLst>
          </a:prstGeom>
          <a:solidFill>
            <a:srgbClr val="F0F0F0"/>
          </a:solidFill>
          <a:ln>
            <a:noFill/>
          </a:ln>
          <a:effectLst/>
        </p:spPr>
        <p:txBody>
          <a:bodyPr rtlCol="0" anchor="ctr"/>
          <a:lstStyle/>
          <a:p/>
        </p:txBody>
      </p:sp>
      <p:sp>
        <p:nvSpPr>
          <p:cNvPr id="27" name="Rounded Rectangle 26"/>
          <p:cNvSpPr/>
          <p:nvPr/>
        </p:nvSpPr>
        <p:spPr>
          <a:xfrm>
            <a:off x="6196431" y="3867912"/>
            <a:ext cx="5492343" cy="530352"/>
          </a:xfrm>
          <a:prstGeom prst="roundRect">
            <a:avLst>
              <a:gd name="adj" fmla="val 25000"/>
            </a:avLst>
          </a:prstGeom>
          <a:solidFill>
            <a:srgbClr val="A43E2A"/>
          </a:solidFill>
          <a:ln>
            <a:noFill/>
          </a:ln>
          <a:effectLst/>
        </p:spPr>
        <p:txBody>
          <a:bodyPr rtlCol="0" anchor="ctr"/>
          <a:lstStyle/>
          <a:p/>
        </p:txBody>
      </p:sp>
      <p:sp>
        <p:nvSpPr>
          <p:cNvPr id="28" name="Rectangle 27"/>
          <p:cNvSpPr/>
          <p:nvPr/>
        </p:nvSpPr>
        <p:spPr>
          <a:xfrm>
            <a:off x="6196431" y="4133088"/>
            <a:ext cx="5492343" cy="265176"/>
          </a:xfrm>
          <a:prstGeom prst="rect">
            <a:avLst/>
          </a:prstGeom>
          <a:solidFill>
            <a:srgbClr val="A43E2A"/>
          </a:solidFill>
          <a:ln>
            <a:noFill/>
          </a:ln>
          <a:effectLst/>
        </p:spPr>
        <p:txBody>
          <a:bodyPr rtlCol="0" anchor="ctr"/>
          <a:lstStyle/>
          <a:p/>
        </p:txBody>
      </p:sp>
      <p:sp>
        <p:nvSpPr>
          <p:cNvPr id="29" name="TextBox 28"/>
          <p:cNvSpPr txBox="1"/>
          <p:nvPr/>
        </p:nvSpPr>
        <p:spPr>
          <a:xfrm>
            <a:off x="6287871" y="386791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Pangea</a:t>
            </a:r>
          </a:p>
        </p:txBody>
      </p:sp>
      <p:sp>
        <p:nvSpPr>
          <p:cNvPr id="30" name="TextBox 29"/>
          <p:cNvSpPr txBox="1"/>
          <p:nvPr/>
        </p:nvSpPr>
        <p:spPr>
          <a:xfrm>
            <a:off x="6306159" y="4471416"/>
            <a:ext cx="5272887" cy="174650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Kurama göre yer kabuğunun üst kısmındaki kıtasal kabuk çok önceleri Pangea adı verilen tek bir süper kıtayı oluşturmaktaydı.</a:t>
            </a:r>
          </a:p>
        </p:txBody>
      </p:sp>
      <p:sp>
        <p:nvSpPr>
          <p:cNvPr id="31" name="TextBox 3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32" name="Rounded Rectangle 3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49</a:t>
            </a:r>
          </a:p>
        </p:txBody>
      </p:sp>
      <p:sp>
        <p:nvSpPr>
          <p:cNvPr id="33" name="TextBox 3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 / 350</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1</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Levhaların yatay, dikey ve yanal hareketleri ile bu hareketlere bağlı süreçlerin tamamına ne ad verilir?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Orojenez</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Tektonizma</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Volkanizma</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Pangea</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Kayaç döngüsü</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49</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 / 350</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1</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Levhaların yatay, dikey ve yanal hareketleri ile bu hareketlere bağlı süreçlerin tamamına ne ad verilir?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Orojenez</a:t>
            </a:r>
          </a:p>
        </p:txBody>
      </p:sp>
      <p:sp>
        <p:nvSpPr>
          <p:cNvPr id="10" name="Rounded Rectangle 9"/>
          <p:cNvSpPr/>
          <p:nvPr/>
        </p:nvSpPr>
        <p:spPr>
          <a:xfrm>
            <a:off x="502920" y="3158337"/>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1" name="Oval 10"/>
          <p:cNvSpPr/>
          <p:nvPr/>
        </p:nvSpPr>
        <p:spPr>
          <a:xfrm>
            <a:off x="594360" y="3114445"/>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Tektonizma</a:t>
            </a:r>
          </a:p>
        </p:txBody>
      </p:sp>
      <p:sp>
        <p:nvSpPr>
          <p:cNvPr id="13" name="Rounded Rectangle 12"/>
          <p:cNvSpPr/>
          <p:nvPr/>
        </p:nvSpPr>
        <p:spPr>
          <a:xfrm>
            <a:off x="502920" y="368320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363931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Volkanizma</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Pangea</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Kayaç döngüsü</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2000" b="0" i="0">
                <a:solidFill>
                  <a:srgbClr val="262626"/>
                </a:solidFill>
                <a:latin typeface="Calibri"/>
              </a:rPr>
              <a:t>Kitap s. 49: bu hareketlerin ve bağlı süreçlerin tamamına genel olarak tektonizma adı verilir.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49</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 / 350</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Levhalar ve hareket yönleri</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HARİTA 3.1</a:t>
            </a:r>
          </a:p>
        </p:txBody>
      </p:sp>
      <p:pic>
        <p:nvPicPr>
          <p:cNvPr id="6" name="Picture 5" descr="h6_levhalar_s50.jpg"/>
          <p:cNvPicPr>
            <a:picLocks noChangeAspect="1"/>
          </p:cNvPicPr>
          <p:nvPr/>
        </p:nvPicPr>
        <p:blipFill>
          <a:blip r:embed="rId3"/>
          <a:stretch>
            <a:fillRect/>
          </a:stretch>
        </p:blipFill>
        <p:spPr>
          <a:xfrm>
            <a:off x="502920" y="1761570"/>
            <a:ext cx="6949440" cy="3938363"/>
          </a:xfrm>
          <a:prstGeom prst="rect">
            <a:avLst/>
          </a:prstGeom>
          <a:ln w="9525">
            <a:solidFill>
              <a:srgbClr val="D9D9D9"/>
            </a:solidFill>
          </a:ln>
        </p:spPr>
      </p:pic>
      <p:sp>
        <p:nvSpPr>
          <p:cNvPr id="7" name="TextBox 6"/>
          <p:cNvSpPr txBox="1"/>
          <p:nvPr/>
        </p:nvSpPr>
        <p:spPr>
          <a:xfrm>
            <a:off x="7680960" y="1261872"/>
            <a:ext cx="4007815" cy="2377440"/>
          </a:xfrm>
          <a:prstGeom prst="rect">
            <a:avLst/>
          </a:prstGeom>
          <a:noFill/>
        </p:spPr>
        <p:txBody>
          <a:bodyPr wrap="square" anchor="t" lIns="73152" rIns="73152" tIns="36576" bIns="36576">
            <a:noAutofit/>
          </a:bodyPr>
          <a:lstStyle/>
          <a:p>
            <a:pPr algn="l" marL="248620" indent="-248620">
              <a:spcBef>
                <a:spcPts val="0"/>
              </a:spcBef>
              <a:spcAft>
                <a:spcPts val="600"/>
              </a:spcAft>
            </a:pPr>
            <a:r>
              <a:rPr lang="tr-TR" sz="2000" b="1" i="0">
                <a:solidFill>
                  <a:srgbClr val="A43E2A"/>
                </a:solidFill>
                <a:latin typeface="Calibri"/>
              </a:rPr>
              <a:t>•  </a:t>
            </a:r>
            <a:r>
              <a:rPr lang="tr-TR" sz="2000" b="0" i="0">
                <a:solidFill>
                  <a:srgbClr val="262626"/>
                </a:solidFill>
                <a:latin typeface="Calibri"/>
              </a:rPr>
              <a:t>Okyanusal levha: Pasifik, Nazka</a:t>
            </a:r>
          </a:p>
          <a:p>
            <a:pPr algn="l" marL="248620" indent="-248620">
              <a:spcBef>
                <a:spcPts val="0"/>
              </a:spcBef>
              <a:spcAft>
                <a:spcPts val="600"/>
              </a:spcAft>
            </a:pPr>
            <a:r>
              <a:rPr lang="tr-TR" sz="2000" b="1" i="0">
                <a:solidFill>
                  <a:srgbClr val="A43E2A"/>
                </a:solidFill>
                <a:latin typeface="Calibri"/>
              </a:rPr>
              <a:t>•  </a:t>
            </a:r>
            <a:r>
              <a:rPr lang="tr-TR" sz="2000" b="0" i="0">
                <a:solidFill>
                  <a:srgbClr val="262626"/>
                </a:solidFill>
                <a:latin typeface="Calibri"/>
              </a:rPr>
              <a:t>Kıtasal levha: Avrasya, Afrika</a:t>
            </a:r>
          </a:p>
          <a:p>
            <a:pPr algn="l" marL="248620" indent="-248620">
              <a:spcBef>
                <a:spcPts val="0"/>
              </a:spcBef>
              <a:spcAft>
                <a:spcPts val="0"/>
              </a:spcAft>
            </a:pPr>
            <a:r>
              <a:rPr lang="tr-TR" sz="2000" b="1" i="0">
                <a:solidFill>
                  <a:srgbClr val="A43E2A"/>
                </a:solidFill>
                <a:latin typeface="Calibri"/>
              </a:rPr>
              <a:t>•  </a:t>
            </a:r>
            <a:r>
              <a:rPr lang="tr-TR" sz="2000" b="0" i="0">
                <a:solidFill>
                  <a:srgbClr val="262626"/>
                </a:solidFill>
                <a:latin typeface="Calibri"/>
              </a:rPr>
              <a:t>Sınırlar: Dünya’nın tektonik olarak en aktif bölgeler</a:t>
            </a:r>
          </a:p>
        </p:txBody>
      </p:sp>
      <p:sp>
        <p:nvSpPr>
          <p:cNvPr id="8" name="Rounded Rectangle 7"/>
          <p:cNvSpPr/>
          <p:nvPr/>
        </p:nvSpPr>
        <p:spPr>
          <a:xfrm>
            <a:off x="7680960" y="3776472"/>
            <a:ext cx="4007815" cy="731520"/>
          </a:xfrm>
          <a:prstGeom prst="roundRect">
            <a:avLst>
              <a:gd name="adj" fmla="val 30000"/>
            </a:avLst>
          </a:prstGeom>
          <a:solidFill>
            <a:srgbClr val="A43E2A"/>
          </a:solidFill>
          <a:ln>
            <a:noFill/>
          </a:ln>
          <a:effectLst/>
        </p:spPr>
        <p:txBody>
          <a:bodyPr rtlCol="0" anchor="ctr" wrap="square" lIns="128016" rIns="128016" tIns="73152" bIns="73152">
            <a:noAutofit/>
          </a:bodyPr>
          <a:lstStyle/>
          <a:p>
            <a:pPr algn="ctr">
              <a:spcBef>
                <a:spcPts val="0"/>
              </a:spcBef>
              <a:spcAft>
                <a:spcPts val="0"/>
              </a:spcAft>
            </a:pPr>
            <a:r>
              <a:rPr lang="tr-TR" sz="2100" b="1" i="0">
                <a:solidFill>
                  <a:srgbClr val="FFFFFF"/>
                </a:solidFill>
                <a:latin typeface="Calibri"/>
              </a:rPr>
              <a:t>ayrılma (uzaklaşma)</a:t>
            </a:r>
          </a:p>
        </p:txBody>
      </p:sp>
      <p:sp>
        <p:nvSpPr>
          <p:cNvPr id="9" name="Rounded Rectangle 8"/>
          <p:cNvSpPr/>
          <p:nvPr/>
        </p:nvSpPr>
        <p:spPr>
          <a:xfrm>
            <a:off x="7680960" y="4617720"/>
            <a:ext cx="4007815" cy="731520"/>
          </a:xfrm>
          <a:prstGeom prst="roundRect">
            <a:avLst>
              <a:gd name="adj" fmla="val 30000"/>
            </a:avLst>
          </a:prstGeom>
          <a:solidFill>
            <a:srgbClr val="4F4F4F"/>
          </a:solidFill>
          <a:ln>
            <a:noFill/>
          </a:ln>
          <a:effectLst/>
        </p:spPr>
        <p:txBody>
          <a:bodyPr rtlCol="0" anchor="ctr" wrap="square" lIns="128016" rIns="128016" tIns="73152" bIns="73152">
            <a:noAutofit/>
          </a:bodyPr>
          <a:lstStyle/>
          <a:p>
            <a:pPr algn="ctr">
              <a:spcBef>
                <a:spcPts val="0"/>
              </a:spcBef>
              <a:spcAft>
                <a:spcPts val="0"/>
              </a:spcAft>
            </a:pPr>
            <a:r>
              <a:rPr lang="tr-TR" sz="2100" b="1" i="0">
                <a:solidFill>
                  <a:srgbClr val="FFFFFF"/>
                </a:solidFill>
                <a:latin typeface="Calibri"/>
              </a:rPr>
              <a:t>yanal kayma (transform)</a:t>
            </a:r>
          </a:p>
        </p:txBody>
      </p:sp>
      <p:sp>
        <p:nvSpPr>
          <p:cNvPr id="10" name="Rounded Rectangle 9"/>
          <p:cNvSpPr/>
          <p:nvPr/>
        </p:nvSpPr>
        <p:spPr>
          <a:xfrm>
            <a:off x="7680960" y="5458968"/>
            <a:ext cx="4007815" cy="731520"/>
          </a:xfrm>
          <a:prstGeom prst="roundRect">
            <a:avLst>
              <a:gd name="adj" fmla="val 30000"/>
            </a:avLst>
          </a:prstGeom>
          <a:solidFill>
            <a:srgbClr val="A43E2A"/>
          </a:solidFill>
          <a:ln>
            <a:noFill/>
          </a:ln>
          <a:effectLst/>
        </p:spPr>
        <p:txBody>
          <a:bodyPr rtlCol="0" anchor="ctr" wrap="square" lIns="128016" rIns="128016" tIns="73152" bIns="73152">
            <a:noAutofit/>
          </a:bodyPr>
          <a:lstStyle/>
          <a:p>
            <a:pPr algn="ctr">
              <a:spcBef>
                <a:spcPts val="0"/>
              </a:spcBef>
              <a:spcAft>
                <a:spcPts val="0"/>
              </a:spcAft>
            </a:pPr>
            <a:r>
              <a:rPr lang="tr-TR" sz="2100" b="1" i="0">
                <a:solidFill>
                  <a:srgbClr val="FFFFFF"/>
                </a:solidFill>
                <a:latin typeface="Calibri"/>
              </a:rPr>
              <a:t>yaklaşma (çarpışma)</a:t>
            </a:r>
          </a:p>
        </p:txBody>
      </p:sp>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50</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18 / 350</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Ayrılma: dört aşama</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AYRILMA</a:t>
            </a:r>
          </a:p>
        </p:txBody>
      </p:sp>
      <p:pic>
        <p:nvPicPr>
          <p:cNvPr id="6" name="Picture 5" descr="h6_rift_harita_s50.jpg"/>
          <p:cNvPicPr>
            <a:picLocks noChangeAspect="1"/>
          </p:cNvPicPr>
          <p:nvPr/>
        </p:nvPicPr>
        <p:blipFill>
          <a:blip r:embed="rId3"/>
          <a:stretch>
            <a:fillRect/>
          </a:stretch>
        </p:blipFill>
        <p:spPr>
          <a:xfrm>
            <a:off x="861420" y="1216152"/>
            <a:ext cx="2346240" cy="2377440"/>
          </a:xfrm>
          <a:prstGeom prst="rect">
            <a:avLst/>
          </a:prstGeom>
          <a:ln w="9525">
            <a:solidFill>
              <a:srgbClr val="D9D9D9"/>
            </a:solidFill>
          </a:ln>
        </p:spPr>
      </p:pic>
      <p:sp>
        <p:nvSpPr>
          <p:cNvPr id="7" name="TextBox 6"/>
          <p:cNvSpPr txBox="1"/>
          <p:nvPr/>
        </p:nvSpPr>
        <p:spPr>
          <a:xfrm>
            <a:off x="3675888" y="1216152"/>
            <a:ext cx="2282799" cy="411480"/>
          </a:xfrm>
          <a:prstGeom prst="rect">
            <a:avLst/>
          </a:prstGeom>
          <a:noFill/>
        </p:spPr>
        <p:txBody>
          <a:bodyPr wrap="square" anchor="t" lIns="73152" rIns="73152" tIns="36576" bIns="36576">
            <a:noAutofit/>
          </a:bodyPr>
          <a:lstStyle/>
          <a:p>
            <a:pPr algn="l">
              <a:spcBef>
                <a:spcPts val="0"/>
              </a:spcBef>
              <a:spcAft>
                <a:spcPts val="0"/>
              </a:spcAft>
            </a:pPr>
            <a:r>
              <a:rPr lang="tr-TR" sz="1900" b="1" i="0">
                <a:solidFill>
                  <a:srgbClr val="A43E2A"/>
                </a:solidFill>
                <a:latin typeface="Calibri"/>
              </a:rPr>
              <a:t>A. Kırılma</a:t>
            </a:r>
          </a:p>
        </p:txBody>
      </p:sp>
      <p:sp>
        <p:nvSpPr>
          <p:cNvPr id="8" name="TextBox 7"/>
          <p:cNvSpPr txBox="1"/>
          <p:nvPr/>
        </p:nvSpPr>
        <p:spPr>
          <a:xfrm>
            <a:off x="3675888" y="1627632"/>
            <a:ext cx="2282799" cy="192024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Konveksiyonel akıntılar levhayı kırar; parçalar ters yönde uzaklaşır (Doğu Afrika Rift Hattı).</a:t>
            </a:r>
          </a:p>
        </p:txBody>
      </p:sp>
      <p:pic>
        <p:nvPicPr>
          <p:cNvPr id="9" name="Picture 8" descr="h6_rift_s51.jpg"/>
          <p:cNvPicPr>
            <a:picLocks noChangeAspect="1"/>
          </p:cNvPicPr>
          <p:nvPr/>
        </p:nvPicPr>
        <p:blipFill>
          <a:blip r:embed="rId4"/>
          <a:stretch>
            <a:fillRect/>
          </a:stretch>
        </p:blipFill>
        <p:spPr>
          <a:xfrm>
            <a:off x="6233007" y="1560459"/>
            <a:ext cx="3063240" cy="1688824"/>
          </a:xfrm>
          <a:prstGeom prst="rect">
            <a:avLst/>
          </a:prstGeom>
          <a:ln w="9525">
            <a:solidFill>
              <a:srgbClr val="D9D9D9"/>
            </a:solidFill>
          </a:ln>
        </p:spPr>
      </p:pic>
      <p:sp>
        <p:nvSpPr>
          <p:cNvPr id="10" name="TextBox 9"/>
          <p:cNvSpPr txBox="1"/>
          <p:nvPr/>
        </p:nvSpPr>
        <p:spPr>
          <a:xfrm>
            <a:off x="9405975" y="1216152"/>
            <a:ext cx="2282799" cy="411480"/>
          </a:xfrm>
          <a:prstGeom prst="rect">
            <a:avLst/>
          </a:prstGeom>
          <a:noFill/>
        </p:spPr>
        <p:txBody>
          <a:bodyPr wrap="square" anchor="t" lIns="73152" rIns="73152" tIns="36576" bIns="36576">
            <a:noAutofit/>
          </a:bodyPr>
          <a:lstStyle/>
          <a:p>
            <a:pPr algn="l">
              <a:spcBef>
                <a:spcPts val="0"/>
              </a:spcBef>
              <a:spcAft>
                <a:spcPts val="0"/>
              </a:spcAft>
            </a:pPr>
            <a:r>
              <a:rPr lang="tr-TR" sz="1900" b="1" i="0">
                <a:solidFill>
                  <a:srgbClr val="A43E2A"/>
                </a:solidFill>
                <a:latin typeface="Calibri"/>
              </a:rPr>
              <a:t>B. Rift hattı</a:t>
            </a:r>
          </a:p>
        </p:txBody>
      </p:sp>
      <p:sp>
        <p:nvSpPr>
          <p:cNvPr id="11" name="TextBox 10"/>
          <p:cNvSpPr txBox="1"/>
          <p:nvPr/>
        </p:nvSpPr>
        <p:spPr>
          <a:xfrm>
            <a:off x="9405975" y="1627632"/>
            <a:ext cx="2282799" cy="192024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Çöken alanda rift hattı adı verilen çukur alanlar oluşur; magma çıkar, volkanizma başlar.</a:t>
            </a:r>
          </a:p>
        </p:txBody>
      </p:sp>
      <p:pic>
        <p:nvPicPr>
          <p:cNvPr id="12" name="Picture 11" descr="h6_deniz_tabani_s51.jpg"/>
          <p:cNvPicPr>
            <a:picLocks noChangeAspect="1"/>
          </p:cNvPicPr>
          <p:nvPr/>
        </p:nvPicPr>
        <p:blipFill>
          <a:blip r:embed="rId5"/>
          <a:stretch>
            <a:fillRect/>
          </a:stretch>
        </p:blipFill>
        <p:spPr>
          <a:xfrm>
            <a:off x="502920" y="4109202"/>
            <a:ext cx="3063240" cy="1711978"/>
          </a:xfrm>
          <a:prstGeom prst="rect">
            <a:avLst/>
          </a:prstGeom>
          <a:ln w="9525">
            <a:solidFill>
              <a:srgbClr val="D9D9D9"/>
            </a:solidFill>
          </a:ln>
        </p:spPr>
      </p:pic>
      <p:sp>
        <p:nvSpPr>
          <p:cNvPr id="13" name="TextBox 12"/>
          <p:cNvSpPr txBox="1"/>
          <p:nvPr/>
        </p:nvSpPr>
        <p:spPr>
          <a:xfrm>
            <a:off x="3675888" y="3776472"/>
            <a:ext cx="2282799" cy="411480"/>
          </a:xfrm>
          <a:prstGeom prst="rect">
            <a:avLst/>
          </a:prstGeom>
          <a:noFill/>
        </p:spPr>
        <p:txBody>
          <a:bodyPr wrap="square" anchor="t" lIns="73152" rIns="73152" tIns="36576" bIns="36576">
            <a:noAutofit/>
          </a:bodyPr>
          <a:lstStyle/>
          <a:p>
            <a:pPr algn="l">
              <a:spcBef>
                <a:spcPts val="0"/>
              </a:spcBef>
              <a:spcAft>
                <a:spcPts val="0"/>
              </a:spcAft>
            </a:pPr>
            <a:r>
              <a:rPr lang="tr-TR" sz="1550" b="1" i="0">
                <a:solidFill>
                  <a:srgbClr val="A43E2A"/>
                </a:solidFill>
                <a:latin typeface="Calibri"/>
              </a:rPr>
              <a:t>C. Deniz tabanı yayılması</a:t>
            </a:r>
          </a:p>
        </p:txBody>
      </p:sp>
      <p:sp>
        <p:nvSpPr>
          <p:cNvPr id="14" name="TextBox 13"/>
          <p:cNvSpPr txBox="1"/>
          <p:nvPr/>
        </p:nvSpPr>
        <p:spPr>
          <a:xfrm>
            <a:off x="3675888" y="4187952"/>
            <a:ext cx="2282799" cy="192024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Vadi genişler, Kızıldeniz'e benzer dar bir deniz oluşumuna yol açar.</a:t>
            </a:r>
          </a:p>
        </p:txBody>
      </p:sp>
      <p:pic>
        <p:nvPicPr>
          <p:cNvPr id="15" name="Picture 14" descr="h6_sirt_s51.jpg"/>
          <p:cNvPicPr>
            <a:picLocks noChangeAspect="1"/>
          </p:cNvPicPr>
          <p:nvPr/>
        </p:nvPicPr>
        <p:blipFill>
          <a:blip r:embed="rId6"/>
          <a:stretch>
            <a:fillRect/>
          </a:stretch>
        </p:blipFill>
        <p:spPr>
          <a:xfrm>
            <a:off x="6233007" y="4259433"/>
            <a:ext cx="3063240" cy="1411517"/>
          </a:xfrm>
          <a:prstGeom prst="rect">
            <a:avLst/>
          </a:prstGeom>
          <a:ln w="9525">
            <a:solidFill>
              <a:srgbClr val="D9D9D9"/>
            </a:solidFill>
          </a:ln>
        </p:spPr>
      </p:pic>
      <p:sp>
        <p:nvSpPr>
          <p:cNvPr id="16" name="TextBox 15"/>
          <p:cNvSpPr txBox="1"/>
          <p:nvPr/>
        </p:nvSpPr>
        <p:spPr>
          <a:xfrm>
            <a:off x="9405975" y="3776472"/>
            <a:ext cx="2282799" cy="41148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A43E2A"/>
                </a:solidFill>
                <a:latin typeface="Calibri"/>
              </a:rPr>
              <a:t>Ç. Okyanus ortası sırtı</a:t>
            </a:r>
          </a:p>
        </p:txBody>
      </p:sp>
      <p:sp>
        <p:nvSpPr>
          <p:cNvPr id="17" name="TextBox 16"/>
          <p:cNvSpPr txBox="1"/>
          <p:nvPr/>
        </p:nvSpPr>
        <p:spPr>
          <a:xfrm>
            <a:off x="9405975" y="4187952"/>
            <a:ext cx="2282799" cy="192024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Yeni okyanus tabanı oluşur; Okyanus ortası sırtları büyük depremlerin sık yaşandığı alanlardır.</a:t>
            </a:r>
          </a:p>
        </p:txBody>
      </p:sp>
      <p:sp>
        <p:nvSpPr>
          <p:cNvPr id="18" name="TextBox 1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9" name="Rounded Rectangle 1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50-51</a:t>
            </a:r>
          </a:p>
        </p:txBody>
      </p:sp>
      <p:sp>
        <p:nvSpPr>
          <p:cNvPr id="20" name="TextBox 1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19 / 350</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Yanal kayma (transform)</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YANAL KAYMA</a:t>
            </a:r>
          </a:p>
        </p:txBody>
      </p:sp>
      <p:pic>
        <p:nvPicPr>
          <p:cNvPr id="6" name="Picture 5" descr="h6_transform_s52.jpg"/>
          <p:cNvPicPr>
            <a:picLocks noChangeAspect="1"/>
          </p:cNvPicPr>
          <p:nvPr/>
        </p:nvPicPr>
        <p:blipFill>
          <a:blip r:embed="rId3"/>
          <a:stretch>
            <a:fillRect/>
          </a:stretch>
        </p:blipFill>
        <p:spPr>
          <a:xfrm>
            <a:off x="502920" y="1504633"/>
            <a:ext cx="5120640" cy="1891917"/>
          </a:xfrm>
          <a:prstGeom prst="rect">
            <a:avLst/>
          </a:prstGeom>
          <a:ln w="9525">
            <a:solidFill>
              <a:srgbClr val="D9D9D9"/>
            </a:solidFill>
          </a:ln>
        </p:spPr>
      </p:pic>
      <p:pic>
        <p:nvPicPr>
          <p:cNvPr id="7" name="Picture 6" descr="h6_kuzey_amerika_s52.jpg"/>
          <p:cNvPicPr>
            <a:picLocks noChangeAspect="1"/>
          </p:cNvPicPr>
          <p:nvPr/>
        </p:nvPicPr>
        <p:blipFill>
          <a:blip r:embed="rId4"/>
          <a:stretch>
            <a:fillRect/>
          </a:stretch>
        </p:blipFill>
        <p:spPr>
          <a:xfrm>
            <a:off x="6474558" y="1261872"/>
            <a:ext cx="1681283" cy="2377440"/>
          </a:xfrm>
          <a:prstGeom prst="rect">
            <a:avLst/>
          </a:prstGeom>
          <a:ln w="9525">
            <a:solidFill>
              <a:srgbClr val="D9D9D9"/>
            </a:solidFill>
          </a:ln>
        </p:spPr>
      </p:pic>
      <p:sp>
        <p:nvSpPr>
          <p:cNvPr id="8" name="TextBox 7"/>
          <p:cNvSpPr txBox="1"/>
          <p:nvPr/>
        </p:nvSpPr>
        <p:spPr>
          <a:xfrm>
            <a:off x="9006840" y="1261872"/>
            <a:ext cx="2681935" cy="2377440"/>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A43E2A"/>
                </a:solidFill>
                <a:latin typeface="Calibri"/>
              </a:rPr>
              <a:t>Örnek: Kuzey Amerika'nın batısı</a:t>
            </a:r>
          </a:p>
        </p:txBody>
      </p:sp>
      <p:sp>
        <p:nvSpPr>
          <p:cNvPr id="9" name="Rounded Rectangle 8"/>
          <p:cNvSpPr/>
          <p:nvPr/>
        </p:nvSpPr>
        <p:spPr>
          <a:xfrm>
            <a:off x="502920" y="3867912"/>
            <a:ext cx="11185855" cy="1143000"/>
          </a:xfrm>
          <a:prstGeom prst="roundRect">
            <a:avLst>
              <a:gd name="adj" fmla="val 8000"/>
            </a:avLst>
          </a:prstGeom>
          <a:solidFill>
            <a:srgbClr val="F0F0F0"/>
          </a:solidFill>
          <a:ln>
            <a:noFill/>
          </a:ln>
          <a:effectLst/>
        </p:spPr>
        <p:txBody>
          <a:bodyPr rtlCol="0" anchor="ctr"/>
          <a:lstStyle/>
          <a:p/>
        </p:txBody>
      </p:sp>
      <p:sp>
        <p:nvSpPr>
          <p:cNvPr id="10" name="Rectangle 9"/>
          <p:cNvSpPr/>
          <p:nvPr/>
        </p:nvSpPr>
        <p:spPr>
          <a:xfrm>
            <a:off x="502920" y="3867912"/>
            <a:ext cx="118872" cy="1143000"/>
          </a:xfrm>
          <a:prstGeom prst="rect">
            <a:avLst/>
          </a:prstGeom>
          <a:solidFill>
            <a:srgbClr val="4F4F4F"/>
          </a:solidFill>
          <a:ln>
            <a:noFill/>
          </a:ln>
          <a:effectLst/>
        </p:spPr>
        <p:txBody>
          <a:bodyPr rtlCol="0" anchor="ctr"/>
          <a:lstStyle/>
          <a:p/>
        </p:txBody>
      </p:sp>
      <p:sp>
        <p:nvSpPr>
          <p:cNvPr id="11" name="TextBox 10"/>
          <p:cNvSpPr txBox="1"/>
          <p:nvPr/>
        </p:nvSpPr>
        <p:spPr>
          <a:xfrm>
            <a:off x="777240" y="3867912"/>
            <a:ext cx="10774375" cy="114300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Levhaların birbirine sürtünerek ters yönde kaydığı transform faylar boyunca oluşan gerilmeler şiddetli depremlere neden olur.</a:t>
            </a:r>
          </a:p>
        </p:txBody>
      </p:sp>
      <p:sp>
        <p:nvSpPr>
          <p:cNvPr id="12" name="Rounded Rectangle 11"/>
          <p:cNvSpPr/>
          <p:nvPr/>
        </p:nvSpPr>
        <p:spPr>
          <a:xfrm>
            <a:off x="502920" y="5148071"/>
            <a:ext cx="11185855" cy="1005840"/>
          </a:xfrm>
          <a:prstGeom prst="roundRect">
            <a:avLst>
              <a:gd name="adj" fmla="val 8000"/>
            </a:avLst>
          </a:prstGeom>
          <a:solidFill>
            <a:srgbClr val="F0F0F0"/>
          </a:solidFill>
          <a:ln>
            <a:noFill/>
          </a:ln>
          <a:effectLst/>
        </p:spPr>
        <p:txBody>
          <a:bodyPr rtlCol="0" anchor="ctr"/>
          <a:lstStyle/>
          <a:p/>
        </p:txBody>
      </p:sp>
      <p:sp>
        <p:nvSpPr>
          <p:cNvPr id="13" name="Rectangle 12"/>
          <p:cNvSpPr/>
          <p:nvPr/>
        </p:nvSpPr>
        <p:spPr>
          <a:xfrm>
            <a:off x="502920" y="5148071"/>
            <a:ext cx="118872" cy="1005840"/>
          </a:xfrm>
          <a:prstGeom prst="rect">
            <a:avLst/>
          </a:prstGeom>
          <a:solidFill>
            <a:srgbClr val="4F4F4F"/>
          </a:solidFill>
          <a:ln>
            <a:noFill/>
          </a:ln>
          <a:effectLst/>
        </p:spPr>
        <p:txBody>
          <a:bodyPr rtlCol="0" anchor="ctr"/>
          <a:lstStyle/>
          <a:p/>
        </p:txBody>
      </p:sp>
      <p:sp>
        <p:nvSpPr>
          <p:cNvPr id="14" name="TextBox 13"/>
          <p:cNvSpPr txBox="1"/>
          <p:nvPr/>
        </p:nvSpPr>
        <p:spPr>
          <a:xfrm>
            <a:off x="777240" y="5148071"/>
            <a:ext cx="10774375" cy="100584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Bu bölgelerde yer yer volkanizma ve jeotermal alanlar da meydana gelir.</a:t>
            </a:r>
          </a:p>
        </p:txBody>
      </p:sp>
      <p:sp>
        <p:nvSpPr>
          <p:cNvPr id="15" name="TextBox 14"/>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6" name="Rounded Rectangle 15"/>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52</a:t>
            </a:r>
          </a:p>
        </p:txBody>
      </p:sp>
      <p:sp>
        <p:nvSpPr>
          <p:cNvPr id="17" name="TextBox 16"/>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20 / 350</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Yaklaşma (çarpışma): üç durum</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YAKLAŞMA</a:t>
            </a:r>
          </a:p>
        </p:txBody>
      </p:sp>
      <p:graphicFrame>
        <p:nvGraphicFramePr>
          <p:cNvPr id="6" name="Table 5"/>
          <p:cNvGraphicFramePr>
            <a:graphicFrameLocks noGrp="1"/>
          </p:cNvGraphicFramePr>
          <p:nvPr/>
        </p:nvGraphicFramePr>
        <p:xfrm>
          <a:off x="502920" y="1261872"/>
          <a:ext cx="7223760" cy="3154680"/>
        </p:xfrm>
        <a:graphic>
          <a:graphicData uri="http://schemas.openxmlformats.org/drawingml/2006/table">
            <a:tbl>
              <a:tblPr firstRow="1" bandRow="1">
                <a:tableStyleId>{5C22544A-7EE6-4342-B048-85BDC9FD1C3A}</a:tableStyleId>
              </a:tblPr>
              <a:tblGrid>
                <a:gridCol w="3108960"/>
                <a:gridCol w="4114800"/>
              </a:tblGrid>
              <a:tr h="548640">
                <a:tc>
                  <a:txBody>
                    <a:bodyPr wrap="square"/>
                    <a:lstStyle/>
                    <a:p>
                      <a:pPr algn="ctr">
                        <a:spcBef>
                          <a:spcPts val="0"/>
                        </a:spcBef>
                        <a:spcAft>
                          <a:spcPts val="0"/>
                        </a:spcAft>
                      </a:pPr>
                      <a:r>
                        <a:rPr lang="tr-TR" sz="1900" b="1" i="0">
                          <a:solidFill>
                            <a:srgbClr val="FFFFFF"/>
                          </a:solidFill>
                          <a:latin typeface="Calibri"/>
                        </a:rPr>
                        <a:t>Yaklaşan levhalar</a:t>
                      </a:r>
                    </a:p>
                  </a:txBody>
                  <a:tcPr marL="54864" marR="54864" marT="18288" marB="18288" anchor="ctr">
                    <a:solidFill>
                      <a:srgbClr val="A43E2A"/>
                    </a:solidFill>
                  </a:tcPr>
                </a:tc>
                <a:tc>
                  <a:txBody>
                    <a:bodyPr wrap="square"/>
                    <a:lstStyle/>
                    <a:p>
                      <a:pPr algn="ctr">
                        <a:spcBef>
                          <a:spcPts val="0"/>
                        </a:spcBef>
                        <a:spcAft>
                          <a:spcPts val="0"/>
                        </a:spcAft>
                      </a:pPr>
                      <a:r>
                        <a:rPr lang="tr-TR" sz="1900" b="1" i="0">
                          <a:solidFill>
                            <a:srgbClr val="FFFFFF"/>
                          </a:solidFill>
                          <a:latin typeface="Calibri"/>
                        </a:rPr>
                        <a:t>Kitabın örneği</a:t>
                      </a:r>
                    </a:p>
                  </a:txBody>
                  <a:tcPr marL="54864" marR="54864" marT="18288" marB="18288" anchor="ctr">
                    <a:solidFill>
                      <a:srgbClr val="A43E2A"/>
                    </a:solidFill>
                  </a:tcPr>
                </a:tc>
              </a:tr>
              <a:tr h="868680">
                <a:tc>
                  <a:txBody>
                    <a:bodyPr wrap="square"/>
                    <a:lstStyle/>
                    <a:p>
                      <a:pPr algn="l">
                        <a:spcBef>
                          <a:spcPts val="0"/>
                        </a:spcBef>
                        <a:spcAft>
                          <a:spcPts val="0"/>
                        </a:spcAft>
                      </a:pPr>
                      <a:r>
                        <a:rPr lang="tr-TR" sz="2100" b="0" i="0">
                          <a:solidFill>
                            <a:srgbClr val="262626"/>
                          </a:solidFill>
                          <a:latin typeface="Calibri"/>
                        </a:rPr>
                        <a:t>İki okyanusal levha</a:t>
                      </a:r>
                    </a:p>
                  </a:txBody>
                  <a:tcPr marL="54864" marR="54864" marT="18288" marB="18288" anchor="ctr">
                    <a:solidFill>
                      <a:srgbClr val="FFFFFF"/>
                    </a:solidFill>
                  </a:tcPr>
                </a:tc>
                <a:tc>
                  <a:txBody>
                    <a:bodyPr wrap="square"/>
                    <a:lstStyle/>
                    <a:p>
                      <a:pPr algn="l">
                        <a:spcBef>
                          <a:spcPts val="0"/>
                        </a:spcBef>
                        <a:spcAft>
                          <a:spcPts val="0"/>
                        </a:spcAft>
                      </a:pPr>
                      <a:r>
                        <a:rPr lang="tr-TR" sz="2100" b="0" i="0">
                          <a:solidFill>
                            <a:srgbClr val="262626"/>
                          </a:solidFill>
                          <a:latin typeface="Calibri"/>
                        </a:rPr>
                        <a:t>Pasifik ve Filipinler levhaları</a:t>
                      </a:r>
                    </a:p>
                  </a:txBody>
                  <a:tcPr marL="54864" marR="54864" marT="18288" marB="18288" anchor="ctr">
                    <a:solidFill>
                      <a:srgbClr val="FFFFFF"/>
                    </a:solidFill>
                  </a:tcPr>
                </a:tc>
              </a:tr>
              <a:tr h="868680">
                <a:tc>
                  <a:txBody>
                    <a:bodyPr wrap="square"/>
                    <a:lstStyle/>
                    <a:p>
                      <a:pPr algn="l">
                        <a:spcBef>
                          <a:spcPts val="0"/>
                        </a:spcBef>
                        <a:spcAft>
                          <a:spcPts val="0"/>
                        </a:spcAft>
                      </a:pPr>
                      <a:r>
                        <a:rPr lang="tr-TR" sz="2100" b="0" i="0">
                          <a:solidFill>
                            <a:srgbClr val="262626"/>
                          </a:solidFill>
                          <a:latin typeface="Calibri"/>
                        </a:rPr>
                        <a:t>İki kıtasal levha</a:t>
                      </a:r>
                    </a:p>
                  </a:txBody>
                  <a:tcPr marL="54864" marR="54864" marT="18288" marB="18288" anchor="ctr">
                    <a:solidFill>
                      <a:srgbClr val="F0F0F0"/>
                    </a:solidFill>
                  </a:tcPr>
                </a:tc>
                <a:tc>
                  <a:txBody>
                    <a:bodyPr wrap="square"/>
                    <a:lstStyle/>
                    <a:p>
                      <a:pPr algn="l">
                        <a:spcBef>
                          <a:spcPts val="0"/>
                        </a:spcBef>
                        <a:spcAft>
                          <a:spcPts val="0"/>
                        </a:spcAft>
                      </a:pPr>
                      <a:r>
                        <a:rPr lang="tr-TR" sz="2100" b="0" i="0">
                          <a:solidFill>
                            <a:srgbClr val="262626"/>
                          </a:solidFill>
                          <a:latin typeface="Calibri"/>
                        </a:rPr>
                        <a:t>Hint ve Avrasya levhaları</a:t>
                      </a:r>
                    </a:p>
                  </a:txBody>
                  <a:tcPr marL="54864" marR="54864" marT="18288" marB="18288" anchor="ctr">
                    <a:solidFill>
                      <a:srgbClr val="F0F0F0"/>
                    </a:solidFill>
                  </a:tcPr>
                </a:tc>
              </a:tr>
              <a:tr h="868680">
                <a:tc>
                  <a:txBody>
                    <a:bodyPr wrap="square"/>
                    <a:lstStyle/>
                    <a:p>
                      <a:pPr algn="l">
                        <a:spcBef>
                          <a:spcPts val="0"/>
                        </a:spcBef>
                        <a:spcAft>
                          <a:spcPts val="0"/>
                        </a:spcAft>
                      </a:pPr>
                      <a:r>
                        <a:rPr lang="tr-TR" sz="2100" b="0" i="0">
                          <a:solidFill>
                            <a:srgbClr val="262626"/>
                          </a:solidFill>
                          <a:latin typeface="Calibri"/>
                        </a:rPr>
                        <a:t>Kıtasal + okyanusal levha</a:t>
                      </a:r>
                    </a:p>
                  </a:txBody>
                  <a:tcPr marL="54864" marR="54864" marT="18288" marB="18288" anchor="ctr">
                    <a:solidFill>
                      <a:srgbClr val="FFFFFF"/>
                    </a:solidFill>
                  </a:tcPr>
                </a:tc>
                <a:tc>
                  <a:txBody>
                    <a:bodyPr wrap="square"/>
                    <a:lstStyle/>
                    <a:p>
                      <a:pPr algn="l">
                        <a:spcBef>
                          <a:spcPts val="0"/>
                        </a:spcBef>
                        <a:spcAft>
                          <a:spcPts val="0"/>
                        </a:spcAft>
                      </a:pPr>
                      <a:r>
                        <a:rPr lang="tr-TR" sz="2100" b="0" i="0">
                          <a:solidFill>
                            <a:srgbClr val="262626"/>
                          </a:solidFill>
                          <a:latin typeface="Calibri"/>
                        </a:rPr>
                        <a:t>Güney Amerika ve Nazka levhaları</a:t>
                      </a:r>
                    </a:p>
                  </a:txBody>
                  <a:tcPr marL="54864" marR="54864" marT="18288" marB="18288" anchor="ctr">
                    <a:solidFill>
                      <a:srgbClr val="FFFFFF"/>
                    </a:solidFill>
                  </a:tcPr>
                </a:tc>
              </a:tr>
            </a:tbl>
          </a:graphicData>
        </a:graphic>
      </p:graphicFrame>
      <p:pic>
        <p:nvPicPr>
          <p:cNvPr id="7" name="Picture 6" descr="h6_hint_avrasya_s52.jpg"/>
          <p:cNvPicPr>
            <a:picLocks noChangeAspect="1"/>
          </p:cNvPicPr>
          <p:nvPr/>
        </p:nvPicPr>
        <p:blipFill>
          <a:blip r:embed="rId3"/>
          <a:stretch>
            <a:fillRect/>
          </a:stretch>
        </p:blipFill>
        <p:spPr>
          <a:xfrm>
            <a:off x="7955280" y="2351096"/>
            <a:ext cx="3733495" cy="2759310"/>
          </a:xfrm>
          <a:prstGeom prst="rect">
            <a:avLst/>
          </a:prstGeom>
          <a:ln w="9525">
            <a:solidFill>
              <a:srgbClr val="D9D9D9"/>
            </a:solidFill>
          </a:ln>
        </p:spPr>
      </p:pic>
      <p:sp>
        <p:nvSpPr>
          <p:cNvPr id="8" name="Rounded Rectangle 7"/>
          <p:cNvSpPr/>
          <p:nvPr/>
        </p:nvSpPr>
        <p:spPr>
          <a:xfrm>
            <a:off x="502920" y="4690872"/>
            <a:ext cx="7223760" cy="1463040"/>
          </a:xfrm>
          <a:prstGeom prst="roundRect">
            <a:avLst>
              <a:gd name="adj" fmla="val 8000"/>
            </a:avLst>
          </a:prstGeom>
          <a:solidFill>
            <a:srgbClr val="F0F0F0"/>
          </a:solidFill>
          <a:ln>
            <a:noFill/>
          </a:ln>
          <a:effectLst/>
        </p:spPr>
        <p:txBody>
          <a:bodyPr rtlCol="0" anchor="ctr"/>
          <a:lstStyle/>
          <a:p/>
        </p:txBody>
      </p:sp>
      <p:sp>
        <p:nvSpPr>
          <p:cNvPr id="9" name="Rectangle 8"/>
          <p:cNvSpPr/>
          <p:nvPr/>
        </p:nvSpPr>
        <p:spPr>
          <a:xfrm>
            <a:off x="502920" y="4690872"/>
            <a:ext cx="118872" cy="1463040"/>
          </a:xfrm>
          <a:prstGeom prst="rect">
            <a:avLst/>
          </a:prstGeom>
          <a:solidFill>
            <a:srgbClr val="A43E2A"/>
          </a:solidFill>
          <a:ln>
            <a:noFill/>
          </a:ln>
          <a:effectLst/>
        </p:spPr>
        <p:txBody>
          <a:bodyPr rtlCol="0" anchor="ctr"/>
          <a:lstStyle/>
          <a:p/>
        </p:txBody>
      </p:sp>
      <p:sp>
        <p:nvSpPr>
          <p:cNvPr id="10" name="TextBox 9"/>
          <p:cNvSpPr txBox="1"/>
          <p:nvPr/>
        </p:nvSpPr>
        <p:spPr>
          <a:xfrm>
            <a:off x="777240" y="4690872"/>
            <a:ext cx="6812280" cy="1463040"/>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Hint Levhası'nın kuzeye doğru hareket edip Avrasya Levhası'yla çarpışması süreci bu tür levha hareketlerine bir örnektir.</a:t>
            </a:r>
          </a:p>
        </p:txBody>
      </p:sp>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52</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21 / 350</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Yaklaşma süreci: hendekten dağa</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YAKLAŞMA</a:t>
            </a:r>
          </a:p>
        </p:txBody>
      </p:sp>
      <p:pic>
        <p:nvPicPr>
          <p:cNvPr id="6" name="Picture 5" descr="h6_dalma_s53.jpg"/>
          <p:cNvPicPr>
            <a:picLocks noChangeAspect="1"/>
          </p:cNvPicPr>
          <p:nvPr/>
        </p:nvPicPr>
        <p:blipFill>
          <a:blip r:embed="rId3"/>
          <a:stretch>
            <a:fillRect/>
          </a:stretch>
        </p:blipFill>
        <p:spPr>
          <a:xfrm>
            <a:off x="592418" y="1261872"/>
            <a:ext cx="3427701" cy="1783080"/>
          </a:xfrm>
          <a:prstGeom prst="rect">
            <a:avLst/>
          </a:prstGeom>
          <a:ln w="9525">
            <a:solidFill>
              <a:srgbClr val="D9D9D9"/>
            </a:solidFill>
          </a:ln>
        </p:spPr>
      </p:pic>
      <p:sp>
        <p:nvSpPr>
          <p:cNvPr id="7" name="TextBox 6"/>
          <p:cNvSpPr txBox="1"/>
          <p:nvPr/>
        </p:nvSpPr>
        <p:spPr>
          <a:xfrm>
            <a:off x="502920" y="3090672"/>
            <a:ext cx="3606698" cy="384048"/>
          </a:xfrm>
          <a:prstGeom prst="rect">
            <a:avLst/>
          </a:prstGeom>
          <a:noFill/>
        </p:spPr>
        <p:txBody>
          <a:bodyPr wrap="square" anchor="t" lIns="73152" rIns="73152" tIns="36576" bIns="36576">
            <a:noAutofit/>
          </a:bodyPr>
          <a:lstStyle/>
          <a:p>
            <a:pPr algn="l">
              <a:spcBef>
                <a:spcPts val="0"/>
              </a:spcBef>
              <a:spcAft>
                <a:spcPts val="0"/>
              </a:spcAft>
            </a:pPr>
            <a:r>
              <a:rPr lang="tr-TR" sz="1900" b="1" i="0">
                <a:solidFill>
                  <a:srgbClr val="A43E2A"/>
                </a:solidFill>
                <a:latin typeface="Calibri"/>
              </a:rPr>
              <a:t>A. Dalma-batma</a:t>
            </a:r>
          </a:p>
        </p:txBody>
      </p:sp>
      <p:sp>
        <p:nvSpPr>
          <p:cNvPr id="8" name="TextBox 7"/>
          <p:cNvSpPr txBox="1"/>
          <p:nvPr/>
        </p:nvSpPr>
        <p:spPr>
          <a:xfrm>
            <a:off x="502920" y="3456432"/>
            <a:ext cx="3606698" cy="777240"/>
          </a:xfrm>
          <a:prstGeom prst="rect">
            <a:avLst/>
          </a:prstGeom>
          <a:noFill/>
        </p:spPr>
        <p:txBody>
          <a:bodyPr wrap="square" anchor="t" lIns="73152" rIns="73152" tIns="36576" bIns="36576">
            <a:noAutofit/>
          </a:bodyPr>
          <a:lstStyle/>
          <a:p>
            <a:pPr algn="l">
              <a:spcBef>
                <a:spcPts val="0"/>
              </a:spcBef>
              <a:spcAft>
                <a:spcPts val="0"/>
              </a:spcAft>
            </a:pPr>
            <a:r>
              <a:rPr lang="tr-TR" sz="1500" b="0" i="0">
                <a:solidFill>
                  <a:srgbClr val="262626"/>
                </a:solidFill>
                <a:latin typeface="Calibri"/>
              </a:rPr>
              <a:t>Daha yoğun ve ağır okyanusal kabuk, hafif kıtasal kabuğun altına dalar; hendek oluşur.</a:t>
            </a:r>
          </a:p>
        </p:txBody>
      </p:sp>
      <p:pic>
        <p:nvPicPr>
          <p:cNvPr id="9" name="Picture 8" descr="h6_volkan_s53.jpg"/>
          <p:cNvPicPr>
            <a:picLocks noChangeAspect="1"/>
          </p:cNvPicPr>
          <p:nvPr/>
        </p:nvPicPr>
        <p:blipFill>
          <a:blip r:embed="rId4"/>
          <a:stretch>
            <a:fillRect/>
          </a:stretch>
        </p:blipFill>
        <p:spPr>
          <a:xfrm>
            <a:off x="4292498" y="1273364"/>
            <a:ext cx="3606698" cy="1760095"/>
          </a:xfrm>
          <a:prstGeom prst="rect">
            <a:avLst/>
          </a:prstGeom>
          <a:ln w="9525">
            <a:solidFill>
              <a:srgbClr val="D9D9D9"/>
            </a:solidFill>
          </a:ln>
        </p:spPr>
      </p:pic>
      <p:sp>
        <p:nvSpPr>
          <p:cNvPr id="10" name="TextBox 9"/>
          <p:cNvSpPr txBox="1"/>
          <p:nvPr/>
        </p:nvSpPr>
        <p:spPr>
          <a:xfrm>
            <a:off x="4292498" y="3090672"/>
            <a:ext cx="3606698" cy="384048"/>
          </a:xfrm>
          <a:prstGeom prst="rect">
            <a:avLst/>
          </a:prstGeom>
          <a:noFill/>
        </p:spPr>
        <p:txBody>
          <a:bodyPr wrap="square" anchor="t" lIns="73152" rIns="73152" tIns="36576" bIns="36576">
            <a:noAutofit/>
          </a:bodyPr>
          <a:lstStyle/>
          <a:p>
            <a:pPr algn="l">
              <a:spcBef>
                <a:spcPts val="0"/>
              </a:spcBef>
              <a:spcAft>
                <a:spcPts val="0"/>
              </a:spcAft>
            </a:pPr>
            <a:r>
              <a:rPr lang="tr-TR" sz="1900" b="1" i="0">
                <a:solidFill>
                  <a:srgbClr val="A43E2A"/>
                </a:solidFill>
                <a:latin typeface="Calibri"/>
              </a:rPr>
              <a:t>B. Volkanizma</a:t>
            </a:r>
          </a:p>
        </p:txBody>
      </p:sp>
      <p:sp>
        <p:nvSpPr>
          <p:cNvPr id="11" name="TextBox 10"/>
          <p:cNvSpPr txBox="1"/>
          <p:nvPr/>
        </p:nvSpPr>
        <p:spPr>
          <a:xfrm>
            <a:off x="4292498" y="3456432"/>
            <a:ext cx="3606698" cy="77724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Astenosfere dalan kabuk ergir; yeni magma yükselir, volkanizma olur.</a:t>
            </a:r>
          </a:p>
        </p:txBody>
      </p:sp>
      <p:pic>
        <p:nvPicPr>
          <p:cNvPr id="12" name="Picture 11" descr="h6_orojenez_s53.jpg"/>
          <p:cNvPicPr>
            <a:picLocks noChangeAspect="1"/>
          </p:cNvPicPr>
          <p:nvPr/>
        </p:nvPicPr>
        <p:blipFill>
          <a:blip r:embed="rId5"/>
          <a:stretch>
            <a:fillRect/>
          </a:stretch>
        </p:blipFill>
        <p:spPr>
          <a:xfrm>
            <a:off x="8174815" y="1261872"/>
            <a:ext cx="3421221" cy="1783080"/>
          </a:xfrm>
          <a:prstGeom prst="rect">
            <a:avLst/>
          </a:prstGeom>
          <a:ln w="9525">
            <a:solidFill>
              <a:srgbClr val="D9D9D9"/>
            </a:solidFill>
          </a:ln>
        </p:spPr>
      </p:pic>
      <p:sp>
        <p:nvSpPr>
          <p:cNvPr id="13" name="TextBox 12"/>
          <p:cNvSpPr txBox="1"/>
          <p:nvPr/>
        </p:nvSpPr>
        <p:spPr>
          <a:xfrm>
            <a:off x="8082076" y="3090672"/>
            <a:ext cx="3606698" cy="384048"/>
          </a:xfrm>
          <a:prstGeom prst="rect">
            <a:avLst/>
          </a:prstGeom>
          <a:noFill/>
        </p:spPr>
        <p:txBody>
          <a:bodyPr wrap="square" anchor="t" lIns="73152" rIns="73152" tIns="36576" bIns="36576">
            <a:noAutofit/>
          </a:bodyPr>
          <a:lstStyle/>
          <a:p>
            <a:pPr algn="l">
              <a:spcBef>
                <a:spcPts val="0"/>
              </a:spcBef>
              <a:spcAft>
                <a:spcPts val="0"/>
              </a:spcAft>
            </a:pPr>
            <a:r>
              <a:rPr lang="tr-TR" sz="1900" b="1" i="0">
                <a:solidFill>
                  <a:srgbClr val="A43E2A"/>
                </a:solidFill>
                <a:latin typeface="Calibri"/>
              </a:rPr>
              <a:t>C. Orojenez</a:t>
            </a:r>
          </a:p>
        </p:txBody>
      </p:sp>
      <p:sp>
        <p:nvSpPr>
          <p:cNvPr id="14" name="TextBox 13"/>
          <p:cNvSpPr txBox="1"/>
          <p:nvPr/>
        </p:nvSpPr>
        <p:spPr>
          <a:xfrm>
            <a:off x="8082076" y="3456432"/>
            <a:ext cx="3606698" cy="777240"/>
          </a:xfrm>
          <a:prstGeom prst="rect">
            <a:avLst/>
          </a:prstGeom>
          <a:noFill/>
        </p:spPr>
        <p:txBody>
          <a:bodyPr wrap="square" anchor="t" lIns="73152" rIns="73152" tIns="36576" bIns="36576">
            <a:noAutofit/>
          </a:bodyPr>
          <a:lstStyle/>
          <a:p>
            <a:pPr algn="l">
              <a:spcBef>
                <a:spcPts val="0"/>
              </a:spcBef>
              <a:spcAft>
                <a:spcPts val="0"/>
              </a:spcAft>
            </a:pPr>
            <a:r>
              <a:rPr lang="tr-TR" sz="1700" b="0" i="0">
                <a:solidFill>
                  <a:srgbClr val="262626"/>
                </a:solidFill>
                <a:latin typeface="Calibri"/>
              </a:rPr>
              <a:t>Aradaki deniz kapanır; tortul tabakalar kıvrılıp yükselir: Himalaya Dağları.</a:t>
            </a:r>
          </a:p>
        </p:txBody>
      </p:sp>
      <p:sp>
        <p:nvSpPr>
          <p:cNvPr id="15" name="Rounded Rectangle 14"/>
          <p:cNvSpPr/>
          <p:nvPr/>
        </p:nvSpPr>
        <p:spPr>
          <a:xfrm>
            <a:off x="502920" y="4416552"/>
            <a:ext cx="11185855" cy="1051560"/>
          </a:xfrm>
          <a:prstGeom prst="roundRect">
            <a:avLst>
              <a:gd name="adj" fmla="val 8000"/>
            </a:avLst>
          </a:prstGeom>
          <a:solidFill>
            <a:srgbClr val="F0F0F0"/>
          </a:solidFill>
          <a:ln>
            <a:noFill/>
          </a:ln>
          <a:effectLst/>
        </p:spPr>
        <p:txBody>
          <a:bodyPr rtlCol="0" anchor="ctr"/>
          <a:lstStyle/>
          <a:p/>
        </p:txBody>
      </p:sp>
      <p:sp>
        <p:nvSpPr>
          <p:cNvPr id="16" name="Rectangle 15"/>
          <p:cNvSpPr/>
          <p:nvPr/>
        </p:nvSpPr>
        <p:spPr>
          <a:xfrm>
            <a:off x="502920" y="4416552"/>
            <a:ext cx="118872" cy="1051560"/>
          </a:xfrm>
          <a:prstGeom prst="rect">
            <a:avLst/>
          </a:prstGeom>
          <a:solidFill>
            <a:srgbClr val="A43E2A"/>
          </a:solidFill>
          <a:ln>
            <a:noFill/>
          </a:ln>
          <a:effectLst/>
        </p:spPr>
        <p:txBody>
          <a:bodyPr rtlCol="0" anchor="ctr"/>
          <a:lstStyle/>
          <a:p/>
        </p:txBody>
      </p:sp>
      <p:sp>
        <p:nvSpPr>
          <p:cNvPr id="17" name="TextBox 16"/>
          <p:cNvSpPr txBox="1"/>
          <p:nvPr/>
        </p:nvSpPr>
        <p:spPr>
          <a:xfrm>
            <a:off x="777240" y="4416552"/>
            <a:ext cx="10774375" cy="105156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Tortul tabakaların kıvrılıp yükselmesiyle orojenez adı verilen dağ oluşumu gerçekleşir.</a:t>
            </a:r>
          </a:p>
        </p:txBody>
      </p:sp>
      <p:sp>
        <p:nvSpPr>
          <p:cNvPr id="18" name="TextBox 17"/>
          <p:cNvSpPr txBox="1"/>
          <p:nvPr/>
        </p:nvSpPr>
        <p:spPr>
          <a:xfrm>
            <a:off x="502920" y="5605272"/>
            <a:ext cx="11185855" cy="640080"/>
          </a:xfrm>
          <a:prstGeom prst="rect">
            <a:avLst/>
          </a:prstGeom>
          <a:noFill/>
        </p:spPr>
        <p:txBody>
          <a:bodyPr wrap="square" anchor="t" lIns="73152" rIns="73152" tIns="36576" bIns="36576">
            <a:noAutofit/>
          </a:bodyPr>
          <a:lstStyle/>
          <a:p>
            <a:pPr algn="ctr">
              <a:spcBef>
                <a:spcPts val="0"/>
              </a:spcBef>
              <a:spcAft>
                <a:spcPts val="0"/>
              </a:spcAft>
            </a:pPr>
            <a:r>
              <a:rPr lang="tr-TR" sz="2000" b="1" i="0">
                <a:solidFill>
                  <a:srgbClr val="A43E2A"/>
                </a:solidFill>
                <a:latin typeface="Calibri"/>
              </a:rPr>
              <a:t>Defterine: sınır · örnek · oluşan şekil tablosuna üç satır ekle.</a:t>
            </a:r>
          </a:p>
        </p:txBody>
      </p:sp>
      <p:sp>
        <p:nvSpPr>
          <p:cNvPr id="19" name="TextBox 1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0" name="Rounded Rectangle 1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53</a:t>
            </a:r>
          </a:p>
        </p:txBody>
      </p:sp>
      <p:sp>
        <p:nvSpPr>
          <p:cNvPr id="21" name="TextBox 2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22 / 350</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Yaklaşan levha sınırlarında neler oluşur?</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SONUÇLAR</a:t>
            </a:r>
          </a:p>
        </p:txBody>
      </p:sp>
      <p:sp>
        <p:nvSpPr>
          <p:cNvPr id="6" name="Rounded Rectangle 5"/>
          <p:cNvSpPr/>
          <p:nvPr/>
        </p:nvSpPr>
        <p:spPr>
          <a:xfrm>
            <a:off x="502920" y="1261872"/>
            <a:ext cx="2645587" cy="356616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2645587" cy="530352"/>
          </a:xfrm>
          <a:prstGeom prst="roundRect">
            <a:avLst>
              <a:gd name="adj" fmla="val 25000"/>
            </a:avLst>
          </a:prstGeom>
          <a:solidFill>
            <a:srgbClr val="A43E2A"/>
          </a:solidFill>
          <a:ln>
            <a:noFill/>
          </a:ln>
          <a:effectLst/>
        </p:spPr>
        <p:txBody>
          <a:bodyPr rtlCol="0" anchor="ctr"/>
          <a:lstStyle/>
          <a:p/>
        </p:txBody>
      </p:sp>
      <p:sp>
        <p:nvSpPr>
          <p:cNvPr id="8" name="Rectangle 7"/>
          <p:cNvSpPr/>
          <p:nvPr/>
        </p:nvSpPr>
        <p:spPr>
          <a:xfrm>
            <a:off x="502920" y="1527048"/>
            <a:ext cx="2645587" cy="265176"/>
          </a:xfrm>
          <a:prstGeom prst="rect">
            <a:avLst/>
          </a:prstGeom>
          <a:solidFill>
            <a:srgbClr val="A43E2A"/>
          </a:solidFill>
          <a:ln>
            <a:noFill/>
          </a:ln>
          <a:effectLst/>
        </p:spPr>
        <p:txBody>
          <a:bodyPr rtlCol="0" anchor="ctr"/>
          <a:lstStyle/>
          <a:p/>
        </p:txBody>
      </p:sp>
      <p:sp>
        <p:nvSpPr>
          <p:cNvPr id="9" name="TextBox 8"/>
          <p:cNvSpPr txBox="1"/>
          <p:nvPr/>
        </p:nvSpPr>
        <p:spPr>
          <a:xfrm>
            <a:off x="594360"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Kayaç döngüsü</a:t>
            </a:r>
          </a:p>
        </p:txBody>
      </p:sp>
      <p:sp>
        <p:nvSpPr>
          <p:cNvPr id="10" name="TextBox 9"/>
          <p:cNvSpPr txBox="1"/>
          <p:nvPr/>
        </p:nvSpPr>
        <p:spPr>
          <a:xfrm>
            <a:off x="612648" y="1865376"/>
            <a:ext cx="2426131" cy="2889504"/>
          </a:xfrm>
          <a:prstGeom prst="rect">
            <a:avLst/>
          </a:prstGeom>
          <a:noFill/>
        </p:spPr>
        <p:txBody>
          <a:bodyPr wrap="square" anchor="t" lIns="73152" rIns="73152" tIns="36576" bIns="36576">
            <a:noAutofit/>
          </a:bodyPr>
          <a:lstStyle/>
          <a:p>
            <a:pPr algn="l">
              <a:spcBef>
                <a:spcPts val="0"/>
              </a:spcBef>
              <a:spcAft>
                <a:spcPts val="0"/>
              </a:spcAft>
            </a:pPr>
            <a:r>
              <a:rPr lang="tr-TR" sz="2000" b="0" i="0">
                <a:solidFill>
                  <a:srgbClr val="262626"/>
                </a:solidFill>
                <a:latin typeface="Calibri"/>
              </a:rPr>
              <a:t>Böylece doğada bir kayaç döngüsü (kayaç çevrimi) gerçekleşir.</a:t>
            </a:r>
          </a:p>
        </p:txBody>
      </p:sp>
      <p:sp>
        <p:nvSpPr>
          <p:cNvPr id="11" name="Rounded Rectangle 10"/>
          <p:cNvSpPr/>
          <p:nvPr/>
        </p:nvSpPr>
        <p:spPr>
          <a:xfrm>
            <a:off x="3349675" y="1261872"/>
            <a:ext cx="2645587" cy="356616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3349675" y="1261872"/>
            <a:ext cx="2645587"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3349675" y="1527048"/>
            <a:ext cx="2645587" cy="265176"/>
          </a:xfrm>
          <a:prstGeom prst="rect">
            <a:avLst/>
          </a:prstGeom>
          <a:solidFill>
            <a:srgbClr val="4F4F4F"/>
          </a:solidFill>
          <a:ln>
            <a:noFill/>
          </a:ln>
          <a:effectLst/>
        </p:spPr>
        <p:txBody>
          <a:bodyPr rtlCol="0" anchor="ctr"/>
          <a:lstStyle/>
          <a:p/>
        </p:txBody>
      </p:sp>
      <p:sp>
        <p:nvSpPr>
          <p:cNvPr id="14" name="TextBox 13"/>
          <p:cNvSpPr txBox="1"/>
          <p:nvPr/>
        </p:nvSpPr>
        <p:spPr>
          <a:xfrm>
            <a:off x="3441115"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Volkanik şekiller</a:t>
            </a:r>
          </a:p>
        </p:txBody>
      </p:sp>
      <p:sp>
        <p:nvSpPr>
          <p:cNvPr id="15" name="TextBox 14"/>
          <p:cNvSpPr txBox="1"/>
          <p:nvPr/>
        </p:nvSpPr>
        <p:spPr>
          <a:xfrm>
            <a:off x="3459403" y="1865376"/>
            <a:ext cx="2426131" cy="2889504"/>
          </a:xfrm>
          <a:prstGeom prst="rect">
            <a:avLst/>
          </a:prstGeom>
          <a:noFill/>
        </p:spPr>
        <p:txBody>
          <a:bodyPr wrap="square" anchor="t" lIns="73152" rIns="73152" tIns="36576" bIns="36576">
            <a:noAutofit/>
          </a:bodyPr>
          <a:lstStyle/>
          <a:p>
            <a:pPr algn="l">
              <a:spcBef>
                <a:spcPts val="0"/>
              </a:spcBef>
              <a:spcAft>
                <a:spcPts val="0"/>
              </a:spcAft>
            </a:pPr>
            <a:r>
              <a:rPr lang="tr-TR" sz="2000" b="0" i="0">
                <a:solidFill>
                  <a:srgbClr val="262626"/>
                </a:solidFill>
                <a:latin typeface="Calibri"/>
              </a:rPr>
              <a:t>Levhaların yaklaştığı bölgelerde volkan konileri, kıyının açığında ada yayları (volkanik adalar dizisi) veya kıta içi volkanik yaylar meydana gelir.</a:t>
            </a:r>
          </a:p>
        </p:txBody>
      </p:sp>
      <p:sp>
        <p:nvSpPr>
          <p:cNvPr id="16" name="Rounded Rectangle 15"/>
          <p:cNvSpPr/>
          <p:nvPr/>
        </p:nvSpPr>
        <p:spPr>
          <a:xfrm>
            <a:off x="6196430" y="1261872"/>
            <a:ext cx="2645587" cy="356616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6196430" y="1261872"/>
            <a:ext cx="2645587" cy="530352"/>
          </a:xfrm>
          <a:prstGeom prst="roundRect">
            <a:avLst>
              <a:gd name="adj" fmla="val 25000"/>
            </a:avLst>
          </a:prstGeom>
          <a:solidFill>
            <a:srgbClr val="A43E2A"/>
          </a:solidFill>
          <a:ln>
            <a:noFill/>
          </a:ln>
          <a:effectLst/>
        </p:spPr>
        <p:txBody>
          <a:bodyPr rtlCol="0" anchor="ctr"/>
          <a:lstStyle/>
          <a:p/>
        </p:txBody>
      </p:sp>
      <p:sp>
        <p:nvSpPr>
          <p:cNvPr id="18" name="Rectangle 17"/>
          <p:cNvSpPr/>
          <p:nvPr/>
        </p:nvSpPr>
        <p:spPr>
          <a:xfrm>
            <a:off x="6196430" y="1527048"/>
            <a:ext cx="2645587" cy="265176"/>
          </a:xfrm>
          <a:prstGeom prst="rect">
            <a:avLst/>
          </a:prstGeom>
          <a:solidFill>
            <a:srgbClr val="A43E2A"/>
          </a:solidFill>
          <a:ln>
            <a:noFill/>
          </a:ln>
          <a:effectLst/>
        </p:spPr>
        <p:txBody>
          <a:bodyPr rtlCol="0" anchor="ctr"/>
          <a:lstStyle/>
          <a:p/>
        </p:txBody>
      </p:sp>
      <p:sp>
        <p:nvSpPr>
          <p:cNvPr id="19" name="TextBox 18"/>
          <p:cNvSpPr txBox="1"/>
          <p:nvPr/>
        </p:nvSpPr>
        <p:spPr>
          <a:xfrm>
            <a:off x="6287870"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Depremler</a:t>
            </a:r>
          </a:p>
        </p:txBody>
      </p:sp>
      <p:sp>
        <p:nvSpPr>
          <p:cNvPr id="20" name="TextBox 19"/>
          <p:cNvSpPr txBox="1"/>
          <p:nvPr/>
        </p:nvSpPr>
        <p:spPr>
          <a:xfrm>
            <a:off x="6306158" y="1865376"/>
            <a:ext cx="2426131" cy="2889504"/>
          </a:xfrm>
          <a:prstGeom prst="rect">
            <a:avLst/>
          </a:prstGeom>
          <a:noFill/>
        </p:spPr>
        <p:txBody>
          <a:bodyPr wrap="square" anchor="t" lIns="73152" rIns="73152" tIns="36576" bIns="36576">
            <a:noAutofit/>
          </a:bodyPr>
          <a:lstStyle/>
          <a:p>
            <a:pPr algn="l">
              <a:spcBef>
                <a:spcPts val="0"/>
              </a:spcBef>
              <a:spcAft>
                <a:spcPts val="0"/>
              </a:spcAft>
            </a:pPr>
            <a:r>
              <a:rPr lang="tr-TR" sz="2000" b="0" i="0">
                <a:solidFill>
                  <a:srgbClr val="262626"/>
                </a:solidFill>
                <a:latin typeface="Calibri"/>
              </a:rPr>
              <a:t>Dalma-batma zonunda depremler meydana gelir.</a:t>
            </a:r>
          </a:p>
        </p:txBody>
      </p:sp>
      <p:sp>
        <p:nvSpPr>
          <p:cNvPr id="21" name="Rounded Rectangle 20"/>
          <p:cNvSpPr/>
          <p:nvPr/>
        </p:nvSpPr>
        <p:spPr>
          <a:xfrm>
            <a:off x="9043185" y="1261872"/>
            <a:ext cx="2645587" cy="356616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9043185" y="1261872"/>
            <a:ext cx="2645587" cy="530352"/>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9043185" y="1527048"/>
            <a:ext cx="2645587" cy="265176"/>
          </a:xfrm>
          <a:prstGeom prst="rect">
            <a:avLst/>
          </a:prstGeom>
          <a:solidFill>
            <a:srgbClr val="4F4F4F"/>
          </a:solidFill>
          <a:ln>
            <a:noFill/>
          </a:ln>
          <a:effectLst/>
        </p:spPr>
        <p:txBody>
          <a:bodyPr rtlCol="0" anchor="ctr"/>
          <a:lstStyle/>
          <a:p/>
        </p:txBody>
      </p:sp>
      <p:sp>
        <p:nvSpPr>
          <p:cNvPr id="24" name="TextBox 23"/>
          <p:cNvSpPr txBox="1"/>
          <p:nvPr/>
        </p:nvSpPr>
        <p:spPr>
          <a:xfrm>
            <a:off x="9134625"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Jeotermal kaynaklar</a:t>
            </a:r>
          </a:p>
        </p:txBody>
      </p:sp>
      <p:sp>
        <p:nvSpPr>
          <p:cNvPr id="25" name="TextBox 24"/>
          <p:cNvSpPr txBox="1"/>
          <p:nvPr/>
        </p:nvSpPr>
        <p:spPr>
          <a:xfrm>
            <a:off x="9152913" y="1865376"/>
            <a:ext cx="2426131" cy="2889504"/>
          </a:xfrm>
          <a:prstGeom prst="rect">
            <a:avLst/>
          </a:prstGeom>
          <a:noFill/>
        </p:spPr>
        <p:txBody>
          <a:bodyPr wrap="square" anchor="t" lIns="73152" rIns="73152" tIns="36576" bIns="36576">
            <a:noAutofit/>
          </a:bodyPr>
          <a:lstStyle/>
          <a:p>
            <a:pPr algn="l">
              <a:spcBef>
                <a:spcPts val="0"/>
              </a:spcBef>
              <a:spcAft>
                <a:spcPts val="0"/>
              </a:spcAft>
            </a:pPr>
            <a:r>
              <a:rPr lang="tr-TR" sz="2000" b="0" i="0">
                <a:solidFill>
                  <a:srgbClr val="262626"/>
                </a:solidFill>
                <a:latin typeface="Calibri"/>
              </a:rPr>
              <a:t>Çarpışan levha sınırları boyunca magmanın yer kabuğuna sokulduğu bölgelerde yer altı suları ısınır ve jeotermal sıcak su kaynakları oluşur.</a:t>
            </a:r>
          </a:p>
        </p:txBody>
      </p:sp>
      <p:sp>
        <p:nvSpPr>
          <p:cNvPr id="26" name="Rounded Rectangle 25"/>
          <p:cNvSpPr/>
          <p:nvPr/>
        </p:nvSpPr>
        <p:spPr>
          <a:xfrm>
            <a:off x="502920" y="5010912"/>
            <a:ext cx="11185855" cy="1188720"/>
          </a:xfrm>
          <a:prstGeom prst="roundRect">
            <a:avLst>
              <a:gd name="adj" fmla="val 8000"/>
            </a:avLst>
          </a:prstGeom>
          <a:solidFill>
            <a:srgbClr val="F0F0F0"/>
          </a:solidFill>
          <a:ln>
            <a:noFill/>
          </a:ln>
          <a:effectLst/>
        </p:spPr>
        <p:txBody>
          <a:bodyPr rtlCol="0" anchor="ctr" wrap="square" lIns="128016" rIns="128016" tIns="73152" bIns="73152">
            <a:noAutofit/>
          </a:bodyPr>
          <a:lstStyle/>
          <a:p>
            <a:pPr algn="ctr">
              <a:spcBef>
                <a:spcPts val="0"/>
              </a:spcBef>
              <a:spcAft>
                <a:spcPts val="0"/>
              </a:spcAft>
            </a:pPr>
            <a:r>
              <a:rPr lang="tr-TR" sz="2600" b="1" i="0">
                <a:solidFill>
                  <a:srgbClr val="A43E2A"/>
                </a:solidFill>
                <a:latin typeface="Calibri"/>
              </a:rPr>
              <a:t>Yaklaşan sınır: hendek · volkan · deprem · dağ (orojenez) · sıcak su</a:t>
            </a:r>
          </a:p>
        </p:txBody>
      </p:sp>
      <p:sp>
        <p:nvSpPr>
          <p:cNvPr id="27" name="TextBox 2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8" name="Rounded Rectangle 2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53</a:t>
            </a:r>
          </a:p>
        </p:txBody>
      </p:sp>
      <p:sp>
        <p:nvSpPr>
          <p:cNvPr id="29" name="TextBox 2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23 / 350</a:t>
            </a:r>
          </a:p>
        </p:txBody>
      </p:sp>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Etkinlik: Tektonik Sistemin İşleyişi</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BİREYSEL</a:t>
            </a:r>
          </a:p>
        </p:txBody>
      </p:sp>
      <p:sp>
        <p:nvSpPr>
          <p:cNvPr id="6" name="Rounded Rectangle 5"/>
          <p:cNvSpPr/>
          <p:nvPr/>
        </p:nvSpPr>
        <p:spPr>
          <a:xfrm>
            <a:off x="502920" y="1261872"/>
            <a:ext cx="11185855" cy="91440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914400"/>
          </a:xfrm>
          <a:prstGeom prst="rect">
            <a:avLst/>
          </a:prstGeom>
          <a:solidFill>
            <a:srgbClr val="D3373A"/>
          </a:solidFill>
          <a:ln>
            <a:noFill/>
          </a:ln>
          <a:effectLst/>
        </p:spPr>
        <p:txBody>
          <a:bodyPr rtlCol="0" anchor="ctr"/>
          <a:lstStyle/>
          <a:p/>
        </p:txBody>
      </p:sp>
      <p:sp>
        <p:nvSpPr>
          <p:cNvPr id="8" name="TextBox 7"/>
          <p:cNvSpPr txBox="1"/>
          <p:nvPr/>
        </p:nvSpPr>
        <p:spPr>
          <a:xfrm>
            <a:off x="777240" y="1261872"/>
            <a:ext cx="10774375" cy="914400"/>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Amaç: Levha tektoniğine neden olan süreçlerin yer kabuğuna olan etkilerini çözümleyebilme</a:t>
            </a:r>
          </a:p>
        </p:txBody>
      </p:sp>
      <p:sp>
        <p:nvSpPr>
          <p:cNvPr id="9" name="Rounded Rectangle 8"/>
          <p:cNvSpPr/>
          <p:nvPr/>
        </p:nvSpPr>
        <p:spPr>
          <a:xfrm>
            <a:off x="502920" y="2359152"/>
            <a:ext cx="11185855" cy="886968"/>
          </a:xfrm>
          <a:prstGeom prst="roundRect">
            <a:avLst>
              <a:gd name="adj" fmla="val 8000"/>
            </a:avLst>
          </a:prstGeom>
          <a:solidFill>
            <a:srgbClr val="F0F0F0"/>
          </a:solidFill>
          <a:ln>
            <a:noFill/>
          </a:ln>
          <a:effectLst/>
        </p:spPr>
        <p:txBody>
          <a:bodyPr rtlCol="0" anchor="ctr"/>
          <a:lstStyle/>
          <a:p/>
        </p:txBody>
      </p:sp>
      <p:sp>
        <p:nvSpPr>
          <p:cNvPr id="10" name="Rounded Rectangle 9"/>
          <p:cNvSpPr/>
          <p:nvPr/>
        </p:nvSpPr>
        <p:spPr>
          <a:xfrm>
            <a:off x="502920" y="2359152"/>
            <a:ext cx="1600200" cy="886968"/>
          </a:xfrm>
          <a:prstGeom prst="roundRect">
            <a:avLst>
              <a:gd name="adj" fmla="val 8000"/>
            </a:avLst>
          </a:prstGeom>
          <a:solidFill>
            <a:srgbClr val="A43E2A"/>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1. Adım</a:t>
            </a:r>
          </a:p>
        </p:txBody>
      </p:sp>
      <p:sp>
        <p:nvSpPr>
          <p:cNvPr id="11" name="TextBox 10"/>
          <p:cNvSpPr txBox="1"/>
          <p:nvPr/>
        </p:nvSpPr>
        <p:spPr>
          <a:xfrm>
            <a:off x="2240280" y="2359152"/>
            <a:ext cx="8122615" cy="886968"/>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Konveksiyon görseli ve levha haritası: iki soru</a:t>
            </a:r>
          </a:p>
        </p:txBody>
      </p:sp>
      <p:sp>
        <p:nvSpPr>
          <p:cNvPr id="12" name="Rounded Rectangle 11"/>
          <p:cNvSpPr/>
          <p:nvPr/>
        </p:nvSpPr>
        <p:spPr>
          <a:xfrm>
            <a:off x="10545775" y="2528316"/>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6 dk</a:t>
            </a:r>
          </a:p>
        </p:txBody>
      </p:sp>
      <p:sp>
        <p:nvSpPr>
          <p:cNvPr id="13" name="Rounded Rectangle 12"/>
          <p:cNvSpPr/>
          <p:nvPr/>
        </p:nvSpPr>
        <p:spPr>
          <a:xfrm>
            <a:off x="502920" y="3374136"/>
            <a:ext cx="11185855" cy="886968"/>
          </a:xfrm>
          <a:prstGeom prst="roundRect">
            <a:avLst>
              <a:gd name="adj" fmla="val 8000"/>
            </a:avLst>
          </a:prstGeom>
          <a:solidFill>
            <a:srgbClr val="F0F0F0"/>
          </a:solidFill>
          <a:ln>
            <a:noFill/>
          </a:ln>
          <a:effectLst/>
        </p:spPr>
        <p:txBody>
          <a:bodyPr rtlCol="0" anchor="ctr"/>
          <a:lstStyle/>
          <a:p/>
        </p:txBody>
      </p:sp>
      <p:sp>
        <p:nvSpPr>
          <p:cNvPr id="14" name="Rounded Rectangle 13"/>
          <p:cNvSpPr/>
          <p:nvPr/>
        </p:nvSpPr>
        <p:spPr>
          <a:xfrm>
            <a:off x="502920" y="3374136"/>
            <a:ext cx="1600200" cy="886968"/>
          </a:xfrm>
          <a:prstGeom prst="roundRect">
            <a:avLst>
              <a:gd name="adj" fmla="val 8000"/>
            </a:avLst>
          </a:prstGeom>
          <a:solidFill>
            <a:srgbClr val="A43E2A"/>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2. Adım</a:t>
            </a:r>
          </a:p>
        </p:txBody>
      </p:sp>
      <p:sp>
        <p:nvSpPr>
          <p:cNvPr id="15" name="TextBox 14"/>
          <p:cNvSpPr txBox="1"/>
          <p:nvPr/>
        </p:nvSpPr>
        <p:spPr>
          <a:xfrm>
            <a:off x="2240280" y="3374136"/>
            <a:ext cx="8122615" cy="886968"/>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Dünya fiziki haritası: ayrılmış kıtalar</a:t>
            </a:r>
          </a:p>
        </p:txBody>
      </p:sp>
      <p:sp>
        <p:nvSpPr>
          <p:cNvPr id="16" name="Rounded Rectangle 15"/>
          <p:cNvSpPr/>
          <p:nvPr/>
        </p:nvSpPr>
        <p:spPr>
          <a:xfrm>
            <a:off x="10545775" y="3543300"/>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4 dk</a:t>
            </a:r>
          </a:p>
        </p:txBody>
      </p:sp>
      <p:sp>
        <p:nvSpPr>
          <p:cNvPr id="17" name="Rounded Rectangle 16"/>
          <p:cNvSpPr/>
          <p:nvPr/>
        </p:nvSpPr>
        <p:spPr>
          <a:xfrm>
            <a:off x="502920" y="4389120"/>
            <a:ext cx="11185855" cy="886968"/>
          </a:xfrm>
          <a:prstGeom prst="roundRect">
            <a:avLst>
              <a:gd name="adj" fmla="val 8000"/>
            </a:avLst>
          </a:prstGeom>
          <a:solidFill>
            <a:srgbClr val="F0F0F0"/>
          </a:solidFill>
          <a:ln>
            <a:noFill/>
          </a:ln>
          <a:effectLst/>
        </p:spPr>
        <p:txBody>
          <a:bodyPr rtlCol="0" anchor="ctr"/>
          <a:lstStyle/>
          <a:p/>
        </p:txBody>
      </p:sp>
      <p:sp>
        <p:nvSpPr>
          <p:cNvPr id="18" name="Rounded Rectangle 17"/>
          <p:cNvSpPr/>
          <p:nvPr/>
        </p:nvSpPr>
        <p:spPr>
          <a:xfrm>
            <a:off x="502920" y="4389120"/>
            <a:ext cx="1600200" cy="886968"/>
          </a:xfrm>
          <a:prstGeom prst="roundRect">
            <a:avLst>
              <a:gd name="adj" fmla="val 8000"/>
            </a:avLst>
          </a:prstGeom>
          <a:solidFill>
            <a:srgbClr val="A43E2A"/>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3. Adım</a:t>
            </a:r>
          </a:p>
        </p:txBody>
      </p:sp>
      <p:sp>
        <p:nvSpPr>
          <p:cNvPr id="19" name="TextBox 18"/>
          <p:cNvSpPr txBox="1"/>
          <p:nvPr/>
        </p:nvSpPr>
        <p:spPr>
          <a:xfrm>
            <a:off x="2240280" y="4389120"/>
            <a:ext cx="8122615" cy="886968"/>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Blok diyagram: süreçler ve yer şekilleri, üç soru</a:t>
            </a:r>
          </a:p>
        </p:txBody>
      </p:sp>
      <p:sp>
        <p:nvSpPr>
          <p:cNvPr id="20" name="Rounded Rectangle 19"/>
          <p:cNvSpPr/>
          <p:nvPr/>
        </p:nvSpPr>
        <p:spPr>
          <a:xfrm>
            <a:off x="10545775" y="4558284"/>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5 dk</a:t>
            </a:r>
          </a:p>
        </p:txBody>
      </p:sp>
      <p:sp>
        <p:nvSpPr>
          <p:cNvPr id="21" name="Rounded Rectangle 20"/>
          <p:cNvSpPr/>
          <p:nvPr/>
        </p:nvSpPr>
        <p:spPr>
          <a:xfrm>
            <a:off x="502920" y="5404104"/>
            <a:ext cx="11185855" cy="886968"/>
          </a:xfrm>
          <a:prstGeom prst="roundRect">
            <a:avLst>
              <a:gd name="adj" fmla="val 8000"/>
            </a:avLst>
          </a:prstGeom>
          <a:solidFill>
            <a:srgbClr val="F0F0F0"/>
          </a:solidFill>
          <a:ln>
            <a:noFill/>
          </a:ln>
          <a:effectLst/>
        </p:spPr>
        <p:txBody>
          <a:bodyPr rtlCol="0" anchor="ctr"/>
          <a:lstStyle/>
          <a:p/>
        </p:txBody>
      </p:sp>
      <p:sp>
        <p:nvSpPr>
          <p:cNvPr id="22" name="Rounded Rectangle 21"/>
          <p:cNvSpPr/>
          <p:nvPr/>
        </p:nvSpPr>
        <p:spPr>
          <a:xfrm>
            <a:off x="502920" y="5404104"/>
            <a:ext cx="1600200" cy="886968"/>
          </a:xfrm>
          <a:prstGeom prst="roundRect">
            <a:avLst>
              <a:gd name="adj" fmla="val 8000"/>
            </a:avLst>
          </a:prstGeom>
          <a:solidFill>
            <a:srgbClr val="A43E2A"/>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4. Adım</a:t>
            </a:r>
          </a:p>
        </p:txBody>
      </p:sp>
      <p:sp>
        <p:nvSpPr>
          <p:cNvPr id="23" name="TextBox 22"/>
          <p:cNvSpPr txBox="1"/>
          <p:nvPr/>
        </p:nvSpPr>
        <p:spPr>
          <a:xfrm>
            <a:off x="2240280" y="5404104"/>
            <a:ext cx="8122615" cy="886968"/>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10 milyon yıl sonra Dünya: taslak çizim ve paylaşım (temize çekme evde)</a:t>
            </a:r>
          </a:p>
        </p:txBody>
      </p:sp>
      <p:sp>
        <p:nvSpPr>
          <p:cNvPr id="24" name="Rounded Rectangle 23"/>
          <p:cNvSpPr/>
          <p:nvPr/>
        </p:nvSpPr>
        <p:spPr>
          <a:xfrm>
            <a:off x="10545775" y="5573268"/>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8 dk</a:t>
            </a:r>
          </a:p>
        </p:txBody>
      </p:sp>
      <p:sp>
        <p:nvSpPr>
          <p:cNvPr id="25" name="TextBox 24"/>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6" name="Rounded Rectangle 25"/>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54-56</a:t>
            </a:r>
          </a:p>
        </p:txBody>
      </p:sp>
      <p:sp>
        <p:nvSpPr>
          <p:cNvPr id="27" name="TextBox 26"/>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24 / 350</a:t>
            </a:r>
          </a:p>
        </p:txBody>
      </p:sp>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1. Adım: iki görseli inceleyelim</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1. ADIM</a:t>
            </a:r>
          </a:p>
        </p:txBody>
      </p:sp>
      <p:pic>
        <p:nvPicPr>
          <p:cNvPr id="6" name="Picture 5" descr="h6_konveksiyon_s54.jpg"/>
          <p:cNvPicPr>
            <a:picLocks noChangeAspect="1"/>
          </p:cNvPicPr>
          <p:nvPr/>
        </p:nvPicPr>
        <p:blipFill>
          <a:blip r:embed="rId3"/>
          <a:stretch>
            <a:fillRect/>
          </a:stretch>
        </p:blipFill>
        <p:spPr>
          <a:xfrm>
            <a:off x="502920" y="2359975"/>
            <a:ext cx="5478627" cy="2741553"/>
          </a:xfrm>
          <a:prstGeom prst="rect">
            <a:avLst/>
          </a:prstGeom>
          <a:ln w="9525">
            <a:solidFill>
              <a:srgbClr val="D9D9D9"/>
            </a:solidFill>
          </a:ln>
        </p:spPr>
      </p:pic>
      <p:pic>
        <p:nvPicPr>
          <p:cNvPr id="7" name="Picture 6" descr="h6_levha_haritasi_s54.jpg"/>
          <p:cNvPicPr>
            <a:picLocks noChangeAspect="1"/>
          </p:cNvPicPr>
          <p:nvPr/>
        </p:nvPicPr>
        <p:blipFill>
          <a:blip r:embed="rId4"/>
          <a:stretch>
            <a:fillRect/>
          </a:stretch>
        </p:blipFill>
        <p:spPr>
          <a:xfrm>
            <a:off x="6210147" y="2272211"/>
            <a:ext cx="5478627" cy="2917080"/>
          </a:xfrm>
          <a:prstGeom prst="rect">
            <a:avLst/>
          </a:prstGeom>
          <a:ln w="9525">
            <a:solidFill>
              <a:srgbClr val="D9D9D9"/>
            </a:solidFill>
          </a:ln>
        </p:spPr>
      </p:pic>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54</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25 / 350</a:t>
            </a:r>
          </a:p>
        </p:txBody>
      </p:sp>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1. Adım: sorular</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1. ADIM</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1. Mantodaki konveksiyonel akıntılar ile tektonizma arasında nasıl bir ilişki vardır? Açıklayınız. 2. Yer kabuğunda yaşanan tektonik faaliyetler, levhalarda ne tür hareketlerin yaşanmasına neden olmaktadır?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54</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26 / 350</a:t>
            </a:r>
          </a:p>
        </p:txBody>
      </p:sp>
    </p:spTree>
  </p:cSld>
  <p:clrMapOvr>
    <a:masterClrMapping/>
  </p:clrMapOvr>
</p:sld>
</file>

<file path=ppt/slides/slide2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1. Adım: sorular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18872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1. Mantodaki konveksiyonel akıntılar ile tektonizma arasında nasıl bir ilişki vardır? Açıklayınız. 2. Yer kabuğunda yaşanan tektonik faaliyetler, levhalarda ne tür hareketlerin yaşanmasına neden olmaktadır?</a:t>
            </a:r>
          </a:p>
        </p:txBody>
      </p:sp>
      <p:sp>
        <p:nvSpPr>
          <p:cNvPr id="7" name="Rounded Rectangle 6"/>
          <p:cNvSpPr/>
          <p:nvPr/>
        </p:nvSpPr>
        <p:spPr>
          <a:xfrm>
            <a:off x="502920" y="2587752"/>
            <a:ext cx="11185855" cy="361188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587752"/>
            <a:ext cx="109728" cy="3611880"/>
          </a:xfrm>
          <a:prstGeom prst="rect">
            <a:avLst/>
          </a:prstGeom>
          <a:solidFill>
            <a:srgbClr val="2E7D32"/>
          </a:solidFill>
          <a:ln>
            <a:noFill/>
          </a:ln>
          <a:effectLst/>
        </p:spPr>
        <p:txBody>
          <a:bodyPr rtlCol="0" anchor="ctr"/>
          <a:lstStyle/>
          <a:p/>
        </p:txBody>
      </p:sp>
      <p:sp>
        <p:nvSpPr>
          <p:cNvPr id="9" name="TextBox 8"/>
          <p:cNvSpPr txBox="1"/>
          <p:nvPr/>
        </p:nvSpPr>
        <p:spPr>
          <a:xfrm>
            <a:off x="731520" y="2642616"/>
            <a:ext cx="10865815" cy="3502152"/>
          </a:xfrm>
          <a:prstGeom prst="rect">
            <a:avLst/>
          </a:prstGeom>
          <a:noFill/>
        </p:spPr>
        <p:txBody>
          <a:bodyPr wrap="square" anchor="ctr" lIns="73152" rIns="73152" tIns="36576" bIns="36576">
            <a:noAutofit/>
          </a:bodyPr>
          <a:lstStyle/>
          <a:p>
            <a:pPr algn="l">
              <a:spcBef>
                <a:spcPts val="0"/>
              </a:spcBef>
              <a:spcAft>
                <a:spcPts val="400"/>
              </a:spcAft>
            </a:pPr>
            <a:r>
              <a:rPr lang="tr-TR" sz="2400" b="1" i="0">
                <a:solidFill>
                  <a:srgbClr val="2E7D32"/>
                </a:solidFill>
                <a:latin typeface="Calibri"/>
              </a:rPr>
              <a:t>Örnek cevap</a:t>
            </a:r>
          </a:p>
          <a:p>
            <a:pPr algn="l" marL="298344" indent="-298344">
              <a:spcBef>
                <a:spcPts val="0"/>
              </a:spcBef>
              <a:spcAft>
                <a:spcPts val="500"/>
              </a:spcAft>
            </a:pPr>
            <a:r>
              <a:rPr lang="tr-TR" sz="2400" b="1" i="0">
                <a:solidFill>
                  <a:srgbClr val="2C6696"/>
                </a:solidFill>
                <a:latin typeface="Calibri"/>
              </a:rPr>
              <a:t>•  </a:t>
            </a:r>
            <a:r>
              <a:rPr lang="tr-TR" sz="2400" b="0" i="0">
                <a:solidFill>
                  <a:srgbClr val="262626"/>
                </a:solidFill>
                <a:latin typeface="Calibri"/>
              </a:rPr>
              <a:t>1) Akıntılar üstteki levhaları sürükler: akıntıların ayrıldığı yerde levhalar ayrılır, birbirine doğru indiği yerde çarpışır. Tektonizmanın gücü konveksiyondur.</a:t>
            </a:r>
          </a:p>
          <a:p>
            <a:pPr algn="l" marL="298344" indent="-298344">
              <a:spcBef>
                <a:spcPts val="0"/>
              </a:spcBef>
              <a:spcAft>
                <a:spcPts val="0"/>
              </a:spcAft>
            </a:pPr>
            <a:r>
              <a:rPr lang="tr-TR" sz="2400" b="1" i="0">
                <a:solidFill>
                  <a:srgbClr val="2C6696"/>
                </a:solidFill>
                <a:latin typeface="Calibri"/>
              </a:rPr>
              <a:t>•  </a:t>
            </a:r>
            <a:r>
              <a:rPr lang="tr-TR" sz="2400" b="0" i="0">
                <a:solidFill>
                  <a:srgbClr val="262626"/>
                </a:solidFill>
                <a:latin typeface="Calibri"/>
              </a:rPr>
              <a:t>2) Ayrılma (uzaklaşma), yanal kayma (transform), yaklaşma (çarpışma); yatay, dikey ve yanal hareketler.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54</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27 / 350</a:t>
            </a:r>
          </a:p>
        </p:txBody>
      </p:sp>
    </p:spTree>
  </p:cSld>
  <p:clrMapOvr>
    <a:masterClrMapping/>
  </p:clrMapOvr>
</p:sld>
</file>

<file path=ppt/slides/slide2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hangi kıtalar ayrılmış?</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2. ADIM · İKİLİ</a:t>
            </a:r>
          </a:p>
        </p:txBody>
      </p:sp>
      <p:pic>
        <p:nvPicPr>
          <p:cNvPr id="6" name="Picture 5" descr="h6_fiziki_s55.jpg"/>
          <p:cNvPicPr>
            <a:picLocks noChangeAspect="1"/>
          </p:cNvPicPr>
          <p:nvPr/>
        </p:nvPicPr>
        <p:blipFill>
          <a:blip r:embed="rId3"/>
          <a:stretch>
            <a:fillRect/>
          </a:stretch>
        </p:blipFill>
        <p:spPr>
          <a:xfrm>
            <a:off x="6019495" y="2238019"/>
            <a:ext cx="5669280" cy="2985465"/>
          </a:xfrm>
          <a:prstGeom prst="rect">
            <a:avLst/>
          </a:prstGeom>
          <a:ln w="9525">
            <a:solidFill>
              <a:srgbClr val="D9D9D9"/>
            </a:solidFill>
          </a:ln>
        </p:spPr>
      </p:pic>
      <p:sp>
        <p:nvSpPr>
          <p:cNvPr id="7" name="Rounded Rectangle 6"/>
          <p:cNvSpPr/>
          <p:nvPr/>
        </p:nvSpPr>
        <p:spPr>
          <a:xfrm>
            <a:off x="502920" y="1261872"/>
            <a:ext cx="528797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400" b="1" i="0">
                <a:solidFill>
                  <a:srgbClr val="262626"/>
                </a:solidFill>
                <a:latin typeface="Calibri"/>
              </a:rPr>
              <a:t>Kıtaların bugünkü konumu dikkate alındığında yaşanan levha hareketlerine bağlı olarak hangi kıtaların birbirinden ayrılmış olduğu söylenebilir?</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55-56</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28 / 350</a:t>
            </a:r>
          </a:p>
        </p:txBody>
      </p:sp>
    </p:spTree>
  </p:cSld>
  <p:clrMapOvr>
    <a:masterClrMapping/>
  </p:clrMapOvr>
</p:sld>
</file>

<file path=ppt/slides/slide2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hangi kıtalar ayrılmış?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h6_fiziki_s55.jpg"/>
          <p:cNvPicPr>
            <a:picLocks noChangeAspect="1"/>
          </p:cNvPicPr>
          <p:nvPr/>
        </p:nvPicPr>
        <p:blipFill>
          <a:blip r:embed="rId3"/>
          <a:stretch>
            <a:fillRect/>
          </a:stretch>
        </p:blipFill>
        <p:spPr>
          <a:xfrm>
            <a:off x="6019495" y="2238019"/>
            <a:ext cx="5669280" cy="2985465"/>
          </a:xfrm>
          <a:prstGeom prst="rect">
            <a:avLst/>
          </a:prstGeom>
          <a:ln w="9525">
            <a:solidFill>
              <a:srgbClr val="D9D9D9"/>
            </a:solidFill>
          </a:ln>
        </p:spPr>
      </p:pic>
      <p:sp>
        <p:nvSpPr>
          <p:cNvPr id="7" name="Rounded Rectangle 6"/>
          <p:cNvSpPr/>
          <p:nvPr/>
        </p:nvSpPr>
        <p:spPr>
          <a:xfrm>
            <a:off x="502920" y="1261872"/>
            <a:ext cx="5287975" cy="173736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Kıtaların bugünkü konumu dikkate alındığında yaşanan levha hareketlerine bağlı olarak hangi kıtaların birbirinden ayrılmış olduğu söylenebilir?</a:t>
            </a:r>
          </a:p>
        </p:txBody>
      </p:sp>
      <p:sp>
        <p:nvSpPr>
          <p:cNvPr id="8" name="Rounded Rectangle 7"/>
          <p:cNvSpPr/>
          <p:nvPr/>
        </p:nvSpPr>
        <p:spPr>
          <a:xfrm>
            <a:off x="502920" y="3136392"/>
            <a:ext cx="5287975" cy="3063240"/>
          </a:xfrm>
          <a:prstGeom prst="roundRect">
            <a:avLst>
              <a:gd name="adj" fmla="val 6000"/>
            </a:avLst>
          </a:prstGeom>
          <a:solidFill>
            <a:srgbClr val="E3F1E4"/>
          </a:solidFill>
          <a:ln>
            <a:noFill/>
          </a:ln>
          <a:effectLst/>
        </p:spPr>
        <p:txBody>
          <a:bodyPr rtlCol="0" anchor="ctr"/>
          <a:lstStyle/>
          <a:p/>
        </p:txBody>
      </p:sp>
      <p:sp>
        <p:nvSpPr>
          <p:cNvPr id="9" name="Rectangle 8"/>
          <p:cNvSpPr/>
          <p:nvPr/>
        </p:nvSpPr>
        <p:spPr>
          <a:xfrm>
            <a:off x="502920" y="3136392"/>
            <a:ext cx="109728" cy="3063240"/>
          </a:xfrm>
          <a:prstGeom prst="rect">
            <a:avLst/>
          </a:prstGeom>
          <a:solidFill>
            <a:srgbClr val="2E7D32"/>
          </a:solidFill>
          <a:ln>
            <a:noFill/>
          </a:ln>
          <a:effectLst/>
        </p:spPr>
        <p:txBody>
          <a:bodyPr rtlCol="0" anchor="ctr"/>
          <a:lstStyle/>
          <a:p/>
        </p:txBody>
      </p:sp>
      <p:sp>
        <p:nvSpPr>
          <p:cNvPr id="10" name="TextBox 9"/>
          <p:cNvSpPr txBox="1"/>
          <p:nvPr/>
        </p:nvSpPr>
        <p:spPr>
          <a:xfrm>
            <a:off x="731520" y="3191256"/>
            <a:ext cx="4967935" cy="2953512"/>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Güney Amerika ile Afrika — arada Atlas Okyanusu açıldı.</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Kuzey Amerika ile Avrupa.</a:t>
            </a:r>
          </a:p>
          <a:p>
            <a:pPr algn="l" marL="261051" indent="-261051">
              <a:spcBef>
                <a:spcPts val="0"/>
              </a:spcBef>
              <a:spcAft>
                <a:spcPts val="0"/>
              </a:spcAft>
            </a:pPr>
            <a:r>
              <a:rPr lang="tr-TR" sz="2100" b="1" i="0">
                <a:solidFill>
                  <a:srgbClr val="2C6696"/>
                </a:solidFill>
                <a:latin typeface="Calibri"/>
              </a:rPr>
              <a:t>•  </a:t>
            </a:r>
            <a:r>
              <a:rPr lang="tr-TR" sz="2100" b="0" i="0">
                <a:solidFill>
                  <a:srgbClr val="262626"/>
                </a:solidFill>
                <a:latin typeface="Calibri"/>
              </a:rPr>
              <a:t>Afrika, Antarktika, Avustralya ve Hindistan — geçmişte Gondwana'nın parçaları (s. 56 haritaları).</a:t>
            </a:r>
          </a:p>
        </p:txBody>
      </p:sp>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55-56</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29 / 350</a:t>
            </a:r>
          </a:p>
        </p:txBody>
      </p:sp>
    </p:spTree>
  </p:cSld>
  <p:clrMapOvr>
    <a:masterClrMapping/>
  </p:clrMapOvr>
</p:sld>
</file>

<file path=ppt/slides/slide3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3. Adım: blok diyagramı inceleyelim</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3. ADIM</a:t>
            </a:r>
          </a:p>
        </p:txBody>
      </p:sp>
      <p:pic>
        <p:nvPicPr>
          <p:cNvPr id="6" name="Picture 5" descr="h6_blok_s55.jpg"/>
          <p:cNvPicPr>
            <a:picLocks noChangeAspect="1"/>
          </p:cNvPicPr>
          <p:nvPr/>
        </p:nvPicPr>
        <p:blipFill>
          <a:blip r:embed="rId3"/>
          <a:stretch>
            <a:fillRect/>
          </a:stretch>
        </p:blipFill>
        <p:spPr>
          <a:xfrm>
            <a:off x="766069" y="1261872"/>
            <a:ext cx="10659556" cy="4937760"/>
          </a:xfrm>
          <a:prstGeom prst="rect">
            <a:avLst/>
          </a:prstGeom>
          <a:ln w="9525">
            <a:solidFill>
              <a:srgbClr val="D9D9D9"/>
            </a:solidFill>
          </a:ln>
        </p:spPr>
      </p:pic>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55</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30 / 350</a:t>
            </a:r>
          </a:p>
        </p:txBody>
      </p:sp>
    </p:spTree>
  </p:cSld>
  <p:clrMapOvr>
    <a:masterClrMapping/>
  </p:clrMapOvr>
</p:sld>
</file>

<file path=ppt/slides/slide3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3. Adım: süreçler ve yer şekilleri</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3. ADIM · İKİLİ</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1. Kıtasal ve okyanusal kabukta hangi tür levha hareketleri yaşanmaktadır? 2. Görselde levha hareketlerine bağlı olarak oluşan yer şekillerinden hangileri bulunmaktadır? 3. Yakın çevrenizde gözlemlediğiniz yer şekillerinden hangileri tektonik süreçlere bağlı olarak meydana gelmiş olabilir?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55</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31 / 350</a:t>
            </a:r>
          </a:p>
        </p:txBody>
      </p:sp>
    </p:spTree>
  </p:cSld>
  <p:clrMapOvr>
    <a:masterClrMapping/>
  </p:clrMapOvr>
</p:sld>
</file>

<file path=ppt/slides/slide3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3. Adım: süreçler ve yer şekilleri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41732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1. Kıtasal ve okyanusal kabukta hangi tür levha hareketleri yaşanmaktadır? 2. Görselde levha hareketlerine bağlı olarak oluşan yer şekillerinden hangileri bulunmaktadır? 3. Yakın çevrenizde gözlemlediğiniz yer şekillerinden hangileri tektonik süreçlere bağlı olarak meydana gelmiş olabilir?</a:t>
            </a:r>
          </a:p>
        </p:txBody>
      </p:sp>
      <p:sp>
        <p:nvSpPr>
          <p:cNvPr id="7" name="Rounded Rectangle 6"/>
          <p:cNvSpPr/>
          <p:nvPr/>
        </p:nvSpPr>
        <p:spPr>
          <a:xfrm>
            <a:off x="502920" y="2816352"/>
            <a:ext cx="11185855" cy="338328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816352"/>
            <a:ext cx="109728" cy="3383280"/>
          </a:xfrm>
          <a:prstGeom prst="rect">
            <a:avLst/>
          </a:prstGeom>
          <a:solidFill>
            <a:srgbClr val="2E7D32"/>
          </a:solidFill>
          <a:ln>
            <a:noFill/>
          </a:ln>
          <a:effectLst/>
        </p:spPr>
        <p:txBody>
          <a:bodyPr rtlCol="0" anchor="ctr"/>
          <a:lstStyle/>
          <a:p/>
        </p:txBody>
      </p:sp>
      <p:sp>
        <p:nvSpPr>
          <p:cNvPr id="9" name="TextBox 8"/>
          <p:cNvSpPr txBox="1"/>
          <p:nvPr/>
        </p:nvSpPr>
        <p:spPr>
          <a:xfrm>
            <a:off x="731520" y="2871216"/>
            <a:ext cx="10865815" cy="3273552"/>
          </a:xfrm>
          <a:prstGeom prst="rect">
            <a:avLst/>
          </a:prstGeom>
          <a:noFill/>
        </p:spPr>
        <p:txBody>
          <a:bodyPr wrap="square" anchor="ctr" lIns="73152" rIns="73152" tIns="36576" bIns="36576">
            <a:noAutofit/>
          </a:bodyPr>
          <a:lstStyle/>
          <a:p>
            <a:pPr algn="l">
              <a:spcBef>
                <a:spcPts val="0"/>
              </a:spcBef>
              <a:spcAft>
                <a:spcPts val="400"/>
              </a:spcAft>
            </a:pPr>
            <a:r>
              <a:rPr lang="tr-TR" sz="2200" b="1" i="0">
                <a:solidFill>
                  <a:srgbClr val="2E7D32"/>
                </a:solidFill>
                <a:latin typeface="Calibri"/>
              </a:rPr>
              <a:t>Örnek cevap</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1) Okyanusal kabuk: ayrılma (deniz tabanı yayılması) ve dalma-batma · kıtasal kabuk: ayrılma (rift) ve okyanusal levhanın altına dalması.</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2) Volkanik ada yayı, hendek, okyanus ortası sırtı, kıta içi volkanik yay, rift vadisi.</a:t>
            </a:r>
          </a:p>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3) Dağlar, fay boyunca uzanan çöküntü ovaları, sıcak su kaynakları — kanıtla; Türkiye'deki örnekler 7. hafta, Harita 3.6.</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55</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32 / 350</a:t>
            </a:r>
          </a:p>
        </p:txBody>
      </p:sp>
    </p:spTree>
  </p:cSld>
  <p:clrMapOvr>
    <a:masterClrMapping/>
  </p:clrMapOvr>
</p:sld>
</file>

<file path=ppt/slides/slide3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4. Adım: geçmişten bugüne kıtalar</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4. ADIM</a:t>
            </a:r>
          </a:p>
        </p:txBody>
      </p:sp>
      <p:pic>
        <p:nvPicPr>
          <p:cNvPr id="6" name="Picture 5" descr="h6_dort_harita_s56.jpg"/>
          <p:cNvPicPr>
            <a:picLocks noChangeAspect="1"/>
          </p:cNvPicPr>
          <p:nvPr/>
        </p:nvPicPr>
        <p:blipFill>
          <a:blip r:embed="rId3"/>
          <a:stretch>
            <a:fillRect/>
          </a:stretch>
        </p:blipFill>
        <p:spPr>
          <a:xfrm>
            <a:off x="502920" y="2170346"/>
            <a:ext cx="7589520" cy="3120810"/>
          </a:xfrm>
          <a:prstGeom prst="rect">
            <a:avLst/>
          </a:prstGeom>
          <a:ln w="9525">
            <a:solidFill>
              <a:srgbClr val="D9D9D9"/>
            </a:solidFill>
          </a:ln>
        </p:spPr>
      </p:pic>
      <p:sp>
        <p:nvSpPr>
          <p:cNvPr id="7" name="Rounded Rectangle 6"/>
          <p:cNvSpPr/>
          <p:nvPr/>
        </p:nvSpPr>
        <p:spPr>
          <a:xfrm>
            <a:off x="8321040" y="1444752"/>
            <a:ext cx="3367735" cy="448056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600"/>
              </a:spcAft>
            </a:pPr>
            <a:r>
              <a:rPr lang="tr-TR" sz="2400" b="1" i="0">
                <a:solidFill>
                  <a:srgbClr val="A43E2A"/>
                </a:solidFill>
                <a:latin typeface="Calibri"/>
              </a:rPr>
              <a:t>Hesapla:</a:t>
            </a:r>
          </a:p>
          <a:p>
            <a:pPr algn="l">
              <a:spcBef>
                <a:spcPts val="0"/>
              </a:spcBef>
              <a:spcAft>
                <a:spcPts val="600"/>
              </a:spcAft>
            </a:pPr>
            <a:r>
              <a:rPr lang="tr-TR" sz="2400" b="0" i="0">
                <a:solidFill>
                  <a:srgbClr val="262626"/>
                </a:solidFill>
                <a:latin typeface="Calibri"/>
              </a:rPr>
              <a:t>Levhalar yılda yaklaşık 10 cm hareket ediyor.</a:t>
            </a:r>
          </a:p>
          <a:p>
            <a:pPr algn="l">
              <a:spcBef>
                <a:spcPts val="0"/>
              </a:spcBef>
              <a:spcAft>
                <a:spcPts val="600"/>
              </a:spcAft>
            </a:pPr>
            <a:r>
              <a:rPr lang="tr-TR" sz="2400" b="0" i="0">
                <a:solidFill>
                  <a:srgbClr val="262626"/>
                </a:solidFill>
                <a:latin typeface="Calibri"/>
              </a:rPr>
              <a:t>10 milyon yılda kaç km?</a:t>
            </a:r>
          </a:p>
          <a:p>
            <a:pPr algn="l">
              <a:spcBef>
                <a:spcPts val="0"/>
              </a:spcBef>
              <a:spcAft>
                <a:spcPts val="0"/>
              </a:spcAft>
            </a:pPr>
            <a:r>
              <a:rPr lang="tr-TR" sz="2400" b="1" i="0">
                <a:solidFill>
                  <a:srgbClr val="262626"/>
                </a:solidFill>
                <a:latin typeface="Calibri"/>
              </a:rPr>
              <a:t>Haritadaki 4.000 km ölçeğiyle karşılaştır.</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56</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33 / 350</a:t>
            </a:r>
          </a:p>
        </p:txBody>
      </p:sp>
    </p:spTree>
  </p:cSld>
  <p:clrMapOvr>
    <a:masterClrMapping/>
  </p:clrMapOvr>
</p:sld>
</file>

<file path=ppt/slides/slide3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4. Adım: 10 milyon yıl sonra Dünya</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4. ADIM · ÇİZİM</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10 milyon yıl sonra Dünya'nın görünümünde nasıl bir değişim yaşanabileceğini levhaların yılda yaklaşık 10 cm hareket ettiğini dikkate alarak aşağıda verilen boş alana çiziniz. İpucu: 10 cm × 10.000.000 yıl = ? km</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56</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34 / 350</a:t>
            </a:r>
          </a:p>
        </p:txBody>
      </p:sp>
    </p:spTree>
  </p:cSld>
  <p:clrMapOvr>
    <a:masterClrMapping/>
  </p:clrMapOvr>
</p:sld>
</file>

<file path=ppt/slides/slide3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4. Adım: 10 milyon yıl sonra Dünya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18872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10 milyon yıl sonra Dünya'nın görünümünde nasıl bir değişim yaşanabileceğini levhaların yılda yaklaşık 10 cm hareket ettiğini dikkate alarak aşağıda verilen boş alana çiziniz. İpucu: 10 cm × 10.000.000 yıl = ? km</a:t>
            </a:r>
          </a:p>
        </p:txBody>
      </p:sp>
      <p:sp>
        <p:nvSpPr>
          <p:cNvPr id="7" name="Rounded Rectangle 6"/>
          <p:cNvSpPr/>
          <p:nvPr/>
        </p:nvSpPr>
        <p:spPr>
          <a:xfrm>
            <a:off x="502920" y="2587752"/>
            <a:ext cx="11185855" cy="361188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587752"/>
            <a:ext cx="109728" cy="3611880"/>
          </a:xfrm>
          <a:prstGeom prst="rect">
            <a:avLst/>
          </a:prstGeom>
          <a:solidFill>
            <a:srgbClr val="2E7D32"/>
          </a:solidFill>
          <a:ln>
            <a:noFill/>
          </a:ln>
          <a:effectLst/>
        </p:spPr>
        <p:txBody>
          <a:bodyPr rtlCol="0" anchor="ctr"/>
          <a:lstStyle/>
          <a:p/>
        </p:txBody>
      </p:sp>
      <p:sp>
        <p:nvSpPr>
          <p:cNvPr id="9" name="TextBox 8"/>
          <p:cNvSpPr txBox="1"/>
          <p:nvPr/>
        </p:nvSpPr>
        <p:spPr>
          <a:xfrm>
            <a:off x="731520" y="2642616"/>
            <a:ext cx="10865815" cy="3502152"/>
          </a:xfrm>
          <a:prstGeom prst="rect">
            <a:avLst/>
          </a:prstGeom>
          <a:noFill/>
        </p:spPr>
        <p:txBody>
          <a:bodyPr wrap="square" anchor="ctr" lIns="73152" rIns="73152" tIns="36576" bIns="36576">
            <a:noAutofit/>
          </a:bodyPr>
          <a:lstStyle/>
          <a:p>
            <a:pPr algn="l">
              <a:spcBef>
                <a:spcPts val="0"/>
              </a:spcBef>
              <a:spcAft>
                <a:spcPts val="400"/>
              </a:spcAft>
            </a:pPr>
            <a:r>
              <a:rPr lang="tr-TR" sz="2200" b="1" i="0">
                <a:solidFill>
                  <a:srgbClr val="2E7D32"/>
                </a:solidFill>
                <a:latin typeface="Calibri"/>
              </a:rPr>
              <a:t>Örnek cevap</a:t>
            </a:r>
          </a:p>
          <a:p>
            <a:pPr algn="l">
              <a:spcBef>
                <a:spcPts val="0"/>
              </a:spcBef>
              <a:spcAft>
                <a:spcPts val="500"/>
              </a:spcAft>
            </a:pPr>
            <a:r>
              <a:rPr lang="tr-TR" sz="2200" b="1" i="0">
                <a:solidFill>
                  <a:srgbClr val="262626"/>
                </a:solidFill>
                <a:latin typeface="Calibri"/>
              </a:rPr>
              <a:t>10 cm × 10.000.000 yıl = 100.000.000 cm ≈ 1.000 km (s. 54 haritasındaki 4.000 km ölçeğinin dörtte biri).</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Atlas Okyanusu genişler; Doğu Afrika Rift Hattı açılıp Kızıldeniz'e benzer dar bir denize dönüşebilir.</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Hint Levhası kuzeye ilerler, Himalayalar yükselir; Afrika kuzeye ilerledikçe Akdeniz daralır.</a:t>
            </a:r>
          </a:p>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Genel görünüm tanınır kalır: Pangea'nın dağılması 200 milyon yıl sürdü.</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56</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35 / 350</a:t>
            </a:r>
          </a:p>
        </p:txBody>
      </p:sp>
    </p:spTree>
  </p:cSld>
  <p:clrMapOvr>
    <a:masterClrMapping/>
  </p:clrMapOvr>
</p:sld>
</file>

<file path=ppt/slides/slide3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Etkinlik: değerlendirme</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DEĞERLENDİRME</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1. Levha tektoniği yaşanmamış olsaydı yer kabuğunda yaşanan süreçlerden hangilerinin gerçekleşmesi beklenemezdi? 2. Karalardaki bu değişim gelecekte iklimi, canlı türlerini ve insan yaşamını nasıl etkileyebilir? Açıklayınız.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50, 56</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36 / 350</a:t>
            </a:r>
          </a:p>
        </p:txBody>
      </p:sp>
    </p:spTree>
  </p:cSld>
  <p:clrMapOvr>
    <a:masterClrMapping/>
  </p:clrMapOvr>
</p:sld>
</file>

<file path=ppt/slides/slide3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Etkinlik: değerlendirme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28016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1. Levha tektoniği yaşanmamış olsaydı yer kabuğunda yaşanan süreçlerden hangilerinin gerçekleşmesi beklenemezdi? 2. Karalardaki bu değişim gelecekte iklimi, canlı türlerini ve insan yaşamını nasıl etkileyebilir? Açıklayınız.</a:t>
            </a:r>
          </a:p>
        </p:txBody>
      </p:sp>
      <p:sp>
        <p:nvSpPr>
          <p:cNvPr id="7" name="Rounded Rectangle 6"/>
          <p:cNvSpPr/>
          <p:nvPr/>
        </p:nvSpPr>
        <p:spPr>
          <a:xfrm>
            <a:off x="502920" y="2679192"/>
            <a:ext cx="11185855" cy="352044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679192"/>
            <a:ext cx="109728" cy="3520440"/>
          </a:xfrm>
          <a:prstGeom prst="rect">
            <a:avLst/>
          </a:prstGeom>
          <a:solidFill>
            <a:srgbClr val="2E7D32"/>
          </a:solidFill>
          <a:ln>
            <a:noFill/>
          </a:ln>
          <a:effectLst/>
        </p:spPr>
        <p:txBody>
          <a:bodyPr rtlCol="0" anchor="ctr"/>
          <a:lstStyle/>
          <a:p/>
        </p:txBody>
      </p:sp>
      <p:sp>
        <p:nvSpPr>
          <p:cNvPr id="9" name="TextBox 8"/>
          <p:cNvSpPr txBox="1"/>
          <p:nvPr/>
        </p:nvSpPr>
        <p:spPr>
          <a:xfrm>
            <a:off x="731520" y="2734056"/>
            <a:ext cx="10865815" cy="3410712"/>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1) Kıtaların ayrılıp birleşmesi, orojenez, volkanizma, depremler, deniz tabanı yayılması, okyanus ortası sırtları, hendekler, kayaç döngüsü, jeotermal kaynaklar.</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2) Kıtaların ve dağların yeri değişince iklim değişir; canlıların yaşam alanı ve dağılışı değişir; kıyılar ve deprem-volkan alanları değişir, yerleşme ve ekonomi etkilenir.</a:t>
            </a:r>
          </a:p>
          <a:p>
            <a:pPr algn="l">
              <a:spcBef>
                <a:spcPts val="0"/>
              </a:spcBef>
              <a:spcAft>
                <a:spcPts val="0"/>
              </a:spcAft>
            </a:pPr>
            <a:r>
              <a:rPr lang="tr-TR" sz="2100" b="1" i="0">
                <a:solidFill>
                  <a:srgbClr val="262626"/>
                </a:solidFill>
                <a:latin typeface="Calibri"/>
              </a:rPr>
              <a:t>bitki ve hayvanların yeryüzünde dağılışı ile iklim sistemlerini de etkilemektedir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50, 56</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37 / 350</a:t>
            </a:r>
          </a:p>
        </p:txBody>
      </p:sp>
    </p:spTree>
  </p:cSld>
  <p:clrMapOvr>
    <a:masterClrMapping/>
  </p:clrMapOvr>
</p:sld>
</file>

<file path=ppt/slides/slide3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2</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Hint Levhası ile Avrasya Levhası'nın yaklaşıp çarpışması sonucu hangi yer şekli oluşmuştur?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Doğu Afrika Rift Vadisi</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Himalaya Dağları</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Orta Atlantik Sırtı</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Hawai Adaları</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Kızıldeniz</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53</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38 / 350</a:t>
            </a:r>
          </a:p>
        </p:txBody>
      </p:sp>
    </p:spTree>
  </p:cSld>
  <p:clrMapOvr>
    <a:masterClrMapping/>
  </p:clrMapOvr>
</p:sld>
</file>

<file path=ppt/slides/slide3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2</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Hint Levhası ile Avrasya Levhası'nın yaklaşıp çarpışması sonucu hangi yer şekli oluşmuştur?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Doğu Afrika Rift Vadisi</a:t>
            </a:r>
          </a:p>
        </p:txBody>
      </p:sp>
      <p:sp>
        <p:nvSpPr>
          <p:cNvPr id="10" name="Rounded Rectangle 9"/>
          <p:cNvSpPr/>
          <p:nvPr/>
        </p:nvSpPr>
        <p:spPr>
          <a:xfrm>
            <a:off x="502920" y="3158337"/>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1" name="Oval 10"/>
          <p:cNvSpPr/>
          <p:nvPr/>
        </p:nvSpPr>
        <p:spPr>
          <a:xfrm>
            <a:off x="594360" y="3114445"/>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Himalaya Dağları</a:t>
            </a:r>
          </a:p>
        </p:txBody>
      </p:sp>
      <p:sp>
        <p:nvSpPr>
          <p:cNvPr id="13" name="Rounded Rectangle 12"/>
          <p:cNvSpPr/>
          <p:nvPr/>
        </p:nvSpPr>
        <p:spPr>
          <a:xfrm>
            <a:off x="502920" y="368320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363931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Orta Atlantik Sırtı</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Hawai Adaları</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Kızıldeniz</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2000" b="0" i="0">
                <a:solidFill>
                  <a:srgbClr val="262626"/>
                </a:solidFill>
                <a:latin typeface="Calibri"/>
              </a:rPr>
              <a:t>Kitap s. 53, Görsel 3.8: aradaki deniz ortadan kalkar, tortullar kıvrılıp yükselir — Himalaya Dağları (orojenez).</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53</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39 / 350</a:t>
            </a:r>
          </a:p>
        </p:txBody>
      </p:sp>
    </p:spTree>
  </p:cSld>
  <p:clrMapOvr>
    <a:masterClrMapping/>
  </p:clrMapOvr>
</p:sld>
</file>

<file path=ppt/slides/slide4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Çıkış Kartı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ÇIKIŞ KARTI</a:t>
            </a:r>
          </a:p>
        </p:txBody>
      </p:sp>
      <p:sp>
        <p:nvSpPr>
          <p:cNvPr id="6" name="TextBox 5"/>
          <p:cNvSpPr txBox="1"/>
          <p:nvPr/>
        </p:nvSpPr>
        <p:spPr>
          <a:xfrm>
            <a:off x="502920" y="1170432"/>
            <a:ext cx="11185855" cy="502920"/>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767676"/>
                </a:solidFill>
                <a:latin typeface="Calibri"/>
              </a:rPr>
              <a:t>Çıkmadan önce kâğıdına yaz:</a:t>
            </a:r>
          </a:p>
        </p:txBody>
      </p:sp>
      <p:sp>
        <p:nvSpPr>
          <p:cNvPr id="7" name="Rounded Rectangle 6"/>
          <p:cNvSpPr/>
          <p:nvPr/>
        </p:nvSpPr>
        <p:spPr>
          <a:xfrm>
            <a:off x="502920" y="1764792"/>
            <a:ext cx="11185855" cy="1399032"/>
          </a:xfrm>
          <a:prstGeom prst="roundRect">
            <a:avLst>
              <a:gd name="adj" fmla="val 10000"/>
            </a:avLst>
          </a:prstGeom>
          <a:solidFill>
            <a:srgbClr val="F0F0F0"/>
          </a:solidFill>
          <a:ln>
            <a:noFill/>
          </a:ln>
          <a:effectLst/>
        </p:spPr>
        <p:txBody>
          <a:bodyPr rtlCol="0" anchor="ctr"/>
          <a:lstStyle/>
          <a:p/>
        </p:txBody>
      </p:sp>
      <p:sp>
        <p:nvSpPr>
          <p:cNvPr id="8" name="Oval 7"/>
          <p:cNvSpPr/>
          <p:nvPr/>
        </p:nvSpPr>
        <p:spPr>
          <a:xfrm>
            <a:off x="667512" y="2144268"/>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1</a:t>
            </a:r>
          </a:p>
        </p:txBody>
      </p:sp>
      <p:sp>
        <p:nvSpPr>
          <p:cNvPr id="9" name="TextBox 8"/>
          <p:cNvSpPr txBox="1"/>
          <p:nvPr/>
        </p:nvSpPr>
        <p:spPr>
          <a:xfrm>
            <a:off x="1508760" y="1764792"/>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Levhaları hareket ettiren güç nedir?</a:t>
            </a:r>
          </a:p>
        </p:txBody>
      </p:sp>
      <p:sp>
        <p:nvSpPr>
          <p:cNvPr id="10" name="Rounded Rectangle 9"/>
          <p:cNvSpPr/>
          <p:nvPr/>
        </p:nvSpPr>
        <p:spPr>
          <a:xfrm>
            <a:off x="502920" y="3328416"/>
            <a:ext cx="11185855" cy="1399032"/>
          </a:xfrm>
          <a:prstGeom prst="roundRect">
            <a:avLst>
              <a:gd name="adj" fmla="val 10000"/>
            </a:avLst>
          </a:prstGeom>
          <a:solidFill>
            <a:srgbClr val="F0F0F0"/>
          </a:solidFill>
          <a:ln>
            <a:noFill/>
          </a:ln>
          <a:effectLst/>
        </p:spPr>
        <p:txBody>
          <a:bodyPr rtlCol="0" anchor="ctr"/>
          <a:lstStyle/>
          <a:p/>
        </p:txBody>
      </p:sp>
      <p:sp>
        <p:nvSpPr>
          <p:cNvPr id="11" name="Oval 10"/>
          <p:cNvSpPr/>
          <p:nvPr/>
        </p:nvSpPr>
        <p:spPr>
          <a:xfrm>
            <a:off x="667512" y="3707892"/>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2</a:t>
            </a:r>
          </a:p>
        </p:txBody>
      </p:sp>
      <p:sp>
        <p:nvSpPr>
          <p:cNvPr id="12" name="TextBox 11"/>
          <p:cNvSpPr txBox="1"/>
          <p:nvPr/>
        </p:nvSpPr>
        <p:spPr>
          <a:xfrm>
            <a:off x="1508760" y="3328416"/>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Levhaların üç hareket türünü birer örnekle yaz.</a:t>
            </a:r>
          </a:p>
        </p:txBody>
      </p:sp>
      <p:sp>
        <p:nvSpPr>
          <p:cNvPr id="13" name="Rounded Rectangle 12"/>
          <p:cNvSpPr/>
          <p:nvPr/>
        </p:nvSpPr>
        <p:spPr>
          <a:xfrm>
            <a:off x="502920" y="4892040"/>
            <a:ext cx="11185855" cy="1399032"/>
          </a:xfrm>
          <a:prstGeom prst="roundRect">
            <a:avLst>
              <a:gd name="adj" fmla="val 10000"/>
            </a:avLst>
          </a:prstGeom>
          <a:solidFill>
            <a:srgbClr val="F0F0F0"/>
          </a:solidFill>
          <a:ln>
            <a:noFill/>
          </a:ln>
          <a:effectLst/>
        </p:spPr>
        <p:txBody>
          <a:bodyPr rtlCol="0" anchor="ctr"/>
          <a:lstStyle/>
          <a:p/>
        </p:txBody>
      </p:sp>
      <p:sp>
        <p:nvSpPr>
          <p:cNvPr id="14" name="Oval 13"/>
          <p:cNvSpPr/>
          <p:nvPr/>
        </p:nvSpPr>
        <p:spPr>
          <a:xfrm>
            <a:off x="667512" y="5271516"/>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3</a:t>
            </a:r>
          </a:p>
        </p:txBody>
      </p:sp>
      <p:sp>
        <p:nvSpPr>
          <p:cNvPr id="15" name="TextBox 14"/>
          <p:cNvSpPr txBox="1"/>
          <p:nvPr/>
        </p:nvSpPr>
        <p:spPr>
          <a:xfrm>
            <a:off x="1508760" y="4892040"/>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Wegener'in kıtaların kayması kuramının temel kanıtı neydi?</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49-53</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40 / 350</a:t>
            </a:r>
          </a:p>
        </p:txBody>
      </p:sp>
    </p:spTree>
  </p:cSld>
  <p:clrMapOvr>
    <a:masterClrMapping/>
  </p:clrMapOvr>
</p:sld>
</file>

<file path=ppt/slides/slide4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hafta evde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BU HAFTA EVDE</a:t>
            </a:r>
          </a:p>
        </p:txBody>
      </p:sp>
      <p:sp>
        <p:nvSpPr>
          <p:cNvPr id="6" name="TextBox 5"/>
          <p:cNvSpPr txBox="1"/>
          <p:nvPr/>
        </p:nvSpPr>
        <p:spPr>
          <a:xfrm>
            <a:off x="594360" y="1307592"/>
            <a:ext cx="11002975" cy="4846320"/>
          </a:xfrm>
          <a:prstGeom prst="rect">
            <a:avLst/>
          </a:prstGeom>
          <a:noFill/>
        </p:spPr>
        <p:txBody>
          <a:bodyPr wrap="square" anchor="t" lIns="73152" rIns="73152" tIns="36576" bIns="36576">
            <a:noAutofit/>
          </a:bodyPr>
          <a:lstStyle/>
          <a:p>
            <a:pPr algn="l" marL="323206" indent="-323206">
              <a:spcBef>
                <a:spcPts val="0"/>
              </a:spcBef>
              <a:spcAft>
                <a:spcPts val="1200"/>
              </a:spcAft>
            </a:pPr>
            <a:r>
              <a:rPr lang="tr-TR" sz="2600" b="1" i="0">
                <a:solidFill>
                  <a:srgbClr val="A43E2A"/>
                </a:solidFill>
                <a:latin typeface="Calibri"/>
              </a:rPr>
              <a:t>•  </a:t>
            </a:r>
            <a:r>
              <a:rPr lang="tr-TR" sz="2600" b="0" i="0">
                <a:solidFill>
                  <a:srgbClr val="262626"/>
                </a:solidFill>
                <a:latin typeface="Calibri"/>
              </a:rPr>
              <a:t>Çalışma kâğıdı Bölüm 1'in 1-3. maddelerini çöz.</a:t>
            </a:r>
          </a:p>
          <a:p>
            <a:pPr algn="l" marL="323206" indent="-323206">
              <a:spcBef>
                <a:spcPts val="0"/>
              </a:spcBef>
              <a:spcAft>
                <a:spcPts val="1200"/>
              </a:spcAft>
            </a:pPr>
            <a:r>
              <a:rPr lang="tr-TR" sz="2600" b="1" i="0">
                <a:solidFill>
                  <a:srgbClr val="A43E2A"/>
                </a:solidFill>
                <a:latin typeface="Calibri"/>
              </a:rPr>
              <a:t>•  </a:t>
            </a:r>
            <a:r>
              <a:rPr lang="tr-TR" sz="2600" b="0" i="0">
                <a:solidFill>
                  <a:srgbClr val="262626"/>
                </a:solidFill>
                <a:latin typeface="Calibri"/>
              </a:rPr>
              <a:t>4. adım çizimini kitaptaki boş alana temize çek; iki değişimi ve gerekçesini yaz.</a:t>
            </a:r>
          </a:p>
          <a:p>
            <a:pPr algn="l" marL="323206" indent="-323206">
              <a:spcBef>
                <a:spcPts val="0"/>
              </a:spcBef>
              <a:spcAft>
                <a:spcPts val="0"/>
              </a:spcAft>
            </a:pPr>
            <a:r>
              <a:rPr lang="tr-TR" sz="2600" b="1" i="0">
                <a:solidFill>
                  <a:srgbClr val="A43E2A"/>
                </a:solidFill>
                <a:latin typeface="Calibri"/>
              </a:rPr>
              <a:t>•  </a:t>
            </a:r>
            <a:r>
              <a:rPr lang="tr-TR" sz="2600" b="0" i="0">
                <a:solidFill>
                  <a:srgbClr val="262626"/>
                </a:solidFill>
                <a:latin typeface="Calibri"/>
              </a:rPr>
              <a:t>7. haftaya hazırlık: s. 56-57 'Levha Hareketleri ve Yer Şekilleri' bölümünü oku.</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56-57</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41 / 350</a:t>
            </a:r>
          </a:p>
        </p:txBody>
      </p:sp>
    </p:spTree>
  </p:cSld>
  <p:clrMapOvr>
    <a:masterClrMapping/>
  </p:clrMapOvr>
</p:sld>
</file>

<file path=ppt/slides/slide4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Kaynaklar ve Haklar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KAYNAKÇA</a:t>
            </a:r>
          </a:p>
        </p:txBody>
      </p:sp>
      <p:sp>
        <p:nvSpPr>
          <p:cNvPr id="6" name="Rounded Rectangle 5"/>
          <p:cNvSpPr/>
          <p:nvPr/>
        </p:nvSpPr>
        <p:spPr>
          <a:xfrm>
            <a:off x="502920" y="1280160"/>
            <a:ext cx="11185855" cy="150876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Ders kitabı.</a:t>
            </a:r>
            <a:r>
              <a:rPr lang="tr-TR" sz="1700" b="0" i="0">
                <a:solidFill>
                  <a:srgbClr val="262626"/>
                </a:solidFill>
                <a:latin typeface="Calibri"/>
              </a:rPr>
              <a:t> Coğrafya 10. Sınıf Ders Kitabı (Ortaöğretim), 2026-2027 baskısı. </a:t>
            </a:r>
            <a:r>
              <a:rPr lang="tr-TR" sz="1700" b="1" i="0">
                <a:solidFill>
                  <a:srgbClr val="262626"/>
                </a:solidFill>
                <a:latin typeface="Calibri"/>
              </a:rPr>
              <a:t>Yazarlar:</a:t>
            </a:r>
            <a:r>
              <a:rPr lang="tr-TR" sz="1700" b="0" i="0">
                <a:solidFill>
                  <a:srgbClr val="262626"/>
                </a:solidFill>
                <a:latin typeface="Calibri"/>
              </a:rPr>
              <a:t> Alper Soyatlar, Bülent Akça, Mehmet Ekici, Yıldıray Türkmen. Millî Eğitim Bakanlığı Yayınları No 10141 · Ders Kitapları Dizisi No 2174 · ISBN 978-975-11-8921-9. Slaytlardaki “Kitap s. …” etiketleri bu baskının sayfalarıdır.</a:t>
            </a:r>
          </a:p>
        </p:txBody>
      </p:sp>
      <p:sp>
        <p:nvSpPr>
          <p:cNvPr id="7" name="Rounded Rectangle 6"/>
          <p:cNvSpPr/>
          <p:nvPr/>
        </p:nvSpPr>
        <p:spPr>
          <a:xfrm>
            <a:off x="502920" y="2916936"/>
            <a:ext cx="11185855" cy="11430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Öğretim programı ve etkinlikler.</a:t>
            </a:r>
            <a:r>
              <a:rPr lang="tr-TR" sz="1700" b="0" i="0">
                <a:solidFill>
                  <a:srgbClr val="262626"/>
                </a:solidFill>
                <a:latin typeface="Calibri"/>
              </a:rPr>
              <a:t> Coğrafya dersi öğretim programı (2026 nüshası): Talim ve Terbiye Kurulunun 23.05.2024 tarihli ve 20 sayılı kararıyla kabul edilen, 13.05.2026 tarihli ve 53 sayılı kararıyla güncellenen program.</a:t>
            </a:r>
          </a:p>
        </p:txBody>
      </p:sp>
      <p:sp>
        <p:nvSpPr>
          <p:cNvPr id="8" name="Rounded Rectangle 7"/>
          <p:cNvSpPr/>
          <p:nvPr/>
        </p:nvSpPr>
        <p:spPr>
          <a:xfrm>
            <a:off x="502920" y="4187952"/>
            <a:ext cx="11185855" cy="13716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Haklar ve lisans.</a:t>
            </a:r>
            <a:r>
              <a:rPr lang="tr-TR" sz="1700" b="0" i="0">
                <a:solidFill>
                  <a:srgbClr val="262626"/>
                </a:solidFill>
                <a:latin typeface="Calibri"/>
              </a:rPr>
              <a:t> Ders kitabından alınan metin, soru ve görsellerin hakları Millî Eğitim Bakanlığına aittir; eğitim ve öğretim amacıyla, kaynak gösterilerek alıntılanmıştır (5846 sayılı Fikir ve Sanat Eserleri Kanunu md. 34). Sunumun tasarımı, ders akışı, etkinlik kurgusu, örnek cevaplar ve öğretmen notları okulapp.org'un özgün katkısıdır; yalnız bu katkılar CC BY 4.0 lisansıyla paylaşılır. Resmî bir Bakanlık materyali değildir.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0" name="TextBox 9"/>
          <p:cNvSpPr txBox="1"/>
          <p:nvPr/>
        </p:nvSpPr>
        <p:spPr>
          <a:xfrm>
            <a:off x="8503920" y="6437376"/>
            <a:ext cx="32918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okulapp.org/cografya · sürüm 2026.10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GNL-COG10-SN-U3 — 6. hafta · Tektonik Süreçler: Levha Tektoniği (slayt 1-41)</dc:title>
  <dc:subject>10. Sınıf Coğrafya ders sunumu. Kaynak: Coğrafya 10. Sınıf Ders Kitabı (MEB, 2026-2027 baskısı) ve 2026 öğretim programı. okulapp.org/cografya</dc:subject>
  <dc:creator>okulapp.org</dc:creator>
  <cp:keywords/>
  <dc:description>Kitaptan alınan metin, soru ve görsellerin hakları MEB'e aittir (5846 sayılı Kanun md. 34 kapsamında kaynak gösterilerek alıntı). Özgün katkılar CC BY 4.0 — okulapp.org</dc:description>
  <cp:lastModifiedBy>okulapp.org</cp:lastModifiedBy>
  <cp:revision>1</cp:revision>
  <dcterms:created xsi:type="dcterms:W3CDTF">2013-01-27T09:14:16Z</dcterms:created>
  <dcterms:modified xsi:type="dcterms:W3CDTF">2013-01-27T09:15:58Z</dcterms:modified>
  <cp:category>Ders materyali</cp:category>
  <dc:language>tr-TR</dc:language>
</cp:coreProperties>
</file>