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19" r:id="rId71"/>
    <p:sldId id="320" r:id="rId72"/>
    <p:sldId id="321" r:id="rId73"/>
    <p:sldId id="322" r:id="rId74"/>
    <p:sldId id="323" r:id="rId75"/>
    <p:sldId id="324" r:id="rId76"/>
    <p:sldId id="325" r:id="rId77"/>
    <p:sldId id="326" r:id="rId78"/>
    <p:sldId id="327" r:id="rId79"/>
    <p:sldId id="328" r:id="rId80"/>
    <p:sldId id="329" r:id="rId81"/>
    <p:sldId id="330" r:id="rId82"/>
    <p:sldId id="331" r:id="rId83"/>
    <p:sldId id="332" r:id="rId84"/>
    <p:sldId id="333" r:id="rId85"/>
    <p:sldId id="334" r:id="rId86"/>
    <p:sldId id="335" r:id="rId87"/>
    <p:sldId id="336" r:id="rId88"/>
    <p:sldId id="337" r:id="rId89"/>
    <p:sldId id="338" r:id="rId48"/>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48" Type="http://schemas.openxmlformats.org/officeDocument/2006/relationships/slide" Target="slides/slide42.xml"/><Relationship Id="rId49" Type="http://schemas.openxmlformats.org/officeDocument/2006/relationships/slide" Target="slides/slide1.xml"/><Relationship Id="rId50" Type="http://schemas.openxmlformats.org/officeDocument/2006/relationships/slide" Target="slides/slide2.xml"/><Relationship Id="rId51" Type="http://schemas.openxmlformats.org/officeDocument/2006/relationships/slide" Target="slides/slide3.xml"/><Relationship Id="rId52" Type="http://schemas.openxmlformats.org/officeDocument/2006/relationships/slide" Target="slides/slide4.xml"/><Relationship Id="rId53" Type="http://schemas.openxmlformats.org/officeDocument/2006/relationships/slide" Target="slides/slide5.xml"/><Relationship Id="rId54" Type="http://schemas.openxmlformats.org/officeDocument/2006/relationships/slide" Target="slides/slide6.xml"/><Relationship Id="rId55" Type="http://schemas.openxmlformats.org/officeDocument/2006/relationships/slide" Target="slides/slide7.xml"/><Relationship Id="rId56" Type="http://schemas.openxmlformats.org/officeDocument/2006/relationships/slide" Target="slides/slide8.xml"/><Relationship Id="rId57" Type="http://schemas.openxmlformats.org/officeDocument/2006/relationships/slide" Target="slides/slide9.xml"/><Relationship Id="rId58" Type="http://schemas.openxmlformats.org/officeDocument/2006/relationships/slide" Target="slides/slide10.xml"/><Relationship Id="rId59" Type="http://schemas.openxmlformats.org/officeDocument/2006/relationships/slide" Target="slides/slide11.xml"/><Relationship Id="rId60" Type="http://schemas.openxmlformats.org/officeDocument/2006/relationships/slide" Target="slides/slide12.xml"/><Relationship Id="rId61" Type="http://schemas.openxmlformats.org/officeDocument/2006/relationships/slide" Target="slides/slide13.xml"/><Relationship Id="rId62" Type="http://schemas.openxmlformats.org/officeDocument/2006/relationships/slide" Target="slides/slide14.xml"/><Relationship Id="rId63" Type="http://schemas.openxmlformats.org/officeDocument/2006/relationships/slide" Target="slides/slide15.xml"/><Relationship Id="rId64" Type="http://schemas.openxmlformats.org/officeDocument/2006/relationships/slide" Target="slides/slide16.xml"/><Relationship Id="rId65" Type="http://schemas.openxmlformats.org/officeDocument/2006/relationships/slide" Target="slides/slide17.xml"/><Relationship Id="rId66" Type="http://schemas.openxmlformats.org/officeDocument/2006/relationships/slide" Target="slides/slide18.xml"/><Relationship Id="rId67" Type="http://schemas.openxmlformats.org/officeDocument/2006/relationships/slide" Target="slides/slide19.xml"/><Relationship Id="rId68" Type="http://schemas.openxmlformats.org/officeDocument/2006/relationships/slide" Target="slides/slide20.xml"/><Relationship Id="rId69" Type="http://schemas.openxmlformats.org/officeDocument/2006/relationships/slide" Target="slides/slide21.xml"/><Relationship Id="rId70" Type="http://schemas.openxmlformats.org/officeDocument/2006/relationships/slide" Target="slides/slide22.xml"/><Relationship Id="rId71" Type="http://schemas.openxmlformats.org/officeDocument/2006/relationships/slide" Target="slides/slide23.xml"/><Relationship Id="rId72" Type="http://schemas.openxmlformats.org/officeDocument/2006/relationships/slide" Target="slides/slide24.xml"/><Relationship Id="rId73" Type="http://schemas.openxmlformats.org/officeDocument/2006/relationships/slide" Target="slides/slide25.xml"/><Relationship Id="rId74" Type="http://schemas.openxmlformats.org/officeDocument/2006/relationships/slide" Target="slides/slide26.xml"/><Relationship Id="rId75" Type="http://schemas.openxmlformats.org/officeDocument/2006/relationships/slide" Target="slides/slide27.xml"/><Relationship Id="rId76" Type="http://schemas.openxmlformats.org/officeDocument/2006/relationships/slide" Target="slides/slide28.xml"/><Relationship Id="rId77" Type="http://schemas.openxmlformats.org/officeDocument/2006/relationships/slide" Target="slides/slide29.xml"/><Relationship Id="rId78" Type="http://schemas.openxmlformats.org/officeDocument/2006/relationships/slide" Target="slides/slide30.xml"/><Relationship Id="rId79" Type="http://schemas.openxmlformats.org/officeDocument/2006/relationships/slide" Target="slides/slide31.xml"/><Relationship Id="rId80" Type="http://schemas.openxmlformats.org/officeDocument/2006/relationships/slide" Target="slides/slide32.xml"/><Relationship Id="rId81" Type="http://schemas.openxmlformats.org/officeDocument/2006/relationships/slide" Target="slides/slide33.xml"/><Relationship Id="rId82" Type="http://schemas.openxmlformats.org/officeDocument/2006/relationships/slide" Target="slides/slide34.xml"/><Relationship Id="rId83" Type="http://schemas.openxmlformats.org/officeDocument/2006/relationships/slide" Target="slides/slide35.xml"/><Relationship Id="rId84" Type="http://schemas.openxmlformats.org/officeDocument/2006/relationships/slide" Target="slides/slide36.xml"/><Relationship Id="rId85" Type="http://schemas.openxmlformats.org/officeDocument/2006/relationships/slide" Target="slides/slide37.xml"/><Relationship Id="rId86" Type="http://schemas.openxmlformats.org/officeDocument/2006/relationships/slide" Target="slides/slide38.xml"/><Relationship Id="rId87" Type="http://schemas.openxmlformats.org/officeDocument/2006/relationships/slide" Target="slides/slide39.xml"/><Relationship Id="rId88" Type="http://schemas.openxmlformats.org/officeDocument/2006/relationships/slide" Target="slides/slide40.xml"/><Relationship Id="rId89" Type="http://schemas.openxmlformats.org/officeDocument/2006/relationships/slide" Target="slides/slide4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notesSlide4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4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birinci ders saatinin çıktısı: yer şekilleri ile levha tektoniği ilişkisi.</a:t>
            </a:r>
          </a:p>
          <a:p/>
          <a:p>
            <a:r>
              <a:t>NASIL: İkinci ders saatinde 3.2'ye (aşınma ve çözünme) başlanacağını söyleyin; o bölümün kendi ayracı vardır.</a:t>
            </a:r>
          </a:p>
          <a:p/>
          <a:p>
            <a:r>
              <a:t>KAYNAK: Program (2026) COĞ.10.3.1 b.</a:t>
            </a:r>
          </a:p>
          <a:p/>
          <a:p>
            <a:r>
              <a:t>NOT: KISA HAFTA: dersi 28 Ekim Çarşamba (öğleden sonra ders yok) ya da 29 Ekim Perşembe (tatil) olan şubede bu aşama 8. haftanın başına taşınır.</a:t>
            </a:r>
          </a:p>
        </p:txBody>
      </p:sp>
      <p:sp>
        <p:nvSpPr>
          <p:cNvPr id="4" name="Slide Number Placeholder 3"/>
          <p:cNvSpPr>
            <a:spLocks noGrp="1"/>
          </p:cNvSpPr>
          <p:nvPr>
            <p:ph type="sldNum" idx="5" sz="quarter"/>
          </p:nvPr>
        </p:nvSpPr>
        <p:spPr/>
      </p:sp>
    </p:spTree>
  </p:cSld>
  <p:clrMapOvr>
    <a:masterClrMapping/>
  </p:clrMapOvr>
</p:notes>
</file>

<file path=ppt/notesSlides/notesSlide4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İlk beş istasyon birinci ders saatidir (yoğun anlatım: her istasyonun sonunda bir soru-cevap); ayrışma ikinci ders saatidir.</a:t>
            </a:r>
          </a:p>
          <a:p/>
          <a:p>
            <a:r>
              <a:t>KAYNAK: Ders planı, 7. hafta akışı.</a:t>
            </a:r>
          </a:p>
          <a:p/>
          <a:p>
            <a:r>
              <a:t>NOT: KISA HAFTA: dersi 28 Ekim Çarşamba (öğleden sonra ders yok) ya da 29 Ekim Perşembe (tatil) olan şubede bu aşama 8. haftanın başına taşınır.</a:t>
            </a:r>
          </a:p>
        </p:txBody>
      </p:sp>
      <p:sp>
        <p:nvSpPr>
          <p:cNvPr id="4" name="Slide Number Placeholder 3"/>
          <p:cNvSpPr>
            <a:spLocks noGrp="1"/>
          </p:cNvSpPr>
          <p:nvPr>
            <p:ph type="sldNum" idx="5" sz="quarter"/>
          </p:nvPr>
        </p:nvSpPr>
        <p:spPr/>
      </p:sp>
    </p:spTree>
  </p:cSld>
  <p:clrMapOvr>
    <a:masterClrMapping/>
  </p:clrMapOvr>
</p:notes>
</file>

<file path=ppt/notesSlides/notesSlide4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6. haftanın 4. adım çizimlerinden iki öngörüyü paylaşmak (programın öngörü ve tartışma uygulaması, SDB2.1).</a:t>
            </a:r>
          </a:p>
          <a:p/>
          <a:p>
            <a:r>
              <a:t>SÜRE: 3 dk (esnek; kısa haftada atlanabilir).</a:t>
            </a:r>
          </a:p>
          <a:p/>
          <a:p>
            <a:r>
              <a:t>NASIL: Önceden seçtiğiniz iki farklı çizimi gösterin; sınıf her birinin gerekçesini kanıtla tartar: 'Hangi levha hareketine dayanıyor?'</a:t>
            </a:r>
          </a:p>
          <a:p/>
          <a:p>
            <a:r>
              <a:t>KAYNAK: Kitap s. 56, 4. adım.</a:t>
            </a:r>
          </a:p>
        </p:txBody>
      </p:sp>
      <p:sp>
        <p:nvSpPr>
          <p:cNvPr id="4" name="Slide Number Placeholder 3"/>
          <p:cNvSpPr>
            <a:spLocks noGrp="1"/>
          </p:cNvSpPr>
          <p:nvPr>
            <p:ph type="sldNum" idx="5" sz="quarter"/>
          </p:nvPr>
        </p:nvSpPr>
        <p:spPr/>
      </p:sp>
    </p:spTree>
  </p:cSld>
  <p:clrMapOvr>
    <a:masterClrMapping/>
  </p:clrMapOvr>
</p:notes>
</file>

<file path=ppt/notesSlides/notesSlide4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Okyanus havzaları ve kıtaların yer şekillerini; kalkanları, genç ve yaşlı dağ kuşaklarını haritada göstermek (süreç bileşeni b).</a:t>
            </a:r>
          </a:p>
          <a:p/>
          <a:p>
            <a:r>
              <a:t>NASIL: Lejantı okutun: sarı genç dağ kuşakları (100 milyon yıldan daha genç), mor eski dağ kuşakları, açık gri tortul kayaçlarla örtülü kalkanlar, pembe kalkanlar. Öğrenciler iki genç, iki yaşlı dağ kuşağını gösterir.</a:t>
            </a:r>
          </a:p>
          <a:p/>
          <a:p>
            <a:r>
              <a:t>KAYNAK: Kitap s. 56-57 metin ve Harita 3.5 (lejant sayfa görüntüsünden). Orojenez (Video) (s. 57): https://ders.eba.gov.tr/ders//redirectContent.jsp?resourceId=1dd8e26021ec6e48296ce8e5ae0178e8&amp;resourceType=1&amp;resourceLocation=2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4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Sıkışan tabakaların kıvrılması ya da kırılmasıyla oluşan dağları ayırt etmek.</a:t>
            </a:r>
          </a:p>
          <a:p/>
          <a:p>
            <a:r>
              <a:t>NASIL: Bir kâğıt destesini iki yandan bastırın (kıvrım); kırılmayan sert bir cetvelin kırılmasını anlatın (kırık). Horst-graben eşini 'yükselen-alçalan' diye okutun; Türkiye örnekleri 4. istasyonda.</a:t>
            </a:r>
          </a:p>
          <a:p/>
          <a:p>
            <a:r>
              <a:t>KAYNAK: Kitap s. 57 metin, Görsel 3.9-3.10.</a:t>
            </a:r>
          </a:p>
        </p:txBody>
      </p:sp>
      <p:sp>
        <p:nvSpPr>
          <p:cNvPr id="4" name="Slide Number Placeholder 3"/>
          <p:cNvSpPr>
            <a:spLocks noGrp="1"/>
          </p:cNvSpPr>
          <p:nvPr>
            <p:ph type="sldNum" idx="5" sz="quarter"/>
          </p:nvPr>
        </p:nvSpPr>
        <p:spPr/>
      </p:sp>
    </p:spTree>
  </p:cSld>
  <p:clrMapOvr>
    <a:masterClrMapping/>
  </p:clrMapOvr>
</p:notes>
</file>

<file path=ppt/notesSlides/notesSlide4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Volkanizmayı tanımlamak; yüzey ve derinlik volkanizmasını ayırmak.</a:t>
            </a:r>
          </a:p>
          <a:p/>
          <a:p>
            <a:r>
              <a:t>NASIL: Tanımı okutun. Sağdaki görselde aktif volkan (yüzey) ile batolit, lakolit, sill ve dayk'ı (derinlik) gösterin. 'Volkanik araziler neden insanı çeker?' sorusunu sorun.</a:t>
            </a:r>
          </a:p>
          <a:p/>
          <a:p>
            <a:r>
              <a:t>KAYNAK: Kitap s. 58-60, Görsel 3.15. Volkanizma (Video) (s. 60): https://ders.eba.gov.tr/ders//redirectContent.jsp?resourceId=30c2b7e5674bed0b9b491c1808921550&amp;resourceType=1&amp;resourceLocation=2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4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Merkezî püskürmenin üç koni türünü ve çizgisel püskürmeyi örnekleriyle ayırmak.</a:t>
            </a:r>
          </a:p>
          <a:p/>
          <a:p>
            <a:r>
              <a:t>NASIL: Soldaki görselde tabakalı volkanın krater, baca, parazit koni ve piroklastik malzemesini gösterin. Tabloyu satır satır okutun; lavın akışkanlığı ile koninin biçimi arasındaki ilişkiyi sorun (akışkan → yayvan, az akışkan → dik).</a:t>
            </a:r>
          </a:p>
          <a:p/>
          <a:p>
            <a:r>
              <a:t>KAYNAK: Kitap s. 58-60, Görsel 3.11 (etiketler sayfa görüntüsünden).</a:t>
            </a:r>
          </a:p>
        </p:txBody>
      </p:sp>
      <p:sp>
        <p:nvSpPr>
          <p:cNvPr id="4" name="Slide Number Placeholder 3"/>
          <p:cNvSpPr>
            <a:spLocks noGrp="1"/>
          </p:cNvSpPr>
          <p:nvPr>
            <p:ph type="sldNum" idx="5" sz="quarter"/>
          </p:nvPr>
        </p:nvSpPr>
        <p:spPr/>
      </p:sp>
    </p:spTree>
  </p:cSld>
  <p:clrMapOvr>
    <a:masterClrMapping/>
  </p:clrMapOvr>
</p:notes>
</file>

<file path=ppt/notesSlides/notesSlide4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Volkanların dağılışını levha sınırlarıyla ilişkilendirmek (programın uygulaması: levha sınırları haritası üzerinde volkanizma).</a:t>
            </a:r>
          </a:p>
          <a:p/>
          <a:p>
            <a:r>
              <a:t>NASIL: Haritada ateş çemberini parmakla izletin; Hawai'yi (sıcak nokta) gösterin. 'Türkiye hangi alana yakın?' → Akdeniz çevresi.</a:t>
            </a:r>
          </a:p>
          <a:p/>
          <a:p>
            <a:r>
              <a:t>KAYNAK: Kitap s. 62 metin ve harita.</a:t>
            </a:r>
          </a:p>
        </p:txBody>
      </p:sp>
      <p:sp>
        <p:nvSpPr>
          <p:cNvPr id="4" name="Slide Number Placeholder 3"/>
          <p:cNvSpPr>
            <a:spLocks noGrp="1"/>
          </p:cNvSpPr>
          <p:nvPr>
            <p:ph type="sldNum" idx="5" sz="quarter"/>
          </p:nvPr>
        </p:nvSpPr>
        <p:spPr/>
      </p:sp>
    </p:spTree>
  </p:cSld>
  <p:clrMapOvr>
    <a:masterClrMapping/>
  </p:clrMapOvr>
</p:notes>
</file>

<file path=ppt/notesSlides/notesSlide5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Depremin oluşumunu, iç ve dış merkezi göstermek.</a:t>
            </a:r>
          </a:p>
          <a:p/>
          <a:p>
            <a:r>
              <a:t>NASIL: Üç adımı görselle eşleyin. 'Deprem en çok nerede hissedilir?' → dış merkez.</a:t>
            </a:r>
          </a:p>
          <a:p/>
          <a:p>
            <a:r>
              <a:t>KAYNAK: Kitap s. 64, Görsel 3.17. Deprem (Video) (s. 65): https://ders.eba.gov.tr/ders//redirectContent.jsp?resourceId=61082a39866b2fac5e6b507a4d1b7638&amp;resourceType=1&amp;resourceLocation=2</a:t>
            </a:r>
          </a:p>
          <a:p/>
          <a:p>
            <a:r>
              <a:t>NOT: Kitap s. 64 'Magmadaki konveksiyonel akıntılar' der; s. 49 ve s. 54'te akıntılar mantodadır — slaytta 'mantodaki' kullanıldı.</a:t>
            </a:r>
          </a:p>
        </p:txBody>
      </p:sp>
      <p:sp>
        <p:nvSpPr>
          <p:cNvPr id="4" name="Slide Number Placeholder 3"/>
          <p:cNvSpPr>
            <a:spLocks noGrp="1"/>
          </p:cNvSpPr>
          <p:nvPr>
            <p:ph type="sldNum" idx="5" sz="quarter"/>
          </p:nvPr>
        </p:nvSpPr>
        <p:spPr/>
      </p:sp>
    </p:spTree>
  </p:cSld>
  <p:clrMapOvr>
    <a:masterClrMapping/>
  </p:clrMapOvr>
</p:notes>
</file>

<file path=ppt/notesSlides/notesSlide5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Depreme neden olan üç fay türünü; depremin ölçülmesini (kitabın Bilgi Notu) ve tsunamiyi vermek.</a:t>
            </a:r>
          </a:p>
          <a:p/>
          <a:p>
            <a:r>
              <a:t>NASIL: Fay görselinde okları izletin: normal fayda bloklar uzaklaşır, ters fayda sıkışır, doğrultu atımlıda yan yana kayar (6. haftanın transform fayı). Ölçüm için yalnız kitabın Bilgi Notu: başka ölçek ya da sayı vermeyin (zenginleştirme projesi konusu).</a:t>
            </a:r>
          </a:p>
          <a:p/>
          <a:p>
            <a:r>
              <a:t>KAYNAK: Kitap s. 64-65, Görsel 3.16, Bilgi Notu.</a:t>
            </a:r>
          </a:p>
        </p:txBody>
      </p:sp>
      <p:sp>
        <p:nvSpPr>
          <p:cNvPr id="4" name="Slide Number Placeholder 3"/>
          <p:cNvSpPr>
            <a:spLocks noGrp="1"/>
          </p:cNvSpPr>
          <p:nvPr>
            <p:ph type="sldNum" idx="5" sz="quarter"/>
          </p:nvPr>
        </p:nvSpPr>
        <p:spPr/>
      </p:sp>
    </p:spTree>
  </p:cSld>
  <p:clrMapOvr>
    <a:masterClrMapping/>
  </p:clrMapOvr>
</p:notes>
</file>

<file path=ppt/notesSlides/notesSlide5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3.</a:t>
            </a:r>
          </a:p>
          <a:p/>
          <a:p>
            <a:r>
              <a:t>KAYNAK: Kitap s. 64.</a:t>
            </a:r>
          </a:p>
        </p:txBody>
      </p:sp>
      <p:sp>
        <p:nvSpPr>
          <p:cNvPr id="4" name="Slide Number Placeholder 3"/>
          <p:cNvSpPr>
            <a:spLocks noGrp="1"/>
          </p:cNvSpPr>
          <p:nvPr>
            <p:ph type="sldNum" idx="5" sz="quarter"/>
          </p:nvPr>
        </p:nvSpPr>
        <p:spPr/>
      </p:sp>
    </p:spTree>
  </p:cSld>
  <p:clrMapOvr>
    <a:masterClrMapping/>
  </p:clrMapOvr>
</p:notes>
</file>

<file path=ppt/notesSlides/notesSlide5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64: dış merkez, depremin en fazla hissedildiği ve etkilerinin en çok görüldüğü yerdir.</a:t>
            </a:r>
          </a:p>
        </p:txBody>
      </p:sp>
      <p:sp>
        <p:nvSpPr>
          <p:cNvPr id="4" name="Slide Number Placeholder 3"/>
          <p:cNvSpPr>
            <a:spLocks noGrp="1"/>
          </p:cNvSpPr>
          <p:nvPr>
            <p:ph type="sldNum" idx="5" sz="quarter"/>
          </p:nvPr>
        </p:nvSpPr>
        <p:spPr/>
      </p:sp>
    </p:spTree>
  </p:cSld>
  <p:clrMapOvr>
    <a:masterClrMapping/>
  </p:clrMapOvr>
</p:notes>
</file>

<file path=ppt/notesSlides/notesSlide5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uygulaması: levha sınırları haritası üzerinde orojenik kuşaklar, sırtlar ve rift vadilerinin levha tektoniğiyle ilişkilendirilmesi.</a:t>
            </a:r>
          </a:p>
          <a:p/>
          <a:p>
            <a:r>
              <a:t>NASIL: Etiketleri okutun; sorular sonraki slaytta.</a:t>
            </a:r>
          </a:p>
          <a:p/>
          <a:p>
            <a:r>
              <a:t>KAYNAK: Kitap s. 65 Uygulama haritası.</a:t>
            </a:r>
          </a:p>
        </p:txBody>
      </p:sp>
      <p:sp>
        <p:nvSpPr>
          <p:cNvPr id="4" name="Slide Number Placeholder 3"/>
          <p:cNvSpPr>
            <a:spLocks noGrp="1"/>
          </p:cNvSpPr>
          <p:nvPr>
            <p:ph type="sldNum" idx="5" sz="quarter"/>
          </p:nvPr>
        </p:nvSpPr>
        <p:spPr/>
      </p:sp>
    </p:spTree>
  </p:cSld>
  <p:clrMapOvr>
    <a:masterClrMapping/>
  </p:clrMapOvr>
</p:notes>
</file>

<file path=ppt/notesSlides/notesSlide5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 65 Uygulaması.</a:t>
            </a:r>
          </a:p>
          <a:p/>
          <a:p>
            <a:r>
              <a:t>SÜRE: 2 dk; tüm sınıf soru-cevap.</a:t>
            </a:r>
          </a:p>
          <a:p/>
          <a:p>
            <a:r>
              <a:t>KAYNAK: Kitap s. 65.</a:t>
            </a:r>
          </a:p>
        </p:txBody>
      </p:sp>
      <p:sp>
        <p:nvSpPr>
          <p:cNvPr id="4" name="Slide Number Placeholder 3"/>
          <p:cNvSpPr>
            <a:spLocks noGrp="1"/>
          </p:cNvSpPr>
          <p:nvPr>
            <p:ph type="sldNum" idx="5" sz="quarter"/>
          </p:nvPr>
        </p:nvSpPr>
        <p:spPr/>
      </p:sp>
    </p:spTree>
  </p:cSld>
  <p:clrMapOvr>
    <a:masterClrMapping/>
  </p:clrMapOvr>
</p:notes>
</file>

<file path=ppt/notesSlides/notesSlide5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And Dağları için kitap s. 52: Güney Amerika (kıtasal) ve Nazka (okyanusal) levhaları.</a:t>
            </a:r>
          </a:p>
          <a:p/>
          <a:p>
            <a:r>
              <a:t>KAYNAK: Kitap s. 51-53, 57.</a:t>
            </a:r>
          </a:p>
        </p:txBody>
      </p:sp>
      <p:sp>
        <p:nvSpPr>
          <p:cNvPr id="4" name="Slide Number Placeholder 3"/>
          <p:cNvSpPr>
            <a:spLocks noGrp="1"/>
          </p:cNvSpPr>
          <p:nvPr>
            <p:ph type="sldNum" idx="5" sz="quarter"/>
          </p:nvPr>
        </p:nvSpPr>
        <p:spPr/>
      </p:sp>
    </p:spTree>
  </p:cSld>
  <p:clrMapOvr>
    <a:masterClrMapping/>
  </p:clrMapOvr>
</p:notes>
</file>

<file path=ppt/notesSlides/notesSlide5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Anadolu Levhası'nın sıkışmasını ve sonuçlarını haritada göstermek (programın uygulaması: Türkiye arazisinin tektonik yapısı).</a:t>
            </a:r>
          </a:p>
          <a:p/>
          <a:p>
            <a:r>
              <a:t>NASIL: Haritadaki dört büyük oku (Avrasya güneye, Afrika ve Arabistan kuzeye) ve Anadolu'nun batıya kaymasını gösterin. Cumhuriyet Bayramı haftasında vatanımızın doğal yapısını tanıdığımızı vurgulayın (D19).</a:t>
            </a:r>
          </a:p>
          <a:p/>
          <a:p>
            <a:r>
              <a:t>KAYNAK: Kitap s. 66 metin ve Harita 3.6.</a:t>
            </a:r>
          </a:p>
        </p:txBody>
      </p:sp>
      <p:sp>
        <p:nvSpPr>
          <p:cNvPr id="4" name="Slide Number Placeholder 3"/>
          <p:cNvSpPr>
            <a:spLocks noGrp="1"/>
          </p:cNvSpPr>
          <p:nvPr>
            <p:ph type="sldNum" idx="5" sz="quarter"/>
          </p:nvPr>
        </p:nvSpPr>
        <p:spPr/>
      </p:sp>
    </p:spTree>
  </p:cSld>
  <p:clrMapOvr>
    <a:masterClrMapping/>
  </p:clrMapOvr>
</p:notes>
</file>

<file path=ppt/notesSlides/notesSlide5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Üç fay sistemini, ayırdığı levhaları ve çöküntü ovalarını vermek.</a:t>
            </a:r>
          </a:p>
          <a:p/>
          <a:p>
            <a:r>
              <a:t>NASIL: Öğrenciler kitap s. 61'deki Türkiye haritasına üç fay sistemini kurşun kalemle çizer (Harita 3.6'ya bakarak). Ovaları duvar haritasında gösterin.</a:t>
            </a:r>
          </a:p>
          <a:p/>
          <a:p>
            <a:r>
              <a:t>KAYNAK: Kitap s. 66.</a:t>
            </a:r>
          </a:p>
        </p:txBody>
      </p:sp>
      <p:sp>
        <p:nvSpPr>
          <p:cNvPr id="4" name="Slide Number Placeholder 3"/>
          <p:cNvSpPr>
            <a:spLocks noGrp="1"/>
          </p:cNvSpPr>
          <p:nvPr>
            <p:ph type="sldNum" idx="5" sz="quarter"/>
          </p:nvPr>
        </p:nvSpPr>
        <p:spPr/>
      </p:sp>
    </p:spTree>
  </p:cSld>
  <p:clrMapOvr>
    <a:masterClrMapping/>
  </p:clrMapOvr>
</p:notes>
</file>

<file path=ppt/notesSlides/notesSlide5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Türkiye'de fay sistemleri ile volkanizma ve jeotermal alanlar arasındaki ilişkiyi kurmak.</a:t>
            </a:r>
          </a:p>
          <a:p/>
          <a:p>
            <a:r>
              <a:t>NASIL: Volkan adlarını duvar haritasında doğudan batıya gösterin (Ağrı → Kula). 'Sıcak su kaynakları neden fay sistemlerinde?' → magma yer altı sularını ısıtır (6. hafta, s. 53).</a:t>
            </a:r>
          </a:p>
          <a:p/>
          <a:p>
            <a:r>
              <a:t>KAYNAK: Kitap s. 66; jeotermal tanımı Sözlük.</a:t>
            </a:r>
          </a:p>
        </p:txBody>
      </p:sp>
      <p:sp>
        <p:nvSpPr>
          <p:cNvPr id="4" name="Slide Number Placeholder 3"/>
          <p:cNvSpPr>
            <a:spLocks noGrp="1"/>
          </p:cNvSpPr>
          <p:nvPr>
            <p:ph type="sldNum" idx="5" sz="quarter"/>
          </p:nvPr>
        </p:nvSpPr>
        <p:spPr/>
      </p:sp>
    </p:spTree>
  </p:cSld>
  <p:clrMapOvr>
    <a:masterClrMapping/>
  </p:clrMapOvr>
</p:notes>
</file>

<file path=ppt/notesSlides/notesSlide6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İki haritayı karşılaştırmak (programın uygulaması: Türkiye arazisinin tektonik yapısı; orojenik kuşaklar, volkanik alanlar, deprem alanları ve jeotermal alanlar).</a:t>
            </a:r>
          </a:p>
          <a:p/>
          <a:p>
            <a:r>
              <a:t>NASIL: Sol: deprem tehlikesi (açık sarı düşük, mor yüksek). Sağ: volkanik araziler, volkanlar, sıcak su kaynakları, diri faylar. İkililer iki haritadaki ortak kuşakları bulur; sorular sonraki slaytta.</a:t>
            </a:r>
          </a:p>
          <a:p/>
          <a:p>
            <a:r>
              <a:t>KAYNAK: Kitap s. 67 haritaları (lejantlar sayfa görüntüsünden).</a:t>
            </a:r>
          </a:p>
        </p:txBody>
      </p:sp>
      <p:sp>
        <p:nvSpPr>
          <p:cNvPr id="4" name="Slide Number Placeholder 3"/>
          <p:cNvSpPr>
            <a:spLocks noGrp="1"/>
          </p:cNvSpPr>
          <p:nvPr>
            <p:ph type="sldNum" idx="5" sz="quarter"/>
          </p:nvPr>
        </p:nvSpPr>
        <p:spPr/>
      </p:sp>
    </p:spTree>
  </p:cSld>
  <p:clrMapOvr>
    <a:masterClrMapping/>
  </p:clrMapOvr>
</p:notes>
</file>

<file path=ppt/notesSlides/notesSlide6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 67 Uygulaması; değer D5.3: doğal süreçlere bağlı olarak farklı büyüklükte depremlerin gerçekleşebileceğine ilişkin farkındalık.</a:t>
            </a:r>
          </a:p>
          <a:p/>
          <a:p>
            <a:r>
              <a:t>KAYNAK: Kitap s. 67.</a:t>
            </a:r>
          </a:p>
        </p:txBody>
      </p:sp>
      <p:sp>
        <p:nvSpPr>
          <p:cNvPr id="4" name="Slide Number Placeholder 3"/>
          <p:cNvSpPr>
            <a:spLocks noGrp="1"/>
          </p:cNvSpPr>
          <p:nvPr>
            <p:ph type="sldNum" idx="5" sz="quarter"/>
          </p:nvPr>
        </p:nvSpPr>
        <p:spPr/>
      </p:sp>
    </p:spTree>
  </p:cSld>
  <p:clrMapOvr>
    <a:masterClrMapping/>
  </p:clrMapOvr>
</p:notes>
</file>

<file path=ppt/notesSlides/notesSlide6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3. soru çıkarımdır; riskli bölgede yaşayanları korkutmadan 'hazırlık ve doğru yapı' vurgusu yapın. Yer adları haritadan okunur.</a:t>
            </a:r>
          </a:p>
          <a:p/>
          <a:p>
            <a:r>
              <a:t>KAYNAK: Kitap s. 66-67 haritaları.</a:t>
            </a:r>
          </a:p>
        </p:txBody>
      </p:sp>
      <p:sp>
        <p:nvSpPr>
          <p:cNvPr id="4" name="Slide Number Placeholder 3"/>
          <p:cNvSpPr>
            <a:spLocks noGrp="1"/>
          </p:cNvSpPr>
          <p:nvPr>
            <p:ph type="sldNum" idx="5" sz="quarter"/>
          </p:nvPr>
        </p:nvSpPr>
        <p:spPr/>
      </p:sp>
    </p:spTree>
  </p:cSld>
  <p:clrMapOvr>
    <a:masterClrMapping/>
  </p:clrMapOvr>
</p:notes>
</file>

<file path=ppt/notesSlides/notesSlide6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 harita okuma (P2 okuryazarlık).</a:t>
            </a:r>
          </a:p>
          <a:p/>
          <a:p>
            <a:r>
              <a:t>NASIL: Atlasla yapılacağını söyleyin; sınıfta bir örnek (Erciyes) birlikte bulunur.</a:t>
            </a:r>
          </a:p>
          <a:p/>
          <a:p>
            <a:r>
              <a:t>KAYNAK: Kitap s. 61 Uygulaması.</a:t>
            </a:r>
          </a:p>
        </p:txBody>
      </p:sp>
      <p:sp>
        <p:nvSpPr>
          <p:cNvPr id="4" name="Slide Number Placeholder 3"/>
          <p:cNvSpPr>
            <a:spLocks noGrp="1"/>
          </p:cNvSpPr>
          <p:nvPr>
            <p:ph type="sldNum" idx="5" sz="quarter"/>
          </p:nvPr>
        </p:nvSpPr>
        <p:spPr/>
      </p:sp>
    </p:spTree>
  </p:cSld>
  <p:clrMapOvr>
    <a:masterClrMapping/>
  </p:clrMapOvr>
</p:notes>
</file>

<file path=ppt/notesSlides/notesSlide6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Kontrol ipucu (kesin numara-ad listesi değil).</a:t>
            </a:r>
          </a:p>
          <a:p/>
          <a:p>
            <a:r>
              <a:t>BEKLENEN CEVAP: Kitap haritada yalnız numara verir; numara-ad eşlemesi atlastan yapılır ve 8. haftanın başında atlasla kontrol edilir. Kitabın s. 66'da adını verdiği dağ, volkan ve ovalar eşleşmeyi doğrulamak için kullanılır; listede olmayan ad atlastan doğrulanır.</a:t>
            </a:r>
          </a:p>
          <a:p/>
          <a:p>
            <a:r>
              <a:t>KAYNAK: Kitap s. 61, 66.</a:t>
            </a:r>
          </a:p>
        </p:txBody>
      </p:sp>
      <p:sp>
        <p:nvSpPr>
          <p:cNvPr id="4" name="Slide Number Placeholder 3"/>
          <p:cNvSpPr>
            <a:spLocks noGrp="1"/>
          </p:cNvSpPr>
          <p:nvPr>
            <p:ph type="sldNum" idx="5" sz="quarter"/>
          </p:nvPr>
        </p:nvSpPr>
        <p:spPr/>
      </p:sp>
    </p:spTree>
  </p:cSld>
  <p:clrMapOvr>
    <a:masterClrMapping/>
  </p:clrMapOvr>
</p:notes>
</file>

<file path=ppt/notesSlides/notesSlide6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Çizelgenin düzenini ve geçmişe ait bulguları vermek (programın uygulaması: jeolojik olayların zaman çizelgesi üzerinden yorumlanması, SBAB1.2).</a:t>
            </a:r>
          </a:p>
          <a:p/>
          <a:p>
            <a:r>
              <a:t>NASIL: Çizelgeyi alttan yukarı okutun: Prekambriyen → Paleozoyik → Mezozoyik → Senozoyik. Arazide yaşlı tabakalar alttadır, çizelge de öyle kurulur.</a:t>
            </a:r>
          </a:p>
          <a:p/>
          <a:p>
            <a:r>
              <a:t>KAYNAK: Kitap s. 68 metin; s. 69 çizelgesi (sayfa görüntüsünden).</a:t>
            </a:r>
          </a:p>
          <a:p/>
          <a:p>
            <a:r>
              <a:t>NOT: Kitap s. 68 Fanerozoyik için 'son 542 milyon yıl', s. 69 çizelgesi Paleozoyik başlangıcı için '541 milyon yıl öncesi' der; iki değer kendi kaynağıyla verildi.</a:t>
            </a:r>
          </a:p>
        </p:txBody>
      </p:sp>
      <p:sp>
        <p:nvSpPr>
          <p:cNvPr id="4" name="Slide Number Placeholder 3"/>
          <p:cNvSpPr>
            <a:spLocks noGrp="1"/>
          </p:cNvSpPr>
          <p:nvPr>
            <p:ph type="sldNum" idx="5" sz="quarter"/>
          </p:nvPr>
        </p:nvSpPr>
        <p:spPr/>
      </p:sp>
    </p:spTree>
  </p:cSld>
  <p:clrMapOvr>
    <a:masterClrMapping/>
  </p:clrMapOvr>
</p:notes>
</file>

<file path=ppt/notesSlides/notesSlide6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 68 Uygulaması: fosillerin geçmiş ortamın kanıtı olması.</a:t>
            </a:r>
          </a:p>
          <a:p/>
          <a:p>
            <a:r>
              <a:t>SÜRE: 1-2 dk.</a:t>
            </a:r>
          </a:p>
          <a:p/>
          <a:p>
            <a:r>
              <a:t>KAYNAK: Kitap s. 68 görseli (dört aşama).</a:t>
            </a:r>
          </a:p>
        </p:txBody>
      </p:sp>
      <p:sp>
        <p:nvSpPr>
          <p:cNvPr id="4" name="Slide Number Placeholder 3"/>
          <p:cNvSpPr>
            <a:spLocks noGrp="1"/>
          </p:cNvSpPr>
          <p:nvPr>
            <p:ph type="sldNum" idx="5" sz="quarter"/>
          </p:nvPr>
        </p:nvSpPr>
        <p:spPr/>
      </p:sp>
    </p:spTree>
  </p:cSld>
  <p:clrMapOvr>
    <a:masterClrMapping/>
  </p:clrMapOvr>
</p:notes>
</file>

<file path=ppt/notesSlides/notesSlide6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Görselden okunur; gerekçeli farklı ayrıntı kabul edilir.</a:t>
            </a:r>
          </a:p>
          <a:p/>
          <a:p>
            <a:r>
              <a:t>KAYNAK: Kitap s. 68 görseli ve metni.</a:t>
            </a:r>
          </a:p>
        </p:txBody>
      </p:sp>
      <p:sp>
        <p:nvSpPr>
          <p:cNvPr id="4" name="Slide Number Placeholder 3"/>
          <p:cNvSpPr>
            <a:spLocks noGrp="1"/>
          </p:cNvSpPr>
          <p:nvPr>
            <p:ph type="sldNum" idx="5" sz="quarter"/>
          </p:nvPr>
        </p:nvSpPr>
        <p:spPr/>
      </p:sp>
    </p:spTree>
  </p:cSld>
  <p:clrMapOvr>
    <a:masterClrMapping/>
  </p:clrMapOvr>
</p:notes>
</file>

<file path=ppt/notesSlides/notesSlide6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uygulaması: jeolojik zamanların Türkiye ve dünya ölçeğinde önemli olaylarla ilişkilendirilmesi.</a:t>
            </a:r>
          </a:p>
          <a:p/>
          <a:p>
            <a:r>
              <a:t>SÜRE: 1 dk.</a:t>
            </a:r>
          </a:p>
          <a:p/>
          <a:p>
            <a:r>
              <a:t>KAYNAK: Kitap s. 69 çizelgesi.</a:t>
            </a:r>
          </a:p>
        </p:txBody>
      </p:sp>
      <p:sp>
        <p:nvSpPr>
          <p:cNvPr id="4" name="Slide Number Placeholder 3"/>
          <p:cNvSpPr>
            <a:spLocks noGrp="1"/>
          </p:cNvSpPr>
          <p:nvPr>
            <p:ph type="sldNum" idx="5" sz="quarter"/>
          </p:nvPr>
        </p:nvSpPr>
        <p:spPr/>
      </p:sp>
    </p:spTree>
  </p:cSld>
  <p:clrMapOvr>
    <a:masterClrMapping/>
  </p:clrMapOvr>
</p:notes>
</file>

<file path=ppt/notesSlides/notesSlide6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Çizelgede Neojen ve Paleojen olayları tek kutudadır; dönem ayrımı istenmez.</a:t>
            </a:r>
          </a:p>
          <a:p/>
          <a:p>
            <a:r>
              <a:t>KAYNAK: Kitap s. 69 çizelgesi (sayfa görüntüsünden).</a:t>
            </a:r>
          </a:p>
        </p:txBody>
      </p:sp>
      <p:sp>
        <p:nvSpPr>
          <p:cNvPr id="4" name="Slide Number Placeholder 3"/>
          <p:cNvSpPr>
            <a:spLocks noGrp="1"/>
          </p:cNvSpPr>
          <p:nvPr>
            <p:ph type="sldNum" idx="5" sz="quarter"/>
          </p:nvPr>
        </p:nvSpPr>
        <p:spPr/>
      </p:sp>
    </p:spTree>
  </p:cSld>
  <p:clrMapOvr>
    <a:masterClrMapping/>
  </p:clrMapOvr>
</p:notes>
</file>

<file path=ppt/notesSlides/notesSlide7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Etkinliğin değerlendirmesi (kitap 40+40 dk; çizelgenin ayrıntılı incelemesi ev).</a:t>
            </a:r>
          </a:p>
          <a:p/>
          <a:p>
            <a:r>
              <a:t>SÜRE: 2 dk; iki öneri alın.</a:t>
            </a:r>
          </a:p>
          <a:p/>
          <a:p>
            <a:r>
              <a:t>KAYNAK: Kitap s. 69 Etkinlik.</a:t>
            </a:r>
          </a:p>
        </p:txBody>
      </p:sp>
      <p:sp>
        <p:nvSpPr>
          <p:cNvPr id="4" name="Slide Number Placeholder 3"/>
          <p:cNvSpPr>
            <a:spLocks noGrp="1"/>
          </p:cNvSpPr>
          <p:nvPr>
            <p:ph type="sldNum" idx="5" sz="quarter"/>
          </p:nvPr>
        </p:nvSpPr>
        <p:spPr/>
      </p:sp>
    </p:spTree>
  </p:cSld>
  <p:clrMapOvr>
    <a:masterClrMapping/>
  </p:clrMapOvr>
</p:notes>
</file>

<file path=ppt/notesSlides/notesSlide7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antroposen anahtar kavramı (s. 47) 11. haftada (s. 92) ayrıntılanır.</a:t>
            </a:r>
          </a:p>
          <a:p/>
          <a:p>
            <a:r>
              <a:t>BEKLENEN CEVAP: 'Antroposen' öğrenciden beklenmez; insanın etkisine dayanan gerekçeli her ad kabul.</a:t>
            </a:r>
          </a:p>
          <a:p/>
          <a:p>
            <a:r>
              <a:t>KAYNAK: Kitap s. 69, 92.</a:t>
            </a:r>
          </a:p>
        </p:txBody>
      </p:sp>
      <p:sp>
        <p:nvSpPr>
          <p:cNvPr id="4" name="Slide Number Placeholder 3"/>
          <p:cNvSpPr>
            <a:spLocks noGrp="1"/>
          </p:cNvSpPr>
          <p:nvPr>
            <p:ph type="sldNum" idx="5" sz="quarter"/>
          </p:nvPr>
        </p:nvSpPr>
        <p:spPr/>
      </p:sp>
    </p:spTree>
  </p:cSld>
  <p:clrMapOvr>
    <a:masterClrMapping/>
  </p:clrMapOvr>
</p:notes>
</file>

<file path=ppt/notesSlides/notesSlide7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3.2'nin öğrenme çıktısı ve bu haftanın süreç bileşeni.</a:t>
            </a:r>
          </a:p>
          <a:p/>
          <a:p>
            <a:r>
              <a:t>NASIL: Şimdiye kadar iç kuvvetleri (levhalar) gördük; şimdi dış etkenlerin yeryüzünü nasıl şekillendirdiğine geçiyoruz. Kimyasal çözünme ve ayrışma hızı 8. haftada.</a:t>
            </a:r>
          </a:p>
          <a:p/>
          <a:p>
            <a:r>
              <a:t>KAYNAK: Program (2026) COĞ.10.3.2 a.</a:t>
            </a:r>
          </a:p>
          <a:p/>
          <a:p>
            <a:r>
              <a:t>NOT: KISA HAFTA: dersi 28 Ekim Çarşamba (öğleden sonra ders yok) ya da 29 Ekim Perşembe (tatil) olan şubede bu aşama 8. haftanın başına taşınır.</a:t>
            </a:r>
          </a:p>
        </p:txBody>
      </p:sp>
      <p:sp>
        <p:nvSpPr>
          <p:cNvPr id="4" name="Slide Number Placeholder 3"/>
          <p:cNvSpPr>
            <a:spLocks noGrp="1"/>
          </p:cNvSpPr>
          <p:nvPr>
            <p:ph type="sldNum" idx="5" sz="quarter"/>
          </p:nvPr>
        </p:nvSpPr>
        <p:spPr/>
      </p:sp>
    </p:spTree>
  </p:cSld>
  <p:clrMapOvr>
    <a:masterClrMapping/>
  </p:clrMapOvr>
</p:notes>
</file>

<file path=ppt/notesSlides/notesSlide7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Ayrışmayı ve türlerini tanımlamak.</a:t>
            </a:r>
          </a:p>
          <a:p/>
          <a:p>
            <a:r>
              <a:t>NASIL: Tanımı okutun; üç kartı sırayla açın. 'Ayrışmanın sonunda ne oluşur?' → toprak.</a:t>
            </a:r>
          </a:p>
          <a:p/>
          <a:p>
            <a:r>
              <a:t>KAYNAK: Kitap s. 70.</a:t>
            </a:r>
          </a:p>
        </p:txBody>
      </p:sp>
      <p:sp>
        <p:nvSpPr>
          <p:cNvPr id="4" name="Slide Number Placeholder 3"/>
          <p:cNvSpPr>
            <a:spLocks noGrp="1"/>
          </p:cNvSpPr>
          <p:nvPr>
            <p:ph type="sldNum" idx="5" sz="quarter"/>
          </p:nvPr>
        </p:nvSpPr>
        <p:spPr/>
      </p:sp>
    </p:spTree>
  </p:cSld>
  <p:clrMapOvr>
    <a:masterClrMapping/>
  </p:clrMapOvr>
</p:notes>
</file>

<file path=ppt/notesSlides/notesSlide7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Fiziksel ayrışma türlerini nedenleri ve ortamlarıyla eşleştirmek (süreç bileşeni a: iklim ile ayrışma arasında neden-sonuç).</a:t>
            </a:r>
          </a:p>
          <a:p/>
          <a:p>
            <a:r>
              <a:t>NASIL: Öğrenciler 'tür · nasıl olur · hangi ortam' tablosunu deftere kurar. Donma için: buzluktaki şişe neden çatlar? (Fizik: suyun donunca hacminin artması).</a:t>
            </a:r>
          </a:p>
          <a:p/>
          <a:p>
            <a:r>
              <a:t>KAYNAK: Kitap s. 70.</a:t>
            </a:r>
          </a:p>
          <a:p/>
          <a:p>
            <a:r>
              <a:t>NOT: 'Nerede etkin?' sütunu kitabın genel cümlesinden (kurak ve soğuk bölgeler) ve tuz çatlatmasının kıyı/kurak bölge örneğinden; sıcaklık farkı ve ıslanma-kuruma için ortam çıkarımdır.</a:t>
            </a:r>
          </a:p>
        </p:txBody>
      </p:sp>
      <p:sp>
        <p:nvSpPr>
          <p:cNvPr id="4" name="Slide Number Placeholder 3"/>
          <p:cNvSpPr>
            <a:spLocks noGrp="1"/>
          </p:cNvSpPr>
          <p:nvPr>
            <p:ph type="sldNum" idx="5" sz="quarter"/>
          </p:nvPr>
        </p:nvSpPr>
        <p:spPr/>
      </p:sp>
    </p:spTree>
  </p:cSld>
  <p:clrMapOvr>
    <a:masterClrMapping/>
  </p:clrMapOvr>
</p:notes>
</file>

<file path=ppt/notesSlides/notesSlide7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Kavlamayı fotoğrafla görmek; fiziksel ayrışmanın hangi iklimde etkin olduğunu vurgulamak.</a:t>
            </a:r>
          </a:p>
          <a:p/>
          <a:p>
            <a:r>
              <a:t>NASIL: Fotoğraftaki soğan kabuğu gibi plakaları gösterin (Half Dome, Yosemite Millî Parkı, ABD). 'Kurak ve soğuk bölgelerde neden fiziksel ayrışma?' sorusunu sorun.</a:t>
            </a:r>
          </a:p>
          <a:p/>
          <a:p>
            <a:r>
              <a:t>KAYNAK: Kitap s. 70, Görsel 3.18.</a:t>
            </a:r>
          </a:p>
        </p:txBody>
      </p:sp>
      <p:sp>
        <p:nvSpPr>
          <p:cNvPr id="4" name="Slide Number Placeholder 3"/>
          <p:cNvSpPr>
            <a:spLocks noGrp="1"/>
          </p:cNvSpPr>
          <p:nvPr>
            <p:ph type="sldNum" idx="5" sz="quarter"/>
          </p:nvPr>
        </p:nvSpPr>
        <p:spPr/>
      </p:sp>
    </p:spTree>
  </p:cSld>
  <p:clrMapOvr>
    <a:masterClrMapping/>
  </p:clrMapOvr>
</p:notes>
</file>

<file path=ppt/notesSlides/notesSlide7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4.</a:t>
            </a:r>
          </a:p>
          <a:p/>
          <a:p>
            <a:r>
              <a:t>KAYNAK: Kitap s. 70.</a:t>
            </a:r>
          </a:p>
        </p:txBody>
      </p:sp>
      <p:sp>
        <p:nvSpPr>
          <p:cNvPr id="4" name="Slide Number Placeholder 3"/>
          <p:cNvSpPr>
            <a:spLocks noGrp="1"/>
          </p:cNvSpPr>
          <p:nvPr>
            <p:ph type="sldNum" idx="5" sz="quarter"/>
          </p:nvPr>
        </p:nvSpPr>
        <p:spPr/>
      </p:sp>
    </p:spTree>
  </p:cSld>
  <p:clrMapOvr>
    <a:masterClrMapping/>
  </p:clrMapOvr>
</p:notes>
</file>

<file path=ppt/notesSlides/notesSlide7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70: kayaç bünyesine sızan suların donması ve hacminin artmasıyla donma çatlaması meydana gelir.</a:t>
            </a:r>
          </a:p>
        </p:txBody>
      </p:sp>
      <p:sp>
        <p:nvSpPr>
          <p:cNvPr id="4" name="Slide Number Placeholder 3"/>
          <p:cNvSpPr>
            <a:spLocks noGrp="1"/>
          </p:cNvSpPr>
          <p:nvPr>
            <p:ph type="sldNum" idx="5" sz="quarter"/>
          </p:nvPr>
        </p:nvSpPr>
        <p:spPr/>
      </p:sp>
    </p:spTree>
  </p:cSld>
  <p:clrMapOvr>
    <a:masterClrMapping/>
  </p:clrMapOvr>
</p:notes>
</file>

<file path=ppt/notesSlides/notesSlide7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Biyolojik süreçlerin ayrışmaya etkisi.</a:t>
            </a:r>
          </a:p>
          <a:p/>
          <a:p>
            <a:r>
              <a:t>SÜRE: 5 dk (esnek; kısa haftada atlanabilir).</a:t>
            </a:r>
          </a:p>
          <a:p/>
          <a:p>
            <a:r>
              <a:t>NASIL: Üç kartı okutun; okul bahçesinden ya da yakın çevreden bir örnek isteyin (kaldırım taşını kaldıran ağaç kökü gibi).</a:t>
            </a:r>
          </a:p>
          <a:p/>
          <a:p>
            <a:r>
              <a:t>KAYNAK: Kitap s. 70 Bilgi Notu 'Biyolojik Süreçlerin Ayrışmaya Etkisi'.</a:t>
            </a:r>
          </a:p>
        </p:txBody>
      </p:sp>
      <p:sp>
        <p:nvSpPr>
          <p:cNvPr id="4" name="Slide Number Placeholder 3"/>
          <p:cNvSpPr>
            <a:spLocks noGrp="1"/>
          </p:cNvSpPr>
          <p:nvPr>
            <p:ph type="sldNum" idx="5" sz="quarter"/>
          </p:nvPr>
        </p:nvSpPr>
        <p:spPr/>
      </p:sp>
    </p:spTree>
  </p:cSld>
  <p:clrMapOvr>
    <a:masterClrMapping/>
  </p:clrMapOvr>
</p:notes>
</file>

<file path=ppt/notesSlides/notesSlide7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Ayrışma türü ile iklim arasında neden-sonuç ilişkisi kurmak (süreç bileşeni a).</a:t>
            </a:r>
          </a:p>
          <a:p/>
          <a:p>
            <a:r>
              <a:t>NASIL: İkililer her görsel için 'tür · iklim ipucu · kanıt' yazar; iki ikili paylaşır.</a:t>
            </a:r>
          </a:p>
          <a:p/>
          <a:p>
            <a:r>
              <a:t>KAYNAK: Kitap s. 71 Uygulaması.</a:t>
            </a:r>
          </a:p>
        </p:txBody>
      </p:sp>
      <p:sp>
        <p:nvSpPr>
          <p:cNvPr id="4" name="Slide Number Placeholder 3"/>
          <p:cNvSpPr>
            <a:spLocks noGrp="1"/>
          </p:cNvSpPr>
          <p:nvPr>
            <p:ph type="sldNum" idx="5" sz="quarter"/>
          </p:nvPr>
        </p:nvSpPr>
        <p:spPr/>
      </p:sp>
    </p:spTree>
  </p:cSld>
  <p:clrMapOvr>
    <a:masterClrMapping/>
  </p:clrMapOvr>
</p:notes>
</file>

<file path=ppt/notesSlides/notesSlide8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Görsellerin yeri kitapta yazmaz; cevap görüntüdeki kanıttan (bitki örtüsü, kıyı, kök, yosun) çıkarılır. Kimyasal çözünmenin ayrıntısı 8. haftada.</a:t>
            </a:r>
          </a:p>
          <a:p/>
          <a:p>
            <a:r>
              <a:t>KAYNAK: Kitap s. 70 (fiziksel ayrışma türleri; Bilgi Notu; nemli-yağışlı bölgede kimyasal çözünme), s. 71 görselleri.</a:t>
            </a:r>
          </a:p>
        </p:txBody>
      </p:sp>
      <p:sp>
        <p:nvSpPr>
          <p:cNvPr id="4" name="Slide Number Placeholder 3"/>
          <p:cNvSpPr>
            <a:spLocks noGrp="1"/>
          </p:cNvSpPr>
          <p:nvPr>
            <p:ph type="sldNum" idx="5" sz="quarter"/>
          </p:nvPr>
        </p:nvSpPr>
        <p:spPr/>
      </p:sp>
    </p:spTree>
  </p:cSld>
  <p:clrMapOvr>
    <a:masterClrMapping/>
  </p:clrMapOvr>
</p:notes>
</file>

<file path=ppt/notesSlides/notesSlide8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3 dk.</a:t>
            </a:r>
          </a:p>
          <a:p/>
          <a:p>
            <a:r>
              <a:t>BEKLENEN CEVAP: 1) Sıkışan tortul tabakalar kıvrılarak yükselir → kıvrım dağı; kıvrılamayan tabakalar kırılır, yükselen kısım (horst) kırık dağı. 2) Kuzey Anadolu Fay Sistemi, Doğu Anadolu Fay Sistemi, Batı Anadolu Fay Zonları. 3) Kurak ve soğuk; ör. donma çatlaması.</a:t>
            </a:r>
          </a:p>
          <a:p/>
          <a:p>
            <a:r>
              <a:t>KAYNAK: Kitap s. 57, 66, 70.</a:t>
            </a:r>
          </a:p>
        </p:txBody>
      </p:sp>
      <p:sp>
        <p:nvSpPr>
          <p:cNvPr id="4" name="Slide Number Placeholder 3"/>
          <p:cNvSpPr>
            <a:spLocks noGrp="1"/>
          </p:cNvSpPr>
          <p:nvPr>
            <p:ph type="sldNum" idx="5" sz="quarter"/>
          </p:nvPr>
        </p:nvSpPr>
        <p:spPr/>
      </p:sp>
    </p:spTree>
  </p:cSld>
  <p:clrMapOvr>
    <a:masterClrMapping/>
  </p:clrMapOvr>
</p:notes>
</file>

<file path=ppt/notesSlides/notesSlide8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a:t>
            </a:r>
          </a:p>
          <a:p/>
          <a:p>
            <a:r>
              <a:t>NASIL: 8. haftada 'Ayrışma Süreçleri' grup etkinliği var; 1. yazılı sınav dönemi 2-13 Kasım'dır (sınav tarihi okul takviminden).</a:t>
            </a:r>
          </a:p>
          <a:p/>
          <a:p>
            <a:r>
              <a:t>KAYNAK: Ders planı, 7. hafta.</a:t>
            </a:r>
          </a:p>
          <a:p/>
          <a:p>
            <a:r>
              <a:t>NOT: KISA HAFTA: dersi 28 Ekim Çarşamba (öğleden sonra ders yok) ya da 29 Ekim Perşembe (tatil) olan şubede bu aşama 8. haftanın başına taşınır.</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5.xml"/><Relationship Id="rId3" Type="http://schemas.openxmlformats.org/officeDocument/2006/relationships/image" Target="../media/image20.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6.xml"/><Relationship Id="rId3" Type="http://schemas.openxmlformats.org/officeDocument/2006/relationships/image" Target="../media/image21.jpg"/><Relationship Id="rId4" Type="http://schemas.openxmlformats.org/officeDocument/2006/relationships/image" Target="../media/image2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7.xml"/><Relationship Id="rId3" Type="http://schemas.openxmlformats.org/officeDocument/2006/relationships/image" Target="../media/image2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8.xml"/><Relationship Id="rId3" Type="http://schemas.openxmlformats.org/officeDocument/2006/relationships/image" Target="../media/image2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9.xml"/><Relationship Id="rId3" Type="http://schemas.openxmlformats.org/officeDocument/2006/relationships/image" Target="../media/image25.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0.xml"/><Relationship Id="rId3" Type="http://schemas.openxmlformats.org/officeDocument/2006/relationships/image" Target="../media/image26.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1.xml"/><Relationship Id="rId3" Type="http://schemas.openxmlformats.org/officeDocument/2006/relationships/image" Target="../media/image2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4.xml"/><Relationship Id="rId3" Type="http://schemas.openxmlformats.org/officeDocument/2006/relationships/image" Target="../media/image28.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7.xml"/><Relationship Id="rId3" Type="http://schemas.openxmlformats.org/officeDocument/2006/relationships/image" Target="../media/image29.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0.xml"/><Relationship Id="rId3" Type="http://schemas.openxmlformats.org/officeDocument/2006/relationships/image" Target="../media/image30.jpg"/><Relationship Id="rId4" Type="http://schemas.openxmlformats.org/officeDocument/2006/relationships/image" Target="../media/image31.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3.xml"/><Relationship Id="rId3" Type="http://schemas.openxmlformats.org/officeDocument/2006/relationships/image" Target="../media/image32.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4.xml"/><Relationship Id="rId3" Type="http://schemas.openxmlformats.org/officeDocument/2006/relationships/image" Target="../media/image32.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5.xml"/><Relationship Id="rId3" Type="http://schemas.openxmlformats.org/officeDocument/2006/relationships/image" Target="../media/image33.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6.xml"/><Relationship Id="rId3" Type="http://schemas.openxmlformats.org/officeDocument/2006/relationships/image" Target="../media/image34.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7.xml"/><Relationship Id="rId3" Type="http://schemas.openxmlformats.org/officeDocument/2006/relationships/image" Target="../media/image34.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5.xml"/><Relationship Id="rId3" Type="http://schemas.openxmlformats.org/officeDocument/2006/relationships/image" Target="../media/image35.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9.xml"/><Relationship Id="rId3" Type="http://schemas.openxmlformats.org/officeDocument/2006/relationships/image" Target="../media/image36.jpg"/><Relationship Id="rId4" Type="http://schemas.openxmlformats.org/officeDocument/2006/relationships/image" Target="../media/image37.jpg"/><Relationship Id="rId5" Type="http://schemas.openxmlformats.org/officeDocument/2006/relationships/image" Target="../media/image38.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0.xml"/><Relationship Id="rId3" Type="http://schemas.openxmlformats.org/officeDocument/2006/relationships/image" Target="../media/image36.jpg"/><Relationship Id="rId4" Type="http://schemas.openxmlformats.org/officeDocument/2006/relationships/image" Target="../media/image37.jpg"/><Relationship Id="rId5" Type="http://schemas.openxmlformats.org/officeDocument/2006/relationships/image" Target="../media/image38.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1.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A43E2A"/>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7.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7</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3150" b="1" i="0">
                <a:solidFill>
                  <a:srgbClr val="FFFFFF"/>
                </a:solidFill>
                <a:latin typeface="Calibri"/>
              </a:rPr>
              <a:t>Levha Hareketleri, Yer Şekilleri ve Jeolojik Zamanlar</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26-30 Ekim 2026 · kısa hafta</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COĞ.10.3.1</a:t>
            </a:r>
          </a:p>
        </p:txBody>
      </p:sp>
      <p:sp>
        <p:nvSpPr>
          <p:cNvPr id="10" name="TextBox 9"/>
          <p:cNvSpPr txBox="1"/>
          <p:nvPr/>
        </p:nvSpPr>
        <p:spPr>
          <a:xfrm>
            <a:off x="3063240" y="2532888"/>
            <a:ext cx="8412480" cy="48590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Yerkürenin tektonik yapısını çözümleyebilme</a:t>
            </a:r>
          </a:p>
        </p:txBody>
      </p:sp>
      <p:sp>
        <p:nvSpPr>
          <p:cNvPr id="11" name="TextBox 10"/>
          <p:cNvSpPr txBox="1"/>
          <p:nvPr/>
        </p:nvSpPr>
        <p:spPr>
          <a:xfrm>
            <a:off x="3063240" y="312851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494278"/>
            <a:ext cx="8412480" cy="2431034"/>
          </a:xfrm>
          <a:prstGeom prst="rect">
            <a:avLst/>
          </a:prstGeom>
          <a:noFill/>
        </p:spPr>
        <p:txBody>
          <a:bodyPr wrap="square" anchor="t" lIns="73152" rIns="73152" tIns="36576" bIns="36576">
            <a:noAutofit/>
          </a:bodyPr>
          <a:lstStyle/>
          <a:p>
            <a:pPr algn="l" marL="340187" indent="-340187">
              <a:spcBef>
                <a:spcPts val="0"/>
              </a:spcBef>
              <a:spcAft>
                <a:spcPts val="0"/>
              </a:spcAft>
            </a:pPr>
            <a:r>
              <a:rPr lang="tr-TR" sz="2000" b="1" i="0">
                <a:solidFill>
                  <a:srgbClr val="FCC021"/>
                </a:solidFill>
                <a:latin typeface="Calibri"/>
              </a:rPr>
              <a:t>b)  </a:t>
            </a:r>
            <a:r>
              <a:rPr lang="tr-TR" sz="2000" b="0" i="0">
                <a:solidFill>
                  <a:srgbClr val="FFFFFF"/>
                </a:solidFill>
                <a:latin typeface="Calibri"/>
              </a:rPr>
              <a:t>Yeryüzü şekilleri ile levha tektoniği arasındaki ilişkiyi belirler.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3. Ünite: Doğal Sistemler ve Süreçler</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42 / 350</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7. HAFTA</a:t>
            </a:r>
          </a:p>
        </p:txBody>
      </p:sp>
      <p:cxnSp>
        <p:nvCxnSpPr>
          <p:cNvPr id="6" name="Connector 5"/>
          <p:cNvCxnSpPr/>
          <p:nvPr/>
        </p:nvCxnSpPr>
        <p:spPr>
          <a:xfrm>
            <a:off x="1351254" y="2212848"/>
            <a:ext cx="9489185" cy="0"/>
          </a:xfrm>
          <a:prstGeom prst="line">
            <a:avLst/>
          </a:prstGeom>
          <a:ln w="50800">
            <a:solidFill>
              <a:srgbClr val="D9D9D9"/>
            </a:solidFill>
          </a:ln>
        </p:spPr>
      </p:cxnSp>
      <p:sp>
        <p:nvSpPr>
          <p:cNvPr id="7" name="Oval 6"/>
          <p:cNvSpPr/>
          <p:nvPr/>
        </p:nvSpPr>
        <p:spPr>
          <a:xfrm>
            <a:off x="967206"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Dağlar</a:t>
            </a:r>
          </a:p>
        </p:txBody>
      </p:sp>
      <p:sp>
        <p:nvSpPr>
          <p:cNvPr id="9" name="TextBox 8"/>
          <p:cNvSpPr txBox="1"/>
          <p:nvPr/>
        </p:nvSpPr>
        <p:spPr>
          <a:xfrm>
            <a:off x="502920"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Kalkan, kıvrım, kırık · s. 56-57</a:t>
            </a:r>
          </a:p>
        </p:txBody>
      </p:sp>
      <p:sp>
        <p:nvSpPr>
          <p:cNvPr id="10" name="Oval 9"/>
          <p:cNvSpPr/>
          <p:nvPr/>
        </p:nvSpPr>
        <p:spPr>
          <a:xfrm>
            <a:off x="2865043"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400757"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Volkanizma</a:t>
            </a:r>
          </a:p>
        </p:txBody>
      </p:sp>
      <p:sp>
        <p:nvSpPr>
          <p:cNvPr id="12" name="TextBox 11"/>
          <p:cNvSpPr txBox="1"/>
          <p:nvPr/>
        </p:nvSpPr>
        <p:spPr>
          <a:xfrm>
            <a:off x="2400757"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Koniler ve dağılış · s. 58-63</a:t>
            </a:r>
          </a:p>
        </p:txBody>
      </p:sp>
      <p:sp>
        <p:nvSpPr>
          <p:cNvPr id="13" name="Oval 12"/>
          <p:cNvSpPr/>
          <p:nvPr/>
        </p:nvSpPr>
        <p:spPr>
          <a:xfrm>
            <a:off x="4762880"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4298594"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Deprem</a:t>
            </a:r>
          </a:p>
        </p:txBody>
      </p:sp>
      <p:sp>
        <p:nvSpPr>
          <p:cNvPr id="15" name="TextBox 14"/>
          <p:cNvSpPr txBox="1"/>
          <p:nvPr/>
        </p:nvSpPr>
        <p:spPr>
          <a:xfrm>
            <a:off x="4298594"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Faylar · s. 64-65</a:t>
            </a:r>
          </a:p>
        </p:txBody>
      </p:sp>
      <p:sp>
        <p:nvSpPr>
          <p:cNvPr id="16" name="Oval 15"/>
          <p:cNvSpPr/>
          <p:nvPr/>
        </p:nvSpPr>
        <p:spPr>
          <a:xfrm>
            <a:off x="6660717"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6196431"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Türkiye</a:t>
            </a:r>
          </a:p>
        </p:txBody>
      </p:sp>
      <p:sp>
        <p:nvSpPr>
          <p:cNvPr id="18" name="TextBox 17"/>
          <p:cNvSpPr txBox="1"/>
          <p:nvPr/>
        </p:nvSpPr>
        <p:spPr>
          <a:xfrm>
            <a:off x="6196431"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Fay sistemleri · s. 66-67</a:t>
            </a:r>
          </a:p>
        </p:txBody>
      </p:sp>
      <p:sp>
        <p:nvSpPr>
          <p:cNvPr id="19" name="Oval 18"/>
          <p:cNvSpPr/>
          <p:nvPr/>
        </p:nvSpPr>
        <p:spPr>
          <a:xfrm>
            <a:off x="8558554"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8094268"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Jeolojik zaman</a:t>
            </a:r>
          </a:p>
        </p:txBody>
      </p:sp>
      <p:sp>
        <p:nvSpPr>
          <p:cNvPr id="21" name="TextBox 20"/>
          <p:cNvSpPr txBox="1"/>
          <p:nvPr/>
        </p:nvSpPr>
        <p:spPr>
          <a:xfrm>
            <a:off x="8094268"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Çizelge · s. 68-69</a:t>
            </a:r>
          </a:p>
        </p:txBody>
      </p:sp>
      <p:sp>
        <p:nvSpPr>
          <p:cNvPr id="22" name="Oval 21"/>
          <p:cNvSpPr/>
          <p:nvPr/>
        </p:nvSpPr>
        <p:spPr>
          <a:xfrm>
            <a:off x="10456391"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6</a:t>
            </a:r>
          </a:p>
        </p:txBody>
      </p:sp>
      <p:sp>
        <p:nvSpPr>
          <p:cNvPr id="23" name="Rounded Rectangle 22"/>
          <p:cNvSpPr/>
          <p:nvPr/>
        </p:nvSpPr>
        <p:spPr>
          <a:xfrm>
            <a:off x="9992105"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Ayrışma</a:t>
            </a:r>
          </a:p>
        </p:txBody>
      </p:sp>
      <p:sp>
        <p:nvSpPr>
          <p:cNvPr id="24" name="TextBox 23"/>
          <p:cNvSpPr txBox="1"/>
          <p:nvPr/>
        </p:nvSpPr>
        <p:spPr>
          <a:xfrm>
            <a:off x="9992105"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Fiziksel ayrışma · s. 70-71</a:t>
            </a:r>
          </a:p>
        </p:txBody>
      </p: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43 / 350</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Geçen haftadan: 10 milyon yıl sonra Dünya</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ÖNGÖRÜ</a:t>
            </a:r>
          </a:p>
        </p:txBody>
      </p:sp>
      <p:sp>
        <p:nvSpPr>
          <p:cNvPr id="6" name="Rounded Rectangle 5"/>
          <p:cNvSpPr/>
          <p:nvPr/>
        </p:nvSpPr>
        <p:spPr>
          <a:xfrm>
            <a:off x="502920" y="1353312"/>
            <a:ext cx="11185855" cy="4754880"/>
          </a:xfrm>
          <a:prstGeom prst="roundRect">
            <a:avLst>
              <a:gd name="adj" fmla="val 8000"/>
            </a:avLst>
          </a:prstGeom>
          <a:solidFill>
            <a:srgbClr val="F0F0F0"/>
          </a:solidFill>
          <a:ln>
            <a:noFill/>
          </a:ln>
          <a:effectLst/>
        </p:spPr>
        <p:txBody>
          <a:bodyPr rtlCol="0" anchor="ctr" wrap="square" lIns="365760" rIns="365760" tIns="73152" bIns="73152">
            <a:noAutofit/>
          </a:bodyPr>
          <a:lstStyle/>
          <a:p>
            <a:pPr algn="l">
              <a:spcBef>
                <a:spcPts val="0"/>
              </a:spcBef>
              <a:spcAft>
                <a:spcPts val="1400"/>
              </a:spcAft>
            </a:pPr>
            <a:r>
              <a:rPr lang="tr-TR" sz="3000" b="1" i="0">
                <a:solidFill>
                  <a:srgbClr val="A43E2A"/>
                </a:solidFill>
                <a:latin typeface="Calibri"/>
              </a:rPr>
              <a:t>İki arkadaşımızın öngörüsü</a:t>
            </a:r>
          </a:p>
          <a:p>
            <a:pPr algn="l" marL="372931" indent="-372931">
              <a:spcBef>
                <a:spcPts val="0"/>
              </a:spcBef>
              <a:spcAft>
                <a:spcPts val="1400"/>
              </a:spcAft>
            </a:pPr>
            <a:r>
              <a:rPr lang="tr-TR" sz="3000" b="1" i="0">
                <a:solidFill>
                  <a:srgbClr val="2C6696"/>
                </a:solidFill>
                <a:latin typeface="Calibri"/>
              </a:rPr>
              <a:t>•  </a:t>
            </a:r>
            <a:r>
              <a:rPr lang="tr-TR" sz="3000" b="0" i="0">
                <a:solidFill>
                  <a:srgbClr val="262626"/>
                </a:solidFill>
                <a:latin typeface="Calibri"/>
              </a:rPr>
              <a:t>Hangi değişimi çizdi?</a:t>
            </a:r>
          </a:p>
          <a:p>
            <a:pPr algn="l" marL="372931" indent="-372931">
              <a:spcBef>
                <a:spcPts val="0"/>
              </a:spcBef>
              <a:spcAft>
                <a:spcPts val="1400"/>
              </a:spcAft>
            </a:pPr>
            <a:r>
              <a:rPr lang="tr-TR" sz="3000" b="1" i="0">
                <a:solidFill>
                  <a:srgbClr val="2C6696"/>
                </a:solidFill>
                <a:latin typeface="Calibri"/>
              </a:rPr>
              <a:t>•  </a:t>
            </a:r>
            <a:r>
              <a:rPr lang="tr-TR" sz="3000" b="0" i="0">
                <a:solidFill>
                  <a:srgbClr val="262626"/>
                </a:solidFill>
                <a:latin typeface="Calibri"/>
              </a:rPr>
              <a:t>Hangi levha hareketine dayanıyor: ayrılma, yanal kayma, yaklaşma?</a:t>
            </a:r>
          </a:p>
          <a:p>
            <a:pPr algn="l" marL="372931" indent="-372931">
              <a:spcBef>
                <a:spcPts val="0"/>
              </a:spcBef>
              <a:spcAft>
                <a:spcPts val="1400"/>
              </a:spcAft>
            </a:pPr>
            <a:r>
              <a:rPr lang="tr-TR" sz="3000" b="1" i="0">
                <a:solidFill>
                  <a:srgbClr val="2C6696"/>
                </a:solidFill>
                <a:latin typeface="Calibri"/>
              </a:rPr>
              <a:t>•  </a:t>
            </a:r>
            <a:r>
              <a:rPr lang="tr-TR" sz="3000" b="0" i="0">
                <a:solidFill>
                  <a:srgbClr val="262626"/>
                </a:solidFill>
                <a:latin typeface="Calibri"/>
              </a:rPr>
              <a:t>Kanıtı kitapta nerede? (harita, görsel, sayfa)</a:t>
            </a:r>
          </a:p>
          <a:p>
            <a:pPr algn="l">
              <a:spcBef>
                <a:spcPts val="0"/>
              </a:spcBef>
              <a:spcAft>
                <a:spcPts val="0"/>
              </a:spcAft>
            </a:pPr>
            <a:r>
              <a:rPr lang="tr-TR" sz="3000" b="1" i="0">
                <a:solidFill>
                  <a:srgbClr val="262626"/>
                </a:solidFill>
                <a:latin typeface="Calibri"/>
              </a:rPr>
              <a:t>Hatırla: 10 cm/yıl × 10 milyon yıl ≈ 1.000 km</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44 / 350</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Kıtaların iki ana yapısı: kalkanlar ve dağ kuşakları</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HARİTA 3.5</a:t>
            </a:r>
          </a:p>
        </p:txBody>
      </p:sp>
      <p:pic>
        <p:nvPicPr>
          <p:cNvPr id="6" name="Picture 5" descr="h7_dag_kusaklari_s57.jpg"/>
          <p:cNvPicPr>
            <a:picLocks noChangeAspect="1"/>
          </p:cNvPicPr>
          <p:nvPr/>
        </p:nvPicPr>
        <p:blipFill>
          <a:blip r:embed="rId3"/>
          <a:stretch>
            <a:fillRect/>
          </a:stretch>
        </p:blipFill>
        <p:spPr>
          <a:xfrm>
            <a:off x="502920" y="2060290"/>
            <a:ext cx="6766560" cy="3340922"/>
          </a:xfrm>
          <a:prstGeom prst="rect">
            <a:avLst/>
          </a:prstGeom>
          <a:ln w="9525">
            <a:solidFill>
              <a:srgbClr val="D9D9D9"/>
            </a:solidFill>
          </a:ln>
        </p:spPr>
      </p:pic>
      <p:sp>
        <p:nvSpPr>
          <p:cNvPr id="7" name="Rounded Rectangle 6"/>
          <p:cNvSpPr/>
          <p:nvPr/>
        </p:nvSpPr>
        <p:spPr>
          <a:xfrm>
            <a:off x="7498080" y="1261872"/>
            <a:ext cx="4190695" cy="1600200"/>
          </a:xfrm>
          <a:prstGeom prst="roundRect">
            <a:avLst>
              <a:gd name="adj" fmla="val 5000"/>
            </a:avLst>
          </a:prstGeom>
          <a:solidFill>
            <a:srgbClr val="F0F0F0"/>
          </a:solidFill>
          <a:ln>
            <a:noFill/>
          </a:ln>
          <a:effectLst/>
        </p:spPr>
        <p:txBody>
          <a:bodyPr rtlCol="0" anchor="ctr"/>
          <a:lstStyle/>
          <a:p/>
        </p:txBody>
      </p:sp>
      <p:sp>
        <p:nvSpPr>
          <p:cNvPr id="8" name="Rounded Rectangle 7"/>
          <p:cNvSpPr/>
          <p:nvPr/>
        </p:nvSpPr>
        <p:spPr>
          <a:xfrm>
            <a:off x="7498080" y="1261872"/>
            <a:ext cx="4190695" cy="530352"/>
          </a:xfrm>
          <a:prstGeom prst="roundRect">
            <a:avLst>
              <a:gd name="adj" fmla="val 25000"/>
            </a:avLst>
          </a:prstGeom>
          <a:solidFill>
            <a:srgbClr val="A43E2A"/>
          </a:solidFill>
          <a:ln>
            <a:noFill/>
          </a:ln>
          <a:effectLst/>
        </p:spPr>
        <p:txBody>
          <a:bodyPr rtlCol="0" anchor="ctr"/>
          <a:lstStyle/>
          <a:p/>
        </p:txBody>
      </p:sp>
      <p:sp>
        <p:nvSpPr>
          <p:cNvPr id="9" name="Rectangle 8"/>
          <p:cNvSpPr/>
          <p:nvPr/>
        </p:nvSpPr>
        <p:spPr>
          <a:xfrm>
            <a:off x="7498080" y="1527048"/>
            <a:ext cx="4190695" cy="265176"/>
          </a:xfrm>
          <a:prstGeom prst="rect">
            <a:avLst/>
          </a:prstGeom>
          <a:solidFill>
            <a:srgbClr val="A43E2A"/>
          </a:solidFill>
          <a:ln>
            <a:noFill/>
          </a:ln>
          <a:effectLst/>
        </p:spPr>
        <p:txBody>
          <a:bodyPr rtlCol="0" anchor="ctr"/>
          <a:lstStyle/>
          <a:p/>
        </p:txBody>
      </p:sp>
      <p:sp>
        <p:nvSpPr>
          <p:cNvPr id="10" name="TextBox 9"/>
          <p:cNvSpPr txBox="1"/>
          <p:nvPr/>
        </p:nvSpPr>
        <p:spPr>
          <a:xfrm>
            <a:off x="7589520" y="1261872"/>
            <a:ext cx="4007815"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Kalkan</a:t>
            </a:r>
          </a:p>
        </p:txBody>
      </p:sp>
      <p:sp>
        <p:nvSpPr>
          <p:cNvPr id="11" name="TextBox 10"/>
          <p:cNvSpPr txBox="1"/>
          <p:nvPr/>
        </p:nvSpPr>
        <p:spPr>
          <a:xfrm>
            <a:off x="7607808" y="1865376"/>
            <a:ext cx="3971239" cy="92354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Kıtaların çekirdeği; oluşumu 600 milyon yıl öncesine kadar dayanan, büyük oranda aşınarak alçalmış sert araziler</a:t>
            </a:r>
          </a:p>
        </p:txBody>
      </p:sp>
      <p:sp>
        <p:nvSpPr>
          <p:cNvPr id="12" name="Rounded Rectangle 11"/>
          <p:cNvSpPr/>
          <p:nvPr/>
        </p:nvSpPr>
        <p:spPr>
          <a:xfrm>
            <a:off x="7498080" y="2980944"/>
            <a:ext cx="4190695" cy="1600200"/>
          </a:xfrm>
          <a:prstGeom prst="roundRect">
            <a:avLst>
              <a:gd name="adj" fmla="val 5000"/>
            </a:avLst>
          </a:prstGeom>
          <a:solidFill>
            <a:srgbClr val="F0F0F0"/>
          </a:solidFill>
          <a:ln>
            <a:noFill/>
          </a:ln>
          <a:effectLst/>
        </p:spPr>
        <p:txBody>
          <a:bodyPr rtlCol="0" anchor="ctr"/>
          <a:lstStyle/>
          <a:p/>
        </p:txBody>
      </p:sp>
      <p:sp>
        <p:nvSpPr>
          <p:cNvPr id="13" name="Rounded Rectangle 12"/>
          <p:cNvSpPr/>
          <p:nvPr/>
        </p:nvSpPr>
        <p:spPr>
          <a:xfrm>
            <a:off x="7498080" y="2980944"/>
            <a:ext cx="4190695" cy="530352"/>
          </a:xfrm>
          <a:prstGeom prst="roundRect">
            <a:avLst>
              <a:gd name="adj" fmla="val 25000"/>
            </a:avLst>
          </a:prstGeom>
          <a:solidFill>
            <a:srgbClr val="4F4F4F"/>
          </a:solidFill>
          <a:ln>
            <a:noFill/>
          </a:ln>
          <a:effectLst/>
        </p:spPr>
        <p:txBody>
          <a:bodyPr rtlCol="0" anchor="ctr"/>
          <a:lstStyle/>
          <a:p/>
        </p:txBody>
      </p:sp>
      <p:sp>
        <p:nvSpPr>
          <p:cNvPr id="14" name="Rectangle 13"/>
          <p:cNvSpPr/>
          <p:nvPr/>
        </p:nvSpPr>
        <p:spPr>
          <a:xfrm>
            <a:off x="7498080" y="3246120"/>
            <a:ext cx="4190695" cy="265176"/>
          </a:xfrm>
          <a:prstGeom prst="rect">
            <a:avLst/>
          </a:prstGeom>
          <a:solidFill>
            <a:srgbClr val="4F4F4F"/>
          </a:solidFill>
          <a:ln>
            <a:noFill/>
          </a:ln>
          <a:effectLst/>
        </p:spPr>
        <p:txBody>
          <a:bodyPr rtlCol="0" anchor="ctr"/>
          <a:lstStyle/>
          <a:p/>
        </p:txBody>
      </p:sp>
      <p:sp>
        <p:nvSpPr>
          <p:cNvPr id="15" name="TextBox 14"/>
          <p:cNvSpPr txBox="1"/>
          <p:nvPr/>
        </p:nvSpPr>
        <p:spPr>
          <a:xfrm>
            <a:off x="7589520" y="2980944"/>
            <a:ext cx="4007815"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Genç dağ kuşakları</a:t>
            </a:r>
          </a:p>
        </p:txBody>
      </p:sp>
      <p:sp>
        <p:nvSpPr>
          <p:cNvPr id="16" name="TextBox 15"/>
          <p:cNvSpPr txBox="1"/>
          <p:nvPr/>
        </p:nvSpPr>
        <p:spPr>
          <a:xfrm>
            <a:off x="7607808" y="3584448"/>
            <a:ext cx="3971239" cy="92354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son 100 milyon yıllık süreçte oluşan dik yamaçlı, yüksek, genç dağ kuşaklarıdır: Alp-Himalaya, Kayalık, And</a:t>
            </a:r>
          </a:p>
        </p:txBody>
      </p:sp>
      <p:sp>
        <p:nvSpPr>
          <p:cNvPr id="17" name="Rounded Rectangle 16"/>
          <p:cNvSpPr/>
          <p:nvPr/>
        </p:nvSpPr>
        <p:spPr>
          <a:xfrm>
            <a:off x="7498080" y="4700016"/>
            <a:ext cx="4190695" cy="1600200"/>
          </a:xfrm>
          <a:prstGeom prst="roundRect">
            <a:avLst>
              <a:gd name="adj" fmla="val 5000"/>
            </a:avLst>
          </a:prstGeom>
          <a:solidFill>
            <a:srgbClr val="F0F0F0"/>
          </a:solidFill>
          <a:ln>
            <a:noFill/>
          </a:ln>
          <a:effectLst/>
        </p:spPr>
        <p:txBody>
          <a:bodyPr rtlCol="0" anchor="ctr"/>
          <a:lstStyle/>
          <a:p/>
        </p:txBody>
      </p:sp>
      <p:sp>
        <p:nvSpPr>
          <p:cNvPr id="18" name="Rounded Rectangle 17"/>
          <p:cNvSpPr/>
          <p:nvPr/>
        </p:nvSpPr>
        <p:spPr>
          <a:xfrm>
            <a:off x="7498080" y="4700016"/>
            <a:ext cx="4190695" cy="530352"/>
          </a:xfrm>
          <a:prstGeom prst="roundRect">
            <a:avLst>
              <a:gd name="adj" fmla="val 25000"/>
            </a:avLst>
          </a:prstGeom>
          <a:solidFill>
            <a:srgbClr val="A43E2A"/>
          </a:solidFill>
          <a:ln>
            <a:noFill/>
          </a:ln>
          <a:effectLst/>
        </p:spPr>
        <p:txBody>
          <a:bodyPr rtlCol="0" anchor="ctr"/>
          <a:lstStyle/>
          <a:p/>
        </p:txBody>
      </p:sp>
      <p:sp>
        <p:nvSpPr>
          <p:cNvPr id="19" name="Rectangle 18"/>
          <p:cNvSpPr/>
          <p:nvPr/>
        </p:nvSpPr>
        <p:spPr>
          <a:xfrm>
            <a:off x="7498080" y="4965192"/>
            <a:ext cx="4190695" cy="265176"/>
          </a:xfrm>
          <a:prstGeom prst="rect">
            <a:avLst/>
          </a:prstGeom>
          <a:solidFill>
            <a:srgbClr val="A43E2A"/>
          </a:solidFill>
          <a:ln>
            <a:noFill/>
          </a:ln>
          <a:effectLst/>
        </p:spPr>
        <p:txBody>
          <a:bodyPr rtlCol="0" anchor="ctr"/>
          <a:lstStyle/>
          <a:p/>
        </p:txBody>
      </p:sp>
      <p:sp>
        <p:nvSpPr>
          <p:cNvPr id="20" name="TextBox 19"/>
          <p:cNvSpPr txBox="1"/>
          <p:nvPr/>
        </p:nvSpPr>
        <p:spPr>
          <a:xfrm>
            <a:off x="7589520" y="4700016"/>
            <a:ext cx="4007815"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Yaşlı dağ kuşakları</a:t>
            </a:r>
          </a:p>
        </p:txBody>
      </p:sp>
      <p:sp>
        <p:nvSpPr>
          <p:cNvPr id="21" name="TextBox 20"/>
          <p:cNvSpPr txBox="1"/>
          <p:nvPr/>
        </p:nvSpPr>
        <p:spPr>
          <a:xfrm>
            <a:off x="7607808" y="5303520"/>
            <a:ext cx="3971239" cy="92354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Aşınıp alçalmış: Appalaş, İskandinav ve Ural Dağları başlıca yaşlı dağ kuşaklarıdır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56-57</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45 /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Orojenez: kıvrım dağları ve kırık dağları</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OROJENEZ</a:t>
            </a:r>
          </a:p>
        </p:txBody>
      </p:sp>
      <p:pic>
        <p:nvPicPr>
          <p:cNvPr id="6" name="Picture 5" descr="h7_kivrim_s57.jpg"/>
          <p:cNvPicPr>
            <a:picLocks noChangeAspect="1"/>
          </p:cNvPicPr>
          <p:nvPr/>
        </p:nvPicPr>
        <p:blipFill>
          <a:blip r:embed="rId3"/>
          <a:stretch>
            <a:fillRect/>
          </a:stretch>
        </p:blipFill>
        <p:spPr>
          <a:xfrm>
            <a:off x="1180261" y="1261872"/>
            <a:ext cx="4101084" cy="2331720"/>
          </a:xfrm>
          <a:prstGeom prst="rect">
            <a:avLst/>
          </a:prstGeom>
          <a:ln w="9525">
            <a:solidFill>
              <a:srgbClr val="D9D9D9"/>
            </a:solidFill>
          </a:ln>
        </p:spPr>
      </p:pic>
      <p:sp>
        <p:nvSpPr>
          <p:cNvPr id="7" name="TextBox 6"/>
          <p:cNvSpPr txBox="1"/>
          <p:nvPr/>
        </p:nvSpPr>
        <p:spPr>
          <a:xfrm>
            <a:off x="502920" y="3685032"/>
            <a:ext cx="5455767" cy="411480"/>
          </a:xfrm>
          <a:prstGeom prst="rect">
            <a:avLst/>
          </a:prstGeom>
          <a:noFill/>
        </p:spPr>
        <p:txBody>
          <a:bodyPr wrap="square" anchor="t" lIns="73152" rIns="73152" tIns="36576" bIns="36576">
            <a:noAutofit/>
          </a:bodyPr>
          <a:lstStyle/>
          <a:p>
            <a:pPr algn="l">
              <a:spcBef>
                <a:spcPts val="0"/>
              </a:spcBef>
              <a:spcAft>
                <a:spcPts val="0"/>
              </a:spcAft>
            </a:pPr>
            <a:r>
              <a:rPr lang="tr-TR" sz="2150" b="1" i="0">
                <a:solidFill>
                  <a:srgbClr val="A43E2A"/>
                </a:solidFill>
                <a:latin typeface="Calibri"/>
              </a:rPr>
              <a:t>Kıvrım dağları</a:t>
            </a:r>
          </a:p>
        </p:txBody>
      </p:sp>
      <p:sp>
        <p:nvSpPr>
          <p:cNvPr id="8" name="TextBox 7"/>
          <p:cNvSpPr txBox="1"/>
          <p:nvPr/>
        </p:nvSpPr>
        <p:spPr>
          <a:xfrm>
            <a:off x="502920" y="4096512"/>
            <a:ext cx="5455767" cy="2148840"/>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A43E2A"/>
                </a:solidFill>
                <a:latin typeface="Calibri"/>
              </a:rPr>
              <a:t>•  </a:t>
            </a:r>
            <a:r>
              <a:rPr lang="tr-TR" sz="2000" b="0" i="0">
                <a:solidFill>
                  <a:srgbClr val="262626"/>
                </a:solidFill>
                <a:latin typeface="Calibri"/>
              </a:rPr>
              <a:t>Sıkışan bu tabakaların kıvrılarak yükselmesiyle kıvrım dağları oluşur.</a:t>
            </a:r>
          </a:p>
          <a:p>
            <a:pPr algn="l" marL="248620" indent="-248620">
              <a:spcBef>
                <a:spcPts val="0"/>
              </a:spcBef>
              <a:spcAft>
                <a:spcPts val="0"/>
              </a:spcAft>
            </a:pPr>
            <a:r>
              <a:rPr lang="tr-TR" sz="2000" b="1" i="0">
                <a:solidFill>
                  <a:srgbClr val="A43E2A"/>
                </a:solidFill>
                <a:latin typeface="Calibri"/>
              </a:rPr>
              <a:t>•  </a:t>
            </a:r>
            <a:r>
              <a:rPr lang="tr-TR" sz="2000" b="0" i="0">
                <a:solidFill>
                  <a:srgbClr val="262626"/>
                </a:solidFill>
                <a:latin typeface="Calibri"/>
              </a:rPr>
              <a:t>Kıvrılan arazilerin yüksekte kalan kesimlerine antiklinal, alçakta kalan kesimlerine senklinal adı verilir.</a:t>
            </a:r>
          </a:p>
        </p:txBody>
      </p:sp>
      <p:pic>
        <p:nvPicPr>
          <p:cNvPr id="9" name="Picture 8" descr="h7_kirik_s57.jpg"/>
          <p:cNvPicPr>
            <a:picLocks noChangeAspect="1"/>
          </p:cNvPicPr>
          <p:nvPr/>
        </p:nvPicPr>
        <p:blipFill>
          <a:blip r:embed="rId4"/>
          <a:stretch>
            <a:fillRect/>
          </a:stretch>
        </p:blipFill>
        <p:spPr>
          <a:xfrm>
            <a:off x="7088112" y="1261872"/>
            <a:ext cx="3745556" cy="2331720"/>
          </a:xfrm>
          <a:prstGeom prst="rect">
            <a:avLst/>
          </a:prstGeom>
          <a:ln w="9525">
            <a:solidFill>
              <a:srgbClr val="D9D9D9"/>
            </a:solidFill>
          </a:ln>
        </p:spPr>
      </p:pic>
      <p:sp>
        <p:nvSpPr>
          <p:cNvPr id="10" name="TextBox 9"/>
          <p:cNvSpPr txBox="1"/>
          <p:nvPr/>
        </p:nvSpPr>
        <p:spPr>
          <a:xfrm>
            <a:off x="6233007" y="3685032"/>
            <a:ext cx="5455767" cy="411480"/>
          </a:xfrm>
          <a:prstGeom prst="rect">
            <a:avLst/>
          </a:prstGeom>
          <a:noFill/>
        </p:spPr>
        <p:txBody>
          <a:bodyPr wrap="square" anchor="t" lIns="73152" rIns="73152" tIns="36576" bIns="36576">
            <a:noAutofit/>
          </a:bodyPr>
          <a:lstStyle/>
          <a:p>
            <a:pPr algn="l">
              <a:spcBef>
                <a:spcPts val="0"/>
              </a:spcBef>
              <a:spcAft>
                <a:spcPts val="0"/>
              </a:spcAft>
            </a:pPr>
            <a:r>
              <a:rPr lang="tr-TR" sz="2150" b="1" i="0">
                <a:solidFill>
                  <a:srgbClr val="A43E2A"/>
                </a:solidFill>
                <a:latin typeface="Calibri"/>
              </a:rPr>
              <a:t>Kırık dağları</a:t>
            </a:r>
          </a:p>
        </p:txBody>
      </p:sp>
      <p:sp>
        <p:nvSpPr>
          <p:cNvPr id="11" name="TextBox 10"/>
          <p:cNvSpPr txBox="1"/>
          <p:nvPr/>
        </p:nvSpPr>
        <p:spPr>
          <a:xfrm>
            <a:off x="6233007" y="4096512"/>
            <a:ext cx="5455767" cy="2148840"/>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A43E2A"/>
                </a:solidFill>
                <a:latin typeface="Calibri"/>
              </a:rPr>
              <a:t>•  </a:t>
            </a:r>
            <a:r>
              <a:rPr lang="tr-TR" sz="2000" b="0" i="0">
                <a:solidFill>
                  <a:srgbClr val="262626"/>
                </a:solidFill>
                <a:latin typeface="Calibri"/>
              </a:rPr>
              <a:t>Kırılan arazinin bir kısmı yükselir (horst), bir kısmı alçalır (graben).</a:t>
            </a:r>
          </a:p>
          <a:p>
            <a:pPr algn="l" marL="248620" indent="-248620">
              <a:spcBef>
                <a:spcPts val="0"/>
              </a:spcBef>
              <a:spcAft>
                <a:spcPts val="0"/>
              </a:spcAft>
            </a:pPr>
            <a:r>
              <a:rPr lang="tr-TR" sz="2000" b="1" i="0">
                <a:solidFill>
                  <a:srgbClr val="A43E2A"/>
                </a:solidFill>
                <a:latin typeface="Calibri"/>
              </a:rPr>
              <a:t>•  </a:t>
            </a:r>
            <a:r>
              <a:rPr lang="tr-TR" sz="2000" b="0" i="0">
                <a:solidFill>
                  <a:srgbClr val="262626"/>
                </a:solidFill>
                <a:latin typeface="Calibri"/>
              </a:rPr>
              <a:t>Horst alanları kırık dağlarını, graben alanları ise çöküntü alanlarını oluşturur.</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57</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46 / 350</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Volkanizma: yüzeyde ve derinde</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VOLKANİZMA</a:t>
            </a:r>
          </a:p>
        </p:txBody>
      </p:sp>
      <p:sp>
        <p:nvSpPr>
          <p:cNvPr id="6" name="Rounded Rectangle 5"/>
          <p:cNvSpPr/>
          <p:nvPr/>
        </p:nvSpPr>
        <p:spPr>
          <a:xfrm>
            <a:off x="502920" y="1307592"/>
            <a:ext cx="6858000" cy="182880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1828800"/>
          </a:xfrm>
          <a:prstGeom prst="rect">
            <a:avLst/>
          </a:prstGeom>
          <a:solidFill>
            <a:srgbClr val="A43E2A"/>
          </a:solidFill>
          <a:ln>
            <a:noFill/>
          </a:ln>
          <a:effectLst/>
        </p:spPr>
        <p:txBody>
          <a:bodyPr rtlCol="0" anchor="ctr"/>
          <a:lstStyle/>
          <a:p/>
        </p:txBody>
      </p:sp>
      <p:sp>
        <p:nvSpPr>
          <p:cNvPr id="8" name="TextBox 7"/>
          <p:cNvSpPr txBox="1"/>
          <p:nvPr/>
        </p:nvSpPr>
        <p:spPr>
          <a:xfrm>
            <a:off x="868680" y="1417320"/>
            <a:ext cx="6309360"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A43E2A"/>
                </a:solidFill>
                <a:latin typeface="Calibri"/>
              </a:rPr>
              <a:t>VOLKANİZMA</a:t>
            </a:r>
          </a:p>
        </p:txBody>
      </p:sp>
      <p:sp>
        <p:nvSpPr>
          <p:cNvPr id="9" name="TextBox 8"/>
          <p:cNvSpPr txBox="1"/>
          <p:nvPr/>
        </p:nvSpPr>
        <p:spPr>
          <a:xfrm>
            <a:off x="868680" y="1810512"/>
            <a:ext cx="6309360" cy="1188720"/>
          </a:xfrm>
          <a:prstGeom prst="rect">
            <a:avLst/>
          </a:prstGeom>
          <a:noFill/>
        </p:spPr>
        <p:txBody>
          <a:bodyPr wrap="square" anchor="ctr" lIns="73152" rIns="73152" tIns="36576" bIns="36576">
            <a:noAutofit/>
          </a:bodyPr>
          <a:lstStyle/>
          <a:p>
            <a:pPr algn="l">
              <a:spcBef>
                <a:spcPts val="0"/>
              </a:spcBef>
              <a:spcAft>
                <a:spcPts val="0"/>
              </a:spcAft>
            </a:pPr>
            <a:r>
              <a:rPr lang="tr-TR" sz="1950" b="0" i="0">
                <a:solidFill>
                  <a:srgbClr val="262626"/>
                </a:solidFill>
                <a:latin typeface="Calibri"/>
              </a:rPr>
              <a:t>Volkanizma; yer kabuğunun derinliklerinde bulunan magmanın (erimiş kayaçlar), gazların ve diğer malzemelerin yüzeye veya yüzeye yakın bir noktaya ulaşma sürecidir.</a:t>
            </a:r>
          </a:p>
        </p:txBody>
      </p:sp>
      <p:pic>
        <p:nvPicPr>
          <p:cNvPr id="10" name="Picture 9" descr="h7_derinlik_s60.jpg"/>
          <p:cNvPicPr>
            <a:picLocks noChangeAspect="1"/>
          </p:cNvPicPr>
          <p:nvPr/>
        </p:nvPicPr>
        <p:blipFill>
          <a:blip r:embed="rId3"/>
          <a:stretch>
            <a:fillRect/>
          </a:stretch>
        </p:blipFill>
        <p:spPr>
          <a:xfrm>
            <a:off x="7589520" y="1796596"/>
            <a:ext cx="4099255" cy="3868311"/>
          </a:xfrm>
          <a:prstGeom prst="rect">
            <a:avLst/>
          </a:prstGeom>
          <a:ln w="9525">
            <a:solidFill>
              <a:srgbClr val="D9D9D9"/>
            </a:solidFill>
          </a:ln>
        </p:spPr>
      </p:pic>
      <p:sp>
        <p:nvSpPr>
          <p:cNvPr id="11" name="Rounded Rectangle 10"/>
          <p:cNvSpPr/>
          <p:nvPr/>
        </p:nvSpPr>
        <p:spPr>
          <a:xfrm>
            <a:off x="502920" y="3273552"/>
            <a:ext cx="3328416" cy="160020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502920" y="3273552"/>
            <a:ext cx="3328416" cy="530352"/>
          </a:xfrm>
          <a:prstGeom prst="roundRect">
            <a:avLst>
              <a:gd name="adj" fmla="val 25000"/>
            </a:avLst>
          </a:prstGeom>
          <a:solidFill>
            <a:srgbClr val="A43E2A"/>
          </a:solidFill>
          <a:ln>
            <a:noFill/>
          </a:ln>
          <a:effectLst/>
        </p:spPr>
        <p:txBody>
          <a:bodyPr rtlCol="0" anchor="ctr"/>
          <a:lstStyle/>
          <a:p/>
        </p:txBody>
      </p:sp>
      <p:sp>
        <p:nvSpPr>
          <p:cNvPr id="13" name="Rectangle 12"/>
          <p:cNvSpPr/>
          <p:nvPr/>
        </p:nvSpPr>
        <p:spPr>
          <a:xfrm>
            <a:off x="502920" y="3538728"/>
            <a:ext cx="3328416" cy="265176"/>
          </a:xfrm>
          <a:prstGeom prst="rect">
            <a:avLst/>
          </a:prstGeom>
          <a:solidFill>
            <a:srgbClr val="A43E2A"/>
          </a:solidFill>
          <a:ln>
            <a:noFill/>
          </a:ln>
          <a:effectLst/>
        </p:spPr>
        <p:txBody>
          <a:bodyPr rtlCol="0" anchor="ctr"/>
          <a:lstStyle/>
          <a:p/>
        </p:txBody>
      </p:sp>
      <p:sp>
        <p:nvSpPr>
          <p:cNvPr id="14" name="TextBox 13"/>
          <p:cNvSpPr txBox="1"/>
          <p:nvPr/>
        </p:nvSpPr>
        <p:spPr>
          <a:xfrm>
            <a:off x="594360" y="3273552"/>
            <a:ext cx="314553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Yüzey volkanizması</a:t>
            </a:r>
          </a:p>
        </p:txBody>
      </p:sp>
      <p:sp>
        <p:nvSpPr>
          <p:cNvPr id="15" name="TextBox 14"/>
          <p:cNvSpPr txBox="1"/>
          <p:nvPr/>
        </p:nvSpPr>
        <p:spPr>
          <a:xfrm>
            <a:off x="612648" y="3877056"/>
            <a:ext cx="3108960" cy="92354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Volkan konileri, krater ve kaldera, tüf platoları, maar çukuru</a:t>
            </a:r>
          </a:p>
        </p:txBody>
      </p:sp>
      <p:sp>
        <p:nvSpPr>
          <p:cNvPr id="16" name="Rounded Rectangle 15"/>
          <p:cNvSpPr/>
          <p:nvPr/>
        </p:nvSpPr>
        <p:spPr>
          <a:xfrm>
            <a:off x="4032504" y="3273552"/>
            <a:ext cx="3328416" cy="160020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4032504" y="3273552"/>
            <a:ext cx="3328416" cy="530352"/>
          </a:xfrm>
          <a:prstGeom prst="roundRect">
            <a:avLst>
              <a:gd name="adj" fmla="val 25000"/>
            </a:avLst>
          </a:prstGeom>
          <a:solidFill>
            <a:srgbClr val="4F4F4F"/>
          </a:solidFill>
          <a:ln>
            <a:noFill/>
          </a:ln>
          <a:effectLst/>
        </p:spPr>
        <p:txBody>
          <a:bodyPr rtlCol="0" anchor="ctr"/>
          <a:lstStyle/>
          <a:p/>
        </p:txBody>
      </p:sp>
      <p:sp>
        <p:nvSpPr>
          <p:cNvPr id="18" name="Rectangle 17"/>
          <p:cNvSpPr/>
          <p:nvPr/>
        </p:nvSpPr>
        <p:spPr>
          <a:xfrm>
            <a:off x="4032504" y="3538728"/>
            <a:ext cx="3328416" cy="265176"/>
          </a:xfrm>
          <a:prstGeom prst="rect">
            <a:avLst/>
          </a:prstGeom>
          <a:solidFill>
            <a:srgbClr val="4F4F4F"/>
          </a:solidFill>
          <a:ln>
            <a:noFill/>
          </a:ln>
          <a:effectLst/>
        </p:spPr>
        <p:txBody>
          <a:bodyPr rtlCol="0" anchor="ctr"/>
          <a:lstStyle/>
          <a:p/>
        </p:txBody>
      </p:sp>
      <p:sp>
        <p:nvSpPr>
          <p:cNvPr id="19" name="TextBox 18"/>
          <p:cNvSpPr txBox="1"/>
          <p:nvPr/>
        </p:nvSpPr>
        <p:spPr>
          <a:xfrm>
            <a:off x="4123944" y="3273552"/>
            <a:ext cx="314553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Derinlik volkanizması</a:t>
            </a:r>
          </a:p>
        </p:txBody>
      </p:sp>
      <p:sp>
        <p:nvSpPr>
          <p:cNvPr id="20" name="TextBox 19"/>
          <p:cNvSpPr txBox="1"/>
          <p:nvPr/>
        </p:nvSpPr>
        <p:spPr>
          <a:xfrm>
            <a:off x="4142232" y="3877056"/>
            <a:ext cx="3108960" cy="92354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Magma yüzeye çıkamaz, yer kabuğu içinde katılaşır: batolit, lakolit, sill, dayk</a:t>
            </a:r>
          </a:p>
        </p:txBody>
      </p:sp>
      <p:sp>
        <p:nvSpPr>
          <p:cNvPr id="21" name="Rounded Rectangle 20"/>
          <p:cNvSpPr/>
          <p:nvPr/>
        </p:nvSpPr>
        <p:spPr>
          <a:xfrm>
            <a:off x="502920" y="5056632"/>
            <a:ext cx="6858000" cy="1188720"/>
          </a:xfrm>
          <a:prstGeom prst="roundRect">
            <a:avLst>
              <a:gd name="adj" fmla="val 8000"/>
            </a:avLst>
          </a:prstGeom>
          <a:solidFill>
            <a:srgbClr val="F0F0F0"/>
          </a:solidFill>
          <a:ln>
            <a:noFill/>
          </a:ln>
          <a:effectLst/>
        </p:spPr>
        <p:txBody>
          <a:bodyPr rtlCol="0" anchor="ctr"/>
          <a:lstStyle/>
          <a:p/>
        </p:txBody>
      </p:sp>
      <p:sp>
        <p:nvSpPr>
          <p:cNvPr id="22" name="Rectangle 21"/>
          <p:cNvSpPr/>
          <p:nvPr/>
        </p:nvSpPr>
        <p:spPr>
          <a:xfrm>
            <a:off x="502920" y="5056632"/>
            <a:ext cx="118872" cy="1188720"/>
          </a:xfrm>
          <a:prstGeom prst="rect">
            <a:avLst/>
          </a:prstGeom>
          <a:solidFill>
            <a:srgbClr val="A43E2A"/>
          </a:solidFill>
          <a:ln>
            <a:noFill/>
          </a:ln>
          <a:effectLst/>
        </p:spPr>
        <p:txBody>
          <a:bodyPr rtlCol="0" anchor="ctr"/>
          <a:lstStyle/>
          <a:p/>
        </p:txBody>
      </p:sp>
      <p:sp>
        <p:nvSpPr>
          <p:cNvPr id="23" name="TextBox 22"/>
          <p:cNvSpPr txBox="1"/>
          <p:nvPr/>
        </p:nvSpPr>
        <p:spPr>
          <a:xfrm>
            <a:off x="777240" y="5056632"/>
            <a:ext cx="6446520" cy="118872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Volkanik araziler çekicidir: metal türü madenlere, mineral yönünden zengin topraklara, sıcak su kaynaklarına sahip olması</a:t>
            </a:r>
          </a:p>
        </p:txBody>
      </p:sp>
      <p:sp>
        <p:nvSpPr>
          <p:cNvPr id="24" name="TextBox 2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5" name="Rounded Rectangle 2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58-60</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47 / 350</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Püskürme türleri ve volkan konileri</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VOLKANİZMA</a:t>
            </a:r>
          </a:p>
        </p:txBody>
      </p:sp>
      <p:pic>
        <p:nvPicPr>
          <p:cNvPr id="6" name="Picture 5" descr="h7_strato_s58.jpg"/>
          <p:cNvPicPr>
            <a:picLocks noChangeAspect="1"/>
          </p:cNvPicPr>
          <p:nvPr/>
        </p:nvPicPr>
        <p:blipFill>
          <a:blip r:embed="rId3"/>
          <a:stretch>
            <a:fillRect/>
          </a:stretch>
        </p:blipFill>
        <p:spPr>
          <a:xfrm>
            <a:off x="502920" y="2670462"/>
            <a:ext cx="4206240" cy="2120579"/>
          </a:xfrm>
          <a:prstGeom prst="rect">
            <a:avLst/>
          </a:prstGeom>
          <a:ln w="9525">
            <a:solidFill>
              <a:srgbClr val="D9D9D9"/>
            </a:solidFill>
          </a:ln>
        </p:spPr>
      </p:pic>
      <p:graphicFrame>
        <p:nvGraphicFramePr>
          <p:cNvPr id="7" name="Table 6"/>
          <p:cNvGraphicFramePr>
            <a:graphicFrameLocks noGrp="1"/>
          </p:cNvGraphicFramePr>
          <p:nvPr/>
        </p:nvGraphicFramePr>
        <p:xfrm>
          <a:off x="4937760" y="1261872"/>
          <a:ext cx="6748272" cy="4892040"/>
        </p:xfrm>
        <a:graphic>
          <a:graphicData uri="http://schemas.openxmlformats.org/drawingml/2006/table">
            <a:tbl>
              <a:tblPr firstRow="1" bandRow="1">
                <a:tableStyleId>{5C22544A-7EE6-4342-B048-85BDC9FD1C3A}</a:tableStyleId>
              </a:tblPr>
              <a:tblGrid>
                <a:gridCol w="1920240"/>
                <a:gridCol w="3246120"/>
                <a:gridCol w="1581912"/>
              </a:tblGrid>
              <a:tr h="502920">
                <a:tc>
                  <a:txBody>
                    <a:bodyPr wrap="square"/>
                    <a:lstStyle/>
                    <a:p>
                      <a:pPr algn="ctr">
                        <a:spcBef>
                          <a:spcPts val="0"/>
                        </a:spcBef>
                        <a:spcAft>
                          <a:spcPts val="0"/>
                        </a:spcAft>
                      </a:pPr>
                      <a:r>
                        <a:rPr lang="tr-TR" sz="1800" b="1" i="0">
                          <a:solidFill>
                            <a:srgbClr val="FFFFFF"/>
                          </a:solidFill>
                          <a:latin typeface="Calibri"/>
                        </a:rPr>
                        <a:t>Tür</a:t>
                      </a:r>
                    </a:p>
                  </a:txBody>
                  <a:tcPr marL="54864" marR="54864" marT="18288" marB="18288" anchor="ctr">
                    <a:solidFill>
                      <a:srgbClr val="A43E2A"/>
                    </a:solidFill>
                  </a:tcPr>
                </a:tc>
                <a:tc>
                  <a:txBody>
                    <a:bodyPr wrap="square"/>
                    <a:lstStyle/>
                    <a:p>
                      <a:pPr algn="ctr">
                        <a:spcBef>
                          <a:spcPts val="0"/>
                        </a:spcBef>
                        <a:spcAft>
                          <a:spcPts val="0"/>
                        </a:spcAft>
                      </a:pPr>
                      <a:r>
                        <a:rPr lang="tr-TR" sz="1800" b="1" i="0">
                          <a:solidFill>
                            <a:srgbClr val="FFFFFF"/>
                          </a:solidFill>
                          <a:latin typeface="Calibri"/>
                        </a:rPr>
                        <a:t>Nasıl oluşur?</a:t>
                      </a:r>
                    </a:p>
                  </a:txBody>
                  <a:tcPr marL="54864" marR="54864" marT="18288" marB="18288" anchor="ctr">
                    <a:solidFill>
                      <a:srgbClr val="A43E2A"/>
                    </a:solidFill>
                  </a:tcPr>
                </a:tc>
                <a:tc>
                  <a:txBody>
                    <a:bodyPr wrap="square"/>
                    <a:lstStyle/>
                    <a:p>
                      <a:pPr algn="ctr">
                        <a:spcBef>
                          <a:spcPts val="0"/>
                        </a:spcBef>
                        <a:spcAft>
                          <a:spcPts val="0"/>
                        </a:spcAft>
                      </a:pPr>
                      <a:r>
                        <a:rPr lang="tr-TR" sz="1800" b="1" i="0">
                          <a:solidFill>
                            <a:srgbClr val="FFFFFF"/>
                          </a:solidFill>
                          <a:latin typeface="Calibri"/>
                        </a:rPr>
                        <a:t>Örnek</a:t>
                      </a:r>
                    </a:p>
                  </a:txBody>
                  <a:tcPr marL="54864" marR="54864" marT="18288" marB="18288" anchor="ctr">
                    <a:solidFill>
                      <a:srgbClr val="A43E2A"/>
                    </a:solidFill>
                  </a:tcPr>
                </a:tc>
              </a:tr>
              <a:tr h="1097280">
                <a:tc>
                  <a:txBody>
                    <a:bodyPr wrap="square"/>
                    <a:lstStyle/>
                    <a:p>
                      <a:pPr algn="l">
                        <a:spcBef>
                          <a:spcPts val="0"/>
                        </a:spcBef>
                        <a:spcAft>
                          <a:spcPts val="0"/>
                        </a:spcAft>
                      </a:pPr>
                      <a:r>
                        <a:rPr lang="tr-TR" sz="1800" b="0" i="0">
                          <a:solidFill>
                            <a:srgbClr val="262626"/>
                          </a:solidFill>
                          <a:latin typeface="Calibri"/>
                        </a:rPr>
                        <a:t>Tabakalı volkan</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Az akışkan lav + piroklastik malzeme; tabanı dar, dik yamaçlı</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Fuji, Etna, Vezüv</a:t>
                      </a:r>
                    </a:p>
                  </a:txBody>
                  <a:tcPr marL="54864" marR="54864" marT="18288" marB="18288" anchor="ctr">
                    <a:solidFill>
                      <a:srgbClr val="FFFFFF"/>
                    </a:solidFill>
                  </a:tcPr>
                </a:tc>
              </a:tr>
              <a:tr h="1097280">
                <a:tc>
                  <a:txBody>
                    <a:bodyPr wrap="square"/>
                    <a:lstStyle/>
                    <a:p>
                      <a:pPr algn="l">
                        <a:spcBef>
                          <a:spcPts val="0"/>
                        </a:spcBef>
                        <a:spcAft>
                          <a:spcPts val="0"/>
                        </a:spcAft>
                      </a:pPr>
                      <a:r>
                        <a:rPr lang="tr-TR" sz="1800" b="0" i="0">
                          <a:solidFill>
                            <a:srgbClr val="262626"/>
                          </a:solidFill>
                          <a:latin typeface="Calibri"/>
                        </a:rPr>
                        <a:t>Kalkan volkan</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Akışkan bazaltik lav; yayvan; kraterde kaldera</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Mauna Loa, Kilauea</a:t>
                      </a:r>
                    </a:p>
                  </a:txBody>
                  <a:tcPr marL="54864" marR="54864" marT="18288" marB="18288" anchor="ctr">
                    <a:solidFill>
                      <a:srgbClr val="F0F0F0"/>
                    </a:solidFill>
                  </a:tcPr>
                </a:tc>
              </a:tr>
              <a:tr h="1097280">
                <a:tc>
                  <a:txBody>
                    <a:bodyPr wrap="square"/>
                    <a:lstStyle/>
                    <a:p>
                      <a:pPr algn="l">
                        <a:spcBef>
                          <a:spcPts val="0"/>
                        </a:spcBef>
                        <a:spcAft>
                          <a:spcPts val="0"/>
                        </a:spcAft>
                      </a:pPr>
                      <a:r>
                        <a:rPr lang="tr-TR" sz="1800" b="0" i="0">
                          <a:solidFill>
                            <a:srgbClr val="262626"/>
                          </a:solidFill>
                          <a:latin typeface="Calibri"/>
                        </a:rPr>
                        <a:t>Tüf konisi</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Piroklastik malzeme; birkaç yüz metre</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Parikutin, Kula (Divlit)</a:t>
                      </a:r>
                    </a:p>
                  </a:txBody>
                  <a:tcPr marL="54864" marR="54864" marT="18288" marB="18288" anchor="ctr">
                    <a:solidFill>
                      <a:srgbClr val="FFFFFF"/>
                    </a:solidFill>
                  </a:tcPr>
                </a:tc>
              </a:tr>
              <a:tr h="1097280">
                <a:tc>
                  <a:txBody>
                    <a:bodyPr wrap="square"/>
                    <a:lstStyle/>
                    <a:p>
                      <a:pPr algn="l">
                        <a:spcBef>
                          <a:spcPts val="0"/>
                        </a:spcBef>
                        <a:spcAft>
                          <a:spcPts val="0"/>
                        </a:spcAft>
                      </a:pPr>
                      <a:r>
                        <a:rPr lang="tr-TR" sz="1800" b="0" i="0">
                          <a:solidFill>
                            <a:srgbClr val="262626"/>
                          </a:solidFill>
                          <a:latin typeface="Calibri"/>
                        </a:rPr>
                        <a:t>Çizgisel (fisür)</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Uzun çatlaklardan akışkan bazaltik lav → lav platoları</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a:t>
                      </a:r>
                    </a:p>
                  </a:txBody>
                  <a:tcPr marL="54864" marR="54864" marT="18288" marB="18288" anchor="ctr">
                    <a:solidFill>
                      <a:srgbClr val="F0F0F0"/>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58-60</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48 / 350</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Volkanlar nerede?</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DAĞILIŞ</a:t>
            </a:r>
          </a:p>
        </p:txBody>
      </p:sp>
      <p:pic>
        <p:nvPicPr>
          <p:cNvPr id="6" name="Picture 5" descr="h7_dagilis_s62.jpg"/>
          <p:cNvPicPr>
            <a:picLocks noChangeAspect="1"/>
          </p:cNvPicPr>
          <p:nvPr/>
        </p:nvPicPr>
        <p:blipFill>
          <a:blip r:embed="rId3"/>
          <a:stretch>
            <a:fillRect/>
          </a:stretch>
        </p:blipFill>
        <p:spPr>
          <a:xfrm>
            <a:off x="502920" y="1647386"/>
            <a:ext cx="5120640" cy="4166730"/>
          </a:xfrm>
          <a:prstGeom prst="rect">
            <a:avLst/>
          </a:prstGeom>
          <a:ln w="9525">
            <a:solidFill>
              <a:srgbClr val="D9D9D9"/>
            </a:solidFill>
          </a:ln>
        </p:spPr>
      </p:pic>
      <p:sp>
        <p:nvSpPr>
          <p:cNvPr id="7" name="TextBox 6"/>
          <p:cNvSpPr txBox="1"/>
          <p:nvPr/>
        </p:nvSpPr>
        <p:spPr>
          <a:xfrm>
            <a:off x="5852160" y="1261872"/>
            <a:ext cx="5836615" cy="4937760"/>
          </a:xfrm>
          <a:prstGeom prst="rect">
            <a:avLst/>
          </a:prstGeom>
          <a:noFill/>
        </p:spPr>
        <p:txBody>
          <a:bodyPr wrap="square" anchor="ctr" lIns="73152" rIns="73152" tIns="36576" bIns="36576">
            <a:noAutofit/>
          </a:bodyPr>
          <a:lstStyle/>
          <a:p>
            <a:pPr algn="l" marL="261051" indent="-261051">
              <a:spcBef>
                <a:spcPts val="0"/>
              </a:spcBef>
              <a:spcAft>
                <a:spcPts val="1000"/>
              </a:spcAft>
            </a:pPr>
            <a:r>
              <a:rPr lang="tr-TR" sz="2100" b="1" i="0">
                <a:solidFill>
                  <a:srgbClr val="A43E2A"/>
                </a:solidFill>
                <a:latin typeface="Calibri"/>
              </a:rPr>
              <a:t>•  </a:t>
            </a:r>
            <a:r>
              <a:rPr lang="tr-TR" sz="2100" b="0" i="0">
                <a:solidFill>
                  <a:srgbClr val="262626"/>
                </a:solidFill>
                <a:latin typeface="Calibri"/>
              </a:rPr>
              <a:t>Ateş çemberi: Volkanik faaliyetlerin büyük kısmı ateş çemberi olarak adlandırılan Pasifik Levhası sınırlarında gerçekleşmektedir.</a:t>
            </a:r>
          </a:p>
          <a:p>
            <a:pPr algn="l" marL="261051" indent="-261051">
              <a:spcBef>
                <a:spcPts val="0"/>
              </a:spcBef>
              <a:spcAft>
                <a:spcPts val="1000"/>
              </a:spcAft>
            </a:pPr>
            <a:r>
              <a:rPr lang="tr-TR" sz="2100" b="1" i="0">
                <a:solidFill>
                  <a:srgbClr val="A43E2A"/>
                </a:solidFill>
                <a:latin typeface="Calibri"/>
              </a:rPr>
              <a:t>•  </a:t>
            </a:r>
            <a:r>
              <a:rPr lang="tr-TR" sz="2100" b="0" i="0">
                <a:solidFill>
                  <a:srgbClr val="262626"/>
                </a:solidFill>
                <a:latin typeface="Calibri"/>
              </a:rPr>
              <a:t>Sıcak nokta: Hawai Adaları — fay yok ama magma çok sıcak ve etkin.</a:t>
            </a:r>
          </a:p>
          <a:p>
            <a:pPr algn="l" marL="261051" indent="-261051">
              <a:spcBef>
                <a:spcPts val="0"/>
              </a:spcBef>
              <a:spcAft>
                <a:spcPts val="0"/>
              </a:spcAft>
            </a:pPr>
            <a:r>
              <a:rPr lang="tr-TR" sz="2100" b="1" i="0">
                <a:solidFill>
                  <a:srgbClr val="A43E2A"/>
                </a:solidFill>
                <a:latin typeface="Calibri"/>
              </a:rPr>
              <a:t>•  </a:t>
            </a:r>
            <a:r>
              <a:rPr lang="tr-TR" sz="2100" b="0" i="0">
                <a:solidFill>
                  <a:srgbClr val="262626"/>
                </a:solidFill>
                <a:latin typeface="Calibri"/>
              </a:rPr>
              <a:t>Kıtalar üzerinde fay hatlarının bulunduğu Akdeniz çevresi ve Doğu Afrika Rift Hattı volkanizma meydana gelen başlıca alanlardır.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62</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49 / 350</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Deprem nasıl oluşur?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DEPREM</a:t>
            </a:r>
          </a:p>
        </p:txBody>
      </p:sp>
      <p:pic>
        <p:nvPicPr>
          <p:cNvPr id="6" name="Picture 5" descr="h7_deprem_s64.jpg"/>
          <p:cNvPicPr>
            <a:picLocks noChangeAspect="1"/>
          </p:cNvPicPr>
          <p:nvPr/>
        </p:nvPicPr>
        <p:blipFill>
          <a:blip r:embed="rId3"/>
          <a:stretch>
            <a:fillRect/>
          </a:stretch>
        </p:blipFill>
        <p:spPr>
          <a:xfrm>
            <a:off x="502920" y="1607052"/>
            <a:ext cx="5486400" cy="4247398"/>
          </a:xfrm>
          <a:prstGeom prst="rect">
            <a:avLst/>
          </a:prstGeom>
          <a:ln w="9525">
            <a:solidFill>
              <a:srgbClr val="D9D9D9"/>
            </a:solidFill>
          </a:ln>
        </p:spPr>
      </p:pic>
      <p:sp>
        <p:nvSpPr>
          <p:cNvPr id="7" name="Rounded Rectangle 6"/>
          <p:cNvSpPr/>
          <p:nvPr/>
        </p:nvSpPr>
        <p:spPr>
          <a:xfrm>
            <a:off x="6217920" y="1307592"/>
            <a:ext cx="5470855" cy="1575816"/>
          </a:xfrm>
          <a:prstGeom prst="roundRect">
            <a:avLst>
              <a:gd name="adj" fmla="val 8000"/>
            </a:avLst>
          </a:prstGeom>
          <a:solidFill>
            <a:srgbClr val="F0F0F0"/>
          </a:solidFill>
          <a:ln>
            <a:noFill/>
          </a:ln>
          <a:effectLst/>
        </p:spPr>
        <p:txBody>
          <a:bodyPr rtlCol="0" anchor="ctr"/>
          <a:lstStyle/>
          <a:p/>
        </p:txBody>
      </p:sp>
      <p:sp>
        <p:nvSpPr>
          <p:cNvPr id="8" name="Rounded Rectangle 7"/>
          <p:cNvSpPr/>
          <p:nvPr/>
        </p:nvSpPr>
        <p:spPr>
          <a:xfrm>
            <a:off x="6217920" y="1307592"/>
            <a:ext cx="1600200" cy="1575816"/>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a:t>
            </a:r>
          </a:p>
        </p:txBody>
      </p:sp>
      <p:sp>
        <p:nvSpPr>
          <p:cNvPr id="9" name="TextBox 8"/>
          <p:cNvSpPr txBox="1"/>
          <p:nvPr/>
        </p:nvSpPr>
        <p:spPr>
          <a:xfrm>
            <a:off x="7955280" y="1307592"/>
            <a:ext cx="3642055" cy="1575816"/>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Mantodaki akıntılar levhaları hareket etmeye zorlar; fay boyunca sürtünme hareketi engeller.</a:t>
            </a:r>
          </a:p>
        </p:txBody>
      </p:sp>
      <p:sp>
        <p:nvSpPr>
          <p:cNvPr id="10" name="Rounded Rectangle 9"/>
          <p:cNvSpPr/>
          <p:nvPr/>
        </p:nvSpPr>
        <p:spPr>
          <a:xfrm>
            <a:off x="6217920" y="3011424"/>
            <a:ext cx="5470855" cy="1575816"/>
          </a:xfrm>
          <a:prstGeom prst="roundRect">
            <a:avLst>
              <a:gd name="adj" fmla="val 8000"/>
            </a:avLst>
          </a:prstGeom>
          <a:solidFill>
            <a:srgbClr val="F0F0F0"/>
          </a:solidFill>
          <a:ln>
            <a:noFill/>
          </a:ln>
          <a:effectLst/>
        </p:spPr>
        <p:txBody>
          <a:bodyPr rtlCol="0" anchor="ctr"/>
          <a:lstStyle/>
          <a:p/>
        </p:txBody>
      </p:sp>
      <p:sp>
        <p:nvSpPr>
          <p:cNvPr id="11" name="Rounded Rectangle 10"/>
          <p:cNvSpPr/>
          <p:nvPr/>
        </p:nvSpPr>
        <p:spPr>
          <a:xfrm>
            <a:off x="6217920" y="3011424"/>
            <a:ext cx="1600200" cy="1575816"/>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a:t>
            </a:r>
          </a:p>
        </p:txBody>
      </p:sp>
      <p:sp>
        <p:nvSpPr>
          <p:cNvPr id="12" name="TextBox 11"/>
          <p:cNvSpPr txBox="1"/>
          <p:nvPr/>
        </p:nvSpPr>
        <p:spPr>
          <a:xfrm>
            <a:off x="7955280" y="3011424"/>
            <a:ext cx="3642055" cy="1575816"/>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Levhalar arasındaki hareketi engelleyen sürtünme kuvveti aşılırsa enerji boşalması meydana gelir ve ani bir hareket gerçekleşir.</a:t>
            </a:r>
          </a:p>
        </p:txBody>
      </p:sp>
      <p:sp>
        <p:nvSpPr>
          <p:cNvPr id="13" name="Rounded Rectangle 12"/>
          <p:cNvSpPr/>
          <p:nvPr/>
        </p:nvSpPr>
        <p:spPr>
          <a:xfrm>
            <a:off x="6217920" y="4715256"/>
            <a:ext cx="5470855" cy="1575816"/>
          </a:xfrm>
          <a:prstGeom prst="roundRect">
            <a:avLst>
              <a:gd name="adj" fmla="val 8000"/>
            </a:avLst>
          </a:prstGeom>
          <a:solidFill>
            <a:srgbClr val="F0F0F0"/>
          </a:solidFill>
          <a:ln>
            <a:noFill/>
          </a:ln>
          <a:effectLst/>
        </p:spPr>
        <p:txBody>
          <a:bodyPr rtlCol="0" anchor="ctr"/>
          <a:lstStyle/>
          <a:p/>
        </p:txBody>
      </p:sp>
      <p:sp>
        <p:nvSpPr>
          <p:cNvPr id="14" name="Rounded Rectangle 13"/>
          <p:cNvSpPr/>
          <p:nvPr/>
        </p:nvSpPr>
        <p:spPr>
          <a:xfrm>
            <a:off x="6217920" y="4715256"/>
            <a:ext cx="1600200" cy="1575816"/>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a:t>
            </a:r>
          </a:p>
        </p:txBody>
      </p:sp>
      <p:sp>
        <p:nvSpPr>
          <p:cNvPr id="15" name="TextBox 14"/>
          <p:cNvSpPr txBox="1"/>
          <p:nvPr/>
        </p:nvSpPr>
        <p:spPr>
          <a:xfrm>
            <a:off x="7955280" y="4715256"/>
            <a:ext cx="3642055" cy="1575816"/>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Enerji deprem dalgası olarak yayılır: İç Merkez odak noktası; Dış Merkez en çok hissedilen yer.</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64</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50 / 350</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Fay türleri, ölçüm ve tsunami</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DEPREM</a:t>
            </a:r>
          </a:p>
        </p:txBody>
      </p:sp>
      <p:pic>
        <p:nvPicPr>
          <p:cNvPr id="6" name="Picture 5" descr="h7_faylar_s64.jpg"/>
          <p:cNvPicPr>
            <a:picLocks noChangeAspect="1"/>
          </p:cNvPicPr>
          <p:nvPr/>
        </p:nvPicPr>
        <p:blipFill>
          <a:blip r:embed="rId3"/>
          <a:stretch>
            <a:fillRect/>
          </a:stretch>
        </p:blipFill>
        <p:spPr>
          <a:xfrm>
            <a:off x="502920" y="1338465"/>
            <a:ext cx="3840480" cy="4784573"/>
          </a:xfrm>
          <a:prstGeom prst="rect">
            <a:avLst/>
          </a:prstGeom>
          <a:ln w="9525">
            <a:solidFill>
              <a:srgbClr val="D9D9D9"/>
            </a:solidFill>
          </a:ln>
        </p:spPr>
      </p:pic>
      <p:sp>
        <p:nvSpPr>
          <p:cNvPr id="7" name="Rounded Rectangle 6"/>
          <p:cNvSpPr/>
          <p:nvPr/>
        </p:nvSpPr>
        <p:spPr>
          <a:xfrm>
            <a:off x="4572000" y="1261872"/>
            <a:ext cx="7116775" cy="1325880"/>
          </a:xfrm>
          <a:prstGeom prst="roundRect">
            <a:avLst>
              <a:gd name="adj" fmla="val 8000"/>
            </a:avLst>
          </a:prstGeom>
          <a:solidFill>
            <a:srgbClr val="F0F0F0"/>
          </a:solidFill>
          <a:ln>
            <a:noFill/>
          </a:ln>
          <a:effectLst/>
        </p:spPr>
        <p:txBody>
          <a:bodyPr rtlCol="0" anchor="ctr"/>
          <a:lstStyle/>
          <a:p/>
        </p:txBody>
      </p:sp>
      <p:sp>
        <p:nvSpPr>
          <p:cNvPr id="8" name="Rectangle 7"/>
          <p:cNvSpPr/>
          <p:nvPr/>
        </p:nvSpPr>
        <p:spPr>
          <a:xfrm>
            <a:off x="4572000" y="1261872"/>
            <a:ext cx="118872" cy="1325880"/>
          </a:xfrm>
          <a:prstGeom prst="rect">
            <a:avLst/>
          </a:prstGeom>
          <a:solidFill>
            <a:srgbClr val="A43E2A"/>
          </a:solidFill>
          <a:ln>
            <a:noFill/>
          </a:ln>
          <a:effectLst/>
        </p:spPr>
        <p:txBody>
          <a:bodyPr rtlCol="0" anchor="ctr"/>
          <a:lstStyle/>
          <a:p/>
        </p:txBody>
      </p:sp>
      <p:sp>
        <p:nvSpPr>
          <p:cNvPr id="9" name="TextBox 8"/>
          <p:cNvSpPr txBox="1"/>
          <p:nvPr/>
        </p:nvSpPr>
        <p:spPr>
          <a:xfrm>
            <a:off x="4846320" y="1261872"/>
            <a:ext cx="6705295" cy="132588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Depremler; normal, ters ve doğrultu atımlı fayların bulunduğu yer kabuğunun zayıf arazilerinde meydana gelir.</a:t>
            </a:r>
          </a:p>
        </p:txBody>
      </p:sp>
      <p:sp>
        <p:nvSpPr>
          <p:cNvPr id="10" name="Rounded Rectangle 9"/>
          <p:cNvSpPr/>
          <p:nvPr/>
        </p:nvSpPr>
        <p:spPr>
          <a:xfrm>
            <a:off x="4572000" y="2770632"/>
            <a:ext cx="7116775" cy="155448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600"/>
              </a:spcAft>
            </a:pPr>
            <a:r>
              <a:rPr lang="tr-TR" sz="2000" b="1" i="0">
                <a:solidFill>
                  <a:srgbClr val="D3373A"/>
                </a:solidFill>
                <a:latin typeface="Calibri"/>
              </a:rPr>
              <a:t>Bilgi Notu</a:t>
            </a:r>
          </a:p>
          <a:p>
            <a:pPr algn="l">
              <a:spcBef>
                <a:spcPts val="0"/>
              </a:spcBef>
              <a:spcAft>
                <a:spcPts val="0"/>
              </a:spcAft>
            </a:pPr>
            <a:r>
              <a:rPr lang="tr-TR" sz="2000" b="0" i="0">
                <a:solidFill>
                  <a:srgbClr val="262626"/>
                </a:solidFill>
                <a:latin typeface="Calibri"/>
              </a:rPr>
              <a:t>Depremler, sismograf adı verilen aletle ölçülür. Deprem büyüklüğünü tespit etmek için daha çok Richter (Rihter) ölçeği kullanılır.</a:t>
            </a:r>
          </a:p>
        </p:txBody>
      </p:sp>
      <p:sp>
        <p:nvSpPr>
          <p:cNvPr id="11" name="Rounded Rectangle 10"/>
          <p:cNvSpPr/>
          <p:nvPr/>
        </p:nvSpPr>
        <p:spPr>
          <a:xfrm>
            <a:off x="4572000" y="4599432"/>
            <a:ext cx="7116775" cy="1600200"/>
          </a:xfrm>
          <a:prstGeom prst="roundRect">
            <a:avLst>
              <a:gd name="adj" fmla="val 8000"/>
            </a:avLst>
          </a:prstGeom>
          <a:solidFill>
            <a:srgbClr val="F0F0F0"/>
          </a:solidFill>
          <a:ln>
            <a:noFill/>
          </a:ln>
          <a:effectLst/>
        </p:spPr>
        <p:txBody>
          <a:bodyPr rtlCol="0" anchor="ctr"/>
          <a:lstStyle/>
          <a:p/>
        </p:txBody>
      </p:sp>
      <p:sp>
        <p:nvSpPr>
          <p:cNvPr id="12" name="Rectangle 11"/>
          <p:cNvSpPr/>
          <p:nvPr/>
        </p:nvSpPr>
        <p:spPr>
          <a:xfrm>
            <a:off x="4572000" y="4599432"/>
            <a:ext cx="118872" cy="1600200"/>
          </a:xfrm>
          <a:prstGeom prst="rect">
            <a:avLst/>
          </a:prstGeom>
          <a:solidFill>
            <a:srgbClr val="4F4F4F"/>
          </a:solidFill>
          <a:ln>
            <a:noFill/>
          </a:ln>
          <a:effectLst/>
        </p:spPr>
        <p:txBody>
          <a:bodyPr rtlCol="0" anchor="ctr"/>
          <a:lstStyle/>
          <a:p/>
        </p:txBody>
      </p:sp>
      <p:sp>
        <p:nvSpPr>
          <p:cNvPr id="13" name="TextBox 12"/>
          <p:cNvSpPr txBox="1"/>
          <p:nvPr/>
        </p:nvSpPr>
        <p:spPr>
          <a:xfrm>
            <a:off x="4846320" y="4599432"/>
            <a:ext cx="6705295" cy="160020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Okyanus, deniz ve göl tabanlarında meydana gelen depremler ise tsunami adı verilen dev dalgalar oluşturabilir.</a:t>
            </a:r>
          </a:p>
        </p:txBody>
      </p:sp>
      <p:sp>
        <p:nvSpPr>
          <p:cNvPr id="14" name="TextBox 1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5" name="Rounded Rectangle 1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64-65</a:t>
            </a:r>
          </a:p>
        </p:txBody>
      </p:sp>
      <p:sp>
        <p:nvSpPr>
          <p:cNvPr id="16" name="TextBox 1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51 / 350</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3</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Depremin en fazla hissedildiği ve etkilerinin en çok görüldüğü yere ne ad verilir?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İç merkez</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Dış merkez</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Hendek</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Kaldera</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Fay yamacı</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64</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52 / 350</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3</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Depremin en fazla hissedildiği ve etkilerinin en çok görüldüğü yere ne ad verilir?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İç merkez</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Dış merkez</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Hendek</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Kaldera</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Fay yamacı</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64: dış merkez, depremin en fazla hissedildiği ve etkilerinin en çok görüldüğü yerdir.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64</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53 / 350</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levha sınırları ve yer şekilleri</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UYGULAMA</a:t>
            </a:r>
          </a:p>
        </p:txBody>
      </p:sp>
      <p:pic>
        <p:nvPicPr>
          <p:cNvPr id="6" name="Picture 5" descr="h7_uygulama_s65.jpg"/>
          <p:cNvPicPr>
            <a:picLocks noChangeAspect="1"/>
          </p:cNvPicPr>
          <p:nvPr/>
        </p:nvPicPr>
        <p:blipFill>
          <a:blip r:embed="rId3"/>
          <a:stretch>
            <a:fillRect/>
          </a:stretch>
        </p:blipFill>
        <p:spPr>
          <a:xfrm>
            <a:off x="2708432" y="1261872"/>
            <a:ext cx="6774830" cy="4937760"/>
          </a:xfrm>
          <a:prstGeom prst="rect">
            <a:avLst/>
          </a:prstGeom>
          <a:ln w="9525">
            <a:solidFill>
              <a:srgbClr val="D9D9D9"/>
            </a:solidFill>
          </a:ln>
        </p:spPr>
      </p:pic>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54 / 350</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(s. 65): sorular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UYGULAMA</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1. Haritada gösterilen levha sınırları ve hareket yönleri, dünya üzerindeki hangi önemli jeolojik süreci göstermektedir? 2. Haritada işaretlenmiş olan "Orta Atlantik Sırtı" ve "Rift Vadisi" gibi yapılar, yer kabuğunun hangi tür hareketleri sonucunda oluşmaktadır? 3. Himalaya Dağları, Alp Dağları ve And Dağları gibi büyük dağ sıralarının oluşumu haritada gösterilen hangi levha hareketleriyle ilişkilendirilebilir?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51-53, 65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55 / 350</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(s. 65): sorular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4173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850" b="1" i="0">
                <a:solidFill>
                  <a:srgbClr val="262626"/>
                </a:solidFill>
                <a:latin typeface="Calibri"/>
              </a:rPr>
              <a:t>1. Haritada gösterilen levha sınırları ve hareket yönleri, dünya üzerindeki hangi önemli jeolojik süreci göstermektedir? 2. Haritada işaretlenmiş olan "Orta Atlantik Sırtı" ve "Rift Vadisi" gibi yapılar, yer kabuğunun hangi tür hareketleri sonucunda oluşmaktadır? 3. Himalaya Dağları, Alp Dağları ve And Dağları gibi büyük dağ sıralarının oluşumu haritada gösterilen hangi levha hareketleriyle ilişkilendirilebilir?</a:t>
            </a:r>
          </a:p>
        </p:txBody>
      </p:sp>
      <p:sp>
        <p:nvSpPr>
          <p:cNvPr id="7" name="Rounded Rectangle 6"/>
          <p:cNvSpPr/>
          <p:nvPr/>
        </p:nvSpPr>
        <p:spPr>
          <a:xfrm>
            <a:off x="502920" y="2816352"/>
            <a:ext cx="11185855" cy="33832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816352"/>
            <a:ext cx="109728" cy="3383280"/>
          </a:xfrm>
          <a:prstGeom prst="rect">
            <a:avLst/>
          </a:prstGeom>
          <a:solidFill>
            <a:srgbClr val="2E7D32"/>
          </a:solidFill>
          <a:ln>
            <a:noFill/>
          </a:ln>
          <a:effectLst/>
        </p:spPr>
        <p:txBody>
          <a:bodyPr rtlCol="0" anchor="ctr"/>
          <a:lstStyle/>
          <a:p/>
        </p:txBody>
      </p:sp>
      <p:sp>
        <p:nvSpPr>
          <p:cNvPr id="9" name="TextBox 8"/>
          <p:cNvSpPr txBox="1"/>
          <p:nvPr/>
        </p:nvSpPr>
        <p:spPr>
          <a:xfrm>
            <a:off x="731520" y="2871216"/>
            <a:ext cx="10865815" cy="3273552"/>
          </a:xfrm>
          <a:prstGeom prst="rect">
            <a:avLst/>
          </a:prstGeom>
          <a:noFill/>
        </p:spPr>
        <p:txBody>
          <a:bodyPr wrap="square" anchor="ctr" lIns="73152" rIns="73152" tIns="36576" bIns="36576">
            <a:noAutofit/>
          </a:bodyPr>
          <a:lstStyle/>
          <a:p>
            <a:pPr algn="l">
              <a:spcBef>
                <a:spcPts val="0"/>
              </a:spcBef>
              <a:spcAft>
                <a:spcPts val="400"/>
              </a:spcAft>
            </a:pPr>
            <a:r>
              <a:rPr lang="tr-TR" sz="2400" b="1" i="0">
                <a:solidFill>
                  <a:srgbClr val="2E7D32"/>
                </a:solidFill>
                <a:latin typeface="Calibri"/>
              </a:rPr>
              <a:t>Örnek cevap</a:t>
            </a:r>
          </a:p>
          <a:p>
            <a:pPr algn="l" marL="298344" indent="-298344">
              <a:spcBef>
                <a:spcPts val="0"/>
              </a:spcBef>
              <a:spcAft>
                <a:spcPts val="500"/>
              </a:spcAft>
            </a:pPr>
            <a:r>
              <a:rPr lang="tr-TR" sz="2400" b="1" i="0">
                <a:solidFill>
                  <a:srgbClr val="2C6696"/>
                </a:solidFill>
                <a:latin typeface="Calibri"/>
              </a:rPr>
              <a:t>•  </a:t>
            </a:r>
            <a:r>
              <a:rPr lang="tr-TR" sz="2400" b="0" i="0">
                <a:solidFill>
                  <a:srgbClr val="262626"/>
                </a:solidFill>
                <a:latin typeface="Calibri"/>
              </a:rPr>
              <a:t>1) Levha tektoniği: levhaların hareketi ve yer kabuğuna etkisi.</a:t>
            </a:r>
          </a:p>
          <a:p>
            <a:pPr algn="l" marL="298344" indent="-298344">
              <a:spcBef>
                <a:spcPts val="0"/>
              </a:spcBef>
              <a:spcAft>
                <a:spcPts val="500"/>
              </a:spcAft>
            </a:pPr>
            <a:r>
              <a:rPr lang="tr-TR" sz="2400" b="1" i="0">
                <a:solidFill>
                  <a:srgbClr val="2C6696"/>
                </a:solidFill>
                <a:latin typeface="Calibri"/>
              </a:rPr>
              <a:t>•  </a:t>
            </a:r>
            <a:r>
              <a:rPr lang="tr-TR" sz="2400" b="0" i="0">
                <a:solidFill>
                  <a:srgbClr val="262626"/>
                </a:solidFill>
                <a:latin typeface="Calibri"/>
              </a:rPr>
              <a:t>2) Levhaların ayrılması (uzaklaşma).</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3) Yaklaşma (çarpışma): Himalaya ve Alpler iki kıtasal levha, And Dağları kıtasal ve okyanusal levha.</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51-53, 65</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56 / 350</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Türkiye'nin tektonik yapısı</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HARİTA 3.6</a:t>
            </a:r>
          </a:p>
        </p:txBody>
      </p:sp>
      <p:pic>
        <p:nvPicPr>
          <p:cNvPr id="6" name="Picture 5" descr="h7_turkiye_tektonik_s66.jpg"/>
          <p:cNvPicPr>
            <a:picLocks noChangeAspect="1"/>
          </p:cNvPicPr>
          <p:nvPr/>
        </p:nvPicPr>
        <p:blipFill>
          <a:blip r:embed="rId3"/>
          <a:stretch>
            <a:fillRect/>
          </a:stretch>
        </p:blipFill>
        <p:spPr>
          <a:xfrm>
            <a:off x="502920" y="1711422"/>
            <a:ext cx="6400800" cy="4038659"/>
          </a:xfrm>
          <a:prstGeom prst="rect">
            <a:avLst/>
          </a:prstGeom>
          <a:ln w="9525">
            <a:solidFill>
              <a:srgbClr val="D9D9D9"/>
            </a:solidFill>
          </a:ln>
        </p:spPr>
      </p:pic>
      <p:sp>
        <p:nvSpPr>
          <p:cNvPr id="7" name="TextBox 6"/>
          <p:cNvSpPr txBox="1"/>
          <p:nvPr/>
        </p:nvSpPr>
        <p:spPr>
          <a:xfrm>
            <a:off x="7132320" y="1261872"/>
            <a:ext cx="4556455" cy="4937760"/>
          </a:xfrm>
          <a:prstGeom prst="rect">
            <a:avLst/>
          </a:prstGeom>
          <a:noFill/>
        </p:spPr>
        <p:txBody>
          <a:bodyPr wrap="square" anchor="ctr" lIns="73152" rIns="73152" tIns="36576" bIns="36576">
            <a:noAutofit/>
          </a:bodyPr>
          <a:lstStyle/>
          <a:p>
            <a:pPr algn="l" marL="248620" indent="-248620">
              <a:spcBef>
                <a:spcPts val="0"/>
              </a:spcBef>
              <a:spcAft>
                <a:spcPts val="1000"/>
              </a:spcAft>
            </a:pPr>
            <a:r>
              <a:rPr lang="tr-TR" sz="2000" b="1" i="0">
                <a:solidFill>
                  <a:srgbClr val="A43E2A"/>
                </a:solidFill>
                <a:latin typeface="Calibri"/>
              </a:rPr>
              <a:t>•  </a:t>
            </a:r>
            <a:r>
              <a:rPr lang="tr-TR" sz="2000" b="0" i="0">
                <a:solidFill>
                  <a:srgbClr val="262626"/>
                </a:solidFill>
                <a:latin typeface="Calibri"/>
              </a:rPr>
              <a:t>Anadolu Levhası; Avrasya, Afrika ve Arabistan levhaları arasında yer almaktadır.</a:t>
            </a:r>
          </a:p>
          <a:p>
            <a:pPr algn="l" marL="248620" indent="-248620">
              <a:spcBef>
                <a:spcPts val="0"/>
              </a:spcBef>
              <a:spcAft>
                <a:spcPts val="1000"/>
              </a:spcAft>
            </a:pPr>
            <a:r>
              <a:rPr lang="tr-TR" sz="2000" b="1" i="0">
                <a:solidFill>
                  <a:srgbClr val="A43E2A"/>
                </a:solidFill>
                <a:latin typeface="Calibri"/>
              </a:rPr>
              <a:t>•  </a:t>
            </a:r>
            <a:r>
              <a:rPr lang="tr-TR" sz="2000" b="0" i="0">
                <a:solidFill>
                  <a:srgbClr val="262626"/>
                </a:solidFill>
                <a:latin typeface="Calibri"/>
              </a:rPr>
              <a:t>Afrika kuzeye, Avrasya güneye, Arabistan kuzeye → Türkiye sıkışır.</a:t>
            </a:r>
          </a:p>
          <a:p>
            <a:pPr algn="l" marL="248620" indent="-248620">
              <a:spcBef>
                <a:spcPts val="0"/>
              </a:spcBef>
              <a:spcAft>
                <a:spcPts val="1000"/>
              </a:spcAft>
            </a:pPr>
            <a:r>
              <a:rPr lang="tr-TR" sz="2000" b="1" i="0">
                <a:solidFill>
                  <a:srgbClr val="A43E2A"/>
                </a:solidFill>
                <a:latin typeface="Calibri"/>
              </a:rPr>
              <a:t>•  </a:t>
            </a:r>
            <a:r>
              <a:rPr lang="tr-TR" sz="2000" b="0" i="0">
                <a:solidFill>
                  <a:srgbClr val="262626"/>
                </a:solidFill>
                <a:latin typeface="Calibri"/>
              </a:rPr>
              <a:t>Orojenez: kuzeyde Kuzey Anadolu Dağları, güneyde Toros Dağları.</a:t>
            </a:r>
          </a:p>
          <a:p>
            <a:pPr algn="l" marL="248620" indent="-248620">
              <a:spcBef>
                <a:spcPts val="0"/>
              </a:spcBef>
              <a:spcAft>
                <a:spcPts val="0"/>
              </a:spcAft>
            </a:pPr>
            <a:r>
              <a:rPr lang="tr-TR" sz="2000" b="1" i="0">
                <a:solidFill>
                  <a:srgbClr val="A43E2A"/>
                </a:solidFill>
                <a:latin typeface="Calibri"/>
              </a:rPr>
              <a:t>•  </a:t>
            </a:r>
            <a:r>
              <a:rPr lang="tr-TR" sz="2000" b="1" i="0">
                <a:solidFill>
                  <a:srgbClr val="262626"/>
                </a:solidFill>
                <a:latin typeface="Calibri"/>
              </a:rPr>
              <a:t>Anadolu Levhası, bu sıkışmanın etkisiyle her yıl yaklaşık 2-3 cm batıya doğru kaymaktadır.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57 / 350</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Türkiye'nin üç ana fay sistemi</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FAY SİSTEMLERİ</a:t>
            </a:r>
          </a:p>
        </p:txBody>
      </p:sp>
      <p:graphicFrame>
        <p:nvGraphicFramePr>
          <p:cNvPr id="6" name="Table 5"/>
          <p:cNvGraphicFramePr>
            <a:graphicFrameLocks noGrp="1"/>
          </p:cNvGraphicFramePr>
          <p:nvPr/>
        </p:nvGraphicFramePr>
        <p:xfrm>
          <a:off x="502920" y="1261872"/>
          <a:ext cx="11183111" cy="4754880"/>
        </p:xfrm>
        <a:graphic>
          <a:graphicData uri="http://schemas.openxmlformats.org/drawingml/2006/table">
            <a:tbl>
              <a:tblPr firstRow="1" bandRow="1">
                <a:tableStyleId>{5C22544A-7EE6-4342-B048-85BDC9FD1C3A}</a:tableStyleId>
              </a:tblPr>
              <a:tblGrid>
                <a:gridCol w="2651760"/>
                <a:gridCol w="3749039"/>
                <a:gridCol w="4782312"/>
              </a:tblGrid>
              <a:tr h="502920">
                <a:tc>
                  <a:txBody>
                    <a:bodyPr wrap="square"/>
                    <a:lstStyle/>
                    <a:p>
                      <a:pPr algn="ctr">
                        <a:spcBef>
                          <a:spcPts val="0"/>
                        </a:spcBef>
                        <a:spcAft>
                          <a:spcPts val="0"/>
                        </a:spcAft>
                      </a:pPr>
                      <a:r>
                        <a:rPr lang="tr-TR" sz="1800" b="1" i="0">
                          <a:solidFill>
                            <a:srgbClr val="FFFFFF"/>
                          </a:solidFill>
                          <a:latin typeface="Calibri"/>
                        </a:rPr>
                        <a:t>Fay sistemi</a:t>
                      </a:r>
                    </a:p>
                  </a:txBody>
                  <a:tcPr marL="54864" marR="54864" marT="18288" marB="18288" anchor="ctr">
                    <a:solidFill>
                      <a:srgbClr val="A43E2A"/>
                    </a:solidFill>
                  </a:tcPr>
                </a:tc>
                <a:tc>
                  <a:txBody>
                    <a:bodyPr wrap="square"/>
                    <a:lstStyle/>
                    <a:p>
                      <a:pPr algn="ctr">
                        <a:spcBef>
                          <a:spcPts val="0"/>
                        </a:spcBef>
                        <a:spcAft>
                          <a:spcPts val="0"/>
                        </a:spcAft>
                      </a:pPr>
                      <a:r>
                        <a:rPr lang="tr-TR" sz="1800" b="1" i="0">
                          <a:solidFill>
                            <a:srgbClr val="FFFFFF"/>
                          </a:solidFill>
                          <a:latin typeface="Calibri"/>
                        </a:rPr>
                        <a:t>Özelliği</a:t>
                      </a:r>
                    </a:p>
                  </a:txBody>
                  <a:tcPr marL="54864" marR="54864" marT="18288" marB="18288" anchor="ctr">
                    <a:solidFill>
                      <a:srgbClr val="A43E2A"/>
                    </a:solidFill>
                  </a:tcPr>
                </a:tc>
                <a:tc>
                  <a:txBody>
                    <a:bodyPr wrap="square"/>
                    <a:lstStyle/>
                    <a:p>
                      <a:pPr algn="ctr">
                        <a:spcBef>
                          <a:spcPts val="0"/>
                        </a:spcBef>
                        <a:spcAft>
                          <a:spcPts val="0"/>
                        </a:spcAft>
                      </a:pPr>
                      <a:r>
                        <a:rPr lang="tr-TR" sz="1800" b="1" i="0">
                          <a:solidFill>
                            <a:srgbClr val="FFFFFF"/>
                          </a:solidFill>
                          <a:latin typeface="Calibri"/>
                        </a:rPr>
                        <a:t>Başlıca çöküntü (graben) ovaları</a:t>
                      </a:r>
                    </a:p>
                  </a:txBody>
                  <a:tcPr marL="54864" marR="54864" marT="18288" marB="18288" anchor="ctr">
                    <a:solidFill>
                      <a:srgbClr val="A43E2A"/>
                    </a:solidFill>
                  </a:tcPr>
                </a:tc>
              </a:tr>
              <a:tr h="1417320">
                <a:tc>
                  <a:txBody>
                    <a:bodyPr wrap="square"/>
                    <a:lstStyle/>
                    <a:p>
                      <a:pPr algn="l">
                        <a:spcBef>
                          <a:spcPts val="0"/>
                        </a:spcBef>
                        <a:spcAft>
                          <a:spcPts val="0"/>
                        </a:spcAft>
                      </a:pPr>
                      <a:r>
                        <a:rPr lang="tr-TR" sz="1900" b="0" i="0">
                          <a:solidFill>
                            <a:srgbClr val="262626"/>
                          </a:solidFill>
                          <a:latin typeface="Calibri"/>
                        </a:rPr>
                        <a:t>Kuzey Anadolu Fay Sistemi</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Anadolu ve Avrasya levhalarını ayırır; iki levha ters yönlerde kayar</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Adapazarı, Bolu, Düzce, Tosya, Suluova, Niksar, Erzincan, Iğdır</a:t>
                      </a:r>
                    </a:p>
                  </a:txBody>
                  <a:tcPr marL="54864" marR="54864" marT="18288" marB="18288" anchor="ctr">
                    <a:solidFill>
                      <a:srgbClr val="FFFFFF"/>
                    </a:solidFill>
                  </a:tcPr>
                </a:tc>
              </a:tr>
              <a:tr h="1417320">
                <a:tc>
                  <a:txBody>
                    <a:bodyPr wrap="square"/>
                    <a:lstStyle/>
                    <a:p>
                      <a:pPr algn="l">
                        <a:spcBef>
                          <a:spcPts val="0"/>
                        </a:spcBef>
                        <a:spcAft>
                          <a:spcPts val="0"/>
                        </a:spcAft>
                      </a:pPr>
                      <a:r>
                        <a:rPr lang="tr-TR" sz="1900" b="0" i="0">
                          <a:solidFill>
                            <a:srgbClr val="262626"/>
                          </a:solidFill>
                          <a:latin typeface="Calibri"/>
                        </a:rPr>
                        <a:t>Doğu Anadolu Fay Sistemi</a:t>
                      </a:r>
                    </a:p>
                  </a:txBody>
                  <a:tcPr marL="54864" marR="54864" marT="18288" marB="18288" anchor="ctr">
                    <a:solidFill>
                      <a:srgbClr val="F0F0F0"/>
                    </a:solidFill>
                  </a:tcPr>
                </a:tc>
                <a:tc>
                  <a:txBody>
                    <a:bodyPr wrap="square"/>
                    <a:lstStyle/>
                    <a:p>
                      <a:pPr algn="l">
                        <a:spcBef>
                          <a:spcPts val="0"/>
                        </a:spcBef>
                        <a:spcAft>
                          <a:spcPts val="0"/>
                        </a:spcAft>
                      </a:pPr>
                      <a:r>
                        <a:rPr lang="tr-TR" sz="1900" b="0" i="0">
                          <a:solidFill>
                            <a:srgbClr val="262626"/>
                          </a:solidFill>
                          <a:latin typeface="Calibri"/>
                        </a:rPr>
                        <a:t>Anadolu Levhası'nı Arabistan ve Afrika levhalarından ayırır</a:t>
                      </a:r>
                    </a:p>
                  </a:txBody>
                  <a:tcPr marL="54864" marR="54864" marT="18288" marB="18288" anchor="ctr">
                    <a:solidFill>
                      <a:srgbClr val="F0F0F0"/>
                    </a:solidFill>
                  </a:tcPr>
                </a:tc>
                <a:tc>
                  <a:txBody>
                    <a:bodyPr wrap="square"/>
                    <a:lstStyle/>
                    <a:p>
                      <a:pPr algn="l">
                        <a:spcBef>
                          <a:spcPts val="0"/>
                        </a:spcBef>
                        <a:spcAft>
                          <a:spcPts val="0"/>
                        </a:spcAft>
                      </a:pPr>
                      <a:r>
                        <a:rPr lang="tr-TR" sz="1900" b="0" i="0">
                          <a:solidFill>
                            <a:srgbClr val="262626"/>
                          </a:solidFill>
                          <a:latin typeface="Calibri"/>
                        </a:rPr>
                        <a:t>Amik, Kahramanmaraş, Elâzığ, Muş</a:t>
                      </a:r>
                    </a:p>
                  </a:txBody>
                  <a:tcPr marL="54864" marR="54864" marT="18288" marB="18288" anchor="ctr">
                    <a:solidFill>
                      <a:srgbClr val="F0F0F0"/>
                    </a:solidFill>
                  </a:tcPr>
                </a:tc>
              </a:tr>
              <a:tr h="1417320">
                <a:tc>
                  <a:txBody>
                    <a:bodyPr wrap="square"/>
                    <a:lstStyle/>
                    <a:p>
                      <a:pPr algn="l">
                        <a:spcBef>
                          <a:spcPts val="0"/>
                        </a:spcBef>
                        <a:spcAft>
                          <a:spcPts val="0"/>
                        </a:spcAft>
                      </a:pPr>
                      <a:r>
                        <a:rPr lang="tr-TR" sz="1900" b="0" i="0">
                          <a:solidFill>
                            <a:srgbClr val="262626"/>
                          </a:solidFill>
                          <a:latin typeface="Calibri"/>
                        </a:rPr>
                        <a:t>Batı Anadolu Fay Zonları</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Kırıklı arazi; horst: Bozdağlar, Aydın ve Menteşe dağları</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Bakırçay, Gediz, Küçük Menderes, Büyük Menderes</a:t>
                      </a:r>
                    </a:p>
                  </a:txBody>
                  <a:tcPr marL="54864" marR="54864" marT="18288" marB="18288" anchor="ctr">
                    <a:solidFill>
                      <a:srgbClr val="FFFFFF"/>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58 / 350</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Volkanlar, platolar ve jeotermal alanlar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TÜRKİYE</a:t>
            </a:r>
          </a:p>
        </p:txBody>
      </p:sp>
      <p:sp>
        <p:nvSpPr>
          <p:cNvPr id="6" name="Rounded Rectangle 5"/>
          <p:cNvSpPr/>
          <p:nvPr/>
        </p:nvSpPr>
        <p:spPr>
          <a:xfrm>
            <a:off x="502920" y="1261872"/>
            <a:ext cx="3594506" cy="35661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Volkan konileri</a:t>
            </a:r>
          </a:p>
        </p:txBody>
      </p:sp>
      <p:sp>
        <p:nvSpPr>
          <p:cNvPr id="10" name="TextBox 9"/>
          <p:cNvSpPr txBox="1"/>
          <p:nvPr/>
        </p:nvSpPr>
        <p:spPr>
          <a:xfrm>
            <a:off x="612648" y="1865376"/>
            <a:ext cx="3375050" cy="28895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Büyük ve Küçük Ağrı, Tendürek, Süphan, Nemrut, Erciyes, Karadağ, Hasan Dağı ve Melendiz Dağı ile Kula volkanları Türkiye’deki başlıca volkan konileridir.</a:t>
            </a:r>
          </a:p>
        </p:txBody>
      </p:sp>
      <p:sp>
        <p:nvSpPr>
          <p:cNvPr id="11" name="Rounded Rectangle 10"/>
          <p:cNvSpPr/>
          <p:nvPr/>
        </p:nvSpPr>
        <p:spPr>
          <a:xfrm>
            <a:off x="4298594" y="1261872"/>
            <a:ext cx="3594506" cy="35661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4F4F4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Lav ve tüf platoları</a:t>
            </a:r>
          </a:p>
        </p:txBody>
      </p:sp>
      <p:sp>
        <p:nvSpPr>
          <p:cNvPr id="15" name="TextBox 14"/>
          <p:cNvSpPr txBox="1"/>
          <p:nvPr/>
        </p:nvSpPr>
        <p:spPr>
          <a:xfrm>
            <a:off x="4408322" y="1865376"/>
            <a:ext cx="3375050" cy="28895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Başta Kars, Ardahan, Nevşehir platoları olmak üzere geniş alanlar</a:t>
            </a:r>
          </a:p>
        </p:txBody>
      </p:sp>
      <p:sp>
        <p:nvSpPr>
          <p:cNvPr id="16" name="Rounded Rectangle 15"/>
          <p:cNvSpPr/>
          <p:nvPr/>
        </p:nvSpPr>
        <p:spPr>
          <a:xfrm>
            <a:off x="8094268" y="1261872"/>
            <a:ext cx="3594506" cy="35661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A43E2A"/>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A43E2A"/>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Jeotermal alanlar</a:t>
            </a:r>
          </a:p>
        </p:txBody>
      </p:sp>
      <p:sp>
        <p:nvSpPr>
          <p:cNvPr id="20" name="TextBox 19"/>
          <p:cNvSpPr txBox="1"/>
          <p:nvPr/>
        </p:nvSpPr>
        <p:spPr>
          <a:xfrm>
            <a:off x="8203996" y="1865376"/>
            <a:ext cx="3375050" cy="28895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Türkiye’deki üç ana fay sisteminin bulunduğu bölgelerde jeotermal alanlar geniş yer kaplar. Sıcak su kaynaklarının büyük kısmı buradadır.</a:t>
            </a:r>
          </a:p>
        </p:txBody>
      </p:sp>
      <p:sp>
        <p:nvSpPr>
          <p:cNvPr id="21" name="Rounded Rectangle 20"/>
          <p:cNvSpPr/>
          <p:nvPr/>
        </p:nvSpPr>
        <p:spPr>
          <a:xfrm>
            <a:off x="502920" y="5010912"/>
            <a:ext cx="11185855" cy="1188720"/>
          </a:xfrm>
          <a:prstGeom prst="roundRect">
            <a:avLst>
              <a:gd name="adj" fmla="val 8000"/>
            </a:avLst>
          </a:prstGeom>
          <a:solidFill>
            <a:srgbClr val="F0F0F0"/>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A43E2A"/>
                </a:solidFill>
                <a:latin typeface="Calibri"/>
              </a:rPr>
              <a:t>Neden aynı yerlerde? Fay hatları boyunca magma yer kabuğuna sokulur, yer altı sularını ısıtır (6. hafta, s. 53).</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66</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59 / 350</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deprem riski ve diri faylar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UYGULAMA · İKİLİ</a:t>
            </a:r>
          </a:p>
        </p:txBody>
      </p:sp>
      <p:pic>
        <p:nvPicPr>
          <p:cNvPr id="6" name="Picture 5" descr="h7_risk_s67.jpg"/>
          <p:cNvPicPr>
            <a:picLocks noChangeAspect="1"/>
          </p:cNvPicPr>
          <p:nvPr/>
        </p:nvPicPr>
        <p:blipFill>
          <a:blip r:embed="rId3"/>
          <a:stretch>
            <a:fillRect/>
          </a:stretch>
        </p:blipFill>
        <p:spPr>
          <a:xfrm>
            <a:off x="502920" y="2248023"/>
            <a:ext cx="5478627" cy="2965456"/>
          </a:xfrm>
          <a:prstGeom prst="rect">
            <a:avLst/>
          </a:prstGeom>
          <a:ln w="9525">
            <a:solidFill>
              <a:srgbClr val="D9D9D9"/>
            </a:solidFill>
          </a:ln>
        </p:spPr>
      </p:pic>
      <p:pic>
        <p:nvPicPr>
          <p:cNvPr id="7" name="Picture 6" descr="h7_diri_fay_s67.jpg"/>
          <p:cNvPicPr>
            <a:picLocks noChangeAspect="1"/>
          </p:cNvPicPr>
          <p:nvPr/>
        </p:nvPicPr>
        <p:blipFill>
          <a:blip r:embed="rId4"/>
          <a:stretch>
            <a:fillRect/>
          </a:stretch>
        </p:blipFill>
        <p:spPr>
          <a:xfrm>
            <a:off x="6210147" y="2277891"/>
            <a:ext cx="5478627" cy="2905720"/>
          </a:xfrm>
          <a:prstGeom prst="rect">
            <a:avLst/>
          </a:prstGeom>
          <a:ln w="9525">
            <a:solidFill>
              <a:srgbClr val="D9D9D9"/>
            </a:solidFill>
          </a:ln>
        </p:spPr>
      </p:pic>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67</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60 / 350</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(s. 67): sorular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3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200" b="1" i="0">
                <a:solidFill>
                  <a:srgbClr val="262626"/>
                </a:solidFill>
                <a:latin typeface="Calibri"/>
              </a:rPr>
              <a:t>1. Türkiye arazisinin tektonik yapısı ile Türkiye’deki deprem riski yüksek bölgeler, volkanik alanlar ve jeotermal alanlar arasında nasıl bir ilişki vardır? Açıklayınız. 2. Türkiye'nin tektonik yapısı dikkate alındığında gelecekte afete neden olabilecek farklı büyüklükte depremlerin meydana gelme olasılığı nedir? Açıklayınız. 3. Her iki harita göz önünde bulundurulduğunda ekonomik ve sosyal alanlarla ilgili yatırımlar için yer seçiminde nerelere öncelik verilmesi doğru olur?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66-67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61 / 350</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(s. 67): sorular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6002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750" b="1" i="0">
                <a:solidFill>
                  <a:srgbClr val="262626"/>
                </a:solidFill>
                <a:latin typeface="Calibri"/>
              </a:rPr>
              <a:t>1. Türkiye arazisinin tektonik yapısı ile Türkiye’deki deprem riski yüksek bölgeler, volkanik alanlar ve jeotermal alanlar arasında nasıl bir ilişki vardır? Açıklayınız. 2. Türkiye'nin tektonik yapısı dikkate alındığında gelecekte afete neden olabilecek farklı büyüklükte depremlerin meydana gelme olasılığı nedir? Açıklayınız. 3. Her iki harita göz önünde bulundurulduğunda ekonomik ve sosyal alanlarla ilgili yatırımlar için yer seçiminde nerelere öncelik verilmesi doğru olur?</a:t>
            </a:r>
          </a:p>
        </p:txBody>
      </p:sp>
      <p:sp>
        <p:nvSpPr>
          <p:cNvPr id="7" name="Rounded Rectangle 6"/>
          <p:cNvSpPr/>
          <p:nvPr/>
        </p:nvSpPr>
        <p:spPr>
          <a:xfrm>
            <a:off x="502920" y="2999232"/>
            <a:ext cx="11185855" cy="32004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999232"/>
            <a:ext cx="109728" cy="3200400"/>
          </a:xfrm>
          <a:prstGeom prst="rect">
            <a:avLst/>
          </a:prstGeom>
          <a:solidFill>
            <a:srgbClr val="2E7D32"/>
          </a:solidFill>
          <a:ln>
            <a:noFill/>
          </a:ln>
          <a:effectLst/>
        </p:spPr>
        <p:txBody>
          <a:bodyPr rtlCol="0" anchor="ctr"/>
          <a:lstStyle/>
          <a:p/>
        </p:txBody>
      </p:sp>
      <p:sp>
        <p:nvSpPr>
          <p:cNvPr id="9" name="TextBox 8"/>
          <p:cNvSpPr txBox="1"/>
          <p:nvPr/>
        </p:nvSpPr>
        <p:spPr>
          <a:xfrm>
            <a:off x="731520" y="3054096"/>
            <a:ext cx="10865815" cy="309067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1) Aynı kuşaklar: fay sistemleri boyunca deprem riski yüksek; volkanlar ve sıcak su kaynakları da bu kuşaklarda.</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2) Anadolu Levhası sıkışmayı ve batıya kaymayı sürdürüyor: farklı büyüklükte depremler beklenir. Deprem doğal bir süreçtir; hazırlıklı olmak gerekir.</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3) Riski düşük alanlara (haritada açık renkli; ör. İç Anadolu'nun orta kesimleri) öncelik; riskli alanda depreme dayanıklı yapı, fay hattından uzak yer.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66-67</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62 / 350</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(s. 61): dağlar ve ovalar — EV</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EV · ATLAS</a:t>
            </a:r>
          </a:p>
        </p:txBody>
      </p:sp>
      <p:pic>
        <p:nvPicPr>
          <p:cNvPr id="6" name="Picture 5" descr="h7_dag_ova_s61.jpg"/>
          <p:cNvPicPr>
            <a:picLocks noChangeAspect="1"/>
          </p:cNvPicPr>
          <p:nvPr/>
        </p:nvPicPr>
        <p:blipFill>
          <a:blip r:embed="rId3"/>
          <a:stretch>
            <a:fillRect/>
          </a:stretch>
        </p:blipFill>
        <p:spPr>
          <a:xfrm>
            <a:off x="5928055" y="2223795"/>
            <a:ext cx="5760720" cy="3013913"/>
          </a:xfrm>
          <a:prstGeom prst="rect">
            <a:avLst/>
          </a:prstGeom>
          <a:ln w="9525">
            <a:solidFill>
              <a:srgbClr val="D9D9D9"/>
            </a:solidFill>
          </a:ln>
        </p:spPr>
      </p:pic>
      <p:sp>
        <p:nvSpPr>
          <p:cNvPr id="7" name="Rounded Rectangle 6"/>
          <p:cNvSpPr/>
          <p:nvPr/>
        </p:nvSpPr>
        <p:spPr>
          <a:xfrm>
            <a:off x="502920" y="1261872"/>
            <a:ext cx="519653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200" b="1" i="0">
                <a:solidFill>
                  <a:srgbClr val="262626"/>
                </a:solidFill>
                <a:latin typeface="Calibri"/>
              </a:rPr>
              <a:t>Haritada konumları numaralandırılarak gösterilen, tektonizma etkisiyle oluşmuş başlıca dağların ve ovaların isimlerini atlaslarınızdan yararlanarak boş bırakılan alana yazınız.</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61, 66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63 / 350</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900" b="1" i="0">
                <a:solidFill>
                  <a:srgbClr val="FFFFFF"/>
                </a:solidFill>
                <a:latin typeface="Calibri"/>
              </a:rPr>
              <a:t>Uygulama (s. 61): dağlar ve ovalar — EV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7_dag_ova_s61.jpg"/>
          <p:cNvPicPr>
            <a:picLocks noChangeAspect="1"/>
          </p:cNvPicPr>
          <p:nvPr/>
        </p:nvPicPr>
        <p:blipFill>
          <a:blip r:embed="rId3"/>
          <a:stretch>
            <a:fillRect/>
          </a:stretch>
        </p:blipFill>
        <p:spPr>
          <a:xfrm>
            <a:off x="5928055" y="2223795"/>
            <a:ext cx="5760720" cy="3013913"/>
          </a:xfrm>
          <a:prstGeom prst="rect">
            <a:avLst/>
          </a:prstGeom>
          <a:ln w="9525">
            <a:solidFill>
              <a:srgbClr val="D9D9D9"/>
            </a:solidFill>
          </a:ln>
        </p:spPr>
      </p:pic>
      <p:sp>
        <p:nvSpPr>
          <p:cNvPr id="7" name="Rounded Rectangle 6"/>
          <p:cNvSpPr/>
          <p:nvPr/>
        </p:nvSpPr>
        <p:spPr>
          <a:xfrm>
            <a:off x="502920" y="1261872"/>
            <a:ext cx="5196535" cy="13716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800" b="1" i="0">
                <a:solidFill>
                  <a:srgbClr val="262626"/>
                </a:solidFill>
                <a:latin typeface="Calibri"/>
              </a:rPr>
              <a:t>Haritada konumları numaralandırılarak gösterilen, tektonizma etkisiyle oluşmuş başlıca dağların ve ovaların isimlerini atlaslarınızdan yararlanarak boş bırakılan alana yazınız.</a:t>
            </a:r>
          </a:p>
        </p:txBody>
      </p:sp>
      <p:sp>
        <p:nvSpPr>
          <p:cNvPr id="8" name="Rounded Rectangle 7"/>
          <p:cNvSpPr/>
          <p:nvPr/>
        </p:nvSpPr>
        <p:spPr>
          <a:xfrm>
            <a:off x="502920" y="2770632"/>
            <a:ext cx="5196535" cy="3429000"/>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2770632"/>
            <a:ext cx="109728" cy="3429000"/>
          </a:xfrm>
          <a:prstGeom prst="rect">
            <a:avLst/>
          </a:prstGeom>
          <a:solidFill>
            <a:srgbClr val="2E7D32"/>
          </a:solidFill>
          <a:ln>
            <a:noFill/>
          </a:ln>
          <a:effectLst/>
        </p:spPr>
        <p:txBody>
          <a:bodyPr rtlCol="0" anchor="ctr"/>
          <a:lstStyle/>
          <a:p/>
        </p:txBody>
      </p:sp>
      <p:sp>
        <p:nvSpPr>
          <p:cNvPr id="10" name="TextBox 9"/>
          <p:cNvSpPr txBox="1"/>
          <p:nvPr/>
        </p:nvSpPr>
        <p:spPr>
          <a:xfrm>
            <a:off x="731520" y="2825496"/>
            <a:ext cx="4876495" cy="3319272"/>
          </a:xfrm>
          <a:prstGeom prst="rect">
            <a:avLst/>
          </a:prstGeom>
          <a:noFill/>
        </p:spPr>
        <p:txBody>
          <a:bodyPr wrap="square" anchor="ctr" lIns="73152" rIns="73152" tIns="36576" bIns="36576">
            <a:noAutofit/>
          </a:bodyPr>
          <a:lstStyle/>
          <a:p>
            <a:pPr algn="l">
              <a:spcBef>
                <a:spcPts val="0"/>
              </a:spcBef>
              <a:spcAft>
                <a:spcPts val="400"/>
              </a:spcAft>
            </a:pPr>
            <a:r>
              <a:rPr lang="tr-TR" sz="1900" b="1" i="0">
                <a:solidFill>
                  <a:srgbClr val="2E7D32"/>
                </a:solidFill>
                <a:latin typeface="Calibri"/>
              </a:rPr>
              <a:t>Örnek cevap</a:t>
            </a:r>
          </a:p>
          <a:p>
            <a:pPr algn="l">
              <a:spcBef>
                <a:spcPts val="0"/>
              </a:spcBef>
              <a:spcAft>
                <a:spcPts val="500"/>
              </a:spcAft>
            </a:pPr>
            <a:r>
              <a:rPr lang="tr-TR" sz="1900" b="1" i="0">
                <a:solidFill>
                  <a:srgbClr val="262626"/>
                </a:solidFill>
                <a:latin typeface="Calibri"/>
              </a:rPr>
              <a:t>Kitabın s. 66'daki örnekleri arayın:</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Volkanik: Ağrı (Büyük, Küçük), Tendürek, Süphan, Nemrut, Erciyes, Karadağ, Hasan, Melendiz, Kula</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Orojenik: Kuzey Anadolu Dağları, Toroslar · horst: Bozdağlar, Aydın, Menteşe</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Ovalar: s. 66'nın on altı graben ovası. Numara eşlemesi atlasla kontrol edilir.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61, 66</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64 / 350</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Jeolojik zaman çizelgesi</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JEOLOJİK ZAMAN</a:t>
            </a:r>
          </a:p>
        </p:txBody>
      </p:sp>
      <p:pic>
        <p:nvPicPr>
          <p:cNvPr id="6" name="Picture 5" descr="h7_zaman_cizelgesi_s69.jpg"/>
          <p:cNvPicPr>
            <a:picLocks noChangeAspect="1"/>
          </p:cNvPicPr>
          <p:nvPr/>
        </p:nvPicPr>
        <p:blipFill>
          <a:blip r:embed="rId3"/>
          <a:stretch>
            <a:fillRect/>
          </a:stretch>
        </p:blipFill>
        <p:spPr>
          <a:xfrm>
            <a:off x="668286" y="1216152"/>
            <a:ext cx="4424147" cy="5029200"/>
          </a:xfrm>
          <a:prstGeom prst="rect">
            <a:avLst/>
          </a:prstGeom>
          <a:ln w="9525">
            <a:solidFill>
              <a:srgbClr val="D9D9D9"/>
            </a:solidFill>
          </a:ln>
        </p:spPr>
      </p:pic>
      <p:sp>
        <p:nvSpPr>
          <p:cNvPr id="7" name="TextBox 6"/>
          <p:cNvSpPr txBox="1"/>
          <p:nvPr/>
        </p:nvSpPr>
        <p:spPr>
          <a:xfrm>
            <a:off x="5486400" y="1261872"/>
            <a:ext cx="6202375" cy="4937760"/>
          </a:xfrm>
          <a:prstGeom prst="rect">
            <a:avLst/>
          </a:prstGeom>
          <a:noFill/>
        </p:spPr>
        <p:txBody>
          <a:bodyPr wrap="square" anchor="ctr" lIns="73152" rIns="73152" tIns="36576" bIns="36576">
            <a:noAutofit/>
          </a:bodyPr>
          <a:lstStyle/>
          <a:p>
            <a:pPr algn="l" marL="248620" indent="-248620">
              <a:spcBef>
                <a:spcPts val="0"/>
              </a:spcBef>
              <a:spcAft>
                <a:spcPts val="800"/>
              </a:spcAft>
            </a:pPr>
            <a:r>
              <a:rPr lang="tr-TR" sz="2000" b="1" i="0">
                <a:solidFill>
                  <a:srgbClr val="A43E2A"/>
                </a:solidFill>
                <a:latin typeface="Calibri"/>
              </a:rPr>
              <a:t>•  </a:t>
            </a:r>
            <a:r>
              <a:rPr lang="tr-TR" sz="2000" b="0" i="0">
                <a:solidFill>
                  <a:srgbClr val="262626"/>
                </a:solidFill>
                <a:latin typeface="Calibri"/>
              </a:rPr>
              <a:t>Genel olarak arazideki yaşlı oluşumlar altta, genç yapılar ve oluşumlar üsttedir.</a:t>
            </a:r>
          </a:p>
          <a:p>
            <a:pPr algn="l" marL="248620" indent="-248620">
              <a:spcBef>
                <a:spcPts val="0"/>
              </a:spcBef>
              <a:spcAft>
                <a:spcPts val="800"/>
              </a:spcAft>
            </a:pPr>
            <a:r>
              <a:rPr lang="tr-TR" sz="2000" b="1" i="0">
                <a:solidFill>
                  <a:srgbClr val="A43E2A"/>
                </a:solidFill>
                <a:latin typeface="Calibri"/>
              </a:rPr>
              <a:t>•  </a:t>
            </a:r>
            <a:r>
              <a:rPr lang="tr-TR" sz="2000" b="0" i="0">
                <a:solidFill>
                  <a:srgbClr val="262626"/>
                </a:solidFill>
                <a:latin typeface="Calibri"/>
              </a:rPr>
              <a:t>İki üst zaman: Prekambriyen (yaklaşık ilk 4 milyar yıllık süreci kapsayan) ve Fanerozoyik (son 542 milyon yıllık üst zamandır).</a:t>
            </a:r>
          </a:p>
          <a:p>
            <a:pPr algn="l" marL="248620" indent="-248620">
              <a:spcBef>
                <a:spcPts val="0"/>
              </a:spcBef>
              <a:spcAft>
                <a:spcPts val="800"/>
              </a:spcAft>
            </a:pPr>
            <a:r>
              <a:rPr lang="tr-TR" sz="2000" b="1" i="0">
                <a:solidFill>
                  <a:srgbClr val="A43E2A"/>
                </a:solidFill>
                <a:latin typeface="Calibri"/>
              </a:rPr>
              <a:t>•  </a:t>
            </a:r>
            <a:r>
              <a:rPr lang="tr-TR" sz="2000" b="0" i="0">
                <a:solidFill>
                  <a:srgbClr val="262626"/>
                </a:solidFill>
                <a:latin typeface="Calibri"/>
              </a:rPr>
              <a:t>Bulgular: tortul kaya tabakalarının yaşı ve istiflenmesi, radyometrik tarihleme, fosiller.</a:t>
            </a:r>
          </a:p>
          <a:p>
            <a:pPr algn="l">
              <a:spcBef>
                <a:spcPts val="0"/>
              </a:spcBef>
              <a:spcAft>
                <a:spcPts val="0"/>
              </a:spcAft>
            </a:pPr>
            <a:r>
              <a:rPr lang="tr-TR" sz="2000" b="1" i="0">
                <a:solidFill>
                  <a:srgbClr val="262626"/>
                </a:solidFill>
                <a:latin typeface="Calibri"/>
              </a:rPr>
              <a:t>Fosiller geçmiş yaşamın en önemli kanıtlarıdır.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68-69</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65 / 350</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(s. 68): fosilleşme</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UYGULAMA</a:t>
            </a:r>
          </a:p>
        </p:txBody>
      </p:sp>
      <p:pic>
        <p:nvPicPr>
          <p:cNvPr id="6" name="Picture 5" descr="h7_fosil_s68.jpg"/>
          <p:cNvPicPr>
            <a:picLocks noChangeAspect="1"/>
          </p:cNvPicPr>
          <p:nvPr/>
        </p:nvPicPr>
        <p:blipFill>
          <a:blip r:embed="rId3"/>
          <a:stretch>
            <a:fillRect/>
          </a:stretch>
        </p:blipFill>
        <p:spPr>
          <a:xfrm>
            <a:off x="6202375" y="2691223"/>
            <a:ext cx="5486400" cy="2079056"/>
          </a:xfrm>
          <a:prstGeom prst="rect">
            <a:avLst/>
          </a:prstGeom>
          <a:ln w="9525">
            <a:solidFill>
              <a:srgbClr val="D9D9D9"/>
            </a:solidFill>
          </a:ln>
        </p:spPr>
      </p:pic>
      <p:sp>
        <p:nvSpPr>
          <p:cNvPr id="7" name="Rounded Rectangle 6"/>
          <p:cNvSpPr/>
          <p:nvPr/>
        </p:nvSpPr>
        <p:spPr>
          <a:xfrm>
            <a:off x="502920" y="1261872"/>
            <a:ext cx="5470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400" b="1" i="0">
                <a:solidFill>
                  <a:srgbClr val="262626"/>
                </a:solidFill>
                <a:latin typeface="Calibri"/>
              </a:rPr>
              <a:t>Fosile dönüşen canlının yaşadığı dönem ile fosil olarak bulunduğu dönem arasında doğal çevrede görülen değişimler nelerdir?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68</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66 / 350</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(s. 68): fosilleşme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7_fosil_s68.jpg"/>
          <p:cNvPicPr>
            <a:picLocks noChangeAspect="1"/>
          </p:cNvPicPr>
          <p:nvPr/>
        </p:nvPicPr>
        <p:blipFill>
          <a:blip r:embed="rId3"/>
          <a:stretch>
            <a:fillRect/>
          </a:stretch>
        </p:blipFill>
        <p:spPr>
          <a:xfrm>
            <a:off x="6202375" y="2691223"/>
            <a:ext cx="5486400" cy="2079056"/>
          </a:xfrm>
          <a:prstGeom prst="rect">
            <a:avLst/>
          </a:prstGeom>
          <a:ln w="9525">
            <a:solidFill>
              <a:srgbClr val="D9D9D9"/>
            </a:solidFill>
          </a:ln>
        </p:spPr>
      </p:pic>
      <p:sp>
        <p:nvSpPr>
          <p:cNvPr id="7" name="Rounded Rectangle 6"/>
          <p:cNvSpPr/>
          <p:nvPr/>
        </p:nvSpPr>
        <p:spPr>
          <a:xfrm>
            <a:off x="502920" y="1261872"/>
            <a:ext cx="5470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Fosile dönüşen canlının yaşadığı dönem ile fosil olarak bulunduğu dönem arasında doğal çevrede görülen değişimler nelerdir?</a:t>
            </a:r>
          </a:p>
        </p:txBody>
      </p:sp>
      <p:sp>
        <p:nvSpPr>
          <p:cNvPr id="8" name="Rounded Rectangle 7"/>
          <p:cNvSpPr/>
          <p:nvPr/>
        </p:nvSpPr>
        <p:spPr>
          <a:xfrm>
            <a:off x="502920" y="2633472"/>
            <a:ext cx="5470855" cy="3566160"/>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2633472"/>
            <a:ext cx="109728" cy="3566160"/>
          </a:xfrm>
          <a:prstGeom prst="rect">
            <a:avLst/>
          </a:prstGeom>
          <a:solidFill>
            <a:srgbClr val="2E7D32"/>
          </a:solidFill>
          <a:ln>
            <a:noFill/>
          </a:ln>
          <a:effectLst/>
        </p:spPr>
        <p:txBody>
          <a:bodyPr rtlCol="0" anchor="ctr"/>
          <a:lstStyle/>
          <a:p/>
        </p:txBody>
      </p:sp>
      <p:sp>
        <p:nvSpPr>
          <p:cNvPr id="10" name="TextBox 9"/>
          <p:cNvSpPr txBox="1"/>
          <p:nvPr/>
        </p:nvSpPr>
        <p:spPr>
          <a:xfrm>
            <a:off x="731520" y="2688336"/>
            <a:ext cx="5150815" cy="345643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Canlı ormanlık karada yaşadı → alanı su bastı, kalıntıları tortullarla örtüldü.</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Su çekildi; üstte yeni tabakalar ve yeniden ormanlık kara oluştu.</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Bugün tabakalar aşınmış, fosil kazıyla çıkarılıyor.</a:t>
            </a:r>
          </a:p>
          <a:p>
            <a:pPr algn="l">
              <a:spcBef>
                <a:spcPts val="0"/>
              </a:spcBef>
              <a:spcAft>
                <a:spcPts val="0"/>
              </a:spcAft>
            </a:pPr>
            <a:r>
              <a:rPr lang="tr-TR" sz="2000" b="1" i="0">
                <a:solidFill>
                  <a:srgbClr val="262626"/>
                </a:solidFill>
                <a:latin typeface="Calibri"/>
              </a:rPr>
              <a:t>Değişen: kara-deniz dağılışı, bitki örtüsü, canlılar, kaya tabakaları.</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68</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67 / 350</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Çizelgede Türkiye'yi bul</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ÇİZELGE</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Jeolojik zaman çizelgesinde (s. 69) Türkiye ile ilgili olayları bul. Hangi zamanda ve dönemde oldular?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69</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68 / 350</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Çizelgede Türkiye'yi bul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Jeolojik zaman çizelgesinde (s. 69) Türkiye ile ilgili olayları bul. Hangi zamanda ve dönemde oldular?</a:t>
            </a:r>
          </a:p>
        </p:txBody>
      </p:sp>
      <p:sp>
        <p:nvSpPr>
          <p:cNvPr id="7" name="Rounded Rectangle 6"/>
          <p:cNvSpPr/>
          <p:nvPr/>
        </p:nvSpPr>
        <p:spPr>
          <a:xfrm>
            <a:off x="502920" y="2496312"/>
            <a:ext cx="11185855" cy="3703321"/>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96312"/>
            <a:ext cx="109728" cy="3703321"/>
          </a:xfrm>
          <a:prstGeom prst="rect">
            <a:avLst/>
          </a:prstGeom>
          <a:solidFill>
            <a:srgbClr val="2E7D32"/>
          </a:solidFill>
          <a:ln>
            <a:noFill/>
          </a:ln>
          <a:effectLst/>
        </p:spPr>
        <p:txBody>
          <a:bodyPr rtlCol="0" anchor="ctr"/>
          <a:lstStyle/>
          <a:p/>
        </p:txBody>
      </p:sp>
      <p:sp>
        <p:nvSpPr>
          <p:cNvPr id="9" name="TextBox 8"/>
          <p:cNvSpPr txBox="1"/>
          <p:nvPr/>
        </p:nvSpPr>
        <p:spPr>
          <a:xfrm>
            <a:off x="731520" y="2551176"/>
            <a:ext cx="10865815" cy="3593593"/>
          </a:xfrm>
          <a:prstGeom prst="rect">
            <a:avLst/>
          </a:prstGeom>
          <a:noFill/>
        </p:spPr>
        <p:txBody>
          <a:bodyPr wrap="square" anchor="ctr" lIns="73152" rIns="73152" tIns="36576" bIns="36576">
            <a:noAutofit/>
          </a:bodyPr>
          <a:lstStyle/>
          <a:p>
            <a:pPr algn="l">
              <a:spcBef>
                <a:spcPts val="0"/>
              </a:spcBef>
              <a:spcAft>
                <a:spcPts val="400"/>
              </a:spcAft>
            </a:pPr>
            <a:r>
              <a:rPr lang="tr-TR" sz="2400" b="1" i="0">
                <a:solidFill>
                  <a:srgbClr val="2E7D32"/>
                </a:solidFill>
                <a:latin typeface="Calibri"/>
              </a:rPr>
              <a:t>Örnek cevap</a:t>
            </a:r>
          </a:p>
          <a:p>
            <a:pPr algn="l" marL="298344" indent="-298344">
              <a:spcBef>
                <a:spcPts val="0"/>
              </a:spcBef>
              <a:spcAft>
                <a:spcPts val="500"/>
              </a:spcAft>
            </a:pPr>
            <a:r>
              <a:rPr lang="tr-TR" sz="2400" b="1" i="0">
                <a:solidFill>
                  <a:srgbClr val="2C6696"/>
                </a:solidFill>
                <a:latin typeface="Calibri"/>
              </a:rPr>
              <a:t>•  </a:t>
            </a:r>
            <a:r>
              <a:rPr lang="tr-TR" sz="2400" b="0" i="0">
                <a:solidFill>
                  <a:srgbClr val="262626"/>
                </a:solidFill>
                <a:latin typeface="Calibri"/>
              </a:rPr>
              <a:t>Senozoyik, Neojen-Paleojen: Türkiye'de Kuzey Anadolu ve Toros Dağları'nın oluşumu; Alp-Himalaya Orojenezi'nin tamamlanması.</a:t>
            </a:r>
          </a:p>
          <a:p>
            <a:pPr algn="l" marL="298344" indent="-298344">
              <a:spcBef>
                <a:spcPts val="0"/>
              </a:spcBef>
              <a:spcAft>
                <a:spcPts val="500"/>
              </a:spcAft>
            </a:pPr>
            <a:r>
              <a:rPr lang="tr-TR" sz="2400" b="1" i="0">
                <a:solidFill>
                  <a:srgbClr val="2C6696"/>
                </a:solidFill>
                <a:latin typeface="Calibri"/>
              </a:rPr>
              <a:t>•  </a:t>
            </a:r>
            <a:r>
              <a:rPr lang="tr-TR" sz="2400" b="0" i="0">
                <a:solidFill>
                  <a:srgbClr val="262626"/>
                </a:solidFill>
                <a:latin typeface="Calibri"/>
              </a:rPr>
              <a:t>Senozoyik, Kuvaterner: İstanbul Boğazı ve Çanakkale Boğazı'nın oluşumu.</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Mezozoyik: Tethys Denizi'nin oluşumu (s. 56 haritalarında da var).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69</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69 / 350</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Jeolojik Zamanlar — değerlendirme</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ETKİNLİK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1. Gelecekteki jeolojik zamanın hangi isimle adlandırılabileceğini düşünüyorsunuz? Açıklayınız. 2. Bu isimlendirdiğiniz dönemde hangi olayların yaşanabileceğini düşünüyorsunuz?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69, 92</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70 / 350</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700" b="1" i="0">
                <a:solidFill>
                  <a:srgbClr val="FFFFFF"/>
                </a:solidFill>
                <a:latin typeface="Calibri"/>
              </a:rPr>
              <a:t>Etkinlik: Jeolojik Zamanlar — değerlendirme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1887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Gelecekteki jeolojik zamanın hangi isimle adlandırılabileceğini düşünüyorsunuz? Açıklayınız. 2. Bu isimlendirdiğiniz dönemde hangi olayların yaşanabileceğini düşünüyorsunuz?</a:t>
            </a:r>
          </a:p>
        </p:txBody>
      </p:sp>
      <p:sp>
        <p:nvSpPr>
          <p:cNvPr id="7" name="Rounded Rectangle 6"/>
          <p:cNvSpPr/>
          <p:nvPr/>
        </p:nvSpPr>
        <p:spPr>
          <a:xfrm>
            <a:off x="502920" y="2587752"/>
            <a:ext cx="11185855" cy="36118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587752"/>
            <a:ext cx="109728" cy="3611880"/>
          </a:xfrm>
          <a:prstGeom prst="rect">
            <a:avLst/>
          </a:prstGeom>
          <a:solidFill>
            <a:srgbClr val="2E7D32"/>
          </a:solidFill>
          <a:ln>
            <a:noFill/>
          </a:ln>
          <a:effectLst/>
        </p:spPr>
        <p:txBody>
          <a:bodyPr rtlCol="0" anchor="ctr"/>
          <a:lstStyle/>
          <a:p/>
        </p:txBody>
      </p:sp>
      <p:sp>
        <p:nvSpPr>
          <p:cNvPr id="9" name="TextBox 8"/>
          <p:cNvSpPr txBox="1"/>
          <p:nvPr/>
        </p:nvSpPr>
        <p:spPr>
          <a:xfrm>
            <a:off x="731520" y="2642616"/>
            <a:ext cx="10865815" cy="350215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1) Antroposen: Bir kısım bilim insanı, antroposen adını verdikleri yeni bir jeolojik devreye girildiğini ifade etmektedirler. Gerekçeli başka ad da kabul.</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2) İnsan yeryüzünü şekillendirir (kıyı doldurma, maden, yol, baraj); iklim değişir, canlı türleri azalır; levha hareketleri ve depremler sürer.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69, 92</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71 / 350</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7A5C9E"/>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7.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7</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3150" b="1" i="0">
                <a:solidFill>
                  <a:srgbClr val="FFFFFF"/>
                </a:solidFill>
                <a:latin typeface="Calibri"/>
              </a:rPr>
              <a:t>İklim ve Kayaç Yapısının Aşınma ve Çözünme Süreçlerine Etkisi</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26-30 Ekim 2026 · 2. ders saati</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COĞ.10.3.2</a:t>
            </a:r>
          </a:p>
        </p:txBody>
      </p:sp>
      <p:sp>
        <p:nvSpPr>
          <p:cNvPr id="10" name="TextBox 9"/>
          <p:cNvSpPr txBox="1"/>
          <p:nvPr/>
        </p:nvSpPr>
        <p:spPr>
          <a:xfrm>
            <a:off x="3063240" y="2532888"/>
            <a:ext cx="8412480" cy="126060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Yeryüzü şekillerinin oluşumunda etkili olan aşınma ve çözünme süreçleri ile iklim ve kayaç özellikleri arasındaki ilişkileri yapılandırabilme</a:t>
            </a:r>
          </a:p>
        </p:txBody>
      </p:sp>
      <p:sp>
        <p:nvSpPr>
          <p:cNvPr id="11" name="TextBox 10"/>
          <p:cNvSpPr txBox="1"/>
          <p:nvPr/>
        </p:nvSpPr>
        <p:spPr>
          <a:xfrm>
            <a:off x="3063240" y="390321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4268978"/>
            <a:ext cx="8412480" cy="1656334"/>
          </a:xfrm>
          <a:prstGeom prst="rect">
            <a:avLst/>
          </a:prstGeom>
          <a:noFill/>
        </p:spPr>
        <p:txBody>
          <a:bodyPr wrap="square" anchor="t" lIns="73152" rIns="73152" tIns="36576" bIns="36576">
            <a:noAutofit/>
          </a:bodyPr>
          <a:lstStyle/>
          <a:p>
            <a:pPr algn="l" marL="328946" indent="-328946">
              <a:spcBef>
                <a:spcPts val="0"/>
              </a:spcBef>
              <a:spcAft>
                <a:spcPts val="0"/>
              </a:spcAft>
            </a:pPr>
            <a:r>
              <a:rPr lang="tr-TR" sz="2000" b="1" i="0">
                <a:solidFill>
                  <a:srgbClr val="FCC021"/>
                </a:solidFill>
                <a:latin typeface="Calibri"/>
              </a:rPr>
              <a:t>a)  </a:t>
            </a:r>
            <a:r>
              <a:rPr lang="tr-TR" sz="2000" b="0" i="0">
                <a:solidFill>
                  <a:srgbClr val="FFFFFF"/>
                </a:solidFill>
                <a:latin typeface="Calibri"/>
              </a:rPr>
              <a:t>Aşınma ve çözünme süreçleri ile iklim ve kayaç yapısı arasındaki ilişkileri neden-sonuç bağlamında ortaya koyar.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3. Ünite: Doğal Sistemler ve Süreçler</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72 / 350</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Ayrışma nedir?</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AYRIŞMA</a:t>
            </a:r>
          </a:p>
        </p:txBody>
      </p:sp>
      <p:sp>
        <p:nvSpPr>
          <p:cNvPr id="6" name="Rounded Rectangle 5"/>
          <p:cNvSpPr/>
          <p:nvPr/>
        </p:nvSpPr>
        <p:spPr>
          <a:xfrm>
            <a:off x="502920" y="1307592"/>
            <a:ext cx="11185855" cy="160020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1600200"/>
          </a:xfrm>
          <a:prstGeom prst="rect">
            <a:avLst/>
          </a:prstGeom>
          <a:solidFill>
            <a:srgbClr val="7A5C9E"/>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7A5C9E"/>
                </a:solidFill>
                <a:latin typeface="Calibri"/>
              </a:rPr>
              <a:t>AYRIŞMA</a:t>
            </a:r>
          </a:p>
        </p:txBody>
      </p:sp>
      <p:sp>
        <p:nvSpPr>
          <p:cNvPr id="9" name="TextBox 8"/>
          <p:cNvSpPr txBox="1"/>
          <p:nvPr/>
        </p:nvSpPr>
        <p:spPr>
          <a:xfrm>
            <a:off x="868680" y="1810512"/>
            <a:ext cx="10637215" cy="960120"/>
          </a:xfrm>
          <a:prstGeom prst="rect">
            <a:avLst/>
          </a:prstGeom>
          <a:noFill/>
        </p:spPr>
        <p:txBody>
          <a:bodyPr wrap="square" anchor="ctr" lIns="73152" rIns="73152" tIns="36576" bIns="36576">
            <a:noAutofit/>
          </a:bodyPr>
          <a:lstStyle/>
          <a:p>
            <a:pPr algn="l">
              <a:spcBef>
                <a:spcPts val="0"/>
              </a:spcBef>
              <a:spcAft>
                <a:spcPts val="0"/>
              </a:spcAft>
            </a:pPr>
            <a:r>
              <a:rPr lang="tr-TR" sz="2800" b="0" i="0">
                <a:solidFill>
                  <a:srgbClr val="262626"/>
                </a:solidFill>
                <a:latin typeface="Calibri"/>
              </a:rPr>
              <a:t>Kayaçların fiziksel ve kimyasal olarak ufalanması sürecine ayrışma denir.</a:t>
            </a:r>
          </a:p>
        </p:txBody>
      </p:sp>
      <p:sp>
        <p:nvSpPr>
          <p:cNvPr id="10" name="Rounded Rectangle 9"/>
          <p:cNvSpPr/>
          <p:nvPr/>
        </p:nvSpPr>
        <p:spPr>
          <a:xfrm>
            <a:off x="502920" y="3044951"/>
            <a:ext cx="3594506" cy="1737360"/>
          </a:xfrm>
          <a:prstGeom prst="roundRect">
            <a:avLst>
              <a:gd name="adj" fmla="val 5000"/>
            </a:avLst>
          </a:prstGeom>
          <a:solidFill>
            <a:srgbClr val="F0F0F0"/>
          </a:solidFill>
          <a:ln>
            <a:noFill/>
          </a:ln>
          <a:effectLst/>
        </p:spPr>
        <p:txBody>
          <a:bodyPr rtlCol="0" anchor="ctr"/>
          <a:lstStyle/>
          <a:p/>
        </p:txBody>
      </p:sp>
      <p:sp>
        <p:nvSpPr>
          <p:cNvPr id="11" name="Rounded Rectangle 10"/>
          <p:cNvSpPr/>
          <p:nvPr/>
        </p:nvSpPr>
        <p:spPr>
          <a:xfrm>
            <a:off x="502920" y="3044951"/>
            <a:ext cx="3594506" cy="530352"/>
          </a:xfrm>
          <a:prstGeom prst="roundRect">
            <a:avLst>
              <a:gd name="adj" fmla="val 25000"/>
            </a:avLst>
          </a:prstGeom>
          <a:solidFill>
            <a:srgbClr val="7A5C9E"/>
          </a:solidFill>
          <a:ln>
            <a:noFill/>
          </a:ln>
          <a:effectLst/>
        </p:spPr>
        <p:txBody>
          <a:bodyPr rtlCol="0" anchor="ctr"/>
          <a:lstStyle/>
          <a:p/>
        </p:txBody>
      </p:sp>
      <p:sp>
        <p:nvSpPr>
          <p:cNvPr id="12" name="Rectangle 11"/>
          <p:cNvSpPr/>
          <p:nvPr/>
        </p:nvSpPr>
        <p:spPr>
          <a:xfrm>
            <a:off x="502920" y="3310127"/>
            <a:ext cx="3594506" cy="265176"/>
          </a:xfrm>
          <a:prstGeom prst="rect">
            <a:avLst/>
          </a:prstGeom>
          <a:solidFill>
            <a:srgbClr val="7A5C9E"/>
          </a:solidFill>
          <a:ln>
            <a:noFill/>
          </a:ln>
          <a:effectLst/>
        </p:spPr>
        <p:txBody>
          <a:bodyPr rtlCol="0" anchor="ctr"/>
          <a:lstStyle/>
          <a:p/>
        </p:txBody>
      </p:sp>
      <p:sp>
        <p:nvSpPr>
          <p:cNvPr id="13" name="TextBox 12"/>
          <p:cNvSpPr txBox="1"/>
          <p:nvPr/>
        </p:nvSpPr>
        <p:spPr>
          <a:xfrm>
            <a:off x="594360" y="3044951"/>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Fiziksel ayrışma</a:t>
            </a:r>
          </a:p>
        </p:txBody>
      </p:sp>
      <p:sp>
        <p:nvSpPr>
          <p:cNvPr id="14" name="TextBox 13"/>
          <p:cNvSpPr txBox="1"/>
          <p:nvPr/>
        </p:nvSpPr>
        <p:spPr>
          <a:xfrm>
            <a:off x="612648" y="3648455"/>
            <a:ext cx="3375050" cy="10607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Kayaç çatlar ve parçalanır (bugün)</a:t>
            </a:r>
          </a:p>
        </p:txBody>
      </p:sp>
      <p:sp>
        <p:nvSpPr>
          <p:cNvPr id="15" name="Rounded Rectangle 14"/>
          <p:cNvSpPr/>
          <p:nvPr/>
        </p:nvSpPr>
        <p:spPr>
          <a:xfrm>
            <a:off x="4298594" y="3044951"/>
            <a:ext cx="3594506" cy="1737360"/>
          </a:xfrm>
          <a:prstGeom prst="roundRect">
            <a:avLst>
              <a:gd name="adj" fmla="val 5000"/>
            </a:avLst>
          </a:prstGeom>
          <a:solidFill>
            <a:srgbClr val="F0F0F0"/>
          </a:solidFill>
          <a:ln>
            <a:noFill/>
          </a:ln>
          <a:effectLst/>
        </p:spPr>
        <p:txBody>
          <a:bodyPr rtlCol="0" anchor="ctr"/>
          <a:lstStyle/>
          <a:p/>
        </p:txBody>
      </p:sp>
      <p:sp>
        <p:nvSpPr>
          <p:cNvPr id="16" name="Rounded Rectangle 15"/>
          <p:cNvSpPr/>
          <p:nvPr/>
        </p:nvSpPr>
        <p:spPr>
          <a:xfrm>
            <a:off x="4298594" y="3044951"/>
            <a:ext cx="3594506" cy="530352"/>
          </a:xfrm>
          <a:prstGeom prst="roundRect">
            <a:avLst>
              <a:gd name="adj" fmla="val 25000"/>
            </a:avLst>
          </a:prstGeom>
          <a:solidFill>
            <a:srgbClr val="4F4F4F"/>
          </a:solidFill>
          <a:ln>
            <a:noFill/>
          </a:ln>
          <a:effectLst/>
        </p:spPr>
        <p:txBody>
          <a:bodyPr rtlCol="0" anchor="ctr"/>
          <a:lstStyle/>
          <a:p/>
        </p:txBody>
      </p:sp>
      <p:sp>
        <p:nvSpPr>
          <p:cNvPr id="17" name="Rectangle 16"/>
          <p:cNvSpPr/>
          <p:nvPr/>
        </p:nvSpPr>
        <p:spPr>
          <a:xfrm>
            <a:off x="4298594" y="3310127"/>
            <a:ext cx="3594506" cy="265176"/>
          </a:xfrm>
          <a:prstGeom prst="rect">
            <a:avLst/>
          </a:prstGeom>
          <a:solidFill>
            <a:srgbClr val="4F4F4F"/>
          </a:solidFill>
          <a:ln>
            <a:noFill/>
          </a:ln>
          <a:effectLst/>
        </p:spPr>
        <p:txBody>
          <a:bodyPr rtlCol="0" anchor="ctr"/>
          <a:lstStyle/>
          <a:p/>
        </p:txBody>
      </p:sp>
      <p:sp>
        <p:nvSpPr>
          <p:cNvPr id="18" name="TextBox 17"/>
          <p:cNvSpPr txBox="1"/>
          <p:nvPr/>
        </p:nvSpPr>
        <p:spPr>
          <a:xfrm>
            <a:off x="4390034" y="3044951"/>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Kimyasal çözünme</a:t>
            </a:r>
          </a:p>
        </p:txBody>
      </p:sp>
      <p:sp>
        <p:nvSpPr>
          <p:cNvPr id="19" name="TextBox 18"/>
          <p:cNvSpPr txBox="1"/>
          <p:nvPr/>
        </p:nvSpPr>
        <p:spPr>
          <a:xfrm>
            <a:off x="4408322" y="3648455"/>
            <a:ext cx="3375050" cy="10607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Su ve karbondioksitle kayaç çözülür (8. hafta)</a:t>
            </a:r>
          </a:p>
        </p:txBody>
      </p:sp>
      <p:sp>
        <p:nvSpPr>
          <p:cNvPr id="20" name="Rounded Rectangle 19"/>
          <p:cNvSpPr/>
          <p:nvPr/>
        </p:nvSpPr>
        <p:spPr>
          <a:xfrm>
            <a:off x="8094268" y="3044951"/>
            <a:ext cx="3594506" cy="1737360"/>
          </a:xfrm>
          <a:prstGeom prst="roundRect">
            <a:avLst>
              <a:gd name="adj" fmla="val 5000"/>
            </a:avLst>
          </a:prstGeom>
          <a:solidFill>
            <a:srgbClr val="F0F0F0"/>
          </a:solidFill>
          <a:ln>
            <a:noFill/>
          </a:ln>
          <a:effectLst/>
        </p:spPr>
        <p:txBody>
          <a:bodyPr rtlCol="0" anchor="ctr"/>
          <a:lstStyle/>
          <a:p/>
        </p:txBody>
      </p:sp>
      <p:sp>
        <p:nvSpPr>
          <p:cNvPr id="21" name="Rounded Rectangle 20"/>
          <p:cNvSpPr/>
          <p:nvPr/>
        </p:nvSpPr>
        <p:spPr>
          <a:xfrm>
            <a:off x="8094268" y="3044951"/>
            <a:ext cx="3594506" cy="530352"/>
          </a:xfrm>
          <a:prstGeom prst="roundRect">
            <a:avLst>
              <a:gd name="adj" fmla="val 25000"/>
            </a:avLst>
          </a:prstGeom>
          <a:solidFill>
            <a:srgbClr val="7A5C9E"/>
          </a:solidFill>
          <a:ln>
            <a:noFill/>
          </a:ln>
          <a:effectLst/>
        </p:spPr>
        <p:txBody>
          <a:bodyPr rtlCol="0" anchor="ctr"/>
          <a:lstStyle/>
          <a:p/>
        </p:txBody>
      </p:sp>
      <p:sp>
        <p:nvSpPr>
          <p:cNvPr id="22" name="Rectangle 21"/>
          <p:cNvSpPr/>
          <p:nvPr/>
        </p:nvSpPr>
        <p:spPr>
          <a:xfrm>
            <a:off x="8094268" y="3310127"/>
            <a:ext cx="3594506" cy="265176"/>
          </a:xfrm>
          <a:prstGeom prst="rect">
            <a:avLst/>
          </a:prstGeom>
          <a:solidFill>
            <a:srgbClr val="7A5C9E"/>
          </a:solidFill>
          <a:ln>
            <a:noFill/>
          </a:ln>
          <a:effectLst/>
        </p:spPr>
        <p:txBody>
          <a:bodyPr rtlCol="0" anchor="ctr"/>
          <a:lstStyle/>
          <a:p/>
        </p:txBody>
      </p:sp>
      <p:sp>
        <p:nvSpPr>
          <p:cNvPr id="23" name="TextBox 22"/>
          <p:cNvSpPr txBox="1"/>
          <p:nvPr/>
        </p:nvSpPr>
        <p:spPr>
          <a:xfrm>
            <a:off x="8185708" y="3044951"/>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Biyolojik etkenler</a:t>
            </a:r>
          </a:p>
        </p:txBody>
      </p:sp>
      <p:sp>
        <p:nvSpPr>
          <p:cNvPr id="24" name="TextBox 23"/>
          <p:cNvSpPr txBox="1"/>
          <p:nvPr/>
        </p:nvSpPr>
        <p:spPr>
          <a:xfrm>
            <a:off x="8203996" y="3648455"/>
            <a:ext cx="3375050" cy="10607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Bu süreçlere biyolojik etkenler de katkı sağlar.</a:t>
            </a:r>
          </a:p>
        </p:txBody>
      </p:sp>
      <p:sp>
        <p:nvSpPr>
          <p:cNvPr id="25" name="Rounded Rectangle 24"/>
          <p:cNvSpPr/>
          <p:nvPr/>
        </p:nvSpPr>
        <p:spPr>
          <a:xfrm>
            <a:off x="502920" y="4965192"/>
            <a:ext cx="11185855" cy="1234440"/>
          </a:xfrm>
          <a:prstGeom prst="roundRect">
            <a:avLst>
              <a:gd name="adj" fmla="val 8000"/>
            </a:avLst>
          </a:prstGeom>
          <a:solidFill>
            <a:srgbClr val="F0F0F0"/>
          </a:solidFill>
          <a:ln>
            <a:noFill/>
          </a:ln>
          <a:effectLst/>
        </p:spPr>
        <p:txBody>
          <a:bodyPr rtlCol="0" anchor="ctr"/>
          <a:lstStyle/>
          <a:p/>
        </p:txBody>
      </p:sp>
      <p:sp>
        <p:nvSpPr>
          <p:cNvPr id="26" name="Rectangle 25"/>
          <p:cNvSpPr/>
          <p:nvPr/>
        </p:nvSpPr>
        <p:spPr>
          <a:xfrm>
            <a:off x="502920" y="4965192"/>
            <a:ext cx="118872" cy="1234440"/>
          </a:xfrm>
          <a:prstGeom prst="rect">
            <a:avLst/>
          </a:prstGeom>
          <a:solidFill>
            <a:srgbClr val="7A5C9E"/>
          </a:solidFill>
          <a:ln>
            <a:noFill/>
          </a:ln>
          <a:effectLst/>
        </p:spPr>
        <p:txBody>
          <a:bodyPr rtlCol="0" anchor="ctr"/>
          <a:lstStyle/>
          <a:p/>
        </p:txBody>
      </p:sp>
      <p:sp>
        <p:nvSpPr>
          <p:cNvPr id="27" name="TextBox 26"/>
          <p:cNvSpPr txBox="1"/>
          <p:nvPr/>
        </p:nvSpPr>
        <p:spPr>
          <a:xfrm>
            <a:off x="777240" y="4965192"/>
            <a:ext cx="10774375" cy="123444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Dış etkenlerin yeryüzünü şekillendirme süreci kayaçların ayrışmasıyla başlar. Bu süreç sonunda farklı boyutlarda ayrışma ürünleri ortaya çıkar, toprak oluşur.</a:t>
            </a:r>
          </a:p>
        </p:txBody>
      </p:sp>
      <p:sp>
        <p:nvSpPr>
          <p:cNvPr id="28" name="TextBox 2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9" name="Rounded Rectangle 2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a:t>
            </a:r>
          </a:p>
        </p:txBody>
      </p:sp>
      <p:sp>
        <p:nvSpPr>
          <p:cNvPr id="30" name="TextBox 2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73 / 350</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Fiziksel ayrışmanın beş nedeni</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FİZİKSEL</a:t>
            </a:r>
          </a:p>
        </p:txBody>
      </p:sp>
      <p:sp>
        <p:nvSpPr>
          <p:cNvPr id="6" name="TextBox 5"/>
          <p:cNvSpPr txBox="1"/>
          <p:nvPr/>
        </p:nvSpPr>
        <p:spPr>
          <a:xfrm>
            <a:off x="502920" y="1216152"/>
            <a:ext cx="11185855" cy="685800"/>
          </a:xfrm>
          <a:prstGeom prst="rect">
            <a:avLst/>
          </a:prstGeom>
          <a:noFill/>
        </p:spPr>
        <p:txBody>
          <a:bodyPr wrap="square" anchor="ctr" lIns="73152" rIns="73152" tIns="36576" bIns="36576">
            <a:noAutofit/>
          </a:bodyPr>
          <a:lstStyle/>
          <a:p>
            <a:pPr algn="l">
              <a:spcBef>
                <a:spcPts val="0"/>
              </a:spcBef>
              <a:spcAft>
                <a:spcPts val="0"/>
              </a:spcAft>
            </a:pPr>
            <a:r>
              <a:rPr lang="tr-TR" sz="2200" b="0" i="1">
                <a:solidFill>
                  <a:srgbClr val="262626"/>
                </a:solidFill>
                <a:latin typeface="Calibri"/>
              </a:rPr>
              <a:t>Kayacın kimyasal özellikleri bozulmadan önce çatlaması sonra küçük parçalara bölünmesidir.</a:t>
            </a:r>
          </a:p>
        </p:txBody>
      </p:sp>
      <p:graphicFrame>
        <p:nvGraphicFramePr>
          <p:cNvPr id="7" name="Table 6"/>
          <p:cNvGraphicFramePr>
            <a:graphicFrameLocks noGrp="1"/>
          </p:cNvGraphicFramePr>
          <p:nvPr/>
        </p:nvGraphicFramePr>
        <p:xfrm>
          <a:off x="502920" y="1947672"/>
          <a:ext cx="11183112" cy="4297680"/>
        </p:xfrm>
        <a:graphic>
          <a:graphicData uri="http://schemas.openxmlformats.org/drawingml/2006/table">
            <a:tbl>
              <a:tblPr firstRow="1" bandRow="1">
                <a:tableStyleId>{5C22544A-7EE6-4342-B048-85BDC9FD1C3A}</a:tableStyleId>
              </a:tblPr>
              <a:tblGrid>
                <a:gridCol w="2834640"/>
                <a:gridCol w="5486400"/>
                <a:gridCol w="2862072"/>
              </a:tblGrid>
              <a:tr h="457200">
                <a:tc>
                  <a:txBody>
                    <a:bodyPr wrap="square"/>
                    <a:lstStyle/>
                    <a:p>
                      <a:pPr algn="ctr">
                        <a:spcBef>
                          <a:spcPts val="0"/>
                        </a:spcBef>
                        <a:spcAft>
                          <a:spcPts val="0"/>
                        </a:spcAft>
                      </a:pPr>
                      <a:r>
                        <a:rPr lang="tr-TR" sz="1800" b="1" i="0">
                          <a:solidFill>
                            <a:srgbClr val="FFFFFF"/>
                          </a:solidFill>
                          <a:latin typeface="Calibri"/>
                        </a:rPr>
                        <a:t>Tür</a:t>
                      </a:r>
                    </a:p>
                  </a:txBody>
                  <a:tcPr marL="54864" marR="54864" marT="18288" marB="18288" anchor="ctr">
                    <a:solidFill>
                      <a:srgbClr val="7A5C9E"/>
                    </a:solidFill>
                  </a:tcPr>
                </a:tc>
                <a:tc>
                  <a:txBody>
                    <a:bodyPr wrap="square"/>
                    <a:lstStyle/>
                    <a:p>
                      <a:pPr algn="ctr">
                        <a:spcBef>
                          <a:spcPts val="0"/>
                        </a:spcBef>
                        <a:spcAft>
                          <a:spcPts val="0"/>
                        </a:spcAft>
                      </a:pPr>
                      <a:r>
                        <a:rPr lang="tr-TR" sz="1800" b="1" i="0">
                          <a:solidFill>
                            <a:srgbClr val="FFFFFF"/>
                          </a:solidFill>
                          <a:latin typeface="Calibri"/>
                        </a:rPr>
                        <a:t>Nasıl olur?</a:t>
                      </a:r>
                    </a:p>
                  </a:txBody>
                  <a:tcPr marL="54864" marR="54864" marT="18288" marB="18288" anchor="ctr">
                    <a:solidFill>
                      <a:srgbClr val="7A5C9E"/>
                    </a:solidFill>
                  </a:tcPr>
                </a:tc>
                <a:tc>
                  <a:txBody>
                    <a:bodyPr wrap="square"/>
                    <a:lstStyle/>
                    <a:p>
                      <a:pPr algn="ctr">
                        <a:spcBef>
                          <a:spcPts val="0"/>
                        </a:spcBef>
                        <a:spcAft>
                          <a:spcPts val="0"/>
                        </a:spcAft>
                      </a:pPr>
                      <a:r>
                        <a:rPr lang="tr-TR" sz="1800" b="1" i="0">
                          <a:solidFill>
                            <a:srgbClr val="FFFFFF"/>
                          </a:solidFill>
                          <a:latin typeface="Calibri"/>
                        </a:rPr>
                        <a:t>Nerede etkin?</a:t>
                      </a:r>
                    </a:p>
                  </a:txBody>
                  <a:tcPr marL="54864" marR="54864" marT="18288" marB="18288" anchor="ctr">
                    <a:solidFill>
                      <a:srgbClr val="7A5C9E"/>
                    </a:solidFill>
                  </a:tcPr>
                </a:tc>
              </a:tr>
              <a:tr h="768096">
                <a:tc>
                  <a:txBody>
                    <a:bodyPr wrap="square"/>
                    <a:lstStyle/>
                    <a:p>
                      <a:pPr algn="l">
                        <a:spcBef>
                          <a:spcPts val="0"/>
                        </a:spcBef>
                        <a:spcAft>
                          <a:spcPts val="0"/>
                        </a:spcAft>
                      </a:pPr>
                      <a:r>
                        <a:rPr lang="tr-TR" sz="1800" b="0" i="0">
                          <a:solidFill>
                            <a:srgbClr val="262626"/>
                          </a:solidFill>
                          <a:latin typeface="Calibri"/>
                        </a:rPr>
                        <a:t>Sıcaklık farkı çatlaması</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Sıcaklık farkıyla genleşme ve büzüşme kayaç yüzeyini çatlatır</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Sıcaklık farkı büyük, kurak yerler</a:t>
                      </a:r>
                    </a:p>
                  </a:txBody>
                  <a:tcPr marL="54864" marR="54864" marT="18288" marB="18288" anchor="ctr">
                    <a:solidFill>
                      <a:srgbClr val="FFFFFF"/>
                    </a:solidFill>
                  </a:tcPr>
                </a:tc>
              </a:tr>
              <a:tr h="768096">
                <a:tc>
                  <a:txBody>
                    <a:bodyPr wrap="square"/>
                    <a:lstStyle/>
                    <a:p>
                      <a:pPr algn="l">
                        <a:spcBef>
                          <a:spcPts val="0"/>
                        </a:spcBef>
                        <a:spcAft>
                          <a:spcPts val="0"/>
                        </a:spcAft>
                      </a:pPr>
                      <a:r>
                        <a:rPr lang="tr-TR" sz="1800" b="0" i="0">
                          <a:solidFill>
                            <a:srgbClr val="262626"/>
                          </a:solidFill>
                          <a:latin typeface="Calibri"/>
                        </a:rPr>
                        <a:t>Donma çatlaması</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Kayaca sızan su donar, hacmi artar, çatlak büyür</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Soğuk yerler</a:t>
                      </a:r>
                    </a:p>
                  </a:txBody>
                  <a:tcPr marL="54864" marR="54864" marT="18288" marB="18288" anchor="ctr">
                    <a:solidFill>
                      <a:srgbClr val="F0F0F0"/>
                    </a:solidFill>
                  </a:tcPr>
                </a:tc>
              </a:tr>
              <a:tr h="768096">
                <a:tc>
                  <a:txBody>
                    <a:bodyPr wrap="square"/>
                    <a:lstStyle/>
                    <a:p>
                      <a:pPr algn="l">
                        <a:spcBef>
                          <a:spcPts val="0"/>
                        </a:spcBef>
                        <a:spcAft>
                          <a:spcPts val="0"/>
                        </a:spcAft>
                      </a:pPr>
                      <a:r>
                        <a:rPr lang="tr-TR" sz="1800" b="0" i="0">
                          <a:solidFill>
                            <a:srgbClr val="262626"/>
                          </a:solidFill>
                          <a:latin typeface="Calibri"/>
                        </a:rPr>
                        <a:t>Tuz çatlatması</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Gözeneklerde biriken tuz kristalleri kayacı çatlatır</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Kıyılar, kurak bölgeler</a:t>
                      </a:r>
                    </a:p>
                  </a:txBody>
                  <a:tcPr marL="54864" marR="54864" marT="18288" marB="18288" anchor="ctr">
                    <a:solidFill>
                      <a:srgbClr val="FFFFFF"/>
                    </a:solidFill>
                  </a:tcPr>
                </a:tc>
              </a:tr>
              <a:tr h="768096">
                <a:tc>
                  <a:txBody>
                    <a:bodyPr wrap="square"/>
                    <a:lstStyle/>
                    <a:p>
                      <a:pPr algn="l">
                        <a:spcBef>
                          <a:spcPts val="0"/>
                        </a:spcBef>
                        <a:spcAft>
                          <a:spcPts val="0"/>
                        </a:spcAft>
                      </a:pPr>
                      <a:r>
                        <a:rPr lang="tr-TR" sz="1800" b="0" i="0">
                          <a:solidFill>
                            <a:srgbClr val="262626"/>
                          </a:solidFill>
                          <a:latin typeface="Calibri"/>
                        </a:rPr>
                        <a:t>Yük eksilmesi (kavlama)</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Üstteki malzeme aşınır, kayaç soğan kabuğu gibi plaka plaka ayrılır</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Yüzeye çıkan granit kütleleri</a:t>
                      </a:r>
                    </a:p>
                  </a:txBody>
                  <a:tcPr marL="54864" marR="54864" marT="18288" marB="18288" anchor="ctr">
                    <a:solidFill>
                      <a:srgbClr val="F0F0F0"/>
                    </a:solidFill>
                  </a:tcPr>
                </a:tc>
              </a:tr>
              <a:tr h="768096">
                <a:tc>
                  <a:txBody>
                    <a:bodyPr wrap="square"/>
                    <a:lstStyle/>
                    <a:p>
                      <a:pPr algn="l">
                        <a:spcBef>
                          <a:spcPts val="0"/>
                        </a:spcBef>
                        <a:spcAft>
                          <a:spcPts val="0"/>
                        </a:spcAft>
                      </a:pPr>
                      <a:r>
                        <a:rPr lang="tr-TR" sz="1800" b="0" i="0">
                          <a:solidFill>
                            <a:srgbClr val="262626"/>
                          </a:solidFill>
                          <a:latin typeface="Calibri"/>
                        </a:rPr>
                        <a:t>Islanma-kuruma</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Killi kayaç ıslanınca genişler, kuruyunca çatlar; tekrarlandıkça parçalanır</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Bünyesinde kil bulunan kayaçlar</a:t>
                      </a:r>
                    </a:p>
                  </a:txBody>
                  <a:tcPr marL="54864" marR="54864" marT="18288" marB="18288" anchor="ctr">
                    <a:solidFill>
                      <a:srgbClr val="FFFFFF"/>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74 / 350</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Kavlama ve fiziksel ayrışmanın iklimi</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FİZİKSEL</a:t>
            </a:r>
          </a:p>
        </p:txBody>
      </p:sp>
      <p:pic>
        <p:nvPicPr>
          <p:cNvPr id="6" name="Picture 5" descr="h7_kavlama_s70.jpg"/>
          <p:cNvPicPr>
            <a:picLocks noChangeAspect="1"/>
          </p:cNvPicPr>
          <p:nvPr/>
        </p:nvPicPr>
        <p:blipFill>
          <a:blip r:embed="rId3"/>
          <a:stretch>
            <a:fillRect/>
          </a:stretch>
        </p:blipFill>
        <p:spPr>
          <a:xfrm>
            <a:off x="502920" y="1699113"/>
            <a:ext cx="5669280" cy="3560357"/>
          </a:xfrm>
          <a:prstGeom prst="rect">
            <a:avLst/>
          </a:prstGeom>
          <a:ln w="9525">
            <a:solidFill>
              <a:srgbClr val="D9D9D9"/>
            </a:solidFill>
          </a:ln>
        </p:spPr>
      </p:pic>
      <p:sp>
        <p:nvSpPr>
          <p:cNvPr id="7" name="TextBox 6"/>
          <p:cNvSpPr txBox="1"/>
          <p:nvPr/>
        </p:nvSpPr>
        <p:spPr>
          <a:xfrm>
            <a:off x="502920" y="5742432"/>
            <a:ext cx="5669280" cy="457200"/>
          </a:xfrm>
          <a:prstGeom prst="rect">
            <a:avLst/>
          </a:prstGeom>
          <a:noFill/>
        </p:spPr>
        <p:txBody>
          <a:bodyPr wrap="square" anchor="t" lIns="73152" rIns="73152" tIns="36576" bIns="36576">
            <a:noAutofit/>
          </a:bodyPr>
          <a:lstStyle/>
          <a:p>
            <a:pPr algn="l">
              <a:spcBef>
                <a:spcPts val="0"/>
              </a:spcBef>
              <a:spcAft>
                <a:spcPts val="0"/>
              </a:spcAft>
            </a:pPr>
            <a:r>
              <a:rPr lang="tr-TR" sz="1600" b="0" i="1">
                <a:solidFill>
                  <a:srgbClr val="767676"/>
                </a:solidFill>
                <a:latin typeface="Calibri"/>
              </a:rPr>
              <a:t>Görsel 3.18: Half Dome granit kayasında kavlama (ABD)</a:t>
            </a:r>
          </a:p>
        </p:txBody>
      </p:sp>
      <p:sp>
        <p:nvSpPr>
          <p:cNvPr id="8" name="Rounded Rectangle 7"/>
          <p:cNvSpPr/>
          <p:nvPr/>
        </p:nvSpPr>
        <p:spPr>
          <a:xfrm>
            <a:off x="6400800" y="1261872"/>
            <a:ext cx="5287975" cy="1600200"/>
          </a:xfrm>
          <a:prstGeom prst="roundRect">
            <a:avLst>
              <a:gd name="adj" fmla="val 8000"/>
            </a:avLst>
          </a:prstGeom>
          <a:solidFill>
            <a:srgbClr val="F0F0F0"/>
          </a:solidFill>
          <a:ln>
            <a:noFill/>
          </a:ln>
          <a:effectLst/>
        </p:spPr>
        <p:txBody>
          <a:bodyPr rtlCol="0" anchor="ctr"/>
          <a:lstStyle/>
          <a:p/>
        </p:txBody>
      </p:sp>
      <p:sp>
        <p:nvSpPr>
          <p:cNvPr id="9" name="Rectangle 8"/>
          <p:cNvSpPr/>
          <p:nvPr/>
        </p:nvSpPr>
        <p:spPr>
          <a:xfrm>
            <a:off x="6400800" y="1261872"/>
            <a:ext cx="118872" cy="1600200"/>
          </a:xfrm>
          <a:prstGeom prst="rect">
            <a:avLst/>
          </a:prstGeom>
          <a:solidFill>
            <a:srgbClr val="7A5C9E"/>
          </a:solidFill>
          <a:ln>
            <a:noFill/>
          </a:ln>
          <a:effectLst/>
        </p:spPr>
        <p:txBody>
          <a:bodyPr rtlCol="0" anchor="ctr"/>
          <a:lstStyle/>
          <a:p/>
        </p:txBody>
      </p:sp>
      <p:sp>
        <p:nvSpPr>
          <p:cNvPr id="10" name="TextBox 9"/>
          <p:cNvSpPr txBox="1"/>
          <p:nvPr/>
        </p:nvSpPr>
        <p:spPr>
          <a:xfrm>
            <a:off x="6675120" y="1261872"/>
            <a:ext cx="4876495" cy="160020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Kayacın yüzeyi gevşer ve soğan kabuğu gibi plakalar şeklinde ayrılarak parçalanmaya başlar. Bu olaya kavlama adı da verilir.</a:t>
            </a:r>
          </a:p>
        </p:txBody>
      </p:sp>
      <p:sp>
        <p:nvSpPr>
          <p:cNvPr id="11" name="Rounded Rectangle 10"/>
          <p:cNvSpPr/>
          <p:nvPr/>
        </p:nvSpPr>
        <p:spPr>
          <a:xfrm>
            <a:off x="6400800" y="3044951"/>
            <a:ext cx="5287975" cy="1417320"/>
          </a:xfrm>
          <a:prstGeom prst="roundRect">
            <a:avLst>
              <a:gd name="adj" fmla="val 8000"/>
            </a:avLst>
          </a:prstGeom>
          <a:solidFill>
            <a:srgbClr val="F0F0F0"/>
          </a:solidFill>
          <a:ln>
            <a:noFill/>
          </a:ln>
          <a:effectLst/>
        </p:spPr>
        <p:txBody>
          <a:bodyPr rtlCol="0" anchor="ctr"/>
          <a:lstStyle/>
          <a:p/>
        </p:txBody>
      </p:sp>
      <p:sp>
        <p:nvSpPr>
          <p:cNvPr id="12" name="Rectangle 11"/>
          <p:cNvSpPr/>
          <p:nvPr/>
        </p:nvSpPr>
        <p:spPr>
          <a:xfrm>
            <a:off x="6400800" y="3044951"/>
            <a:ext cx="118872" cy="1417320"/>
          </a:xfrm>
          <a:prstGeom prst="rect">
            <a:avLst/>
          </a:prstGeom>
          <a:solidFill>
            <a:srgbClr val="7A5C9E"/>
          </a:solidFill>
          <a:ln>
            <a:noFill/>
          </a:ln>
          <a:effectLst/>
        </p:spPr>
        <p:txBody>
          <a:bodyPr rtlCol="0" anchor="ctr"/>
          <a:lstStyle/>
          <a:p/>
        </p:txBody>
      </p:sp>
      <p:sp>
        <p:nvSpPr>
          <p:cNvPr id="13" name="TextBox 12"/>
          <p:cNvSpPr txBox="1"/>
          <p:nvPr/>
        </p:nvSpPr>
        <p:spPr>
          <a:xfrm>
            <a:off x="6675120" y="3044951"/>
            <a:ext cx="4876495" cy="141732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Fiziksel ayrışma dünyanın kurak ve soğuk bölgelerinde genel olarak daha etkindir.</a:t>
            </a:r>
          </a:p>
        </p:txBody>
      </p:sp>
      <p:sp>
        <p:nvSpPr>
          <p:cNvPr id="14" name="Rounded Rectangle 13"/>
          <p:cNvSpPr/>
          <p:nvPr/>
        </p:nvSpPr>
        <p:spPr>
          <a:xfrm>
            <a:off x="6400800" y="4690872"/>
            <a:ext cx="5287975" cy="1508760"/>
          </a:xfrm>
          <a:prstGeom prst="roundRect">
            <a:avLst>
              <a:gd name="adj" fmla="val 8000"/>
            </a:avLst>
          </a:prstGeom>
          <a:solidFill>
            <a:srgbClr val="F0F0F0"/>
          </a:solidFill>
          <a:ln>
            <a:noFill/>
          </a:ln>
          <a:effectLst/>
        </p:spPr>
        <p:txBody>
          <a:bodyPr rtlCol="0" anchor="ctr"/>
          <a:lstStyle/>
          <a:p/>
        </p:txBody>
      </p:sp>
      <p:sp>
        <p:nvSpPr>
          <p:cNvPr id="15" name="Rectangle 14"/>
          <p:cNvSpPr/>
          <p:nvPr/>
        </p:nvSpPr>
        <p:spPr>
          <a:xfrm>
            <a:off x="6400800" y="4690872"/>
            <a:ext cx="118872" cy="1508760"/>
          </a:xfrm>
          <a:prstGeom prst="rect">
            <a:avLst/>
          </a:prstGeom>
          <a:solidFill>
            <a:srgbClr val="4F4F4F"/>
          </a:solidFill>
          <a:ln>
            <a:noFill/>
          </a:ln>
          <a:effectLst/>
        </p:spPr>
        <p:txBody>
          <a:bodyPr rtlCol="0" anchor="ctr"/>
          <a:lstStyle/>
          <a:p/>
        </p:txBody>
      </p:sp>
      <p:sp>
        <p:nvSpPr>
          <p:cNvPr id="16" name="TextBox 15"/>
          <p:cNvSpPr txBox="1"/>
          <p:nvPr/>
        </p:nvSpPr>
        <p:spPr>
          <a:xfrm>
            <a:off x="6675120" y="4690872"/>
            <a:ext cx="4876495" cy="150876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Fiziksel ayrışma kayaçlarda yüzey miktarını artırarak kimyasal ayrışmayı da hızlandıran bir süreçtir.</a:t>
            </a:r>
          </a:p>
        </p:txBody>
      </p:sp>
      <p:sp>
        <p:nvSpPr>
          <p:cNvPr id="17" name="TextBox 1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8" name="Rounded Rectangle 1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a:t>
            </a:r>
          </a:p>
        </p:txBody>
      </p:sp>
      <p:sp>
        <p:nvSpPr>
          <p:cNvPr id="19" name="TextBox 1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75 / 350</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4</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Kayaç bünyesine sızan suyun donup hacminin artmasıyla gerçekleşen ayrışma hangisidir?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Tuz çatlatması</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Donma çatlaması</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Kavlama</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Islanma-kuruma çatlaması</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Kimyasal çözünme</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76 / 350</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4</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Kayaç bünyesine sızan suyun donup hacminin artmasıyla gerçekleşen ayrışma hangisidir?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Tuz çatlatması</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Donma çatlaması</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Kavlama</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Islanma-kuruma çatlaması</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Kimyasal çözünme</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70: kayaç bünyesine sızan suların donması ve hacminin artmasıyla donma çatlaması meydana gelir.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77 / 350</a:t>
            </a:r>
          </a:p>
        </p:txBody>
      </p:sp>
    </p:spTree>
  </p:cSld>
  <p:clrMapOvr>
    <a:masterClrMapping/>
  </p:clrMapOvr>
</p:sld>
</file>

<file path=ppt/slides/slide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 Notu: canlılar da ayrıştırır</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BİLGİ NOTU</a:t>
            </a:r>
          </a:p>
        </p:txBody>
      </p:sp>
      <p:sp>
        <p:nvSpPr>
          <p:cNvPr id="6" name="Rounded Rectangle 5"/>
          <p:cNvSpPr/>
          <p:nvPr/>
        </p:nvSpPr>
        <p:spPr>
          <a:xfrm>
            <a:off x="502920" y="1261872"/>
            <a:ext cx="3594506" cy="31089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7A5C9E"/>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7A5C9E"/>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Bitki kökleri</a:t>
            </a:r>
          </a:p>
        </p:txBody>
      </p:sp>
      <p:sp>
        <p:nvSpPr>
          <p:cNvPr id="10" name="TextBox 9"/>
          <p:cNvSpPr txBox="1"/>
          <p:nvPr/>
        </p:nvSpPr>
        <p:spPr>
          <a:xfrm>
            <a:off x="612648" y="1865376"/>
            <a:ext cx="337505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Kaya çatlaklarına giren bitki köklerinin büyümesinin ortaya çıkardığı basıncın kayaçların fiziksel parçalanmasına neden olması</a:t>
            </a:r>
          </a:p>
        </p:txBody>
      </p:sp>
      <p:sp>
        <p:nvSpPr>
          <p:cNvPr id="11" name="Rounded Rectangle 10"/>
          <p:cNvSpPr/>
          <p:nvPr/>
        </p:nvSpPr>
        <p:spPr>
          <a:xfrm>
            <a:off x="4298594" y="1261872"/>
            <a:ext cx="3594506" cy="31089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4F4F4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Humus ve karbondioksit</a:t>
            </a:r>
          </a:p>
        </p:txBody>
      </p:sp>
      <p:sp>
        <p:nvSpPr>
          <p:cNvPr id="15" name="TextBox 14"/>
          <p:cNvSpPr txBox="1"/>
          <p:nvPr/>
        </p:nvSpPr>
        <p:spPr>
          <a:xfrm>
            <a:off x="4408322" y="1865376"/>
            <a:ext cx="337505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organik maddelerden ortaya çıkan humus asidi ve bitki köklerinden açığa çıkan karbondioksidin ortamdaki suyla birleşmesinin kimyasal çözünmede etkili olması</a:t>
            </a:r>
          </a:p>
        </p:txBody>
      </p:sp>
      <p:sp>
        <p:nvSpPr>
          <p:cNvPr id="16" name="Rounded Rectangle 15"/>
          <p:cNvSpPr/>
          <p:nvPr/>
        </p:nvSpPr>
        <p:spPr>
          <a:xfrm>
            <a:off x="8094268" y="1261872"/>
            <a:ext cx="3594506" cy="31089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7A5C9E"/>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7A5C9E"/>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İnsan</a:t>
            </a:r>
          </a:p>
        </p:txBody>
      </p:sp>
      <p:sp>
        <p:nvSpPr>
          <p:cNvPr id="20" name="TextBox 19"/>
          <p:cNvSpPr txBox="1"/>
          <p:nvPr/>
        </p:nvSpPr>
        <p:spPr>
          <a:xfrm>
            <a:off x="8203996" y="1865376"/>
            <a:ext cx="337505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insanların madencilik, inşaat, tarım vb. faaliyetleri sırasında kayaçların ayrışmasına yol açması</a:t>
            </a:r>
          </a:p>
        </p:txBody>
      </p:sp>
      <p:sp>
        <p:nvSpPr>
          <p:cNvPr id="21" name="TextBox 20"/>
          <p:cNvSpPr txBox="1"/>
          <p:nvPr/>
        </p:nvSpPr>
        <p:spPr>
          <a:xfrm>
            <a:off x="502920" y="4645152"/>
            <a:ext cx="11185855" cy="128016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7A5C9E"/>
                </a:solidFill>
                <a:latin typeface="Calibri"/>
              </a:rPr>
              <a:t>Sen de bir örnek söyle: okul bahçesinde ya da yolda canlıların kayaçları parçaladığı bir yer.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78 / 350</a:t>
            </a:r>
          </a:p>
        </p:txBody>
      </p:sp>
    </p:spTree>
  </p:cSld>
  <p:clrMapOvr>
    <a:masterClrMapping/>
  </p:clrMapOvr>
</p:sld>
</file>

<file path=ppt/slides/slide3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(s. 71): ayrışma türleri</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6 dk</a:t>
            </a:r>
          </a:p>
        </p:txBody>
      </p:sp>
      <p:pic>
        <p:nvPicPr>
          <p:cNvPr id="6" name="Picture 5" descr="h7_ayrisma1_s71.jpg"/>
          <p:cNvPicPr>
            <a:picLocks noChangeAspect="1"/>
          </p:cNvPicPr>
          <p:nvPr/>
        </p:nvPicPr>
        <p:blipFill>
          <a:blip r:embed="rId3"/>
          <a:stretch>
            <a:fillRect/>
          </a:stretch>
        </p:blipFill>
        <p:spPr>
          <a:xfrm>
            <a:off x="502920" y="1319640"/>
            <a:ext cx="3606698" cy="1484662"/>
          </a:xfrm>
          <a:prstGeom prst="rect">
            <a:avLst/>
          </a:prstGeom>
          <a:ln w="9525">
            <a:solidFill>
              <a:srgbClr val="D9D9D9"/>
            </a:solidFill>
          </a:ln>
        </p:spPr>
      </p:pic>
      <p:sp>
        <p:nvSpPr>
          <p:cNvPr id="7" name="TextBox 6"/>
          <p:cNvSpPr txBox="1"/>
          <p:nvPr/>
        </p:nvSpPr>
        <p:spPr>
          <a:xfrm>
            <a:off x="502920" y="2907792"/>
            <a:ext cx="3606698" cy="457200"/>
          </a:xfrm>
          <a:prstGeom prst="rect">
            <a:avLst/>
          </a:prstGeom>
          <a:noFill/>
        </p:spPr>
        <p:txBody>
          <a:bodyPr wrap="square" anchor="t" lIns="73152" rIns="73152" tIns="36576" bIns="36576">
            <a:noAutofit/>
          </a:bodyPr>
          <a:lstStyle/>
          <a:p>
            <a:pPr algn="ctr">
              <a:spcBef>
                <a:spcPts val="0"/>
              </a:spcBef>
              <a:spcAft>
                <a:spcPts val="0"/>
              </a:spcAft>
            </a:pPr>
            <a:r>
              <a:rPr lang="tr-TR" sz="2000" b="1" i="0">
                <a:solidFill>
                  <a:srgbClr val="262626"/>
                </a:solidFill>
                <a:latin typeface="Calibri"/>
              </a:rPr>
              <a:t>1. görsel</a:t>
            </a:r>
          </a:p>
        </p:txBody>
      </p:sp>
      <p:pic>
        <p:nvPicPr>
          <p:cNvPr id="8" name="Picture 7" descr="h7_ayrisma2_s71.jpg"/>
          <p:cNvPicPr>
            <a:picLocks noChangeAspect="1"/>
          </p:cNvPicPr>
          <p:nvPr/>
        </p:nvPicPr>
        <p:blipFill>
          <a:blip r:embed="rId4"/>
          <a:stretch>
            <a:fillRect/>
          </a:stretch>
        </p:blipFill>
        <p:spPr>
          <a:xfrm>
            <a:off x="4292498" y="1319640"/>
            <a:ext cx="3606698" cy="1484662"/>
          </a:xfrm>
          <a:prstGeom prst="rect">
            <a:avLst/>
          </a:prstGeom>
          <a:ln w="9525">
            <a:solidFill>
              <a:srgbClr val="D9D9D9"/>
            </a:solidFill>
          </a:ln>
        </p:spPr>
      </p:pic>
      <p:sp>
        <p:nvSpPr>
          <p:cNvPr id="9" name="TextBox 8"/>
          <p:cNvSpPr txBox="1"/>
          <p:nvPr/>
        </p:nvSpPr>
        <p:spPr>
          <a:xfrm>
            <a:off x="4292498" y="2907792"/>
            <a:ext cx="3606698" cy="457200"/>
          </a:xfrm>
          <a:prstGeom prst="rect">
            <a:avLst/>
          </a:prstGeom>
          <a:noFill/>
        </p:spPr>
        <p:txBody>
          <a:bodyPr wrap="square" anchor="t" lIns="73152" rIns="73152" tIns="36576" bIns="36576">
            <a:noAutofit/>
          </a:bodyPr>
          <a:lstStyle/>
          <a:p>
            <a:pPr algn="ctr">
              <a:spcBef>
                <a:spcPts val="0"/>
              </a:spcBef>
              <a:spcAft>
                <a:spcPts val="0"/>
              </a:spcAft>
            </a:pPr>
            <a:r>
              <a:rPr lang="tr-TR" sz="2000" b="1" i="0">
                <a:solidFill>
                  <a:srgbClr val="262626"/>
                </a:solidFill>
                <a:latin typeface="Calibri"/>
              </a:rPr>
              <a:t>2. görsel</a:t>
            </a:r>
          </a:p>
        </p:txBody>
      </p:sp>
      <p:pic>
        <p:nvPicPr>
          <p:cNvPr id="10" name="Picture 9" descr="h7_ayrisma3_s71.jpg"/>
          <p:cNvPicPr>
            <a:picLocks noChangeAspect="1"/>
          </p:cNvPicPr>
          <p:nvPr/>
        </p:nvPicPr>
        <p:blipFill>
          <a:blip r:embed="rId5"/>
          <a:stretch>
            <a:fillRect/>
          </a:stretch>
        </p:blipFill>
        <p:spPr>
          <a:xfrm>
            <a:off x="8082076" y="1320425"/>
            <a:ext cx="3606698" cy="1483092"/>
          </a:xfrm>
          <a:prstGeom prst="rect">
            <a:avLst/>
          </a:prstGeom>
          <a:ln w="9525">
            <a:solidFill>
              <a:srgbClr val="D9D9D9"/>
            </a:solidFill>
          </a:ln>
        </p:spPr>
      </p:pic>
      <p:sp>
        <p:nvSpPr>
          <p:cNvPr id="11" name="TextBox 10"/>
          <p:cNvSpPr txBox="1"/>
          <p:nvPr/>
        </p:nvSpPr>
        <p:spPr>
          <a:xfrm>
            <a:off x="8082076" y="2907792"/>
            <a:ext cx="3606698" cy="457200"/>
          </a:xfrm>
          <a:prstGeom prst="rect">
            <a:avLst/>
          </a:prstGeom>
          <a:noFill/>
        </p:spPr>
        <p:txBody>
          <a:bodyPr wrap="square" anchor="t" lIns="73152" rIns="73152" tIns="36576" bIns="36576">
            <a:noAutofit/>
          </a:bodyPr>
          <a:lstStyle/>
          <a:p>
            <a:pPr algn="ctr">
              <a:spcBef>
                <a:spcPts val="0"/>
              </a:spcBef>
              <a:spcAft>
                <a:spcPts val="0"/>
              </a:spcAft>
            </a:pPr>
            <a:r>
              <a:rPr lang="tr-TR" sz="2000" b="1" i="0">
                <a:solidFill>
                  <a:srgbClr val="262626"/>
                </a:solidFill>
                <a:latin typeface="Calibri"/>
              </a:rPr>
              <a:t>3. görsel</a:t>
            </a:r>
          </a:p>
        </p:txBody>
      </p:sp>
      <p:sp>
        <p:nvSpPr>
          <p:cNvPr id="12" name="Rounded Rectangle 11"/>
          <p:cNvSpPr/>
          <p:nvPr/>
        </p:nvSpPr>
        <p:spPr>
          <a:xfrm>
            <a:off x="502920" y="3502152"/>
            <a:ext cx="11185855" cy="274320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1200"/>
              </a:spcAft>
            </a:pPr>
            <a:r>
              <a:rPr lang="tr-TR" sz="2800" b="1" i="0">
                <a:solidFill>
                  <a:srgbClr val="262626"/>
                </a:solidFill>
                <a:latin typeface="Calibri"/>
              </a:rPr>
              <a:t>1. Görsellerin bulunduğu alanlarda hangi tür ayrışmanın daha etkili olduğu söylenebilir?</a:t>
            </a:r>
          </a:p>
          <a:p>
            <a:pPr algn="l">
              <a:spcBef>
                <a:spcPts val="0"/>
              </a:spcBef>
              <a:spcAft>
                <a:spcPts val="0"/>
              </a:spcAft>
            </a:pPr>
            <a:r>
              <a:rPr lang="tr-TR" sz="2800" b="1" i="0">
                <a:solidFill>
                  <a:srgbClr val="262626"/>
                </a:solidFill>
                <a:latin typeface="Calibri"/>
              </a:rPr>
              <a:t>2. Görsellerin bulunduğu alanların iklim özellikleriyle ilgili neler söylenebilir?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4" name="Rounded Rectangle 1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70-71</a:t>
            </a:r>
          </a:p>
        </p:txBody>
      </p:sp>
      <p:sp>
        <p:nvSpPr>
          <p:cNvPr id="15" name="TextBox 1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79 / 350</a:t>
            </a:r>
          </a:p>
        </p:txBody>
      </p:sp>
    </p:spTree>
  </p:cSld>
  <p:clrMapOvr>
    <a:masterClrMapping/>
  </p:clrMapOvr>
</p:sld>
</file>

<file path=ppt/slides/slide3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(s. 71): ayrışma türleri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7_ayrisma1_s71.jpg"/>
          <p:cNvPicPr>
            <a:picLocks noChangeAspect="1"/>
          </p:cNvPicPr>
          <p:nvPr/>
        </p:nvPicPr>
        <p:blipFill>
          <a:blip r:embed="rId3"/>
          <a:stretch>
            <a:fillRect/>
          </a:stretch>
        </p:blipFill>
        <p:spPr>
          <a:xfrm>
            <a:off x="502920" y="1319640"/>
            <a:ext cx="3606698" cy="1484662"/>
          </a:xfrm>
          <a:prstGeom prst="rect">
            <a:avLst/>
          </a:prstGeom>
          <a:ln w="9525">
            <a:solidFill>
              <a:srgbClr val="D9D9D9"/>
            </a:solidFill>
          </a:ln>
        </p:spPr>
      </p:pic>
      <p:sp>
        <p:nvSpPr>
          <p:cNvPr id="7" name="Rounded Rectangle 6"/>
          <p:cNvSpPr/>
          <p:nvPr/>
        </p:nvSpPr>
        <p:spPr>
          <a:xfrm>
            <a:off x="502920" y="2953512"/>
            <a:ext cx="3606698" cy="3291840"/>
          </a:xfrm>
          <a:prstGeom prst="roundRect">
            <a:avLst>
              <a:gd name="adj" fmla="val 8000"/>
            </a:avLst>
          </a:prstGeom>
          <a:solidFill>
            <a:srgbClr val="E3F1E4"/>
          </a:solidFill>
          <a:ln>
            <a:noFill/>
          </a:ln>
          <a:effectLst/>
        </p:spPr>
        <p:txBody>
          <a:bodyPr rtlCol="0" anchor="ctr" wrap="square" lIns="137160" rIns="137160" tIns="73152" bIns="73152">
            <a:noAutofit/>
          </a:bodyPr>
          <a:lstStyle/>
          <a:p>
            <a:pPr algn="l">
              <a:spcBef>
                <a:spcPts val="0"/>
              </a:spcBef>
              <a:spcAft>
                <a:spcPts val="600"/>
              </a:spcAft>
            </a:pPr>
            <a:r>
              <a:rPr lang="tr-TR" sz="2100" b="1" i="0">
                <a:solidFill>
                  <a:srgbClr val="2E7D32"/>
                </a:solidFill>
                <a:latin typeface="Calibri"/>
              </a:rPr>
              <a:t>1. görsel</a:t>
            </a:r>
          </a:p>
          <a:p>
            <a:pPr algn="l">
              <a:spcBef>
                <a:spcPts val="0"/>
              </a:spcBef>
              <a:spcAft>
                <a:spcPts val="0"/>
              </a:spcAft>
            </a:pPr>
            <a:r>
              <a:rPr lang="tr-TR" sz="2100" b="0" i="0">
                <a:solidFill>
                  <a:srgbClr val="262626"/>
                </a:solidFill>
                <a:latin typeface="Calibri"/>
              </a:rPr>
              <a:t>Fiziksel ayrışma (sıcaklık farkı) · kurak, sıcaklık farkı büyük, seyrek bitki</a:t>
            </a:r>
          </a:p>
        </p:txBody>
      </p:sp>
      <p:pic>
        <p:nvPicPr>
          <p:cNvPr id="8" name="Picture 7" descr="h7_ayrisma2_s71.jpg"/>
          <p:cNvPicPr>
            <a:picLocks noChangeAspect="1"/>
          </p:cNvPicPr>
          <p:nvPr/>
        </p:nvPicPr>
        <p:blipFill>
          <a:blip r:embed="rId4"/>
          <a:stretch>
            <a:fillRect/>
          </a:stretch>
        </p:blipFill>
        <p:spPr>
          <a:xfrm>
            <a:off x="4292498" y="1319640"/>
            <a:ext cx="3606698" cy="1484662"/>
          </a:xfrm>
          <a:prstGeom prst="rect">
            <a:avLst/>
          </a:prstGeom>
          <a:ln w="9525">
            <a:solidFill>
              <a:srgbClr val="D9D9D9"/>
            </a:solidFill>
          </a:ln>
        </p:spPr>
      </p:pic>
      <p:sp>
        <p:nvSpPr>
          <p:cNvPr id="9" name="Rounded Rectangle 8"/>
          <p:cNvSpPr/>
          <p:nvPr/>
        </p:nvSpPr>
        <p:spPr>
          <a:xfrm>
            <a:off x="4292498" y="2953512"/>
            <a:ext cx="3606698" cy="3291840"/>
          </a:xfrm>
          <a:prstGeom prst="roundRect">
            <a:avLst>
              <a:gd name="adj" fmla="val 8000"/>
            </a:avLst>
          </a:prstGeom>
          <a:solidFill>
            <a:srgbClr val="E3F1E4"/>
          </a:solidFill>
          <a:ln>
            <a:noFill/>
          </a:ln>
          <a:effectLst/>
        </p:spPr>
        <p:txBody>
          <a:bodyPr rtlCol="0" anchor="ctr" wrap="square" lIns="137160" rIns="137160" tIns="73152" bIns="73152">
            <a:noAutofit/>
          </a:bodyPr>
          <a:lstStyle/>
          <a:p>
            <a:pPr algn="l">
              <a:spcBef>
                <a:spcPts val="0"/>
              </a:spcBef>
              <a:spcAft>
                <a:spcPts val="600"/>
              </a:spcAft>
            </a:pPr>
            <a:r>
              <a:rPr lang="tr-TR" sz="2100" b="1" i="0">
                <a:solidFill>
                  <a:srgbClr val="2E7D32"/>
                </a:solidFill>
                <a:latin typeface="Calibri"/>
              </a:rPr>
              <a:t>2. görsel</a:t>
            </a:r>
          </a:p>
          <a:p>
            <a:pPr algn="l">
              <a:spcBef>
                <a:spcPts val="0"/>
              </a:spcBef>
              <a:spcAft>
                <a:spcPts val="0"/>
              </a:spcAft>
            </a:pPr>
            <a:r>
              <a:rPr lang="tr-TR" sz="2100" b="0" i="0">
                <a:solidFill>
                  <a:srgbClr val="262626"/>
                </a:solidFill>
                <a:latin typeface="Calibri"/>
              </a:rPr>
              <a:t>Kıyı: tuz çatlatması ve suyun çözme etkisi · tuzlu su etkisinde (iki gerekçe kabul)</a:t>
            </a:r>
          </a:p>
        </p:txBody>
      </p:sp>
      <p:pic>
        <p:nvPicPr>
          <p:cNvPr id="10" name="Picture 9" descr="h7_ayrisma3_s71.jpg"/>
          <p:cNvPicPr>
            <a:picLocks noChangeAspect="1"/>
          </p:cNvPicPr>
          <p:nvPr/>
        </p:nvPicPr>
        <p:blipFill>
          <a:blip r:embed="rId5"/>
          <a:stretch>
            <a:fillRect/>
          </a:stretch>
        </p:blipFill>
        <p:spPr>
          <a:xfrm>
            <a:off x="8082076" y="1320425"/>
            <a:ext cx="3606698" cy="1483092"/>
          </a:xfrm>
          <a:prstGeom prst="rect">
            <a:avLst/>
          </a:prstGeom>
          <a:ln w="9525">
            <a:solidFill>
              <a:srgbClr val="D9D9D9"/>
            </a:solidFill>
          </a:ln>
        </p:spPr>
      </p:pic>
      <p:sp>
        <p:nvSpPr>
          <p:cNvPr id="11" name="Rounded Rectangle 10"/>
          <p:cNvSpPr/>
          <p:nvPr/>
        </p:nvSpPr>
        <p:spPr>
          <a:xfrm>
            <a:off x="8082076" y="2953512"/>
            <a:ext cx="3606698" cy="3291840"/>
          </a:xfrm>
          <a:prstGeom prst="roundRect">
            <a:avLst>
              <a:gd name="adj" fmla="val 8000"/>
            </a:avLst>
          </a:prstGeom>
          <a:solidFill>
            <a:srgbClr val="E3F1E4"/>
          </a:solidFill>
          <a:ln>
            <a:noFill/>
          </a:ln>
          <a:effectLst/>
        </p:spPr>
        <p:txBody>
          <a:bodyPr rtlCol="0" anchor="ctr" wrap="square" lIns="137160" rIns="137160" tIns="73152" bIns="73152">
            <a:noAutofit/>
          </a:bodyPr>
          <a:lstStyle/>
          <a:p>
            <a:pPr algn="l">
              <a:spcBef>
                <a:spcPts val="0"/>
              </a:spcBef>
              <a:spcAft>
                <a:spcPts val="600"/>
              </a:spcAft>
            </a:pPr>
            <a:r>
              <a:rPr lang="tr-TR" sz="2100" b="1" i="0">
                <a:solidFill>
                  <a:srgbClr val="2E7D32"/>
                </a:solidFill>
                <a:latin typeface="Calibri"/>
              </a:rPr>
              <a:t>3. görsel</a:t>
            </a:r>
          </a:p>
          <a:p>
            <a:pPr algn="l">
              <a:spcBef>
                <a:spcPts val="0"/>
              </a:spcBef>
              <a:spcAft>
                <a:spcPts val="0"/>
              </a:spcAft>
            </a:pPr>
            <a:r>
              <a:rPr lang="tr-TR" sz="2100" b="0" i="0">
                <a:solidFill>
                  <a:srgbClr val="262626"/>
                </a:solidFill>
                <a:latin typeface="Calibri"/>
              </a:rPr>
              <a:t>Biyolojik (kökler) ve kimyasal çözünme · nemli, yağışlı, gür bitki örtüsü</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70-71</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80 / 350</a:t>
            </a:r>
          </a:p>
        </p:txBody>
      </p:sp>
    </p:spTree>
  </p:cSld>
  <p:clrMapOvr>
    <a:masterClrMapping/>
  </p:clrMapOvr>
</p:sld>
</file>

<file path=ppt/slides/slide4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Kıvrım dağı ile kırık dağı nasıl oluşur?</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Türkiye'nin üç ana fay sistemini yaz.</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Fiziksel ayrışma hangi iklimlerde daha etkindir? Bir türünü yaz.</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57, 66, 70</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81 / 350</a:t>
            </a:r>
          </a:p>
        </p:txBody>
      </p:sp>
    </p:spTree>
  </p:cSld>
  <p:clrMapOvr>
    <a:masterClrMapping/>
  </p:clrMapOvr>
</p:sld>
</file>

<file path=ppt/slides/slide4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7A5C9E"/>
                </a:solidFill>
                <a:latin typeface="Calibri"/>
              </a:rPr>
              <a:t>•  </a:t>
            </a:r>
            <a:r>
              <a:rPr lang="tr-TR" sz="2600" b="0" i="0">
                <a:solidFill>
                  <a:srgbClr val="262626"/>
                </a:solidFill>
                <a:latin typeface="Calibri"/>
              </a:rPr>
              <a:t>Çalışma kâğıdı Bölüm 1'in 4-5. maddelerini çöz.</a:t>
            </a:r>
          </a:p>
          <a:p>
            <a:pPr algn="l" marL="323206" indent="-323206">
              <a:spcBef>
                <a:spcPts val="0"/>
              </a:spcBef>
              <a:spcAft>
                <a:spcPts val="1200"/>
              </a:spcAft>
            </a:pPr>
            <a:r>
              <a:rPr lang="tr-TR" sz="2600" b="1" i="0">
                <a:solidFill>
                  <a:srgbClr val="7A5C9E"/>
                </a:solidFill>
                <a:latin typeface="Calibri"/>
              </a:rPr>
              <a:t>•  </a:t>
            </a:r>
            <a:r>
              <a:rPr lang="tr-TR" sz="2600" b="0" i="0">
                <a:solidFill>
                  <a:srgbClr val="262626"/>
                </a:solidFill>
                <a:latin typeface="Calibri"/>
              </a:rPr>
              <a:t>s. 61 Uygulaması: numaralı dağ ve ovaların adlarını atlastan yaz.</a:t>
            </a:r>
          </a:p>
          <a:p>
            <a:pPr algn="l" marL="323206" indent="-323206">
              <a:spcBef>
                <a:spcPts val="0"/>
              </a:spcBef>
              <a:spcAft>
                <a:spcPts val="1200"/>
              </a:spcAft>
            </a:pPr>
            <a:r>
              <a:rPr lang="tr-TR" sz="2600" b="1" i="0">
                <a:solidFill>
                  <a:srgbClr val="7A5C9E"/>
                </a:solidFill>
                <a:latin typeface="Calibri"/>
              </a:rPr>
              <a:t>•  </a:t>
            </a:r>
            <a:r>
              <a:rPr lang="tr-TR" sz="2600" b="0" i="0">
                <a:solidFill>
                  <a:srgbClr val="262626"/>
                </a:solidFill>
                <a:latin typeface="Calibri"/>
              </a:rPr>
              <a:t>s. 69 çizelgesinden Türkiye ile ilgili üç olayı dönemleriyle yaz.</a:t>
            </a:r>
          </a:p>
          <a:p>
            <a:pPr algn="l" marL="323206" indent="-323206">
              <a:spcBef>
                <a:spcPts val="0"/>
              </a:spcBef>
              <a:spcAft>
                <a:spcPts val="0"/>
              </a:spcAft>
            </a:pPr>
            <a:r>
              <a:rPr lang="tr-TR" sz="2600" b="1" i="0">
                <a:solidFill>
                  <a:srgbClr val="7A5C9E"/>
                </a:solidFill>
                <a:latin typeface="Calibri"/>
              </a:rPr>
              <a:t>•  </a:t>
            </a:r>
            <a:r>
              <a:rPr lang="tr-TR" sz="2600" b="0" i="0">
                <a:solidFill>
                  <a:srgbClr val="262626"/>
                </a:solidFill>
                <a:latin typeface="Calibri"/>
              </a:rPr>
              <a:t>Dersin olmadığı şubeler: s. 56-57 ve s. 64-66'yı oku; s. 65 ve s. 67 sorularını deftere cevapla.</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56-71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82 / 350</a:t>
            </a:r>
          </a:p>
        </p:txBody>
      </p:sp>
    </p:spTree>
  </p:cSld>
  <p:clrMapOvr>
    <a:masterClrMapping/>
  </p:clrMapOvr>
</p:sld>
</file>

<file path=ppt/slides/slide4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GNL-COG10-SN-U3 — 7. hafta · Levha Hareketleri, Yer Şekilleri ve Jeolojik Zamanlar (slayt 42-82)</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