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39.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338" r:id="rId90"/>
    <p:sldId id="339" r:id="rId91"/>
    <p:sldId id="340" r:id="rId92"/>
    <p:sldId id="341" r:id="rId93"/>
    <p:sldId id="342" r:id="rId94"/>
    <p:sldId id="343" r:id="rId95"/>
    <p:sldId id="344" r:id="rId96"/>
    <p:sldId id="345" r:id="rId97"/>
    <p:sldId id="346" r:id="rId98"/>
    <p:sldId id="347" r:id="rId99"/>
    <p:sldId id="348" r:id="rId100"/>
    <p:sldId id="349" r:id="rId101"/>
    <p:sldId id="350" r:id="rId102"/>
    <p:sldId id="351" r:id="rId103"/>
    <p:sldId id="352" r:id="rId104"/>
    <p:sldId id="353" r:id="rId105"/>
    <p:sldId id="354" r:id="rId106"/>
    <p:sldId id="355" r:id="rId107"/>
    <p:sldId id="356" r:id="rId108"/>
    <p:sldId id="357" r:id="rId109"/>
    <p:sldId id="358" r:id="rId110"/>
    <p:sldId id="359" r:id="rId111"/>
    <p:sldId id="360" r:id="rId112"/>
    <p:sldId id="361" r:id="rId113"/>
    <p:sldId id="362" r:id="rId114"/>
    <p:sldId id="363" r:id="rId115"/>
    <p:sldId id="364" r:id="rId116"/>
    <p:sldId id="365" r:id="rId117"/>
    <p:sldId id="366" r:id="rId118"/>
    <p:sldId id="367" r:id="rId119"/>
    <p:sldId id="368" r:id="rId120"/>
    <p:sldId id="369" r:id="rId121"/>
    <p:sldId id="370" r:id="rId122"/>
    <p:sldId id="371" r:id="rId123"/>
    <p:sldId id="372" r:id="rId124"/>
    <p:sldId id="373" r:id="rId125"/>
    <p:sldId id="374" r:id="rId126"/>
    <p:sldId id="375" r:id="rId127"/>
    <p:sldId id="376" r:id="rId46"/>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46" Type="http://schemas.openxmlformats.org/officeDocument/2006/relationships/slide" Target="slides/slide39.xml"/><Relationship Id="rId90" Type="http://schemas.openxmlformats.org/officeDocument/2006/relationships/slide" Target="slides/slide1.xml"/><Relationship Id="rId91" Type="http://schemas.openxmlformats.org/officeDocument/2006/relationships/slide" Target="slides/slide2.xml"/><Relationship Id="rId92" Type="http://schemas.openxmlformats.org/officeDocument/2006/relationships/slide" Target="slides/slide3.xml"/><Relationship Id="rId93" Type="http://schemas.openxmlformats.org/officeDocument/2006/relationships/slide" Target="slides/slide4.xml"/><Relationship Id="rId94" Type="http://schemas.openxmlformats.org/officeDocument/2006/relationships/slide" Target="slides/slide5.xml"/><Relationship Id="rId95" Type="http://schemas.openxmlformats.org/officeDocument/2006/relationships/slide" Target="slides/slide6.xml"/><Relationship Id="rId96" Type="http://schemas.openxmlformats.org/officeDocument/2006/relationships/slide" Target="slides/slide7.xml"/><Relationship Id="rId97" Type="http://schemas.openxmlformats.org/officeDocument/2006/relationships/slide" Target="slides/slide8.xml"/><Relationship Id="rId98" Type="http://schemas.openxmlformats.org/officeDocument/2006/relationships/slide" Target="slides/slide9.xml"/><Relationship Id="rId99" Type="http://schemas.openxmlformats.org/officeDocument/2006/relationships/slide" Target="slides/slide10.xml"/><Relationship Id="rId100" Type="http://schemas.openxmlformats.org/officeDocument/2006/relationships/slide" Target="slides/slide11.xml"/><Relationship Id="rId101" Type="http://schemas.openxmlformats.org/officeDocument/2006/relationships/slide" Target="slides/slide12.xml"/><Relationship Id="rId102" Type="http://schemas.openxmlformats.org/officeDocument/2006/relationships/slide" Target="slides/slide13.xml"/><Relationship Id="rId103" Type="http://schemas.openxmlformats.org/officeDocument/2006/relationships/slide" Target="slides/slide14.xml"/><Relationship Id="rId104" Type="http://schemas.openxmlformats.org/officeDocument/2006/relationships/slide" Target="slides/slide15.xml"/><Relationship Id="rId105" Type="http://schemas.openxmlformats.org/officeDocument/2006/relationships/slide" Target="slides/slide16.xml"/><Relationship Id="rId106" Type="http://schemas.openxmlformats.org/officeDocument/2006/relationships/slide" Target="slides/slide17.xml"/><Relationship Id="rId107" Type="http://schemas.openxmlformats.org/officeDocument/2006/relationships/slide" Target="slides/slide18.xml"/><Relationship Id="rId108" Type="http://schemas.openxmlformats.org/officeDocument/2006/relationships/slide" Target="slides/slide19.xml"/><Relationship Id="rId109" Type="http://schemas.openxmlformats.org/officeDocument/2006/relationships/slide" Target="slides/slide20.xml"/><Relationship Id="rId110" Type="http://schemas.openxmlformats.org/officeDocument/2006/relationships/slide" Target="slides/slide21.xml"/><Relationship Id="rId111" Type="http://schemas.openxmlformats.org/officeDocument/2006/relationships/slide" Target="slides/slide22.xml"/><Relationship Id="rId112" Type="http://schemas.openxmlformats.org/officeDocument/2006/relationships/slide" Target="slides/slide23.xml"/><Relationship Id="rId113" Type="http://schemas.openxmlformats.org/officeDocument/2006/relationships/slide" Target="slides/slide24.xml"/><Relationship Id="rId114" Type="http://schemas.openxmlformats.org/officeDocument/2006/relationships/slide" Target="slides/slide25.xml"/><Relationship Id="rId115" Type="http://schemas.openxmlformats.org/officeDocument/2006/relationships/slide" Target="slides/slide26.xml"/><Relationship Id="rId116" Type="http://schemas.openxmlformats.org/officeDocument/2006/relationships/slide" Target="slides/slide27.xml"/><Relationship Id="rId117" Type="http://schemas.openxmlformats.org/officeDocument/2006/relationships/slide" Target="slides/slide28.xml"/><Relationship Id="rId118" Type="http://schemas.openxmlformats.org/officeDocument/2006/relationships/slide" Target="slides/slide29.xml"/><Relationship Id="rId119" Type="http://schemas.openxmlformats.org/officeDocument/2006/relationships/slide" Target="slides/slide30.xml"/><Relationship Id="rId120" Type="http://schemas.openxmlformats.org/officeDocument/2006/relationships/slide" Target="slides/slide31.xml"/><Relationship Id="rId121" Type="http://schemas.openxmlformats.org/officeDocument/2006/relationships/slide" Target="slides/slide32.xml"/><Relationship Id="rId122" Type="http://schemas.openxmlformats.org/officeDocument/2006/relationships/slide" Target="slides/slide33.xml"/><Relationship Id="rId123" Type="http://schemas.openxmlformats.org/officeDocument/2006/relationships/slide" Target="slides/slide34.xml"/><Relationship Id="rId124" Type="http://schemas.openxmlformats.org/officeDocument/2006/relationships/slide" Target="slides/slide35.xml"/><Relationship Id="rId125" Type="http://schemas.openxmlformats.org/officeDocument/2006/relationships/slide" Target="slides/slide36.xml"/><Relationship Id="rId126" Type="http://schemas.openxmlformats.org/officeDocument/2006/relationships/slide" Target="slides/slide37.xml"/><Relationship Id="rId127"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8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8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8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8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8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8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8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9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9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9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9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9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9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9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9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0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0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0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0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0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0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10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0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0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0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1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1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1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1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1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1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1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1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notesSlide3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8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 çıktısını ve iki süreç bileşenini göstermek.</a:t>
            </a:r>
          </a:p>
          <a:p/>
          <a:p>
            <a:r>
              <a:t>NASIL: 'Neden-sonuç' ve 'anlamlı bir bütün' ifadelerini vurgulayın: bugün ayrışmanın türünü ve hızını iklim ve kayaçla açıklayacak, grupça kendi sorularımızı yazacağız.</a:t>
            </a:r>
          </a:p>
          <a:p/>
          <a:p>
            <a:r>
              <a:t>KAYNAK: Program (2026) COĞ.10.3.2 a-b.</a:t>
            </a:r>
          </a:p>
        </p:txBody>
      </p:sp>
      <p:sp>
        <p:nvSpPr>
          <p:cNvPr id="4" name="Slide Number Placeholder 3"/>
          <p:cNvSpPr>
            <a:spLocks noGrp="1"/>
          </p:cNvSpPr>
          <p:nvPr>
            <p:ph type="sldNum" idx="5" sz="quarter"/>
          </p:nvPr>
        </p:nvSpPr>
        <p:spPr/>
      </p:sp>
    </p:spTree>
  </p:cSld>
  <p:clrMapOvr>
    <a:masterClrMapping/>
  </p:clrMapOvr>
</p:notes>
</file>

<file path=ppt/notesSlides/notesSlide8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İlk dört istasyon birinci ders saatidir; birinci saatin son sekiz dakikasında gruplara geçilir, etkinliğin kalanı ikinci ders saatindedir.</a:t>
            </a:r>
          </a:p>
          <a:p/>
          <a:p>
            <a:r>
              <a:t>KAYNAK: Ders planı, 8. hafta akışı ve notları.</a:t>
            </a:r>
          </a:p>
          <a:p/>
          <a:p>
            <a:r>
              <a:t>NOT: 1. yazılı sınav penceresi (2-13 Kasım) bu hafta başlar; ders sınav gününe denk gelirse akış uyarlanır (etkinliğin 3-4. adımı ve değerlendirme öncelikli). 7. hafta kısa haftaydı: dersi tatile denk gelen şubede 7. haftanın çekirdek aşamaları buraya taşınır, tekrar aşaması uzar, kayaç döngüsü ev okumasına kalır.</a:t>
            </a:r>
          </a:p>
        </p:txBody>
      </p:sp>
      <p:sp>
        <p:nvSpPr>
          <p:cNvPr id="4" name="Slide Number Placeholder 3"/>
          <p:cNvSpPr>
            <a:spLocks noGrp="1"/>
          </p:cNvSpPr>
          <p:nvPr>
            <p:ph type="sldNum" idx="5" sz="quarter"/>
          </p:nvPr>
        </p:nvSpPr>
        <p:spPr/>
      </p:sp>
    </p:spTree>
  </p:cSld>
  <p:clrMapOvr>
    <a:masterClrMapping/>
  </p:clrMapOvr>
</p:notes>
</file>

<file path=ppt/notesSlides/notesSlide8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7. haftanın fiziksel ayrışma konusunu iki dakikada hatırlatmak.</a:t>
            </a:r>
          </a:p>
          <a:p/>
          <a:p>
            <a:r>
              <a:t>NASIL: Kartları öğrencilere okutun; her çatlama türü için 'ne oluyor?' diye sorun. Dersi 7. haftada tatile denk gelen şubede bu slayt 6-7 dakikaya uzar (Görsel 3.18 kavlama).</a:t>
            </a:r>
          </a:p>
          <a:p/>
          <a:p>
            <a:r>
              <a:t>KAYNAK: Kitap s. 70 Ayrışma ve Fiziksel Ayrışma.</a:t>
            </a:r>
          </a:p>
        </p:txBody>
      </p:sp>
      <p:sp>
        <p:nvSpPr>
          <p:cNvPr id="4" name="Slide Number Placeholder 3"/>
          <p:cNvSpPr>
            <a:spLocks noGrp="1"/>
          </p:cNvSpPr>
          <p:nvPr>
            <p:ph type="sldNum" idx="5" sz="quarter"/>
          </p:nvPr>
        </p:nvSpPr>
        <p:spPr/>
      </p:sp>
    </p:spTree>
  </p:cSld>
  <p:clrMapOvr>
    <a:masterClrMapping/>
  </p:clrMapOvr>
</p:notes>
</file>

<file path=ppt/notesSlides/notesSlide8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Tekrarı bir soruyla bağlamak; bugünkü iklim-ayrışma ilişkisine köprü.</a:t>
            </a:r>
          </a:p>
          <a:p/>
          <a:p>
            <a:r>
              <a:t>KAYNAK: Kitap s. 70.</a:t>
            </a:r>
          </a:p>
        </p:txBody>
      </p:sp>
      <p:sp>
        <p:nvSpPr>
          <p:cNvPr id="4" name="Slide Number Placeholder 3"/>
          <p:cNvSpPr>
            <a:spLocks noGrp="1"/>
          </p:cNvSpPr>
          <p:nvPr>
            <p:ph type="sldNum" idx="5" sz="quarter"/>
          </p:nvPr>
        </p:nvSpPr>
        <p:spPr/>
      </p:sp>
    </p:spTree>
  </p:cSld>
  <p:clrMapOvr>
    <a:masterClrMapping/>
  </p:clrMapOvr>
</p:notes>
</file>

<file path=ppt/notesSlides/notesSlide8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KAYNAK: Kitap s. 70.</a:t>
            </a:r>
          </a:p>
          <a:p/>
          <a:p>
            <a:r>
              <a:t>NOT: Bu cümle etkinliğin 3. adımında (iklim bölgeleri tablosu) yeniden kullanılır.</a:t>
            </a:r>
          </a:p>
        </p:txBody>
      </p:sp>
      <p:sp>
        <p:nvSpPr>
          <p:cNvPr id="4" name="Slide Number Placeholder 3"/>
          <p:cNvSpPr>
            <a:spLocks noGrp="1"/>
          </p:cNvSpPr>
          <p:nvPr>
            <p:ph type="sldNum" idx="5" sz="quarter"/>
          </p:nvPr>
        </p:nvSpPr>
        <p:spPr/>
      </p:sp>
    </p:spTree>
  </p:cSld>
  <p:clrMapOvr>
    <a:masterClrMapping/>
  </p:clrMapOvr>
</p:notes>
</file>

<file path=ppt/notesSlides/notesSlide8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Kimyasal çözünmeyi sağlayan etkenleri ve süreci göstermek (disiplinler arası: Kimya).</a:t>
            </a:r>
          </a:p>
          <a:p/>
          <a:p>
            <a:r>
              <a:t>NASIL: Ok zincirini soldan sağa anlatın: yağmur suyu atmosferden ve topraktan karbondioksit alır, karbonik asit oluşur, kayaç çözünür, yeni mineraller meydana gelir.</a:t>
            </a:r>
          </a:p>
          <a:p/>
          <a:p>
            <a:r>
              <a:t>KAYNAK: Kitap s. 70 Kimyasal Çözünme; sözlük 'çözünme'.</a:t>
            </a:r>
          </a:p>
        </p:txBody>
      </p:sp>
      <p:sp>
        <p:nvSpPr>
          <p:cNvPr id="4" name="Slide Number Placeholder 3"/>
          <p:cNvSpPr>
            <a:spLocks noGrp="1"/>
          </p:cNvSpPr>
          <p:nvPr>
            <p:ph type="sldNum" idx="5" sz="quarter"/>
          </p:nvPr>
        </p:nvSpPr>
        <p:spPr/>
      </p:sp>
    </p:spTree>
  </p:cSld>
  <p:clrMapOvr>
    <a:masterClrMapping/>
  </p:clrMapOvr>
</p:notes>
</file>

<file path=ppt/notesSlides/notesSlide8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İki ayrışma türünü dört ölçütle karşılaştırmak; öğrenciler tabloyu deftere çizer.</a:t>
            </a:r>
          </a:p>
          <a:p/>
          <a:p>
            <a:r>
              <a:t>NASIL: Her satırda önce sınıfa sorun, sonra hücreyi gösterin. 'Hangisi daha hızlı?' sorusu çoğu zaman yanlış cevaplanır: kitaba göre kimyasal çözünme daha hızlıdır.</a:t>
            </a:r>
          </a:p>
          <a:p/>
          <a:p>
            <a:r>
              <a:t>KAYNAK: Kitap s. 70.</a:t>
            </a:r>
          </a:p>
        </p:txBody>
      </p:sp>
      <p:sp>
        <p:nvSpPr>
          <p:cNvPr id="4" name="Slide Number Placeholder 3"/>
          <p:cNvSpPr>
            <a:spLocks noGrp="1"/>
          </p:cNvSpPr>
          <p:nvPr>
            <p:ph type="sldNum" idx="5" sz="quarter"/>
          </p:nvPr>
        </p:nvSpPr>
        <p:spPr/>
      </p:sp>
    </p:spTree>
  </p:cSld>
  <p:clrMapOvr>
    <a:masterClrMapping/>
  </p:clrMapOvr>
</p:notes>
</file>

<file path=ppt/notesSlides/notesSlide9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Biyolojik etkenlerin hem fiziksel hem kimyasal ayrışmaya katkısını göstermek.</a:t>
            </a:r>
          </a:p>
          <a:p/>
          <a:p>
            <a:r>
              <a:t>NASIL: Üç kartı okutun; 'bitki kökü hangi tür ayrışmaya, humus asidi hangisine örnektir?' diye sorun.</a:t>
            </a:r>
          </a:p>
          <a:p/>
          <a:p>
            <a:r>
              <a:t>BEKLENEN CEVAP: Kök basıncı → fiziksel parçalanma; humus asidi ve kökten çıkan karbondioksit → kimyasal çözünme; insan faaliyetleri → ikisi de.</a:t>
            </a:r>
          </a:p>
          <a:p/>
          <a:p>
            <a:r>
              <a:t>KAYNAK: Kitap s. 70 Bilgi Notu 'Biyolojik Süreçlerin Ayrışmaya Etkisi'.</a:t>
            </a:r>
          </a:p>
        </p:txBody>
      </p:sp>
      <p:sp>
        <p:nvSpPr>
          <p:cNvPr id="4" name="Slide Number Placeholder 3"/>
          <p:cNvSpPr>
            <a:spLocks noGrp="1"/>
          </p:cNvSpPr>
          <p:nvPr>
            <p:ph type="sldNum" idx="5" sz="quarter"/>
          </p:nvPr>
        </p:nvSpPr>
        <p:spPr/>
      </p:sp>
    </p:spTree>
  </p:cSld>
  <p:clrMapOvr>
    <a:masterClrMapping/>
  </p:clrMapOvr>
</p:notes>
</file>

<file path=ppt/notesSlides/notesSlide9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İki ayrışma türünün birbirini etkilediğini kavratmak (süreç bileşeni b: bilgileri bütünleştirme).</a:t>
            </a:r>
          </a:p>
          <a:p/>
          <a:p>
            <a:r>
              <a:t>NASIL: Tahtaya bir küp ve sekiz küçük küp çizerek yüzeyin arttığını gösterebilirsiniz.</a:t>
            </a:r>
          </a:p>
          <a:p/>
          <a:p>
            <a:r>
              <a:t>KAYNAK: Kitap s. 70.</a:t>
            </a:r>
          </a:p>
        </p:txBody>
      </p:sp>
      <p:sp>
        <p:nvSpPr>
          <p:cNvPr id="4" name="Slide Number Placeholder 3"/>
          <p:cNvSpPr>
            <a:spLocks noGrp="1"/>
          </p:cNvSpPr>
          <p:nvPr>
            <p:ph type="sldNum" idx="5" sz="quarter"/>
          </p:nvPr>
        </p:nvSpPr>
        <p:spPr/>
      </p:sp>
    </p:spTree>
  </p:cSld>
  <p:clrMapOvr>
    <a:masterClrMapping/>
  </p:clrMapOvr>
</p:notes>
</file>

<file path=ppt/notesSlides/notesSlide9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KAYNAK: Kitap s. 70; ikinci madde açıklamadır (çıkarım).</a:t>
            </a:r>
          </a:p>
        </p:txBody>
      </p:sp>
      <p:sp>
        <p:nvSpPr>
          <p:cNvPr id="4" name="Slide Number Placeholder 3"/>
          <p:cNvSpPr>
            <a:spLocks noGrp="1"/>
          </p:cNvSpPr>
          <p:nvPr>
            <p:ph type="sldNum" idx="5" sz="quarter"/>
          </p:nvPr>
        </p:nvSpPr>
        <p:spPr/>
      </p:sp>
    </p:spTree>
  </p:cSld>
  <p:clrMapOvr>
    <a:masterClrMapping/>
  </p:clrMapOvr>
</p:notes>
</file>

<file path=ppt/notesSlides/notesSlide9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Ayrışma hızının iki belirleyicisini ve üç kayaç grubunun direncini göstermek.</a:t>
            </a:r>
          </a:p>
          <a:p/>
          <a:p>
            <a:r>
              <a:t>NASIL: Önce üstteki cümleyi okutun. Sonra kartları dirençten azlığa doğru okutun; dirençli kayaçların bulunduğu arazide hangi yer şekillerinin görüleceğini sorun.</a:t>
            </a:r>
          </a:p>
          <a:p/>
          <a:p>
            <a:r>
              <a:t>KAYNAK: Kitap s. 72 Kayaçların Ayrışma Hızı.</a:t>
            </a:r>
          </a:p>
        </p:txBody>
      </p:sp>
      <p:sp>
        <p:nvSpPr>
          <p:cNvPr id="4" name="Slide Number Placeholder 3"/>
          <p:cNvSpPr>
            <a:spLocks noGrp="1"/>
          </p:cNvSpPr>
          <p:nvPr>
            <p:ph type="sldNum" idx="5" sz="quarter"/>
          </p:nvPr>
        </p:nvSpPr>
        <p:spPr/>
      </p:sp>
    </p:spTree>
  </p:cSld>
  <p:clrMapOvr>
    <a:masterClrMapping/>
  </p:clrMapOvr>
</p:notes>
</file>

<file path=ppt/notesSlides/notesSlide9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Kayaç direncinin yer şekline etkisini görsel üzerinden yorumlatmak (neden-sonuç).</a:t>
            </a:r>
          </a:p>
          <a:p/>
          <a:p>
            <a:r>
              <a:t>NASIL: Üç aşamayı sırayla gösterin: 1 akarsu dirençli kayadan dirençsiz kayaya geçiyor, 2 dik yamaç ve şelale, 3 dev kazanı. İkililer iki soruyu konuşur.</a:t>
            </a:r>
          </a:p>
          <a:p/>
          <a:p>
            <a:r>
              <a:t>KAYNAK: Kitap s. 72 Uygulama (görsel etiketleri: dirençli kaya, dirençsiz kaya, şelale, dik yamaç, dev kazanı).</a:t>
            </a:r>
          </a:p>
        </p:txBody>
      </p:sp>
      <p:sp>
        <p:nvSpPr>
          <p:cNvPr id="4" name="Slide Number Placeholder 3"/>
          <p:cNvSpPr>
            <a:spLocks noGrp="1"/>
          </p:cNvSpPr>
          <p:nvPr>
            <p:ph type="sldNum" idx="5" sz="quarter"/>
          </p:nvPr>
        </p:nvSpPr>
        <p:spPr/>
      </p:sp>
    </p:spTree>
  </p:cSld>
  <p:clrMapOvr>
    <a:masterClrMapping/>
  </p:clrMapOvr>
</p:notes>
</file>

<file path=ppt/notesSlides/notesSlide9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Gerekçeli farklı cevap kabul edilir; 'dirençlilik farkı' ifadesi aranır.</a:t>
            </a:r>
          </a:p>
          <a:p/>
          <a:p>
            <a:r>
              <a:t>KAYNAK: Kitap s. 72; açıklamalar görsel ve metinden çıkarım.</a:t>
            </a:r>
          </a:p>
        </p:txBody>
      </p:sp>
      <p:sp>
        <p:nvSpPr>
          <p:cNvPr id="4" name="Slide Number Placeholder 3"/>
          <p:cNvSpPr>
            <a:spLocks noGrp="1"/>
          </p:cNvSpPr>
          <p:nvPr>
            <p:ph type="sldNum" idx="5" sz="quarter"/>
          </p:nvPr>
        </p:nvSpPr>
        <p:spPr/>
      </p:sp>
    </p:spTree>
  </p:cSld>
  <p:clrMapOvr>
    <a:masterClrMapping/>
  </p:clrMapOvr>
</p:notes>
</file>

<file path=ppt/notesSlides/notesSlide9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Sıcaklık ve nemin ayrışma türünü, hızını ve toprak kalınlığını nasıl etkilediğini göstermek.</a:t>
            </a:r>
          </a:p>
          <a:p/>
          <a:p>
            <a:r>
              <a:t>NASIL: İki sütunu karşılaştırın; öğrenciler deftere 'sıcak-nemli / soğuk-kurak' tablosu çizer. Karbonik ve hümid asitler organik maddelerden açığa çıkar.</a:t>
            </a:r>
          </a:p>
          <a:p/>
          <a:p>
            <a:r>
              <a:t>KAYNAK: Kitap s. 72.</a:t>
            </a:r>
          </a:p>
        </p:txBody>
      </p:sp>
      <p:sp>
        <p:nvSpPr>
          <p:cNvPr id="4" name="Slide Number Placeholder 3"/>
          <p:cNvSpPr>
            <a:spLocks noGrp="1"/>
          </p:cNvSpPr>
          <p:nvPr>
            <p:ph type="sldNum" idx="5" sz="quarter"/>
          </p:nvPr>
        </p:nvSpPr>
        <p:spPr/>
      </p:sp>
    </p:spTree>
  </p:cSld>
  <p:clrMapOvr>
    <a:masterClrMapping/>
  </p:clrMapOvr>
</p:notes>
</file>

<file path=ppt/notesSlides/notesSlide9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8.1.</a:t>
            </a:r>
          </a:p>
          <a:p/>
          <a:p>
            <a:r>
              <a:t>NASIL: Parmakla cevap (1 = A … 5 = E).</a:t>
            </a:r>
          </a:p>
          <a:p/>
          <a:p>
            <a:r>
              <a:t>KAYNAK: Kitap s. 72.</a:t>
            </a:r>
          </a:p>
        </p:txBody>
      </p:sp>
      <p:sp>
        <p:nvSpPr>
          <p:cNvPr id="4" name="Slide Number Placeholder 3"/>
          <p:cNvSpPr>
            <a:spLocks noGrp="1"/>
          </p:cNvSpPr>
          <p:nvPr>
            <p:ph type="sldNum" idx="5" sz="quarter"/>
          </p:nvPr>
        </p:nvSpPr>
        <p:spPr/>
      </p:sp>
    </p:spTree>
  </p:cSld>
  <p:clrMapOvr>
    <a:masterClrMapping/>
  </p:clrMapOvr>
</p:notes>
</file>

<file path=ppt/notesSlides/notesSlide9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72: Sıcak ve nemli ortam kimyasal çözünmeyi hızlandırır; sıcaklık ve nemin düşük olduğu ortamlarda kimyasal çözünme çok yavaşlar.</a:t>
            </a:r>
          </a:p>
        </p:txBody>
      </p:sp>
      <p:sp>
        <p:nvSpPr>
          <p:cNvPr id="4" name="Slide Number Placeholder 3"/>
          <p:cNvSpPr>
            <a:spLocks noGrp="1"/>
          </p:cNvSpPr>
          <p:nvPr>
            <p:ph type="sldNum" idx="5" sz="quarter"/>
          </p:nvPr>
        </p:nvSpPr>
        <p:spPr/>
      </p:sp>
    </p:spTree>
  </p:cSld>
  <p:clrMapOvr>
    <a:masterClrMapping/>
  </p:clrMapOvr>
</p:notes>
</file>

<file path=ppt/notesSlides/notesSlide9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Üç kayaç grubunun oluşumunu blok diyagram üzerinde göstermek (esnek aşama).</a:t>
            </a:r>
          </a:p>
          <a:p/>
          <a:p>
            <a:r>
              <a:t>SÜRE: 6 dk (esnek). Süre yetmezse s. 73 ev okumasına kalır.</a:t>
            </a:r>
          </a:p>
          <a:p/>
          <a:p>
            <a:r>
              <a:t>NASIL: Diyagramda volkandan başlayın (magmatik), sonra aşınan malzemenin denizde birikmesine (tortul), en sonda derindeki sıcaklık ve basınca (başkalaşım) gelin.</a:t>
            </a:r>
          </a:p>
          <a:p/>
          <a:p>
            <a:r>
              <a:t>KAYNAK: Kitap s. 73 Bilgi Notu 'Kayaçların Oluşumu ve Kayaç Döngüsü'.</a:t>
            </a:r>
          </a:p>
        </p:txBody>
      </p:sp>
      <p:sp>
        <p:nvSpPr>
          <p:cNvPr id="4" name="Slide Number Placeholder 3"/>
          <p:cNvSpPr>
            <a:spLocks noGrp="1"/>
          </p:cNvSpPr>
          <p:nvPr>
            <p:ph type="sldNum" idx="5" sz="quarter"/>
          </p:nvPr>
        </p:nvSpPr>
        <p:spPr/>
      </p:sp>
    </p:spTree>
  </p:cSld>
  <p:clrMapOvr>
    <a:masterClrMapping/>
  </p:clrMapOvr>
</p:notes>
</file>

<file path=ppt/notesSlides/notesSlide10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Kayaç döngüsünü tanımlamak; kayaçların birbirine dönüştüğünü şemada izletmek.</a:t>
            </a:r>
          </a:p>
          <a:p/>
          <a:p>
            <a:r>
              <a:t>NASIL: Bir öğrenciden tahtada 'magmatik kayaç → tortul kayaç' yolunu okla izlemesini isteyin.</a:t>
            </a:r>
          </a:p>
          <a:p/>
          <a:p>
            <a:r>
              <a:t>KAYNAK: Kitap s. 73 tanım ve döngü şeması.</a:t>
            </a:r>
          </a:p>
        </p:txBody>
      </p:sp>
      <p:sp>
        <p:nvSpPr>
          <p:cNvPr id="4" name="Slide Number Placeholder 3"/>
          <p:cNvSpPr>
            <a:spLocks noGrp="1"/>
          </p:cNvSpPr>
          <p:nvPr>
            <p:ph type="sldNum" idx="5" sz="quarter"/>
          </p:nvPr>
        </p:nvSpPr>
        <p:spPr/>
      </p:sp>
    </p:spTree>
  </p:cSld>
  <p:clrMapOvr>
    <a:masterClrMapping/>
  </p:clrMapOvr>
</p:notes>
</file>

<file path=ppt/notesSlides/notesSlide10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b: bilgileri anlamlı bir bütün hâline getirmek.</a:t>
            </a:r>
          </a:p>
          <a:p/>
          <a:p>
            <a:r>
              <a:t>KAYNAK: Kitap s. 73 şema.</a:t>
            </a:r>
          </a:p>
        </p:txBody>
      </p:sp>
      <p:sp>
        <p:nvSpPr>
          <p:cNvPr id="4" name="Slide Number Placeholder 3"/>
          <p:cNvSpPr>
            <a:spLocks noGrp="1"/>
          </p:cNvSpPr>
          <p:nvPr>
            <p:ph type="sldNum" idx="5" sz="quarter"/>
          </p:nvPr>
        </p:nvSpPr>
        <p:spPr/>
      </p:sp>
    </p:spTree>
  </p:cSld>
  <p:clrMapOvr>
    <a:masterClrMapping/>
  </p:clrMapOvr>
</p:notes>
</file>

<file path=ppt/notesSlides/notesSlide10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KAYNAK: Kitap s. 73 şema etiketleri.</a:t>
            </a:r>
          </a:p>
        </p:txBody>
      </p:sp>
      <p:sp>
        <p:nvSpPr>
          <p:cNvPr id="4" name="Slide Number Placeholder 3"/>
          <p:cNvSpPr>
            <a:spLocks noGrp="1"/>
          </p:cNvSpPr>
          <p:nvPr>
            <p:ph type="sldNum" idx="5" sz="quarter"/>
          </p:nvPr>
        </p:nvSpPr>
        <p:spPr/>
      </p:sp>
    </p:spTree>
  </p:cSld>
  <p:clrMapOvr>
    <a:masterClrMapping/>
  </p:clrMapOvr>
</p:notes>
</file>

<file path=ppt/notesSlides/notesSlide10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 çalışmasına geçiş: rolleri ve kuralları hatırlatmak.</a:t>
            </a:r>
          </a:p>
          <a:p/>
          <a:p>
            <a:r>
              <a:t>SÜRE: Geçiş 2 dk (aşama 8 dk).</a:t>
            </a:r>
          </a:p>
          <a:p/>
          <a:p>
            <a:r>
              <a:t>NASIL: Sıralar adalara çevrilir, malzeme sorumluları grup setlerini alır. Roller her hafta döner; 4 kişilik grupta kontrolcünün işini yazıcı üstlenir. Etkinliğin 1. adımı: Sınıfta öğrenci sayısına göre öğretmen rehberliğinde heterojen gruplar oluşturunuz.</a:t>
            </a:r>
          </a:p>
          <a:p/>
          <a:p>
            <a:r>
              <a:t>KAYNAK: Ders planı (38 kişilik sınıf için grup düzeni: 6 × 5 + 2 × 4; sınıf mevcuduna göre uyarlanır).</a:t>
            </a:r>
          </a:p>
        </p:txBody>
      </p:sp>
      <p:sp>
        <p:nvSpPr>
          <p:cNvPr id="4" name="Slide Number Placeholder 3"/>
          <p:cNvSpPr>
            <a:spLocks noGrp="1"/>
          </p:cNvSpPr>
          <p:nvPr>
            <p:ph type="sldNum" idx="5" sz="quarter"/>
          </p:nvPr>
        </p:nvSpPr>
        <p:spPr/>
      </p:sp>
    </p:spTree>
  </p:cSld>
  <p:clrMapOvr>
    <a:masterClrMapping/>
  </p:clrMapOvr>
</p:notes>
</file>

<file path=ppt/notesSlides/notesSlide10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Etkinliğin amacını ve adımlarını süreleriyle göstermek.</a:t>
            </a:r>
          </a:p>
          <a:p/>
          <a:p>
            <a:r>
              <a:t>NASIL: Kitap etkinliğe 30 + 30 dakika verir; planda 48 dakikaya sığdırılmıştır. 1-2. adım birinci ders saatinin sonunda, kalanı ikinci ders saatindedir.</a:t>
            </a:r>
          </a:p>
          <a:p/>
          <a:p>
            <a:r>
              <a:t>KAYNAK: Kitap s. 74-75; ders planı 8. hafta.</a:t>
            </a:r>
          </a:p>
        </p:txBody>
      </p:sp>
      <p:sp>
        <p:nvSpPr>
          <p:cNvPr id="4" name="Slide Number Placeholder 3"/>
          <p:cNvSpPr>
            <a:spLocks noGrp="1"/>
          </p:cNvSpPr>
          <p:nvPr>
            <p:ph type="sldNum" idx="5" sz="quarter"/>
          </p:nvPr>
        </p:nvSpPr>
        <p:spPr/>
      </p:sp>
    </p:spTree>
  </p:cSld>
  <p:clrMapOvr>
    <a:masterClrMapping/>
  </p:clrMapOvr>
</p:notes>
</file>

<file path=ppt/notesSlides/notesSlide10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Etkinliğin 2. adımı: bilgileri neden-sonuç bağlamında ortaya koymak (süreç a).</a:t>
            </a:r>
          </a:p>
          <a:p/>
          <a:p>
            <a:r>
              <a:t>NASIL: Gruplar 4 dakika tartışır; iki sözcü birer cümle söyler.</a:t>
            </a:r>
          </a:p>
          <a:p/>
          <a:p>
            <a:r>
              <a:t>KAYNAK: Kitap s. 74.</a:t>
            </a:r>
          </a:p>
        </p:txBody>
      </p:sp>
      <p:sp>
        <p:nvSpPr>
          <p:cNvPr id="4" name="Slide Number Placeholder 3"/>
          <p:cNvSpPr>
            <a:spLocks noGrp="1"/>
          </p:cNvSpPr>
          <p:nvPr>
            <p:ph type="sldNum" idx="5" sz="quarter"/>
          </p:nvPr>
        </p:nvSpPr>
        <p:spPr/>
      </p:sp>
    </p:spTree>
  </p:cSld>
  <p:clrMapOvr>
    <a:masterClrMapping/>
  </p:clrMapOvr>
</p:notes>
</file>

<file path=ppt/notesSlides/notesSlide10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KAYNAK: Kitap s. 72.</a:t>
            </a:r>
          </a:p>
        </p:txBody>
      </p:sp>
      <p:sp>
        <p:nvSpPr>
          <p:cNvPr id="4" name="Slide Number Placeholder 3"/>
          <p:cNvSpPr>
            <a:spLocks noGrp="1"/>
          </p:cNvSpPr>
          <p:nvPr>
            <p:ph type="sldNum" idx="5" sz="quarter"/>
          </p:nvPr>
        </p:nvSpPr>
        <p:spPr/>
      </p:sp>
    </p:spTree>
  </p:cSld>
  <p:clrMapOvr>
    <a:masterClrMapping/>
  </p:clrMapOvr>
</p:notes>
</file>

<file path=ppt/notesSlides/notesSlide10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Etkinliğin 3. adımı: iklim bölgesi ile ayrışma türünü ilişkilendirmek.</a:t>
            </a:r>
          </a:p>
          <a:p/>
          <a:p>
            <a:r>
              <a:t>NASIL: Gruplar kendi yapraklarındaki tabloyu doldurur. İpucu: kitap s. 70'teki iki cümle (kurak ve soğuk / nemli ve yağışlı). İklim tiplerinin özelliklerini 9. sınıftan hatırlatın.</a:t>
            </a:r>
          </a:p>
          <a:p/>
          <a:p>
            <a:r>
              <a:t>KAYNAK: Kitap s. 74 3. adım.</a:t>
            </a:r>
          </a:p>
        </p:txBody>
      </p:sp>
      <p:sp>
        <p:nvSpPr>
          <p:cNvPr id="4" name="Slide Number Placeholder 3"/>
          <p:cNvSpPr>
            <a:spLocks noGrp="1"/>
          </p:cNvSpPr>
          <p:nvPr>
            <p:ph type="sldNum" idx="5" sz="quarter"/>
          </p:nvPr>
        </p:nvSpPr>
        <p:spPr/>
      </p:sp>
    </p:spTree>
  </p:cSld>
  <p:clrMapOvr>
    <a:masterClrMapping/>
  </p:clrMapOvr>
</p:notes>
</file>

<file path=ppt/notesSlides/notesSlide10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Akdeniz ikliminde yazlar kurak, kışlar yağışlıdır: mevsime göre iki tür de görülür. Gerekçeli farklı işaret kabul edilir.</a:t>
            </a:r>
          </a:p>
          <a:p/>
          <a:p>
            <a:r>
              <a:t>KAYNAK: Kitap s. 70 (kurak ve soğuk → fiziksel; nemli ve yağışlı → kimyasal), s. 72; iklim tiplerinin özellikleri 9. sınıf kitabı.</a:t>
            </a:r>
          </a:p>
        </p:txBody>
      </p:sp>
      <p:sp>
        <p:nvSpPr>
          <p:cNvPr id="4" name="Slide Number Placeholder 3"/>
          <p:cNvSpPr>
            <a:spLocks noGrp="1"/>
          </p:cNvSpPr>
          <p:nvPr>
            <p:ph type="sldNum" idx="5" sz="quarter"/>
          </p:nvPr>
        </p:nvSpPr>
        <p:spPr/>
      </p:sp>
    </p:spTree>
  </p:cSld>
  <p:clrMapOvr>
    <a:masterClrMapping/>
  </p:clrMapOvr>
</p:notes>
</file>

<file path=ppt/notesSlides/notesSlide10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Etkinliğin 4. adımı: harita ve iklim grafiklerinden ayrışma türü ve hızı hakkında çıkarım (SBAB10.3, SBAB11.1).</a:t>
            </a:r>
          </a:p>
          <a:p/>
          <a:p>
            <a:r>
              <a:t>NASIL: Önce dört noktanın hangi enlemlerde, karaların hangi kesiminde (kıyı, iç kesim) olduğunu sorun; sonra grafiklere geçin. Grubun harita/veri okuyucusu her grafiği sesli okur; yazıcı dört nokta için tür ve hız çıkarımını yazar.</a:t>
            </a:r>
          </a:p>
          <a:p/>
          <a:p>
            <a:r>
              <a:t>KAYNAK: Kitap s. 74 4. adım ve harita.</a:t>
            </a:r>
          </a:p>
          <a:p/>
          <a:p>
            <a:r>
              <a:t>NOT: Haritadaki noktalar için yer adı verilmez (kitapta yok); iklim tipi grafikten çıkarılır.</a:t>
            </a:r>
          </a:p>
        </p:txBody>
      </p:sp>
      <p:sp>
        <p:nvSpPr>
          <p:cNvPr id="4" name="Slide Number Placeholder 3"/>
          <p:cNvSpPr>
            <a:spLocks noGrp="1"/>
          </p:cNvSpPr>
          <p:nvPr>
            <p:ph type="sldNum" idx="5" sz="quarter"/>
          </p:nvPr>
        </p:nvSpPr>
        <p:spPr/>
      </p:sp>
    </p:spTree>
  </p:cSld>
  <p:clrMapOvr>
    <a:masterClrMapping/>
  </p:clrMapOvr>
</p:notes>
</file>

<file path=ppt/notesSlides/notesSlide11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Dört iklim grafiğini okumak.</a:t>
            </a:r>
          </a:p>
          <a:p/>
          <a:p>
            <a:r>
              <a:t>NASIL: Grafik okumayı bir kez gösterin: kırmızı çizgi sıcaklık (sol eksen, °C), mavi sütun yağış (sağ eksen, mm). Dolaşarak eksen karışıklığını düzeltin. Örnek cevap sonraki slayttadır.</a:t>
            </a:r>
          </a:p>
          <a:p/>
          <a:p>
            <a:r>
              <a:t>KAYNAK: Kitap s. 75 (grafik numarası haritadaki numarayla aynıdır).</a:t>
            </a:r>
          </a:p>
        </p:txBody>
      </p:sp>
      <p:sp>
        <p:nvSpPr>
          <p:cNvPr id="4" name="Slide Number Placeholder 3"/>
          <p:cNvSpPr>
            <a:spLocks noGrp="1"/>
          </p:cNvSpPr>
          <p:nvPr>
            <p:ph type="sldNum" idx="5" sz="quarter"/>
          </p:nvPr>
        </p:nvSpPr>
        <p:spPr/>
      </p:sp>
    </p:spTree>
  </p:cSld>
  <p:clrMapOvr>
    <a:masterClrMapping/>
  </p:clrMapOvr>
</p:notes>
</file>

<file path=ppt/notesSlides/notesSlide11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Dört noktanın iklimi, etkin ayrışma türü ve hızı.</a:t>
            </a:r>
          </a:p>
          <a:p/>
          <a:p>
            <a:r>
              <a:t>BEKLENEN CEVAP: Değerler grafikten yaklaşık okunmuştur; grupların okuması birkaç birim farklı olabilir. Akdeniz ikliminde mevsime göre iki tür de görülür. Gerekçeli farklı cevap kabul edilir.</a:t>
            </a:r>
          </a:p>
          <a:p/>
          <a:p>
            <a:r>
              <a:t>KAYNAK: Kitap s. 74-75 (değerler sayfa görüntüsünden); iklim tipi 9. sınıf kitabı; ayrışma ilişkisi s. 70, 72.</a:t>
            </a:r>
          </a:p>
        </p:txBody>
      </p:sp>
      <p:sp>
        <p:nvSpPr>
          <p:cNvPr id="4" name="Slide Number Placeholder 3"/>
          <p:cNvSpPr>
            <a:spLocks noGrp="1"/>
          </p:cNvSpPr>
          <p:nvPr>
            <p:ph type="sldNum" idx="5" sz="quarter"/>
          </p:nvPr>
        </p:nvSpPr>
        <p:spPr/>
      </p:sp>
    </p:spTree>
  </p:cSld>
  <p:clrMapOvr>
    <a:masterClrMapping/>
  </p:clrMapOvr>
</p:notes>
</file>

<file path=ppt/notesSlides/notesSlide11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Etkinliğin 5-6. adımını programın 'birlikte soralım, birlikte öğrenelim' tekniğiyle yürütmek (D14.1 saygı, SDB2.1-2.2).</a:t>
            </a:r>
          </a:p>
          <a:p/>
          <a:p>
            <a:r>
              <a:t>NASIL: Her grup A5 soru kartına bir soru yazar (4 dk). Kartlar saat yönünde bir sonraki gruba geçer; gruplar cevaplar (4 dk). Kart sahibine döner; üç kartı sınıfta tartışın (4 dk). Sorunun cevabı grupta bilinmeli; tek kelimelik soru yerine 'neden' sorusu teşvik edin.</a:t>
            </a:r>
          </a:p>
          <a:p/>
          <a:p>
            <a:r>
              <a:t>KAYNAK: Kitap s. 75 5-6. adım; program COĞ.10.3.2 öğrenme-öğretme uygulaması: ayrışık gruplarda soru hazırlama, birlikte soralım birlikte öğrenelim tekniği, son aşamada tüm cevapların tartışılması.</a:t>
            </a:r>
          </a:p>
        </p:txBody>
      </p:sp>
      <p:sp>
        <p:nvSpPr>
          <p:cNvPr id="4" name="Slide Number Placeholder 3"/>
          <p:cNvSpPr>
            <a:spLocks noGrp="1"/>
          </p:cNvSpPr>
          <p:nvPr>
            <p:ph type="sldNum" idx="5" sz="quarter"/>
          </p:nvPr>
        </p:nvSpPr>
        <p:spPr/>
      </p:sp>
    </p:spTree>
  </p:cSld>
  <p:clrMapOvr>
    <a:masterClrMapping/>
  </p:clrMapOvr>
</p:notes>
</file>

<file path=ppt/notesSlides/notesSlide11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Grupların yazacağı soruya bir örnek göstermek (yazma süresi başlamadan önce ya da tartışmanın sonunda).</a:t>
            </a:r>
          </a:p>
          <a:p/>
          <a:p>
            <a:r>
              <a:t>KAYNAK: Kitap s. 72; s. 74 tablosundaki iklim bölgeleri.</a:t>
            </a:r>
          </a:p>
        </p:txBody>
      </p:sp>
      <p:sp>
        <p:nvSpPr>
          <p:cNvPr id="4" name="Slide Number Placeholder 3"/>
          <p:cNvSpPr>
            <a:spLocks noGrp="1"/>
          </p:cNvSpPr>
          <p:nvPr>
            <p:ph type="sldNum" idx="5" sz="quarter"/>
          </p:nvPr>
        </p:nvSpPr>
        <p:spPr/>
      </p:sp>
    </p:spTree>
  </p:cSld>
  <p:clrMapOvr>
    <a:masterClrMapping/>
  </p:clrMapOvr>
</p:notes>
</file>

<file path=ppt/notesSlides/notesSlide11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KAYNAK: Kitap s. 72.</a:t>
            </a:r>
          </a:p>
        </p:txBody>
      </p:sp>
      <p:sp>
        <p:nvSpPr>
          <p:cNvPr id="4" name="Slide Number Placeholder 3"/>
          <p:cNvSpPr>
            <a:spLocks noGrp="1"/>
          </p:cNvSpPr>
          <p:nvPr>
            <p:ph type="sldNum" idx="5" sz="quarter"/>
          </p:nvPr>
        </p:nvSpPr>
        <p:spPr/>
      </p:sp>
    </p:spTree>
  </p:cSld>
  <p:clrMapOvr>
    <a:masterClrMapping/>
  </p:clrMapOvr>
</p:notes>
</file>

<file path=ppt/notesSlides/notesSlide11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Etkinliğin değerlendirme soruları (süreç bileşeni a-b).</a:t>
            </a:r>
          </a:p>
          <a:p/>
          <a:p>
            <a:r>
              <a:t>NASIL: Üç soruyu gruplara paylaştırın; sözcüler cevaplar.</a:t>
            </a:r>
          </a:p>
          <a:p/>
          <a:p>
            <a:r>
              <a:t>KAYNAK: Kitap s. 75.</a:t>
            </a:r>
          </a:p>
        </p:txBody>
      </p:sp>
      <p:sp>
        <p:nvSpPr>
          <p:cNvPr id="4" name="Slide Number Placeholder 3"/>
          <p:cNvSpPr>
            <a:spLocks noGrp="1"/>
          </p:cNvSpPr>
          <p:nvPr>
            <p:ph type="sldNum" idx="5" sz="quarter"/>
          </p:nvPr>
        </p:nvSpPr>
        <p:spPr/>
      </p:sp>
    </p:spTree>
  </p:cSld>
  <p:clrMapOvr>
    <a:masterClrMapping/>
  </p:clrMapOvr>
</p:notes>
</file>

<file path=ppt/notesSlides/notesSlide11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cevaplar.</a:t>
            </a:r>
          </a:p>
          <a:p/>
          <a:p>
            <a:r>
              <a:t>KAYNAK: Kitap s. 72 (toprak kalınlığı), s. 74-75.</a:t>
            </a:r>
          </a:p>
        </p:txBody>
      </p:sp>
      <p:sp>
        <p:nvSpPr>
          <p:cNvPr id="4" name="Slide Number Placeholder 3"/>
          <p:cNvSpPr>
            <a:spLocks noGrp="1"/>
          </p:cNvSpPr>
          <p:nvPr>
            <p:ph type="sldNum" idx="5" sz="quarter"/>
          </p:nvPr>
        </p:nvSpPr>
        <p:spPr/>
      </p:sp>
    </p:spTree>
  </p:cSld>
  <p:clrMapOvr>
    <a:masterClrMapping/>
  </p:clrMapOvr>
</p:notes>
</file>

<file path=ppt/notesSlides/notesSlide11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8.2.</a:t>
            </a:r>
          </a:p>
          <a:p/>
          <a:p>
            <a:r>
              <a:t>KAYNAK: Kitap s. 72.</a:t>
            </a:r>
          </a:p>
        </p:txBody>
      </p:sp>
      <p:sp>
        <p:nvSpPr>
          <p:cNvPr id="4" name="Slide Number Placeholder 3"/>
          <p:cNvSpPr>
            <a:spLocks noGrp="1"/>
          </p:cNvSpPr>
          <p:nvPr>
            <p:ph type="sldNum" idx="5" sz="quarter"/>
          </p:nvPr>
        </p:nvSpPr>
        <p:spPr/>
      </p:sp>
    </p:spTree>
  </p:cSld>
  <p:clrMapOvr>
    <a:masterClrMapping/>
  </p:clrMapOvr>
</p:notes>
</file>

<file path=ppt/notesSlides/notesSlide11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72: Bu kayaçlar ayrışmaya karşı oldukça dirençlidir; bulundukları arazilerde sivri tepeler, dik yamaçlar, sırtlar veya uçurumlar görülür.</a:t>
            </a:r>
          </a:p>
        </p:txBody>
      </p:sp>
      <p:sp>
        <p:nvSpPr>
          <p:cNvPr id="4" name="Slide Number Placeholder 3"/>
          <p:cNvSpPr>
            <a:spLocks noGrp="1"/>
          </p:cNvSpPr>
          <p:nvPr>
            <p:ph type="sldNum" idx="5" sz="quarter"/>
          </p:nvPr>
        </p:nvSpPr>
        <p:spPr/>
      </p:sp>
    </p:spTree>
  </p:cSld>
  <p:clrMapOvr>
    <a:masterClrMapping/>
  </p:clrMapOvr>
</p:notes>
</file>

<file path=ppt/notesSlides/notesSlide11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öğrenmesi.</a:t>
            </a:r>
          </a:p>
          <a:p/>
          <a:p>
            <a:r>
              <a:t>SÜRE: 2 dk.</a:t>
            </a:r>
          </a:p>
          <a:p/>
          <a:p>
            <a:r>
              <a:t>BEKLENEN CEVAP: 1) Su; karbondioksit ve oksijen. 2) Granit: iri kristalli magmatik derinlik kayacı; kireç taşı gibi tortul kayaçların direnci daha az. 3) Kimyasal çözünme hızlı, bitki örtüsü gür, organik maddelerden çıkan asitler ayrışmayı hızlandırır.</a:t>
            </a:r>
          </a:p>
          <a:p/>
          <a:p>
            <a:r>
              <a:t>KAYNAK: Kitap s. 70, 72.</a:t>
            </a:r>
          </a:p>
        </p:txBody>
      </p:sp>
      <p:sp>
        <p:nvSpPr>
          <p:cNvPr id="4" name="Slide Number Placeholder 3"/>
          <p:cNvSpPr>
            <a:spLocks noGrp="1"/>
          </p:cNvSpPr>
          <p:nvPr>
            <p:ph type="sldNum" idx="5" sz="quarter"/>
          </p:nvPr>
        </p:nvSpPr>
        <p:spPr/>
      </p:sp>
    </p:spTree>
  </p:cSld>
  <p:clrMapOvr>
    <a:masterClrMapping/>
  </p:clrMapOvr>
</p:notes>
</file>

<file path=ppt/notesSlides/notesSlide12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a:t>
            </a:r>
          </a:p>
          <a:p/>
          <a:p>
            <a:r>
              <a:t>KAYNAK: Ders planı, 8. hafta.</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4.xml"/><Relationship Id="rId3" Type="http://schemas.openxmlformats.org/officeDocument/2006/relationships/image" Target="../media/image39.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9.xml"/><Relationship Id="rId3" Type="http://schemas.openxmlformats.org/officeDocument/2006/relationships/image" Target="../media/image40.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0.xml"/><Relationship Id="rId3" Type="http://schemas.openxmlformats.org/officeDocument/2006/relationships/image" Target="../media/image41.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9.xml"/><Relationship Id="rId3" Type="http://schemas.openxmlformats.org/officeDocument/2006/relationships/image" Target="../media/image42.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0.xml"/><Relationship Id="rId3" Type="http://schemas.openxmlformats.org/officeDocument/2006/relationships/image" Target="../media/image43.jpg"/><Relationship Id="rId4" Type="http://schemas.openxmlformats.org/officeDocument/2006/relationships/image" Target="../media/image44.jpg"/><Relationship Id="rId5" Type="http://schemas.openxmlformats.org/officeDocument/2006/relationships/image" Target="../media/image45.jpg"/><Relationship Id="rId6" Type="http://schemas.openxmlformats.org/officeDocument/2006/relationships/image" Target="../media/image46.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9.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7A5C9E"/>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8.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8</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4000" b="1" i="0">
                <a:solidFill>
                  <a:srgbClr val="FFFFFF"/>
                </a:solidFill>
                <a:latin typeface="Calibri"/>
              </a:rPr>
              <a:t>Ayrışma: İklim ve Kayacın Rolü</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2-6 Kasım 2026</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COĞ.10.3.2</a:t>
            </a:r>
          </a:p>
        </p:txBody>
      </p:sp>
      <p:sp>
        <p:nvSpPr>
          <p:cNvPr id="10" name="TextBox 9"/>
          <p:cNvSpPr txBox="1"/>
          <p:nvPr/>
        </p:nvSpPr>
        <p:spPr>
          <a:xfrm>
            <a:off x="3063240" y="2532888"/>
            <a:ext cx="8412480" cy="126060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Yeryüzü şekillerinin oluşumunda etkili olan aşınma ve çözünme süreçleri ile iklim ve kayaç özellikleri arasındaki ilişkileri yapılandırabilme</a:t>
            </a:r>
          </a:p>
        </p:txBody>
      </p:sp>
      <p:sp>
        <p:nvSpPr>
          <p:cNvPr id="11" name="TextBox 10"/>
          <p:cNvSpPr txBox="1"/>
          <p:nvPr/>
        </p:nvSpPr>
        <p:spPr>
          <a:xfrm>
            <a:off x="3063240" y="390321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4268978"/>
            <a:ext cx="8412480" cy="1656334"/>
          </a:xfrm>
          <a:prstGeom prst="rect">
            <a:avLst/>
          </a:prstGeom>
          <a:noFill/>
        </p:spPr>
        <p:txBody>
          <a:bodyPr wrap="square" anchor="t" lIns="73152" rIns="73152" tIns="36576" bIns="36576">
            <a:noAutofit/>
          </a:bodyPr>
          <a:lstStyle/>
          <a:p>
            <a:pPr algn="l" marL="328946" indent="-328946">
              <a:spcBef>
                <a:spcPts val="0"/>
              </a:spcBef>
              <a:spcAft>
                <a:spcPts val="500"/>
              </a:spcAft>
            </a:pPr>
            <a:r>
              <a:rPr lang="tr-TR" sz="2000" b="1" i="0">
                <a:solidFill>
                  <a:srgbClr val="FCC021"/>
                </a:solidFill>
                <a:latin typeface="Calibri"/>
              </a:rPr>
              <a:t>a)  </a:t>
            </a:r>
            <a:r>
              <a:rPr lang="tr-TR" sz="2000" b="0" i="0">
                <a:solidFill>
                  <a:srgbClr val="FFFFFF"/>
                </a:solidFill>
                <a:latin typeface="Calibri"/>
              </a:rPr>
              <a:t>Aşınma ve çözünme süreçleri ile iklim ve kayaç yapısı arasındaki ilişkileri neden-sonuç bağlamında ortaya koyar.</a:t>
            </a:r>
          </a:p>
          <a:p>
            <a:pPr algn="l" marL="340187" indent="-340187">
              <a:spcBef>
                <a:spcPts val="0"/>
              </a:spcBef>
              <a:spcAft>
                <a:spcPts val="0"/>
              </a:spcAft>
            </a:pPr>
            <a:r>
              <a:rPr lang="tr-TR" sz="2000" b="1" i="0">
                <a:solidFill>
                  <a:srgbClr val="FCC021"/>
                </a:solidFill>
                <a:latin typeface="Calibri"/>
              </a:rPr>
              <a:t>b)  </a:t>
            </a:r>
            <a:r>
              <a:rPr lang="tr-TR" sz="2000" b="0" i="0">
                <a:solidFill>
                  <a:srgbClr val="FFFFFF"/>
                </a:solidFill>
                <a:latin typeface="Calibri"/>
              </a:rPr>
              <a:t>Aşınma ve çözünme süreçlerine ilişkin edindiği bilgilerle kendi bilgilerini anlamlı bir bütün hâline getirir.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3. Ünite: Doğal Sistemler ve Süreçler</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83 / 350</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8. HAFTA</a:t>
            </a:r>
          </a:p>
        </p:txBody>
      </p:sp>
      <p:cxnSp>
        <p:nvCxnSpPr>
          <p:cNvPr id="6" name="Connector 5"/>
          <p:cNvCxnSpPr/>
          <p:nvPr/>
        </p:nvCxnSpPr>
        <p:spPr>
          <a:xfrm>
            <a:off x="1541038" y="2212848"/>
            <a:ext cx="9109616" cy="0"/>
          </a:xfrm>
          <a:prstGeom prst="line">
            <a:avLst/>
          </a:prstGeom>
          <a:ln w="50800">
            <a:solidFill>
              <a:srgbClr val="D9D9D9"/>
            </a:solidFill>
          </a:ln>
        </p:spPr>
      </p:cxnSp>
      <p:sp>
        <p:nvSpPr>
          <p:cNvPr id="7" name="Oval 6"/>
          <p:cNvSpPr/>
          <p:nvPr/>
        </p:nvSpPr>
        <p:spPr>
          <a:xfrm>
            <a:off x="1156990" y="1828800"/>
            <a:ext cx="768096" cy="768096"/>
          </a:xfrm>
          <a:prstGeom prst="ellipse">
            <a:avLst/>
          </a:prstGeom>
          <a:solidFill>
            <a:srgbClr val="7A5C9E"/>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Tekrar</a:t>
            </a:r>
          </a:p>
        </p:txBody>
      </p:sp>
      <p:sp>
        <p:nvSpPr>
          <p:cNvPr id="9" name="TextBox 8"/>
          <p:cNvSpPr txBox="1"/>
          <p:nvPr/>
        </p:nvSpPr>
        <p:spPr>
          <a:xfrm>
            <a:off x="502920"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Fiziksel ayrışma · s. 70</a:t>
            </a:r>
          </a:p>
        </p:txBody>
      </p:sp>
      <p:sp>
        <p:nvSpPr>
          <p:cNvPr id="10" name="Oval 9"/>
          <p:cNvSpPr/>
          <p:nvPr/>
        </p:nvSpPr>
        <p:spPr>
          <a:xfrm>
            <a:off x="3434394"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780324"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Kimyasal çözünme</a:t>
            </a:r>
          </a:p>
        </p:txBody>
      </p:sp>
      <p:sp>
        <p:nvSpPr>
          <p:cNvPr id="12" name="TextBox 11"/>
          <p:cNvSpPr txBox="1"/>
          <p:nvPr/>
        </p:nvSpPr>
        <p:spPr>
          <a:xfrm>
            <a:off x="2780324"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Su, karbondioksit, oksijen · s. 70</a:t>
            </a:r>
          </a:p>
        </p:txBody>
      </p:sp>
      <p:sp>
        <p:nvSpPr>
          <p:cNvPr id="13" name="Oval 12"/>
          <p:cNvSpPr/>
          <p:nvPr/>
        </p:nvSpPr>
        <p:spPr>
          <a:xfrm>
            <a:off x="5711798" y="1828800"/>
            <a:ext cx="768096" cy="768096"/>
          </a:xfrm>
          <a:prstGeom prst="ellipse">
            <a:avLst/>
          </a:prstGeom>
          <a:solidFill>
            <a:srgbClr val="7A5C9E"/>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5057728"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Ayrışma hızı</a:t>
            </a:r>
          </a:p>
        </p:txBody>
      </p:sp>
      <p:sp>
        <p:nvSpPr>
          <p:cNvPr id="15" name="TextBox 14"/>
          <p:cNvSpPr txBox="1"/>
          <p:nvPr/>
        </p:nvSpPr>
        <p:spPr>
          <a:xfrm>
            <a:off x="5057728"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Kayaç ve iklim · s. 72</a:t>
            </a:r>
          </a:p>
        </p:txBody>
      </p:sp>
      <p:sp>
        <p:nvSpPr>
          <p:cNvPr id="16" name="Oval 15"/>
          <p:cNvSpPr/>
          <p:nvPr/>
        </p:nvSpPr>
        <p:spPr>
          <a:xfrm>
            <a:off x="7989202"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7335132"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Kayaç döngüsü</a:t>
            </a:r>
          </a:p>
        </p:txBody>
      </p:sp>
      <p:sp>
        <p:nvSpPr>
          <p:cNvPr id="18" name="TextBox 17"/>
          <p:cNvSpPr txBox="1"/>
          <p:nvPr/>
        </p:nvSpPr>
        <p:spPr>
          <a:xfrm>
            <a:off x="7335132"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Bilgi Notu · s. 73</a:t>
            </a:r>
          </a:p>
        </p:txBody>
      </p:sp>
      <p:sp>
        <p:nvSpPr>
          <p:cNvPr id="19" name="Oval 18"/>
          <p:cNvSpPr/>
          <p:nvPr/>
        </p:nvSpPr>
        <p:spPr>
          <a:xfrm>
            <a:off x="10266606" y="1828800"/>
            <a:ext cx="768096" cy="768096"/>
          </a:xfrm>
          <a:prstGeom prst="ellipse">
            <a:avLst/>
          </a:prstGeom>
          <a:solidFill>
            <a:srgbClr val="7A5C9E"/>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9612536"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Grup etkinliği</a:t>
            </a:r>
          </a:p>
        </p:txBody>
      </p:sp>
      <p:sp>
        <p:nvSpPr>
          <p:cNvPr id="21" name="TextBox 20"/>
          <p:cNvSpPr txBox="1"/>
          <p:nvPr/>
        </p:nvSpPr>
        <p:spPr>
          <a:xfrm>
            <a:off x="9612536"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Ayrışma Süreçleri · s. 74-75</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84 / 350</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Geçen hafta: fiziksel ayrışma</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TEKRAR · 2 dk</a:t>
            </a:r>
          </a:p>
        </p:txBody>
      </p:sp>
      <p:sp>
        <p:nvSpPr>
          <p:cNvPr id="6" name="Rounded Rectangle 5"/>
          <p:cNvSpPr/>
          <p:nvPr/>
        </p:nvSpPr>
        <p:spPr>
          <a:xfrm>
            <a:off x="502920" y="1261872"/>
            <a:ext cx="11185855" cy="91440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914400"/>
          </a:xfrm>
          <a:prstGeom prst="rect">
            <a:avLst/>
          </a:prstGeom>
          <a:solidFill>
            <a:srgbClr val="7A5C9E"/>
          </a:solidFill>
          <a:ln>
            <a:noFill/>
          </a:ln>
          <a:effectLst/>
        </p:spPr>
        <p:txBody>
          <a:bodyPr rtlCol="0" anchor="ctr"/>
          <a:lstStyle/>
          <a:p/>
        </p:txBody>
      </p:sp>
      <p:sp>
        <p:nvSpPr>
          <p:cNvPr id="8" name="TextBox 7"/>
          <p:cNvSpPr txBox="1"/>
          <p:nvPr/>
        </p:nvSpPr>
        <p:spPr>
          <a:xfrm>
            <a:off x="777240" y="1261872"/>
            <a:ext cx="10774375" cy="914400"/>
          </a:xfrm>
          <a:prstGeom prst="rect">
            <a:avLst/>
          </a:prstGeom>
          <a:noFill/>
        </p:spPr>
        <p:txBody>
          <a:bodyPr wrap="square" anchor="ctr" lIns="73152" rIns="73152" tIns="36576" bIns="36576">
            <a:noAutofit/>
          </a:bodyPr>
          <a:lstStyle/>
          <a:p>
            <a:pPr algn="l">
              <a:spcBef>
                <a:spcPts val="0"/>
              </a:spcBef>
              <a:spcAft>
                <a:spcPts val="0"/>
              </a:spcAft>
            </a:pPr>
            <a:r>
              <a:rPr lang="tr-TR" sz="2400" b="0" i="0">
                <a:solidFill>
                  <a:srgbClr val="262626"/>
                </a:solidFill>
                <a:latin typeface="Calibri"/>
              </a:rPr>
              <a:t>Kayaçların fiziksel ve kimyasal olarak ufalanması sürecine ayrışma denir.</a:t>
            </a:r>
          </a:p>
        </p:txBody>
      </p:sp>
      <p:graphicFrame>
        <p:nvGraphicFramePr>
          <p:cNvPr id="9" name="Table 8"/>
          <p:cNvGraphicFramePr>
            <a:graphicFrameLocks noGrp="1"/>
          </p:cNvGraphicFramePr>
          <p:nvPr/>
        </p:nvGraphicFramePr>
        <p:xfrm>
          <a:off x="502920" y="2359152"/>
          <a:ext cx="11183112" cy="3703320"/>
        </p:xfrm>
        <a:graphic>
          <a:graphicData uri="http://schemas.openxmlformats.org/drawingml/2006/table">
            <a:tbl>
              <a:tblPr firstRow="1" bandRow="1">
                <a:tableStyleId>{5C22544A-7EE6-4342-B048-85BDC9FD1C3A}</a:tableStyleId>
              </a:tblPr>
              <a:tblGrid>
                <a:gridCol w="3657600"/>
                <a:gridCol w="7525512"/>
              </a:tblGrid>
              <a:tr h="502920">
                <a:tc>
                  <a:txBody>
                    <a:bodyPr wrap="square"/>
                    <a:lstStyle/>
                    <a:p>
                      <a:pPr algn="ctr">
                        <a:spcBef>
                          <a:spcPts val="0"/>
                        </a:spcBef>
                        <a:spcAft>
                          <a:spcPts val="0"/>
                        </a:spcAft>
                      </a:pPr>
                      <a:r>
                        <a:rPr lang="tr-TR" sz="2100" b="1" i="0">
                          <a:solidFill>
                            <a:srgbClr val="FFFFFF"/>
                          </a:solidFill>
                          <a:latin typeface="Calibri"/>
                        </a:rPr>
                        <a:t>Fiziksel ayrışma</a:t>
                      </a:r>
                    </a:p>
                  </a:txBody>
                  <a:tcPr marL="54864" marR="54864" marT="18288" marB="18288" anchor="ctr">
                    <a:solidFill>
                      <a:srgbClr val="7A5C9E"/>
                    </a:solidFill>
                  </a:tcPr>
                </a:tc>
                <a:tc>
                  <a:txBody>
                    <a:bodyPr wrap="square"/>
                    <a:lstStyle/>
                    <a:p>
                      <a:pPr algn="ctr">
                        <a:spcBef>
                          <a:spcPts val="0"/>
                        </a:spcBef>
                        <a:spcAft>
                          <a:spcPts val="0"/>
                        </a:spcAft>
                      </a:pPr>
                      <a:r>
                        <a:rPr lang="tr-TR" sz="2100" b="1" i="0">
                          <a:solidFill>
                            <a:srgbClr val="FFFFFF"/>
                          </a:solidFill>
                          <a:latin typeface="Calibri"/>
                        </a:rPr>
                        <a:t>Ne olur?</a:t>
                      </a:r>
                    </a:p>
                  </a:txBody>
                  <a:tcPr marL="54864" marR="54864" marT="18288" marB="18288" anchor="ctr">
                    <a:solidFill>
                      <a:srgbClr val="7A5C9E"/>
                    </a:solidFill>
                  </a:tcPr>
                </a:tc>
              </a:tr>
              <a:tr h="640080">
                <a:tc>
                  <a:txBody>
                    <a:bodyPr wrap="square"/>
                    <a:lstStyle/>
                    <a:p>
                      <a:pPr algn="l">
                        <a:spcBef>
                          <a:spcPts val="0"/>
                        </a:spcBef>
                        <a:spcAft>
                          <a:spcPts val="0"/>
                        </a:spcAft>
                      </a:pPr>
                      <a:r>
                        <a:rPr lang="tr-TR" sz="2200" b="0" i="0">
                          <a:solidFill>
                            <a:srgbClr val="262626"/>
                          </a:solidFill>
                          <a:latin typeface="Calibri"/>
                        </a:rPr>
                        <a:t>Sıcaklık farkı çatlaması</a:t>
                      </a:r>
                    </a:p>
                  </a:txBody>
                  <a:tcPr marL="54864" marR="54864" marT="18288" marB="18288" anchor="ctr">
                    <a:solidFill>
                      <a:srgbClr val="FFFFFF"/>
                    </a:solidFill>
                  </a:tcPr>
                </a:tc>
                <a:tc>
                  <a:txBody>
                    <a:bodyPr wrap="square"/>
                    <a:lstStyle/>
                    <a:p>
                      <a:pPr algn="l">
                        <a:spcBef>
                          <a:spcPts val="0"/>
                        </a:spcBef>
                        <a:spcAft>
                          <a:spcPts val="0"/>
                        </a:spcAft>
                      </a:pPr>
                      <a:r>
                        <a:rPr lang="tr-TR" sz="2200" b="0" i="0">
                          <a:solidFill>
                            <a:srgbClr val="262626"/>
                          </a:solidFill>
                          <a:latin typeface="Calibri"/>
                        </a:rPr>
                        <a:t>Genleşme ve büzüşme kayacın yüzeyini çatlatır.</a:t>
                      </a:r>
                    </a:p>
                  </a:txBody>
                  <a:tcPr marL="54864" marR="54864" marT="18288" marB="18288" anchor="ctr">
                    <a:solidFill>
                      <a:srgbClr val="FFFFFF"/>
                    </a:solidFill>
                  </a:tcPr>
                </a:tc>
              </a:tr>
              <a:tr h="640080">
                <a:tc>
                  <a:txBody>
                    <a:bodyPr wrap="square"/>
                    <a:lstStyle/>
                    <a:p>
                      <a:pPr algn="l">
                        <a:spcBef>
                          <a:spcPts val="0"/>
                        </a:spcBef>
                        <a:spcAft>
                          <a:spcPts val="0"/>
                        </a:spcAft>
                      </a:pPr>
                      <a:r>
                        <a:rPr lang="tr-TR" sz="2200" b="0" i="0">
                          <a:solidFill>
                            <a:srgbClr val="262626"/>
                          </a:solidFill>
                          <a:latin typeface="Calibri"/>
                        </a:rPr>
                        <a:t>Donma çatlaması</a:t>
                      </a:r>
                    </a:p>
                  </a:txBody>
                  <a:tcPr marL="54864" marR="54864" marT="18288" marB="18288" anchor="ctr">
                    <a:solidFill>
                      <a:srgbClr val="F0F0F0"/>
                    </a:solidFill>
                  </a:tcPr>
                </a:tc>
                <a:tc>
                  <a:txBody>
                    <a:bodyPr wrap="square"/>
                    <a:lstStyle/>
                    <a:p>
                      <a:pPr algn="l">
                        <a:spcBef>
                          <a:spcPts val="0"/>
                        </a:spcBef>
                        <a:spcAft>
                          <a:spcPts val="0"/>
                        </a:spcAft>
                      </a:pPr>
                      <a:r>
                        <a:rPr lang="tr-TR" sz="2200" b="0" i="0">
                          <a:solidFill>
                            <a:srgbClr val="262626"/>
                          </a:solidFill>
                          <a:latin typeface="Calibri"/>
                        </a:rPr>
                        <a:t>Çatlağa sızan su donar, hacmi artar.</a:t>
                      </a:r>
                    </a:p>
                  </a:txBody>
                  <a:tcPr marL="54864" marR="54864" marT="18288" marB="18288" anchor="ctr">
                    <a:solidFill>
                      <a:srgbClr val="F0F0F0"/>
                    </a:solidFill>
                  </a:tcPr>
                </a:tc>
              </a:tr>
              <a:tr h="640080">
                <a:tc>
                  <a:txBody>
                    <a:bodyPr wrap="square"/>
                    <a:lstStyle/>
                    <a:p>
                      <a:pPr algn="l">
                        <a:spcBef>
                          <a:spcPts val="0"/>
                        </a:spcBef>
                        <a:spcAft>
                          <a:spcPts val="0"/>
                        </a:spcAft>
                      </a:pPr>
                      <a:r>
                        <a:rPr lang="tr-TR" sz="2200" b="0" i="0">
                          <a:solidFill>
                            <a:srgbClr val="262626"/>
                          </a:solidFill>
                          <a:latin typeface="Calibri"/>
                        </a:rPr>
                        <a:t>Tuz çatlatması</a:t>
                      </a:r>
                    </a:p>
                  </a:txBody>
                  <a:tcPr marL="54864" marR="54864" marT="18288" marB="18288" anchor="ctr">
                    <a:solidFill>
                      <a:srgbClr val="FFFFFF"/>
                    </a:solidFill>
                  </a:tcPr>
                </a:tc>
                <a:tc>
                  <a:txBody>
                    <a:bodyPr wrap="square"/>
                    <a:lstStyle/>
                    <a:p>
                      <a:pPr algn="l">
                        <a:spcBef>
                          <a:spcPts val="0"/>
                        </a:spcBef>
                        <a:spcAft>
                          <a:spcPts val="0"/>
                        </a:spcAft>
                      </a:pPr>
                      <a:r>
                        <a:rPr lang="tr-TR" sz="2200" b="0" i="0">
                          <a:solidFill>
                            <a:srgbClr val="262626"/>
                          </a:solidFill>
                          <a:latin typeface="Calibri"/>
                        </a:rPr>
                        <a:t>Gözeneklerde biriken tuz kristalleri kayacı zorlar.</a:t>
                      </a:r>
                    </a:p>
                  </a:txBody>
                  <a:tcPr marL="54864" marR="54864" marT="18288" marB="18288" anchor="ctr">
                    <a:solidFill>
                      <a:srgbClr val="FFFFFF"/>
                    </a:solidFill>
                  </a:tcPr>
                </a:tc>
              </a:tr>
              <a:tr h="640080">
                <a:tc>
                  <a:txBody>
                    <a:bodyPr wrap="square"/>
                    <a:lstStyle/>
                    <a:p>
                      <a:pPr algn="l">
                        <a:spcBef>
                          <a:spcPts val="0"/>
                        </a:spcBef>
                        <a:spcAft>
                          <a:spcPts val="0"/>
                        </a:spcAft>
                      </a:pPr>
                      <a:r>
                        <a:rPr lang="tr-TR" sz="2200" b="0" i="0">
                          <a:solidFill>
                            <a:srgbClr val="262626"/>
                          </a:solidFill>
                          <a:latin typeface="Calibri"/>
                        </a:rPr>
                        <a:t>Yük eksilmesi (kavlama)</a:t>
                      </a:r>
                    </a:p>
                  </a:txBody>
                  <a:tcPr marL="54864" marR="54864" marT="18288" marB="18288" anchor="ctr">
                    <a:solidFill>
                      <a:srgbClr val="F0F0F0"/>
                    </a:solidFill>
                  </a:tcPr>
                </a:tc>
                <a:tc>
                  <a:txBody>
                    <a:bodyPr wrap="square"/>
                    <a:lstStyle/>
                    <a:p>
                      <a:pPr algn="l">
                        <a:spcBef>
                          <a:spcPts val="0"/>
                        </a:spcBef>
                        <a:spcAft>
                          <a:spcPts val="0"/>
                        </a:spcAft>
                      </a:pPr>
                      <a:r>
                        <a:rPr lang="tr-TR" sz="2200" b="0" i="0">
                          <a:solidFill>
                            <a:srgbClr val="262626"/>
                          </a:solidFill>
                          <a:latin typeface="Calibri"/>
                        </a:rPr>
                        <a:t>Üstteki yük azalınca kayaç plakalar hâlinde ayrılır.</a:t>
                      </a:r>
                    </a:p>
                  </a:txBody>
                  <a:tcPr marL="54864" marR="54864" marT="18288" marB="18288" anchor="ctr">
                    <a:solidFill>
                      <a:srgbClr val="F0F0F0"/>
                    </a:solidFill>
                  </a:tcPr>
                </a:tc>
              </a:tr>
              <a:tr h="640080">
                <a:tc>
                  <a:txBody>
                    <a:bodyPr wrap="square"/>
                    <a:lstStyle/>
                    <a:p>
                      <a:pPr algn="l">
                        <a:spcBef>
                          <a:spcPts val="0"/>
                        </a:spcBef>
                        <a:spcAft>
                          <a:spcPts val="0"/>
                        </a:spcAft>
                      </a:pPr>
                      <a:r>
                        <a:rPr lang="tr-TR" sz="2200" b="0" i="0">
                          <a:solidFill>
                            <a:srgbClr val="262626"/>
                          </a:solidFill>
                          <a:latin typeface="Calibri"/>
                        </a:rPr>
                        <a:t>Islanma-kuruma</a:t>
                      </a:r>
                    </a:p>
                  </a:txBody>
                  <a:tcPr marL="54864" marR="54864" marT="18288" marB="18288" anchor="ctr">
                    <a:solidFill>
                      <a:srgbClr val="FFFFFF"/>
                    </a:solidFill>
                  </a:tcPr>
                </a:tc>
                <a:tc>
                  <a:txBody>
                    <a:bodyPr wrap="square"/>
                    <a:lstStyle/>
                    <a:p>
                      <a:pPr algn="l">
                        <a:spcBef>
                          <a:spcPts val="0"/>
                        </a:spcBef>
                        <a:spcAft>
                          <a:spcPts val="0"/>
                        </a:spcAft>
                      </a:pPr>
                      <a:r>
                        <a:rPr lang="tr-TR" sz="2200" b="0" i="0">
                          <a:solidFill>
                            <a:srgbClr val="262626"/>
                          </a:solidFill>
                          <a:latin typeface="Calibri"/>
                        </a:rPr>
                        <a:t>Killi kayaç ıslanınca genişler, kuruyunca çatlar.</a:t>
                      </a:r>
                    </a:p>
                  </a:txBody>
                  <a:tcPr marL="54864" marR="54864" marT="18288" marB="18288" anchor="ctr">
                    <a:solidFill>
                      <a:srgbClr val="FFFFFF"/>
                    </a:solidFill>
                  </a:tcPr>
                </a:tc>
              </a:tr>
            </a:tbl>
          </a:graphicData>
        </a:graphic>
      </p:graphicFrame>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70</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85 / 350</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Fiziksel ayrışma nerede daha etkin?</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1 dk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Fiziksel ayrışma dünyanın hangi bölgelerinde daha etkindir? Kartlardaki çatlama türlerinden yola çıkarak nedenini söyle.</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70</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86 /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Fiziksel ayrışma nerede daha etkin?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Fiziksel ayrışma dünyanın hangi bölgelerinde daha etkindir? Kartlardaki çatlama türlerinden yola çıkarak nedenini söyle.</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a:spcBef>
                <a:spcPts val="0"/>
              </a:spcBef>
              <a:spcAft>
                <a:spcPts val="500"/>
              </a:spcAft>
            </a:pPr>
            <a:r>
              <a:rPr lang="tr-TR" sz="2600" b="0" i="0">
                <a:solidFill>
                  <a:srgbClr val="262626"/>
                </a:solidFill>
                <a:latin typeface="Calibri"/>
              </a:rPr>
              <a:t>Fiziksel ayrışma dünyanın kurak ve soğuk bölgelerinde genel olarak daha etkindir.</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Kurak bölgede sıcaklık farkı ve tuz, soğuk bölgede donma çatlaması kayacı parçalar.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70</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87 / 350</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Kimyasal çözünme: su kayacı nasıl çözer?</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KİMYASAL</a:t>
            </a:r>
          </a:p>
        </p:txBody>
      </p:sp>
      <p:sp>
        <p:nvSpPr>
          <p:cNvPr id="6" name="Rounded Rectangle 5"/>
          <p:cNvSpPr/>
          <p:nvPr/>
        </p:nvSpPr>
        <p:spPr>
          <a:xfrm>
            <a:off x="502920" y="1307592"/>
            <a:ext cx="11185855" cy="1417320"/>
          </a:xfrm>
          <a:prstGeom prst="roundRect">
            <a:avLst>
              <a:gd name="adj" fmla="val 6000"/>
            </a:avLst>
          </a:prstGeom>
          <a:solidFill>
            <a:srgbClr val="F0F0F0"/>
          </a:solidFill>
          <a:ln>
            <a:noFill/>
          </a:ln>
          <a:effectLst/>
        </p:spPr>
        <p:txBody>
          <a:bodyPr rtlCol="0" anchor="ctr"/>
          <a:lstStyle/>
          <a:p/>
        </p:txBody>
      </p:sp>
      <p:sp>
        <p:nvSpPr>
          <p:cNvPr id="7" name="Rectangle 6"/>
          <p:cNvSpPr/>
          <p:nvPr/>
        </p:nvSpPr>
        <p:spPr>
          <a:xfrm>
            <a:off x="502920" y="1307592"/>
            <a:ext cx="146304" cy="1417320"/>
          </a:xfrm>
          <a:prstGeom prst="rect">
            <a:avLst/>
          </a:prstGeom>
          <a:solidFill>
            <a:srgbClr val="2C6696"/>
          </a:solidFill>
          <a:ln>
            <a:noFill/>
          </a:ln>
          <a:effectLst/>
        </p:spPr>
        <p:txBody>
          <a:bodyPr rtlCol="0" anchor="ctr"/>
          <a:lstStyle/>
          <a:p/>
        </p:txBody>
      </p:sp>
      <p:sp>
        <p:nvSpPr>
          <p:cNvPr id="8" name="TextBox 7"/>
          <p:cNvSpPr txBox="1"/>
          <p:nvPr/>
        </p:nvSpPr>
        <p:spPr>
          <a:xfrm>
            <a:off x="868680" y="1417320"/>
            <a:ext cx="1063721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C6696"/>
                </a:solidFill>
                <a:latin typeface="Calibri"/>
              </a:rPr>
              <a:t>ÇÖZÜNME (sözlük)</a:t>
            </a:r>
          </a:p>
        </p:txBody>
      </p:sp>
      <p:sp>
        <p:nvSpPr>
          <p:cNvPr id="9" name="TextBox 8"/>
          <p:cNvSpPr txBox="1"/>
          <p:nvPr/>
        </p:nvSpPr>
        <p:spPr>
          <a:xfrm>
            <a:off x="868680" y="1810512"/>
            <a:ext cx="10637215" cy="777240"/>
          </a:xfrm>
          <a:prstGeom prst="rect">
            <a:avLst/>
          </a:prstGeom>
          <a:noFill/>
        </p:spPr>
        <p:txBody>
          <a:bodyPr wrap="square" anchor="ctr" lIns="73152" rIns="73152" tIns="36576" bIns="36576">
            <a:noAutofit/>
          </a:bodyPr>
          <a:lstStyle/>
          <a:p>
            <a:pPr algn="l">
              <a:spcBef>
                <a:spcPts val="0"/>
              </a:spcBef>
              <a:spcAft>
                <a:spcPts val="0"/>
              </a:spcAft>
            </a:pPr>
            <a:r>
              <a:rPr lang="tr-TR" sz="2250" b="0" i="0">
                <a:solidFill>
                  <a:srgbClr val="262626"/>
                </a:solidFill>
                <a:latin typeface="Calibri"/>
              </a:rPr>
              <a:t>Kayaçların özellikle suların etkisiyle kimyasal bileşimlerinin ve fiziksel özelliklerinin değişmesi.</a:t>
            </a:r>
          </a:p>
        </p:txBody>
      </p:sp>
      <p:sp>
        <p:nvSpPr>
          <p:cNvPr id="10" name="Rounded Rectangle 9"/>
          <p:cNvSpPr/>
          <p:nvPr/>
        </p:nvSpPr>
        <p:spPr>
          <a:xfrm>
            <a:off x="502920" y="2862072"/>
            <a:ext cx="2057400" cy="1143000"/>
          </a:xfrm>
          <a:prstGeom prst="roundRect">
            <a:avLst>
              <a:gd name="adj" fmla="val 20000"/>
            </a:avLst>
          </a:prstGeom>
          <a:solidFill>
            <a:srgbClr val="2C6696"/>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FFFFFF"/>
                </a:solidFill>
                <a:latin typeface="Calibri"/>
              </a:rPr>
              <a:t>Yağmur suyu</a:t>
            </a:r>
          </a:p>
        </p:txBody>
      </p:sp>
      <p:cxnSp>
        <p:nvCxnSpPr>
          <p:cNvPr id="11" name="Connector 10"/>
          <p:cNvCxnSpPr/>
          <p:nvPr/>
        </p:nvCxnSpPr>
        <p:spPr>
          <a:xfrm>
            <a:off x="2578608" y="3429000"/>
            <a:ext cx="192024" cy="0"/>
          </a:xfrm>
          <a:prstGeom prst="line">
            <a:avLst/>
          </a:prstGeom>
          <a:ln w="38100">
            <a:solidFill>
              <a:srgbClr val="4F4F4F"/>
            </a:solidFill>
            <a:tailEnd type="triangle" w="med" len="med"/>
          </a:ln>
        </p:spPr>
      </p:cxnSp>
      <p:sp>
        <p:nvSpPr>
          <p:cNvPr id="12" name="Rounded Rectangle 11"/>
          <p:cNvSpPr/>
          <p:nvPr/>
        </p:nvSpPr>
        <p:spPr>
          <a:xfrm>
            <a:off x="2788920" y="2862072"/>
            <a:ext cx="2057400" cy="1143000"/>
          </a:xfrm>
          <a:prstGeom prst="roundRect">
            <a:avLst>
              <a:gd name="adj" fmla="val 20000"/>
            </a:avLst>
          </a:prstGeom>
          <a:solidFill>
            <a:srgbClr val="2C6696"/>
          </a:solidFill>
          <a:ln>
            <a:noFill/>
          </a:ln>
          <a:effectLst/>
        </p:spPr>
        <p:txBody>
          <a:bodyPr rtlCol="0" anchor="ctr" wrap="square" lIns="128016" rIns="128016" tIns="73152" bIns="73152">
            <a:noAutofit/>
          </a:bodyPr>
          <a:lstStyle/>
          <a:p>
            <a:pPr algn="ctr">
              <a:spcBef>
                <a:spcPts val="0"/>
              </a:spcBef>
              <a:spcAft>
                <a:spcPts val="0"/>
              </a:spcAft>
            </a:pPr>
            <a:r>
              <a:rPr lang="tr-TR" sz="1850" b="1" i="0">
                <a:solidFill>
                  <a:srgbClr val="FFFFFF"/>
                </a:solidFill>
                <a:latin typeface="Calibri"/>
              </a:rPr>
              <a:t>+ karbondioksit (atmosfer, toprak)</a:t>
            </a:r>
          </a:p>
        </p:txBody>
      </p:sp>
      <p:cxnSp>
        <p:nvCxnSpPr>
          <p:cNvPr id="13" name="Connector 12"/>
          <p:cNvCxnSpPr/>
          <p:nvPr/>
        </p:nvCxnSpPr>
        <p:spPr>
          <a:xfrm>
            <a:off x="4864608" y="3429000"/>
            <a:ext cx="192024" cy="0"/>
          </a:xfrm>
          <a:prstGeom prst="line">
            <a:avLst/>
          </a:prstGeom>
          <a:ln w="38100">
            <a:solidFill>
              <a:srgbClr val="4F4F4F"/>
            </a:solidFill>
            <a:tailEnd type="triangle" w="med" len="med"/>
          </a:ln>
        </p:spPr>
      </p:cxnSp>
      <p:sp>
        <p:nvSpPr>
          <p:cNvPr id="14" name="Rounded Rectangle 13"/>
          <p:cNvSpPr/>
          <p:nvPr/>
        </p:nvSpPr>
        <p:spPr>
          <a:xfrm>
            <a:off x="5074920" y="2862072"/>
            <a:ext cx="2057400" cy="1143000"/>
          </a:xfrm>
          <a:prstGeom prst="roundRect">
            <a:avLst>
              <a:gd name="adj" fmla="val 20000"/>
            </a:avLst>
          </a:prstGeom>
          <a:solidFill>
            <a:srgbClr val="7A5C9E"/>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FFFFFF"/>
                </a:solidFill>
                <a:latin typeface="Calibri"/>
              </a:rPr>
              <a:t>Karbonik asit</a:t>
            </a:r>
          </a:p>
        </p:txBody>
      </p:sp>
      <p:cxnSp>
        <p:nvCxnSpPr>
          <p:cNvPr id="15" name="Connector 14"/>
          <p:cNvCxnSpPr/>
          <p:nvPr/>
        </p:nvCxnSpPr>
        <p:spPr>
          <a:xfrm>
            <a:off x="7150608" y="3429000"/>
            <a:ext cx="192024" cy="0"/>
          </a:xfrm>
          <a:prstGeom prst="line">
            <a:avLst/>
          </a:prstGeom>
          <a:ln w="38100">
            <a:solidFill>
              <a:srgbClr val="4F4F4F"/>
            </a:solidFill>
            <a:tailEnd type="triangle" w="med" len="med"/>
          </a:ln>
        </p:spPr>
      </p:cxnSp>
      <p:sp>
        <p:nvSpPr>
          <p:cNvPr id="16" name="Rounded Rectangle 15"/>
          <p:cNvSpPr/>
          <p:nvPr/>
        </p:nvSpPr>
        <p:spPr>
          <a:xfrm>
            <a:off x="7360920" y="2862072"/>
            <a:ext cx="2057400" cy="1143000"/>
          </a:xfrm>
          <a:prstGeom prst="roundRect">
            <a:avLst>
              <a:gd name="adj" fmla="val 20000"/>
            </a:avLst>
          </a:prstGeom>
          <a:solidFill>
            <a:srgbClr val="7A5C9E"/>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FFFFFF"/>
                </a:solidFill>
                <a:latin typeface="Calibri"/>
              </a:rPr>
              <a:t>Kayaç çözünür</a:t>
            </a:r>
          </a:p>
        </p:txBody>
      </p:sp>
      <p:cxnSp>
        <p:nvCxnSpPr>
          <p:cNvPr id="17" name="Connector 16"/>
          <p:cNvCxnSpPr/>
          <p:nvPr/>
        </p:nvCxnSpPr>
        <p:spPr>
          <a:xfrm>
            <a:off x="9436608" y="3429000"/>
            <a:ext cx="192024" cy="0"/>
          </a:xfrm>
          <a:prstGeom prst="line">
            <a:avLst/>
          </a:prstGeom>
          <a:ln w="38100">
            <a:solidFill>
              <a:srgbClr val="4F4F4F"/>
            </a:solidFill>
            <a:tailEnd type="triangle" w="med" len="med"/>
          </a:ln>
        </p:spPr>
      </p:cxnSp>
      <p:sp>
        <p:nvSpPr>
          <p:cNvPr id="18" name="Rounded Rectangle 17"/>
          <p:cNvSpPr/>
          <p:nvPr/>
        </p:nvSpPr>
        <p:spPr>
          <a:xfrm>
            <a:off x="9646920" y="2862072"/>
            <a:ext cx="2057400" cy="1143000"/>
          </a:xfrm>
          <a:prstGeom prst="roundRect">
            <a:avLst>
              <a:gd name="adj" fmla="val 20000"/>
            </a:avLst>
          </a:prstGeom>
          <a:solidFill>
            <a:srgbClr val="7A5C9E"/>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FFFFFF"/>
                </a:solidFill>
                <a:latin typeface="Calibri"/>
              </a:rPr>
              <a:t>Yeni mineraller</a:t>
            </a:r>
          </a:p>
        </p:txBody>
      </p:sp>
      <p:sp>
        <p:nvSpPr>
          <p:cNvPr id="19" name="Rounded Rectangle 18"/>
          <p:cNvSpPr/>
          <p:nvPr/>
        </p:nvSpPr>
        <p:spPr>
          <a:xfrm>
            <a:off x="502920" y="4233672"/>
            <a:ext cx="11185855" cy="960120"/>
          </a:xfrm>
          <a:prstGeom prst="roundRect">
            <a:avLst>
              <a:gd name="adj" fmla="val 8000"/>
            </a:avLst>
          </a:prstGeom>
          <a:solidFill>
            <a:srgbClr val="F0F0F0"/>
          </a:solidFill>
          <a:ln>
            <a:noFill/>
          </a:ln>
          <a:effectLst/>
        </p:spPr>
        <p:txBody>
          <a:bodyPr rtlCol="0" anchor="ctr"/>
          <a:lstStyle/>
          <a:p/>
        </p:txBody>
      </p:sp>
      <p:sp>
        <p:nvSpPr>
          <p:cNvPr id="20" name="Rectangle 19"/>
          <p:cNvSpPr/>
          <p:nvPr/>
        </p:nvSpPr>
        <p:spPr>
          <a:xfrm>
            <a:off x="502920" y="4233672"/>
            <a:ext cx="118872" cy="960120"/>
          </a:xfrm>
          <a:prstGeom prst="rect">
            <a:avLst/>
          </a:prstGeom>
          <a:solidFill>
            <a:srgbClr val="2C6696"/>
          </a:solidFill>
          <a:ln>
            <a:noFill/>
          </a:ln>
          <a:effectLst/>
        </p:spPr>
        <p:txBody>
          <a:bodyPr rtlCol="0" anchor="ctr"/>
          <a:lstStyle/>
          <a:p/>
        </p:txBody>
      </p:sp>
      <p:sp>
        <p:nvSpPr>
          <p:cNvPr id="21" name="TextBox 20"/>
          <p:cNvSpPr txBox="1"/>
          <p:nvPr/>
        </p:nvSpPr>
        <p:spPr>
          <a:xfrm>
            <a:off x="777240" y="4233672"/>
            <a:ext cx="10774375" cy="96012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Su, kimyasal çözünmenin gerçekleşmesini sağlayan en önemli etkendir.</a:t>
            </a:r>
          </a:p>
        </p:txBody>
      </p:sp>
      <p:sp>
        <p:nvSpPr>
          <p:cNvPr id="22" name="Rounded Rectangle 21"/>
          <p:cNvSpPr/>
          <p:nvPr/>
        </p:nvSpPr>
        <p:spPr>
          <a:xfrm>
            <a:off x="502920" y="5330952"/>
            <a:ext cx="11185855" cy="914400"/>
          </a:xfrm>
          <a:prstGeom prst="roundRect">
            <a:avLst>
              <a:gd name="adj" fmla="val 8000"/>
            </a:avLst>
          </a:prstGeom>
          <a:solidFill>
            <a:srgbClr val="F0F0F0"/>
          </a:solidFill>
          <a:ln>
            <a:noFill/>
          </a:ln>
          <a:effectLst/>
        </p:spPr>
        <p:txBody>
          <a:bodyPr rtlCol="0" anchor="ctr"/>
          <a:lstStyle/>
          <a:p/>
        </p:txBody>
      </p:sp>
      <p:sp>
        <p:nvSpPr>
          <p:cNvPr id="23" name="Rectangle 22"/>
          <p:cNvSpPr/>
          <p:nvPr/>
        </p:nvSpPr>
        <p:spPr>
          <a:xfrm>
            <a:off x="502920" y="5330952"/>
            <a:ext cx="118872" cy="914400"/>
          </a:xfrm>
          <a:prstGeom prst="rect">
            <a:avLst/>
          </a:prstGeom>
          <a:solidFill>
            <a:srgbClr val="2C6696"/>
          </a:solidFill>
          <a:ln>
            <a:noFill/>
          </a:ln>
          <a:effectLst/>
        </p:spPr>
        <p:txBody>
          <a:bodyPr rtlCol="0" anchor="ctr"/>
          <a:lstStyle/>
          <a:p/>
        </p:txBody>
      </p:sp>
      <p:sp>
        <p:nvSpPr>
          <p:cNvPr id="24" name="TextBox 23"/>
          <p:cNvSpPr txBox="1"/>
          <p:nvPr/>
        </p:nvSpPr>
        <p:spPr>
          <a:xfrm>
            <a:off x="777240" y="5330952"/>
            <a:ext cx="10774375" cy="91440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Ortamdaki karbondioksit ve oksijen kimyasal çözünmeyi sağlayan diğer önemli etkenlerdir.</a:t>
            </a:r>
          </a:p>
        </p:txBody>
      </p:sp>
      <p:sp>
        <p:nvSpPr>
          <p:cNvPr id="25" name="TextBox 2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6" name="Rounded Rectangle 25"/>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70</a:t>
            </a:r>
          </a:p>
        </p:txBody>
      </p:sp>
      <p:sp>
        <p:nvSpPr>
          <p:cNvPr id="27" name="TextBox 2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88 / 350</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Fiziksel ayrışma mı, kimyasal çözünme mi?</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KARŞILAŞTIR</a:t>
            </a:r>
          </a:p>
        </p:txBody>
      </p:sp>
      <p:graphicFrame>
        <p:nvGraphicFramePr>
          <p:cNvPr id="6" name="Table 5"/>
          <p:cNvGraphicFramePr>
            <a:graphicFrameLocks noGrp="1"/>
          </p:cNvGraphicFramePr>
          <p:nvPr/>
        </p:nvGraphicFramePr>
        <p:xfrm>
          <a:off x="502920" y="1307592"/>
          <a:ext cx="11183112" cy="4389120"/>
        </p:xfrm>
        <a:graphic>
          <a:graphicData uri="http://schemas.openxmlformats.org/drawingml/2006/table">
            <a:tbl>
              <a:tblPr firstRow="1" bandRow="1">
                <a:tableStyleId>{5C22544A-7EE6-4342-B048-85BDC9FD1C3A}</a:tableStyleId>
              </a:tblPr>
              <a:tblGrid>
                <a:gridCol w="2377440"/>
                <a:gridCol w="4389120"/>
                <a:gridCol w="4416552"/>
              </a:tblGrid>
              <a:tr h="548640">
                <a:tc>
                  <a:txBody>
                    <a:bodyPr wrap="square"/>
                    <a:lstStyle/>
                    <a:p>
                      <a:pPr algn="ctr">
                        <a:spcBef>
                          <a:spcPts val="0"/>
                        </a:spcBef>
                        <a:spcAft>
                          <a:spcPts val="0"/>
                        </a:spcAft>
                      </a:pPr>
                    </a:p>
                  </a:txBody>
                  <a:tcPr marL="54864" marR="54864" marT="18288" marB="18288" anchor="ctr">
                    <a:solidFill>
                      <a:srgbClr val="7A5C9E"/>
                    </a:solidFill>
                  </a:tcPr>
                </a:tc>
                <a:tc>
                  <a:txBody>
                    <a:bodyPr wrap="square"/>
                    <a:lstStyle/>
                    <a:p>
                      <a:pPr algn="ctr">
                        <a:spcBef>
                          <a:spcPts val="0"/>
                        </a:spcBef>
                        <a:spcAft>
                          <a:spcPts val="0"/>
                        </a:spcAft>
                      </a:pPr>
                      <a:r>
                        <a:rPr lang="tr-TR" sz="2100" b="1" i="0">
                          <a:solidFill>
                            <a:srgbClr val="FFFFFF"/>
                          </a:solidFill>
                          <a:latin typeface="Calibri"/>
                        </a:rPr>
                        <a:t>Fiziksel ayrışma</a:t>
                      </a:r>
                    </a:p>
                  </a:txBody>
                  <a:tcPr marL="54864" marR="54864" marT="18288" marB="18288" anchor="ctr">
                    <a:solidFill>
                      <a:srgbClr val="7A5C9E"/>
                    </a:solidFill>
                  </a:tcPr>
                </a:tc>
                <a:tc>
                  <a:txBody>
                    <a:bodyPr wrap="square"/>
                    <a:lstStyle/>
                    <a:p>
                      <a:pPr algn="ctr">
                        <a:spcBef>
                          <a:spcPts val="0"/>
                        </a:spcBef>
                        <a:spcAft>
                          <a:spcPts val="0"/>
                        </a:spcAft>
                      </a:pPr>
                      <a:r>
                        <a:rPr lang="tr-TR" sz="2100" b="1" i="0">
                          <a:solidFill>
                            <a:srgbClr val="FFFFFF"/>
                          </a:solidFill>
                          <a:latin typeface="Calibri"/>
                        </a:rPr>
                        <a:t>Kimyasal çözünme</a:t>
                      </a:r>
                    </a:p>
                  </a:txBody>
                  <a:tcPr marL="54864" marR="54864" marT="18288" marB="18288" anchor="ctr">
                    <a:solidFill>
                      <a:srgbClr val="7A5C9E"/>
                    </a:solidFill>
                  </a:tcPr>
                </a:tc>
              </a:tr>
              <a:tr h="960120">
                <a:tc>
                  <a:txBody>
                    <a:bodyPr wrap="square"/>
                    <a:lstStyle/>
                    <a:p>
                      <a:pPr algn="l">
                        <a:spcBef>
                          <a:spcPts val="0"/>
                        </a:spcBef>
                        <a:spcAft>
                          <a:spcPts val="0"/>
                        </a:spcAft>
                      </a:pPr>
                      <a:r>
                        <a:rPr lang="tr-TR" sz="2100" b="0" i="0">
                          <a:solidFill>
                            <a:srgbClr val="262626"/>
                          </a:solidFill>
                          <a:latin typeface="Calibri"/>
                        </a:rPr>
                        <a:t>Ne olur?</a:t>
                      </a:r>
                    </a:p>
                  </a:txBody>
                  <a:tcPr marL="54864" marR="54864" marT="18288" marB="18288" anchor="ctr">
                    <a:solidFill>
                      <a:srgbClr val="FFFFFF"/>
                    </a:solidFill>
                  </a:tcPr>
                </a:tc>
                <a:tc>
                  <a:txBody>
                    <a:bodyPr wrap="square"/>
                    <a:lstStyle/>
                    <a:p>
                      <a:pPr algn="l">
                        <a:spcBef>
                          <a:spcPts val="0"/>
                        </a:spcBef>
                        <a:spcAft>
                          <a:spcPts val="0"/>
                        </a:spcAft>
                      </a:pPr>
                      <a:r>
                        <a:rPr lang="tr-TR" sz="2100" b="0" i="0">
                          <a:solidFill>
                            <a:srgbClr val="262626"/>
                          </a:solidFill>
                          <a:latin typeface="Calibri"/>
                        </a:rPr>
                        <a:t>Kayaç çatlar, küçük parçalara bölünür.</a:t>
                      </a:r>
                    </a:p>
                  </a:txBody>
                  <a:tcPr marL="54864" marR="54864" marT="18288" marB="18288" anchor="ctr">
                    <a:solidFill>
                      <a:srgbClr val="FFFFFF"/>
                    </a:solidFill>
                  </a:tcPr>
                </a:tc>
                <a:tc>
                  <a:txBody>
                    <a:bodyPr wrap="square"/>
                    <a:lstStyle/>
                    <a:p>
                      <a:pPr algn="l">
                        <a:spcBef>
                          <a:spcPts val="0"/>
                        </a:spcBef>
                        <a:spcAft>
                          <a:spcPts val="0"/>
                        </a:spcAft>
                      </a:pPr>
                      <a:r>
                        <a:rPr lang="tr-TR" sz="2100" b="0" i="0">
                          <a:solidFill>
                            <a:srgbClr val="262626"/>
                          </a:solidFill>
                          <a:latin typeface="Calibri"/>
                        </a:rPr>
                        <a:t>Kayaç çözünür; mineraller değişir, yeni mineraller oluşur.</a:t>
                      </a:r>
                    </a:p>
                  </a:txBody>
                  <a:tcPr marL="54864" marR="54864" marT="18288" marB="18288" anchor="ctr">
                    <a:solidFill>
                      <a:srgbClr val="FFFFFF"/>
                    </a:solidFill>
                  </a:tcPr>
                </a:tc>
              </a:tr>
              <a:tr h="960120">
                <a:tc>
                  <a:txBody>
                    <a:bodyPr wrap="square"/>
                    <a:lstStyle/>
                    <a:p>
                      <a:pPr algn="l">
                        <a:spcBef>
                          <a:spcPts val="0"/>
                        </a:spcBef>
                        <a:spcAft>
                          <a:spcPts val="0"/>
                        </a:spcAft>
                      </a:pPr>
                      <a:r>
                        <a:rPr lang="tr-TR" sz="2100" b="0" i="0">
                          <a:solidFill>
                            <a:srgbClr val="262626"/>
                          </a:solidFill>
                          <a:latin typeface="Calibri"/>
                        </a:rPr>
                        <a:t>Kimyasal özellik</a:t>
                      </a:r>
                    </a:p>
                  </a:txBody>
                  <a:tcPr marL="54864" marR="54864" marT="18288" marB="18288" anchor="ctr">
                    <a:solidFill>
                      <a:srgbClr val="F0F0F0"/>
                    </a:solidFill>
                  </a:tcPr>
                </a:tc>
                <a:tc>
                  <a:txBody>
                    <a:bodyPr wrap="square"/>
                    <a:lstStyle/>
                    <a:p>
                      <a:pPr algn="l">
                        <a:spcBef>
                          <a:spcPts val="0"/>
                        </a:spcBef>
                        <a:spcAft>
                          <a:spcPts val="0"/>
                        </a:spcAft>
                      </a:pPr>
                      <a:r>
                        <a:rPr lang="tr-TR" sz="2100" b="0" i="0">
                          <a:solidFill>
                            <a:srgbClr val="262626"/>
                          </a:solidFill>
                          <a:latin typeface="Calibri"/>
                        </a:rPr>
                        <a:t>Bozulmaz.</a:t>
                      </a:r>
                    </a:p>
                  </a:txBody>
                  <a:tcPr marL="54864" marR="54864" marT="18288" marB="18288" anchor="ctr">
                    <a:solidFill>
                      <a:srgbClr val="F0F0F0"/>
                    </a:solidFill>
                  </a:tcPr>
                </a:tc>
                <a:tc>
                  <a:txBody>
                    <a:bodyPr wrap="square"/>
                    <a:lstStyle/>
                    <a:p>
                      <a:pPr algn="l">
                        <a:spcBef>
                          <a:spcPts val="0"/>
                        </a:spcBef>
                        <a:spcAft>
                          <a:spcPts val="0"/>
                        </a:spcAft>
                      </a:pPr>
                      <a:r>
                        <a:rPr lang="tr-TR" sz="2100" b="0" i="0">
                          <a:solidFill>
                            <a:srgbClr val="262626"/>
                          </a:solidFill>
                          <a:latin typeface="Calibri"/>
                        </a:rPr>
                        <a:t>Kısmen ya da tamamen değişir.</a:t>
                      </a:r>
                    </a:p>
                  </a:txBody>
                  <a:tcPr marL="54864" marR="54864" marT="18288" marB="18288" anchor="ctr">
                    <a:solidFill>
                      <a:srgbClr val="F0F0F0"/>
                    </a:solidFill>
                  </a:tcPr>
                </a:tc>
              </a:tr>
              <a:tr h="960120">
                <a:tc>
                  <a:txBody>
                    <a:bodyPr wrap="square"/>
                    <a:lstStyle/>
                    <a:p>
                      <a:pPr algn="l">
                        <a:spcBef>
                          <a:spcPts val="0"/>
                        </a:spcBef>
                        <a:spcAft>
                          <a:spcPts val="0"/>
                        </a:spcAft>
                      </a:pPr>
                      <a:r>
                        <a:rPr lang="tr-TR" sz="2100" b="0" i="0">
                          <a:solidFill>
                            <a:srgbClr val="262626"/>
                          </a:solidFill>
                          <a:latin typeface="Calibri"/>
                        </a:rPr>
                        <a:t>Hız</a:t>
                      </a:r>
                    </a:p>
                  </a:txBody>
                  <a:tcPr marL="54864" marR="54864" marT="18288" marB="18288" anchor="ctr">
                    <a:solidFill>
                      <a:srgbClr val="FFFFFF"/>
                    </a:solidFill>
                  </a:tcPr>
                </a:tc>
                <a:tc>
                  <a:txBody>
                    <a:bodyPr wrap="square"/>
                    <a:lstStyle/>
                    <a:p>
                      <a:pPr algn="l">
                        <a:spcBef>
                          <a:spcPts val="0"/>
                        </a:spcBef>
                        <a:spcAft>
                          <a:spcPts val="0"/>
                        </a:spcAft>
                      </a:pPr>
                      <a:r>
                        <a:rPr lang="tr-TR" sz="2100" b="0" i="0">
                          <a:solidFill>
                            <a:srgbClr val="262626"/>
                          </a:solidFill>
                          <a:latin typeface="Calibri"/>
                        </a:rPr>
                        <a:t>Daha yavaş.</a:t>
                      </a:r>
                    </a:p>
                  </a:txBody>
                  <a:tcPr marL="54864" marR="54864" marT="18288" marB="18288" anchor="ctr">
                    <a:solidFill>
                      <a:srgbClr val="FFFFFF"/>
                    </a:solidFill>
                  </a:tcPr>
                </a:tc>
                <a:tc>
                  <a:txBody>
                    <a:bodyPr wrap="square"/>
                    <a:lstStyle/>
                    <a:p>
                      <a:pPr algn="l">
                        <a:spcBef>
                          <a:spcPts val="0"/>
                        </a:spcBef>
                        <a:spcAft>
                          <a:spcPts val="0"/>
                        </a:spcAft>
                      </a:pPr>
                      <a:r>
                        <a:rPr lang="tr-TR" sz="2100" b="0" i="0">
                          <a:solidFill>
                            <a:srgbClr val="262626"/>
                          </a:solidFill>
                          <a:latin typeface="Calibri"/>
                        </a:rPr>
                        <a:t>Daha hızlı.</a:t>
                      </a:r>
                    </a:p>
                  </a:txBody>
                  <a:tcPr marL="54864" marR="54864" marT="18288" marB="18288" anchor="ctr">
                    <a:solidFill>
                      <a:srgbClr val="FFFFFF"/>
                    </a:solidFill>
                  </a:tcPr>
                </a:tc>
              </a:tr>
              <a:tr h="960120">
                <a:tc>
                  <a:txBody>
                    <a:bodyPr wrap="square"/>
                    <a:lstStyle/>
                    <a:p>
                      <a:pPr algn="l">
                        <a:spcBef>
                          <a:spcPts val="0"/>
                        </a:spcBef>
                        <a:spcAft>
                          <a:spcPts val="0"/>
                        </a:spcAft>
                      </a:pPr>
                      <a:r>
                        <a:rPr lang="tr-TR" sz="2100" b="0" i="0">
                          <a:solidFill>
                            <a:srgbClr val="262626"/>
                          </a:solidFill>
                          <a:latin typeface="Calibri"/>
                        </a:rPr>
                        <a:t>Daha etkin olduğu yer</a:t>
                      </a:r>
                    </a:p>
                  </a:txBody>
                  <a:tcPr marL="54864" marR="54864" marT="18288" marB="18288" anchor="ctr">
                    <a:solidFill>
                      <a:srgbClr val="F0F0F0"/>
                    </a:solidFill>
                  </a:tcPr>
                </a:tc>
                <a:tc>
                  <a:txBody>
                    <a:bodyPr wrap="square"/>
                    <a:lstStyle/>
                    <a:p>
                      <a:pPr algn="l">
                        <a:spcBef>
                          <a:spcPts val="0"/>
                        </a:spcBef>
                        <a:spcAft>
                          <a:spcPts val="0"/>
                        </a:spcAft>
                      </a:pPr>
                      <a:r>
                        <a:rPr lang="tr-TR" sz="2100" b="0" i="0">
                          <a:solidFill>
                            <a:srgbClr val="262626"/>
                          </a:solidFill>
                          <a:latin typeface="Calibri"/>
                        </a:rPr>
                        <a:t>Kurak ve soğuk bölgeler</a:t>
                      </a:r>
                    </a:p>
                  </a:txBody>
                  <a:tcPr marL="54864" marR="54864" marT="18288" marB="18288" anchor="ctr">
                    <a:solidFill>
                      <a:srgbClr val="F0F0F0"/>
                    </a:solidFill>
                  </a:tcPr>
                </a:tc>
                <a:tc>
                  <a:txBody>
                    <a:bodyPr wrap="square"/>
                    <a:lstStyle/>
                    <a:p>
                      <a:pPr algn="l">
                        <a:spcBef>
                          <a:spcPts val="0"/>
                        </a:spcBef>
                        <a:spcAft>
                          <a:spcPts val="0"/>
                        </a:spcAft>
                      </a:pPr>
                      <a:r>
                        <a:rPr lang="tr-TR" sz="2100" b="0" i="0">
                          <a:solidFill>
                            <a:srgbClr val="262626"/>
                          </a:solidFill>
                          <a:latin typeface="Calibri"/>
                        </a:rPr>
                        <a:t>Nemli ve yağışlı bölgeler</a:t>
                      </a:r>
                    </a:p>
                  </a:txBody>
                  <a:tcPr marL="54864" marR="54864" marT="18288" marB="18288" anchor="ctr">
                    <a:solidFill>
                      <a:srgbClr val="F0F0F0"/>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70</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89 / 350</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Canlılar da ayrıştırır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BİLGİ NOTU</a:t>
            </a:r>
          </a:p>
        </p:txBody>
      </p:sp>
      <p:sp>
        <p:nvSpPr>
          <p:cNvPr id="6" name="Rounded Rectangle 5"/>
          <p:cNvSpPr/>
          <p:nvPr/>
        </p:nvSpPr>
        <p:spPr>
          <a:xfrm>
            <a:off x="502920" y="1261872"/>
            <a:ext cx="3594506" cy="49834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A43E2A"/>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A43E2A"/>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Bitki kökleri</a:t>
            </a:r>
          </a:p>
        </p:txBody>
      </p:sp>
      <p:sp>
        <p:nvSpPr>
          <p:cNvPr id="10" name="TextBox 9"/>
          <p:cNvSpPr txBox="1"/>
          <p:nvPr/>
        </p:nvSpPr>
        <p:spPr>
          <a:xfrm>
            <a:off x="612648" y="1865376"/>
            <a:ext cx="3375050" cy="430682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Kaya çatlaklarına giren bitki köklerinin büyümesinin ortaya çıkardığı basıncın kayaçların fiziksel parçalanmasına neden olması</a:t>
            </a:r>
          </a:p>
        </p:txBody>
      </p:sp>
      <p:sp>
        <p:nvSpPr>
          <p:cNvPr id="11" name="Rounded Rectangle 10"/>
          <p:cNvSpPr/>
          <p:nvPr/>
        </p:nvSpPr>
        <p:spPr>
          <a:xfrm>
            <a:off x="4298594" y="1261872"/>
            <a:ext cx="3594506" cy="49834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2C6696"/>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2C6696"/>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Organik maddeler</a:t>
            </a:r>
          </a:p>
        </p:txBody>
      </p:sp>
      <p:sp>
        <p:nvSpPr>
          <p:cNvPr id="15" name="TextBox 14"/>
          <p:cNvSpPr txBox="1"/>
          <p:nvPr/>
        </p:nvSpPr>
        <p:spPr>
          <a:xfrm>
            <a:off x="4408322" y="1865376"/>
            <a:ext cx="3375050" cy="430682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organik maddelerden ortaya çıkan humus asidi ve bitki köklerinden açığa çıkan karbondioksidin ortamdaki suyla birleşmesinin kimyasal çözünmede etkili olması</a:t>
            </a:r>
          </a:p>
        </p:txBody>
      </p:sp>
      <p:sp>
        <p:nvSpPr>
          <p:cNvPr id="16" name="Rounded Rectangle 15"/>
          <p:cNvSpPr/>
          <p:nvPr/>
        </p:nvSpPr>
        <p:spPr>
          <a:xfrm>
            <a:off x="8094268" y="1261872"/>
            <a:ext cx="3594506" cy="498348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7A5C9E"/>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7A5C9E"/>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İnsan</a:t>
            </a:r>
          </a:p>
        </p:txBody>
      </p:sp>
      <p:sp>
        <p:nvSpPr>
          <p:cNvPr id="20" name="TextBox 19"/>
          <p:cNvSpPr txBox="1"/>
          <p:nvPr/>
        </p:nvSpPr>
        <p:spPr>
          <a:xfrm>
            <a:off x="8203996" y="1865376"/>
            <a:ext cx="3375050" cy="4306824"/>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262626"/>
                </a:solidFill>
                <a:latin typeface="Calibri"/>
              </a:rPr>
              <a:t>insanların madencilik, inşaat, tarım vb. faaliyetleri sırasında kayaçların ayrışmasına yol açması</a:t>
            </a:r>
          </a:p>
        </p:txBody>
      </p:sp>
      <p:sp>
        <p:nvSpPr>
          <p:cNvPr id="21" name="TextBox 2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2" name="Rounded Rectangle 2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70</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90 / 350</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950" b="1" i="0">
                <a:solidFill>
                  <a:srgbClr val="FFFFFF"/>
                </a:solidFill>
                <a:latin typeface="Calibri"/>
              </a:rPr>
              <a:t>Fiziksel ayrışma kimyasal çözünmeyi neden hızlandırır?</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DÜŞÜN · 1 dk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Bir kaya parçası çatlayıp küçük parçalara bölünürse kimyasal çözünme neden hızlanır?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70</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91 / 350</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250" b="1" i="0">
                <a:solidFill>
                  <a:srgbClr val="FFFFFF"/>
                </a:solidFill>
                <a:latin typeface="Calibri"/>
              </a:rPr>
              <a:t>Fiziksel ayrışma kimyasal çözünmeyi neden hızlandırır?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Bir kaya parçası çatlayıp küçük parçalara bölünürse kimyasal çözünme neden hızlanır?</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a:spcBef>
                <a:spcPts val="0"/>
              </a:spcBef>
              <a:spcAft>
                <a:spcPts val="500"/>
              </a:spcAft>
            </a:pPr>
            <a:r>
              <a:rPr lang="tr-TR" sz="2600" b="0" i="0">
                <a:solidFill>
                  <a:srgbClr val="262626"/>
                </a:solidFill>
                <a:latin typeface="Calibri"/>
              </a:rPr>
              <a:t>Fiziksel ayrışma kayaçlarda yüzey miktarını artırarak kimyasal ayrışmayı da hızlandıran bir süreçtir.</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Çatlayan kayacın suyla, karbondioksitle ve oksijenle temas eden yüzeyi artar; çözünme daha çok yüzeyde aynı anda ilerler.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70</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92 / 350</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Kayaçların ayrışma hızı neye bağlı?</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AYRIŞMA HIZI</a:t>
            </a:r>
          </a:p>
        </p:txBody>
      </p:sp>
      <p:sp>
        <p:nvSpPr>
          <p:cNvPr id="6" name="Rounded Rectangle 5"/>
          <p:cNvSpPr/>
          <p:nvPr/>
        </p:nvSpPr>
        <p:spPr>
          <a:xfrm>
            <a:off x="502920" y="1261872"/>
            <a:ext cx="11185855" cy="91440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914400"/>
          </a:xfrm>
          <a:prstGeom prst="rect">
            <a:avLst/>
          </a:prstGeom>
          <a:solidFill>
            <a:srgbClr val="7A5C9E"/>
          </a:solidFill>
          <a:ln>
            <a:noFill/>
          </a:ln>
          <a:effectLst/>
        </p:spPr>
        <p:txBody>
          <a:bodyPr rtlCol="0" anchor="ctr"/>
          <a:lstStyle/>
          <a:p/>
        </p:txBody>
      </p:sp>
      <p:sp>
        <p:nvSpPr>
          <p:cNvPr id="8" name="TextBox 7"/>
          <p:cNvSpPr txBox="1"/>
          <p:nvPr/>
        </p:nvSpPr>
        <p:spPr>
          <a:xfrm>
            <a:off x="777240" y="1261872"/>
            <a:ext cx="10774375" cy="914400"/>
          </a:xfrm>
          <a:prstGeom prst="rect">
            <a:avLst/>
          </a:prstGeom>
          <a:noFill/>
        </p:spPr>
        <p:txBody>
          <a:bodyPr wrap="square" anchor="ctr" lIns="73152" rIns="73152" tIns="36576" bIns="36576">
            <a:noAutofit/>
          </a:bodyPr>
          <a:lstStyle/>
          <a:p>
            <a:pPr algn="l">
              <a:spcBef>
                <a:spcPts val="0"/>
              </a:spcBef>
              <a:spcAft>
                <a:spcPts val="0"/>
              </a:spcAft>
            </a:pPr>
            <a:r>
              <a:rPr lang="tr-TR" sz="2400" b="0" i="0">
                <a:solidFill>
                  <a:srgbClr val="262626"/>
                </a:solidFill>
                <a:latin typeface="Calibri"/>
              </a:rPr>
              <a:t>Kayaçların ayrışma hızını belirleyen başlıca etkenler kayacın özellikleri ve iklim koşullarıdır.</a:t>
            </a:r>
          </a:p>
        </p:txBody>
      </p:sp>
      <p:sp>
        <p:nvSpPr>
          <p:cNvPr id="9" name="Rounded Rectangle 8"/>
          <p:cNvSpPr/>
          <p:nvPr/>
        </p:nvSpPr>
        <p:spPr>
          <a:xfrm>
            <a:off x="502920" y="2359152"/>
            <a:ext cx="3594506" cy="274320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02920" y="2359152"/>
            <a:ext cx="3594506" cy="530352"/>
          </a:xfrm>
          <a:prstGeom prst="roundRect">
            <a:avLst>
              <a:gd name="adj" fmla="val 25000"/>
            </a:avLst>
          </a:prstGeom>
          <a:solidFill>
            <a:srgbClr val="A43E2A"/>
          </a:solidFill>
          <a:ln>
            <a:noFill/>
          </a:ln>
          <a:effectLst/>
        </p:spPr>
        <p:txBody>
          <a:bodyPr rtlCol="0" anchor="ctr"/>
          <a:lstStyle/>
          <a:p/>
        </p:txBody>
      </p:sp>
      <p:sp>
        <p:nvSpPr>
          <p:cNvPr id="11" name="Rectangle 10"/>
          <p:cNvSpPr/>
          <p:nvPr/>
        </p:nvSpPr>
        <p:spPr>
          <a:xfrm>
            <a:off x="502920" y="2624328"/>
            <a:ext cx="3594506" cy="265176"/>
          </a:xfrm>
          <a:prstGeom prst="rect">
            <a:avLst/>
          </a:prstGeom>
          <a:solidFill>
            <a:srgbClr val="A43E2A"/>
          </a:solidFill>
          <a:ln>
            <a:noFill/>
          </a:ln>
          <a:effectLst/>
        </p:spPr>
        <p:txBody>
          <a:bodyPr rtlCol="0" anchor="ctr"/>
          <a:lstStyle/>
          <a:p/>
        </p:txBody>
      </p:sp>
      <p:sp>
        <p:nvSpPr>
          <p:cNvPr id="12" name="TextBox 11"/>
          <p:cNvSpPr txBox="1"/>
          <p:nvPr/>
        </p:nvSpPr>
        <p:spPr>
          <a:xfrm>
            <a:off x="594360" y="235915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Magmatik (derinlik)</a:t>
            </a:r>
          </a:p>
        </p:txBody>
      </p:sp>
      <p:sp>
        <p:nvSpPr>
          <p:cNvPr id="13" name="TextBox 12"/>
          <p:cNvSpPr txBox="1"/>
          <p:nvPr/>
        </p:nvSpPr>
        <p:spPr>
          <a:xfrm>
            <a:off x="612648" y="2962656"/>
            <a:ext cx="3375050" cy="2066544"/>
          </a:xfrm>
          <a:prstGeom prst="rect">
            <a:avLst/>
          </a:prstGeom>
          <a:noFill/>
        </p:spPr>
        <p:txBody>
          <a:bodyPr wrap="square" anchor="t" lIns="73152" rIns="73152" tIns="36576" bIns="36576">
            <a:noAutofit/>
          </a:bodyPr>
          <a:lstStyle/>
          <a:p>
            <a:pPr algn="l">
              <a:spcBef>
                <a:spcPts val="0"/>
              </a:spcBef>
              <a:spcAft>
                <a:spcPts val="600"/>
              </a:spcAft>
            </a:pPr>
            <a:r>
              <a:rPr lang="tr-TR" sz="2100" b="0" i="0">
                <a:solidFill>
                  <a:srgbClr val="262626"/>
                </a:solidFill>
                <a:latin typeface="Calibri"/>
              </a:rPr>
              <a:t>granit, gabro, siyenit</a:t>
            </a:r>
          </a:p>
          <a:p>
            <a:pPr algn="l">
              <a:spcBef>
                <a:spcPts val="0"/>
              </a:spcBef>
              <a:spcAft>
                <a:spcPts val="0"/>
              </a:spcAft>
            </a:pPr>
            <a:r>
              <a:rPr lang="tr-TR" sz="2100" b="0" i="0">
                <a:solidFill>
                  <a:srgbClr val="262626"/>
                </a:solidFill>
                <a:latin typeface="Calibri"/>
              </a:rPr>
              <a:t>Çok dirençli: sivri tepeler, dik yamaçlar, sırtlar veya uçurumlar</a:t>
            </a:r>
          </a:p>
        </p:txBody>
      </p:sp>
      <p:sp>
        <p:nvSpPr>
          <p:cNvPr id="14" name="Rounded Rectangle 13"/>
          <p:cNvSpPr/>
          <p:nvPr/>
        </p:nvSpPr>
        <p:spPr>
          <a:xfrm>
            <a:off x="4298594" y="2359152"/>
            <a:ext cx="3594506" cy="274320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4298594" y="2359152"/>
            <a:ext cx="3594506" cy="530352"/>
          </a:xfrm>
          <a:prstGeom prst="roundRect">
            <a:avLst>
              <a:gd name="adj" fmla="val 25000"/>
            </a:avLst>
          </a:prstGeom>
          <a:solidFill>
            <a:srgbClr val="7A5C9E"/>
          </a:solidFill>
          <a:ln>
            <a:noFill/>
          </a:ln>
          <a:effectLst/>
        </p:spPr>
        <p:txBody>
          <a:bodyPr rtlCol="0" anchor="ctr"/>
          <a:lstStyle/>
          <a:p/>
        </p:txBody>
      </p:sp>
      <p:sp>
        <p:nvSpPr>
          <p:cNvPr id="16" name="Rectangle 15"/>
          <p:cNvSpPr/>
          <p:nvPr/>
        </p:nvSpPr>
        <p:spPr>
          <a:xfrm>
            <a:off x="4298594" y="2624328"/>
            <a:ext cx="3594506" cy="265176"/>
          </a:xfrm>
          <a:prstGeom prst="rect">
            <a:avLst/>
          </a:prstGeom>
          <a:solidFill>
            <a:srgbClr val="7A5C9E"/>
          </a:solidFill>
          <a:ln>
            <a:noFill/>
          </a:ln>
          <a:effectLst/>
        </p:spPr>
        <p:txBody>
          <a:bodyPr rtlCol="0" anchor="ctr"/>
          <a:lstStyle/>
          <a:p/>
        </p:txBody>
      </p:sp>
      <p:sp>
        <p:nvSpPr>
          <p:cNvPr id="17" name="TextBox 16"/>
          <p:cNvSpPr txBox="1"/>
          <p:nvPr/>
        </p:nvSpPr>
        <p:spPr>
          <a:xfrm>
            <a:off x="4390034" y="235915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Başkalaşmış (metamorfik)</a:t>
            </a:r>
          </a:p>
        </p:txBody>
      </p:sp>
      <p:sp>
        <p:nvSpPr>
          <p:cNvPr id="18" name="TextBox 17"/>
          <p:cNvSpPr txBox="1"/>
          <p:nvPr/>
        </p:nvSpPr>
        <p:spPr>
          <a:xfrm>
            <a:off x="4408322" y="2962656"/>
            <a:ext cx="3375050" cy="2066544"/>
          </a:xfrm>
          <a:prstGeom prst="rect">
            <a:avLst/>
          </a:prstGeom>
          <a:noFill/>
        </p:spPr>
        <p:txBody>
          <a:bodyPr wrap="square" anchor="t" lIns="73152" rIns="73152" tIns="36576" bIns="36576">
            <a:noAutofit/>
          </a:bodyPr>
          <a:lstStyle/>
          <a:p>
            <a:pPr algn="l">
              <a:spcBef>
                <a:spcPts val="0"/>
              </a:spcBef>
              <a:spcAft>
                <a:spcPts val="600"/>
              </a:spcAft>
            </a:pPr>
            <a:r>
              <a:rPr lang="tr-TR" sz="2100" b="0" i="0">
                <a:solidFill>
                  <a:srgbClr val="262626"/>
                </a:solidFill>
                <a:latin typeface="Calibri"/>
              </a:rPr>
              <a:t>Şist ve gnays</a:t>
            </a:r>
          </a:p>
          <a:p>
            <a:pPr algn="l">
              <a:spcBef>
                <a:spcPts val="0"/>
              </a:spcBef>
              <a:spcAft>
                <a:spcPts val="0"/>
              </a:spcAft>
            </a:pPr>
            <a:r>
              <a:rPr lang="tr-TR" sz="2100" b="0" i="0">
                <a:solidFill>
                  <a:srgbClr val="262626"/>
                </a:solidFill>
                <a:latin typeface="Calibri"/>
              </a:rPr>
              <a:t>Direnci genel olarak daha az</a:t>
            </a:r>
          </a:p>
        </p:txBody>
      </p:sp>
      <p:sp>
        <p:nvSpPr>
          <p:cNvPr id="19" name="Rounded Rectangle 18"/>
          <p:cNvSpPr/>
          <p:nvPr/>
        </p:nvSpPr>
        <p:spPr>
          <a:xfrm>
            <a:off x="8094268" y="2359152"/>
            <a:ext cx="3594506" cy="2743200"/>
          </a:xfrm>
          <a:prstGeom prst="roundRect">
            <a:avLst>
              <a:gd name="adj" fmla="val 5000"/>
            </a:avLst>
          </a:prstGeom>
          <a:solidFill>
            <a:srgbClr val="F0F0F0"/>
          </a:solidFill>
          <a:ln>
            <a:noFill/>
          </a:ln>
          <a:effectLst/>
        </p:spPr>
        <p:txBody>
          <a:bodyPr rtlCol="0" anchor="ctr"/>
          <a:lstStyle/>
          <a:p/>
        </p:txBody>
      </p:sp>
      <p:sp>
        <p:nvSpPr>
          <p:cNvPr id="20" name="Rounded Rectangle 19"/>
          <p:cNvSpPr/>
          <p:nvPr/>
        </p:nvSpPr>
        <p:spPr>
          <a:xfrm>
            <a:off x="8094268" y="2359152"/>
            <a:ext cx="3594506" cy="530352"/>
          </a:xfrm>
          <a:prstGeom prst="roundRect">
            <a:avLst>
              <a:gd name="adj" fmla="val 25000"/>
            </a:avLst>
          </a:prstGeom>
          <a:solidFill>
            <a:srgbClr val="2C6E8F"/>
          </a:solidFill>
          <a:ln>
            <a:noFill/>
          </a:ln>
          <a:effectLst/>
        </p:spPr>
        <p:txBody>
          <a:bodyPr rtlCol="0" anchor="ctr"/>
          <a:lstStyle/>
          <a:p/>
        </p:txBody>
      </p:sp>
      <p:sp>
        <p:nvSpPr>
          <p:cNvPr id="21" name="Rectangle 20"/>
          <p:cNvSpPr/>
          <p:nvPr/>
        </p:nvSpPr>
        <p:spPr>
          <a:xfrm>
            <a:off x="8094268" y="2624328"/>
            <a:ext cx="3594506" cy="265176"/>
          </a:xfrm>
          <a:prstGeom prst="rect">
            <a:avLst/>
          </a:prstGeom>
          <a:solidFill>
            <a:srgbClr val="2C6E8F"/>
          </a:solidFill>
          <a:ln>
            <a:noFill/>
          </a:ln>
          <a:effectLst/>
        </p:spPr>
        <p:txBody>
          <a:bodyPr rtlCol="0" anchor="ctr"/>
          <a:lstStyle/>
          <a:p/>
        </p:txBody>
      </p:sp>
      <p:sp>
        <p:nvSpPr>
          <p:cNvPr id="22" name="TextBox 21"/>
          <p:cNvSpPr txBox="1"/>
          <p:nvPr/>
        </p:nvSpPr>
        <p:spPr>
          <a:xfrm>
            <a:off x="8185708" y="235915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100" b="1" i="0">
                <a:solidFill>
                  <a:srgbClr val="FFFFFF"/>
                </a:solidFill>
                <a:latin typeface="Calibri"/>
              </a:rPr>
              <a:t>Tortul (sedimenter)</a:t>
            </a:r>
          </a:p>
        </p:txBody>
      </p:sp>
      <p:sp>
        <p:nvSpPr>
          <p:cNvPr id="23" name="TextBox 22"/>
          <p:cNvSpPr txBox="1"/>
          <p:nvPr/>
        </p:nvSpPr>
        <p:spPr>
          <a:xfrm>
            <a:off x="8203996" y="2962656"/>
            <a:ext cx="3375050" cy="2066544"/>
          </a:xfrm>
          <a:prstGeom prst="rect">
            <a:avLst/>
          </a:prstGeom>
          <a:noFill/>
        </p:spPr>
        <p:txBody>
          <a:bodyPr wrap="square" anchor="t" lIns="73152" rIns="73152" tIns="36576" bIns="36576">
            <a:noAutofit/>
          </a:bodyPr>
          <a:lstStyle/>
          <a:p>
            <a:pPr algn="l">
              <a:spcBef>
                <a:spcPts val="0"/>
              </a:spcBef>
              <a:spcAft>
                <a:spcPts val="600"/>
              </a:spcAft>
            </a:pPr>
            <a:r>
              <a:rPr lang="tr-TR" sz="2100" b="0" i="0">
                <a:solidFill>
                  <a:srgbClr val="262626"/>
                </a:solidFill>
                <a:latin typeface="Calibri"/>
              </a:rPr>
              <a:t>kum taşı, kil taşı, kireç taşı</a:t>
            </a:r>
          </a:p>
          <a:p>
            <a:pPr algn="l">
              <a:spcBef>
                <a:spcPts val="0"/>
              </a:spcBef>
              <a:spcAft>
                <a:spcPts val="0"/>
              </a:spcAft>
            </a:pPr>
            <a:r>
              <a:rPr lang="tr-TR" sz="2100" b="0" i="0">
                <a:solidFill>
                  <a:srgbClr val="262626"/>
                </a:solidFill>
                <a:latin typeface="Calibri"/>
              </a:rPr>
              <a:t>Özellikle tortul kayaçların direnci daha az</a:t>
            </a:r>
          </a:p>
        </p:txBody>
      </p:sp>
      <p:sp>
        <p:nvSpPr>
          <p:cNvPr id="24" name="Rounded Rectangle 23"/>
          <p:cNvSpPr/>
          <p:nvPr/>
        </p:nvSpPr>
        <p:spPr>
          <a:xfrm>
            <a:off x="502920" y="5285232"/>
            <a:ext cx="11185855" cy="914400"/>
          </a:xfrm>
          <a:prstGeom prst="roundRect">
            <a:avLst>
              <a:gd name="adj" fmla="val 8000"/>
            </a:avLst>
          </a:prstGeom>
          <a:solidFill>
            <a:srgbClr val="F0F0F0"/>
          </a:solidFill>
          <a:ln>
            <a:noFill/>
          </a:ln>
          <a:effectLst/>
        </p:spPr>
        <p:txBody>
          <a:bodyPr rtlCol="0" anchor="ctr" wrap="square" lIns="128016" rIns="128016" tIns="73152" bIns="73152">
            <a:noAutofit/>
          </a:bodyPr>
          <a:lstStyle/>
          <a:p>
            <a:pPr algn="ctr">
              <a:spcBef>
                <a:spcPts val="0"/>
              </a:spcBef>
              <a:spcAft>
                <a:spcPts val="0"/>
              </a:spcAft>
            </a:pPr>
            <a:r>
              <a:rPr lang="tr-TR" sz="2100" b="0" i="0">
                <a:solidFill>
                  <a:srgbClr val="262626"/>
                </a:solidFill>
                <a:latin typeface="Calibri"/>
              </a:rPr>
              <a:t>Kayacın özelliği: mineral bileşimi ve çözünürlük (kimyasal) · kırıklar (fiziksel)</a:t>
            </a:r>
          </a:p>
        </p:txBody>
      </p:sp>
      <p:sp>
        <p:nvSpPr>
          <p:cNvPr id="25" name="TextBox 2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6" name="Rounded Rectangle 25"/>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72</a:t>
            </a:r>
          </a:p>
        </p:txBody>
      </p:sp>
      <p:sp>
        <p:nvSpPr>
          <p:cNvPr id="27" name="TextBox 2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93 / 350</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Uygulama: şelale ve dev kazanı</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3 dk</a:t>
            </a:r>
          </a:p>
        </p:txBody>
      </p:sp>
      <p:pic>
        <p:nvPicPr>
          <p:cNvPr id="6" name="Picture 5" descr="h8_selale_s72.jpg"/>
          <p:cNvPicPr>
            <a:picLocks noChangeAspect="1"/>
          </p:cNvPicPr>
          <p:nvPr/>
        </p:nvPicPr>
        <p:blipFill>
          <a:blip r:embed="rId3"/>
          <a:stretch>
            <a:fillRect/>
          </a:stretch>
        </p:blipFill>
        <p:spPr>
          <a:xfrm>
            <a:off x="502920" y="1994100"/>
            <a:ext cx="6400800" cy="3473302"/>
          </a:xfrm>
          <a:prstGeom prst="rect">
            <a:avLst/>
          </a:prstGeom>
          <a:ln w="9525">
            <a:solidFill>
              <a:srgbClr val="D9D9D9"/>
            </a:solidFill>
          </a:ln>
        </p:spPr>
      </p:pic>
      <p:sp>
        <p:nvSpPr>
          <p:cNvPr id="7" name="Rounded Rectangle 6"/>
          <p:cNvSpPr/>
          <p:nvPr/>
        </p:nvSpPr>
        <p:spPr>
          <a:xfrm>
            <a:off x="7132320" y="1261872"/>
            <a:ext cx="45564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1200"/>
              </a:spcAft>
            </a:pPr>
            <a:r>
              <a:rPr lang="tr-TR" sz="2400" b="1" i="0">
                <a:solidFill>
                  <a:srgbClr val="262626"/>
                </a:solidFill>
                <a:latin typeface="Calibri"/>
              </a:rPr>
              <a:t>1. Şelale ve dev kazanının oluşum sürecinde kayaçların ayrışmaya karşı dirençlilik durumu nasıl bir rol oynamıştır?</a:t>
            </a:r>
          </a:p>
          <a:p>
            <a:pPr algn="l">
              <a:spcBef>
                <a:spcPts val="0"/>
              </a:spcBef>
              <a:spcAft>
                <a:spcPts val="0"/>
              </a:spcAft>
            </a:pPr>
            <a:r>
              <a:rPr lang="tr-TR" sz="2400" b="1" i="0">
                <a:solidFill>
                  <a:srgbClr val="262626"/>
                </a:solidFill>
                <a:latin typeface="Calibri"/>
              </a:rPr>
              <a:t>2. Dev kazanı, yeryüzünde hangi tür kayaçların bulunduğu alanlarda oluşabilir? Açıklayınız.</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72</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94 / 350</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Uygulama: şelale ve dev kazanı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6858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1) Dirençlilik şelale ve dev kazanında nasıl rol oynadı? 2) Dev kazanı hangi kayaçlarda oluşur?</a:t>
            </a:r>
          </a:p>
        </p:txBody>
      </p:sp>
      <p:sp>
        <p:nvSpPr>
          <p:cNvPr id="7" name="Rounded Rectangle 6"/>
          <p:cNvSpPr/>
          <p:nvPr/>
        </p:nvSpPr>
        <p:spPr>
          <a:xfrm>
            <a:off x="502920" y="2084832"/>
            <a:ext cx="11185855" cy="41148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084832"/>
            <a:ext cx="109728" cy="4114800"/>
          </a:xfrm>
          <a:prstGeom prst="rect">
            <a:avLst/>
          </a:prstGeom>
          <a:solidFill>
            <a:srgbClr val="2E7D32"/>
          </a:solidFill>
          <a:ln>
            <a:noFill/>
          </a:ln>
          <a:effectLst/>
        </p:spPr>
        <p:txBody>
          <a:bodyPr rtlCol="0" anchor="ctr"/>
          <a:lstStyle/>
          <a:p/>
        </p:txBody>
      </p:sp>
      <p:sp>
        <p:nvSpPr>
          <p:cNvPr id="9" name="TextBox 8"/>
          <p:cNvSpPr txBox="1"/>
          <p:nvPr/>
        </p:nvSpPr>
        <p:spPr>
          <a:xfrm>
            <a:off x="731520" y="2139696"/>
            <a:ext cx="10865815" cy="400507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1) Dirençsiz kaya hızlı aşınır; dirençli kayanın bittiği yerde dik yamaç oluşur, su buradan dökülür: şelale. Düşen su dirençsiz tabanı oyar: dev kazanı.</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2) Direnci farklı kayaçların art arda bulunduğu akarsu yataklarında: ör. dirençli magmatik kaya ile kil taşı, kum taşı gibi tortul kaya.</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72</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95 / 350</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İklim de ayrışma hızını belirler</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İKLİM</a:t>
            </a:r>
          </a:p>
        </p:txBody>
      </p:sp>
      <p:sp>
        <p:nvSpPr>
          <p:cNvPr id="6" name="Rounded Rectangle 5"/>
          <p:cNvSpPr/>
          <p:nvPr/>
        </p:nvSpPr>
        <p:spPr>
          <a:xfrm>
            <a:off x="502920" y="1261872"/>
            <a:ext cx="11185855" cy="91440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914400"/>
          </a:xfrm>
          <a:prstGeom prst="rect">
            <a:avLst/>
          </a:prstGeom>
          <a:solidFill>
            <a:srgbClr val="7A5C9E"/>
          </a:solidFill>
          <a:ln>
            <a:noFill/>
          </a:ln>
          <a:effectLst/>
        </p:spPr>
        <p:txBody>
          <a:bodyPr rtlCol="0" anchor="ctr"/>
          <a:lstStyle/>
          <a:p/>
        </p:txBody>
      </p:sp>
      <p:sp>
        <p:nvSpPr>
          <p:cNvPr id="8" name="TextBox 7"/>
          <p:cNvSpPr txBox="1"/>
          <p:nvPr/>
        </p:nvSpPr>
        <p:spPr>
          <a:xfrm>
            <a:off x="777240" y="1261872"/>
            <a:ext cx="10774375" cy="914400"/>
          </a:xfrm>
          <a:prstGeom prst="rect">
            <a:avLst/>
          </a:prstGeom>
          <a:noFill/>
        </p:spPr>
        <p:txBody>
          <a:bodyPr wrap="square" anchor="ctr" lIns="73152" rIns="73152" tIns="36576" bIns="36576">
            <a:noAutofit/>
          </a:bodyPr>
          <a:lstStyle/>
          <a:p>
            <a:pPr algn="l">
              <a:spcBef>
                <a:spcPts val="0"/>
              </a:spcBef>
              <a:spcAft>
                <a:spcPts val="0"/>
              </a:spcAft>
            </a:pPr>
            <a:r>
              <a:rPr lang="tr-TR" sz="2400" b="0" i="0">
                <a:solidFill>
                  <a:srgbClr val="262626"/>
                </a:solidFill>
                <a:latin typeface="Calibri"/>
              </a:rPr>
              <a:t>Özellikle sıcaklık ve nem, kayaçların ayrışmasında belirleyici olan iklim değişkenleridir.</a:t>
            </a:r>
          </a:p>
        </p:txBody>
      </p:sp>
      <p:sp>
        <p:nvSpPr>
          <p:cNvPr id="9" name="Rounded Rectangle 8"/>
          <p:cNvSpPr/>
          <p:nvPr/>
        </p:nvSpPr>
        <p:spPr>
          <a:xfrm>
            <a:off x="502920" y="2359152"/>
            <a:ext cx="5455767" cy="388620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02920" y="2359152"/>
            <a:ext cx="5455767" cy="530352"/>
          </a:xfrm>
          <a:prstGeom prst="roundRect">
            <a:avLst>
              <a:gd name="adj" fmla="val 25000"/>
            </a:avLst>
          </a:prstGeom>
          <a:solidFill>
            <a:srgbClr val="2C6696"/>
          </a:solidFill>
          <a:ln>
            <a:noFill/>
          </a:ln>
          <a:effectLst/>
        </p:spPr>
        <p:txBody>
          <a:bodyPr rtlCol="0" anchor="ctr"/>
          <a:lstStyle/>
          <a:p/>
        </p:txBody>
      </p:sp>
      <p:sp>
        <p:nvSpPr>
          <p:cNvPr id="11" name="Rectangle 10"/>
          <p:cNvSpPr/>
          <p:nvPr/>
        </p:nvSpPr>
        <p:spPr>
          <a:xfrm>
            <a:off x="502920" y="2624328"/>
            <a:ext cx="5455767" cy="265176"/>
          </a:xfrm>
          <a:prstGeom prst="rect">
            <a:avLst/>
          </a:prstGeom>
          <a:solidFill>
            <a:srgbClr val="2C6696"/>
          </a:solidFill>
          <a:ln>
            <a:noFill/>
          </a:ln>
          <a:effectLst/>
        </p:spPr>
        <p:txBody>
          <a:bodyPr rtlCol="0" anchor="ctr"/>
          <a:lstStyle/>
          <a:p/>
        </p:txBody>
      </p:sp>
      <p:sp>
        <p:nvSpPr>
          <p:cNvPr id="12" name="TextBox 11"/>
          <p:cNvSpPr txBox="1"/>
          <p:nvPr/>
        </p:nvSpPr>
        <p:spPr>
          <a:xfrm>
            <a:off x="594360" y="2359152"/>
            <a:ext cx="5272887"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Sıcak ve nemli ortam</a:t>
            </a:r>
          </a:p>
        </p:txBody>
      </p:sp>
      <p:sp>
        <p:nvSpPr>
          <p:cNvPr id="13" name="TextBox 12"/>
          <p:cNvSpPr txBox="1"/>
          <p:nvPr/>
        </p:nvSpPr>
        <p:spPr>
          <a:xfrm>
            <a:off x="612648" y="2962656"/>
            <a:ext cx="5236311" cy="3209544"/>
          </a:xfrm>
          <a:prstGeom prst="rect">
            <a:avLst/>
          </a:prstGeom>
          <a:noFill/>
        </p:spPr>
        <p:txBody>
          <a:bodyPr wrap="square" anchor="t" lIns="73152" rIns="73152" tIns="36576" bIns="36576">
            <a:noAutofit/>
          </a:bodyPr>
          <a:lstStyle/>
          <a:p>
            <a:pPr algn="l" marL="261051" indent="-261051">
              <a:spcBef>
                <a:spcPts val="0"/>
              </a:spcBef>
              <a:spcAft>
                <a:spcPts val="600"/>
              </a:spcAft>
            </a:pPr>
            <a:r>
              <a:rPr lang="tr-TR" sz="2100" b="1" i="0">
                <a:solidFill>
                  <a:srgbClr val="2C6696"/>
                </a:solidFill>
                <a:latin typeface="Calibri"/>
              </a:rPr>
              <a:t>•  </a:t>
            </a:r>
            <a:r>
              <a:rPr lang="tr-TR" sz="2100" b="0" i="0">
                <a:solidFill>
                  <a:srgbClr val="262626"/>
                </a:solidFill>
                <a:latin typeface="Calibri"/>
              </a:rPr>
              <a:t>Sıcak ve nemli ortam kimyasal çözünmeyi hızlandırır.</a:t>
            </a:r>
          </a:p>
          <a:p>
            <a:pPr algn="l" marL="261051" indent="-261051">
              <a:spcBef>
                <a:spcPts val="0"/>
              </a:spcBef>
              <a:spcAft>
                <a:spcPts val="600"/>
              </a:spcAft>
            </a:pPr>
            <a:r>
              <a:rPr lang="tr-TR" sz="2100" b="1" i="0">
                <a:solidFill>
                  <a:srgbClr val="2C6696"/>
                </a:solidFill>
                <a:latin typeface="Calibri"/>
              </a:rPr>
              <a:t>•  </a:t>
            </a:r>
            <a:r>
              <a:rPr lang="tr-TR" sz="2100" b="0" i="0">
                <a:solidFill>
                  <a:srgbClr val="262626"/>
                </a:solidFill>
                <a:latin typeface="Calibri"/>
              </a:rPr>
              <a:t>Böyle bölgelerde bitki örtüsü gür ve toprak kalınlığı fazla olur.</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Organik maddelerden çıkan karbonik ve hümid asitler çözünmeyi daha da hızlandırır.</a:t>
            </a:r>
          </a:p>
        </p:txBody>
      </p:sp>
      <p:sp>
        <p:nvSpPr>
          <p:cNvPr id="14" name="Rounded Rectangle 13"/>
          <p:cNvSpPr/>
          <p:nvPr/>
        </p:nvSpPr>
        <p:spPr>
          <a:xfrm>
            <a:off x="6233007" y="2359152"/>
            <a:ext cx="5455767" cy="388620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6233007" y="2359152"/>
            <a:ext cx="5455767" cy="530352"/>
          </a:xfrm>
          <a:prstGeom prst="roundRect">
            <a:avLst>
              <a:gd name="adj" fmla="val 25000"/>
            </a:avLst>
          </a:prstGeom>
          <a:solidFill>
            <a:srgbClr val="A43E2A"/>
          </a:solidFill>
          <a:ln>
            <a:noFill/>
          </a:ln>
          <a:effectLst/>
        </p:spPr>
        <p:txBody>
          <a:bodyPr rtlCol="0" anchor="ctr"/>
          <a:lstStyle/>
          <a:p/>
        </p:txBody>
      </p:sp>
      <p:sp>
        <p:nvSpPr>
          <p:cNvPr id="16" name="Rectangle 15"/>
          <p:cNvSpPr/>
          <p:nvPr/>
        </p:nvSpPr>
        <p:spPr>
          <a:xfrm>
            <a:off x="6233007" y="2624328"/>
            <a:ext cx="5455767" cy="265176"/>
          </a:xfrm>
          <a:prstGeom prst="rect">
            <a:avLst/>
          </a:prstGeom>
          <a:solidFill>
            <a:srgbClr val="A43E2A"/>
          </a:solidFill>
          <a:ln>
            <a:noFill/>
          </a:ln>
          <a:effectLst/>
        </p:spPr>
        <p:txBody>
          <a:bodyPr rtlCol="0" anchor="ctr"/>
          <a:lstStyle/>
          <a:p/>
        </p:txBody>
      </p:sp>
      <p:sp>
        <p:nvSpPr>
          <p:cNvPr id="17" name="TextBox 16"/>
          <p:cNvSpPr txBox="1"/>
          <p:nvPr/>
        </p:nvSpPr>
        <p:spPr>
          <a:xfrm>
            <a:off x="6324447" y="2359152"/>
            <a:ext cx="5272887"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Sıcaklık ve nem düşük</a:t>
            </a:r>
          </a:p>
        </p:txBody>
      </p:sp>
      <p:sp>
        <p:nvSpPr>
          <p:cNvPr id="18" name="TextBox 17"/>
          <p:cNvSpPr txBox="1"/>
          <p:nvPr/>
        </p:nvSpPr>
        <p:spPr>
          <a:xfrm>
            <a:off x="6342735" y="2962656"/>
            <a:ext cx="5236311" cy="3209544"/>
          </a:xfrm>
          <a:prstGeom prst="rect">
            <a:avLst/>
          </a:prstGeom>
          <a:noFill/>
        </p:spPr>
        <p:txBody>
          <a:bodyPr wrap="square" anchor="t" lIns="73152" rIns="73152" tIns="36576" bIns="36576">
            <a:noAutofit/>
          </a:bodyPr>
          <a:lstStyle/>
          <a:p>
            <a:pPr algn="l" marL="261051" indent="-261051">
              <a:spcBef>
                <a:spcPts val="0"/>
              </a:spcBef>
              <a:spcAft>
                <a:spcPts val="600"/>
              </a:spcAft>
            </a:pPr>
            <a:r>
              <a:rPr lang="tr-TR" sz="2100" b="1" i="0">
                <a:solidFill>
                  <a:srgbClr val="2C6696"/>
                </a:solidFill>
                <a:latin typeface="Calibri"/>
              </a:rPr>
              <a:t>•  </a:t>
            </a:r>
            <a:r>
              <a:rPr lang="tr-TR" sz="2100" b="0" i="0">
                <a:solidFill>
                  <a:srgbClr val="262626"/>
                </a:solidFill>
                <a:latin typeface="Calibri"/>
              </a:rPr>
              <a:t>Buna karşın sıcaklık ve nemin düşük olduğu ortamlarda kimyasal çözünme çok yavaşlar.</a:t>
            </a:r>
          </a:p>
          <a:p>
            <a:pPr algn="l" marL="261051" indent="-261051">
              <a:spcBef>
                <a:spcPts val="0"/>
              </a:spcBef>
              <a:spcAft>
                <a:spcPts val="600"/>
              </a:spcAft>
            </a:pPr>
            <a:r>
              <a:rPr lang="tr-TR" sz="2100" b="1" i="0">
                <a:solidFill>
                  <a:srgbClr val="2C6696"/>
                </a:solidFill>
                <a:latin typeface="Calibri"/>
              </a:rPr>
              <a:t>•  </a:t>
            </a:r>
            <a:r>
              <a:rPr lang="tr-TR" sz="2100" b="0" i="0">
                <a:solidFill>
                  <a:srgbClr val="262626"/>
                </a:solidFill>
                <a:latin typeface="Calibri"/>
              </a:rPr>
              <a:t>Böyle bölgelerde fiziksel ayrışma daha etkilidir.</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Ayrışma hızı yavaş, toprak ince.</a:t>
            </a:r>
          </a:p>
        </p:txBody>
      </p:sp>
      <p:sp>
        <p:nvSpPr>
          <p:cNvPr id="19" name="TextBox 1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0" name="Rounded Rectangle 1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72</a:t>
            </a:r>
          </a:p>
        </p:txBody>
      </p:sp>
      <p:sp>
        <p:nvSpPr>
          <p:cNvPr id="21" name="TextBox 2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96 / 350</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5</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Aşağıdaki ortamların hangisinde kimyasal çözünme en hızlı gerçekleşir?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Sıcak ve kurak çöl ortamı</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Soğuk ve kurak ortam</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Sıcak ve nemli ortam</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Kutuplara yakın soğuk ortam</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Dağların karla kaplı yüksek kesimleri</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72</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97 / 350</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5</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Aşağıdaki ortamların hangisinde kimyasal çözünme en hızlı gerçekleşir?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Sıcak ve kurak çöl ortamı</a:t>
            </a:r>
          </a:p>
        </p:txBody>
      </p:sp>
      <p:sp>
        <p:nvSpPr>
          <p:cNvPr id="10" name="Rounded Rectangle 9"/>
          <p:cNvSpPr/>
          <p:nvPr/>
        </p:nvSpPr>
        <p:spPr>
          <a:xfrm>
            <a:off x="502920" y="315833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11444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Soğuk ve kurak ortam</a:t>
            </a:r>
          </a:p>
        </p:txBody>
      </p:sp>
      <p:sp>
        <p:nvSpPr>
          <p:cNvPr id="13" name="Rounded Rectangle 12"/>
          <p:cNvSpPr/>
          <p:nvPr/>
        </p:nvSpPr>
        <p:spPr>
          <a:xfrm>
            <a:off x="502920" y="3683202"/>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4" name="Oval 13"/>
          <p:cNvSpPr/>
          <p:nvPr/>
        </p:nvSpPr>
        <p:spPr>
          <a:xfrm>
            <a:off x="594360" y="3639310"/>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Sıcak ve nemli ortam</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Kutuplara yakın soğuk ortam</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Dağların karla kaplı yüksek kesimleri</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72: Sıcak ve nemli ortam kimyasal çözünmeyi hızlandırır; sıcaklık ve nemin düşük olduğu ortamlarda kimyasal çözünme çok yavaşlar.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72</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98 / 350</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Kayaçlar nasıl oluşur?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BİLGİ NOTU</a:t>
            </a:r>
          </a:p>
        </p:txBody>
      </p:sp>
      <p:pic>
        <p:nvPicPr>
          <p:cNvPr id="6" name="Picture 5" descr="h8_kayac_olusumu_s73.jpg"/>
          <p:cNvPicPr>
            <a:picLocks noChangeAspect="1"/>
          </p:cNvPicPr>
          <p:nvPr/>
        </p:nvPicPr>
        <p:blipFill>
          <a:blip r:embed="rId3"/>
          <a:stretch>
            <a:fillRect/>
          </a:stretch>
        </p:blipFill>
        <p:spPr>
          <a:xfrm>
            <a:off x="502920" y="2039960"/>
            <a:ext cx="5760720" cy="3381582"/>
          </a:xfrm>
          <a:prstGeom prst="rect">
            <a:avLst/>
          </a:prstGeom>
          <a:ln w="9525">
            <a:solidFill>
              <a:srgbClr val="D9D9D9"/>
            </a:solidFill>
          </a:ln>
        </p:spPr>
      </p:pic>
      <p:sp>
        <p:nvSpPr>
          <p:cNvPr id="7" name="Rounded Rectangle 6"/>
          <p:cNvSpPr/>
          <p:nvPr/>
        </p:nvSpPr>
        <p:spPr>
          <a:xfrm>
            <a:off x="6492240" y="1261872"/>
            <a:ext cx="5196535" cy="1600200"/>
          </a:xfrm>
          <a:prstGeom prst="roundRect">
            <a:avLst>
              <a:gd name="adj" fmla="val 5000"/>
            </a:avLst>
          </a:prstGeom>
          <a:solidFill>
            <a:srgbClr val="F0F0F0"/>
          </a:solidFill>
          <a:ln>
            <a:noFill/>
          </a:ln>
          <a:effectLst/>
        </p:spPr>
        <p:txBody>
          <a:bodyPr rtlCol="0" anchor="ctr"/>
          <a:lstStyle/>
          <a:p/>
        </p:txBody>
      </p:sp>
      <p:sp>
        <p:nvSpPr>
          <p:cNvPr id="8" name="Rounded Rectangle 7"/>
          <p:cNvSpPr/>
          <p:nvPr/>
        </p:nvSpPr>
        <p:spPr>
          <a:xfrm>
            <a:off x="6492240" y="1261872"/>
            <a:ext cx="5196535" cy="530352"/>
          </a:xfrm>
          <a:prstGeom prst="roundRect">
            <a:avLst>
              <a:gd name="adj" fmla="val 25000"/>
            </a:avLst>
          </a:prstGeom>
          <a:solidFill>
            <a:srgbClr val="A43E2A"/>
          </a:solidFill>
          <a:ln>
            <a:noFill/>
          </a:ln>
          <a:effectLst/>
        </p:spPr>
        <p:txBody>
          <a:bodyPr rtlCol="0" anchor="ctr"/>
          <a:lstStyle/>
          <a:p/>
        </p:txBody>
      </p:sp>
      <p:sp>
        <p:nvSpPr>
          <p:cNvPr id="9" name="Rectangle 8"/>
          <p:cNvSpPr/>
          <p:nvPr/>
        </p:nvSpPr>
        <p:spPr>
          <a:xfrm>
            <a:off x="6492240" y="1527048"/>
            <a:ext cx="5196535" cy="265176"/>
          </a:xfrm>
          <a:prstGeom prst="rect">
            <a:avLst/>
          </a:prstGeom>
          <a:solidFill>
            <a:srgbClr val="A43E2A"/>
          </a:solidFill>
          <a:ln>
            <a:noFill/>
          </a:ln>
          <a:effectLst/>
        </p:spPr>
        <p:txBody>
          <a:bodyPr rtlCol="0" anchor="ctr"/>
          <a:lstStyle/>
          <a:p/>
        </p:txBody>
      </p:sp>
      <p:sp>
        <p:nvSpPr>
          <p:cNvPr id="10" name="TextBox 9"/>
          <p:cNvSpPr txBox="1"/>
          <p:nvPr/>
        </p:nvSpPr>
        <p:spPr>
          <a:xfrm>
            <a:off x="6583680" y="1261872"/>
            <a:ext cx="5013655"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Magmatik</a:t>
            </a:r>
          </a:p>
        </p:txBody>
      </p:sp>
      <p:sp>
        <p:nvSpPr>
          <p:cNvPr id="11" name="TextBox 10"/>
          <p:cNvSpPr txBox="1"/>
          <p:nvPr/>
        </p:nvSpPr>
        <p:spPr>
          <a:xfrm>
            <a:off x="6601968" y="1865376"/>
            <a:ext cx="4977079" cy="923544"/>
          </a:xfrm>
          <a:prstGeom prst="rect">
            <a:avLst/>
          </a:prstGeom>
          <a:noFill/>
        </p:spPr>
        <p:txBody>
          <a:bodyPr wrap="square" anchor="t" lIns="73152" rIns="73152" tIns="36576" bIns="36576">
            <a:noAutofit/>
          </a:bodyPr>
          <a:lstStyle/>
          <a:p>
            <a:pPr algn="l">
              <a:spcBef>
                <a:spcPts val="0"/>
              </a:spcBef>
              <a:spcAft>
                <a:spcPts val="0"/>
              </a:spcAft>
            </a:pPr>
            <a:r>
              <a:rPr lang="tr-TR" sz="1950" b="0" i="0">
                <a:solidFill>
                  <a:srgbClr val="262626"/>
                </a:solidFill>
                <a:latin typeface="Calibri"/>
              </a:rPr>
              <a:t>magmanın yer kabuğu içinde veya yeryüzünde soğuyup katılaşmasıyla magmatik kayaçlar</a:t>
            </a:r>
          </a:p>
        </p:txBody>
      </p:sp>
      <p:sp>
        <p:nvSpPr>
          <p:cNvPr id="12" name="Rounded Rectangle 11"/>
          <p:cNvSpPr/>
          <p:nvPr/>
        </p:nvSpPr>
        <p:spPr>
          <a:xfrm>
            <a:off x="6492240" y="2971800"/>
            <a:ext cx="5196535" cy="1600200"/>
          </a:xfrm>
          <a:prstGeom prst="roundRect">
            <a:avLst>
              <a:gd name="adj" fmla="val 5000"/>
            </a:avLst>
          </a:prstGeom>
          <a:solidFill>
            <a:srgbClr val="F0F0F0"/>
          </a:solidFill>
          <a:ln>
            <a:noFill/>
          </a:ln>
          <a:effectLst/>
        </p:spPr>
        <p:txBody>
          <a:bodyPr rtlCol="0" anchor="ctr"/>
          <a:lstStyle/>
          <a:p/>
        </p:txBody>
      </p:sp>
      <p:sp>
        <p:nvSpPr>
          <p:cNvPr id="13" name="Rounded Rectangle 12"/>
          <p:cNvSpPr/>
          <p:nvPr/>
        </p:nvSpPr>
        <p:spPr>
          <a:xfrm>
            <a:off x="6492240" y="2971800"/>
            <a:ext cx="5196535" cy="530352"/>
          </a:xfrm>
          <a:prstGeom prst="roundRect">
            <a:avLst>
              <a:gd name="adj" fmla="val 25000"/>
            </a:avLst>
          </a:prstGeom>
          <a:solidFill>
            <a:srgbClr val="2C6E8F"/>
          </a:solidFill>
          <a:ln>
            <a:noFill/>
          </a:ln>
          <a:effectLst/>
        </p:spPr>
        <p:txBody>
          <a:bodyPr rtlCol="0" anchor="ctr"/>
          <a:lstStyle/>
          <a:p/>
        </p:txBody>
      </p:sp>
      <p:sp>
        <p:nvSpPr>
          <p:cNvPr id="14" name="Rectangle 13"/>
          <p:cNvSpPr/>
          <p:nvPr/>
        </p:nvSpPr>
        <p:spPr>
          <a:xfrm>
            <a:off x="6492240" y="3236976"/>
            <a:ext cx="5196535" cy="265176"/>
          </a:xfrm>
          <a:prstGeom prst="rect">
            <a:avLst/>
          </a:prstGeom>
          <a:solidFill>
            <a:srgbClr val="2C6E8F"/>
          </a:solidFill>
          <a:ln>
            <a:noFill/>
          </a:ln>
          <a:effectLst/>
        </p:spPr>
        <p:txBody>
          <a:bodyPr rtlCol="0" anchor="ctr"/>
          <a:lstStyle/>
          <a:p/>
        </p:txBody>
      </p:sp>
      <p:sp>
        <p:nvSpPr>
          <p:cNvPr id="15" name="TextBox 14"/>
          <p:cNvSpPr txBox="1"/>
          <p:nvPr/>
        </p:nvSpPr>
        <p:spPr>
          <a:xfrm>
            <a:off x="6583680" y="2971800"/>
            <a:ext cx="5013655"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Tortul</a:t>
            </a:r>
          </a:p>
        </p:txBody>
      </p:sp>
      <p:sp>
        <p:nvSpPr>
          <p:cNvPr id="16" name="TextBox 15"/>
          <p:cNvSpPr txBox="1"/>
          <p:nvPr/>
        </p:nvSpPr>
        <p:spPr>
          <a:xfrm>
            <a:off x="6601968" y="3575304"/>
            <a:ext cx="4977079" cy="92354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araziden aşınıp çukur alanlarda biriken malzemenin sıkışıp çimentolaşmasıyla tortul kayaçlar oluşur</a:t>
            </a:r>
          </a:p>
        </p:txBody>
      </p:sp>
      <p:sp>
        <p:nvSpPr>
          <p:cNvPr id="17" name="Rounded Rectangle 16"/>
          <p:cNvSpPr/>
          <p:nvPr/>
        </p:nvSpPr>
        <p:spPr>
          <a:xfrm>
            <a:off x="6492240" y="4681728"/>
            <a:ext cx="5196535" cy="1600200"/>
          </a:xfrm>
          <a:prstGeom prst="roundRect">
            <a:avLst>
              <a:gd name="adj" fmla="val 5000"/>
            </a:avLst>
          </a:prstGeom>
          <a:solidFill>
            <a:srgbClr val="F0F0F0"/>
          </a:solidFill>
          <a:ln>
            <a:noFill/>
          </a:ln>
          <a:effectLst/>
        </p:spPr>
        <p:txBody>
          <a:bodyPr rtlCol="0" anchor="ctr"/>
          <a:lstStyle/>
          <a:p/>
        </p:txBody>
      </p:sp>
      <p:sp>
        <p:nvSpPr>
          <p:cNvPr id="18" name="Rounded Rectangle 17"/>
          <p:cNvSpPr/>
          <p:nvPr/>
        </p:nvSpPr>
        <p:spPr>
          <a:xfrm>
            <a:off x="6492240" y="4681728"/>
            <a:ext cx="5196535" cy="530352"/>
          </a:xfrm>
          <a:prstGeom prst="roundRect">
            <a:avLst>
              <a:gd name="adj" fmla="val 25000"/>
            </a:avLst>
          </a:prstGeom>
          <a:solidFill>
            <a:srgbClr val="7A5C9E"/>
          </a:solidFill>
          <a:ln>
            <a:noFill/>
          </a:ln>
          <a:effectLst/>
        </p:spPr>
        <p:txBody>
          <a:bodyPr rtlCol="0" anchor="ctr"/>
          <a:lstStyle/>
          <a:p/>
        </p:txBody>
      </p:sp>
      <p:sp>
        <p:nvSpPr>
          <p:cNvPr id="19" name="Rectangle 18"/>
          <p:cNvSpPr/>
          <p:nvPr/>
        </p:nvSpPr>
        <p:spPr>
          <a:xfrm>
            <a:off x="6492240" y="4946904"/>
            <a:ext cx="5196535" cy="265176"/>
          </a:xfrm>
          <a:prstGeom prst="rect">
            <a:avLst/>
          </a:prstGeom>
          <a:solidFill>
            <a:srgbClr val="7A5C9E"/>
          </a:solidFill>
          <a:ln>
            <a:noFill/>
          </a:ln>
          <a:effectLst/>
        </p:spPr>
        <p:txBody>
          <a:bodyPr rtlCol="0" anchor="ctr"/>
          <a:lstStyle/>
          <a:p/>
        </p:txBody>
      </p:sp>
      <p:sp>
        <p:nvSpPr>
          <p:cNvPr id="20" name="TextBox 19"/>
          <p:cNvSpPr txBox="1"/>
          <p:nvPr/>
        </p:nvSpPr>
        <p:spPr>
          <a:xfrm>
            <a:off x="6583680" y="4681728"/>
            <a:ext cx="5013655" cy="530352"/>
          </a:xfrm>
          <a:prstGeom prst="rect">
            <a:avLst/>
          </a:prstGeom>
          <a:noFill/>
        </p:spPr>
        <p:txBody>
          <a:bodyPr wrap="square" anchor="ctr" lIns="73152" rIns="73152" tIns="36576" bIns="36576">
            <a:noAutofit/>
          </a:bodyPr>
          <a:lstStyle/>
          <a:p>
            <a:pPr algn="l">
              <a:spcBef>
                <a:spcPts val="0"/>
              </a:spcBef>
              <a:spcAft>
                <a:spcPts val="0"/>
              </a:spcAft>
            </a:pPr>
            <a:r>
              <a:rPr lang="tr-TR" sz="2000" b="1" i="0">
                <a:solidFill>
                  <a:srgbClr val="FFFFFF"/>
                </a:solidFill>
                <a:latin typeface="Calibri"/>
              </a:rPr>
              <a:t>Başkalaşım</a:t>
            </a:r>
          </a:p>
        </p:txBody>
      </p:sp>
      <p:sp>
        <p:nvSpPr>
          <p:cNvPr id="21" name="TextBox 20"/>
          <p:cNvSpPr txBox="1"/>
          <p:nvPr/>
        </p:nvSpPr>
        <p:spPr>
          <a:xfrm>
            <a:off x="6601968" y="5285232"/>
            <a:ext cx="4977079" cy="92354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yüksek sıcaklık ve basınç altında kalarak fiziksel ve kimyasal değişime uğramasıyla da başkalaşım kayaçları oluşur</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73</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99 / 350</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Kayaç döngüsü (kayaç çevrimi)</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KAYAÇ DÖNGÜSÜ</a:t>
            </a:r>
          </a:p>
        </p:txBody>
      </p:sp>
      <p:pic>
        <p:nvPicPr>
          <p:cNvPr id="6" name="Picture 5" descr="h8_kayac_dongusu_s73.jpg"/>
          <p:cNvPicPr>
            <a:picLocks noChangeAspect="1"/>
          </p:cNvPicPr>
          <p:nvPr/>
        </p:nvPicPr>
        <p:blipFill>
          <a:blip r:embed="rId3"/>
          <a:stretch>
            <a:fillRect/>
          </a:stretch>
        </p:blipFill>
        <p:spPr>
          <a:xfrm>
            <a:off x="502920" y="1862043"/>
            <a:ext cx="6217920" cy="3737417"/>
          </a:xfrm>
          <a:prstGeom prst="rect">
            <a:avLst/>
          </a:prstGeom>
          <a:ln w="9525">
            <a:solidFill>
              <a:srgbClr val="D9D9D9"/>
            </a:solidFill>
          </a:ln>
        </p:spPr>
      </p:pic>
      <p:sp>
        <p:nvSpPr>
          <p:cNvPr id="7" name="Rounded Rectangle 6"/>
          <p:cNvSpPr/>
          <p:nvPr/>
        </p:nvSpPr>
        <p:spPr>
          <a:xfrm>
            <a:off x="6949440" y="1261872"/>
            <a:ext cx="4739335" cy="4937760"/>
          </a:xfrm>
          <a:prstGeom prst="roundRect">
            <a:avLst>
              <a:gd name="adj" fmla="val 8000"/>
            </a:avLst>
          </a:prstGeom>
          <a:solidFill>
            <a:srgbClr val="F0F0F0"/>
          </a:solidFill>
          <a:ln>
            <a:noFill/>
          </a:ln>
          <a:effectLst/>
        </p:spPr>
        <p:txBody>
          <a:bodyPr rtlCol="0" anchor="ctr"/>
          <a:lstStyle/>
          <a:p/>
        </p:txBody>
      </p:sp>
      <p:sp>
        <p:nvSpPr>
          <p:cNvPr id="8" name="Rectangle 7"/>
          <p:cNvSpPr/>
          <p:nvPr/>
        </p:nvSpPr>
        <p:spPr>
          <a:xfrm>
            <a:off x="6949440" y="1261872"/>
            <a:ext cx="118872" cy="4937760"/>
          </a:xfrm>
          <a:prstGeom prst="rect">
            <a:avLst/>
          </a:prstGeom>
          <a:solidFill>
            <a:srgbClr val="7A5C9E"/>
          </a:solidFill>
          <a:ln>
            <a:noFill/>
          </a:ln>
          <a:effectLst/>
        </p:spPr>
        <p:txBody>
          <a:bodyPr rtlCol="0" anchor="ctr"/>
          <a:lstStyle/>
          <a:p/>
        </p:txBody>
      </p:sp>
      <p:sp>
        <p:nvSpPr>
          <p:cNvPr id="9" name="TextBox 8"/>
          <p:cNvSpPr txBox="1"/>
          <p:nvPr/>
        </p:nvSpPr>
        <p:spPr>
          <a:xfrm>
            <a:off x="7223760" y="1261872"/>
            <a:ext cx="4327855" cy="4937760"/>
          </a:xfrm>
          <a:prstGeom prst="rect">
            <a:avLst/>
          </a:prstGeom>
          <a:noFill/>
        </p:spPr>
        <p:txBody>
          <a:bodyPr wrap="square" anchor="ctr" lIns="73152" rIns="73152" tIns="36576" bIns="36576">
            <a:noAutofit/>
          </a:bodyPr>
          <a:lstStyle/>
          <a:p>
            <a:pPr algn="l">
              <a:spcBef>
                <a:spcPts val="0"/>
              </a:spcBef>
              <a:spcAft>
                <a:spcPts val="0"/>
              </a:spcAft>
            </a:pPr>
            <a:r>
              <a:rPr lang="tr-TR" sz="2400" b="0" i="0">
                <a:solidFill>
                  <a:srgbClr val="262626"/>
                </a:solidFill>
                <a:latin typeface="Calibri"/>
              </a:rPr>
              <a:t>Yer kabuğunun malzemesini meydana getiren bu kayaçların oluşması, oluşan farklı tür kayaçların doğal yollarla birbirine dönüşmesi ve mantoda eriyerek tekrar magmaya dönüşmesi şeklinde sürekli gerçekleşen döngüye de kayaç döngüsü (kayaç çevrimi) adı verilir.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73</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100 / 350</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Kayaç döngüsünde bir yolculuk</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DÜŞÜN · 1 dk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Magmatik bir kaya tortul kayaca nasıl dönüşür? Şemadaki süreçleri sırayla söyle.</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73</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101 / 350</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Kayaç döngüsünde bir yolculuk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Magmatik bir kaya tortul kayaca nasıl dönüşür? Şemadaki süreçleri sırayla söyle.</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a:spcBef>
                <a:spcPts val="0"/>
              </a:spcBef>
              <a:spcAft>
                <a:spcPts val="500"/>
              </a:spcAft>
            </a:pPr>
            <a:r>
              <a:rPr lang="tr-TR" sz="2600" b="1" i="0">
                <a:solidFill>
                  <a:srgbClr val="262626"/>
                </a:solidFill>
                <a:latin typeface="Calibri"/>
              </a:rPr>
              <a:t>Ayrışma ve Aşınma → Taşınma → Birikme → Sıkışma ve Çimentolaşma → tortul kayaç</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Tortul kayaç yüksek sıcaklık ve basınç altında kalırsa başkalaşım kayacına, erirse magmaya dönüşür.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73</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102 / 350</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Heterojen gruplar: Ayrışma Süreçleri</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8 GRUP</a:t>
            </a:r>
          </a:p>
        </p:txBody>
      </p:sp>
      <p:sp>
        <p:nvSpPr>
          <p:cNvPr id="6" name="Rounded Rectangle 5"/>
          <p:cNvSpPr/>
          <p:nvPr/>
        </p:nvSpPr>
        <p:spPr>
          <a:xfrm>
            <a:off x="502920" y="1261872"/>
            <a:ext cx="2076236" cy="31089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076236" cy="530352"/>
          </a:xfrm>
          <a:prstGeom prst="roundRect">
            <a:avLst>
              <a:gd name="adj" fmla="val 25000"/>
            </a:avLst>
          </a:prstGeom>
          <a:solidFill>
            <a:srgbClr val="7A5C9E"/>
          </a:solidFill>
          <a:ln>
            <a:noFill/>
          </a:ln>
          <a:effectLst/>
        </p:spPr>
        <p:txBody>
          <a:bodyPr rtlCol="0" anchor="ctr"/>
          <a:lstStyle/>
          <a:p/>
        </p:txBody>
      </p:sp>
      <p:sp>
        <p:nvSpPr>
          <p:cNvPr id="8" name="Rectangle 7"/>
          <p:cNvSpPr/>
          <p:nvPr/>
        </p:nvSpPr>
        <p:spPr>
          <a:xfrm>
            <a:off x="502920" y="1527048"/>
            <a:ext cx="2076236" cy="265176"/>
          </a:xfrm>
          <a:prstGeom prst="rect">
            <a:avLst/>
          </a:prstGeom>
          <a:solidFill>
            <a:srgbClr val="7A5C9E"/>
          </a:solidFill>
          <a:ln>
            <a:noFill/>
          </a:ln>
          <a:effectLst/>
        </p:spPr>
        <p:txBody>
          <a:bodyPr rtlCol="0" anchor="ctr"/>
          <a:lstStyle/>
          <a:p/>
        </p:txBody>
      </p:sp>
      <p:sp>
        <p:nvSpPr>
          <p:cNvPr id="9" name="TextBox 8"/>
          <p:cNvSpPr txBox="1"/>
          <p:nvPr/>
        </p:nvSpPr>
        <p:spPr>
          <a:xfrm>
            <a:off x="594360"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SÖZCÜ</a:t>
            </a:r>
          </a:p>
        </p:txBody>
      </p:sp>
      <p:sp>
        <p:nvSpPr>
          <p:cNvPr id="10" name="TextBox 9"/>
          <p:cNvSpPr txBox="1"/>
          <p:nvPr/>
        </p:nvSpPr>
        <p:spPr>
          <a:xfrm>
            <a:off x="612648"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Grubun cevabını sınıfla paylaşır.</a:t>
            </a:r>
          </a:p>
        </p:txBody>
      </p:sp>
      <p:sp>
        <p:nvSpPr>
          <p:cNvPr id="11" name="Rounded Rectangle 10"/>
          <p:cNvSpPr/>
          <p:nvPr/>
        </p:nvSpPr>
        <p:spPr>
          <a:xfrm>
            <a:off x="2780324" y="1261872"/>
            <a:ext cx="2076236" cy="31089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2780324" y="1261872"/>
            <a:ext cx="207623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2780324" y="1527048"/>
            <a:ext cx="2076236" cy="265176"/>
          </a:xfrm>
          <a:prstGeom prst="rect">
            <a:avLst/>
          </a:prstGeom>
          <a:solidFill>
            <a:srgbClr val="4F4F4F"/>
          </a:solidFill>
          <a:ln>
            <a:noFill/>
          </a:ln>
          <a:effectLst/>
        </p:spPr>
        <p:txBody>
          <a:bodyPr rtlCol="0" anchor="ctr"/>
          <a:lstStyle/>
          <a:p/>
        </p:txBody>
      </p:sp>
      <p:sp>
        <p:nvSpPr>
          <p:cNvPr id="14" name="TextBox 13"/>
          <p:cNvSpPr txBox="1"/>
          <p:nvPr/>
        </p:nvSpPr>
        <p:spPr>
          <a:xfrm>
            <a:off x="2871764"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YAZICI</a:t>
            </a:r>
          </a:p>
        </p:txBody>
      </p:sp>
      <p:sp>
        <p:nvSpPr>
          <p:cNvPr id="15" name="TextBox 14"/>
          <p:cNvSpPr txBox="1"/>
          <p:nvPr/>
        </p:nvSpPr>
        <p:spPr>
          <a:xfrm>
            <a:off x="2890052"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Ortak cevabı yazar, tabloyu doldurur.</a:t>
            </a:r>
          </a:p>
        </p:txBody>
      </p:sp>
      <p:sp>
        <p:nvSpPr>
          <p:cNvPr id="16" name="Rounded Rectangle 15"/>
          <p:cNvSpPr/>
          <p:nvPr/>
        </p:nvSpPr>
        <p:spPr>
          <a:xfrm>
            <a:off x="5057728" y="1261872"/>
            <a:ext cx="2076236" cy="310896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5057728" y="1261872"/>
            <a:ext cx="2076236" cy="530352"/>
          </a:xfrm>
          <a:prstGeom prst="roundRect">
            <a:avLst>
              <a:gd name="adj" fmla="val 25000"/>
            </a:avLst>
          </a:prstGeom>
          <a:solidFill>
            <a:srgbClr val="7A5C9E"/>
          </a:solidFill>
          <a:ln>
            <a:noFill/>
          </a:ln>
          <a:effectLst/>
        </p:spPr>
        <p:txBody>
          <a:bodyPr rtlCol="0" anchor="ctr"/>
          <a:lstStyle/>
          <a:p/>
        </p:txBody>
      </p:sp>
      <p:sp>
        <p:nvSpPr>
          <p:cNvPr id="18" name="Rectangle 17"/>
          <p:cNvSpPr/>
          <p:nvPr/>
        </p:nvSpPr>
        <p:spPr>
          <a:xfrm>
            <a:off x="5057728" y="1527048"/>
            <a:ext cx="2076236" cy="265176"/>
          </a:xfrm>
          <a:prstGeom prst="rect">
            <a:avLst/>
          </a:prstGeom>
          <a:solidFill>
            <a:srgbClr val="7A5C9E"/>
          </a:solidFill>
          <a:ln>
            <a:noFill/>
          </a:ln>
          <a:effectLst/>
        </p:spPr>
        <p:txBody>
          <a:bodyPr rtlCol="0" anchor="ctr"/>
          <a:lstStyle/>
          <a:p/>
        </p:txBody>
      </p:sp>
      <p:sp>
        <p:nvSpPr>
          <p:cNvPr id="19" name="TextBox 18"/>
          <p:cNvSpPr txBox="1"/>
          <p:nvPr/>
        </p:nvSpPr>
        <p:spPr>
          <a:xfrm>
            <a:off x="5149168"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ZAMAN VE MALZEME</a:t>
            </a:r>
          </a:p>
        </p:txBody>
      </p:sp>
      <p:sp>
        <p:nvSpPr>
          <p:cNvPr id="20" name="TextBox 19"/>
          <p:cNvSpPr txBox="1"/>
          <p:nvPr/>
        </p:nvSpPr>
        <p:spPr>
          <a:xfrm>
            <a:off x="5167456"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Süreyi izler, 2 dk kala uyarır; malzemeyi alır, teslim eder.</a:t>
            </a:r>
          </a:p>
        </p:txBody>
      </p:sp>
      <p:sp>
        <p:nvSpPr>
          <p:cNvPr id="21" name="Rounded Rectangle 20"/>
          <p:cNvSpPr/>
          <p:nvPr/>
        </p:nvSpPr>
        <p:spPr>
          <a:xfrm>
            <a:off x="7335132" y="1261872"/>
            <a:ext cx="2076236" cy="310896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7335132" y="1261872"/>
            <a:ext cx="2076236"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7335132" y="1527048"/>
            <a:ext cx="2076236" cy="265176"/>
          </a:xfrm>
          <a:prstGeom prst="rect">
            <a:avLst/>
          </a:prstGeom>
          <a:solidFill>
            <a:srgbClr val="4F4F4F"/>
          </a:solidFill>
          <a:ln>
            <a:noFill/>
          </a:ln>
          <a:effectLst/>
        </p:spPr>
        <p:txBody>
          <a:bodyPr rtlCol="0" anchor="ctr"/>
          <a:lstStyle/>
          <a:p/>
        </p:txBody>
      </p:sp>
      <p:sp>
        <p:nvSpPr>
          <p:cNvPr id="24" name="TextBox 23"/>
          <p:cNvSpPr txBox="1"/>
          <p:nvPr/>
        </p:nvSpPr>
        <p:spPr>
          <a:xfrm>
            <a:off x="7426572"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450" b="1" i="0">
                <a:solidFill>
                  <a:srgbClr val="FFFFFF"/>
                </a:solidFill>
                <a:latin typeface="Calibri"/>
              </a:rPr>
              <a:t>HARİTA / VERİ OKUYUCU</a:t>
            </a:r>
          </a:p>
        </p:txBody>
      </p:sp>
      <p:sp>
        <p:nvSpPr>
          <p:cNvPr id="25" name="TextBox 24"/>
          <p:cNvSpPr txBox="1"/>
          <p:nvPr/>
        </p:nvSpPr>
        <p:spPr>
          <a:xfrm>
            <a:off x="7444860"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Haritayı, tabloyu ve grafiği okur, gösterir.</a:t>
            </a:r>
          </a:p>
        </p:txBody>
      </p:sp>
      <p:sp>
        <p:nvSpPr>
          <p:cNvPr id="26" name="Rounded Rectangle 25"/>
          <p:cNvSpPr/>
          <p:nvPr/>
        </p:nvSpPr>
        <p:spPr>
          <a:xfrm>
            <a:off x="9612536" y="1261872"/>
            <a:ext cx="2076236" cy="310896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9612536" y="1261872"/>
            <a:ext cx="2076236" cy="530352"/>
          </a:xfrm>
          <a:prstGeom prst="roundRect">
            <a:avLst>
              <a:gd name="adj" fmla="val 25000"/>
            </a:avLst>
          </a:prstGeom>
          <a:solidFill>
            <a:srgbClr val="7A5C9E"/>
          </a:solidFill>
          <a:ln>
            <a:noFill/>
          </a:ln>
          <a:effectLst/>
        </p:spPr>
        <p:txBody>
          <a:bodyPr rtlCol="0" anchor="ctr"/>
          <a:lstStyle/>
          <a:p/>
        </p:txBody>
      </p:sp>
      <p:sp>
        <p:nvSpPr>
          <p:cNvPr id="28" name="Rectangle 27"/>
          <p:cNvSpPr/>
          <p:nvPr/>
        </p:nvSpPr>
        <p:spPr>
          <a:xfrm>
            <a:off x="9612536" y="1527048"/>
            <a:ext cx="2076236" cy="265176"/>
          </a:xfrm>
          <a:prstGeom prst="rect">
            <a:avLst/>
          </a:prstGeom>
          <a:solidFill>
            <a:srgbClr val="7A5C9E"/>
          </a:solidFill>
          <a:ln>
            <a:noFill/>
          </a:ln>
          <a:effectLst/>
        </p:spPr>
        <p:txBody>
          <a:bodyPr rtlCol="0" anchor="ctr"/>
          <a:lstStyle/>
          <a:p/>
        </p:txBody>
      </p:sp>
      <p:sp>
        <p:nvSpPr>
          <p:cNvPr id="29" name="TextBox 28"/>
          <p:cNvSpPr txBox="1"/>
          <p:nvPr/>
        </p:nvSpPr>
        <p:spPr>
          <a:xfrm>
            <a:off x="9703976" y="1261872"/>
            <a:ext cx="189335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KONTROLCÜ</a:t>
            </a:r>
          </a:p>
        </p:txBody>
      </p:sp>
      <p:sp>
        <p:nvSpPr>
          <p:cNvPr id="30" name="TextBox 29"/>
          <p:cNvSpPr txBox="1"/>
          <p:nvPr/>
        </p:nvSpPr>
        <p:spPr>
          <a:xfrm>
            <a:off x="9722264" y="1865376"/>
            <a:ext cx="1856780" cy="243230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Yazımı, kaynağı ve doğruluğu denetler.</a:t>
            </a:r>
          </a:p>
        </p:txBody>
      </p:sp>
      <p:sp>
        <p:nvSpPr>
          <p:cNvPr id="31" name="Rounded Rectangle 30"/>
          <p:cNvSpPr/>
          <p:nvPr/>
        </p:nvSpPr>
        <p:spPr>
          <a:xfrm>
            <a:off x="502920" y="4599432"/>
            <a:ext cx="11185855" cy="164592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600"/>
              </a:spcAft>
            </a:pPr>
            <a:r>
              <a:rPr lang="tr-TR" sz="2400" b="1" i="0">
                <a:solidFill>
                  <a:srgbClr val="7A5C9E"/>
                </a:solidFill>
                <a:latin typeface="Calibri"/>
              </a:rPr>
              <a:t>Bugünkü görev: Ayrışma Süreçleri etkinliği (s. 74-75)</a:t>
            </a:r>
          </a:p>
          <a:p>
            <a:pPr algn="l" marL="298344" indent="-298344">
              <a:spcBef>
                <a:spcPts val="0"/>
              </a:spcBef>
              <a:spcAft>
                <a:spcPts val="0"/>
              </a:spcAft>
            </a:pPr>
            <a:r>
              <a:rPr lang="tr-TR" sz="2400" b="1" i="0">
                <a:solidFill>
                  <a:srgbClr val="2C6696"/>
                </a:solidFill>
                <a:latin typeface="Calibri"/>
              </a:rPr>
              <a:t>•  </a:t>
            </a:r>
            <a:r>
              <a:rPr lang="tr-TR" sz="2400" b="0" i="0">
                <a:solidFill>
                  <a:srgbClr val="262626"/>
                </a:solidFill>
                <a:latin typeface="Calibri"/>
              </a:rPr>
              <a:t>Grupta “30 cm sesi” · söz hakkı isim kartıyla · farklı görüşlere saygı</a:t>
            </a:r>
          </a:p>
        </p:txBody>
      </p:sp>
      <p:sp>
        <p:nvSpPr>
          <p:cNvPr id="32" name="TextBox 3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33" name="TextBox 3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103 / 350</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Etkinlik: Ayrışma Süreçleri</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GRUP</a:t>
            </a:r>
          </a:p>
        </p:txBody>
      </p:sp>
      <p:sp>
        <p:nvSpPr>
          <p:cNvPr id="6" name="Rounded Rectangle 5"/>
          <p:cNvSpPr/>
          <p:nvPr/>
        </p:nvSpPr>
        <p:spPr>
          <a:xfrm>
            <a:off x="502920" y="1261872"/>
            <a:ext cx="11185855" cy="86868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868680"/>
          </a:xfrm>
          <a:prstGeom prst="rect">
            <a:avLst/>
          </a:prstGeom>
          <a:solidFill>
            <a:srgbClr val="D3373A"/>
          </a:solidFill>
          <a:ln>
            <a:noFill/>
          </a:ln>
          <a:effectLst/>
        </p:spPr>
        <p:txBody>
          <a:bodyPr rtlCol="0" anchor="ctr"/>
          <a:lstStyle/>
          <a:p/>
        </p:txBody>
      </p:sp>
      <p:sp>
        <p:nvSpPr>
          <p:cNvPr id="8" name="TextBox 7"/>
          <p:cNvSpPr txBox="1"/>
          <p:nvPr/>
        </p:nvSpPr>
        <p:spPr>
          <a:xfrm>
            <a:off x="777240" y="1261872"/>
            <a:ext cx="10774375" cy="86868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Amaç: Ayrışma süreçleri ile iklim ve kayaç özellikleri arasındaki ilişkiyi yapılandırabilme</a:t>
            </a:r>
          </a:p>
        </p:txBody>
      </p:sp>
      <p:sp>
        <p:nvSpPr>
          <p:cNvPr id="9" name="Rounded Rectangle 8"/>
          <p:cNvSpPr/>
          <p:nvPr/>
        </p:nvSpPr>
        <p:spPr>
          <a:xfrm>
            <a:off x="502920" y="2313432"/>
            <a:ext cx="11185855" cy="898398"/>
          </a:xfrm>
          <a:prstGeom prst="roundRect">
            <a:avLst>
              <a:gd name="adj" fmla="val 8000"/>
            </a:avLst>
          </a:prstGeom>
          <a:solidFill>
            <a:srgbClr val="F0F0F0"/>
          </a:solidFill>
          <a:ln>
            <a:noFill/>
          </a:ln>
          <a:effectLst/>
        </p:spPr>
        <p:txBody>
          <a:bodyPr rtlCol="0" anchor="ctr"/>
          <a:lstStyle/>
          <a:p/>
        </p:txBody>
      </p:sp>
      <p:sp>
        <p:nvSpPr>
          <p:cNvPr id="10" name="Rounded Rectangle 9"/>
          <p:cNvSpPr/>
          <p:nvPr/>
        </p:nvSpPr>
        <p:spPr>
          <a:xfrm>
            <a:off x="502920" y="2313432"/>
            <a:ext cx="1600200" cy="898398"/>
          </a:xfrm>
          <a:prstGeom prst="roundRect">
            <a:avLst>
              <a:gd name="adj" fmla="val 8000"/>
            </a:avLst>
          </a:prstGeom>
          <a:solidFill>
            <a:srgbClr val="7A5C9E"/>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1-2. Adım</a:t>
            </a:r>
          </a:p>
        </p:txBody>
      </p:sp>
      <p:sp>
        <p:nvSpPr>
          <p:cNvPr id="11" name="TextBox 10"/>
          <p:cNvSpPr txBox="1"/>
          <p:nvPr/>
        </p:nvSpPr>
        <p:spPr>
          <a:xfrm>
            <a:off x="2240280" y="2313432"/>
            <a:ext cx="8122615" cy="898398"/>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Gruplaşın; iki soruyu tartışın.</a:t>
            </a:r>
          </a:p>
        </p:txBody>
      </p:sp>
      <p:sp>
        <p:nvSpPr>
          <p:cNvPr id="12" name="Rounded Rectangle 11"/>
          <p:cNvSpPr/>
          <p:nvPr/>
        </p:nvSpPr>
        <p:spPr>
          <a:xfrm>
            <a:off x="10545775" y="2488311"/>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6 dk</a:t>
            </a:r>
          </a:p>
        </p:txBody>
      </p:sp>
      <p:sp>
        <p:nvSpPr>
          <p:cNvPr id="13" name="Rounded Rectangle 12"/>
          <p:cNvSpPr/>
          <p:nvPr/>
        </p:nvSpPr>
        <p:spPr>
          <a:xfrm>
            <a:off x="502920" y="3339846"/>
            <a:ext cx="11185855" cy="898398"/>
          </a:xfrm>
          <a:prstGeom prst="roundRect">
            <a:avLst>
              <a:gd name="adj" fmla="val 8000"/>
            </a:avLst>
          </a:prstGeom>
          <a:solidFill>
            <a:srgbClr val="F0F0F0"/>
          </a:solidFill>
          <a:ln>
            <a:noFill/>
          </a:ln>
          <a:effectLst/>
        </p:spPr>
        <p:txBody>
          <a:bodyPr rtlCol="0" anchor="ctr"/>
          <a:lstStyle/>
          <a:p/>
        </p:txBody>
      </p:sp>
      <p:sp>
        <p:nvSpPr>
          <p:cNvPr id="14" name="Rounded Rectangle 13"/>
          <p:cNvSpPr/>
          <p:nvPr/>
        </p:nvSpPr>
        <p:spPr>
          <a:xfrm>
            <a:off x="502920" y="3339846"/>
            <a:ext cx="1600200" cy="898398"/>
          </a:xfrm>
          <a:prstGeom prst="roundRect">
            <a:avLst>
              <a:gd name="adj" fmla="val 8000"/>
            </a:avLst>
          </a:prstGeom>
          <a:solidFill>
            <a:srgbClr val="7A5C9E"/>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 Adım</a:t>
            </a:r>
          </a:p>
        </p:txBody>
      </p:sp>
      <p:sp>
        <p:nvSpPr>
          <p:cNvPr id="15" name="TextBox 14"/>
          <p:cNvSpPr txBox="1"/>
          <p:nvPr/>
        </p:nvSpPr>
        <p:spPr>
          <a:xfrm>
            <a:off x="2240280" y="3339846"/>
            <a:ext cx="8122615" cy="898398"/>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İklim bölgelerinde ön plandaki ayrışma türünü tabloya işaretleyin.</a:t>
            </a:r>
          </a:p>
        </p:txBody>
      </p:sp>
      <p:sp>
        <p:nvSpPr>
          <p:cNvPr id="16" name="Rounded Rectangle 15"/>
          <p:cNvSpPr/>
          <p:nvPr/>
        </p:nvSpPr>
        <p:spPr>
          <a:xfrm>
            <a:off x="10545775" y="3514725"/>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8 dk</a:t>
            </a:r>
          </a:p>
        </p:txBody>
      </p:sp>
      <p:sp>
        <p:nvSpPr>
          <p:cNvPr id="17" name="Rounded Rectangle 16"/>
          <p:cNvSpPr/>
          <p:nvPr/>
        </p:nvSpPr>
        <p:spPr>
          <a:xfrm>
            <a:off x="502920" y="4366260"/>
            <a:ext cx="11185855" cy="898398"/>
          </a:xfrm>
          <a:prstGeom prst="roundRect">
            <a:avLst>
              <a:gd name="adj" fmla="val 8000"/>
            </a:avLst>
          </a:prstGeom>
          <a:solidFill>
            <a:srgbClr val="F0F0F0"/>
          </a:solidFill>
          <a:ln>
            <a:noFill/>
          </a:ln>
          <a:effectLst/>
        </p:spPr>
        <p:txBody>
          <a:bodyPr rtlCol="0" anchor="ctr"/>
          <a:lstStyle/>
          <a:p/>
        </p:txBody>
      </p:sp>
      <p:sp>
        <p:nvSpPr>
          <p:cNvPr id="18" name="Rounded Rectangle 17"/>
          <p:cNvSpPr/>
          <p:nvPr/>
        </p:nvSpPr>
        <p:spPr>
          <a:xfrm>
            <a:off x="502920" y="4366260"/>
            <a:ext cx="1600200" cy="898398"/>
          </a:xfrm>
          <a:prstGeom prst="roundRect">
            <a:avLst>
              <a:gd name="adj" fmla="val 8000"/>
            </a:avLst>
          </a:prstGeom>
          <a:solidFill>
            <a:srgbClr val="7A5C9E"/>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4. Adım</a:t>
            </a:r>
          </a:p>
        </p:txBody>
      </p:sp>
      <p:sp>
        <p:nvSpPr>
          <p:cNvPr id="19" name="TextBox 18"/>
          <p:cNvSpPr txBox="1"/>
          <p:nvPr/>
        </p:nvSpPr>
        <p:spPr>
          <a:xfrm>
            <a:off x="2240280" y="4366260"/>
            <a:ext cx="8122615" cy="898398"/>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Haritadaki dört noktanın iklim grafiğini okuyun; ayrışma türü ve hızını çıkarın.</a:t>
            </a:r>
          </a:p>
        </p:txBody>
      </p:sp>
      <p:sp>
        <p:nvSpPr>
          <p:cNvPr id="20" name="Rounded Rectangle 19"/>
          <p:cNvSpPr/>
          <p:nvPr/>
        </p:nvSpPr>
        <p:spPr>
          <a:xfrm>
            <a:off x="10545775" y="4541139"/>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12 dk</a:t>
            </a:r>
          </a:p>
        </p:txBody>
      </p:sp>
      <p:sp>
        <p:nvSpPr>
          <p:cNvPr id="21" name="Rounded Rectangle 20"/>
          <p:cNvSpPr/>
          <p:nvPr/>
        </p:nvSpPr>
        <p:spPr>
          <a:xfrm>
            <a:off x="502920" y="5392674"/>
            <a:ext cx="11185855" cy="898398"/>
          </a:xfrm>
          <a:prstGeom prst="roundRect">
            <a:avLst>
              <a:gd name="adj" fmla="val 8000"/>
            </a:avLst>
          </a:prstGeom>
          <a:solidFill>
            <a:srgbClr val="F0F0F0"/>
          </a:solidFill>
          <a:ln>
            <a:noFill/>
          </a:ln>
          <a:effectLst/>
        </p:spPr>
        <p:txBody>
          <a:bodyPr rtlCol="0" anchor="ctr"/>
          <a:lstStyle/>
          <a:p/>
        </p:txBody>
      </p:sp>
      <p:sp>
        <p:nvSpPr>
          <p:cNvPr id="22" name="Rounded Rectangle 21"/>
          <p:cNvSpPr/>
          <p:nvPr/>
        </p:nvSpPr>
        <p:spPr>
          <a:xfrm>
            <a:off x="502920" y="5392674"/>
            <a:ext cx="1600200" cy="898398"/>
          </a:xfrm>
          <a:prstGeom prst="roundRect">
            <a:avLst>
              <a:gd name="adj" fmla="val 8000"/>
            </a:avLst>
          </a:prstGeom>
          <a:solidFill>
            <a:srgbClr val="7A5C9E"/>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5-6. Adım</a:t>
            </a:r>
          </a:p>
        </p:txBody>
      </p:sp>
      <p:sp>
        <p:nvSpPr>
          <p:cNvPr id="23" name="TextBox 22"/>
          <p:cNvSpPr txBox="1"/>
          <p:nvPr/>
        </p:nvSpPr>
        <p:spPr>
          <a:xfrm>
            <a:off x="2240280" y="5392674"/>
            <a:ext cx="8122615" cy="898398"/>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Grup sorunuzu yazın, başka grubun sorusunu cevaplayın, sınıfta tartışın.</a:t>
            </a:r>
          </a:p>
        </p:txBody>
      </p:sp>
      <p:sp>
        <p:nvSpPr>
          <p:cNvPr id="24" name="Rounded Rectangle 23"/>
          <p:cNvSpPr/>
          <p:nvPr/>
        </p:nvSpPr>
        <p:spPr>
          <a:xfrm>
            <a:off x="10545775" y="5567553"/>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12 dk</a:t>
            </a:r>
          </a:p>
        </p:txBody>
      </p:sp>
      <p:sp>
        <p:nvSpPr>
          <p:cNvPr id="25" name="TextBox 2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6" name="Rounded Rectangle 25"/>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74-75</a:t>
            </a:r>
          </a:p>
        </p:txBody>
      </p:sp>
      <p:sp>
        <p:nvSpPr>
          <p:cNvPr id="27" name="TextBox 2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104 / 350</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iki soru</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GRUP · 4 dk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1200"/>
              </a:spcAft>
            </a:pPr>
            <a:r>
              <a:rPr lang="tr-TR" sz="2800" b="1" i="0">
                <a:solidFill>
                  <a:srgbClr val="262626"/>
                </a:solidFill>
                <a:latin typeface="Calibri"/>
              </a:rPr>
              <a:t>1. Yeryüzünde bulunan farklı türdeki kayaçların (magmatik, tortul, başkalaşım) ayrışma hızlarındaki farklılıkların nedenleri nelerdir?</a:t>
            </a:r>
          </a:p>
          <a:p>
            <a:pPr algn="l">
              <a:spcBef>
                <a:spcPts val="0"/>
              </a:spcBef>
              <a:spcAft>
                <a:spcPts val="0"/>
              </a:spcAft>
            </a:pPr>
            <a:r>
              <a:rPr lang="tr-TR" sz="2800" b="1" i="0">
                <a:solidFill>
                  <a:srgbClr val="262626"/>
                </a:solidFill>
                <a:latin typeface="Calibri"/>
              </a:rPr>
              <a:t>2. İklim özellikleri kayaçların ayrışma hızında ne tür bir etkiye sahiptir?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72, 74</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105 / 350</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iki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6858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1) Kayaç türlerine göre ayrışma hızı neden farklı? 2) İklim ayrışma hızını nasıl etkiler?</a:t>
            </a:r>
          </a:p>
        </p:txBody>
      </p:sp>
      <p:sp>
        <p:nvSpPr>
          <p:cNvPr id="7" name="Rounded Rectangle 6"/>
          <p:cNvSpPr/>
          <p:nvPr/>
        </p:nvSpPr>
        <p:spPr>
          <a:xfrm>
            <a:off x="502920" y="2084832"/>
            <a:ext cx="11185855" cy="41148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084832"/>
            <a:ext cx="109728" cy="4114800"/>
          </a:xfrm>
          <a:prstGeom prst="rect">
            <a:avLst/>
          </a:prstGeom>
          <a:solidFill>
            <a:srgbClr val="2E7D32"/>
          </a:solidFill>
          <a:ln>
            <a:noFill/>
          </a:ln>
          <a:effectLst/>
        </p:spPr>
        <p:txBody>
          <a:bodyPr rtlCol="0" anchor="ctr"/>
          <a:lstStyle/>
          <a:p/>
        </p:txBody>
      </p:sp>
      <p:sp>
        <p:nvSpPr>
          <p:cNvPr id="9" name="TextBox 8"/>
          <p:cNvSpPr txBox="1"/>
          <p:nvPr/>
        </p:nvSpPr>
        <p:spPr>
          <a:xfrm>
            <a:off x="731520" y="2139696"/>
            <a:ext cx="10865815" cy="400507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1) Mineral bileşimi, çözünürlük ve kırıklar. İri kristalli magmatik derinlik kayaçları dirençli; başkalaşım ve özellikle tortul kayaçlar daha az dirençli.</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2) Sıcak ve nemli: kimyasal çözünme hızlı, toprak kalın. Sıcaklık ve nem düşük: fiziksel ayrışma etkili, ayrışma yavaş, toprak ince.</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72, 74</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106 / 350</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3. adım: hangi ayrışma ön planda?</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GRUP · 8 dk</a:t>
            </a:r>
          </a:p>
        </p:txBody>
      </p:sp>
      <p:sp>
        <p:nvSpPr>
          <p:cNvPr id="6" name="TextBox 5"/>
          <p:cNvSpPr txBox="1"/>
          <p:nvPr/>
        </p:nvSpPr>
        <p:spPr>
          <a:xfrm>
            <a:off x="502920" y="1216152"/>
            <a:ext cx="11185855" cy="82296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Aşağıda verilen iklim bölgelerinde, aynı özelliğe sahip kayaçlarda hangi ayrışma türünün daha ön planda olduğunu tablodaki ilgili alana işaretleyiniz.</a:t>
            </a:r>
          </a:p>
        </p:txBody>
      </p:sp>
      <p:graphicFrame>
        <p:nvGraphicFramePr>
          <p:cNvPr id="7" name="Table 6"/>
          <p:cNvGraphicFramePr>
            <a:graphicFrameLocks noGrp="1"/>
          </p:cNvGraphicFramePr>
          <p:nvPr/>
        </p:nvGraphicFramePr>
        <p:xfrm>
          <a:off x="1965960" y="2084832"/>
          <a:ext cx="8229600" cy="3977640"/>
        </p:xfrm>
        <a:graphic>
          <a:graphicData uri="http://schemas.openxmlformats.org/drawingml/2006/table">
            <a:tbl>
              <a:tblPr firstRow="1" bandRow="1">
                <a:tableStyleId>{5C22544A-7EE6-4342-B048-85BDC9FD1C3A}</a:tableStyleId>
              </a:tblPr>
              <a:tblGrid>
                <a:gridCol w="2926080"/>
                <a:gridCol w="2651760"/>
                <a:gridCol w="2651760"/>
              </a:tblGrid>
              <a:tr h="457200">
                <a:tc>
                  <a:txBody>
                    <a:bodyPr wrap="square"/>
                    <a:lstStyle/>
                    <a:p>
                      <a:pPr algn="ctr">
                        <a:spcBef>
                          <a:spcPts val="0"/>
                        </a:spcBef>
                        <a:spcAft>
                          <a:spcPts val="0"/>
                        </a:spcAft>
                      </a:pPr>
                      <a:r>
                        <a:rPr lang="tr-TR" sz="2000" b="1" i="0">
                          <a:solidFill>
                            <a:srgbClr val="FFFFFF"/>
                          </a:solidFill>
                          <a:latin typeface="Calibri"/>
                        </a:rPr>
                        <a:t>İklim bölgesi</a:t>
                      </a:r>
                    </a:p>
                  </a:txBody>
                  <a:tcPr marL="54864" marR="54864" marT="18288" marB="18288" anchor="ctr">
                    <a:solidFill>
                      <a:srgbClr val="7A5C9E"/>
                    </a:solidFill>
                  </a:tcPr>
                </a:tc>
                <a:tc>
                  <a:txBody>
                    <a:bodyPr wrap="square"/>
                    <a:lstStyle/>
                    <a:p>
                      <a:pPr algn="ctr">
                        <a:spcBef>
                          <a:spcPts val="0"/>
                        </a:spcBef>
                        <a:spcAft>
                          <a:spcPts val="0"/>
                        </a:spcAft>
                      </a:pPr>
                      <a:r>
                        <a:rPr lang="tr-TR" sz="2000" b="1" i="0">
                          <a:solidFill>
                            <a:srgbClr val="FFFFFF"/>
                          </a:solidFill>
                          <a:latin typeface="Calibri"/>
                        </a:rPr>
                        <a:t>Fiziksel Ayrışma</a:t>
                      </a:r>
                    </a:p>
                  </a:txBody>
                  <a:tcPr marL="54864" marR="54864" marT="18288" marB="18288" anchor="ctr">
                    <a:solidFill>
                      <a:srgbClr val="7A5C9E"/>
                    </a:solidFill>
                  </a:tcPr>
                </a:tc>
                <a:tc>
                  <a:txBody>
                    <a:bodyPr wrap="square"/>
                    <a:lstStyle/>
                    <a:p>
                      <a:pPr algn="ctr">
                        <a:spcBef>
                          <a:spcPts val="0"/>
                        </a:spcBef>
                        <a:spcAft>
                          <a:spcPts val="0"/>
                        </a:spcAft>
                      </a:pPr>
                      <a:r>
                        <a:rPr lang="tr-TR" sz="2000" b="1" i="0">
                          <a:solidFill>
                            <a:srgbClr val="FFFFFF"/>
                          </a:solidFill>
                          <a:latin typeface="Calibri"/>
                        </a:rPr>
                        <a:t>Kimyasal Çözünme</a:t>
                      </a:r>
                    </a:p>
                  </a:txBody>
                  <a:tcPr marL="54864" marR="54864" marT="18288" marB="18288" anchor="ctr">
                    <a:solidFill>
                      <a:srgbClr val="7A5C9E"/>
                    </a:solidFill>
                  </a:tcPr>
                </a:tc>
              </a:tr>
              <a:tr h="502920">
                <a:tc>
                  <a:txBody>
                    <a:bodyPr wrap="square"/>
                    <a:lstStyle/>
                    <a:p>
                      <a:pPr algn="l">
                        <a:spcBef>
                          <a:spcPts val="0"/>
                        </a:spcBef>
                        <a:spcAft>
                          <a:spcPts val="0"/>
                        </a:spcAft>
                      </a:pPr>
                      <a:r>
                        <a:rPr lang="tr-TR" sz="2100" b="0" i="0">
                          <a:solidFill>
                            <a:srgbClr val="262626"/>
                          </a:solidFill>
                          <a:latin typeface="Calibri"/>
                        </a:rPr>
                        <a:t>Step</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502920">
                <a:tc>
                  <a:txBody>
                    <a:bodyPr wrap="square"/>
                    <a:lstStyle/>
                    <a:p>
                      <a:pPr algn="l">
                        <a:spcBef>
                          <a:spcPts val="0"/>
                        </a:spcBef>
                        <a:spcAft>
                          <a:spcPts val="0"/>
                        </a:spcAft>
                      </a:pPr>
                      <a:r>
                        <a:rPr lang="tr-TR" sz="2100" b="0" i="0">
                          <a:solidFill>
                            <a:srgbClr val="262626"/>
                          </a:solidFill>
                          <a:latin typeface="Calibri"/>
                        </a:rPr>
                        <a:t>Muson</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r h="502920">
                <a:tc>
                  <a:txBody>
                    <a:bodyPr wrap="square"/>
                    <a:lstStyle/>
                    <a:p>
                      <a:pPr algn="l">
                        <a:spcBef>
                          <a:spcPts val="0"/>
                        </a:spcBef>
                        <a:spcAft>
                          <a:spcPts val="0"/>
                        </a:spcAft>
                      </a:pPr>
                      <a:r>
                        <a:rPr lang="tr-TR" sz="2100" b="0" i="0">
                          <a:solidFill>
                            <a:srgbClr val="262626"/>
                          </a:solidFill>
                          <a:latin typeface="Calibri"/>
                        </a:rPr>
                        <a:t>Tundra</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502920">
                <a:tc>
                  <a:txBody>
                    <a:bodyPr wrap="square"/>
                    <a:lstStyle/>
                    <a:p>
                      <a:pPr algn="l">
                        <a:spcBef>
                          <a:spcPts val="0"/>
                        </a:spcBef>
                        <a:spcAft>
                          <a:spcPts val="0"/>
                        </a:spcAft>
                      </a:pPr>
                      <a:r>
                        <a:rPr lang="tr-TR" sz="2100" b="0" i="0">
                          <a:solidFill>
                            <a:srgbClr val="262626"/>
                          </a:solidFill>
                          <a:latin typeface="Calibri"/>
                        </a:rPr>
                        <a:t>Okyanusal</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r h="502920">
                <a:tc>
                  <a:txBody>
                    <a:bodyPr wrap="square"/>
                    <a:lstStyle/>
                    <a:p>
                      <a:pPr algn="l">
                        <a:spcBef>
                          <a:spcPts val="0"/>
                        </a:spcBef>
                        <a:spcAft>
                          <a:spcPts val="0"/>
                        </a:spcAft>
                      </a:pPr>
                      <a:r>
                        <a:rPr lang="tr-TR" sz="2100" b="0" i="0">
                          <a:solidFill>
                            <a:srgbClr val="262626"/>
                          </a:solidFill>
                          <a:latin typeface="Calibri"/>
                        </a:rPr>
                        <a:t>Ekvatoral</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502920">
                <a:tc>
                  <a:txBody>
                    <a:bodyPr wrap="square"/>
                    <a:lstStyle/>
                    <a:p>
                      <a:pPr algn="l">
                        <a:spcBef>
                          <a:spcPts val="0"/>
                        </a:spcBef>
                        <a:spcAft>
                          <a:spcPts val="0"/>
                        </a:spcAft>
                      </a:pPr>
                      <a:r>
                        <a:rPr lang="tr-TR" sz="2100" b="0" i="0">
                          <a:solidFill>
                            <a:srgbClr val="262626"/>
                          </a:solidFill>
                          <a:latin typeface="Calibri"/>
                        </a:rPr>
                        <a:t>Sert Karasal</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r h="502920">
                <a:tc>
                  <a:txBody>
                    <a:bodyPr wrap="square"/>
                    <a:lstStyle/>
                    <a:p>
                      <a:pPr algn="l">
                        <a:spcBef>
                          <a:spcPts val="0"/>
                        </a:spcBef>
                        <a:spcAft>
                          <a:spcPts val="0"/>
                        </a:spcAft>
                      </a:pPr>
                      <a:r>
                        <a:rPr lang="tr-TR" sz="2100" b="0" i="0">
                          <a:solidFill>
                            <a:srgbClr val="262626"/>
                          </a:solidFill>
                          <a:latin typeface="Calibri"/>
                        </a:rPr>
                        <a:t>Akdeniz</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74</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107 / 350</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3. adım: hangi ayrışma ön planda?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TextBox 5"/>
          <p:cNvSpPr txBox="1"/>
          <p:nvPr/>
        </p:nvSpPr>
        <p:spPr>
          <a:xfrm>
            <a:off x="502920" y="1216152"/>
            <a:ext cx="11185855" cy="82296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Aşağıda verilen iklim bölgelerinde, aynı özelliğe sahip kayaçlarda hangi ayrışma türünün daha ön planda olduğunu tablodaki ilgili alana işaretleyiniz.</a:t>
            </a:r>
          </a:p>
        </p:txBody>
      </p:sp>
      <p:graphicFrame>
        <p:nvGraphicFramePr>
          <p:cNvPr id="7" name="Table 6"/>
          <p:cNvGraphicFramePr>
            <a:graphicFrameLocks noGrp="1"/>
          </p:cNvGraphicFramePr>
          <p:nvPr/>
        </p:nvGraphicFramePr>
        <p:xfrm>
          <a:off x="1965960" y="2084832"/>
          <a:ext cx="8229600" cy="3977640"/>
        </p:xfrm>
        <a:graphic>
          <a:graphicData uri="http://schemas.openxmlformats.org/drawingml/2006/table">
            <a:tbl>
              <a:tblPr firstRow="1" bandRow="1">
                <a:tableStyleId>{5C22544A-7EE6-4342-B048-85BDC9FD1C3A}</a:tableStyleId>
              </a:tblPr>
              <a:tblGrid>
                <a:gridCol w="2926080"/>
                <a:gridCol w="2651760"/>
                <a:gridCol w="2651760"/>
              </a:tblGrid>
              <a:tr h="457200">
                <a:tc>
                  <a:txBody>
                    <a:bodyPr wrap="square"/>
                    <a:lstStyle/>
                    <a:p>
                      <a:pPr algn="ctr">
                        <a:spcBef>
                          <a:spcPts val="0"/>
                        </a:spcBef>
                        <a:spcAft>
                          <a:spcPts val="0"/>
                        </a:spcAft>
                      </a:pPr>
                      <a:r>
                        <a:rPr lang="tr-TR" sz="2000" b="1" i="0">
                          <a:solidFill>
                            <a:srgbClr val="FFFFFF"/>
                          </a:solidFill>
                          <a:latin typeface="Calibri"/>
                        </a:rPr>
                        <a:t>İklim bölgesi</a:t>
                      </a:r>
                    </a:p>
                  </a:txBody>
                  <a:tcPr marL="54864" marR="54864" marT="18288" marB="18288" anchor="ctr">
                    <a:solidFill>
                      <a:srgbClr val="2E7D32"/>
                    </a:solidFill>
                  </a:tcPr>
                </a:tc>
                <a:tc>
                  <a:txBody>
                    <a:bodyPr wrap="square"/>
                    <a:lstStyle/>
                    <a:p>
                      <a:pPr algn="ctr">
                        <a:spcBef>
                          <a:spcPts val="0"/>
                        </a:spcBef>
                        <a:spcAft>
                          <a:spcPts val="0"/>
                        </a:spcAft>
                      </a:pPr>
                      <a:r>
                        <a:rPr lang="tr-TR" sz="2000" b="1" i="0">
                          <a:solidFill>
                            <a:srgbClr val="FFFFFF"/>
                          </a:solidFill>
                          <a:latin typeface="Calibri"/>
                        </a:rPr>
                        <a:t>Fiziksel Ayrışma</a:t>
                      </a:r>
                    </a:p>
                  </a:txBody>
                  <a:tcPr marL="54864" marR="54864" marT="18288" marB="18288" anchor="ctr">
                    <a:solidFill>
                      <a:srgbClr val="2E7D32"/>
                    </a:solidFill>
                  </a:tcPr>
                </a:tc>
                <a:tc>
                  <a:txBody>
                    <a:bodyPr wrap="square"/>
                    <a:lstStyle/>
                    <a:p>
                      <a:pPr algn="ctr">
                        <a:spcBef>
                          <a:spcPts val="0"/>
                        </a:spcBef>
                        <a:spcAft>
                          <a:spcPts val="0"/>
                        </a:spcAft>
                      </a:pPr>
                      <a:r>
                        <a:rPr lang="tr-TR" sz="2000" b="1" i="0">
                          <a:solidFill>
                            <a:srgbClr val="FFFFFF"/>
                          </a:solidFill>
                          <a:latin typeface="Calibri"/>
                        </a:rPr>
                        <a:t>Kimyasal Çözünme</a:t>
                      </a:r>
                    </a:p>
                  </a:txBody>
                  <a:tcPr marL="54864" marR="54864" marT="18288" marB="18288" anchor="ctr">
                    <a:solidFill>
                      <a:srgbClr val="2E7D32"/>
                    </a:solidFill>
                  </a:tcPr>
                </a:tc>
              </a:tr>
              <a:tr h="502920">
                <a:tc>
                  <a:txBody>
                    <a:bodyPr wrap="square"/>
                    <a:lstStyle/>
                    <a:p>
                      <a:pPr algn="l">
                        <a:spcBef>
                          <a:spcPts val="0"/>
                        </a:spcBef>
                        <a:spcAft>
                          <a:spcPts val="0"/>
                        </a:spcAft>
                      </a:pPr>
                      <a:r>
                        <a:rPr lang="tr-TR" sz="2100" b="0" i="0">
                          <a:solidFill>
                            <a:srgbClr val="262626"/>
                          </a:solidFill>
                          <a:latin typeface="Calibri"/>
                        </a:rPr>
                        <a:t>Step</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X</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502920">
                <a:tc>
                  <a:txBody>
                    <a:bodyPr wrap="square"/>
                    <a:lstStyle/>
                    <a:p>
                      <a:pPr algn="l">
                        <a:spcBef>
                          <a:spcPts val="0"/>
                        </a:spcBef>
                        <a:spcAft>
                          <a:spcPts val="0"/>
                        </a:spcAft>
                      </a:pPr>
                      <a:r>
                        <a:rPr lang="tr-TR" sz="2100" b="0" i="0">
                          <a:solidFill>
                            <a:srgbClr val="262626"/>
                          </a:solidFill>
                          <a:latin typeface="Calibri"/>
                        </a:rPr>
                        <a:t>Muson</a:t>
                      </a: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r>
                        <a:rPr lang="tr-TR" sz="2100" b="0" i="0">
                          <a:solidFill>
                            <a:srgbClr val="262626"/>
                          </a:solidFill>
                          <a:latin typeface="Calibri"/>
                        </a:rPr>
                        <a:t>X</a:t>
                      </a:r>
                    </a:p>
                  </a:txBody>
                  <a:tcPr marL="54864" marR="54864" marT="18288" marB="18288" anchor="ctr">
                    <a:solidFill>
                      <a:srgbClr val="E3F1E4"/>
                    </a:solidFill>
                  </a:tcPr>
                </a:tc>
              </a:tr>
              <a:tr h="502920">
                <a:tc>
                  <a:txBody>
                    <a:bodyPr wrap="square"/>
                    <a:lstStyle/>
                    <a:p>
                      <a:pPr algn="l">
                        <a:spcBef>
                          <a:spcPts val="0"/>
                        </a:spcBef>
                        <a:spcAft>
                          <a:spcPts val="0"/>
                        </a:spcAft>
                      </a:pPr>
                      <a:r>
                        <a:rPr lang="tr-TR" sz="2100" b="0" i="0">
                          <a:solidFill>
                            <a:srgbClr val="262626"/>
                          </a:solidFill>
                          <a:latin typeface="Calibri"/>
                        </a:rPr>
                        <a:t>Tundra</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X</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502920">
                <a:tc>
                  <a:txBody>
                    <a:bodyPr wrap="square"/>
                    <a:lstStyle/>
                    <a:p>
                      <a:pPr algn="l">
                        <a:spcBef>
                          <a:spcPts val="0"/>
                        </a:spcBef>
                        <a:spcAft>
                          <a:spcPts val="0"/>
                        </a:spcAft>
                      </a:pPr>
                      <a:r>
                        <a:rPr lang="tr-TR" sz="2100" b="0" i="0">
                          <a:solidFill>
                            <a:srgbClr val="262626"/>
                          </a:solidFill>
                          <a:latin typeface="Calibri"/>
                        </a:rPr>
                        <a:t>Okyanusal</a:t>
                      </a: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r>
                        <a:rPr lang="tr-TR" sz="2100" b="0" i="0">
                          <a:solidFill>
                            <a:srgbClr val="262626"/>
                          </a:solidFill>
                          <a:latin typeface="Calibri"/>
                        </a:rPr>
                        <a:t>X</a:t>
                      </a:r>
                    </a:p>
                  </a:txBody>
                  <a:tcPr marL="54864" marR="54864" marT="18288" marB="18288" anchor="ctr">
                    <a:solidFill>
                      <a:srgbClr val="E3F1E4"/>
                    </a:solidFill>
                  </a:tcPr>
                </a:tc>
              </a:tr>
              <a:tr h="502920">
                <a:tc>
                  <a:txBody>
                    <a:bodyPr wrap="square"/>
                    <a:lstStyle/>
                    <a:p>
                      <a:pPr algn="l">
                        <a:spcBef>
                          <a:spcPts val="0"/>
                        </a:spcBef>
                        <a:spcAft>
                          <a:spcPts val="0"/>
                        </a:spcAft>
                      </a:pPr>
                      <a:r>
                        <a:rPr lang="tr-TR" sz="2100" b="0" i="0">
                          <a:solidFill>
                            <a:srgbClr val="262626"/>
                          </a:solidFill>
                          <a:latin typeface="Calibri"/>
                        </a:rPr>
                        <a:t>Ekvatoral</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X</a:t>
                      </a:r>
                    </a:p>
                  </a:txBody>
                  <a:tcPr marL="54864" marR="54864" marT="18288" marB="18288" anchor="ctr">
                    <a:solidFill>
                      <a:srgbClr val="FFFFFF"/>
                    </a:solidFill>
                  </a:tcPr>
                </a:tc>
              </a:tr>
              <a:tr h="502920">
                <a:tc>
                  <a:txBody>
                    <a:bodyPr wrap="square"/>
                    <a:lstStyle/>
                    <a:p>
                      <a:pPr algn="l">
                        <a:spcBef>
                          <a:spcPts val="0"/>
                        </a:spcBef>
                        <a:spcAft>
                          <a:spcPts val="0"/>
                        </a:spcAft>
                      </a:pPr>
                      <a:r>
                        <a:rPr lang="tr-TR" sz="2100" b="0" i="0">
                          <a:solidFill>
                            <a:srgbClr val="262626"/>
                          </a:solidFill>
                          <a:latin typeface="Calibri"/>
                        </a:rPr>
                        <a:t>Sert Karasal</a:t>
                      </a:r>
                    </a:p>
                  </a:txBody>
                  <a:tcPr marL="54864" marR="54864" marT="18288" marB="18288" anchor="ctr">
                    <a:solidFill>
                      <a:srgbClr val="E3F1E4"/>
                    </a:solidFill>
                  </a:tcPr>
                </a:tc>
                <a:tc>
                  <a:txBody>
                    <a:bodyPr wrap="square"/>
                    <a:lstStyle/>
                    <a:p>
                      <a:pPr algn="ctr">
                        <a:spcBef>
                          <a:spcPts val="0"/>
                        </a:spcBef>
                        <a:spcAft>
                          <a:spcPts val="0"/>
                        </a:spcAft>
                      </a:pPr>
                      <a:r>
                        <a:rPr lang="tr-TR" sz="2100" b="0" i="0">
                          <a:solidFill>
                            <a:srgbClr val="262626"/>
                          </a:solidFill>
                          <a:latin typeface="Calibri"/>
                        </a:rPr>
                        <a:t>X</a:t>
                      </a: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r>
              <a:tr h="502920">
                <a:tc>
                  <a:txBody>
                    <a:bodyPr wrap="square"/>
                    <a:lstStyle/>
                    <a:p>
                      <a:pPr algn="l">
                        <a:spcBef>
                          <a:spcPts val="0"/>
                        </a:spcBef>
                        <a:spcAft>
                          <a:spcPts val="0"/>
                        </a:spcAft>
                      </a:pPr>
                      <a:r>
                        <a:rPr lang="tr-TR" sz="2100" b="0" i="0">
                          <a:solidFill>
                            <a:srgbClr val="262626"/>
                          </a:solidFill>
                          <a:latin typeface="Calibri"/>
                        </a:rPr>
                        <a:t>Akdeniz</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X (yazın)</a:t>
                      </a:r>
                    </a:p>
                  </a:txBody>
                  <a:tcPr marL="54864" marR="54864" marT="18288" marB="18288" anchor="ctr">
                    <a:solidFill>
                      <a:srgbClr val="FFFFFF"/>
                    </a:solidFill>
                  </a:tcPr>
                </a:tc>
                <a:tc>
                  <a:txBody>
                    <a:bodyPr wrap="square"/>
                    <a:lstStyle/>
                    <a:p>
                      <a:pPr algn="ctr">
                        <a:spcBef>
                          <a:spcPts val="0"/>
                        </a:spcBef>
                        <a:spcAft>
                          <a:spcPts val="0"/>
                        </a:spcAft>
                      </a:pPr>
                      <a:r>
                        <a:rPr lang="tr-TR" sz="2100" b="0" i="0">
                          <a:solidFill>
                            <a:srgbClr val="262626"/>
                          </a:solidFill>
                          <a:latin typeface="Calibri"/>
                        </a:rPr>
                        <a:t>X (kışın)</a:t>
                      </a:r>
                    </a:p>
                  </a:txBody>
                  <a:tcPr marL="54864" marR="54864" marT="18288" marB="18288" anchor="ctr">
                    <a:solidFill>
                      <a:srgbClr val="FFFFFF"/>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74</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108 / 350</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4. adım: haritadaki dört nokta</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GRUP · 12 dk</a:t>
            </a:r>
          </a:p>
        </p:txBody>
      </p:sp>
      <p:pic>
        <p:nvPicPr>
          <p:cNvPr id="6" name="Picture 5" descr="h8_dunya_haritasi_s74.jpg"/>
          <p:cNvPicPr>
            <a:picLocks noChangeAspect="1"/>
          </p:cNvPicPr>
          <p:nvPr/>
        </p:nvPicPr>
        <p:blipFill>
          <a:blip r:embed="rId3"/>
          <a:stretch>
            <a:fillRect/>
          </a:stretch>
        </p:blipFill>
        <p:spPr>
          <a:xfrm>
            <a:off x="502920" y="1261872"/>
            <a:ext cx="8138160" cy="3901316"/>
          </a:xfrm>
          <a:prstGeom prst="rect">
            <a:avLst/>
          </a:prstGeom>
          <a:ln w="9525">
            <a:solidFill>
              <a:srgbClr val="D9D9D9"/>
            </a:solidFill>
          </a:ln>
        </p:spPr>
      </p:pic>
      <p:sp>
        <p:nvSpPr>
          <p:cNvPr id="7" name="Rounded Rectangle 6"/>
          <p:cNvSpPr/>
          <p:nvPr/>
        </p:nvSpPr>
        <p:spPr>
          <a:xfrm>
            <a:off x="8869680" y="1261872"/>
            <a:ext cx="2819095" cy="3840480"/>
          </a:xfrm>
          <a:prstGeom prst="roundRect">
            <a:avLst>
              <a:gd name="adj" fmla="val 8000"/>
            </a:avLst>
          </a:prstGeom>
          <a:solidFill>
            <a:srgbClr val="F0F0F0"/>
          </a:solidFill>
          <a:ln>
            <a:noFill/>
          </a:ln>
          <a:effectLst/>
        </p:spPr>
        <p:txBody>
          <a:bodyPr rtlCol="0" anchor="ctr" wrap="square" lIns="128016" rIns="128016" tIns="73152" bIns="73152">
            <a:noAutofit/>
          </a:bodyPr>
          <a:lstStyle/>
          <a:p>
            <a:pPr algn="l">
              <a:spcBef>
                <a:spcPts val="0"/>
              </a:spcBef>
              <a:spcAft>
                <a:spcPts val="0"/>
              </a:spcAft>
            </a:pPr>
            <a:r>
              <a:rPr lang="tr-TR" sz="2000" b="0" i="0">
                <a:solidFill>
                  <a:srgbClr val="262626"/>
                </a:solidFill>
                <a:latin typeface="Calibri"/>
              </a:rPr>
              <a:t>Aşağıdaki dünya haritasında gösterilen numaralanmış alanlar ile bu alanların iklim özelliklerini yansıtan grafikleri inceleyiniz.</a:t>
            </a:r>
          </a:p>
        </p:txBody>
      </p:sp>
      <p:sp>
        <p:nvSpPr>
          <p:cNvPr id="8" name="Rounded Rectangle 7"/>
          <p:cNvSpPr/>
          <p:nvPr/>
        </p:nvSpPr>
        <p:spPr>
          <a:xfrm>
            <a:off x="502920" y="5239512"/>
            <a:ext cx="11185855" cy="1005840"/>
          </a:xfrm>
          <a:prstGeom prst="roundRect">
            <a:avLst>
              <a:gd name="adj" fmla="val 8000"/>
            </a:avLst>
          </a:prstGeom>
          <a:solidFill>
            <a:srgbClr val="FFF3D1"/>
          </a:solidFill>
          <a:ln>
            <a:noFill/>
          </a:ln>
          <a:effectLst/>
        </p:spPr>
        <p:txBody>
          <a:bodyPr rtlCol="0" anchor="ctr" wrap="square" lIns="128016" rIns="128016" tIns="73152" bIns="73152">
            <a:noAutofit/>
          </a:bodyPr>
          <a:lstStyle/>
          <a:p>
            <a:pPr algn="l">
              <a:spcBef>
                <a:spcPts val="0"/>
              </a:spcBef>
              <a:spcAft>
                <a:spcPts val="0"/>
              </a:spcAft>
            </a:pPr>
            <a:r>
              <a:rPr lang="tr-TR" sz="2200" b="0" i="0">
                <a:solidFill>
                  <a:srgbClr val="262626"/>
                </a:solidFill>
                <a:latin typeface="Calibri"/>
              </a:rPr>
              <a:t>Bu alanlarda bulunan kayaçlarda daha etkin olan ayrışma türü ile ayrışmanın hızı hakkındaki çıkarımlarınızı grup arkadaşlarınızla paylaşınız.</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74</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109 / 350</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4. adım: dört iklim grafiği</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GRUP</a:t>
            </a:r>
          </a:p>
        </p:txBody>
      </p:sp>
      <p:pic>
        <p:nvPicPr>
          <p:cNvPr id="6" name="Picture 5" descr="h8_grafik1_s75.jpg"/>
          <p:cNvPicPr>
            <a:picLocks noChangeAspect="1"/>
          </p:cNvPicPr>
          <p:nvPr/>
        </p:nvPicPr>
        <p:blipFill>
          <a:blip r:embed="rId3"/>
          <a:stretch>
            <a:fillRect/>
          </a:stretch>
        </p:blipFill>
        <p:spPr>
          <a:xfrm>
            <a:off x="503566" y="1261872"/>
            <a:ext cx="3234176" cy="2423160"/>
          </a:xfrm>
          <a:prstGeom prst="rect">
            <a:avLst/>
          </a:prstGeom>
          <a:ln w="9525">
            <a:solidFill>
              <a:srgbClr val="D9D9D9"/>
            </a:solidFill>
          </a:ln>
        </p:spPr>
      </p:pic>
      <p:pic>
        <p:nvPicPr>
          <p:cNvPr id="7" name="Picture 6" descr="h8_grafik2_s75.jpg"/>
          <p:cNvPicPr>
            <a:picLocks noChangeAspect="1"/>
          </p:cNvPicPr>
          <p:nvPr/>
        </p:nvPicPr>
        <p:blipFill>
          <a:blip r:embed="rId4"/>
          <a:stretch>
            <a:fillRect/>
          </a:stretch>
        </p:blipFill>
        <p:spPr>
          <a:xfrm>
            <a:off x="3910811" y="1261872"/>
            <a:ext cx="3164943" cy="2423160"/>
          </a:xfrm>
          <a:prstGeom prst="rect">
            <a:avLst/>
          </a:prstGeom>
          <a:ln w="9525">
            <a:solidFill>
              <a:srgbClr val="D9D9D9"/>
            </a:solidFill>
          </a:ln>
        </p:spPr>
      </p:pic>
      <p:pic>
        <p:nvPicPr>
          <p:cNvPr id="8" name="Picture 7" descr="h8_grafik3_s75.jpg"/>
          <p:cNvPicPr>
            <a:picLocks noChangeAspect="1"/>
          </p:cNvPicPr>
          <p:nvPr/>
        </p:nvPicPr>
        <p:blipFill>
          <a:blip r:embed="rId5"/>
          <a:stretch>
            <a:fillRect/>
          </a:stretch>
        </p:blipFill>
        <p:spPr>
          <a:xfrm>
            <a:off x="519900" y="3776472"/>
            <a:ext cx="3201508" cy="2423160"/>
          </a:xfrm>
          <a:prstGeom prst="rect">
            <a:avLst/>
          </a:prstGeom>
          <a:ln w="9525">
            <a:solidFill>
              <a:srgbClr val="D9D9D9"/>
            </a:solidFill>
          </a:ln>
        </p:spPr>
      </p:pic>
      <p:pic>
        <p:nvPicPr>
          <p:cNvPr id="9" name="Picture 8" descr="h8_grafik4_s75.jpg"/>
          <p:cNvPicPr>
            <a:picLocks noChangeAspect="1"/>
          </p:cNvPicPr>
          <p:nvPr/>
        </p:nvPicPr>
        <p:blipFill>
          <a:blip r:embed="rId6"/>
          <a:stretch>
            <a:fillRect/>
          </a:stretch>
        </p:blipFill>
        <p:spPr>
          <a:xfrm>
            <a:off x="3926796" y="3776472"/>
            <a:ext cx="3132974" cy="2423160"/>
          </a:xfrm>
          <a:prstGeom prst="rect">
            <a:avLst/>
          </a:prstGeom>
          <a:ln w="9525">
            <a:solidFill>
              <a:srgbClr val="D9D9D9"/>
            </a:solidFill>
          </a:ln>
        </p:spPr>
      </p:pic>
      <p:sp>
        <p:nvSpPr>
          <p:cNvPr id="10" name="Rounded Rectangle 9"/>
          <p:cNvSpPr/>
          <p:nvPr/>
        </p:nvSpPr>
        <p:spPr>
          <a:xfrm>
            <a:off x="7339618" y="1261872"/>
            <a:ext cx="4349157" cy="4937760"/>
          </a:xfrm>
          <a:prstGeom prst="roundRect">
            <a:avLst>
              <a:gd name="adj" fmla="val 8000"/>
            </a:avLst>
          </a:prstGeom>
          <a:solidFill>
            <a:srgbClr val="F0F0F0"/>
          </a:solidFill>
          <a:ln>
            <a:noFill/>
          </a:ln>
          <a:effectLst/>
        </p:spPr>
        <p:txBody>
          <a:bodyPr rtlCol="0" anchor="ctr" wrap="square" lIns="128016" rIns="128016" tIns="73152" bIns="73152">
            <a:noAutofit/>
          </a:bodyPr>
          <a:lstStyle/>
          <a:p>
            <a:pPr algn="l">
              <a:spcBef>
                <a:spcPts val="0"/>
              </a:spcBef>
              <a:spcAft>
                <a:spcPts val="1000"/>
              </a:spcAft>
            </a:pPr>
            <a:r>
              <a:rPr lang="tr-TR" sz="2200" b="1" i="0">
                <a:solidFill>
                  <a:srgbClr val="7A5C9E"/>
                </a:solidFill>
                <a:latin typeface="Calibri"/>
              </a:rPr>
              <a:t>Grafik nasıl okunur?</a:t>
            </a:r>
          </a:p>
          <a:p>
            <a:pPr algn="l" marL="273482" indent="-273482">
              <a:spcBef>
                <a:spcPts val="0"/>
              </a:spcBef>
              <a:spcAft>
                <a:spcPts val="1000"/>
              </a:spcAft>
            </a:pPr>
            <a:r>
              <a:rPr lang="tr-TR" sz="2200" b="1" i="0">
                <a:solidFill>
                  <a:srgbClr val="2C6696"/>
                </a:solidFill>
                <a:latin typeface="Calibri"/>
              </a:rPr>
              <a:t>•  </a:t>
            </a:r>
            <a:r>
              <a:rPr lang="tr-TR" sz="2200" b="0" i="0">
                <a:solidFill>
                  <a:srgbClr val="262626"/>
                </a:solidFill>
                <a:latin typeface="Calibri"/>
              </a:rPr>
              <a:t>Kırmızı çizgi: sıcaklık (sol eksen, °C)</a:t>
            </a:r>
          </a:p>
          <a:p>
            <a:pPr algn="l" marL="273482" indent="-273482">
              <a:spcBef>
                <a:spcPts val="0"/>
              </a:spcBef>
              <a:spcAft>
                <a:spcPts val="1000"/>
              </a:spcAft>
            </a:pPr>
            <a:r>
              <a:rPr lang="tr-TR" sz="2200" b="1" i="0">
                <a:solidFill>
                  <a:srgbClr val="2C6696"/>
                </a:solidFill>
                <a:latin typeface="Calibri"/>
              </a:rPr>
              <a:t>•  </a:t>
            </a:r>
            <a:r>
              <a:rPr lang="tr-TR" sz="2200" b="0" i="0">
                <a:solidFill>
                  <a:srgbClr val="262626"/>
                </a:solidFill>
                <a:latin typeface="Calibri"/>
              </a:rPr>
              <a:t>Mavi sütun: yağış (sağ eksen, mm)</a:t>
            </a:r>
          </a:p>
          <a:p>
            <a:pPr algn="l" marL="273482" indent="-273482">
              <a:spcBef>
                <a:spcPts val="0"/>
              </a:spcBef>
              <a:spcAft>
                <a:spcPts val="1000"/>
              </a:spcAft>
            </a:pPr>
            <a:r>
              <a:rPr lang="tr-TR" sz="2200" b="1" i="0">
                <a:solidFill>
                  <a:srgbClr val="2C6696"/>
                </a:solidFill>
                <a:latin typeface="Calibri"/>
              </a:rPr>
              <a:t>•  </a:t>
            </a:r>
            <a:r>
              <a:rPr lang="tr-TR" sz="2200" b="0" i="0">
                <a:solidFill>
                  <a:srgbClr val="262626"/>
                </a:solidFill>
                <a:latin typeface="Calibri"/>
              </a:rPr>
              <a:t>Hangi aylar sıcak, hangileri yağışlı?</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Yıllık sıcaklık farkı büyük mü?</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75</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110 / 350</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4. adım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graphicFrame>
        <p:nvGraphicFramePr>
          <p:cNvPr id="6" name="Table 5"/>
          <p:cNvGraphicFramePr>
            <a:graphicFrameLocks noGrp="1"/>
          </p:cNvGraphicFramePr>
          <p:nvPr/>
        </p:nvGraphicFramePr>
        <p:xfrm>
          <a:off x="502920" y="1261872"/>
          <a:ext cx="11183112" cy="4892040"/>
        </p:xfrm>
        <a:graphic>
          <a:graphicData uri="http://schemas.openxmlformats.org/drawingml/2006/table">
            <a:tbl>
              <a:tblPr firstRow="1" bandRow="1">
                <a:tableStyleId>{5C22544A-7EE6-4342-B048-85BDC9FD1C3A}</a:tableStyleId>
              </a:tblPr>
              <a:tblGrid>
                <a:gridCol w="548640"/>
                <a:gridCol w="4206240"/>
                <a:gridCol w="2194560"/>
                <a:gridCol w="4233672"/>
              </a:tblGrid>
              <a:tr h="502920">
                <a:tc>
                  <a:txBody>
                    <a:bodyPr wrap="square"/>
                    <a:lstStyle/>
                    <a:p>
                      <a:pPr algn="ctr">
                        <a:spcBef>
                          <a:spcPts val="0"/>
                        </a:spcBef>
                        <a:spcAft>
                          <a:spcPts val="0"/>
                        </a:spcAft>
                      </a:pPr>
                      <a:r>
                        <a:rPr lang="tr-TR" sz="2000" b="1" i="0">
                          <a:solidFill>
                            <a:srgbClr val="FFFFFF"/>
                          </a:solidFill>
                          <a:latin typeface="Calibri"/>
                        </a:rPr>
                        <a:t>No</a:t>
                      </a:r>
                    </a:p>
                  </a:txBody>
                  <a:tcPr marL="54864" marR="54864" marT="18288" marB="18288" anchor="ctr">
                    <a:solidFill>
                      <a:srgbClr val="2E7D32"/>
                    </a:solidFill>
                  </a:tcPr>
                </a:tc>
                <a:tc>
                  <a:txBody>
                    <a:bodyPr wrap="square"/>
                    <a:lstStyle/>
                    <a:p>
                      <a:pPr algn="ctr">
                        <a:spcBef>
                          <a:spcPts val="0"/>
                        </a:spcBef>
                        <a:spcAft>
                          <a:spcPts val="0"/>
                        </a:spcAft>
                      </a:pPr>
                      <a:r>
                        <a:rPr lang="tr-TR" sz="2000" b="1" i="0">
                          <a:solidFill>
                            <a:srgbClr val="FFFFFF"/>
                          </a:solidFill>
                          <a:latin typeface="Calibri"/>
                        </a:rPr>
                        <a:t>Grafikte ne görüyoruz?</a:t>
                      </a:r>
                    </a:p>
                  </a:txBody>
                  <a:tcPr marL="54864" marR="54864" marT="18288" marB="18288" anchor="ctr">
                    <a:solidFill>
                      <a:srgbClr val="2E7D32"/>
                    </a:solidFill>
                  </a:tcPr>
                </a:tc>
                <a:tc>
                  <a:txBody>
                    <a:bodyPr wrap="square"/>
                    <a:lstStyle/>
                    <a:p>
                      <a:pPr algn="ctr">
                        <a:spcBef>
                          <a:spcPts val="0"/>
                        </a:spcBef>
                        <a:spcAft>
                          <a:spcPts val="0"/>
                        </a:spcAft>
                      </a:pPr>
                      <a:r>
                        <a:rPr lang="tr-TR" sz="2000" b="1" i="0">
                          <a:solidFill>
                            <a:srgbClr val="FFFFFF"/>
                          </a:solidFill>
                          <a:latin typeface="Calibri"/>
                        </a:rPr>
                        <a:t>İklim</a:t>
                      </a:r>
                    </a:p>
                  </a:txBody>
                  <a:tcPr marL="54864" marR="54864" marT="18288" marB="18288" anchor="ctr">
                    <a:solidFill>
                      <a:srgbClr val="2E7D32"/>
                    </a:solidFill>
                  </a:tcPr>
                </a:tc>
                <a:tc>
                  <a:txBody>
                    <a:bodyPr wrap="square"/>
                    <a:lstStyle/>
                    <a:p>
                      <a:pPr algn="ctr">
                        <a:spcBef>
                          <a:spcPts val="0"/>
                        </a:spcBef>
                        <a:spcAft>
                          <a:spcPts val="0"/>
                        </a:spcAft>
                      </a:pPr>
                      <a:r>
                        <a:rPr lang="tr-TR" sz="2000" b="1" i="0">
                          <a:solidFill>
                            <a:srgbClr val="FFFFFF"/>
                          </a:solidFill>
                          <a:latin typeface="Calibri"/>
                        </a:rPr>
                        <a:t>Etkin ayrışma ve hız</a:t>
                      </a:r>
                    </a:p>
                  </a:txBody>
                  <a:tcPr marL="54864" marR="54864" marT="18288" marB="18288" anchor="ctr">
                    <a:solidFill>
                      <a:srgbClr val="2E7D32"/>
                    </a:solidFill>
                  </a:tcPr>
                </a:tc>
              </a:tr>
              <a:tr h="1097280">
                <a:tc>
                  <a:txBody>
                    <a:bodyPr wrap="square"/>
                    <a:lstStyle/>
                    <a:p>
                      <a:pPr algn="ctr">
                        <a:spcBef>
                          <a:spcPts val="0"/>
                        </a:spcBef>
                        <a:spcAft>
                          <a:spcPts val="0"/>
                        </a:spcAft>
                      </a:pPr>
                      <a:r>
                        <a:rPr lang="tr-TR" sz="21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r>
                        <a:rPr lang="tr-TR" sz="2100" b="0" i="0">
                          <a:solidFill>
                            <a:srgbClr val="262626"/>
                          </a:solidFill>
                          <a:latin typeface="Calibri"/>
                        </a:rPr>
                        <a:t>Kış yağışlı (ocakta ~90 mm), yaz kurak; 8-24 °C</a:t>
                      </a:r>
                    </a:p>
                  </a:txBody>
                  <a:tcPr marL="54864" marR="54864" marT="18288" marB="18288" anchor="ctr">
                    <a:solidFill>
                      <a:srgbClr val="FFFFFF"/>
                    </a:solidFill>
                  </a:tcPr>
                </a:tc>
                <a:tc>
                  <a:txBody>
                    <a:bodyPr wrap="square"/>
                    <a:lstStyle/>
                    <a:p>
                      <a:pPr algn="l">
                        <a:spcBef>
                          <a:spcPts val="0"/>
                        </a:spcBef>
                        <a:spcAft>
                          <a:spcPts val="0"/>
                        </a:spcAft>
                      </a:pPr>
                      <a:r>
                        <a:rPr lang="tr-TR" sz="2100" b="0" i="0">
                          <a:solidFill>
                            <a:srgbClr val="262626"/>
                          </a:solidFill>
                          <a:latin typeface="Calibri"/>
                        </a:rPr>
                        <a:t>Akdeniz</a:t>
                      </a:r>
                    </a:p>
                  </a:txBody>
                  <a:tcPr marL="54864" marR="54864" marT="18288" marB="18288" anchor="ctr">
                    <a:solidFill>
                      <a:srgbClr val="FFFFFF"/>
                    </a:solidFill>
                  </a:tcPr>
                </a:tc>
                <a:tc>
                  <a:txBody>
                    <a:bodyPr wrap="square"/>
                    <a:lstStyle/>
                    <a:p>
                      <a:pPr algn="l">
                        <a:spcBef>
                          <a:spcPts val="0"/>
                        </a:spcBef>
                        <a:spcAft>
                          <a:spcPts val="0"/>
                        </a:spcAft>
                      </a:pPr>
                      <a:r>
                        <a:rPr lang="tr-TR" sz="2100" b="0" i="0">
                          <a:solidFill>
                            <a:srgbClr val="262626"/>
                          </a:solidFill>
                          <a:latin typeface="Calibri"/>
                        </a:rPr>
                        <a:t>Kışın kimyasal, yazın fiziksel; orta hız</a:t>
                      </a:r>
                    </a:p>
                  </a:txBody>
                  <a:tcPr marL="54864" marR="54864" marT="18288" marB="18288" anchor="ctr">
                    <a:solidFill>
                      <a:srgbClr val="FFFFFF"/>
                    </a:solidFill>
                  </a:tcPr>
                </a:tc>
              </a:tr>
              <a:tr h="1097280">
                <a:tc>
                  <a:txBody>
                    <a:bodyPr wrap="square"/>
                    <a:lstStyle/>
                    <a:p>
                      <a:pPr algn="ctr">
                        <a:spcBef>
                          <a:spcPts val="0"/>
                        </a:spcBef>
                        <a:spcAft>
                          <a:spcPts val="0"/>
                        </a:spcAft>
                      </a:pPr>
                      <a:r>
                        <a:rPr lang="tr-TR" sz="2100" b="0" i="0">
                          <a:solidFill>
                            <a:srgbClr val="262626"/>
                          </a:solidFill>
                          <a:latin typeface="Calibri"/>
                        </a:rPr>
                        <a:t>2</a:t>
                      </a:r>
                    </a:p>
                  </a:txBody>
                  <a:tcPr marL="54864" marR="54864" marT="18288" marB="18288" anchor="ctr">
                    <a:solidFill>
                      <a:srgbClr val="E3F1E4"/>
                    </a:solidFill>
                  </a:tcPr>
                </a:tc>
                <a:tc>
                  <a:txBody>
                    <a:bodyPr wrap="square"/>
                    <a:lstStyle/>
                    <a:p>
                      <a:pPr algn="l">
                        <a:spcBef>
                          <a:spcPts val="0"/>
                        </a:spcBef>
                        <a:spcAft>
                          <a:spcPts val="0"/>
                        </a:spcAft>
                      </a:pPr>
                      <a:r>
                        <a:rPr lang="tr-TR" sz="2100" b="0" i="0">
                          <a:solidFill>
                            <a:srgbClr val="262626"/>
                          </a:solidFill>
                          <a:latin typeface="Calibri"/>
                        </a:rPr>
                        <a:t>Her ay yağışlı (50-85 mm); serin: 4 ile 15 °C</a:t>
                      </a:r>
                    </a:p>
                  </a:txBody>
                  <a:tcPr marL="54864" marR="54864" marT="18288" marB="18288" anchor="ctr">
                    <a:solidFill>
                      <a:srgbClr val="E3F1E4"/>
                    </a:solidFill>
                  </a:tcPr>
                </a:tc>
                <a:tc>
                  <a:txBody>
                    <a:bodyPr wrap="square"/>
                    <a:lstStyle/>
                    <a:p>
                      <a:pPr algn="l">
                        <a:spcBef>
                          <a:spcPts val="0"/>
                        </a:spcBef>
                        <a:spcAft>
                          <a:spcPts val="0"/>
                        </a:spcAft>
                      </a:pPr>
                      <a:r>
                        <a:rPr lang="tr-TR" sz="2100" b="0" i="0">
                          <a:solidFill>
                            <a:srgbClr val="262626"/>
                          </a:solidFill>
                          <a:latin typeface="Calibri"/>
                        </a:rPr>
                        <a:t>Okyanusal</a:t>
                      </a:r>
                    </a:p>
                  </a:txBody>
                  <a:tcPr marL="54864" marR="54864" marT="18288" marB="18288" anchor="ctr">
                    <a:solidFill>
                      <a:srgbClr val="E3F1E4"/>
                    </a:solidFill>
                  </a:tcPr>
                </a:tc>
                <a:tc>
                  <a:txBody>
                    <a:bodyPr wrap="square"/>
                    <a:lstStyle/>
                    <a:p>
                      <a:pPr algn="l">
                        <a:spcBef>
                          <a:spcPts val="0"/>
                        </a:spcBef>
                        <a:spcAft>
                          <a:spcPts val="0"/>
                        </a:spcAft>
                      </a:pPr>
                      <a:r>
                        <a:rPr lang="tr-TR" sz="2100" b="0" i="0">
                          <a:solidFill>
                            <a:srgbClr val="262626"/>
                          </a:solidFill>
                          <a:latin typeface="Calibri"/>
                        </a:rPr>
                        <a:t>Kimyasal çözünme; sıcaklık düşük, orta hız</a:t>
                      </a:r>
                    </a:p>
                  </a:txBody>
                  <a:tcPr marL="54864" marR="54864" marT="18288" marB="18288" anchor="ctr">
                    <a:solidFill>
                      <a:srgbClr val="E3F1E4"/>
                    </a:solidFill>
                  </a:tcPr>
                </a:tc>
              </a:tr>
              <a:tr h="1097280">
                <a:tc>
                  <a:txBody>
                    <a:bodyPr wrap="square"/>
                    <a:lstStyle/>
                    <a:p>
                      <a:pPr algn="ctr">
                        <a:spcBef>
                          <a:spcPts val="0"/>
                        </a:spcBef>
                        <a:spcAft>
                          <a:spcPts val="0"/>
                        </a:spcAft>
                      </a:pPr>
                      <a:r>
                        <a:rPr lang="tr-TR" sz="21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r>
                        <a:rPr lang="tr-TR" sz="2100" b="0" i="0">
                          <a:solidFill>
                            <a:srgbClr val="262626"/>
                          </a:solidFill>
                          <a:latin typeface="Calibri"/>
                        </a:rPr>
                        <a:t>Yağış çok az, yaz kurak; 2-29 °C</a:t>
                      </a:r>
                    </a:p>
                  </a:txBody>
                  <a:tcPr marL="54864" marR="54864" marT="18288" marB="18288" anchor="ctr">
                    <a:solidFill>
                      <a:srgbClr val="FFFFFF"/>
                    </a:solidFill>
                  </a:tcPr>
                </a:tc>
                <a:tc>
                  <a:txBody>
                    <a:bodyPr wrap="square"/>
                    <a:lstStyle/>
                    <a:p>
                      <a:pPr algn="l">
                        <a:spcBef>
                          <a:spcPts val="0"/>
                        </a:spcBef>
                        <a:spcAft>
                          <a:spcPts val="0"/>
                        </a:spcAft>
                      </a:pPr>
                      <a:r>
                        <a:rPr lang="tr-TR" sz="2100" b="0" i="0">
                          <a:solidFill>
                            <a:srgbClr val="262626"/>
                          </a:solidFill>
                          <a:latin typeface="Calibri"/>
                        </a:rPr>
                        <a:t>Kurak karasal (step)</a:t>
                      </a:r>
                    </a:p>
                  </a:txBody>
                  <a:tcPr marL="54864" marR="54864" marT="18288" marB="18288" anchor="ctr">
                    <a:solidFill>
                      <a:srgbClr val="FFFFFF"/>
                    </a:solidFill>
                  </a:tcPr>
                </a:tc>
                <a:tc>
                  <a:txBody>
                    <a:bodyPr wrap="square"/>
                    <a:lstStyle/>
                    <a:p>
                      <a:pPr algn="l">
                        <a:spcBef>
                          <a:spcPts val="0"/>
                        </a:spcBef>
                        <a:spcAft>
                          <a:spcPts val="0"/>
                        </a:spcAft>
                      </a:pPr>
                      <a:r>
                        <a:rPr lang="tr-TR" sz="2100" b="0" i="0">
                          <a:solidFill>
                            <a:srgbClr val="262626"/>
                          </a:solidFill>
                          <a:latin typeface="Calibri"/>
                        </a:rPr>
                        <a:t>Fiziksel ayrışma; yavaş, toprak ince</a:t>
                      </a:r>
                    </a:p>
                  </a:txBody>
                  <a:tcPr marL="54864" marR="54864" marT="18288" marB="18288" anchor="ctr">
                    <a:solidFill>
                      <a:srgbClr val="FFFFFF"/>
                    </a:solidFill>
                  </a:tcPr>
                </a:tc>
              </a:tr>
              <a:tr h="1097280">
                <a:tc>
                  <a:txBody>
                    <a:bodyPr wrap="square"/>
                    <a:lstStyle/>
                    <a:p>
                      <a:pPr algn="ctr">
                        <a:spcBef>
                          <a:spcPts val="0"/>
                        </a:spcBef>
                        <a:spcAft>
                          <a:spcPts val="0"/>
                        </a:spcAft>
                      </a:pPr>
                      <a:r>
                        <a:rPr lang="tr-TR" sz="2100" b="0" i="0">
                          <a:solidFill>
                            <a:srgbClr val="262626"/>
                          </a:solidFill>
                          <a:latin typeface="Calibri"/>
                        </a:rPr>
                        <a:t>4</a:t>
                      </a:r>
                    </a:p>
                  </a:txBody>
                  <a:tcPr marL="54864" marR="54864" marT="18288" marB="18288" anchor="ctr">
                    <a:solidFill>
                      <a:srgbClr val="E3F1E4"/>
                    </a:solidFill>
                  </a:tcPr>
                </a:tc>
                <a:tc>
                  <a:txBody>
                    <a:bodyPr wrap="square"/>
                    <a:lstStyle/>
                    <a:p>
                      <a:pPr algn="l">
                        <a:spcBef>
                          <a:spcPts val="0"/>
                        </a:spcBef>
                        <a:spcAft>
                          <a:spcPts val="0"/>
                        </a:spcAft>
                      </a:pPr>
                      <a:r>
                        <a:rPr lang="tr-TR" sz="2100" b="0" i="0">
                          <a:solidFill>
                            <a:srgbClr val="262626"/>
                          </a:solidFill>
                          <a:latin typeface="Calibri"/>
                        </a:rPr>
                        <a:t>Her ay ~27-28 °C; yıl boyu bol yağış</a:t>
                      </a:r>
                    </a:p>
                  </a:txBody>
                  <a:tcPr marL="54864" marR="54864" marT="18288" marB="18288" anchor="ctr">
                    <a:solidFill>
                      <a:srgbClr val="E3F1E4"/>
                    </a:solidFill>
                  </a:tcPr>
                </a:tc>
                <a:tc>
                  <a:txBody>
                    <a:bodyPr wrap="square"/>
                    <a:lstStyle/>
                    <a:p>
                      <a:pPr algn="l">
                        <a:spcBef>
                          <a:spcPts val="0"/>
                        </a:spcBef>
                        <a:spcAft>
                          <a:spcPts val="0"/>
                        </a:spcAft>
                      </a:pPr>
                      <a:r>
                        <a:rPr lang="tr-TR" sz="2100" b="0" i="0">
                          <a:solidFill>
                            <a:srgbClr val="262626"/>
                          </a:solidFill>
                          <a:latin typeface="Calibri"/>
                        </a:rPr>
                        <a:t>Ekvatoral</a:t>
                      </a:r>
                    </a:p>
                  </a:txBody>
                  <a:tcPr marL="54864" marR="54864" marT="18288" marB="18288" anchor="ctr">
                    <a:solidFill>
                      <a:srgbClr val="E3F1E4"/>
                    </a:solidFill>
                  </a:tcPr>
                </a:tc>
                <a:tc>
                  <a:txBody>
                    <a:bodyPr wrap="square"/>
                    <a:lstStyle/>
                    <a:p>
                      <a:pPr algn="l">
                        <a:spcBef>
                          <a:spcPts val="0"/>
                        </a:spcBef>
                        <a:spcAft>
                          <a:spcPts val="0"/>
                        </a:spcAft>
                      </a:pPr>
                      <a:r>
                        <a:rPr lang="tr-TR" sz="2100" b="0" i="0">
                          <a:solidFill>
                            <a:srgbClr val="262626"/>
                          </a:solidFill>
                          <a:latin typeface="Calibri"/>
                        </a:rPr>
                        <a:t>Kimyasal çözünme; çok hızlı, toprak kalın</a:t>
                      </a:r>
                    </a:p>
                  </a:txBody>
                  <a:tcPr marL="54864" marR="54864" marT="18288" marB="18288" anchor="ctr">
                    <a:solidFill>
                      <a:srgbClr val="E3F1E4"/>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74-75</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111 / 350</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Birlikte soralım, birlikte öğrenelim</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GRUP · 12 dk</a:t>
            </a:r>
          </a:p>
        </p:txBody>
      </p:sp>
      <p:sp>
        <p:nvSpPr>
          <p:cNvPr id="6" name="Rounded Rectangle 5"/>
          <p:cNvSpPr/>
          <p:nvPr/>
        </p:nvSpPr>
        <p:spPr>
          <a:xfrm>
            <a:off x="502920" y="1307592"/>
            <a:ext cx="11185855" cy="1103376"/>
          </a:xfrm>
          <a:prstGeom prst="roundRect">
            <a:avLst>
              <a:gd name="adj" fmla="val 8000"/>
            </a:avLst>
          </a:prstGeom>
          <a:solidFill>
            <a:srgbClr val="F0F0F0"/>
          </a:solidFill>
          <a:ln>
            <a:noFill/>
          </a:ln>
          <a:effectLst/>
        </p:spPr>
        <p:txBody>
          <a:bodyPr rtlCol="0" anchor="ctr"/>
          <a:lstStyle/>
          <a:p/>
        </p:txBody>
      </p:sp>
      <p:sp>
        <p:nvSpPr>
          <p:cNvPr id="7" name="Rounded Rectangle 6"/>
          <p:cNvSpPr/>
          <p:nvPr/>
        </p:nvSpPr>
        <p:spPr>
          <a:xfrm>
            <a:off x="502920" y="1307592"/>
            <a:ext cx="1600200" cy="1103376"/>
          </a:xfrm>
          <a:prstGeom prst="roundRect">
            <a:avLst>
              <a:gd name="adj" fmla="val 8000"/>
            </a:avLst>
          </a:prstGeom>
          <a:solidFill>
            <a:srgbClr val="7A5C9E"/>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YAZ</a:t>
            </a:r>
          </a:p>
        </p:txBody>
      </p:sp>
      <p:sp>
        <p:nvSpPr>
          <p:cNvPr id="8" name="TextBox 7"/>
          <p:cNvSpPr txBox="1"/>
          <p:nvPr/>
        </p:nvSpPr>
        <p:spPr>
          <a:xfrm>
            <a:off x="2240280" y="1307592"/>
            <a:ext cx="8122615" cy="1103376"/>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Grup olarak yaptığınız çıkarımlardan yararlanarak iklim özellikleri ile kayaçların ayrışma türü ve ayrışma hızı arasındaki ilişkiyi ortaya koyan bir soru oluşturup diğer gruplarla paylaşınız.</a:t>
            </a:r>
          </a:p>
        </p:txBody>
      </p:sp>
      <p:sp>
        <p:nvSpPr>
          <p:cNvPr id="9" name="Rounded Rectangle 8"/>
          <p:cNvSpPr/>
          <p:nvPr/>
        </p:nvSpPr>
        <p:spPr>
          <a:xfrm>
            <a:off x="10545775" y="1584960"/>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4 dk</a:t>
            </a:r>
          </a:p>
        </p:txBody>
      </p:sp>
      <p:sp>
        <p:nvSpPr>
          <p:cNvPr id="10" name="Rounded Rectangle 9"/>
          <p:cNvSpPr/>
          <p:nvPr/>
        </p:nvSpPr>
        <p:spPr>
          <a:xfrm>
            <a:off x="502920" y="2538984"/>
            <a:ext cx="11185855" cy="1103376"/>
          </a:xfrm>
          <a:prstGeom prst="roundRect">
            <a:avLst>
              <a:gd name="adj" fmla="val 8000"/>
            </a:avLst>
          </a:prstGeom>
          <a:solidFill>
            <a:srgbClr val="F0F0F0"/>
          </a:solidFill>
          <a:ln>
            <a:noFill/>
          </a:ln>
          <a:effectLst/>
        </p:spPr>
        <p:txBody>
          <a:bodyPr rtlCol="0" anchor="ctr"/>
          <a:lstStyle/>
          <a:p/>
        </p:txBody>
      </p:sp>
      <p:sp>
        <p:nvSpPr>
          <p:cNvPr id="11" name="Rounded Rectangle 10"/>
          <p:cNvSpPr/>
          <p:nvPr/>
        </p:nvSpPr>
        <p:spPr>
          <a:xfrm>
            <a:off x="502920" y="2538984"/>
            <a:ext cx="1600200" cy="1103376"/>
          </a:xfrm>
          <a:prstGeom prst="roundRect">
            <a:avLst>
              <a:gd name="adj" fmla="val 8000"/>
            </a:avLst>
          </a:prstGeom>
          <a:solidFill>
            <a:srgbClr val="7A5C9E"/>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GEÇİR</a:t>
            </a:r>
          </a:p>
        </p:txBody>
      </p:sp>
      <p:sp>
        <p:nvSpPr>
          <p:cNvPr id="12" name="TextBox 11"/>
          <p:cNvSpPr txBox="1"/>
          <p:nvPr/>
        </p:nvSpPr>
        <p:spPr>
          <a:xfrm>
            <a:off x="2240280" y="2538984"/>
            <a:ext cx="8122615" cy="1103376"/>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Soru kartınızı saat yönünde bir sonraki gruba verin; gelen soruyu grupça cevaplayın.</a:t>
            </a:r>
          </a:p>
        </p:txBody>
      </p:sp>
      <p:sp>
        <p:nvSpPr>
          <p:cNvPr id="13" name="Rounded Rectangle 12"/>
          <p:cNvSpPr/>
          <p:nvPr/>
        </p:nvSpPr>
        <p:spPr>
          <a:xfrm>
            <a:off x="10545775" y="2816352"/>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4 dk</a:t>
            </a:r>
          </a:p>
        </p:txBody>
      </p:sp>
      <p:sp>
        <p:nvSpPr>
          <p:cNvPr id="14" name="Rounded Rectangle 13"/>
          <p:cNvSpPr/>
          <p:nvPr/>
        </p:nvSpPr>
        <p:spPr>
          <a:xfrm>
            <a:off x="502920" y="3770376"/>
            <a:ext cx="11185855" cy="1103376"/>
          </a:xfrm>
          <a:prstGeom prst="roundRect">
            <a:avLst>
              <a:gd name="adj" fmla="val 8000"/>
            </a:avLst>
          </a:prstGeom>
          <a:solidFill>
            <a:srgbClr val="F0F0F0"/>
          </a:solidFill>
          <a:ln>
            <a:noFill/>
          </a:ln>
          <a:effectLst/>
        </p:spPr>
        <p:txBody>
          <a:bodyPr rtlCol="0" anchor="ctr"/>
          <a:lstStyle/>
          <a:p/>
        </p:txBody>
      </p:sp>
      <p:sp>
        <p:nvSpPr>
          <p:cNvPr id="15" name="Rounded Rectangle 14"/>
          <p:cNvSpPr/>
          <p:nvPr/>
        </p:nvSpPr>
        <p:spPr>
          <a:xfrm>
            <a:off x="502920" y="3770376"/>
            <a:ext cx="1600200" cy="1103376"/>
          </a:xfrm>
          <a:prstGeom prst="roundRect">
            <a:avLst>
              <a:gd name="adj" fmla="val 8000"/>
            </a:avLst>
          </a:prstGeom>
          <a:solidFill>
            <a:srgbClr val="7A5C9E"/>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TARTIŞ</a:t>
            </a:r>
          </a:p>
        </p:txBody>
      </p:sp>
      <p:sp>
        <p:nvSpPr>
          <p:cNvPr id="16" name="TextBox 15"/>
          <p:cNvSpPr txBox="1"/>
          <p:nvPr/>
        </p:nvSpPr>
        <p:spPr>
          <a:xfrm>
            <a:off x="2240280" y="3770376"/>
            <a:ext cx="8122615" cy="1103376"/>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Tüm grupların oluşturduğu soruların cevaplarını sınıf ortamında tartışınız.</a:t>
            </a:r>
          </a:p>
        </p:txBody>
      </p:sp>
      <p:sp>
        <p:nvSpPr>
          <p:cNvPr id="17" name="Rounded Rectangle 16"/>
          <p:cNvSpPr/>
          <p:nvPr/>
        </p:nvSpPr>
        <p:spPr>
          <a:xfrm>
            <a:off x="10545775" y="4047744"/>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4 dk</a:t>
            </a:r>
          </a:p>
        </p:txBody>
      </p:sp>
      <p:sp>
        <p:nvSpPr>
          <p:cNvPr id="18" name="Rounded Rectangle 17"/>
          <p:cNvSpPr/>
          <p:nvPr/>
        </p:nvSpPr>
        <p:spPr>
          <a:xfrm>
            <a:off x="502920" y="5010912"/>
            <a:ext cx="11185855" cy="1188720"/>
          </a:xfrm>
          <a:prstGeom prst="roundRect">
            <a:avLst>
              <a:gd name="adj" fmla="val 8000"/>
            </a:avLst>
          </a:prstGeom>
          <a:solidFill>
            <a:srgbClr val="FFF3D1"/>
          </a:solidFill>
          <a:ln>
            <a:noFill/>
          </a:ln>
          <a:effectLst/>
        </p:spPr>
        <p:txBody>
          <a:bodyPr rtlCol="0" anchor="ctr" wrap="square" lIns="128016" rIns="128016" tIns="73152" bIns="73152">
            <a:noAutofit/>
          </a:bodyPr>
          <a:lstStyle/>
          <a:p>
            <a:pPr algn="ctr">
              <a:spcBef>
                <a:spcPts val="0"/>
              </a:spcBef>
              <a:spcAft>
                <a:spcPts val="0"/>
              </a:spcAft>
            </a:pPr>
            <a:r>
              <a:rPr lang="tr-TR" sz="2200" b="0" i="0">
                <a:solidFill>
                  <a:srgbClr val="262626"/>
                </a:solidFill>
                <a:latin typeface="Calibri"/>
              </a:rPr>
              <a:t>Soru başlatıcılar: “Neden…?” · “… olursa ne olur?” · “… ile … arasındaki fark nedir?”</a:t>
            </a:r>
          </a:p>
        </p:txBody>
      </p:sp>
      <p:sp>
        <p:nvSpPr>
          <p:cNvPr id="19" name="TextBox 1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0" name="Rounded Rectangle 1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75</a:t>
            </a:r>
          </a:p>
        </p:txBody>
      </p:sp>
      <p:sp>
        <p:nvSpPr>
          <p:cNvPr id="21" name="TextBox 2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112 / 350</a:t>
            </a:r>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Örnek grup sorusu</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ÖRNEK SORU</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3000" b="1" i="0">
                <a:solidFill>
                  <a:srgbClr val="262626"/>
                </a:solidFill>
                <a:latin typeface="Calibri"/>
              </a:rPr>
              <a:t>Aynı özellikteki bir kayaç ekvatoral bölgede mi, tundrada mı daha hızlı ayrışır? Neden?</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72, 74</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113 / 350</a:t>
            </a:r>
          </a:p>
        </p:txBody>
      </p:sp>
    </p:spTree>
  </p:cSld>
  <p:clrMapOvr>
    <a:masterClrMapping/>
  </p:clrMapOvr>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Örnek grup sorusu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Aynı özellikteki bir kayaç ekvatoral bölgede mi, tundrada mı daha hızlı ayrışır? Neden?</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Ekvatoral bölgede: sıcaklık ve nem yüksek, kimyasal çözünme hızlı; bitki örtüsü gür, toprak kalın.</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Tundrada sıcaklık ve nem düşük: fiziksel ayrışma etkili ama ayrışma yavaş, toprak ince.</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72, 74</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114 / 350</a:t>
            </a:r>
          </a:p>
        </p:txBody>
      </p:sp>
    </p:spTree>
  </p:cSld>
  <p:clrMapOvr>
    <a:masterClrMapping/>
  </p:clrMapOvr>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Değerlendirme</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DEĞERLENDİRME</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1200"/>
              </a:spcAft>
            </a:pPr>
            <a:r>
              <a:rPr lang="tr-TR" sz="2800" b="1" i="0">
                <a:solidFill>
                  <a:srgbClr val="262626"/>
                </a:solidFill>
                <a:latin typeface="Calibri"/>
              </a:rPr>
              <a:t>1. İklim özellikleri ayrışma sürecinde nasıl bir rol oynar?</a:t>
            </a:r>
          </a:p>
          <a:p>
            <a:pPr algn="l">
              <a:spcBef>
                <a:spcPts val="0"/>
              </a:spcBef>
              <a:spcAft>
                <a:spcPts val="1200"/>
              </a:spcAft>
            </a:pPr>
            <a:r>
              <a:rPr lang="tr-TR" sz="2800" b="1" i="0">
                <a:solidFill>
                  <a:srgbClr val="262626"/>
                </a:solidFill>
                <a:latin typeface="Calibri"/>
              </a:rPr>
              <a:t>2. Haritada belirlenmiş yerlerde hangi ayrışma türü daha etkili olur?</a:t>
            </a:r>
          </a:p>
          <a:p>
            <a:pPr algn="l">
              <a:spcBef>
                <a:spcPts val="0"/>
              </a:spcBef>
              <a:spcAft>
                <a:spcPts val="0"/>
              </a:spcAft>
            </a:pPr>
            <a:r>
              <a:rPr lang="tr-TR" sz="2800" b="1" i="0">
                <a:solidFill>
                  <a:srgbClr val="262626"/>
                </a:solidFill>
                <a:latin typeface="Calibri"/>
              </a:rPr>
              <a:t>3. Ayrışma ürünü olan toprak, dünyada hangi iklim bölgelerinde daha kolay oluşabilmektedir?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75</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115 / 350</a:t>
            </a:r>
          </a:p>
        </p:txBody>
      </p:sp>
    </p:spTree>
  </p:cSld>
  <p:clrMapOvr>
    <a:masterClrMapping/>
  </p:clrMapOvr>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Değerlendirme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6858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1) İklimin ayrışmadaki rolü · 2) Haritadaki yerlerde etkin ayrışma · 3) Toprak nerede kolay oluşur?</a:t>
            </a:r>
          </a:p>
        </p:txBody>
      </p:sp>
      <p:sp>
        <p:nvSpPr>
          <p:cNvPr id="7" name="Rounded Rectangle 6"/>
          <p:cNvSpPr/>
          <p:nvPr/>
        </p:nvSpPr>
        <p:spPr>
          <a:xfrm>
            <a:off x="502920" y="2084832"/>
            <a:ext cx="11185855" cy="41148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084832"/>
            <a:ext cx="109728" cy="4114800"/>
          </a:xfrm>
          <a:prstGeom prst="rect">
            <a:avLst/>
          </a:prstGeom>
          <a:solidFill>
            <a:srgbClr val="2E7D32"/>
          </a:solidFill>
          <a:ln>
            <a:noFill/>
          </a:ln>
          <a:effectLst/>
        </p:spPr>
        <p:txBody>
          <a:bodyPr rtlCol="0" anchor="ctr"/>
          <a:lstStyle/>
          <a:p/>
        </p:txBody>
      </p:sp>
      <p:sp>
        <p:nvSpPr>
          <p:cNvPr id="9" name="TextBox 8"/>
          <p:cNvSpPr txBox="1"/>
          <p:nvPr/>
        </p:nvSpPr>
        <p:spPr>
          <a:xfrm>
            <a:off x="731520" y="2139696"/>
            <a:ext cx="10865815" cy="4005072"/>
          </a:xfrm>
          <a:prstGeom prst="rect">
            <a:avLst/>
          </a:prstGeom>
          <a:noFill/>
        </p:spPr>
        <p:txBody>
          <a:bodyPr wrap="square" anchor="ctr" lIns="73152" rIns="73152" tIns="36576" bIns="36576">
            <a:noAutofit/>
          </a:bodyPr>
          <a:lstStyle/>
          <a:p>
            <a:pPr algn="l">
              <a:spcBef>
                <a:spcPts val="0"/>
              </a:spcBef>
              <a:spcAft>
                <a:spcPts val="400"/>
              </a:spcAft>
            </a:pPr>
            <a:r>
              <a:rPr lang="tr-TR" sz="2600" b="1" i="0">
                <a:solidFill>
                  <a:srgbClr val="2E7D32"/>
                </a:solidFill>
                <a:latin typeface="Calibri"/>
              </a:rPr>
              <a:t>Örnek cevap</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1) Sıcaklık ve nem ayrışmanın türünü ve hızını belirler.</a:t>
            </a:r>
          </a:p>
          <a:p>
            <a:pPr algn="l" marL="323206" indent="-323206">
              <a:spcBef>
                <a:spcPts val="0"/>
              </a:spcBef>
              <a:spcAft>
                <a:spcPts val="500"/>
              </a:spcAft>
            </a:pPr>
            <a:r>
              <a:rPr lang="tr-TR" sz="2600" b="1" i="0">
                <a:solidFill>
                  <a:srgbClr val="2C6696"/>
                </a:solidFill>
                <a:latin typeface="Calibri"/>
              </a:rPr>
              <a:t>•  </a:t>
            </a:r>
            <a:r>
              <a:rPr lang="tr-TR" sz="2600" b="0" i="0">
                <a:solidFill>
                  <a:srgbClr val="262626"/>
                </a:solidFill>
                <a:latin typeface="Calibri"/>
              </a:rPr>
              <a:t>2) 1: mevsime göre ikisi · 2 ve 4: kimyasal çözünme · 3: fiziksel ayrışma</a:t>
            </a:r>
          </a:p>
          <a:p>
            <a:pPr algn="l" marL="323206" indent="-323206">
              <a:spcBef>
                <a:spcPts val="0"/>
              </a:spcBef>
              <a:spcAft>
                <a:spcPts val="0"/>
              </a:spcAft>
            </a:pPr>
            <a:r>
              <a:rPr lang="tr-TR" sz="2600" b="1" i="0">
                <a:solidFill>
                  <a:srgbClr val="2C6696"/>
                </a:solidFill>
                <a:latin typeface="Calibri"/>
              </a:rPr>
              <a:t>•  </a:t>
            </a:r>
            <a:r>
              <a:rPr lang="tr-TR" sz="2600" b="0" i="0">
                <a:solidFill>
                  <a:srgbClr val="262626"/>
                </a:solidFill>
                <a:latin typeface="Calibri"/>
              </a:rPr>
              <a:t>3) Sıcak ve nemli bölgelerde (ekvatoral, muson): çözünme hızlı, bitki örtüsü gür, toprak kalın.</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75</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116 / 350</a:t>
            </a:r>
          </a:p>
        </p:txBody>
      </p:sp>
    </p:spTree>
  </p:cSld>
  <p:clrMapOvr>
    <a:masterClrMapping/>
  </p:clrMapOvr>
</p:sld>
</file>

<file path=ppt/slides/slide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6</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Granit, gabro, siyenit gibi iri kristalli derinlik kayaçlarının bulunduğu arazilerde hangi yer şekilleri görülür?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Geniş ve düz ovalar</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Sivri tepeler, dik yamaçlar ve uçurumlar</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Kum tepeleri</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Alçak ve hafif dalgalı düzlükler</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Geniş taşkın ovaları</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72</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117 / 350</a:t>
            </a:r>
          </a:p>
        </p:txBody>
      </p:sp>
    </p:spTree>
  </p:cSld>
  <p:clrMapOvr>
    <a:masterClrMapping/>
  </p:clrMapOvr>
</p:sld>
</file>

<file path=ppt/slides/slide3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6</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Granit, gabro, siyenit gibi iri kristalli derinlik kayaçlarının bulunduğu arazilerde hangi yer şekilleri görülür?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Geniş ve düz ovalar</a:t>
            </a:r>
          </a:p>
        </p:txBody>
      </p:sp>
      <p:sp>
        <p:nvSpPr>
          <p:cNvPr id="10" name="Rounded Rectangle 9"/>
          <p:cNvSpPr/>
          <p:nvPr/>
        </p:nvSpPr>
        <p:spPr>
          <a:xfrm>
            <a:off x="502920" y="3158337"/>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1" name="Oval 10"/>
          <p:cNvSpPr/>
          <p:nvPr/>
        </p:nvSpPr>
        <p:spPr>
          <a:xfrm>
            <a:off x="594360" y="3114445"/>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Sivri tepeler, dik yamaçlar ve uçurumlar</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Kum tepeleri</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Alçak ve hafif dalgalı düzlükler</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Geniş taşkın ovaları</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72: Bu kayaçlar ayrışmaya karşı oldukça dirençlidir; bulundukları arazilerde sivri tepeler, dik yamaçlar, sırtlar veya uçurumlar görülür.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72</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118 / 350</a:t>
            </a:r>
          </a:p>
        </p:txBody>
      </p:sp>
    </p:spTree>
  </p:cSld>
  <p:clrMapOvr>
    <a:masterClrMapping/>
  </p:clrMapOvr>
</p:sld>
</file>

<file path=ppt/slides/slide3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Kimyasal çözünmeyi sağlayan en önemli etken nedir? Diğer iki etkeni yaz.</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Granit ile kireç taşından hangisi ayrışmaya karşı daha dirençlidir? Neden?</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Sıcak ve nemli bir bölgede toprak kalınlığı neden fazladır?</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70, 72</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119 / 350</a:t>
            </a:r>
          </a:p>
        </p:txBody>
      </p:sp>
    </p:spTree>
  </p:cSld>
  <p:clrMapOvr>
    <a:masterClrMapping/>
  </p:clrMapOvr>
</p:sld>
</file>

<file path=ppt/slides/slide3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7A5C9E"/>
                </a:solidFill>
                <a:latin typeface="Calibri"/>
              </a:rPr>
              <a:t>•  </a:t>
            </a:r>
            <a:r>
              <a:rPr lang="tr-TR" sz="2600" b="0" i="0">
                <a:solidFill>
                  <a:srgbClr val="262626"/>
                </a:solidFill>
                <a:latin typeface="Calibri"/>
              </a:rPr>
              <a:t>Çalışma kâğıdı Bölüm 2'yi (6-8) çöz.</a:t>
            </a:r>
          </a:p>
          <a:p>
            <a:pPr algn="l" marL="323206" indent="-323206">
              <a:spcBef>
                <a:spcPts val="0"/>
              </a:spcBef>
              <a:spcAft>
                <a:spcPts val="1200"/>
              </a:spcAft>
            </a:pPr>
            <a:r>
              <a:rPr lang="tr-TR" sz="2600" b="1" i="0">
                <a:solidFill>
                  <a:srgbClr val="7A5C9E"/>
                </a:solidFill>
                <a:latin typeface="Calibri"/>
              </a:rPr>
              <a:t>•  </a:t>
            </a:r>
            <a:r>
              <a:rPr lang="tr-TR" sz="2600" b="0" i="0">
                <a:solidFill>
                  <a:srgbClr val="262626"/>
                </a:solidFill>
                <a:latin typeface="Calibri"/>
              </a:rPr>
              <a:t>Kayaç döngüsü derste işlenmediyse s. 73 Bilgi Notu'nu oku, döngü şemasını defterine çiz.</a:t>
            </a:r>
          </a:p>
          <a:p>
            <a:pPr algn="l" marL="323206" indent="-323206">
              <a:spcBef>
                <a:spcPts val="0"/>
              </a:spcBef>
              <a:spcAft>
                <a:spcPts val="0"/>
              </a:spcAft>
            </a:pPr>
            <a:r>
              <a:rPr lang="tr-TR" sz="2600" b="1" i="0">
                <a:solidFill>
                  <a:srgbClr val="7A5C9E"/>
                </a:solidFill>
                <a:latin typeface="Calibri"/>
              </a:rPr>
              <a:t>•  </a:t>
            </a:r>
            <a:r>
              <a:rPr lang="tr-TR" sz="2600" b="0" i="0">
                <a:solidFill>
                  <a:srgbClr val="262626"/>
                </a:solidFill>
                <a:latin typeface="Calibri"/>
              </a:rPr>
              <a:t>9. haftaya hazırlık: s. 76'daki altı yer şekli görselini incele; yakın çevrende gördüğün bir yer şeklini defterine yaz (fotoğraf ve konum gerekmez).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73, 76</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120 / 350</a:t>
            </a:r>
          </a:p>
        </p:txBody>
      </p:sp>
    </p:spTree>
  </p:cSld>
  <p:clrMapOvr>
    <a:masterClrMapping/>
  </p:clrMapOvr>
</p:sld>
</file>

<file path=ppt/slides/slide3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3. Ünite: Doğal Sistemler ve Süreçler</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GNL-COG10-SN-U3 — 8. hafta · Ayrışma: İklim ve Kayacın Rolü (slayt 83-120)</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