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3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76" r:id="rId128"/>
    <p:sldId id="377" r:id="rId129"/>
    <p:sldId id="378" r:id="rId130"/>
    <p:sldId id="379" r:id="rId131"/>
    <p:sldId id="380" r:id="rId132"/>
    <p:sldId id="381" r:id="rId133"/>
    <p:sldId id="382" r:id="rId134"/>
    <p:sldId id="383" r:id="rId135"/>
    <p:sldId id="384" r:id="rId136"/>
    <p:sldId id="385" r:id="rId137"/>
    <p:sldId id="386" r:id="rId138"/>
    <p:sldId id="387" r:id="rId139"/>
    <p:sldId id="388" r:id="rId140"/>
    <p:sldId id="389" r:id="rId141"/>
    <p:sldId id="390" r:id="rId142"/>
    <p:sldId id="391" r:id="rId143"/>
    <p:sldId id="392" r:id="rId144"/>
    <p:sldId id="393" r:id="rId145"/>
    <p:sldId id="394" r:id="rId146"/>
    <p:sldId id="395" r:id="rId147"/>
    <p:sldId id="396" r:id="rId148"/>
    <p:sldId id="397" r:id="rId149"/>
    <p:sldId id="398" r:id="rId150"/>
    <p:sldId id="399" r:id="rId151"/>
    <p:sldId id="400" r:id="rId152"/>
    <p:sldId id="401" r:id="rId153"/>
    <p:sldId id="402" r:id="rId154"/>
    <p:sldId id="403" r:id="rId155"/>
    <p:sldId id="404" r:id="rId156"/>
    <p:sldId id="405" r:id="rId157"/>
    <p:sldId id="406" r:id="rId158"/>
    <p:sldId id="407" r:id="rId159"/>
    <p:sldId id="408" r:id="rId160"/>
    <p:sldId id="409" r:id="rId161"/>
    <p:sldId id="410" r:id="rId162"/>
    <p:sldId id="411" r:id="rId43"/>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3" Type="http://schemas.openxmlformats.org/officeDocument/2006/relationships/slide" Target="slides/slide36.xml"/><Relationship Id="rId128" Type="http://schemas.openxmlformats.org/officeDocument/2006/relationships/slide" Target="slides/slide1.xml"/><Relationship Id="rId129" Type="http://schemas.openxmlformats.org/officeDocument/2006/relationships/slide" Target="slides/slide2.xml"/><Relationship Id="rId130" Type="http://schemas.openxmlformats.org/officeDocument/2006/relationships/slide" Target="slides/slide3.xml"/><Relationship Id="rId131" Type="http://schemas.openxmlformats.org/officeDocument/2006/relationships/slide" Target="slides/slide4.xml"/><Relationship Id="rId132" Type="http://schemas.openxmlformats.org/officeDocument/2006/relationships/slide" Target="slides/slide5.xml"/><Relationship Id="rId133" Type="http://schemas.openxmlformats.org/officeDocument/2006/relationships/slide" Target="slides/slide6.xml"/><Relationship Id="rId134" Type="http://schemas.openxmlformats.org/officeDocument/2006/relationships/slide" Target="slides/slide7.xml"/><Relationship Id="rId135" Type="http://schemas.openxmlformats.org/officeDocument/2006/relationships/slide" Target="slides/slide8.xml"/><Relationship Id="rId136" Type="http://schemas.openxmlformats.org/officeDocument/2006/relationships/slide" Target="slides/slide9.xml"/><Relationship Id="rId137" Type="http://schemas.openxmlformats.org/officeDocument/2006/relationships/slide" Target="slides/slide10.xml"/><Relationship Id="rId138" Type="http://schemas.openxmlformats.org/officeDocument/2006/relationships/slide" Target="slides/slide11.xml"/><Relationship Id="rId139" Type="http://schemas.openxmlformats.org/officeDocument/2006/relationships/slide" Target="slides/slide12.xml"/><Relationship Id="rId140" Type="http://schemas.openxmlformats.org/officeDocument/2006/relationships/slide" Target="slides/slide13.xml"/><Relationship Id="rId141" Type="http://schemas.openxmlformats.org/officeDocument/2006/relationships/slide" Target="slides/slide14.xml"/><Relationship Id="rId142" Type="http://schemas.openxmlformats.org/officeDocument/2006/relationships/slide" Target="slides/slide15.xml"/><Relationship Id="rId143" Type="http://schemas.openxmlformats.org/officeDocument/2006/relationships/slide" Target="slides/slide16.xml"/><Relationship Id="rId144" Type="http://schemas.openxmlformats.org/officeDocument/2006/relationships/slide" Target="slides/slide17.xml"/><Relationship Id="rId145" Type="http://schemas.openxmlformats.org/officeDocument/2006/relationships/slide" Target="slides/slide18.xml"/><Relationship Id="rId146" Type="http://schemas.openxmlformats.org/officeDocument/2006/relationships/slide" Target="slides/slide19.xml"/><Relationship Id="rId147" Type="http://schemas.openxmlformats.org/officeDocument/2006/relationships/slide" Target="slides/slide20.xml"/><Relationship Id="rId148" Type="http://schemas.openxmlformats.org/officeDocument/2006/relationships/slide" Target="slides/slide21.xml"/><Relationship Id="rId149" Type="http://schemas.openxmlformats.org/officeDocument/2006/relationships/slide" Target="slides/slide22.xml"/><Relationship Id="rId150" Type="http://schemas.openxmlformats.org/officeDocument/2006/relationships/slide" Target="slides/slide23.xml"/><Relationship Id="rId151" Type="http://schemas.openxmlformats.org/officeDocument/2006/relationships/slide" Target="slides/slide24.xml"/><Relationship Id="rId152" Type="http://schemas.openxmlformats.org/officeDocument/2006/relationships/slide" Target="slides/slide25.xml"/><Relationship Id="rId153" Type="http://schemas.openxmlformats.org/officeDocument/2006/relationships/slide" Target="slides/slide26.xml"/><Relationship Id="rId154" Type="http://schemas.openxmlformats.org/officeDocument/2006/relationships/slide" Target="slides/slide27.xml"/><Relationship Id="rId155" Type="http://schemas.openxmlformats.org/officeDocument/2006/relationships/slide" Target="slides/slide28.xml"/><Relationship Id="rId156" Type="http://schemas.openxmlformats.org/officeDocument/2006/relationships/slide" Target="slides/slide29.xml"/><Relationship Id="rId157" Type="http://schemas.openxmlformats.org/officeDocument/2006/relationships/slide" Target="slides/slide30.xml"/><Relationship Id="rId158" Type="http://schemas.openxmlformats.org/officeDocument/2006/relationships/slide" Target="slides/slide31.xml"/><Relationship Id="rId159" Type="http://schemas.openxmlformats.org/officeDocument/2006/relationships/slide" Target="slides/slide32.xml"/><Relationship Id="rId160" Type="http://schemas.openxmlformats.org/officeDocument/2006/relationships/slide" Target="slides/slide33.xml"/><Relationship Id="rId161" Type="http://schemas.openxmlformats.org/officeDocument/2006/relationships/slide" Target="slides/slide34.xml"/><Relationship Id="rId162"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'Belirler' fiilini vurgulayın: bugün yer şekillerini oluşturan süreçleri ve süreç-şekil ilişkisini belirleyeceğiz; 3.3 bölümü 11. haftaya kadar sürer.</a:t>
            </a:r>
          </a:p>
          <a:p/>
          <a:p>
            <a:r>
              <a:t>KAYNAK: Program (2026) COĞ.10.3.3 a-b.</a:t>
            </a:r>
          </a:p>
          <a:p/>
          <a:p>
            <a:r>
              <a:t>NOT: 10 Kasım Atatürk'ü Anma Günü ve Atatürk Haftası bu haftadadır: okulun anma programı ders saatine denk gelirse esnek aşamalar (plato ve peneplen) düşer. 1. yazılı sınav penceresi sürer.</a:t>
            </a:r>
          </a:p>
        </p:txBody>
      </p:sp>
      <p:sp>
        <p:nvSpPr>
          <p:cNvPr id="4" name="Slide Number Placeholder 3"/>
          <p:cNvSpPr>
            <a:spLocks noGrp="1"/>
          </p:cNvSpPr>
          <p:nvPr>
            <p:ph type="sldNum" idx="5" sz="quarter"/>
          </p:nvPr>
        </p:nvSpPr>
        <p:spPr/>
      </p:sp>
    </p:spTree>
  </p:cSld>
  <p:clrMapOvr>
    <a:masterClrMapping/>
  </p:clrMapOvr>
</p:notes>
</file>

<file path=ppt/notesSlides/notesSlide1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birinci ders saatidir; akarsular ve vadiler ikinci ders saatindedir. 16-20 Kasım ara tatildir; 10. hafta akarsu biriktirme şekilleriyle (s. 83) devam eder.</a:t>
            </a:r>
          </a:p>
          <a:p/>
          <a:p>
            <a:r>
              <a:t>KAYNAK: Ders planı, 9.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1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aşınım ve birikim süreçleriyle oluşmuş yer şekillerinden hangilerinin bilindiğini ortaya çıkarmak (programın köprü kurma önerisi).</a:t>
            </a:r>
          </a:p>
          <a:p/>
          <a:p>
            <a:r>
              <a:t>SÜRE: 10 dk'lık aşamanın 5 dakikası ikili çalışma, 3 dakikası paylaşım.</a:t>
            </a:r>
          </a:p>
          <a:p/>
          <a:p>
            <a:r>
              <a:t>NASIL: Altı görseli yansıtın; ikililer her görsel için bir oluşum tahmini yazar. Cevapları düzeltmeden toplayın; örnek cevapta hangi şeklin hangi hafta işleneceğini söyleyin (vadi bugün; traverten, obruk, kıyı oku 10. hafta; mantar kaya 11. hafta).</a:t>
            </a:r>
          </a:p>
          <a:p/>
          <a:p>
            <a:r>
              <a:t>KAYNAK: Kitap s. 76 Konuya Başlarken;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Oluşum tahminlerini sonraki konulara bağlamak.</a:t>
            </a:r>
          </a:p>
          <a:p/>
          <a:p>
            <a:r>
              <a:t>BEKLENEN CEVAP: Tahmin sorusudur; gerekçeli farklı cevap kabul edilir.</a:t>
            </a:r>
          </a:p>
          <a:p/>
          <a:p>
            <a:r>
              <a:t>KAYNAK: Kitap s. 78 (kırgıbayır), s. 81 (vadi), s. 84 (traverten, obruk), s. 85 (kıyı biriktirmesi), s. 91 (mantar kaya).</a:t>
            </a:r>
          </a:p>
        </p:txBody>
      </p:sp>
      <p:sp>
        <p:nvSpPr>
          <p:cNvPr id="4" name="Slide Number Placeholder 3"/>
          <p:cNvSpPr>
            <a:spLocks noGrp="1"/>
          </p:cNvSpPr>
          <p:nvPr>
            <p:ph type="sldNum" idx="5" sz="quarter"/>
          </p:nvPr>
        </p:nvSpPr>
        <p:spPr/>
      </p:sp>
    </p:spTree>
  </p:cSld>
  <p:clrMapOvr>
    <a:masterClrMapping/>
  </p:clrMapOvr>
</p:notes>
</file>

<file path=ppt/notesSlides/notesSlide1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Türkiye'de ve yakın çevrede görülen şekiller.</a:t>
            </a:r>
          </a:p>
          <a:p/>
          <a:p>
            <a:r>
              <a:t>BEKLENEN CEVAP: 3. soruda öğrencinin evinin konumu sorulmaz; yer şeklinin adı ve genel yeri yeterlidir.</a:t>
            </a:r>
          </a:p>
          <a:p/>
          <a:p>
            <a:r>
              <a:t>KAYNAK: 2. sorunun cevabı kitapta yoktur — genel bilgi; kitapta mantar kaya örneği Ürdün'dendir (s. 91, Görsel 3.31). Erozyon örneği Nevşehir (s. 77, Görsel 3.19).</a:t>
            </a:r>
          </a:p>
          <a:p/>
          <a:p>
            <a:r>
              <a:t>NOT: Kitapta bu şekillerin Türkiye'deki yerleri verilmez; öğrenciler örnek yer söylerse kabul edilir, slayta yer adı yazılmadı.</a:t>
            </a:r>
          </a:p>
        </p:txBody>
      </p:sp>
      <p:sp>
        <p:nvSpPr>
          <p:cNvPr id="4" name="Slide Number Placeholder 3"/>
          <p:cNvSpPr>
            <a:spLocks noGrp="1"/>
          </p:cNvSpPr>
          <p:nvPr>
            <p:ph type="sldNum" idx="5" sz="quarter"/>
          </p:nvPr>
        </p:nvSpPr>
        <p:spPr/>
      </p:sp>
    </p:spTree>
  </p:cSld>
  <p:clrMapOvr>
    <a:masterClrMapping/>
  </p:clrMapOvr>
</p:notes>
</file>

<file path=ppt/notesSlides/notesSlide1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Ayrışma (8. hafta) ile bu haftanın konusunu bir zincirde birleştirmek.</a:t>
            </a:r>
          </a:p>
          <a:p/>
          <a:p>
            <a:r>
              <a:t>NASIL: Üç kutuyu sırayla açın; öğrenciler deftere ok şemasını çizer. 'Aşınma iki şekilde gerçekleşir' cümlesiyle erozyon ve kütle hareketlerine geçin.</a:t>
            </a:r>
          </a:p>
          <a:p/>
          <a:p>
            <a:r>
              <a:t>KAYNAK: Kitap s. 70 (ayrışma ilk aşamadır), s. 77 (ikinci aşama), s. 78 (üçüncü aşama).</a:t>
            </a:r>
          </a:p>
        </p:txBody>
      </p:sp>
      <p:sp>
        <p:nvSpPr>
          <p:cNvPr id="4" name="Slide Number Placeholder 3"/>
          <p:cNvSpPr>
            <a:spLocks noGrp="1"/>
          </p:cNvSpPr>
          <p:nvPr>
            <p:ph type="sldNum" idx="5" sz="quarter"/>
          </p:nvPr>
        </p:nvSpPr>
        <p:spPr/>
      </p:sp>
    </p:spTree>
  </p:cSld>
  <p:clrMapOvr>
    <a:masterClrMapping/>
  </p:clrMapOvr>
</p:notes>
</file>

<file path=ppt/notesSlides/notesSlide1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Erozyonu tanımlamak; etkenlerini fotoğraf üzerinden tartışmak.</a:t>
            </a:r>
          </a:p>
          <a:p/>
          <a:p>
            <a:r>
              <a:t>NASIL: Fotoğrafı gösterip 'Burada erozyonu hangi etkenler kolaylaştırıyor?' diye sorun (bitki örtüsü zayıf, eğim, malzeme). Erozyonun çoğunlukla fiziksel olduğunu, suyun çözebildiği kayaçlarda eriyik olarak da gerçekleşebildiğini ekleyin.</a:t>
            </a:r>
          </a:p>
          <a:p/>
          <a:p>
            <a:r>
              <a:t>KAYNAK: Kitap s. 77, Görsel 3.19.</a:t>
            </a:r>
          </a:p>
        </p:txBody>
      </p:sp>
      <p:sp>
        <p:nvSpPr>
          <p:cNvPr id="4" name="Slide Number Placeholder 3"/>
          <p:cNvSpPr>
            <a:spLocks noGrp="1"/>
          </p:cNvSpPr>
          <p:nvPr>
            <p:ph type="sldNum" idx="5" sz="quarter"/>
          </p:nvPr>
        </p:nvSpPr>
        <p:spPr/>
      </p:sp>
    </p:spTree>
  </p:cSld>
  <p:clrMapOvr>
    <a:masterClrMapping/>
  </p:clrMapOvr>
</p:notes>
</file>

<file path=ppt/notesSlides/notesSlide1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Kütle hareketini tanımlamak; Görsel 3.20'deki beş türü göstermek.</a:t>
            </a:r>
          </a:p>
          <a:p/>
          <a:p>
            <a:r>
              <a:t>NASIL: Erozyonla farkı vurgulayın: kütle hareketinde malzeme kendi ağırlığı ve yer çekimiyle, genellikle aniden ve büyük miktarda hareket eder. Görseldeki beş türü öğrencilere okutun.</a:t>
            </a:r>
          </a:p>
          <a:p/>
          <a:p>
            <a:r>
              <a:t>KAYNAK: Kitap s. 77, Görsel 3.20.</a:t>
            </a:r>
          </a:p>
        </p:txBody>
      </p:sp>
      <p:sp>
        <p:nvSpPr>
          <p:cNvPr id="4" name="Slide Number Placeholder 3"/>
          <p:cNvSpPr>
            <a:spLocks noGrp="1"/>
          </p:cNvSpPr>
          <p:nvPr>
            <p:ph type="sldNum" idx="5" sz="quarter"/>
          </p:nvPr>
        </p:nvSpPr>
        <p:spPr/>
      </p:sp>
    </p:spTree>
  </p:cSld>
  <p:clrMapOvr>
    <a:masterClrMapping/>
  </p:clrMapOvr>
</p:notes>
</file>

<file path=ppt/notesSlides/notesSlide1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saydığı etkenleri doğal ve beşerî diye ayırmak (öğrenciler deftere iki sütun çizer).</a:t>
            </a:r>
          </a:p>
          <a:p/>
          <a:p>
            <a:r>
              <a:t>NASIL: Bakı kavramını sözlükten okutun. 'İnsan faaliyetleri' sütununu doldurduktan sonra bir sonraki slayttaki soruya geçin.</a:t>
            </a:r>
          </a:p>
          <a:p/>
          <a:p>
            <a:r>
              <a:t>KAYNAK: Kitap s. 77 son paragraf; sözlük 'bakı'.</a:t>
            </a:r>
          </a:p>
        </p:txBody>
      </p:sp>
      <p:sp>
        <p:nvSpPr>
          <p:cNvPr id="4" name="Slide Number Placeholder 3"/>
          <p:cNvSpPr>
            <a:spLocks noGrp="1"/>
          </p:cNvSpPr>
          <p:nvPr>
            <p:ph type="sldNum" idx="5" sz="quarter"/>
          </p:nvPr>
        </p:nvSpPr>
        <p:spPr/>
      </p:sp>
    </p:spTree>
  </p:cSld>
  <p:clrMapOvr>
    <a:masterClrMapping/>
  </p:clrMapOvr>
</p:notes>
</file>

<file path=ppt/notesSlides/notesSlide1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süreç ile yer şekli ve insan faaliyeti arasındaki ilişki.</a:t>
            </a:r>
          </a:p>
          <a:p/>
          <a:p>
            <a:r>
              <a:t>KAYNAK: Kitap s. 77.</a:t>
            </a:r>
          </a:p>
        </p:txBody>
      </p:sp>
      <p:sp>
        <p:nvSpPr>
          <p:cNvPr id="4" name="Slide Number Placeholder 3"/>
          <p:cNvSpPr>
            <a:spLocks noGrp="1"/>
          </p:cNvSpPr>
          <p:nvPr>
            <p:ph type="sldNum" idx="5" sz="quarter"/>
          </p:nvPr>
        </p:nvSpPr>
        <p:spPr/>
      </p:sp>
    </p:spTree>
  </p:cSld>
  <p:clrMapOvr>
    <a:masterClrMapping/>
  </p:clrMapOvr>
</p:notes>
</file>

<file path=ppt/notesSlides/notesSlide1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Gerekçeli farklı cevap kabul edilir.</a:t>
            </a:r>
          </a:p>
          <a:p/>
          <a:p>
            <a:r>
              <a:t>KAYNAK: Kitap s. 77.</a:t>
            </a:r>
          </a:p>
        </p:txBody>
      </p:sp>
      <p:sp>
        <p:nvSpPr>
          <p:cNvPr id="4" name="Slide Number Placeholder 3"/>
          <p:cNvSpPr>
            <a:spLocks noGrp="1"/>
          </p:cNvSpPr>
          <p:nvPr>
            <p:ph type="sldNum" idx="5" sz="quarter"/>
          </p:nvPr>
        </p:nvSpPr>
        <p:spPr/>
      </p:sp>
    </p:spTree>
  </p:cSld>
  <p:clrMapOvr>
    <a:masterClrMapping/>
  </p:clrMapOvr>
</p:notes>
</file>

<file path=ppt/notesSlides/notesSlide1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Biriktirme sürecinin sonucunu ve dış etkenlerin hangi alanlarda etkili olduğunu göstermek.</a:t>
            </a:r>
          </a:p>
          <a:p/>
          <a:p>
            <a:r>
              <a:t>NASIL: Önce alıntıyı okutun: dağlar aşınıp alçalır, çukurlar dolar. Sonra dört kartı okutun; her kart bir sonraki haftaların konusudur (akarsu bugün ve 10. hafta, kıyı 10. hafta, buzul ve rüzgâr 11. hafta).</a:t>
            </a:r>
          </a:p>
          <a:p/>
          <a:p>
            <a:r>
              <a:t>KAYNAK: Kitap s. 78.</a:t>
            </a:r>
          </a:p>
        </p:txBody>
      </p:sp>
      <p:sp>
        <p:nvSpPr>
          <p:cNvPr id="4" name="Slide Number Placeholder 3"/>
          <p:cNvSpPr>
            <a:spLocks noGrp="1"/>
          </p:cNvSpPr>
          <p:nvPr>
            <p:ph type="sldNum" idx="5" sz="quarter"/>
          </p:nvPr>
        </p:nvSpPr>
        <p:spPr/>
      </p:sp>
    </p:spTree>
  </p:cSld>
  <p:clrMapOvr>
    <a:masterClrMapping/>
  </p:clrMapOvr>
</p:notes>
</file>

<file path=ppt/notesSlides/notesSlide1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9.1.</a:t>
            </a:r>
          </a:p>
          <a:p/>
          <a:p>
            <a:r>
              <a:t>NASIL: Parmakla cevap (1 = A … 5 = E).</a:t>
            </a:r>
          </a:p>
          <a:p/>
          <a:p>
            <a:r>
              <a:t>KAYNAK: Kitap s. 78.</a:t>
            </a:r>
          </a:p>
        </p:txBody>
      </p:sp>
      <p:sp>
        <p:nvSpPr>
          <p:cNvPr id="4" name="Slide Number Placeholder 3"/>
          <p:cNvSpPr>
            <a:spLocks noGrp="1"/>
          </p:cNvSpPr>
          <p:nvPr>
            <p:ph type="sldNum" idx="5" sz="quarter"/>
          </p:nvPr>
        </p:nvSpPr>
        <p:spPr/>
      </p:sp>
    </p:spTree>
  </p:cSld>
  <p:clrMapOvr>
    <a:masterClrMapping/>
  </p:clrMapOvr>
</p:notes>
</file>

<file path=ppt/notesSlides/notesSlide1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78: … kurak ve yarı kurak bölgelerde daha çok rüzgârlar etkilidir.</a:t>
            </a:r>
          </a:p>
        </p:txBody>
      </p:sp>
      <p:sp>
        <p:nvSpPr>
          <p:cNvPr id="4" name="Slide Number Placeholder 3"/>
          <p:cNvSpPr>
            <a:spLocks noGrp="1"/>
          </p:cNvSpPr>
          <p:nvPr>
            <p:ph type="sldNum" idx="5" sz="quarter"/>
          </p:nvPr>
        </p:nvSpPr>
        <p:spPr/>
      </p:sp>
    </p:spTree>
  </p:cSld>
  <p:clrMapOvr>
    <a:masterClrMapping/>
  </p:clrMapOvr>
</p:notes>
</file>

<file path=ppt/notesSlides/notesSlide1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Suyun aşınmadaki ilk aşamasını (yağmur damlaları, sel suları) ve oluşan şekilleri göstermek.</a:t>
            </a:r>
          </a:p>
          <a:p/>
          <a:p>
            <a:r>
              <a:t>NASIL: Su döngüsünü hatırlatın: yağış → yamaçtan akış (sel) → akarsu ve yer altı suyu. Kırgıbayır fotoğrafını Konuya Başlarken'deki 2 numaralı görselle eşleştirin.</a:t>
            </a:r>
          </a:p>
          <a:p/>
          <a:p>
            <a:r>
              <a:t>KAYNAK: Kitap s. 78 'Aşınım ve Birikim Süreçlerinde Suyun Etkisi'; fotoğraf s. 76 (2).</a:t>
            </a:r>
          </a:p>
        </p:txBody>
      </p:sp>
      <p:sp>
        <p:nvSpPr>
          <p:cNvPr id="4" name="Slide Number Placeholder 3"/>
          <p:cNvSpPr>
            <a:spLocks noGrp="1"/>
          </p:cNvSpPr>
          <p:nvPr>
            <p:ph type="sldNum" idx="5" sz="quarter"/>
          </p:nvPr>
        </p:nvSpPr>
        <p:spPr/>
      </p:sp>
    </p:spTree>
  </p:cSld>
  <p:clrMapOvr>
    <a:masterClrMapping/>
  </p:clrMapOvr>
</p:notes>
</file>

<file path=ppt/notesSlides/notesSlide1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Süreç-şekil ilişkisini dört aşamalı görselde yorumlatmak (süreç bileşeni b).</a:t>
            </a:r>
          </a:p>
          <a:p/>
          <a:p>
            <a:r>
              <a:t>NASIL: Dört aşamayı (başlangıç, oluşum hâlinde, oluşumunu tamamlamış, olgunlaşıp bozulmuş) sırayla gösterin; mavi oklar suyun yolunu gösterir. İsterseniz önce s. 72 karekodundaki videoyu kendi EBA hesabınızla tahtada açın; öğrenciden telefonla karekod okutması istenmez (Genelge 2026/70 bent 37).</a:t>
            </a:r>
          </a:p>
          <a:p/>
          <a:p>
            <a:r>
              <a:t>KAYNAK: Kitap s. 78 Uygulama. Karekod: Peribacasının Oluşum Süreci (Video) (s. 72): https://ders.eba.gov.tr/ders//redirectContent.jsp?resourceId=97a9d3b3a0b32eed3b1dd4b4ffbe1e6f&amp;resourceType=1&amp;resourceLocation=2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Gerekçeli farklı cevap kabul edilir. 'Dirençli başlık' görseldeki koyu üst tabakadan çıkarımdır; kitap metni malzemeyi 'tüf, kil, marn' diye sayar.</a:t>
            </a:r>
          </a:p>
          <a:p/>
          <a:p>
            <a:r>
              <a:t>KAYNAK: Kitap s. 77-78; Görsel 3.19 su ve rüzgâr erozyonunu da anar.</a:t>
            </a:r>
          </a:p>
        </p:txBody>
      </p:sp>
      <p:sp>
        <p:nvSpPr>
          <p:cNvPr id="4" name="Slide Number Placeholder 3"/>
          <p:cNvSpPr>
            <a:spLocks noGrp="1"/>
          </p:cNvSpPr>
          <p:nvPr>
            <p:ph type="sldNum" idx="5" sz="quarter"/>
          </p:nvPr>
        </p:nvSpPr>
        <p:spPr/>
      </p:sp>
    </p:spTree>
  </p:cSld>
  <p:clrMapOvr>
    <a:masterClrMapping/>
  </p:clrMapOvr>
</p:notes>
</file>

<file path=ppt/notesSlides/notesSlide1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Akarsu aşındırmasını ve aşındırma gücünü belirleyen etkenleri göstermek (disiplinler arası: Fizik — akış hızı).</a:t>
            </a:r>
          </a:p>
          <a:p/>
          <a:p>
            <a:r>
              <a:t>NASIL: Sekiz etkeni okutun; 'Debisi büyük, eğimli bir akarsu mu, eğimi az bir akarsu mu daha çok aşındırır?' diye sorun.</a:t>
            </a:r>
          </a:p>
          <a:p/>
          <a:p>
            <a:r>
              <a:t>BEKLENEN CEVAP: Debisi büyük ve eğimli akarsu: akış hızı ve aşındırma gücü yüksektir.</a:t>
            </a:r>
          </a:p>
          <a:p/>
          <a:p>
            <a:r>
              <a:t>KAYNAK: Kitap s. 79.</a:t>
            </a:r>
          </a:p>
        </p:txBody>
      </p:sp>
      <p:sp>
        <p:nvSpPr>
          <p:cNvPr id="4" name="Slide Number Placeholder 3"/>
          <p:cNvSpPr>
            <a:spLocks noGrp="1"/>
          </p:cNvSpPr>
          <p:nvPr>
            <p:ph type="sldNum" idx="5" sz="quarter"/>
          </p:nvPr>
        </p:nvSpPr>
        <p:spPr/>
      </p:sp>
    </p:spTree>
  </p:cSld>
  <p:clrMapOvr>
    <a:masterClrMapping/>
  </p:clrMapOvr>
</p:notes>
</file>

<file path=ppt/notesSlides/notesSlide1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Taşıma yollarını malzeme boyutuyla ilişkilendirmek.</a:t>
            </a:r>
          </a:p>
          <a:p/>
          <a:p>
            <a:r>
              <a:t>NASIL: Görseldeki etiketleri okutun (kayma, zıplama, yuvarlanma, askıda katı madde, çözünmüş yük). Çözünmüş yükün görünmez olduğuna dikkat çekin: 8. haftanın kimyasal çözünmesiyle bağ.</a:t>
            </a:r>
          </a:p>
          <a:p/>
          <a:p>
            <a:r>
              <a:t>KAYNAK: Kitap s. 79 Görsel 3.21 ve açıklaması.</a:t>
            </a:r>
          </a:p>
        </p:txBody>
      </p:sp>
      <p:sp>
        <p:nvSpPr>
          <p:cNvPr id="4" name="Slide Number Placeholder 3"/>
          <p:cNvSpPr>
            <a:spLocks noGrp="1"/>
          </p:cNvSpPr>
          <p:nvPr>
            <p:ph type="sldNum" idx="5" sz="quarter"/>
          </p:nvPr>
        </p:nvSpPr>
        <p:spPr/>
      </p:sp>
    </p:spTree>
  </p:cSld>
  <p:clrMapOvr>
    <a:masterClrMapping/>
  </p:clrMapOvr>
</p:notes>
</file>

<file path=ppt/notesSlides/notesSlide1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görsel açıklaması).</a:t>
            </a:r>
          </a:p>
          <a:p/>
          <a:p>
            <a:r>
              <a:t>KAYNAK: Kitap s. 79.</a:t>
            </a:r>
          </a:p>
        </p:txBody>
      </p:sp>
      <p:sp>
        <p:nvSpPr>
          <p:cNvPr id="4" name="Slide Number Placeholder 3"/>
          <p:cNvSpPr>
            <a:spLocks noGrp="1"/>
          </p:cNvSpPr>
          <p:nvPr>
            <p:ph type="sldNum" idx="5" sz="quarter"/>
          </p:nvPr>
        </p:nvSpPr>
        <p:spPr/>
      </p:sp>
    </p:spTree>
  </p:cSld>
  <p:clrMapOvr>
    <a:masterClrMapping/>
  </p:clrMapOvr>
</p:notes>
</file>

<file path=ppt/notesSlides/notesSlide1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 aşındırma yönünü, denge profilini ve taban seviyesini Görsel 3.22 üzerinde göstermek.</a:t>
            </a:r>
          </a:p>
          <a:p/>
          <a:p>
            <a:r>
              <a:t>NASIL: Görseldeki 1-2-3 profillerini sırayla izletin: akarsu zamanla yatağını alçaltır ve kırmızı çizgiye (denge profili) yaklaşır. Genel taban seviyesi deniz, yerel taban seviyesi göldür.</a:t>
            </a:r>
          </a:p>
          <a:p/>
          <a:p>
            <a:r>
              <a:t>KAYNAK: Kitap s. 79, Görsel 3.22.</a:t>
            </a:r>
          </a:p>
        </p:txBody>
      </p:sp>
      <p:sp>
        <p:nvSpPr>
          <p:cNvPr id="4" name="Slide Number Placeholder 3"/>
          <p:cNvSpPr>
            <a:spLocks noGrp="1"/>
          </p:cNvSpPr>
          <p:nvPr>
            <p:ph type="sldNum" idx="5" sz="quarter"/>
          </p:nvPr>
        </p:nvSpPr>
        <p:spPr/>
      </p:sp>
    </p:spTree>
  </p:cSld>
  <p:clrMapOvr>
    <a:masterClrMapping/>
  </p:clrMapOvr>
</p:notes>
</file>

<file path=ppt/notesSlides/notesSlide1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Taban seviyesi kavramını uygulamak; vadi gelişiminin 4. aşamasına köprü.</a:t>
            </a:r>
          </a:p>
          <a:p/>
          <a:p>
            <a:r>
              <a:t>KAYNAK: Kitap s. 79.</a:t>
            </a:r>
          </a:p>
        </p:txBody>
      </p:sp>
      <p:sp>
        <p:nvSpPr>
          <p:cNvPr id="4" name="Slide Number Placeholder 3"/>
          <p:cNvSpPr>
            <a:spLocks noGrp="1"/>
          </p:cNvSpPr>
          <p:nvPr>
            <p:ph type="sldNum" idx="5" sz="quarter"/>
          </p:nvPr>
        </p:nvSpPr>
        <p:spPr/>
      </p:sp>
    </p:spTree>
  </p:cSld>
  <p:clrMapOvr>
    <a:masterClrMapping/>
  </p:clrMapOvr>
</p:notes>
</file>

<file path=ppt/notesSlides/notesSlide1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79; ikinci cümle s. 81 (vadi gelişimi 4. aşama).</a:t>
            </a:r>
          </a:p>
        </p:txBody>
      </p:sp>
      <p:sp>
        <p:nvSpPr>
          <p:cNvPr id="4" name="Slide Number Placeholder 3"/>
          <p:cNvSpPr>
            <a:spLocks noGrp="1"/>
          </p:cNvSpPr>
          <p:nvPr>
            <p:ph type="sldNum" idx="5" sz="quarter"/>
          </p:nvPr>
        </p:nvSpPr>
        <p:spPr/>
      </p:sp>
    </p:spTree>
  </p:cSld>
  <p:clrMapOvr>
    <a:masterClrMapping/>
  </p:clrMapOvr>
</p:notes>
</file>

<file path=ppt/notesSlides/notesSlide1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Akarsu aşındırma sürecinin üç aşamasını ve son evredeki penepleni göstermek (esnek aşama).</a:t>
            </a:r>
          </a:p>
          <a:p/>
          <a:p>
            <a:r>
              <a:t>SÜRE: 6 dk (esnek). Süre yetmezse s. 80 ev okumasına kalır.</a:t>
            </a:r>
          </a:p>
          <a:p/>
          <a:p>
            <a:r>
              <a:t>NASIL: Görseldeki üç bloğu yukarıdan aşağı okutun; arazinin önce derin vadilerle yarıldığını, sonra alçalıp düzleştiğini vurgulayın.</a:t>
            </a:r>
          </a:p>
          <a:p/>
          <a:p>
            <a:r>
              <a:t>KAYNAK: Kitap s. 80, Görsel 3.23.</a:t>
            </a:r>
          </a:p>
        </p:txBody>
      </p:sp>
      <p:sp>
        <p:nvSpPr>
          <p:cNvPr id="4" name="Slide Number Placeholder 3"/>
          <p:cNvSpPr>
            <a:spLocks noGrp="1"/>
          </p:cNvSpPr>
          <p:nvPr>
            <p:ph type="sldNum" idx="5" sz="quarter"/>
          </p:nvPr>
        </p:nvSpPr>
        <p:spPr/>
      </p:sp>
    </p:spTree>
  </p:cSld>
  <p:clrMapOvr>
    <a:masterClrMapping/>
  </p:clrMapOvr>
</p:notes>
</file>

<file path=ppt/notesSlides/notesSlide1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Platoyu akarsu aşındırmasıyla ortaya çıkan bir yer şekli olarak tanımlamak.</a:t>
            </a:r>
          </a:p>
          <a:p/>
          <a:p>
            <a:r>
              <a:t>NASIL: Görsel 3.24'te platonun derin vadilerle parçalandığını gösterin. 'Plato zamanla neye dönüşür?' sorusuyla bir önceki slayttaki peneplene bağlayın.</a:t>
            </a:r>
          </a:p>
          <a:p/>
          <a:p>
            <a:r>
              <a:t>BEKLENEN CEVAP: Aşındırma devam ettikçe arazi alçalır; son evrede peneplen oluşur.</a:t>
            </a:r>
          </a:p>
          <a:p/>
          <a:p>
            <a:r>
              <a:t>KAYNAK: Kitap s. 80, Görsel 3.24.</a:t>
            </a:r>
          </a:p>
        </p:txBody>
      </p:sp>
      <p:sp>
        <p:nvSpPr>
          <p:cNvPr id="4" name="Slide Number Placeholder 3"/>
          <p:cNvSpPr>
            <a:spLocks noGrp="1"/>
          </p:cNvSpPr>
          <p:nvPr>
            <p:ph type="sldNum" idx="5" sz="quarter"/>
          </p:nvPr>
        </p:nvSpPr>
        <p:spPr/>
      </p:sp>
    </p:spTree>
  </p:cSld>
  <p:clrMapOvr>
    <a:masterClrMapping/>
  </p:clrMapOvr>
</p:notes>
</file>

<file path=ppt/notesSlides/notesSlide1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Vadiyi tanımlamak; akarsuyun bir dönem aşındırma, bir dönem biriktirme yaptığını hatırlatmak.</a:t>
            </a:r>
          </a:p>
          <a:p/>
          <a:p>
            <a:r>
              <a:t>NASIL: Tanımdaki üç parçayı tahtada gösterin: yatak (kanal), yamaçlar, teraslar.</a:t>
            </a:r>
          </a:p>
          <a:p/>
          <a:p>
            <a:r>
              <a:t>KAYNAK: Kitap s. 81.</a:t>
            </a:r>
          </a:p>
        </p:txBody>
      </p:sp>
      <p:sp>
        <p:nvSpPr>
          <p:cNvPr id="4" name="Slide Number Placeholder 3"/>
          <p:cNvSpPr>
            <a:spLocks noGrp="1"/>
          </p:cNvSpPr>
          <p:nvPr>
            <p:ph type="sldNum" idx="5" sz="quarter"/>
          </p:nvPr>
        </p:nvSpPr>
        <p:spPr/>
      </p:sp>
    </p:spTree>
  </p:cSld>
  <p:clrMapOvr>
    <a:masterClrMapping/>
  </p:clrMapOvr>
</p:notes>
</file>

<file path=ppt/notesSlides/notesSlide1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Vadi gelişim aşamalarını küçük grupta sıralamak (programın küçük grup önerisi; SBAB4.3 değişim ve süreklilik).</a:t>
            </a:r>
          </a:p>
          <a:p/>
          <a:p>
            <a:r>
              <a:t>NASIL: Gruplara A-D harfli kartları verin. Görev: doğru sırayı bulun ve her kartın altına 'burada ne oluyor?' cümlesini yazın. İpucu: akarsu taban seviyesine yaklaştıkça hızı azalır.</a:t>
            </a:r>
          </a:p>
          <a:p/>
          <a:p>
            <a:r>
              <a:t>BEKLENEN CEVAP: Doğru sıra: B → D → A → C.</a:t>
            </a:r>
          </a:p>
          <a:p/>
          <a:p>
            <a:r>
              <a:t>KAYNAK: Kitap s. 81 Akarsu Vadisinin Gelişim Aşamaları (görseller karışık sırayla).</a:t>
            </a:r>
          </a:p>
        </p:txBody>
      </p:sp>
      <p:sp>
        <p:nvSpPr>
          <p:cNvPr id="4" name="Slide Number Placeholder 3"/>
          <p:cNvSpPr>
            <a:spLocks noGrp="1"/>
          </p:cNvSpPr>
          <p:nvPr>
            <p:ph type="sldNum" idx="5" sz="quarter"/>
          </p:nvPr>
        </p:nvSpPr>
        <p:spPr/>
      </p:sp>
    </p:spTree>
  </p:cSld>
  <p:clrMapOvr>
    <a:masterClrMapping/>
  </p:clrMapOvr>
</p:notes>
</file>

<file path=ppt/notesSlides/notesSlide1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sıra ve her aşamada olan.</a:t>
            </a:r>
          </a:p>
          <a:p/>
          <a:p>
            <a:r>
              <a:t>BEKLENEN CEVAP: B → D → A → C. Menderes, gömük menderes ve taraça kavramlarını bu slaytta adlandırın.</a:t>
            </a:r>
          </a:p>
          <a:p/>
          <a:p>
            <a:r>
              <a:t>KAYNAK: Kitap s. 81.</a:t>
            </a:r>
          </a:p>
        </p:txBody>
      </p:sp>
      <p:sp>
        <p:nvSpPr>
          <p:cNvPr id="4" name="Slide Number Placeholder 3"/>
          <p:cNvSpPr>
            <a:spLocks noGrp="1"/>
          </p:cNvSpPr>
          <p:nvPr>
            <p:ph type="sldNum" idx="5" sz="quarter"/>
          </p:nvPr>
        </p:nvSpPr>
        <p:spPr/>
      </p:sp>
    </p:spTree>
  </p:cSld>
  <p:clrMapOvr>
    <a:masterClrMapping/>
  </p:clrMapOvr>
</p:notes>
</file>

<file path=ppt/notesSlides/notesSlide1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Beş vadi tipini oluşum koşuluyla vermek.</a:t>
            </a:r>
          </a:p>
          <a:p/>
          <a:p>
            <a:r>
              <a:t>NASIL: Kartları okutun; her tipte 'koşul ne?' (eğim, kaya yapısı, aşındırma gücü) sorusunu sorun.</a:t>
            </a:r>
          </a:p>
          <a:p/>
          <a:p>
            <a:r>
              <a:t>KAYNAK: Kitap s. 82 Vadi Tipleri.</a:t>
            </a:r>
          </a:p>
          <a:p/>
          <a:p>
            <a:r>
              <a:t>NOT: Kitap boğaz (yarma) vadiyi 'derin, dik yamaçlı ve U profilli' diye niteler; kartta oluşum koşulu ve dik yamaç verilmiştir.</a:t>
            </a:r>
          </a:p>
        </p:txBody>
      </p:sp>
      <p:sp>
        <p:nvSpPr>
          <p:cNvPr id="4" name="Slide Number Placeholder 3"/>
          <p:cNvSpPr>
            <a:spLocks noGrp="1"/>
          </p:cNvSpPr>
          <p:nvPr>
            <p:ph type="sldNum" idx="5" sz="quarter"/>
          </p:nvPr>
        </p:nvSpPr>
        <p:spPr/>
      </p:sp>
    </p:spTree>
  </p:cSld>
  <p:clrMapOvr>
    <a:masterClrMapping/>
  </p:clrMapOvr>
</p:notes>
</file>

<file path=ppt/notesSlides/notesSlide1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Vadi tiplerini görselde tanımak (süreç bileşeni a).</a:t>
            </a:r>
          </a:p>
          <a:p/>
          <a:p>
            <a:r>
              <a:t>NASIL: İkililer adları kitaptaki boşluklara yazar; sağdaki kelime listesi yardımcıdır.</a:t>
            </a:r>
          </a:p>
          <a:p/>
          <a:p>
            <a:r>
              <a:t>KAYNAK: Kitap s. 82 Uygulama.</a:t>
            </a:r>
          </a:p>
        </p:txBody>
      </p:sp>
      <p:sp>
        <p:nvSpPr>
          <p:cNvPr id="4" name="Slide Number Placeholder 3"/>
          <p:cNvSpPr>
            <a:spLocks noGrp="1"/>
          </p:cNvSpPr>
          <p:nvPr>
            <p:ph type="sldNum" idx="5" sz="quarter"/>
          </p:nvPr>
        </p:nvSpPr>
        <p:spPr/>
      </p:sp>
    </p:spTree>
  </p:cSld>
  <p:clrMapOvr>
    <a:masterClrMapping/>
  </p:clrMapOvr>
</p:notes>
</file>

<file path=ppt/notesSlides/notesSlide1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Üst sol çentik, üst sağ kanyon, orta sol boğaz (yarma), orta sağ asimetrik, alt alüvyal tabanlı vadi.</a:t>
            </a:r>
          </a:p>
          <a:p/>
          <a:p>
            <a:r>
              <a:t>KAYNAK: Kitap s. 82 metni; görsel-tanım eşlemesi çıkarım.</a:t>
            </a:r>
          </a:p>
        </p:txBody>
      </p:sp>
      <p:sp>
        <p:nvSpPr>
          <p:cNvPr id="4" name="Slide Number Placeholder 3"/>
          <p:cNvSpPr>
            <a:spLocks noGrp="1"/>
          </p:cNvSpPr>
          <p:nvPr>
            <p:ph type="sldNum" idx="5" sz="quarter"/>
          </p:nvPr>
        </p:nvSpPr>
        <p:spPr/>
      </p:sp>
    </p:spTree>
  </p:cSld>
  <p:clrMapOvr>
    <a:masterClrMapping/>
  </p:clrMapOvr>
</p:notes>
</file>

<file path=ppt/notesSlides/notesSlide1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9.2.</a:t>
            </a:r>
          </a:p>
          <a:p/>
          <a:p>
            <a:r>
              <a:t>KAYNAK: Kitap s. 82.</a:t>
            </a:r>
          </a:p>
        </p:txBody>
      </p:sp>
      <p:sp>
        <p:nvSpPr>
          <p:cNvPr id="4" name="Slide Number Placeholder 3"/>
          <p:cNvSpPr>
            <a:spLocks noGrp="1"/>
          </p:cNvSpPr>
          <p:nvPr>
            <p:ph type="sldNum" idx="5" sz="quarter"/>
          </p:nvPr>
        </p:nvSpPr>
        <p:spPr/>
      </p:sp>
    </p:spTree>
  </p:cSld>
  <p:clrMapOvr>
    <a:masterClrMapping/>
  </p:clrMapOvr>
</p:notes>
</file>

<file path=ppt/notesSlides/notesSlide1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82: … derine aşındırmanın etkili olduğu eğimli yamaçlarda V profilli, tabansız çentik vadiler oluşur.</a:t>
            </a:r>
          </a:p>
        </p:txBody>
      </p:sp>
      <p:sp>
        <p:nvSpPr>
          <p:cNvPr id="4" name="Slide Number Placeholder 3"/>
          <p:cNvSpPr>
            <a:spLocks noGrp="1"/>
          </p:cNvSpPr>
          <p:nvPr>
            <p:ph type="sldNum" idx="5" sz="quarter"/>
          </p:nvPr>
        </p:nvSpPr>
        <p:spPr/>
      </p:sp>
    </p:spTree>
  </p:cSld>
  <p:clrMapOvr>
    <a:masterClrMapping/>
  </p:clrMapOvr>
</p:notes>
</file>

<file path=ppt/notesSlides/notesSlide1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2 dk.</a:t>
            </a:r>
          </a:p>
          <a:p/>
          <a:p>
            <a:r>
              <a:t>BEKLENEN CEVAP: 1) Erozyonda toprak ve küçük malzeme su, rüzgâr, buzul gibi dış etkenlerce taşınır; kütle hareketinde yamaçtaki malzeme kendi ağırlığı ve yer çekimiyle, genellikle aniden ve büyük miktarda hareket eder. 2) Yatağını en düşük eğime indirip taban seviyesine yaklaştırması. 3) Basamaklı yamaçlı kanyon vadi.</a:t>
            </a:r>
          </a:p>
          <a:p/>
          <a:p>
            <a:r>
              <a:t>KAYNAK: Kitap s. 77, 79, 82.</a:t>
            </a:r>
          </a:p>
        </p:txBody>
      </p:sp>
      <p:sp>
        <p:nvSpPr>
          <p:cNvPr id="4" name="Slide Number Placeholder 3"/>
          <p:cNvSpPr>
            <a:spLocks noGrp="1"/>
          </p:cNvSpPr>
          <p:nvPr>
            <p:ph type="sldNum" idx="5" sz="quarter"/>
          </p:nvPr>
        </p:nvSpPr>
        <p:spPr/>
      </p:sp>
    </p:spTree>
  </p:cSld>
  <p:clrMapOvr>
    <a:masterClrMapping/>
  </p:clrMapOvr>
</p:notes>
</file>

<file path=ppt/notesSlides/notesSlide1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KAYNAK: Ders planı, 9.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3.xml"/><Relationship Id="rId3" Type="http://schemas.openxmlformats.org/officeDocument/2006/relationships/image" Target="../media/image4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7.xml"/><Relationship Id="rId3" Type="http://schemas.openxmlformats.org/officeDocument/2006/relationships/image" Target="../media/image4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8.xml"/><Relationship Id="rId3" Type="http://schemas.openxmlformats.org/officeDocument/2006/relationships/image" Target="../media/image4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5.xml"/><Relationship Id="rId3" Type="http://schemas.openxmlformats.org/officeDocument/2006/relationships/image" Target="../media/image5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6.xml"/><Relationship Id="rId3" Type="http://schemas.openxmlformats.org/officeDocument/2006/relationships/image" Target="../media/image5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9.xml"/><Relationship Id="rId3" Type="http://schemas.openxmlformats.org/officeDocument/2006/relationships/image" Target="../media/image5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1.xml"/><Relationship Id="rId3" Type="http://schemas.openxmlformats.org/officeDocument/2006/relationships/image" Target="../media/image5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4.xml"/><Relationship Id="rId3" Type="http://schemas.openxmlformats.org/officeDocument/2006/relationships/image" Target="../media/image54.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5.xml"/><Relationship Id="rId3" Type="http://schemas.openxmlformats.org/officeDocument/2006/relationships/image" Target="../media/image5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7.xml"/><Relationship Id="rId3" Type="http://schemas.openxmlformats.org/officeDocument/2006/relationships/image" Target="../media/image56.jpg"/><Relationship Id="rId4" Type="http://schemas.openxmlformats.org/officeDocument/2006/relationships/image" Target="../media/image57.jpg"/><Relationship Id="rId5" Type="http://schemas.openxmlformats.org/officeDocument/2006/relationships/image" Target="../media/image58.jpg"/><Relationship Id="rId6" Type="http://schemas.openxmlformats.org/officeDocument/2006/relationships/image" Target="../media/image59.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8.xml"/><Relationship Id="rId3" Type="http://schemas.openxmlformats.org/officeDocument/2006/relationships/image" Target="../media/image57.jpg"/><Relationship Id="rId4" Type="http://schemas.openxmlformats.org/officeDocument/2006/relationships/image" Target="../media/image59.jpg"/><Relationship Id="rId5" Type="http://schemas.openxmlformats.org/officeDocument/2006/relationships/image" Target="../media/image56.jpg"/><Relationship Id="rId6" Type="http://schemas.openxmlformats.org/officeDocument/2006/relationships/image" Target="../media/image6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0.xml"/><Relationship Id="rId3" Type="http://schemas.openxmlformats.org/officeDocument/2006/relationships/image" Target="../media/image61.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1.xml"/><Relationship Id="rId3" Type="http://schemas.openxmlformats.org/officeDocument/2006/relationships/image" Target="../media/image6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9.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9</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900" b="1" i="0">
                <a:solidFill>
                  <a:srgbClr val="FFFFFF"/>
                </a:solidFill>
                <a:latin typeface="Calibri"/>
              </a:rPr>
              <a:t>Aşınma, Taşınma, Biriktirme: Suyun Gücü</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9-13 Kasım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COĞ.10.3.3</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Yeryüzü şekillerinin oluşumunu aşınım ve birikim süreçleri açısından çözümleyebilme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Aşınım ve birikim süreçlerinde ortaya çıkan yeryüzü şekillerini belirler.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Aşınım ve birikim süreçleriyle yeryüzü şekilleri arasındaki ilişkiyi belirler.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121 / 350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9.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Altı yer şekli</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76</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Kütle hareketleri</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Erozyon · s. 77</a:t>
            </a:r>
          </a:p>
        </p:txBody>
      </p:sp>
      <p:sp>
        <p:nvSpPr>
          <p:cNvPr id="13" name="Oval 12"/>
          <p:cNvSpPr/>
          <p:nvPr/>
        </p:nvSpPr>
        <p:spPr>
          <a:xfrm>
            <a:off x="5711798"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Peribacası</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Suyun etkisi · s. 78</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Akarsular</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Denge profili · s. 79-80</a:t>
            </a:r>
          </a:p>
        </p:txBody>
      </p:sp>
      <p:sp>
        <p:nvSpPr>
          <p:cNvPr id="19" name="Oval 18"/>
          <p:cNvSpPr/>
          <p:nvPr/>
        </p:nvSpPr>
        <p:spPr>
          <a:xfrm>
            <a:off x="10266606"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Vadiler</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Gelişim ve tipler · s. 81-82</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122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altı yer şekli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5 dk</a:t>
            </a:r>
          </a:p>
        </p:txBody>
      </p:sp>
      <p:pic>
        <p:nvPicPr>
          <p:cNvPr id="6" name="Picture 5" descr="h9_konuya_baslarken_s76.jpg"/>
          <p:cNvPicPr>
            <a:picLocks noChangeAspect="1"/>
          </p:cNvPicPr>
          <p:nvPr/>
        </p:nvPicPr>
        <p:blipFill>
          <a:blip r:embed="rId3"/>
          <a:stretch>
            <a:fillRect/>
          </a:stretch>
        </p:blipFill>
        <p:spPr>
          <a:xfrm>
            <a:off x="502920" y="1324324"/>
            <a:ext cx="5486400" cy="4812855"/>
          </a:xfrm>
          <a:prstGeom prst="rect">
            <a:avLst/>
          </a:prstGeom>
          <a:ln w="9525">
            <a:solidFill>
              <a:srgbClr val="D9D9D9"/>
            </a:solidFill>
          </a:ln>
        </p:spPr>
      </p:pic>
      <p:sp>
        <p:nvSpPr>
          <p:cNvPr id="7" name="Rounded Rectangle 6"/>
          <p:cNvSpPr/>
          <p:nvPr/>
        </p:nvSpPr>
        <p:spPr>
          <a:xfrm>
            <a:off x="6217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400" b="1" i="0">
                <a:solidFill>
                  <a:srgbClr val="262626"/>
                </a:solidFill>
                <a:latin typeface="Calibri"/>
              </a:rPr>
              <a:t>1. Görsellerde verilen yer şekilleri sizce nasıl oluşmuş olabilir?</a:t>
            </a:r>
          </a:p>
          <a:p>
            <a:pPr algn="l">
              <a:spcBef>
                <a:spcPts val="0"/>
              </a:spcBef>
              <a:spcAft>
                <a:spcPts val="1200"/>
              </a:spcAft>
            </a:pPr>
            <a:r>
              <a:rPr lang="tr-TR" sz="2400" b="1" i="0">
                <a:solidFill>
                  <a:srgbClr val="262626"/>
                </a:solidFill>
                <a:latin typeface="Calibri"/>
              </a:rPr>
              <a:t>2. Numaralanmış görsellerdeki yeryüzü şekillerinden hangileri Türkiye’de görülmektedir?</a:t>
            </a:r>
          </a:p>
          <a:p>
            <a:pPr algn="l">
              <a:spcBef>
                <a:spcPts val="0"/>
              </a:spcBef>
              <a:spcAft>
                <a:spcPts val="0"/>
              </a:spcAft>
            </a:pPr>
            <a:r>
              <a:rPr lang="tr-TR" sz="2400" b="1" i="0">
                <a:solidFill>
                  <a:srgbClr val="262626"/>
                </a:solidFill>
                <a:latin typeface="Calibri"/>
              </a:rPr>
              <a:t>3. Yakın çevrenizde numaralanmış yeryüzü şekillerinden hangileri bulunmaktadır?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123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altı yer şekli — Örnek cevap (1)</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5943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Görsellerdeki yer şekilleri nasıl oluşmuş olabilir?</a:t>
            </a:r>
          </a:p>
        </p:txBody>
      </p:sp>
      <p:graphicFrame>
        <p:nvGraphicFramePr>
          <p:cNvPr id="7" name="Table 6"/>
          <p:cNvGraphicFramePr>
            <a:graphicFrameLocks noGrp="1"/>
          </p:cNvGraphicFramePr>
          <p:nvPr/>
        </p:nvGraphicFramePr>
        <p:xfrm>
          <a:off x="502920" y="1993392"/>
          <a:ext cx="11183112" cy="4187952"/>
        </p:xfrm>
        <a:graphic>
          <a:graphicData uri="http://schemas.openxmlformats.org/drawingml/2006/table">
            <a:tbl>
              <a:tblPr firstRow="1" bandRow="1">
                <a:tableStyleId>{5C22544A-7EE6-4342-B048-85BDC9FD1C3A}</a:tableStyleId>
              </a:tblPr>
              <a:tblGrid>
                <a:gridCol w="2651760"/>
                <a:gridCol w="6583680"/>
                <a:gridCol w="1947672"/>
              </a:tblGrid>
              <a:tr h="457200">
                <a:tc>
                  <a:txBody>
                    <a:bodyPr wrap="square"/>
                    <a:lstStyle/>
                    <a:p>
                      <a:pPr algn="ctr">
                        <a:spcBef>
                          <a:spcPts val="0"/>
                        </a:spcBef>
                        <a:spcAft>
                          <a:spcPts val="0"/>
                        </a:spcAft>
                      </a:pPr>
                      <a:r>
                        <a:rPr lang="tr-TR" sz="2000" b="1" i="0">
                          <a:solidFill>
                            <a:srgbClr val="FFFFFF"/>
                          </a:solidFill>
                          <a:latin typeface="Calibri"/>
                        </a:rPr>
                        <a:t>Yer şekli</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Nasıl oluşur?</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İşleneceği hafta</a:t>
                      </a:r>
                    </a:p>
                  </a:txBody>
                  <a:tcPr marL="54864" marR="54864" marT="18288" marB="18288" anchor="ctr">
                    <a:solidFill>
                      <a:srgbClr val="2E7D32"/>
                    </a:solidFill>
                  </a:tcPr>
                </a:tc>
              </a:tr>
              <a:tr h="621792">
                <a:tc>
                  <a:txBody>
                    <a:bodyPr wrap="square"/>
                    <a:lstStyle/>
                    <a:p>
                      <a:pPr algn="l">
                        <a:spcBef>
                          <a:spcPts val="0"/>
                        </a:spcBef>
                        <a:spcAft>
                          <a:spcPts val="0"/>
                        </a:spcAft>
                      </a:pPr>
                      <a:r>
                        <a:rPr lang="tr-TR" sz="2200" b="0" i="0">
                          <a:solidFill>
                            <a:srgbClr val="262626"/>
                          </a:solidFill>
                          <a:latin typeface="Calibri"/>
                        </a:rPr>
                        <a:t>1 Akarsu vadisi</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Akarsu yatağını derine aşındırır.</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bugün</a:t>
                      </a:r>
                    </a:p>
                  </a:txBody>
                  <a:tcPr marL="54864" marR="54864" marT="18288" marB="18288" anchor="ctr">
                    <a:solidFill>
                      <a:srgbClr val="FFFFFF"/>
                    </a:solidFill>
                  </a:tcPr>
                </a:tc>
              </a:tr>
              <a:tr h="621792">
                <a:tc>
                  <a:txBody>
                    <a:bodyPr wrap="square"/>
                    <a:lstStyle/>
                    <a:p>
                      <a:pPr algn="l">
                        <a:spcBef>
                          <a:spcPts val="0"/>
                        </a:spcBef>
                        <a:spcAft>
                          <a:spcPts val="0"/>
                        </a:spcAft>
                      </a:pPr>
                      <a:r>
                        <a:rPr lang="tr-TR" sz="2200" b="0" i="0">
                          <a:solidFill>
                            <a:srgbClr val="262626"/>
                          </a:solidFill>
                          <a:latin typeface="Calibri"/>
                        </a:rPr>
                        <a:t>2 Kırgıbayır</a:t>
                      </a:r>
                    </a:p>
                  </a:txBody>
                  <a:tcPr marL="54864" marR="54864" marT="18288" marB="18288" anchor="ctr">
                    <a:solidFill>
                      <a:srgbClr val="E3F1E4"/>
                    </a:solidFill>
                  </a:tcPr>
                </a:tc>
                <a:tc>
                  <a:txBody>
                    <a:bodyPr wrap="square"/>
                    <a:lstStyle/>
                    <a:p>
                      <a:pPr algn="l">
                        <a:spcBef>
                          <a:spcPts val="0"/>
                        </a:spcBef>
                        <a:spcAft>
                          <a:spcPts val="0"/>
                        </a:spcAft>
                      </a:pPr>
                      <a:r>
                        <a:rPr lang="tr-TR" sz="2200" b="0" i="0">
                          <a:solidFill>
                            <a:srgbClr val="262626"/>
                          </a:solidFill>
                          <a:latin typeface="Calibri"/>
                        </a:rPr>
                        <a:t>Sel suları kil, marn gibi yamaçları aşındırır.</a:t>
                      </a:r>
                    </a:p>
                  </a:txBody>
                  <a:tcPr marL="54864" marR="54864" marT="18288" marB="18288" anchor="ctr">
                    <a:solidFill>
                      <a:srgbClr val="E3F1E4"/>
                    </a:solidFill>
                  </a:tcPr>
                </a:tc>
                <a:tc>
                  <a:txBody>
                    <a:bodyPr wrap="square"/>
                    <a:lstStyle/>
                    <a:p>
                      <a:pPr algn="ctr">
                        <a:spcBef>
                          <a:spcPts val="0"/>
                        </a:spcBef>
                        <a:spcAft>
                          <a:spcPts val="0"/>
                        </a:spcAft>
                      </a:pPr>
                      <a:r>
                        <a:rPr lang="tr-TR" sz="2200" b="0" i="0">
                          <a:solidFill>
                            <a:srgbClr val="262626"/>
                          </a:solidFill>
                          <a:latin typeface="Calibri"/>
                        </a:rPr>
                        <a:t>bugün</a:t>
                      </a:r>
                    </a:p>
                  </a:txBody>
                  <a:tcPr marL="54864" marR="54864" marT="18288" marB="18288" anchor="ctr">
                    <a:solidFill>
                      <a:srgbClr val="E3F1E4"/>
                    </a:solidFill>
                  </a:tcPr>
                </a:tc>
              </a:tr>
              <a:tr h="621792">
                <a:tc>
                  <a:txBody>
                    <a:bodyPr wrap="square"/>
                    <a:lstStyle/>
                    <a:p>
                      <a:pPr algn="l">
                        <a:spcBef>
                          <a:spcPts val="0"/>
                        </a:spcBef>
                        <a:spcAft>
                          <a:spcPts val="0"/>
                        </a:spcAft>
                      </a:pPr>
                      <a:r>
                        <a:rPr lang="tr-TR" sz="2200" b="0" i="0">
                          <a:solidFill>
                            <a:srgbClr val="262626"/>
                          </a:solidFill>
                          <a:latin typeface="Calibri"/>
                        </a:rPr>
                        <a:t>3 Traverten</a:t>
                      </a:r>
                    </a:p>
                  </a:txBody>
                  <a:tcPr marL="54864" marR="54864" marT="18288" marB="18288" anchor="ctr">
                    <a:solidFill>
                      <a:srgbClr val="FFFFFF"/>
                    </a:solidFill>
                  </a:tcPr>
                </a:tc>
                <a:tc>
                  <a:txBody>
                    <a:bodyPr wrap="square"/>
                    <a:lstStyle/>
                    <a:p>
                      <a:pPr algn="l">
                        <a:spcBef>
                          <a:spcPts val="0"/>
                        </a:spcBef>
                        <a:spcAft>
                          <a:spcPts val="0"/>
                        </a:spcAft>
                      </a:pPr>
                      <a:r>
                        <a:rPr lang="tr-TR" sz="2150" b="0" i="0">
                          <a:solidFill>
                            <a:srgbClr val="262626"/>
                          </a:solidFill>
                          <a:latin typeface="Calibri"/>
                        </a:rPr>
                        <a:t>Yer altı suyundaki kalsiyum karbonat yeryüzünde çökelir.</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10. hafta</a:t>
                      </a:r>
                    </a:p>
                  </a:txBody>
                  <a:tcPr marL="54864" marR="54864" marT="18288" marB="18288" anchor="ctr">
                    <a:solidFill>
                      <a:srgbClr val="FFFFFF"/>
                    </a:solidFill>
                  </a:tcPr>
                </a:tc>
              </a:tr>
              <a:tr h="621792">
                <a:tc>
                  <a:txBody>
                    <a:bodyPr wrap="square"/>
                    <a:lstStyle/>
                    <a:p>
                      <a:pPr algn="l">
                        <a:spcBef>
                          <a:spcPts val="0"/>
                        </a:spcBef>
                        <a:spcAft>
                          <a:spcPts val="0"/>
                        </a:spcAft>
                      </a:pPr>
                      <a:r>
                        <a:rPr lang="tr-TR" sz="2200" b="0" i="0">
                          <a:solidFill>
                            <a:srgbClr val="262626"/>
                          </a:solidFill>
                          <a:latin typeface="Calibri"/>
                        </a:rPr>
                        <a:t>4 Obruk</a:t>
                      </a:r>
                    </a:p>
                  </a:txBody>
                  <a:tcPr marL="54864" marR="54864" marT="18288" marB="18288" anchor="ctr">
                    <a:solidFill>
                      <a:srgbClr val="E3F1E4"/>
                    </a:solidFill>
                  </a:tcPr>
                </a:tc>
                <a:tc>
                  <a:txBody>
                    <a:bodyPr wrap="square"/>
                    <a:lstStyle/>
                    <a:p>
                      <a:pPr algn="l">
                        <a:spcBef>
                          <a:spcPts val="0"/>
                        </a:spcBef>
                        <a:spcAft>
                          <a:spcPts val="0"/>
                        </a:spcAft>
                      </a:pPr>
                      <a:r>
                        <a:rPr lang="tr-TR" sz="2200" b="0" i="0">
                          <a:solidFill>
                            <a:srgbClr val="262626"/>
                          </a:solidFill>
                          <a:latin typeface="Calibri"/>
                        </a:rPr>
                        <a:t>Yer altı suyu kayacı çözer, mağara tavanı çöker.</a:t>
                      </a:r>
                    </a:p>
                  </a:txBody>
                  <a:tcPr marL="54864" marR="54864" marT="18288" marB="18288" anchor="ctr">
                    <a:solidFill>
                      <a:srgbClr val="E3F1E4"/>
                    </a:solidFill>
                  </a:tcPr>
                </a:tc>
                <a:tc>
                  <a:txBody>
                    <a:bodyPr wrap="square"/>
                    <a:lstStyle/>
                    <a:p>
                      <a:pPr algn="ctr">
                        <a:spcBef>
                          <a:spcPts val="0"/>
                        </a:spcBef>
                        <a:spcAft>
                          <a:spcPts val="0"/>
                        </a:spcAft>
                      </a:pPr>
                      <a:r>
                        <a:rPr lang="tr-TR" sz="2200" b="0" i="0">
                          <a:solidFill>
                            <a:srgbClr val="262626"/>
                          </a:solidFill>
                          <a:latin typeface="Calibri"/>
                        </a:rPr>
                        <a:t>10. hafta</a:t>
                      </a:r>
                    </a:p>
                  </a:txBody>
                  <a:tcPr marL="54864" marR="54864" marT="18288" marB="18288" anchor="ctr">
                    <a:solidFill>
                      <a:srgbClr val="E3F1E4"/>
                    </a:solidFill>
                  </a:tcPr>
                </a:tc>
              </a:tr>
              <a:tr h="621792">
                <a:tc>
                  <a:txBody>
                    <a:bodyPr wrap="square"/>
                    <a:lstStyle/>
                    <a:p>
                      <a:pPr algn="l">
                        <a:spcBef>
                          <a:spcPts val="0"/>
                        </a:spcBef>
                        <a:spcAft>
                          <a:spcPts val="0"/>
                        </a:spcAft>
                      </a:pPr>
                      <a:r>
                        <a:rPr lang="tr-TR" sz="2200" b="0" i="0">
                          <a:solidFill>
                            <a:srgbClr val="262626"/>
                          </a:solidFill>
                          <a:latin typeface="Calibri"/>
                        </a:rPr>
                        <a:t>5 Mantar kaya</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Rüzgâr alttaki yumuşak tabakayı oyar.</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11. hafta</a:t>
                      </a:r>
                    </a:p>
                  </a:txBody>
                  <a:tcPr marL="54864" marR="54864" marT="18288" marB="18288" anchor="ctr">
                    <a:solidFill>
                      <a:srgbClr val="FFFFFF"/>
                    </a:solidFill>
                  </a:tcPr>
                </a:tc>
              </a:tr>
              <a:tr h="621792">
                <a:tc>
                  <a:txBody>
                    <a:bodyPr wrap="square"/>
                    <a:lstStyle/>
                    <a:p>
                      <a:pPr algn="l">
                        <a:spcBef>
                          <a:spcPts val="0"/>
                        </a:spcBef>
                        <a:spcAft>
                          <a:spcPts val="0"/>
                        </a:spcAft>
                      </a:pPr>
                      <a:r>
                        <a:rPr lang="tr-TR" sz="2200" b="0" i="0">
                          <a:solidFill>
                            <a:srgbClr val="262626"/>
                          </a:solidFill>
                          <a:latin typeface="Calibri"/>
                        </a:rPr>
                        <a:t>6 Kıyı oku</a:t>
                      </a:r>
                    </a:p>
                  </a:txBody>
                  <a:tcPr marL="54864" marR="54864" marT="18288" marB="18288" anchor="ctr">
                    <a:solidFill>
                      <a:srgbClr val="E3F1E4"/>
                    </a:solidFill>
                  </a:tcPr>
                </a:tc>
                <a:tc>
                  <a:txBody>
                    <a:bodyPr wrap="square"/>
                    <a:lstStyle/>
                    <a:p>
                      <a:pPr algn="l">
                        <a:spcBef>
                          <a:spcPts val="0"/>
                        </a:spcBef>
                        <a:spcAft>
                          <a:spcPts val="0"/>
                        </a:spcAft>
                      </a:pPr>
                      <a:r>
                        <a:rPr lang="tr-TR" sz="2200" b="0" i="0">
                          <a:solidFill>
                            <a:srgbClr val="262626"/>
                          </a:solidFill>
                          <a:latin typeface="Calibri"/>
                        </a:rPr>
                        <a:t>Dalga ve akıntılar biriktirir.</a:t>
                      </a:r>
                    </a:p>
                  </a:txBody>
                  <a:tcPr marL="54864" marR="54864" marT="18288" marB="18288" anchor="ctr">
                    <a:solidFill>
                      <a:srgbClr val="E3F1E4"/>
                    </a:solidFill>
                  </a:tcPr>
                </a:tc>
                <a:tc>
                  <a:txBody>
                    <a:bodyPr wrap="square"/>
                    <a:lstStyle/>
                    <a:p>
                      <a:pPr algn="ctr">
                        <a:spcBef>
                          <a:spcPts val="0"/>
                        </a:spcBef>
                        <a:spcAft>
                          <a:spcPts val="0"/>
                        </a:spcAft>
                      </a:pPr>
                      <a:r>
                        <a:rPr lang="tr-TR" sz="2200" b="0" i="0">
                          <a:solidFill>
                            <a:srgbClr val="262626"/>
                          </a:solidFill>
                          <a:latin typeface="Calibri"/>
                        </a:rPr>
                        <a:t>10. hafta</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124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altı yer şekli — Örnek cevap (2)</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Hangileri Türkiye'de görülür? · 3) Yakın çevrende hangileri var?</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800" b="1" i="0">
                <a:solidFill>
                  <a:srgbClr val="2E7D32"/>
                </a:solidFill>
                <a:latin typeface="Calibri"/>
              </a:rPr>
              <a:t>Örnek cevap</a:t>
            </a:r>
          </a:p>
          <a:p>
            <a:pPr algn="l" marL="348069" indent="-348069">
              <a:spcBef>
                <a:spcPts val="0"/>
              </a:spcBef>
              <a:spcAft>
                <a:spcPts val="500"/>
              </a:spcAft>
            </a:pPr>
            <a:r>
              <a:rPr lang="tr-TR" sz="2800" b="1" i="0">
                <a:solidFill>
                  <a:srgbClr val="2C6696"/>
                </a:solidFill>
                <a:latin typeface="Calibri"/>
              </a:rPr>
              <a:t>•  </a:t>
            </a:r>
            <a:r>
              <a:rPr lang="tr-TR" sz="2800" b="0" i="0">
                <a:solidFill>
                  <a:srgbClr val="262626"/>
                </a:solidFill>
                <a:latin typeface="Calibri"/>
              </a:rPr>
              <a:t>2) Akarsu vadisi, kırgıbayır, traverten, obruk ve kıyı oku Türkiye'de görülür. Kitaptaki mantar kaya örneği Ürdün'dendir.</a:t>
            </a:r>
          </a:p>
          <a:p>
            <a:pPr algn="l" marL="348069" indent="-348069">
              <a:spcBef>
                <a:spcPts val="0"/>
              </a:spcBef>
              <a:spcAft>
                <a:spcPts val="0"/>
              </a:spcAft>
            </a:pPr>
            <a:r>
              <a:rPr lang="tr-TR" sz="2800" b="1" i="0">
                <a:solidFill>
                  <a:srgbClr val="2C6696"/>
                </a:solidFill>
                <a:latin typeface="Calibri"/>
              </a:rPr>
              <a:t>•  </a:t>
            </a:r>
            <a:r>
              <a:rPr lang="tr-TR" sz="2800" b="0" i="0">
                <a:solidFill>
                  <a:srgbClr val="262626"/>
                </a:solidFill>
                <a:latin typeface="Calibri"/>
              </a:rPr>
              <a:t>3) Kendi gözlemin: yer şeklinin adı ve nerede gördüğün. Evinin konumunu yazma.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125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Dış etkenler yeryüzünü üç aşamada şekillendirir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SÜREÇ</a:t>
            </a:r>
          </a:p>
        </p:txBody>
      </p:sp>
      <p:sp>
        <p:nvSpPr>
          <p:cNvPr id="6" name="Rounded Rectangle 5"/>
          <p:cNvSpPr/>
          <p:nvPr/>
        </p:nvSpPr>
        <p:spPr>
          <a:xfrm>
            <a:off x="502920" y="1307592"/>
            <a:ext cx="3429000" cy="27432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307592"/>
            <a:ext cx="3429000" cy="530352"/>
          </a:xfrm>
          <a:prstGeom prst="roundRect">
            <a:avLst>
              <a:gd name="adj" fmla="val 25000"/>
            </a:avLst>
          </a:prstGeom>
          <a:solidFill>
            <a:srgbClr val="7A5C9E"/>
          </a:solidFill>
          <a:ln>
            <a:noFill/>
          </a:ln>
          <a:effectLst/>
        </p:spPr>
        <p:txBody>
          <a:bodyPr rtlCol="0" anchor="ctr"/>
          <a:lstStyle/>
          <a:p/>
        </p:txBody>
      </p:sp>
      <p:sp>
        <p:nvSpPr>
          <p:cNvPr id="8" name="Rectangle 7"/>
          <p:cNvSpPr/>
          <p:nvPr/>
        </p:nvSpPr>
        <p:spPr>
          <a:xfrm>
            <a:off x="502920" y="1572768"/>
            <a:ext cx="3429000" cy="265176"/>
          </a:xfrm>
          <a:prstGeom prst="rect">
            <a:avLst/>
          </a:prstGeom>
          <a:solidFill>
            <a:srgbClr val="7A5C9E"/>
          </a:solidFill>
          <a:ln>
            <a:noFill/>
          </a:ln>
          <a:effectLst/>
        </p:spPr>
        <p:txBody>
          <a:bodyPr rtlCol="0" anchor="ctr"/>
          <a:lstStyle/>
          <a:p/>
        </p:txBody>
      </p:sp>
      <p:sp>
        <p:nvSpPr>
          <p:cNvPr id="9" name="TextBox 8"/>
          <p:cNvSpPr txBox="1"/>
          <p:nvPr/>
        </p:nvSpPr>
        <p:spPr>
          <a:xfrm>
            <a:off x="594360" y="1307592"/>
            <a:ext cx="3246120"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1. Ayrışma</a:t>
            </a:r>
          </a:p>
        </p:txBody>
      </p:sp>
      <p:sp>
        <p:nvSpPr>
          <p:cNvPr id="10" name="TextBox 9"/>
          <p:cNvSpPr txBox="1"/>
          <p:nvPr/>
        </p:nvSpPr>
        <p:spPr>
          <a:xfrm>
            <a:off x="612648" y="1911096"/>
            <a:ext cx="3209544" cy="20665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Kayaç yerinde fiziksel ve kimyasal olarak ufalanır (8. hafta).</a:t>
            </a:r>
          </a:p>
        </p:txBody>
      </p:sp>
      <p:cxnSp>
        <p:nvCxnSpPr>
          <p:cNvPr id="11" name="Connector 10"/>
          <p:cNvCxnSpPr/>
          <p:nvPr/>
        </p:nvCxnSpPr>
        <p:spPr>
          <a:xfrm>
            <a:off x="3977640" y="2679192"/>
            <a:ext cx="356616" cy="0"/>
          </a:xfrm>
          <a:prstGeom prst="line">
            <a:avLst/>
          </a:prstGeom>
          <a:ln w="50800">
            <a:solidFill>
              <a:srgbClr val="4F4F4F"/>
            </a:solidFill>
            <a:tailEnd type="triangle" w="med" len="med"/>
          </a:ln>
        </p:spPr>
      </p:cxnSp>
      <p:sp>
        <p:nvSpPr>
          <p:cNvPr id="12" name="Rounded Rectangle 11"/>
          <p:cNvSpPr/>
          <p:nvPr/>
        </p:nvSpPr>
        <p:spPr>
          <a:xfrm>
            <a:off x="4379976" y="1307592"/>
            <a:ext cx="3429000" cy="27432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4379976" y="1307592"/>
            <a:ext cx="3429000" cy="530352"/>
          </a:xfrm>
          <a:prstGeom prst="roundRect">
            <a:avLst>
              <a:gd name="adj" fmla="val 25000"/>
            </a:avLst>
          </a:prstGeom>
          <a:solidFill>
            <a:srgbClr val="2C6E8F"/>
          </a:solidFill>
          <a:ln>
            <a:noFill/>
          </a:ln>
          <a:effectLst/>
        </p:spPr>
        <p:txBody>
          <a:bodyPr rtlCol="0" anchor="ctr"/>
          <a:lstStyle/>
          <a:p/>
        </p:txBody>
      </p:sp>
      <p:sp>
        <p:nvSpPr>
          <p:cNvPr id="14" name="Rectangle 13"/>
          <p:cNvSpPr/>
          <p:nvPr/>
        </p:nvSpPr>
        <p:spPr>
          <a:xfrm>
            <a:off x="4379976" y="1572768"/>
            <a:ext cx="3429000" cy="265176"/>
          </a:xfrm>
          <a:prstGeom prst="rect">
            <a:avLst/>
          </a:prstGeom>
          <a:solidFill>
            <a:srgbClr val="2C6E8F"/>
          </a:solidFill>
          <a:ln>
            <a:noFill/>
          </a:ln>
          <a:effectLst/>
        </p:spPr>
        <p:txBody>
          <a:bodyPr rtlCol="0" anchor="ctr"/>
          <a:lstStyle/>
          <a:p/>
        </p:txBody>
      </p:sp>
      <p:sp>
        <p:nvSpPr>
          <p:cNvPr id="15" name="TextBox 14"/>
          <p:cNvSpPr txBox="1"/>
          <p:nvPr/>
        </p:nvSpPr>
        <p:spPr>
          <a:xfrm>
            <a:off x="4471416" y="1307592"/>
            <a:ext cx="3246120"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2. Aşınma ve taşınma</a:t>
            </a:r>
          </a:p>
        </p:txBody>
      </p:sp>
      <p:sp>
        <p:nvSpPr>
          <p:cNvPr id="16" name="TextBox 15"/>
          <p:cNvSpPr txBox="1"/>
          <p:nvPr/>
        </p:nvSpPr>
        <p:spPr>
          <a:xfrm>
            <a:off x="4489704" y="1911096"/>
            <a:ext cx="3209544" cy="20665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ana kayanın ayrışması sonucu oluşmuş malzemelerin bulunduğu yerden uzaklaşması veya taşınmasıdır</a:t>
            </a:r>
          </a:p>
        </p:txBody>
      </p:sp>
      <p:cxnSp>
        <p:nvCxnSpPr>
          <p:cNvPr id="17" name="Connector 16"/>
          <p:cNvCxnSpPr/>
          <p:nvPr/>
        </p:nvCxnSpPr>
        <p:spPr>
          <a:xfrm>
            <a:off x="7854696" y="2679192"/>
            <a:ext cx="356616" cy="0"/>
          </a:xfrm>
          <a:prstGeom prst="line">
            <a:avLst/>
          </a:prstGeom>
          <a:ln w="50800">
            <a:solidFill>
              <a:srgbClr val="4F4F4F"/>
            </a:solidFill>
            <a:tailEnd type="triangle" w="med" len="med"/>
          </a:ln>
        </p:spPr>
      </p:cxnSp>
      <p:sp>
        <p:nvSpPr>
          <p:cNvPr id="18" name="Rounded Rectangle 17"/>
          <p:cNvSpPr/>
          <p:nvPr/>
        </p:nvSpPr>
        <p:spPr>
          <a:xfrm>
            <a:off x="8257032" y="1307592"/>
            <a:ext cx="3429000" cy="274320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8257032" y="1307592"/>
            <a:ext cx="3429000" cy="530352"/>
          </a:xfrm>
          <a:prstGeom prst="roundRect">
            <a:avLst>
              <a:gd name="adj" fmla="val 25000"/>
            </a:avLst>
          </a:prstGeom>
          <a:solidFill>
            <a:srgbClr val="2C7FB8"/>
          </a:solidFill>
          <a:ln>
            <a:noFill/>
          </a:ln>
          <a:effectLst/>
        </p:spPr>
        <p:txBody>
          <a:bodyPr rtlCol="0" anchor="ctr"/>
          <a:lstStyle/>
          <a:p/>
        </p:txBody>
      </p:sp>
      <p:sp>
        <p:nvSpPr>
          <p:cNvPr id="20" name="Rectangle 19"/>
          <p:cNvSpPr/>
          <p:nvPr/>
        </p:nvSpPr>
        <p:spPr>
          <a:xfrm>
            <a:off x="8257032" y="1572768"/>
            <a:ext cx="3429000" cy="265176"/>
          </a:xfrm>
          <a:prstGeom prst="rect">
            <a:avLst/>
          </a:prstGeom>
          <a:solidFill>
            <a:srgbClr val="2C7FB8"/>
          </a:solidFill>
          <a:ln>
            <a:noFill/>
          </a:ln>
          <a:effectLst/>
        </p:spPr>
        <p:txBody>
          <a:bodyPr rtlCol="0" anchor="ctr"/>
          <a:lstStyle/>
          <a:p/>
        </p:txBody>
      </p:sp>
      <p:sp>
        <p:nvSpPr>
          <p:cNvPr id="21" name="TextBox 20"/>
          <p:cNvSpPr txBox="1"/>
          <p:nvPr/>
        </p:nvSpPr>
        <p:spPr>
          <a:xfrm>
            <a:off x="8348472" y="1307592"/>
            <a:ext cx="3246120"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3. Biriktirme</a:t>
            </a:r>
          </a:p>
        </p:txBody>
      </p:sp>
      <p:sp>
        <p:nvSpPr>
          <p:cNvPr id="22" name="TextBox 21"/>
          <p:cNvSpPr txBox="1"/>
          <p:nvPr/>
        </p:nvSpPr>
        <p:spPr>
          <a:xfrm>
            <a:off x="8366760" y="1911096"/>
            <a:ext cx="3209544" cy="20665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hızlarının ve taşıma güçlerinin azaldığı, çoğunlukla çukur veya düz alanlarda biriktirmesiyle gerçekleşir</a:t>
            </a:r>
          </a:p>
        </p:txBody>
      </p:sp>
      <p:sp>
        <p:nvSpPr>
          <p:cNvPr id="23" name="Rounded Rectangle 22"/>
          <p:cNvSpPr/>
          <p:nvPr/>
        </p:nvSpPr>
        <p:spPr>
          <a:xfrm>
            <a:off x="502920" y="4325112"/>
            <a:ext cx="11185855" cy="914400"/>
          </a:xfrm>
          <a:prstGeom prst="roundRect">
            <a:avLst>
              <a:gd name="adj" fmla="val 8000"/>
            </a:avLst>
          </a:prstGeom>
          <a:solidFill>
            <a:srgbClr val="F0F0F0"/>
          </a:solidFill>
          <a:ln>
            <a:noFill/>
          </a:ln>
          <a:effectLst/>
        </p:spPr>
        <p:txBody>
          <a:bodyPr rtlCol="0" anchor="ctr"/>
          <a:lstStyle/>
          <a:p/>
        </p:txBody>
      </p:sp>
      <p:sp>
        <p:nvSpPr>
          <p:cNvPr id="24" name="Rectangle 23"/>
          <p:cNvSpPr/>
          <p:nvPr/>
        </p:nvSpPr>
        <p:spPr>
          <a:xfrm>
            <a:off x="502920" y="4325112"/>
            <a:ext cx="118872" cy="914400"/>
          </a:xfrm>
          <a:prstGeom prst="rect">
            <a:avLst/>
          </a:prstGeom>
          <a:solidFill>
            <a:srgbClr val="2C6E8F"/>
          </a:solidFill>
          <a:ln>
            <a:noFill/>
          </a:ln>
          <a:effectLst/>
        </p:spPr>
        <p:txBody>
          <a:bodyPr rtlCol="0" anchor="ctr"/>
          <a:lstStyle/>
          <a:p/>
        </p:txBody>
      </p:sp>
      <p:sp>
        <p:nvSpPr>
          <p:cNvPr id="25" name="TextBox 24"/>
          <p:cNvSpPr txBox="1"/>
          <p:nvPr/>
        </p:nvSpPr>
        <p:spPr>
          <a:xfrm>
            <a:off x="777240" y="432511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Aşınma, genel olarak iki farklı şekilde gerçekleşir. Bunlar erozyon ve kütle hareketleridir.</a:t>
            </a:r>
          </a:p>
        </p:txBody>
      </p:sp>
      <p:sp>
        <p:nvSpPr>
          <p:cNvPr id="26" name="Rounded Rectangle 25"/>
          <p:cNvSpPr/>
          <p:nvPr/>
        </p:nvSpPr>
        <p:spPr>
          <a:xfrm>
            <a:off x="502920" y="5376672"/>
            <a:ext cx="11185855" cy="868680"/>
          </a:xfrm>
          <a:prstGeom prst="roundRect">
            <a:avLst>
              <a:gd name="adj" fmla="val 8000"/>
            </a:avLst>
          </a:prstGeom>
          <a:solidFill>
            <a:srgbClr val="F0F0F0"/>
          </a:solidFill>
          <a:ln>
            <a:noFill/>
          </a:ln>
          <a:effectLst/>
        </p:spPr>
        <p:txBody>
          <a:bodyPr rtlCol="0" anchor="ctr"/>
          <a:lstStyle/>
          <a:p/>
        </p:txBody>
      </p:sp>
      <p:sp>
        <p:nvSpPr>
          <p:cNvPr id="27" name="Rectangle 26"/>
          <p:cNvSpPr/>
          <p:nvPr/>
        </p:nvSpPr>
        <p:spPr>
          <a:xfrm>
            <a:off x="502920" y="5376672"/>
            <a:ext cx="118872" cy="868680"/>
          </a:xfrm>
          <a:prstGeom prst="rect">
            <a:avLst/>
          </a:prstGeom>
          <a:solidFill>
            <a:srgbClr val="FCC021"/>
          </a:solidFill>
          <a:ln>
            <a:noFill/>
          </a:ln>
          <a:effectLst/>
        </p:spPr>
        <p:txBody>
          <a:bodyPr rtlCol="0" anchor="ctr"/>
          <a:lstStyle/>
          <a:p/>
        </p:txBody>
      </p:sp>
      <p:sp>
        <p:nvSpPr>
          <p:cNvPr id="28" name="TextBox 27"/>
          <p:cNvSpPr txBox="1"/>
          <p:nvPr/>
        </p:nvSpPr>
        <p:spPr>
          <a:xfrm>
            <a:off x="777240" y="5376672"/>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Aşınma ve biriktirme süreçleri yeryüzünün şekillenmesi sürecinde önemli rol oynamaktadır.</a:t>
            </a:r>
          </a:p>
        </p:txBody>
      </p:sp>
      <p:sp>
        <p:nvSpPr>
          <p:cNvPr id="29" name="TextBox 2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0" name="Rounded Rectangle 2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 76-78</a:t>
            </a:r>
          </a:p>
        </p:txBody>
      </p:sp>
      <p:sp>
        <p:nvSpPr>
          <p:cNvPr id="31" name="TextBox 3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126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Erozyon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EROZYON</a:t>
            </a:r>
          </a:p>
        </p:txBody>
      </p:sp>
      <p:pic>
        <p:nvPicPr>
          <p:cNvPr id="6" name="Picture 5" descr="h9_erozyon_nevsehir_s77.jpg"/>
          <p:cNvPicPr>
            <a:picLocks noChangeAspect="1"/>
          </p:cNvPicPr>
          <p:nvPr/>
        </p:nvPicPr>
        <p:blipFill>
          <a:blip r:embed="rId3"/>
          <a:stretch>
            <a:fillRect/>
          </a:stretch>
        </p:blipFill>
        <p:spPr>
          <a:xfrm>
            <a:off x="502920" y="1650590"/>
            <a:ext cx="4572000" cy="3245922"/>
          </a:xfrm>
          <a:prstGeom prst="rect">
            <a:avLst/>
          </a:prstGeom>
          <a:ln w="9525">
            <a:solidFill>
              <a:srgbClr val="D9D9D9"/>
            </a:solidFill>
          </a:ln>
        </p:spPr>
      </p:pic>
      <p:sp>
        <p:nvSpPr>
          <p:cNvPr id="7" name="TextBox 6"/>
          <p:cNvSpPr txBox="1"/>
          <p:nvPr/>
        </p:nvSpPr>
        <p:spPr>
          <a:xfrm>
            <a:off x="502920" y="5376672"/>
            <a:ext cx="4572000" cy="822960"/>
          </a:xfrm>
          <a:prstGeom prst="rect">
            <a:avLst/>
          </a:prstGeom>
          <a:noFill/>
        </p:spPr>
        <p:txBody>
          <a:bodyPr wrap="square" anchor="t" lIns="73152" rIns="73152" tIns="36576" bIns="36576">
            <a:noAutofit/>
          </a:bodyPr>
          <a:lstStyle/>
          <a:p>
            <a:pPr algn="l">
              <a:spcBef>
                <a:spcPts val="0"/>
              </a:spcBef>
              <a:spcAft>
                <a:spcPts val="0"/>
              </a:spcAft>
            </a:pPr>
            <a:r>
              <a:rPr lang="tr-TR" sz="1600" b="0" i="1">
                <a:solidFill>
                  <a:srgbClr val="767676"/>
                </a:solidFill>
                <a:latin typeface="Calibri"/>
              </a:rPr>
              <a:t>Görsel 3.19: Bitki örtüsü zayıf bölgelerde su ve rüzgâr erozyonu etkilidir (Nevşehir-Türkiye).</a:t>
            </a:r>
          </a:p>
        </p:txBody>
      </p:sp>
      <p:sp>
        <p:nvSpPr>
          <p:cNvPr id="8" name="Rounded Rectangle 7"/>
          <p:cNvSpPr/>
          <p:nvPr/>
        </p:nvSpPr>
        <p:spPr>
          <a:xfrm>
            <a:off x="5303520" y="1307592"/>
            <a:ext cx="6385255" cy="2834640"/>
          </a:xfrm>
          <a:prstGeom prst="roundRect">
            <a:avLst>
              <a:gd name="adj" fmla="val 6000"/>
            </a:avLst>
          </a:prstGeom>
          <a:solidFill>
            <a:srgbClr val="F0F0F0"/>
          </a:solidFill>
          <a:ln>
            <a:noFill/>
          </a:ln>
          <a:effectLst/>
        </p:spPr>
        <p:txBody>
          <a:bodyPr rtlCol="0" anchor="ctr"/>
          <a:lstStyle/>
          <a:p/>
        </p:txBody>
      </p:sp>
      <p:sp>
        <p:nvSpPr>
          <p:cNvPr id="9" name="Rectangle 8"/>
          <p:cNvSpPr/>
          <p:nvPr/>
        </p:nvSpPr>
        <p:spPr>
          <a:xfrm>
            <a:off x="5303520" y="1307592"/>
            <a:ext cx="146304" cy="2834640"/>
          </a:xfrm>
          <a:prstGeom prst="rect">
            <a:avLst/>
          </a:prstGeom>
          <a:solidFill>
            <a:srgbClr val="2C6E8F"/>
          </a:solidFill>
          <a:ln>
            <a:noFill/>
          </a:ln>
          <a:effectLst/>
        </p:spPr>
        <p:txBody>
          <a:bodyPr rtlCol="0" anchor="ctr"/>
          <a:lstStyle/>
          <a:p/>
        </p:txBody>
      </p:sp>
      <p:sp>
        <p:nvSpPr>
          <p:cNvPr id="10" name="TextBox 9"/>
          <p:cNvSpPr txBox="1"/>
          <p:nvPr/>
        </p:nvSpPr>
        <p:spPr>
          <a:xfrm>
            <a:off x="5669280" y="1417320"/>
            <a:ext cx="58366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EROZYON</a:t>
            </a:r>
          </a:p>
        </p:txBody>
      </p:sp>
      <p:sp>
        <p:nvSpPr>
          <p:cNvPr id="11" name="TextBox 10"/>
          <p:cNvSpPr txBox="1"/>
          <p:nvPr/>
        </p:nvSpPr>
        <p:spPr>
          <a:xfrm>
            <a:off x="5669280" y="1810512"/>
            <a:ext cx="5836615" cy="21945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Ana kaya üzerinde oluşmuş toprağın ve diğer küçük boyutlu malzemelerin su (akarsu, yer altı suları, seyelan, buzul, dalga ve akıntılar), rüzgâr, canlılar gibi dış etkenler tarafından aşındırılması ve taşınması sürecine erozyon adı verilir.</a:t>
            </a:r>
          </a:p>
        </p:txBody>
      </p:sp>
      <p:sp>
        <p:nvSpPr>
          <p:cNvPr id="12" name="Rounded Rectangle 11"/>
          <p:cNvSpPr/>
          <p:nvPr/>
        </p:nvSpPr>
        <p:spPr>
          <a:xfrm>
            <a:off x="5303520" y="4279392"/>
            <a:ext cx="6385255" cy="196596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5303520" y="4279392"/>
            <a:ext cx="6385255" cy="530352"/>
          </a:xfrm>
          <a:prstGeom prst="roundRect">
            <a:avLst>
              <a:gd name="adj" fmla="val 25000"/>
            </a:avLst>
          </a:prstGeom>
          <a:solidFill>
            <a:srgbClr val="2C6E8F"/>
          </a:solidFill>
          <a:ln>
            <a:noFill/>
          </a:ln>
          <a:effectLst/>
        </p:spPr>
        <p:txBody>
          <a:bodyPr rtlCol="0" anchor="ctr"/>
          <a:lstStyle/>
          <a:p/>
        </p:txBody>
      </p:sp>
      <p:sp>
        <p:nvSpPr>
          <p:cNvPr id="14" name="Rectangle 13"/>
          <p:cNvSpPr/>
          <p:nvPr/>
        </p:nvSpPr>
        <p:spPr>
          <a:xfrm>
            <a:off x="5303520" y="4544568"/>
            <a:ext cx="6385255" cy="265176"/>
          </a:xfrm>
          <a:prstGeom prst="rect">
            <a:avLst/>
          </a:prstGeom>
          <a:solidFill>
            <a:srgbClr val="2C6E8F"/>
          </a:solidFill>
          <a:ln>
            <a:noFill/>
          </a:ln>
          <a:effectLst/>
        </p:spPr>
        <p:txBody>
          <a:bodyPr rtlCol="0" anchor="ctr"/>
          <a:lstStyle/>
          <a:p/>
        </p:txBody>
      </p:sp>
      <p:sp>
        <p:nvSpPr>
          <p:cNvPr id="15" name="TextBox 14"/>
          <p:cNvSpPr txBox="1"/>
          <p:nvPr/>
        </p:nvSpPr>
        <p:spPr>
          <a:xfrm>
            <a:off x="5394960" y="4279392"/>
            <a:ext cx="6202375"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Erozyonu etkileyen faktörler</a:t>
            </a:r>
          </a:p>
        </p:txBody>
      </p:sp>
      <p:sp>
        <p:nvSpPr>
          <p:cNvPr id="16" name="TextBox 15"/>
          <p:cNvSpPr txBox="1"/>
          <p:nvPr/>
        </p:nvSpPr>
        <p:spPr>
          <a:xfrm>
            <a:off x="5413248" y="4882896"/>
            <a:ext cx="6165799" cy="12893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Arazinin eğimi, bitki örtüsünün durumu, malzemenin boyutu ve özellikleri, erozyonu gerçekleştiren dış etkenin büyüklüğü ve miktarı, insan faaliyetleri</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127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Kütle hareketleri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KÜTLE HAREKETLERİ</a:t>
            </a:r>
          </a:p>
        </p:txBody>
      </p:sp>
      <p:pic>
        <p:nvPicPr>
          <p:cNvPr id="6" name="Picture 5" descr="h9_kutle_hareketleri_s77.jpg"/>
          <p:cNvPicPr>
            <a:picLocks noChangeAspect="1"/>
          </p:cNvPicPr>
          <p:nvPr/>
        </p:nvPicPr>
        <p:blipFill>
          <a:blip r:embed="rId3"/>
          <a:stretch>
            <a:fillRect/>
          </a:stretch>
        </p:blipFill>
        <p:spPr>
          <a:xfrm>
            <a:off x="9047559" y="1216152"/>
            <a:ext cx="2539230" cy="5029200"/>
          </a:xfrm>
          <a:prstGeom prst="rect">
            <a:avLst/>
          </a:prstGeom>
          <a:ln w="9525">
            <a:solidFill>
              <a:srgbClr val="D9D9D9"/>
            </a:solidFill>
          </a:ln>
        </p:spPr>
      </p:pic>
      <p:sp>
        <p:nvSpPr>
          <p:cNvPr id="7" name="Rounded Rectangle 6"/>
          <p:cNvSpPr/>
          <p:nvPr/>
        </p:nvSpPr>
        <p:spPr>
          <a:xfrm>
            <a:off x="502920" y="1261872"/>
            <a:ext cx="8214055" cy="146304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502920" y="1261872"/>
            <a:ext cx="118872" cy="1463040"/>
          </a:xfrm>
          <a:prstGeom prst="rect">
            <a:avLst/>
          </a:prstGeom>
          <a:solidFill>
            <a:srgbClr val="C25B1F"/>
          </a:solidFill>
          <a:ln>
            <a:noFill/>
          </a:ln>
          <a:effectLst/>
        </p:spPr>
        <p:txBody>
          <a:bodyPr rtlCol="0" anchor="ctr"/>
          <a:lstStyle/>
          <a:p/>
        </p:txBody>
      </p:sp>
      <p:sp>
        <p:nvSpPr>
          <p:cNvPr id="9" name="TextBox 8"/>
          <p:cNvSpPr txBox="1"/>
          <p:nvPr/>
        </p:nvSpPr>
        <p:spPr>
          <a:xfrm>
            <a:off x="777240" y="1261872"/>
            <a:ext cx="7802575" cy="146304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Yamaçlardaki malzemenin kendi ağırlığı ve yer çekiminin de etkisiyle yamaçtan aşağı doğru hareket etmesi sonucunda kütle hareketleri gerçekleşir.</a:t>
            </a:r>
          </a:p>
        </p:txBody>
      </p:sp>
      <p:sp>
        <p:nvSpPr>
          <p:cNvPr id="10" name="Rounded Rectangle 9"/>
          <p:cNvSpPr/>
          <p:nvPr/>
        </p:nvSpPr>
        <p:spPr>
          <a:xfrm>
            <a:off x="502920" y="2862072"/>
            <a:ext cx="8214055" cy="118872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2862072"/>
            <a:ext cx="118872" cy="1188720"/>
          </a:xfrm>
          <a:prstGeom prst="rect">
            <a:avLst/>
          </a:prstGeom>
          <a:solidFill>
            <a:srgbClr val="C25B1F"/>
          </a:solidFill>
          <a:ln>
            <a:noFill/>
          </a:ln>
          <a:effectLst/>
        </p:spPr>
        <p:txBody>
          <a:bodyPr rtlCol="0" anchor="ctr"/>
          <a:lstStyle/>
          <a:p/>
        </p:txBody>
      </p:sp>
      <p:sp>
        <p:nvSpPr>
          <p:cNvPr id="12" name="TextBox 11"/>
          <p:cNvSpPr txBox="1"/>
          <p:nvPr/>
        </p:nvSpPr>
        <p:spPr>
          <a:xfrm>
            <a:off x="777240" y="2862072"/>
            <a:ext cx="7802575" cy="11887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Kütle hareketleri genellikle aniden gerçekleşen ve büyük miktarda malzemenin harekete geçtiği aşınma şeklidir.</a:t>
            </a:r>
          </a:p>
        </p:txBody>
      </p:sp>
      <p:sp>
        <p:nvSpPr>
          <p:cNvPr id="13" name="Rounded Rectangle 12"/>
          <p:cNvSpPr/>
          <p:nvPr/>
        </p:nvSpPr>
        <p:spPr>
          <a:xfrm>
            <a:off x="502920" y="4279392"/>
            <a:ext cx="8214055" cy="196596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502920" y="4279392"/>
            <a:ext cx="8214055" cy="530352"/>
          </a:xfrm>
          <a:prstGeom prst="roundRect">
            <a:avLst>
              <a:gd name="adj" fmla="val 25000"/>
            </a:avLst>
          </a:prstGeom>
          <a:solidFill>
            <a:srgbClr val="C25B1F"/>
          </a:solidFill>
          <a:ln>
            <a:noFill/>
          </a:ln>
          <a:effectLst/>
        </p:spPr>
        <p:txBody>
          <a:bodyPr rtlCol="0" anchor="ctr"/>
          <a:lstStyle/>
          <a:p/>
        </p:txBody>
      </p:sp>
      <p:sp>
        <p:nvSpPr>
          <p:cNvPr id="15" name="Rectangle 14"/>
          <p:cNvSpPr/>
          <p:nvPr/>
        </p:nvSpPr>
        <p:spPr>
          <a:xfrm>
            <a:off x="502920" y="4544568"/>
            <a:ext cx="8214055" cy="265176"/>
          </a:xfrm>
          <a:prstGeom prst="rect">
            <a:avLst/>
          </a:prstGeom>
          <a:solidFill>
            <a:srgbClr val="C25B1F"/>
          </a:solidFill>
          <a:ln>
            <a:noFill/>
          </a:ln>
          <a:effectLst/>
        </p:spPr>
        <p:txBody>
          <a:bodyPr rtlCol="0" anchor="ctr"/>
          <a:lstStyle/>
          <a:p/>
        </p:txBody>
      </p:sp>
      <p:sp>
        <p:nvSpPr>
          <p:cNvPr id="16" name="TextBox 15"/>
          <p:cNvSpPr txBox="1"/>
          <p:nvPr/>
        </p:nvSpPr>
        <p:spPr>
          <a:xfrm>
            <a:off x="594360" y="4279392"/>
            <a:ext cx="8031175"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Başlıca kütle hareketleri</a:t>
            </a:r>
          </a:p>
        </p:txBody>
      </p:sp>
      <p:sp>
        <p:nvSpPr>
          <p:cNvPr id="17" name="TextBox 16"/>
          <p:cNvSpPr txBox="1"/>
          <p:nvPr/>
        </p:nvSpPr>
        <p:spPr>
          <a:xfrm>
            <a:off x="612648" y="4882896"/>
            <a:ext cx="7994599" cy="128930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kaya sürünmesi, akma (moloz, toprak ve çamur), kaymalar, kaya düşmesi ve devrilmeleri, toprak sürünmeleri ile çökmelerdir</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128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Kütle hareketlerini ne tetikler?</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ETKENLER</a:t>
            </a:r>
          </a:p>
        </p:txBody>
      </p:sp>
      <p:sp>
        <p:nvSpPr>
          <p:cNvPr id="6" name="Rounded Rectangle 5"/>
          <p:cNvSpPr/>
          <p:nvPr/>
        </p:nvSpPr>
        <p:spPr>
          <a:xfrm>
            <a:off x="502920" y="1261872"/>
            <a:ext cx="5492343" cy="3566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5492343"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5492343"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Doğal etkenler</a:t>
            </a:r>
          </a:p>
        </p:txBody>
      </p:sp>
      <p:sp>
        <p:nvSpPr>
          <p:cNvPr id="10" name="TextBox 9"/>
          <p:cNvSpPr txBox="1"/>
          <p:nvPr/>
        </p:nvSpPr>
        <p:spPr>
          <a:xfrm>
            <a:off x="612648" y="1865376"/>
            <a:ext cx="5272887" cy="288950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Yükselti, yamaç eğimi, bakı</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Yamaçtaki malzemenin özelliği</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Yağış miktarı</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Tabakaların uzanış yönü</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Deprem ve çığ gibi doğa olayları da kütle hareketlerini tetikleyebilmektedir.</a:t>
            </a:r>
          </a:p>
        </p:txBody>
      </p:sp>
      <p:sp>
        <p:nvSpPr>
          <p:cNvPr id="11" name="Rounded Rectangle 10"/>
          <p:cNvSpPr/>
          <p:nvPr/>
        </p:nvSpPr>
        <p:spPr>
          <a:xfrm>
            <a:off x="6196431" y="1261872"/>
            <a:ext cx="5492343" cy="3566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61872"/>
            <a:ext cx="5492343"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6196431" y="1527048"/>
            <a:ext cx="5492343" cy="265176"/>
          </a:xfrm>
          <a:prstGeom prst="rect">
            <a:avLst/>
          </a:prstGeom>
          <a:solidFill>
            <a:srgbClr val="C25B1F"/>
          </a:solidFill>
          <a:ln>
            <a:noFill/>
          </a:ln>
          <a:effectLst/>
        </p:spPr>
        <p:txBody>
          <a:bodyPr rtlCol="0" anchor="ctr"/>
          <a:lstStyle/>
          <a:p/>
        </p:txBody>
      </p:sp>
      <p:sp>
        <p:nvSpPr>
          <p:cNvPr id="14" name="TextBox 13"/>
          <p:cNvSpPr txBox="1"/>
          <p:nvPr/>
        </p:nvSpPr>
        <p:spPr>
          <a:xfrm>
            <a:off x="6287871"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İnsan faaliyetleri</a:t>
            </a:r>
          </a:p>
        </p:txBody>
      </p:sp>
      <p:sp>
        <p:nvSpPr>
          <p:cNvPr id="15" name="TextBox 14"/>
          <p:cNvSpPr txBox="1"/>
          <p:nvPr/>
        </p:nvSpPr>
        <p:spPr>
          <a:xfrm>
            <a:off x="6306159" y="1865376"/>
            <a:ext cx="5272887" cy="2889504"/>
          </a:xfrm>
          <a:prstGeom prst="rect">
            <a:avLst/>
          </a:prstGeom>
          <a:noFill/>
        </p:spPr>
        <p:txBody>
          <a:bodyPr wrap="square" anchor="t" lIns="73152" rIns="73152" tIns="36576" bIns="36576">
            <a:noAutofit/>
          </a:bodyPr>
          <a:lstStyle/>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eğim dengesini bozan insan faaliyetleri (yol, maden açma vb.)</a:t>
            </a:r>
          </a:p>
        </p:txBody>
      </p:sp>
      <p:sp>
        <p:nvSpPr>
          <p:cNvPr id="16" name="Rounded Rectangle 15"/>
          <p:cNvSpPr/>
          <p:nvPr/>
        </p:nvSpPr>
        <p:spPr>
          <a:xfrm>
            <a:off x="502920" y="4965192"/>
            <a:ext cx="11185855" cy="1280160"/>
          </a:xfrm>
          <a:prstGeom prst="roundRect">
            <a:avLst>
              <a:gd name="adj" fmla="val 6000"/>
            </a:avLst>
          </a:prstGeom>
          <a:solidFill>
            <a:srgbClr val="F0F0F0"/>
          </a:solidFill>
          <a:ln>
            <a:noFill/>
          </a:ln>
          <a:effectLst/>
        </p:spPr>
        <p:txBody>
          <a:bodyPr rtlCol="0" anchor="ctr"/>
          <a:lstStyle/>
          <a:p/>
        </p:txBody>
      </p:sp>
      <p:sp>
        <p:nvSpPr>
          <p:cNvPr id="17" name="Rectangle 16"/>
          <p:cNvSpPr/>
          <p:nvPr/>
        </p:nvSpPr>
        <p:spPr>
          <a:xfrm>
            <a:off x="502920" y="4965192"/>
            <a:ext cx="146304" cy="1280160"/>
          </a:xfrm>
          <a:prstGeom prst="rect">
            <a:avLst/>
          </a:prstGeom>
          <a:solidFill>
            <a:srgbClr val="2C6E8F"/>
          </a:solidFill>
          <a:ln>
            <a:noFill/>
          </a:ln>
          <a:effectLst/>
        </p:spPr>
        <p:txBody>
          <a:bodyPr rtlCol="0" anchor="ctr"/>
          <a:lstStyle/>
          <a:p/>
        </p:txBody>
      </p:sp>
      <p:sp>
        <p:nvSpPr>
          <p:cNvPr id="18" name="TextBox 17"/>
          <p:cNvSpPr txBox="1"/>
          <p:nvPr/>
        </p:nvSpPr>
        <p:spPr>
          <a:xfrm>
            <a:off x="868680" y="50749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BAKI (sözlük)</a:t>
            </a:r>
          </a:p>
        </p:txBody>
      </p:sp>
      <p:sp>
        <p:nvSpPr>
          <p:cNvPr id="19" name="TextBox 18"/>
          <p:cNvSpPr txBox="1"/>
          <p:nvPr/>
        </p:nvSpPr>
        <p:spPr>
          <a:xfrm>
            <a:off x="868680" y="5468112"/>
            <a:ext cx="10637215" cy="6400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Özellikle dağlık yörelerde bir yamacın güneş ışınlarına, güneye ya da kuzeye karşı konumu.</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129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Yamacın eteği kazılırsa?</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Bir yol yapımı için dik bir yamacın eteği kazılıyor. Bu durum hangi süreci tetikleyebilir? Neden?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130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Yamacın eteği kazılırsa?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yol yapımı için dik bir yamacın eteği kazılıyor. Bu durum hangi süreci tetikleyebilir? Neden?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Kütle hareketini (kayma, kaya düşmesi): yamacın eğim dengesi bozulur, malzeme kendi ağırlığı ve yer çekimiyle yamaç aşağı hareket eder.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Kitap yol ve maden açmayı eğim dengesini bozan insan faaliyetleri arasında sayar.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131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Biriktirme ve dış etkenlerin alanları</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BİRİKTİRME</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234440"/>
          </a:xfrm>
          <a:prstGeom prst="rect">
            <a:avLst/>
          </a:prstGeom>
          <a:solidFill>
            <a:srgbClr val="2C7FB8"/>
          </a:solidFill>
          <a:ln>
            <a:noFill/>
          </a:ln>
          <a:effectLst/>
        </p:spPr>
        <p:txBody>
          <a:bodyPr rtlCol="0" anchor="ctr"/>
          <a:lstStyle/>
          <a:p/>
        </p:txBody>
      </p:sp>
      <p:sp>
        <p:nvSpPr>
          <p:cNvPr id="8" name="TextBox 7"/>
          <p:cNvSpPr txBox="1"/>
          <p:nvPr/>
        </p:nvSpPr>
        <p:spPr>
          <a:xfrm>
            <a:off x="777240" y="1261872"/>
            <a:ext cx="10774375" cy="123444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Böylece bir taraftan tektonik süreçlerle oluşmuş dağ, tepe gibi yükseltiler aşındırılıp alçaltılırken diğer taraftan yine tektonik süreçlerin etkisiyle oluşmuş büyük çukurluklar doldurulmaktadır. Bu sürecin nihai sonucu, arazinin tamamen düzleşmesidir.</a:t>
            </a:r>
          </a:p>
        </p:txBody>
      </p:sp>
      <p:sp>
        <p:nvSpPr>
          <p:cNvPr id="9" name="Rounded Rectangle 8"/>
          <p:cNvSpPr/>
          <p:nvPr/>
        </p:nvSpPr>
        <p:spPr>
          <a:xfrm>
            <a:off x="502920" y="2679192"/>
            <a:ext cx="2645587" cy="356616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79192"/>
            <a:ext cx="2645587" cy="530352"/>
          </a:xfrm>
          <a:prstGeom prst="roundRect">
            <a:avLst>
              <a:gd name="adj" fmla="val 25000"/>
            </a:avLst>
          </a:prstGeom>
          <a:solidFill>
            <a:srgbClr val="4F7CAC"/>
          </a:solidFill>
          <a:ln>
            <a:noFill/>
          </a:ln>
          <a:effectLst/>
        </p:spPr>
        <p:txBody>
          <a:bodyPr rtlCol="0" anchor="ctr"/>
          <a:lstStyle/>
          <a:p/>
        </p:txBody>
      </p:sp>
      <p:sp>
        <p:nvSpPr>
          <p:cNvPr id="11" name="Rectangle 10"/>
          <p:cNvSpPr/>
          <p:nvPr/>
        </p:nvSpPr>
        <p:spPr>
          <a:xfrm>
            <a:off x="502920" y="2944368"/>
            <a:ext cx="2645587" cy="265176"/>
          </a:xfrm>
          <a:prstGeom prst="rect">
            <a:avLst/>
          </a:prstGeom>
          <a:solidFill>
            <a:srgbClr val="4F7CAC"/>
          </a:solidFill>
          <a:ln>
            <a:noFill/>
          </a:ln>
          <a:effectLst/>
        </p:spPr>
        <p:txBody>
          <a:bodyPr rtlCol="0" anchor="ctr"/>
          <a:lstStyle/>
          <a:p/>
        </p:txBody>
      </p:sp>
      <p:sp>
        <p:nvSpPr>
          <p:cNvPr id="12" name="TextBox 11"/>
          <p:cNvSpPr txBox="1"/>
          <p:nvPr/>
        </p:nvSpPr>
        <p:spPr>
          <a:xfrm>
            <a:off x="594360" y="267919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Buzullar</a:t>
            </a:r>
          </a:p>
        </p:txBody>
      </p:sp>
      <p:sp>
        <p:nvSpPr>
          <p:cNvPr id="13" name="TextBox 12"/>
          <p:cNvSpPr txBox="1"/>
          <p:nvPr/>
        </p:nvSpPr>
        <p:spPr>
          <a:xfrm>
            <a:off x="612648" y="328269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Kutuplara yakın bölgelerde ve dağların yükseklerinde</a:t>
            </a:r>
          </a:p>
        </p:txBody>
      </p:sp>
      <p:sp>
        <p:nvSpPr>
          <p:cNvPr id="14" name="Rounded Rectangle 13"/>
          <p:cNvSpPr/>
          <p:nvPr/>
        </p:nvSpPr>
        <p:spPr>
          <a:xfrm>
            <a:off x="3349675" y="2679192"/>
            <a:ext cx="2645587" cy="356616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3349675" y="2679192"/>
            <a:ext cx="2645587" cy="530352"/>
          </a:xfrm>
          <a:prstGeom prst="roundRect">
            <a:avLst>
              <a:gd name="adj" fmla="val 25000"/>
            </a:avLst>
          </a:prstGeom>
          <a:solidFill>
            <a:srgbClr val="1F8A8A"/>
          </a:solidFill>
          <a:ln>
            <a:noFill/>
          </a:ln>
          <a:effectLst/>
        </p:spPr>
        <p:txBody>
          <a:bodyPr rtlCol="0" anchor="ctr"/>
          <a:lstStyle/>
          <a:p/>
        </p:txBody>
      </p:sp>
      <p:sp>
        <p:nvSpPr>
          <p:cNvPr id="16" name="Rectangle 15"/>
          <p:cNvSpPr/>
          <p:nvPr/>
        </p:nvSpPr>
        <p:spPr>
          <a:xfrm>
            <a:off x="3349675" y="2944368"/>
            <a:ext cx="2645587" cy="265176"/>
          </a:xfrm>
          <a:prstGeom prst="rect">
            <a:avLst/>
          </a:prstGeom>
          <a:solidFill>
            <a:srgbClr val="1F8A8A"/>
          </a:solidFill>
          <a:ln>
            <a:noFill/>
          </a:ln>
          <a:effectLst/>
        </p:spPr>
        <p:txBody>
          <a:bodyPr rtlCol="0" anchor="ctr"/>
          <a:lstStyle/>
          <a:p/>
        </p:txBody>
      </p:sp>
      <p:sp>
        <p:nvSpPr>
          <p:cNvPr id="17" name="TextBox 16"/>
          <p:cNvSpPr txBox="1"/>
          <p:nvPr/>
        </p:nvSpPr>
        <p:spPr>
          <a:xfrm>
            <a:off x="3441115" y="267919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Dalga ve akıntılar</a:t>
            </a:r>
          </a:p>
        </p:txBody>
      </p:sp>
      <p:sp>
        <p:nvSpPr>
          <p:cNvPr id="18" name="TextBox 17"/>
          <p:cNvSpPr txBox="1"/>
          <p:nvPr/>
        </p:nvSpPr>
        <p:spPr>
          <a:xfrm>
            <a:off x="3459403" y="328269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kıyılarda</a:t>
            </a:r>
          </a:p>
        </p:txBody>
      </p:sp>
      <p:sp>
        <p:nvSpPr>
          <p:cNvPr id="19" name="Rounded Rectangle 18"/>
          <p:cNvSpPr/>
          <p:nvPr/>
        </p:nvSpPr>
        <p:spPr>
          <a:xfrm>
            <a:off x="6196430" y="2679192"/>
            <a:ext cx="2645587" cy="356616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6196430" y="2679192"/>
            <a:ext cx="2645587" cy="530352"/>
          </a:xfrm>
          <a:prstGeom prst="roundRect">
            <a:avLst>
              <a:gd name="adj" fmla="val 25000"/>
            </a:avLst>
          </a:prstGeom>
          <a:solidFill>
            <a:srgbClr val="2C7FB8"/>
          </a:solidFill>
          <a:ln>
            <a:noFill/>
          </a:ln>
          <a:effectLst/>
        </p:spPr>
        <p:txBody>
          <a:bodyPr rtlCol="0" anchor="ctr"/>
          <a:lstStyle/>
          <a:p/>
        </p:txBody>
      </p:sp>
      <p:sp>
        <p:nvSpPr>
          <p:cNvPr id="21" name="Rectangle 20"/>
          <p:cNvSpPr/>
          <p:nvPr/>
        </p:nvSpPr>
        <p:spPr>
          <a:xfrm>
            <a:off x="6196430" y="2944368"/>
            <a:ext cx="2645587" cy="265176"/>
          </a:xfrm>
          <a:prstGeom prst="rect">
            <a:avLst/>
          </a:prstGeom>
          <a:solidFill>
            <a:srgbClr val="2C7FB8"/>
          </a:solidFill>
          <a:ln>
            <a:noFill/>
          </a:ln>
          <a:effectLst/>
        </p:spPr>
        <p:txBody>
          <a:bodyPr rtlCol="0" anchor="ctr"/>
          <a:lstStyle/>
          <a:p/>
        </p:txBody>
      </p:sp>
      <p:sp>
        <p:nvSpPr>
          <p:cNvPr id="22" name="TextBox 21"/>
          <p:cNvSpPr txBox="1"/>
          <p:nvPr/>
        </p:nvSpPr>
        <p:spPr>
          <a:xfrm>
            <a:off x="6287870" y="267919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Akarsular</a:t>
            </a:r>
          </a:p>
        </p:txBody>
      </p:sp>
      <p:sp>
        <p:nvSpPr>
          <p:cNvPr id="23" name="TextBox 22"/>
          <p:cNvSpPr txBox="1"/>
          <p:nvPr/>
        </p:nvSpPr>
        <p:spPr>
          <a:xfrm>
            <a:off x="6306158" y="328269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orta ve sıcak kuşaktaki ılıman ve yağışlı bölgelerde</a:t>
            </a:r>
          </a:p>
        </p:txBody>
      </p:sp>
      <p:sp>
        <p:nvSpPr>
          <p:cNvPr id="24" name="Rounded Rectangle 23"/>
          <p:cNvSpPr/>
          <p:nvPr/>
        </p:nvSpPr>
        <p:spPr>
          <a:xfrm>
            <a:off x="9043185" y="2679192"/>
            <a:ext cx="2645587" cy="356616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9043185" y="2679192"/>
            <a:ext cx="2645587" cy="530352"/>
          </a:xfrm>
          <a:prstGeom prst="roundRect">
            <a:avLst>
              <a:gd name="adj" fmla="val 25000"/>
            </a:avLst>
          </a:prstGeom>
          <a:solidFill>
            <a:srgbClr val="B8862B"/>
          </a:solidFill>
          <a:ln>
            <a:noFill/>
          </a:ln>
          <a:effectLst/>
        </p:spPr>
        <p:txBody>
          <a:bodyPr rtlCol="0" anchor="ctr"/>
          <a:lstStyle/>
          <a:p/>
        </p:txBody>
      </p:sp>
      <p:sp>
        <p:nvSpPr>
          <p:cNvPr id="26" name="Rectangle 25"/>
          <p:cNvSpPr/>
          <p:nvPr/>
        </p:nvSpPr>
        <p:spPr>
          <a:xfrm>
            <a:off x="9043185" y="2944368"/>
            <a:ext cx="2645587" cy="265176"/>
          </a:xfrm>
          <a:prstGeom prst="rect">
            <a:avLst/>
          </a:prstGeom>
          <a:solidFill>
            <a:srgbClr val="B8862B"/>
          </a:solidFill>
          <a:ln>
            <a:noFill/>
          </a:ln>
          <a:effectLst/>
        </p:spPr>
        <p:txBody>
          <a:bodyPr rtlCol="0" anchor="ctr"/>
          <a:lstStyle/>
          <a:p/>
        </p:txBody>
      </p:sp>
      <p:sp>
        <p:nvSpPr>
          <p:cNvPr id="27" name="TextBox 26"/>
          <p:cNvSpPr txBox="1"/>
          <p:nvPr/>
        </p:nvSpPr>
        <p:spPr>
          <a:xfrm>
            <a:off x="9134625" y="267919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Rüzgârlar</a:t>
            </a:r>
          </a:p>
        </p:txBody>
      </p:sp>
      <p:sp>
        <p:nvSpPr>
          <p:cNvPr id="28" name="TextBox 27"/>
          <p:cNvSpPr txBox="1"/>
          <p:nvPr/>
        </p:nvSpPr>
        <p:spPr>
          <a:xfrm>
            <a:off x="9152913" y="328269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kurak ve yarı kurak bölgelerde</a:t>
            </a:r>
          </a:p>
        </p:txBody>
      </p:sp>
      <p:sp>
        <p:nvSpPr>
          <p:cNvPr id="29" name="TextBox 2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0" name="Rounded Rectangle 2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31" name="TextBox 3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132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Kurak ve yarı kurak bölgelerde yeryüzünü şekillendiren dış etkenlerden hangisi daha çok etkilidir?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Buzullar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Dalga ve akıntılar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Rüzgârlar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Yer altı suları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Akarsular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133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Kurak ve yarı kurak bölgelerde yeryüzünü şekillendiren dış etkenlerden hangisi daha çok etkilidir?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Buzullar</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Dalga ve akıntılar</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Rüzgârlar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Yer altı suları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Akarsular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78: … kurak ve yarı kurak bölgelerde daha çok rüzgârlar etkilidir.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134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Suyun etkisi: yağmurdan sele</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SU</a:t>
            </a:r>
          </a:p>
        </p:txBody>
      </p:sp>
      <p:pic>
        <p:nvPicPr>
          <p:cNvPr id="6" name="Picture 5" descr="h9_kirgibayir_s76.jpg"/>
          <p:cNvPicPr>
            <a:picLocks noChangeAspect="1"/>
          </p:cNvPicPr>
          <p:nvPr/>
        </p:nvPicPr>
        <p:blipFill>
          <a:blip r:embed="rId3"/>
          <a:stretch>
            <a:fillRect/>
          </a:stretch>
        </p:blipFill>
        <p:spPr>
          <a:xfrm>
            <a:off x="7116775" y="1261872"/>
            <a:ext cx="4572000" cy="2505615"/>
          </a:xfrm>
          <a:prstGeom prst="rect">
            <a:avLst/>
          </a:prstGeom>
          <a:ln w="9525">
            <a:solidFill>
              <a:srgbClr val="D9D9D9"/>
            </a:solidFill>
          </a:ln>
        </p:spPr>
      </p:pic>
      <p:sp>
        <p:nvSpPr>
          <p:cNvPr id="7" name="TextBox 6"/>
          <p:cNvSpPr txBox="1"/>
          <p:nvPr/>
        </p:nvSpPr>
        <p:spPr>
          <a:xfrm>
            <a:off x="7116775" y="3867912"/>
            <a:ext cx="4572000" cy="411480"/>
          </a:xfrm>
          <a:prstGeom prst="rect">
            <a:avLst/>
          </a:prstGeom>
          <a:noFill/>
        </p:spPr>
        <p:txBody>
          <a:bodyPr wrap="square" anchor="t" lIns="73152" rIns="73152" tIns="36576" bIns="36576">
            <a:noAutofit/>
          </a:bodyPr>
          <a:lstStyle/>
          <a:p>
            <a:pPr algn="l">
              <a:spcBef>
                <a:spcPts val="0"/>
              </a:spcBef>
              <a:spcAft>
                <a:spcPts val="0"/>
              </a:spcAft>
            </a:pPr>
            <a:r>
              <a:rPr lang="tr-TR" sz="1600" b="0" i="1">
                <a:solidFill>
                  <a:srgbClr val="767676"/>
                </a:solidFill>
                <a:latin typeface="Calibri"/>
              </a:rPr>
              <a:t>Kırgıbayır (kitap s. 76)</a:t>
            </a:r>
          </a:p>
        </p:txBody>
      </p:sp>
      <p:sp>
        <p:nvSpPr>
          <p:cNvPr id="8" name="Rounded Rectangle 7"/>
          <p:cNvSpPr/>
          <p:nvPr/>
        </p:nvSpPr>
        <p:spPr>
          <a:xfrm>
            <a:off x="502920" y="1261872"/>
            <a:ext cx="6385255" cy="1417320"/>
          </a:xfrm>
          <a:prstGeom prst="roundRect">
            <a:avLst>
              <a:gd name="adj" fmla="val 8000"/>
            </a:avLst>
          </a:prstGeom>
          <a:solidFill>
            <a:srgbClr val="F0F0F0"/>
          </a:solidFill>
          <a:ln>
            <a:noFill/>
          </a:ln>
          <a:effectLst/>
        </p:spPr>
        <p:txBody>
          <a:bodyPr rtlCol="0" anchor="ctr"/>
          <a:lstStyle/>
          <a:p/>
        </p:txBody>
      </p:sp>
      <p:sp>
        <p:nvSpPr>
          <p:cNvPr id="9" name="Rectangle 8"/>
          <p:cNvSpPr/>
          <p:nvPr/>
        </p:nvSpPr>
        <p:spPr>
          <a:xfrm>
            <a:off x="502920" y="1261872"/>
            <a:ext cx="118872" cy="1417320"/>
          </a:xfrm>
          <a:prstGeom prst="rect">
            <a:avLst/>
          </a:prstGeom>
          <a:solidFill>
            <a:srgbClr val="2C7FB8"/>
          </a:solidFill>
          <a:ln>
            <a:noFill/>
          </a:ln>
          <a:effectLst/>
        </p:spPr>
        <p:txBody>
          <a:bodyPr rtlCol="0" anchor="ctr"/>
          <a:lstStyle/>
          <a:p/>
        </p:txBody>
      </p:sp>
      <p:sp>
        <p:nvSpPr>
          <p:cNvPr id="10" name="TextBox 9"/>
          <p:cNvSpPr txBox="1"/>
          <p:nvPr/>
        </p:nvSpPr>
        <p:spPr>
          <a:xfrm>
            <a:off x="777240" y="1261872"/>
            <a:ext cx="5973775" cy="14173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Suyun yeryüzünün şekillenmesinde bir etken olması öncelikle su döngüsünün varlığı sayesindedir.</a:t>
            </a:r>
          </a:p>
        </p:txBody>
      </p:sp>
      <p:sp>
        <p:nvSpPr>
          <p:cNvPr id="11" name="Rounded Rectangle 10"/>
          <p:cNvSpPr/>
          <p:nvPr/>
        </p:nvSpPr>
        <p:spPr>
          <a:xfrm>
            <a:off x="502920" y="2816352"/>
            <a:ext cx="6385255" cy="1417320"/>
          </a:xfrm>
          <a:prstGeom prst="roundRect">
            <a:avLst>
              <a:gd name="adj" fmla="val 8000"/>
            </a:avLst>
          </a:prstGeom>
          <a:solidFill>
            <a:srgbClr val="F0F0F0"/>
          </a:solidFill>
          <a:ln>
            <a:noFill/>
          </a:ln>
          <a:effectLst/>
        </p:spPr>
        <p:txBody>
          <a:bodyPr rtlCol="0" anchor="ctr"/>
          <a:lstStyle/>
          <a:p/>
        </p:txBody>
      </p:sp>
      <p:sp>
        <p:nvSpPr>
          <p:cNvPr id="12" name="Rectangle 11"/>
          <p:cNvSpPr/>
          <p:nvPr/>
        </p:nvSpPr>
        <p:spPr>
          <a:xfrm>
            <a:off x="502920" y="2816352"/>
            <a:ext cx="118872" cy="1417320"/>
          </a:xfrm>
          <a:prstGeom prst="rect">
            <a:avLst/>
          </a:prstGeom>
          <a:solidFill>
            <a:srgbClr val="2C7FB8"/>
          </a:solidFill>
          <a:ln>
            <a:noFill/>
          </a:ln>
          <a:effectLst/>
        </p:spPr>
        <p:txBody>
          <a:bodyPr rtlCol="0" anchor="ctr"/>
          <a:lstStyle/>
          <a:p/>
        </p:txBody>
      </p:sp>
      <p:sp>
        <p:nvSpPr>
          <p:cNvPr id="13" name="TextBox 12"/>
          <p:cNvSpPr txBox="1"/>
          <p:nvPr/>
        </p:nvSpPr>
        <p:spPr>
          <a:xfrm>
            <a:off x="777240" y="2816352"/>
            <a:ext cx="5973775" cy="14173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Bu ilk aşama bitki örtüsünün zayıf olduğu arazilerde daha büyük bir şekillendirici etki gösterir.</a:t>
            </a:r>
          </a:p>
        </p:txBody>
      </p:sp>
      <p:sp>
        <p:nvSpPr>
          <p:cNvPr id="14" name="Rounded Rectangle 13"/>
          <p:cNvSpPr/>
          <p:nvPr/>
        </p:nvSpPr>
        <p:spPr>
          <a:xfrm>
            <a:off x="502920" y="4416552"/>
            <a:ext cx="11185855" cy="1828800"/>
          </a:xfrm>
          <a:prstGeom prst="roundRect">
            <a:avLst>
              <a:gd name="adj" fmla="val 8000"/>
            </a:avLst>
          </a:prstGeom>
          <a:solidFill>
            <a:srgbClr val="E3ECF5"/>
          </a:solidFill>
          <a:ln>
            <a:noFill/>
          </a:ln>
          <a:effectLst/>
        </p:spPr>
        <p:txBody>
          <a:bodyPr rtlCol="0" anchor="ctr" wrap="square" lIns="274320" rIns="274320" tIns="73152" bIns="73152">
            <a:noAutofit/>
          </a:bodyPr>
          <a:lstStyle/>
          <a:p>
            <a:pPr algn="l">
              <a:spcBef>
                <a:spcPts val="0"/>
              </a:spcBef>
              <a:spcAft>
                <a:spcPts val="0"/>
              </a:spcAft>
            </a:pPr>
            <a:r>
              <a:rPr lang="tr-TR" sz="2400" b="0" i="0">
                <a:solidFill>
                  <a:srgbClr val="262626"/>
                </a:solidFill>
                <a:latin typeface="Calibri"/>
              </a:rPr>
              <a:t>Sel sularının tüf, kil, marn gibi malzemelerden oluşmuş arazideki yamaçları aşındırmasıyla meydana gelen peribacaları ve kırgıbayır bu şekilde oluşan yer şekillerinin başlıca örnekleridir.</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135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peribacası nasıl oluşur?</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4 dk</a:t>
            </a:r>
          </a:p>
        </p:txBody>
      </p:sp>
      <p:pic>
        <p:nvPicPr>
          <p:cNvPr id="6" name="Picture 5" descr="h9_peribacasi_s78.jpg"/>
          <p:cNvPicPr>
            <a:picLocks noChangeAspect="1"/>
          </p:cNvPicPr>
          <p:nvPr/>
        </p:nvPicPr>
        <p:blipFill>
          <a:blip r:embed="rId3"/>
          <a:stretch>
            <a:fillRect/>
          </a:stretch>
        </p:blipFill>
        <p:spPr>
          <a:xfrm>
            <a:off x="502920" y="2533407"/>
            <a:ext cx="6309360" cy="2394688"/>
          </a:xfrm>
          <a:prstGeom prst="rect">
            <a:avLst/>
          </a:prstGeom>
          <a:ln w="9525">
            <a:solidFill>
              <a:srgbClr val="D9D9D9"/>
            </a:solidFill>
          </a:ln>
        </p:spPr>
      </p:pic>
      <p:sp>
        <p:nvSpPr>
          <p:cNvPr id="7" name="Rounded Rectangle 6"/>
          <p:cNvSpPr/>
          <p:nvPr/>
        </p:nvSpPr>
        <p:spPr>
          <a:xfrm>
            <a:off x="7040880" y="1261872"/>
            <a:ext cx="4647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200" b="1" i="0">
                <a:solidFill>
                  <a:srgbClr val="262626"/>
                </a:solidFill>
                <a:latin typeface="Calibri"/>
              </a:rPr>
              <a:t>1. Peribacası oluşumunda kayaç türleri belirleyici bir faktör müdür? Açıklayınız.</a:t>
            </a:r>
          </a:p>
          <a:p>
            <a:pPr algn="l">
              <a:spcBef>
                <a:spcPts val="0"/>
              </a:spcBef>
              <a:spcAft>
                <a:spcPts val="1200"/>
              </a:spcAft>
            </a:pPr>
            <a:r>
              <a:rPr lang="tr-TR" sz="2200" b="1" i="0">
                <a:solidFill>
                  <a:srgbClr val="262626"/>
                </a:solidFill>
                <a:latin typeface="Calibri"/>
              </a:rPr>
              <a:t>2. Peribacası oluşumunda yaşanan aşınım süreçlerinde hangi doğal faktörler etkili olmuştur?</a:t>
            </a:r>
          </a:p>
          <a:p>
            <a:pPr algn="l">
              <a:spcBef>
                <a:spcPts val="0"/>
              </a:spcBef>
              <a:spcAft>
                <a:spcPts val="0"/>
              </a:spcAft>
            </a:pPr>
            <a:r>
              <a:rPr lang="tr-TR" sz="2200" b="1" i="0">
                <a:solidFill>
                  <a:srgbClr val="262626"/>
                </a:solidFill>
                <a:latin typeface="Calibri"/>
              </a:rPr>
              <a:t>3. Peribacasının oluşum sürecinde arazide nasıl bir değişim yaşanmıştır?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136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peribacası nasıl oluşur?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Kayaç türü belirleyici mi? · 2) Hangi doğal faktörler? · 3) Arazide nasıl bir değişim?</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Evet: tüf, kil, marn gibi kolay aşınan malzeme hızla aşınır; üstteki koyu, dirençli tabaka alttakini korur ve sütunun başlığı olur.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2) Yağmur damlaları ve yamaçtan akan sel suları.</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3) Yamaç önce yarılır, sonra sütunlara ayrılır; olgunlaşan sütunlar bozulup alçalır.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137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Akarsular nasıl aşındırır?</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AKARSU</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05840"/>
          </a:xfrm>
          <a:prstGeom prst="rect">
            <a:avLst/>
          </a:prstGeom>
          <a:solidFill>
            <a:srgbClr val="2C7FB8"/>
          </a:solidFill>
          <a:ln>
            <a:noFill/>
          </a:ln>
          <a:effectLst/>
        </p:spPr>
        <p:txBody>
          <a:bodyPr rtlCol="0" anchor="ctr"/>
          <a:lstStyle/>
          <a:p/>
        </p:txBody>
      </p:sp>
      <p:sp>
        <p:nvSpPr>
          <p:cNvPr id="8" name="TextBox 7"/>
          <p:cNvSpPr txBox="1"/>
          <p:nvPr/>
        </p:nvSpPr>
        <p:spPr>
          <a:xfrm>
            <a:off x="777240" y="1261872"/>
            <a:ext cx="10774375" cy="100584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Akarsular, suyun hem fiziksel hem de kimyasal etkisiyle içinde aktığı yatağın tabanı ve kenarlarından aşındırma yapar.</a:t>
            </a:r>
          </a:p>
        </p:txBody>
      </p:sp>
      <p:sp>
        <p:nvSpPr>
          <p:cNvPr id="9" name="TextBox 8"/>
          <p:cNvSpPr txBox="1"/>
          <p:nvPr/>
        </p:nvSpPr>
        <p:spPr>
          <a:xfrm>
            <a:off x="502920" y="240487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1" i="0">
                <a:solidFill>
                  <a:srgbClr val="2C7FB8"/>
                </a:solidFill>
                <a:latin typeface="Calibri"/>
              </a:rPr>
              <a:t>Aşındırma gücünü belirleyenler:</a:t>
            </a:r>
          </a:p>
        </p:txBody>
      </p:sp>
      <p:sp>
        <p:nvSpPr>
          <p:cNvPr id="10" name="Rounded Rectangle 9"/>
          <p:cNvSpPr/>
          <p:nvPr/>
        </p:nvSpPr>
        <p:spPr>
          <a:xfrm>
            <a:off x="502920" y="299923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su kütlesinin miktarı (debi)</a:t>
            </a:r>
          </a:p>
        </p:txBody>
      </p:sp>
      <p:sp>
        <p:nvSpPr>
          <p:cNvPr id="11" name="Rounded Rectangle 10"/>
          <p:cNvSpPr/>
          <p:nvPr/>
        </p:nvSpPr>
        <p:spPr>
          <a:xfrm>
            <a:off x="3345103" y="299923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akış hızı</a:t>
            </a:r>
          </a:p>
        </p:txBody>
      </p:sp>
      <p:sp>
        <p:nvSpPr>
          <p:cNvPr id="12" name="Rounded Rectangle 11"/>
          <p:cNvSpPr/>
          <p:nvPr/>
        </p:nvSpPr>
        <p:spPr>
          <a:xfrm>
            <a:off x="6187287" y="299923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taşıdığı yük miktarı</a:t>
            </a:r>
          </a:p>
        </p:txBody>
      </p:sp>
      <p:sp>
        <p:nvSpPr>
          <p:cNvPr id="13" name="Rounded Rectangle 12"/>
          <p:cNvSpPr/>
          <p:nvPr/>
        </p:nvSpPr>
        <p:spPr>
          <a:xfrm>
            <a:off x="9029471" y="299923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yağış ve buharlaşma</a:t>
            </a:r>
          </a:p>
        </p:txBody>
      </p:sp>
      <p:sp>
        <p:nvSpPr>
          <p:cNvPr id="14" name="Rounded Rectangle 13"/>
          <p:cNvSpPr/>
          <p:nvPr/>
        </p:nvSpPr>
        <p:spPr>
          <a:xfrm>
            <a:off x="502920" y="418795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yükselti</a:t>
            </a:r>
          </a:p>
        </p:txBody>
      </p:sp>
      <p:sp>
        <p:nvSpPr>
          <p:cNvPr id="15" name="Rounded Rectangle 14"/>
          <p:cNvSpPr/>
          <p:nvPr/>
        </p:nvSpPr>
        <p:spPr>
          <a:xfrm>
            <a:off x="3345103" y="418795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eğim</a:t>
            </a:r>
          </a:p>
        </p:txBody>
      </p:sp>
      <p:sp>
        <p:nvSpPr>
          <p:cNvPr id="16" name="Rounded Rectangle 15"/>
          <p:cNvSpPr/>
          <p:nvPr/>
        </p:nvSpPr>
        <p:spPr>
          <a:xfrm>
            <a:off x="6187287" y="418795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kayaç yapısı</a:t>
            </a:r>
          </a:p>
        </p:txBody>
      </p:sp>
      <p:sp>
        <p:nvSpPr>
          <p:cNvPr id="17" name="Rounded Rectangle 16"/>
          <p:cNvSpPr/>
          <p:nvPr/>
        </p:nvSpPr>
        <p:spPr>
          <a:xfrm>
            <a:off x="9029471" y="4187952"/>
            <a:ext cx="2659303" cy="1005840"/>
          </a:xfrm>
          <a:prstGeom prst="roundRect">
            <a:avLst>
              <a:gd name="adj" fmla="val 25000"/>
            </a:avLst>
          </a:prstGeom>
          <a:solidFill>
            <a:srgbClr val="FFFFFF"/>
          </a:solidFill>
          <a:ln w="25400">
            <a:solidFill>
              <a:srgbClr val="2C7FB8"/>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7FB8"/>
                </a:solidFill>
                <a:latin typeface="Calibri"/>
              </a:rPr>
              <a:t>bitki örtüsü</a:t>
            </a:r>
          </a:p>
        </p:txBody>
      </p:sp>
      <p:sp>
        <p:nvSpPr>
          <p:cNvPr id="18" name="Rounded Rectangle 17"/>
          <p:cNvSpPr/>
          <p:nvPr/>
        </p:nvSpPr>
        <p:spPr>
          <a:xfrm>
            <a:off x="502920" y="5422392"/>
            <a:ext cx="11185855" cy="822960"/>
          </a:xfrm>
          <a:prstGeom prst="roundRect">
            <a:avLst>
              <a:gd name="adj" fmla="val 8000"/>
            </a:avLst>
          </a:prstGeom>
          <a:solidFill>
            <a:srgbClr val="E3ECF5"/>
          </a:solidFill>
          <a:ln>
            <a:noFill/>
          </a:ln>
          <a:effectLst/>
        </p:spPr>
        <p:txBody>
          <a:bodyPr rtlCol="0" anchor="ctr" wrap="square" lIns="128016" rIns="128016" tIns="73152" bIns="73152">
            <a:noAutofit/>
          </a:bodyPr>
          <a:lstStyle/>
          <a:p>
            <a:pPr algn="ctr">
              <a:spcBef>
                <a:spcPts val="0"/>
              </a:spcBef>
              <a:spcAft>
                <a:spcPts val="0"/>
              </a:spcAft>
            </a:pPr>
            <a:r>
              <a:rPr lang="tr-TR" sz="2200" b="0" i="0">
                <a:solidFill>
                  <a:srgbClr val="262626"/>
                </a:solidFill>
                <a:latin typeface="Calibri"/>
              </a:rPr>
              <a:t>Akarsu, yataktan kopardığı malzemeyi taşıyarak erozyona neden olur.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138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Görsel 3.21: akarsu yükünü nasıl taşır?</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DÜŞÜN · 2 dk</a:t>
            </a:r>
          </a:p>
        </p:txBody>
      </p:sp>
      <p:pic>
        <p:nvPicPr>
          <p:cNvPr id="6" name="Picture 5" descr="h9_tasima_yollari_s79.jpg"/>
          <p:cNvPicPr>
            <a:picLocks noChangeAspect="1"/>
          </p:cNvPicPr>
          <p:nvPr/>
        </p:nvPicPr>
        <p:blipFill>
          <a:blip r:embed="rId3"/>
          <a:stretch>
            <a:fillRect/>
          </a:stretch>
        </p:blipFill>
        <p:spPr>
          <a:xfrm>
            <a:off x="502920" y="2228088"/>
            <a:ext cx="6949440" cy="3005328"/>
          </a:xfrm>
          <a:prstGeom prst="rect">
            <a:avLst/>
          </a:prstGeom>
          <a:ln w="9525">
            <a:solidFill>
              <a:srgbClr val="D9D9D9"/>
            </a:solidFill>
          </a:ln>
        </p:spPr>
      </p:pic>
      <p:sp>
        <p:nvSpPr>
          <p:cNvPr id="7" name="Rounded Rectangle 6"/>
          <p:cNvSpPr/>
          <p:nvPr/>
        </p:nvSpPr>
        <p:spPr>
          <a:xfrm>
            <a:off x="7680960" y="1261872"/>
            <a:ext cx="400781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400" b="1" i="0">
                <a:solidFill>
                  <a:srgbClr val="262626"/>
                </a:solidFill>
                <a:latin typeface="Calibri"/>
              </a:rPr>
              <a:t>Görseli incele:</a:t>
            </a:r>
          </a:p>
          <a:p>
            <a:pPr algn="l">
              <a:spcBef>
                <a:spcPts val="0"/>
              </a:spcBef>
              <a:spcAft>
                <a:spcPts val="1200"/>
              </a:spcAft>
            </a:pPr>
            <a:r>
              <a:rPr lang="tr-TR" sz="2400" b="1" i="0">
                <a:solidFill>
                  <a:srgbClr val="262626"/>
                </a:solidFill>
                <a:latin typeface="Calibri"/>
              </a:rPr>
              <a:t>1. Kaba kum, çakıl ve taşlar nasıl taşınır?</a:t>
            </a:r>
          </a:p>
          <a:p>
            <a:pPr algn="l">
              <a:spcBef>
                <a:spcPts val="0"/>
              </a:spcBef>
              <a:spcAft>
                <a:spcPts val="0"/>
              </a:spcAft>
            </a:pPr>
            <a:r>
              <a:rPr lang="tr-TR" sz="2400" b="1" i="0">
                <a:solidFill>
                  <a:srgbClr val="262626"/>
                </a:solidFill>
                <a:latin typeface="Calibri"/>
              </a:rPr>
              <a:t>2. Çözünmüş ve askıdaki maddeler nasıl taşınır?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139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Görsel 3.21: akarsu yükünü nasıl taşır?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Kaba kum, çakıl, taş nasıl taşınır? · 2) Çözünmüş ve askıdaki maddeler nasıl taşınır?</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a:spcBef>
                <a:spcPts val="0"/>
              </a:spcBef>
              <a:spcAft>
                <a:spcPts val="500"/>
              </a:spcAft>
            </a:pPr>
            <a:r>
              <a:rPr lang="tr-TR" sz="2600" b="0" i="0">
                <a:solidFill>
                  <a:srgbClr val="262626"/>
                </a:solidFill>
                <a:latin typeface="Calibri"/>
              </a:rPr>
              <a:t>Akarsular katı madde yüklerini üç yolla taşırlar.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Kaba kum, çakıl ve taşlardan oluşan taban malzemesi ise yuvarlanarak, kayarak ve zıplama hareketiyle taşınırlar.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2) Çözünmüş ve askıda kalan maddeler genel olarak akan suyla taşınırlar.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140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Derine, yana, geriye: denge profili</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DENGE PROFİLİ</a:t>
            </a:r>
          </a:p>
        </p:txBody>
      </p:sp>
      <p:pic>
        <p:nvPicPr>
          <p:cNvPr id="6" name="Picture 5" descr="h9_denge_profili_s79.jpg"/>
          <p:cNvPicPr>
            <a:picLocks noChangeAspect="1"/>
          </p:cNvPicPr>
          <p:nvPr/>
        </p:nvPicPr>
        <p:blipFill>
          <a:blip r:embed="rId3"/>
          <a:stretch>
            <a:fillRect/>
          </a:stretch>
        </p:blipFill>
        <p:spPr>
          <a:xfrm>
            <a:off x="502920" y="1261872"/>
            <a:ext cx="6766560" cy="2531635"/>
          </a:xfrm>
          <a:prstGeom prst="rect">
            <a:avLst/>
          </a:prstGeom>
          <a:ln w="9525">
            <a:solidFill>
              <a:srgbClr val="D9D9D9"/>
            </a:solidFill>
          </a:ln>
        </p:spPr>
      </p:pic>
      <p:sp>
        <p:nvSpPr>
          <p:cNvPr id="7" name="Rounded Rectangle 6"/>
          <p:cNvSpPr/>
          <p:nvPr/>
        </p:nvSpPr>
        <p:spPr>
          <a:xfrm>
            <a:off x="7498080" y="1261872"/>
            <a:ext cx="1463040" cy="777240"/>
          </a:xfrm>
          <a:prstGeom prst="roundRect">
            <a:avLst>
              <a:gd name="adj" fmla="val 25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FFFFFF"/>
                </a:solidFill>
                <a:latin typeface="Calibri"/>
              </a:rPr>
              <a:t>Derine</a:t>
            </a:r>
          </a:p>
        </p:txBody>
      </p:sp>
      <p:sp>
        <p:nvSpPr>
          <p:cNvPr id="8" name="TextBox 7"/>
          <p:cNvSpPr txBox="1"/>
          <p:nvPr/>
        </p:nvSpPr>
        <p:spPr>
          <a:xfrm>
            <a:off x="9098280" y="1261872"/>
            <a:ext cx="2590495" cy="77724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yatağın tabanını</a:t>
            </a:r>
          </a:p>
        </p:txBody>
      </p:sp>
      <p:sp>
        <p:nvSpPr>
          <p:cNvPr id="9" name="Rounded Rectangle 8"/>
          <p:cNvSpPr/>
          <p:nvPr/>
        </p:nvSpPr>
        <p:spPr>
          <a:xfrm>
            <a:off x="7498080" y="2176272"/>
            <a:ext cx="1463040" cy="777240"/>
          </a:xfrm>
          <a:prstGeom prst="roundRect">
            <a:avLst>
              <a:gd name="adj" fmla="val 25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FFFFFF"/>
                </a:solidFill>
                <a:latin typeface="Calibri"/>
              </a:rPr>
              <a:t>Yana</a:t>
            </a:r>
          </a:p>
        </p:txBody>
      </p:sp>
      <p:sp>
        <p:nvSpPr>
          <p:cNvPr id="10" name="TextBox 9"/>
          <p:cNvSpPr txBox="1"/>
          <p:nvPr/>
        </p:nvSpPr>
        <p:spPr>
          <a:xfrm>
            <a:off x="9098280" y="2176272"/>
            <a:ext cx="2590495" cy="77724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yatağın kenarlarını</a:t>
            </a:r>
          </a:p>
        </p:txBody>
      </p:sp>
      <p:sp>
        <p:nvSpPr>
          <p:cNvPr id="11" name="Rounded Rectangle 10"/>
          <p:cNvSpPr/>
          <p:nvPr/>
        </p:nvSpPr>
        <p:spPr>
          <a:xfrm>
            <a:off x="7498080" y="3090672"/>
            <a:ext cx="1463040" cy="777240"/>
          </a:xfrm>
          <a:prstGeom prst="roundRect">
            <a:avLst>
              <a:gd name="adj" fmla="val 25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FFFFFF"/>
                </a:solidFill>
                <a:latin typeface="Calibri"/>
              </a:rPr>
              <a:t>Geriye</a:t>
            </a:r>
          </a:p>
        </p:txBody>
      </p:sp>
      <p:sp>
        <p:nvSpPr>
          <p:cNvPr id="12" name="TextBox 11"/>
          <p:cNvSpPr txBox="1"/>
          <p:nvPr/>
        </p:nvSpPr>
        <p:spPr>
          <a:xfrm>
            <a:off x="9098280" y="3090672"/>
            <a:ext cx="2590495" cy="77724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ağızdan kaynağa doğru</a:t>
            </a:r>
          </a:p>
        </p:txBody>
      </p:sp>
      <p:sp>
        <p:nvSpPr>
          <p:cNvPr id="13" name="Rounded Rectangle 12"/>
          <p:cNvSpPr/>
          <p:nvPr/>
        </p:nvSpPr>
        <p:spPr>
          <a:xfrm>
            <a:off x="502920" y="4782312"/>
            <a:ext cx="11185855" cy="1463040"/>
          </a:xfrm>
          <a:prstGeom prst="roundRect">
            <a:avLst>
              <a:gd name="adj" fmla="val 8000"/>
            </a:avLst>
          </a:prstGeom>
          <a:solidFill>
            <a:srgbClr val="F0F0F0"/>
          </a:solidFill>
          <a:ln>
            <a:noFill/>
          </a:ln>
          <a:effectLst/>
        </p:spPr>
        <p:txBody>
          <a:bodyPr rtlCol="0" anchor="ctr"/>
          <a:lstStyle/>
          <a:p/>
        </p:txBody>
      </p:sp>
      <p:sp>
        <p:nvSpPr>
          <p:cNvPr id="14" name="Rectangle 13"/>
          <p:cNvSpPr/>
          <p:nvPr/>
        </p:nvSpPr>
        <p:spPr>
          <a:xfrm>
            <a:off x="502920" y="4782312"/>
            <a:ext cx="118872" cy="1463040"/>
          </a:xfrm>
          <a:prstGeom prst="rect">
            <a:avLst/>
          </a:prstGeom>
          <a:solidFill>
            <a:srgbClr val="2C7FB8"/>
          </a:solidFill>
          <a:ln>
            <a:noFill/>
          </a:ln>
          <a:effectLst/>
        </p:spPr>
        <p:txBody>
          <a:bodyPr rtlCol="0" anchor="ctr"/>
          <a:lstStyle/>
          <a:p/>
        </p:txBody>
      </p:sp>
      <p:sp>
        <p:nvSpPr>
          <p:cNvPr id="15" name="TextBox 14"/>
          <p:cNvSpPr txBox="1"/>
          <p:nvPr/>
        </p:nvSpPr>
        <p:spPr>
          <a:xfrm>
            <a:off x="777240" y="4782312"/>
            <a:ext cx="10774375" cy="146304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Denge profili: Yatağını kaynaktan ağıza doğru akabileceği en düşük eğim seviyesine indirip taban seviyesine yaklaştırdıklarında denge profiline ulaşırlar.</a:t>
            </a:r>
          </a:p>
        </p:txBody>
      </p:sp>
      <p:sp>
        <p:nvSpPr>
          <p:cNvPr id="16" name="Rounded Rectangle 15"/>
          <p:cNvSpPr/>
          <p:nvPr/>
        </p:nvSpPr>
        <p:spPr>
          <a:xfrm>
            <a:off x="7498080" y="4050792"/>
            <a:ext cx="4190695" cy="64008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1600" b="0" i="0">
                <a:solidFill>
                  <a:srgbClr val="767676"/>
                </a:solidFill>
                <a:latin typeface="Calibri"/>
              </a:rPr>
              <a:t>Görsel 3.22</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141 / 350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Taban seviyesi</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DÜŞÜN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Göle dökülen bir akarsuyun taban seviyesi nedir? Taban seviyesi değişirse (ör. arazi tektonik olarak yükselirse) akarsu ne yapar?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 81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142 / 350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Taban seviyesi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Göle dökülen bir akarsuyun taban seviyesi nedir? Taban seviyesi değişirse (ör. arazi tektonik olarak yükselirse) akarsu ne yapar?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a:spcBef>
                <a:spcPts val="0"/>
              </a:spcBef>
              <a:spcAft>
                <a:spcPts val="500"/>
              </a:spcAft>
            </a:pPr>
            <a:r>
              <a:rPr lang="tr-TR" sz="2600" b="0" i="0">
                <a:solidFill>
                  <a:srgbClr val="262626"/>
                </a:solidFill>
                <a:latin typeface="Calibri"/>
              </a:rPr>
              <a:t>Akarsuyun taban seviyesi; akarsu denize dökülüyorsa deniz seviyesi, göle dökülüyorsa gölün seviyesidir.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Taban seviyesi değişince akış hızı yeniden artar; akarsu derine aşındırarak yeni bir vadi açar (süreç yeniden başlar).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79, 81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143 / 350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Arazi nasıl düzleşir?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AŞINIM</a:t>
            </a:r>
          </a:p>
        </p:txBody>
      </p:sp>
      <p:pic>
        <p:nvPicPr>
          <p:cNvPr id="6" name="Picture 5" descr="h9_asindirma_sureci_s80.jpg"/>
          <p:cNvPicPr>
            <a:picLocks noChangeAspect="1"/>
          </p:cNvPicPr>
          <p:nvPr/>
        </p:nvPicPr>
        <p:blipFill>
          <a:blip r:embed="rId3"/>
          <a:stretch>
            <a:fillRect/>
          </a:stretch>
        </p:blipFill>
        <p:spPr>
          <a:xfrm>
            <a:off x="502920" y="1216152"/>
            <a:ext cx="6216907" cy="5029200"/>
          </a:xfrm>
          <a:prstGeom prst="rect">
            <a:avLst/>
          </a:prstGeom>
          <a:ln w="9525">
            <a:solidFill>
              <a:srgbClr val="D9D9D9"/>
            </a:solidFill>
          </a:ln>
        </p:spPr>
      </p:pic>
      <p:sp>
        <p:nvSpPr>
          <p:cNvPr id="7" name="Rounded Rectangle 6"/>
          <p:cNvSpPr/>
          <p:nvPr/>
        </p:nvSpPr>
        <p:spPr>
          <a:xfrm>
            <a:off x="6766560" y="1261872"/>
            <a:ext cx="4922215" cy="237744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6766560" y="1261872"/>
            <a:ext cx="118872" cy="2377440"/>
          </a:xfrm>
          <a:prstGeom prst="rect">
            <a:avLst/>
          </a:prstGeom>
          <a:solidFill>
            <a:srgbClr val="2C6E8F"/>
          </a:solidFill>
          <a:ln>
            <a:noFill/>
          </a:ln>
          <a:effectLst/>
        </p:spPr>
        <p:txBody>
          <a:bodyPr rtlCol="0" anchor="ctr"/>
          <a:lstStyle/>
          <a:p/>
        </p:txBody>
      </p:sp>
      <p:sp>
        <p:nvSpPr>
          <p:cNvPr id="9" name="TextBox 8"/>
          <p:cNvSpPr txBox="1"/>
          <p:nvPr/>
        </p:nvSpPr>
        <p:spPr>
          <a:xfrm>
            <a:off x="7040880" y="1261872"/>
            <a:ext cx="4510735" cy="237744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Akarsular, bir taraftan yamaçları aşındırıp alçaltırken diğer taraftan taşıdığı malzemeleri çukurlara biriktirmek suretiyle çok uzun bir süreç sonunda arazinin düzleşmesini sağlar.</a:t>
            </a:r>
          </a:p>
        </p:txBody>
      </p:sp>
      <p:sp>
        <p:nvSpPr>
          <p:cNvPr id="10" name="Rounded Rectangle 9"/>
          <p:cNvSpPr/>
          <p:nvPr/>
        </p:nvSpPr>
        <p:spPr>
          <a:xfrm>
            <a:off x="6766560" y="3822192"/>
            <a:ext cx="4922215" cy="2423160"/>
          </a:xfrm>
          <a:prstGeom prst="roundRect">
            <a:avLst>
              <a:gd name="adj" fmla="val 6000"/>
            </a:avLst>
          </a:prstGeom>
          <a:solidFill>
            <a:srgbClr val="F0F0F0"/>
          </a:solidFill>
          <a:ln>
            <a:noFill/>
          </a:ln>
          <a:effectLst/>
        </p:spPr>
        <p:txBody>
          <a:bodyPr rtlCol="0" anchor="ctr"/>
          <a:lstStyle/>
          <a:p/>
        </p:txBody>
      </p:sp>
      <p:sp>
        <p:nvSpPr>
          <p:cNvPr id="11" name="Rectangle 10"/>
          <p:cNvSpPr/>
          <p:nvPr/>
        </p:nvSpPr>
        <p:spPr>
          <a:xfrm>
            <a:off x="6766560" y="3822192"/>
            <a:ext cx="146304" cy="2423160"/>
          </a:xfrm>
          <a:prstGeom prst="rect">
            <a:avLst/>
          </a:prstGeom>
          <a:solidFill>
            <a:srgbClr val="2C6E8F"/>
          </a:solidFill>
          <a:ln>
            <a:noFill/>
          </a:ln>
          <a:effectLst/>
        </p:spPr>
        <p:txBody>
          <a:bodyPr rtlCol="0" anchor="ctr"/>
          <a:lstStyle/>
          <a:p/>
        </p:txBody>
      </p:sp>
      <p:sp>
        <p:nvSpPr>
          <p:cNvPr id="12" name="TextBox 11"/>
          <p:cNvSpPr txBox="1"/>
          <p:nvPr/>
        </p:nvSpPr>
        <p:spPr>
          <a:xfrm>
            <a:off x="7132320" y="3931920"/>
            <a:ext cx="437357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PENEPLEN</a:t>
            </a:r>
          </a:p>
        </p:txBody>
      </p:sp>
      <p:sp>
        <p:nvSpPr>
          <p:cNvPr id="13" name="TextBox 12"/>
          <p:cNvSpPr txBox="1"/>
          <p:nvPr/>
        </p:nvSpPr>
        <p:spPr>
          <a:xfrm>
            <a:off x="7132320" y="4325112"/>
            <a:ext cx="4373575" cy="17830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Akarsu aşındırmasının son evresinde peneplen adı verilen, taban seviyesine yakın yükseltide düz veya az dalgalı aşınım yüzeyleri oluşur.</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80</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144 / 350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Plato</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PLATO</a:t>
            </a:r>
          </a:p>
        </p:txBody>
      </p:sp>
      <p:pic>
        <p:nvPicPr>
          <p:cNvPr id="6" name="Picture 5" descr="h9_plato_s80.jpg"/>
          <p:cNvPicPr>
            <a:picLocks noChangeAspect="1"/>
          </p:cNvPicPr>
          <p:nvPr/>
        </p:nvPicPr>
        <p:blipFill>
          <a:blip r:embed="rId3"/>
          <a:stretch>
            <a:fillRect/>
          </a:stretch>
        </p:blipFill>
        <p:spPr>
          <a:xfrm>
            <a:off x="502920" y="1261872"/>
            <a:ext cx="5669280" cy="3224534"/>
          </a:xfrm>
          <a:prstGeom prst="rect">
            <a:avLst/>
          </a:prstGeom>
          <a:ln w="9525">
            <a:solidFill>
              <a:srgbClr val="D9D9D9"/>
            </a:solidFill>
          </a:ln>
        </p:spPr>
      </p:pic>
      <p:sp>
        <p:nvSpPr>
          <p:cNvPr id="7" name="Rounded Rectangle 6"/>
          <p:cNvSpPr/>
          <p:nvPr/>
        </p:nvSpPr>
        <p:spPr>
          <a:xfrm>
            <a:off x="6400800" y="1307592"/>
            <a:ext cx="5287975" cy="2468880"/>
          </a:xfrm>
          <a:prstGeom prst="roundRect">
            <a:avLst>
              <a:gd name="adj" fmla="val 6000"/>
            </a:avLst>
          </a:prstGeom>
          <a:solidFill>
            <a:srgbClr val="F0F0F0"/>
          </a:solidFill>
          <a:ln>
            <a:noFill/>
          </a:ln>
          <a:effectLst/>
        </p:spPr>
        <p:txBody>
          <a:bodyPr rtlCol="0" anchor="ctr"/>
          <a:lstStyle/>
          <a:p/>
        </p:txBody>
      </p:sp>
      <p:sp>
        <p:nvSpPr>
          <p:cNvPr id="8" name="Rectangle 7"/>
          <p:cNvSpPr/>
          <p:nvPr/>
        </p:nvSpPr>
        <p:spPr>
          <a:xfrm>
            <a:off x="6400800" y="1307592"/>
            <a:ext cx="146304" cy="2468880"/>
          </a:xfrm>
          <a:prstGeom prst="rect">
            <a:avLst/>
          </a:prstGeom>
          <a:solidFill>
            <a:srgbClr val="2C6E8F"/>
          </a:solidFill>
          <a:ln>
            <a:noFill/>
          </a:ln>
          <a:effectLst/>
        </p:spPr>
        <p:txBody>
          <a:bodyPr rtlCol="0" anchor="ctr"/>
          <a:lstStyle/>
          <a:p/>
        </p:txBody>
      </p:sp>
      <p:sp>
        <p:nvSpPr>
          <p:cNvPr id="9" name="TextBox 8"/>
          <p:cNvSpPr txBox="1"/>
          <p:nvPr/>
        </p:nvSpPr>
        <p:spPr>
          <a:xfrm>
            <a:off x="6766560" y="1417320"/>
            <a:ext cx="473933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PLATO</a:t>
            </a:r>
          </a:p>
        </p:txBody>
      </p:sp>
      <p:sp>
        <p:nvSpPr>
          <p:cNvPr id="10" name="TextBox 9"/>
          <p:cNvSpPr txBox="1"/>
          <p:nvPr/>
        </p:nvSpPr>
        <p:spPr>
          <a:xfrm>
            <a:off x="6766560" y="1810512"/>
            <a:ext cx="4739335" cy="18288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Plato, akarsuların derin vadiler açarak parçaladığı, çevresine göre yüksek, düzlük ya da hafif engebeli alanlardır.</a:t>
            </a:r>
          </a:p>
        </p:txBody>
      </p:sp>
      <p:sp>
        <p:nvSpPr>
          <p:cNvPr id="11" name="Rounded Rectangle 10"/>
          <p:cNvSpPr/>
          <p:nvPr/>
        </p:nvSpPr>
        <p:spPr>
          <a:xfrm>
            <a:off x="6400800" y="3913632"/>
            <a:ext cx="5287975" cy="23317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400800" y="3913632"/>
            <a:ext cx="5287975"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6400800" y="4178808"/>
            <a:ext cx="5287975" cy="265176"/>
          </a:xfrm>
          <a:prstGeom prst="rect">
            <a:avLst/>
          </a:prstGeom>
          <a:solidFill>
            <a:srgbClr val="2C6E8F"/>
          </a:solidFill>
          <a:ln>
            <a:noFill/>
          </a:ln>
          <a:effectLst/>
        </p:spPr>
        <p:txBody>
          <a:bodyPr rtlCol="0" anchor="ctr"/>
          <a:lstStyle/>
          <a:p/>
        </p:txBody>
      </p:sp>
      <p:sp>
        <p:nvSpPr>
          <p:cNvPr id="14" name="TextBox 13"/>
          <p:cNvSpPr txBox="1"/>
          <p:nvPr/>
        </p:nvSpPr>
        <p:spPr>
          <a:xfrm>
            <a:off x="6492240" y="3913632"/>
            <a:ext cx="5105095"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Jeolojik yapıya göre</a:t>
            </a:r>
          </a:p>
        </p:txBody>
      </p:sp>
      <p:sp>
        <p:nvSpPr>
          <p:cNvPr id="15" name="TextBox 14"/>
          <p:cNvSpPr txBox="1"/>
          <p:nvPr/>
        </p:nvSpPr>
        <p:spPr>
          <a:xfrm>
            <a:off x="6510528" y="4517136"/>
            <a:ext cx="5068519" cy="16550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lav platosu, tüf platosu, yatay uzanışlı tabaka platosu, karstik plato</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80</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145 / 350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Vadi nedir?</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VADİ</a:t>
            </a:r>
          </a:p>
        </p:txBody>
      </p:sp>
      <p:sp>
        <p:nvSpPr>
          <p:cNvPr id="6" name="Rounded Rectangle 5"/>
          <p:cNvSpPr/>
          <p:nvPr/>
        </p:nvSpPr>
        <p:spPr>
          <a:xfrm>
            <a:off x="502920" y="1307592"/>
            <a:ext cx="11185855" cy="27432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2743200"/>
          </a:xfrm>
          <a:prstGeom prst="rect">
            <a:avLst/>
          </a:prstGeom>
          <a:solidFill>
            <a:srgbClr val="2C7FB8"/>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7FB8"/>
                </a:solidFill>
                <a:latin typeface="Calibri"/>
              </a:rPr>
              <a:t>VADİ</a:t>
            </a:r>
          </a:p>
        </p:txBody>
      </p:sp>
      <p:sp>
        <p:nvSpPr>
          <p:cNvPr id="9" name="TextBox 8"/>
          <p:cNvSpPr txBox="1"/>
          <p:nvPr/>
        </p:nvSpPr>
        <p:spPr>
          <a:xfrm>
            <a:off x="868680" y="1810512"/>
            <a:ext cx="10637215" cy="2103120"/>
          </a:xfrm>
          <a:prstGeom prst="rect">
            <a:avLst/>
          </a:prstGeom>
          <a:noFill/>
        </p:spPr>
        <p:txBody>
          <a:bodyPr wrap="square" anchor="ctr" lIns="73152" rIns="73152" tIns="36576" bIns="36576">
            <a:noAutofit/>
          </a:bodyPr>
          <a:lstStyle/>
          <a:p>
            <a:pPr algn="l">
              <a:spcBef>
                <a:spcPts val="0"/>
              </a:spcBef>
              <a:spcAft>
                <a:spcPts val="0"/>
              </a:spcAft>
            </a:pPr>
            <a:r>
              <a:rPr lang="tr-TR" sz="2500" b="0" i="0">
                <a:solidFill>
                  <a:srgbClr val="262626"/>
                </a:solidFill>
                <a:latin typeface="Calibri"/>
              </a:rPr>
              <a:t>Vadiler; akarsuların yataklarını kazmaları ve derinleştirmeleriyle meydana gelen, genellikle içinde suyun aktığı ve yatak adı verilen bir kanal ile bu yatağın iki tarafında suları yatağa yönlendiren terasların yer aldığı yamaçlardan oluşan yer şekilleridir.</a:t>
            </a:r>
          </a:p>
        </p:txBody>
      </p:sp>
      <p:sp>
        <p:nvSpPr>
          <p:cNvPr id="10" name="Rounded Rectangle 9"/>
          <p:cNvSpPr/>
          <p:nvPr/>
        </p:nvSpPr>
        <p:spPr>
          <a:xfrm>
            <a:off x="502920" y="4279392"/>
            <a:ext cx="11185855" cy="182880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4279392"/>
            <a:ext cx="118872" cy="1828800"/>
          </a:xfrm>
          <a:prstGeom prst="rect">
            <a:avLst/>
          </a:prstGeom>
          <a:solidFill>
            <a:srgbClr val="2C7FB8"/>
          </a:solidFill>
          <a:ln>
            <a:noFill/>
          </a:ln>
          <a:effectLst/>
        </p:spPr>
        <p:txBody>
          <a:bodyPr rtlCol="0" anchor="ctr"/>
          <a:lstStyle/>
          <a:p/>
        </p:txBody>
      </p:sp>
      <p:sp>
        <p:nvSpPr>
          <p:cNvPr id="12" name="TextBox 11"/>
          <p:cNvSpPr txBox="1"/>
          <p:nvPr/>
        </p:nvSpPr>
        <p:spPr>
          <a:xfrm>
            <a:off x="777240" y="4279392"/>
            <a:ext cx="10774375" cy="182880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Akarsuların belirli bir kısmında bir dönem aşındırmanın, bir dönem biriktirmenin bir dönemde ise hem aşındırma hem de biriktirmenin gerçekleşebildiği gözlemlenmektedir.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81</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146 / 350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 görevi: vadinin gelişimini sırala</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5 dk</a:t>
            </a:r>
          </a:p>
        </p:txBody>
      </p:sp>
      <p:pic>
        <p:nvPicPr>
          <p:cNvPr id="6" name="Picture 5" descr="h9_vadi3_s81.jpg"/>
          <p:cNvPicPr>
            <a:picLocks noChangeAspect="1"/>
          </p:cNvPicPr>
          <p:nvPr/>
        </p:nvPicPr>
        <p:blipFill>
          <a:blip r:embed="rId3"/>
          <a:stretch>
            <a:fillRect/>
          </a:stretch>
        </p:blipFill>
        <p:spPr>
          <a:xfrm>
            <a:off x="1754856" y="1261872"/>
            <a:ext cx="3774854" cy="2423160"/>
          </a:xfrm>
          <a:prstGeom prst="rect">
            <a:avLst/>
          </a:prstGeom>
          <a:ln w="9525">
            <a:solidFill>
              <a:srgbClr val="D9D9D9"/>
            </a:solidFill>
          </a:ln>
        </p:spPr>
      </p:pic>
      <p:sp>
        <p:nvSpPr>
          <p:cNvPr id="7" name="Oval 6"/>
          <p:cNvSpPr/>
          <p:nvPr/>
        </p:nvSpPr>
        <p:spPr>
          <a:xfrm>
            <a:off x="502920" y="2107692"/>
            <a:ext cx="731520" cy="731520"/>
          </a:xfrm>
          <a:prstGeom prst="ellipse">
            <a:avLst/>
          </a:prstGeom>
          <a:solidFill>
            <a:srgbClr val="2C7FB8"/>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A</a:t>
            </a:r>
          </a:p>
        </p:txBody>
      </p:sp>
      <p:pic>
        <p:nvPicPr>
          <p:cNvPr id="8" name="Picture 7" descr="h9_vadi1_s81.jpg"/>
          <p:cNvPicPr>
            <a:picLocks noChangeAspect="1"/>
          </p:cNvPicPr>
          <p:nvPr/>
        </p:nvPicPr>
        <p:blipFill>
          <a:blip r:embed="rId4"/>
          <a:stretch>
            <a:fillRect/>
          </a:stretch>
        </p:blipFill>
        <p:spPr>
          <a:xfrm>
            <a:off x="7484943" y="1261872"/>
            <a:ext cx="3774854" cy="2423160"/>
          </a:xfrm>
          <a:prstGeom prst="rect">
            <a:avLst/>
          </a:prstGeom>
          <a:ln w="9525">
            <a:solidFill>
              <a:srgbClr val="D9D9D9"/>
            </a:solidFill>
          </a:ln>
        </p:spPr>
      </p:pic>
      <p:sp>
        <p:nvSpPr>
          <p:cNvPr id="9" name="Oval 8"/>
          <p:cNvSpPr/>
          <p:nvPr/>
        </p:nvSpPr>
        <p:spPr>
          <a:xfrm>
            <a:off x="6233007" y="2107692"/>
            <a:ext cx="731520" cy="731520"/>
          </a:xfrm>
          <a:prstGeom prst="ellipse">
            <a:avLst/>
          </a:prstGeom>
          <a:solidFill>
            <a:srgbClr val="2C7FB8"/>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B</a:t>
            </a:r>
          </a:p>
        </p:txBody>
      </p:sp>
      <p:pic>
        <p:nvPicPr>
          <p:cNvPr id="10" name="Picture 9" descr="h9_vadi4_s81.jpg"/>
          <p:cNvPicPr>
            <a:picLocks noChangeAspect="1"/>
          </p:cNvPicPr>
          <p:nvPr/>
        </p:nvPicPr>
        <p:blipFill>
          <a:blip r:embed="rId5"/>
          <a:stretch>
            <a:fillRect/>
          </a:stretch>
        </p:blipFill>
        <p:spPr>
          <a:xfrm>
            <a:off x="1754856" y="3776472"/>
            <a:ext cx="3774854" cy="2423160"/>
          </a:xfrm>
          <a:prstGeom prst="rect">
            <a:avLst/>
          </a:prstGeom>
          <a:ln w="9525">
            <a:solidFill>
              <a:srgbClr val="D9D9D9"/>
            </a:solidFill>
          </a:ln>
        </p:spPr>
      </p:pic>
      <p:sp>
        <p:nvSpPr>
          <p:cNvPr id="11" name="Oval 10"/>
          <p:cNvSpPr/>
          <p:nvPr/>
        </p:nvSpPr>
        <p:spPr>
          <a:xfrm>
            <a:off x="502920" y="4622292"/>
            <a:ext cx="731520" cy="731520"/>
          </a:xfrm>
          <a:prstGeom prst="ellipse">
            <a:avLst/>
          </a:prstGeom>
          <a:solidFill>
            <a:srgbClr val="2C7FB8"/>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C</a:t>
            </a:r>
          </a:p>
        </p:txBody>
      </p:sp>
      <p:pic>
        <p:nvPicPr>
          <p:cNvPr id="12" name="Picture 11" descr="h9_vadi2_s81.jpg"/>
          <p:cNvPicPr>
            <a:picLocks noChangeAspect="1"/>
          </p:cNvPicPr>
          <p:nvPr/>
        </p:nvPicPr>
        <p:blipFill>
          <a:blip r:embed="rId6"/>
          <a:stretch>
            <a:fillRect/>
          </a:stretch>
        </p:blipFill>
        <p:spPr>
          <a:xfrm>
            <a:off x="7484943" y="3776472"/>
            <a:ext cx="3774854" cy="2423160"/>
          </a:xfrm>
          <a:prstGeom prst="rect">
            <a:avLst/>
          </a:prstGeom>
          <a:ln w="9525">
            <a:solidFill>
              <a:srgbClr val="D9D9D9"/>
            </a:solidFill>
          </a:ln>
        </p:spPr>
      </p:pic>
      <p:sp>
        <p:nvSpPr>
          <p:cNvPr id="13" name="Oval 12"/>
          <p:cNvSpPr/>
          <p:nvPr/>
        </p:nvSpPr>
        <p:spPr>
          <a:xfrm>
            <a:off x="6233007" y="4622292"/>
            <a:ext cx="731520" cy="731520"/>
          </a:xfrm>
          <a:prstGeom prst="ellipse">
            <a:avLst/>
          </a:prstGeom>
          <a:solidFill>
            <a:srgbClr val="2C7FB8"/>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D</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81</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147 / 350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Vadinin gelişimi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9_vadi1_s81.jpg"/>
          <p:cNvPicPr>
            <a:picLocks noChangeAspect="1"/>
          </p:cNvPicPr>
          <p:nvPr/>
        </p:nvPicPr>
        <p:blipFill>
          <a:blip r:embed="rId3"/>
          <a:stretch>
            <a:fillRect/>
          </a:stretch>
        </p:blipFill>
        <p:spPr>
          <a:xfrm>
            <a:off x="502920" y="1277020"/>
            <a:ext cx="2659303" cy="1707063"/>
          </a:xfrm>
          <a:prstGeom prst="rect">
            <a:avLst/>
          </a:prstGeom>
          <a:ln w="9525">
            <a:solidFill>
              <a:srgbClr val="D9D9D9"/>
            </a:solidFill>
          </a:ln>
        </p:spPr>
      </p:pic>
      <p:sp>
        <p:nvSpPr>
          <p:cNvPr id="7" name="Rounded Rectangle 6"/>
          <p:cNvSpPr/>
          <p:nvPr/>
        </p:nvSpPr>
        <p:spPr>
          <a:xfrm>
            <a:off x="502920" y="3136392"/>
            <a:ext cx="2659303" cy="3108960"/>
          </a:xfrm>
          <a:prstGeom prst="roundRect">
            <a:avLst>
              <a:gd name="adj" fmla="val 5000"/>
            </a:avLst>
          </a:prstGeom>
          <a:solidFill>
            <a:srgbClr val="E3F1E4"/>
          </a:solidFill>
          <a:ln>
            <a:noFill/>
          </a:ln>
          <a:effectLst/>
        </p:spPr>
        <p:txBody>
          <a:bodyPr rtlCol="0" anchor="ctr"/>
          <a:lstStyle/>
          <a:p/>
        </p:txBody>
      </p:sp>
      <p:sp>
        <p:nvSpPr>
          <p:cNvPr id="8" name="Rounded Rectangle 7"/>
          <p:cNvSpPr/>
          <p:nvPr/>
        </p:nvSpPr>
        <p:spPr>
          <a:xfrm>
            <a:off x="502920" y="3136392"/>
            <a:ext cx="2659303" cy="530352"/>
          </a:xfrm>
          <a:prstGeom prst="roundRect">
            <a:avLst>
              <a:gd name="adj" fmla="val 25000"/>
            </a:avLst>
          </a:prstGeom>
          <a:solidFill>
            <a:srgbClr val="2E7D32"/>
          </a:solidFill>
          <a:ln>
            <a:noFill/>
          </a:ln>
          <a:effectLst/>
        </p:spPr>
        <p:txBody>
          <a:bodyPr rtlCol="0" anchor="ctr"/>
          <a:lstStyle/>
          <a:p/>
        </p:txBody>
      </p:sp>
      <p:sp>
        <p:nvSpPr>
          <p:cNvPr id="9" name="Rectangle 8"/>
          <p:cNvSpPr/>
          <p:nvPr/>
        </p:nvSpPr>
        <p:spPr>
          <a:xfrm>
            <a:off x="502920" y="3401568"/>
            <a:ext cx="2659303" cy="265176"/>
          </a:xfrm>
          <a:prstGeom prst="rect">
            <a:avLst/>
          </a:prstGeom>
          <a:solidFill>
            <a:srgbClr val="2E7D32"/>
          </a:solidFill>
          <a:ln>
            <a:noFill/>
          </a:ln>
          <a:effectLst/>
        </p:spPr>
        <p:txBody>
          <a:bodyPr rtlCol="0" anchor="ctr"/>
          <a:lstStyle/>
          <a:p/>
        </p:txBody>
      </p:sp>
      <p:sp>
        <p:nvSpPr>
          <p:cNvPr id="10" name="TextBox 9"/>
          <p:cNvSpPr txBox="1"/>
          <p:nvPr/>
        </p:nvSpPr>
        <p:spPr>
          <a:xfrm>
            <a:off x="594360" y="3136392"/>
            <a:ext cx="247642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 Dar ve derin</a:t>
            </a:r>
          </a:p>
        </p:txBody>
      </p:sp>
      <p:sp>
        <p:nvSpPr>
          <p:cNvPr id="11" name="TextBox 10"/>
          <p:cNvSpPr txBox="1"/>
          <p:nvPr/>
        </p:nvSpPr>
        <p:spPr>
          <a:xfrm>
            <a:off x="612648" y="3739896"/>
            <a:ext cx="2439847" cy="24323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Taban seviyesinden yüksek; akış hızı ve aşındırma gücü yüksek: dar ve derin vadiler oluşur.</a:t>
            </a:r>
          </a:p>
        </p:txBody>
      </p:sp>
      <p:pic>
        <p:nvPicPr>
          <p:cNvPr id="12" name="Picture 11" descr="h9_vadi2_s81.jpg"/>
          <p:cNvPicPr>
            <a:picLocks noChangeAspect="1"/>
          </p:cNvPicPr>
          <p:nvPr/>
        </p:nvPicPr>
        <p:blipFill>
          <a:blip r:embed="rId4"/>
          <a:stretch>
            <a:fillRect/>
          </a:stretch>
        </p:blipFill>
        <p:spPr>
          <a:xfrm>
            <a:off x="3345103" y="1277020"/>
            <a:ext cx="2659303" cy="1707063"/>
          </a:xfrm>
          <a:prstGeom prst="rect">
            <a:avLst/>
          </a:prstGeom>
          <a:ln w="9525">
            <a:solidFill>
              <a:srgbClr val="D9D9D9"/>
            </a:solidFill>
          </a:ln>
        </p:spPr>
      </p:pic>
      <p:sp>
        <p:nvSpPr>
          <p:cNvPr id="13" name="Rounded Rectangle 12"/>
          <p:cNvSpPr/>
          <p:nvPr/>
        </p:nvSpPr>
        <p:spPr>
          <a:xfrm>
            <a:off x="3345103" y="3136392"/>
            <a:ext cx="2659303" cy="3108960"/>
          </a:xfrm>
          <a:prstGeom prst="roundRect">
            <a:avLst>
              <a:gd name="adj" fmla="val 5000"/>
            </a:avLst>
          </a:prstGeom>
          <a:solidFill>
            <a:srgbClr val="E3F1E4"/>
          </a:solidFill>
          <a:ln>
            <a:noFill/>
          </a:ln>
          <a:effectLst/>
        </p:spPr>
        <p:txBody>
          <a:bodyPr rtlCol="0" anchor="ctr"/>
          <a:lstStyle/>
          <a:p/>
        </p:txBody>
      </p:sp>
      <p:sp>
        <p:nvSpPr>
          <p:cNvPr id="14" name="Rounded Rectangle 13"/>
          <p:cNvSpPr/>
          <p:nvPr/>
        </p:nvSpPr>
        <p:spPr>
          <a:xfrm>
            <a:off x="3345103" y="3136392"/>
            <a:ext cx="2659303" cy="530352"/>
          </a:xfrm>
          <a:prstGeom prst="roundRect">
            <a:avLst>
              <a:gd name="adj" fmla="val 25000"/>
            </a:avLst>
          </a:prstGeom>
          <a:solidFill>
            <a:srgbClr val="2E7D32"/>
          </a:solidFill>
          <a:ln>
            <a:noFill/>
          </a:ln>
          <a:effectLst/>
        </p:spPr>
        <p:txBody>
          <a:bodyPr rtlCol="0" anchor="ctr"/>
          <a:lstStyle/>
          <a:p/>
        </p:txBody>
      </p:sp>
      <p:sp>
        <p:nvSpPr>
          <p:cNvPr id="15" name="Rectangle 14"/>
          <p:cNvSpPr/>
          <p:nvPr/>
        </p:nvSpPr>
        <p:spPr>
          <a:xfrm>
            <a:off x="3345103" y="3401568"/>
            <a:ext cx="2659303" cy="265176"/>
          </a:xfrm>
          <a:prstGeom prst="rect">
            <a:avLst/>
          </a:prstGeom>
          <a:solidFill>
            <a:srgbClr val="2E7D32"/>
          </a:solidFill>
          <a:ln>
            <a:noFill/>
          </a:ln>
          <a:effectLst/>
        </p:spPr>
        <p:txBody>
          <a:bodyPr rtlCol="0" anchor="ctr"/>
          <a:lstStyle/>
          <a:p/>
        </p:txBody>
      </p:sp>
      <p:sp>
        <p:nvSpPr>
          <p:cNvPr id="16" name="TextBox 15"/>
          <p:cNvSpPr txBox="1"/>
          <p:nvPr/>
        </p:nvSpPr>
        <p:spPr>
          <a:xfrm>
            <a:off x="3436543" y="3136392"/>
            <a:ext cx="247642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 Genişleme</a:t>
            </a:r>
          </a:p>
        </p:txBody>
      </p:sp>
      <p:sp>
        <p:nvSpPr>
          <p:cNvPr id="17" name="TextBox 16"/>
          <p:cNvSpPr txBox="1"/>
          <p:nvPr/>
        </p:nvSpPr>
        <p:spPr>
          <a:xfrm>
            <a:off x="3454831" y="3739896"/>
            <a:ext cx="2439847" cy="24323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Derine aşındırma yavaşlar, yana aşındırma artar; menderes adı verilen büklümler oluşur.</a:t>
            </a:r>
          </a:p>
        </p:txBody>
      </p:sp>
      <p:pic>
        <p:nvPicPr>
          <p:cNvPr id="18" name="Picture 17" descr="h9_vadi3_s81.jpg"/>
          <p:cNvPicPr>
            <a:picLocks noChangeAspect="1"/>
          </p:cNvPicPr>
          <p:nvPr/>
        </p:nvPicPr>
        <p:blipFill>
          <a:blip r:embed="rId5"/>
          <a:stretch>
            <a:fillRect/>
          </a:stretch>
        </p:blipFill>
        <p:spPr>
          <a:xfrm>
            <a:off x="6187287" y="1277020"/>
            <a:ext cx="2659303" cy="1707063"/>
          </a:xfrm>
          <a:prstGeom prst="rect">
            <a:avLst/>
          </a:prstGeom>
          <a:ln w="9525">
            <a:solidFill>
              <a:srgbClr val="D9D9D9"/>
            </a:solidFill>
          </a:ln>
        </p:spPr>
      </p:pic>
      <p:sp>
        <p:nvSpPr>
          <p:cNvPr id="19" name="Rounded Rectangle 18"/>
          <p:cNvSpPr/>
          <p:nvPr/>
        </p:nvSpPr>
        <p:spPr>
          <a:xfrm>
            <a:off x="6187287" y="3136392"/>
            <a:ext cx="2659303" cy="3108960"/>
          </a:xfrm>
          <a:prstGeom prst="roundRect">
            <a:avLst>
              <a:gd name="adj" fmla="val 5000"/>
            </a:avLst>
          </a:prstGeom>
          <a:solidFill>
            <a:srgbClr val="E3F1E4"/>
          </a:solidFill>
          <a:ln>
            <a:noFill/>
          </a:ln>
          <a:effectLst/>
        </p:spPr>
        <p:txBody>
          <a:bodyPr rtlCol="0" anchor="ctr"/>
          <a:lstStyle/>
          <a:p/>
        </p:txBody>
      </p:sp>
      <p:sp>
        <p:nvSpPr>
          <p:cNvPr id="20" name="Rounded Rectangle 19"/>
          <p:cNvSpPr/>
          <p:nvPr/>
        </p:nvSpPr>
        <p:spPr>
          <a:xfrm>
            <a:off x="6187287" y="3136392"/>
            <a:ext cx="2659303" cy="530352"/>
          </a:xfrm>
          <a:prstGeom prst="roundRect">
            <a:avLst>
              <a:gd name="adj" fmla="val 25000"/>
            </a:avLst>
          </a:prstGeom>
          <a:solidFill>
            <a:srgbClr val="2E7D32"/>
          </a:solidFill>
          <a:ln>
            <a:noFill/>
          </a:ln>
          <a:effectLst/>
        </p:spPr>
        <p:txBody>
          <a:bodyPr rtlCol="0" anchor="ctr"/>
          <a:lstStyle/>
          <a:p/>
        </p:txBody>
      </p:sp>
      <p:sp>
        <p:nvSpPr>
          <p:cNvPr id="21" name="Rectangle 20"/>
          <p:cNvSpPr/>
          <p:nvPr/>
        </p:nvSpPr>
        <p:spPr>
          <a:xfrm>
            <a:off x="6187287" y="3401568"/>
            <a:ext cx="2659303" cy="265176"/>
          </a:xfrm>
          <a:prstGeom prst="rect">
            <a:avLst/>
          </a:prstGeom>
          <a:solidFill>
            <a:srgbClr val="2E7D32"/>
          </a:solidFill>
          <a:ln>
            <a:noFill/>
          </a:ln>
          <a:effectLst/>
        </p:spPr>
        <p:txBody>
          <a:bodyPr rtlCol="0" anchor="ctr"/>
          <a:lstStyle/>
          <a:p/>
        </p:txBody>
      </p:sp>
      <p:sp>
        <p:nvSpPr>
          <p:cNvPr id="22" name="TextBox 21"/>
          <p:cNvSpPr txBox="1"/>
          <p:nvPr/>
        </p:nvSpPr>
        <p:spPr>
          <a:xfrm>
            <a:off x="6278727" y="3136392"/>
            <a:ext cx="247642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3. Alüvyal taban</a:t>
            </a:r>
          </a:p>
        </p:txBody>
      </p:sp>
      <p:sp>
        <p:nvSpPr>
          <p:cNvPr id="23" name="TextBox 22"/>
          <p:cNvSpPr txBox="1"/>
          <p:nvPr/>
        </p:nvSpPr>
        <p:spPr>
          <a:xfrm>
            <a:off x="6297015" y="3739896"/>
            <a:ext cx="2439847" cy="24323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Taban alüvyonla kaplanır; geniş, düzlük bir vadi tabanı oluşur.</a:t>
            </a:r>
          </a:p>
        </p:txBody>
      </p:sp>
      <p:pic>
        <p:nvPicPr>
          <p:cNvPr id="24" name="Picture 23" descr="h9_vadi4_etiketli_s81.jpg"/>
          <p:cNvPicPr>
            <a:picLocks noChangeAspect="1"/>
          </p:cNvPicPr>
          <p:nvPr/>
        </p:nvPicPr>
        <p:blipFill>
          <a:blip r:embed="rId6"/>
          <a:stretch>
            <a:fillRect/>
          </a:stretch>
        </p:blipFill>
        <p:spPr>
          <a:xfrm>
            <a:off x="9251735" y="1261872"/>
            <a:ext cx="2214775" cy="1737360"/>
          </a:xfrm>
          <a:prstGeom prst="rect">
            <a:avLst/>
          </a:prstGeom>
          <a:ln w="9525">
            <a:solidFill>
              <a:srgbClr val="D9D9D9"/>
            </a:solidFill>
          </a:ln>
        </p:spPr>
      </p:pic>
      <p:sp>
        <p:nvSpPr>
          <p:cNvPr id="25" name="Rounded Rectangle 24"/>
          <p:cNvSpPr/>
          <p:nvPr/>
        </p:nvSpPr>
        <p:spPr>
          <a:xfrm>
            <a:off x="9029471" y="3136392"/>
            <a:ext cx="2659303" cy="3108960"/>
          </a:xfrm>
          <a:prstGeom prst="roundRect">
            <a:avLst>
              <a:gd name="adj" fmla="val 5000"/>
            </a:avLst>
          </a:prstGeom>
          <a:solidFill>
            <a:srgbClr val="E3F1E4"/>
          </a:solidFill>
          <a:ln>
            <a:noFill/>
          </a:ln>
          <a:effectLst/>
        </p:spPr>
        <p:txBody>
          <a:bodyPr rtlCol="0" anchor="ctr"/>
          <a:lstStyle/>
          <a:p/>
        </p:txBody>
      </p:sp>
      <p:sp>
        <p:nvSpPr>
          <p:cNvPr id="26" name="Rounded Rectangle 25"/>
          <p:cNvSpPr/>
          <p:nvPr/>
        </p:nvSpPr>
        <p:spPr>
          <a:xfrm>
            <a:off x="9029471" y="3136392"/>
            <a:ext cx="2659303" cy="530352"/>
          </a:xfrm>
          <a:prstGeom prst="roundRect">
            <a:avLst>
              <a:gd name="adj" fmla="val 25000"/>
            </a:avLst>
          </a:prstGeom>
          <a:solidFill>
            <a:srgbClr val="2E7D32"/>
          </a:solidFill>
          <a:ln>
            <a:noFill/>
          </a:ln>
          <a:effectLst/>
        </p:spPr>
        <p:txBody>
          <a:bodyPr rtlCol="0" anchor="ctr"/>
          <a:lstStyle/>
          <a:p/>
        </p:txBody>
      </p:sp>
      <p:sp>
        <p:nvSpPr>
          <p:cNvPr id="27" name="Rectangle 26"/>
          <p:cNvSpPr/>
          <p:nvPr/>
        </p:nvSpPr>
        <p:spPr>
          <a:xfrm>
            <a:off x="9029471" y="3401568"/>
            <a:ext cx="2659303" cy="265176"/>
          </a:xfrm>
          <a:prstGeom prst="rect">
            <a:avLst/>
          </a:prstGeom>
          <a:solidFill>
            <a:srgbClr val="2E7D32"/>
          </a:solidFill>
          <a:ln>
            <a:noFill/>
          </a:ln>
          <a:effectLst/>
        </p:spPr>
        <p:txBody>
          <a:bodyPr rtlCol="0" anchor="ctr"/>
          <a:lstStyle/>
          <a:p/>
        </p:txBody>
      </p:sp>
      <p:sp>
        <p:nvSpPr>
          <p:cNvPr id="28" name="TextBox 27"/>
          <p:cNvSpPr txBox="1"/>
          <p:nvPr/>
        </p:nvSpPr>
        <p:spPr>
          <a:xfrm>
            <a:off x="9120911" y="3136392"/>
            <a:ext cx="247642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4. Yeniden başlama</a:t>
            </a:r>
          </a:p>
        </p:txBody>
      </p:sp>
      <p:sp>
        <p:nvSpPr>
          <p:cNvPr id="29" name="TextBox 28"/>
          <p:cNvSpPr txBox="1"/>
          <p:nvPr/>
        </p:nvSpPr>
        <p:spPr>
          <a:xfrm>
            <a:off x="9139199" y="3739896"/>
            <a:ext cx="2439847" cy="24323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Taban seviyesi değişir: gömük menderes ve taraça (seki) oluşur.</a:t>
            </a:r>
          </a:p>
        </p:txBody>
      </p:sp>
      <p:sp>
        <p:nvSpPr>
          <p:cNvPr id="30" name="TextBox 2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1" name="Rounded Rectangle 3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81</a:t>
            </a:r>
          </a:p>
        </p:txBody>
      </p:sp>
      <p:sp>
        <p:nvSpPr>
          <p:cNvPr id="32" name="TextBox 3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148 / 350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Vadi tipleri</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VADİ TİPLERİ</a:t>
            </a:r>
          </a:p>
        </p:txBody>
      </p:sp>
      <p:sp>
        <p:nvSpPr>
          <p:cNvPr id="6" name="Rounded Rectangle 5"/>
          <p:cNvSpPr/>
          <p:nvPr/>
        </p:nvSpPr>
        <p:spPr>
          <a:xfrm>
            <a:off x="502920" y="1261872"/>
            <a:ext cx="207623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2C7FB8"/>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2C7FB8"/>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Çentik vadi</a:t>
            </a:r>
          </a:p>
        </p:txBody>
      </p:sp>
      <p:sp>
        <p:nvSpPr>
          <p:cNvPr id="10" name="TextBox 9"/>
          <p:cNvSpPr txBox="1"/>
          <p:nvPr/>
        </p:nvSpPr>
        <p:spPr>
          <a:xfrm>
            <a:off x="612648" y="1865376"/>
            <a:ext cx="1856780" cy="43068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V profilli, tabansız; akarsuyun hızlı aktığı, derine aşındırmanın etkili olduğu eğimli yamaçlarda</a:t>
            </a:r>
          </a:p>
        </p:txBody>
      </p:sp>
      <p:sp>
        <p:nvSpPr>
          <p:cNvPr id="11" name="Rounded Rectangle 10"/>
          <p:cNvSpPr/>
          <p:nvPr/>
        </p:nvSpPr>
        <p:spPr>
          <a:xfrm>
            <a:off x="2780324" y="1261872"/>
            <a:ext cx="207623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2C6E8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Boğaz (yarma)</a:t>
            </a:r>
          </a:p>
        </p:txBody>
      </p:sp>
      <p:sp>
        <p:nvSpPr>
          <p:cNvPr id="15" name="TextBox 14"/>
          <p:cNvSpPr txBox="1"/>
          <p:nvPr/>
        </p:nvSpPr>
        <p:spPr>
          <a:xfrm>
            <a:off x="2890052" y="1865376"/>
            <a:ext cx="1856780" cy="43068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Akarsu dağ sıralarını enine yarıp geçer; derin, dik yamaçlı</a:t>
            </a:r>
          </a:p>
        </p:txBody>
      </p:sp>
      <p:sp>
        <p:nvSpPr>
          <p:cNvPr id="16" name="Rounded Rectangle 15"/>
          <p:cNvSpPr/>
          <p:nvPr/>
        </p:nvSpPr>
        <p:spPr>
          <a:xfrm>
            <a:off x="5057728" y="1261872"/>
            <a:ext cx="207623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2C7FB8"/>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2C7FB8"/>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Kanyon vadi</a:t>
            </a:r>
          </a:p>
        </p:txBody>
      </p:sp>
      <p:sp>
        <p:nvSpPr>
          <p:cNvPr id="20" name="TextBox 19"/>
          <p:cNvSpPr txBox="1"/>
          <p:nvPr/>
        </p:nvSpPr>
        <p:spPr>
          <a:xfrm>
            <a:off x="5167456" y="1865376"/>
            <a:ext cx="1856780" cy="43068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Yatay tortul kaya tabakalarının bulunduğu arazilerde; basamaklı yamaçlar</a:t>
            </a:r>
          </a:p>
        </p:txBody>
      </p:sp>
      <p:sp>
        <p:nvSpPr>
          <p:cNvPr id="21" name="Rounded Rectangle 20"/>
          <p:cNvSpPr/>
          <p:nvPr/>
        </p:nvSpPr>
        <p:spPr>
          <a:xfrm>
            <a:off x="7335132" y="1261872"/>
            <a:ext cx="2076236"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2C6E8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2C6E8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Asimetrik vadi</a:t>
            </a:r>
          </a:p>
        </p:txBody>
      </p:sp>
      <p:sp>
        <p:nvSpPr>
          <p:cNvPr id="25" name="TextBox 24"/>
          <p:cNvSpPr txBox="1"/>
          <p:nvPr/>
        </p:nvSpPr>
        <p:spPr>
          <a:xfrm>
            <a:off x="7444860" y="1865376"/>
            <a:ext cx="1856780" cy="43068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İki yamaçta direnci farklı kayalar; yamaç eğimleri farklı</a:t>
            </a:r>
          </a:p>
        </p:txBody>
      </p:sp>
      <p:sp>
        <p:nvSpPr>
          <p:cNvPr id="26" name="Rounded Rectangle 25"/>
          <p:cNvSpPr/>
          <p:nvPr/>
        </p:nvSpPr>
        <p:spPr>
          <a:xfrm>
            <a:off x="9612536" y="1261872"/>
            <a:ext cx="2076236" cy="498348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2C7FB8"/>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2C7FB8"/>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Alüvyal tabanlı</a:t>
            </a:r>
          </a:p>
        </p:txBody>
      </p:sp>
      <p:sp>
        <p:nvSpPr>
          <p:cNvPr id="30" name="TextBox 29"/>
          <p:cNvSpPr txBox="1"/>
          <p:nvPr/>
        </p:nvSpPr>
        <p:spPr>
          <a:xfrm>
            <a:off x="9722264" y="1865376"/>
            <a:ext cx="1856780" cy="43068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Eğimin iyice azaldığı alanlarda</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82</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149 / 350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vadi tiplerinin adları</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4 dk</a:t>
            </a:r>
          </a:p>
        </p:txBody>
      </p:sp>
      <p:pic>
        <p:nvPicPr>
          <p:cNvPr id="6" name="Picture 5" descr="h9_vadi_tipleri_s82.jpg"/>
          <p:cNvPicPr>
            <a:picLocks noChangeAspect="1"/>
          </p:cNvPicPr>
          <p:nvPr/>
        </p:nvPicPr>
        <p:blipFill>
          <a:blip r:embed="rId3"/>
          <a:stretch>
            <a:fillRect/>
          </a:stretch>
        </p:blipFill>
        <p:spPr>
          <a:xfrm>
            <a:off x="502920" y="1216152"/>
            <a:ext cx="6057065" cy="5029200"/>
          </a:xfrm>
          <a:prstGeom prst="rect">
            <a:avLst/>
          </a:prstGeom>
          <a:ln w="9525">
            <a:solidFill>
              <a:srgbClr val="D9D9D9"/>
            </a:solidFill>
          </a:ln>
        </p:spPr>
      </p:pic>
      <p:sp>
        <p:nvSpPr>
          <p:cNvPr id="7" name="Rounded Rectangle 6"/>
          <p:cNvSpPr/>
          <p:nvPr/>
        </p:nvSpPr>
        <p:spPr>
          <a:xfrm>
            <a:off x="7086600" y="1261872"/>
            <a:ext cx="4602175" cy="23774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l">
              <a:spcBef>
                <a:spcPts val="0"/>
              </a:spcBef>
              <a:spcAft>
                <a:spcPts val="0"/>
              </a:spcAft>
            </a:pPr>
            <a:r>
              <a:rPr lang="tr-TR" sz="2000" b="0" i="0">
                <a:solidFill>
                  <a:srgbClr val="262626"/>
                </a:solidFill>
                <a:latin typeface="Calibri"/>
              </a:rPr>
              <a:t>Akarsuyun aşındırma sürecinde kayaç özellikleri, iklim etkileri ve yeryüzü şekillerinin etkisine bağlı olarak oluşan akarsu vadi tiplerinin isimlerini görsellerdeki boş bırakılan alanlara yazınız.</a:t>
            </a:r>
          </a:p>
        </p:txBody>
      </p:sp>
      <p:sp>
        <p:nvSpPr>
          <p:cNvPr id="8" name="Rounded Rectangle 7"/>
          <p:cNvSpPr/>
          <p:nvPr/>
        </p:nvSpPr>
        <p:spPr>
          <a:xfrm>
            <a:off x="7086600" y="3822192"/>
            <a:ext cx="4602175" cy="2423160"/>
          </a:xfrm>
          <a:prstGeom prst="roundRect">
            <a:avLst>
              <a:gd name="adj" fmla="val 8000"/>
            </a:avLst>
          </a:prstGeom>
          <a:solidFill>
            <a:srgbClr val="E3ECF5"/>
          </a:solidFill>
          <a:ln>
            <a:noFill/>
          </a:ln>
          <a:effectLst/>
        </p:spPr>
        <p:txBody>
          <a:bodyPr rtlCol="0" anchor="ctr" wrap="square" lIns="128016" rIns="128016" tIns="73152" bIns="73152">
            <a:noAutofit/>
          </a:bodyPr>
          <a:lstStyle/>
          <a:p>
            <a:pPr algn="l">
              <a:spcBef>
                <a:spcPts val="0"/>
              </a:spcBef>
              <a:spcAft>
                <a:spcPts val="531"/>
              </a:spcAft>
            </a:pPr>
            <a:r>
              <a:rPr lang="tr-TR" sz="1950" b="1" i="0">
                <a:solidFill>
                  <a:srgbClr val="2C7FB8"/>
                </a:solidFill>
                <a:latin typeface="Calibri"/>
              </a:rPr>
              <a:t>Kelime listesi</a:t>
            </a:r>
          </a:p>
          <a:p>
            <a:pPr algn="l" marL="242405" indent="-242405">
              <a:spcBef>
                <a:spcPts val="0"/>
              </a:spcBef>
              <a:spcAft>
                <a:spcPts val="531"/>
              </a:spcAft>
            </a:pPr>
            <a:r>
              <a:rPr lang="tr-TR" sz="1950" b="1" i="0">
                <a:solidFill>
                  <a:srgbClr val="2C6696"/>
                </a:solidFill>
                <a:latin typeface="Calibri"/>
              </a:rPr>
              <a:t>•  </a:t>
            </a:r>
            <a:r>
              <a:rPr lang="tr-TR" sz="1950" b="0" i="0">
                <a:solidFill>
                  <a:srgbClr val="262626"/>
                </a:solidFill>
                <a:latin typeface="Calibri"/>
              </a:rPr>
              <a:t>alüvyal tabanlı vadi</a:t>
            </a:r>
          </a:p>
          <a:p>
            <a:pPr algn="l" marL="242405" indent="-242405">
              <a:spcBef>
                <a:spcPts val="0"/>
              </a:spcBef>
              <a:spcAft>
                <a:spcPts val="531"/>
              </a:spcAft>
            </a:pPr>
            <a:r>
              <a:rPr lang="tr-TR" sz="1950" b="1" i="0">
                <a:solidFill>
                  <a:srgbClr val="2C6696"/>
                </a:solidFill>
                <a:latin typeface="Calibri"/>
              </a:rPr>
              <a:t>•  </a:t>
            </a:r>
            <a:r>
              <a:rPr lang="tr-TR" sz="1950" b="0" i="0">
                <a:solidFill>
                  <a:srgbClr val="262626"/>
                </a:solidFill>
                <a:latin typeface="Calibri"/>
              </a:rPr>
              <a:t>asimetrik vadi</a:t>
            </a:r>
          </a:p>
          <a:p>
            <a:pPr algn="l" marL="242405" indent="-242405">
              <a:spcBef>
                <a:spcPts val="0"/>
              </a:spcBef>
              <a:spcAft>
                <a:spcPts val="531"/>
              </a:spcAft>
            </a:pPr>
            <a:r>
              <a:rPr lang="tr-TR" sz="1950" b="1" i="0">
                <a:solidFill>
                  <a:srgbClr val="2C6696"/>
                </a:solidFill>
                <a:latin typeface="Calibri"/>
              </a:rPr>
              <a:t>•  </a:t>
            </a:r>
            <a:r>
              <a:rPr lang="tr-TR" sz="1950" b="0" i="0">
                <a:solidFill>
                  <a:srgbClr val="262626"/>
                </a:solidFill>
                <a:latin typeface="Calibri"/>
              </a:rPr>
              <a:t>boğaz (yarma) vadi</a:t>
            </a:r>
          </a:p>
          <a:p>
            <a:pPr algn="l" marL="242405" indent="-242405">
              <a:spcBef>
                <a:spcPts val="0"/>
              </a:spcBef>
              <a:spcAft>
                <a:spcPts val="531"/>
              </a:spcAft>
            </a:pPr>
            <a:r>
              <a:rPr lang="tr-TR" sz="1950" b="1" i="0">
                <a:solidFill>
                  <a:srgbClr val="2C6696"/>
                </a:solidFill>
                <a:latin typeface="Calibri"/>
              </a:rPr>
              <a:t>•  </a:t>
            </a:r>
            <a:r>
              <a:rPr lang="tr-TR" sz="1950" b="0" i="0">
                <a:solidFill>
                  <a:srgbClr val="262626"/>
                </a:solidFill>
                <a:latin typeface="Calibri"/>
              </a:rPr>
              <a:t>kanyon vadi</a:t>
            </a:r>
          </a:p>
          <a:p>
            <a:pPr algn="l" marL="242405" indent="-242405">
              <a:spcBef>
                <a:spcPts val="0"/>
              </a:spcBef>
              <a:spcAft>
                <a:spcPts val="0"/>
              </a:spcAft>
            </a:pPr>
            <a:r>
              <a:rPr lang="tr-TR" sz="1950" b="1" i="0">
                <a:solidFill>
                  <a:srgbClr val="2C6696"/>
                </a:solidFill>
                <a:latin typeface="Calibri"/>
              </a:rPr>
              <a:t>•  </a:t>
            </a:r>
            <a:r>
              <a:rPr lang="tr-TR" sz="1950" b="0" i="0">
                <a:solidFill>
                  <a:srgbClr val="262626"/>
                </a:solidFill>
                <a:latin typeface="Calibri"/>
              </a:rPr>
              <a:t>çentik vadi</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150 / 350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vadi tiplerinin adları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9_vadi_tipleri_s82.jpg"/>
          <p:cNvPicPr>
            <a:picLocks noChangeAspect="1"/>
          </p:cNvPicPr>
          <p:nvPr/>
        </p:nvPicPr>
        <p:blipFill>
          <a:blip r:embed="rId3"/>
          <a:stretch>
            <a:fillRect/>
          </a:stretch>
        </p:blipFill>
        <p:spPr>
          <a:xfrm>
            <a:off x="502920" y="1216152"/>
            <a:ext cx="6057065" cy="5029200"/>
          </a:xfrm>
          <a:prstGeom prst="rect">
            <a:avLst/>
          </a:prstGeom>
          <a:ln w="9525">
            <a:solidFill>
              <a:srgbClr val="D9D9D9"/>
            </a:solidFill>
          </a:ln>
        </p:spPr>
      </p:pic>
      <p:sp>
        <p:nvSpPr>
          <p:cNvPr id="7" name="Rounded Rectangle 6"/>
          <p:cNvSpPr/>
          <p:nvPr/>
        </p:nvSpPr>
        <p:spPr>
          <a:xfrm>
            <a:off x="1204720" y="2321438"/>
            <a:ext cx="2103120" cy="457200"/>
          </a:xfrm>
          <a:prstGeom prst="roundRect">
            <a:avLst>
              <a:gd name="adj" fmla="val 30000"/>
            </a:avLst>
          </a:prstGeom>
          <a:solidFill>
            <a:srgbClr val="FFFFFF"/>
          </a:solidFill>
          <a:ln w="25400">
            <a:solidFill>
              <a:srgbClr val="2E7D32"/>
            </a:solidFill>
          </a:ln>
          <a:effectLst/>
        </p:spPr>
        <p:txBody>
          <a:bodyPr rtlCol="0" anchor="ctr" wrap="square" lIns="36576" rIns="36576" tIns="0" bIns="0">
            <a:noAutofit/>
          </a:bodyPr>
          <a:lstStyle/>
          <a:p>
            <a:pPr algn="ctr">
              <a:spcBef>
                <a:spcPts val="0"/>
              </a:spcBef>
              <a:spcAft>
                <a:spcPts val="0"/>
              </a:spcAft>
            </a:pPr>
            <a:r>
              <a:rPr lang="tr-TR" sz="1800" b="1" i="0">
                <a:solidFill>
                  <a:srgbClr val="2E7D32"/>
                </a:solidFill>
                <a:latin typeface="Calibri"/>
              </a:rPr>
              <a:t>çentik vadi</a:t>
            </a:r>
          </a:p>
        </p:txBody>
      </p:sp>
      <p:sp>
        <p:nvSpPr>
          <p:cNvPr id="8" name="Rounded Rectangle 7"/>
          <p:cNvSpPr/>
          <p:nvPr/>
        </p:nvSpPr>
        <p:spPr>
          <a:xfrm>
            <a:off x="4099360" y="2372496"/>
            <a:ext cx="2103120" cy="457200"/>
          </a:xfrm>
          <a:prstGeom prst="roundRect">
            <a:avLst>
              <a:gd name="adj" fmla="val 30000"/>
            </a:avLst>
          </a:prstGeom>
          <a:solidFill>
            <a:srgbClr val="FFFFFF"/>
          </a:solidFill>
          <a:ln w="25400">
            <a:solidFill>
              <a:srgbClr val="2E7D32"/>
            </a:solidFill>
          </a:ln>
          <a:effectLst/>
        </p:spPr>
        <p:txBody>
          <a:bodyPr rtlCol="0" anchor="ctr" wrap="square" lIns="36576" rIns="36576" tIns="0" bIns="0">
            <a:noAutofit/>
          </a:bodyPr>
          <a:lstStyle/>
          <a:p>
            <a:pPr algn="ctr">
              <a:spcBef>
                <a:spcPts val="0"/>
              </a:spcBef>
              <a:spcAft>
                <a:spcPts val="0"/>
              </a:spcAft>
            </a:pPr>
            <a:r>
              <a:rPr lang="tr-TR" sz="1800" b="1" i="0">
                <a:solidFill>
                  <a:srgbClr val="2E7D32"/>
                </a:solidFill>
                <a:latin typeface="Calibri"/>
              </a:rPr>
              <a:t>kanyon vadi</a:t>
            </a:r>
          </a:p>
        </p:txBody>
      </p:sp>
      <p:sp>
        <p:nvSpPr>
          <p:cNvPr id="9" name="Rounded Rectangle 8"/>
          <p:cNvSpPr/>
          <p:nvPr/>
        </p:nvSpPr>
        <p:spPr>
          <a:xfrm>
            <a:off x="917807" y="4204197"/>
            <a:ext cx="2103120" cy="457200"/>
          </a:xfrm>
          <a:prstGeom prst="roundRect">
            <a:avLst>
              <a:gd name="adj" fmla="val 30000"/>
            </a:avLst>
          </a:prstGeom>
          <a:solidFill>
            <a:srgbClr val="FFFFFF"/>
          </a:solidFill>
          <a:ln w="25400">
            <a:solidFill>
              <a:srgbClr val="2E7D32"/>
            </a:solidFill>
          </a:ln>
          <a:effectLst/>
        </p:spPr>
        <p:txBody>
          <a:bodyPr rtlCol="0" anchor="ctr" wrap="square" lIns="36576" rIns="36576" tIns="0" bIns="0">
            <a:noAutofit/>
          </a:bodyPr>
          <a:lstStyle/>
          <a:p>
            <a:pPr algn="ctr">
              <a:spcBef>
                <a:spcPts val="0"/>
              </a:spcBef>
              <a:spcAft>
                <a:spcPts val="0"/>
              </a:spcAft>
            </a:pPr>
            <a:r>
              <a:rPr lang="tr-TR" sz="1800" b="1" i="0">
                <a:solidFill>
                  <a:srgbClr val="2E7D32"/>
                </a:solidFill>
                <a:latin typeface="Calibri"/>
              </a:rPr>
              <a:t>boğaz (yarma) vadi</a:t>
            </a:r>
          </a:p>
        </p:txBody>
      </p:sp>
      <p:sp>
        <p:nvSpPr>
          <p:cNvPr id="10" name="Rounded Rectangle 9"/>
          <p:cNvSpPr/>
          <p:nvPr/>
        </p:nvSpPr>
        <p:spPr>
          <a:xfrm>
            <a:off x="4201374" y="4376517"/>
            <a:ext cx="2103120" cy="457200"/>
          </a:xfrm>
          <a:prstGeom prst="roundRect">
            <a:avLst>
              <a:gd name="adj" fmla="val 30000"/>
            </a:avLst>
          </a:prstGeom>
          <a:solidFill>
            <a:srgbClr val="FFFFFF"/>
          </a:solidFill>
          <a:ln w="25400">
            <a:solidFill>
              <a:srgbClr val="2E7D32"/>
            </a:solidFill>
          </a:ln>
          <a:effectLst/>
        </p:spPr>
        <p:txBody>
          <a:bodyPr rtlCol="0" anchor="ctr" wrap="square" lIns="36576" rIns="36576" tIns="0" bIns="0">
            <a:noAutofit/>
          </a:bodyPr>
          <a:lstStyle/>
          <a:p>
            <a:pPr algn="ctr">
              <a:spcBef>
                <a:spcPts val="0"/>
              </a:spcBef>
              <a:spcAft>
                <a:spcPts val="0"/>
              </a:spcAft>
            </a:pPr>
            <a:r>
              <a:rPr lang="tr-TR" sz="1800" b="1" i="0">
                <a:solidFill>
                  <a:srgbClr val="2E7D32"/>
                </a:solidFill>
                <a:latin typeface="Calibri"/>
              </a:rPr>
              <a:t>asimetrik vadi</a:t>
            </a:r>
          </a:p>
        </p:txBody>
      </p:sp>
      <p:sp>
        <p:nvSpPr>
          <p:cNvPr id="11" name="Rounded Rectangle 10"/>
          <p:cNvSpPr/>
          <p:nvPr/>
        </p:nvSpPr>
        <p:spPr>
          <a:xfrm>
            <a:off x="2294992" y="5959311"/>
            <a:ext cx="2103120" cy="457200"/>
          </a:xfrm>
          <a:prstGeom prst="roundRect">
            <a:avLst>
              <a:gd name="adj" fmla="val 30000"/>
            </a:avLst>
          </a:prstGeom>
          <a:solidFill>
            <a:srgbClr val="FFFFFF"/>
          </a:solidFill>
          <a:ln w="25400">
            <a:solidFill>
              <a:srgbClr val="2E7D32"/>
            </a:solidFill>
          </a:ln>
          <a:effectLst/>
        </p:spPr>
        <p:txBody>
          <a:bodyPr rtlCol="0" anchor="ctr" wrap="square" lIns="36576" rIns="36576" tIns="0" bIns="0">
            <a:noAutofit/>
          </a:bodyPr>
          <a:lstStyle/>
          <a:p>
            <a:pPr algn="ctr">
              <a:spcBef>
                <a:spcPts val="0"/>
              </a:spcBef>
              <a:spcAft>
                <a:spcPts val="0"/>
              </a:spcAft>
            </a:pPr>
            <a:r>
              <a:rPr lang="tr-TR" sz="1800" b="1" i="0">
                <a:solidFill>
                  <a:srgbClr val="2E7D32"/>
                </a:solidFill>
                <a:latin typeface="Calibri"/>
              </a:rPr>
              <a:t>alüvyal tabanlı vadi</a:t>
            </a:r>
          </a:p>
        </p:txBody>
      </p:sp>
      <p:sp>
        <p:nvSpPr>
          <p:cNvPr id="12" name="Rounded Rectangle 11"/>
          <p:cNvSpPr/>
          <p:nvPr/>
        </p:nvSpPr>
        <p:spPr>
          <a:xfrm>
            <a:off x="7086600" y="1261872"/>
            <a:ext cx="4602175" cy="4937760"/>
          </a:xfrm>
          <a:prstGeom prst="roundRect">
            <a:avLst>
              <a:gd name="adj" fmla="val 8000"/>
            </a:avLst>
          </a:prstGeom>
          <a:solidFill>
            <a:srgbClr val="E3F1E4"/>
          </a:solidFill>
          <a:ln>
            <a:noFill/>
          </a:ln>
          <a:effectLst/>
        </p:spPr>
        <p:txBody>
          <a:bodyPr rtlCol="0" anchor="ctr" wrap="square" lIns="128016" rIns="128016" tIns="73152" bIns="73152">
            <a:noAutofit/>
          </a:bodyPr>
          <a:lstStyle/>
          <a:p>
            <a:pPr algn="l">
              <a:spcBef>
                <a:spcPts val="0"/>
              </a:spcBef>
              <a:spcAft>
                <a:spcPts val="600"/>
              </a:spcAft>
            </a:pPr>
            <a:r>
              <a:rPr lang="tr-TR" sz="2200" b="1" i="0">
                <a:solidFill>
                  <a:srgbClr val="2E7D32"/>
                </a:solidFill>
                <a:latin typeface="Calibri"/>
              </a:rPr>
              <a:t>Ayırt etme ipuçları</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V biçimli, tabansız → çentik</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Basamaklı yamaç → kanyon</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Dağı enine yarar → boğaz</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İki yamaç farklı → asimetrik</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Geniş, düz taban → alüvyal tabanlı</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82</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151 / 350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8</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Akarsuyun hızlı aktığı ve derine aşındırmanın etkili olduğu eğimli yamaçlarda hangi vadi tipi oluşur?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Kanyon vadi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Çentik (V profilli) vadi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Alüvyal tabanlı vadi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Asimetrik vadi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Gömük menderes</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152 / 350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8</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Akarsuyun hızlı aktığı ve derine aşındırmanın etkili olduğu eğimli yamaçlarda hangi vadi tipi oluşur?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Kanyon vadi</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Çentik (V profilli) vadi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Alüvyal tabanlı vadi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Asimetrik vadi</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Gömük menderes</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82: … derine aşındırmanın etkili olduğu eğimli yamaçlarda V profilli, tabansız çentik vadiler oluşur.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153 / 350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Erozyon ile kütle hareketi arasındaki fark nedir?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Akarsuyun denge profiline ulaşması ne demektir?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Yatay tortul tabakaların bulunduğu arazide hangi vadi tipi oluşur?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77, 79, 82</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154 / 350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7FB8"/>
                </a:solidFill>
                <a:latin typeface="Calibri"/>
              </a:rPr>
              <a:t>•  </a:t>
            </a:r>
            <a:r>
              <a:rPr lang="tr-TR" sz="2600" b="0" i="0">
                <a:solidFill>
                  <a:srgbClr val="262626"/>
                </a:solidFill>
                <a:latin typeface="Calibri"/>
              </a:rPr>
              <a:t>Çalışma kâğıdı Bölüm 3'ün 9-10. maddelerini çöz.</a:t>
            </a:r>
          </a:p>
          <a:p>
            <a:pPr algn="l" marL="323206" indent="-323206">
              <a:spcBef>
                <a:spcPts val="0"/>
              </a:spcBef>
              <a:spcAft>
                <a:spcPts val="1200"/>
              </a:spcAft>
            </a:pPr>
            <a:r>
              <a:rPr lang="tr-TR" sz="2600" b="1" i="0">
                <a:solidFill>
                  <a:srgbClr val="2C7FB8"/>
                </a:solidFill>
                <a:latin typeface="Calibri"/>
              </a:rPr>
              <a:t>•  </a:t>
            </a:r>
            <a:r>
              <a:rPr lang="tr-TR" sz="2600" b="0" i="0">
                <a:solidFill>
                  <a:srgbClr val="262626"/>
                </a:solidFill>
                <a:latin typeface="Calibri"/>
              </a:rPr>
              <a:t>s. 82 uygulaması derste bitmediyse tamamla; s. 80 (plato, peneplen) işlenmediyse oku.</a:t>
            </a:r>
          </a:p>
          <a:p>
            <a:pPr algn="l" marL="323206" indent="-323206">
              <a:spcBef>
                <a:spcPts val="0"/>
              </a:spcBef>
              <a:spcAft>
                <a:spcPts val="0"/>
              </a:spcAft>
            </a:pPr>
            <a:r>
              <a:rPr lang="tr-TR" sz="2600" b="1" i="0">
                <a:solidFill>
                  <a:srgbClr val="2C7FB8"/>
                </a:solidFill>
                <a:latin typeface="Calibri"/>
              </a:rPr>
              <a:t>•  </a:t>
            </a:r>
            <a:r>
              <a:rPr lang="tr-TR" sz="2600" b="0" i="0">
                <a:solidFill>
                  <a:srgbClr val="262626"/>
                </a:solidFill>
                <a:latin typeface="Calibri"/>
              </a:rPr>
              <a:t>Ara tatilden sonra 10. hafta: akarsu biriktirme şekilleri, karst ve kıyılar (s. 83-87).</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80, 82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155 / 350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9. hafta · Aşınma, Taşınma, Biriktirme: Suyun Gücü (slayt 121-155)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