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313.xml" ContentType="application/vnd.openxmlformats-officedocument.presentationml.notesSlide+xml"/>
  <Override PartName="/ppt/notesSlides/notesSlide314.xml" ContentType="application/vnd.openxmlformats-officedocument.presentationml.notesSlide+xml"/>
  <Override PartName="/ppt/notesSlides/notesSlide315.xml" ContentType="application/vnd.openxmlformats-officedocument.presentationml.notesSlide+xml"/>
  <Override PartName="/ppt/notesSlides/notesSlide316.xml" ContentType="application/vnd.openxmlformats-officedocument.presentationml.notesSlide+xml"/>
  <Override PartName="/ppt/notesSlides/notesSlide317.xml" ContentType="application/vnd.openxmlformats-officedocument.presentationml.notesSlide+xml"/>
  <Override PartName="/ppt/notesSlides/notesSlide318.xml" ContentType="application/vnd.openxmlformats-officedocument.presentationml.notesSlide+xml"/>
  <Override PartName="/ppt/notesSlides/notesSlide319.xml" ContentType="application/vnd.openxmlformats-officedocument.presentationml.notesSlide+xml"/>
  <Override PartName="/ppt/notesSlides/notesSlide320.xml" ContentType="application/vnd.openxmlformats-officedocument.presentationml.notesSlide+xml"/>
  <Override PartName="/ppt/notesSlides/notesSlide321.xml" ContentType="application/vnd.openxmlformats-officedocument.presentationml.notesSlide+xml"/>
  <Override PartName="/ppt/notesSlides/notesSlide322.xml" ContentType="application/vnd.openxmlformats-officedocument.presentationml.notesSlide+xml"/>
  <Override PartName="/ppt/notesSlides/notesSlide323.xml" ContentType="application/vnd.openxmlformats-officedocument.presentationml.notesSlide+xml"/>
  <Override PartName="/ppt/notesSlides/notesSlide324.xml" ContentType="application/vnd.openxmlformats-officedocument.presentationml.notesSlide+xml"/>
  <Override PartName="/ppt/notesSlides/notesSlide325.xml" ContentType="application/vnd.openxmlformats-officedocument.presentationml.notesSlide+xml"/>
  <Override PartName="/ppt/notesSlides/notesSlide326.xml" ContentType="application/vnd.openxmlformats-officedocument.presentationml.notesSlide+xml"/>
  <Override PartName="/ppt/notesSlides/notesSlide327.xml" ContentType="application/vnd.openxmlformats-officedocument.presentationml.notesSlide+xml"/>
  <Override PartName="/ppt/notesSlides/notesSlide328.xml" ContentType="application/vnd.openxmlformats-officedocument.presentationml.notesSlide+xml"/>
  <Override PartName="/ppt/notesSlides/notesSlide329.xml" ContentType="application/vnd.openxmlformats-officedocument.presentationml.notesSlide+xml"/>
  <Override PartName="/ppt/notesSlides/notesSlide330.xml" ContentType="application/vnd.openxmlformats-officedocument.presentationml.notesSlide+xml"/>
  <Override PartName="/ppt/notesSlides/notesSlide331.xml" ContentType="application/vnd.openxmlformats-officedocument.presentationml.notesSlide+xml"/>
  <Override PartName="/ppt/notesSlides/notesSlide332.xml" ContentType="application/vnd.openxmlformats-officedocument.presentationml.notesSlide+xml"/>
  <Override PartName="/ppt/notesSlides/notesSlide333.xml" ContentType="application/vnd.openxmlformats-officedocument.presentationml.notesSlide+xml"/>
  <Override PartName="/ppt/notesSlides/notesSlide334.xml" ContentType="application/vnd.openxmlformats-officedocument.presentationml.notesSlide+xml"/>
  <Override PartName="/ppt/notesSlides/notesSlide335.xml" ContentType="application/vnd.openxmlformats-officedocument.presentationml.notesSlide+xml"/>
  <Override PartName="/ppt/notesSlides/notesSlide336.xml" ContentType="application/vnd.openxmlformats-officedocument.presentationml.notesSlide+xml"/>
  <Override PartName="/ppt/notesSlides/notesSlide337.xml" ContentType="application/vnd.openxmlformats-officedocument.presentationml.notesSlide+xml"/>
  <Override PartName="/ppt/notesSlides/notesSlide338.xml" ContentType="application/vnd.openxmlformats-officedocument.presentationml.notesSlide+xml"/>
  <Override PartName="/ppt/notesSlides/notesSlide339.xml" ContentType="application/vnd.openxmlformats-officedocument.presentationml.notesSlide+xml"/>
  <Override PartName="/ppt/notesSlides/notesSlide340.xml" ContentType="application/vnd.openxmlformats-officedocument.presentationml.notesSlide+xml"/>
  <Override PartName="/ppt/notesSlides/notesSlide341.xml" ContentType="application/vnd.openxmlformats-officedocument.presentationml.notesSlide+xml"/>
  <Override PartName="/ppt/notesSlides/notesSlide342.xml" ContentType="application/vnd.openxmlformats-officedocument.presentationml.notesSlide+xml"/>
  <Override PartName="/ppt/notesSlides/notesSlide343.xml" ContentType="application/vnd.openxmlformats-officedocument.presentationml.notesSlide+xml"/>
  <Override PartName="/ppt/notesSlides/notesSlide344.xml" ContentType="application/vnd.openxmlformats-officedocument.presentationml.notesSlide+xml"/>
  <Override PartName="/ppt/notesSlides/notesSlide345.xml" ContentType="application/vnd.openxmlformats-officedocument.presentationml.notesSlide+xml"/>
  <Override PartName="/ppt/notesSlides/notesSlide346.xml" ContentType="application/vnd.openxmlformats-officedocument.presentationml.notesSlide+xml"/>
  <Override PartName="/ppt/notesSlides/notesSlide347.xml" ContentType="application/vnd.openxmlformats-officedocument.presentationml.notesSlide+xml"/>
  <Override PartName="/ppt/notesSlides/notesSlide348.xml" ContentType="application/vnd.openxmlformats-officedocument.presentationml.notesSlide+xml"/>
  <Override PartName="/ppt/notesSlides/notesSlide349.xml" ContentType="application/vnd.openxmlformats-officedocument.presentationml.notesSlide+xml"/>
  <Override PartName="/ppt/notesSlides/notesSlide350.xml" ContentType="application/vnd.openxmlformats-officedocument.presentationml.notesSlide+xml"/>
  <Override PartName="/ppt/notesSlides/notesSlide3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568" r:id="rId320"/>
    <p:sldId id="569" r:id="rId321"/>
    <p:sldId id="570" r:id="rId322"/>
    <p:sldId id="571" r:id="rId323"/>
    <p:sldId id="572" r:id="rId324"/>
    <p:sldId id="573" r:id="rId325"/>
    <p:sldId id="574" r:id="rId326"/>
    <p:sldId id="575" r:id="rId327"/>
    <p:sldId id="576" r:id="rId328"/>
    <p:sldId id="577" r:id="rId329"/>
    <p:sldId id="578" r:id="rId330"/>
    <p:sldId id="579" r:id="rId331"/>
    <p:sldId id="580" r:id="rId332"/>
    <p:sldId id="581" r:id="rId333"/>
    <p:sldId id="582" r:id="rId334"/>
    <p:sldId id="583" r:id="rId335"/>
    <p:sldId id="584" r:id="rId336"/>
    <p:sldId id="585" r:id="rId337"/>
    <p:sldId id="586" r:id="rId338"/>
    <p:sldId id="587" r:id="rId339"/>
    <p:sldId id="588" r:id="rId340"/>
    <p:sldId id="589" r:id="rId341"/>
    <p:sldId id="590" r:id="rId342"/>
    <p:sldId id="591" r:id="rId343"/>
    <p:sldId id="592" r:id="rId344"/>
    <p:sldId id="593" r:id="rId345"/>
    <p:sldId id="594" r:id="rId346"/>
    <p:sldId id="595" r:id="rId347"/>
    <p:sldId id="596" r:id="rId348"/>
    <p:sldId id="597" r:id="rId349"/>
    <p:sldId id="598" r:id="rId350"/>
    <p:sldId id="599" r:id="rId351"/>
    <p:sldId id="600" r:id="rId352"/>
    <p:sldId id="601" r:id="rId353"/>
    <p:sldId id="602" r:id="rId354"/>
    <p:sldId id="603" r:id="rId355"/>
    <p:sldId id="604" r:id="rId356"/>
    <p:sldId id="605" r:id="rId357"/>
    <p:sldId id="606" r:id="rId46"/>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6" Type="http://schemas.openxmlformats.org/officeDocument/2006/relationships/slide" Target="slides/slide39.xml"/><Relationship Id="rId320" Type="http://schemas.openxmlformats.org/officeDocument/2006/relationships/slide" Target="slides/slide1.xml"/><Relationship Id="rId321" Type="http://schemas.openxmlformats.org/officeDocument/2006/relationships/slide" Target="slides/slide2.xml"/><Relationship Id="rId322" Type="http://schemas.openxmlformats.org/officeDocument/2006/relationships/slide" Target="slides/slide3.xml"/><Relationship Id="rId323" Type="http://schemas.openxmlformats.org/officeDocument/2006/relationships/slide" Target="slides/slide4.xml"/><Relationship Id="rId324" Type="http://schemas.openxmlformats.org/officeDocument/2006/relationships/slide" Target="slides/slide5.xml"/><Relationship Id="rId325" Type="http://schemas.openxmlformats.org/officeDocument/2006/relationships/slide" Target="slides/slide6.xml"/><Relationship Id="rId326" Type="http://schemas.openxmlformats.org/officeDocument/2006/relationships/slide" Target="slides/slide7.xml"/><Relationship Id="rId327" Type="http://schemas.openxmlformats.org/officeDocument/2006/relationships/slide" Target="slides/slide8.xml"/><Relationship Id="rId328" Type="http://schemas.openxmlformats.org/officeDocument/2006/relationships/slide" Target="slides/slide9.xml"/><Relationship Id="rId329" Type="http://schemas.openxmlformats.org/officeDocument/2006/relationships/slide" Target="slides/slide10.xml"/><Relationship Id="rId330" Type="http://schemas.openxmlformats.org/officeDocument/2006/relationships/slide" Target="slides/slide11.xml"/><Relationship Id="rId331" Type="http://schemas.openxmlformats.org/officeDocument/2006/relationships/slide" Target="slides/slide12.xml"/><Relationship Id="rId332" Type="http://schemas.openxmlformats.org/officeDocument/2006/relationships/slide" Target="slides/slide13.xml"/><Relationship Id="rId333" Type="http://schemas.openxmlformats.org/officeDocument/2006/relationships/slide" Target="slides/slide14.xml"/><Relationship Id="rId334" Type="http://schemas.openxmlformats.org/officeDocument/2006/relationships/slide" Target="slides/slide15.xml"/><Relationship Id="rId335" Type="http://schemas.openxmlformats.org/officeDocument/2006/relationships/slide" Target="slides/slide16.xml"/><Relationship Id="rId336" Type="http://schemas.openxmlformats.org/officeDocument/2006/relationships/slide" Target="slides/slide17.xml"/><Relationship Id="rId337" Type="http://schemas.openxmlformats.org/officeDocument/2006/relationships/slide" Target="slides/slide18.xml"/><Relationship Id="rId338" Type="http://schemas.openxmlformats.org/officeDocument/2006/relationships/slide" Target="slides/slide19.xml"/><Relationship Id="rId339" Type="http://schemas.openxmlformats.org/officeDocument/2006/relationships/slide" Target="slides/slide20.xml"/><Relationship Id="rId340" Type="http://schemas.openxmlformats.org/officeDocument/2006/relationships/slide" Target="slides/slide21.xml"/><Relationship Id="rId341" Type="http://schemas.openxmlformats.org/officeDocument/2006/relationships/slide" Target="slides/slide22.xml"/><Relationship Id="rId342" Type="http://schemas.openxmlformats.org/officeDocument/2006/relationships/slide" Target="slides/slide23.xml"/><Relationship Id="rId343" Type="http://schemas.openxmlformats.org/officeDocument/2006/relationships/slide" Target="slides/slide24.xml"/><Relationship Id="rId344" Type="http://schemas.openxmlformats.org/officeDocument/2006/relationships/slide" Target="slides/slide25.xml"/><Relationship Id="rId345" Type="http://schemas.openxmlformats.org/officeDocument/2006/relationships/slide" Target="slides/slide26.xml"/><Relationship Id="rId346" Type="http://schemas.openxmlformats.org/officeDocument/2006/relationships/slide" Target="slides/slide27.xml"/><Relationship Id="rId347" Type="http://schemas.openxmlformats.org/officeDocument/2006/relationships/slide" Target="slides/slide28.xml"/><Relationship Id="rId348" Type="http://schemas.openxmlformats.org/officeDocument/2006/relationships/slide" Target="slides/slide29.xml"/><Relationship Id="rId349" Type="http://schemas.openxmlformats.org/officeDocument/2006/relationships/slide" Target="slides/slide30.xml"/><Relationship Id="rId350" Type="http://schemas.openxmlformats.org/officeDocument/2006/relationships/slide" Target="slides/slide31.xml"/><Relationship Id="rId351" Type="http://schemas.openxmlformats.org/officeDocument/2006/relationships/slide" Target="slides/slide32.xml"/><Relationship Id="rId352" Type="http://schemas.openxmlformats.org/officeDocument/2006/relationships/slide" Target="slides/slide33.xml"/><Relationship Id="rId353" Type="http://schemas.openxmlformats.org/officeDocument/2006/relationships/slide" Target="slides/slide34.xml"/><Relationship Id="rId354" Type="http://schemas.openxmlformats.org/officeDocument/2006/relationships/slide" Target="slides/slide35.xml"/><Relationship Id="rId355" Type="http://schemas.openxmlformats.org/officeDocument/2006/relationships/slide" Target="slides/slide36.xml"/><Relationship Id="rId356" Type="http://schemas.openxmlformats.org/officeDocument/2006/relationships/slide" Target="slides/slide37.xml"/><Relationship Id="rId357"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3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3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3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3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3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3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3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3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3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3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3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3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3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3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3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3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3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3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3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3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3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notesSlide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3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sorularını tanıtmak (ev; dönüt 15. haftanın açılışında).</a:t>
            </a:r>
          </a:p>
          <a:p/>
          <a:p>
            <a:r>
              <a:t>NASIL: 4. ve 23. sorular 14. haftada sınıfta çözüldü. Soruların hepsi açık uçlu, eşleştirme ya da işaretleme sorusudur; çoktan seçmeli soru yoktur. Açık uçlu sorularda kitaba dayanan, gerekçeli farklı cevaplar kabul edilir.</a:t>
            </a:r>
          </a:p>
          <a:p/>
          <a:p>
            <a:r>
              <a:t>KAYNAK: Kitap s. 108: 'Bu testte cevaplamanız için toplam 25 soru verilmiştir.' Kitabın cevap anahtarı s. 229 karekodundadır (EBA girişi ister; açılmadı) — örnek cevaplar kitabın ilgili sayfalarından kuruldu. Daha fazla soru (s. 117): https://ders.eba.gov.tr/ders//redirectContent.jsp?resourceId=1ac30f4e6a9c0c2a1b7057b5f8f7245d&amp;resourceType=1&amp;resourceLocation=2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3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1-3. soruların metni ve görselleri.</a:t>
            </a:r>
          </a:p>
          <a:p/>
          <a:p>
            <a:r>
              <a:t>NASIL: Görselde Hindistan karası 71 milyon yıl önceden günümüze kuzeye ilerler, Ekvator'u geçer; hız oku '16 cm/yıl - 5 cm/yıl' yazar (çarpışmayla yavaşlama).</a:t>
            </a:r>
          </a:p>
          <a:p/>
          <a:p>
            <a:r>
              <a:t>KAYNAK: Kitap s. 108 metin ve görseller (etiketler sayfa görüntüsünden okundu).</a:t>
            </a:r>
          </a:p>
        </p:txBody>
      </p:sp>
      <p:sp>
        <p:nvSpPr>
          <p:cNvPr id="4" name="Slide Number Placeholder 3"/>
          <p:cNvSpPr>
            <a:spLocks noGrp="1"/>
          </p:cNvSpPr>
          <p:nvPr>
            <p:ph type="sldNum" idx="5" sz="quarter"/>
          </p:nvPr>
        </p:nvSpPr>
        <p:spPr/>
      </p:sp>
    </p:spTree>
  </p:cSld>
  <p:clrMapOvr>
    <a:masterClrMapping/>
  </p:clrMapOvr>
</p:notes>
</file>

<file path=ppt/notesSlides/notesSlide3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 soru.</a:t>
            </a:r>
          </a:p>
          <a:p/>
          <a:p>
            <a:r>
              <a:t>KAYNAK: Kitap s. 108.</a:t>
            </a:r>
          </a:p>
        </p:txBody>
      </p:sp>
      <p:sp>
        <p:nvSpPr>
          <p:cNvPr id="4" name="Slide Number Placeholder 3"/>
          <p:cNvSpPr>
            <a:spLocks noGrp="1"/>
          </p:cNvSpPr>
          <p:nvPr>
            <p:ph type="sldNum" idx="5" sz="quarter"/>
          </p:nvPr>
        </p:nvSpPr>
        <p:spPr/>
      </p:sp>
    </p:spTree>
  </p:cSld>
  <p:clrMapOvr>
    <a:masterClrMapping/>
  </p:clrMapOvr>
</p:notes>
</file>

<file path=ppt/notesSlides/notesSlide3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Hız değerleri ve Ekvator s. 108 görselinden; aradaki denizin kapanması s. 53 (yaklaşma sürecinde aradaki deniz tabanı ortadan kalkar).</a:t>
            </a:r>
          </a:p>
          <a:p/>
          <a:p>
            <a:r>
              <a:t>KAYNAK: Kitap s. 53, 108.</a:t>
            </a:r>
          </a:p>
        </p:txBody>
      </p:sp>
      <p:sp>
        <p:nvSpPr>
          <p:cNvPr id="4" name="Slide Number Placeholder 3"/>
          <p:cNvSpPr>
            <a:spLocks noGrp="1"/>
          </p:cNvSpPr>
          <p:nvPr>
            <p:ph type="sldNum" idx="5" sz="quarter"/>
          </p:nvPr>
        </p:nvSpPr>
        <p:spPr/>
      </p:sp>
    </p:spTree>
  </p:cSld>
  <p:clrMapOvr>
    <a:masterClrMapping/>
  </p:clrMapOvr>
</p:notes>
</file>

<file path=ppt/notesSlides/notesSlide3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2-3.</a:t>
            </a:r>
          </a:p>
          <a:p/>
          <a:p>
            <a:r>
              <a:t>KAYNAK: Kitap s. 108.</a:t>
            </a:r>
          </a:p>
        </p:txBody>
      </p:sp>
      <p:sp>
        <p:nvSpPr>
          <p:cNvPr id="4" name="Slide Number Placeholder 3"/>
          <p:cNvSpPr>
            <a:spLocks noGrp="1"/>
          </p:cNvSpPr>
          <p:nvPr>
            <p:ph type="sldNum" idx="5" sz="quarter"/>
          </p:nvPr>
        </p:nvSpPr>
        <p:spPr/>
      </p:sp>
    </p:spTree>
  </p:cSld>
  <p:clrMapOvr>
    <a:masterClrMapping/>
  </p:clrMapOvr>
</p:notes>
</file>

<file path=ppt/notesSlides/notesSlide3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Tortul tabakaların kıvrılıp yükselmesiyle orojenez adı verilen dağ oluşumu gerçekleşir (Görsel 3.6-3.8: Hint Levhası'nın Avrasya'ya yaklaşması).</a:t>
            </a:r>
          </a:p>
          <a:p/>
          <a:p>
            <a:r>
              <a:t>KAYNAK: Kitap s. 49, 53, 108.</a:t>
            </a:r>
          </a:p>
        </p:txBody>
      </p:sp>
      <p:sp>
        <p:nvSpPr>
          <p:cNvPr id="4" name="Slide Number Placeholder 3"/>
          <p:cNvSpPr>
            <a:spLocks noGrp="1"/>
          </p:cNvSpPr>
          <p:nvPr>
            <p:ph type="sldNum" idx="5" sz="quarter"/>
          </p:nvPr>
        </p:nvSpPr>
        <p:spPr/>
      </p:sp>
    </p:spTree>
  </p:cSld>
  <p:clrMapOvr>
    <a:masterClrMapping/>
  </p:clrMapOvr>
</p:notes>
</file>

<file path=ppt/notesSlides/notesSlide3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5. soru (4. soru 14. haftada sınıfta çözüldü).</a:t>
            </a:r>
          </a:p>
          <a:p/>
          <a:p>
            <a:r>
              <a:t>KAYNAK: Kitap s. 109.</a:t>
            </a:r>
          </a:p>
        </p:txBody>
      </p:sp>
      <p:sp>
        <p:nvSpPr>
          <p:cNvPr id="4" name="Slide Number Placeholder 3"/>
          <p:cNvSpPr>
            <a:spLocks noGrp="1"/>
          </p:cNvSpPr>
          <p:nvPr>
            <p:ph type="sldNum" idx="5" sz="quarter"/>
          </p:nvPr>
        </p:nvSpPr>
        <p:spPr/>
      </p:sp>
    </p:spTree>
  </p:cSld>
  <p:clrMapOvr>
    <a:masterClrMapping/>
  </p:clrMapOvr>
</p:notes>
</file>

<file path=ppt/notesSlides/notesSlide3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Volkanik ada yayı okyanusta oluşur ama kıyının açığındadır; kara-okyanus ayrımında gerekçeli farklı yerleştirme kabul edilir.</a:t>
            </a:r>
          </a:p>
          <a:p/>
          <a:p>
            <a:r>
              <a:t>KAYNAK: Kitap s. 51, 53, 55 (3. adım görseli), 56-57.</a:t>
            </a:r>
          </a:p>
        </p:txBody>
      </p:sp>
      <p:sp>
        <p:nvSpPr>
          <p:cNvPr id="4" name="Slide Number Placeholder 3"/>
          <p:cNvSpPr>
            <a:spLocks noGrp="1"/>
          </p:cNvSpPr>
          <p:nvPr>
            <p:ph type="sldNum" idx="5" sz="quarter"/>
          </p:nvPr>
        </p:nvSpPr>
        <p:spPr/>
      </p:sp>
    </p:spTree>
  </p:cSld>
  <p:clrMapOvr>
    <a:masterClrMapping/>
  </p:clrMapOvr>
</p:notes>
</file>

<file path=ppt/notesSlides/notesSlide3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6. soru: genç ve yaşlı dağ kuşakları.</a:t>
            </a:r>
          </a:p>
          <a:p/>
          <a:p>
            <a:r>
              <a:t>NASIL: Önce soru metnini okutun: Orojenez, levhaların yaklaştığı bölgelerde tortul tabakaların kıvrılmasıyla ya da kırılarak yükselmesiyle meydana gelen dağ oluşumudur.</a:t>
            </a:r>
          </a:p>
          <a:p/>
          <a:p>
            <a:r>
              <a:t>KAYNAK: Kitap s. 57 metin ve Harita 3.5 lejandı (sayfa görüntüsünden okundu); s. 110.</a:t>
            </a:r>
          </a:p>
        </p:txBody>
      </p:sp>
      <p:sp>
        <p:nvSpPr>
          <p:cNvPr id="4" name="Slide Number Placeholder 3"/>
          <p:cNvSpPr>
            <a:spLocks noGrp="1"/>
          </p:cNvSpPr>
          <p:nvPr>
            <p:ph type="sldNum" idx="5" sz="quarter"/>
          </p:nvPr>
        </p:nvSpPr>
        <p:spPr/>
      </p:sp>
    </p:spTree>
  </p:cSld>
  <p:clrMapOvr>
    <a:masterClrMapping/>
  </p:clrMapOvr>
</p:notes>
</file>

<file path=ppt/notesSlides/notesSlide3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6. soru: genç ve yaşlı dağ kuşakları.</a:t>
            </a:r>
          </a:p>
          <a:p/>
          <a:p>
            <a:r>
              <a:t>NASIL: Önce soru metnini okutun: Orojenez, levhaların yaklaştığı bölgelerde tortul tabakaların kıvrılmasıyla ya da kırılarak yükselmesiyle meydana gelen dağ oluşumudur.</a:t>
            </a:r>
          </a:p>
          <a:p/>
          <a:p>
            <a:r>
              <a:t>BEKLENEN CEVAP: Kitap s. 57: genç dağ kuşaklarının büyük kısmı Alp-Himalaya kuşağı ile Kayalık ve And Dağları; Appalaş, İskandinav ve Ural yaşlı dağ kuşakları. Altay ve Büyük Dividing metinde adlandırılmaz; Harita 3.5'te (s. 57) 'Eski dağ kuşakları' renginde gösterilir.</a:t>
            </a:r>
          </a:p>
          <a:p/>
          <a:p>
            <a:r>
              <a:t>KAYNAK: Kitap s. 57 metin ve Harita 3.5 lejandı (sayfa görüntüsünden okundu); s. 110.</a:t>
            </a:r>
          </a:p>
        </p:txBody>
      </p:sp>
      <p:sp>
        <p:nvSpPr>
          <p:cNvPr id="4" name="Slide Number Placeholder 3"/>
          <p:cNvSpPr>
            <a:spLocks noGrp="1"/>
          </p:cNvSpPr>
          <p:nvPr>
            <p:ph type="sldNum" idx="5" sz="quarter"/>
          </p:nvPr>
        </p:nvSpPr>
        <p:spPr/>
      </p:sp>
    </p:spTree>
  </p:cSld>
  <p:clrMapOvr>
    <a:masterClrMapping/>
  </p:clrMapOvr>
</p:notes>
</file>

<file path=ppt/notesSlides/notesSlide3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7-8 (dilsiz harita kitapta, s. 110).</a:t>
            </a:r>
          </a:p>
          <a:p/>
          <a:p>
            <a:r>
              <a:t>NASIL: Karşılaştırma için kitabın Harita 3.1'ini (s. 50, çarpışan levha sınırları) gösterebilirsiniz.</a:t>
            </a:r>
          </a:p>
          <a:p/>
          <a:p>
            <a:r>
              <a:t>KAYNAK: Kitap s. 110-111.</a:t>
            </a:r>
          </a:p>
        </p:txBody>
      </p:sp>
      <p:sp>
        <p:nvSpPr>
          <p:cNvPr id="4" name="Slide Number Placeholder 3"/>
          <p:cNvSpPr>
            <a:spLocks noGrp="1"/>
          </p:cNvSpPr>
          <p:nvPr>
            <p:ph type="sldNum" idx="5" sz="quarter"/>
          </p:nvPr>
        </p:nvSpPr>
        <p:spPr/>
      </p:sp>
    </p:spTree>
  </p:cSld>
  <p:clrMapOvr>
    <a:masterClrMapping/>
  </p:clrMapOvr>
</p:notes>
</file>

<file path=ppt/notesSlides/notesSlide3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Levhaları birbirinden ayıran sınırlar; Dünya’nın tektonik olarak en aktif, levha hareketlerine bağlı olarak meydana gelen olay ve oluşumların en fazla gerçekleştiği bölgelerdir. Ateş çemberi s. 62; çarpışan sınırlarda jeotermal kaynaklar s. 53.</a:t>
            </a:r>
          </a:p>
          <a:p/>
          <a:p>
            <a:r>
              <a:t>KAYNAK: Kitap s. 50, 53, 57, 62.</a:t>
            </a:r>
          </a:p>
        </p:txBody>
      </p:sp>
      <p:sp>
        <p:nvSpPr>
          <p:cNvPr id="4" name="Slide Number Placeholder 3"/>
          <p:cNvSpPr>
            <a:spLocks noGrp="1"/>
          </p:cNvSpPr>
          <p:nvPr>
            <p:ph type="sldNum" idx="5" sz="quarter"/>
          </p:nvPr>
        </p:nvSpPr>
        <p:spPr/>
      </p:sp>
    </p:spTree>
  </p:cSld>
  <p:clrMapOvr>
    <a:masterClrMapping/>
  </p:clrMapOvr>
</p:notes>
</file>

<file path=ppt/notesSlides/notesSlide3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9. soru.</a:t>
            </a:r>
          </a:p>
          <a:p/>
          <a:p>
            <a:r>
              <a:t>NASIL: Haritadaki okları gösterin: güneyde Afrika ve Arabistan kuzeye, kuzeydoğuda okun yönü; Anadolu batıya.</a:t>
            </a:r>
          </a:p>
          <a:p/>
          <a:p>
            <a:r>
              <a:t>KAYNAK: Kitap s. 111 harita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3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Anadolu Levhası; Avrasya, Afrika ve Arabistan levhaları arasında yer almaktadır.</a:t>
            </a:r>
          </a:p>
          <a:p/>
          <a:p>
            <a:r>
              <a:t>KAYNAK: Kitap s. 66, 111.</a:t>
            </a:r>
          </a:p>
        </p:txBody>
      </p:sp>
      <p:sp>
        <p:nvSpPr>
          <p:cNvPr id="4" name="Slide Number Placeholder 3"/>
          <p:cNvSpPr>
            <a:spLocks noGrp="1"/>
          </p:cNvSpPr>
          <p:nvPr>
            <p:ph type="sldNum" idx="5" sz="quarter"/>
          </p:nvPr>
        </p:nvSpPr>
        <p:spPr/>
      </p:sp>
    </p:spTree>
  </p:cSld>
  <p:clrMapOvr>
    <a:masterClrMapping/>
  </p:clrMapOvr>
</p:notes>
</file>

<file path=ppt/notesSlides/notesSlide3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10-11.</a:t>
            </a:r>
          </a:p>
          <a:p/>
          <a:p>
            <a:r>
              <a:t>KAYNAK: Kitap s. 111.</a:t>
            </a:r>
          </a:p>
        </p:txBody>
      </p:sp>
      <p:sp>
        <p:nvSpPr>
          <p:cNvPr id="4" name="Slide Number Placeholder 3"/>
          <p:cNvSpPr>
            <a:spLocks noGrp="1"/>
          </p:cNvSpPr>
          <p:nvPr>
            <p:ph type="sldNum" idx="5" sz="quarter"/>
          </p:nvPr>
        </p:nvSpPr>
        <p:spPr/>
      </p:sp>
    </p:spTree>
  </p:cSld>
  <p:clrMapOvr>
    <a:masterClrMapping/>
  </p:clrMapOvr>
</p:notes>
</file>

<file path=ppt/notesSlides/notesSlide3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s. 66: Bu süreçte Türkiye’de üç ana fay sistemi oluşmuştur. Dağların doğu-batı uzanışı haritadan çıkarımdır (Türkiye'nin yer şekilleri 9. sınıf kitabı).</a:t>
            </a:r>
          </a:p>
          <a:p/>
          <a:p>
            <a:r>
              <a:t>KAYNAK: Kitap s. 66, 111.</a:t>
            </a:r>
          </a:p>
        </p:txBody>
      </p:sp>
      <p:sp>
        <p:nvSpPr>
          <p:cNvPr id="4" name="Slide Number Placeholder 3"/>
          <p:cNvSpPr>
            <a:spLocks noGrp="1"/>
          </p:cNvSpPr>
          <p:nvPr>
            <p:ph type="sldNum" idx="5" sz="quarter"/>
          </p:nvPr>
        </p:nvSpPr>
        <p:spPr/>
      </p:sp>
    </p:spTree>
  </p:cSld>
  <p:clrMapOvr>
    <a:masterClrMapping/>
  </p:clrMapOvr>
</p:notes>
</file>

<file path=ppt/notesSlides/notesSlide3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12. soru (kitaptaki çizelge s. 112'de boştur).</a:t>
            </a:r>
          </a:p>
          <a:p/>
          <a:p>
            <a:r>
              <a:t>NASIL: Öğrenciler s. 69'daki 'Jeolojik Zamanlar' etkinliğinin çizelgesinden yararlanır; yalnız tektonizmaya bağlı olaylar seçilir (canlı yaşamı olayları ayıklanır).</a:t>
            </a:r>
          </a:p>
          <a:p/>
          <a:p>
            <a:r>
              <a:t>KAYNAK: Kitap s. 112.</a:t>
            </a:r>
          </a:p>
        </p:txBody>
      </p:sp>
      <p:sp>
        <p:nvSpPr>
          <p:cNvPr id="4" name="Slide Number Placeholder 3"/>
          <p:cNvSpPr>
            <a:spLocks noGrp="1"/>
          </p:cNvSpPr>
          <p:nvPr>
            <p:ph type="sldNum" idx="5" sz="quarter"/>
          </p:nvPr>
        </p:nvSpPr>
        <p:spPr/>
      </p:sp>
    </p:spTree>
  </p:cSld>
  <p:clrMapOvr>
    <a:masterClrMapping/>
  </p:clrMapOvr>
</p:notes>
</file>

<file path=ppt/notesSlides/notesSlide3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Olaylar kitabın s. 69 çizelgesinden aynen (sayfa görüntüsünden okundu). Canlı yaşamına ilişkin olaylar (dinozorlar, çiçekli bitkiler, insan) tektonizma değildir.</a:t>
            </a:r>
          </a:p>
          <a:p/>
          <a:p>
            <a:r>
              <a:t>KAYNAK: Kitap s. 69, 112.</a:t>
            </a:r>
          </a:p>
        </p:txBody>
      </p:sp>
      <p:sp>
        <p:nvSpPr>
          <p:cNvPr id="4" name="Slide Number Placeholder 3"/>
          <p:cNvSpPr>
            <a:spLocks noGrp="1"/>
          </p:cNvSpPr>
          <p:nvPr>
            <p:ph type="sldNum" idx="5" sz="quarter"/>
          </p:nvPr>
        </p:nvSpPr>
        <p:spPr/>
      </p:sp>
    </p:spTree>
  </p:cSld>
  <p:clrMapOvr>
    <a:masterClrMapping/>
  </p:clrMapOvr>
</p:notes>
</file>

<file path=ppt/notesSlides/notesSlide3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13. soru.</a:t>
            </a:r>
          </a:p>
          <a:p/>
          <a:p>
            <a:r>
              <a:t>KAYNAK: Kitap s. 112.</a:t>
            </a:r>
          </a:p>
        </p:txBody>
      </p:sp>
      <p:sp>
        <p:nvSpPr>
          <p:cNvPr id="4" name="Slide Number Placeholder 3"/>
          <p:cNvSpPr>
            <a:spLocks noGrp="1"/>
          </p:cNvSpPr>
          <p:nvPr>
            <p:ph type="sldNum" idx="5" sz="quarter"/>
          </p:nvPr>
        </p:nvSpPr>
        <p:spPr/>
      </p:sp>
    </p:spTree>
  </p:cSld>
  <p:clrMapOvr>
    <a:masterClrMapping/>
  </p:clrMapOvr>
</p:notes>
</file>

<file path=ppt/notesSlides/notesSlide3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Tethys'te tortullaşma ile Türkiye arazisinin bağı çıkarımdır (s. 69 çizelge + s. 53 Görsel 3.8: deniz altı tortullarının kıvrılarak yükselmesi). Batıya kayma s. 66.</a:t>
            </a:r>
          </a:p>
          <a:p/>
          <a:p>
            <a:r>
              <a:t>KAYNAK: Kitap s. 53, 66, 69.</a:t>
            </a:r>
          </a:p>
        </p:txBody>
      </p:sp>
      <p:sp>
        <p:nvSpPr>
          <p:cNvPr id="4" name="Slide Number Placeholder 3"/>
          <p:cNvSpPr>
            <a:spLocks noGrp="1"/>
          </p:cNvSpPr>
          <p:nvPr>
            <p:ph type="sldNum" idx="5" sz="quarter"/>
          </p:nvPr>
        </p:nvSpPr>
        <p:spPr/>
      </p:sp>
    </p:spTree>
  </p:cSld>
  <p:clrMapOvr>
    <a:masterClrMapping/>
  </p:clrMapOvr>
</p:notes>
</file>

<file path=ppt/notesSlides/notesSlide3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14-16. soruların metni ve görselleri.</a:t>
            </a:r>
          </a:p>
          <a:p/>
          <a:p>
            <a:r>
              <a:t>NASIL: İki fotoğrafı karşılaştırın: kırgıbayırda şapka yok, sık oluklar; peribacasında üstte koyu, dirençli kaya.</a:t>
            </a:r>
          </a:p>
          <a:p/>
          <a:p>
            <a:r>
              <a:t>KAYNAK: Kitap s. 113 metin, fotoğraflar ve açıklamaları.</a:t>
            </a:r>
          </a:p>
        </p:txBody>
      </p:sp>
      <p:sp>
        <p:nvSpPr>
          <p:cNvPr id="4" name="Slide Number Placeholder 3"/>
          <p:cNvSpPr>
            <a:spLocks noGrp="1"/>
          </p:cNvSpPr>
          <p:nvPr>
            <p:ph type="sldNum" idx="5" sz="quarter"/>
          </p:nvPr>
        </p:nvSpPr>
        <p:spPr/>
      </p:sp>
    </p:spTree>
  </p:cSld>
  <p:clrMapOvr>
    <a:masterClrMapping/>
  </p:clrMapOvr>
</p:notes>
</file>

<file path=ppt/notesSlides/notesSlide3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14. soru.</a:t>
            </a:r>
          </a:p>
          <a:p/>
          <a:p>
            <a:r>
              <a:t>KAYNAK: Kitap s. 113.</a:t>
            </a:r>
          </a:p>
        </p:txBody>
      </p:sp>
      <p:sp>
        <p:nvSpPr>
          <p:cNvPr id="4" name="Slide Number Placeholder 3"/>
          <p:cNvSpPr>
            <a:spLocks noGrp="1"/>
          </p:cNvSpPr>
          <p:nvPr>
            <p:ph type="sldNum" idx="5" sz="quarter"/>
          </p:nvPr>
        </p:nvSpPr>
        <p:spPr/>
      </p:sp>
    </p:spTree>
  </p:cSld>
  <p:clrMapOvr>
    <a:masterClrMapping/>
  </p:clrMapOvr>
</p:notes>
</file>

<file path=ppt/notesSlides/notesSlide3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Nevşehir lav ve tüf platosu (s. 66); Bitki örtüsü zayıf bölgelerde su ve rüzgâr erozyonu etkilidir (Görsel 3.19, Nevşehir); sel suları s. 78.</a:t>
            </a:r>
          </a:p>
          <a:p/>
          <a:p>
            <a:r>
              <a:t>KAYNAK: Kitap s. 66, 77-78, 113.</a:t>
            </a:r>
          </a:p>
        </p:txBody>
      </p:sp>
      <p:sp>
        <p:nvSpPr>
          <p:cNvPr id="4" name="Slide Number Placeholder 3"/>
          <p:cNvSpPr>
            <a:spLocks noGrp="1"/>
          </p:cNvSpPr>
          <p:nvPr>
            <p:ph type="sldNum" idx="5" sz="quarter"/>
          </p:nvPr>
        </p:nvSpPr>
        <p:spPr/>
      </p:sp>
    </p:spTree>
  </p:cSld>
  <p:clrMapOvr>
    <a:masterClrMapping/>
  </p:clrMapOvr>
</p:notes>
</file>

<file path=ppt/notesSlides/notesSlide3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15-16.</a:t>
            </a:r>
          </a:p>
          <a:p/>
          <a:p>
            <a:r>
              <a:t>KAYNAK: Kitap s. 113.</a:t>
            </a:r>
          </a:p>
        </p:txBody>
      </p:sp>
      <p:sp>
        <p:nvSpPr>
          <p:cNvPr id="4" name="Slide Number Placeholder 3"/>
          <p:cNvSpPr>
            <a:spLocks noGrp="1"/>
          </p:cNvSpPr>
          <p:nvPr>
            <p:ph type="sldNum" idx="5" sz="quarter"/>
          </p:nvPr>
        </p:nvSpPr>
        <p:spPr/>
      </p:sp>
    </p:spTree>
  </p:cSld>
  <p:clrMapOvr>
    <a:masterClrMapping/>
  </p:clrMapOvr>
</p:notes>
</file>

<file path=ppt/notesSlides/notesSlide3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Kayaçların ayrışmaya direnci s. 72; şelale ve dev kazanında dirençli-dirençsiz kaya örneği s. 72.</a:t>
            </a:r>
          </a:p>
          <a:p/>
          <a:p>
            <a:r>
              <a:t>KAYNAK: Kitap s. 72, 78, 113.</a:t>
            </a:r>
          </a:p>
        </p:txBody>
      </p:sp>
      <p:sp>
        <p:nvSpPr>
          <p:cNvPr id="4" name="Slide Number Placeholder 3"/>
          <p:cNvSpPr>
            <a:spLocks noGrp="1"/>
          </p:cNvSpPr>
          <p:nvPr>
            <p:ph type="sldNum" idx="5" sz="quarter"/>
          </p:nvPr>
        </p:nvSpPr>
        <p:spPr/>
      </p:sp>
    </p:spTree>
  </p:cSld>
  <p:clrMapOvr>
    <a:masterClrMapping/>
  </p:clrMapOvr>
</p:notes>
</file>

<file path=ppt/notesSlides/notesSlide3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17-18. soruların kavram şeması.</a:t>
            </a:r>
          </a:p>
          <a:p/>
          <a:p>
            <a:r>
              <a:t>NASIL: Şemadaki dört ana unsuru (su, buzul, rüzgâr, canlı) ve alt dallarını okutun.</a:t>
            </a:r>
          </a:p>
          <a:p/>
          <a:p>
            <a:r>
              <a:t>KAYNAK: Kitap s. 114 metin ve kavram şeması.</a:t>
            </a:r>
          </a:p>
        </p:txBody>
      </p:sp>
      <p:sp>
        <p:nvSpPr>
          <p:cNvPr id="4" name="Slide Number Placeholder 3"/>
          <p:cNvSpPr>
            <a:spLocks noGrp="1"/>
          </p:cNvSpPr>
          <p:nvPr>
            <p:ph type="sldNum" idx="5" sz="quarter"/>
          </p:nvPr>
        </p:nvSpPr>
        <p:spPr/>
      </p:sp>
    </p:spTree>
  </p:cSld>
  <p:clrMapOvr>
    <a:masterClrMapping/>
  </p:clrMapOvr>
</p:notes>
</file>

<file path=ppt/notesSlides/notesSlide3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17-18.</a:t>
            </a:r>
          </a:p>
          <a:p/>
          <a:p>
            <a:r>
              <a:t>KAYNAK: Kitap s. 114.</a:t>
            </a:r>
          </a:p>
        </p:txBody>
      </p:sp>
      <p:sp>
        <p:nvSpPr>
          <p:cNvPr id="4" name="Slide Number Placeholder 3"/>
          <p:cNvSpPr>
            <a:spLocks noGrp="1"/>
          </p:cNvSpPr>
          <p:nvPr>
            <p:ph type="sldNum" idx="5" sz="quarter"/>
          </p:nvPr>
        </p:nvSpPr>
        <p:spPr/>
      </p:sp>
    </p:spTree>
  </p:cSld>
  <p:clrMapOvr>
    <a:masterClrMapping/>
  </p:clrMapOvr>
</p:notes>
</file>

<file path=ppt/notesSlides/notesSlide3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gerekçeli farklı işaretlemeler kabul edilir (parantezdekiler ikincil etkendir).</a:t>
            </a:r>
          </a:p>
          <a:p/>
          <a:p>
            <a:r>
              <a:t>BEKLENEN CEVAP: Kural: Kutuplara yakın bölgelerde ve dağların yükseklerinde buzullar, kıyılarda dalga ve akıntılar, orta ve sıcak kuşaktaki ılıman ve yağışlı bölgelerde akarsular, kurak ve yarı kurak bölgelerde daha çok rüzgârlar etkilidir. Grönland s. 88; fiyort Norveç s. 86; lös Çin s. 92; polder Hollanda s. 92; resifli kıyı Filipinler ve Endonezya s. 86. Alanların iklim özellikleri 9. sınıf ders kitabından. Uzak Doğu Asya ve Sibirya için kitap tek bir etken vermez; cevap çıkarımdır.</a:t>
            </a:r>
          </a:p>
          <a:p/>
          <a:p>
            <a:r>
              <a:t>KAYNAK: Kitap s. 78, 86, 88, 91-92, 114.</a:t>
            </a:r>
          </a:p>
        </p:txBody>
      </p:sp>
      <p:sp>
        <p:nvSpPr>
          <p:cNvPr id="4" name="Slide Number Placeholder 3"/>
          <p:cNvSpPr>
            <a:spLocks noGrp="1"/>
          </p:cNvSpPr>
          <p:nvPr>
            <p:ph type="sldNum" idx="5" sz="quarter"/>
          </p:nvPr>
        </p:nvSpPr>
        <p:spPr/>
      </p:sp>
    </p:spTree>
  </p:cSld>
  <p:clrMapOvr>
    <a:masterClrMapping/>
  </p:clrMapOvr>
</p:notes>
</file>

<file path=ppt/notesSlides/notesSlide3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19-20.</a:t>
            </a:r>
          </a:p>
          <a:p/>
          <a:p>
            <a:r>
              <a:t>NASIL: Harfler: a Norveç kıyısı, b Fransa'nın kuzeybatısı (Manş), c Batı Anadolu (Ege), ç Kuzey Anadolu (Karadeniz).</a:t>
            </a:r>
          </a:p>
          <a:p/>
          <a:p>
            <a:r>
              <a:t>KAYNAK: Kitap s. 115 harita ve çerçeveli örnekler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3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s. 86 Kıyı Tipleri: boyuna (Karadeniz ve Akdeniz), enine (Ege), haliçli (Fransa'nın kuzeyi), fiyortlu (Norveç); fiyortun buzul vadisi kökeni s. 88.</a:t>
            </a:r>
          </a:p>
          <a:p/>
          <a:p>
            <a:r>
              <a:t>KAYNAK: Kitap s. 86, 88, 115.</a:t>
            </a:r>
          </a:p>
        </p:txBody>
      </p:sp>
      <p:sp>
        <p:nvSpPr>
          <p:cNvPr id="4" name="Slide Number Placeholder 3"/>
          <p:cNvSpPr>
            <a:spLocks noGrp="1"/>
          </p:cNvSpPr>
          <p:nvPr>
            <p:ph type="sldNum" idx="5" sz="quarter"/>
          </p:nvPr>
        </p:nvSpPr>
        <p:spPr/>
      </p:sp>
    </p:spTree>
  </p:cSld>
  <p:clrMapOvr>
    <a:masterClrMapping/>
  </p:clrMapOvr>
</p:notes>
</file>

<file path=ppt/notesSlides/notesSlide3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21. soru: yer şekillerini görseldeki numaralarla eşleştirmek.</a:t>
            </a:r>
          </a:p>
          <a:p/>
          <a:p>
            <a:r>
              <a:t>NASIL: Görseli büyük gösterin; önce kıyıdaki numaraları (3-7, 11), sonra dağları (8-10), en son akarsuyu ve kumulu (12-15) inceletin.</a:t>
            </a:r>
          </a:p>
          <a:p/>
          <a:p>
            <a:r>
              <a:t>KAYNAK: Kitap s. 116 görseli (numaralar sayfa görüntüsünden okundu); s. 80-92.</a:t>
            </a:r>
          </a:p>
        </p:txBody>
      </p:sp>
      <p:sp>
        <p:nvSpPr>
          <p:cNvPr id="4" name="Slide Number Placeholder 3"/>
          <p:cNvSpPr>
            <a:spLocks noGrp="1"/>
          </p:cNvSpPr>
          <p:nvPr>
            <p:ph type="sldNum" idx="5" sz="quarter"/>
          </p:nvPr>
        </p:nvSpPr>
        <p:spPr/>
      </p:sp>
    </p:spTree>
  </p:cSld>
  <p:clrMapOvr>
    <a:masterClrMapping/>
  </p:clrMapOvr>
</p:notes>
</file>

<file path=ppt/notesSlides/notesSlide3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21. soru: yer şekillerini görseldeki numaralarla eşleştirmek.</a:t>
            </a:r>
          </a:p>
          <a:p/>
          <a:p>
            <a:r>
              <a:t>NASIL: Görseli büyük gösterin; önce kıyıdaki numaraları (3-7, 11), sonra dağları (8-10), en son akarsuyu ve kumulu (12-15) inceletin.</a:t>
            </a:r>
          </a:p>
          <a:p/>
          <a:p>
            <a:r>
              <a:t>BEKLENEN CEVAP: 1 numaralı ok platoyu yaran dar, derin yarığı gösterir (kanyon); yarığın içinde küçük bir şelale de görünür — gerekçeli 'şelale' cevabı tartışılabilir, 10 numara ise belirgin şelaledir. 6 adayı kıyıya bağlayan kum dili (tombolo), 7 lagünü kapatan kum dilinin ucu (kıyı oku). Kitabın cevap anahtarı karekodda (s. 229), açılmadı.</a:t>
            </a:r>
          </a:p>
          <a:p/>
          <a:p>
            <a:r>
              <a:t>KAYNAK: Kitap s. 116 görseli (numaralar sayfa görüntüsünden okundu); s. 80-92.</a:t>
            </a:r>
          </a:p>
        </p:txBody>
      </p:sp>
      <p:sp>
        <p:nvSpPr>
          <p:cNvPr id="4" name="Slide Number Placeholder 3"/>
          <p:cNvSpPr>
            <a:spLocks noGrp="1"/>
          </p:cNvSpPr>
          <p:nvPr>
            <p:ph type="sldNum" idx="5" sz="quarter"/>
          </p:nvPr>
        </p:nvSpPr>
        <p:spPr/>
      </p:sp>
    </p:spTree>
  </p:cSld>
  <p:clrMapOvr>
    <a:masterClrMapping/>
  </p:clrMapOvr>
</p:notes>
</file>

<file path=ppt/notesSlides/notesSlide3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22. soru.</a:t>
            </a:r>
          </a:p>
          <a:p/>
          <a:p>
            <a:r>
              <a:t>KAYNAK: Kitap s. 116 kavram şeması.</a:t>
            </a:r>
          </a:p>
        </p:txBody>
      </p:sp>
      <p:sp>
        <p:nvSpPr>
          <p:cNvPr id="4" name="Slide Number Placeholder 3"/>
          <p:cNvSpPr>
            <a:spLocks noGrp="1"/>
          </p:cNvSpPr>
          <p:nvPr>
            <p:ph type="sldNum" idx="5" sz="quarter"/>
          </p:nvPr>
        </p:nvSpPr>
        <p:spPr/>
      </p:sp>
    </p:spTree>
  </p:cSld>
  <p:clrMapOvr>
    <a:masterClrMapping/>
  </p:clrMapOvr>
</p:notes>
</file>

<file path=ppt/notesSlides/notesSlide3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*Belirsizlik: listede karstik bir şekil (dolin, obruk, traverten…) yoktur; 'Çözünebilen Kayaç' dalına yalnız kanyon vadi yazılabilir — Karstik arazilerde akarsuların yatağında yaptığı aşındırmalar ile dik yamaçlara sahip kanyon adı verilen derin vadiler meydana gelmektedir. Kanyonu akarsu dalına yazan da kabul edilir (s. 82: yatay tortul tabakalarda kanyon). *Ada: kitabın kıyı topoğrafyası gelişim sürecinde (s. 85 Görsel 3.26) yer alır; her ada aşınım-birikimle oluşmaz (volkanik ada yayı s. 53). Akarsu aşındırmasıyla ortaya çıkan en önemli yer şekillerinden biri platodur.</a:t>
            </a:r>
          </a:p>
          <a:p/>
          <a:p>
            <a:r>
              <a:t>KAYNAK: Kitap s. 80-92, 116.</a:t>
            </a:r>
          </a:p>
        </p:txBody>
      </p:sp>
      <p:sp>
        <p:nvSpPr>
          <p:cNvPr id="4" name="Slide Number Placeholder 3"/>
          <p:cNvSpPr>
            <a:spLocks noGrp="1"/>
          </p:cNvSpPr>
          <p:nvPr>
            <p:ph type="sldNum" idx="5" sz="quarter"/>
          </p:nvPr>
        </p:nvSpPr>
        <p:spPr/>
      </p:sp>
    </p:spTree>
  </p:cSld>
  <p:clrMapOvr>
    <a:masterClrMapping/>
  </p:clrMapOvr>
</p:notes>
</file>

<file path=ppt/notesSlides/notesSlide3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24. soru.</a:t>
            </a:r>
          </a:p>
          <a:p/>
          <a:p>
            <a:r>
              <a:t>KAYNAK: Kitap s. 117.</a:t>
            </a:r>
          </a:p>
        </p:txBody>
      </p:sp>
      <p:sp>
        <p:nvSpPr>
          <p:cNvPr id="4" name="Slide Number Placeholder 3"/>
          <p:cNvSpPr>
            <a:spLocks noGrp="1"/>
          </p:cNvSpPr>
          <p:nvPr>
            <p:ph type="sldNum" idx="5" sz="quarter"/>
          </p:nvPr>
        </p:nvSpPr>
        <p:spPr/>
      </p:sp>
    </p:spTree>
  </p:cSld>
  <p:clrMapOvr>
    <a:masterClrMapping/>
  </p:clrMapOvr>
</p:notes>
</file>

<file path=ppt/notesSlides/notesSlide3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öğrencinin yakın çevresinden örnekler de kabul edilir.</a:t>
            </a:r>
          </a:p>
          <a:p/>
          <a:p>
            <a:r>
              <a:t>KAYNAK: Kitap s. 99-101 (Görsel 3.34, 3.36, 3.38; s. 101 uygulama görselleri).</a:t>
            </a:r>
          </a:p>
        </p:txBody>
      </p:sp>
      <p:sp>
        <p:nvSpPr>
          <p:cNvPr id="4" name="Slide Number Placeholder 3"/>
          <p:cNvSpPr>
            <a:spLocks noGrp="1"/>
          </p:cNvSpPr>
          <p:nvPr>
            <p:ph type="sldNum" idx="5" sz="quarter"/>
          </p:nvPr>
        </p:nvSpPr>
        <p:spPr/>
      </p:sp>
    </p:spTree>
  </p:cSld>
  <p:clrMapOvr>
    <a:masterClrMapping/>
  </p:clrMapOvr>
</p:notes>
</file>

<file path=ppt/notesSlides/notesSlide3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25. soru.</a:t>
            </a:r>
          </a:p>
          <a:p/>
          <a:p>
            <a:r>
              <a:t>KAYNAK: Kitap s. 117.</a:t>
            </a:r>
          </a:p>
        </p:txBody>
      </p:sp>
      <p:sp>
        <p:nvSpPr>
          <p:cNvPr id="4" name="Slide Number Placeholder 3"/>
          <p:cNvSpPr>
            <a:spLocks noGrp="1"/>
          </p:cNvSpPr>
          <p:nvPr>
            <p:ph type="sldNum" idx="5" sz="quarter"/>
          </p:nvPr>
        </p:nvSpPr>
        <p:spPr/>
      </p:sp>
    </p:spTree>
  </p:cSld>
  <p:clrMapOvr>
    <a:masterClrMapping/>
  </p:clrMapOvr>
</p:notes>
</file>

<file path=ppt/notesSlides/notesSlide3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görüş sorusudur — gerekçeli her görüş kabul edilir.</a:t>
            </a:r>
          </a:p>
          <a:p/>
          <a:p>
            <a:r>
              <a:t>KAYNAK: Kitap s. 58 (volkanik arazilerin yararları), 66-67 (deprem), 77 (kütle hareketleri), 99 (ekonomi ve ulaşım).</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4.xml"/><Relationship Id="rId3" Type="http://schemas.openxmlformats.org/officeDocument/2006/relationships/image" Target="../media/image8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1.xml"/><Relationship Id="rId3" Type="http://schemas.openxmlformats.org/officeDocument/2006/relationships/image" Target="../media/image8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2.xml"/><Relationship Id="rId3" Type="http://schemas.openxmlformats.org/officeDocument/2006/relationships/image" Target="../media/image8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5.xml"/><Relationship Id="rId3" Type="http://schemas.openxmlformats.org/officeDocument/2006/relationships/image" Target="../media/image8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6.xml"/><Relationship Id="rId3" Type="http://schemas.openxmlformats.org/officeDocument/2006/relationships/image" Target="../media/image8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3.xml"/><Relationship Id="rId3" Type="http://schemas.openxmlformats.org/officeDocument/2006/relationships/image" Target="../media/image90.jpg"/><Relationship Id="rId4" Type="http://schemas.openxmlformats.org/officeDocument/2006/relationships/image" Target="../media/image9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8.xml"/><Relationship Id="rId3" Type="http://schemas.openxmlformats.org/officeDocument/2006/relationships/image" Target="../media/image9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1.xml"/><Relationship Id="rId3" Type="http://schemas.openxmlformats.org/officeDocument/2006/relationships/image" Target="../media/image93.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2.xml"/><Relationship Id="rId3" Type="http://schemas.openxmlformats.org/officeDocument/2006/relationships/image" Target="../media/image93.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3.xml"/><Relationship Id="rId3" Type="http://schemas.openxmlformats.org/officeDocument/2006/relationships/image" Target="../media/image9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4.xml"/><Relationship Id="rId3" Type="http://schemas.openxmlformats.org/officeDocument/2006/relationships/image" Target="../media/image9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Ünite Ölçme ve Değerlendirme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ÜNİTE SONU</a:t>
            </a:r>
          </a:p>
        </p:txBody>
      </p:sp>
      <p:graphicFrame>
        <p:nvGraphicFramePr>
          <p:cNvPr id="6" name="Table 5"/>
          <p:cNvGraphicFramePr>
            <a:graphicFrameLocks noGrp="1"/>
          </p:cNvGraphicFramePr>
          <p:nvPr/>
        </p:nvGraphicFramePr>
        <p:xfrm>
          <a:off x="502920" y="1261872"/>
          <a:ext cx="11183112" cy="4754880"/>
        </p:xfrm>
        <a:graphic>
          <a:graphicData uri="http://schemas.openxmlformats.org/drawingml/2006/table">
            <a:tbl>
              <a:tblPr firstRow="1" bandRow="1">
                <a:tableStyleId>{5C22544A-7EE6-4342-B048-85BDC9FD1C3A}</a:tableStyleId>
              </a:tblPr>
              <a:tblGrid>
                <a:gridCol w="1371600"/>
                <a:gridCol w="5852160"/>
                <a:gridCol w="1828800"/>
                <a:gridCol w="2130552"/>
              </a:tblGrid>
              <a:tr h="457200">
                <a:tc>
                  <a:txBody>
                    <a:bodyPr wrap="square"/>
                    <a:lstStyle/>
                    <a:p>
                      <a:pPr algn="ctr">
                        <a:spcBef>
                          <a:spcPts val="0"/>
                        </a:spcBef>
                        <a:spcAft>
                          <a:spcPts val="0"/>
                        </a:spcAft>
                      </a:pPr>
                      <a:r>
                        <a:rPr lang="tr-TR" sz="1600" b="1" i="0">
                          <a:solidFill>
                            <a:srgbClr val="FFFFFF"/>
                          </a:solidFill>
                          <a:latin typeface="Calibri"/>
                        </a:rPr>
                        <a:t>Sorular</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Konu</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Kitap</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Ünite bölümü</a:t>
                      </a:r>
                    </a:p>
                  </a:txBody>
                  <a:tcPr marL="54864" marR="54864" marT="18288" marB="18288" anchor="ctr">
                    <a:solidFill>
                      <a:srgbClr val="A43E2A"/>
                    </a:solidFill>
                  </a:tcPr>
                </a:tc>
              </a:tr>
              <a:tr h="429768">
                <a:tc>
                  <a:txBody>
                    <a:bodyPr wrap="square"/>
                    <a:lstStyle/>
                    <a:p>
                      <a:pPr algn="ctr">
                        <a:spcBef>
                          <a:spcPts val="0"/>
                        </a:spcBef>
                        <a:spcAft>
                          <a:spcPts val="0"/>
                        </a:spcAft>
                      </a:pPr>
                      <a:r>
                        <a:rPr lang="tr-TR" sz="1700" b="0" i="0">
                          <a:solidFill>
                            <a:srgbClr val="262626"/>
                          </a:solidFill>
                          <a:latin typeface="Calibri"/>
                        </a:rPr>
                        <a:t>1-3</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Hindistan'ın kuzeye hareketi ve Himalaya</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108</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3.1</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700" b="0" i="0">
                          <a:solidFill>
                            <a:srgbClr val="262626"/>
                          </a:solidFill>
                          <a:latin typeface="Calibri"/>
                        </a:rPr>
                        <a:t>4-5</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Levha sınırları ve yer şekilleri (4 sınıfta)</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109</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3.1</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700" b="0" i="0">
                          <a:solidFill>
                            <a:srgbClr val="262626"/>
                          </a:solidFill>
                          <a:latin typeface="Calibri"/>
                        </a:rPr>
                        <a:t>6-8</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Orojenik dağlar, çarpışan levhalar</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110-111</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3.1</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700" b="0" i="0">
                          <a:solidFill>
                            <a:srgbClr val="262626"/>
                          </a:solidFill>
                          <a:latin typeface="Calibri"/>
                        </a:rPr>
                        <a:t>9-11</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Türkiye'nin tektonik yapısı</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111</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3.1</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700" b="0" i="0">
                          <a:solidFill>
                            <a:srgbClr val="262626"/>
                          </a:solidFill>
                          <a:latin typeface="Calibri"/>
                        </a:rPr>
                        <a:t>12-13</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Jeolojik zaman çizelgesi</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112</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3.1</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700" b="0" i="0">
                          <a:solidFill>
                            <a:srgbClr val="262626"/>
                          </a:solidFill>
                          <a:latin typeface="Calibri"/>
                        </a:rPr>
                        <a:t>14-16</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Kırgıbayır ve peribacası</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113</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3.2-3.3</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700" b="0" i="0">
                          <a:solidFill>
                            <a:srgbClr val="262626"/>
                          </a:solidFill>
                          <a:latin typeface="Calibri"/>
                        </a:rPr>
                        <a:t>17-18</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Dış etkenler ve dünyadaki alanlar</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114</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3.3</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700" b="0" i="0">
                          <a:solidFill>
                            <a:srgbClr val="262626"/>
                          </a:solidFill>
                          <a:latin typeface="Calibri"/>
                        </a:rPr>
                        <a:t>19-20</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Kıyı tipleri</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115</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3.3</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700" b="0" i="0">
                          <a:solidFill>
                            <a:srgbClr val="262626"/>
                          </a:solidFill>
                          <a:latin typeface="Calibri"/>
                        </a:rPr>
                        <a:t>21-22</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Aşınım ve birikim şekilleri</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116</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3.3</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700" b="0" i="0">
                          <a:solidFill>
                            <a:srgbClr val="262626"/>
                          </a:solidFill>
                          <a:latin typeface="Calibri"/>
                        </a:rPr>
                        <a:t>23-25</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Yeryüzü şekilleri ve beşerî faaliyetler (23 sınıfta)</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117</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3.5</a:t>
                      </a:r>
                    </a:p>
                  </a:txBody>
                  <a:tcPr marL="54864" marR="54864" marT="18288" marB="18288" anchor="ctr">
                    <a:solidFill>
                      <a:srgbClr val="E3ECF5"/>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108-117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313 / 350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Hindistan'ın kuzeye yolculuğu</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1-3</a:t>
            </a:r>
          </a:p>
        </p:txBody>
      </p:sp>
      <p:pic>
        <p:nvPicPr>
          <p:cNvPr id="6" name="Picture 5" descr="sonu_hindistan_s108.jpg"/>
          <p:cNvPicPr>
            <a:picLocks noChangeAspect="1"/>
          </p:cNvPicPr>
          <p:nvPr/>
        </p:nvPicPr>
        <p:blipFill>
          <a:blip r:embed="rId3"/>
          <a:stretch>
            <a:fillRect/>
          </a:stretch>
        </p:blipFill>
        <p:spPr>
          <a:xfrm>
            <a:off x="2732212" y="1243584"/>
            <a:ext cx="6727269" cy="3337560"/>
          </a:xfrm>
          <a:prstGeom prst="rect">
            <a:avLst/>
          </a:prstGeom>
          <a:ln w="9525">
            <a:solidFill>
              <a:srgbClr val="D9D9D9"/>
            </a:solidFill>
          </a:ln>
        </p:spPr>
      </p:pic>
      <p:sp>
        <p:nvSpPr>
          <p:cNvPr id="7" name="Rounded Rectangle 6"/>
          <p:cNvSpPr/>
          <p:nvPr/>
        </p:nvSpPr>
        <p:spPr>
          <a:xfrm>
            <a:off x="502920" y="4690872"/>
            <a:ext cx="11185855" cy="155448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000" b="0" i="0">
                <a:solidFill>
                  <a:srgbClr val="262626"/>
                </a:solidFill>
                <a:latin typeface="Calibri"/>
              </a:rPr>
              <a:t>Yaklaşık 80 milyon yıl önce kuzeye doğru ilerlemeye başlayan Hindistan’ın 40 ila 50 milyon yıl önce kuzeyde bulunan Asya ana karasına çarpmasıyla ilerlemesi yavaşladı. Bu çarpma sonucunda günümüzde dünyanın en yüksek sıradağları olan Himalaya Dağları yükselmeye başladı.</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314 / 350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Hindistan karasının son 80 milyon yılda kuzeye doğru hareketi sonucunda gerçekleşen değişimler nelerdir?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315 / 350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Hindistan karasının son 80 milyon yılda kuzeye doğru hareketi sonucunda gerçekleşen değişimler nelerdir?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Hindistan, Güney Yarım Küre'de Avustralya yakınından kuzeye ilerledi, Ekvator'u geçti.</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Asya ile arasındaki deniz daraldı ve ortadan kalktı; Hindistan Asya'ya çarptı.</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Çarpışmayla hızı azaldı (16 → 5 cm/yıl); Himalaya Dağları yükselmeye başladı.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316 /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2-3</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2-3</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2. Bu değişimin gerçekleşmesine sebep olan etkenler neler olabilir? 3. Himalaya Dağları'nın oluşumunda Hindistan karasının gerçekleştirdiği hareketin nasıl bir etkisi olabilir?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317 / 350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Bu değişimin gerçekleşmesine sebep olan etkenler neler olabilir? 3. Himalaya Dağları'nın oluşumunda Hindistan karasının gerçekleştirdiği hareketin nasıl bir etkisi olabilir?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2) Mantodaki konveksiyonel akıntılar levhaları hareket ettirir; Hint Levhası kuzeye itilir, okyanusal kabuk Avrasya'nın altına dalar (dalma-batma).</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3) Çarpışma aradaki denizi kapattı; sıkışan deniz altı tortulları kıvrılarak yükseldi: orojenez. Himalaya bu yaklaşmanın ürünüdür.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318 / 350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5</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Levha hareketlerine bağlı olarak kara üzerinde ve okyanus tabanlarında oluşan yer şekillerini şemaya yazınız.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319 / 350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Levha hareketlerine bağlı olarak kara üzerinde ve okyanus tabanlarında oluşan yer şekillerini şemaya yazınız.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Kara üzeri: rift vadisi, orojenik kıvrım dağları, kırık dağları (horst) ve çöküntü alanları (graben), volkan konileri, kıta içi volkanik yay</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Okyanus tabanı: okyanus ortası sırtları, derin deniz çukuru (hendek), volkanik ada yayı, abisal düzlükler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320 / 350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6</a:t>
            </a:r>
          </a:p>
        </p:txBody>
      </p:sp>
      <p:pic>
        <p:nvPicPr>
          <p:cNvPr id="6" name="Picture 5" descr="sonu_daglar_s110.jpg"/>
          <p:cNvPicPr>
            <a:picLocks noChangeAspect="1"/>
          </p:cNvPicPr>
          <p:nvPr/>
        </p:nvPicPr>
        <p:blipFill>
          <a:blip r:embed="rId3"/>
          <a:stretch>
            <a:fillRect/>
          </a:stretch>
        </p:blipFill>
        <p:spPr>
          <a:xfrm>
            <a:off x="502920" y="1513246"/>
            <a:ext cx="6766560" cy="3484035"/>
          </a:xfrm>
          <a:prstGeom prst="rect">
            <a:avLst/>
          </a:prstGeom>
          <a:ln w="9525">
            <a:solidFill>
              <a:srgbClr val="D9D9D9"/>
            </a:solidFill>
          </a:ln>
        </p:spPr>
      </p:pic>
      <p:sp>
        <p:nvSpPr>
          <p:cNvPr id="7" name="Rounded Rectangle 6"/>
          <p:cNvSpPr/>
          <p:nvPr/>
        </p:nvSpPr>
        <p:spPr>
          <a:xfrm>
            <a:off x="502920" y="5358384"/>
            <a:ext cx="6766560" cy="886968"/>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0"/>
              </a:spcAft>
            </a:pPr>
            <a:r>
              <a:rPr lang="tr-TR" sz="1600" b="1" i="0">
                <a:solidFill>
                  <a:srgbClr val="262626"/>
                </a:solidFill>
                <a:latin typeface="Calibri"/>
              </a:rPr>
              <a:t>Haritada verilen dağları oluşum zamanlarına göre genç oluşumlu olanları (G), daha eski dönemlerde oluşmuş olanları (E) harfiyle ilgili alana yazınız.</a:t>
            </a:r>
          </a:p>
        </p:txBody>
      </p:sp>
      <p:graphicFrame>
        <p:nvGraphicFramePr>
          <p:cNvPr id="8" name="Table 7"/>
          <p:cNvGraphicFramePr>
            <a:graphicFrameLocks noGrp="1"/>
          </p:cNvGraphicFramePr>
          <p:nvPr/>
        </p:nvGraphicFramePr>
        <p:xfrm>
          <a:off x="7452360" y="1243584"/>
          <a:ext cx="4236415" cy="4572000"/>
        </p:xfrm>
        <a:graphic>
          <a:graphicData uri="http://schemas.openxmlformats.org/drawingml/2006/table">
            <a:tbl>
              <a:tblPr firstRow="1" bandRow="1">
                <a:tableStyleId>{5C22544A-7EE6-4342-B048-85BDC9FD1C3A}</a:tableStyleId>
              </a:tblPr>
              <a:tblGrid>
                <a:gridCol w="3322015"/>
                <a:gridCol w="914400"/>
              </a:tblGrid>
              <a:tr h="457200">
                <a:tc>
                  <a:txBody>
                    <a:bodyPr wrap="square"/>
                    <a:lstStyle/>
                    <a:p>
                      <a:pPr algn="ctr">
                        <a:spcBef>
                          <a:spcPts val="0"/>
                        </a:spcBef>
                        <a:spcAft>
                          <a:spcPts val="0"/>
                        </a:spcAft>
                      </a:pPr>
                      <a:r>
                        <a:rPr lang="tr-TR" sz="1600" b="1" i="0">
                          <a:solidFill>
                            <a:srgbClr val="FFFFFF"/>
                          </a:solidFill>
                          <a:latin typeface="Calibri"/>
                        </a:rPr>
                        <a:t>Dağ</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G / E</a:t>
                      </a:r>
                    </a:p>
                  </a:txBody>
                  <a:tcPr marL="54864" marR="54864" marT="18288" marB="18288" anchor="ctr">
                    <a:solidFill>
                      <a:srgbClr val="A43E2A"/>
                    </a:solidFill>
                  </a:tcPr>
                </a:tc>
              </a:tr>
              <a:tr h="457200">
                <a:tc>
                  <a:txBody>
                    <a:bodyPr wrap="square"/>
                    <a:lstStyle/>
                    <a:p>
                      <a:pPr algn="l">
                        <a:spcBef>
                          <a:spcPts val="0"/>
                        </a:spcBef>
                        <a:spcAft>
                          <a:spcPts val="0"/>
                        </a:spcAft>
                      </a:pPr>
                      <a:r>
                        <a:rPr lang="tr-TR" sz="1700" b="0" i="0">
                          <a:solidFill>
                            <a:srgbClr val="262626"/>
                          </a:solidFill>
                          <a:latin typeface="Calibri"/>
                        </a:rPr>
                        <a:t>Kayalık Dağları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İskandinav Dağları</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457200">
                <a:tc>
                  <a:txBody>
                    <a:bodyPr wrap="square"/>
                    <a:lstStyle/>
                    <a:p>
                      <a:pPr algn="l">
                        <a:spcBef>
                          <a:spcPts val="0"/>
                        </a:spcBef>
                        <a:spcAft>
                          <a:spcPts val="0"/>
                        </a:spcAft>
                      </a:pPr>
                      <a:r>
                        <a:rPr lang="tr-TR" sz="1700" b="0" i="0">
                          <a:solidFill>
                            <a:srgbClr val="262626"/>
                          </a:solidFill>
                          <a:latin typeface="Calibri"/>
                        </a:rPr>
                        <a:t>Appalaş Dağları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Altay Dağları</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457200">
                <a:tc>
                  <a:txBody>
                    <a:bodyPr wrap="square"/>
                    <a:lstStyle/>
                    <a:p>
                      <a:pPr algn="l">
                        <a:spcBef>
                          <a:spcPts val="0"/>
                        </a:spcBef>
                        <a:spcAft>
                          <a:spcPts val="0"/>
                        </a:spcAft>
                      </a:pPr>
                      <a:r>
                        <a:rPr lang="tr-TR" sz="1700" b="0" i="0">
                          <a:solidFill>
                            <a:srgbClr val="262626"/>
                          </a:solidFill>
                          <a:latin typeface="Calibri"/>
                        </a:rPr>
                        <a:t>Himalaya Dağları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Alp Dağları</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457200">
                <a:tc>
                  <a:txBody>
                    <a:bodyPr wrap="square"/>
                    <a:lstStyle/>
                    <a:p>
                      <a:pPr algn="l">
                        <a:spcBef>
                          <a:spcPts val="0"/>
                        </a:spcBef>
                        <a:spcAft>
                          <a:spcPts val="0"/>
                        </a:spcAft>
                      </a:pPr>
                      <a:r>
                        <a:rPr lang="tr-TR" sz="1700" b="0" i="0">
                          <a:solidFill>
                            <a:srgbClr val="262626"/>
                          </a:solidFill>
                          <a:latin typeface="Calibri"/>
                        </a:rPr>
                        <a:t>Büyük Dividing Dağları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And Dağları</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457200">
                <a:tc>
                  <a:txBody>
                    <a:bodyPr wrap="square"/>
                    <a:lstStyle/>
                    <a:p>
                      <a:pPr algn="l">
                        <a:spcBef>
                          <a:spcPts val="0"/>
                        </a:spcBef>
                        <a:spcAft>
                          <a:spcPts val="0"/>
                        </a:spcAft>
                      </a:pPr>
                      <a:r>
                        <a:rPr lang="tr-TR" sz="1700" b="0" i="0">
                          <a:solidFill>
                            <a:srgbClr val="262626"/>
                          </a:solidFill>
                          <a:latin typeface="Calibri"/>
                        </a:rPr>
                        <a:t>Ural Dağları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110</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321 / 350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daglar_s110.jpg"/>
          <p:cNvPicPr>
            <a:picLocks noChangeAspect="1"/>
          </p:cNvPicPr>
          <p:nvPr/>
        </p:nvPicPr>
        <p:blipFill>
          <a:blip r:embed="rId3"/>
          <a:stretch>
            <a:fillRect/>
          </a:stretch>
        </p:blipFill>
        <p:spPr>
          <a:xfrm>
            <a:off x="502920" y="1513246"/>
            <a:ext cx="6766560" cy="3484035"/>
          </a:xfrm>
          <a:prstGeom prst="rect">
            <a:avLst/>
          </a:prstGeom>
          <a:ln w="9525">
            <a:solidFill>
              <a:srgbClr val="D9D9D9"/>
            </a:solidFill>
          </a:ln>
        </p:spPr>
      </p:pic>
      <p:sp>
        <p:nvSpPr>
          <p:cNvPr id="7" name="Rounded Rectangle 6"/>
          <p:cNvSpPr/>
          <p:nvPr/>
        </p:nvSpPr>
        <p:spPr>
          <a:xfrm>
            <a:off x="502920" y="5358384"/>
            <a:ext cx="6766560" cy="886968"/>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0"/>
              </a:spcAft>
            </a:pPr>
            <a:r>
              <a:rPr lang="tr-TR" sz="1600" b="1" i="0">
                <a:solidFill>
                  <a:srgbClr val="262626"/>
                </a:solidFill>
                <a:latin typeface="Calibri"/>
              </a:rPr>
              <a:t>Haritada verilen dağları oluşum zamanlarına göre genç oluşumlu olanları (G), daha eski dönemlerde oluşmuş olanları (E) harfiyle ilgili alana yazınız.</a:t>
            </a:r>
          </a:p>
        </p:txBody>
      </p:sp>
      <p:graphicFrame>
        <p:nvGraphicFramePr>
          <p:cNvPr id="8" name="Table 7"/>
          <p:cNvGraphicFramePr>
            <a:graphicFrameLocks noGrp="1"/>
          </p:cNvGraphicFramePr>
          <p:nvPr/>
        </p:nvGraphicFramePr>
        <p:xfrm>
          <a:off x="7452360" y="1243584"/>
          <a:ext cx="4236415" cy="4572000"/>
        </p:xfrm>
        <a:graphic>
          <a:graphicData uri="http://schemas.openxmlformats.org/drawingml/2006/table">
            <a:tbl>
              <a:tblPr firstRow="1" bandRow="1">
                <a:tableStyleId>{5C22544A-7EE6-4342-B048-85BDC9FD1C3A}</a:tableStyleId>
              </a:tblPr>
              <a:tblGrid>
                <a:gridCol w="3322015"/>
                <a:gridCol w="914400"/>
              </a:tblGrid>
              <a:tr h="457200">
                <a:tc>
                  <a:txBody>
                    <a:bodyPr wrap="square"/>
                    <a:lstStyle/>
                    <a:p>
                      <a:pPr algn="ctr">
                        <a:spcBef>
                          <a:spcPts val="0"/>
                        </a:spcBef>
                        <a:spcAft>
                          <a:spcPts val="0"/>
                        </a:spcAft>
                      </a:pPr>
                      <a:r>
                        <a:rPr lang="tr-TR" sz="1600" b="1" i="0">
                          <a:solidFill>
                            <a:srgbClr val="FFFFFF"/>
                          </a:solidFill>
                          <a:latin typeface="Calibri"/>
                        </a:rPr>
                        <a:t>Dağ</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G / E</a:t>
                      </a:r>
                    </a:p>
                  </a:txBody>
                  <a:tcPr marL="54864" marR="54864" marT="18288" marB="18288" anchor="ctr">
                    <a:solidFill>
                      <a:srgbClr val="2E7D32"/>
                    </a:solidFill>
                  </a:tcPr>
                </a:tc>
              </a:tr>
              <a:tr h="457200">
                <a:tc>
                  <a:txBody>
                    <a:bodyPr wrap="square"/>
                    <a:lstStyle/>
                    <a:p>
                      <a:pPr algn="l">
                        <a:spcBef>
                          <a:spcPts val="0"/>
                        </a:spcBef>
                        <a:spcAft>
                          <a:spcPts val="0"/>
                        </a:spcAft>
                      </a:pPr>
                      <a:r>
                        <a:rPr lang="tr-TR" sz="1700" b="0" i="0">
                          <a:solidFill>
                            <a:srgbClr val="262626"/>
                          </a:solidFill>
                          <a:latin typeface="Calibri"/>
                        </a:rPr>
                        <a:t>Kayalık Dağları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G</a:t>
                      </a: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İskandinav Dağları</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E</a:t>
                      </a:r>
                    </a:p>
                  </a:txBody>
                  <a:tcPr marL="54864" marR="54864" marT="18288" marB="18288" anchor="ctr">
                    <a:solidFill>
                      <a:srgbClr val="E3F1E4"/>
                    </a:solidFill>
                  </a:tcPr>
                </a:tc>
              </a:tr>
              <a:tr h="457200">
                <a:tc>
                  <a:txBody>
                    <a:bodyPr wrap="square"/>
                    <a:lstStyle/>
                    <a:p>
                      <a:pPr algn="l">
                        <a:spcBef>
                          <a:spcPts val="0"/>
                        </a:spcBef>
                        <a:spcAft>
                          <a:spcPts val="0"/>
                        </a:spcAft>
                      </a:pPr>
                      <a:r>
                        <a:rPr lang="tr-TR" sz="1700" b="0" i="0">
                          <a:solidFill>
                            <a:srgbClr val="262626"/>
                          </a:solidFill>
                          <a:latin typeface="Calibri"/>
                        </a:rPr>
                        <a:t>Appalaş Dağları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E</a:t>
                      </a: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Altay Dağları</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E</a:t>
                      </a:r>
                    </a:p>
                  </a:txBody>
                  <a:tcPr marL="54864" marR="54864" marT="18288" marB="18288" anchor="ctr">
                    <a:solidFill>
                      <a:srgbClr val="E3F1E4"/>
                    </a:solidFill>
                  </a:tcPr>
                </a:tc>
              </a:tr>
              <a:tr h="457200">
                <a:tc>
                  <a:txBody>
                    <a:bodyPr wrap="square"/>
                    <a:lstStyle/>
                    <a:p>
                      <a:pPr algn="l">
                        <a:spcBef>
                          <a:spcPts val="0"/>
                        </a:spcBef>
                        <a:spcAft>
                          <a:spcPts val="0"/>
                        </a:spcAft>
                      </a:pPr>
                      <a:r>
                        <a:rPr lang="tr-TR" sz="1700" b="0" i="0">
                          <a:solidFill>
                            <a:srgbClr val="262626"/>
                          </a:solidFill>
                          <a:latin typeface="Calibri"/>
                        </a:rPr>
                        <a:t>Himalaya Dağları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G</a:t>
                      </a: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Alp Dağları</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G</a:t>
                      </a:r>
                    </a:p>
                  </a:txBody>
                  <a:tcPr marL="54864" marR="54864" marT="18288" marB="18288" anchor="ctr">
                    <a:solidFill>
                      <a:srgbClr val="E3F1E4"/>
                    </a:solidFill>
                  </a:tcPr>
                </a:tc>
              </a:tr>
              <a:tr h="457200">
                <a:tc>
                  <a:txBody>
                    <a:bodyPr wrap="square"/>
                    <a:lstStyle/>
                    <a:p>
                      <a:pPr algn="l">
                        <a:spcBef>
                          <a:spcPts val="0"/>
                        </a:spcBef>
                        <a:spcAft>
                          <a:spcPts val="0"/>
                        </a:spcAft>
                      </a:pPr>
                      <a:r>
                        <a:rPr lang="tr-TR" sz="1700" b="0" i="0">
                          <a:solidFill>
                            <a:srgbClr val="262626"/>
                          </a:solidFill>
                          <a:latin typeface="Calibri"/>
                        </a:rPr>
                        <a:t>Büyük Dividing Dağları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E</a:t>
                      </a:r>
                    </a:p>
                  </a:txBody>
                  <a:tcPr marL="54864" marR="54864" marT="18288" marB="18288" anchor="ctr">
                    <a:solidFill>
                      <a:srgbClr val="FFFFFF"/>
                    </a:solidFill>
                  </a:tcPr>
                </a:tc>
              </a:tr>
              <a:tr h="457200">
                <a:tc>
                  <a:txBody>
                    <a:bodyPr wrap="square"/>
                    <a:lstStyle/>
                    <a:p>
                      <a:pPr algn="l">
                        <a:spcBef>
                          <a:spcPts val="0"/>
                        </a:spcBef>
                        <a:spcAft>
                          <a:spcPts val="0"/>
                        </a:spcAft>
                      </a:pPr>
                      <a:r>
                        <a:rPr lang="tr-TR" sz="1700" b="0" i="0">
                          <a:solidFill>
                            <a:srgbClr val="262626"/>
                          </a:solidFill>
                          <a:latin typeface="Calibri"/>
                        </a:rPr>
                        <a:t>And Dağları</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G</a:t>
                      </a:r>
                    </a:p>
                  </a:txBody>
                  <a:tcPr marL="54864" marR="54864" marT="18288" marB="18288" anchor="ctr">
                    <a:solidFill>
                      <a:srgbClr val="E3F1E4"/>
                    </a:solidFill>
                  </a:tcPr>
                </a:tc>
              </a:tr>
              <a:tr h="457200">
                <a:tc>
                  <a:txBody>
                    <a:bodyPr wrap="square"/>
                    <a:lstStyle/>
                    <a:p>
                      <a:pPr algn="l">
                        <a:spcBef>
                          <a:spcPts val="0"/>
                        </a:spcBef>
                        <a:spcAft>
                          <a:spcPts val="0"/>
                        </a:spcAft>
                      </a:pPr>
                      <a:r>
                        <a:rPr lang="tr-TR" sz="1700" b="0" i="0">
                          <a:solidFill>
                            <a:srgbClr val="262626"/>
                          </a:solidFill>
                          <a:latin typeface="Calibri"/>
                        </a:rPr>
                        <a:t>Ural Dağları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E</a:t>
                      </a:r>
                    </a:p>
                  </a:txBody>
                  <a:tcPr marL="54864" marR="54864" marT="18288" marB="18288" anchor="ctr">
                    <a:solidFill>
                      <a:srgbClr val="FFFFFF"/>
                    </a:solidFill>
                  </a:tcPr>
                </a:tc>
              </a:tr>
            </a:tbl>
          </a:graphicData>
        </a:graphic>
      </p:graphicFrame>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110</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322 / 350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7-8</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7-8</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7. Belirlemiş olduğunuz genç oluşumlu dağların konumlarından hareketle aşağıdaki dilsiz harita üzerine çarpışan levhaların sınırlarını çiziniz. 8. Dilsiz harita üzerinde belirlediğiniz tektonik açıdan hareketli alanlar ile aktif volkanik alanlar, deprem alanları ve sıcak su kaynakları arasında nasıl bir ilişki vardır?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110-111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323 / 350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7-8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7. Belirlemiş olduğunuz genç oluşumlu dağların konumlarından hareketle aşağıdaki dilsiz harita üzerine çarpışan levhaların sınırlarını çiziniz. 8. Dilsiz harita üzerinde belirlediğiniz tektonik açıdan hareketli alanlar ile aktif volkanik alanlar, deprem alanları ve sıcak su kaynakları arasında nasıl bir ilişki vardır?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7) Sınırlar genç dağlar boyunca çizilir: Amerika'nın batı kıyısı (Kayalık, And) ve Alp-Himalaya kuşağı (Avrupa'nın güneyinden Himalaya'ya, Güneydoğu Asya'ya).</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8) Aynı kuşaklar: levha sınırları tektonik açıdan en aktif yerlerdir; volkanlar, depremler ve sıcak su kaynakları bu sınırlarda toplanır (ör. Büyük Okyanus çevresi — ateş çemberi).</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110-111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324 / 350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9</a:t>
            </a:r>
          </a:p>
        </p:txBody>
      </p:sp>
      <p:pic>
        <p:nvPicPr>
          <p:cNvPr id="6" name="Picture 5" descr="sonu_turkiye_tektonik_s111.jpg"/>
          <p:cNvPicPr>
            <a:picLocks noChangeAspect="1"/>
          </p:cNvPicPr>
          <p:nvPr/>
        </p:nvPicPr>
        <p:blipFill>
          <a:blip r:embed="rId3"/>
          <a:stretch>
            <a:fillRect/>
          </a:stretch>
        </p:blipFill>
        <p:spPr>
          <a:xfrm>
            <a:off x="5653735" y="1895577"/>
            <a:ext cx="6035040" cy="3670348"/>
          </a:xfrm>
          <a:prstGeom prst="rect">
            <a:avLst/>
          </a:prstGeom>
          <a:ln w="9525">
            <a:solidFill>
              <a:srgbClr val="D9D9D9"/>
            </a:solidFill>
          </a:ln>
        </p:spPr>
      </p:pic>
      <p:sp>
        <p:nvSpPr>
          <p:cNvPr id="7" name="Rounded Rectangle 6"/>
          <p:cNvSpPr/>
          <p:nvPr/>
        </p:nvSpPr>
        <p:spPr>
          <a:xfrm>
            <a:off x="502920" y="1261872"/>
            <a:ext cx="492221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Anadolu Levhası’nda yaşanan tektonik süreçlerde etkili olan levhaları belirleyip ilgili kutucuğu işaretleyiniz. Afrika · Avustralya · Arabistan · Somali · Avrasya</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325 / 350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turkiye_tektonik_s111.jpg"/>
          <p:cNvPicPr>
            <a:picLocks noChangeAspect="1"/>
          </p:cNvPicPr>
          <p:nvPr/>
        </p:nvPicPr>
        <p:blipFill>
          <a:blip r:embed="rId3"/>
          <a:stretch>
            <a:fillRect/>
          </a:stretch>
        </p:blipFill>
        <p:spPr>
          <a:xfrm>
            <a:off x="5653735" y="1895577"/>
            <a:ext cx="6035040" cy="3670348"/>
          </a:xfrm>
          <a:prstGeom prst="rect">
            <a:avLst/>
          </a:prstGeom>
          <a:ln w="9525">
            <a:solidFill>
              <a:srgbClr val="D9D9D9"/>
            </a:solidFill>
          </a:ln>
        </p:spPr>
      </p:pic>
      <p:sp>
        <p:nvSpPr>
          <p:cNvPr id="7" name="Rounded Rectangle 6"/>
          <p:cNvSpPr/>
          <p:nvPr/>
        </p:nvSpPr>
        <p:spPr>
          <a:xfrm>
            <a:off x="502920" y="1261872"/>
            <a:ext cx="4922215" cy="17373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Anadolu Levhası’nda yaşanan tektonik süreçlerde etkili olan levhaları belirleyip ilgili kutucuğu işaretleyiniz. Afrika · Avustralya · Arabistan · Somali · Avrasya</a:t>
            </a:r>
          </a:p>
        </p:txBody>
      </p:sp>
      <p:sp>
        <p:nvSpPr>
          <p:cNvPr id="8" name="Rounded Rectangle 7"/>
          <p:cNvSpPr/>
          <p:nvPr/>
        </p:nvSpPr>
        <p:spPr>
          <a:xfrm>
            <a:off x="502920" y="3136392"/>
            <a:ext cx="4922215" cy="306324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3136392"/>
            <a:ext cx="109728" cy="3063240"/>
          </a:xfrm>
          <a:prstGeom prst="rect">
            <a:avLst/>
          </a:prstGeom>
          <a:solidFill>
            <a:srgbClr val="2E7D32"/>
          </a:solidFill>
          <a:ln>
            <a:noFill/>
          </a:ln>
          <a:effectLst/>
        </p:spPr>
        <p:txBody>
          <a:bodyPr rtlCol="0" anchor="ctr"/>
          <a:lstStyle/>
          <a:p/>
        </p:txBody>
      </p:sp>
      <p:sp>
        <p:nvSpPr>
          <p:cNvPr id="10" name="TextBox 9"/>
          <p:cNvSpPr txBox="1"/>
          <p:nvPr/>
        </p:nvSpPr>
        <p:spPr>
          <a:xfrm>
            <a:off x="731520" y="3191256"/>
            <a:ext cx="4602175" cy="295351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İşaretlenir: Afrika, Arabistan, Avrasya levhaları</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İşaretlenmez: Avustralya ve Somali levhaları</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111</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326 / 350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10-11</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10-11</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10. Anadolu Levhası’nda yaşanan tektonik süreçlerin etkisiyle Türkiye arazisinde oluşan fay sistemleri nelerdir? 11. Türkiye'deki dağ kuşaklarının uzanışı ile çevresindeki levhaların hareket yönleri arasında nasıl bir ilişki vardır?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327 / 350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10-11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10. Anadolu Levhası’nda yaşanan tektonik süreçlerin etkisiyle Türkiye arazisinde oluşan fay sistemleri nelerdir? 11. Türkiye'deki dağ kuşaklarının uzanışı ile çevresindeki levhaların hareket yönleri arasında nasıl bir ilişki vardır?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10) Kuzey Anadolu Fay Sistemi, Doğu Anadolu Fay Sistemi, Batı Anadolu Fay Zonları</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11) Afrika kuzeye, Avrasya güneye hareket ederek araziyi sıkıştırır: kuzeyde Kuzey Anadolu Dağları, güneyde Toroslar yükselmiş, sıkışma yönüne dik (doğu-batı) uzanır. Arabistan kuzeye itince doğuda sıkışma ve yükselme olmuştur.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328 / 350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12</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12</a:t>
            </a:r>
          </a:p>
        </p:txBody>
      </p:sp>
      <p:sp>
        <p:nvSpPr>
          <p:cNvPr id="6" name="Rounded Rectangle 5"/>
          <p:cNvSpPr/>
          <p:nvPr/>
        </p:nvSpPr>
        <p:spPr>
          <a:xfrm>
            <a:off x="502920" y="1243584"/>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Tektonizmaya bağlı gerçekleşen başlıca olayları, jeolojik zaman çizelgesindeki önemli olaylar başlığı altında bulunan boş alanlara yazınız.</a:t>
            </a:r>
          </a:p>
        </p:txBody>
      </p:sp>
      <p:graphicFrame>
        <p:nvGraphicFramePr>
          <p:cNvPr id="7" name="Table 6"/>
          <p:cNvGraphicFramePr>
            <a:graphicFrameLocks noGrp="1"/>
          </p:cNvGraphicFramePr>
          <p:nvPr/>
        </p:nvGraphicFramePr>
        <p:xfrm>
          <a:off x="502920" y="2359152"/>
          <a:ext cx="11183112" cy="3858768"/>
        </p:xfrm>
        <a:graphic>
          <a:graphicData uri="http://schemas.openxmlformats.org/drawingml/2006/table">
            <a:tbl>
              <a:tblPr firstRow="1" bandRow="1">
                <a:tableStyleId>{5C22544A-7EE6-4342-B048-85BDC9FD1C3A}</a:tableStyleId>
              </a:tblPr>
              <a:tblGrid>
                <a:gridCol w="2743200"/>
                <a:gridCol w="8439912"/>
              </a:tblGrid>
              <a:tr h="475488">
                <a:tc>
                  <a:txBody>
                    <a:bodyPr wrap="square"/>
                    <a:lstStyle/>
                    <a:p>
                      <a:pPr algn="ctr">
                        <a:spcBef>
                          <a:spcPts val="0"/>
                        </a:spcBef>
                        <a:spcAft>
                          <a:spcPts val="0"/>
                        </a:spcAft>
                      </a:pPr>
                      <a:r>
                        <a:rPr lang="tr-TR" sz="1600" b="1" i="0">
                          <a:solidFill>
                            <a:srgbClr val="FFFFFF"/>
                          </a:solidFill>
                          <a:latin typeface="Calibri"/>
                        </a:rPr>
                        <a:t>Zaman / dönem</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Tektonizmaya bağlı başlıca olaylar</a:t>
                      </a:r>
                    </a:p>
                  </a:txBody>
                  <a:tcPr marL="54864" marR="54864" marT="18288" marB="18288" anchor="ctr">
                    <a:solidFill>
                      <a:srgbClr val="A43E2A"/>
                    </a:solidFill>
                  </a:tcPr>
                </a:tc>
              </a:tr>
              <a:tr h="676656">
                <a:tc>
                  <a:txBody>
                    <a:bodyPr wrap="square"/>
                    <a:lstStyle/>
                    <a:p>
                      <a:pPr algn="l">
                        <a:spcBef>
                          <a:spcPts val="0"/>
                        </a:spcBef>
                        <a:spcAft>
                          <a:spcPts val="0"/>
                        </a:spcAft>
                      </a:pPr>
                      <a:r>
                        <a:rPr lang="tr-TR" sz="1600" b="0" i="0">
                          <a:solidFill>
                            <a:srgbClr val="262626"/>
                          </a:solidFill>
                          <a:latin typeface="Calibri"/>
                        </a:rPr>
                        <a:t>Senozoyik — Kuvaterner</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76656">
                <a:tc>
                  <a:txBody>
                    <a:bodyPr wrap="square"/>
                    <a:lstStyle/>
                    <a:p>
                      <a:pPr algn="l">
                        <a:spcBef>
                          <a:spcPts val="0"/>
                        </a:spcBef>
                        <a:spcAft>
                          <a:spcPts val="0"/>
                        </a:spcAft>
                      </a:pPr>
                      <a:r>
                        <a:rPr lang="tr-TR" sz="1600" b="0" i="0">
                          <a:solidFill>
                            <a:srgbClr val="262626"/>
                          </a:solidFill>
                          <a:latin typeface="Calibri"/>
                        </a:rPr>
                        <a:t>Senozoyik — Neojen, Paleojen</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676656">
                <a:tc>
                  <a:txBody>
                    <a:bodyPr wrap="square"/>
                    <a:lstStyle/>
                    <a:p>
                      <a:pPr algn="l">
                        <a:spcBef>
                          <a:spcPts val="0"/>
                        </a:spcBef>
                        <a:spcAft>
                          <a:spcPts val="0"/>
                        </a:spcAft>
                      </a:pPr>
                      <a:r>
                        <a:rPr lang="tr-TR" sz="1600" b="0" i="0">
                          <a:solidFill>
                            <a:srgbClr val="262626"/>
                          </a:solidFill>
                          <a:latin typeface="Calibri"/>
                        </a:rPr>
                        <a:t>Mezozoyik</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76656">
                <a:tc>
                  <a:txBody>
                    <a:bodyPr wrap="square"/>
                    <a:lstStyle/>
                    <a:p>
                      <a:pPr algn="l">
                        <a:spcBef>
                          <a:spcPts val="0"/>
                        </a:spcBef>
                        <a:spcAft>
                          <a:spcPts val="0"/>
                        </a:spcAft>
                      </a:pPr>
                      <a:r>
                        <a:rPr lang="tr-TR" sz="1600" b="0" i="0">
                          <a:solidFill>
                            <a:srgbClr val="262626"/>
                          </a:solidFill>
                          <a:latin typeface="Calibri"/>
                        </a:rPr>
                        <a:t>Paleozoyik</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676656">
                <a:tc>
                  <a:txBody>
                    <a:bodyPr wrap="square"/>
                    <a:lstStyle/>
                    <a:p>
                      <a:pPr algn="l">
                        <a:spcBef>
                          <a:spcPts val="0"/>
                        </a:spcBef>
                        <a:spcAft>
                          <a:spcPts val="0"/>
                        </a:spcAft>
                      </a:pPr>
                      <a:r>
                        <a:rPr lang="tr-TR" sz="1600" b="0" i="0">
                          <a:solidFill>
                            <a:srgbClr val="262626"/>
                          </a:solidFill>
                          <a:latin typeface="Calibri"/>
                        </a:rPr>
                        <a:t>Prekambriyen</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329 / 350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Tektonizmaya bağlı gerçekleşen başlıca olayları, jeolojik zaman çizelgesindeki önemli olaylar başlığı altında bulunan boş alanlara yazınız.</a:t>
            </a:r>
          </a:p>
        </p:txBody>
      </p:sp>
      <p:graphicFrame>
        <p:nvGraphicFramePr>
          <p:cNvPr id="7" name="Table 6"/>
          <p:cNvGraphicFramePr>
            <a:graphicFrameLocks noGrp="1"/>
          </p:cNvGraphicFramePr>
          <p:nvPr/>
        </p:nvGraphicFramePr>
        <p:xfrm>
          <a:off x="502920" y="2359152"/>
          <a:ext cx="11183112" cy="3858768"/>
        </p:xfrm>
        <a:graphic>
          <a:graphicData uri="http://schemas.openxmlformats.org/drawingml/2006/table">
            <a:tbl>
              <a:tblPr firstRow="1" bandRow="1">
                <a:tableStyleId>{5C22544A-7EE6-4342-B048-85BDC9FD1C3A}</a:tableStyleId>
              </a:tblPr>
              <a:tblGrid>
                <a:gridCol w="2743200"/>
                <a:gridCol w="8439912"/>
              </a:tblGrid>
              <a:tr h="475488">
                <a:tc>
                  <a:txBody>
                    <a:bodyPr wrap="square"/>
                    <a:lstStyle/>
                    <a:p>
                      <a:pPr algn="ctr">
                        <a:spcBef>
                          <a:spcPts val="0"/>
                        </a:spcBef>
                        <a:spcAft>
                          <a:spcPts val="0"/>
                        </a:spcAft>
                      </a:pPr>
                      <a:r>
                        <a:rPr lang="tr-TR" sz="1600" b="1" i="0">
                          <a:solidFill>
                            <a:srgbClr val="FFFFFF"/>
                          </a:solidFill>
                          <a:latin typeface="Calibri"/>
                        </a:rPr>
                        <a:t>Zaman / dönem</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Tektonizmaya bağlı başlıca olaylar</a:t>
                      </a:r>
                    </a:p>
                  </a:txBody>
                  <a:tcPr marL="54864" marR="54864" marT="18288" marB="18288" anchor="ctr">
                    <a:solidFill>
                      <a:srgbClr val="2E7D32"/>
                    </a:solidFill>
                  </a:tcPr>
                </a:tc>
              </a:tr>
              <a:tr h="676656">
                <a:tc>
                  <a:txBody>
                    <a:bodyPr wrap="square"/>
                    <a:lstStyle/>
                    <a:p>
                      <a:pPr algn="l">
                        <a:spcBef>
                          <a:spcPts val="0"/>
                        </a:spcBef>
                        <a:spcAft>
                          <a:spcPts val="0"/>
                        </a:spcAft>
                      </a:pPr>
                      <a:r>
                        <a:rPr lang="tr-TR" sz="1600" b="0" i="0">
                          <a:solidFill>
                            <a:srgbClr val="262626"/>
                          </a:solidFill>
                          <a:latin typeface="Calibri"/>
                        </a:rPr>
                        <a:t>Senozoyik — Kuvaterner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İstanbul ve Çanakkale boğazlarının oluşumu; kıyıların bugünkü görünümünü alması</a:t>
                      </a:r>
                    </a:p>
                  </a:txBody>
                  <a:tcPr marL="54864" marR="54864" marT="18288" marB="18288" anchor="ctr">
                    <a:solidFill>
                      <a:srgbClr val="FFFFFF"/>
                    </a:solidFill>
                  </a:tcPr>
                </a:tc>
              </a:tr>
              <a:tr h="676656">
                <a:tc>
                  <a:txBody>
                    <a:bodyPr wrap="square"/>
                    <a:lstStyle/>
                    <a:p>
                      <a:pPr algn="l">
                        <a:spcBef>
                          <a:spcPts val="0"/>
                        </a:spcBef>
                        <a:spcAft>
                          <a:spcPts val="0"/>
                        </a:spcAft>
                      </a:pPr>
                      <a:r>
                        <a:rPr lang="tr-TR" sz="1600" b="0" i="0">
                          <a:solidFill>
                            <a:srgbClr val="262626"/>
                          </a:solidFill>
                          <a:latin typeface="Calibri"/>
                        </a:rPr>
                        <a:t>Senozoyik — Neojen, Paleojen</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Alp-Himalaya orojenezinin tamamlanması; Türkiye'de Kuzey Anadolu ve Toros Dağları'nın oluşumu; şiddetli volkanik olaylar; Atlas ve Hint okyanuslarının oluşumu</a:t>
                      </a:r>
                    </a:p>
                  </a:txBody>
                  <a:tcPr marL="54864" marR="54864" marT="18288" marB="18288" anchor="ctr">
                    <a:solidFill>
                      <a:srgbClr val="E3F1E4"/>
                    </a:solidFill>
                  </a:tcPr>
                </a:tc>
              </a:tr>
              <a:tr h="676656">
                <a:tc>
                  <a:txBody>
                    <a:bodyPr wrap="square"/>
                    <a:lstStyle/>
                    <a:p>
                      <a:pPr algn="l">
                        <a:spcBef>
                          <a:spcPts val="0"/>
                        </a:spcBef>
                        <a:spcAft>
                          <a:spcPts val="0"/>
                        </a:spcAft>
                      </a:pPr>
                      <a:r>
                        <a:rPr lang="tr-TR" sz="1600" b="0" i="0">
                          <a:solidFill>
                            <a:srgbClr val="262626"/>
                          </a:solidFill>
                          <a:latin typeface="Calibri"/>
                        </a:rPr>
                        <a:t>Mezozoyik</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Yer kabuğunun parçalanıp ayrılmaya başlaması; Tethys Denizi'nin oluşumu; deniz tabanlarında birikme ve tortullaşma</a:t>
                      </a:r>
                    </a:p>
                  </a:txBody>
                  <a:tcPr marL="54864" marR="54864" marT="18288" marB="18288" anchor="ctr">
                    <a:solidFill>
                      <a:srgbClr val="FFFFFF"/>
                    </a:solidFill>
                  </a:tcPr>
                </a:tc>
              </a:tr>
              <a:tr h="676656">
                <a:tc>
                  <a:txBody>
                    <a:bodyPr wrap="square"/>
                    <a:lstStyle/>
                    <a:p>
                      <a:pPr algn="l">
                        <a:spcBef>
                          <a:spcPts val="0"/>
                        </a:spcBef>
                        <a:spcAft>
                          <a:spcPts val="0"/>
                        </a:spcAft>
                      </a:pPr>
                      <a:r>
                        <a:rPr lang="tr-TR" sz="1600" b="0" i="0">
                          <a:solidFill>
                            <a:srgbClr val="262626"/>
                          </a:solidFill>
                          <a:latin typeface="Calibri"/>
                        </a:rPr>
                        <a:t>Paleozoyik</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Karaların tek parça (Pangea); Kaledoniyen-Hersiniyen orojenezi: İskandinav, Ural ve Appalaş Dağları</a:t>
                      </a:r>
                    </a:p>
                  </a:txBody>
                  <a:tcPr marL="54864" marR="54864" marT="18288" marB="18288" anchor="ctr">
                    <a:solidFill>
                      <a:srgbClr val="E3F1E4"/>
                    </a:solidFill>
                  </a:tcPr>
                </a:tc>
              </a:tr>
              <a:tr h="676656">
                <a:tc>
                  <a:txBody>
                    <a:bodyPr wrap="square"/>
                    <a:lstStyle/>
                    <a:p>
                      <a:pPr algn="l">
                        <a:spcBef>
                          <a:spcPts val="0"/>
                        </a:spcBef>
                        <a:spcAft>
                          <a:spcPts val="0"/>
                        </a:spcAft>
                      </a:pPr>
                      <a:r>
                        <a:rPr lang="tr-TR" sz="1600" b="0" i="0">
                          <a:solidFill>
                            <a:srgbClr val="262626"/>
                          </a:solidFill>
                          <a:latin typeface="Calibri"/>
                        </a:rPr>
                        <a:t>Prekambriyen</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Okyanusların ve ilk kıta çekirdeklerinin oluşumu</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330 / 350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13</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13</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Türkiye arazisinin oluşum sürecinde yaşanan değişimi, jeolojik süreçlerde Türkiye arazisinde yaşanan olaylardan yararlanarak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112</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331 / 350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Türkiye arazisinin oluşum sürecinde yaşanan değişimi, jeolojik süreçlerde Türkiye arazisinde yaşanan olaylardan yararlanarak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Mezozoyik: Tethys Denizi'nde tortullar birikti.</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Paleojen-Neojen: levhaların yaklaşmasıyla tortullar kıvrılıp yükseldi; Kuzey Anadolu ve Toros Dağları oluştu, şiddetli volkanizma yaşandı; linyit, petrol, tuz ve bor yatakları oluştu.</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Kuvaterner: İstanbul ve Çanakkale boğazları oluştu, kıyılar bugünkü görünümünü aldı.</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Günümüz: sıkışma sürüyor; Anadolu Levhası batıya kayıyor, fay hatlarında depremler oluyor.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112</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332 / 350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Nevşehir Platosu: kırgıbayır ve peribacası</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14-16</a:t>
            </a:r>
          </a:p>
        </p:txBody>
      </p:sp>
      <p:pic>
        <p:nvPicPr>
          <p:cNvPr id="6" name="Picture 5" descr="sonu_kirgibayir_s113.jpg"/>
          <p:cNvPicPr>
            <a:picLocks noChangeAspect="1"/>
          </p:cNvPicPr>
          <p:nvPr/>
        </p:nvPicPr>
        <p:blipFill>
          <a:blip r:embed="rId3"/>
          <a:stretch>
            <a:fillRect/>
          </a:stretch>
        </p:blipFill>
        <p:spPr>
          <a:xfrm>
            <a:off x="881001" y="1243584"/>
            <a:ext cx="4699604" cy="3383280"/>
          </a:xfrm>
          <a:prstGeom prst="rect">
            <a:avLst/>
          </a:prstGeom>
          <a:ln w="9525">
            <a:solidFill>
              <a:srgbClr val="D9D9D9"/>
            </a:solidFill>
          </a:ln>
        </p:spPr>
      </p:pic>
      <p:sp>
        <p:nvSpPr>
          <p:cNvPr id="7" name="Rounded Rectangle 6"/>
          <p:cNvSpPr/>
          <p:nvPr/>
        </p:nvSpPr>
        <p:spPr>
          <a:xfrm>
            <a:off x="502920" y="4782312"/>
            <a:ext cx="5455767" cy="146304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900" b="0" i="0">
                <a:solidFill>
                  <a:srgbClr val="262626"/>
                </a:solidFill>
                <a:latin typeface="Calibri"/>
              </a:rPr>
              <a:t>Sel sularının tüf, kil, marn gibi malzemelerden oluşmuş arazideki yamaçları aşındırmasıyla oluşmuş kırgıbayırlar.</a:t>
            </a:r>
          </a:p>
        </p:txBody>
      </p:sp>
      <p:pic>
        <p:nvPicPr>
          <p:cNvPr id="8" name="Picture 7" descr="sonu_peribacasi_s113.jpg"/>
          <p:cNvPicPr>
            <a:picLocks noChangeAspect="1"/>
          </p:cNvPicPr>
          <p:nvPr/>
        </p:nvPicPr>
        <p:blipFill>
          <a:blip r:embed="rId4"/>
          <a:stretch>
            <a:fillRect/>
          </a:stretch>
        </p:blipFill>
        <p:spPr>
          <a:xfrm>
            <a:off x="6611089" y="1243584"/>
            <a:ext cx="4699604" cy="3383280"/>
          </a:xfrm>
          <a:prstGeom prst="rect">
            <a:avLst/>
          </a:prstGeom>
          <a:ln w="9525">
            <a:solidFill>
              <a:srgbClr val="D9D9D9"/>
            </a:solidFill>
          </a:ln>
        </p:spPr>
      </p:pic>
      <p:sp>
        <p:nvSpPr>
          <p:cNvPr id="9" name="Rounded Rectangle 8"/>
          <p:cNvSpPr/>
          <p:nvPr/>
        </p:nvSpPr>
        <p:spPr>
          <a:xfrm>
            <a:off x="6233007" y="4782312"/>
            <a:ext cx="5455767" cy="146304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900" b="0" i="0">
                <a:solidFill>
                  <a:srgbClr val="262626"/>
                </a:solidFill>
                <a:latin typeface="Calibri"/>
              </a:rPr>
              <a:t>Üstte ignimbirit ve bazalt gibi daha dirençli kaya tabakası, altta volkanik tüflerin bulunduğu yamaçların aşınmasıyla oluşmuş peribacaları.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333 / 350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14</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14</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Kırgıbayır ile peribacasının oluşumunda hangi iç ve dış etkenlerin etkili olduğu söylenebilir?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334 / 350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Kırgıbayır ile peribacasının oluşumunda hangi iç ve dış etkenlerin etkili olduğu söylenebilir?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İç etken: volkanizma — araziyi oluşturan volkanik tüf, ignimbirit ve bazalt.</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Dış etkenler: kayaçların ayrışması; sel ve yağmur sularının aşındırması; yarı kurak iklimde zayıf bitki örtüsü aşınmayı kolaylaştırır.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335 / 350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15-16</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15-16</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15. Verilen görsellere göre kırgıbayır ile peribacası arasında oluşum özellikleri açısından ne tür bir fark vardır? 16. Kırgıbayır ile peribacasının oluşum sürecinde kayaç özellikleri nasıl bir etkiye sahiptir? Kayaçların aşınmaya karşı direnci bakımından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336 / 350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15-16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15. Verilen görsellere göre kırgıbayır ile peribacası arasında oluşum özellikleri açısından ne tür bir fark vardır? 16. Kırgıbayır ile peribacasının oluşum sürecinde kayaç özellikleri nasıl bir etkiye sahiptir? Kayaçların aşınmaya karşı direnci bakımından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15) Kırgıbayır: tüf, kil, marn gibi dirençsiz malzemeden oluşan yamaçlar sel sularıyla her yerden aşınır, sık oluk ve sırtlar oluşur. Peribacası: üstteki dirençli kaya altındaki tüfü korur, çevresi aşınırken sütun kalır.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16) Dirençli kayaç (ignimbirit, bazalt) yavaş, dirençsiz kayaç (tüf, kil, marn) hızlı aşınır; farklı direnç farklı şekil oluşturur.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337 / 350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Aşınım ve birikimde etkili unsurlar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17-18</a:t>
            </a:r>
          </a:p>
        </p:txBody>
      </p:sp>
      <p:pic>
        <p:nvPicPr>
          <p:cNvPr id="6" name="Picture 5" descr="sonu_dis_etkenler_s114.jpg"/>
          <p:cNvPicPr>
            <a:picLocks noChangeAspect="1"/>
          </p:cNvPicPr>
          <p:nvPr/>
        </p:nvPicPr>
        <p:blipFill>
          <a:blip r:embed="rId3"/>
          <a:stretch>
            <a:fillRect/>
          </a:stretch>
        </p:blipFill>
        <p:spPr>
          <a:xfrm>
            <a:off x="957697" y="1243584"/>
            <a:ext cx="10276299" cy="3474720"/>
          </a:xfrm>
          <a:prstGeom prst="rect">
            <a:avLst/>
          </a:prstGeom>
          <a:ln w="9525">
            <a:solidFill>
              <a:srgbClr val="D9D9D9"/>
            </a:solidFill>
          </a:ln>
        </p:spPr>
      </p:pic>
      <p:sp>
        <p:nvSpPr>
          <p:cNvPr id="7" name="Rounded Rectangle 6"/>
          <p:cNvSpPr/>
          <p:nvPr/>
        </p:nvSpPr>
        <p:spPr>
          <a:xfrm>
            <a:off x="502920" y="4873752"/>
            <a:ext cx="11185855" cy="137160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0" i="0">
                <a:solidFill>
                  <a:srgbClr val="262626"/>
                </a:solidFill>
                <a:latin typeface="Calibri"/>
              </a:rPr>
              <a:t>Aşındırılarak taşınan malzemeler de çökelmeye uygun yerlerde birikmektedir.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338 / 350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17-18</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17-18</a:t>
            </a:r>
          </a:p>
        </p:txBody>
      </p:sp>
      <p:sp>
        <p:nvSpPr>
          <p:cNvPr id="6" name="Rounded Rectangle 5"/>
          <p:cNvSpPr/>
          <p:nvPr/>
        </p:nvSpPr>
        <p:spPr>
          <a:xfrm>
            <a:off x="502920" y="1243584"/>
            <a:ext cx="11185855" cy="10515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00" b="1" i="0">
                <a:solidFill>
                  <a:srgbClr val="262626"/>
                </a:solidFill>
                <a:latin typeface="Calibri"/>
              </a:rPr>
              <a:t>17. Aşağıdaki alanlarda arazinin şekillenmesinde etkili olan başlıca dış etkenlerin neler olduğunu belirleyip alanların karşısında verilen ilgili dış etkenleri işaretleyiniz. 18. İşaretlediğiniz dış etkenlerin ilgili alanın şekillenmesinde başlıca dış etkenler olmasının nedenlerini boş bırakılan alanlara kısaca yazınız.</a:t>
            </a:r>
          </a:p>
        </p:txBody>
      </p:sp>
      <p:graphicFrame>
        <p:nvGraphicFramePr>
          <p:cNvPr id="7" name="Table 6"/>
          <p:cNvGraphicFramePr>
            <a:graphicFrameLocks noGrp="1"/>
          </p:cNvGraphicFramePr>
          <p:nvPr/>
        </p:nvGraphicFramePr>
        <p:xfrm>
          <a:off x="502920" y="2404871"/>
          <a:ext cx="11183112" cy="3840480"/>
        </p:xfrm>
        <a:graphic>
          <a:graphicData uri="http://schemas.openxmlformats.org/drawingml/2006/table">
            <a:tbl>
              <a:tblPr firstRow="1" bandRow="1">
                <a:tableStyleId>{5C22544A-7EE6-4342-B048-85BDC9FD1C3A}</a:tableStyleId>
              </a:tblPr>
              <a:tblGrid>
                <a:gridCol w="2651760"/>
                <a:gridCol w="2103120"/>
                <a:gridCol w="6428232"/>
              </a:tblGrid>
              <a:tr h="475488">
                <a:tc>
                  <a:txBody>
                    <a:bodyPr wrap="square"/>
                    <a:lstStyle/>
                    <a:p>
                      <a:pPr algn="ctr">
                        <a:spcBef>
                          <a:spcPts val="0"/>
                        </a:spcBef>
                        <a:spcAft>
                          <a:spcPts val="0"/>
                        </a:spcAft>
                      </a:pPr>
                      <a:r>
                        <a:rPr lang="tr-TR" sz="1600" b="1" i="0">
                          <a:solidFill>
                            <a:srgbClr val="FFFFFF"/>
                          </a:solidFill>
                          <a:latin typeface="Calibri"/>
                        </a:rPr>
                        <a:t>Alan</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Başlıca dış etken</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Neden?</a:t>
                      </a:r>
                    </a:p>
                  </a:txBody>
                  <a:tcPr marL="54864" marR="54864" marT="18288" marB="18288" anchor="ctr">
                    <a:solidFill>
                      <a:srgbClr val="2C6E8F"/>
                    </a:solidFill>
                  </a:tcPr>
                </a:tc>
              </a:tr>
              <a:tr h="420624">
                <a:tc>
                  <a:txBody>
                    <a:bodyPr wrap="square"/>
                    <a:lstStyle/>
                    <a:p>
                      <a:pPr algn="l">
                        <a:spcBef>
                          <a:spcPts val="0"/>
                        </a:spcBef>
                        <a:spcAft>
                          <a:spcPts val="0"/>
                        </a:spcAft>
                      </a:pPr>
                      <a:r>
                        <a:rPr lang="tr-TR" sz="1500" b="0" i="0">
                          <a:solidFill>
                            <a:srgbClr val="262626"/>
                          </a:solidFill>
                          <a:latin typeface="Calibri"/>
                        </a:rPr>
                        <a:t>Amazon Havzası</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Grönland Adası</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420624">
                <a:tc>
                  <a:txBody>
                    <a:bodyPr wrap="square"/>
                    <a:lstStyle/>
                    <a:p>
                      <a:pPr algn="l">
                        <a:spcBef>
                          <a:spcPts val="0"/>
                        </a:spcBef>
                        <a:spcAft>
                          <a:spcPts val="0"/>
                        </a:spcAft>
                      </a:pPr>
                      <a:r>
                        <a:rPr lang="tr-TR" sz="1500" b="0" i="0">
                          <a:solidFill>
                            <a:srgbClr val="262626"/>
                          </a:solidFill>
                          <a:latin typeface="Calibri"/>
                        </a:rPr>
                        <a:t>Sahra Çölü</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İskandinav Yarımadası</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420624">
                <a:tc>
                  <a:txBody>
                    <a:bodyPr wrap="square"/>
                    <a:lstStyle/>
                    <a:p>
                      <a:pPr algn="l">
                        <a:spcBef>
                          <a:spcPts val="0"/>
                        </a:spcBef>
                        <a:spcAft>
                          <a:spcPts val="0"/>
                        </a:spcAft>
                      </a:pPr>
                      <a:r>
                        <a:rPr lang="tr-TR" sz="1500" b="0" i="0">
                          <a:solidFill>
                            <a:srgbClr val="262626"/>
                          </a:solidFill>
                          <a:latin typeface="Calibri"/>
                        </a:rPr>
                        <a:t>Uzak Doğu Asya</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Batı Avrupa</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420624">
                <a:tc>
                  <a:txBody>
                    <a:bodyPr wrap="square"/>
                    <a:lstStyle/>
                    <a:p>
                      <a:pPr algn="l">
                        <a:spcBef>
                          <a:spcPts val="0"/>
                        </a:spcBef>
                        <a:spcAft>
                          <a:spcPts val="0"/>
                        </a:spcAft>
                      </a:pPr>
                      <a:r>
                        <a:rPr lang="tr-TR" sz="1500" b="0" i="0">
                          <a:solidFill>
                            <a:srgbClr val="262626"/>
                          </a:solidFill>
                          <a:latin typeface="Calibri"/>
                        </a:rPr>
                        <a:t>Sibirya Bölgesi</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Güneydoğu Asya</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Su · Buzul · Rüzgâr · Canlı</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339 / 350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17-18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10515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00" b="1" i="0">
                <a:solidFill>
                  <a:srgbClr val="262626"/>
                </a:solidFill>
                <a:latin typeface="Calibri"/>
              </a:rPr>
              <a:t>17. Aşağıdaki alanlarda arazinin şekillenmesinde etkili olan başlıca dış etkenlerin neler olduğunu belirleyip alanların karşısında verilen ilgili dış etkenleri işaretleyiniz. 18. İşaretlediğiniz dış etkenlerin ilgili alanın şekillenmesinde başlıca dış etkenler olmasının nedenlerini boş bırakılan alanlara kısaca yazınız.</a:t>
            </a:r>
          </a:p>
        </p:txBody>
      </p:sp>
      <p:graphicFrame>
        <p:nvGraphicFramePr>
          <p:cNvPr id="7" name="Table 6"/>
          <p:cNvGraphicFramePr>
            <a:graphicFrameLocks noGrp="1"/>
          </p:cNvGraphicFramePr>
          <p:nvPr/>
        </p:nvGraphicFramePr>
        <p:xfrm>
          <a:off x="502920" y="2404871"/>
          <a:ext cx="11183112" cy="3840480"/>
        </p:xfrm>
        <a:graphic>
          <a:graphicData uri="http://schemas.openxmlformats.org/drawingml/2006/table">
            <a:tbl>
              <a:tblPr firstRow="1" bandRow="1">
                <a:tableStyleId>{5C22544A-7EE6-4342-B048-85BDC9FD1C3A}</a:tableStyleId>
              </a:tblPr>
              <a:tblGrid>
                <a:gridCol w="2651760"/>
                <a:gridCol w="2103120"/>
                <a:gridCol w="6428232"/>
              </a:tblGrid>
              <a:tr h="475488">
                <a:tc>
                  <a:txBody>
                    <a:bodyPr wrap="square"/>
                    <a:lstStyle/>
                    <a:p>
                      <a:pPr algn="ctr">
                        <a:spcBef>
                          <a:spcPts val="0"/>
                        </a:spcBef>
                        <a:spcAft>
                          <a:spcPts val="0"/>
                        </a:spcAft>
                      </a:pPr>
                      <a:r>
                        <a:rPr lang="tr-TR" sz="1600" b="1" i="0">
                          <a:solidFill>
                            <a:srgbClr val="FFFFFF"/>
                          </a:solidFill>
                          <a:latin typeface="Calibri"/>
                        </a:rPr>
                        <a:t>Alan</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Başlıca dış etken</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Neden?</a:t>
                      </a:r>
                    </a:p>
                  </a:txBody>
                  <a:tcPr marL="54864" marR="54864" marT="18288" marB="18288" anchor="ctr">
                    <a:solidFill>
                      <a:srgbClr val="2E7D32"/>
                    </a:solidFill>
                  </a:tcPr>
                </a:tc>
              </a:tr>
              <a:tr h="420624">
                <a:tc>
                  <a:txBody>
                    <a:bodyPr wrap="square"/>
                    <a:lstStyle/>
                    <a:p>
                      <a:pPr algn="l">
                        <a:spcBef>
                          <a:spcPts val="0"/>
                        </a:spcBef>
                        <a:spcAft>
                          <a:spcPts val="0"/>
                        </a:spcAft>
                      </a:pPr>
                      <a:r>
                        <a:rPr lang="tr-TR" sz="1500" b="0" i="0">
                          <a:solidFill>
                            <a:srgbClr val="262626"/>
                          </a:solidFill>
                          <a:latin typeface="Calibri"/>
                        </a:rPr>
                        <a:t>Amazon Havzası</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Su, Canlı</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Ekvatoral: sıcak ve çok yağışlı; büyük akarsular; gür bitki örtüsü</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Grönland Adası</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Buzul</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Kutba yakın; buzulların büyük kısmı Antarktika ve Grönland'da (örtü buzulu)</a:t>
                      </a:r>
                    </a:p>
                  </a:txBody>
                  <a:tcPr marL="54864" marR="54864" marT="18288" marB="18288" anchor="ctr">
                    <a:solidFill>
                      <a:srgbClr val="E3F1E4"/>
                    </a:solidFill>
                  </a:tcPr>
                </a:tc>
              </a:tr>
              <a:tr h="420624">
                <a:tc>
                  <a:txBody>
                    <a:bodyPr wrap="square"/>
                    <a:lstStyle/>
                    <a:p>
                      <a:pPr algn="l">
                        <a:spcBef>
                          <a:spcPts val="0"/>
                        </a:spcBef>
                        <a:spcAft>
                          <a:spcPts val="0"/>
                        </a:spcAft>
                      </a:pPr>
                      <a:r>
                        <a:rPr lang="tr-TR" sz="1500" b="0" i="0">
                          <a:solidFill>
                            <a:srgbClr val="262626"/>
                          </a:solidFill>
                          <a:latin typeface="Calibri"/>
                        </a:rPr>
                        <a:t>Sahra Çölü</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Rüzgâr</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Kurak; bitki örtüsü yok ya da çok zayıf</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İskandinav Yarımadası</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Buzul (Su)</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Kutba yakın; eski buzul vadileri, fiyortlar; kıyıda dalga</a:t>
                      </a:r>
                    </a:p>
                  </a:txBody>
                  <a:tcPr marL="54864" marR="54864" marT="18288" marB="18288" anchor="ctr">
                    <a:solidFill>
                      <a:srgbClr val="E3F1E4"/>
                    </a:solidFill>
                  </a:tcPr>
                </a:tc>
              </a:tr>
              <a:tr h="420624">
                <a:tc>
                  <a:txBody>
                    <a:bodyPr wrap="square"/>
                    <a:lstStyle/>
                    <a:p>
                      <a:pPr algn="l">
                        <a:spcBef>
                          <a:spcPts val="0"/>
                        </a:spcBef>
                        <a:spcAft>
                          <a:spcPts val="0"/>
                        </a:spcAft>
                      </a:pPr>
                      <a:r>
                        <a:rPr lang="tr-TR" sz="1500" b="0" i="0">
                          <a:solidFill>
                            <a:srgbClr val="262626"/>
                          </a:solidFill>
                          <a:latin typeface="Calibri"/>
                        </a:rPr>
                        <a:t>Uzak Doğu Asya</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Su (Rüzgâr)</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Muson yağışları, büyük akarsular, kıyılar; Çin'de lös örtüleri</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Batı Avrupa</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Su, Canlı</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Yağışlı: akarsular; gelgit ve haliçler; insan: Hollanda polderleri</a:t>
                      </a:r>
                    </a:p>
                  </a:txBody>
                  <a:tcPr marL="54864" marR="54864" marT="18288" marB="18288" anchor="ctr">
                    <a:solidFill>
                      <a:srgbClr val="E3F1E4"/>
                    </a:solidFill>
                  </a:tcPr>
                </a:tc>
              </a:tr>
              <a:tr h="420624">
                <a:tc>
                  <a:txBody>
                    <a:bodyPr wrap="square"/>
                    <a:lstStyle/>
                    <a:p>
                      <a:pPr algn="l">
                        <a:spcBef>
                          <a:spcPts val="0"/>
                        </a:spcBef>
                        <a:spcAft>
                          <a:spcPts val="0"/>
                        </a:spcAft>
                      </a:pPr>
                      <a:r>
                        <a:rPr lang="tr-TR" sz="1500" b="0" i="0">
                          <a:solidFill>
                            <a:srgbClr val="262626"/>
                          </a:solidFill>
                          <a:latin typeface="Calibri"/>
                        </a:rPr>
                        <a:t>Sibirya Bölgesi</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Buzul (Su)</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Kutba yakın, çok soğuk; büyük akarsular</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Güneydoğu Asya</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Su, Canlı</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Sıcak ve yağışlı: akarsu, dalga; mercan resifleri (Filipinler, Endonezya)</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340 / 350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19-20</a:t>
            </a:r>
          </a:p>
        </p:txBody>
      </p:sp>
      <p:sp>
        <p:nvSpPr>
          <p:cNvPr id="5" name="Rounded Rectangle 4"/>
          <p:cNvSpPr/>
          <p:nvPr/>
        </p:nvSpPr>
        <p:spPr>
          <a:xfrm>
            <a:off x="9555480" y="201168"/>
            <a:ext cx="2221992" cy="475488"/>
          </a:xfrm>
          <a:prstGeom prst="roundRect">
            <a:avLst>
              <a:gd name="adj" fmla="val 50000"/>
            </a:avLst>
          </a:prstGeom>
          <a:solidFill>
            <a:srgbClr val="1F8A8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19-20</a:t>
            </a:r>
          </a:p>
        </p:txBody>
      </p:sp>
      <p:pic>
        <p:nvPicPr>
          <p:cNvPr id="6" name="Picture 5" descr="sonu_kiyi_tipleri_s115.jpg"/>
          <p:cNvPicPr>
            <a:picLocks noChangeAspect="1"/>
          </p:cNvPicPr>
          <p:nvPr/>
        </p:nvPicPr>
        <p:blipFill>
          <a:blip r:embed="rId3"/>
          <a:stretch>
            <a:fillRect/>
          </a:stretch>
        </p:blipFill>
        <p:spPr>
          <a:xfrm>
            <a:off x="6019495" y="1360227"/>
            <a:ext cx="5669280" cy="4741049"/>
          </a:xfrm>
          <a:prstGeom prst="rect">
            <a:avLst/>
          </a:prstGeom>
          <a:ln w="9525">
            <a:solidFill>
              <a:srgbClr val="D9D9D9"/>
            </a:solidFill>
          </a:ln>
        </p:spPr>
      </p:pic>
      <p:sp>
        <p:nvSpPr>
          <p:cNvPr id="7" name="Rounded Rectangle 6"/>
          <p:cNvSpPr/>
          <p:nvPr/>
        </p:nvSpPr>
        <p:spPr>
          <a:xfrm>
            <a:off x="502920" y="1261872"/>
            <a:ext cx="528797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19. Aşağıdaki kıyı tiplerini harita üzerinde harfler ile gösterilen kıyı tipleri ile eşleştiriniz. 20. Aşağıdaki kıyı tiplerinin haritadaki görüldüğü yerlerin coğrafi özellikleri de dikkate alındığında, alanın hangi doğal özellikleri bu kıyı tiplerinin oluşumunda belirleyici bir faktör olmuştur? Yazınız.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341 / 350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19-20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kiyi_tipleri_s115.jpg"/>
          <p:cNvPicPr>
            <a:picLocks noChangeAspect="1"/>
          </p:cNvPicPr>
          <p:nvPr/>
        </p:nvPicPr>
        <p:blipFill>
          <a:blip r:embed="rId3"/>
          <a:stretch>
            <a:fillRect/>
          </a:stretch>
        </p:blipFill>
        <p:spPr>
          <a:xfrm>
            <a:off x="6019495" y="1360227"/>
            <a:ext cx="5669280" cy="4741049"/>
          </a:xfrm>
          <a:prstGeom prst="rect">
            <a:avLst/>
          </a:prstGeom>
          <a:ln w="9525">
            <a:solidFill>
              <a:srgbClr val="D9D9D9"/>
            </a:solidFill>
          </a:ln>
        </p:spPr>
      </p:pic>
      <p:sp>
        <p:nvSpPr>
          <p:cNvPr id="7" name="Rounded Rectangle 6"/>
          <p:cNvSpPr/>
          <p:nvPr/>
        </p:nvSpPr>
        <p:spPr>
          <a:xfrm>
            <a:off x="502920" y="1261872"/>
            <a:ext cx="5287975" cy="17373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600" b="1" i="0">
                <a:solidFill>
                  <a:srgbClr val="262626"/>
                </a:solidFill>
                <a:latin typeface="Calibri"/>
              </a:rPr>
              <a:t>19. Aşağıdaki kıyı tiplerini harita üzerinde harfler ile gösterilen kıyı tipleri ile eşleştiriniz. 20. Aşağıdaki kıyı tiplerinin haritadaki görüldüğü yerlerin coğrafi özellikleri de dikkate alındığında, alanın hangi doğal özellikleri bu kıyı tiplerinin oluşumunda belirleyici bir faktör olmuştur? Yazınız.</a:t>
            </a:r>
          </a:p>
        </p:txBody>
      </p:sp>
      <p:sp>
        <p:nvSpPr>
          <p:cNvPr id="8" name="Rounded Rectangle 7"/>
          <p:cNvSpPr/>
          <p:nvPr/>
        </p:nvSpPr>
        <p:spPr>
          <a:xfrm>
            <a:off x="502920" y="3136392"/>
            <a:ext cx="5287975" cy="306324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3136392"/>
            <a:ext cx="109728" cy="3063240"/>
          </a:xfrm>
          <a:prstGeom prst="rect">
            <a:avLst/>
          </a:prstGeom>
          <a:solidFill>
            <a:srgbClr val="2E7D32"/>
          </a:solidFill>
          <a:ln>
            <a:noFill/>
          </a:ln>
          <a:effectLst/>
        </p:spPr>
        <p:txBody>
          <a:bodyPr rtlCol="0" anchor="ctr"/>
          <a:lstStyle/>
          <a:p/>
        </p:txBody>
      </p:sp>
      <p:sp>
        <p:nvSpPr>
          <p:cNvPr id="10" name="TextBox 9"/>
          <p:cNvSpPr txBox="1"/>
          <p:nvPr/>
        </p:nvSpPr>
        <p:spPr>
          <a:xfrm>
            <a:off x="731520" y="3191256"/>
            <a:ext cx="4967935" cy="2953512"/>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Fiyortlu kıyı → a: Kutba yakın; Buzul Çağı'nda oluşan derin buzul vadilerini deniz istila etmiş</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Haliçli kıyı → b: Gelgitin etkili olduğu akarsu ağızları; aşınımla kara içine sokulur</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Enine kıyılar → c: Dağlar kıyıya dik uzanır; girintili çıkıntılı kıyı</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Boyuna kıyılar → ç: Dağlar kıyıya paralel uzanır; deniz kısa mesafede derinleşir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115</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342 / 350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21</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21</a:t>
            </a:r>
          </a:p>
        </p:txBody>
      </p:sp>
      <p:pic>
        <p:nvPicPr>
          <p:cNvPr id="6" name="Picture 5" descr="sonu_yer_sekilleri_s116.jpg"/>
          <p:cNvPicPr>
            <a:picLocks noChangeAspect="1"/>
          </p:cNvPicPr>
          <p:nvPr/>
        </p:nvPicPr>
        <p:blipFill>
          <a:blip r:embed="rId3"/>
          <a:stretch>
            <a:fillRect/>
          </a:stretch>
        </p:blipFill>
        <p:spPr>
          <a:xfrm>
            <a:off x="502920" y="1299990"/>
            <a:ext cx="7498079" cy="4861522"/>
          </a:xfrm>
          <a:prstGeom prst="rect">
            <a:avLst/>
          </a:prstGeom>
          <a:ln w="9525">
            <a:solidFill>
              <a:srgbClr val="D9D9D9"/>
            </a:solidFill>
          </a:ln>
        </p:spPr>
      </p:pic>
      <p:graphicFrame>
        <p:nvGraphicFramePr>
          <p:cNvPr id="7" name="Table 6"/>
          <p:cNvGraphicFramePr>
            <a:graphicFrameLocks noGrp="1"/>
          </p:cNvGraphicFramePr>
          <p:nvPr/>
        </p:nvGraphicFramePr>
        <p:xfrm>
          <a:off x="8183880" y="1243584"/>
          <a:ext cx="3504895" cy="4960620"/>
        </p:xfrm>
        <a:graphic>
          <a:graphicData uri="http://schemas.openxmlformats.org/drawingml/2006/table">
            <a:tbl>
              <a:tblPr firstRow="1" bandRow="1">
                <a:tableStyleId>{5C22544A-7EE6-4342-B048-85BDC9FD1C3A}</a:tableStyleId>
              </a:tblPr>
              <a:tblGrid>
                <a:gridCol w="2773375"/>
                <a:gridCol w="731520"/>
              </a:tblGrid>
              <a:tr h="365760">
                <a:tc>
                  <a:txBody>
                    <a:bodyPr wrap="square"/>
                    <a:lstStyle/>
                    <a:p>
                      <a:pPr algn="ctr">
                        <a:spcBef>
                          <a:spcPts val="0"/>
                        </a:spcBef>
                        <a:spcAft>
                          <a:spcPts val="0"/>
                        </a:spcAft>
                      </a:pPr>
                      <a:r>
                        <a:rPr lang="tr-TR" sz="1400" b="1" i="0">
                          <a:solidFill>
                            <a:srgbClr val="FFFFFF"/>
                          </a:solidFill>
                          <a:latin typeface="Calibri"/>
                        </a:rPr>
                        <a:t>Yer şekli</a:t>
                      </a:r>
                    </a:p>
                  </a:txBody>
                  <a:tcPr marL="54864" marR="54864" marT="18288" marB="18288" anchor="ctr">
                    <a:solidFill>
                      <a:srgbClr val="2C6E8F"/>
                    </a:solidFill>
                  </a:tcPr>
                </a:tc>
                <a:tc>
                  <a:txBody>
                    <a:bodyPr wrap="square"/>
                    <a:lstStyle/>
                    <a:p>
                      <a:pPr algn="ctr">
                        <a:spcBef>
                          <a:spcPts val="0"/>
                        </a:spcBef>
                        <a:spcAft>
                          <a:spcPts val="0"/>
                        </a:spcAft>
                      </a:pPr>
                      <a:r>
                        <a:rPr lang="tr-TR" sz="1400" b="1" i="0">
                          <a:solidFill>
                            <a:srgbClr val="FFFFFF"/>
                          </a:solidFill>
                          <a:latin typeface="Calibri"/>
                        </a:rPr>
                        <a:t>No</a:t>
                      </a:r>
                    </a:p>
                  </a:txBody>
                  <a:tcPr marL="54864" marR="54864" marT="18288" marB="18288" anchor="ctr">
                    <a:solidFill>
                      <a:srgbClr val="2C6E8F"/>
                    </a:solidFill>
                  </a:tcPr>
                </a:tc>
              </a:tr>
              <a:tr h="306324">
                <a:tc>
                  <a:txBody>
                    <a:bodyPr wrap="square"/>
                    <a:lstStyle/>
                    <a:p>
                      <a:pPr algn="l">
                        <a:spcBef>
                          <a:spcPts val="0"/>
                        </a:spcBef>
                        <a:spcAft>
                          <a:spcPts val="0"/>
                        </a:spcAft>
                      </a:pPr>
                      <a:r>
                        <a:rPr lang="tr-TR" sz="1500" b="0" i="0">
                          <a:solidFill>
                            <a:srgbClr val="262626"/>
                          </a:solidFill>
                          <a:latin typeface="Calibri"/>
                        </a:rPr>
                        <a:t>Kanyon Vadi</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Plato</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306324">
                <a:tc>
                  <a:txBody>
                    <a:bodyPr wrap="square"/>
                    <a:lstStyle/>
                    <a:p>
                      <a:pPr algn="l">
                        <a:spcBef>
                          <a:spcPts val="0"/>
                        </a:spcBef>
                        <a:spcAft>
                          <a:spcPts val="0"/>
                        </a:spcAft>
                      </a:pPr>
                      <a:r>
                        <a:rPr lang="tr-TR" sz="1500" b="0" i="0">
                          <a:solidFill>
                            <a:srgbClr val="262626"/>
                          </a:solidFill>
                          <a:latin typeface="Calibri"/>
                        </a:rPr>
                        <a:t>Ada</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Kumsal</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306324">
                <a:tc>
                  <a:txBody>
                    <a:bodyPr wrap="square"/>
                    <a:lstStyle/>
                    <a:p>
                      <a:pPr algn="l">
                        <a:spcBef>
                          <a:spcPts val="0"/>
                        </a:spcBef>
                        <a:spcAft>
                          <a:spcPts val="0"/>
                        </a:spcAft>
                      </a:pPr>
                      <a:r>
                        <a:rPr lang="tr-TR" sz="1500" b="0" i="0">
                          <a:solidFill>
                            <a:srgbClr val="262626"/>
                          </a:solidFill>
                          <a:latin typeface="Calibri"/>
                        </a:rPr>
                        <a:t>Lagün</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Tombolo</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306324">
                <a:tc>
                  <a:txBody>
                    <a:bodyPr wrap="square"/>
                    <a:lstStyle/>
                    <a:p>
                      <a:pPr algn="l">
                        <a:spcBef>
                          <a:spcPts val="0"/>
                        </a:spcBef>
                        <a:spcAft>
                          <a:spcPts val="0"/>
                        </a:spcAft>
                      </a:pPr>
                      <a:r>
                        <a:rPr lang="tr-TR" sz="1500" b="0" i="0">
                          <a:solidFill>
                            <a:srgbClr val="262626"/>
                          </a:solidFill>
                          <a:latin typeface="Calibri"/>
                        </a:rPr>
                        <a:t>Kıyı Oku</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Çentik Vadi</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306324">
                <a:tc>
                  <a:txBody>
                    <a:bodyPr wrap="square"/>
                    <a:lstStyle/>
                    <a:p>
                      <a:pPr algn="l">
                        <a:spcBef>
                          <a:spcPts val="0"/>
                        </a:spcBef>
                        <a:spcAft>
                          <a:spcPts val="0"/>
                        </a:spcAft>
                      </a:pPr>
                      <a:r>
                        <a:rPr lang="tr-TR" sz="1500" b="0" i="0">
                          <a:solidFill>
                            <a:srgbClr val="262626"/>
                          </a:solidFill>
                          <a:latin typeface="Calibri"/>
                        </a:rPr>
                        <a:t>Sirk</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Şelale</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306324">
                <a:tc>
                  <a:txBody>
                    <a:bodyPr wrap="square"/>
                    <a:lstStyle/>
                    <a:p>
                      <a:pPr algn="l">
                        <a:spcBef>
                          <a:spcPts val="0"/>
                        </a:spcBef>
                        <a:spcAft>
                          <a:spcPts val="0"/>
                        </a:spcAft>
                      </a:pPr>
                      <a:r>
                        <a:rPr lang="tr-TR" sz="1500" b="0" i="0">
                          <a:solidFill>
                            <a:srgbClr val="262626"/>
                          </a:solidFill>
                          <a:latin typeface="Calibri"/>
                        </a:rPr>
                        <a:t>Falez</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Delta</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306324">
                <a:tc>
                  <a:txBody>
                    <a:bodyPr wrap="square"/>
                    <a:lstStyle/>
                    <a:p>
                      <a:pPr algn="l">
                        <a:spcBef>
                          <a:spcPts val="0"/>
                        </a:spcBef>
                        <a:spcAft>
                          <a:spcPts val="0"/>
                        </a:spcAft>
                      </a:pPr>
                      <a:r>
                        <a:rPr lang="tr-TR" sz="1500" b="0" i="0">
                          <a:solidFill>
                            <a:srgbClr val="262626"/>
                          </a:solidFill>
                          <a:latin typeface="Calibri"/>
                        </a:rPr>
                        <a:t>Geniş Tabanlı Vadi</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Menderes</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306324">
                <a:tc>
                  <a:txBody>
                    <a:bodyPr wrap="square"/>
                    <a:lstStyle/>
                    <a:p>
                      <a:pPr algn="l">
                        <a:spcBef>
                          <a:spcPts val="0"/>
                        </a:spcBef>
                        <a:spcAft>
                          <a:spcPts val="0"/>
                        </a:spcAft>
                      </a:pPr>
                      <a:r>
                        <a:rPr lang="tr-TR" sz="1500" b="0" i="0">
                          <a:solidFill>
                            <a:srgbClr val="262626"/>
                          </a:solidFill>
                          <a:latin typeface="Calibri"/>
                        </a:rPr>
                        <a:t>Kumul</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343 / 350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yer_sekilleri_s116.jpg"/>
          <p:cNvPicPr>
            <a:picLocks noChangeAspect="1"/>
          </p:cNvPicPr>
          <p:nvPr/>
        </p:nvPicPr>
        <p:blipFill>
          <a:blip r:embed="rId3"/>
          <a:stretch>
            <a:fillRect/>
          </a:stretch>
        </p:blipFill>
        <p:spPr>
          <a:xfrm>
            <a:off x="502920" y="1299990"/>
            <a:ext cx="7498079" cy="4861522"/>
          </a:xfrm>
          <a:prstGeom prst="rect">
            <a:avLst/>
          </a:prstGeom>
          <a:ln w="9525">
            <a:solidFill>
              <a:srgbClr val="D9D9D9"/>
            </a:solidFill>
          </a:ln>
        </p:spPr>
      </p:pic>
      <p:graphicFrame>
        <p:nvGraphicFramePr>
          <p:cNvPr id="7" name="Table 6"/>
          <p:cNvGraphicFramePr>
            <a:graphicFrameLocks noGrp="1"/>
          </p:cNvGraphicFramePr>
          <p:nvPr/>
        </p:nvGraphicFramePr>
        <p:xfrm>
          <a:off x="8183880" y="1243584"/>
          <a:ext cx="3504895" cy="4960620"/>
        </p:xfrm>
        <a:graphic>
          <a:graphicData uri="http://schemas.openxmlformats.org/drawingml/2006/table">
            <a:tbl>
              <a:tblPr firstRow="1" bandRow="1">
                <a:tableStyleId>{5C22544A-7EE6-4342-B048-85BDC9FD1C3A}</a:tableStyleId>
              </a:tblPr>
              <a:tblGrid>
                <a:gridCol w="2773375"/>
                <a:gridCol w="731520"/>
              </a:tblGrid>
              <a:tr h="365760">
                <a:tc>
                  <a:txBody>
                    <a:bodyPr wrap="square"/>
                    <a:lstStyle/>
                    <a:p>
                      <a:pPr algn="ctr">
                        <a:spcBef>
                          <a:spcPts val="0"/>
                        </a:spcBef>
                        <a:spcAft>
                          <a:spcPts val="0"/>
                        </a:spcAft>
                      </a:pPr>
                      <a:r>
                        <a:rPr lang="tr-TR" sz="1400" b="1" i="0">
                          <a:solidFill>
                            <a:srgbClr val="FFFFFF"/>
                          </a:solidFill>
                          <a:latin typeface="Calibri"/>
                        </a:rPr>
                        <a:t>Yer şekli</a:t>
                      </a:r>
                    </a:p>
                  </a:txBody>
                  <a:tcPr marL="54864" marR="54864" marT="18288" marB="18288" anchor="ctr">
                    <a:solidFill>
                      <a:srgbClr val="2E7D32"/>
                    </a:solidFill>
                  </a:tcPr>
                </a:tc>
                <a:tc>
                  <a:txBody>
                    <a:bodyPr wrap="square"/>
                    <a:lstStyle/>
                    <a:p>
                      <a:pPr algn="ctr">
                        <a:spcBef>
                          <a:spcPts val="0"/>
                        </a:spcBef>
                        <a:spcAft>
                          <a:spcPts val="0"/>
                        </a:spcAft>
                      </a:pPr>
                      <a:r>
                        <a:rPr lang="tr-TR" sz="1400" b="1" i="0">
                          <a:solidFill>
                            <a:srgbClr val="FFFFFF"/>
                          </a:solidFill>
                          <a:latin typeface="Calibri"/>
                        </a:rPr>
                        <a:t>No</a:t>
                      </a:r>
                    </a:p>
                  </a:txBody>
                  <a:tcPr marL="54864" marR="54864" marT="18288" marB="18288" anchor="ctr">
                    <a:solidFill>
                      <a:srgbClr val="2E7D32"/>
                    </a:solidFill>
                  </a:tcPr>
                </a:tc>
              </a:tr>
              <a:tr h="306324">
                <a:tc>
                  <a:txBody>
                    <a:bodyPr wrap="square"/>
                    <a:lstStyle/>
                    <a:p>
                      <a:pPr algn="l">
                        <a:spcBef>
                          <a:spcPts val="0"/>
                        </a:spcBef>
                        <a:spcAft>
                          <a:spcPts val="0"/>
                        </a:spcAft>
                      </a:pPr>
                      <a:r>
                        <a:rPr lang="tr-TR" sz="1500" b="0" i="0">
                          <a:solidFill>
                            <a:srgbClr val="262626"/>
                          </a:solidFill>
                          <a:latin typeface="Calibri"/>
                        </a:rPr>
                        <a:t>Kanyon Vadi</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a:t>
                      </a: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Plato</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2</a:t>
                      </a:r>
                    </a:p>
                  </a:txBody>
                  <a:tcPr marL="54864" marR="54864" marT="18288" marB="18288" anchor="ctr">
                    <a:solidFill>
                      <a:srgbClr val="E3F1E4"/>
                    </a:solidFill>
                  </a:tcPr>
                </a:tc>
              </a:tr>
              <a:tr h="306324">
                <a:tc>
                  <a:txBody>
                    <a:bodyPr wrap="square"/>
                    <a:lstStyle/>
                    <a:p>
                      <a:pPr algn="l">
                        <a:spcBef>
                          <a:spcPts val="0"/>
                        </a:spcBef>
                        <a:spcAft>
                          <a:spcPts val="0"/>
                        </a:spcAft>
                      </a:pPr>
                      <a:r>
                        <a:rPr lang="tr-TR" sz="1500" b="0" i="0">
                          <a:solidFill>
                            <a:srgbClr val="262626"/>
                          </a:solidFill>
                          <a:latin typeface="Calibri"/>
                        </a:rPr>
                        <a:t>Ada</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3</a:t>
                      </a: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Kumsal</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4</a:t>
                      </a:r>
                    </a:p>
                  </a:txBody>
                  <a:tcPr marL="54864" marR="54864" marT="18288" marB="18288" anchor="ctr">
                    <a:solidFill>
                      <a:srgbClr val="E3F1E4"/>
                    </a:solidFill>
                  </a:tcPr>
                </a:tc>
              </a:tr>
              <a:tr h="306324">
                <a:tc>
                  <a:txBody>
                    <a:bodyPr wrap="square"/>
                    <a:lstStyle/>
                    <a:p>
                      <a:pPr algn="l">
                        <a:spcBef>
                          <a:spcPts val="0"/>
                        </a:spcBef>
                        <a:spcAft>
                          <a:spcPts val="0"/>
                        </a:spcAft>
                      </a:pPr>
                      <a:r>
                        <a:rPr lang="tr-TR" sz="1500" b="0" i="0">
                          <a:solidFill>
                            <a:srgbClr val="262626"/>
                          </a:solidFill>
                          <a:latin typeface="Calibri"/>
                        </a:rPr>
                        <a:t>Lagün</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5</a:t>
                      </a: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Tombolo</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6</a:t>
                      </a:r>
                    </a:p>
                  </a:txBody>
                  <a:tcPr marL="54864" marR="54864" marT="18288" marB="18288" anchor="ctr">
                    <a:solidFill>
                      <a:srgbClr val="E3F1E4"/>
                    </a:solidFill>
                  </a:tcPr>
                </a:tc>
              </a:tr>
              <a:tr h="306324">
                <a:tc>
                  <a:txBody>
                    <a:bodyPr wrap="square"/>
                    <a:lstStyle/>
                    <a:p>
                      <a:pPr algn="l">
                        <a:spcBef>
                          <a:spcPts val="0"/>
                        </a:spcBef>
                        <a:spcAft>
                          <a:spcPts val="0"/>
                        </a:spcAft>
                      </a:pPr>
                      <a:r>
                        <a:rPr lang="tr-TR" sz="1500" b="0" i="0">
                          <a:solidFill>
                            <a:srgbClr val="262626"/>
                          </a:solidFill>
                          <a:latin typeface="Calibri"/>
                        </a:rPr>
                        <a:t>Kıyı Oku</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7</a:t>
                      </a: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Çentik Vadi</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8</a:t>
                      </a:r>
                    </a:p>
                  </a:txBody>
                  <a:tcPr marL="54864" marR="54864" marT="18288" marB="18288" anchor="ctr">
                    <a:solidFill>
                      <a:srgbClr val="E3F1E4"/>
                    </a:solidFill>
                  </a:tcPr>
                </a:tc>
              </a:tr>
              <a:tr h="306324">
                <a:tc>
                  <a:txBody>
                    <a:bodyPr wrap="square"/>
                    <a:lstStyle/>
                    <a:p>
                      <a:pPr algn="l">
                        <a:spcBef>
                          <a:spcPts val="0"/>
                        </a:spcBef>
                        <a:spcAft>
                          <a:spcPts val="0"/>
                        </a:spcAft>
                      </a:pPr>
                      <a:r>
                        <a:rPr lang="tr-TR" sz="1500" b="0" i="0">
                          <a:solidFill>
                            <a:srgbClr val="262626"/>
                          </a:solidFill>
                          <a:latin typeface="Calibri"/>
                        </a:rPr>
                        <a:t>Sirk</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9</a:t>
                      </a: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Şelale</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10</a:t>
                      </a:r>
                    </a:p>
                  </a:txBody>
                  <a:tcPr marL="54864" marR="54864" marT="18288" marB="18288" anchor="ctr">
                    <a:solidFill>
                      <a:srgbClr val="E3F1E4"/>
                    </a:solidFill>
                  </a:tcPr>
                </a:tc>
              </a:tr>
              <a:tr h="306324">
                <a:tc>
                  <a:txBody>
                    <a:bodyPr wrap="square"/>
                    <a:lstStyle/>
                    <a:p>
                      <a:pPr algn="l">
                        <a:spcBef>
                          <a:spcPts val="0"/>
                        </a:spcBef>
                        <a:spcAft>
                          <a:spcPts val="0"/>
                        </a:spcAft>
                      </a:pPr>
                      <a:r>
                        <a:rPr lang="tr-TR" sz="1500" b="0" i="0">
                          <a:solidFill>
                            <a:srgbClr val="262626"/>
                          </a:solidFill>
                          <a:latin typeface="Calibri"/>
                        </a:rPr>
                        <a:t>Falez</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11</a:t>
                      </a: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Delta</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12</a:t>
                      </a:r>
                    </a:p>
                  </a:txBody>
                  <a:tcPr marL="54864" marR="54864" marT="18288" marB="18288" anchor="ctr">
                    <a:solidFill>
                      <a:srgbClr val="E3F1E4"/>
                    </a:solidFill>
                  </a:tcPr>
                </a:tc>
              </a:tr>
              <a:tr h="306324">
                <a:tc>
                  <a:txBody>
                    <a:bodyPr wrap="square"/>
                    <a:lstStyle/>
                    <a:p>
                      <a:pPr algn="l">
                        <a:spcBef>
                          <a:spcPts val="0"/>
                        </a:spcBef>
                        <a:spcAft>
                          <a:spcPts val="0"/>
                        </a:spcAft>
                      </a:pPr>
                      <a:r>
                        <a:rPr lang="tr-TR" sz="1500" b="0" i="0">
                          <a:solidFill>
                            <a:srgbClr val="262626"/>
                          </a:solidFill>
                          <a:latin typeface="Calibri"/>
                        </a:rPr>
                        <a:t>Geniş Tabanlı Vadi</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13</a:t>
                      </a:r>
                    </a:p>
                  </a:txBody>
                  <a:tcPr marL="54864" marR="54864" marT="18288" marB="18288" anchor="ctr">
                    <a:solidFill>
                      <a:srgbClr val="FFFFFF"/>
                    </a:solidFill>
                  </a:tcPr>
                </a:tc>
              </a:tr>
              <a:tr h="306324">
                <a:tc>
                  <a:txBody>
                    <a:bodyPr wrap="square"/>
                    <a:lstStyle/>
                    <a:p>
                      <a:pPr algn="l">
                        <a:spcBef>
                          <a:spcPts val="0"/>
                        </a:spcBef>
                        <a:spcAft>
                          <a:spcPts val="0"/>
                        </a:spcAft>
                      </a:pPr>
                      <a:r>
                        <a:rPr lang="tr-TR" sz="1500" b="0" i="0">
                          <a:solidFill>
                            <a:srgbClr val="262626"/>
                          </a:solidFill>
                          <a:latin typeface="Calibri"/>
                        </a:rPr>
                        <a:t>Menderes</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14</a:t>
                      </a:r>
                    </a:p>
                  </a:txBody>
                  <a:tcPr marL="54864" marR="54864" marT="18288" marB="18288" anchor="ctr">
                    <a:solidFill>
                      <a:srgbClr val="E3F1E4"/>
                    </a:solidFill>
                  </a:tcPr>
                </a:tc>
              </a:tr>
              <a:tr h="306324">
                <a:tc>
                  <a:txBody>
                    <a:bodyPr wrap="square"/>
                    <a:lstStyle/>
                    <a:p>
                      <a:pPr algn="l">
                        <a:spcBef>
                          <a:spcPts val="0"/>
                        </a:spcBef>
                        <a:spcAft>
                          <a:spcPts val="0"/>
                        </a:spcAft>
                      </a:pPr>
                      <a:r>
                        <a:rPr lang="tr-TR" sz="1500" b="0" i="0">
                          <a:solidFill>
                            <a:srgbClr val="262626"/>
                          </a:solidFill>
                          <a:latin typeface="Calibri"/>
                        </a:rPr>
                        <a:t>Kumul</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15</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344 / 350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22</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22</a:t>
            </a:r>
          </a:p>
        </p:txBody>
      </p:sp>
      <p:sp>
        <p:nvSpPr>
          <p:cNvPr id="6" name="Rounded Rectangle 5"/>
          <p:cNvSpPr/>
          <p:nvPr/>
        </p:nvSpPr>
        <p:spPr>
          <a:xfrm>
            <a:off x="502920" y="1243584"/>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Eşleştirdiğiniz yer şekillerinin aşınım ve birikim süreçlerinde etkili olan unsurlardan hangisinin etkisiyle oluştuğunu kavram şemasına yazarak eşleştiriniz.</a:t>
            </a:r>
          </a:p>
        </p:txBody>
      </p:sp>
      <p:graphicFrame>
        <p:nvGraphicFramePr>
          <p:cNvPr id="7" name="Table 6"/>
          <p:cNvGraphicFramePr>
            <a:graphicFrameLocks noGrp="1"/>
          </p:cNvGraphicFramePr>
          <p:nvPr/>
        </p:nvGraphicFramePr>
        <p:xfrm>
          <a:off x="502920" y="2267712"/>
          <a:ext cx="11183112" cy="3767328"/>
        </p:xfrm>
        <a:graphic>
          <a:graphicData uri="http://schemas.openxmlformats.org/drawingml/2006/table">
            <a:tbl>
              <a:tblPr firstRow="1" bandRow="1">
                <a:tableStyleId>{5C22544A-7EE6-4342-B048-85BDC9FD1C3A}</a:tableStyleId>
              </a:tblPr>
              <a:tblGrid>
                <a:gridCol w="3291840"/>
                <a:gridCol w="7891272"/>
              </a:tblGrid>
              <a:tr h="475488">
                <a:tc>
                  <a:txBody>
                    <a:bodyPr wrap="square"/>
                    <a:lstStyle/>
                    <a:p>
                      <a:pPr algn="ctr">
                        <a:spcBef>
                          <a:spcPts val="0"/>
                        </a:spcBef>
                        <a:spcAft>
                          <a:spcPts val="0"/>
                        </a:spcAft>
                      </a:pPr>
                      <a:r>
                        <a:rPr lang="tr-TR" sz="1600" b="1" i="0">
                          <a:solidFill>
                            <a:srgbClr val="FFFFFF"/>
                          </a:solidFill>
                          <a:latin typeface="Calibri"/>
                        </a:rPr>
                        <a:t>Etkili unsur</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Yer şekilleri</a:t>
                      </a:r>
                    </a:p>
                  </a:txBody>
                  <a:tcPr marL="54864" marR="54864" marT="18288" marB="18288" anchor="ctr">
                    <a:solidFill>
                      <a:srgbClr val="2C6E8F"/>
                    </a:solidFill>
                  </a:tcPr>
                </a:tc>
              </a:tr>
              <a:tr h="658368">
                <a:tc>
                  <a:txBody>
                    <a:bodyPr wrap="square"/>
                    <a:lstStyle/>
                    <a:p>
                      <a:pPr algn="l">
                        <a:spcBef>
                          <a:spcPts val="0"/>
                        </a:spcBef>
                        <a:spcAft>
                          <a:spcPts val="0"/>
                        </a:spcAft>
                      </a:pPr>
                      <a:r>
                        <a:rPr lang="tr-TR" sz="1800" b="0" i="0">
                          <a:solidFill>
                            <a:srgbClr val="262626"/>
                          </a:solidFill>
                          <a:latin typeface="Calibri"/>
                        </a:rPr>
                        <a:t>Su — Akarsu</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58368">
                <a:tc>
                  <a:txBody>
                    <a:bodyPr wrap="square"/>
                    <a:lstStyle/>
                    <a:p>
                      <a:pPr algn="l">
                        <a:spcBef>
                          <a:spcPts val="0"/>
                        </a:spcBef>
                        <a:spcAft>
                          <a:spcPts val="0"/>
                        </a:spcAft>
                      </a:pPr>
                      <a:r>
                        <a:rPr lang="tr-TR" sz="1800" b="0" i="0">
                          <a:solidFill>
                            <a:srgbClr val="262626"/>
                          </a:solidFill>
                          <a:latin typeface="Calibri"/>
                        </a:rPr>
                        <a:t>Su — Dalga, akıntı, gelgit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658368">
                <a:tc>
                  <a:txBody>
                    <a:bodyPr wrap="square"/>
                    <a:lstStyle/>
                    <a:p>
                      <a:pPr algn="l">
                        <a:spcBef>
                          <a:spcPts val="0"/>
                        </a:spcBef>
                        <a:spcAft>
                          <a:spcPts val="0"/>
                        </a:spcAft>
                      </a:pPr>
                      <a:r>
                        <a:rPr lang="tr-TR" sz="1800" b="0" i="0">
                          <a:solidFill>
                            <a:srgbClr val="262626"/>
                          </a:solidFill>
                          <a:latin typeface="Calibri"/>
                        </a:rPr>
                        <a:t>Su — Çözünebilen kayaç</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58368">
                <a:tc>
                  <a:txBody>
                    <a:bodyPr wrap="square"/>
                    <a:lstStyle/>
                    <a:p>
                      <a:pPr algn="l">
                        <a:spcBef>
                          <a:spcPts val="0"/>
                        </a:spcBef>
                        <a:spcAft>
                          <a:spcPts val="0"/>
                        </a:spcAft>
                      </a:pPr>
                      <a:r>
                        <a:rPr lang="tr-TR" sz="1800" b="0" i="0">
                          <a:solidFill>
                            <a:srgbClr val="262626"/>
                          </a:solidFill>
                          <a:latin typeface="Calibri"/>
                        </a:rPr>
                        <a:t>Buzul</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658368">
                <a:tc>
                  <a:txBody>
                    <a:bodyPr wrap="square"/>
                    <a:lstStyle/>
                    <a:p>
                      <a:pPr algn="l">
                        <a:spcBef>
                          <a:spcPts val="0"/>
                        </a:spcBef>
                        <a:spcAft>
                          <a:spcPts val="0"/>
                        </a:spcAft>
                      </a:pPr>
                      <a:r>
                        <a:rPr lang="tr-TR" sz="1800" b="0" i="0">
                          <a:solidFill>
                            <a:srgbClr val="262626"/>
                          </a:solidFill>
                          <a:latin typeface="Calibri"/>
                        </a:rPr>
                        <a:t>Rüzgâr</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345 / 350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Eşleştirdiğiniz yer şekillerinin aşınım ve birikim süreçlerinde etkili olan unsurlardan hangisinin etkisiyle oluştuğunu kavram şemasına yazarak eşleştiriniz.</a:t>
            </a:r>
          </a:p>
        </p:txBody>
      </p:sp>
      <p:graphicFrame>
        <p:nvGraphicFramePr>
          <p:cNvPr id="7" name="Table 6"/>
          <p:cNvGraphicFramePr>
            <a:graphicFrameLocks noGrp="1"/>
          </p:cNvGraphicFramePr>
          <p:nvPr/>
        </p:nvGraphicFramePr>
        <p:xfrm>
          <a:off x="502920" y="2267712"/>
          <a:ext cx="11183112" cy="3767328"/>
        </p:xfrm>
        <a:graphic>
          <a:graphicData uri="http://schemas.openxmlformats.org/drawingml/2006/table">
            <a:tbl>
              <a:tblPr firstRow="1" bandRow="1">
                <a:tableStyleId>{5C22544A-7EE6-4342-B048-85BDC9FD1C3A}</a:tableStyleId>
              </a:tblPr>
              <a:tblGrid>
                <a:gridCol w="3291840"/>
                <a:gridCol w="7891272"/>
              </a:tblGrid>
              <a:tr h="475488">
                <a:tc>
                  <a:txBody>
                    <a:bodyPr wrap="square"/>
                    <a:lstStyle/>
                    <a:p>
                      <a:pPr algn="ctr">
                        <a:spcBef>
                          <a:spcPts val="0"/>
                        </a:spcBef>
                        <a:spcAft>
                          <a:spcPts val="0"/>
                        </a:spcAft>
                      </a:pPr>
                      <a:r>
                        <a:rPr lang="tr-TR" sz="1600" b="1" i="0">
                          <a:solidFill>
                            <a:srgbClr val="FFFFFF"/>
                          </a:solidFill>
                          <a:latin typeface="Calibri"/>
                        </a:rPr>
                        <a:t>Etkili unsur</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Yer şekilleri</a:t>
                      </a:r>
                    </a:p>
                  </a:txBody>
                  <a:tcPr marL="54864" marR="54864" marT="18288" marB="18288" anchor="ctr">
                    <a:solidFill>
                      <a:srgbClr val="2E7D32"/>
                    </a:solidFill>
                  </a:tcPr>
                </a:tc>
              </a:tr>
              <a:tr h="658368">
                <a:tc>
                  <a:txBody>
                    <a:bodyPr wrap="square"/>
                    <a:lstStyle/>
                    <a:p>
                      <a:pPr algn="l">
                        <a:spcBef>
                          <a:spcPts val="0"/>
                        </a:spcBef>
                        <a:spcAft>
                          <a:spcPts val="0"/>
                        </a:spcAft>
                      </a:pPr>
                      <a:r>
                        <a:rPr lang="tr-TR" sz="1800" b="0" i="0">
                          <a:solidFill>
                            <a:srgbClr val="262626"/>
                          </a:solidFill>
                          <a:latin typeface="Calibri"/>
                        </a:rPr>
                        <a:t>Su — Akarsu</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Plato, çentik vadi, şelale, geniş tabanlı vadi, menderes, delta (kanyon vadi)</a:t>
                      </a:r>
                    </a:p>
                  </a:txBody>
                  <a:tcPr marL="54864" marR="54864" marT="18288" marB="18288" anchor="ctr">
                    <a:solidFill>
                      <a:srgbClr val="FFFFFF"/>
                    </a:solidFill>
                  </a:tcPr>
                </a:tc>
              </a:tr>
              <a:tr h="658368">
                <a:tc>
                  <a:txBody>
                    <a:bodyPr wrap="square"/>
                    <a:lstStyle/>
                    <a:p>
                      <a:pPr algn="l">
                        <a:spcBef>
                          <a:spcPts val="0"/>
                        </a:spcBef>
                        <a:spcAft>
                          <a:spcPts val="0"/>
                        </a:spcAft>
                      </a:pPr>
                      <a:r>
                        <a:rPr lang="tr-TR" sz="1800" b="0" i="0">
                          <a:solidFill>
                            <a:srgbClr val="262626"/>
                          </a:solidFill>
                          <a:latin typeface="Calibri"/>
                        </a:rPr>
                        <a:t>Su — Dalga, akıntı, gelgit</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Kumsal, lagün, tombolo, kıyı oku, falez, ada*</a:t>
                      </a:r>
                    </a:p>
                  </a:txBody>
                  <a:tcPr marL="54864" marR="54864" marT="18288" marB="18288" anchor="ctr">
                    <a:solidFill>
                      <a:srgbClr val="E3F1E4"/>
                    </a:solidFill>
                  </a:tcPr>
                </a:tc>
              </a:tr>
              <a:tr h="658368">
                <a:tc>
                  <a:txBody>
                    <a:bodyPr wrap="square"/>
                    <a:lstStyle/>
                    <a:p>
                      <a:pPr algn="l">
                        <a:spcBef>
                          <a:spcPts val="0"/>
                        </a:spcBef>
                        <a:spcAft>
                          <a:spcPts val="0"/>
                        </a:spcAft>
                      </a:pPr>
                      <a:r>
                        <a:rPr lang="tr-TR" sz="1800" b="0" i="0">
                          <a:solidFill>
                            <a:srgbClr val="262626"/>
                          </a:solidFill>
                          <a:latin typeface="Calibri"/>
                        </a:rPr>
                        <a:t>Su — Çözünebilen kayaç</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Kanyon vadi* (karstik arazide akarsu aşındırması)</a:t>
                      </a:r>
                    </a:p>
                  </a:txBody>
                  <a:tcPr marL="54864" marR="54864" marT="18288" marB="18288" anchor="ctr">
                    <a:solidFill>
                      <a:srgbClr val="FFFFFF"/>
                    </a:solidFill>
                  </a:tcPr>
                </a:tc>
              </a:tr>
              <a:tr h="658368">
                <a:tc>
                  <a:txBody>
                    <a:bodyPr wrap="square"/>
                    <a:lstStyle/>
                    <a:p>
                      <a:pPr algn="l">
                        <a:spcBef>
                          <a:spcPts val="0"/>
                        </a:spcBef>
                        <a:spcAft>
                          <a:spcPts val="0"/>
                        </a:spcAft>
                      </a:pPr>
                      <a:r>
                        <a:rPr lang="tr-TR" sz="1800" b="0" i="0">
                          <a:solidFill>
                            <a:srgbClr val="262626"/>
                          </a:solidFill>
                          <a:latin typeface="Calibri"/>
                        </a:rPr>
                        <a:t>Buzul</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Sirk</a:t>
                      </a:r>
                    </a:p>
                  </a:txBody>
                  <a:tcPr marL="54864" marR="54864" marT="18288" marB="18288" anchor="ctr">
                    <a:solidFill>
                      <a:srgbClr val="E3F1E4"/>
                    </a:solidFill>
                  </a:tcPr>
                </a:tc>
              </a:tr>
              <a:tr h="658368">
                <a:tc>
                  <a:txBody>
                    <a:bodyPr wrap="square"/>
                    <a:lstStyle/>
                    <a:p>
                      <a:pPr algn="l">
                        <a:spcBef>
                          <a:spcPts val="0"/>
                        </a:spcBef>
                        <a:spcAft>
                          <a:spcPts val="0"/>
                        </a:spcAft>
                      </a:pPr>
                      <a:r>
                        <a:rPr lang="tr-TR" sz="1800" b="0" i="0">
                          <a:solidFill>
                            <a:srgbClr val="262626"/>
                          </a:solidFill>
                          <a:latin typeface="Calibri"/>
                        </a:rPr>
                        <a:t>Rüzgâr</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Kumul</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346 / 350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24</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24</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Öğrencilerin önermelerinden hareketle, yeryüzü şekillerinin ekonomiye, sosyal hayata, kültürel dokuya ve yerleşmeye olan etkilerine yönelik aşağıdaki alana Türkiye’den örnekler yazınız.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347 / 350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Öğrencilerin önermelerinden hareketle, yeryüzü şekillerinin ekonomiye, sosyal hayata, kültürel dokuya ve yerleşmeye olan etkilerine yönelik aşağıdaki alana Türkiye’den örnekler yazınız.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Ekonomi: Adana'da delta ovasında pamuk tarımı; Hakkâri'de dağlık alanda hayvancılık; Pamukkale travertenleri ve Nevşehir peribacalarıyla turizm</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Sosyal hayat: Kaçkar Dağları'nda yayla yaşamı; dağ köylerinde daha az iletişim, daha izole yaşam</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Kültürel doku: Karadeniz dağ köylerinin kendine has yemek, müzik, halk oyunu ve mimarisi</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Yerleşme: Çukurova ve Büyük Menderes Ovası'nda yoğun nüfus; Nevşehir'de peribacası konutları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348 / 350</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25</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25</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Türkiye’de yeryüzü şekillerinin beşerî faaliyetlere olan etkilerinin olumlu ve olumsuz yönleri hakkındaki görüşlerinizi aşağıdaki alana yazınız.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349 / 350</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25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Türkiye’de yeryüzü şekillerinin beşerî faaliyetlere olan etkilerinin olumlu ve olumsuz yönleri hakkındaki görüşlerinizi aşağıdaki alana yazınız.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Olumlu: verimli ovalar tarım ve yerleşmeyi, kıyılar turizm ve deniz yolunu, dağlar ormancılık ve madenciliği kolaylaştırır; volkanik alanlarda verimli toprak ve sıcak su kaynakları vardır.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Olumsuz: dağlık alanlarda yol yapımı zor ve pahalıdır (tünel, viyadük); fay hatları boyunca deprem, eğimli yamaçlarda kütle hareketi ve erozyon riski vardır.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350 / 350</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GNL-COG10-SN-U3 — Ünite sonu · Ünite sonu ölçme ve değerlendirme (slayt 313-350)</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