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Üniteyi fotoğraflarla açmak: insanlar yerleşecekleri yeri nasıl seçmiş?</a:t>
            </a:r>
          </a:p>
          <a:p/>
          <a:p>
            <a:r>
              <a:t>SÜRE: Ünite açılışı (15. hafta 1. aşama); aşamanın slaytları 1-6.</a:t>
            </a:r>
          </a:p>
          <a:p/>
          <a:p>
            <a:r>
              <a:t>NASIL: Fotoğrafları 15 saniye inceletin: 'Bu yerleşmeler neden burada kurulmuş olabilir? Birbirinden nasıl ayrılıyorlar?' Cevapları beş haftalık yola bağlayın.</a:t>
            </a:r>
          </a:p>
          <a:p/>
          <a:p>
            <a:r>
              <a:t>BEKLENEN CEVAP: Yer seçiminde doğal (iklim, yer şekilleri, su, toprak) ve beşerî (ekonomik faaliyet, ulaşım, göç) faktörler etkilidir; yerleşmeler büyüklük, tip ve fonksiyon bakımından ayrılır.</a:t>
            </a:r>
          </a:p>
          <a:p/>
          <a:p>
            <a:r>
              <a:t>KAYNAK: Kitap s. 119 ünite açılış görselleri. Ünite sunusu (s. 119): https://ders.eba.gov.tr/ders//redirectContent.jsp?resourceId=b8b49b3a559ef010d428b4a803c4f7f8&amp;resourceType=1&amp;resourceLocation=2</a:t>
            </a:r>
          </a:p>
          <a:p/>
          <a:p>
            <a:r>
              <a:t>NOT: Bu sunum yalnız okul içi ders kullanımı içindir: görseller MEB ders kitabındandır.</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Ünitenin iki öğrenme çıktısını ve beş haftalık yolunu göstermek.</a:t>
            </a:r>
          </a:p>
          <a:p/>
          <a:p>
            <a:r>
              <a:t>NASIL: Kartları okuyun. Ünite 8 ders saatidir; 15. hafta 1 Ocak nedeniyle kısa haftadır; 18. hafta okul temelli planlama haftasıdır (meslekler ve kariyer); 25 Ocak - 5 Şubat yarıyıl tatilidir, ünite 19. haftada biter.</a:t>
            </a:r>
          </a:p>
          <a:p/>
          <a:p>
            <a:r>
              <a:t>KAYNAK: Program (2026) COĞ.10.4.1-2; kitap s. 118; zümre kararı.</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Ölçme araçlarını öğrencinin diliyle duyurmak.</a:t>
            </a:r>
          </a:p>
          <a:p/>
          <a:p>
            <a:r>
              <a:t>NASIL: Performans görevi bireysel sunudur: yaşadığımız yerleşmenin kuruluş ve gelişiminde etkili doğal ve beşerî faktörler ve hâkim fonksiyonları; hazırlığı 17. haftada duyurulur, sunu ve paylaşım 19. haftada sınıfta yapılır.</a:t>
            </a:r>
          </a:p>
          <a:p/>
          <a:p>
            <a:r>
              <a:t>KAYNAK: Kitap s. 118; program öğrenme kanıtları.</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Altı anahtar kavramı göstermek; ön bilgiyi yoklamak.</a:t>
            </a:r>
          </a:p>
          <a:p/>
          <a:p>
            <a:r>
              <a:t>NASIL: 'Bunlardan hangilerini 9. sınıftan biliyorsunuz?' diye sorun. Konum, mekân ve bağlantı coğrafyanın temel kavramlarıdır (1. ünite); yerleşme ve şehir bu ünitede tanımlanır, yerleşme fonksiyonu 17. haftada işlenir.</a:t>
            </a:r>
          </a:p>
          <a:p/>
          <a:p>
            <a:r>
              <a:t>KAYNAK: Kitap s. 119 Anahtar Kavramlar; program (2026) aynı altı kavram.</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iki süreç bileşenini göstermek.</a:t>
            </a:r>
          </a:p>
          <a:p/>
          <a:p>
            <a:r>
              <a:t>NASIL: 'Sorgulama' sözcüğünü vurgulayın: bu hafta yerleşmelerin neden orada kurulduğuna dair soru soracak (a) ve gelecek ders için bilgi toplamaya başlayacağız (b).</a:t>
            </a:r>
          </a:p>
          <a:p/>
          <a:p>
            <a:r>
              <a:t>KAYNAK: Program (2026) COĞ.10.4.1 a-b.</a:t>
            </a:r>
          </a:p>
          <a:p/>
          <a:p>
            <a:r>
              <a:t>NOT: KISA HAFTA: 1 Ocak Cuma resmî tatildir; dersi cuma olan şubede bu hafta ders yapılamaz, çekirdek aşamalar 16. haftanın başına alınır (ders planı notu). 31 Aralık normal ders günüdür.</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üç istasyon ve madenden metropole geçiş birinci ders saatidir; faktörler ve gelecek derse hazırlık ikinci ders saatidir.</a:t>
            </a:r>
          </a:p>
          <a:p/>
          <a:p>
            <a:r>
              <a:t>KAYNAK: Ders planı, 15.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3. ünite sonu ev çalışmasının dönütü (ders planı U3 14. hafta notu: 'dönüt 15. haftanın açılışında').</a:t>
            </a:r>
          </a:p>
          <a:p/>
          <a:p>
            <a:r>
              <a:t>SÜRE: 5 dk (esnek). Kısa haftada ilk düşen aşamadır.</a:t>
            </a:r>
          </a:p>
          <a:p/>
          <a:p>
            <a:r>
              <a:t>NASIL: Tabloyu yansıtın; ev kâğıtlarından en çok zorlanılan iki soruyu ayrıntılı çözün. Ayrıntılı örnek cevaplar 3. ünite sunumunun 'Ünite sonu' bölümündedir. 4. ve 23. sorular 14. haftada sınıfta çözülmüştü. Öğrenciler eksiklerini kırmızı kalemle tamamlar; 1. dönem 2. yazılı sınav penceresi (4-15 Ocak) öncesi tekrar olarak kullanılır.</a:t>
            </a:r>
          </a:p>
          <a:p/>
          <a:p>
            <a:r>
              <a:t>KAYNAK: 10. Sınıf Coğrafya Ders Kitabı s. 108-117; 3. ünite sunumunun ünite sonu bölümü (kısa cevaplar oradaki örnek cevaplardan).</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Ön değerlendirme (not amaçlı değil): yerleşme yeri seçimi ve yerleşmeleri birbirinden ayıran özellikler (programın ön değerlendirme süreci).</a:t>
            </a:r>
          </a:p>
          <a:p/>
          <a:p>
            <a:r>
              <a:t>SÜRE: Aşama 7 dk: fotoğraflar ve iki soru 4 dk, yaşadığımız yer sorusu 2 dk, örnek cevap 1 dk.</a:t>
            </a:r>
          </a:p>
          <a:p/>
          <a:p>
            <a:r>
              <a:t>NASIL: İki fotoğrafı 20 saniye inceletin. Önce ikililer konuşur, sonra iki-üç öğrenciden cevap alın; cevapları şube listesine doğru/kısmi/yanlış diye işaretleyin (zümre dosyası).</a:t>
            </a:r>
          </a:p>
          <a:p/>
          <a:p>
            <a:r>
              <a:t>KAYNAK: Kitap s. 120 Başlarken (görseller ve iki soru); program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görselden çıkarım.</a:t>
            </a:r>
          </a:p>
          <a:p/>
          <a:p>
            <a:r>
              <a:t>BEKLENEN CEVAP: Cevaplar fotoğraflardan çıkarımdır; kitap s. 120 cevap vermez. Kır-şehir ayrımının ölçütleri (nüfus miktarı, ekonomik faaliyet türü, idari yapı) 16. haftada s. 125'te işlenir. Gerekçeli farklı cevaplar kabul edilir.</a:t>
            </a:r>
          </a:p>
          <a:p/>
          <a:p>
            <a:r>
              <a:t>KAYNAK: Kitap s. 120 görselleri; s. 125.</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ön değerlendirme sürecinin iki sorusu (yaşanılan yer).</a:t>
            </a:r>
          </a:p>
          <a:p/>
          <a:p>
            <a:r>
              <a:t>SÜRE: 2 dk; iki-üç görüş alın, doğru-yanlış demeyin.</a:t>
            </a:r>
          </a:p>
          <a:p/>
          <a:p>
            <a:r>
              <a:t>KAYNAK: Program (2026) ön değerlendirme süreci.</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çerçevesi; görüşleri 19. haftanın performans görevine bağlamak.</a:t>
            </a:r>
          </a:p>
          <a:p/>
          <a:p>
            <a:r>
              <a:t>BEKLENEN CEVAP: Yaşadığımız yere ait tarih, nüfus ya da sayı UYDURULMAZ; öğrencinin bilmediği bilgi 'araştırılacak' diye kaydedilir. Faktör adları kitap s. 123'teki Şema 4.1'dendir.</a:t>
            </a:r>
          </a:p>
          <a:p/>
          <a:p>
            <a:r>
              <a:t>KAYNAK: Program ön değerlendirme süreci; kitap s. 123.</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Köprü kurma: yaşanılan yerleşmenin geçmişten günümüze tarih şeridi (program).</a:t>
            </a:r>
          </a:p>
          <a:p/>
          <a:p>
            <a:r>
              <a:t>SÜRE: 6 dk: ikili 3 dk, iki paylaşım 2 dk, örnek cevap 1 dk.</a:t>
            </a:r>
          </a:p>
          <a:p/>
          <a:p>
            <a:r>
              <a:t>NASIL: Şeridi tahtaya çizin. İkililer kitaptaki şeride (s. 121) iki-üç faktör yazar ve 1-2. soruları konuşur. Bilmedikleri bilgiyi uydurmazlar: 'Araştırılacak' diye işaretlerler; bu işaretler 19. haftanın sunu hazırlığının sorularıdır.</a:t>
            </a:r>
          </a:p>
          <a:p/>
          <a:p>
            <a:r>
              <a:t>KAYNAK: Kitap s. 121 Konuya Başlarken; program köprü kurma.</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biçimi.</a:t>
            </a:r>
          </a:p>
          <a:p/>
          <a:p>
            <a:r>
              <a:t>BEKLENEN CEVAP: Kitapta tek bir yerleşmenin cevabı yoktur. Genel eğilim kitabın s. 122 cümlesine dayanır: Sanayi Devrimi'yle doğal koşulların yanında beşerî ve ekonomik faaliyetler de belirleyici olmuştur. Yaşadığımız yerleşme hakkında tarih ya da sayı uydurulmaz.</a:t>
            </a:r>
          </a:p>
          <a:p/>
          <a:p>
            <a:r>
              <a:t>KAYNAK: Kitap s. 121-122.</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Yerleşme kavramını kitabın tanımıyla vermek; barınmadan yerleşik hayata geçişi göstermek.</a:t>
            </a:r>
          </a:p>
          <a:p/>
          <a:p>
            <a:r>
              <a:t>NASIL: Tanımı bir öğrenciye okutun, deftere yazdırın. Alttaki iki kartı karşılaştırın: 'Mağaradan köye geçişi ne sağladı?' → tarım ve hayvancılık.</a:t>
            </a:r>
          </a:p>
          <a:p/>
          <a:p>
            <a:r>
              <a:t>KAYNAK: Kitap s. 121 (4.1 giriş ve ilk insanlar).</a:t>
            </a:r>
          </a:p>
          <a:p/>
          <a:p>
            <a:r>
              <a:t>NOT: Paleolitik ve Neolitik Çağ 9. sınıf tarih dersinde işlendi (disiplinler arası: Tarih).</a:t>
            </a:r>
          </a:p>
        </p:txBody>
      </p:sp>
      <p:sp>
        <p:nvSpPr>
          <p:cNvPr id="4" name="Slide Number Placeholder 3"/>
          <p:cNvSpPr>
            <a:spLocks noGrp="1"/>
          </p:cNvSpPr>
          <p:nvPr>
            <p:ph type="sldNum" idx="5" sz="quarter"/>
          </p:nvPr>
        </p:nvSpPr>
        <p:spPr/>
      </p:sp>
    </p:spTree>
  </p:cSld>
  <p:clrMapOvr>
    <a:masterClrMapping/>
  </p:clrMapOvr>
</p:notes>
</file>

<file path=ppt/notesSlides/notesSlide1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İlk yerleşme alanlarının seçiminde öne çıkan iki unsuru haritayla göstermek.</a:t>
            </a:r>
          </a:p>
          <a:p/>
          <a:p>
            <a:r>
              <a:t>NASIL: Haritada turuncu alanı (Anadolu, Mezopotamya, Mısır) gösterin; Fırat, Dicle ve Nil kıyılarını izletin. 'Haritada Çatalhöyük, Hacılar, Alişar, Göbeklitepe ve Çayönü'nü bulun' deyin (16. haftada Türkiye'de ilk yerleşmeler). Neden akarsu boyları? → su ve verimli toprak.</a:t>
            </a:r>
          </a:p>
          <a:p/>
          <a:p>
            <a:r>
              <a:t>KAYNAK: Kitap s. 121-122, Harita 4.1 (yer adları sayfa görüntüsünden okundu).</a:t>
            </a:r>
          </a:p>
        </p:txBody>
      </p:sp>
      <p:sp>
        <p:nvSpPr>
          <p:cNvPr id="4" name="Slide Number Placeholder 3"/>
          <p:cNvSpPr>
            <a:spLocks noGrp="1"/>
          </p:cNvSpPr>
          <p:nvPr>
            <p:ph type="sldNum" idx="5" sz="quarter"/>
          </p:nvPr>
        </p:nvSpPr>
        <p:spPr/>
      </p:sp>
    </p:spTree>
  </p:cSld>
  <p:clrMapOvr>
    <a:masterClrMapping/>
  </p:clrMapOvr>
</p:notes>
</file>

<file path=ppt/notesSlides/notesSlide1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1.</a:t>
            </a:r>
          </a:p>
          <a:p/>
          <a:p>
            <a:r>
              <a:t>NASIL: Parmakla cevap (1 = A … 5 = E).</a:t>
            </a:r>
          </a:p>
          <a:p/>
          <a:p>
            <a:r>
              <a:t>KAYNAK: Kitap s. 121-122.</a:t>
            </a:r>
          </a:p>
        </p:txBody>
      </p:sp>
      <p:sp>
        <p:nvSpPr>
          <p:cNvPr id="4" name="Slide Number Placeholder 3"/>
          <p:cNvSpPr>
            <a:spLocks noGrp="1"/>
          </p:cNvSpPr>
          <p:nvPr>
            <p:ph type="sldNum" idx="5" sz="quarter"/>
          </p:nvPr>
        </p:nvSpPr>
        <p:spPr/>
      </p:sp>
    </p:spTree>
  </p:cSld>
  <p:clrMapOvr>
    <a:masterClrMapping/>
  </p:clrMapOvr>
</p:notes>
</file>

<file path=ppt/notesSlides/notesSlide1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121: göçebe insan doğal koşulların oluşturduğu kaya oyuklarını, mağaraları ve ağaç kovuklarını barınak olarak kullandı. Basit evler Neolitik Çağ'da, yerleşik hayatla birlikte yapıldı.</a:t>
            </a:r>
          </a:p>
        </p:txBody>
      </p:sp>
      <p:sp>
        <p:nvSpPr>
          <p:cNvPr id="4" name="Slide Number Placeholder 3"/>
          <p:cNvSpPr>
            <a:spLocks noGrp="1"/>
          </p:cNvSpPr>
          <p:nvPr>
            <p:ph type="sldNum" idx="5" sz="quarter"/>
          </p:nvPr>
        </p:nvSpPr>
        <p:spPr/>
      </p:sp>
    </p:spTree>
  </p:cSld>
  <p:clrMapOvr>
    <a:masterClrMapping/>
  </p:clrMapOvr>
</p:notes>
</file>

<file path=ppt/notesSlides/notesSlide1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Yerleşmelerin tarihsel gelişimini beş durakta neden-sonuç zinciri olarak vermek.</a:t>
            </a:r>
          </a:p>
          <a:p/>
          <a:p>
            <a:r>
              <a:t>NASIL: Durakları soldan sağa okutun; her durakta 'yerleşme yeri seçimini ne değiştirdi?' diye sorun. Öğrenciler zinciri deftere oklarla yazar (çalışma kâğıdının 1. maddesi bu zincirdir).</a:t>
            </a:r>
          </a:p>
          <a:p/>
          <a:p>
            <a:r>
              <a:t>KAYNAK: Kitap s. 122.</a:t>
            </a:r>
          </a:p>
          <a:p/>
          <a:p>
            <a:r>
              <a:t>NOT: Kitapta 'tarım alanlarınının' yazılmış; sunumda 'tarım alanlarının' diye düzeltildi.</a:t>
            </a:r>
          </a:p>
        </p:txBody>
      </p:sp>
      <p:sp>
        <p:nvSpPr>
          <p:cNvPr id="4" name="Slide Number Placeholder 3"/>
          <p:cNvSpPr>
            <a:spLocks noGrp="1"/>
          </p:cNvSpPr>
          <p:nvPr>
            <p:ph type="sldNum" idx="5" sz="quarter"/>
          </p:nvPr>
        </p:nvSpPr>
        <p:spPr/>
      </p:sp>
    </p:spTree>
  </p:cSld>
  <p:clrMapOvr>
    <a:masterClrMapping/>
  </p:clrMapOvr>
</p:notes>
</file>

<file path=ppt/notesSlides/notesSlide1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Metropolün oluşumunu kitabın cümlesi ve görseliyle göstermek; 40. dakikaya köprü.</a:t>
            </a:r>
          </a:p>
          <a:p/>
          <a:p>
            <a:r>
              <a:t>NASIL: 'Fotoğrafta yerleşmenin büyüdüğünü gösteren izler neler?' (yoğun yapılaşma, kıyıya kadar yayılan yerleşme). Birinci ders saati burada biter; kısa geçiş.</a:t>
            </a:r>
          </a:p>
          <a:p/>
          <a:p>
            <a:r>
              <a:t>KAYNAK: Kitap s. 122 metin ve Görsel 4.1.</a:t>
            </a:r>
          </a:p>
        </p:txBody>
      </p:sp>
      <p:sp>
        <p:nvSpPr>
          <p:cNvPr id="4" name="Slide Number Placeholder 3"/>
          <p:cNvSpPr>
            <a:spLocks noGrp="1"/>
          </p:cNvSpPr>
          <p:nvPr>
            <p:ph type="sldNum" idx="5" sz="quarter"/>
          </p:nvPr>
        </p:nvSpPr>
        <p:spPr/>
      </p:sp>
    </p:spTree>
  </p:cSld>
  <p:clrMapOvr>
    <a:masterClrMapping/>
  </p:clrMapOvr>
</p:notes>
</file>

<file path=ppt/notesSlides/notesSlide2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 faktör grubunu ve on faktörü şemadan okumak.</a:t>
            </a:r>
          </a:p>
          <a:p/>
          <a:p>
            <a:r>
              <a:t>NASIL: Şemayı soldan sağa okutun: altı doğal, dört beşerî faktör. Öğrenciler şemayı deftere çizer (çalışma kâğıdının 2. maddesi bu sınıflamadır).</a:t>
            </a:r>
          </a:p>
          <a:p/>
          <a:p>
            <a:r>
              <a:t>KAYNAK: Kitap s. 123 Şema 4.1.</a:t>
            </a:r>
          </a:p>
        </p:txBody>
      </p:sp>
      <p:sp>
        <p:nvSpPr>
          <p:cNvPr id="4" name="Slide Number Placeholder 3"/>
          <p:cNvSpPr>
            <a:spLocks noGrp="1"/>
          </p:cNvSpPr>
          <p:nvPr>
            <p:ph type="sldNum" idx="5" sz="quarter"/>
          </p:nvPr>
        </p:nvSpPr>
        <p:spPr/>
      </p:sp>
    </p:spTree>
  </p:cSld>
  <p:clrMapOvr>
    <a:masterClrMapping/>
  </p:clrMapOvr>
</p:notes>
</file>

<file path=ppt/notesSlides/notesSlide2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İlk üç doğal faktörü kitabın cümleleriyle vermek.</a:t>
            </a:r>
          </a:p>
          <a:p/>
          <a:p>
            <a:r>
              <a:t>NASIL: Fotoğrafta (Rize) evler nerede? Eğimli yamaçta, dağınık. 'Neden sık değil?' → tarım için yeterli alan yok, ulaşım güç.</a:t>
            </a:r>
          </a:p>
          <a:p/>
          <a:p>
            <a:r>
              <a:t>KAYNAK: Kitap s. 123 metin ve Görsel 4.2.</a:t>
            </a:r>
          </a:p>
        </p:txBody>
      </p:sp>
      <p:sp>
        <p:nvSpPr>
          <p:cNvPr id="4" name="Slide Number Placeholder 3"/>
          <p:cNvSpPr>
            <a:spLocks noGrp="1"/>
          </p:cNvSpPr>
          <p:nvPr>
            <p:ph type="sldNum" idx="5" sz="quarter"/>
          </p:nvPr>
        </p:nvSpPr>
        <p:spPr/>
      </p:sp>
    </p:spTree>
  </p:cSld>
  <p:clrMapOvr>
    <a:masterClrMapping/>
  </p:clrMapOvr>
</p:notes>
</file>

<file path=ppt/notesSlides/notesSlide2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Kalan üç doğal faktörü vermek.</a:t>
            </a:r>
          </a:p>
          <a:p/>
          <a:p>
            <a:r>
              <a:t>NASIL: Dünya fizikî haritasında Amazon ve Kongo havzalarını gösterin.</a:t>
            </a:r>
          </a:p>
          <a:p/>
          <a:p>
            <a:r>
              <a:t>KAYNAK: Kitap s. 123.</a:t>
            </a:r>
          </a:p>
          <a:p/>
          <a:p>
            <a:r>
              <a:t>NOT: Kitapta 'verimli topakların' yazılmış; sunumda 'verimli toprakların' diye düzeltildi.</a:t>
            </a:r>
          </a:p>
        </p:txBody>
      </p:sp>
      <p:sp>
        <p:nvSpPr>
          <p:cNvPr id="4" name="Slide Number Placeholder 3"/>
          <p:cNvSpPr>
            <a:spLocks noGrp="1"/>
          </p:cNvSpPr>
          <p:nvPr>
            <p:ph type="sldNum" idx="5" sz="quarter"/>
          </p:nvPr>
        </p:nvSpPr>
        <p:spPr/>
      </p:sp>
    </p:spTree>
  </p:cSld>
  <p:clrMapOvr>
    <a:masterClrMapping/>
  </p:clrMapOvr>
</p:notes>
</file>

<file path=ppt/notesSlides/notesSlide2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Doğal faktörleri neden-sonuç cümlesiyle kullanmak (çalışma kâğıdının 3. maddesine hazırlık).</a:t>
            </a:r>
          </a:p>
          <a:p/>
          <a:p>
            <a:r>
              <a:t>SÜRE: İkili 2 dk, cevap 1 dk.</a:t>
            </a:r>
          </a:p>
          <a:p/>
          <a:p>
            <a:r>
              <a:t>KAYNAK: Kitap s. 123.</a:t>
            </a:r>
          </a:p>
        </p:txBody>
      </p:sp>
      <p:sp>
        <p:nvSpPr>
          <p:cNvPr id="4" name="Slide Number Placeholder 3"/>
          <p:cNvSpPr>
            <a:spLocks noGrp="1"/>
          </p:cNvSpPr>
          <p:nvPr>
            <p:ph type="sldNum" idx="5" sz="quarter"/>
          </p:nvPr>
        </p:nvSpPr>
        <p:spPr/>
      </p:sp>
    </p:spTree>
  </p:cSld>
  <p:clrMapOvr>
    <a:masterClrMapping/>
  </p:clrMapOvr>
</p:notes>
</file>

<file path=ppt/notesSlides/notesSlide2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Dört cevap da kitabın s. 123 cümlelerindendir: Buna karşın iklim koşullarının uygun olmadığı kutuplara yakın alanlarda, Ekvator çevresinde ve çöllerde yerleşme yoğunluğu oldukça düşüktür.</a:t>
            </a:r>
          </a:p>
          <a:p/>
          <a:p>
            <a:r>
              <a:t>KAYNAK: Kitap s. 123.</a:t>
            </a:r>
          </a:p>
        </p:txBody>
      </p:sp>
      <p:sp>
        <p:nvSpPr>
          <p:cNvPr id="4" name="Slide Number Placeholder 3"/>
          <p:cNvSpPr>
            <a:spLocks noGrp="1"/>
          </p:cNvSpPr>
          <p:nvPr>
            <p:ph type="sldNum" idx="5" sz="quarter"/>
          </p:nvPr>
        </p:nvSpPr>
        <p:spPr/>
      </p:sp>
    </p:spTree>
  </p:cSld>
  <p:clrMapOvr>
    <a:masterClrMapping/>
  </p:clrMapOvr>
</p:notes>
</file>

<file path=ppt/notesSlides/notesSlide2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Dört beşerî faktörü kitabın cümleleriyle vermek; birbirine bağlı olduklarını göstermek.</a:t>
            </a:r>
          </a:p>
          <a:p/>
          <a:p>
            <a:r>
              <a:t>NASIL: Kartları okutup oklarla bağlayın: ulaşım → ekonomik çeşitlilik → iş gücü talebi → göç → yerleşmenin gelişimi. Bilim ve teknoloji için örnek: deniz doldurularak kurulan yerleşmeler.</a:t>
            </a:r>
          </a:p>
          <a:p/>
          <a:p>
            <a:r>
              <a:t>KAYNAK: Kitap s. 124 Beşerî Faktörler.</a:t>
            </a:r>
          </a:p>
        </p:txBody>
      </p:sp>
      <p:sp>
        <p:nvSpPr>
          <p:cNvPr id="4" name="Slide Number Placeholder 3"/>
          <p:cNvSpPr>
            <a:spLocks noGrp="1"/>
          </p:cNvSpPr>
          <p:nvPr>
            <p:ph type="sldNum" idx="5" sz="quarter"/>
          </p:nvPr>
        </p:nvSpPr>
        <p:spPr/>
      </p:sp>
    </p:spTree>
  </p:cSld>
  <p:clrMapOvr>
    <a:masterClrMapping/>
  </p:clrMapOvr>
</p:notes>
</file>

<file path=ppt/notesSlides/notesSlide2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Şema 4.1'in sınıflamasını kullanmak (KB2.5 sınıflandırma).</a:t>
            </a:r>
          </a:p>
          <a:p/>
          <a:p>
            <a:r>
              <a:t>NASIL: Öğrenciler parmakla D ya da B gösterir; tartışmalı olanda gerekçe isteyin.</a:t>
            </a:r>
          </a:p>
          <a:p/>
          <a:p>
            <a:r>
              <a:t>KAYNAK: Kitap s. 123-124 Şema 4.1.</a:t>
            </a:r>
          </a:p>
        </p:txBody>
      </p:sp>
      <p:sp>
        <p:nvSpPr>
          <p:cNvPr id="4" name="Slide Number Placeholder 3"/>
          <p:cNvSpPr>
            <a:spLocks noGrp="1"/>
          </p:cNvSpPr>
          <p:nvPr>
            <p:ph type="sldNum" idx="5" sz="quarter"/>
          </p:nvPr>
        </p:nvSpPr>
        <p:spPr/>
      </p:sp>
    </p:spTree>
  </p:cSld>
  <p:clrMapOvr>
    <a:masterClrMapping/>
  </p:clrMapOvr>
</p:notes>
</file>

<file path=ppt/notesSlides/notesSlide2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Faktör adları Şema 4.1'dendir; durumlar örnektir.</a:t>
            </a:r>
          </a:p>
          <a:p/>
          <a:p>
            <a:r>
              <a:t>KAYNAK: Kitap s. 123-124.</a:t>
            </a:r>
          </a:p>
        </p:txBody>
      </p:sp>
      <p:sp>
        <p:nvSpPr>
          <p:cNvPr id="4" name="Slide Number Placeholder 3"/>
          <p:cNvSpPr>
            <a:spLocks noGrp="1"/>
          </p:cNvSpPr>
          <p:nvPr>
            <p:ph type="sldNum" idx="5" sz="quarter"/>
          </p:nvPr>
        </p:nvSpPr>
        <p:spPr/>
      </p:sp>
    </p:spTree>
  </p:cSld>
  <p:clrMapOvr>
    <a:masterClrMapping/>
  </p:clrMapOvr>
</p:notes>
</file>

<file path=ppt/notesSlides/notesSlide2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2.</a:t>
            </a:r>
          </a:p>
          <a:p/>
          <a:p>
            <a:r>
              <a:t>KAYNAK: Kitap s. 123-124.</a:t>
            </a:r>
          </a:p>
        </p:txBody>
      </p:sp>
      <p:sp>
        <p:nvSpPr>
          <p:cNvPr id="4" name="Slide Number Placeholder 3"/>
          <p:cNvSpPr>
            <a:spLocks noGrp="1"/>
          </p:cNvSpPr>
          <p:nvPr>
            <p:ph type="sldNum" idx="5" sz="quarter"/>
          </p:nvPr>
        </p:nvSpPr>
        <p:spPr/>
      </p:sp>
    </p:spTree>
  </p:cSld>
  <p:clrMapOvr>
    <a:masterClrMapping/>
  </p:clrMapOvr>
</p:notes>
</file>

<file path=ppt/notesSlides/notesSlide2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123 Şema 4.1: beşerî faktörler ekonomik faaliyetler, ulaşım olanakları, göçler, bilim ve teknolojideki gelişmelerdir; diğer seçenekler doğal faktördür.</a:t>
            </a:r>
          </a:p>
        </p:txBody>
      </p:sp>
      <p:sp>
        <p:nvSpPr>
          <p:cNvPr id="4" name="Slide Number Placeholder 3"/>
          <p:cNvSpPr>
            <a:spLocks noGrp="1"/>
          </p:cNvSpPr>
          <p:nvPr>
            <p:ph type="sldNum" idx="5" sz="quarter"/>
          </p:nvPr>
        </p:nvSpPr>
        <p:spPr/>
      </p:sp>
    </p:spTree>
  </p:cSld>
  <p:clrMapOvr>
    <a:masterClrMapping/>
  </p:clrMapOvr>
</p:notes>
</file>

<file path=ppt/notesSlides/notesSlide3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16. haftadaki 'Yerleşmelerin Yer Seçimi, Kuruluşu ve Gelişimi' etkinliğinin hazırlığını başlatmak (süreç bileşeni a-b: soru sorma ve bilgi toplama).</a:t>
            </a:r>
          </a:p>
          <a:p/>
          <a:p>
            <a:r>
              <a:t>SÜRE: 10 dk: gruplar ve görev 3 dk, yerleşme seçimi 2 dk, ilk sorular 5 dk.</a:t>
            </a:r>
          </a:p>
          <a:p/>
          <a:p>
            <a:r>
              <a:t>NASIL: Grupları siz kurun (heterojen; 6 × 5 + 2 × 4). Her grup listeden bir yerleşme seçer, aynı yerleşme iki gruba verilmez. Sınıfta 1-4. adımlara başlanır (kitaptaki görsel ve metin), 5. adım (bilgi toplama) gelecek derse kadar tamamlanır.</a:t>
            </a:r>
          </a:p>
          <a:p/>
          <a:p>
            <a:r>
              <a:t>KAYNAK: Kitap s. 124 Gelecek Derse Hazırlık; program COĞ.10.4.1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3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Grupların yerleşme seçimini kitabın görsel ve bilgi verdiği yerleşmelerle sınırlamak (başlangıç kaynağı herkeste var).</a:t>
            </a:r>
          </a:p>
          <a:p/>
          <a:p>
            <a:r>
              <a:t>NASIL: Öneri listesidir; grup başka bir yerleşme önerirse kaynak durumunu sorun. Yaşadığımız yerleşme listede yok: o, 19. haftanın bireysel performans görevidir. Adana ve Eskişehir 17. haftada fonksiyon örneği olacak.</a:t>
            </a:r>
          </a:p>
          <a:p/>
          <a:p>
            <a:r>
              <a:t>KAYNAK: Kitap s. 120, 122, 123, 125, 126 (görsel adları).</a:t>
            </a:r>
          </a:p>
          <a:p/>
          <a:p>
            <a:r>
              <a:t>NOT: Kaynak kuralı: kitap s. 124 'genel ağ, kütüphane vb.' der; okulumuzda telefon kullanılmaz, ücretli kaynak ve çıktı istenmez. Okul kütüphanesi, atlas, ders kitabı ve Bakanlık platformları (EBA) yeterlidir.</a:t>
            </a:r>
          </a:p>
        </p:txBody>
      </p:sp>
      <p:sp>
        <p:nvSpPr>
          <p:cNvPr id="4" name="Slide Number Placeholder 3"/>
          <p:cNvSpPr>
            <a:spLocks noGrp="1"/>
          </p:cNvSpPr>
          <p:nvPr>
            <p:ph type="sldNum" idx="5" sz="quarter"/>
          </p:nvPr>
        </p:nvSpPr>
        <p:spPr/>
      </p:sp>
    </p:spTree>
  </p:cSld>
  <p:clrMapOvr>
    <a:masterClrMapping/>
  </p:clrMapOvr>
</p:notes>
</file>

<file path=ppt/notesSlides/notesSlide3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Süreç bileşeni a: coğrafi faktörlere yönelik soru sorma (E3.8 soru sorma, E1.1 merak).</a:t>
            </a:r>
          </a:p>
          <a:p/>
          <a:p>
            <a:r>
              <a:t>SÜRE: Gruplar 4 dk soru yazar.</a:t>
            </a:r>
          </a:p>
          <a:p/>
          <a:p>
            <a:r>
              <a:t>NASIL: Dolaşın; soruların 'neden, nasıl' biçiminde ve kaynakla cevaplanabilir olmasını sağlayın. Yazıcı soruları grup kâğıdına geçirir; kâğıt 16. haftaya getirilir.</a:t>
            </a:r>
          </a:p>
          <a:p/>
          <a:p>
            <a:r>
              <a:t>KAYNAK: Kitap s. 124 (4. adım); program öğrenme-öğretme uygulamaları.</a:t>
            </a:r>
          </a:p>
        </p:txBody>
      </p:sp>
      <p:sp>
        <p:nvSpPr>
          <p:cNvPr id="4" name="Slide Number Placeholder 3"/>
          <p:cNvSpPr>
            <a:spLocks noGrp="1"/>
          </p:cNvSpPr>
          <p:nvPr>
            <p:ph type="sldNum" idx="5" sz="quarter"/>
          </p:nvPr>
        </p:nvSpPr>
        <p:spPr/>
      </p:sp>
    </p:spTree>
  </p:cSld>
  <p:clrMapOvr>
    <a:masterClrMapping/>
  </p:clrMapOvr>
</p:notes>
</file>

<file path=ppt/notesSlides/notesSlide3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soru seti (cevap değil, soru örneği).</a:t>
            </a:r>
          </a:p>
          <a:p/>
          <a:p>
            <a:r>
              <a:t>BEKLENEN CEVAP: Amasya örneği kitap s. 126 Görsel 4.6 'Akarsu kıyısı yerleşme örneği (Amasya)' ile sınırlıdır; soruların cevabı grupların bilgi toplamasıyla bulunur, öğretmen cevap dikte etmez.</a:t>
            </a:r>
          </a:p>
          <a:p/>
          <a:p>
            <a:r>
              <a:t>KAYNAK: Kitap s. 124, 126.</a:t>
            </a:r>
          </a:p>
        </p:txBody>
      </p:sp>
      <p:sp>
        <p:nvSpPr>
          <p:cNvPr id="4" name="Slide Number Placeholder 3"/>
          <p:cNvSpPr>
            <a:spLocks noGrp="1"/>
          </p:cNvSpPr>
          <p:nvPr>
            <p:ph type="sldNum" idx="5" sz="quarter"/>
          </p:nvPr>
        </p:nvSpPr>
        <p:spPr/>
      </p:sp>
    </p:spTree>
  </p:cSld>
  <p:clrMapOvr>
    <a:masterClrMapping/>
  </p:clrMapOvr>
</p:notes>
</file>

<file path=ppt/notesSlides/notesSlide3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 grup yazıcısı toplar.</a:t>
            </a:r>
          </a:p>
          <a:p/>
          <a:p>
            <a:r>
              <a:t>BEKLENEN CEVAP: 1) İnsanların barınma, korunma, sosyoekonomik ve benzeri ihtiyaçlarını sürdürdükleri yer. 2) Elverişli iklim koşulları ve yeterli su kaynakları. 3) Örnek: düzlük alanlarda ekonomik faaliyet çeşitliliği ve ulaşım yerleşmeyi yoğunlaştırır (topoğrafya); iş imkânı olan yerleşme göç alır ve gelişir (göç, ekonomik faaliyetler).</a:t>
            </a:r>
          </a:p>
          <a:p/>
          <a:p>
            <a:r>
              <a:t>KAYNAK: Kitap s. 121-124.</a:t>
            </a:r>
          </a:p>
        </p:txBody>
      </p:sp>
      <p:sp>
        <p:nvSpPr>
          <p:cNvPr id="4" name="Slide Number Placeholder 3"/>
          <p:cNvSpPr>
            <a:spLocks noGrp="1"/>
          </p:cNvSpPr>
          <p:nvPr>
            <p:ph type="sldNum" idx="5" sz="quarter"/>
          </p:nvPr>
        </p:nvSpPr>
        <p:spPr/>
      </p:sp>
    </p:spTree>
  </p:cSld>
  <p:clrMapOvr>
    <a:masterClrMapping/>
  </p:clrMapOvr>
</p:notes>
</file>

<file path=ppt/notesSlides/notesSlide3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a:t>
            </a:r>
          </a:p>
          <a:p/>
          <a:p>
            <a:r>
              <a:t>NASIL: Grup kâğıtları (sorular ve toplanan bilgiler) 16. haftada etkinliğin 1. adımında kullanılır. Dersi cuma olan şubede bu hafta ders yapılamaz (1 Ocak); o şubede gruplar 16. haftanın başında kurulur, etkinlik kitabın görsel ve metinleriyle sınıfta yürütülür (ders planı notu).</a:t>
            </a:r>
          </a:p>
          <a:p/>
          <a:p>
            <a:r>
              <a:t>KAYNAK: Ders planı, 15. hafta; kitap s. 124.</a:t>
            </a:r>
          </a:p>
        </p:txBody>
      </p:sp>
      <p:sp>
        <p:nvSpPr>
          <p:cNvPr id="4" name="Slide Number Placeholder 3"/>
          <p:cNvSpPr>
            <a:spLocks noGrp="1"/>
          </p:cNvSpPr>
          <p:nvPr>
            <p:ph type="sldNum" idx="5" sz="quarter"/>
          </p:nvPr>
        </p:nvSpPr>
        <p:spPr/>
      </p:sp>
    </p:spTree>
  </p:cSld>
  <p:clrMapOvr>
    <a:masterClrMapping/>
  </p:clrMapOvr>
</p:notes>
</file>

<file path=ppt/notesSlides/notesSlide3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jpg"/><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 Id="rId3" Type="http://schemas.openxmlformats.org/officeDocument/2006/relationships/image" Target="../media/image2.jpg"/><Relationship Id="rId4" Type="http://schemas.openxmlformats.org/officeDocument/2006/relationships/image" Target="../media/image3.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 Id="rId3" Type="http://schemas.openxmlformats.org/officeDocument/2006/relationships/image" Target="../media/image4.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5.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7.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6.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pic>
        <p:nvPicPr>
          <p:cNvPr id="2" name="Picture 1" descr="kapak_s119.jpg"/>
          <p:cNvPicPr>
            <a:picLocks noChangeAspect="1"/>
          </p:cNvPicPr>
          <p:nvPr/>
        </p:nvPicPr>
        <p:blipFill>
          <a:blip r:embed="rId2"/>
          <a:srcRect t="638" b="638"/>
          <a:stretch>
            <a:fillRect/>
          </a:stretch>
        </p:blipFill>
        <p:spPr>
          <a:xfrm>
            <a:off x="0" y="0"/>
            <a:ext cx="12191695" cy="6858000"/>
          </a:xfrm>
          <a:prstGeom prst="rect">
            <a:avLst/>
          </a:prstGeom>
        </p:spPr>
      </p:pic>
      <p:sp>
        <p:nvSpPr>
          <p:cNvPr id="3" name="Rectangle 2"/>
          <p:cNvSpPr/>
          <p:nvPr/>
        </p:nvSpPr>
        <p:spPr>
          <a:xfrm>
            <a:off x="0" y="3886200"/>
            <a:ext cx="12191695" cy="2971800"/>
          </a:xfrm>
          <a:prstGeom prst="rect">
            <a:avLst/>
          </a:prstGeom>
          <a:solidFill>
            <a:srgbClr val="4F4F4F">
              <a:alpha val="86000"/>
            </a:srgbClr>
          </a:solidFill>
          <a:ln>
            <a:noFill/>
          </a:ln>
          <a:effectLst/>
        </p:spPr>
        <p:txBody>
          <a:bodyPr rtlCol="0" anchor="ctr"/>
          <a:lstStyle/>
          <a:p/>
        </p:txBody>
      </p:sp>
      <p:sp>
        <p:nvSpPr>
          <p:cNvPr id="4" name="Rectangle 3"/>
          <p:cNvSpPr/>
          <p:nvPr/>
        </p:nvSpPr>
        <p:spPr>
          <a:xfrm>
            <a:off x="0" y="3886200"/>
            <a:ext cx="12191695" cy="73152"/>
          </a:xfrm>
          <a:prstGeom prst="rect">
            <a:avLst/>
          </a:prstGeom>
          <a:solidFill>
            <a:srgbClr val="FCC021"/>
          </a:solidFill>
          <a:ln>
            <a:noFill/>
          </a:ln>
          <a:effectLst/>
        </p:spPr>
        <p:txBody>
          <a:bodyPr rtlCol="0" anchor="ctr"/>
          <a:lstStyle/>
          <a:p/>
        </p:txBody>
      </p:sp>
      <p:sp>
        <p:nvSpPr>
          <p:cNvPr id="5" name="TextBox 4"/>
          <p:cNvSpPr txBox="1"/>
          <p:nvPr/>
        </p:nvSpPr>
        <p:spPr>
          <a:xfrm>
            <a:off x="685800" y="4069080"/>
            <a:ext cx="10789920" cy="457200"/>
          </a:xfrm>
          <a:prstGeom prst="rect">
            <a:avLst/>
          </a:prstGeom>
          <a:noFill/>
        </p:spPr>
        <p:txBody>
          <a:bodyPr wrap="square" anchor="t" lIns="73152" rIns="73152" tIns="36576" bIns="36576">
            <a:noAutofit/>
          </a:bodyPr>
          <a:lstStyle/>
          <a:p>
            <a:pPr algn="l">
              <a:spcBef>
                <a:spcPts val="0"/>
              </a:spcBef>
              <a:spcAft>
                <a:spcPts val="0"/>
              </a:spcAft>
            </a:pPr>
            <a:r>
              <a:rPr lang="tr-TR" sz="2000" b="1" i="0">
                <a:solidFill>
                  <a:srgbClr val="FCC021"/>
                </a:solidFill>
                <a:latin typeface="Calibri"/>
              </a:rPr>
              <a:t>10. SINIF COĞRAFYA · 4. ÜNİTE</a:t>
            </a:r>
          </a:p>
        </p:txBody>
      </p:sp>
      <p:sp>
        <p:nvSpPr>
          <p:cNvPr id="6" name="TextBox 5"/>
          <p:cNvSpPr txBox="1"/>
          <p:nvPr/>
        </p:nvSpPr>
        <p:spPr>
          <a:xfrm>
            <a:off x="685800" y="4498848"/>
            <a:ext cx="10789920" cy="1051560"/>
          </a:xfrm>
          <a:prstGeom prst="rect">
            <a:avLst/>
          </a:prstGeom>
          <a:noFill/>
        </p:spPr>
        <p:txBody>
          <a:bodyPr wrap="square" anchor="ctr" lIns="73152" rIns="73152" tIns="36576" bIns="36576">
            <a:noAutofit/>
          </a:bodyPr>
          <a:lstStyle/>
          <a:p>
            <a:pPr algn="l">
              <a:spcBef>
                <a:spcPts val="0"/>
              </a:spcBef>
              <a:spcAft>
                <a:spcPts val="0"/>
              </a:spcAft>
            </a:pPr>
            <a:r>
              <a:rPr lang="tr-TR" sz="6000" b="1" i="0">
                <a:solidFill>
                  <a:srgbClr val="FFFFFF"/>
                </a:solidFill>
                <a:latin typeface="Calibri"/>
              </a:rPr>
              <a:t>BEŞERÎ SİSTEMLER VE SÜREÇLER</a:t>
            </a:r>
          </a:p>
        </p:txBody>
      </p:sp>
      <p:sp>
        <p:nvSpPr>
          <p:cNvPr id="7" name="TextBox 6"/>
          <p:cNvSpPr txBox="1"/>
          <p:nvPr/>
        </p:nvSpPr>
        <p:spPr>
          <a:xfrm>
            <a:off x="685800" y="5577840"/>
            <a:ext cx="8778240" cy="1051560"/>
          </a:xfrm>
          <a:prstGeom prst="rect">
            <a:avLst/>
          </a:prstGeom>
          <a:noFill/>
        </p:spPr>
        <p:txBody>
          <a:bodyPr wrap="square" anchor="t" lIns="73152" rIns="73152" tIns="36576" bIns="36576">
            <a:noAutofit/>
          </a:bodyPr>
          <a:lstStyle/>
          <a:p>
            <a:pPr algn="l">
              <a:spcBef>
                <a:spcPts val="0"/>
              </a:spcBef>
              <a:spcAft>
                <a:spcPts val="200"/>
              </a:spcAft>
            </a:pPr>
            <a:r>
              <a:rPr lang="tr-TR" sz="1800" b="0" i="0">
                <a:solidFill>
                  <a:srgbClr val="FFFFFF"/>
                </a:solidFill>
                <a:latin typeface="Calibri"/>
              </a:rPr>
              <a:t>4.1. Yerleşmelerin Kuruluşu ve Gelişimi · 4.2. Yerleşmelerin Fonksiyonları</a:t>
            </a:r>
          </a:p>
          <a:p>
            <a:pPr algn="l">
              <a:spcBef>
                <a:spcPts val="0"/>
              </a:spcBef>
              <a:spcAft>
                <a:spcPts val="0"/>
              </a:spcAft>
            </a:pPr>
            <a:r>
              <a:rPr lang="tr-TR" sz="1800" b="0" i="0">
                <a:solidFill>
                  <a:srgbClr val="FFFFFF"/>
                </a:solidFill>
                <a:latin typeface="Calibri"/>
              </a:rPr>
              <a:t>15-19. haftalar · 2026-2027</a:t>
            </a:r>
          </a:p>
        </p:txBody>
      </p:sp>
      <p:sp>
        <p:nvSpPr>
          <p:cNvPr id="8" name="TextBox 7"/>
          <p:cNvSpPr txBox="1"/>
          <p:nvPr/>
        </p:nvSpPr>
        <p:spPr>
          <a:xfrm>
            <a:off x="8229600" y="6446520"/>
            <a:ext cx="3794760" cy="320040"/>
          </a:xfrm>
          <a:prstGeom prst="rect">
            <a:avLst/>
          </a:prstGeom>
          <a:noFill/>
        </p:spPr>
        <p:txBody>
          <a:bodyPr wrap="square" anchor="t" lIns="73152" rIns="73152" tIns="36576" bIns="36576">
            <a:noAutofit/>
          </a:bodyPr>
          <a:lstStyle/>
          <a:p>
            <a:pPr algn="r">
              <a:spcBef>
                <a:spcPts val="0"/>
              </a:spcBef>
              <a:spcAft>
                <a:spcPts val="0"/>
              </a:spcAft>
            </a:pPr>
            <a:r>
              <a:rPr lang="tr-TR" sz="1000" b="0" i="0">
                <a:solidFill>
                  <a:srgbClr val="F0F0F0"/>
                </a:solidFill>
                <a:latin typeface="Calibri"/>
              </a:rPr>
              <a:t>Görsel: 10. Sınıf Coğrafya Ders Kitabı, s. 119</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ünitede neler öğreneceğiz?</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4. ÜNİTE</a:t>
            </a:r>
          </a:p>
        </p:txBody>
      </p:sp>
      <p:sp>
        <p:nvSpPr>
          <p:cNvPr id="6" name="Rounded Rectangle 5"/>
          <p:cNvSpPr/>
          <p:nvPr/>
        </p:nvSpPr>
        <p:spPr>
          <a:xfrm>
            <a:off x="502920" y="1280160"/>
            <a:ext cx="2659303" cy="4873752"/>
          </a:xfrm>
          <a:prstGeom prst="roundRect">
            <a:avLst>
              <a:gd name="adj" fmla="val 4000"/>
            </a:avLst>
          </a:prstGeom>
          <a:solidFill>
            <a:srgbClr val="F0F0F0"/>
          </a:solidFill>
          <a:ln>
            <a:noFill/>
          </a:ln>
          <a:effectLst/>
        </p:spPr>
        <p:txBody>
          <a:bodyPr rtlCol="0" anchor="ctr"/>
          <a:lstStyle/>
          <a:p/>
        </p:txBody>
      </p:sp>
      <p:sp>
        <p:nvSpPr>
          <p:cNvPr id="7" name="Rounded Rectangle 6"/>
          <p:cNvSpPr/>
          <p:nvPr/>
        </p:nvSpPr>
        <p:spPr>
          <a:xfrm>
            <a:off x="502920" y="1280160"/>
            <a:ext cx="2659303" cy="566928"/>
          </a:xfrm>
          <a:prstGeom prst="roundRect">
            <a:avLst>
              <a:gd name="adj" fmla="val 15000"/>
            </a:avLst>
          </a:prstGeom>
          <a:solidFill>
            <a:srgbClr val="8C4A2F"/>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15-16. hafta · s. 120-129</a:t>
            </a:r>
          </a:p>
        </p:txBody>
      </p:sp>
      <p:sp>
        <p:nvSpPr>
          <p:cNvPr id="8" name="TextBox 7"/>
          <p:cNvSpPr txBox="1"/>
          <p:nvPr/>
        </p:nvSpPr>
        <p:spPr>
          <a:xfrm>
            <a:off x="612648"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8C4A2F"/>
                </a:solidFill>
                <a:latin typeface="Calibri"/>
              </a:rPr>
              <a:t>Yerleşmelerin kuruluşu ve gelişimi</a:t>
            </a:r>
          </a:p>
        </p:txBody>
      </p:sp>
      <p:sp>
        <p:nvSpPr>
          <p:cNvPr id="9" name="TextBox 8"/>
          <p:cNvSpPr txBox="1"/>
          <p:nvPr/>
        </p:nvSpPr>
        <p:spPr>
          <a:xfrm>
            <a:off x="612648"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COĞ.10.4.1</a:t>
            </a:r>
          </a:p>
        </p:txBody>
      </p:sp>
      <p:sp>
        <p:nvSpPr>
          <p:cNvPr id="10" name="TextBox 9"/>
          <p:cNvSpPr txBox="1"/>
          <p:nvPr/>
        </p:nvSpPr>
        <p:spPr>
          <a:xfrm>
            <a:off x="612648"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Doğal ve beşerî faktörler · yerleşme tipleri · ilk yerleşmeler · Salda Gölü</a:t>
            </a:r>
          </a:p>
        </p:txBody>
      </p:sp>
      <p:sp>
        <p:nvSpPr>
          <p:cNvPr id="11" name="Rounded Rectangle 10"/>
          <p:cNvSpPr/>
          <p:nvPr/>
        </p:nvSpPr>
        <p:spPr>
          <a:xfrm>
            <a:off x="3345103" y="1280160"/>
            <a:ext cx="2659303" cy="4873752"/>
          </a:xfrm>
          <a:prstGeom prst="roundRect">
            <a:avLst>
              <a:gd name="adj" fmla="val 4000"/>
            </a:avLst>
          </a:prstGeom>
          <a:solidFill>
            <a:srgbClr val="F0F0F0"/>
          </a:solidFill>
          <a:ln>
            <a:noFill/>
          </a:ln>
          <a:effectLst/>
        </p:spPr>
        <p:txBody>
          <a:bodyPr rtlCol="0" anchor="ctr"/>
          <a:lstStyle/>
          <a:p/>
        </p:txBody>
      </p:sp>
      <p:sp>
        <p:nvSpPr>
          <p:cNvPr id="12" name="Rounded Rectangle 11"/>
          <p:cNvSpPr/>
          <p:nvPr/>
        </p:nvSpPr>
        <p:spPr>
          <a:xfrm>
            <a:off x="3345103" y="1280160"/>
            <a:ext cx="2659303" cy="566928"/>
          </a:xfrm>
          <a:prstGeom prst="roundRect">
            <a:avLst>
              <a:gd name="adj" fmla="val 15000"/>
            </a:avLst>
          </a:prstGeom>
          <a:solidFill>
            <a:srgbClr val="2C6E8F"/>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17. hafta · s. 130-135</a:t>
            </a:r>
          </a:p>
        </p:txBody>
      </p:sp>
      <p:sp>
        <p:nvSpPr>
          <p:cNvPr id="13" name="TextBox 12"/>
          <p:cNvSpPr txBox="1"/>
          <p:nvPr/>
        </p:nvSpPr>
        <p:spPr>
          <a:xfrm>
            <a:off x="3454831"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2C6E8F"/>
                </a:solidFill>
                <a:latin typeface="Calibri"/>
              </a:rPr>
              <a:t>Yerleşmelerin fonksiyonları</a:t>
            </a:r>
          </a:p>
        </p:txBody>
      </p:sp>
      <p:sp>
        <p:nvSpPr>
          <p:cNvPr id="14" name="TextBox 13"/>
          <p:cNvSpPr txBox="1"/>
          <p:nvPr/>
        </p:nvSpPr>
        <p:spPr>
          <a:xfrm>
            <a:off x="3454831"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COĞ.10.4.2</a:t>
            </a:r>
          </a:p>
        </p:txBody>
      </p:sp>
      <p:sp>
        <p:nvSpPr>
          <p:cNvPr id="15" name="TextBox 14"/>
          <p:cNvSpPr txBox="1"/>
          <p:nvPr/>
        </p:nvSpPr>
        <p:spPr>
          <a:xfrm>
            <a:off x="3454831"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On fonksiyon · hâkim fonksiyon · balık kılçığı · çalışma yaprağı</a:t>
            </a:r>
          </a:p>
        </p:txBody>
      </p:sp>
      <p:sp>
        <p:nvSpPr>
          <p:cNvPr id="16" name="Rounded Rectangle 15"/>
          <p:cNvSpPr/>
          <p:nvPr/>
        </p:nvSpPr>
        <p:spPr>
          <a:xfrm>
            <a:off x="6187286" y="1280160"/>
            <a:ext cx="2659303" cy="4873752"/>
          </a:xfrm>
          <a:prstGeom prst="roundRect">
            <a:avLst>
              <a:gd name="adj" fmla="val 4000"/>
            </a:avLst>
          </a:prstGeom>
          <a:solidFill>
            <a:srgbClr val="F0F0F0"/>
          </a:solidFill>
          <a:ln>
            <a:noFill/>
          </a:ln>
          <a:effectLst/>
        </p:spPr>
        <p:txBody>
          <a:bodyPr rtlCol="0" anchor="ctr"/>
          <a:lstStyle/>
          <a:p/>
        </p:txBody>
      </p:sp>
      <p:sp>
        <p:nvSpPr>
          <p:cNvPr id="17" name="Rounded Rectangle 16"/>
          <p:cNvSpPr/>
          <p:nvPr/>
        </p:nvSpPr>
        <p:spPr>
          <a:xfrm>
            <a:off x="6187286" y="1280160"/>
            <a:ext cx="2659303" cy="566928"/>
          </a:xfrm>
          <a:prstGeom prst="roundRect">
            <a:avLst>
              <a:gd name="adj" fmla="val 15000"/>
            </a:avLst>
          </a:prstGeom>
          <a:solidFill>
            <a:srgbClr val="6B4F9E"/>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18. hafta · okul temelli</a:t>
            </a:r>
          </a:p>
        </p:txBody>
      </p:sp>
      <p:sp>
        <p:nvSpPr>
          <p:cNvPr id="18" name="TextBox 17"/>
          <p:cNvSpPr txBox="1"/>
          <p:nvPr/>
        </p:nvSpPr>
        <p:spPr>
          <a:xfrm>
            <a:off x="6297014"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6B4F9E"/>
                </a:solidFill>
                <a:latin typeface="Calibri"/>
              </a:rPr>
              <a:t>Meslekler ve kariyer</a:t>
            </a:r>
          </a:p>
        </p:txBody>
      </p:sp>
      <p:sp>
        <p:nvSpPr>
          <p:cNvPr id="19" name="TextBox 18"/>
          <p:cNvSpPr txBox="1"/>
          <p:nvPr/>
        </p:nvSpPr>
        <p:spPr>
          <a:xfrm>
            <a:off x="6297014"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OTP</a:t>
            </a:r>
          </a:p>
        </p:txBody>
      </p:sp>
      <p:sp>
        <p:nvSpPr>
          <p:cNvPr id="20" name="TextBox 19"/>
          <p:cNvSpPr txBox="1"/>
          <p:nvPr/>
        </p:nvSpPr>
        <p:spPr>
          <a:xfrm>
            <a:off x="6297014"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Coğrafyaya dayalı meslekler ve kariyer planlaması</a:t>
            </a:r>
          </a:p>
        </p:txBody>
      </p:sp>
      <p:sp>
        <p:nvSpPr>
          <p:cNvPr id="21" name="Rounded Rectangle 20"/>
          <p:cNvSpPr/>
          <p:nvPr/>
        </p:nvSpPr>
        <p:spPr>
          <a:xfrm>
            <a:off x="9029469" y="1280160"/>
            <a:ext cx="2659303" cy="4873752"/>
          </a:xfrm>
          <a:prstGeom prst="roundRect">
            <a:avLst>
              <a:gd name="adj" fmla="val 4000"/>
            </a:avLst>
          </a:prstGeom>
          <a:solidFill>
            <a:srgbClr val="F0F0F0"/>
          </a:solidFill>
          <a:ln>
            <a:noFill/>
          </a:ln>
          <a:effectLst/>
        </p:spPr>
        <p:txBody>
          <a:bodyPr rtlCol="0" anchor="ctr"/>
          <a:lstStyle/>
          <a:p/>
        </p:txBody>
      </p:sp>
      <p:sp>
        <p:nvSpPr>
          <p:cNvPr id="22" name="Rounded Rectangle 21"/>
          <p:cNvSpPr/>
          <p:nvPr/>
        </p:nvSpPr>
        <p:spPr>
          <a:xfrm>
            <a:off x="9029469" y="1280160"/>
            <a:ext cx="2659303" cy="566928"/>
          </a:xfrm>
          <a:prstGeom prst="roundRect">
            <a:avLst>
              <a:gd name="adj" fmla="val 15000"/>
            </a:avLst>
          </a:prstGeom>
          <a:solidFill>
            <a:srgbClr val="8C4A2F"/>
          </a:solidFill>
          <a:ln>
            <a:noFill/>
          </a:ln>
          <a:effectLst/>
        </p:spPr>
        <p:txBody>
          <a:bodyPr rtlCol="0" anchor="ctr" wrap="square" lIns="128016" rIns="128016" tIns="73152" bIns="73152">
            <a:noAutofit/>
          </a:bodyPr>
          <a:lstStyle/>
          <a:p>
            <a:pPr algn="ctr">
              <a:spcBef>
                <a:spcPts val="0"/>
              </a:spcBef>
              <a:spcAft>
                <a:spcPts val="0"/>
              </a:spcAft>
            </a:pPr>
            <a:r>
              <a:rPr lang="tr-TR" sz="1500" b="1" i="0">
                <a:solidFill>
                  <a:srgbClr val="FFFFFF"/>
                </a:solidFill>
                <a:latin typeface="Calibri"/>
              </a:rPr>
              <a:t>19. hafta · s. 135-141</a:t>
            </a:r>
          </a:p>
        </p:txBody>
      </p:sp>
      <p:sp>
        <p:nvSpPr>
          <p:cNvPr id="23" name="TextBox 22"/>
          <p:cNvSpPr txBox="1"/>
          <p:nvPr/>
        </p:nvSpPr>
        <p:spPr>
          <a:xfrm>
            <a:off x="9139197" y="1965960"/>
            <a:ext cx="2439847" cy="1188720"/>
          </a:xfrm>
          <a:prstGeom prst="rect">
            <a:avLst/>
          </a:prstGeom>
          <a:noFill/>
        </p:spPr>
        <p:txBody>
          <a:bodyPr wrap="square" anchor="ctr" lIns="73152" rIns="73152" tIns="36576" bIns="36576">
            <a:noAutofit/>
          </a:bodyPr>
          <a:lstStyle/>
          <a:p>
            <a:pPr algn="ctr">
              <a:spcBef>
                <a:spcPts val="0"/>
              </a:spcBef>
              <a:spcAft>
                <a:spcPts val="0"/>
              </a:spcAft>
            </a:pPr>
            <a:r>
              <a:rPr lang="tr-TR" sz="2200" b="1" i="0">
                <a:solidFill>
                  <a:srgbClr val="8C4A2F"/>
                </a:solidFill>
                <a:latin typeface="Calibri"/>
              </a:rPr>
              <a:t>Sunu ve ünite sonu</a:t>
            </a:r>
          </a:p>
        </p:txBody>
      </p:sp>
      <p:sp>
        <p:nvSpPr>
          <p:cNvPr id="24" name="TextBox 23"/>
          <p:cNvSpPr txBox="1"/>
          <p:nvPr/>
        </p:nvSpPr>
        <p:spPr>
          <a:xfrm>
            <a:off x="9139197" y="3200400"/>
            <a:ext cx="2439847" cy="457200"/>
          </a:xfrm>
          <a:prstGeom prst="rect">
            <a:avLst/>
          </a:prstGeom>
          <a:noFill/>
        </p:spPr>
        <p:txBody>
          <a:bodyPr wrap="square" anchor="t" lIns="73152" rIns="73152" tIns="36576" bIns="36576">
            <a:noAutofit/>
          </a:bodyPr>
          <a:lstStyle/>
          <a:p>
            <a:pPr algn="ctr">
              <a:spcBef>
                <a:spcPts val="0"/>
              </a:spcBef>
              <a:spcAft>
                <a:spcPts val="0"/>
              </a:spcAft>
            </a:pPr>
            <a:r>
              <a:rPr lang="tr-TR" sz="1700" b="1" i="0">
                <a:solidFill>
                  <a:srgbClr val="D3373A"/>
                </a:solidFill>
                <a:latin typeface="Calibri"/>
              </a:rPr>
              <a:t>COĞ.10.4.1-2</a:t>
            </a:r>
          </a:p>
        </p:txBody>
      </p:sp>
      <p:sp>
        <p:nvSpPr>
          <p:cNvPr id="25" name="TextBox 24"/>
          <p:cNvSpPr txBox="1"/>
          <p:nvPr/>
        </p:nvSpPr>
        <p:spPr>
          <a:xfrm>
            <a:off x="9139197" y="3749040"/>
            <a:ext cx="2439847" cy="2267712"/>
          </a:xfrm>
          <a:prstGeom prst="rect">
            <a:avLst/>
          </a:prstGeom>
          <a:noFill/>
        </p:spPr>
        <p:txBody>
          <a:bodyPr wrap="square" anchor="t" lIns="73152" rIns="73152" tIns="36576" bIns="36576">
            <a:noAutofit/>
          </a:bodyPr>
          <a:lstStyle/>
          <a:p>
            <a:pPr algn="ctr">
              <a:spcBef>
                <a:spcPts val="0"/>
              </a:spcBef>
              <a:spcAft>
                <a:spcPts val="0"/>
              </a:spcAft>
            </a:pPr>
            <a:r>
              <a:rPr lang="tr-TR" sz="1900" b="0" i="0">
                <a:solidFill>
                  <a:srgbClr val="767676"/>
                </a:solidFill>
                <a:latin typeface="Calibri"/>
              </a:rPr>
              <a:t>Yaşadığım yerleşmenin sunusu · ölçme ve değerlendirme</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118</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 / 173</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Ünitede sizden beklenenler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4. ÜNİTE</a:t>
            </a:r>
          </a:p>
        </p:txBody>
      </p:sp>
      <p:sp>
        <p:nvSpPr>
          <p:cNvPr id="6" name="Rounded Rectangle 5"/>
          <p:cNvSpPr/>
          <p:nvPr/>
        </p:nvSpPr>
        <p:spPr>
          <a:xfrm>
            <a:off x="502920" y="1399032"/>
            <a:ext cx="2625013" cy="4480560"/>
          </a:xfrm>
          <a:prstGeom prst="roundRect">
            <a:avLst>
              <a:gd name="adj" fmla="val 6000"/>
            </a:avLst>
          </a:prstGeom>
          <a:solidFill>
            <a:srgbClr val="F0F0F0"/>
          </a:solidFill>
          <a:ln>
            <a:noFill/>
          </a:ln>
          <a:effectLst/>
        </p:spPr>
        <p:txBody>
          <a:bodyPr rtlCol="0" anchor="ctr"/>
          <a:lstStyle/>
          <a:p/>
        </p:txBody>
      </p:sp>
      <p:sp>
        <p:nvSpPr>
          <p:cNvPr id="7" name="Oval 6"/>
          <p:cNvSpPr/>
          <p:nvPr/>
        </p:nvSpPr>
        <p:spPr>
          <a:xfrm>
            <a:off x="1403946"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1</a:t>
            </a:r>
          </a:p>
        </p:txBody>
      </p:sp>
      <p:sp>
        <p:nvSpPr>
          <p:cNvPr id="8" name="TextBox 7"/>
          <p:cNvSpPr txBox="1"/>
          <p:nvPr/>
        </p:nvSpPr>
        <p:spPr>
          <a:xfrm>
            <a:off x="640080"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Açık uçlu soruları cevaplamanız</a:t>
            </a:r>
          </a:p>
        </p:txBody>
      </p:sp>
      <p:sp>
        <p:nvSpPr>
          <p:cNvPr id="9" name="Rounded Rectangle 8"/>
          <p:cNvSpPr/>
          <p:nvPr/>
        </p:nvSpPr>
        <p:spPr>
          <a:xfrm>
            <a:off x="640080" y="5148071"/>
            <a:ext cx="2350693" cy="502920"/>
          </a:xfrm>
          <a:prstGeom prst="roundRect">
            <a:avLst>
              <a:gd name="adj" fmla="val 50000"/>
            </a:avLst>
          </a:prstGeom>
          <a:solidFill>
            <a:srgbClr val="FFFFFF"/>
          </a:solidFill>
          <a:ln w="12700">
            <a:solidFill>
              <a:srgbClr val="8C4A2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8C4A2F"/>
                </a:solidFill>
                <a:latin typeface="Calibri"/>
              </a:rPr>
              <a:t>her hafta</a:t>
            </a:r>
          </a:p>
        </p:txBody>
      </p:sp>
      <p:sp>
        <p:nvSpPr>
          <p:cNvPr id="10" name="Rounded Rectangle 9"/>
          <p:cNvSpPr/>
          <p:nvPr/>
        </p:nvSpPr>
        <p:spPr>
          <a:xfrm>
            <a:off x="3356533" y="1399032"/>
            <a:ext cx="2625013" cy="4480560"/>
          </a:xfrm>
          <a:prstGeom prst="roundRect">
            <a:avLst>
              <a:gd name="adj" fmla="val 6000"/>
            </a:avLst>
          </a:prstGeom>
          <a:solidFill>
            <a:srgbClr val="F0F0F0"/>
          </a:solidFill>
          <a:ln>
            <a:noFill/>
          </a:ln>
          <a:effectLst/>
        </p:spPr>
        <p:txBody>
          <a:bodyPr rtlCol="0" anchor="ctr"/>
          <a:lstStyle/>
          <a:p/>
        </p:txBody>
      </p:sp>
      <p:sp>
        <p:nvSpPr>
          <p:cNvPr id="11" name="Oval 10"/>
          <p:cNvSpPr/>
          <p:nvPr/>
        </p:nvSpPr>
        <p:spPr>
          <a:xfrm>
            <a:off x="4257559"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2</a:t>
            </a:r>
          </a:p>
        </p:txBody>
      </p:sp>
      <p:sp>
        <p:nvSpPr>
          <p:cNvPr id="12" name="TextBox 11"/>
          <p:cNvSpPr txBox="1"/>
          <p:nvPr/>
        </p:nvSpPr>
        <p:spPr>
          <a:xfrm>
            <a:off x="3493693"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Çalışma yaprağını doldurmanız</a:t>
            </a:r>
          </a:p>
        </p:txBody>
      </p:sp>
      <p:sp>
        <p:nvSpPr>
          <p:cNvPr id="13" name="Rounded Rectangle 12"/>
          <p:cNvSpPr/>
          <p:nvPr/>
        </p:nvSpPr>
        <p:spPr>
          <a:xfrm>
            <a:off x="3493693" y="5148071"/>
            <a:ext cx="2350693" cy="502920"/>
          </a:xfrm>
          <a:prstGeom prst="roundRect">
            <a:avLst>
              <a:gd name="adj" fmla="val 50000"/>
            </a:avLst>
          </a:prstGeom>
          <a:solidFill>
            <a:srgbClr val="FFFFFF"/>
          </a:solidFill>
          <a:ln w="12700">
            <a:solidFill>
              <a:srgbClr val="8C4A2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8C4A2F"/>
                </a:solidFill>
                <a:latin typeface="Calibri"/>
              </a:rPr>
              <a:t>17. hafta · s. 134</a:t>
            </a:r>
          </a:p>
        </p:txBody>
      </p:sp>
      <p:sp>
        <p:nvSpPr>
          <p:cNvPr id="14" name="Rounded Rectangle 13"/>
          <p:cNvSpPr/>
          <p:nvPr/>
        </p:nvSpPr>
        <p:spPr>
          <a:xfrm>
            <a:off x="6210146" y="1399032"/>
            <a:ext cx="2625013" cy="4480560"/>
          </a:xfrm>
          <a:prstGeom prst="roundRect">
            <a:avLst>
              <a:gd name="adj" fmla="val 6000"/>
            </a:avLst>
          </a:prstGeom>
          <a:solidFill>
            <a:srgbClr val="F0F0F0"/>
          </a:solidFill>
          <a:ln>
            <a:noFill/>
          </a:ln>
          <a:effectLst/>
        </p:spPr>
        <p:txBody>
          <a:bodyPr rtlCol="0" anchor="ctr"/>
          <a:lstStyle/>
          <a:p/>
        </p:txBody>
      </p:sp>
      <p:sp>
        <p:nvSpPr>
          <p:cNvPr id="15" name="Oval 14"/>
          <p:cNvSpPr/>
          <p:nvPr/>
        </p:nvSpPr>
        <p:spPr>
          <a:xfrm>
            <a:off x="7111172"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3</a:t>
            </a:r>
          </a:p>
        </p:txBody>
      </p:sp>
      <p:sp>
        <p:nvSpPr>
          <p:cNvPr id="16" name="TextBox 15"/>
          <p:cNvSpPr txBox="1"/>
          <p:nvPr/>
        </p:nvSpPr>
        <p:spPr>
          <a:xfrm>
            <a:off x="6347306"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Performans görevini yaparak ilgili öz değerlendirme formunu doldurmanız</a:t>
            </a:r>
          </a:p>
        </p:txBody>
      </p:sp>
      <p:sp>
        <p:nvSpPr>
          <p:cNvPr id="17" name="Rounded Rectangle 16"/>
          <p:cNvSpPr/>
          <p:nvPr/>
        </p:nvSpPr>
        <p:spPr>
          <a:xfrm>
            <a:off x="6347306" y="5148071"/>
            <a:ext cx="2350693" cy="502920"/>
          </a:xfrm>
          <a:prstGeom prst="roundRect">
            <a:avLst>
              <a:gd name="adj" fmla="val 50000"/>
            </a:avLst>
          </a:prstGeom>
          <a:solidFill>
            <a:srgbClr val="FFFFFF"/>
          </a:solidFill>
          <a:ln w="12700">
            <a:solidFill>
              <a:srgbClr val="8C4A2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8C4A2F"/>
                </a:solidFill>
                <a:latin typeface="Calibri"/>
              </a:rPr>
              <a:t>19. hafta · s. 135-137</a:t>
            </a:r>
          </a:p>
        </p:txBody>
      </p:sp>
      <p:sp>
        <p:nvSpPr>
          <p:cNvPr id="18" name="Rounded Rectangle 17"/>
          <p:cNvSpPr/>
          <p:nvPr/>
        </p:nvSpPr>
        <p:spPr>
          <a:xfrm>
            <a:off x="9063759" y="1399032"/>
            <a:ext cx="2625013" cy="4480560"/>
          </a:xfrm>
          <a:prstGeom prst="roundRect">
            <a:avLst>
              <a:gd name="adj" fmla="val 6000"/>
            </a:avLst>
          </a:prstGeom>
          <a:solidFill>
            <a:srgbClr val="F0F0F0"/>
          </a:solidFill>
          <a:ln>
            <a:noFill/>
          </a:ln>
          <a:effectLst/>
        </p:spPr>
        <p:txBody>
          <a:bodyPr rtlCol="0" anchor="ctr"/>
          <a:lstStyle/>
          <a:p/>
        </p:txBody>
      </p:sp>
      <p:sp>
        <p:nvSpPr>
          <p:cNvPr id="19" name="Oval 18"/>
          <p:cNvSpPr/>
          <p:nvPr/>
        </p:nvSpPr>
        <p:spPr>
          <a:xfrm>
            <a:off x="9964785" y="1673352"/>
            <a:ext cx="822960" cy="82296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3000" b="1" i="0">
                <a:solidFill>
                  <a:srgbClr val="262626"/>
                </a:solidFill>
                <a:latin typeface="Calibri"/>
              </a:rPr>
              <a:t>4</a:t>
            </a:r>
          </a:p>
        </p:txBody>
      </p:sp>
      <p:sp>
        <p:nvSpPr>
          <p:cNvPr id="20" name="TextBox 19"/>
          <p:cNvSpPr txBox="1"/>
          <p:nvPr/>
        </p:nvSpPr>
        <p:spPr>
          <a:xfrm>
            <a:off x="9200919" y="2633472"/>
            <a:ext cx="2350693" cy="2377440"/>
          </a:xfrm>
          <a:prstGeom prst="rect">
            <a:avLst/>
          </a:prstGeom>
          <a:noFill/>
        </p:spPr>
        <p:txBody>
          <a:bodyPr wrap="square" anchor="ctr" lIns="73152" rIns="73152" tIns="36576" bIns="36576">
            <a:noAutofit/>
          </a:bodyPr>
          <a:lstStyle/>
          <a:p>
            <a:pPr algn="ctr">
              <a:spcBef>
                <a:spcPts val="0"/>
              </a:spcBef>
              <a:spcAft>
                <a:spcPts val="0"/>
              </a:spcAft>
            </a:pPr>
            <a:r>
              <a:rPr lang="tr-TR" sz="2100" b="0" i="0">
                <a:solidFill>
                  <a:srgbClr val="262626"/>
                </a:solidFill>
                <a:latin typeface="Calibri"/>
              </a:rPr>
              <a:t>Ölçme ve değerlendirme sorularını cevaplamanız</a:t>
            </a:r>
          </a:p>
        </p:txBody>
      </p:sp>
      <p:sp>
        <p:nvSpPr>
          <p:cNvPr id="21" name="Rounded Rectangle 20"/>
          <p:cNvSpPr/>
          <p:nvPr/>
        </p:nvSpPr>
        <p:spPr>
          <a:xfrm>
            <a:off x="9200919" y="5148071"/>
            <a:ext cx="2350693" cy="502920"/>
          </a:xfrm>
          <a:prstGeom prst="roundRect">
            <a:avLst>
              <a:gd name="adj" fmla="val 50000"/>
            </a:avLst>
          </a:prstGeom>
          <a:solidFill>
            <a:srgbClr val="FFFFFF"/>
          </a:solidFill>
          <a:ln w="12700">
            <a:solidFill>
              <a:srgbClr val="8C4A2F"/>
            </a:solidFill>
          </a:ln>
          <a:effectLst/>
        </p:spPr>
        <p:txBody>
          <a:bodyPr rtlCol="0" anchor="ctr" wrap="square" lIns="36576" rIns="36576" tIns="73152" bIns="73152">
            <a:noAutofit/>
          </a:bodyPr>
          <a:lstStyle/>
          <a:p>
            <a:pPr algn="ctr">
              <a:spcBef>
                <a:spcPts val="0"/>
              </a:spcBef>
              <a:spcAft>
                <a:spcPts val="0"/>
              </a:spcAft>
            </a:pPr>
            <a:r>
              <a:rPr lang="tr-TR" sz="1350" b="1" i="0">
                <a:solidFill>
                  <a:srgbClr val="8C4A2F"/>
                </a:solidFill>
                <a:latin typeface="Calibri"/>
              </a:rPr>
              <a:t>19. hafta ve ev · s. 138-141</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118</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 / 173</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Anahtar kavramlar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4. ÜNİTE</a:t>
            </a:r>
          </a:p>
        </p:txBody>
      </p:sp>
      <p:sp>
        <p:nvSpPr>
          <p:cNvPr id="6" name="Rounded Rectangle 5"/>
          <p:cNvSpPr/>
          <p:nvPr/>
        </p:nvSpPr>
        <p:spPr>
          <a:xfrm>
            <a:off x="502920" y="1536192"/>
            <a:ext cx="3545738" cy="146304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8C4A2F"/>
                </a:solidFill>
                <a:latin typeface="Calibri"/>
              </a:rPr>
              <a:t>bağlantı</a:t>
            </a:r>
          </a:p>
        </p:txBody>
      </p:sp>
      <p:sp>
        <p:nvSpPr>
          <p:cNvPr id="7" name="Rounded Rectangle 6"/>
          <p:cNvSpPr/>
          <p:nvPr/>
        </p:nvSpPr>
        <p:spPr>
          <a:xfrm>
            <a:off x="4322978" y="1536192"/>
            <a:ext cx="3545738" cy="146304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8C4A2F"/>
                </a:solidFill>
                <a:latin typeface="Calibri"/>
              </a:rPr>
              <a:t>konum</a:t>
            </a:r>
          </a:p>
        </p:txBody>
      </p:sp>
      <p:sp>
        <p:nvSpPr>
          <p:cNvPr id="8" name="Rounded Rectangle 7"/>
          <p:cNvSpPr/>
          <p:nvPr/>
        </p:nvSpPr>
        <p:spPr>
          <a:xfrm>
            <a:off x="8143036" y="1536192"/>
            <a:ext cx="3545738" cy="146304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8C4A2F"/>
                </a:solidFill>
                <a:latin typeface="Calibri"/>
              </a:rPr>
              <a:t>mekân</a:t>
            </a:r>
          </a:p>
        </p:txBody>
      </p:sp>
      <p:sp>
        <p:nvSpPr>
          <p:cNvPr id="9" name="Rounded Rectangle 8"/>
          <p:cNvSpPr/>
          <p:nvPr/>
        </p:nvSpPr>
        <p:spPr>
          <a:xfrm>
            <a:off x="502920" y="3319272"/>
            <a:ext cx="3545738" cy="146304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8C4A2F"/>
                </a:solidFill>
                <a:latin typeface="Calibri"/>
              </a:rPr>
              <a:t>şehir</a:t>
            </a:r>
          </a:p>
        </p:txBody>
      </p:sp>
      <p:sp>
        <p:nvSpPr>
          <p:cNvPr id="10" name="Rounded Rectangle 9"/>
          <p:cNvSpPr/>
          <p:nvPr/>
        </p:nvSpPr>
        <p:spPr>
          <a:xfrm>
            <a:off x="4322978" y="3319272"/>
            <a:ext cx="3545738" cy="1463040"/>
          </a:xfrm>
          <a:prstGeom prst="roundRect">
            <a:avLst>
              <a:gd name="adj" fmla="val 30000"/>
            </a:avLst>
          </a:prstGeom>
          <a:solidFill>
            <a:srgbClr val="FFFFFF"/>
          </a:solidFill>
          <a:ln w="31750">
            <a:solidFill>
              <a:srgbClr val="8C4A2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8C4A2F"/>
                </a:solidFill>
                <a:latin typeface="Calibri"/>
              </a:rPr>
              <a:t>yerleşme</a:t>
            </a:r>
          </a:p>
        </p:txBody>
      </p:sp>
      <p:sp>
        <p:nvSpPr>
          <p:cNvPr id="11" name="Rounded Rectangle 10"/>
          <p:cNvSpPr/>
          <p:nvPr/>
        </p:nvSpPr>
        <p:spPr>
          <a:xfrm>
            <a:off x="8143036" y="3319272"/>
            <a:ext cx="3545738" cy="1463040"/>
          </a:xfrm>
          <a:prstGeom prst="roundRect">
            <a:avLst>
              <a:gd name="adj" fmla="val 30000"/>
            </a:avLst>
          </a:prstGeom>
          <a:solidFill>
            <a:srgbClr val="FFFFFF"/>
          </a:solidFill>
          <a:ln w="31750">
            <a:solidFill>
              <a:srgbClr val="2C6E8F"/>
            </a:solidFill>
          </a:ln>
          <a:effectLst/>
        </p:spPr>
        <p:txBody>
          <a:bodyPr rtlCol="0" anchor="ctr" wrap="square" lIns="128016" rIns="128016" tIns="73152" bIns="73152">
            <a:noAutofit/>
          </a:bodyPr>
          <a:lstStyle/>
          <a:p>
            <a:pPr algn="ctr">
              <a:spcBef>
                <a:spcPts val="0"/>
              </a:spcBef>
              <a:spcAft>
                <a:spcPts val="0"/>
              </a:spcAft>
            </a:pPr>
            <a:r>
              <a:rPr lang="tr-TR" sz="3000" b="1" i="0">
                <a:solidFill>
                  <a:srgbClr val="2C6E8F"/>
                </a:solidFill>
                <a:latin typeface="Calibri"/>
              </a:rPr>
              <a:t>yerleşme fonksiyonu</a:t>
            </a:r>
          </a:p>
        </p:txBody>
      </p:sp>
      <p:sp>
        <p:nvSpPr>
          <p:cNvPr id="12" name="TextBox 1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3" name="Rounded Rectangle 1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119</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 / 173</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8C4A2F"/>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15.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15</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4000" b="1" i="0">
                <a:solidFill>
                  <a:srgbClr val="FFFFFF"/>
                </a:solidFill>
                <a:latin typeface="Calibri"/>
              </a:rPr>
              <a:t>Yerleşmelerin Kuruluşu ve Gelişimi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28 Aralık 2026 - 1 Ocak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COĞ.10.4.1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Yerleşme yeri seçiminde ve yerleşmelerin gelişiminde etkili olan coğrafi faktörleri sorgulayabilme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28946" indent="-328946">
              <a:spcBef>
                <a:spcPts val="0"/>
              </a:spcBef>
              <a:spcAft>
                <a:spcPts val="500"/>
              </a:spcAft>
            </a:pPr>
            <a:r>
              <a:rPr lang="tr-TR" sz="2000" b="1" i="0">
                <a:solidFill>
                  <a:srgbClr val="FCC021"/>
                </a:solidFill>
                <a:latin typeface="Calibri"/>
              </a:rPr>
              <a:t>a)  </a:t>
            </a:r>
            <a:r>
              <a:rPr lang="tr-TR" sz="2000" b="0" i="0">
                <a:solidFill>
                  <a:srgbClr val="FFFFFF"/>
                </a:solidFill>
                <a:latin typeface="Calibri"/>
              </a:rPr>
              <a:t>Yerleşme yeri seçiminde ve yerleşmelerin gelişiminde etkili olan coğrafi faktörlere yönelik sorular sorar.</a:t>
            </a:r>
          </a:p>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Yerleşme yeri seçiminde ve yerleşmelerin gelişiminde etkili olan coğrafi faktörlere yönelik bilgi toplar.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4. Ünite: Beşerî Sistemler ve Süreçler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5 / 173</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15. HAFTA</a:t>
            </a:r>
          </a:p>
        </p:txBody>
      </p:sp>
      <p:cxnSp>
        <p:nvCxnSpPr>
          <p:cNvPr id="6" name="Connector 5"/>
          <p:cNvCxnSpPr/>
          <p:nvPr/>
        </p:nvCxnSpPr>
        <p:spPr>
          <a:xfrm>
            <a:off x="1541038" y="2212848"/>
            <a:ext cx="9109616" cy="0"/>
          </a:xfrm>
          <a:prstGeom prst="line">
            <a:avLst/>
          </a:prstGeom>
          <a:ln w="50800">
            <a:solidFill>
              <a:srgbClr val="D9D9D9"/>
            </a:solidFill>
          </a:ln>
        </p:spPr>
      </p:cxnSp>
      <p:sp>
        <p:nvSpPr>
          <p:cNvPr id="7" name="Oval 6"/>
          <p:cNvSpPr/>
          <p:nvPr/>
        </p:nvSpPr>
        <p:spPr>
          <a:xfrm>
            <a:off x="1156990"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İki yerleşme</a:t>
            </a:r>
          </a:p>
        </p:txBody>
      </p:sp>
      <p:sp>
        <p:nvSpPr>
          <p:cNvPr id="9" name="TextBox 8"/>
          <p:cNvSpPr txBox="1"/>
          <p:nvPr/>
        </p:nvSpPr>
        <p:spPr>
          <a:xfrm>
            <a:off x="502920"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Başlarken · s. 120</a:t>
            </a:r>
          </a:p>
        </p:txBody>
      </p:sp>
      <p:sp>
        <p:nvSpPr>
          <p:cNvPr id="10" name="Oval 9"/>
          <p:cNvSpPr/>
          <p:nvPr/>
        </p:nvSpPr>
        <p:spPr>
          <a:xfrm>
            <a:off x="3434394"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780324"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Tarih şeridi</a:t>
            </a:r>
          </a:p>
        </p:txBody>
      </p:sp>
      <p:sp>
        <p:nvSpPr>
          <p:cNvPr id="12" name="TextBox 11"/>
          <p:cNvSpPr txBox="1"/>
          <p:nvPr/>
        </p:nvSpPr>
        <p:spPr>
          <a:xfrm>
            <a:off x="2780324"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Konuya Başlarken · s. 121</a:t>
            </a:r>
          </a:p>
        </p:txBody>
      </p:sp>
      <p:sp>
        <p:nvSpPr>
          <p:cNvPr id="13" name="Oval 12"/>
          <p:cNvSpPr/>
          <p:nvPr/>
        </p:nvSpPr>
        <p:spPr>
          <a:xfrm>
            <a:off x="5711798"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5057728"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Yerleşmenin hikâyesi</a:t>
            </a:r>
          </a:p>
        </p:txBody>
      </p:sp>
      <p:sp>
        <p:nvSpPr>
          <p:cNvPr id="15" name="TextBox 14"/>
          <p:cNvSpPr txBox="1"/>
          <p:nvPr/>
        </p:nvSpPr>
        <p:spPr>
          <a:xfrm>
            <a:off x="5057728"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Mağaradan metropole · s. 121-122</a:t>
            </a:r>
          </a:p>
        </p:txBody>
      </p:sp>
      <p:sp>
        <p:nvSpPr>
          <p:cNvPr id="16" name="Oval 15"/>
          <p:cNvSpPr/>
          <p:nvPr/>
        </p:nvSpPr>
        <p:spPr>
          <a:xfrm>
            <a:off x="7989202"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7335132"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Neden burada?</a:t>
            </a:r>
          </a:p>
        </p:txBody>
      </p:sp>
      <p:sp>
        <p:nvSpPr>
          <p:cNvPr id="18" name="TextBox 17"/>
          <p:cNvSpPr txBox="1"/>
          <p:nvPr/>
        </p:nvSpPr>
        <p:spPr>
          <a:xfrm>
            <a:off x="7335132"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Doğal ve beşerî faktörler · s. 123-124</a:t>
            </a:r>
          </a:p>
        </p:txBody>
      </p:sp>
      <p:sp>
        <p:nvSpPr>
          <p:cNvPr id="19" name="Oval 18"/>
          <p:cNvSpPr/>
          <p:nvPr/>
        </p:nvSpPr>
        <p:spPr>
          <a:xfrm>
            <a:off x="10266606" y="1828800"/>
            <a:ext cx="768096" cy="768096"/>
          </a:xfrm>
          <a:prstGeom prst="ellipse">
            <a:avLst/>
          </a:prstGeom>
          <a:solidFill>
            <a:srgbClr val="8C4A2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9612536" y="2788920"/>
            <a:ext cx="2076236"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Gelecek derse hazırlık</a:t>
            </a:r>
          </a:p>
        </p:txBody>
      </p:sp>
      <p:sp>
        <p:nvSpPr>
          <p:cNvPr id="21" name="TextBox 20"/>
          <p:cNvSpPr txBox="1"/>
          <p:nvPr/>
        </p:nvSpPr>
        <p:spPr>
          <a:xfrm>
            <a:off x="9612536" y="4041648"/>
            <a:ext cx="2076236"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Gruplar ve yerleşmeler · s. 124</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 / 173</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3. ünite ölçme soruları: kısa cevaplar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DÖNÜT · 5 dk</a:t>
            </a:r>
          </a:p>
        </p:txBody>
      </p:sp>
      <p:graphicFrame>
        <p:nvGraphicFramePr>
          <p:cNvPr id="6" name="Table 5"/>
          <p:cNvGraphicFramePr>
            <a:graphicFrameLocks noGrp="1"/>
          </p:cNvGraphicFramePr>
          <p:nvPr/>
        </p:nvGraphicFramePr>
        <p:xfrm>
          <a:off x="502920" y="1216152"/>
          <a:ext cx="11183112" cy="4960620"/>
        </p:xfrm>
        <a:graphic>
          <a:graphicData uri="http://schemas.openxmlformats.org/drawingml/2006/table">
            <a:tbl>
              <a:tblPr firstRow="1" bandRow="1">
                <a:tableStyleId>{5C22544A-7EE6-4342-B048-85BDC9FD1C3A}</a:tableStyleId>
              </a:tblPr>
              <a:tblGrid>
                <a:gridCol w="1143000"/>
                <a:gridCol w="10040112"/>
              </a:tblGrid>
              <a:tr h="384048">
                <a:tc>
                  <a:txBody>
                    <a:bodyPr wrap="square"/>
                    <a:lstStyle/>
                    <a:p>
                      <a:pPr algn="ctr">
                        <a:spcBef>
                          <a:spcPts val="0"/>
                        </a:spcBef>
                        <a:spcAft>
                          <a:spcPts val="0"/>
                        </a:spcAft>
                      </a:pPr>
                      <a:r>
                        <a:rPr lang="tr-TR" sz="1600" b="1" i="0">
                          <a:solidFill>
                            <a:srgbClr val="FFFFFF"/>
                          </a:solidFill>
                          <a:latin typeface="Calibri"/>
                        </a:rPr>
                        <a:t>Soru</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Kısa cevap</a:t>
                      </a:r>
                    </a:p>
                  </a:txBody>
                  <a:tcPr marL="54864" marR="54864" marT="18288" marB="18288" anchor="ctr">
                    <a:solidFill>
                      <a:srgbClr val="8C4A2F"/>
                    </a:solidFill>
                  </a:tcPr>
                </a:tc>
              </a:tr>
              <a:tr h="416052">
                <a:tc>
                  <a:txBody>
                    <a:bodyPr wrap="square"/>
                    <a:lstStyle/>
                    <a:p>
                      <a:pPr algn="ctr">
                        <a:spcBef>
                          <a:spcPts val="0"/>
                        </a:spcBef>
                        <a:spcAft>
                          <a:spcPts val="0"/>
                        </a:spcAft>
                      </a:pPr>
                      <a:r>
                        <a:rPr lang="tr-TR" sz="1500" b="0" i="0">
                          <a:solidFill>
                            <a:srgbClr val="262626"/>
                          </a:solidFill>
                          <a:latin typeface="Calibri"/>
                        </a:rPr>
                        <a:t>1-3</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Hindistan kuzeye ilerledi, Ekvator'u geçti, Asya'ya çarptı · konveksiyonel akıntılar · orojenez: Himalaya</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4-5</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Kara: rift vadisi, kıvrım ve kırık dağları, volkan konileri · okyanus: sırt, hendek, ada yayı</a:t>
                      </a: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6</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Genç: Kayalık, Himalaya, Alp, And · eski: İskandinav, Appalaş, Altay, Büyük Dividing, Ural</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7-8</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Çarpışan sınırlar genç dağlar boyunca · volkan, deprem ve sıcak su aynı kuşaklarda</a:t>
                      </a: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9-11</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Afrika, Arabistan, Avrasya · Kuzey Anadolu, Doğu Anadolu, Batı Anadolu fayları · sıkışma</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12-13</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Tektonizma olayları s. 69 çizelgesinden · Tethys tortulları kıvrıldı, yükseldi; boğazlar</a:t>
                      </a: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14-16</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İç: volkanizma (tüf) · dış: ayrışma, sel suları · dirençli kayaç korur, dirençsiz aşınır</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17-18</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Grönland buzul · Sahra rüzgâr · Amazon su ve canlı … nedenleri iklim ve konumdan</a:t>
                      </a: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19-20</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Fiyortlu a · haliçli b · enine c · boyuna ç (dağların kıyıya göre uzanışı)</a:t>
                      </a:r>
                    </a:p>
                  </a:txBody>
                  <a:tcPr marL="54864" marR="54864" marT="18288" marB="18288" anchor="ctr">
                    <a:solidFill>
                      <a:srgbClr val="FFFFFF"/>
                    </a:solidFill>
                  </a:tcPr>
                </a:tc>
              </a:tr>
              <a:tr h="416052">
                <a:tc>
                  <a:txBody>
                    <a:bodyPr wrap="square"/>
                    <a:lstStyle/>
                    <a:p>
                      <a:pPr algn="ctr">
                        <a:spcBef>
                          <a:spcPts val="0"/>
                        </a:spcBef>
                        <a:spcAft>
                          <a:spcPts val="0"/>
                        </a:spcAft>
                      </a:pPr>
                      <a:r>
                        <a:rPr lang="tr-TR" sz="1500" b="0" i="0">
                          <a:solidFill>
                            <a:srgbClr val="262626"/>
                          </a:solidFill>
                          <a:latin typeface="Calibri"/>
                        </a:rPr>
                        <a:t>21-22</a:t>
                      </a:r>
                    </a:p>
                  </a:txBody>
                  <a:tcPr marL="54864" marR="54864" marT="18288" marB="18288" anchor="ctr">
                    <a:solidFill>
                      <a:srgbClr val="F0F0F0"/>
                    </a:solidFill>
                  </a:tcPr>
                </a:tc>
                <a:tc>
                  <a:txBody>
                    <a:bodyPr wrap="square"/>
                    <a:lstStyle/>
                    <a:p>
                      <a:pPr algn="l">
                        <a:spcBef>
                          <a:spcPts val="0"/>
                        </a:spcBef>
                        <a:spcAft>
                          <a:spcPts val="0"/>
                        </a:spcAft>
                      </a:pPr>
                      <a:r>
                        <a:rPr lang="tr-TR" sz="1500" b="0" i="0">
                          <a:solidFill>
                            <a:srgbClr val="262626"/>
                          </a:solidFill>
                          <a:latin typeface="Calibri"/>
                        </a:rPr>
                        <a:t>Görseldeki 15 şekil · akarsu, dalga-akıntı, buzul (sirk), rüzgâr (kumul)</a:t>
                      </a:r>
                    </a:p>
                  </a:txBody>
                  <a:tcPr marL="54864" marR="54864" marT="18288" marB="18288" anchor="ctr">
                    <a:solidFill>
                      <a:srgbClr val="F0F0F0"/>
                    </a:solidFill>
                  </a:tcPr>
                </a:tc>
              </a:tr>
              <a:tr h="416052">
                <a:tc>
                  <a:txBody>
                    <a:bodyPr wrap="square"/>
                    <a:lstStyle/>
                    <a:p>
                      <a:pPr algn="ctr">
                        <a:spcBef>
                          <a:spcPts val="0"/>
                        </a:spcBef>
                        <a:spcAft>
                          <a:spcPts val="0"/>
                        </a:spcAft>
                      </a:pPr>
                      <a:r>
                        <a:rPr lang="tr-TR" sz="1500" b="0" i="0">
                          <a:solidFill>
                            <a:srgbClr val="262626"/>
                          </a:solidFill>
                          <a:latin typeface="Calibri"/>
                        </a:rPr>
                        <a:t>23-25</a:t>
                      </a:r>
                    </a:p>
                  </a:txBody>
                  <a:tcPr marL="54864" marR="54864" marT="18288" marB="18288" anchor="ctr">
                    <a:solidFill>
                      <a:srgbClr val="FFFFFF"/>
                    </a:solidFill>
                  </a:tcPr>
                </a:tc>
                <a:tc>
                  <a:txBody>
                    <a:bodyPr wrap="square"/>
                    <a:lstStyle/>
                    <a:p>
                      <a:pPr algn="l">
                        <a:spcBef>
                          <a:spcPts val="0"/>
                        </a:spcBef>
                        <a:spcAft>
                          <a:spcPts val="0"/>
                        </a:spcAft>
                      </a:pPr>
                      <a:r>
                        <a:rPr lang="tr-TR" sz="1500" b="0" i="0">
                          <a:solidFill>
                            <a:srgbClr val="262626"/>
                          </a:solidFill>
                          <a:latin typeface="Calibri"/>
                        </a:rPr>
                        <a:t>Yer şekillerinin ekonomi, sosyal hayat, kültür ve yerleşmeye etkileri; olumlu-olumsuz yönler</a:t>
                      </a:r>
                    </a:p>
                  </a:txBody>
                  <a:tcPr marL="54864" marR="54864" marT="18288" marB="18288" anchor="ctr">
                    <a:solidFill>
                      <a:srgbClr val="FFFFFF"/>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108-117</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 / 173</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iki yerleşme</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pic>
        <p:nvPicPr>
          <p:cNvPr id="6" name="Picture 5" descr="h15_istanbul_s120.jpg"/>
          <p:cNvPicPr>
            <a:picLocks noChangeAspect="1"/>
          </p:cNvPicPr>
          <p:nvPr/>
        </p:nvPicPr>
        <p:blipFill>
          <a:blip r:embed="rId3"/>
          <a:stretch>
            <a:fillRect/>
          </a:stretch>
        </p:blipFill>
        <p:spPr>
          <a:xfrm>
            <a:off x="1508393" y="1243584"/>
            <a:ext cx="3444820" cy="3063240"/>
          </a:xfrm>
          <a:prstGeom prst="rect">
            <a:avLst/>
          </a:prstGeom>
          <a:ln w="9525">
            <a:solidFill>
              <a:srgbClr val="D9D9D9"/>
            </a:solidFill>
          </a:ln>
        </p:spPr>
      </p:pic>
      <p:sp>
        <p:nvSpPr>
          <p:cNvPr id="7" name="TextBox 6"/>
          <p:cNvSpPr txBox="1"/>
          <p:nvPr/>
        </p:nvSpPr>
        <p:spPr>
          <a:xfrm>
            <a:off x="502920" y="4325112"/>
            <a:ext cx="5455767" cy="365760"/>
          </a:xfrm>
          <a:prstGeom prst="rect">
            <a:avLst/>
          </a:prstGeom>
          <a:noFill/>
        </p:spPr>
        <p:txBody>
          <a:bodyPr wrap="square" anchor="t" lIns="73152" rIns="73152" tIns="36576" bIns="36576">
            <a:noAutofit/>
          </a:bodyPr>
          <a:lstStyle/>
          <a:p>
            <a:pPr algn="ctr">
              <a:spcBef>
                <a:spcPts val="0"/>
              </a:spcBef>
              <a:spcAft>
                <a:spcPts val="0"/>
              </a:spcAft>
            </a:pPr>
            <a:r>
              <a:rPr lang="tr-TR" sz="1800" b="1" i="0">
                <a:solidFill>
                  <a:srgbClr val="7A5C9E"/>
                </a:solidFill>
                <a:latin typeface="Calibri"/>
              </a:rPr>
              <a:t>İstanbul</a:t>
            </a:r>
          </a:p>
        </p:txBody>
      </p:sp>
      <p:pic>
        <p:nvPicPr>
          <p:cNvPr id="8" name="Picture 7" descr="h15_menderes_s120.jpg"/>
          <p:cNvPicPr>
            <a:picLocks noChangeAspect="1"/>
          </p:cNvPicPr>
          <p:nvPr/>
        </p:nvPicPr>
        <p:blipFill>
          <a:blip r:embed="rId4"/>
          <a:stretch>
            <a:fillRect/>
          </a:stretch>
        </p:blipFill>
        <p:spPr>
          <a:xfrm>
            <a:off x="7150025" y="1243584"/>
            <a:ext cx="3621731" cy="3063240"/>
          </a:xfrm>
          <a:prstGeom prst="rect">
            <a:avLst/>
          </a:prstGeom>
          <a:ln w="9525">
            <a:solidFill>
              <a:srgbClr val="D9D9D9"/>
            </a:solidFill>
          </a:ln>
        </p:spPr>
      </p:pic>
      <p:sp>
        <p:nvSpPr>
          <p:cNvPr id="9" name="TextBox 8"/>
          <p:cNvSpPr txBox="1"/>
          <p:nvPr/>
        </p:nvSpPr>
        <p:spPr>
          <a:xfrm>
            <a:off x="6233007" y="4325112"/>
            <a:ext cx="5455767" cy="365760"/>
          </a:xfrm>
          <a:prstGeom prst="rect">
            <a:avLst/>
          </a:prstGeom>
          <a:noFill/>
        </p:spPr>
        <p:txBody>
          <a:bodyPr wrap="square" anchor="t" lIns="73152" rIns="73152" tIns="36576" bIns="36576">
            <a:noAutofit/>
          </a:bodyPr>
          <a:lstStyle/>
          <a:p>
            <a:pPr algn="ctr">
              <a:spcBef>
                <a:spcPts val="0"/>
              </a:spcBef>
              <a:spcAft>
                <a:spcPts val="0"/>
              </a:spcAft>
            </a:pPr>
            <a:r>
              <a:rPr lang="tr-TR" sz="1800" b="1" i="0">
                <a:solidFill>
                  <a:srgbClr val="7A5C9E"/>
                </a:solidFill>
                <a:latin typeface="Calibri"/>
              </a:rPr>
              <a:t>Menderes-İzmir</a:t>
            </a:r>
          </a:p>
        </p:txBody>
      </p:sp>
      <p:sp>
        <p:nvSpPr>
          <p:cNvPr id="10" name="Rounded Rectangle 9"/>
          <p:cNvSpPr/>
          <p:nvPr/>
        </p:nvSpPr>
        <p:spPr>
          <a:xfrm>
            <a:off x="502920" y="4782312"/>
            <a:ext cx="11185855" cy="14173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600"/>
              </a:spcAft>
            </a:pPr>
            <a:r>
              <a:rPr lang="tr-TR" sz="2100" b="1" i="0">
                <a:solidFill>
                  <a:srgbClr val="262626"/>
                </a:solidFill>
                <a:latin typeface="Calibri"/>
              </a:rPr>
              <a:t>1. Görselleri verilen yerleşmelerin yerleşme alanı olarak seçilmesinde belirleyici olan faktörler nelerdir?</a:t>
            </a:r>
          </a:p>
          <a:p>
            <a:pPr algn="l">
              <a:spcBef>
                <a:spcPts val="0"/>
              </a:spcBef>
              <a:spcAft>
                <a:spcPts val="0"/>
              </a:spcAft>
            </a:pPr>
            <a:r>
              <a:rPr lang="tr-TR" sz="2100" b="1" i="0">
                <a:solidFill>
                  <a:srgbClr val="262626"/>
                </a:solidFill>
                <a:latin typeface="Calibri"/>
              </a:rPr>
              <a:t>2. Görselleri verilen yerleşmeler hangi özellikleri bakımından birbirinden farklılık gösterir?</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120</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 / 173</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Başlarken: iki yerleşme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82296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1. Belirleyici faktörler? 2. Hangi özellikleriyle farklı?</a:t>
            </a:r>
          </a:p>
        </p:txBody>
      </p:sp>
      <p:sp>
        <p:nvSpPr>
          <p:cNvPr id="7" name="Rounded Rectangle 6"/>
          <p:cNvSpPr/>
          <p:nvPr/>
        </p:nvSpPr>
        <p:spPr>
          <a:xfrm>
            <a:off x="502920" y="2221992"/>
            <a:ext cx="11185855" cy="397764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221992"/>
            <a:ext cx="109728" cy="3977640"/>
          </a:xfrm>
          <a:prstGeom prst="rect">
            <a:avLst/>
          </a:prstGeom>
          <a:solidFill>
            <a:srgbClr val="2E7D32"/>
          </a:solidFill>
          <a:ln>
            <a:noFill/>
          </a:ln>
          <a:effectLst/>
        </p:spPr>
        <p:txBody>
          <a:bodyPr rtlCol="0" anchor="ctr"/>
          <a:lstStyle/>
          <a:p/>
        </p:txBody>
      </p:sp>
      <p:sp>
        <p:nvSpPr>
          <p:cNvPr id="9" name="TextBox 8"/>
          <p:cNvSpPr txBox="1"/>
          <p:nvPr/>
        </p:nvSpPr>
        <p:spPr>
          <a:xfrm>
            <a:off x="731520" y="2276856"/>
            <a:ext cx="10865815" cy="386791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1) İstanbul: kıyı ve boğaz; kara ve deniz ulaşımının buluştuğu yer (köprü, otoyol); iş imkânı. Menderes: düzlük, tarlalar ve bahçeler (verimli tarım alanı), yakında su kaynağı (göl), dağ eteği.</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2) Büyüklük ve nüfus yoğunluğu · yapıların türü (çok katlı binalar - bahçeli evler) · ekonomik faaliyet (tarım dışı - tarım) · ulaşım ağı. İstanbul şehir, Menderes görüntüsü kır yerleşmesine benzer.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120, 125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9 / 173</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Ön değerlendirme: yaşadığımız yer</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SINAV DEĞİL</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Yaşadığımız yerin yerleşme alanı olarak seçilmesinde hangi faktörler etkili olmuş olabilir? Yaşadığımız yer başka yerleşmelerden hangi özellikleriyle ayrılır?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TextBox 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10 / 173</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Ön değerlendirme: yaşadığımız yer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Yaşadığımız yerin yerleşme alanı olarak seçilmesinde hangi faktörler etkili olmuş olabilir? Yaşadığımız yer başka yerleşmelerden hangi özellikleriyle ayrılır?</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a:spcBef>
                <a:spcPts val="0"/>
              </a:spcBef>
              <a:spcAft>
                <a:spcPts val="500"/>
              </a:spcAft>
            </a:pPr>
            <a:r>
              <a:rPr lang="tr-TR" sz="2100" b="1" i="0">
                <a:solidFill>
                  <a:srgbClr val="262626"/>
                </a:solidFill>
                <a:latin typeface="Calibri"/>
              </a:rPr>
              <a:t>Bu sorunun tek doğru cevabı yok: bildiklerini söyle, emin olmadığını 'araştırılacak' diye not et.</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Doğal: yer şekilleri (düz ya da eğimli alan), su kaynakları, iklim.</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Beşerî: iş imkânları, ulaşım yolları, göç.</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Ayıran özellikler: büyüklük, nüfus, yapılar, ekonomik faaliyetler.</a:t>
            </a:r>
          </a:p>
          <a:p>
            <a:pPr algn="l">
              <a:spcBef>
                <a:spcPts val="0"/>
              </a:spcBef>
              <a:spcAft>
                <a:spcPts val="0"/>
              </a:spcAft>
            </a:pPr>
            <a:r>
              <a:rPr lang="tr-TR" sz="2100" b="1" i="0">
                <a:solidFill>
                  <a:srgbClr val="262626"/>
                </a:solidFill>
                <a:latin typeface="Calibri"/>
              </a:rPr>
              <a:t>Bu soruların cevabını 19. haftada bireysel sunu için araştıracaksın.</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11 / 173</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yaşadığımız yerin tarih şeridi</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6 dk</a:t>
            </a:r>
          </a:p>
        </p:txBody>
      </p:sp>
      <p:sp>
        <p:nvSpPr>
          <p:cNvPr id="6" name="Rounded Rectangle 5"/>
          <p:cNvSpPr/>
          <p:nvPr/>
        </p:nvSpPr>
        <p:spPr>
          <a:xfrm>
            <a:off x="502920" y="1243584"/>
            <a:ext cx="11185855" cy="9144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43584"/>
            <a:ext cx="118872" cy="914400"/>
          </a:xfrm>
          <a:prstGeom prst="rect">
            <a:avLst/>
          </a:prstGeom>
          <a:solidFill>
            <a:srgbClr val="7A5C9E"/>
          </a:solidFill>
          <a:ln>
            <a:noFill/>
          </a:ln>
          <a:effectLst/>
        </p:spPr>
        <p:txBody>
          <a:bodyPr rtlCol="0" anchor="ctr"/>
          <a:lstStyle/>
          <a:p/>
        </p:txBody>
      </p:sp>
      <p:sp>
        <p:nvSpPr>
          <p:cNvPr id="8" name="TextBox 7"/>
          <p:cNvSpPr txBox="1"/>
          <p:nvPr/>
        </p:nvSpPr>
        <p:spPr>
          <a:xfrm>
            <a:off x="777240" y="1243584"/>
            <a:ext cx="10774375" cy="91440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Cumhuriyet'in ilk yıllarından günümüze, yaşadığınız yerleşmenin gelişiminde öne çıkan doğal ve beşerî faktörlerin neler olduğunu verilen tarih şeridine yazınız.</a:t>
            </a:r>
          </a:p>
        </p:txBody>
      </p:sp>
      <p:cxnSp>
        <p:nvCxnSpPr>
          <p:cNvPr id="9" name="Connector 8"/>
          <p:cNvCxnSpPr/>
          <p:nvPr/>
        </p:nvCxnSpPr>
        <p:spPr>
          <a:xfrm>
            <a:off x="868680" y="2724912"/>
            <a:ext cx="10454335" cy="0"/>
          </a:xfrm>
          <a:prstGeom prst="line">
            <a:avLst/>
          </a:prstGeom>
          <a:ln w="50800">
            <a:solidFill>
              <a:srgbClr val="7A5C9E"/>
            </a:solidFill>
            <a:tailEnd type="triangle" w="med" len="med"/>
          </a:ln>
        </p:spPr>
      </p:cxnSp>
      <p:sp>
        <p:nvSpPr>
          <p:cNvPr id="10" name="Oval 9"/>
          <p:cNvSpPr/>
          <p:nvPr/>
        </p:nvSpPr>
        <p:spPr>
          <a:xfrm>
            <a:off x="3172968" y="2606040"/>
            <a:ext cx="237744" cy="237744"/>
          </a:xfrm>
          <a:prstGeom prst="ellipse">
            <a:avLst/>
          </a:prstGeom>
          <a:solidFill>
            <a:srgbClr val="7A5C9E"/>
          </a:solidFill>
          <a:ln>
            <a:noFill/>
          </a:ln>
          <a:effectLst/>
        </p:spPr>
        <p:txBody>
          <a:bodyPr rtlCol="0" anchor="ctr"/>
          <a:lstStyle/>
          <a:p/>
        </p:txBody>
      </p:sp>
      <p:sp>
        <p:nvSpPr>
          <p:cNvPr id="11" name="TextBox 10"/>
          <p:cNvSpPr txBox="1"/>
          <p:nvPr/>
        </p:nvSpPr>
        <p:spPr>
          <a:xfrm>
            <a:off x="822960" y="2176272"/>
            <a:ext cx="4937760" cy="365760"/>
          </a:xfrm>
          <a:prstGeom prst="rect">
            <a:avLst/>
          </a:prstGeom>
          <a:noFill/>
        </p:spPr>
        <p:txBody>
          <a:bodyPr wrap="square" anchor="t" lIns="73152" rIns="73152" tIns="36576" bIns="36576">
            <a:noAutofit/>
          </a:bodyPr>
          <a:lstStyle/>
          <a:p>
            <a:pPr algn="ctr">
              <a:spcBef>
                <a:spcPts val="0"/>
              </a:spcBef>
              <a:spcAft>
                <a:spcPts val="0"/>
              </a:spcAft>
            </a:pPr>
            <a:r>
              <a:rPr lang="tr-TR" sz="1850" b="1" i="0">
                <a:solidFill>
                  <a:srgbClr val="7A5C9E"/>
                </a:solidFill>
                <a:latin typeface="Calibri"/>
              </a:rPr>
              <a:t>Cumhuriyet'in İlk Yılları</a:t>
            </a:r>
          </a:p>
        </p:txBody>
      </p:sp>
      <p:sp>
        <p:nvSpPr>
          <p:cNvPr id="12" name="Rounded Rectangle 11"/>
          <p:cNvSpPr/>
          <p:nvPr/>
        </p:nvSpPr>
        <p:spPr>
          <a:xfrm>
            <a:off x="822960" y="2999232"/>
            <a:ext cx="4937760" cy="1051560"/>
          </a:xfrm>
          <a:prstGeom prst="roundRect">
            <a:avLst>
              <a:gd name="adj" fmla="val 8000"/>
            </a:avLst>
          </a:prstGeom>
          <a:solidFill>
            <a:srgbClr val="FFFFFF"/>
          </a:solidFill>
          <a:ln w="12700">
            <a:solidFill>
              <a:srgbClr val="D9D9D9"/>
            </a:solidFill>
          </a:ln>
          <a:effectLst/>
        </p:spPr>
        <p:txBody>
          <a:bodyPr rtlCol="0" anchor="ctr" wrap="square" lIns="128016" rIns="128016" tIns="73152" bIns="73152">
            <a:noAutofit/>
          </a:bodyPr>
          <a:lstStyle/>
          <a:p>
            <a:pPr algn="ctr">
              <a:spcBef>
                <a:spcPts val="0"/>
              </a:spcBef>
              <a:spcAft>
                <a:spcPts val="0"/>
              </a:spcAft>
            </a:pPr>
            <a:r>
              <a:rPr lang="tr-TR" sz="2000" b="0" i="0">
                <a:solidFill>
                  <a:srgbClr val="767676"/>
                </a:solidFill>
                <a:latin typeface="Calibri"/>
              </a:rPr>
              <a:t>Öne Çıkan Faktörler: … · … · …</a:t>
            </a:r>
          </a:p>
        </p:txBody>
      </p:sp>
      <p:sp>
        <p:nvSpPr>
          <p:cNvPr id="13" name="Oval 12"/>
          <p:cNvSpPr/>
          <p:nvPr/>
        </p:nvSpPr>
        <p:spPr>
          <a:xfrm>
            <a:off x="9116568" y="2606040"/>
            <a:ext cx="237744" cy="237744"/>
          </a:xfrm>
          <a:prstGeom prst="ellipse">
            <a:avLst/>
          </a:prstGeom>
          <a:solidFill>
            <a:srgbClr val="7A5C9E"/>
          </a:solidFill>
          <a:ln>
            <a:noFill/>
          </a:ln>
          <a:effectLst/>
        </p:spPr>
        <p:txBody>
          <a:bodyPr rtlCol="0" anchor="ctr"/>
          <a:lstStyle/>
          <a:p/>
        </p:txBody>
      </p:sp>
      <p:sp>
        <p:nvSpPr>
          <p:cNvPr id="14" name="TextBox 13"/>
          <p:cNvSpPr txBox="1"/>
          <p:nvPr/>
        </p:nvSpPr>
        <p:spPr>
          <a:xfrm>
            <a:off x="6766560" y="2176272"/>
            <a:ext cx="4937760" cy="365760"/>
          </a:xfrm>
          <a:prstGeom prst="rect">
            <a:avLst/>
          </a:prstGeom>
          <a:noFill/>
        </p:spPr>
        <p:txBody>
          <a:bodyPr wrap="square" anchor="t" lIns="73152" rIns="73152" tIns="36576" bIns="36576">
            <a:noAutofit/>
          </a:bodyPr>
          <a:lstStyle/>
          <a:p>
            <a:pPr algn="ctr">
              <a:spcBef>
                <a:spcPts val="0"/>
              </a:spcBef>
              <a:spcAft>
                <a:spcPts val="0"/>
              </a:spcAft>
            </a:pPr>
            <a:r>
              <a:rPr lang="tr-TR" sz="1850" b="1" i="0">
                <a:solidFill>
                  <a:srgbClr val="7A5C9E"/>
                </a:solidFill>
                <a:latin typeface="Calibri"/>
              </a:rPr>
              <a:t>Günümüz</a:t>
            </a:r>
          </a:p>
        </p:txBody>
      </p:sp>
      <p:sp>
        <p:nvSpPr>
          <p:cNvPr id="15" name="Rounded Rectangle 14"/>
          <p:cNvSpPr/>
          <p:nvPr/>
        </p:nvSpPr>
        <p:spPr>
          <a:xfrm>
            <a:off x="6766560" y="2999232"/>
            <a:ext cx="4937760" cy="1051560"/>
          </a:xfrm>
          <a:prstGeom prst="roundRect">
            <a:avLst>
              <a:gd name="adj" fmla="val 8000"/>
            </a:avLst>
          </a:prstGeom>
          <a:solidFill>
            <a:srgbClr val="FFFFFF"/>
          </a:solidFill>
          <a:ln w="12700">
            <a:solidFill>
              <a:srgbClr val="D9D9D9"/>
            </a:solidFill>
          </a:ln>
          <a:effectLst/>
        </p:spPr>
        <p:txBody>
          <a:bodyPr rtlCol="0" anchor="ctr" wrap="square" lIns="128016" rIns="128016" tIns="73152" bIns="73152">
            <a:noAutofit/>
          </a:bodyPr>
          <a:lstStyle/>
          <a:p>
            <a:pPr algn="ctr">
              <a:spcBef>
                <a:spcPts val="0"/>
              </a:spcBef>
              <a:spcAft>
                <a:spcPts val="0"/>
              </a:spcAft>
            </a:pPr>
            <a:r>
              <a:rPr lang="tr-TR" sz="2000" b="0" i="0">
                <a:solidFill>
                  <a:srgbClr val="767676"/>
                </a:solidFill>
                <a:latin typeface="Calibri"/>
              </a:rPr>
              <a:t>Öne Çıkan Faktörler: … · … · …</a:t>
            </a:r>
          </a:p>
        </p:txBody>
      </p:sp>
      <p:sp>
        <p:nvSpPr>
          <p:cNvPr id="16" name="Rounded Rectangle 15"/>
          <p:cNvSpPr/>
          <p:nvPr/>
        </p:nvSpPr>
        <p:spPr>
          <a:xfrm>
            <a:off x="502920" y="4233672"/>
            <a:ext cx="11185855" cy="20116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600"/>
              </a:spcAft>
            </a:pPr>
            <a:r>
              <a:rPr lang="tr-TR" sz="1800" b="0" i="0">
                <a:solidFill>
                  <a:srgbClr val="262626"/>
                </a:solidFill>
                <a:latin typeface="Calibri"/>
              </a:rPr>
              <a:t>1. Yaşadığınız yerleşmenin gelişiminde geçmişten bugüne öne çıkan doğal ve beşerî faktörler hangileridir?</a:t>
            </a:r>
          </a:p>
          <a:p>
            <a:pPr algn="l">
              <a:spcBef>
                <a:spcPts val="0"/>
              </a:spcBef>
              <a:spcAft>
                <a:spcPts val="0"/>
              </a:spcAft>
            </a:pPr>
            <a:r>
              <a:rPr lang="tr-TR" sz="1800" b="0" i="0">
                <a:solidFill>
                  <a:srgbClr val="262626"/>
                </a:solidFill>
                <a:latin typeface="Calibri"/>
              </a:rPr>
              <a:t>2. Yaşadığınız yerleşmenin gelişiminde öne çıkan doğal ve beşerî faktörlerde a) geçmişten bugüne ne tür bir değişim yaşanmıştır? b) geçmişten bugüne yaşananlar, yerleşme alanında hangi açılardan değişime neden olmuş olabilir? c) zaman içinde yaşanan değişim, yerleşme alanındaki insanların günlük hayatını nasıl etkilemiş olabilir?</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12 / 173</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Konuya Başlarken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Tarih şeridi: geçmişte ve günümüzde öne çıkan faktörler; değişim ve günlük hayat</a:t>
            </a:r>
          </a:p>
        </p:txBody>
      </p:sp>
      <p:sp>
        <p:nvSpPr>
          <p:cNvPr id="7" name="Rounded Rectangle 6"/>
          <p:cNvSpPr/>
          <p:nvPr/>
        </p:nvSpPr>
        <p:spPr>
          <a:xfrm>
            <a:off x="502920" y="2130552"/>
            <a:ext cx="11185855" cy="40690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130552"/>
            <a:ext cx="109728" cy="4069080"/>
          </a:xfrm>
          <a:prstGeom prst="rect">
            <a:avLst/>
          </a:prstGeom>
          <a:solidFill>
            <a:srgbClr val="2E7D32"/>
          </a:solidFill>
          <a:ln>
            <a:noFill/>
          </a:ln>
          <a:effectLst/>
        </p:spPr>
        <p:txBody>
          <a:bodyPr rtlCol="0" anchor="ctr"/>
          <a:lstStyle/>
          <a:p/>
        </p:txBody>
      </p:sp>
      <p:sp>
        <p:nvSpPr>
          <p:cNvPr id="9" name="TextBox 8"/>
          <p:cNvSpPr txBox="1"/>
          <p:nvPr/>
        </p:nvSpPr>
        <p:spPr>
          <a:xfrm>
            <a:off x="731520" y="2185416"/>
            <a:ext cx="10865815" cy="395935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a:spcBef>
                <a:spcPts val="0"/>
              </a:spcBef>
              <a:spcAft>
                <a:spcPts val="500"/>
              </a:spcAft>
            </a:pPr>
            <a:r>
              <a:rPr lang="tr-TR" sz="2100" b="1" i="0">
                <a:solidFill>
                  <a:srgbClr val="262626"/>
                </a:solidFill>
                <a:latin typeface="Calibri"/>
              </a:rPr>
              <a:t>Bir cevap biçimi (kendi yerleşmenin bilgisiyle doldurulur; bilmediğini 'araştırılacak' diye yaz):</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Cumhuriyet'in ilk yılları: tarım ve hayvancılık için su ve verimli toprak; düz alan (doğal faktörler öne çıkar).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Günümüz: ulaşım yolları, iş imkânları, göç (beşerî faktörler öne çıkar).</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Değişim: tarla ve bahçelerin yerine konut ve iş yerleri; yerleşme alanı genişler.</a:t>
            </a:r>
          </a:p>
          <a:p>
            <a:pPr algn="l" marL="261051" indent="-261051">
              <a:spcBef>
                <a:spcPts val="0"/>
              </a:spcBef>
              <a:spcAft>
                <a:spcPts val="0"/>
              </a:spcAft>
            </a:pPr>
            <a:r>
              <a:rPr lang="tr-TR" sz="2100" b="1" i="0">
                <a:solidFill>
                  <a:srgbClr val="2C6696"/>
                </a:solidFill>
                <a:latin typeface="Calibri"/>
              </a:rPr>
              <a:t>•  </a:t>
            </a:r>
            <a:r>
              <a:rPr lang="tr-TR" sz="2100" b="0" i="0">
                <a:solidFill>
                  <a:srgbClr val="262626"/>
                </a:solidFill>
                <a:latin typeface="Calibri"/>
              </a:rPr>
              <a:t>Günlük hayat: işe ve okula ulaşım, alışveriş, iş türleri değişir.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121-122</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13 / 173</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Yerleşme nedir?</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4.1</a:t>
            </a:r>
          </a:p>
        </p:txBody>
      </p:sp>
      <p:sp>
        <p:nvSpPr>
          <p:cNvPr id="6" name="Rounded Rectangle 5"/>
          <p:cNvSpPr/>
          <p:nvPr/>
        </p:nvSpPr>
        <p:spPr>
          <a:xfrm>
            <a:off x="502920" y="1307592"/>
            <a:ext cx="11185855" cy="1554480"/>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554480"/>
          </a:xfrm>
          <a:prstGeom prst="rect">
            <a:avLst/>
          </a:prstGeom>
          <a:solidFill>
            <a:srgbClr val="8C4A2F"/>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8C4A2F"/>
                </a:solidFill>
                <a:latin typeface="Calibri"/>
              </a:rPr>
              <a:t>YERLEŞME</a:t>
            </a:r>
          </a:p>
        </p:txBody>
      </p:sp>
      <p:sp>
        <p:nvSpPr>
          <p:cNvPr id="9" name="TextBox 8"/>
          <p:cNvSpPr txBox="1"/>
          <p:nvPr/>
        </p:nvSpPr>
        <p:spPr>
          <a:xfrm>
            <a:off x="868680" y="1810512"/>
            <a:ext cx="10637215" cy="914400"/>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İnsanların barınma, korunma, sosyoekonomik ve benzeri yönlerden çeşitli ihtiyaçlarını sürdürdükleri yerlere yerleşme adı verilir.</a:t>
            </a:r>
          </a:p>
        </p:txBody>
      </p:sp>
      <p:sp>
        <p:nvSpPr>
          <p:cNvPr id="10" name="Rounded Rectangle 9"/>
          <p:cNvSpPr/>
          <p:nvPr/>
        </p:nvSpPr>
        <p:spPr>
          <a:xfrm>
            <a:off x="502920" y="2953512"/>
            <a:ext cx="5492343" cy="329184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2953512"/>
            <a:ext cx="5492343" cy="530352"/>
          </a:xfrm>
          <a:prstGeom prst="roundRect">
            <a:avLst>
              <a:gd name="adj" fmla="val 25000"/>
            </a:avLst>
          </a:prstGeom>
          <a:solidFill>
            <a:srgbClr val="7A5C9E"/>
          </a:solidFill>
          <a:ln>
            <a:noFill/>
          </a:ln>
          <a:effectLst/>
        </p:spPr>
        <p:txBody>
          <a:bodyPr rtlCol="0" anchor="ctr"/>
          <a:lstStyle/>
          <a:p/>
        </p:txBody>
      </p:sp>
      <p:sp>
        <p:nvSpPr>
          <p:cNvPr id="12" name="Rectangle 11"/>
          <p:cNvSpPr/>
          <p:nvPr/>
        </p:nvSpPr>
        <p:spPr>
          <a:xfrm>
            <a:off x="502920" y="3218688"/>
            <a:ext cx="5492343" cy="265176"/>
          </a:xfrm>
          <a:prstGeom prst="rect">
            <a:avLst/>
          </a:prstGeom>
          <a:solidFill>
            <a:srgbClr val="7A5C9E"/>
          </a:solidFill>
          <a:ln>
            <a:noFill/>
          </a:ln>
          <a:effectLst/>
        </p:spPr>
        <p:txBody>
          <a:bodyPr rtlCol="0" anchor="ctr"/>
          <a:lstStyle/>
          <a:p/>
        </p:txBody>
      </p:sp>
      <p:sp>
        <p:nvSpPr>
          <p:cNvPr id="13" name="TextBox 12"/>
          <p:cNvSpPr txBox="1"/>
          <p:nvPr/>
        </p:nvSpPr>
        <p:spPr>
          <a:xfrm>
            <a:off x="594360" y="295351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Paleolitik Çağ: göçebe hayat</a:t>
            </a:r>
          </a:p>
        </p:txBody>
      </p:sp>
      <p:sp>
        <p:nvSpPr>
          <p:cNvPr id="14" name="TextBox 13"/>
          <p:cNvSpPr txBox="1"/>
          <p:nvPr/>
        </p:nvSpPr>
        <p:spPr>
          <a:xfrm>
            <a:off x="612648" y="3557016"/>
            <a:ext cx="5272887" cy="261518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Paleolitik Çağ'da doğadan avcılık ve toplayıcılık yaparak göçebe bir hayat süren insan; doğal koşulların etkisiyle oluşmuş olan kaya oyukları, mağaralar ve ağaç kovukları gibi mekânları barınma ihtiyacını karşılamak için kullanmıştır.</a:t>
            </a:r>
          </a:p>
        </p:txBody>
      </p:sp>
      <p:sp>
        <p:nvSpPr>
          <p:cNvPr id="15" name="Rounded Rectangle 14"/>
          <p:cNvSpPr/>
          <p:nvPr/>
        </p:nvSpPr>
        <p:spPr>
          <a:xfrm>
            <a:off x="6196431" y="2953512"/>
            <a:ext cx="5492343" cy="329184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6196431" y="2953512"/>
            <a:ext cx="5492343" cy="530352"/>
          </a:xfrm>
          <a:prstGeom prst="roundRect">
            <a:avLst>
              <a:gd name="adj" fmla="val 25000"/>
            </a:avLst>
          </a:prstGeom>
          <a:solidFill>
            <a:srgbClr val="8C4A2F"/>
          </a:solidFill>
          <a:ln>
            <a:noFill/>
          </a:ln>
          <a:effectLst/>
        </p:spPr>
        <p:txBody>
          <a:bodyPr rtlCol="0" anchor="ctr"/>
          <a:lstStyle/>
          <a:p/>
        </p:txBody>
      </p:sp>
      <p:sp>
        <p:nvSpPr>
          <p:cNvPr id="17" name="Rectangle 16"/>
          <p:cNvSpPr/>
          <p:nvPr/>
        </p:nvSpPr>
        <p:spPr>
          <a:xfrm>
            <a:off x="6196431" y="3218688"/>
            <a:ext cx="5492343" cy="265176"/>
          </a:xfrm>
          <a:prstGeom prst="rect">
            <a:avLst/>
          </a:prstGeom>
          <a:solidFill>
            <a:srgbClr val="8C4A2F"/>
          </a:solidFill>
          <a:ln>
            <a:noFill/>
          </a:ln>
          <a:effectLst/>
        </p:spPr>
        <p:txBody>
          <a:bodyPr rtlCol="0" anchor="ctr"/>
          <a:lstStyle/>
          <a:p/>
        </p:txBody>
      </p:sp>
      <p:sp>
        <p:nvSpPr>
          <p:cNvPr id="18" name="TextBox 17"/>
          <p:cNvSpPr txBox="1"/>
          <p:nvPr/>
        </p:nvSpPr>
        <p:spPr>
          <a:xfrm>
            <a:off x="6287871" y="2953512"/>
            <a:ext cx="5309463"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Neolitik Çağ: yerleşik hayat</a:t>
            </a:r>
          </a:p>
        </p:txBody>
      </p:sp>
      <p:sp>
        <p:nvSpPr>
          <p:cNvPr id="19" name="TextBox 18"/>
          <p:cNvSpPr txBox="1"/>
          <p:nvPr/>
        </p:nvSpPr>
        <p:spPr>
          <a:xfrm>
            <a:off x="6306159" y="3557016"/>
            <a:ext cx="5272887" cy="261518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Göçebe bir yaşam süren insanın, Neolitik Çağ'da tarım ve hayvancılık gibi ekonomik faaliyetlere yönelmiş olması yerleşik hayata geçmesine neden olmuştur.</a:t>
            </a:r>
          </a:p>
        </p:txBody>
      </p:sp>
      <p:sp>
        <p:nvSpPr>
          <p:cNvPr id="20" name="TextBox 1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1" name="Rounded Rectangle 2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a:t>
            </a:r>
          </a:p>
        </p:txBody>
      </p:sp>
      <p:sp>
        <p:nvSpPr>
          <p:cNvPr id="22" name="TextBox 2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14 / 173</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İlk yerleşmeler nerede kuruldu?</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HARİTA 4.1</a:t>
            </a:r>
          </a:p>
        </p:txBody>
      </p:sp>
      <p:pic>
        <p:nvPicPr>
          <p:cNvPr id="6" name="Picture 5" descr="h15_harita41_s122.jpg"/>
          <p:cNvPicPr>
            <a:picLocks noChangeAspect="1"/>
          </p:cNvPicPr>
          <p:nvPr/>
        </p:nvPicPr>
        <p:blipFill>
          <a:blip r:embed="rId3"/>
          <a:stretch>
            <a:fillRect/>
          </a:stretch>
        </p:blipFill>
        <p:spPr>
          <a:xfrm>
            <a:off x="502920" y="1216152"/>
            <a:ext cx="3476834" cy="5029200"/>
          </a:xfrm>
          <a:prstGeom prst="rect">
            <a:avLst/>
          </a:prstGeom>
          <a:ln w="9525">
            <a:solidFill>
              <a:srgbClr val="D9D9D9"/>
            </a:solidFill>
          </a:ln>
        </p:spPr>
      </p:pic>
      <p:sp>
        <p:nvSpPr>
          <p:cNvPr id="7" name="TextBox 6"/>
          <p:cNvSpPr txBox="1"/>
          <p:nvPr/>
        </p:nvSpPr>
        <p:spPr>
          <a:xfrm>
            <a:off x="4480559" y="1216152"/>
            <a:ext cx="7208216" cy="457200"/>
          </a:xfrm>
          <a:prstGeom prst="rect">
            <a:avLst/>
          </a:prstGeom>
          <a:noFill/>
        </p:spPr>
        <p:txBody>
          <a:bodyPr wrap="square" anchor="t" lIns="73152" rIns="73152" tIns="36576" bIns="36576">
            <a:noAutofit/>
          </a:bodyPr>
          <a:lstStyle/>
          <a:p>
            <a:pPr algn="l">
              <a:spcBef>
                <a:spcPts val="0"/>
              </a:spcBef>
              <a:spcAft>
                <a:spcPts val="0"/>
              </a:spcAft>
            </a:pPr>
            <a:r>
              <a:rPr lang="tr-TR" sz="1950" b="1" i="0">
                <a:solidFill>
                  <a:srgbClr val="8C4A2F"/>
                </a:solidFill>
                <a:latin typeface="Calibri"/>
              </a:rPr>
              <a:t>Mekâna ait bazı özellikler yerleşme yeri seçiminde etkili olmuştur.</a:t>
            </a:r>
          </a:p>
        </p:txBody>
      </p:sp>
      <p:sp>
        <p:nvSpPr>
          <p:cNvPr id="8" name="TextBox 7"/>
          <p:cNvSpPr txBox="1"/>
          <p:nvPr/>
        </p:nvSpPr>
        <p:spPr>
          <a:xfrm>
            <a:off x="4480559" y="1719072"/>
            <a:ext cx="7208216" cy="1828800"/>
          </a:xfrm>
          <a:prstGeom prst="rect">
            <a:avLst/>
          </a:prstGeom>
          <a:noFill/>
        </p:spPr>
        <p:txBody>
          <a:bodyPr wrap="square" anchor="t" lIns="73152" rIns="73152" tIns="36576" bIns="36576">
            <a:noAutofit/>
          </a:bodyPr>
          <a:lstStyle/>
          <a:p>
            <a:pPr algn="l" marL="248620" indent="-248620">
              <a:spcBef>
                <a:spcPts val="0"/>
              </a:spcBef>
              <a:spcAft>
                <a:spcPts val="571"/>
              </a:spcAft>
            </a:pPr>
            <a:r>
              <a:rPr lang="tr-TR" sz="2000" b="1" i="0">
                <a:solidFill>
                  <a:srgbClr val="8C4A2F"/>
                </a:solidFill>
                <a:latin typeface="Calibri"/>
              </a:rPr>
              <a:t>•  </a:t>
            </a:r>
            <a:r>
              <a:rPr lang="tr-TR" sz="2000" b="0" i="0">
                <a:solidFill>
                  <a:srgbClr val="262626"/>
                </a:solidFill>
                <a:latin typeface="Calibri"/>
              </a:rPr>
              <a:t>iklim koşullarının elverişli olması</a:t>
            </a:r>
          </a:p>
          <a:p>
            <a:pPr algn="l" marL="248620" indent="-248620">
              <a:spcBef>
                <a:spcPts val="0"/>
              </a:spcBef>
              <a:spcAft>
                <a:spcPts val="571"/>
              </a:spcAft>
            </a:pPr>
            <a:r>
              <a:rPr lang="tr-TR" sz="2000" b="1" i="0">
                <a:solidFill>
                  <a:srgbClr val="8C4A2F"/>
                </a:solidFill>
                <a:latin typeface="Calibri"/>
              </a:rPr>
              <a:t>•  </a:t>
            </a:r>
            <a:r>
              <a:rPr lang="tr-TR" sz="2000" b="0" i="0">
                <a:solidFill>
                  <a:srgbClr val="262626"/>
                </a:solidFill>
                <a:latin typeface="Calibri"/>
              </a:rPr>
              <a:t>su kaynaklarının yeterli olması</a:t>
            </a:r>
          </a:p>
          <a:p>
            <a:pPr algn="l" marL="248620" indent="-248620">
              <a:spcBef>
                <a:spcPts val="0"/>
              </a:spcBef>
              <a:spcAft>
                <a:spcPts val="571"/>
              </a:spcAft>
            </a:pPr>
            <a:r>
              <a:rPr lang="tr-TR" sz="2000" b="1" i="0">
                <a:solidFill>
                  <a:srgbClr val="8C4A2F"/>
                </a:solidFill>
                <a:latin typeface="Calibri"/>
              </a:rPr>
              <a:t>•  </a:t>
            </a:r>
            <a:r>
              <a:rPr lang="tr-TR" sz="2000" b="0" i="0">
                <a:solidFill>
                  <a:srgbClr val="262626"/>
                </a:solidFill>
                <a:latin typeface="Calibri"/>
              </a:rPr>
              <a:t>av hayvanlarının varlığı</a:t>
            </a:r>
          </a:p>
          <a:p>
            <a:pPr algn="l" marL="248620" indent="-248620">
              <a:spcBef>
                <a:spcPts val="0"/>
              </a:spcBef>
              <a:spcAft>
                <a:spcPts val="0"/>
              </a:spcAft>
            </a:pPr>
            <a:r>
              <a:rPr lang="tr-TR" sz="2000" b="1" i="0">
                <a:solidFill>
                  <a:srgbClr val="8C4A2F"/>
                </a:solidFill>
                <a:latin typeface="Calibri"/>
              </a:rPr>
              <a:t>•  </a:t>
            </a:r>
            <a:r>
              <a:rPr lang="tr-TR" sz="2000" b="0" i="0">
                <a:solidFill>
                  <a:srgbClr val="262626"/>
                </a:solidFill>
                <a:latin typeface="Calibri"/>
              </a:rPr>
              <a:t>barınak ve alet yapımı için kullanılacak malzemelerin bulunması</a:t>
            </a:r>
          </a:p>
        </p:txBody>
      </p:sp>
      <p:sp>
        <p:nvSpPr>
          <p:cNvPr id="9" name="Rounded Rectangle 8"/>
          <p:cNvSpPr/>
          <p:nvPr/>
        </p:nvSpPr>
        <p:spPr>
          <a:xfrm>
            <a:off x="4480559" y="3685032"/>
            <a:ext cx="7208216" cy="1325880"/>
          </a:xfrm>
          <a:prstGeom prst="roundRect">
            <a:avLst>
              <a:gd name="adj" fmla="val 8000"/>
            </a:avLst>
          </a:prstGeom>
          <a:solidFill>
            <a:srgbClr val="F0F0F0"/>
          </a:solidFill>
          <a:ln>
            <a:noFill/>
          </a:ln>
          <a:effectLst/>
        </p:spPr>
        <p:txBody>
          <a:bodyPr rtlCol="0" anchor="ctr"/>
          <a:lstStyle/>
          <a:p/>
        </p:txBody>
      </p:sp>
      <p:sp>
        <p:nvSpPr>
          <p:cNvPr id="10" name="Rectangle 9"/>
          <p:cNvSpPr/>
          <p:nvPr/>
        </p:nvSpPr>
        <p:spPr>
          <a:xfrm>
            <a:off x="4480559" y="3685032"/>
            <a:ext cx="118872" cy="1325880"/>
          </a:xfrm>
          <a:prstGeom prst="rect">
            <a:avLst/>
          </a:prstGeom>
          <a:solidFill>
            <a:srgbClr val="8C4A2F"/>
          </a:solidFill>
          <a:ln>
            <a:noFill/>
          </a:ln>
          <a:effectLst/>
        </p:spPr>
        <p:txBody>
          <a:bodyPr rtlCol="0" anchor="ctr"/>
          <a:lstStyle/>
          <a:p/>
        </p:txBody>
      </p:sp>
      <p:sp>
        <p:nvSpPr>
          <p:cNvPr id="11" name="TextBox 10"/>
          <p:cNvSpPr txBox="1"/>
          <p:nvPr/>
        </p:nvSpPr>
        <p:spPr>
          <a:xfrm>
            <a:off x="4754879" y="3685032"/>
            <a:ext cx="6796736" cy="132588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Bunlardan iklim koşullarının elverişli ve su kaynaklarının yeterli olması durumu yeryüzündeki ilk yerleşme alanlarının seçiminde öne çıkan unsurlardandır.</a:t>
            </a:r>
          </a:p>
        </p:txBody>
      </p:sp>
      <p:sp>
        <p:nvSpPr>
          <p:cNvPr id="12" name="Rounded Rectangle 11"/>
          <p:cNvSpPr/>
          <p:nvPr/>
        </p:nvSpPr>
        <p:spPr>
          <a:xfrm>
            <a:off x="4480559" y="5148071"/>
            <a:ext cx="7208216" cy="1051560"/>
          </a:xfrm>
          <a:prstGeom prst="roundRect">
            <a:avLst>
              <a:gd name="adj" fmla="val 8000"/>
            </a:avLst>
          </a:prstGeom>
          <a:solidFill>
            <a:srgbClr val="FFF3D1"/>
          </a:solidFill>
          <a:ln>
            <a:noFill/>
          </a:ln>
          <a:effectLst/>
        </p:spPr>
        <p:txBody>
          <a:bodyPr rtlCol="0" anchor="ctr" wrap="square" lIns="182880" rIns="182880" tIns="73152" bIns="73152">
            <a:noAutofit/>
          </a:bodyPr>
          <a:lstStyle/>
          <a:p>
            <a:pPr algn="l">
              <a:spcBef>
                <a:spcPts val="0"/>
              </a:spcBef>
              <a:spcAft>
                <a:spcPts val="0"/>
              </a:spcAft>
            </a:pPr>
            <a:r>
              <a:rPr lang="tr-TR" sz="2000" b="1" i="0">
                <a:solidFill>
                  <a:srgbClr val="262626"/>
                </a:solidFill>
                <a:latin typeface="Calibri"/>
              </a:rPr>
              <a:t>Haritada bul: Çatalhöyük · Hacılar · Alişar · Göbeklitepe · Çayönü</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121-122</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15 / 173</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Paleolitik Çağ'da göçebe hayat süren insan barınma ihtiyacını nerede karşılamıştır?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Taş ve topraktan yapılmış basit evlerde</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Kaya oyukları, mağaralar ve ağaç kovuklarında</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Ticaret yolları üzerindeki limanlarda</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Madenin çıkarıldığı ağaçlık mekânlarda</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Sanayi tesislerinin çevresindeki şehirlerde</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16 / 173</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1</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Paleolitik Çağ'da göçebe hayat süren insan barınma ihtiyacını nerede karşılamıştır?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Taş ve topraktan yapılmış basit evlerde</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Kaya oyukları, mağaralar ve ağaç kovuklarında</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Ticaret yolları üzerindeki limanlarda</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Madenin çıkarıldığı ağaçlık mekânlarda</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Sanayi tesislerinin çevresindeki şehirlerde</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121: göçebe insan doğal koşulların oluşturduğu kaya oyuklarını, mağaraları ve ağaç kovuklarını barınak olarak kullandı. Basit evler Neolitik Çağ'da, yerleşik hayatla birlikte yapıldı.</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17 / 173</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Madenden metropole: yerleşmeler nasıl büyüdü?</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TARİHSEL GELİŞİM</a:t>
            </a:r>
          </a:p>
        </p:txBody>
      </p:sp>
      <p:sp>
        <p:nvSpPr>
          <p:cNvPr id="6" name="Rounded Rectangle 5"/>
          <p:cNvSpPr/>
          <p:nvPr/>
        </p:nvSpPr>
        <p:spPr>
          <a:xfrm>
            <a:off x="502920" y="1243584"/>
            <a:ext cx="2105497" cy="324612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43584"/>
            <a:ext cx="2105497" cy="530352"/>
          </a:xfrm>
          <a:prstGeom prst="roundRect">
            <a:avLst>
              <a:gd name="adj" fmla="val 25000"/>
            </a:avLst>
          </a:prstGeom>
          <a:solidFill>
            <a:srgbClr val="7A5C9E"/>
          </a:solidFill>
          <a:ln>
            <a:noFill/>
          </a:ln>
          <a:effectLst/>
        </p:spPr>
        <p:txBody>
          <a:bodyPr rtlCol="0" anchor="ctr"/>
          <a:lstStyle/>
          <a:p/>
        </p:txBody>
      </p:sp>
      <p:sp>
        <p:nvSpPr>
          <p:cNvPr id="8" name="Rectangle 7"/>
          <p:cNvSpPr/>
          <p:nvPr/>
        </p:nvSpPr>
        <p:spPr>
          <a:xfrm>
            <a:off x="502920" y="1508760"/>
            <a:ext cx="2105497" cy="265176"/>
          </a:xfrm>
          <a:prstGeom prst="rect">
            <a:avLst/>
          </a:prstGeom>
          <a:solidFill>
            <a:srgbClr val="7A5C9E"/>
          </a:solidFill>
          <a:ln>
            <a:noFill/>
          </a:ln>
          <a:effectLst/>
        </p:spPr>
        <p:txBody>
          <a:bodyPr rtlCol="0" anchor="ctr"/>
          <a:lstStyle/>
          <a:p/>
        </p:txBody>
      </p:sp>
      <p:sp>
        <p:nvSpPr>
          <p:cNvPr id="9" name="TextBox 8"/>
          <p:cNvSpPr txBox="1"/>
          <p:nvPr/>
        </p:nvSpPr>
        <p:spPr>
          <a:xfrm>
            <a:off x="594360" y="1243584"/>
            <a:ext cx="192261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Maden işleme</a:t>
            </a:r>
          </a:p>
        </p:txBody>
      </p:sp>
      <p:sp>
        <p:nvSpPr>
          <p:cNvPr id="10" name="TextBox 9"/>
          <p:cNvSpPr txBox="1"/>
          <p:nvPr/>
        </p:nvSpPr>
        <p:spPr>
          <a:xfrm>
            <a:off x="612648" y="1847088"/>
            <a:ext cx="1886041" cy="256946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Madenin çıkarıldığı ve madeni eritmede kullanılan odunun bol olduğu ağaçlık mekânlar seçildi.</a:t>
            </a:r>
          </a:p>
        </p:txBody>
      </p:sp>
      <p:sp>
        <p:nvSpPr>
          <p:cNvPr id="11" name="Rounded Rectangle 10"/>
          <p:cNvSpPr/>
          <p:nvPr/>
        </p:nvSpPr>
        <p:spPr>
          <a:xfrm>
            <a:off x="2773009" y="1243584"/>
            <a:ext cx="2105497" cy="32461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773009" y="1243584"/>
            <a:ext cx="2105497" cy="530352"/>
          </a:xfrm>
          <a:prstGeom prst="roundRect">
            <a:avLst>
              <a:gd name="adj" fmla="val 25000"/>
            </a:avLst>
          </a:prstGeom>
          <a:solidFill>
            <a:srgbClr val="8C4A2F"/>
          </a:solidFill>
          <a:ln>
            <a:noFill/>
          </a:ln>
          <a:effectLst/>
        </p:spPr>
        <p:txBody>
          <a:bodyPr rtlCol="0" anchor="ctr"/>
          <a:lstStyle/>
          <a:p/>
        </p:txBody>
      </p:sp>
      <p:sp>
        <p:nvSpPr>
          <p:cNvPr id="13" name="Rectangle 12"/>
          <p:cNvSpPr/>
          <p:nvPr/>
        </p:nvSpPr>
        <p:spPr>
          <a:xfrm>
            <a:off x="2773009" y="1508760"/>
            <a:ext cx="2105497" cy="265176"/>
          </a:xfrm>
          <a:prstGeom prst="rect">
            <a:avLst/>
          </a:prstGeom>
          <a:solidFill>
            <a:srgbClr val="8C4A2F"/>
          </a:solidFill>
          <a:ln>
            <a:noFill/>
          </a:ln>
          <a:effectLst/>
        </p:spPr>
        <p:txBody>
          <a:bodyPr rtlCol="0" anchor="ctr"/>
          <a:lstStyle/>
          <a:p/>
        </p:txBody>
      </p:sp>
      <p:sp>
        <p:nvSpPr>
          <p:cNvPr id="14" name="TextBox 13"/>
          <p:cNvSpPr txBox="1"/>
          <p:nvPr/>
        </p:nvSpPr>
        <p:spPr>
          <a:xfrm>
            <a:off x="2864449" y="1243584"/>
            <a:ext cx="192261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Ticaret</a:t>
            </a:r>
          </a:p>
        </p:txBody>
      </p:sp>
      <p:sp>
        <p:nvSpPr>
          <p:cNvPr id="15" name="TextBox 14"/>
          <p:cNvSpPr txBox="1"/>
          <p:nvPr/>
        </p:nvSpPr>
        <p:spPr>
          <a:xfrm>
            <a:off x="2882737" y="1847088"/>
            <a:ext cx="1886041" cy="2569464"/>
          </a:xfrm>
          <a:prstGeom prst="rect">
            <a:avLst/>
          </a:prstGeom>
          <a:noFill/>
        </p:spPr>
        <p:txBody>
          <a:bodyPr wrap="square" anchor="t" lIns="73152" rIns="73152" tIns="36576" bIns="36576">
            <a:noAutofit/>
          </a:bodyPr>
          <a:lstStyle/>
          <a:p>
            <a:pPr algn="l">
              <a:spcBef>
                <a:spcPts val="0"/>
              </a:spcBef>
              <a:spcAft>
                <a:spcPts val="0"/>
              </a:spcAft>
            </a:pPr>
            <a:r>
              <a:rPr lang="tr-TR" sz="1750" b="0" i="0">
                <a:solidFill>
                  <a:srgbClr val="262626"/>
                </a:solidFill>
                <a:latin typeface="Calibri"/>
              </a:rPr>
              <a:t>Demir saban üretimi artırdı; ihtiyaç fazlası takas edildi; ticaret yolları üzerinde ve limanların çevresinde şehirler doğdu.</a:t>
            </a:r>
          </a:p>
        </p:txBody>
      </p:sp>
      <p:sp>
        <p:nvSpPr>
          <p:cNvPr id="16" name="Rounded Rectangle 15"/>
          <p:cNvSpPr/>
          <p:nvPr/>
        </p:nvSpPr>
        <p:spPr>
          <a:xfrm>
            <a:off x="5043098" y="1243584"/>
            <a:ext cx="2105497" cy="32461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043098" y="1243584"/>
            <a:ext cx="2105497" cy="530352"/>
          </a:xfrm>
          <a:prstGeom prst="roundRect">
            <a:avLst>
              <a:gd name="adj" fmla="val 25000"/>
            </a:avLst>
          </a:prstGeom>
          <a:solidFill>
            <a:srgbClr val="7A5C9E"/>
          </a:solidFill>
          <a:ln>
            <a:noFill/>
          </a:ln>
          <a:effectLst/>
        </p:spPr>
        <p:txBody>
          <a:bodyPr rtlCol="0" anchor="ctr"/>
          <a:lstStyle/>
          <a:p/>
        </p:txBody>
      </p:sp>
      <p:sp>
        <p:nvSpPr>
          <p:cNvPr id="18" name="Rectangle 17"/>
          <p:cNvSpPr/>
          <p:nvPr/>
        </p:nvSpPr>
        <p:spPr>
          <a:xfrm>
            <a:off x="5043098" y="1508760"/>
            <a:ext cx="2105497" cy="265176"/>
          </a:xfrm>
          <a:prstGeom prst="rect">
            <a:avLst/>
          </a:prstGeom>
          <a:solidFill>
            <a:srgbClr val="7A5C9E"/>
          </a:solidFill>
          <a:ln>
            <a:noFill/>
          </a:ln>
          <a:effectLst/>
        </p:spPr>
        <p:txBody>
          <a:bodyPr rtlCol="0" anchor="ctr"/>
          <a:lstStyle/>
          <a:p/>
        </p:txBody>
      </p:sp>
      <p:sp>
        <p:nvSpPr>
          <p:cNvPr id="19" name="TextBox 18"/>
          <p:cNvSpPr txBox="1"/>
          <p:nvPr/>
        </p:nvSpPr>
        <p:spPr>
          <a:xfrm>
            <a:off x="5134538" y="1243584"/>
            <a:ext cx="192261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Devlet</a:t>
            </a:r>
          </a:p>
        </p:txBody>
      </p:sp>
      <p:sp>
        <p:nvSpPr>
          <p:cNvPr id="20" name="TextBox 19"/>
          <p:cNvSpPr txBox="1"/>
          <p:nvPr/>
        </p:nvSpPr>
        <p:spPr>
          <a:xfrm>
            <a:off x="5152826" y="1847088"/>
            <a:ext cx="1886041" cy="256946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Devletlerin kurulmasıyla birlikte bazı şehirler yönetim merkezi hâline gelmiştir.</a:t>
            </a:r>
          </a:p>
        </p:txBody>
      </p:sp>
      <p:sp>
        <p:nvSpPr>
          <p:cNvPr id="21" name="Rounded Rectangle 20"/>
          <p:cNvSpPr/>
          <p:nvPr/>
        </p:nvSpPr>
        <p:spPr>
          <a:xfrm>
            <a:off x="7313187" y="1243584"/>
            <a:ext cx="2105497" cy="324612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7313187" y="1243584"/>
            <a:ext cx="2105497" cy="530352"/>
          </a:xfrm>
          <a:prstGeom prst="roundRect">
            <a:avLst>
              <a:gd name="adj" fmla="val 25000"/>
            </a:avLst>
          </a:prstGeom>
          <a:solidFill>
            <a:srgbClr val="8C4A2F"/>
          </a:solidFill>
          <a:ln>
            <a:noFill/>
          </a:ln>
          <a:effectLst/>
        </p:spPr>
        <p:txBody>
          <a:bodyPr rtlCol="0" anchor="ctr"/>
          <a:lstStyle/>
          <a:p/>
        </p:txBody>
      </p:sp>
      <p:sp>
        <p:nvSpPr>
          <p:cNvPr id="23" name="Rectangle 22"/>
          <p:cNvSpPr/>
          <p:nvPr/>
        </p:nvSpPr>
        <p:spPr>
          <a:xfrm>
            <a:off x="7313187" y="1508760"/>
            <a:ext cx="2105497" cy="265176"/>
          </a:xfrm>
          <a:prstGeom prst="rect">
            <a:avLst/>
          </a:prstGeom>
          <a:solidFill>
            <a:srgbClr val="8C4A2F"/>
          </a:solidFill>
          <a:ln>
            <a:noFill/>
          </a:ln>
          <a:effectLst/>
        </p:spPr>
        <p:txBody>
          <a:bodyPr rtlCol="0" anchor="ctr"/>
          <a:lstStyle/>
          <a:p/>
        </p:txBody>
      </p:sp>
      <p:sp>
        <p:nvSpPr>
          <p:cNvPr id="24" name="TextBox 23"/>
          <p:cNvSpPr txBox="1"/>
          <p:nvPr/>
        </p:nvSpPr>
        <p:spPr>
          <a:xfrm>
            <a:off x="7404627" y="1243584"/>
            <a:ext cx="192261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Sanayi Devrimi</a:t>
            </a:r>
          </a:p>
        </p:txBody>
      </p:sp>
      <p:sp>
        <p:nvSpPr>
          <p:cNvPr id="25" name="TextBox 24"/>
          <p:cNvSpPr txBox="1"/>
          <p:nvPr/>
        </p:nvSpPr>
        <p:spPr>
          <a:xfrm>
            <a:off x="7422915" y="1847088"/>
            <a:ext cx="1886041" cy="256946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Sanayi tesisleri büyümeyi hızlandırdı; iş için kırsal kesimden şehir yerleşmelerine doğru göç başladı.</a:t>
            </a:r>
          </a:p>
        </p:txBody>
      </p:sp>
      <p:sp>
        <p:nvSpPr>
          <p:cNvPr id="26" name="Rounded Rectangle 25"/>
          <p:cNvSpPr/>
          <p:nvPr/>
        </p:nvSpPr>
        <p:spPr>
          <a:xfrm>
            <a:off x="9583276" y="1243584"/>
            <a:ext cx="2105497" cy="324612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9583276" y="1243584"/>
            <a:ext cx="2105497" cy="530352"/>
          </a:xfrm>
          <a:prstGeom prst="roundRect">
            <a:avLst>
              <a:gd name="adj" fmla="val 25000"/>
            </a:avLst>
          </a:prstGeom>
          <a:solidFill>
            <a:srgbClr val="7A5C9E"/>
          </a:solidFill>
          <a:ln>
            <a:noFill/>
          </a:ln>
          <a:effectLst/>
        </p:spPr>
        <p:txBody>
          <a:bodyPr rtlCol="0" anchor="ctr"/>
          <a:lstStyle/>
          <a:p/>
        </p:txBody>
      </p:sp>
      <p:sp>
        <p:nvSpPr>
          <p:cNvPr id="28" name="Rectangle 27"/>
          <p:cNvSpPr/>
          <p:nvPr/>
        </p:nvSpPr>
        <p:spPr>
          <a:xfrm>
            <a:off x="9583276" y="1508760"/>
            <a:ext cx="2105497" cy="265176"/>
          </a:xfrm>
          <a:prstGeom prst="rect">
            <a:avLst/>
          </a:prstGeom>
          <a:solidFill>
            <a:srgbClr val="7A5C9E"/>
          </a:solidFill>
          <a:ln>
            <a:noFill/>
          </a:ln>
          <a:effectLst/>
        </p:spPr>
        <p:txBody>
          <a:bodyPr rtlCol="0" anchor="ctr"/>
          <a:lstStyle/>
          <a:p/>
        </p:txBody>
      </p:sp>
      <p:sp>
        <p:nvSpPr>
          <p:cNvPr id="29" name="TextBox 28"/>
          <p:cNvSpPr txBox="1"/>
          <p:nvPr/>
        </p:nvSpPr>
        <p:spPr>
          <a:xfrm>
            <a:off x="9674716" y="1243584"/>
            <a:ext cx="192261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Metropol</a:t>
            </a:r>
          </a:p>
        </p:txBody>
      </p:sp>
      <p:sp>
        <p:nvSpPr>
          <p:cNvPr id="30" name="TextBox 29"/>
          <p:cNvSpPr txBox="1"/>
          <p:nvPr/>
        </p:nvSpPr>
        <p:spPr>
          <a:xfrm>
            <a:off x="9693004" y="1847088"/>
            <a:ext cx="1886041" cy="256946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Nüfusu hızla artan, alanı büyüyen şehirler: metropol.</a:t>
            </a:r>
          </a:p>
        </p:txBody>
      </p:sp>
      <p:sp>
        <p:nvSpPr>
          <p:cNvPr id="31" name="Right Arrow 30"/>
          <p:cNvSpPr/>
          <p:nvPr/>
        </p:nvSpPr>
        <p:spPr>
          <a:xfrm>
            <a:off x="2590129" y="1307592"/>
            <a:ext cx="201168" cy="384048"/>
          </a:xfrm>
          <a:prstGeom prst="rightArrow">
            <a:avLst/>
          </a:prstGeom>
          <a:solidFill>
            <a:srgbClr val="FCC021"/>
          </a:solidFill>
          <a:ln>
            <a:noFill/>
          </a:ln>
          <a:effectLst/>
        </p:spPr>
        <p:txBody>
          <a:bodyPr rtlCol="0" anchor="ctr"/>
          <a:lstStyle/>
          <a:p/>
        </p:txBody>
      </p:sp>
      <p:sp>
        <p:nvSpPr>
          <p:cNvPr id="32" name="Right Arrow 31"/>
          <p:cNvSpPr/>
          <p:nvPr/>
        </p:nvSpPr>
        <p:spPr>
          <a:xfrm>
            <a:off x="4860218" y="1307592"/>
            <a:ext cx="201168" cy="384048"/>
          </a:xfrm>
          <a:prstGeom prst="rightArrow">
            <a:avLst/>
          </a:prstGeom>
          <a:solidFill>
            <a:srgbClr val="FCC021"/>
          </a:solidFill>
          <a:ln>
            <a:noFill/>
          </a:ln>
          <a:effectLst/>
        </p:spPr>
        <p:txBody>
          <a:bodyPr rtlCol="0" anchor="ctr"/>
          <a:lstStyle/>
          <a:p/>
        </p:txBody>
      </p:sp>
      <p:sp>
        <p:nvSpPr>
          <p:cNvPr id="33" name="Right Arrow 32"/>
          <p:cNvSpPr/>
          <p:nvPr/>
        </p:nvSpPr>
        <p:spPr>
          <a:xfrm>
            <a:off x="7130308" y="1307592"/>
            <a:ext cx="201168" cy="384048"/>
          </a:xfrm>
          <a:prstGeom prst="rightArrow">
            <a:avLst/>
          </a:prstGeom>
          <a:solidFill>
            <a:srgbClr val="FCC021"/>
          </a:solidFill>
          <a:ln>
            <a:noFill/>
          </a:ln>
          <a:effectLst/>
        </p:spPr>
        <p:txBody>
          <a:bodyPr rtlCol="0" anchor="ctr"/>
          <a:lstStyle/>
          <a:p/>
        </p:txBody>
      </p:sp>
      <p:sp>
        <p:nvSpPr>
          <p:cNvPr id="34" name="Right Arrow 33"/>
          <p:cNvSpPr/>
          <p:nvPr/>
        </p:nvSpPr>
        <p:spPr>
          <a:xfrm>
            <a:off x="9400397" y="1307592"/>
            <a:ext cx="201168" cy="384048"/>
          </a:xfrm>
          <a:prstGeom prst="rightArrow">
            <a:avLst/>
          </a:prstGeom>
          <a:solidFill>
            <a:srgbClr val="FCC021"/>
          </a:solidFill>
          <a:ln>
            <a:noFill/>
          </a:ln>
          <a:effectLst/>
        </p:spPr>
        <p:txBody>
          <a:bodyPr rtlCol="0" anchor="ctr"/>
          <a:lstStyle/>
          <a:p/>
        </p:txBody>
      </p:sp>
      <p:sp>
        <p:nvSpPr>
          <p:cNvPr id="35" name="Rounded Rectangle 34"/>
          <p:cNvSpPr/>
          <p:nvPr/>
        </p:nvSpPr>
        <p:spPr>
          <a:xfrm>
            <a:off x="502920" y="4690872"/>
            <a:ext cx="11185855" cy="1554480"/>
          </a:xfrm>
          <a:prstGeom prst="roundRect">
            <a:avLst>
              <a:gd name="adj" fmla="val 8000"/>
            </a:avLst>
          </a:prstGeom>
          <a:solidFill>
            <a:srgbClr val="F0F0F0"/>
          </a:solidFill>
          <a:ln>
            <a:noFill/>
          </a:ln>
          <a:effectLst/>
        </p:spPr>
        <p:txBody>
          <a:bodyPr rtlCol="0" anchor="ctr"/>
          <a:lstStyle/>
          <a:p/>
        </p:txBody>
      </p:sp>
      <p:sp>
        <p:nvSpPr>
          <p:cNvPr id="36" name="Rectangle 35"/>
          <p:cNvSpPr/>
          <p:nvPr/>
        </p:nvSpPr>
        <p:spPr>
          <a:xfrm>
            <a:off x="502920" y="4690872"/>
            <a:ext cx="118872" cy="1554480"/>
          </a:xfrm>
          <a:prstGeom prst="rect">
            <a:avLst/>
          </a:prstGeom>
          <a:solidFill>
            <a:srgbClr val="8C4A2F"/>
          </a:solidFill>
          <a:ln>
            <a:noFill/>
          </a:ln>
          <a:effectLst/>
        </p:spPr>
        <p:txBody>
          <a:bodyPr rtlCol="0" anchor="ctr"/>
          <a:lstStyle/>
          <a:p/>
        </p:txBody>
      </p:sp>
      <p:sp>
        <p:nvSpPr>
          <p:cNvPr id="37" name="TextBox 36"/>
          <p:cNvSpPr txBox="1"/>
          <p:nvPr/>
        </p:nvSpPr>
        <p:spPr>
          <a:xfrm>
            <a:off x="777240" y="4690872"/>
            <a:ext cx="10774375" cy="155448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Sanayileşme süreci, yerleşme yeri seçiminde doğal koşulların yanında beşerî ve ekonomik faaliyetlerin de belirleyici bir unsur hâline gelmesini sağlamıştır.</a:t>
            </a:r>
          </a:p>
        </p:txBody>
      </p:sp>
      <p:sp>
        <p:nvSpPr>
          <p:cNvPr id="38" name="TextBox 3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39" name="Rounded Rectangle 3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122</a:t>
            </a:r>
          </a:p>
        </p:txBody>
      </p:sp>
      <p:sp>
        <p:nvSpPr>
          <p:cNvPr id="40" name="TextBox 3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18 / 173</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Metropol şehir: İstanbul</a:t>
            </a:r>
          </a:p>
        </p:txBody>
      </p:sp>
      <p:sp>
        <p:nvSpPr>
          <p:cNvPr id="5" name="Rounded Rectangle 4"/>
          <p:cNvSpPr/>
          <p:nvPr/>
        </p:nvSpPr>
        <p:spPr>
          <a:xfrm>
            <a:off x="9555480" y="201168"/>
            <a:ext cx="2221992" cy="475488"/>
          </a:xfrm>
          <a:prstGeom prst="roundRect">
            <a:avLst>
              <a:gd name="adj" fmla="val 50000"/>
            </a:avLst>
          </a:prstGeom>
          <a:solidFill>
            <a:srgbClr val="7A5C9E"/>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GÖRSEL 4.1</a:t>
            </a:r>
          </a:p>
        </p:txBody>
      </p:sp>
      <p:pic>
        <p:nvPicPr>
          <p:cNvPr id="6" name="Picture 5" descr="h15_metropol_s122.jpg"/>
          <p:cNvPicPr>
            <a:picLocks noChangeAspect="1"/>
          </p:cNvPicPr>
          <p:nvPr/>
        </p:nvPicPr>
        <p:blipFill>
          <a:blip r:embed="rId3"/>
          <a:stretch>
            <a:fillRect/>
          </a:stretch>
        </p:blipFill>
        <p:spPr>
          <a:xfrm>
            <a:off x="541765" y="1243584"/>
            <a:ext cx="5591589" cy="4974336"/>
          </a:xfrm>
          <a:prstGeom prst="rect">
            <a:avLst/>
          </a:prstGeom>
          <a:ln w="9525">
            <a:solidFill>
              <a:srgbClr val="D9D9D9"/>
            </a:solidFill>
          </a:ln>
        </p:spPr>
      </p:pic>
      <p:sp>
        <p:nvSpPr>
          <p:cNvPr id="7" name="Rounded Rectangle 6"/>
          <p:cNvSpPr/>
          <p:nvPr/>
        </p:nvSpPr>
        <p:spPr>
          <a:xfrm>
            <a:off x="6446520" y="1243584"/>
            <a:ext cx="5242255" cy="2377440"/>
          </a:xfrm>
          <a:prstGeom prst="roundRect">
            <a:avLst>
              <a:gd name="adj" fmla="val 8000"/>
            </a:avLst>
          </a:prstGeom>
          <a:solidFill>
            <a:srgbClr val="F0F0F0"/>
          </a:solidFill>
          <a:ln>
            <a:noFill/>
          </a:ln>
          <a:effectLst/>
        </p:spPr>
        <p:txBody>
          <a:bodyPr rtlCol="0" anchor="ctr"/>
          <a:lstStyle/>
          <a:p/>
        </p:txBody>
      </p:sp>
      <p:sp>
        <p:nvSpPr>
          <p:cNvPr id="8" name="Rectangle 7"/>
          <p:cNvSpPr/>
          <p:nvPr/>
        </p:nvSpPr>
        <p:spPr>
          <a:xfrm>
            <a:off x="6446520" y="1243584"/>
            <a:ext cx="118872" cy="2377440"/>
          </a:xfrm>
          <a:prstGeom prst="rect">
            <a:avLst/>
          </a:prstGeom>
          <a:solidFill>
            <a:srgbClr val="7A5C9E"/>
          </a:solidFill>
          <a:ln>
            <a:noFill/>
          </a:ln>
          <a:effectLst/>
        </p:spPr>
        <p:txBody>
          <a:bodyPr rtlCol="0" anchor="ctr"/>
          <a:lstStyle/>
          <a:p/>
        </p:txBody>
      </p:sp>
      <p:sp>
        <p:nvSpPr>
          <p:cNvPr id="9" name="TextBox 8"/>
          <p:cNvSpPr txBox="1"/>
          <p:nvPr/>
        </p:nvSpPr>
        <p:spPr>
          <a:xfrm>
            <a:off x="6720840" y="1243584"/>
            <a:ext cx="4830775" cy="237744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Hızla gelişen şehir yerleşmelerinde, iş imkânlarının artması zamanla insanların kırsal kesimden şehir yerleşmelerine doğru göç etmesine neden olmuştur.</a:t>
            </a:r>
          </a:p>
        </p:txBody>
      </p:sp>
      <p:sp>
        <p:nvSpPr>
          <p:cNvPr id="10" name="Rounded Rectangle 9"/>
          <p:cNvSpPr/>
          <p:nvPr/>
        </p:nvSpPr>
        <p:spPr>
          <a:xfrm>
            <a:off x="6446520" y="3776472"/>
            <a:ext cx="5242255" cy="2423160"/>
          </a:xfrm>
          <a:prstGeom prst="roundRect">
            <a:avLst>
              <a:gd name="adj" fmla="val 8000"/>
            </a:avLst>
          </a:prstGeom>
          <a:solidFill>
            <a:srgbClr val="F0F0F0"/>
          </a:solidFill>
          <a:ln>
            <a:noFill/>
          </a:ln>
          <a:effectLst/>
        </p:spPr>
        <p:txBody>
          <a:bodyPr rtlCol="0" anchor="ctr"/>
          <a:lstStyle/>
          <a:p/>
        </p:txBody>
      </p:sp>
      <p:sp>
        <p:nvSpPr>
          <p:cNvPr id="11" name="Rectangle 10"/>
          <p:cNvSpPr/>
          <p:nvPr/>
        </p:nvSpPr>
        <p:spPr>
          <a:xfrm>
            <a:off x="6446520" y="3776472"/>
            <a:ext cx="118872" cy="2423160"/>
          </a:xfrm>
          <a:prstGeom prst="rect">
            <a:avLst/>
          </a:prstGeom>
          <a:solidFill>
            <a:srgbClr val="8C4A2F"/>
          </a:solidFill>
          <a:ln>
            <a:noFill/>
          </a:ln>
          <a:effectLst/>
        </p:spPr>
        <p:txBody>
          <a:bodyPr rtlCol="0" anchor="ctr"/>
          <a:lstStyle/>
          <a:p/>
        </p:txBody>
      </p:sp>
      <p:sp>
        <p:nvSpPr>
          <p:cNvPr id="12" name="TextBox 11"/>
          <p:cNvSpPr txBox="1"/>
          <p:nvPr/>
        </p:nvSpPr>
        <p:spPr>
          <a:xfrm>
            <a:off x="6720840" y="3776472"/>
            <a:ext cx="4830775" cy="2423160"/>
          </a:xfrm>
          <a:prstGeom prst="rect">
            <a:avLst/>
          </a:prstGeom>
          <a:noFill/>
        </p:spPr>
        <p:txBody>
          <a:bodyPr wrap="square" anchor="ctr" lIns="73152" rIns="73152" tIns="36576" bIns="36576">
            <a:noAutofit/>
          </a:bodyPr>
          <a:lstStyle/>
          <a:p>
            <a:pPr algn="l">
              <a:spcBef>
                <a:spcPts val="0"/>
              </a:spcBef>
              <a:spcAft>
                <a:spcPts val="0"/>
              </a:spcAft>
            </a:pPr>
            <a:r>
              <a:rPr lang="tr-TR" sz="2000" b="0" i="0">
                <a:solidFill>
                  <a:srgbClr val="262626"/>
                </a:solidFill>
                <a:latin typeface="Calibri"/>
              </a:rPr>
              <a:t>Böylelikle zaman içinde bazı şehir yerleşmelerinde nüfus miktarı hızla artmış ve yerleşmenin kapladığı alan büyümüştür.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4" name="Rounded Rectangle 1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122</a:t>
            </a:r>
          </a:p>
        </p:txBody>
      </p:sp>
      <p:sp>
        <p:nvSpPr>
          <p:cNvPr id="15" name="TextBox 1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19 / 173</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900" b="1" i="0">
                <a:solidFill>
                  <a:srgbClr val="FFFFFF"/>
                </a:solidFill>
                <a:latin typeface="Calibri"/>
              </a:rPr>
              <a:t>Yerleşme yerinin seçimi ve gelişimini etkileyen faktörler</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ŞEMA 4.1</a:t>
            </a:r>
          </a:p>
        </p:txBody>
      </p:sp>
      <p:pic>
        <p:nvPicPr>
          <p:cNvPr id="6" name="Picture 5" descr="h15_sema41_s123.jpg"/>
          <p:cNvPicPr>
            <a:picLocks noChangeAspect="1"/>
          </p:cNvPicPr>
          <p:nvPr/>
        </p:nvPicPr>
        <p:blipFill>
          <a:blip r:embed="rId3"/>
          <a:stretch>
            <a:fillRect/>
          </a:stretch>
        </p:blipFill>
        <p:spPr>
          <a:xfrm>
            <a:off x="1543832" y="1243584"/>
            <a:ext cx="9104029" cy="3566160"/>
          </a:xfrm>
          <a:prstGeom prst="rect">
            <a:avLst/>
          </a:prstGeom>
          <a:ln w="9525">
            <a:solidFill>
              <a:srgbClr val="D9D9D9"/>
            </a:solidFill>
          </a:ln>
        </p:spPr>
      </p:pic>
      <p:sp>
        <p:nvSpPr>
          <p:cNvPr id="7" name="Rounded Rectangle 6"/>
          <p:cNvSpPr/>
          <p:nvPr/>
        </p:nvSpPr>
        <p:spPr>
          <a:xfrm>
            <a:off x="502920" y="5010912"/>
            <a:ext cx="11185855" cy="1188720"/>
          </a:xfrm>
          <a:prstGeom prst="roundRect">
            <a:avLst>
              <a:gd name="adj" fmla="val 8000"/>
            </a:avLst>
          </a:prstGeom>
          <a:solidFill>
            <a:srgbClr val="F0F0F0"/>
          </a:solidFill>
          <a:ln>
            <a:noFill/>
          </a:ln>
          <a:effectLst/>
        </p:spPr>
        <p:txBody>
          <a:bodyPr rtlCol="0" anchor="ctr"/>
          <a:lstStyle/>
          <a:p/>
        </p:txBody>
      </p:sp>
      <p:sp>
        <p:nvSpPr>
          <p:cNvPr id="8" name="Rectangle 7"/>
          <p:cNvSpPr/>
          <p:nvPr/>
        </p:nvSpPr>
        <p:spPr>
          <a:xfrm>
            <a:off x="502920" y="5010912"/>
            <a:ext cx="118872" cy="1188720"/>
          </a:xfrm>
          <a:prstGeom prst="rect">
            <a:avLst/>
          </a:prstGeom>
          <a:solidFill>
            <a:srgbClr val="8C4A2F"/>
          </a:solidFill>
          <a:ln>
            <a:noFill/>
          </a:ln>
          <a:effectLst/>
        </p:spPr>
        <p:txBody>
          <a:bodyPr rtlCol="0" anchor="ctr"/>
          <a:lstStyle/>
          <a:p/>
        </p:txBody>
      </p:sp>
      <p:sp>
        <p:nvSpPr>
          <p:cNvPr id="9" name="TextBox 8"/>
          <p:cNvSpPr txBox="1"/>
          <p:nvPr/>
        </p:nvSpPr>
        <p:spPr>
          <a:xfrm>
            <a:off x="777240" y="5010912"/>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Geçmişten günümüze kadar yerleşme yerinin seçiminde ve gelişiminde bazı doğal ve beşerî faktörler etkili olmuştur.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20 / 173</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Doğal faktörler (1): iklim, topoğrafya, su</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DOĞAL</a:t>
            </a:r>
          </a:p>
        </p:txBody>
      </p:sp>
      <p:sp>
        <p:nvSpPr>
          <p:cNvPr id="6" name="Rounded Rectangle 5"/>
          <p:cNvSpPr/>
          <p:nvPr/>
        </p:nvSpPr>
        <p:spPr>
          <a:xfrm>
            <a:off x="502920" y="1261872"/>
            <a:ext cx="2225040" cy="301752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225040" cy="530352"/>
          </a:xfrm>
          <a:prstGeom prst="roundRect">
            <a:avLst>
              <a:gd name="adj" fmla="val 25000"/>
            </a:avLst>
          </a:prstGeom>
          <a:solidFill>
            <a:srgbClr val="2E7D5B"/>
          </a:solidFill>
          <a:ln>
            <a:noFill/>
          </a:ln>
          <a:effectLst/>
        </p:spPr>
        <p:txBody>
          <a:bodyPr rtlCol="0" anchor="ctr"/>
          <a:lstStyle/>
          <a:p/>
        </p:txBody>
      </p:sp>
      <p:sp>
        <p:nvSpPr>
          <p:cNvPr id="8" name="Rectangle 7"/>
          <p:cNvSpPr/>
          <p:nvPr/>
        </p:nvSpPr>
        <p:spPr>
          <a:xfrm>
            <a:off x="502920" y="1527048"/>
            <a:ext cx="2225040" cy="265176"/>
          </a:xfrm>
          <a:prstGeom prst="rect">
            <a:avLst/>
          </a:prstGeom>
          <a:solidFill>
            <a:srgbClr val="2E7D5B"/>
          </a:solidFill>
          <a:ln>
            <a:noFill/>
          </a:ln>
          <a:effectLst/>
        </p:spPr>
        <p:txBody>
          <a:bodyPr rtlCol="0" anchor="ctr"/>
          <a:lstStyle/>
          <a:p/>
        </p:txBody>
      </p:sp>
      <p:sp>
        <p:nvSpPr>
          <p:cNvPr id="9" name="TextBox 8"/>
          <p:cNvSpPr txBox="1"/>
          <p:nvPr/>
        </p:nvSpPr>
        <p:spPr>
          <a:xfrm>
            <a:off x="594360" y="1261872"/>
            <a:ext cx="2042160"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İklim</a:t>
            </a:r>
          </a:p>
        </p:txBody>
      </p:sp>
      <p:sp>
        <p:nvSpPr>
          <p:cNvPr id="10" name="TextBox 9"/>
          <p:cNvSpPr txBox="1"/>
          <p:nvPr/>
        </p:nvSpPr>
        <p:spPr>
          <a:xfrm>
            <a:off x="612648" y="1865376"/>
            <a:ext cx="2005584" cy="234086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İklim koşullarının uygun olduğu orta kuşak karaları, yerleşmenin yoğun olduğu alanlardır.</a:t>
            </a:r>
          </a:p>
        </p:txBody>
      </p:sp>
      <p:sp>
        <p:nvSpPr>
          <p:cNvPr id="11" name="Rounded Rectangle 10"/>
          <p:cNvSpPr/>
          <p:nvPr/>
        </p:nvSpPr>
        <p:spPr>
          <a:xfrm>
            <a:off x="2865120" y="1261872"/>
            <a:ext cx="2225040" cy="301752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2865120" y="1261872"/>
            <a:ext cx="2225040"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2865120" y="1527048"/>
            <a:ext cx="2225040" cy="265176"/>
          </a:xfrm>
          <a:prstGeom prst="rect">
            <a:avLst/>
          </a:prstGeom>
          <a:solidFill>
            <a:srgbClr val="4F4F4F"/>
          </a:solidFill>
          <a:ln>
            <a:noFill/>
          </a:ln>
          <a:effectLst/>
        </p:spPr>
        <p:txBody>
          <a:bodyPr rtlCol="0" anchor="ctr"/>
          <a:lstStyle/>
          <a:p/>
        </p:txBody>
      </p:sp>
      <p:sp>
        <p:nvSpPr>
          <p:cNvPr id="14" name="TextBox 13"/>
          <p:cNvSpPr txBox="1"/>
          <p:nvPr/>
        </p:nvSpPr>
        <p:spPr>
          <a:xfrm>
            <a:off x="2956560" y="1261872"/>
            <a:ext cx="2042160"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Topoğrafya</a:t>
            </a:r>
          </a:p>
        </p:txBody>
      </p:sp>
      <p:sp>
        <p:nvSpPr>
          <p:cNvPr id="15" name="TextBox 14"/>
          <p:cNvSpPr txBox="1"/>
          <p:nvPr/>
        </p:nvSpPr>
        <p:spPr>
          <a:xfrm>
            <a:off x="2974848" y="1865376"/>
            <a:ext cx="2005584" cy="234086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Yer şekilleri, yükselti, eğim, bakı, dağların uzanışı gibi topoğrafik faktörler yerleşme üzerinde etkilidir.</a:t>
            </a:r>
          </a:p>
        </p:txBody>
      </p:sp>
      <p:sp>
        <p:nvSpPr>
          <p:cNvPr id="16" name="Rounded Rectangle 15"/>
          <p:cNvSpPr/>
          <p:nvPr/>
        </p:nvSpPr>
        <p:spPr>
          <a:xfrm>
            <a:off x="5227320" y="1261872"/>
            <a:ext cx="2225040" cy="301752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5227320" y="1261872"/>
            <a:ext cx="2225040" cy="530352"/>
          </a:xfrm>
          <a:prstGeom prst="roundRect">
            <a:avLst>
              <a:gd name="adj" fmla="val 25000"/>
            </a:avLst>
          </a:prstGeom>
          <a:solidFill>
            <a:srgbClr val="2E7D5B"/>
          </a:solidFill>
          <a:ln>
            <a:noFill/>
          </a:ln>
          <a:effectLst/>
        </p:spPr>
        <p:txBody>
          <a:bodyPr rtlCol="0" anchor="ctr"/>
          <a:lstStyle/>
          <a:p/>
        </p:txBody>
      </p:sp>
      <p:sp>
        <p:nvSpPr>
          <p:cNvPr id="18" name="Rectangle 17"/>
          <p:cNvSpPr/>
          <p:nvPr/>
        </p:nvSpPr>
        <p:spPr>
          <a:xfrm>
            <a:off x="5227320" y="1527048"/>
            <a:ext cx="2225040" cy="265176"/>
          </a:xfrm>
          <a:prstGeom prst="rect">
            <a:avLst/>
          </a:prstGeom>
          <a:solidFill>
            <a:srgbClr val="2E7D5B"/>
          </a:solidFill>
          <a:ln>
            <a:noFill/>
          </a:ln>
          <a:effectLst/>
        </p:spPr>
        <p:txBody>
          <a:bodyPr rtlCol="0" anchor="ctr"/>
          <a:lstStyle/>
          <a:p/>
        </p:txBody>
      </p:sp>
      <p:sp>
        <p:nvSpPr>
          <p:cNvPr id="19" name="TextBox 18"/>
          <p:cNvSpPr txBox="1"/>
          <p:nvPr/>
        </p:nvSpPr>
        <p:spPr>
          <a:xfrm>
            <a:off x="5318760" y="1261872"/>
            <a:ext cx="2042160"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Su kaynakları</a:t>
            </a:r>
          </a:p>
        </p:txBody>
      </p:sp>
      <p:sp>
        <p:nvSpPr>
          <p:cNvPr id="20" name="TextBox 19"/>
          <p:cNvSpPr txBox="1"/>
          <p:nvPr/>
        </p:nvSpPr>
        <p:spPr>
          <a:xfrm>
            <a:off x="5337048" y="1865376"/>
            <a:ext cx="2005584" cy="2340864"/>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262626"/>
                </a:solidFill>
                <a:latin typeface="Calibri"/>
              </a:rPr>
              <a:t>geçmişten bugüne yerleşmeler, çoğunlukla su kaynaklarının yakınında kurulmuştur.</a:t>
            </a:r>
          </a:p>
        </p:txBody>
      </p:sp>
      <p:sp>
        <p:nvSpPr>
          <p:cNvPr id="21" name="Rounded Rectangle 20"/>
          <p:cNvSpPr/>
          <p:nvPr/>
        </p:nvSpPr>
        <p:spPr>
          <a:xfrm>
            <a:off x="502920" y="4370832"/>
            <a:ext cx="6949440" cy="1874519"/>
          </a:xfrm>
          <a:prstGeom prst="roundRect">
            <a:avLst>
              <a:gd name="adj" fmla="val 8000"/>
            </a:avLst>
          </a:prstGeom>
          <a:solidFill>
            <a:srgbClr val="F0F0F0"/>
          </a:solidFill>
          <a:ln>
            <a:noFill/>
          </a:ln>
          <a:effectLst/>
        </p:spPr>
        <p:txBody>
          <a:bodyPr rtlCol="0" anchor="ctr"/>
          <a:lstStyle/>
          <a:p/>
        </p:txBody>
      </p:sp>
      <p:sp>
        <p:nvSpPr>
          <p:cNvPr id="22" name="Rectangle 21"/>
          <p:cNvSpPr/>
          <p:nvPr/>
        </p:nvSpPr>
        <p:spPr>
          <a:xfrm>
            <a:off x="502920" y="4370832"/>
            <a:ext cx="118872" cy="1874519"/>
          </a:xfrm>
          <a:prstGeom prst="rect">
            <a:avLst/>
          </a:prstGeom>
          <a:solidFill>
            <a:srgbClr val="4F4F4F"/>
          </a:solidFill>
          <a:ln>
            <a:noFill/>
          </a:ln>
          <a:effectLst/>
        </p:spPr>
        <p:txBody>
          <a:bodyPr rtlCol="0" anchor="ctr"/>
          <a:lstStyle/>
          <a:p/>
        </p:txBody>
      </p:sp>
      <p:sp>
        <p:nvSpPr>
          <p:cNvPr id="23" name="TextBox 22"/>
          <p:cNvSpPr txBox="1"/>
          <p:nvPr/>
        </p:nvSpPr>
        <p:spPr>
          <a:xfrm>
            <a:off x="777240" y="4370832"/>
            <a:ext cx="6537960" cy="1874519"/>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Buna karşın engebenin az olduğu düzlük alanlarda ekonomik faaliyet çeşitliliğinin daha fazla olması ve ulaşım olanaklarının yeterliliği bu alanlarda yerleşmelerin yoğunlaşmasına neden olmuştur.</a:t>
            </a:r>
          </a:p>
        </p:txBody>
      </p:sp>
      <p:pic>
        <p:nvPicPr>
          <p:cNvPr id="24" name="Picture 23" descr="h15_rize_s123.jpg"/>
          <p:cNvPicPr>
            <a:picLocks noChangeAspect="1"/>
          </p:cNvPicPr>
          <p:nvPr/>
        </p:nvPicPr>
        <p:blipFill>
          <a:blip r:embed="rId3"/>
          <a:stretch>
            <a:fillRect/>
          </a:stretch>
        </p:blipFill>
        <p:spPr>
          <a:xfrm>
            <a:off x="7680960" y="2147859"/>
            <a:ext cx="4007815" cy="2397688"/>
          </a:xfrm>
          <a:prstGeom prst="rect">
            <a:avLst/>
          </a:prstGeom>
          <a:ln w="9525">
            <a:solidFill>
              <a:srgbClr val="D9D9D9"/>
            </a:solidFill>
          </a:ln>
        </p:spPr>
      </p:pic>
      <p:sp>
        <p:nvSpPr>
          <p:cNvPr id="25" name="TextBox 24"/>
          <p:cNvSpPr txBox="1"/>
          <p:nvPr/>
        </p:nvSpPr>
        <p:spPr>
          <a:xfrm>
            <a:off x="7680960" y="5513832"/>
            <a:ext cx="4007815" cy="685800"/>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Görsel 4.2: Topoğrafik koşulların yerleşmeye etkisi (Rize)</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21 / 173</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Doğal faktörler (2): toprak, kara-deniz, bitki örtüsü</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DOĞAL</a:t>
            </a:r>
          </a:p>
        </p:txBody>
      </p:sp>
      <p:sp>
        <p:nvSpPr>
          <p:cNvPr id="6" name="Rounded Rectangle 5"/>
          <p:cNvSpPr/>
          <p:nvPr/>
        </p:nvSpPr>
        <p:spPr>
          <a:xfrm>
            <a:off x="502920" y="1261872"/>
            <a:ext cx="3594506"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3594506" cy="530352"/>
          </a:xfrm>
          <a:prstGeom prst="roundRect">
            <a:avLst>
              <a:gd name="adj" fmla="val 25000"/>
            </a:avLst>
          </a:prstGeom>
          <a:solidFill>
            <a:srgbClr val="2E7D5B"/>
          </a:solidFill>
          <a:ln>
            <a:noFill/>
          </a:ln>
          <a:effectLst/>
        </p:spPr>
        <p:txBody>
          <a:bodyPr rtlCol="0" anchor="ctr"/>
          <a:lstStyle/>
          <a:p/>
        </p:txBody>
      </p:sp>
      <p:sp>
        <p:nvSpPr>
          <p:cNvPr id="8" name="Rectangle 7"/>
          <p:cNvSpPr/>
          <p:nvPr/>
        </p:nvSpPr>
        <p:spPr>
          <a:xfrm>
            <a:off x="502920" y="1527048"/>
            <a:ext cx="3594506" cy="265176"/>
          </a:xfrm>
          <a:prstGeom prst="rect">
            <a:avLst/>
          </a:prstGeom>
          <a:solidFill>
            <a:srgbClr val="2E7D5B"/>
          </a:solidFill>
          <a:ln>
            <a:noFill/>
          </a:ln>
          <a:effectLst/>
        </p:spPr>
        <p:txBody>
          <a:bodyPr rtlCol="0" anchor="ctr"/>
          <a:lstStyle/>
          <a:p/>
        </p:txBody>
      </p:sp>
      <p:sp>
        <p:nvSpPr>
          <p:cNvPr id="9" name="TextBox 8"/>
          <p:cNvSpPr txBox="1"/>
          <p:nvPr/>
        </p:nvSpPr>
        <p:spPr>
          <a:xfrm>
            <a:off x="594360"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Toprak yapısı</a:t>
            </a:r>
          </a:p>
        </p:txBody>
      </p:sp>
      <p:sp>
        <p:nvSpPr>
          <p:cNvPr id="10" name="TextBox 9"/>
          <p:cNvSpPr txBox="1"/>
          <p:nvPr/>
        </p:nvSpPr>
        <p:spPr>
          <a:xfrm>
            <a:off x="612648" y="1865376"/>
            <a:ext cx="3375050" cy="430682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Bu nedenle iklim koşullarının uygun olduğu, verimli toprakların bulunduğu alanlarda yerleşme fazladır. Tarımsal üretime yeterince uygun olmayan, tuzlu, çorak topraklarda ve bataklık alanlarda ise yerleşmeler genellikle seyrektir.</a:t>
            </a:r>
          </a:p>
        </p:txBody>
      </p:sp>
      <p:sp>
        <p:nvSpPr>
          <p:cNvPr id="11" name="Rounded Rectangle 10"/>
          <p:cNvSpPr/>
          <p:nvPr/>
        </p:nvSpPr>
        <p:spPr>
          <a:xfrm>
            <a:off x="4298594" y="1261872"/>
            <a:ext cx="3594506"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6187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52704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Kara ve denizlerin dağılışı</a:t>
            </a:r>
          </a:p>
        </p:txBody>
      </p:sp>
      <p:sp>
        <p:nvSpPr>
          <p:cNvPr id="15" name="TextBox 14"/>
          <p:cNvSpPr txBox="1"/>
          <p:nvPr/>
        </p:nvSpPr>
        <p:spPr>
          <a:xfrm>
            <a:off x="4408322" y="1865376"/>
            <a:ext cx="3375050" cy="430682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Karaların kapladığı alan Kuzey Yarım Küre'de Güney Yarım Küre'ye göre daha fazladır. Bu nedenle yeryüzündeki yerleşmelerin büyük kısmı Kuzey Yarım Küre'de bulunmaktadır.</a:t>
            </a:r>
          </a:p>
        </p:txBody>
      </p:sp>
      <p:sp>
        <p:nvSpPr>
          <p:cNvPr id="16" name="Rounded Rectangle 15"/>
          <p:cNvSpPr/>
          <p:nvPr/>
        </p:nvSpPr>
        <p:spPr>
          <a:xfrm>
            <a:off x="8094268" y="1261872"/>
            <a:ext cx="3594506"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61872"/>
            <a:ext cx="3594506" cy="530352"/>
          </a:xfrm>
          <a:prstGeom prst="roundRect">
            <a:avLst>
              <a:gd name="adj" fmla="val 25000"/>
            </a:avLst>
          </a:prstGeom>
          <a:solidFill>
            <a:srgbClr val="2E7D5B"/>
          </a:solidFill>
          <a:ln>
            <a:noFill/>
          </a:ln>
          <a:effectLst/>
        </p:spPr>
        <p:txBody>
          <a:bodyPr rtlCol="0" anchor="ctr"/>
          <a:lstStyle/>
          <a:p/>
        </p:txBody>
      </p:sp>
      <p:sp>
        <p:nvSpPr>
          <p:cNvPr id="18" name="Rectangle 17"/>
          <p:cNvSpPr/>
          <p:nvPr/>
        </p:nvSpPr>
        <p:spPr>
          <a:xfrm>
            <a:off x="8094268" y="1527048"/>
            <a:ext cx="3594506" cy="265176"/>
          </a:xfrm>
          <a:prstGeom prst="rect">
            <a:avLst/>
          </a:prstGeom>
          <a:solidFill>
            <a:srgbClr val="2E7D5B"/>
          </a:solidFill>
          <a:ln>
            <a:noFill/>
          </a:ln>
          <a:effectLst/>
        </p:spPr>
        <p:txBody>
          <a:bodyPr rtlCol="0" anchor="ctr"/>
          <a:lstStyle/>
          <a:p/>
        </p:txBody>
      </p:sp>
      <p:sp>
        <p:nvSpPr>
          <p:cNvPr id="19" name="TextBox 18"/>
          <p:cNvSpPr txBox="1"/>
          <p:nvPr/>
        </p:nvSpPr>
        <p:spPr>
          <a:xfrm>
            <a:off x="8185708" y="12618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Bitki örtüsü</a:t>
            </a:r>
          </a:p>
        </p:txBody>
      </p:sp>
      <p:sp>
        <p:nvSpPr>
          <p:cNvPr id="20" name="TextBox 19"/>
          <p:cNvSpPr txBox="1"/>
          <p:nvPr/>
        </p:nvSpPr>
        <p:spPr>
          <a:xfrm>
            <a:off x="8203996" y="1865376"/>
            <a:ext cx="3375050" cy="4306824"/>
          </a:xfrm>
          <a:prstGeom prst="rect">
            <a:avLst/>
          </a:prstGeom>
          <a:noFill/>
        </p:spPr>
        <p:txBody>
          <a:bodyPr wrap="square" anchor="t" lIns="73152" rIns="73152" tIns="36576" bIns="36576">
            <a:noAutofit/>
          </a:bodyPr>
          <a:lstStyle/>
          <a:p>
            <a:pPr algn="l">
              <a:spcBef>
                <a:spcPts val="0"/>
              </a:spcBef>
              <a:spcAft>
                <a:spcPts val="0"/>
              </a:spcAft>
            </a:pPr>
            <a:r>
              <a:rPr lang="tr-TR" sz="2000" b="0" i="0">
                <a:solidFill>
                  <a:srgbClr val="262626"/>
                </a:solidFill>
                <a:latin typeface="Calibri"/>
              </a:rPr>
              <a:t>Gür orman alanlarının ekonomik faaliyetleri ve ulaşımı olumsuz etkilemesi yerleşmeyi sınırlandırır. Tropikal kuşaktaki gür yağmur ormanları (Amazon ve Kongo havzaları) bölgesinde yerleşmeler seyrektir.</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22 / 173</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Neden böyle? Faktör → yerleşme</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3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İkilinle neden-sonuç kur: 1) Yerleşmelerin büyük kısmı neden Kuzey Yarım Küre'dedir? 2) Kutuplara yakın alanlarda ve çöllerde yerleşme neden seyrektir? 3) Amazon ve Kongo havzalarında yerleşme neden seyrektir? 4) Dağlık alanlarda yerleşme neden sınırlıdır?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23 / 173</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Neden böyle? Faktör → yerleşme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4173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İkilinle neden-sonuç kur: 1) Yerleşmelerin büyük kısmı neden Kuzey Yarım Küre'dedir? 2) Kutuplara yakın alanlarda ve çöllerde yerleşme neden seyrektir? 3) Amazon ve Kongo havzalarında yerleşme neden seyrektir? 4) Dağlık alanlarda yerleşme neden sınırlıdır?</a:t>
            </a:r>
          </a:p>
        </p:txBody>
      </p:sp>
      <p:sp>
        <p:nvSpPr>
          <p:cNvPr id="7" name="Rounded Rectangle 6"/>
          <p:cNvSpPr/>
          <p:nvPr/>
        </p:nvSpPr>
        <p:spPr>
          <a:xfrm>
            <a:off x="502920" y="2816352"/>
            <a:ext cx="11185855" cy="33832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816352"/>
            <a:ext cx="109728" cy="3383280"/>
          </a:xfrm>
          <a:prstGeom prst="rect">
            <a:avLst/>
          </a:prstGeom>
          <a:solidFill>
            <a:srgbClr val="2E7D32"/>
          </a:solidFill>
          <a:ln>
            <a:noFill/>
          </a:ln>
          <a:effectLst/>
        </p:spPr>
        <p:txBody>
          <a:bodyPr rtlCol="0" anchor="ctr"/>
          <a:lstStyle/>
          <a:p/>
        </p:txBody>
      </p:sp>
      <p:sp>
        <p:nvSpPr>
          <p:cNvPr id="9" name="TextBox 8"/>
          <p:cNvSpPr txBox="1"/>
          <p:nvPr/>
        </p:nvSpPr>
        <p:spPr>
          <a:xfrm>
            <a:off x="731520" y="2871216"/>
            <a:ext cx="10865815" cy="327355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1) Karaların kapladığı alan Kuzey Yarım Küre'de daha fazladır.</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2) İklim koşulları uygun değildir (çok soğuk ya da kurak).</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3) Gür yağmur ormanları ekonomik faaliyetleri ve ulaşımı olumsuz etkiler.</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4) Tarım için yeterli alan yoktur, ulaşım olanakları yetersizdir.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24 / 173</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Beşerî faktörler</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BEŞERÎ</a:t>
            </a:r>
          </a:p>
        </p:txBody>
      </p:sp>
      <p:sp>
        <p:nvSpPr>
          <p:cNvPr id="6" name="Rounded Rectangle 5"/>
          <p:cNvSpPr/>
          <p:nvPr/>
        </p:nvSpPr>
        <p:spPr>
          <a:xfrm>
            <a:off x="502920" y="1261872"/>
            <a:ext cx="2673019" cy="498348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61872"/>
            <a:ext cx="2673019" cy="530352"/>
          </a:xfrm>
          <a:prstGeom prst="roundRect">
            <a:avLst>
              <a:gd name="adj" fmla="val 25000"/>
            </a:avLst>
          </a:prstGeom>
          <a:solidFill>
            <a:srgbClr val="C25B1F"/>
          </a:solidFill>
          <a:ln>
            <a:noFill/>
          </a:ln>
          <a:effectLst/>
        </p:spPr>
        <p:txBody>
          <a:bodyPr rtlCol="0" anchor="ctr"/>
          <a:lstStyle/>
          <a:p/>
        </p:txBody>
      </p:sp>
      <p:sp>
        <p:nvSpPr>
          <p:cNvPr id="8" name="Rectangle 7"/>
          <p:cNvSpPr/>
          <p:nvPr/>
        </p:nvSpPr>
        <p:spPr>
          <a:xfrm>
            <a:off x="502920" y="1527048"/>
            <a:ext cx="2673019" cy="265176"/>
          </a:xfrm>
          <a:prstGeom prst="rect">
            <a:avLst/>
          </a:prstGeom>
          <a:solidFill>
            <a:srgbClr val="C25B1F"/>
          </a:solidFill>
          <a:ln>
            <a:noFill/>
          </a:ln>
          <a:effectLst/>
        </p:spPr>
        <p:txBody>
          <a:bodyPr rtlCol="0" anchor="ctr"/>
          <a:lstStyle/>
          <a:p/>
        </p:txBody>
      </p:sp>
      <p:sp>
        <p:nvSpPr>
          <p:cNvPr id="9" name="TextBox 8"/>
          <p:cNvSpPr txBox="1"/>
          <p:nvPr/>
        </p:nvSpPr>
        <p:spPr>
          <a:xfrm>
            <a:off x="594360" y="1261872"/>
            <a:ext cx="2490139"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Ekonomik faaliyetler</a:t>
            </a:r>
          </a:p>
        </p:txBody>
      </p:sp>
      <p:sp>
        <p:nvSpPr>
          <p:cNvPr id="10" name="TextBox 9"/>
          <p:cNvSpPr txBox="1"/>
          <p:nvPr/>
        </p:nvSpPr>
        <p:spPr>
          <a:xfrm>
            <a:off x="612648" y="1865376"/>
            <a:ext cx="2453563" cy="4306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Ekonomik faaliyet türlerindeki çeşitliliğin ve iş gücü talebinin fazla olduğu yerleşmeler, bu tür olanakların kısıtlı olduğu yerleşmelere göre daha fazla gelişim göstermiştir.</a:t>
            </a:r>
          </a:p>
        </p:txBody>
      </p:sp>
      <p:sp>
        <p:nvSpPr>
          <p:cNvPr id="11" name="Rounded Rectangle 10"/>
          <p:cNvSpPr/>
          <p:nvPr/>
        </p:nvSpPr>
        <p:spPr>
          <a:xfrm>
            <a:off x="3340531" y="1261872"/>
            <a:ext cx="2673019" cy="498348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3340531" y="1261872"/>
            <a:ext cx="2673019"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3340531" y="1527048"/>
            <a:ext cx="2673019" cy="265176"/>
          </a:xfrm>
          <a:prstGeom prst="rect">
            <a:avLst/>
          </a:prstGeom>
          <a:solidFill>
            <a:srgbClr val="4F4F4F"/>
          </a:solidFill>
          <a:ln>
            <a:noFill/>
          </a:ln>
          <a:effectLst/>
        </p:spPr>
        <p:txBody>
          <a:bodyPr rtlCol="0" anchor="ctr"/>
          <a:lstStyle/>
          <a:p/>
        </p:txBody>
      </p:sp>
      <p:sp>
        <p:nvSpPr>
          <p:cNvPr id="14" name="TextBox 13"/>
          <p:cNvSpPr txBox="1"/>
          <p:nvPr/>
        </p:nvSpPr>
        <p:spPr>
          <a:xfrm>
            <a:off x="3431971" y="1261872"/>
            <a:ext cx="2490139"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Ulaşım olanakları</a:t>
            </a:r>
          </a:p>
        </p:txBody>
      </p:sp>
      <p:sp>
        <p:nvSpPr>
          <p:cNvPr id="15" name="TextBox 14"/>
          <p:cNvSpPr txBox="1"/>
          <p:nvPr/>
        </p:nvSpPr>
        <p:spPr>
          <a:xfrm>
            <a:off x="3450259" y="1865376"/>
            <a:ext cx="2453563" cy="4306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Ulaşım olanaklarının yeterli düzeyde geliştiği yerleşmelerde ekonomik faaliyetlerdeki çeşitlilik fazladır.</a:t>
            </a:r>
          </a:p>
        </p:txBody>
      </p:sp>
      <p:sp>
        <p:nvSpPr>
          <p:cNvPr id="16" name="Rounded Rectangle 15"/>
          <p:cNvSpPr/>
          <p:nvPr/>
        </p:nvSpPr>
        <p:spPr>
          <a:xfrm>
            <a:off x="6178142" y="1261872"/>
            <a:ext cx="2673019" cy="498348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6178142" y="1261872"/>
            <a:ext cx="2673019" cy="530352"/>
          </a:xfrm>
          <a:prstGeom prst="roundRect">
            <a:avLst>
              <a:gd name="adj" fmla="val 25000"/>
            </a:avLst>
          </a:prstGeom>
          <a:solidFill>
            <a:srgbClr val="C25B1F"/>
          </a:solidFill>
          <a:ln>
            <a:noFill/>
          </a:ln>
          <a:effectLst/>
        </p:spPr>
        <p:txBody>
          <a:bodyPr rtlCol="0" anchor="ctr"/>
          <a:lstStyle/>
          <a:p/>
        </p:txBody>
      </p:sp>
      <p:sp>
        <p:nvSpPr>
          <p:cNvPr id="18" name="Rectangle 17"/>
          <p:cNvSpPr/>
          <p:nvPr/>
        </p:nvSpPr>
        <p:spPr>
          <a:xfrm>
            <a:off x="6178142" y="1527048"/>
            <a:ext cx="2673019" cy="265176"/>
          </a:xfrm>
          <a:prstGeom prst="rect">
            <a:avLst/>
          </a:prstGeom>
          <a:solidFill>
            <a:srgbClr val="C25B1F"/>
          </a:solidFill>
          <a:ln>
            <a:noFill/>
          </a:ln>
          <a:effectLst/>
        </p:spPr>
        <p:txBody>
          <a:bodyPr rtlCol="0" anchor="ctr"/>
          <a:lstStyle/>
          <a:p/>
        </p:txBody>
      </p:sp>
      <p:sp>
        <p:nvSpPr>
          <p:cNvPr id="19" name="TextBox 18"/>
          <p:cNvSpPr txBox="1"/>
          <p:nvPr/>
        </p:nvSpPr>
        <p:spPr>
          <a:xfrm>
            <a:off x="6269582" y="1261872"/>
            <a:ext cx="2490139"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Göçler</a:t>
            </a:r>
          </a:p>
        </p:txBody>
      </p:sp>
      <p:sp>
        <p:nvSpPr>
          <p:cNvPr id="20" name="TextBox 19"/>
          <p:cNvSpPr txBox="1"/>
          <p:nvPr/>
        </p:nvSpPr>
        <p:spPr>
          <a:xfrm>
            <a:off x="6287870" y="1865376"/>
            <a:ext cx="2453563" cy="4306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Ekonomik faaliyet çeşitliliğinin fazla olduğu yerleşmeler iş gücüne olan talebin fazla olması nedeniyle göç alırken ekonomik faaliyet çeşitliliğinin az olduğu yerleşmeler ise işsizlik nedeniyle göç verir.</a:t>
            </a:r>
          </a:p>
        </p:txBody>
      </p:sp>
      <p:sp>
        <p:nvSpPr>
          <p:cNvPr id="21" name="Rounded Rectangle 20"/>
          <p:cNvSpPr/>
          <p:nvPr/>
        </p:nvSpPr>
        <p:spPr>
          <a:xfrm>
            <a:off x="9015753" y="1261872"/>
            <a:ext cx="2673019" cy="498348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9015753" y="1261872"/>
            <a:ext cx="2673019" cy="53035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9015753" y="1527048"/>
            <a:ext cx="2673019" cy="265176"/>
          </a:xfrm>
          <a:prstGeom prst="rect">
            <a:avLst/>
          </a:prstGeom>
          <a:solidFill>
            <a:srgbClr val="4F4F4F"/>
          </a:solidFill>
          <a:ln>
            <a:noFill/>
          </a:ln>
          <a:effectLst/>
        </p:spPr>
        <p:txBody>
          <a:bodyPr rtlCol="0" anchor="ctr"/>
          <a:lstStyle/>
          <a:p/>
        </p:txBody>
      </p:sp>
      <p:sp>
        <p:nvSpPr>
          <p:cNvPr id="24" name="TextBox 23"/>
          <p:cNvSpPr txBox="1"/>
          <p:nvPr/>
        </p:nvSpPr>
        <p:spPr>
          <a:xfrm>
            <a:off x="9107193" y="1261872"/>
            <a:ext cx="2490139"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Bilim ve teknoloji</a:t>
            </a:r>
          </a:p>
        </p:txBody>
      </p:sp>
      <p:sp>
        <p:nvSpPr>
          <p:cNvPr id="25" name="TextBox 24"/>
          <p:cNvSpPr txBox="1"/>
          <p:nvPr/>
        </p:nvSpPr>
        <p:spPr>
          <a:xfrm>
            <a:off x="9125481" y="1865376"/>
            <a:ext cx="2453563" cy="430682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Örneğin deniz alanlarının doldurulmasıyla elde edilen alanlarda yeni yerleşmeler kurulmuştur.</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124</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25 / 173</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Doğal mı, beşerî mi?</a:t>
            </a:r>
          </a:p>
        </p:txBody>
      </p:sp>
      <p:sp>
        <p:nvSpPr>
          <p:cNvPr id="5" name="Rounded Rectangle 4"/>
          <p:cNvSpPr/>
          <p:nvPr/>
        </p:nvSpPr>
        <p:spPr>
          <a:xfrm>
            <a:off x="9555480" y="201168"/>
            <a:ext cx="2221992" cy="475488"/>
          </a:xfrm>
          <a:prstGeom prst="roundRect">
            <a:avLst>
              <a:gd name="adj" fmla="val 50000"/>
            </a:avLst>
          </a:prstGeom>
          <a:solidFill>
            <a:srgbClr val="C25B1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SINIFLA · 2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Sekiz durumu doğal (D) ya da beşerî (B) faktör diye sınıflandır: 1) Kıyıda ılıman iklim · 2) Yeni açılan bir otoyol · 3) Verimli ova toprağı · 4) Fabrikaların iş imkânı · 5) Dağlık, engebeli arazi · 6) İş için gelen aileler · 7) Gür yağmur ormanı · 8) Denizin doldurulması</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123-124</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26 / 173</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Doğal mı, beşerî mi?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3716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Sekiz durumu doğal (D) ya da beşerî (B) faktör diye sınıflandır: 1) Kıyıda ılıman iklim · 2) Yeni açılan bir otoyol · 3) Verimli ova toprağı · 4) Fabrikaların iş imkânı · 5) Dağlık, engebeli arazi · 6) İş için gelen aileler · 7) Gür yağmur ormanı · 8) Denizin doldurulması</a:t>
            </a:r>
          </a:p>
        </p:txBody>
      </p:sp>
      <p:sp>
        <p:nvSpPr>
          <p:cNvPr id="7" name="Rounded Rectangle 6"/>
          <p:cNvSpPr/>
          <p:nvPr/>
        </p:nvSpPr>
        <p:spPr>
          <a:xfrm>
            <a:off x="502920" y="2770632"/>
            <a:ext cx="11185855" cy="34290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770632"/>
            <a:ext cx="109728" cy="3429000"/>
          </a:xfrm>
          <a:prstGeom prst="rect">
            <a:avLst/>
          </a:prstGeom>
          <a:solidFill>
            <a:srgbClr val="2E7D32"/>
          </a:solidFill>
          <a:ln>
            <a:noFill/>
          </a:ln>
          <a:effectLst/>
        </p:spPr>
        <p:txBody>
          <a:bodyPr rtlCol="0" anchor="ctr"/>
          <a:lstStyle/>
          <a:p/>
        </p:txBody>
      </p:sp>
      <p:sp>
        <p:nvSpPr>
          <p:cNvPr id="9" name="TextBox 8"/>
          <p:cNvSpPr txBox="1"/>
          <p:nvPr/>
        </p:nvSpPr>
        <p:spPr>
          <a:xfrm>
            <a:off x="731520" y="2825496"/>
            <a:ext cx="10865815" cy="3319272"/>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Doğal (D): 1 iklim · 3 toprak yapısı · 5 topoğrafya · 7 bitki örtüsü</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Beşerî (B): 2 ulaşım olanakları · 4 ekonomik faaliyetler · 6 göçler · 8 bilim ve teknolojideki gelişmeler</a:t>
            </a:r>
          </a:p>
          <a:p>
            <a:pPr algn="l">
              <a:spcBef>
                <a:spcPts val="0"/>
              </a:spcBef>
              <a:spcAft>
                <a:spcPts val="0"/>
              </a:spcAft>
            </a:pPr>
            <a:r>
              <a:rPr lang="tr-TR" sz="2200" b="1" i="0">
                <a:solidFill>
                  <a:srgbClr val="262626"/>
                </a:solidFill>
                <a:latin typeface="Calibri"/>
              </a:rPr>
              <a:t>Dikkat: doğal faktörün etkisini teknoloji değiştirebilir (8: deniz doldurularak yeni yerleşme).</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123-124</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27 / 173</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yerleşmeyi etkileyen beşerî faktörlerdendir?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İklim</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Topoğrafya</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Ulaşım olanakları</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Toprak yapısı</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Bitki örtüsü</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123-124</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28 / 173</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2</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Aşağıdakilerden hangisi yerleşmeyi etkileyen beşerî faktörlerdendir?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İklim</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Topoğrafya</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Ulaşım olanakları</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Toprak yapısı</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Bitki örtüsü</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123 Şema 4.1: beşerî faktörler ekonomik faaliyetler, ulaşım olanakları, göçler, bilim ve teknolojideki gelişmelerdir; diğer seçenekler doğal faktördür.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123-124</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29 / 173</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Gelecek Derse Hazırlık: 16. haftanın grup etkinliği</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sp>
        <p:nvSpPr>
          <p:cNvPr id="6" name="Rounded Rectangle 5"/>
          <p:cNvSpPr/>
          <p:nvPr/>
        </p:nvSpPr>
        <p:spPr>
          <a:xfrm>
            <a:off x="502920" y="1307592"/>
            <a:ext cx="11185855" cy="923544"/>
          </a:xfrm>
          <a:prstGeom prst="roundRect">
            <a:avLst>
              <a:gd name="adj" fmla="val 8000"/>
            </a:avLst>
          </a:prstGeom>
          <a:solidFill>
            <a:srgbClr val="F0F0F0"/>
          </a:solidFill>
          <a:ln>
            <a:noFill/>
          </a:ln>
          <a:effectLst/>
        </p:spPr>
        <p:txBody>
          <a:bodyPr rtlCol="0" anchor="ctr"/>
          <a:lstStyle/>
          <a:p/>
        </p:txBody>
      </p:sp>
      <p:sp>
        <p:nvSpPr>
          <p:cNvPr id="7" name="Rounded Rectangle 6"/>
          <p:cNvSpPr/>
          <p:nvPr/>
        </p:nvSpPr>
        <p:spPr>
          <a:xfrm>
            <a:off x="502920" y="1307592"/>
            <a:ext cx="1600200" cy="923544"/>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1</a:t>
            </a:r>
          </a:p>
        </p:txBody>
      </p:sp>
      <p:sp>
        <p:nvSpPr>
          <p:cNvPr id="8" name="TextBox 7"/>
          <p:cNvSpPr txBox="1"/>
          <p:nvPr/>
        </p:nvSpPr>
        <p:spPr>
          <a:xfrm>
            <a:off x="2240280" y="1307592"/>
            <a:ext cx="8122615" cy="923544"/>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Yerleşmelerin yer seçimi, kuruluşu ve gelişiminde etkili olan coğrafi faktörlerin sonuçlarını ortaya koymaya yönelik bir yerleşme belirleyiniz.</a:t>
            </a:r>
          </a:p>
        </p:txBody>
      </p:sp>
      <p:sp>
        <p:nvSpPr>
          <p:cNvPr id="9" name="Rounded Rectangle 8"/>
          <p:cNvSpPr/>
          <p:nvPr/>
        </p:nvSpPr>
        <p:spPr>
          <a:xfrm>
            <a:off x="10545775" y="1495044"/>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sınıfta</a:t>
            </a:r>
          </a:p>
        </p:txBody>
      </p:sp>
      <p:sp>
        <p:nvSpPr>
          <p:cNvPr id="10" name="Rounded Rectangle 9"/>
          <p:cNvSpPr/>
          <p:nvPr/>
        </p:nvSpPr>
        <p:spPr>
          <a:xfrm>
            <a:off x="502920" y="2322576"/>
            <a:ext cx="11185855" cy="923544"/>
          </a:xfrm>
          <a:prstGeom prst="roundRect">
            <a:avLst>
              <a:gd name="adj" fmla="val 8000"/>
            </a:avLst>
          </a:prstGeom>
          <a:solidFill>
            <a:srgbClr val="F0F0F0"/>
          </a:solidFill>
          <a:ln>
            <a:noFill/>
          </a:ln>
          <a:effectLst/>
        </p:spPr>
        <p:txBody>
          <a:bodyPr rtlCol="0" anchor="ctr"/>
          <a:lstStyle/>
          <a:p/>
        </p:txBody>
      </p:sp>
      <p:sp>
        <p:nvSpPr>
          <p:cNvPr id="11" name="Rounded Rectangle 10"/>
          <p:cNvSpPr/>
          <p:nvPr/>
        </p:nvSpPr>
        <p:spPr>
          <a:xfrm>
            <a:off x="502920" y="2322576"/>
            <a:ext cx="1600200" cy="923544"/>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2</a:t>
            </a:r>
          </a:p>
        </p:txBody>
      </p:sp>
      <p:sp>
        <p:nvSpPr>
          <p:cNvPr id="12" name="TextBox 11"/>
          <p:cNvSpPr txBox="1"/>
          <p:nvPr/>
        </p:nvSpPr>
        <p:spPr>
          <a:xfrm>
            <a:off x="2240280" y="2322576"/>
            <a:ext cx="8122615" cy="923544"/>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Belirlediğiniz yerleşmenin yer seçimi, kuruluşu ve gelişiminde etkili olan coğrafi faktörlerin etkilerini ortaya koyacağını düşündüğünüz harita, görsel, metin vb. coğrafi temsilleri bulunuz.</a:t>
            </a:r>
          </a:p>
        </p:txBody>
      </p:sp>
      <p:sp>
        <p:nvSpPr>
          <p:cNvPr id="13" name="Rounded Rectangle 12"/>
          <p:cNvSpPr/>
          <p:nvPr/>
        </p:nvSpPr>
        <p:spPr>
          <a:xfrm>
            <a:off x="10545775" y="2510028"/>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sınıfta</a:t>
            </a:r>
          </a:p>
        </p:txBody>
      </p:sp>
      <p:sp>
        <p:nvSpPr>
          <p:cNvPr id="14" name="Rounded Rectangle 13"/>
          <p:cNvSpPr/>
          <p:nvPr/>
        </p:nvSpPr>
        <p:spPr>
          <a:xfrm>
            <a:off x="502920" y="3337560"/>
            <a:ext cx="11185855" cy="923544"/>
          </a:xfrm>
          <a:prstGeom prst="roundRect">
            <a:avLst>
              <a:gd name="adj" fmla="val 8000"/>
            </a:avLst>
          </a:prstGeom>
          <a:solidFill>
            <a:srgbClr val="F0F0F0"/>
          </a:solidFill>
          <a:ln>
            <a:noFill/>
          </a:ln>
          <a:effectLst/>
        </p:spPr>
        <p:txBody>
          <a:bodyPr rtlCol="0" anchor="ctr"/>
          <a:lstStyle/>
          <a:p/>
        </p:txBody>
      </p:sp>
      <p:sp>
        <p:nvSpPr>
          <p:cNvPr id="15" name="Rounded Rectangle 14"/>
          <p:cNvSpPr/>
          <p:nvPr/>
        </p:nvSpPr>
        <p:spPr>
          <a:xfrm>
            <a:off x="502920" y="3337560"/>
            <a:ext cx="1600200" cy="923544"/>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3</a:t>
            </a:r>
          </a:p>
        </p:txBody>
      </p:sp>
      <p:sp>
        <p:nvSpPr>
          <p:cNvPr id="16" name="TextBox 15"/>
          <p:cNvSpPr txBox="1"/>
          <p:nvPr/>
        </p:nvSpPr>
        <p:spPr>
          <a:xfrm>
            <a:off x="2240280" y="3337560"/>
            <a:ext cx="8122615" cy="923544"/>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Bulduğunuz coğrafi temsilleri inceleyiniz.</a:t>
            </a:r>
          </a:p>
        </p:txBody>
      </p:sp>
      <p:sp>
        <p:nvSpPr>
          <p:cNvPr id="17" name="Rounded Rectangle 16"/>
          <p:cNvSpPr/>
          <p:nvPr/>
        </p:nvSpPr>
        <p:spPr>
          <a:xfrm>
            <a:off x="10545775" y="3525012"/>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sınıfta</a:t>
            </a:r>
          </a:p>
        </p:txBody>
      </p:sp>
      <p:sp>
        <p:nvSpPr>
          <p:cNvPr id="18" name="Rounded Rectangle 17"/>
          <p:cNvSpPr/>
          <p:nvPr/>
        </p:nvSpPr>
        <p:spPr>
          <a:xfrm>
            <a:off x="502920" y="4352544"/>
            <a:ext cx="11185855" cy="923544"/>
          </a:xfrm>
          <a:prstGeom prst="roundRect">
            <a:avLst>
              <a:gd name="adj" fmla="val 8000"/>
            </a:avLst>
          </a:prstGeom>
          <a:solidFill>
            <a:srgbClr val="F0F0F0"/>
          </a:solidFill>
          <a:ln>
            <a:noFill/>
          </a:ln>
          <a:effectLst/>
        </p:spPr>
        <p:txBody>
          <a:bodyPr rtlCol="0" anchor="ctr"/>
          <a:lstStyle/>
          <a:p/>
        </p:txBody>
      </p:sp>
      <p:sp>
        <p:nvSpPr>
          <p:cNvPr id="19" name="Rounded Rectangle 18"/>
          <p:cNvSpPr/>
          <p:nvPr/>
        </p:nvSpPr>
        <p:spPr>
          <a:xfrm>
            <a:off x="502920" y="4352544"/>
            <a:ext cx="1600200" cy="923544"/>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4</a:t>
            </a:r>
          </a:p>
        </p:txBody>
      </p:sp>
      <p:sp>
        <p:nvSpPr>
          <p:cNvPr id="20" name="TextBox 19"/>
          <p:cNvSpPr txBox="1"/>
          <p:nvPr/>
        </p:nvSpPr>
        <p:spPr>
          <a:xfrm>
            <a:off x="2240280" y="4352544"/>
            <a:ext cx="8122615" cy="923544"/>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Belirlediğiniz yerleşmenin yer seçimi, kuruluşu ve gelişiminde etkili olan coğrafi faktörlere yönelik incelediğiniz coğrafi temsillerden yararlanarak sorular oluşturunuz.</a:t>
            </a:r>
          </a:p>
        </p:txBody>
      </p:sp>
      <p:sp>
        <p:nvSpPr>
          <p:cNvPr id="21" name="Rounded Rectangle 20"/>
          <p:cNvSpPr/>
          <p:nvPr/>
        </p:nvSpPr>
        <p:spPr>
          <a:xfrm>
            <a:off x="10545775" y="4539996"/>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800" b="1" i="0">
                <a:solidFill>
                  <a:srgbClr val="262626"/>
                </a:solidFill>
                <a:latin typeface="Calibri"/>
              </a:rPr>
              <a:t>sınıfta</a:t>
            </a:r>
          </a:p>
        </p:txBody>
      </p:sp>
      <p:sp>
        <p:nvSpPr>
          <p:cNvPr id="22" name="Rounded Rectangle 21"/>
          <p:cNvSpPr/>
          <p:nvPr/>
        </p:nvSpPr>
        <p:spPr>
          <a:xfrm>
            <a:off x="502920" y="5367528"/>
            <a:ext cx="11185855" cy="923544"/>
          </a:xfrm>
          <a:prstGeom prst="roundRect">
            <a:avLst>
              <a:gd name="adj" fmla="val 8000"/>
            </a:avLst>
          </a:prstGeom>
          <a:solidFill>
            <a:srgbClr val="F0F0F0"/>
          </a:solidFill>
          <a:ln>
            <a:noFill/>
          </a:ln>
          <a:effectLst/>
        </p:spPr>
        <p:txBody>
          <a:bodyPr rtlCol="0" anchor="ctr"/>
          <a:lstStyle/>
          <a:p/>
        </p:txBody>
      </p:sp>
      <p:sp>
        <p:nvSpPr>
          <p:cNvPr id="23" name="Rounded Rectangle 22"/>
          <p:cNvSpPr/>
          <p:nvPr/>
        </p:nvSpPr>
        <p:spPr>
          <a:xfrm>
            <a:off x="502920" y="5367528"/>
            <a:ext cx="1600200" cy="923544"/>
          </a:xfrm>
          <a:prstGeom prst="roundRect">
            <a:avLst>
              <a:gd name="adj" fmla="val 8000"/>
            </a:avLst>
          </a:prstGeom>
          <a:solidFill>
            <a:srgbClr val="8C4A2F"/>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5</a:t>
            </a:r>
          </a:p>
        </p:txBody>
      </p:sp>
      <p:sp>
        <p:nvSpPr>
          <p:cNvPr id="24" name="TextBox 23"/>
          <p:cNvSpPr txBox="1"/>
          <p:nvPr/>
        </p:nvSpPr>
        <p:spPr>
          <a:xfrm>
            <a:off x="2240280" y="5367528"/>
            <a:ext cx="8122615" cy="923544"/>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Oluşturduğunuz sorular hakkında bilgi toplayınız.</a:t>
            </a:r>
          </a:p>
        </p:txBody>
      </p:sp>
      <p:sp>
        <p:nvSpPr>
          <p:cNvPr id="25" name="Rounded Rectangle 24"/>
          <p:cNvSpPr/>
          <p:nvPr/>
        </p:nvSpPr>
        <p:spPr>
          <a:xfrm>
            <a:off x="10545775" y="5554980"/>
            <a:ext cx="1005840" cy="548640"/>
          </a:xfrm>
          <a:prstGeom prst="roundRect">
            <a:avLst>
              <a:gd name="adj" fmla="val 30000"/>
            </a:avLst>
          </a:prstGeom>
          <a:solidFill>
            <a:srgbClr val="FCC021"/>
          </a:solidFill>
          <a:ln>
            <a:noFill/>
          </a:ln>
          <a:effectLst/>
        </p:spPr>
        <p:txBody>
          <a:bodyPr rtlCol="0" anchor="ctr" wrap="square" lIns="27432" rIns="27432" tIns="0" bIns="0">
            <a:noAutofit/>
          </a:bodyPr>
          <a:lstStyle/>
          <a:p>
            <a:pPr algn="ctr">
              <a:spcBef>
                <a:spcPts val="0"/>
              </a:spcBef>
              <a:spcAft>
                <a:spcPts val="0"/>
              </a:spcAft>
            </a:pPr>
            <a:r>
              <a:rPr lang="tr-TR" sz="1450" b="1" i="0">
                <a:solidFill>
                  <a:srgbClr val="262626"/>
                </a:solidFill>
                <a:latin typeface="Calibri"/>
              </a:rPr>
              <a:t>16. haftaya</a:t>
            </a:r>
          </a:p>
        </p:txBody>
      </p:sp>
      <p:sp>
        <p:nvSpPr>
          <p:cNvPr id="26" name="TextBox 2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27" name="Rounded Rectangle 2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124</a:t>
            </a:r>
          </a:p>
        </p:txBody>
      </p:sp>
      <p:sp>
        <p:nvSpPr>
          <p:cNvPr id="28" name="TextBox 2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30 / 173</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Gruplara önerilen yerleşmeler (kitabımızdan)</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8 GRUP</a:t>
            </a:r>
          </a:p>
        </p:txBody>
      </p:sp>
      <p:graphicFrame>
        <p:nvGraphicFramePr>
          <p:cNvPr id="6" name="Table 5"/>
          <p:cNvGraphicFramePr>
            <a:graphicFrameLocks noGrp="1"/>
          </p:cNvGraphicFramePr>
          <p:nvPr/>
        </p:nvGraphicFramePr>
        <p:xfrm>
          <a:off x="502920" y="1216152"/>
          <a:ext cx="10104120" cy="3630168"/>
        </p:xfrm>
        <a:graphic>
          <a:graphicData uri="http://schemas.openxmlformats.org/drawingml/2006/table">
            <a:tbl>
              <a:tblPr firstRow="1" bandRow="1">
                <a:tableStyleId>{5C22544A-7EE6-4342-B048-85BDC9FD1C3A}</a:tableStyleId>
              </a:tblPr>
              <a:tblGrid>
                <a:gridCol w="685800"/>
                <a:gridCol w="3017520"/>
                <a:gridCol w="4663440"/>
                <a:gridCol w="1737360"/>
              </a:tblGrid>
              <a:tr h="411480">
                <a:tc>
                  <a:txBody>
                    <a:bodyPr wrap="square"/>
                    <a:lstStyle/>
                    <a:p>
                      <a:pPr algn="ctr">
                        <a:spcBef>
                          <a:spcPts val="0"/>
                        </a:spcBef>
                        <a:spcAft>
                          <a:spcPts val="0"/>
                        </a:spcAft>
                      </a:pPr>
                      <a:r>
                        <a:rPr lang="tr-TR" sz="1600" b="1" i="0">
                          <a:solidFill>
                            <a:srgbClr val="FFFFFF"/>
                          </a:solidFill>
                          <a:latin typeface="Calibri"/>
                        </a:rPr>
                        <a:t>Grup</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Yerleşme</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Kitapta</a:t>
                      </a:r>
                    </a:p>
                  </a:txBody>
                  <a:tcPr marL="54864" marR="54864" marT="18288" marB="18288" anchor="ctr">
                    <a:solidFill>
                      <a:srgbClr val="8C4A2F"/>
                    </a:solidFill>
                  </a:tcPr>
                </a:tc>
                <a:tc>
                  <a:txBody>
                    <a:bodyPr wrap="square"/>
                    <a:lstStyle/>
                    <a:p>
                      <a:pPr algn="ctr">
                        <a:spcBef>
                          <a:spcPts val="0"/>
                        </a:spcBef>
                        <a:spcAft>
                          <a:spcPts val="0"/>
                        </a:spcAft>
                      </a:pPr>
                      <a:r>
                        <a:rPr lang="tr-TR" sz="1600" b="1" i="0">
                          <a:solidFill>
                            <a:srgbClr val="FFFFFF"/>
                          </a:solidFill>
                          <a:latin typeface="Calibri"/>
                        </a:rPr>
                        <a:t>Sayfa</a:t>
                      </a:r>
                    </a:p>
                  </a:txBody>
                  <a:tcPr marL="54864" marR="54864" marT="18288" marB="18288" anchor="ctr">
                    <a:solidFill>
                      <a:srgbClr val="8C4A2F"/>
                    </a:solidFill>
                  </a:tcPr>
                </a:tc>
              </a:tr>
              <a:tr h="402336">
                <a:tc>
                  <a:txBody>
                    <a:bodyPr wrap="square"/>
                    <a:lstStyle/>
                    <a:p>
                      <a:pPr algn="ctr">
                        <a:spcBef>
                          <a:spcPts val="0"/>
                        </a:spcBef>
                        <a:spcAft>
                          <a:spcPts val="0"/>
                        </a:spcAft>
                      </a:pPr>
                      <a:r>
                        <a:rPr lang="tr-TR" sz="17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İstanbul</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Başlarken, Görsel 4.1 metropol</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120, 122</a:t>
                      </a:r>
                    </a:p>
                  </a:txBody>
                  <a:tcPr marL="54864" marR="54864" marT="18288" marB="18288" anchor="ctr">
                    <a:solidFill>
                      <a:srgbClr val="FFFFFF"/>
                    </a:solidFill>
                  </a:tcPr>
                </a:tc>
              </a:tr>
              <a:tr h="402336">
                <a:tc>
                  <a:txBody>
                    <a:bodyPr wrap="square"/>
                    <a:lstStyle/>
                    <a:p>
                      <a:pPr algn="ctr">
                        <a:spcBef>
                          <a:spcPts val="0"/>
                        </a:spcBef>
                        <a:spcAft>
                          <a:spcPts val="0"/>
                        </a:spcAft>
                      </a:pPr>
                      <a:r>
                        <a:rPr lang="tr-TR" sz="1700" b="0" i="0">
                          <a:solidFill>
                            <a:srgbClr val="262626"/>
                          </a:solidFill>
                          <a:latin typeface="Calibri"/>
                        </a:rPr>
                        <a:t>2</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Menderes (İzmir)</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Başlarken</a:t>
                      </a:r>
                    </a:p>
                  </a:txBody>
                  <a:tcPr marL="54864" marR="54864" marT="18288" marB="18288" anchor="ctr">
                    <a:solidFill>
                      <a:srgbClr val="F0F0F0"/>
                    </a:solidFill>
                  </a:tcPr>
                </a:tc>
                <a:tc>
                  <a:txBody>
                    <a:bodyPr wrap="square"/>
                    <a:lstStyle/>
                    <a:p>
                      <a:pPr algn="ctr">
                        <a:spcBef>
                          <a:spcPts val="0"/>
                        </a:spcBef>
                        <a:spcAft>
                          <a:spcPts val="0"/>
                        </a:spcAft>
                      </a:pPr>
                      <a:r>
                        <a:rPr lang="tr-TR" sz="1700" b="0" i="0">
                          <a:solidFill>
                            <a:srgbClr val="262626"/>
                          </a:solidFill>
                          <a:latin typeface="Calibri"/>
                        </a:rPr>
                        <a:t>s. 120</a:t>
                      </a:r>
                    </a:p>
                  </a:txBody>
                  <a:tcPr marL="54864" marR="54864" marT="18288" marB="18288" anchor="ctr">
                    <a:solidFill>
                      <a:srgbClr val="F0F0F0"/>
                    </a:solidFill>
                  </a:tcPr>
                </a:tc>
              </a:tr>
              <a:tr h="402336">
                <a:tc>
                  <a:txBody>
                    <a:bodyPr wrap="square"/>
                    <a:lstStyle/>
                    <a:p>
                      <a:pPr algn="ctr">
                        <a:spcBef>
                          <a:spcPts val="0"/>
                        </a:spcBef>
                        <a:spcAft>
                          <a:spcPts val="0"/>
                        </a:spcAft>
                      </a:pPr>
                      <a:r>
                        <a:rPr lang="tr-TR" sz="17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Rize</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Topoğrafya, kıyı yerleşmesi</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123, 126</a:t>
                      </a:r>
                    </a:p>
                  </a:txBody>
                  <a:tcPr marL="54864" marR="54864" marT="18288" marB="18288" anchor="ctr">
                    <a:solidFill>
                      <a:srgbClr val="FFFFFF"/>
                    </a:solidFill>
                  </a:tcPr>
                </a:tc>
              </a:tr>
              <a:tr h="402336">
                <a:tc>
                  <a:txBody>
                    <a:bodyPr wrap="square"/>
                    <a:lstStyle/>
                    <a:p>
                      <a:pPr algn="ctr">
                        <a:spcBef>
                          <a:spcPts val="0"/>
                        </a:spcBef>
                        <a:spcAft>
                          <a:spcPts val="0"/>
                        </a:spcAft>
                      </a:pPr>
                      <a:r>
                        <a:rPr lang="tr-TR" sz="1700" b="0" i="0">
                          <a:solidFill>
                            <a:srgbClr val="262626"/>
                          </a:solidFill>
                          <a:latin typeface="Calibri"/>
                        </a:rPr>
                        <a:t>4</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Çaykara (Trabzon)</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Köy altı yerleşmesi</a:t>
                      </a:r>
                    </a:p>
                  </a:txBody>
                  <a:tcPr marL="54864" marR="54864" marT="18288" marB="18288" anchor="ctr">
                    <a:solidFill>
                      <a:srgbClr val="F0F0F0"/>
                    </a:solidFill>
                  </a:tcPr>
                </a:tc>
                <a:tc>
                  <a:txBody>
                    <a:bodyPr wrap="square"/>
                    <a:lstStyle/>
                    <a:p>
                      <a:pPr algn="ctr">
                        <a:spcBef>
                          <a:spcPts val="0"/>
                        </a:spcBef>
                        <a:spcAft>
                          <a:spcPts val="0"/>
                        </a:spcAft>
                      </a:pPr>
                      <a:r>
                        <a:rPr lang="tr-TR" sz="1700" b="0" i="0">
                          <a:solidFill>
                            <a:srgbClr val="262626"/>
                          </a:solidFill>
                          <a:latin typeface="Calibri"/>
                        </a:rPr>
                        <a:t>s. 125</a:t>
                      </a:r>
                    </a:p>
                  </a:txBody>
                  <a:tcPr marL="54864" marR="54864" marT="18288" marB="18288" anchor="ctr">
                    <a:solidFill>
                      <a:srgbClr val="F0F0F0"/>
                    </a:solidFill>
                  </a:tcPr>
                </a:tc>
              </a:tr>
              <a:tr h="402336">
                <a:tc>
                  <a:txBody>
                    <a:bodyPr wrap="square"/>
                    <a:lstStyle/>
                    <a:p>
                      <a:pPr algn="ctr">
                        <a:spcBef>
                          <a:spcPts val="0"/>
                        </a:spcBef>
                        <a:spcAft>
                          <a:spcPts val="0"/>
                        </a:spcAft>
                      </a:pPr>
                      <a:r>
                        <a:rPr lang="tr-TR" sz="1700" b="0" i="0">
                          <a:solidFill>
                            <a:srgbClr val="262626"/>
                          </a:solidFill>
                          <a:latin typeface="Calibri"/>
                        </a:rPr>
                        <a:t>5</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Alanya (Antalya)</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Şehir yerleşmesi</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125</a:t>
                      </a:r>
                    </a:p>
                  </a:txBody>
                  <a:tcPr marL="54864" marR="54864" marT="18288" marB="18288" anchor="ctr">
                    <a:solidFill>
                      <a:srgbClr val="FFFFFF"/>
                    </a:solidFill>
                  </a:tcPr>
                </a:tc>
              </a:tr>
              <a:tr h="402336">
                <a:tc>
                  <a:txBody>
                    <a:bodyPr wrap="square"/>
                    <a:lstStyle/>
                    <a:p>
                      <a:pPr algn="ctr">
                        <a:spcBef>
                          <a:spcPts val="0"/>
                        </a:spcBef>
                        <a:spcAft>
                          <a:spcPts val="0"/>
                        </a:spcAft>
                      </a:pPr>
                      <a:r>
                        <a:rPr lang="tr-TR" sz="1700" b="0" i="0">
                          <a:solidFill>
                            <a:srgbClr val="262626"/>
                          </a:solidFill>
                          <a:latin typeface="Calibri"/>
                        </a:rPr>
                        <a:t>6</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Amasya</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Akarsu kıyısı yerleşmesi</a:t>
                      </a:r>
                    </a:p>
                  </a:txBody>
                  <a:tcPr marL="54864" marR="54864" marT="18288" marB="18288" anchor="ctr">
                    <a:solidFill>
                      <a:srgbClr val="F0F0F0"/>
                    </a:solidFill>
                  </a:tcPr>
                </a:tc>
                <a:tc>
                  <a:txBody>
                    <a:bodyPr wrap="square"/>
                    <a:lstStyle/>
                    <a:p>
                      <a:pPr algn="ctr">
                        <a:spcBef>
                          <a:spcPts val="0"/>
                        </a:spcBef>
                        <a:spcAft>
                          <a:spcPts val="0"/>
                        </a:spcAft>
                      </a:pPr>
                      <a:r>
                        <a:rPr lang="tr-TR" sz="1700" b="0" i="0">
                          <a:solidFill>
                            <a:srgbClr val="262626"/>
                          </a:solidFill>
                          <a:latin typeface="Calibri"/>
                        </a:rPr>
                        <a:t>s. 126</a:t>
                      </a:r>
                    </a:p>
                  </a:txBody>
                  <a:tcPr marL="54864" marR="54864" marT="18288" marB="18288" anchor="ctr">
                    <a:solidFill>
                      <a:srgbClr val="F0F0F0"/>
                    </a:solidFill>
                  </a:tcPr>
                </a:tc>
              </a:tr>
              <a:tr h="402336">
                <a:tc>
                  <a:txBody>
                    <a:bodyPr wrap="square"/>
                    <a:lstStyle/>
                    <a:p>
                      <a:pPr algn="ctr">
                        <a:spcBef>
                          <a:spcPts val="0"/>
                        </a:spcBef>
                        <a:spcAft>
                          <a:spcPts val="0"/>
                        </a:spcAft>
                      </a:pPr>
                      <a:r>
                        <a:rPr lang="tr-TR" sz="1700" b="0" i="0">
                          <a:solidFill>
                            <a:srgbClr val="262626"/>
                          </a:solidFill>
                          <a:latin typeface="Calibri"/>
                        </a:rPr>
                        <a:t>7</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Giresun</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Dağlık alanda seyrek yerleşme</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s. 126</a:t>
                      </a:r>
                    </a:p>
                  </a:txBody>
                  <a:tcPr marL="54864" marR="54864" marT="18288" marB="18288" anchor="ctr">
                    <a:solidFill>
                      <a:srgbClr val="FFFFFF"/>
                    </a:solidFill>
                  </a:tcPr>
                </a:tc>
              </a:tr>
              <a:tr h="402336">
                <a:tc>
                  <a:txBody>
                    <a:bodyPr wrap="square"/>
                    <a:lstStyle/>
                    <a:p>
                      <a:pPr algn="ctr">
                        <a:spcBef>
                          <a:spcPts val="0"/>
                        </a:spcBef>
                        <a:spcAft>
                          <a:spcPts val="0"/>
                        </a:spcAft>
                      </a:pPr>
                      <a:r>
                        <a:rPr lang="tr-TR" sz="1700" b="0" i="0">
                          <a:solidFill>
                            <a:srgbClr val="262626"/>
                          </a:solidFill>
                          <a:latin typeface="Calibri"/>
                        </a:rPr>
                        <a:t>8</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Konya</a:t>
                      </a: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Ulaşım imkânları gelişmiş yerleşme</a:t>
                      </a:r>
                    </a:p>
                  </a:txBody>
                  <a:tcPr marL="54864" marR="54864" marT="18288" marB="18288" anchor="ctr">
                    <a:solidFill>
                      <a:srgbClr val="F0F0F0"/>
                    </a:solidFill>
                  </a:tcPr>
                </a:tc>
                <a:tc>
                  <a:txBody>
                    <a:bodyPr wrap="square"/>
                    <a:lstStyle/>
                    <a:p>
                      <a:pPr algn="ctr">
                        <a:spcBef>
                          <a:spcPts val="0"/>
                        </a:spcBef>
                        <a:spcAft>
                          <a:spcPts val="0"/>
                        </a:spcAft>
                      </a:pPr>
                      <a:r>
                        <a:rPr lang="tr-TR" sz="1700" b="0" i="0">
                          <a:solidFill>
                            <a:srgbClr val="262626"/>
                          </a:solidFill>
                          <a:latin typeface="Calibri"/>
                        </a:rPr>
                        <a:t>s. 126</a:t>
                      </a:r>
                    </a:p>
                  </a:txBody>
                  <a:tcPr marL="54864" marR="54864" marT="18288" marB="18288" anchor="ctr">
                    <a:solidFill>
                      <a:srgbClr val="F0F0F0"/>
                    </a:solidFill>
                  </a:tcPr>
                </a:tc>
              </a:tr>
            </a:tbl>
          </a:graphicData>
        </a:graphic>
      </p:graphicFrame>
      <p:sp>
        <p:nvSpPr>
          <p:cNvPr id="7" name="Rounded Rectangle 6"/>
          <p:cNvSpPr/>
          <p:nvPr/>
        </p:nvSpPr>
        <p:spPr>
          <a:xfrm>
            <a:off x="502920" y="4965192"/>
            <a:ext cx="11185855" cy="128016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600"/>
              </a:spcAft>
            </a:pPr>
            <a:r>
              <a:rPr lang="tr-TR" sz="1900" b="0" i="0">
                <a:solidFill>
                  <a:srgbClr val="262626"/>
                </a:solidFill>
                <a:latin typeface="Calibri"/>
              </a:rPr>
              <a:t>Kaynaklar: ders kitabı · atlas · okul kütüphanesi · EBA. Bu süreçte genel ağ, kütüphane vb. kaynaklardan yararlanabilirsiniz.</a:t>
            </a:r>
          </a:p>
          <a:p>
            <a:pPr algn="l">
              <a:spcBef>
                <a:spcPts val="0"/>
              </a:spcBef>
              <a:spcAft>
                <a:spcPts val="0"/>
              </a:spcAft>
            </a:pPr>
            <a:r>
              <a:rPr lang="tr-TR" sz="1900" b="1" i="0">
                <a:solidFill>
                  <a:srgbClr val="D3373A"/>
                </a:solidFill>
                <a:latin typeface="Calibri"/>
              </a:rPr>
              <a:t>Telefon kullanılmaz; çıktı ve satın alma yok. Her bilginin kaynağını not et.</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120-126</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31 / 173</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iyi bir soru nasıl olur?</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4. ADIM</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Grubunla seçtiğin yerleşme için kitaptaki görselden yararlanarak en az üç soru yaz: bir doğal faktör, bir beşerî faktör ve yerleşmenin gelişimi için. Örnek yerleşme: Amasya (Görsel 4.6).</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124, 126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32 / 173</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4. adım: iyi bir soru nasıl olur?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1887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Grubunla seçtiğin yerleşme için kitaptaki görselden yararlanarak en az üç soru yaz: bir doğal faktör, bir beşerî faktör ve yerleşmenin gelişimi için. Örnek yerleşme: Amasya (Görsel 4.6).</a:t>
            </a:r>
          </a:p>
        </p:txBody>
      </p:sp>
      <p:sp>
        <p:nvSpPr>
          <p:cNvPr id="7" name="Rounded Rectangle 6"/>
          <p:cNvSpPr/>
          <p:nvPr/>
        </p:nvSpPr>
        <p:spPr>
          <a:xfrm>
            <a:off x="502920" y="2587752"/>
            <a:ext cx="11185855" cy="36118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587752"/>
            <a:ext cx="109728" cy="3611880"/>
          </a:xfrm>
          <a:prstGeom prst="rect">
            <a:avLst/>
          </a:prstGeom>
          <a:solidFill>
            <a:srgbClr val="2E7D32"/>
          </a:solidFill>
          <a:ln>
            <a:noFill/>
          </a:ln>
          <a:effectLst/>
        </p:spPr>
        <p:txBody>
          <a:bodyPr rtlCol="0" anchor="ctr"/>
          <a:lstStyle/>
          <a:p/>
        </p:txBody>
      </p:sp>
      <p:sp>
        <p:nvSpPr>
          <p:cNvPr id="9" name="TextBox 8"/>
          <p:cNvSpPr txBox="1"/>
          <p:nvPr/>
        </p:nvSpPr>
        <p:spPr>
          <a:xfrm>
            <a:off x="731520" y="2642616"/>
            <a:ext cx="10865815" cy="350215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a:spcBef>
                <a:spcPts val="0"/>
              </a:spcBef>
              <a:spcAft>
                <a:spcPts val="500"/>
              </a:spcAft>
            </a:pPr>
            <a:r>
              <a:rPr lang="tr-TR" sz="2100" b="1" i="0">
                <a:solidFill>
                  <a:srgbClr val="262626"/>
                </a:solidFill>
                <a:latin typeface="Calibri"/>
              </a:rPr>
              <a:t>Örnek sorular (Amasya, Görsel 4.6 · akarsu kıyısı yerleşme örneği):</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Doğal: Yerleşme neden akarsu kıyısında kurulmuş? Vadinin yamaçları yerleşmenin yayılışını nasıl etkilemiş?</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Beşerî: Hangi ulaşım yolları yerleşmenin gelişimine katkı sağlamış?</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Gelişim: Yerleşme zamanla hangi yöne büyümüş, neden?</a:t>
            </a:r>
          </a:p>
          <a:p>
            <a:pPr algn="l">
              <a:spcBef>
                <a:spcPts val="0"/>
              </a:spcBef>
              <a:spcAft>
                <a:spcPts val="0"/>
              </a:spcAft>
            </a:pPr>
            <a:r>
              <a:rPr lang="tr-TR" sz="2100" b="1" i="0">
                <a:solidFill>
                  <a:srgbClr val="262626"/>
                </a:solidFill>
                <a:latin typeface="Calibri"/>
              </a:rPr>
              <a:t>İyi soru: 'neden, nasıl' diye sorar; cevabı bir kaynakta aranabilir.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124, 126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33 / 173</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Yerleşme nedir? Kendi cümlenle yaz.</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İlk yerleşme alanlarının seçiminde öne çıkan iki unsur nedir?</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Bir doğal ve bir beşerî faktörün yerleşmeye etkisini birer cümleyle yaz.</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121-124</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34 / 173</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Çalışma kâğıdı Bölüm 1'in 1-3. maddelerini çöz.</a:t>
            </a:r>
          </a:p>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Grubunla: seçtiğiniz yerleşme hakkında sorularınız için bilgi toplayın (5. adım). Her bilginin kaynağını yazın; telefon gerekmez.</a:t>
            </a:r>
          </a:p>
          <a:p>
            <a:pPr algn="l" marL="323206" indent="-323206">
              <a:spcBef>
                <a:spcPts val="0"/>
              </a:spcBef>
              <a:spcAft>
                <a:spcPts val="1200"/>
              </a:spcAft>
            </a:pPr>
            <a:r>
              <a:rPr lang="tr-TR" sz="2600" b="1" i="0">
                <a:solidFill>
                  <a:srgbClr val="8C4A2F"/>
                </a:solidFill>
                <a:latin typeface="Calibri"/>
              </a:rPr>
              <a:t>•  </a:t>
            </a:r>
            <a:r>
              <a:rPr lang="tr-TR" sz="2600" b="0" i="0">
                <a:solidFill>
                  <a:srgbClr val="262626"/>
                </a:solidFill>
                <a:latin typeface="Calibri"/>
              </a:rPr>
              <a:t>Tarih şeridindeki 'araştırılacak' notlarını sakla: 19. haftanın bireysel sunusunda kullanacaksın.</a:t>
            </a:r>
          </a:p>
          <a:p>
            <a:pPr algn="l" marL="323206" indent="-323206">
              <a:spcBef>
                <a:spcPts val="0"/>
              </a:spcBef>
              <a:spcAft>
                <a:spcPts val="0"/>
              </a:spcAft>
            </a:pPr>
            <a:r>
              <a:rPr lang="tr-TR" sz="2600" b="1" i="0">
                <a:solidFill>
                  <a:srgbClr val="8C4A2F"/>
                </a:solidFill>
                <a:latin typeface="Calibri"/>
              </a:rPr>
              <a:t>•  </a:t>
            </a:r>
            <a:r>
              <a:rPr lang="tr-TR" sz="2600" b="0" i="0">
                <a:solidFill>
                  <a:srgbClr val="262626"/>
                </a:solidFill>
                <a:latin typeface="Calibri"/>
              </a:rPr>
              <a:t>16. haftaya hazırlık: s. 125-126'yı oku (yerleşme tipleri; Türkiye'de yerleşmeler).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124-126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35 / 173</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4. Ünite: Beşerî Sistemler ve Süreçler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GNL-COG10-SN-U4 — 15. hafta · Yerleşmelerin Kuruluşu ve Gelişimi (slayt 1-35)</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