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37.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22" r:id="rId74"/>
    <p:sldId id="323" r:id="rId75"/>
    <p:sldId id="324"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38" r:id="rId90"/>
    <p:sldId id="339" r:id="rId91"/>
    <p:sldId id="340" r:id="rId92"/>
    <p:sldId id="341" r:id="rId93"/>
    <p:sldId id="342" r:id="rId94"/>
    <p:sldId id="343" r:id="rId95"/>
    <p:sldId id="344" r:id="rId96"/>
    <p:sldId id="345" r:id="rId97"/>
    <p:sldId id="346" r:id="rId98"/>
    <p:sldId id="347" r:id="rId99"/>
    <p:sldId id="348" r:id="rId100"/>
    <p:sldId id="349" r:id="rId101"/>
    <p:sldId id="350" r:id="rId102"/>
    <p:sldId id="351" r:id="rId103"/>
    <p:sldId id="352" r:id="rId104"/>
    <p:sldId id="353" r:id="rId105"/>
    <p:sldId id="354" r:id="rId106"/>
    <p:sldId id="355" r:id="rId107"/>
    <p:sldId id="356" r:id="rId108"/>
    <p:sldId id="357" r:id="rId109"/>
    <p:sldId id="358" r:id="rId44"/>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4" Type="http://schemas.openxmlformats.org/officeDocument/2006/relationships/slide" Target="slides/slide37.xml"/><Relationship Id="rId74" Type="http://schemas.openxmlformats.org/officeDocument/2006/relationships/slide" Target="slides/slide1.xml"/><Relationship Id="rId75" Type="http://schemas.openxmlformats.org/officeDocument/2006/relationships/slide" Target="slides/slide2.xml"/><Relationship Id="rId76" Type="http://schemas.openxmlformats.org/officeDocument/2006/relationships/slide" Target="slides/slide3.xml"/><Relationship Id="rId77" Type="http://schemas.openxmlformats.org/officeDocument/2006/relationships/slide" Target="slides/slide4.xml"/><Relationship Id="rId78" Type="http://schemas.openxmlformats.org/officeDocument/2006/relationships/slide" Target="slides/slide5.xml"/><Relationship Id="rId79" Type="http://schemas.openxmlformats.org/officeDocument/2006/relationships/slide" Target="slides/slide6.xml"/><Relationship Id="rId80" Type="http://schemas.openxmlformats.org/officeDocument/2006/relationships/slide" Target="slides/slide7.xml"/><Relationship Id="rId81" Type="http://schemas.openxmlformats.org/officeDocument/2006/relationships/slide" Target="slides/slide8.xml"/><Relationship Id="rId82" Type="http://schemas.openxmlformats.org/officeDocument/2006/relationships/slide" Target="slides/slide9.xml"/><Relationship Id="rId83" Type="http://schemas.openxmlformats.org/officeDocument/2006/relationships/slide" Target="slides/slide10.xml"/><Relationship Id="rId84" Type="http://schemas.openxmlformats.org/officeDocument/2006/relationships/slide" Target="slides/slide11.xml"/><Relationship Id="rId85" Type="http://schemas.openxmlformats.org/officeDocument/2006/relationships/slide" Target="slides/slide12.xml"/><Relationship Id="rId86" Type="http://schemas.openxmlformats.org/officeDocument/2006/relationships/slide" Target="slides/slide13.xml"/><Relationship Id="rId87" Type="http://schemas.openxmlformats.org/officeDocument/2006/relationships/slide" Target="slides/slide14.xml"/><Relationship Id="rId88" Type="http://schemas.openxmlformats.org/officeDocument/2006/relationships/slide" Target="slides/slide15.xml"/><Relationship Id="rId89" Type="http://schemas.openxmlformats.org/officeDocument/2006/relationships/slide" Target="slides/slide16.xml"/><Relationship Id="rId90" Type="http://schemas.openxmlformats.org/officeDocument/2006/relationships/slide" Target="slides/slide17.xml"/><Relationship Id="rId91" Type="http://schemas.openxmlformats.org/officeDocument/2006/relationships/slide" Target="slides/slide18.xml"/><Relationship Id="rId92" Type="http://schemas.openxmlformats.org/officeDocument/2006/relationships/slide" Target="slides/slide19.xml"/><Relationship Id="rId93" Type="http://schemas.openxmlformats.org/officeDocument/2006/relationships/slide" Target="slides/slide20.xml"/><Relationship Id="rId94" Type="http://schemas.openxmlformats.org/officeDocument/2006/relationships/slide" Target="slides/slide21.xml"/><Relationship Id="rId95" Type="http://schemas.openxmlformats.org/officeDocument/2006/relationships/slide" Target="slides/slide22.xml"/><Relationship Id="rId96" Type="http://schemas.openxmlformats.org/officeDocument/2006/relationships/slide" Target="slides/slide23.xml"/><Relationship Id="rId97" Type="http://schemas.openxmlformats.org/officeDocument/2006/relationships/slide" Target="slides/slide24.xml"/><Relationship Id="rId98" Type="http://schemas.openxmlformats.org/officeDocument/2006/relationships/slide" Target="slides/slide25.xml"/><Relationship Id="rId99" Type="http://schemas.openxmlformats.org/officeDocument/2006/relationships/slide" Target="slides/slide26.xml"/><Relationship Id="rId100" Type="http://schemas.openxmlformats.org/officeDocument/2006/relationships/slide" Target="slides/slide27.xml"/><Relationship Id="rId101" Type="http://schemas.openxmlformats.org/officeDocument/2006/relationships/slide" Target="slides/slide28.xml"/><Relationship Id="rId102" Type="http://schemas.openxmlformats.org/officeDocument/2006/relationships/slide" Target="slides/slide29.xml"/><Relationship Id="rId103" Type="http://schemas.openxmlformats.org/officeDocument/2006/relationships/slide" Target="slides/slide30.xml"/><Relationship Id="rId104" Type="http://schemas.openxmlformats.org/officeDocument/2006/relationships/slide" Target="slides/slide31.xml"/><Relationship Id="rId105" Type="http://schemas.openxmlformats.org/officeDocument/2006/relationships/slide" Target="slides/slide32.xml"/><Relationship Id="rId106" Type="http://schemas.openxmlformats.org/officeDocument/2006/relationships/slide" Target="slides/slide33.xml"/><Relationship Id="rId107" Type="http://schemas.openxmlformats.org/officeDocument/2006/relationships/slide" Target="slides/slide34.xml"/><Relationship Id="rId108" Type="http://schemas.openxmlformats.org/officeDocument/2006/relationships/slide" Target="slides/slide35.xml"/><Relationship Id="rId109"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notesSlide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ikinci öğrenme çıktısını ve dört süreç bileşenini göstermek.</a:t>
            </a:r>
          </a:p>
          <a:p/>
          <a:p>
            <a:r>
              <a:t>NASIL: 'Bugün yerleşmeleri neyle yaşadıklarına göre sınıflandıracağız: tarım mı, sanayi mi, turizm mi?' Süreç bileşenlerinin sırası dersin sırasıdır: belirle, ayrıştır, tasnif et, etiketle.</a:t>
            </a:r>
          </a:p>
          <a:p/>
          <a:p>
            <a:r>
              <a:t>KAYNAK: Program (2026) COĞ.10.4.2 a-ç.</a:t>
            </a:r>
          </a:p>
        </p:txBody>
      </p:sp>
      <p:sp>
        <p:nvSpPr>
          <p:cNvPr id="4" name="Slide Number Placeholder 3"/>
          <p:cNvSpPr>
            <a:spLocks noGrp="1"/>
          </p:cNvSpPr>
          <p:nvPr>
            <p:ph type="sldNum" idx="5" sz="quarter"/>
          </p:nvPr>
        </p:nvSpPr>
        <p:spPr/>
      </p:sp>
    </p:spTree>
  </p:cSld>
  <p:clrMapOvr>
    <a:masterClrMapping/>
  </p:clrMapOvr>
</p:notes>
</file>

<file path=ppt/notesSlides/notesSlide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üç istasyon ve grupların kurulması birinci ders saatidir; balık kılçığı, paylaşım, çalışma yaprağı ve performans görevi duyurusu ikinci ders saatidir. Kitap etkinliğe 40+40 dk verir; bu planda grup çalışması 29 dk'ya (kurma 5 · balık kılçığı 16 · paylaşım 8) sıkıştırılmıştır.</a:t>
            </a:r>
          </a:p>
          <a:p/>
          <a:p>
            <a:r>
              <a:t>KAYNAK: Ders planı, 17. hafta akışı; kitap s. 133.</a:t>
            </a:r>
          </a:p>
        </p:txBody>
      </p:sp>
      <p:sp>
        <p:nvSpPr>
          <p:cNvPr id="4" name="Slide Number Placeholder 3"/>
          <p:cNvSpPr>
            <a:spLocks noGrp="1"/>
          </p:cNvSpPr>
          <p:nvPr>
            <p:ph type="sldNum" idx="5" sz="quarter"/>
          </p:nvPr>
        </p:nvSpPr>
        <p:spPr/>
      </p:sp>
    </p:spTree>
  </p:cSld>
  <p:clrMapOvr>
    <a:masterClrMapping/>
  </p:clrMapOvr>
</p:notes>
</file>

<file path=ppt/notesSlides/notesSlide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Konuya giriş: günlük hayattan fonksiyon kavramına (COĞ.10.4.2 a — değişkenleri belirleme).</a:t>
            </a:r>
          </a:p>
          <a:p/>
          <a:p>
            <a:r>
              <a:t>SÜRE: Aşama 4 dk (ayraç ve yol dâhil).</a:t>
            </a:r>
          </a:p>
          <a:p/>
          <a:p>
            <a:r>
              <a:t>NASIL: Üç-dört öğrenciden kısa cevap alın; tahtaya iki sütun açın: 'iş' ve 'hizmet'. Doğru-yanlış demeyin.</a:t>
            </a:r>
          </a:p>
          <a:p/>
          <a:p>
            <a:r>
              <a:t>KAYNAK: Kitap s. 130 (fonksiyon tanımına hazırlık).</a:t>
            </a:r>
          </a:p>
        </p:txBody>
      </p:sp>
      <p:sp>
        <p:nvSpPr>
          <p:cNvPr id="4" name="Slide Number Placeholder 3"/>
          <p:cNvSpPr>
            <a:spLocks noGrp="1"/>
          </p:cNvSpPr>
          <p:nvPr>
            <p:ph type="sldNum" idx="5" sz="quarter"/>
          </p:nvPr>
        </p:nvSpPr>
        <p:spPr/>
      </p:sp>
    </p:spTree>
  </p:cSld>
  <p:clrMapOvr>
    <a:masterClrMapping/>
  </p:clrMapOvr>
</p:notes>
</file>

<file path=ppt/notesSlides/notesSlide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Cevapları tanıma bağlamak.</a:t>
            </a:r>
          </a:p>
          <a:p/>
          <a:p>
            <a:r>
              <a:t>BEKLENEN CEVAP: Tahtadaki sütunlar bir sonraki slayttaki tanımın 'ekonomik, sosyal ve kültürel amaçlı faktörler' kısmına karşılık gelir.</a:t>
            </a:r>
          </a:p>
          <a:p/>
          <a:p>
            <a:r>
              <a:t>KAYNAK: Kitap s. 130.</a:t>
            </a:r>
          </a:p>
        </p:txBody>
      </p:sp>
      <p:sp>
        <p:nvSpPr>
          <p:cNvPr id="4" name="Slide Number Placeholder 3"/>
          <p:cNvSpPr>
            <a:spLocks noGrp="1"/>
          </p:cNvSpPr>
          <p:nvPr>
            <p:ph type="sldNum" idx="5" sz="quarter"/>
          </p:nvPr>
        </p:nvSpPr>
        <p:spPr/>
      </p:sp>
    </p:spTree>
  </p:cSld>
  <p:clrMapOvr>
    <a:masterClrMapping/>
  </p:clrMapOvr>
</p:notes>
</file>

<file path=ppt/notesSlides/notesSlide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Yerleşme fonksiyonu tanımı ve on fonksiyon (Şema 4.2).</a:t>
            </a:r>
          </a:p>
          <a:p/>
          <a:p>
            <a:r>
              <a:t>SÜRE: Aşama 6 dk: tanım 2 dk, tasnif sorusu 4 dk.</a:t>
            </a:r>
          </a:p>
          <a:p/>
          <a:p>
            <a:r>
              <a:t>NASIL: Tanımı bir öğrenciye okutun; 'ekonomik, sosyal, kültürel' sözcüklerinin altını çizdirin. Şemadaki on fonksiyonu sesli sayın.</a:t>
            </a:r>
          </a:p>
          <a:p/>
          <a:p>
            <a:r>
              <a:t>KAYNAK: Kitap s. 130 tanım ve Şema 4.2.</a:t>
            </a:r>
          </a:p>
        </p:txBody>
      </p:sp>
      <p:sp>
        <p:nvSpPr>
          <p:cNvPr id="4" name="Slide Number Placeholder 3"/>
          <p:cNvSpPr>
            <a:spLocks noGrp="1"/>
          </p:cNvSpPr>
          <p:nvPr>
            <p:ph type="sldNum" idx="5" sz="quarter"/>
          </p:nvPr>
        </p:nvSpPr>
        <p:spPr/>
      </p:sp>
    </p:spTree>
  </p:cSld>
  <p:clrMapOvr>
    <a:masterClrMapping/>
  </p:clrMapOvr>
</p:notes>
</file>

<file path=ppt/notesSlides/notesSlide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'tasnif eder' (c) bileşeni: fonksiyonları ölçüte göre gruplamak.</a:t>
            </a:r>
          </a:p>
          <a:p/>
          <a:p>
            <a:r>
              <a:t>NASIL: İkililer 2 dakikada gruplar. 'Ölçütünüz ne?' diye sorun: programın istediği, ölçütün açıkça söylenmesidir.</a:t>
            </a:r>
          </a:p>
          <a:p/>
          <a:p>
            <a:r>
              <a:t>KAYNAK: Kitap s. 130; program COĞ.10.4.2 c ve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Gruplama öğretmenin önerisidir; kitap üç amacı sayar ama fonksiyonları gruplara ayırmaz. Kitabın tarım için 'birincil ekonomik faaliyetler' ifadesi ilk grubun dayanağıdır.</a:t>
            </a:r>
          </a:p>
          <a:p/>
          <a:p>
            <a:r>
              <a:t>KAYNAK: Kitap s. 130.</a:t>
            </a:r>
          </a:p>
        </p:txBody>
      </p:sp>
      <p:sp>
        <p:nvSpPr>
          <p:cNvPr id="4" name="Slide Number Placeholder 3"/>
          <p:cNvSpPr>
            <a:spLocks noGrp="1"/>
          </p:cNvSpPr>
          <p:nvPr>
            <p:ph type="sldNum" idx="5" sz="quarter"/>
          </p:nvPr>
        </p:nvSpPr>
        <p:spPr/>
      </p:sp>
    </p:spTree>
  </p:cSld>
  <p:clrMapOvr>
    <a:masterClrMapping/>
  </p:clrMapOvr>
</p:notes>
</file>

<file path=ppt/notesSlides/notesSlide7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On fonksiyonun tanımı ve kitaptaki örnek yerleşmeler (COĞ.10.4.2 a-b).</a:t>
            </a:r>
          </a:p>
          <a:p/>
          <a:p>
            <a:r>
              <a:t>SÜRE: Aşama 12 dk: üç slayt, her biri ~4 dk.</a:t>
            </a:r>
          </a:p>
          <a:p/>
          <a:p>
            <a:r>
              <a:t>NASIL: Her ikiliye bir fonksiyon verin (19 ikili, on fonksiyon — iki ikiliye aynı fonksiyon): ikili kitaptan tanımı ve iki örnek yerleşmeyi okur; öğretmen slaytı açınca o ikili sesli söyler. Kitapta parantez içinde verilen okunuşları ([Mençıstır] gibi) sesli okutun.</a:t>
            </a:r>
          </a:p>
          <a:p/>
          <a:p>
            <a:r>
              <a:t>KAYNAK: Kitap s. 130-132.</a:t>
            </a:r>
          </a:p>
        </p:txBody>
      </p:sp>
      <p:sp>
        <p:nvSpPr>
          <p:cNvPr id="4" name="Slide Number Placeholder 3"/>
          <p:cNvSpPr>
            <a:spLocks noGrp="1"/>
          </p:cNvSpPr>
          <p:nvPr>
            <p:ph type="sldNum" idx="5" sz="quarter"/>
          </p:nvPr>
        </p:nvSpPr>
        <p:spPr/>
      </p:sp>
    </p:spTree>
  </p:cSld>
  <p:clrMapOvr>
    <a:masterClrMapping/>
  </p:clrMapOvr>
</p:notes>
</file>

<file path=ppt/notesSlides/notesSlide7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On fonksiyonun tanımı ve kitaptaki örnek yerleşmeler (COĞ.10.4.2 a-b).</a:t>
            </a:r>
          </a:p>
          <a:p/>
          <a:p>
            <a:r>
              <a:t>SÜRE: Aşama 12 dk: üç slayt, her biri ~4 dk.</a:t>
            </a:r>
          </a:p>
          <a:p/>
          <a:p>
            <a:r>
              <a:t>NASIL: Her ikiliye bir fonksiyon verin (19 ikili, on fonksiyon — iki ikiliye aynı fonksiyon): ikili kitaptan tanımı ve iki örnek yerleşmeyi okur; öğretmen slaytı açınca o ikili sesli söyler. Kitapta parantez içinde verilen okunuşları ([Mençıstır] gibi) sesli okutun.</a:t>
            </a:r>
          </a:p>
          <a:p/>
          <a:p>
            <a:r>
              <a:t>KAYNAK: Kitap s. 131.</a:t>
            </a:r>
          </a:p>
          <a:p/>
          <a:p>
            <a:r>
              <a:t>NOT: Yönetim: Türkiye'de merkezî yönetim başkent (Ankara) ve taşra (il, ilçe), yerel yönetim il özel idaresi, belediyeler ve köylerdir; en küçük yerel yönetim birimi köydür (s. 131). Zamanınız varsa bu ayrımı bir cümleyle söyleyin.</a:t>
            </a:r>
          </a:p>
        </p:txBody>
      </p:sp>
      <p:sp>
        <p:nvSpPr>
          <p:cNvPr id="4" name="Slide Number Placeholder 3"/>
          <p:cNvSpPr>
            <a:spLocks noGrp="1"/>
          </p:cNvSpPr>
          <p:nvPr>
            <p:ph type="sldNum" idx="5" sz="quarter"/>
          </p:nvPr>
        </p:nvSpPr>
        <p:spPr/>
      </p:sp>
    </p:spTree>
  </p:cSld>
  <p:clrMapOvr>
    <a:masterClrMapping/>
  </p:clrMapOvr>
</p:notes>
</file>

<file path=ppt/notesSlides/notesSlide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On fonksiyonun tanımı ve kitaptaki örnek yerleşmeler (COĞ.10.4.2 a-b).</a:t>
            </a:r>
          </a:p>
          <a:p/>
          <a:p>
            <a:r>
              <a:t>SÜRE: Aşama 12 dk: üç slayt, her biri ~4 dk.</a:t>
            </a:r>
          </a:p>
          <a:p/>
          <a:p>
            <a:r>
              <a:t>NASIL: Her ikiliye bir fonksiyon verin (19 ikili, on fonksiyon — iki ikiliye aynı fonksiyon): ikili kitaptan tanımı ve iki örnek yerleşmeyi okur; öğretmen slaytı açınca o ikili sesli söyler. Kitapta parantez içinde verilen okunuşları ([Mençıstır] gibi) sesli okutun.</a:t>
            </a:r>
          </a:p>
          <a:p/>
          <a:p>
            <a:r>
              <a:t>KAYNAK: Kitap s. 130-132.</a:t>
            </a:r>
          </a:p>
        </p:txBody>
      </p:sp>
      <p:sp>
        <p:nvSpPr>
          <p:cNvPr id="4" name="Slide Number Placeholder 3"/>
          <p:cNvSpPr>
            <a:spLocks noGrp="1"/>
          </p:cNvSpPr>
          <p:nvPr>
            <p:ph type="sldNum" idx="5" sz="quarter"/>
          </p:nvPr>
        </p:nvSpPr>
        <p:spPr/>
      </p:sp>
    </p:spTree>
  </p:cSld>
  <p:clrMapOvr>
    <a:masterClrMapping/>
  </p:clrMapOvr>
</p:notes>
</file>

<file path=ppt/notesSlides/notesSlide7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Fotoğraftan yerleşmenin öne çıkan fonksiyonunu çıkarmak (COĞ.10.4.2 ç: etiketleme).</a:t>
            </a:r>
          </a:p>
          <a:p/>
          <a:p>
            <a:r>
              <a:t>SÜRE: Aşama 5 dk (esnek): 2 dk ikililer harflere fonksiyon yazar, 3 dk kontrol.</a:t>
            </a:r>
          </a:p>
          <a:p/>
          <a:p>
            <a:r>
              <a:t>NASIL: Kitaplar kapalı. İkililer A-G için fonksiyon adını yazar; sonra kitabı açıp altyazılarla karşılaştırır. 'Fotoğrafta hangi ipucunu gördünüz?' diye sorun (ocak, baca, gökdelen, meclis binası, hastane, kumsal-otel, anıt).</a:t>
            </a:r>
          </a:p>
          <a:p/>
          <a:p>
            <a:r>
              <a:t>KAYNAK: Kitap s. 130-132, Görsel 4.9-4.15.</a:t>
            </a:r>
          </a:p>
        </p:txBody>
      </p:sp>
      <p:sp>
        <p:nvSpPr>
          <p:cNvPr id="4" name="Slide Number Placeholder 3"/>
          <p:cNvSpPr>
            <a:spLocks noGrp="1"/>
          </p:cNvSpPr>
          <p:nvPr>
            <p:ph type="sldNum" idx="5" sz="quarter"/>
          </p:nvPr>
        </p:nvSpPr>
        <p:spPr/>
      </p:sp>
    </p:spTree>
  </p:cSld>
  <p:clrMapOvr>
    <a:masterClrMapping/>
  </p:clrMapOvr>
</p:notes>
</file>

<file path=ppt/notesSlides/notesSlide7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Fotoğraftan yerleşmenin öne çıkan fonksiyonunu çıkarmak (COĞ.10.4.2 ç: etiketleme).</a:t>
            </a:r>
          </a:p>
          <a:p/>
          <a:p>
            <a:r>
              <a:t>SÜRE: Aşama 5 dk (esnek): 2 dk ikililer harflere fonksiyon yazar, 3 dk kontrol.</a:t>
            </a:r>
          </a:p>
          <a:p/>
          <a:p>
            <a:r>
              <a:t>BEKLENEN CEVAP: Altyazılar kitaptandır (s. 130-132). Bir yerleşmenin birden çok fonksiyonu olabilir; fotoğraf yalnız öne çıkan birini gösterir (ör. Ankara hem yönetim hem sağlık fotoğrafında).</a:t>
            </a:r>
          </a:p>
          <a:p/>
          <a:p>
            <a:r>
              <a:t>KAYNAK: Kitap s. 130-132, Görsel 4.9-4.15.</a:t>
            </a:r>
          </a:p>
        </p:txBody>
      </p:sp>
      <p:sp>
        <p:nvSpPr>
          <p:cNvPr id="4" name="Slide Number Placeholder 3"/>
          <p:cNvSpPr>
            <a:spLocks noGrp="1"/>
          </p:cNvSpPr>
          <p:nvPr>
            <p:ph type="sldNum" idx="5" sz="quarter"/>
          </p:nvPr>
        </p:nvSpPr>
        <p:spPr/>
      </p:sp>
    </p:spTree>
  </p:cSld>
  <p:clrMapOvr>
    <a:masterClrMapping/>
  </p:clrMapOvr>
</p:notes>
</file>

<file path=ppt/notesSlides/notesSlide7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Fonksiyonların zamanla değişmesi ve yeni fonksiyon eklenmesi (COĞ.10.4.2 a-b: fonksiyonlar üzerinde etkili değişkenler).</a:t>
            </a:r>
          </a:p>
          <a:p/>
          <a:p>
            <a:r>
              <a:t>SÜRE: Aşama 8 dk: değişim 2 dk, Adana şeridi 3 dk, Eskişehir ve yoklama 3 dk.</a:t>
            </a:r>
          </a:p>
          <a:p/>
          <a:p>
            <a:r>
              <a:t>NASIL: İki kitap cümlesini okutun. 'Tarım fonksiyonlu bir köyün yakınında maden işleme tesisi açılırsa ne değişir?' sorusunu sorun; çalışma kâğıdının 9. maddesi bunun devamıdır.</a:t>
            </a:r>
          </a:p>
          <a:p/>
          <a:p>
            <a:r>
              <a:t>KAYNAK: Kitap s. 132.</a:t>
            </a:r>
          </a:p>
        </p:txBody>
      </p:sp>
      <p:sp>
        <p:nvSpPr>
          <p:cNvPr id="4" name="Slide Number Placeholder 3"/>
          <p:cNvSpPr>
            <a:spLocks noGrp="1"/>
          </p:cNvSpPr>
          <p:nvPr>
            <p:ph type="sldNum" idx="5" sz="quarter"/>
          </p:nvPr>
        </p:nvSpPr>
        <p:spPr/>
      </p:sp>
    </p:spTree>
  </p:cSld>
  <p:clrMapOvr>
    <a:masterClrMapping/>
  </p:clrMapOvr>
</p:notes>
</file>

<file path=ppt/notesSlides/notesSlide8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Fonksiyon değişimini bir şehirde zaman şeridiyle izlemek (programın köprü kurmadaki tarih şeridi fikri).</a:t>
            </a:r>
          </a:p>
          <a:p/>
          <a:p>
            <a:r>
              <a:t>NASIL: Şeridi soldan sağa okutun; her basamakta 'hangi fonksiyon eklendi?' diye sorun. Kitap tarih vermez: şerit yalnız sırayı gösterir.</a:t>
            </a:r>
          </a:p>
          <a:p/>
          <a:p>
            <a:r>
              <a:t>BEKLENEN CEVAP: Tarım → sanayi → ticaret (büyük il merkezi) → eğitim, sağlık, ulaşım: çok fonksiyonlu şehir.</a:t>
            </a:r>
          </a:p>
          <a:p/>
          <a:p>
            <a:r>
              <a:t>KAYNAK: Kitap s. 132 Adana paragrafı.</a:t>
            </a:r>
          </a:p>
        </p:txBody>
      </p:sp>
      <p:sp>
        <p:nvSpPr>
          <p:cNvPr id="4" name="Slide Number Placeholder 3"/>
          <p:cNvSpPr>
            <a:spLocks noGrp="1"/>
          </p:cNvSpPr>
          <p:nvPr>
            <p:ph type="sldNum" idx="5" sz="quarter"/>
          </p:nvPr>
        </p:nvSpPr>
        <p:spPr/>
      </p:sp>
    </p:spTree>
  </p:cSld>
  <p:clrMapOvr>
    <a:masterClrMapping/>
  </p:clrMapOvr>
</p:notes>
</file>

<file path=ppt/notesSlides/notesSlide8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Hâkim fonksiyon kavramı (COĞ.10.4.2 ç: etiketleme).</a:t>
            </a:r>
          </a:p>
          <a:p/>
          <a:p>
            <a:r>
              <a:t>NASIL: 'Eskişehir'in kitapta başka hangi fonksiyonu geçiyor?' (demir yolu ulaşımı, s. 132). Bir yerleşmenin birden çok fonksiyonu olabilir; hâkim olan, gelişimine en çok katkı sunandır. Etkileşimli içerik EBA girişlidir; isterseniz kendi hesabınızla tahtada açın, öğrenciye karekod okutturmayın.</a:t>
            </a:r>
          </a:p>
          <a:p/>
          <a:p>
            <a:r>
              <a:t>KAYNAK: Kitap s. 132. Yerleşmeleri Fonksiyonlarına Göre Sınıflandırabilme (Etkileşimli İçerik) (s. 132): https://ders.eba.gov.tr/ders//redirectContent.jsp?resourceId=e1518dee8c06a8f73a10019a725cee6d&amp;resourceType=1&amp;resourceLocation=2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8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5.</a:t>
            </a:r>
          </a:p>
          <a:p/>
          <a:p>
            <a:r>
              <a:t>NASIL: Parmakla cevap (1 = A … 5 = E).</a:t>
            </a:r>
          </a:p>
          <a:p/>
          <a:p>
            <a:r>
              <a:t>KAYNAK: Kitap s. 132.</a:t>
            </a:r>
          </a:p>
        </p:txBody>
      </p:sp>
      <p:sp>
        <p:nvSpPr>
          <p:cNvPr id="4" name="Slide Number Placeholder 3"/>
          <p:cNvSpPr>
            <a:spLocks noGrp="1"/>
          </p:cNvSpPr>
          <p:nvPr>
            <p:ph type="sldNum" idx="5" sz="quarter"/>
          </p:nvPr>
        </p:nvSpPr>
        <p:spPr/>
      </p:sp>
    </p:spTree>
  </p:cSld>
  <p:clrMapOvr>
    <a:masterClrMapping/>
  </p:clrMapOvr>
</p:notes>
</file>

<file path=ppt/notesSlides/notesSlide8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132: baskın olan bu fonksiyon, yerleşmenin gelişimine katkı sunan hâkim fonksiyon hâline gelir (örnek: Eskişehir'de eğitim ve kültür).</a:t>
            </a:r>
          </a:p>
        </p:txBody>
      </p:sp>
      <p:sp>
        <p:nvSpPr>
          <p:cNvPr id="4" name="Slide Number Placeholder 3"/>
          <p:cNvSpPr>
            <a:spLocks noGrp="1"/>
          </p:cNvSpPr>
          <p:nvPr>
            <p:ph type="sldNum" idx="5" sz="quarter"/>
          </p:nvPr>
        </p:nvSpPr>
        <p:spPr/>
      </p:sp>
    </p:spTree>
  </p:cSld>
  <p:clrMapOvr>
    <a:masterClrMapping/>
  </p:clrMapOvr>
</p:notes>
</file>

<file path=ppt/notesSlides/notesSlide8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 tanıtmak ve grupları kurmak.</a:t>
            </a:r>
          </a:p>
          <a:p/>
          <a:p>
            <a:r>
              <a:t>SÜRE: Aşama 5 dk; 40. dakikada biter.</a:t>
            </a:r>
          </a:p>
          <a:p/>
          <a:p>
            <a:r>
              <a:t>NASIL: Kitap etkinliğe 40+40 dk verir; burada 29 dk'dır (kurma 5 · balık kılçığı 16 · paylaşım 8). Gruplar ünite başında kurulan 8 heterojen gruptur; roller bu hafta döner.</a:t>
            </a:r>
          </a:p>
          <a:p/>
          <a:p>
            <a:r>
              <a:t>KAYNAK: Kitap s. 133.</a:t>
            </a:r>
          </a:p>
        </p:txBody>
      </p:sp>
      <p:sp>
        <p:nvSpPr>
          <p:cNvPr id="4" name="Slide Number Placeholder 3"/>
          <p:cNvSpPr>
            <a:spLocks noGrp="1"/>
          </p:cNvSpPr>
          <p:nvPr>
            <p:ph type="sldNum" idx="5" sz="quarter"/>
          </p:nvPr>
        </p:nvSpPr>
        <p:spPr/>
      </p:sp>
    </p:spTree>
  </p:cSld>
  <p:clrMapOvr>
    <a:masterClrMapping/>
  </p:clrMapOvr>
</p:notes>
</file>

<file path=ppt/notesSlides/notesSlide8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kitapta birden çok fonksiyon başlığı altında geçen bir yerleşme seçmesi.</a:t>
            </a:r>
          </a:p>
          <a:p/>
          <a:p>
            <a:r>
              <a:t>NASIL: Liste önerdir; kitapta en az iki fonksiyon başlığında adı geçen yerleşmelerdir (Adana ve Eskişehir sınıfta örnek olarak işlendiği için listede yoktur). Grup başka bir yerleşme seçerse bilgiyi kitaptan, okul kütüphanesinden ya da öğretmenin tahtada açtığı EBA içeriğinden alır; sınıfta telefon kullanılmaz. Grup sözcüsü seçimini tahtadaki tabloya yazar.</a:t>
            </a:r>
          </a:p>
          <a:p/>
          <a:p>
            <a:r>
              <a:t>KAYNAK: Kitap s. 130-132 (fonksiyon başlıkları altındaki örnek yerleşmeler).</a:t>
            </a:r>
          </a:p>
        </p:txBody>
      </p:sp>
      <p:sp>
        <p:nvSpPr>
          <p:cNvPr id="4" name="Slide Number Placeholder 3"/>
          <p:cNvSpPr>
            <a:spLocks noGrp="1"/>
          </p:cNvSpPr>
          <p:nvPr>
            <p:ph type="sldNum" idx="5" sz="quarter"/>
          </p:nvPr>
        </p:nvSpPr>
        <p:spPr/>
      </p:sp>
    </p:spTree>
  </p:cSld>
  <p:clrMapOvr>
    <a:masterClrMapping/>
  </p:clrMapOvr>
</p:notes>
</file>

<file path=ppt/notesSlides/notesSlide8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Geçiş 1 dk.</a:t>
            </a:r>
          </a:p>
          <a:p/>
          <a:p>
            <a:r>
              <a:t>NASIL: Sıralar adalara çevrilir, malzeme sorumluları grup setlerini alır. Roller her hafta döner; 4 kişilik grupta kontrolcünün işini yazıcı üstlenir. Malzeme sorumlusu A3 kâğıdı ve renkli kalemi alır.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8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yerleşmenin fonksiyonlarını ve gerekçelerini balık kılçığına yerleştirmesi (programın önerdiği teknik; COĞ.10.4.2 b-ç).</a:t>
            </a:r>
          </a:p>
          <a:p/>
          <a:p>
            <a:r>
              <a:t>SÜRE: 16 dk: 10 dk kitaptan bulma ve tartışma, 6 dk A3 kâğıda çizme.</a:t>
            </a:r>
          </a:p>
          <a:p/>
          <a:p>
            <a:r>
              <a:t>NASIL: Dolaşarak her gruba en az iki kez uğrayın: 'Bu fonksiyonu kitabın hangi sayfasında buldunuz? Gerekçesi ne?' Kılçık sayısı fonksiyon sayısı kadardır; kitaptaki şemada beş kılçık vardır ama zorunlu değildir.</a:t>
            </a:r>
          </a:p>
          <a:p/>
          <a:p>
            <a:r>
              <a:t>KAYNAK: Kitap s. 133 3. adım ve balık kılçığı şeması; program COĞ.10.4.2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8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ürün: sınıfta işlenen Adana paragrafıyla bir balık kılçığı.</a:t>
            </a:r>
          </a:p>
          <a:p/>
          <a:p>
            <a:r>
              <a:t>NASIL: Grupların çalışmasının ortasında, takılan gruplar için gösterin: 'Adana için kılçıkları siz söyleyin.' Sonra cevap slaytını açın.</a:t>
            </a:r>
          </a:p>
          <a:p/>
          <a:p>
            <a:r>
              <a:t>KAYNAK: Kitap s. 131-132.</a:t>
            </a:r>
          </a:p>
        </p:txBody>
      </p:sp>
      <p:sp>
        <p:nvSpPr>
          <p:cNvPr id="4" name="Slide Number Placeholder 3"/>
          <p:cNvSpPr>
            <a:spLocks noGrp="1"/>
          </p:cNvSpPr>
          <p:nvPr>
            <p:ph type="sldNum" idx="5" sz="quarter"/>
          </p:nvPr>
        </p:nvSpPr>
        <p:spPr/>
      </p:sp>
    </p:spTree>
  </p:cSld>
  <p:clrMapOvr>
    <a:masterClrMapping/>
  </p:clrMapOvr>
</p:notes>
</file>

<file path=ppt/notesSlides/notesSlide8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ürün: sınıfta işlenen Adana paragrafıyla bir balık kılçığı.</a:t>
            </a:r>
          </a:p>
          <a:p/>
          <a:p>
            <a:r>
              <a:t>BEKLENEN CEVAP: Kitabın Adana anlatımıyla sınırlıdır (s. 132; sağlık için s. 131). Hâkim fonksiyon kitapta Adana için söylenmez: öğrenci 'çok çeşitli fonksiyonlara sahip' ifadesini gerekçe gösterir. Adana'nın doğal koşulları (Çukurova, düz arazi) ünite sonu s. 140'ta gelecektir.</a:t>
            </a:r>
          </a:p>
          <a:p/>
          <a:p>
            <a:r>
              <a:t>KAYNAK: Kitap s. 131-132.</a:t>
            </a:r>
          </a:p>
        </p:txBody>
      </p:sp>
      <p:sp>
        <p:nvSpPr>
          <p:cNvPr id="4" name="Slide Number Placeholder 3"/>
          <p:cNvSpPr>
            <a:spLocks noGrp="1"/>
          </p:cNvSpPr>
          <p:nvPr>
            <p:ph type="sldNum" idx="5" sz="quarter"/>
          </p:nvPr>
        </p:nvSpPr>
        <p:spPr/>
      </p:sp>
    </p:spTree>
  </p:cSld>
  <p:clrMapOvr>
    <a:masterClrMapping/>
  </p:clrMapOvr>
</p:notes>
</file>

<file path=ppt/notesSlides/notesSlide9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ürünlerini paylaşması ve yerleşmeleri karşılaştırma tablosunda etiketlemesi (programın karşılaştırma tablosu önerisi; COĞ.10.4.2 ç).</a:t>
            </a:r>
          </a:p>
          <a:p/>
          <a:p>
            <a:r>
              <a:t>SÜRE: 8 dk: her grup 45 sn (balık kılçığını tahtaya tutar, hâkim fonksiyonu söyler), dinleyenler tabloyu doldurur.</a:t>
            </a:r>
          </a:p>
          <a:p/>
          <a:p>
            <a:r>
              <a:t>NASIL: Tablo kitaptadır (s. 133); öğrenci her satıra bir grubun yerleşmesini yazar ve fonksiyon sütunlarını işaretler.</a:t>
            </a:r>
          </a:p>
          <a:p/>
          <a:p>
            <a:r>
              <a:t>KAYNAK: Kitap s. 133 4. adım ve tablo; program COĞ.10.4.2 (karşılaştırma tablosu).</a:t>
            </a:r>
          </a:p>
        </p:txBody>
      </p:sp>
      <p:sp>
        <p:nvSpPr>
          <p:cNvPr id="4" name="Slide Number Placeholder 3"/>
          <p:cNvSpPr>
            <a:spLocks noGrp="1"/>
          </p:cNvSpPr>
          <p:nvPr>
            <p:ph type="sldNum" idx="5" sz="quarter"/>
          </p:nvPr>
        </p:nvSpPr>
        <p:spPr/>
      </p:sp>
    </p:spTree>
  </p:cSld>
  <p:clrMapOvr>
    <a:masterClrMapping/>
  </p:clrMapOvr>
</p:notes>
</file>

<file path=ppt/notesSlides/notesSlide9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tablosunu kitapla karşılaştırmak.</a:t>
            </a:r>
          </a:p>
          <a:p/>
          <a:p>
            <a:r>
              <a:t>BEKLENEN CEVAP: İşaretler yalnız kitabın fonksiyon başlıkları altındaki örneklerdendir. ● yerleşmenin kendisi örnek verilmiş; ○ ilin bir ilçesi örnek verilmiş: İstanbul — Tuzla (sanayi), Ataşehir (ticaret); Ankara — Polatlı (askerî); İzmir — Aliağa (sanayi), Çeşme (turizm), Foça (askerî). Gruplar kitapta olmayan ama gerekçesini kaynağıyla yazdıkları fonksiyonları ekleyebilir (ör. İstanbul'da turizm — genel kabul gören bilgi); kaynağı olmayan işaret kabul edilmez.</a:t>
            </a:r>
          </a:p>
          <a:p/>
          <a:p>
            <a:r>
              <a:t>KAYNAK: Kitap s. 130-132.</a:t>
            </a:r>
          </a:p>
        </p:txBody>
      </p:sp>
      <p:sp>
        <p:nvSpPr>
          <p:cNvPr id="4" name="Slide Number Placeholder 3"/>
          <p:cNvSpPr>
            <a:spLocks noGrp="1"/>
          </p:cNvSpPr>
          <p:nvPr>
            <p:ph type="sldNum" idx="5" sz="quarter"/>
          </p:nvPr>
        </p:nvSpPr>
        <p:spPr/>
      </p:sp>
    </p:spTree>
  </p:cSld>
  <p:clrMapOvr>
    <a:masterClrMapping/>
  </p:clrMapOvr>
</p:notes>
</file>

<file path=ppt/notesSlides/notesSlide9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 kanıtı: çalışma yaprağı (COĞ.10.4.2 ç).</a:t>
            </a:r>
          </a:p>
          <a:p/>
          <a:p>
            <a:r>
              <a:t>SÜRE: 7 dk: 5 dk bireysel yazma, 2 dk iki öğrenci okur.</a:t>
            </a:r>
          </a:p>
          <a:p/>
          <a:p>
            <a:r>
              <a:t>NASIL: Metni kitabın s. 134'teki satırlara ya da çalışma kâğıdının 10. maddesine yazdırın. Üç kavramın üçü de metinde geçmeli; iki yerleşmenin fonksiyonu farklı olmalı.</a:t>
            </a:r>
          </a:p>
          <a:p/>
          <a:p>
            <a:r>
              <a:t>KAYNAK: Kitap s. 134.</a:t>
            </a:r>
          </a:p>
        </p:txBody>
      </p:sp>
      <p:sp>
        <p:nvSpPr>
          <p:cNvPr id="4" name="Slide Number Placeholder 3"/>
          <p:cNvSpPr>
            <a:spLocks noGrp="1"/>
          </p:cNvSpPr>
          <p:nvPr>
            <p:ph type="sldNum" idx="5" sz="quarter"/>
          </p:nvPr>
        </p:nvSpPr>
        <p:spPr/>
      </p:sp>
    </p:spTree>
  </p:cSld>
  <p:clrMapOvr>
    <a:masterClrMapping/>
  </p:clrMapOvr>
</p:notes>
</file>

<file path=ppt/notesSlides/notesSlide9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Çalışma yaprağının beklentisini göstermek.</a:t>
            </a:r>
          </a:p>
          <a:p/>
          <a:p>
            <a:r>
              <a:t>NASIL: Önce öğrenciler yazar; örnek metin yazma süresinin sonunda gösterilir.</a:t>
            </a:r>
          </a:p>
          <a:p/>
          <a:p>
            <a:r>
              <a:t>KAYNAK: Kitap s. 134.</a:t>
            </a:r>
          </a:p>
        </p:txBody>
      </p:sp>
      <p:sp>
        <p:nvSpPr>
          <p:cNvPr id="4" name="Slide Number Placeholder 3"/>
          <p:cNvSpPr>
            <a:spLocks noGrp="1"/>
          </p:cNvSpPr>
          <p:nvPr>
            <p:ph type="sldNum" idx="5" sz="quarter"/>
          </p:nvPr>
        </p:nvSpPr>
        <p:spPr/>
      </p:sp>
    </p:spTree>
  </p:cSld>
  <p:clrMapOvr>
    <a:masterClrMapping/>
  </p:clrMapOvr>
</p:notes>
</file>

<file path=ppt/notesSlides/notesSlide9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metin ve değerlendirme ölçütü.</a:t>
            </a:r>
          </a:p>
          <a:p/>
          <a:p>
            <a:r>
              <a:t>BEKLENEN CEVAP: Ölçüt: üç kavram doğru kullanılmış · iki yerleşme ve fonksiyonları kitapla uyumlu · karşılaştırma cümlesi var. 'Kıyıda kurulmuş' bilgisi kitabın fotoğraflarından (Görsel 4.9, 4.14) çıkarımdır; fonksiyonlar s. 130 ve s. 132 tanımlarındandır.</a:t>
            </a:r>
          </a:p>
          <a:p/>
          <a:p>
            <a:r>
              <a:t>KAYNAK: Kitap s. 130, 132, 134.</a:t>
            </a:r>
          </a:p>
        </p:txBody>
      </p:sp>
      <p:sp>
        <p:nvSpPr>
          <p:cNvPr id="4" name="Slide Number Placeholder 3"/>
          <p:cNvSpPr>
            <a:spLocks noGrp="1"/>
          </p:cNvSpPr>
          <p:nvPr>
            <p:ph type="sldNum" idx="5" sz="quarter"/>
          </p:nvPr>
        </p:nvSpPr>
        <p:spPr/>
      </p:sp>
    </p:spTree>
  </p:cSld>
  <p:clrMapOvr>
    <a:masterClrMapping/>
  </p:clrMapOvr>
</p:notes>
</file>

<file path=ppt/notesSlides/notesSlide9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ve kitabın performans görevini duyurmak; hazırlığı başlatmak.</a:t>
            </a:r>
          </a:p>
          <a:p/>
          <a:p>
            <a:r>
              <a:t>SÜRE: Aşama 6 dk: görev ve hazırlık 2 dk, takvim 1 dk, puanlama anahtarı 2 dk, örnek çalışma sorusu 1 dk.</a:t>
            </a:r>
          </a:p>
          <a:p/>
          <a:p>
            <a:r>
              <a:t>NASIL: Görev bireyseldir. Hazırlık (çalışma sorusu, bilgi toplama, düzenleme) 11-22 Ocak arasında yapılır; 18. hafta okul temelli planlama haftasıdır, hazırlık ders dışındadır. Yarıyıl tatiline zorunlu iş bırakılmaz. Sunu 19. haftada sınıfta paylaşılır; kâğıt poster ya da okulun etkileşimli tahtasında gösterilen dijital sunu olabilir. Çıktı ve satın alma istenmez; sınıfta telefon kullanılmaz. Bilgi okul kütüphanesinden ve EBA'dan toplanabilir.</a:t>
            </a:r>
          </a:p>
          <a:p/>
          <a:p>
            <a:r>
              <a:t>KAYNAK: Kitap s. 135; program COĞ.10.4.1 öğrenme kanıtları (performans görevi).</a:t>
            </a:r>
          </a:p>
        </p:txBody>
      </p:sp>
      <p:sp>
        <p:nvSpPr>
          <p:cNvPr id="4" name="Slide Number Placeholder 3"/>
          <p:cNvSpPr>
            <a:spLocks noGrp="1"/>
          </p:cNvSpPr>
          <p:nvPr>
            <p:ph type="sldNum" idx="5" sz="quarter"/>
          </p:nvPr>
        </p:nvSpPr>
        <p:spPr/>
      </p:sp>
    </p:spTree>
  </p:cSld>
  <p:clrMapOvr>
    <a:masterClrMapping/>
  </p:clrMapOvr>
</p:notes>
</file>

<file path=ppt/notesSlides/notesSlide9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analitik dereceli puanlama anahtarını önceden göstermek.</a:t>
            </a:r>
          </a:p>
          <a:p/>
          <a:p>
            <a:r>
              <a:t>NASIL: Beş ölçüt eşit ağırlıktadır. Düzey ifadeleri: 'çok az', 'kısmen', (uygun/yeterli), 'oldukça' — ör. Çok İyi: 'Yapılan çalışma için oluşturulan sorular oldukça uygundur.' s. 135 altı ölçüt adı sayar (ilişki kurma, sonuç çıkarma ayrı); s. 136 anahtarında ikisi tek ölçüttür. Zümre plan seti önerisinde 2. dönem P1 bu ünitededir (örnek ağırlıklar: süreç 40 · ürün 50 · paylaşım 10); 19. haftada ayrıntılı duyurulur.</a:t>
            </a:r>
          </a:p>
          <a:p/>
          <a:p>
            <a:r>
              <a:t>KAYNAK: Kitap s. 135-136 (puanlar sayfa görüntüsünden doğrulandı, 16.10.2026). Karekod anahtarın içerik formudur; EBA girişi ister — basılı anahtar esastır: Analitik Dereceli Puanlama Anahtarı (İçerik Formu) (s. 136): https://ders.eba.gov.tr/ders//redirectContent.jsp?resourceId=aa45012a70a1c18a3211059c642f994e&amp;resourceType=1&amp;resourceLocation=2</a:t>
            </a:r>
          </a:p>
          <a:p/>
          <a:p>
            <a:r>
              <a:t>NOT: Kitap düzeltmesi: s. 135'te 'bilgileri düzenlenme' yazılıdır; doğrusu 'bilgileri düzenleme' (s. 136 ölçüt adı).</a:t>
            </a:r>
          </a:p>
        </p:txBody>
      </p:sp>
      <p:sp>
        <p:nvSpPr>
          <p:cNvPr id="4" name="Slide Number Placeholder 3"/>
          <p:cNvSpPr>
            <a:spLocks noGrp="1"/>
          </p:cNvSpPr>
          <p:nvPr>
            <p:ph type="sldNum" idx="5" sz="quarter"/>
          </p:nvPr>
        </p:nvSpPr>
        <p:spPr/>
      </p:sp>
    </p:spTree>
  </p:cSld>
  <p:clrMapOvr>
    <a:masterClrMapping/>
  </p:clrMapOvr>
</p:notes>
</file>

<file path=ppt/notesSlides/notesSlide9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Puanlama anahtarının 'soru sorma' ölçütünü somutlaştırmak (COĞ.10.4.1 a).</a:t>
            </a:r>
          </a:p>
          <a:p/>
          <a:p>
            <a:r>
              <a:t>NASIL: Bir-iki öğrencinin sorusunu sesli okutun; ölçütle birlikte düzeltin.</a:t>
            </a:r>
          </a:p>
          <a:p/>
          <a:p>
            <a:r>
              <a:t>KAYNAK: Kitap s. 135 hazırlık 1.</a:t>
            </a:r>
          </a:p>
        </p:txBody>
      </p:sp>
      <p:sp>
        <p:nvSpPr>
          <p:cNvPr id="4" name="Slide Number Placeholder 3"/>
          <p:cNvSpPr>
            <a:spLocks noGrp="1"/>
          </p:cNvSpPr>
          <p:nvPr>
            <p:ph type="sldNum" idx="5" sz="quarter"/>
          </p:nvPr>
        </p:nvSpPr>
        <p:spPr/>
      </p:sp>
    </p:spTree>
  </p:cSld>
  <p:clrMapOvr>
    <a:masterClrMapping/>
  </p:clrMapOvr>
</p:notes>
</file>

<file path=ppt/notesSlides/notesSlide9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çalışma soruları.</a:t>
            </a:r>
          </a:p>
          <a:p/>
          <a:p>
            <a:r>
              <a:t>BEKLENEN CEVAP: Örnekler kitabın doğal (s. 123: yer şekilleri, su kaynakları) ve beşerî (s. 124: ulaşım, göç) faktörlerinden kurulmuştur. Yaşadığımız yerleşme için veri ve tarih örnek olarak verilmez; öğrenci kendi kaynağından toplar.</a:t>
            </a:r>
          </a:p>
          <a:p/>
          <a:p>
            <a:r>
              <a:t>KAYNAK: Kitap s. 123-124, 135.</a:t>
            </a:r>
          </a:p>
        </p:txBody>
      </p:sp>
      <p:sp>
        <p:nvSpPr>
          <p:cNvPr id="4" name="Slide Number Placeholder 3"/>
          <p:cNvSpPr>
            <a:spLocks noGrp="1"/>
          </p:cNvSpPr>
          <p:nvPr>
            <p:ph type="sldNum" idx="5" sz="quarter"/>
          </p:nvPr>
        </p:nvSpPr>
        <p:spPr/>
      </p:sp>
    </p:spTree>
  </p:cSld>
  <p:clrMapOvr>
    <a:masterClrMapping/>
  </p:clrMapOvr>
</p:notes>
</file>

<file path=ppt/notesSlides/notesSlide9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6.</a:t>
            </a:r>
          </a:p>
          <a:p/>
          <a:p>
            <a:r>
              <a:t>NASIL: Parmakla cevap (1 = A … 5 = E).</a:t>
            </a:r>
          </a:p>
          <a:p/>
          <a:p>
            <a:r>
              <a:t>KAYNAK: Kitap s. 130-132.</a:t>
            </a:r>
          </a:p>
        </p:txBody>
      </p:sp>
      <p:sp>
        <p:nvSpPr>
          <p:cNvPr id="4" name="Slide Number Placeholder 3"/>
          <p:cNvSpPr>
            <a:spLocks noGrp="1"/>
          </p:cNvSpPr>
          <p:nvPr>
            <p:ph type="sldNum" idx="5" sz="quarter"/>
          </p:nvPr>
        </p:nvSpPr>
        <p:spPr/>
      </p:sp>
    </p:spTree>
  </p:cSld>
  <p:clrMapOvr>
    <a:masterClrMapping/>
  </p:clrMapOvr>
</p:notes>
</file>

<file path=ppt/notesSlides/notesSlide10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132: Gölcük askerî fonksiyonuyla öne çıkar. Kemer turizm (s. 132), Ereğli madencilik (s. 130), Söke tarım (s. 130), Washington yönetim (s. 131) örneğidir.</a:t>
            </a:r>
          </a:p>
        </p:txBody>
      </p:sp>
      <p:sp>
        <p:nvSpPr>
          <p:cNvPr id="4" name="Slide Number Placeholder 3"/>
          <p:cNvSpPr>
            <a:spLocks noGrp="1"/>
          </p:cNvSpPr>
          <p:nvPr>
            <p:ph type="sldNum" idx="5" sz="quarter"/>
          </p:nvPr>
        </p:nvSpPr>
        <p:spPr/>
      </p:sp>
    </p:spTree>
  </p:cSld>
  <p:clrMapOvr>
    <a:masterClrMapping/>
  </p:clrMapOvr>
</p:notes>
</file>

<file path=ppt/notesSlides/notesSlide10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Aşama 3 dk: yoklama 1 dk, kart 2 dk.</a:t>
            </a:r>
          </a:p>
          <a:p/>
          <a:p>
            <a:r>
              <a:t>BEKLENEN CEVAP: 1) Yerleşmenin oluşmasını ve varlığını sürdürmesini sağlayan ekonomik, sosyal ve kültürel amaçlı faktörler; ör. Kemer — turizm. 2) Eğitim ve kültür; üniversiteler ve turizm rekreasyon alanları. 3) Doğal ya da beşerî bir faktörü adlandıran 'nasıl' sorusu.</a:t>
            </a:r>
          </a:p>
          <a:p/>
          <a:p>
            <a:r>
              <a:t>KAYNAK: Kitap s. 130, 132, 135.</a:t>
            </a:r>
          </a:p>
        </p:txBody>
      </p:sp>
      <p:sp>
        <p:nvSpPr>
          <p:cNvPr id="4" name="Slide Number Placeholder 3"/>
          <p:cNvSpPr>
            <a:spLocks noGrp="1"/>
          </p:cNvSpPr>
          <p:nvPr>
            <p:ph type="sldNum" idx="5" sz="quarter"/>
          </p:nvPr>
        </p:nvSpPr>
        <p:spPr/>
      </p:sp>
    </p:spTree>
  </p:cSld>
  <p:clrMapOvr>
    <a:masterClrMapping/>
  </p:clrMapOvr>
</p:notes>
</file>

<file path=ppt/notesSlides/notesSlide10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ve performans hazırlığı.</a:t>
            </a:r>
          </a:p>
          <a:p/>
          <a:p>
            <a:r>
              <a:t>NASIL: Hazırlığın ilerleyişini 18. haftanın sonunda iki dakikayla sorun. Hazırlık yarıyıl tatiline bırakılmaz. 1. dönem 2. yazılı sınav dönemi bu haftayla biter.</a:t>
            </a:r>
          </a:p>
          <a:p/>
          <a:p>
            <a:r>
              <a:t>KAYNAK: Ders planı, 17. hafta ev çalışması.</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 Id="rId3" Type="http://schemas.openxmlformats.org/officeDocument/2006/relationships/image" Target="../media/image2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 Id="rId3" Type="http://schemas.openxmlformats.org/officeDocument/2006/relationships/image" Target="../media/image23.jpg"/><Relationship Id="rId4" Type="http://schemas.openxmlformats.org/officeDocument/2006/relationships/image" Target="../media/image24.jpg"/><Relationship Id="rId5" Type="http://schemas.openxmlformats.org/officeDocument/2006/relationships/image" Target="../media/image25.jpg"/><Relationship Id="rId6" Type="http://schemas.openxmlformats.org/officeDocument/2006/relationships/image" Target="../media/image26.jpg"/><Relationship Id="rId7" Type="http://schemas.openxmlformats.org/officeDocument/2006/relationships/image" Target="../media/image27.jpg"/><Relationship Id="rId8" Type="http://schemas.openxmlformats.org/officeDocument/2006/relationships/image" Target="../media/image28.jpg"/><Relationship Id="rId9" Type="http://schemas.openxmlformats.org/officeDocument/2006/relationships/image" Target="../media/image2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8.xml"/><Relationship Id="rId3" Type="http://schemas.openxmlformats.org/officeDocument/2006/relationships/image" Target="../media/image23.jpg"/><Relationship Id="rId4" Type="http://schemas.openxmlformats.org/officeDocument/2006/relationships/image" Target="../media/image24.jpg"/><Relationship Id="rId5" Type="http://schemas.openxmlformats.org/officeDocument/2006/relationships/image" Target="../media/image25.jpg"/><Relationship Id="rId6" Type="http://schemas.openxmlformats.org/officeDocument/2006/relationships/image" Target="../media/image26.jpg"/><Relationship Id="rId7" Type="http://schemas.openxmlformats.org/officeDocument/2006/relationships/image" Target="../media/image27.jpg"/><Relationship Id="rId8" Type="http://schemas.openxmlformats.org/officeDocument/2006/relationships/image" Target="../media/image28.jpg"/><Relationship Id="rId9" Type="http://schemas.openxmlformats.org/officeDocument/2006/relationships/image" Target="../media/image2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7.xml"/><Relationship Id="rId3" Type="http://schemas.openxmlformats.org/officeDocument/2006/relationships/image" Target="../media/image30.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0.xml"/><Relationship Id="rId3" Type="http://schemas.openxmlformats.org/officeDocument/2006/relationships/image" Target="../media/image3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C6E8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17.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17</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Yerleşmelerin Fonksiyonları</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11-15 Ocak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COĞ.10.4.2</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Türkiye ve dünyadaki yerleşmeleri fonksiyonlarına göre sınıflandırabilme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271380" indent="-271380">
              <a:spcBef>
                <a:spcPts val="0"/>
              </a:spcBef>
              <a:spcAft>
                <a:spcPts val="412"/>
              </a:spcAft>
            </a:pPr>
            <a:r>
              <a:rPr lang="tr-TR" sz="1650" b="1" i="0">
                <a:solidFill>
                  <a:srgbClr val="FCC021"/>
                </a:solidFill>
                <a:latin typeface="Calibri"/>
              </a:rPr>
              <a:t>a)  </a:t>
            </a:r>
            <a:r>
              <a:rPr lang="tr-TR" sz="1650" b="0" i="0">
                <a:solidFill>
                  <a:srgbClr val="FFFFFF"/>
                </a:solidFill>
                <a:latin typeface="Calibri"/>
              </a:rPr>
              <a:t>Türkiye ve dünyadaki yerleşmelerin fonksiyonları üzerinde etkili olan değişkenleri belirler.</a:t>
            </a:r>
          </a:p>
          <a:p>
            <a:pPr algn="l" marL="280654" indent="-280654">
              <a:spcBef>
                <a:spcPts val="0"/>
              </a:spcBef>
              <a:spcAft>
                <a:spcPts val="412"/>
              </a:spcAft>
            </a:pPr>
            <a:r>
              <a:rPr lang="tr-TR" sz="1650" b="1" i="0">
                <a:solidFill>
                  <a:srgbClr val="FCC021"/>
                </a:solidFill>
                <a:latin typeface="Calibri"/>
              </a:rPr>
              <a:t>b)  </a:t>
            </a:r>
            <a:r>
              <a:rPr lang="tr-TR" sz="1650" b="0" i="0">
                <a:solidFill>
                  <a:srgbClr val="FFFFFF"/>
                </a:solidFill>
                <a:latin typeface="Calibri"/>
              </a:rPr>
              <a:t>Türkiye ve dünyadaki yerleşmelerin fonksiyonları üzerinde etkili olan değişkenleri ayrıştırır.</a:t>
            </a:r>
          </a:p>
          <a:p>
            <a:pPr algn="l" marL="255159" indent="-255159">
              <a:spcBef>
                <a:spcPts val="0"/>
              </a:spcBef>
              <a:spcAft>
                <a:spcPts val="412"/>
              </a:spcAft>
            </a:pPr>
            <a:r>
              <a:rPr lang="tr-TR" sz="1650" b="1" i="0">
                <a:solidFill>
                  <a:srgbClr val="FCC021"/>
                </a:solidFill>
                <a:latin typeface="Calibri"/>
              </a:rPr>
              <a:t>c)  </a:t>
            </a:r>
            <a:r>
              <a:rPr lang="tr-TR" sz="1650" b="0" i="0">
                <a:solidFill>
                  <a:srgbClr val="FFFFFF"/>
                </a:solidFill>
                <a:latin typeface="Calibri"/>
              </a:rPr>
              <a:t>Türkiye ve dünyadaki yerleşmelerin fonksiyonları üzerinde etkili olan değişkenleri tasnif eder.</a:t>
            </a:r>
          </a:p>
          <a:p>
            <a:pPr algn="l" marL="255159" indent="-255159">
              <a:spcBef>
                <a:spcPts val="0"/>
              </a:spcBef>
              <a:spcAft>
                <a:spcPts val="0"/>
              </a:spcAft>
            </a:pPr>
            <a:r>
              <a:rPr lang="tr-TR" sz="1650" b="1" i="0">
                <a:solidFill>
                  <a:srgbClr val="FCC021"/>
                </a:solidFill>
                <a:latin typeface="Calibri"/>
              </a:rPr>
              <a:t>ç)  </a:t>
            </a:r>
            <a:r>
              <a:rPr lang="tr-TR" sz="1650" b="0" i="0">
                <a:solidFill>
                  <a:srgbClr val="FFFFFF"/>
                </a:solidFill>
                <a:latin typeface="Calibri"/>
              </a:rPr>
              <a:t>Türkiye ve dünyadaki yerleşmeleri fonksiyonlarına göre etiketler.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4. Ünite: Beşerî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67 / 173</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17.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Fonksiyon nedir?</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Tanım ve Şema 4.2 · s. 130</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On fonksiyon</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Örnek yerleşmeler · s. 130-132</a:t>
            </a:r>
          </a:p>
        </p:txBody>
      </p:sp>
      <p:sp>
        <p:nvSpPr>
          <p:cNvPr id="13" name="Oval 12"/>
          <p:cNvSpPr/>
          <p:nvPr/>
        </p:nvSpPr>
        <p:spPr>
          <a:xfrm>
            <a:off x="5711798"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Değişim</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Adana ve Eskişehir · s. 132</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Balık kılçığı</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Grupla · s. 133</a:t>
            </a:r>
          </a:p>
        </p:txBody>
      </p:sp>
      <p:sp>
        <p:nvSpPr>
          <p:cNvPr id="19" name="Oval 18"/>
          <p:cNvSpPr/>
          <p:nvPr/>
        </p:nvSpPr>
        <p:spPr>
          <a:xfrm>
            <a:off x="10266606"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Çalışma yaprağı</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ve sunu duyurusu · s. 134-136</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68 / 173</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 yerleşmeyi ayakta tutan nedir?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Bir yerleşmede insanlar hangi işleri yapar, hangi hizmetler sunulur? Bu işler yerleşmenin var olmasını ve büyümesini nasıl sağlar?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69 / 173</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 yerleşmeyi ayakta tutan nedir?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yerleşmede insanlar hangi işleri yapar, hangi hizmetler sunulur? Bu işler yerleşmenin var olmasını ve büyümesini nasıl sağlar?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400" b="1" i="0">
                <a:solidFill>
                  <a:srgbClr val="2E7D32"/>
                </a:solidFill>
                <a:latin typeface="Calibri"/>
              </a:rPr>
              <a:t>Örnek cevap</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Ekonomik işler: tarım, sanayi, ticaret, ulaşım, turizm…</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Hizmetler: okul, hastane, belediye, kaymakamlık…</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Bu işler insanlara geçim ve hizmet sağlar; yerleşme bu sayede varlığını sürdürür ve büyür.</a:t>
            </a:r>
          </a:p>
          <a:p>
            <a:pPr algn="l">
              <a:spcBef>
                <a:spcPts val="0"/>
              </a:spcBef>
              <a:spcAft>
                <a:spcPts val="0"/>
              </a:spcAft>
            </a:pPr>
            <a:r>
              <a:rPr lang="tr-TR" sz="2400" b="1" i="0">
                <a:solidFill>
                  <a:srgbClr val="262626"/>
                </a:solidFill>
                <a:latin typeface="Calibri"/>
              </a:rPr>
              <a:t>Kitap bunlara yerleşmenin fonksiyonları der (s. 130).</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70 / 173</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Yerleşmenin fonksiyonları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4.2</a:t>
            </a:r>
          </a:p>
        </p:txBody>
      </p:sp>
      <p:sp>
        <p:nvSpPr>
          <p:cNvPr id="6" name="Rounded Rectangle 5"/>
          <p:cNvSpPr/>
          <p:nvPr/>
        </p:nvSpPr>
        <p:spPr>
          <a:xfrm>
            <a:off x="502920" y="1307592"/>
            <a:ext cx="11185855" cy="1874519"/>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874519"/>
          </a:xfrm>
          <a:prstGeom prst="rect">
            <a:avLst/>
          </a:prstGeom>
          <a:solidFill>
            <a:srgbClr val="2C6E8F"/>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YERLEŞME FONKSİYONU</a:t>
            </a:r>
          </a:p>
        </p:txBody>
      </p:sp>
      <p:sp>
        <p:nvSpPr>
          <p:cNvPr id="9" name="TextBox 8"/>
          <p:cNvSpPr txBox="1"/>
          <p:nvPr/>
        </p:nvSpPr>
        <p:spPr>
          <a:xfrm>
            <a:off x="868680" y="1810512"/>
            <a:ext cx="10637215" cy="1234439"/>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Herhangi bir yerleşmenin oluşmasını ve varlığını sürdürmesini sağlayan ekonomik, sosyal ve kültürel amaçlı faktörler o yerleşmenin fonksiyonlarını ifade eder.</a:t>
            </a:r>
          </a:p>
        </p:txBody>
      </p:sp>
      <p:pic>
        <p:nvPicPr>
          <p:cNvPr id="10" name="Picture 9" descr="h17_sema42_s130.jpg"/>
          <p:cNvPicPr>
            <a:picLocks noChangeAspect="1"/>
          </p:cNvPicPr>
          <p:nvPr/>
        </p:nvPicPr>
        <p:blipFill>
          <a:blip r:embed="rId3"/>
          <a:stretch>
            <a:fillRect/>
          </a:stretch>
        </p:blipFill>
        <p:spPr>
          <a:xfrm>
            <a:off x="1066295" y="3319272"/>
            <a:ext cx="10059103" cy="2880360"/>
          </a:xfrm>
          <a:prstGeom prst="rect">
            <a:avLst/>
          </a:prstGeom>
          <a:ln w="9525">
            <a:solidFill>
              <a:srgbClr val="D9D9D9"/>
            </a:solidFill>
          </a:ln>
        </p:spPr>
      </p:pic>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71 / 173</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On fonksiyonu gruplandıralım</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TASNİF</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Şema 4.2'deki on fonksiyonu tanımdaki amaçlara göre gruplandırın: hangileri ekonomik, hangileri sosyal ve kültürel, hangileri yönetim ve güvenlikle ilgili?</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72 / 173</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On fonksiyonu gruplandıralım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Şema 4.2'deki on fonksiyonu tanımdaki amaçlara göre gruplandırın: hangileri ekonomik, hangileri sosyal ve kültürel, hangileri yönetim ve güvenlikle ilgili?</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400" b="1" i="0">
                <a:solidFill>
                  <a:srgbClr val="2E7D32"/>
                </a:solidFill>
                <a:latin typeface="Calibri"/>
              </a:rPr>
              <a:t>Örnek cevap</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Ekonomik: tarım, madencilik, sanayi, ticaret, ulaşım, turizm</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Sosyal ve kültürel: eğitim ve kültürel, sağlık</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Yönetim ve güvenlik: yönetim, askerî</a:t>
            </a:r>
          </a:p>
          <a:p>
            <a:pPr algn="l">
              <a:spcBef>
                <a:spcPts val="0"/>
              </a:spcBef>
              <a:spcAft>
                <a:spcPts val="0"/>
              </a:spcAft>
            </a:pPr>
            <a:r>
              <a:rPr lang="tr-TR" sz="2400" b="1" i="0">
                <a:solidFill>
                  <a:srgbClr val="262626"/>
                </a:solidFill>
                <a:latin typeface="Calibri"/>
              </a:rPr>
              <a:t>Gerekçeli farklı gruplamalar da doğrudur (ör. turizm hem ekonomik hem kültürel olabilir).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73 / 173</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Fonksiyonlar (1): üretimden gelen</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130</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8C4A2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8C4A2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Tarım</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a:spcBef>
                <a:spcPts val="0"/>
              </a:spcBef>
              <a:spcAft>
                <a:spcPts val="600"/>
              </a:spcAft>
            </a:pPr>
            <a:r>
              <a:rPr lang="tr-TR" sz="1900" b="0" i="0">
                <a:solidFill>
                  <a:srgbClr val="262626"/>
                </a:solidFill>
                <a:latin typeface="Calibri"/>
              </a:rPr>
              <a:t>Tarım, hayvancılık, balıkçılık, ormancılık gibi birincil ekonomik faaliyetlerdir.</a:t>
            </a:r>
          </a:p>
          <a:p>
            <a:pPr algn="l">
              <a:spcBef>
                <a:spcPts val="0"/>
              </a:spcBef>
              <a:spcAft>
                <a:spcPts val="0"/>
              </a:spcAft>
            </a:pPr>
            <a:r>
              <a:rPr lang="tr-TR" sz="1900" b="1" i="0">
                <a:solidFill>
                  <a:srgbClr val="2C6E8F"/>
                </a:solidFill>
                <a:latin typeface="Calibri"/>
              </a:rPr>
              <a:t>Örnek: Çarşamba (Samsun), Söke (Aydın), Salihli (Manisa), Lelystad (Hollanda)</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Madencilik</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a:spcBef>
                <a:spcPts val="0"/>
              </a:spcBef>
              <a:spcAft>
                <a:spcPts val="600"/>
              </a:spcAft>
            </a:pPr>
            <a:r>
              <a:rPr lang="tr-TR" sz="1900" b="0" i="0">
                <a:solidFill>
                  <a:srgbClr val="262626"/>
                </a:solidFill>
                <a:latin typeface="Calibri"/>
              </a:rPr>
              <a:t>Yerin üstündeki ve altındaki minerallerin (demir, bakır, mermer, kömür vb.) çıkarılması ve işletilmesi süreçleridir.</a:t>
            </a:r>
          </a:p>
          <a:p>
            <a:pPr algn="l">
              <a:spcBef>
                <a:spcPts val="0"/>
              </a:spcBef>
              <a:spcAft>
                <a:spcPts val="0"/>
              </a:spcAft>
            </a:pPr>
            <a:r>
              <a:rPr lang="tr-TR" sz="1900" b="1" i="0">
                <a:solidFill>
                  <a:srgbClr val="2C6E8F"/>
                </a:solidFill>
                <a:latin typeface="Calibri"/>
              </a:rPr>
              <a:t>Örnek: Ereğli (Zonguldak), Afşin-Elbistan (Kahramanmaraş), Maden (Elâzığ), Essen (Almanya)</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C25B1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Sanayi</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a:spcBef>
                <a:spcPts val="0"/>
              </a:spcBef>
              <a:spcAft>
                <a:spcPts val="600"/>
              </a:spcAft>
            </a:pPr>
            <a:r>
              <a:rPr lang="tr-TR" sz="1900" b="0" i="0">
                <a:solidFill>
                  <a:srgbClr val="262626"/>
                </a:solidFill>
                <a:latin typeface="Calibri"/>
              </a:rPr>
              <a:t>Ham madde ve ara malların atölye, fabrika gibi yerlerde bilgi, beceri ve teknolojiden yararlanılarak yeni ürüne dönüştürülmesi faaliyetleridir.</a:t>
            </a:r>
          </a:p>
          <a:p>
            <a:pPr algn="l">
              <a:spcBef>
                <a:spcPts val="0"/>
              </a:spcBef>
              <a:spcAft>
                <a:spcPts val="0"/>
              </a:spcAft>
            </a:pPr>
            <a:r>
              <a:rPr lang="tr-TR" sz="1900" b="1" i="0">
                <a:solidFill>
                  <a:srgbClr val="2C6E8F"/>
                </a:solidFill>
                <a:latin typeface="Calibri"/>
              </a:rPr>
              <a:t>Örnek: Tuzla (İstanbul), Aliağa (İzmir), Gebze (Kocaeli), Gaziantep, Manchester (İngiltere)</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74 / 173</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Fonksiyonlar (2): ticaret, yönetim, sağlık</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131</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C25B1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C25B1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Ticaret</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a:spcBef>
                <a:spcPts val="0"/>
              </a:spcBef>
              <a:spcAft>
                <a:spcPts val="600"/>
              </a:spcAft>
            </a:pPr>
            <a:r>
              <a:rPr lang="tr-TR" sz="1900" b="0" i="0">
                <a:solidFill>
                  <a:srgbClr val="262626"/>
                </a:solidFill>
                <a:latin typeface="Calibri"/>
              </a:rPr>
              <a:t>Ekonomik kazanç elde etmek amacıyla ürünlerin alınıp satılması sürecini kapsayan faaliyetlerdir.</a:t>
            </a:r>
          </a:p>
          <a:p>
            <a:pPr algn="l">
              <a:spcBef>
                <a:spcPts val="0"/>
              </a:spcBef>
              <a:spcAft>
                <a:spcPts val="0"/>
              </a:spcAft>
            </a:pPr>
            <a:r>
              <a:rPr lang="tr-TR" sz="1900" b="1" i="0">
                <a:solidFill>
                  <a:srgbClr val="2C6E8F"/>
                </a:solidFill>
                <a:latin typeface="Calibri"/>
              </a:rPr>
              <a:t>Örnek: Ataşehir (İstanbul), İnegöl (Bursa), New York (ABD), Hamburg (Almanya)</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Yönetim</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a:spcBef>
                <a:spcPts val="0"/>
              </a:spcBef>
              <a:spcAft>
                <a:spcPts val="600"/>
              </a:spcAft>
            </a:pPr>
            <a:r>
              <a:rPr lang="tr-TR" sz="1900" b="0" i="0">
                <a:solidFill>
                  <a:srgbClr val="262626"/>
                </a:solidFill>
                <a:latin typeface="Calibri"/>
              </a:rPr>
              <a:t>Ülkelerin yönetimiyle ilgili idare birimlerinde (meclis, bakanlıklar vb.) yürütülen idari işlerdir.</a:t>
            </a:r>
          </a:p>
          <a:p>
            <a:pPr algn="l">
              <a:spcBef>
                <a:spcPts val="0"/>
              </a:spcBef>
              <a:spcAft>
                <a:spcPts val="0"/>
              </a:spcAft>
            </a:pPr>
            <a:r>
              <a:rPr lang="tr-TR" sz="1900" b="1" i="0">
                <a:solidFill>
                  <a:srgbClr val="2C6E8F"/>
                </a:solidFill>
                <a:latin typeface="Calibri"/>
              </a:rPr>
              <a:t>Genellikle başkentler: Ankara, Washington, Londra, Tokyo, Moskova</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8C4A2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8C4A2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Sağlık</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a:spcBef>
                <a:spcPts val="0"/>
              </a:spcBef>
              <a:spcAft>
                <a:spcPts val="600"/>
              </a:spcAft>
            </a:pPr>
            <a:r>
              <a:rPr lang="tr-TR" sz="1900" b="0" i="0">
                <a:solidFill>
                  <a:srgbClr val="262626"/>
                </a:solidFill>
                <a:latin typeface="Calibri"/>
              </a:rPr>
              <a:t>Toplumun sağlık düzeyini yükseltmek, geliştirmek ve sürdürebilmek amacıyla yapılan çalışmalardır.</a:t>
            </a:r>
          </a:p>
          <a:p>
            <a:pPr algn="l">
              <a:spcBef>
                <a:spcPts val="0"/>
              </a:spcBef>
              <a:spcAft>
                <a:spcPts val="0"/>
              </a:spcAft>
            </a:pPr>
            <a:r>
              <a:rPr lang="tr-TR" sz="1900" b="1" i="0">
                <a:solidFill>
                  <a:srgbClr val="2C6E8F"/>
                </a:solidFill>
                <a:latin typeface="Calibri"/>
              </a:rPr>
              <a:t>Örnek: İstanbul, İzmir, Antalya, Adana, Ankara, Afyonkarahisar, Paris</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131</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75 / 173</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Fonksiyonlar (3): ulaşım, turizm, eğitim-kültür, askerî</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132</a:t>
            </a:r>
          </a:p>
        </p:txBody>
      </p:sp>
      <p:sp>
        <p:nvSpPr>
          <p:cNvPr id="6" name="Rounded Rectangle 5"/>
          <p:cNvSpPr/>
          <p:nvPr/>
        </p:nvSpPr>
        <p:spPr>
          <a:xfrm>
            <a:off x="502920" y="1261872"/>
            <a:ext cx="2645587"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2C6696"/>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2C6696"/>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Ulaşım</a:t>
            </a:r>
          </a:p>
        </p:txBody>
      </p:sp>
      <p:sp>
        <p:nvSpPr>
          <p:cNvPr id="10" name="TextBox 9"/>
          <p:cNvSpPr txBox="1"/>
          <p:nvPr/>
        </p:nvSpPr>
        <p:spPr>
          <a:xfrm>
            <a:off x="612648" y="1865376"/>
            <a:ext cx="2426131" cy="4306824"/>
          </a:xfrm>
          <a:prstGeom prst="rect">
            <a:avLst/>
          </a:prstGeom>
          <a:noFill/>
        </p:spPr>
        <p:txBody>
          <a:bodyPr wrap="square" anchor="t" lIns="73152" rIns="73152" tIns="36576" bIns="36576">
            <a:noAutofit/>
          </a:bodyPr>
          <a:lstStyle/>
          <a:p>
            <a:pPr algn="l">
              <a:spcBef>
                <a:spcPts val="0"/>
              </a:spcBef>
              <a:spcAft>
                <a:spcPts val="600"/>
              </a:spcAft>
            </a:pPr>
            <a:r>
              <a:rPr lang="tr-TR" sz="1700" b="0" i="0">
                <a:solidFill>
                  <a:srgbClr val="262626"/>
                </a:solidFill>
                <a:latin typeface="Calibri"/>
              </a:rPr>
              <a:t>Ulaşım sistemleri yerleşmelerin gelişiminde önemli bir rol oynar.</a:t>
            </a:r>
          </a:p>
          <a:p>
            <a:pPr algn="l">
              <a:spcBef>
                <a:spcPts val="0"/>
              </a:spcBef>
              <a:spcAft>
                <a:spcPts val="0"/>
              </a:spcAft>
            </a:pPr>
            <a:r>
              <a:rPr lang="tr-TR" sz="1700" b="1" i="0">
                <a:solidFill>
                  <a:srgbClr val="2C6E8F"/>
                </a:solidFill>
                <a:latin typeface="Calibri"/>
              </a:rPr>
              <a:t>Hava yolu İstanbul · deniz yolu İzmir, Mersin · demir yolu Eskişehir · kara yolu Ankara, Konya</a:t>
            </a:r>
          </a:p>
        </p:txBody>
      </p:sp>
      <p:sp>
        <p:nvSpPr>
          <p:cNvPr id="11" name="Rounded Rectangle 10"/>
          <p:cNvSpPr/>
          <p:nvPr/>
        </p:nvSpPr>
        <p:spPr>
          <a:xfrm>
            <a:off x="3349675" y="1261872"/>
            <a:ext cx="2645587"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8C4A2F"/>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8C4A2F"/>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Turizm</a:t>
            </a:r>
          </a:p>
        </p:txBody>
      </p:sp>
      <p:sp>
        <p:nvSpPr>
          <p:cNvPr id="15" name="TextBox 14"/>
          <p:cNvSpPr txBox="1"/>
          <p:nvPr/>
        </p:nvSpPr>
        <p:spPr>
          <a:xfrm>
            <a:off x="3459403" y="1865376"/>
            <a:ext cx="2426131" cy="4306824"/>
          </a:xfrm>
          <a:prstGeom prst="rect">
            <a:avLst/>
          </a:prstGeom>
          <a:noFill/>
        </p:spPr>
        <p:txBody>
          <a:bodyPr wrap="square" anchor="t" lIns="73152" rIns="73152" tIns="36576" bIns="36576">
            <a:noAutofit/>
          </a:bodyPr>
          <a:lstStyle/>
          <a:p>
            <a:pPr algn="l">
              <a:spcBef>
                <a:spcPts val="0"/>
              </a:spcBef>
              <a:spcAft>
                <a:spcPts val="600"/>
              </a:spcAft>
            </a:pPr>
            <a:r>
              <a:rPr lang="tr-TR" sz="1700" b="0" i="0">
                <a:solidFill>
                  <a:srgbClr val="262626"/>
                </a:solidFill>
                <a:latin typeface="Calibri"/>
              </a:rPr>
              <a:t>İnsanların dinlenmek, eğlenmek, görmek ve tanımak gibi amaçlarla bir yerden başka bir yere turist olarak yapmış oldukları faaliyetlerdir.</a:t>
            </a:r>
          </a:p>
          <a:p>
            <a:pPr algn="l">
              <a:spcBef>
                <a:spcPts val="0"/>
              </a:spcBef>
              <a:spcAft>
                <a:spcPts val="0"/>
              </a:spcAft>
            </a:pPr>
            <a:r>
              <a:rPr lang="tr-TR" sz="1700" b="1" i="0">
                <a:solidFill>
                  <a:srgbClr val="2C6E8F"/>
                </a:solidFill>
                <a:latin typeface="Calibri"/>
              </a:rPr>
              <a:t>Örnek: Çeşme (İzmir), Bodrum (Muğla), Kuşadası (Aydın), Kemer (Antalya), Roma</a:t>
            </a:r>
          </a:p>
        </p:txBody>
      </p:sp>
      <p:sp>
        <p:nvSpPr>
          <p:cNvPr id="16" name="Rounded Rectangle 15"/>
          <p:cNvSpPr/>
          <p:nvPr/>
        </p:nvSpPr>
        <p:spPr>
          <a:xfrm>
            <a:off x="6196430" y="1261872"/>
            <a:ext cx="2645587"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7A5C9E"/>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7A5C9E"/>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Eğitim ve kültürel</a:t>
            </a:r>
          </a:p>
        </p:txBody>
      </p:sp>
      <p:sp>
        <p:nvSpPr>
          <p:cNvPr id="20" name="TextBox 19"/>
          <p:cNvSpPr txBox="1"/>
          <p:nvPr/>
        </p:nvSpPr>
        <p:spPr>
          <a:xfrm>
            <a:off x="6306158" y="1865376"/>
            <a:ext cx="2426131" cy="4306824"/>
          </a:xfrm>
          <a:prstGeom prst="rect">
            <a:avLst/>
          </a:prstGeom>
          <a:noFill/>
        </p:spPr>
        <p:txBody>
          <a:bodyPr wrap="square" anchor="t" lIns="73152" rIns="73152" tIns="36576" bIns="36576">
            <a:noAutofit/>
          </a:bodyPr>
          <a:lstStyle/>
          <a:p>
            <a:pPr algn="l">
              <a:spcBef>
                <a:spcPts val="0"/>
              </a:spcBef>
              <a:spcAft>
                <a:spcPts val="600"/>
              </a:spcAft>
            </a:pPr>
            <a:r>
              <a:rPr lang="tr-TR" sz="1700" b="0" i="0">
                <a:solidFill>
                  <a:srgbClr val="262626"/>
                </a:solidFill>
                <a:latin typeface="Calibri"/>
              </a:rPr>
              <a:t>Dünya genelinde kabul gören üniversiteler gibi eğitim kurumları ile önemli merkezlerde yürütülen tarih, sanat ve kültür gibi faaliyetlerdir.</a:t>
            </a:r>
          </a:p>
          <a:p>
            <a:pPr algn="l">
              <a:spcBef>
                <a:spcPts val="0"/>
              </a:spcBef>
              <a:spcAft>
                <a:spcPts val="0"/>
              </a:spcAft>
            </a:pPr>
            <a:r>
              <a:rPr lang="tr-TR" sz="1700" b="1" i="0">
                <a:solidFill>
                  <a:srgbClr val="2C6E8F"/>
                </a:solidFill>
                <a:latin typeface="Calibri"/>
              </a:rPr>
              <a:t>Örnek: Konya, İstanbul, Semerkand-Buhara, Oxford</a:t>
            </a:r>
          </a:p>
        </p:txBody>
      </p:sp>
      <p:sp>
        <p:nvSpPr>
          <p:cNvPr id="21" name="Rounded Rectangle 20"/>
          <p:cNvSpPr/>
          <p:nvPr/>
        </p:nvSpPr>
        <p:spPr>
          <a:xfrm>
            <a:off x="9043185" y="1261872"/>
            <a:ext cx="2645587" cy="49834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4F4F4F"/>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Askerî</a:t>
            </a:r>
          </a:p>
        </p:txBody>
      </p:sp>
      <p:sp>
        <p:nvSpPr>
          <p:cNvPr id="25" name="TextBox 24"/>
          <p:cNvSpPr txBox="1"/>
          <p:nvPr/>
        </p:nvSpPr>
        <p:spPr>
          <a:xfrm>
            <a:off x="9152913" y="1865376"/>
            <a:ext cx="2426131" cy="4306824"/>
          </a:xfrm>
          <a:prstGeom prst="rect">
            <a:avLst/>
          </a:prstGeom>
          <a:noFill/>
        </p:spPr>
        <p:txBody>
          <a:bodyPr wrap="square" anchor="t" lIns="73152" rIns="73152" tIns="36576" bIns="36576">
            <a:noAutofit/>
          </a:bodyPr>
          <a:lstStyle/>
          <a:p>
            <a:pPr algn="l">
              <a:spcBef>
                <a:spcPts val="0"/>
              </a:spcBef>
              <a:spcAft>
                <a:spcPts val="600"/>
              </a:spcAft>
            </a:pPr>
            <a:r>
              <a:rPr lang="tr-TR" sz="1700" b="0" i="0">
                <a:solidFill>
                  <a:srgbClr val="262626"/>
                </a:solidFill>
                <a:latin typeface="Calibri"/>
              </a:rPr>
              <a:t>Askerî tesisler ve yönetim merkezlerinde yürütülen faaliyetlerdir.</a:t>
            </a:r>
          </a:p>
          <a:p>
            <a:pPr algn="l">
              <a:spcBef>
                <a:spcPts val="0"/>
              </a:spcBef>
              <a:spcAft>
                <a:spcPts val="0"/>
              </a:spcAft>
            </a:pPr>
            <a:r>
              <a:rPr lang="tr-TR" sz="1700" b="1" i="0">
                <a:solidFill>
                  <a:srgbClr val="2C6E8F"/>
                </a:solidFill>
                <a:latin typeface="Calibri"/>
              </a:rPr>
              <a:t>Örnek: Gölcük (Kocaeli), Foça (İzmir), Polatlı (Ankara), Brüksel</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76 / 173</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Görselden fonksiyona</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GÖRSEL OKUMA</a:t>
            </a:r>
          </a:p>
        </p:txBody>
      </p:sp>
      <p:pic>
        <p:nvPicPr>
          <p:cNvPr id="6" name="Picture 5" descr="h17_g49_zonguldak.jpg"/>
          <p:cNvPicPr>
            <a:picLocks noChangeAspect="1"/>
          </p:cNvPicPr>
          <p:nvPr/>
        </p:nvPicPr>
        <p:blipFill>
          <a:blip r:embed="rId3"/>
          <a:stretch>
            <a:fillRect/>
          </a:stretch>
        </p:blipFill>
        <p:spPr>
          <a:xfrm>
            <a:off x="644272" y="1261872"/>
            <a:ext cx="2376598" cy="1691640"/>
          </a:xfrm>
          <a:prstGeom prst="rect">
            <a:avLst/>
          </a:prstGeom>
          <a:ln w="9525">
            <a:solidFill>
              <a:srgbClr val="D9D9D9"/>
            </a:solidFill>
          </a:ln>
        </p:spPr>
      </p:pic>
      <p:sp>
        <p:nvSpPr>
          <p:cNvPr id="7" name="Oval 6"/>
          <p:cNvSpPr/>
          <p:nvPr/>
        </p:nvSpPr>
        <p:spPr>
          <a:xfrm>
            <a:off x="557784" y="1316736"/>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A</a:t>
            </a:r>
          </a:p>
        </p:txBody>
      </p:sp>
      <p:sp>
        <p:nvSpPr>
          <p:cNvPr id="8" name="Rounded Rectangle 7"/>
          <p:cNvSpPr/>
          <p:nvPr/>
        </p:nvSpPr>
        <p:spPr>
          <a:xfrm>
            <a:off x="502920" y="2990088"/>
            <a:ext cx="2659303" cy="411480"/>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550" b="0" i="0">
                <a:solidFill>
                  <a:srgbClr val="262626"/>
                </a:solidFill>
                <a:latin typeface="Calibri"/>
              </a:rPr>
              <a:t>A: ………………</a:t>
            </a:r>
          </a:p>
        </p:txBody>
      </p:sp>
      <p:pic>
        <p:nvPicPr>
          <p:cNvPr id="9" name="Picture 8" descr="h17_g410_korfez.jpg"/>
          <p:cNvPicPr>
            <a:picLocks noChangeAspect="1"/>
          </p:cNvPicPr>
          <p:nvPr/>
        </p:nvPicPr>
        <p:blipFill>
          <a:blip r:embed="rId4"/>
          <a:stretch>
            <a:fillRect/>
          </a:stretch>
        </p:blipFill>
        <p:spPr>
          <a:xfrm>
            <a:off x="3948418" y="1261872"/>
            <a:ext cx="1452672" cy="1691640"/>
          </a:xfrm>
          <a:prstGeom prst="rect">
            <a:avLst/>
          </a:prstGeom>
          <a:ln w="9525">
            <a:solidFill>
              <a:srgbClr val="D9D9D9"/>
            </a:solidFill>
          </a:ln>
        </p:spPr>
      </p:pic>
      <p:sp>
        <p:nvSpPr>
          <p:cNvPr id="10" name="Oval 9"/>
          <p:cNvSpPr/>
          <p:nvPr/>
        </p:nvSpPr>
        <p:spPr>
          <a:xfrm>
            <a:off x="3399967" y="1316736"/>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B</a:t>
            </a:r>
          </a:p>
        </p:txBody>
      </p:sp>
      <p:sp>
        <p:nvSpPr>
          <p:cNvPr id="11" name="Rounded Rectangle 10"/>
          <p:cNvSpPr/>
          <p:nvPr/>
        </p:nvSpPr>
        <p:spPr>
          <a:xfrm>
            <a:off x="3345103" y="2990088"/>
            <a:ext cx="2659303" cy="411480"/>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550" b="0" i="0">
                <a:solidFill>
                  <a:srgbClr val="262626"/>
                </a:solidFill>
                <a:latin typeface="Calibri"/>
              </a:rPr>
              <a:t>B: ………………</a:t>
            </a:r>
          </a:p>
        </p:txBody>
      </p:sp>
      <p:pic>
        <p:nvPicPr>
          <p:cNvPr id="12" name="Picture 11" descr="h17_g411_atasehir.jpg"/>
          <p:cNvPicPr>
            <a:picLocks noChangeAspect="1"/>
          </p:cNvPicPr>
          <p:nvPr/>
        </p:nvPicPr>
        <p:blipFill>
          <a:blip r:embed="rId5"/>
          <a:stretch>
            <a:fillRect/>
          </a:stretch>
        </p:blipFill>
        <p:spPr>
          <a:xfrm>
            <a:off x="6793291" y="1261872"/>
            <a:ext cx="1447292" cy="1691640"/>
          </a:xfrm>
          <a:prstGeom prst="rect">
            <a:avLst/>
          </a:prstGeom>
          <a:ln w="9525">
            <a:solidFill>
              <a:srgbClr val="D9D9D9"/>
            </a:solidFill>
          </a:ln>
        </p:spPr>
      </p:pic>
      <p:sp>
        <p:nvSpPr>
          <p:cNvPr id="13" name="Oval 12"/>
          <p:cNvSpPr/>
          <p:nvPr/>
        </p:nvSpPr>
        <p:spPr>
          <a:xfrm>
            <a:off x="6242150" y="1316736"/>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C</a:t>
            </a:r>
          </a:p>
        </p:txBody>
      </p:sp>
      <p:sp>
        <p:nvSpPr>
          <p:cNvPr id="14" name="Rounded Rectangle 13"/>
          <p:cNvSpPr/>
          <p:nvPr/>
        </p:nvSpPr>
        <p:spPr>
          <a:xfrm>
            <a:off x="6187286" y="2990088"/>
            <a:ext cx="2659303" cy="411480"/>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550" b="0" i="0">
                <a:solidFill>
                  <a:srgbClr val="262626"/>
                </a:solidFill>
                <a:latin typeface="Calibri"/>
              </a:rPr>
              <a:t>C: ………………</a:t>
            </a:r>
          </a:p>
        </p:txBody>
      </p:sp>
      <p:pic>
        <p:nvPicPr>
          <p:cNvPr id="15" name="Picture 14" descr="h17_g412_tbmm.jpg"/>
          <p:cNvPicPr>
            <a:picLocks noChangeAspect="1"/>
          </p:cNvPicPr>
          <p:nvPr/>
        </p:nvPicPr>
        <p:blipFill>
          <a:blip r:embed="rId6"/>
          <a:stretch>
            <a:fillRect/>
          </a:stretch>
        </p:blipFill>
        <p:spPr>
          <a:xfrm>
            <a:off x="9047815" y="1261872"/>
            <a:ext cx="2622609" cy="1691640"/>
          </a:xfrm>
          <a:prstGeom prst="rect">
            <a:avLst/>
          </a:prstGeom>
          <a:ln w="9525">
            <a:solidFill>
              <a:srgbClr val="D9D9D9"/>
            </a:solidFill>
          </a:ln>
        </p:spPr>
      </p:pic>
      <p:sp>
        <p:nvSpPr>
          <p:cNvPr id="16" name="Oval 15"/>
          <p:cNvSpPr/>
          <p:nvPr/>
        </p:nvSpPr>
        <p:spPr>
          <a:xfrm>
            <a:off x="9084333" y="1316736"/>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D</a:t>
            </a:r>
          </a:p>
        </p:txBody>
      </p:sp>
      <p:sp>
        <p:nvSpPr>
          <p:cNvPr id="17" name="Rounded Rectangle 16"/>
          <p:cNvSpPr/>
          <p:nvPr/>
        </p:nvSpPr>
        <p:spPr>
          <a:xfrm>
            <a:off x="9029469" y="2990088"/>
            <a:ext cx="2659303" cy="411480"/>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550" b="0" i="0">
                <a:solidFill>
                  <a:srgbClr val="262626"/>
                </a:solidFill>
                <a:latin typeface="Calibri"/>
              </a:rPr>
              <a:t>D: ………………</a:t>
            </a:r>
          </a:p>
        </p:txBody>
      </p:sp>
      <p:pic>
        <p:nvPicPr>
          <p:cNvPr id="18" name="Picture 17" descr="h17_g413_etlik.jpg"/>
          <p:cNvPicPr>
            <a:picLocks noChangeAspect="1"/>
          </p:cNvPicPr>
          <p:nvPr/>
        </p:nvPicPr>
        <p:blipFill>
          <a:blip r:embed="rId7"/>
          <a:stretch>
            <a:fillRect/>
          </a:stretch>
        </p:blipFill>
        <p:spPr>
          <a:xfrm>
            <a:off x="1951101" y="3529584"/>
            <a:ext cx="2605125" cy="1691640"/>
          </a:xfrm>
          <a:prstGeom prst="rect">
            <a:avLst/>
          </a:prstGeom>
          <a:ln w="9525">
            <a:solidFill>
              <a:srgbClr val="D9D9D9"/>
            </a:solidFill>
          </a:ln>
        </p:spPr>
      </p:pic>
      <p:sp>
        <p:nvSpPr>
          <p:cNvPr id="19" name="Oval 18"/>
          <p:cNvSpPr/>
          <p:nvPr/>
        </p:nvSpPr>
        <p:spPr>
          <a:xfrm>
            <a:off x="1978877" y="3584448"/>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E</a:t>
            </a:r>
          </a:p>
        </p:txBody>
      </p:sp>
      <p:sp>
        <p:nvSpPr>
          <p:cNvPr id="20" name="Rounded Rectangle 19"/>
          <p:cNvSpPr/>
          <p:nvPr/>
        </p:nvSpPr>
        <p:spPr>
          <a:xfrm>
            <a:off x="1924013" y="5257800"/>
            <a:ext cx="2659303" cy="411480"/>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550" b="0" i="0">
                <a:solidFill>
                  <a:srgbClr val="262626"/>
                </a:solidFill>
                <a:latin typeface="Calibri"/>
              </a:rPr>
              <a:t>E: ………………</a:t>
            </a:r>
          </a:p>
        </p:txBody>
      </p:sp>
      <p:pic>
        <p:nvPicPr>
          <p:cNvPr id="21" name="Picture 20" descr="h17_g414_kemer.jpg"/>
          <p:cNvPicPr>
            <a:picLocks noChangeAspect="1"/>
          </p:cNvPicPr>
          <p:nvPr/>
        </p:nvPicPr>
        <p:blipFill>
          <a:blip r:embed="rId8"/>
          <a:stretch>
            <a:fillRect/>
          </a:stretch>
        </p:blipFill>
        <p:spPr>
          <a:xfrm>
            <a:off x="4787112" y="3529584"/>
            <a:ext cx="2617470" cy="1691640"/>
          </a:xfrm>
          <a:prstGeom prst="rect">
            <a:avLst/>
          </a:prstGeom>
          <a:ln w="9525">
            <a:solidFill>
              <a:srgbClr val="D9D9D9"/>
            </a:solidFill>
          </a:ln>
        </p:spPr>
      </p:pic>
      <p:sp>
        <p:nvSpPr>
          <p:cNvPr id="22" name="Oval 21"/>
          <p:cNvSpPr/>
          <p:nvPr/>
        </p:nvSpPr>
        <p:spPr>
          <a:xfrm>
            <a:off x="4821060" y="3584448"/>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F</a:t>
            </a:r>
          </a:p>
        </p:txBody>
      </p:sp>
      <p:sp>
        <p:nvSpPr>
          <p:cNvPr id="23" name="Rounded Rectangle 22"/>
          <p:cNvSpPr/>
          <p:nvPr/>
        </p:nvSpPr>
        <p:spPr>
          <a:xfrm>
            <a:off x="4766196" y="5257800"/>
            <a:ext cx="2659303" cy="411480"/>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550" b="0" i="0">
                <a:solidFill>
                  <a:srgbClr val="262626"/>
                </a:solidFill>
                <a:latin typeface="Calibri"/>
              </a:rPr>
              <a:t>F: ………………</a:t>
            </a:r>
          </a:p>
        </p:txBody>
      </p:sp>
      <p:pic>
        <p:nvPicPr>
          <p:cNvPr id="24" name="Picture 23" descr="h17_g415_polatli.jpg"/>
          <p:cNvPicPr>
            <a:picLocks noChangeAspect="1"/>
          </p:cNvPicPr>
          <p:nvPr/>
        </p:nvPicPr>
        <p:blipFill>
          <a:blip r:embed="rId9"/>
          <a:stretch>
            <a:fillRect/>
          </a:stretch>
        </p:blipFill>
        <p:spPr>
          <a:xfrm>
            <a:off x="7626725" y="3529584"/>
            <a:ext cx="2622609" cy="1691640"/>
          </a:xfrm>
          <a:prstGeom prst="rect">
            <a:avLst/>
          </a:prstGeom>
          <a:ln w="9525">
            <a:solidFill>
              <a:srgbClr val="D9D9D9"/>
            </a:solidFill>
          </a:ln>
        </p:spPr>
      </p:pic>
      <p:sp>
        <p:nvSpPr>
          <p:cNvPr id="25" name="Oval 24"/>
          <p:cNvSpPr/>
          <p:nvPr/>
        </p:nvSpPr>
        <p:spPr>
          <a:xfrm>
            <a:off x="7663243" y="3584448"/>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G</a:t>
            </a:r>
          </a:p>
        </p:txBody>
      </p:sp>
      <p:sp>
        <p:nvSpPr>
          <p:cNvPr id="26" name="Rounded Rectangle 25"/>
          <p:cNvSpPr/>
          <p:nvPr/>
        </p:nvSpPr>
        <p:spPr>
          <a:xfrm>
            <a:off x="7608379" y="5257800"/>
            <a:ext cx="2659303" cy="411480"/>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550" b="0" i="0">
                <a:solidFill>
                  <a:srgbClr val="262626"/>
                </a:solidFill>
                <a:latin typeface="Calibri"/>
              </a:rPr>
              <a:t>G: ………………</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130-132</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77 / 173</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Görselden fonksiyona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17_g49_zonguldak.jpg"/>
          <p:cNvPicPr>
            <a:picLocks noChangeAspect="1"/>
          </p:cNvPicPr>
          <p:nvPr/>
        </p:nvPicPr>
        <p:blipFill>
          <a:blip r:embed="rId3"/>
          <a:stretch>
            <a:fillRect/>
          </a:stretch>
        </p:blipFill>
        <p:spPr>
          <a:xfrm>
            <a:off x="792006" y="1261872"/>
            <a:ext cx="2081129" cy="1481328"/>
          </a:xfrm>
          <a:prstGeom prst="rect">
            <a:avLst/>
          </a:prstGeom>
          <a:ln w="9525">
            <a:solidFill>
              <a:srgbClr val="D9D9D9"/>
            </a:solidFill>
          </a:ln>
        </p:spPr>
      </p:pic>
      <p:sp>
        <p:nvSpPr>
          <p:cNvPr id="7" name="Oval 6"/>
          <p:cNvSpPr/>
          <p:nvPr/>
        </p:nvSpPr>
        <p:spPr>
          <a:xfrm>
            <a:off x="557784" y="1316736"/>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A</a:t>
            </a:r>
          </a:p>
        </p:txBody>
      </p:sp>
      <p:sp>
        <p:nvSpPr>
          <p:cNvPr id="8" name="Rounded Rectangle 7"/>
          <p:cNvSpPr/>
          <p:nvPr/>
        </p:nvSpPr>
        <p:spPr>
          <a:xfrm>
            <a:off x="502920" y="2779776"/>
            <a:ext cx="2659303" cy="713232"/>
          </a:xfrm>
          <a:prstGeom prst="roundRect">
            <a:avLst>
              <a:gd name="adj" fmla="val 8000"/>
            </a:avLst>
          </a:prstGeom>
          <a:solidFill>
            <a:srgbClr val="E3F1E4"/>
          </a:solidFill>
          <a:ln>
            <a:noFill/>
          </a:ln>
          <a:effectLst/>
        </p:spPr>
        <p:txBody>
          <a:bodyPr rtlCol="0" anchor="ctr" wrap="square" lIns="45720" rIns="45720" tIns="18288" bIns="18288">
            <a:noAutofit/>
          </a:bodyPr>
          <a:lstStyle/>
          <a:p>
            <a:pPr algn="ctr">
              <a:spcBef>
                <a:spcPts val="0"/>
              </a:spcBef>
              <a:spcAft>
                <a:spcPts val="100"/>
              </a:spcAft>
            </a:pPr>
            <a:r>
              <a:rPr lang="tr-TR" sz="1300" b="1" i="0">
                <a:solidFill>
                  <a:srgbClr val="2E7D32"/>
                </a:solidFill>
                <a:latin typeface="Calibri"/>
              </a:rPr>
              <a:t>Madencilik</a:t>
            </a:r>
          </a:p>
          <a:p>
            <a:pPr algn="ctr">
              <a:spcBef>
                <a:spcPts val="0"/>
              </a:spcBef>
              <a:spcAft>
                <a:spcPts val="0"/>
              </a:spcAft>
            </a:pPr>
            <a:r>
              <a:rPr lang="tr-TR" sz="1300" b="0" i="0">
                <a:solidFill>
                  <a:srgbClr val="262626"/>
                </a:solidFill>
                <a:latin typeface="Calibri"/>
              </a:rPr>
              <a:t>Gelişiminde madenciliğin etkili olduğu yerleşme örneği (Zonguldak)</a:t>
            </a:r>
          </a:p>
        </p:txBody>
      </p:sp>
      <p:pic>
        <p:nvPicPr>
          <p:cNvPr id="9" name="Picture 8" descr="h17_g410_korfez.jpg"/>
          <p:cNvPicPr>
            <a:picLocks noChangeAspect="1"/>
          </p:cNvPicPr>
          <p:nvPr/>
        </p:nvPicPr>
        <p:blipFill>
          <a:blip r:embed="rId4"/>
          <a:stretch>
            <a:fillRect/>
          </a:stretch>
        </p:blipFill>
        <p:spPr>
          <a:xfrm>
            <a:off x="4038719" y="1261872"/>
            <a:ext cx="1272069" cy="1481328"/>
          </a:xfrm>
          <a:prstGeom prst="rect">
            <a:avLst/>
          </a:prstGeom>
          <a:ln w="9525">
            <a:solidFill>
              <a:srgbClr val="D9D9D9"/>
            </a:solidFill>
          </a:ln>
        </p:spPr>
      </p:pic>
      <p:sp>
        <p:nvSpPr>
          <p:cNvPr id="10" name="Oval 9"/>
          <p:cNvSpPr/>
          <p:nvPr/>
        </p:nvSpPr>
        <p:spPr>
          <a:xfrm>
            <a:off x="3399967" y="1316736"/>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B</a:t>
            </a:r>
          </a:p>
        </p:txBody>
      </p:sp>
      <p:sp>
        <p:nvSpPr>
          <p:cNvPr id="11" name="Rounded Rectangle 10"/>
          <p:cNvSpPr/>
          <p:nvPr/>
        </p:nvSpPr>
        <p:spPr>
          <a:xfrm>
            <a:off x="3345103" y="2779776"/>
            <a:ext cx="2659303" cy="713232"/>
          </a:xfrm>
          <a:prstGeom prst="roundRect">
            <a:avLst>
              <a:gd name="adj" fmla="val 8000"/>
            </a:avLst>
          </a:prstGeom>
          <a:solidFill>
            <a:srgbClr val="E3F1E4"/>
          </a:solidFill>
          <a:ln>
            <a:noFill/>
          </a:ln>
          <a:effectLst/>
        </p:spPr>
        <p:txBody>
          <a:bodyPr rtlCol="0" anchor="ctr" wrap="square" lIns="45720" rIns="45720" tIns="18288" bIns="18288">
            <a:noAutofit/>
          </a:bodyPr>
          <a:lstStyle/>
          <a:p>
            <a:pPr algn="ctr">
              <a:spcBef>
                <a:spcPts val="0"/>
              </a:spcBef>
              <a:spcAft>
                <a:spcPts val="92"/>
              </a:spcAft>
            </a:pPr>
            <a:r>
              <a:rPr lang="tr-TR" sz="1200" b="1" i="0">
                <a:solidFill>
                  <a:srgbClr val="2E7D32"/>
                </a:solidFill>
                <a:latin typeface="Calibri"/>
              </a:rPr>
              <a:t>Sanayi</a:t>
            </a:r>
          </a:p>
          <a:p>
            <a:pPr algn="ctr">
              <a:spcBef>
                <a:spcPts val="0"/>
              </a:spcBef>
              <a:spcAft>
                <a:spcPts val="0"/>
              </a:spcAft>
            </a:pPr>
            <a:r>
              <a:rPr lang="tr-TR" sz="1200" b="0" i="0">
                <a:solidFill>
                  <a:srgbClr val="262626"/>
                </a:solidFill>
                <a:latin typeface="Calibri"/>
              </a:rPr>
              <a:t>Gelişiminde sanayi fonksiyonunun etkili olduğu yerleşme örneği (Körfez-Kocaeli)</a:t>
            </a:r>
          </a:p>
        </p:txBody>
      </p:sp>
      <p:pic>
        <p:nvPicPr>
          <p:cNvPr id="12" name="Picture 11" descr="h17_g411_atasehir.jpg"/>
          <p:cNvPicPr>
            <a:picLocks noChangeAspect="1"/>
          </p:cNvPicPr>
          <p:nvPr/>
        </p:nvPicPr>
        <p:blipFill>
          <a:blip r:embed="rId5"/>
          <a:stretch>
            <a:fillRect/>
          </a:stretch>
        </p:blipFill>
        <p:spPr>
          <a:xfrm>
            <a:off x="6883258" y="1261872"/>
            <a:ext cx="1267358" cy="1481328"/>
          </a:xfrm>
          <a:prstGeom prst="rect">
            <a:avLst/>
          </a:prstGeom>
          <a:ln w="9525">
            <a:solidFill>
              <a:srgbClr val="D9D9D9"/>
            </a:solidFill>
          </a:ln>
        </p:spPr>
      </p:pic>
      <p:sp>
        <p:nvSpPr>
          <p:cNvPr id="13" name="Oval 12"/>
          <p:cNvSpPr/>
          <p:nvPr/>
        </p:nvSpPr>
        <p:spPr>
          <a:xfrm>
            <a:off x="6242150" y="1316736"/>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C</a:t>
            </a:r>
          </a:p>
        </p:txBody>
      </p:sp>
      <p:sp>
        <p:nvSpPr>
          <p:cNvPr id="14" name="Rounded Rectangle 13"/>
          <p:cNvSpPr/>
          <p:nvPr/>
        </p:nvSpPr>
        <p:spPr>
          <a:xfrm>
            <a:off x="6187286" y="2779776"/>
            <a:ext cx="2659303" cy="713232"/>
          </a:xfrm>
          <a:prstGeom prst="roundRect">
            <a:avLst>
              <a:gd name="adj" fmla="val 8000"/>
            </a:avLst>
          </a:prstGeom>
          <a:solidFill>
            <a:srgbClr val="E3F1E4"/>
          </a:solidFill>
          <a:ln>
            <a:noFill/>
          </a:ln>
          <a:effectLst/>
        </p:spPr>
        <p:txBody>
          <a:bodyPr rtlCol="0" anchor="ctr" wrap="square" lIns="45720" rIns="45720" tIns="18288" bIns="18288">
            <a:noAutofit/>
          </a:bodyPr>
          <a:lstStyle/>
          <a:p>
            <a:pPr algn="ctr">
              <a:spcBef>
                <a:spcPts val="0"/>
              </a:spcBef>
              <a:spcAft>
                <a:spcPts val="100"/>
              </a:spcAft>
            </a:pPr>
            <a:r>
              <a:rPr lang="tr-TR" sz="1300" b="1" i="0">
                <a:solidFill>
                  <a:srgbClr val="2E7D32"/>
                </a:solidFill>
                <a:latin typeface="Calibri"/>
              </a:rPr>
              <a:t>Ticaret</a:t>
            </a:r>
          </a:p>
          <a:p>
            <a:pPr algn="ctr">
              <a:spcBef>
                <a:spcPts val="0"/>
              </a:spcBef>
              <a:spcAft>
                <a:spcPts val="0"/>
              </a:spcAft>
            </a:pPr>
            <a:r>
              <a:rPr lang="tr-TR" sz="1300" b="0" i="0">
                <a:solidFill>
                  <a:srgbClr val="262626"/>
                </a:solidFill>
                <a:latin typeface="Calibri"/>
              </a:rPr>
              <a:t>İstanbul finans merkezi (Ataşehir-İstanbul)</a:t>
            </a:r>
          </a:p>
        </p:txBody>
      </p:sp>
      <p:pic>
        <p:nvPicPr>
          <p:cNvPr id="15" name="Picture 14" descr="h17_g412_tbmm.jpg"/>
          <p:cNvPicPr>
            <a:picLocks noChangeAspect="1"/>
          </p:cNvPicPr>
          <p:nvPr/>
        </p:nvPicPr>
        <p:blipFill>
          <a:blip r:embed="rId6"/>
          <a:stretch>
            <a:fillRect/>
          </a:stretch>
        </p:blipFill>
        <p:spPr>
          <a:xfrm>
            <a:off x="9210842" y="1261872"/>
            <a:ext cx="2296555" cy="1481328"/>
          </a:xfrm>
          <a:prstGeom prst="rect">
            <a:avLst/>
          </a:prstGeom>
          <a:ln w="9525">
            <a:solidFill>
              <a:srgbClr val="D9D9D9"/>
            </a:solidFill>
          </a:ln>
        </p:spPr>
      </p:pic>
      <p:sp>
        <p:nvSpPr>
          <p:cNvPr id="16" name="Oval 15"/>
          <p:cNvSpPr/>
          <p:nvPr/>
        </p:nvSpPr>
        <p:spPr>
          <a:xfrm>
            <a:off x="9084333" y="1316736"/>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D</a:t>
            </a:r>
          </a:p>
        </p:txBody>
      </p:sp>
      <p:sp>
        <p:nvSpPr>
          <p:cNvPr id="17" name="Rounded Rectangle 16"/>
          <p:cNvSpPr/>
          <p:nvPr/>
        </p:nvSpPr>
        <p:spPr>
          <a:xfrm>
            <a:off x="9029469" y="2779776"/>
            <a:ext cx="2659303" cy="713232"/>
          </a:xfrm>
          <a:prstGeom prst="roundRect">
            <a:avLst>
              <a:gd name="adj" fmla="val 8000"/>
            </a:avLst>
          </a:prstGeom>
          <a:solidFill>
            <a:srgbClr val="E3F1E4"/>
          </a:solidFill>
          <a:ln>
            <a:noFill/>
          </a:ln>
          <a:effectLst/>
        </p:spPr>
        <p:txBody>
          <a:bodyPr rtlCol="0" anchor="ctr" wrap="square" lIns="45720" rIns="45720" tIns="18288" bIns="18288">
            <a:noAutofit/>
          </a:bodyPr>
          <a:lstStyle/>
          <a:p>
            <a:pPr algn="ctr">
              <a:spcBef>
                <a:spcPts val="0"/>
              </a:spcBef>
              <a:spcAft>
                <a:spcPts val="100"/>
              </a:spcAft>
            </a:pPr>
            <a:r>
              <a:rPr lang="tr-TR" sz="1300" b="1" i="0">
                <a:solidFill>
                  <a:srgbClr val="2E7D32"/>
                </a:solidFill>
                <a:latin typeface="Calibri"/>
              </a:rPr>
              <a:t>Yönetim</a:t>
            </a:r>
          </a:p>
          <a:p>
            <a:pPr algn="ctr">
              <a:spcBef>
                <a:spcPts val="0"/>
              </a:spcBef>
              <a:spcAft>
                <a:spcPts val="0"/>
              </a:spcAft>
            </a:pPr>
            <a:r>
              <a:rPr lang="tr-TR" sz="1300" b="0" i="0">
                <a:solidFill>
                  <a:srgbClr val="262626"/>
                </a:solidFill>
                <a:latin typeface="Calibri"/>
              </a:rPr>
              <a:t>Türkiye Büyük Millet Meclisi (Ankara)</a:t>
            </a:r>
          </a:p>
        </p:txBody>
      </p:sp>
      <p:pic>
        <p:nvPicPr>
          <p:cNvPr id="18" name="Picture 17" descr="h17_g413_etlik.jpg"/>
          <p:cNvPicPr>
            <a:picLocks noChangeAspect="1"/>
          </p:cNvPicPr>
          <p:nvPr/>
        </p:nvPicPr>
        <p:blipFill>
          <a:blip r:embed="rId7"/>
          <a:stretch>
            <a:fillRect/>
          </a:stretch>
        </p:blipFill>
        <p:spPr>
          <a:xfrm>
            <a:off x="2113041" y="3621024"/>
            <a:ext cx="2281245" cy="1481328"/>
          </a:xfrm>
          <a:prstGeom prst="rect">
            <a:avLst/>
          </a:prstGeom>
          <a:ln w="9525">
            <a:solidFill>
              <a:srgbClr val="D9D9D9"/>
            </a:solidFill>
          </a:ln>
        </p:spPr>
      </p:pic>
      <p:sp>
        <p:nvSpPr>
          <p:cNvPr id="19" name="Oval 18"/>
          <p:cNvSpPr/>
          <p:nvPr/>
        </p:nvSpPr>
        <p:spPr>
          <a:xfrm>
            <a:off x="1978877" y="3675888"/>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E</a:t>
            </a:r>
          </a:p>
        </p:txBody>
      </p:sp>
      <p:sp>
        <p:nvSpPr>
          <p:cNvPr id="20" name="Rounded Rectangle 19"/>
          <p:cNvSpPr/>
          <p:nvPr/>
        </p:nvSpPr>
        <p:spPr>
          <a:xfrm>
            <a:off x="1924013" y="5138928"/>
            <a:ext cx="2659303" cy="713232"/>
          </a:xfrm>
          <a:prstGeom prst="roundRect">
            <a:avLst>
              <a:gd name="adj" fmla="val 8000"/>
            </a:avLst>
          </a:prstGeom>
          <a:solidFill>
            <a:srgbClr val="E3F1E4"/>
          </a:solidFill>
          <a:ln>
            <a:noFill/>
          </a:ln>
          <a:effectLst/>
        </p:spPr>
        <p:txBody>
          <a:bodyPr rtlCol="0" anchor="ctr" wrap="square" lIns="45720" rIns="45720" tIns="18288" bIns="18288">
            <a:noAutofit/>
          </a:bodyPr>
          <a:lstStyle/>
          <a:p>
            <a:pPr algn="ctr">
              <a:spcBef>
                <a:spcPts val="0"/>
              </a:spcBef>
              <a:spcAft>
                <a:spcPts val="100"/>
              </a:spcAft>
            </a:pPr>
            <a:r>
              <a:rPr lang="tr-TR" sz="1300" b="1" i="0">
                <a:solidFill>
                  <a:srgbClr val="2E7D32"/>
                </a:solidFill>
                <a:latin typeface="Calibri"/>
              </a:rPr>
              <a:t>Sağlık</a:t>
            </a:r>
          </a:p>
          <a:p>
            <a:pPr algn="ctr">
              <a:spcBef>
                <a:spcPts val="0"/>
              </a:spcBef>
              <a:spcAft>
                <a:spcPts val="0"/>
              </a:spcAft>
            </a:pPr>
            <a:r>
              <a:rPr lang="tr-TR" sz="1300" b="0" i="0">
                <a:solidFill>
                  <a:srgbClr val="262626"/>
                </a:solidFill>
                <a:latin typeface="Calibri"/>
              </a:rPr>
              <a:t>Etlik Şehir Hastanesi (Ankara)</a:t>
            </a:r>
          </a:p>
        </p:txBody>
      </p:sp>
      <p:pic>
        <p:nvPicPr>
          <p:cNvPr id="21" name="Picture 20" descr="h17_g414_kemer.jpg"/>
          <p:cNvPicPr>
            <a:picLocks noChangeAspect="1"/>
          </p:cNvPicPr>
          <p:nvPr/>
        </p:nvPicPr>
        <p:blipFill>
          <a:blip r:embed="rId8"/>
          <a:stretch>
            <a:fillRect/>
          </a:stretch>
        </p:blipFill>
        <p:spPr>
          <a:xfrm>
            <a:off x="4949820" y="3621024"/>
            <a:ext cx="2292054" cy="1481328"/>
          </a:xfrm>
          <a:prstGeom prst="rect">
            <a:avLst/>
          </a:prstGeom>
          <a:ln w="9525">
            <a:solidFill>
              <a:srgbClr val="D9D9D9"/>
            </a:solidFill>
          </a:ln>
        </p:spPr>
      </p:pic>
      <p:sp>
        <p:nvSpPr>
          <p:cNvPr id="22" name="Oval 21"/>
          <p:cNvSpPr/>
          <p:nvPr/>
        </p:nvSpPr>
        <p:spPr>
          <a:xfrm>
            <a:off x="4821060" y="3675888"/>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F</a:t>
            </a:r>
          </a:p>
        </p:txBody>
      </p:sp>
      <p:sp>
        <p:nvSpPr>
          <p:cNvPr id="23" name="Rounded Rectangle 22"/>
          <p:cNvSpPr/>
          <p:nvPr/>
        </p:nvSpPr>
        <p:spPr>
          <a:xfrm>
            <a:off x="4766196" y="5138928"/>
            <a:ext cx="2659303" cy="713232"/>
          </a:xfrm>
          <a:prstGeom prst="roundRect">
            <a:avLst>
              <a:gd name="adj" fmla="val 8000"/>
            </a:avLst>
          </a:prstGeom>
          <a:solidFill>
            <a:srgbClr val="E3F1E4"/>
          </a:solidFill>
          <a:ln>
            <a:noFill/>
          </a:ln>
          <a:effectLst/>
        </p:spPr>
        <p:txBody>
          <a:bodyPr rtlCol="0" anchor="ctr" wrap="square" lIns="45720" rIns="45720" tIns="18288" bIns="18288">
            <a:noAutofit/>
          </a:bodyPr>
          <a:lstStyle/>
          <a:p>
            <a:pPr algn="ctr">
              <a:spcBef>
                <a:spcPts val="0"/>
              </a:spcBef>
              <a:spcAft>
                <a:spcPts val="100"/>
              </a:spcAft>
            </a:pPr>
            <a:r>
              <a:rPr lang="tr-TR" sz="1300" b="1" i="0">
                <a:solidFill>
                  <a:srgbClr val="2E7D32"/>
                </a:solidFill>
                <a:latin typeface="Calibri"/>
              </a:rPr>
              <a:t>Turizm</a:t>
            </a:r>
          </a:p>
          <a:p>
            <a:pPr algn="ctr">
              <a:spcBef>
                <a:spcPts val="0"/>
              </a:spcBef>
              <a:spcAft>
                <a:spcPts val="0"/>
              </a:spcAft>
            </a:pPr>
            <a:r>
              <a:rPr lang="tr-TR" sz="1300" b="0" i="0">
                <a:solidFill>
                  <a:srgbClr val="262626"/>
                </a:solidFill>
                <a:latin typeface="Calibri"/>
              </a:rPr>
              <a:t>Gelişiminde turizmin etkili olduğu yerleşme örneği (Kemer-Antalya)</a:t>
            </a:r>
          </a:p>
        </p:txBody>
      </p:sp>
      <p:pic>
        <p:nvPicPr>
          <p:cNvPr id="24" name="Picture 23" descr="h17_g415_polatli.jpg"/>
          <p:cNvPicPr>
            <a:picLocks noChangeAspect="1"/>
          </p:cNvPicPr>
          <p:nvPr/>
        </p:nvPicPr>
        <p:blipFill>
          <a:blip r:embed="rId9"/>
          <a:stretch>
            <a:fillRect/>
          </a:stretch>
        </p:blipFill>
        <p:spPr>
          <a:xfrm>
            <a:off x="7789752" y="3621024"/>
            <a:ext cx="2296555" cy="1481328"/>
          </a:xfrm>
          <a:prstGeom prst="rect">
            <a:avLst/>
          </a:prstGeom>
          <a:ln w="9525">
            <a:solidFill>
              <a:srgbClr val="D9D9D9"/>
            </a:solidFill>
          </a:ln>
        </p:spPr>
      </p:pic>
      <p:sp>
        <p:nvSpPr>
          <p:cNvPr id="25" name="Oval 24"/>
          <p:cNvSpPr/>
          <p:nvPr/>
        </p:nvSpPr>
        <p:spPr>
          <a:xfrm>
            <a:off x="7663243" y="3675888"/>
            <a:ext cx="457200" cy="45720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G</a:t>
            </a:r>
          </a:p>
        </p:txBody>
      </p:sp>
      <p:sp>
        <p:nvSpPr>
          <p:cNvPr id="26" name="Rounded Rectangle 25"/>
          <p:cNvSpPr/>
          <p:nvPr/>
        </p:nvSpPr>
        <p:spPr>
          <a:xfrm>
            <a:off x="7608379" y="5138928"/>
            <a:ext cx="2659303" cy="713232"/>
          </a:xfrm>
          <a:prstGeom prst="roundRect">
            <a:avLst>
              <a:gd name="adj" fmla="val 8000"/>
            </a:avLst>
          </a:prstGeom>
          <a:solidFill>
            <a:srgbClr val="E3F1E4"/>
          </a:solidFill>
          <a:ln>
            <a:noFill/>
          </a:ln>
          <a:effectLst/>
        </p:spPr>
        <p:txBody>
          <a:bodyPr rtlCol="0" anchor="ctr" wrap="square" lIns="45720" rIns="45720" tIns="18288" bIns="18288">
            <a:noAutofit/>
          </a:bodyPr>
          <a:lstStyle/>
          <a:p>
            <a:pPr algn="ctr">
              <a:spcBef>
                <a:spcPts val="0"/>
              </a:spcBef>
              <a:spcAft>
                <a:spcPts val="100"/>
              </a:spcAft>
            </a:pPr>
            <a:r>
              <a:rPr lang="tr-TR" sz="1300" b="1" i="0">
                <a:solidFill>
                  <a:srgbClr val="2E7D32"/>
                </a:solidFill>
                <a:latin typeface="Calibri"/>
              </a:rPr>
              <a:t>Askerî</a:t>
            </a:r>
          </a:p>
          <a:p>
            <a:pPr algn="ctr">
              <a:spcBef>
                <a:spcPts val="0"/>
              </a:spcBef>
              <a:spcAft>
                <a:spcPts val="0"/>
              </a:spcAft>
            </a:pPr>
            <a:r>
              <a:rPr lang="tr-TR" sz="1300" b="0" i="0">
                <a:solidFill>
                  <a:srgbClr val="262626"/>
                </a:solidFill>
                <a:latin typeface="Calibri"/>
              </a:rPr>
              <a:t>Askerî fonksiyonun öne çıktığı yerleşme örneği (Polatlı-Ankara)</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130-132</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78 / 173</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Fonksiyonlar değişebilir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DEĞİŞİM</a:t>
            </a:r>
          </a:p>
        </p:txBody>
      </p:sp>
      <p:sp>
        <p:nvSpPr>
          <p:cNvPr id="6" name="Rounded Rectangle 5"/>
          <p:cNvSpPr/>
          <p:nvPr/>
        </p:nvSpPr>
        <p:spPr>
          <a:xfrm>
            <a:off x="502920" y="1261872"/>
            <a:ext cx="11185855" cy="13716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371600"/>
          </a:xfrm>
          <a:prstGeom prst="rect">
            <a:avLst/>
          </a:prstGeom>
          <a:solidFill>
            <a:srgbClr val="2C6E8F"/>
          </a:solidFill>
          <a:ln>
            <a:noFill/>
          </a:ln>
          <a:effectLst/>
        </p:spPr>
        <p:txBody>
          <a:bodyPr rtlCol="0" anchor="ctr"/>
          <a:lstStyle/>
          <a:p/>
        </p:txBody>
      </p:sp>
      <p:sp>
        <p:nvSpPr>
          <p:cNvPr id="8" name="TextBox 7"/>
          <p:cNvSpPr txBox="1"/>
          <p:nvPr/>
        </p:nvSpPr>
        <p:spPr>
          <a:xfrm>
            <a:off x="777240" y="1261872"/>
            <a:ext cx="10774375" cy="137160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Yerleşmelerin kuruluşunda ve gelişiminde belirleyici olan fonksiyonlar zaman içinde değişime uğrayabilir ya da bu fonksiyonlara yenileri eklenebilir.</a:t>
            </a:r>
          </a:p>
        </p:txBody>
      </p:sp>
      <p:sp>
        <p:nvSpPr>
          <p:cNvPr id="9" name="Rounded Rectangle 8"/>
          <p:cNvSpPr/>
          <p:nvPr/>
        </p:nvSpPr>
        <p:spPr>
          <a:xfrm>
            <a:off x="502920" y="2770632"/>
            <a:ext cx="11185855" cy="1600200"/>
          </a:xfrm>
          <a:prstGeom prst="roundRect">
            <a:avLst>
              <a:gd name="adj" fmla="val 8000"/>
            </a:avLst>
          </a:prstGeom>
          <a:solidFill>
            <a:srgbClr val="F0F0F0"/>
          </a:solidFill>
          <a:ln>
            <a:noFill/>
          </a:ln>
          <a:effectLst/>
        </p:spPr>
        <p:txBody>
          <a:bodyPr rtlCol="0" anchor="ctr"/>
          <a:lstStyle/>
          <a:p/>
        </p:txBody>
      </p:sp>
      <p:sp>
        <p:nvSpPr>
          <p:cNvPr id="10" name="Rectangle 9"/>
          <p:cNvSpPr/>
          <p:nvPr/>
        </p:nvSpPr>
        <p:spPr>
          <a:xfrm>
            <a:off x="502920" y="2770632"/>
            <a:ext cx="118872" cy="1600200"/>
          </a:xfrm>
          <a:prstGeom prst="rect">
            <a:avLst/>
          </a:prstGeom>
          <a:solidFill>
            <a:srgbClr val="8C4A2F"/>
          </a:solidFill>
          <a:ln>
            <a:noFill/>
          </a:ln>
          <a:effectLst/>
        </p:spPr>
        <p:txBody>
          <a:bodyPr rtlCol="0" anchor="ctr"/>
          <a:lstStyle/>
          <a:p/>
        </p:txBody>
      </p:sp>
      <p:sp>
        <p:nvSpPr>
          <p:cNvPr id="11" name="TextBox 10"/>
          <p:cNvSpPr txBox="1"/>
          <p:nvPr/>
        </p:nvSpPr>
        <p:spPr>
          <a:xfrm>
            <a:off x="777240" y="2770632"/>
            <a:ext cx="10774375" cy="160020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Örneğin kuruluşunda tarım fonksiyonu ön planda olan bir yerleşmede işletmeye açılan bir maden işleme tesisi ya da turizm alanı yerleşmenin fonksiyonlarına yenilerinin eklenmesine neden olur.</a:t>
            </a:r>
          </a:p>
        </p:txBody>
      </p:sp>
      <p:sp>
        <p:nvSpPr>
          <p:cNvPr id="12" name="Rounded Rectangle 11"/>
          <p:cNvSpPr/>
          <p:nvPr/>
        </p:nvSpPr>
        <p:spPr>
          <a:xfrm>
            <a:off x="502920" y="4553712"/>
            <a:ext cx="11185855" cy="1051560"/>
          </a:xfrm>
          <a:prstGeom prst="roundRect">
            <a:avLst>
              <a:gd name="adj" fmla="val 8000"/>
            </a:avLst>
          </a:prstGeom>
          <a:solidFill>
            <a:srgbClr val="F0F0F0"/>
          </a:solidFill>
          <a:ln>
            <a:noFill/>
          </a:ln>
          <a:effectLst/>
        </p:spPr>
        <p:txBody>
          <a:bodyPr rtlCol="0" anchor="ctr"/>
          <a:lstStyle/>
          <a:p/>
        </p:txBody>
      </p:sp>
      <p:sp>
        <p:nvSpPr>
          <p:cNvPr id="13" name="Rectangle 12"/>
          <p:cNvSpPr/>
          <p:nvPr/>
        </p:nvSpPr>
        <p:spPr>
          <a:xfrm>
            <a:off x="502920" y="4553712"/>
            <a:ext cx="118872" cy="1051560"/>
          </a:xfrm>
          <a:prstGeom prst="rect">
            <a:avLst/>
          </a:prstGeom>
          <a:solidFill>
            <a:srgbClr val="7A5C9E"/>
          </a:solidFill>
          <a:ln>
            <a:noFill/>
          </a:ln>
          <a:effectLst/>
        </p:spPr>
        <p:txBody>
          <a:bodyPr rtlCol="0" anchor="ctr"/>
          <a:lstStyle/>
          <a:p/>
        </p:txBody>
      </p:sp>
      <p:sp>
        <p:nvSpPr>
          <p:cNvPr id="14" name="TextBox 13"/>
          <p:cNvSpPr txBox="1"/>
          <p:nvPr/>
        </p:nvSpPr>
        <p:spPr>
          <a:xfrm>
            <a:off x="777240" y="4553712"/>
            <a:ext cx="10774375" cy="105156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Şehir yerleşmelerinde fonksiyonel çeşitlilik, kır yerleşmelerine göre daha fazladır.</a:t>
            </a:r>
          </a:p>
        </p:txBody>
      </p:sp>
      <p:sp>
        <p:nvSpPr>
          <p:cNvPr id="15" name="TextBox 14"/>
          <p:cNvSpPr txBox="1"/>
          <p:nvPr/>
        </p:nvSpPr>
        <p:spPr>
          <a:xfrm>
            <a:off x="502920" y="5696712"/>
            <a:ext cx="11185855" cy="50292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2C6E8F"/>
                </a:solidFill>
                <a:latin typeface="Calibri"/>
              </a:rPr>
              <a:t>Tarım + maden işleme tesisi → madencilik · tarım + turizm alanı → turizm</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79 / 173</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Adana: tarımdan çok fonksiyonlu şehre</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ZAMAN ŞERİDİ</a:t>
            </a:r>
          </a:p>
        </p:txBody>
      </p:sp>
      <p:cxnSp>
        <p:nvCxnSpPr>
          <p:cNvPr id="6" name="Connector 5"/>
          <p:cNvCxnSpPr/>
          <p:nvPr/>
        </p:nvCxnSpPr>
        <p:spPr>
          <a:xfrm>
            <a:off x="502920" y="2404872"/>
            <a:ext cx="11185855" cy="0"/>
          </a:xfrm>
          <a:prstGeom prst="line">
            <a:avLst/>
          </a:prstGeom>
          <a:ln w="63500">
            <a:solidFill>
              <a:srgbClr val="7A5C9E"/>
            </a:solidFill>
            <a:tailEnd type="triangle" w="med" len="med"/>
          </a:ln>
        </p:spPr>
      </p:cxnSp>
      <p:sp>
        <p:nvSpPr>
          <p:cNvPr id="7" name="Oval 6"/>
          <p:cNvSpPr/>
          <p:nvPr/>
        </p:nvSpPr>
        <p:spPr>
          <a:xfrm>
            <a:off x="1386801" y="1993392"/>
            <a:ext cx="822960" cy="822960"/>
          </a:xfrm>
          <a:prstGeom prst="ellipse">
            <a:avLst/>
          </a:prstGeom>
          <a:solidFill>
            <a:srgbClr val="7A5C9E"/>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1</a:t>
            </a:r>
          </a:p>
        </p:txBody>
      </p:sp>
      <p:sp>
        <p:nvSpPr>
          <p:cNvPr id="8" name="Rounded Rectangle 7"/>
          <p:cNvSpPr/>
          <p:nvPr/>
        </p:nvSpPr>
        <p:spPr>
          <a:xfrm>
            <a:off x="502920" y="3044952"/>
            <a:ext cx="2590723" cy="685800"/>
          </a:xfrm>
          <a:prstGeom prst="roundRect">
            <a:avLst>
              <a:gd name="adj" fmla="val 20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Tarım</a:t>
            </a:r>
          </a:p>
        </p:txBody>
      </p:sp>
      <p:sp>
        <p:nvSpPr>
          <p:cNvPr id="9" name="Rounded Rectangle 8"/>
          <p:cNvSpPr/>
          <p:nvPr/>
        </p:nvSpPr>
        <p:spPr>
          <a:xfrm>
            <a:off x="502920" y="3822192"/>
            <a:ext cx="2590723" cy="146304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100" b="0" i="0">
                <a:solidFill>
                  <a:srgbClr val="262626"/>
                </a:solidFill>
                <a:latin typeface="Calibri"/>
              </a:rPr>
              <a:t>Tarımsal faaliyetler ön planda</a:t>
            </a:r>
          </a:p>
        </p:txBody>
      </p:sp>
      <p:sp>
        <p:nvSpPr>
          <p:cNvPr id="10" name="Oval 9"/>
          <p:cNvSpPr/>
          <p:nvPr/>
        </p:nvSpPr>
        <p:spPr>
          <a:xfrm>
            <a:off x="4251844" y="1993392"/>
            <a:ext cx="822960" cy="82296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2</a:t>
            </a:r>
          </a:p>
        </p:txBody>
      </p:sp>
      <p:sp>
        <p:nvSpPr>
          <p:cNvPr id="11" name="Rounded Rectangle 10"/>
          <p:cNvSpPr/>
          <p:nvPr/>
        </p:nvSpPr>
        <p:spPr>
          <a:xfrm>
            <a:off x="3367963" y="3044952"/>
            <a:ext cx="2590723" cy="685800"/>
          </a:xfrm>
          <a:prstGeom prst="roundRect">
            <a:avLst>
              <a:gd name="adj" fmla="val 20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Sanayi</a:t>
            </a:r>
          </a:p>
        </p:txBody>
      </p:sp>
      <p:sp>
        <p:nvSpPr>
          <p:cNvPr id="12" name="Rounded Rectangle 11"/>
          <p:cNvSpPr/>
          <p:nvPr/>
        </p:nvSpPr>
        <p:spPr>
          <a:xfrm>
            <a:off x="3367963" y="3822192"/>
            <a:ext cx="2590723" cy="146304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100" b="0" i="0">
                <a:solidFill>
                  <a:srgbClr val="262626"/>
                </a:solidFill>
                <a:latin typeface="Calibri"/>
              </a:rPr>
              <a:t>Küçük sanayi işletmeleri kuruldu → sanayi şehri</a:t>
            </a:r>
          </a:p>
        </p:txBody>
      </p:sp>
      <p:sp>
        <p:nvSpPr>
          <p:cNvPr id="13" name="Oval 12"/>
          <p:cNvSpPr/>
          <p:nvPr/>
        </p:nvSpPr>
        <p:spPr>
          <a:xfrm>
            <a:off x="7116887" y="1993392"/>
            <a:ext cx="822960" cy="822960"/>
          </a:xfrm>
          <a:prstGeom prst="ellipse">
            <a:avLst/>
          </a:prstGeom>
          <a:solidFill>
            <a:srgbClr val="7A5C9E"/>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3</a:t>
            </a:r>
          </a:p>
        </p:txBody>
      </p:sp>
      <p:sp>
        <p:nvSpPr>
          <p:cNvPr id="14" name="Rounded Rectangle 13"/>
          <p:cNvSpPr/>
          <p:nvPr/>
        </p:nvSpPr>
        <p:spPr>
          <a:xfrm>
            <a:off x="6233006" y="3044952"/>
            <a:ext cx="2590723" cy="685800"/>
          </a:xfrm>
          <a:prstGeom prst="roundRect">
            <a:avLst>
              <a:gd name="adj" fmla="val 20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Ticaret</a:t>
            </a:r>
          </a:p>
        </p:txBody>
      </p:sp>
      <p:sp>
        <p:nvSpPr>
          <p:cNvPr id="15" name="Rounded Rectangle 14"/>
          <p:cNvSpPr/>
          <p:nvPr/>
        </p:nvSpPr>
        <p:spPr>
          <a:xfrm>
            <a:off x="6233006" y="3822192"/>
            <a:ext cx="2590723" cy="146304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100" b="0" i="0">
                <a:solidFill>
                  <a:srgbClr val="262626"/>
                </a:solidFill>
                <a:latin typeface="Calibri"/>
              </a:rPr>
              <a:t>Nüfus arttı, ticari faaliyetler arttı → büyük il merkezi</a:t>
            </a:r>
          </a:p>
        </p:txBody>
      </p:sp>
      <p:sp>
        <p:nvSpPr>
          <p:cNvPr id="16" name="Oval 15"/>
          <p:cNvSpPr/>
          <p:nvPr/>
        </p:nvSpPr>
        <p:spPr>
          <a:xfrm>
            <a:off x="9981930" y="1993392"/>
            <a:ext cx="822960" cy="822960"/>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3000" b="1" i="0">
                <a:solidFill>
                  <a:srgbClr val="FFFFFF"/>
                </a:solidFill>
                <a:latin typeface="Calibri"/>
              </a:rPr>
              <a:t>4</a:t>
            </a:r>
          </a:p>
        </p:txBody>
      </p:sp>
      <p:sp>
        <p:nvSpPr>
          <p:cNvPr id="17" name="Rounded Rectangle 16"/>
          <p:cNvSpPr/>
          <p:nvPr/>
        </p:nvSpPr>
        <p:spPr>
          <a:xfrm>
            <a:off x="9098049" y="3044952"/>
            <a:ext cx="2590723" cy="685800"/>
          </a:xfrm>
          <a:prstGeom prst="roundRect">
            <a:avLst>
              <a:gd name="adj" fmla="val 20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Çok fonksiyon</a:t>
            </a:r>
          </a:p>
        </p:txBody>
      </p:sp>
      <p:sp>
        <p:nvSpPr>
          <p:cNvPr id="18" name="Rounded Rectangle 17"/>
          <p:cNvSpPr/>
          <p:nvPr/>
        </p:nvSpPr>
        <p:spPr>
          <a:xfrm>
            <a:off x="9098049" y="3822192"/>
            <a:ext cx="2590723" cy="146304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100" b="0" i="0">
                <a:solidFill>
                  <a:srgbClr val="262626"/>
                </a:solidFill>
                <a:latin typeface="Calibri"/>
              </a:rPr>
              <a:t>Üniversiteler, sağlık tesisleri, ulaşım yolları</a:t>
            </a:r>
          </a:p>
        </p:txBody>
      </p:sp>
      <p:sp>
        <p:nvSpPr>
          <p:cNvPr id="19" name="TextBox 18"/>
          <p:cNvSpPr txBox="1"/>
          <p:nvPr/>
        </p:nvSpPr>
        <p:spPr>
          <a:xfrm>
            <a:off x="502920" y="5605272"/>
            <a:ext cx="11185855" cy="548640"/>
          </a:xfrm>
          <a:prstGeom prst="rect">
            <a:avLst/>
          </a:prstGeom>
          <a:noFill/>
        </p:spPr>
        <p:txBody>
          <a:bodyPr wrap="square" anchor="t" lIns="73152" rIns="73152" tIns="36576" bIns="36576">
            <a:noAutofit/>
          </a:bodyPr>
          <a:lstStyle/>
          <a:p>
            <a:pPr algn="ctr">
              <a:spcBef>
                <a:spcPts val="0"/>
              </a:spcBef>
              <a:spcAft>
                <a:spcPts val="0"/>
              </a:spcAft>
            </a:pPr>
            <a:r>
              <a:rPr lang="tr-TR" sz="1800" b="0" i="1">
                <a:solidFill>
                  <a:srgbClr val="767676"/>
                </a:solidFill>
                <a:latin typeface="Calibri"/>
              </a:rPr>
              <a:t>Kitap tarih vermez: şerit yalnız değişimin sırasını gösterir.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80 / 173</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Hâkim fonksiyon: Eskişehir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HÂKİM</a:t>
            </a:r>
          </a:p>
        </p:txBody>
      </p:sp>
      <p:sp>
        <p:nvSpPr>
          <p:cNvPr id="6" name="Rounded Rectangle 5"/>
          <p:cNvSpPr/>
          <p:nvPr/>
        </p:nvSpPr>
        <p:spPr>
          <a:xfrm>
            <a:off x="502920" y="1307592"/>
            <a:ext cx="11185855" cy="214884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2148840"/>
          </a:xfrm>
          <a:prstGeom prst="rect">
            <a:avLst/>
          </a:prstGeom>
          <a:solidFill>
            <a:srgbClr val="2C6E8F"/>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HÂKİM FONKSİYON</a:t>
            </a:r>
          </a:p>
        </p:txBody>
      </p:sp>
      <p:sp>
        <p:nvSpPr>
          <p:cNvPr id="9" name="TextBox 8"/>
          <p:cNvSpPr txBox="1"/>
          <p:nvPr/>
        </p:nvSpPr>
        <p:spPr>
          <a:xfrm>
            <a:off x="868680" y="1810512"/>
            <a:ext cx="10637215" cy="150876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Fonksiyonlardan biri yerleşmenin gelişiminde diğerlerine göre daha baskın olabilir. Baskın olan bu fonksiyon, yerleşmenin gelişimine katkı sunan hâkim fonksiyon hâline gelmektedir.</a:t>
            </a:r>
          </a:p>
        </p:txBody>
      </p:sp>
      <p:sp>
        <p:nvSpPr>
          <p:cNvPr id="10" name="Rounded Rectangle 9"/>
          <p:cNvSpPr/>
          <p:nvPr/>
        </p:nvSpPr>
        <p:spPr>
          <a:xfrm>
            <a:off x="502920" y="3547872"/>
            <a:ext cx="11185855" cy="1463040"/>
          </a:xfrm>
          <a:prstGeom prst="roundRect">
            <a:avLst>
              <a:gd name="adj" fmla="val 8000"/>
            </a:avLst>
          </a:prstGeom>
          <a:solidFill>
            <a:srgbClr val="F0F0F0"/>
          </a:solidFill>
          <a:ln>
            <a:noFill/>
          </a:ln>
          <a:effectLst/>
        </p:spPr>
        <p:txBody>
          <a:bodyPr rtlCol="0" anchor="ctr"/>
          <a:lstStyle/>
          <a:p/>
        </p:txBody>
      </p:sp>
      <p:sp>
        <p:nvSpPr>
          <p:cNvPr id="11" name="Rectangle 10"/>
          <p:cNvSpPr/>
          <p:nvPr/>
        </p:nvSpPr>
        <p:spPr>
          <a:xfrm>
            <a:off x="502920" y="3547872"/>
            <a:ext cx="118872" cy="1463040"/>
          </a:xfrm>
          <a:prstGeom prst="rect">
            <a:avLst/>
          </a:prstGeom>
          <a:solidFill>
            <a:srgbClr val="7A5C9E"/>
          </a:solidFill>
          <a:ln>
            <a:noFill/>
          </a:ln>
          <a:effectLst/>
        </p:spPr>
        <p:txBody>
          <a:bodyPr rtlCol="0" anchor="ctr"/>
          <a:lstStyle/>
          <a:p/>
        </p:txBody>
      </p:sp>
      <p:sp>
        <p:nvSpPr>
          <p:cNvPr id="12" name="TextBox 11"/>
          <p:cNvSpPr txBox="1"/>
          <p:nvPr/>
        </p:nvSpPr>
        <p:spPr>
          <a:xfrm>
            <a:off x="777240" y="3547872"/>
            <a:ext cx="10774375" cy="146304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Örneğin Eskişehir'deki üniversiteler ile turizm rekreasyon alanları, şehirde eğitim ve kültür fonksiyonunun diğerlerine göre hâkim fonksiyon olmasını sağlamıştır.</a:t>
            </a:r>
          </a:p>
        </p:txBody>
      </p:sp>
      <p:sp>
        <p:nvSpPr>
          <p:cNvPr id="13" name="Rounded Rectangle 12"/>
          <p:cNvSpPr/>
          <p:nvPr/>
        </p:nvSpPr>
        <p:spPr>
          <a:xfrm>
            <a:off x="502920" y="5193792"/>
            <a:ext cx="11185855" cy="100584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262626"/>
                </a:solidFill>
                <a:latin typeface="Calibri"/>
              </a:rPr>
              <a:t>Eskişehir: demir yolu ulaşımı da var (s. 132) — ama hâkim fonksiyon eğitim ve kültür.</a:t>
            </a:r>
          </a:p>
        </p:txBody>
      </p:sp>
      <p:sp>
        <p:nvSpPr>
          <p:cNvPr id="14" name="TextBox 1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5" name="Rounded Rectangle 1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16" name="TextBox 1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81 / 173</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Bir yerleşmenin gelişiminde diğerlerine göre daha baskın olan ve gelişimine katkı sunan fonksiyona ne ad verilir?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Yönetim fonksiyonu</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Fonksiyonel çeşitlilik</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Hâkim fonksiyon</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Birincil ekonomik faaliyet</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Merkezî yönetim</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82 / 173</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Bir yerleşmenin gelişiminde diğerlerine göre daha baskın olan ve gelişimine katkı sunan fonksiyona ne ad verilir?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Yönetim fonksiyonu</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Fonksiyonel çeşitlilik</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Hâkim fonksiyon</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Birincil ekonomik faaliyet</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Merkezî yönetim</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132: baskın olan bu fonksiyon, yerleşmenin gelişimine katkı sunan hâkim fonksiyon hâline gelir (örnek: Eskişehir'de eğitim ve kültür).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83 / 173</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Fonksiyonlarına Göre Yerleşmeler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 · 40+40</a:t>
            </a:r>
          </a:p>
        </p:txBody>
      </p:sp>
      <p:sp>
        <p:nvSpPr>
          <p:cNvPr id="6" name="Rounded Rectangle 5"/>
          <p:cNvSpPr/>
          <p:nvPr/>
        </p:nvSpPr>
        <p:spPr>
          <a:xfrm>
            <a:off x="502920" y="1216152"/>
            <a:ext cx="11185855" cy="960120"/>
          </a:xfrm>
          <a:prstGeom prst="roundRect">
            <a:avLst>
              <a:gd name="adj" fmla="val 8000"/>
            </a:avLst>
          </a:prstGeom>
          <a:solidFill>
            <a:srgbClr val="FFF3D1"/>
          </a:solidFill>
          <a:ln>
            <a:noFill/>
          </a:ln>
          <a:effectLst/>
        </p:spPr>
        <p:txBody>
          <a:bodyPr rtlCol="0" anchor="ctr"/>
          <a:lstStyle/>
          <a:p/>
        </p:txBody>
      </p:sp>
      <p:sp>
        <p:nvSpPr>
          <p:cNvPr id="7" name="TextBox 6"/>
          <p:cNvSpPr txBox="1"/>
          <p:nvPr/>
        </p:nvSpPr>
        <p:spPr>
          <a:xfrm>
            <a:off x="640080" y="1271016"/>
            <a:ext cx="1143000" cy="452628"/>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Amaç</a:t>
            </a:r>
          </a:p>
        </p:txBody>
      </p:sp>
      <p:sp>
        <p:nvSpPr>
          <p:cNvPr id="8" name="TextBox 7"/>
          <p:cNvSpPr txBox="1"/>
          <p:nvPr/>
        </p:nvSpPr>
        <p:spPr>
          <a:xfrm>
            <a:off x="1783080" y="1271016"/>
            <a:ext cx="9722815" cy="452628"/>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Yerleşmeleri gelişiminde etkili olan fonksiyonlara göre sınıflandırabilme</a:t>
            </a:r>
          </a:p>
        </p:txBody>
      </p:sp>
      <p:sp>
        <p:nvSpPr>
          <p:cNvPr id="9" name="TextBox 8"/>
          <p:cNvSpPr txBox="1"/>
          <p:nvPr/>
        </p:nvSpPr>
        <p:spPr>
          <a:xfrm>
            <a:off x="640080" y="1696212"/>
            <a:ext cx="1143000" cy="425196"/>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Beceri</a:t>
            </a:r>
          </a:p>
        </p:txBody>
      </p:sp>
      <p:sp>
        <p:nvSpPr>
          <p:cNvPr id="10" name="TextBox 9"/>
          <p:cNvSpPr txBox="1"/>
          <p:nvPr/>
        </p:nvSpPr>
        <p:spPr>
          <a:xfrm>
            <a:off x="1783080" y="1696212"/>
            <a:ext cx="9722815" cy="425196"/>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Program: sınıflandırma (KB2.5) · karşılaştırma (KB2.7) · iş birliği (SDB2.2)</a:t>
            </a:r>
          </a:p>
        </p:txBody>
      </p:sp>
      <p:sp>
        <p:nvSpPr>
          <p:cNvPr id="11" name="Rounded Rectangle 10"/>
          <p:cNvSpPr/>
          <p:nvPr/>
        </p:nvSpPr>
        <p:spPr>
          <a:xfrm>
            <a:off x="502920" y="2313432"/>
            <a:ext cx="11185855" cy="886968"/>
          </a:xfrm>
          <a:prstGeom prst="roundRect">
            <a:avLst>
              <a:gd name="adj" fmla="val 8000"/>
            </a:avLst>
          </a:prstGeom>
          <a:solidFill>
            <a:srgbClr val="F0F0F0"/>
          </a:solidFill>
          <a:ln>
            <a:noFill/>
          </a:ln>
          <a:effectLst/>
        </p:spPr>
        <p:txBody>
          <a:bodyPr rtlCol="0" anchor="ctr"/>
          <a:lstStyle/>
          <a:p/>
        </p:txBody>
      </p:sp>
      <p:sp>
        <p:nvSpPr>
          <p:cNvPr id="12" name="Rounded Rectangle 11"/>
          <p:cNvSpPr/>
          <p:nvPr/>
        </p:nvSpPr>
        <p:spPr>
          <a:xfrm>
            <a:off x="502920" y="2313432"/>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3" name="TextBox 12"/>
          <p:cNvSpPr txBox="1"/>
          <p:nvPr/>
        </p:nvSpPr>
        <p:spPr>
          <a:xfrm>
            <a:off x="2240280" y="2313432"/>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Yapılacak çalışma için sınıfta öğretmen rehberliğinde heterojen gruplar oluşturunuz.</a:t>
            </a:r>
          </a:p>
        </p:txBody>
      </p:sp>
      <p:sp>
        <p:nvSpPr>
          <p:cNvPr id="14" name="Rounded Rectangle 13"/>
          <p:cNvSpPr/>
          <p:nvPr/>
        </p:nvSpPr>
        <p:spPr>
          <a:xfrm>
            <a:off x="10545775" y="248259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kurulu</a:t>
            </a:r>
          </a:p>
        </p:txBody>
      </p:sp>
      <p:sp>
        <p:nvSpPr>
          <p:cNvPr id="15" name="Rounded Rectangle 14"/>
          <p:cNvSpPr/>
          <p:nvPr/>
        </p:nvSpPr>
        <p:spPr>
          <a:xfrm>
            <a:off x="502920" y="3328416"/>
            <a:ext cx="11185855" cy="886968"/>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3328416"/>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7" name="TextBox 16"/>
          <p:cNvSpPr txBox="1"/>
          <p:nvPr/>
        </p:nvSpPr>
        <p:spPr>
          <a:xfrm>
            <a:off x="2240280" y="3328416"/>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Grup arkadaşlarınızla Türkiye'den ya da dünyadan bir yerleşme belirleyip o yerleşmede öne çıkan fonksiyonların neler olduğunu tartışınız.</a:t>
            </a:r>
          </a:p>
        </p:txBody>
      </p:sp>
      <p:sp>
        <p:nvSpPr>
          <p:cNvPr id="18" name="Rounded Rectangle 17"/>
          <p:cNvSpPr/>
          <p:nvPr/>
        </p:nvSpPr>
        <p:spPr>
          <a:xfrm>
            <a:off x="10545775" y="349758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5 dk</a:t>
            </a:r>
          </a:p>
        </p:txBody>
      </p:sp>
      <p:sp>
        <p:nvSpPr>
          <p:cNvPr id="19" name="Rounded Rectangle 18"/>
          <p:cNvSpPr/>
          <p:nvPr/>
        </p:nvSpPr>
        <p:spPr>
          <a:xfrm>
            <a:off x="502920" y="4343400"/>
            <a:ext cx="11185855" cy="886968"/>
          </a:xfrm>
          <a:prstGeom prst="roundRect">
            <a:avLst>
              <a:gd name="adj" fmla="val 8000"/>
            </a:avLst>
          </a:prstGeom>
          <a:solidFill>
            <a:srgbClr val="F0F0F0"/>
          </a:solidFill>
          <a:ln>
            <a:noFill/>
          </a:ln>
          <a:effectLst/>
        </p:spPr>
        <p:txBody>
          <a:bodyPr rtlCol="0" anchor="ctr"/>
          <a:lstStyle/>
          <a:p/>
        </p:txBody>
      </p:sp>
      <p:sp>
        <p:nvSpPr>
          <p:cNvPr id="20" name="Rounded Rectangle 19"/>
          <p:cNvSpPr/>
          <p:nvPr/>
        </p:nvSpPr>
        <p:spPr>
          <a:xfrm>
            <a:off x="502920" y="4343400"/>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21" name="TextBox 20"/>
          <p:cNvSpPr txBox="1"/>
          <p:nvPr/>
        </p:nvSpPr>
        <p:spPr>
          <a:xfrm>
            <a:off x="2240280" y="4343400"/>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Balık kılçığı: fonksiyonlar ve gerekçeleri (bir sonraki aşama)</a:t>
            </a:r>
          </a:p>
        </p:txBody>
      </p:sp>
      <p:sp>
        <p:nvSpPr>
          <p:cNvPr id="22" name="Rounded Rectangle 21"/>
          <p:cNvSpPr/>
          <p:nvPr/>
        </p:nvSpPr>
        <p:spPr>
          <a:xfrm>
            <a:off x="10545775" y="451256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16 dk</a:t>
            </a:r>
          </a:p>
        </p:txBody>
      </p:sp>
      <p:sp>
        <p:nvSpPr>
          <p:cNvPr id="23" name="Rounded Rectangle 22"/>
          <p:cNvSpPr/>
          <p:nvPr/>
        </p:nvSpPr>
        <p:spPr>
          <a:xfrm>
            <a:off x="502920" y="5358384"/>
            <a:ext cx="11185855" cy="886968"/>
          </a:xfrm>
          <a:prstGeom prst="roundRect">
            <a:avLst>
              <a:gd name="adj" fmla="val 8000"/>
            </a:avLst>
          </a:prstGeom>
          <a:solidFill>
            <a:srgbClr val="F0F0F0"/>
          </a:solidFill>
          <a:ln>
            <a:noFill/>
          </a:ln>
          <a:effectLst/>
        </p:spPr>
        <p:txBody>
          <a:bodyPr rtlCol="0" anchor="ctr"/>
          <a:lstStyle/>
          <a:p/>
        </p:txBody>
      </p:sp>
      <p:sp>
        <p:nvSpPr>
          <p:cNvPr id="24" name="Rounded Rectangle 23"/>
          <p:cNvSpPr/>
          <p:nvPr/>
        </p:nvSpPr>
        <p:spPr>
          <a:xfrm>
            <a:off x="502920" y="5358384"/>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Adım</a:t>
            </a:r>
          </a:p>
        </p:txBody>
      </p:sp>
      <p:sp>
        <p:nvSpPr>
          <p:cNvPr id="25" name="TextBox 24"/>
          <p:cNvSpPr txBox="1"/>
          <p:nvPr/>
        </p:nvSpPr>
        <p:spPr>
          <a:xfrm>
            <a:off x="2240280" y="5358384"/>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Paylaşım ve karşılaştırma tablosu</a:t>
            </a:r>
          </a:p>
        </p:txBody>
      </p:sp>
      <p:sp>
        <p:nvSpPr>
          <p:cNvPr id="26" name="Rounded Rectangle 25"/>
          <p:cNvSpPr/>
          <p:nvPr/>
        </p:nvSpPr>
        <p:spPr>
          <a:xfrm>
            <a:off x="10545775" y="552754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133</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84 / 173</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grup hangi yerleşmeyi inceliyor?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8 GRUP</a:t>
            </a:r>
          </a:p>
        </p:txBody>
      </p:sp>
      <p:graphicFrame>
        <p:nvGraphicFramePr>
          <p:cNvPr id="6" name="Table 5"/>
          <p:cNvGraphicFramePr>
            <a:graphicFrameLocks noGrp="1"/>
          </p:cNvGraphicFramePr>
          <p:nvPr/>
        </p:nvGraphicFramePr>
        <p:xfrm>
          <a:off x="502920" y="1261872"/>
          <a:ext cx="11183112" cy="4599432"/>
        </p:xfrm>
        <a:graphic>
          <a:graphicData uri="http://schemas.openxmlformats.org/drawingml/2006/table">
            <a:tbl>
              <a:tblPr firstRow="1" bandRow="1">
                <a:tableStyleId>{5C22544A-7EE6-4342-B048-85BDC9FD1C3A}</a:tableStyleId>
              </a:tblPr>
              <a:tblGrid>
                <a:gridCol w="1280160"/>
                <a:gridCol w="3566160"/>
                <a:gridCol w="3108960"/>
                <a:gridCol w="3227832"/>
              </a:tblGrid>
              <a:tr h="502920">
                <a:tc>
                  <a:txBody>
                    <a:bodyPr wrap="square"/>
                    <a:lstStyle/>
                    <a:p>
                      <a:pPr algn="ctr">
                        <a:spcBef>
                          <a:spcPts val="0"/>
                        </a:spcBef>
                        <a:spcAft>
                          <a:spcPts val="0"/>
                        </a:spcAft>
                      </a:pPr>
                      <a:r>
                        <a:rPr lang="tr-TR" sz="1700" b="1" i="0">
                          <a:solidFill>
                            <a:srgbClr val="FFFFFF"/>
                          </a:solidFill>
                          <a:latin typeface="Calibri"/>
                        </a:rPr>
                        <a:t>Grup</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Yerleşme</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Kitapta</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Grubun notu</a:t>
                      </a:r>
                    </a:p>
                  </a:txBody>
                  <a:tcPr marL="54864" marR="54864" marT="18288" marB="18288" anchor="ctr">
                    <a:solidFill>
                      <a:srgbClr val="2C6E8F"/>
                    </a:solidFill>
                  </a:tcPr>
                </a:tc>
              </a:tr>
              <a:tr h="512064">
                <a:tc>
                  <a:txBody>
                    <a:bodyPr wrap="square"/>
                    <a:lstStyle/>
                    <a:p>
                      <a:pPr algn="ctr">
                        <a:spcBef>
                          <a:spcPts val="0"/>
                        </a:spcBef>
                        <a:spcAft>
                          <a:spcPts val="0"/>
                        </a:spcAft>
                      </a:pPr>
                      <a:r>
                        <a:rPr lang="tr-TR" sz="20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İstanbul</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s. 130-132</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12064">
                <a:tc>
                  <a:txBody>
                    <a:bodyPr wrap="square"/>
                    <a:lstStyle/>
                    <a:p>
                      <a:pPr algn="ctr">
                        <a:spcBef>
                          <a:spcPts val="0"/>
                        </a:spcBef>
                        <a:spcAft>
                          <a:spcPts val="0"/>
                        </a:spcAft>
                      </a:pPr>
                      <a:r>
                        <a:rPr lang="tr-TR" sz="20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Ankara</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s. 131-132</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12064">
                <a:tc>
                  <a:txBody>
                    <a:bodyPr wrap="square"/>
                    <a:lstStyle/>
                    <a:p>
                      <a:pPr algn="ctr">
                        <a:spcBef>
                          <a:spcPts val="0"/>
                        </a:spcBef>
                        <a:spcAft>
                          <a:spcPts val="0"/>
                        </a:spcAft>
                      </a:pPr>
                      <a:r>
                        <a:rPr lang="tr-TR" sz="20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İzmir</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s. 130-132</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12064">
                <a:tc>
                  <a:txBody>
                    <a:bodyPr wrap="square"/>
                    <a:lstStyle/>
                    <a:p>
                      <a:pPr algn="ctr">
                        <a:spcBef>
                          <a:spcPts val="0"/>
                        </a:spcBef>
                        <a:spcAft>
                          <a:spcPts val="0"/>
                        </a:spcAft>
                      </a:pPr>
                      <a:r>
                        <a:rPr lang="tr-TR" sz="2000" b="0" i="0">
                          <a:solidFill>
                            <a:srgbClr val="262626"/>
                          </a:solidFill>
                          <a:latin typeface="Calibri"/>
                        </a:rPr>
                        <a:t>4</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Konya</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s. 132</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12064">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Paris</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s. 131-132</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12064">
                <a:tc>
                  <a:txBody>
                    <a:bodyPr wrap="square"/>
                    <a:lstStyle/>
                    <a:p>
                      <a:pPr algn="ctr">
                        <a:spcBef>
                          <a:spcPts val="0"/>
                        </a:spcBef>
                        <a:spcAft>
                          <a:spcPts val="0"/>
                        </a:spcAft>
                      </a:pPr>
                      <a:r>
                        <a:rPr lang="tr-TR" sz="2000" b="0" i="0">
                          <a:solidFill>
                            <a:srgbClr val="262626"/>
                          </a:solidFill>
                          <a:latin typeface="Calibri"/>
                        </a:rPr>
                        <a:t>6</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New York</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s. 130-132</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12064">
                <a:tc>
                  <a:txBody>
                    <a:bodyPr wrap="square"/>
                    <a:lstStyle/>
                    <a:p>
                      <a:pPr algn="ctr">
                        <a:spcBef>
                          <a:spcPts val="0"/>
                        </a:spcBef>
                        <a:spcAft>
                          <a:spcPts val="0"/>
                        </a:spcAft>
                      </a:pPr>
                      <a:r>
                        <a:rPr lang="tr-TR" sz="20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Londra</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s. 131-132</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12064">
                <a:tc>
                  <a:txBody>
                    <a:bodyPr wrap="square"/>
                    <a:lstStyle/>
                    <a:p>
                      <a:pPr algn="ctr">
                        <a:spcBef>
                          <a:spcPts val="0"/>
                        </a:spcBef>
                        <a:spcAft>
                          <a:spcPts val="0"/>
                        </a:spcAft>
                      </a:pPr>
                      <a:r>
                        <a:rPr lang="tr-TR" sz="2000" b="0" i="0">
                          <a:solidFill>
                            <a:srgbClr val="262626"/>
                          </a:solidFill>
                          <a:latin typeface="Calibri"/>
                        </a:rPr>
                        <a:t>8</a:t>
                      </a:r>
                    </a:p>
                  </a:txBody>
                  <a:tcPr marL="54864" marR="54864" marT="18288" marB="18288" anchor="ctr">
                    <a:solidFill>
                      <a:srgbClr val="E3ECF5"/>
                    </a:solidFill>
                  </a:tcPr>
                </a:tc>
                <a:tc>
                  <a:txBody>
                    <a:bodyPr wrap="square"/>
                    <a:lstStyle/>
                    <a:p>
                      <a:pPr algn="l">
                        <a:spcBef>
                          <a:spcPts val="0"/>
                        </a:spcBef>
                        <a:spcAft>
                          <a:spcPts val="0"/>
                        </a:spcAft>
                      </a:pPr>
                      <a:r>
                        <a:rPr lang="tr-TR" sz="2000" b="0" i="0">
                          <a:solidFill>
                            <a:srgbClr val="262626"/>
                          </a:solidFill>
                          <a:latin typeface="Calibri"/>
                        </a:rPr>
                        <a:t>Tokyo</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s. 130-131</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7" name="TextBox 6"/>
          <p:cNvSpPr txBox="1"/>
          <p:nvPr/>
        </p:nvSpPr>
        <p:spPr>
          <a:xfrm>
            <a:off x="502920" y="5833872"/>
            <a:ext cx="11185855" cy="411480"/>
          </a:xfrm>
          <a:prstGeom prst="rect">
            <a:avLst/>
          </a:prstGeom>
          <a:noFill/>
        </p:spPr>
        <p:txBody>
          <a:bodyPr wrap="square" anchor="t" lIns="73152" rIns="73152" tIns="36576" bIns="36576">
            <a:noAutofit/>
          </a:bodyPr>
          <a:lstStyle/>
          <a:p>
            <a:pPr algn="ctr">
              <a:spcBef>
                <a:spcPts val="0"/>
              </a:spcBef>
              <a:spcAft>
                <a:spcPts val="0"/>
              </a:spcAft>
            </a:pPr>
            <a:r>
              <a:rPr lang="tr-TR" sz="1800" b="1" i="0">
                <a:solidFill>
                  <a:srgbClr val="2C6E8F"/>
                </a:solidFill>
                <a:latin typeface="Calibri"/>
              </a:rPr>
              <a:t>Bilmediğimiz bilgiyi yazmayız: her fonksiyonun kaynağını (kitap sayfası) not ederiz.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85 / 173</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balık kılçığı ekipleri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2C6E8F"/>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2C6E8F"/>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2C6E8F"/>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2C6E8F"/>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2C6E8F"/>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2C6E8F"/>
                </a:solidFill>
                <a:latin typeface="Calibri"/>
              </a:rPr>
              <a:t>8 grup · 8 yerleşme · A3 kâğıda balık kılçığı</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86 / 173</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Balık kılçığı tekniği (3. adım)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16 dk</a:t>
            </a:r>
          </a:p>
        </p:txBody>
      </p:sp>
      <p:pic>
        <p:nvPicPr>
          <p:cNvPr id="6" name="Picture 5" descr="h17_balik_s133.jpg"/>
          <p:cNvPicPr>
            <a:picLocks noChangeAspect="1"/>
          </p:cNvPicPr>
          <p:nvPr/>
        </p:nvPicPr>
        <p:blipFill>
          <a:blip r:embed="rId3"/>
          <a:stretch>
            <a:fillRect/>
          </a:stretch>
        </p:blipFill>
        <p:spPr>
          <a:xfrm>
            <a:off x="502920" y="1583025"/>
            <a:ext cx="6766560" cy="3243893"/>
          </a:xfrm>
          <a:prstGeom prst="rect">
            <a:avLst/>
          </a:prstGeom>
          <a:ln w="9525">
            <a:solidFill>
              <a:srgbClr val="D9D9D9"/>
            </a:solidFill>
          </a:ln>
        </p:spPr>
      </p:pic>
      <p:sp>
        <p:nvSpPr>
          <p:cNvPr id="7" name="Rounded Rectangle 6"/>
          <p:cNvSpPr/>
          <p:nvPr/>
        </p:nvSpPr>
        <p:spPr>
          <a:xfrm>
            <a:off x="502920" y="5239512"/>
            <a:ext cx="6766560" cy="100584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0"/>
              </a:spcAft>
            </a:pPr>
            <a:r>
              <a:rPr lang="tr-TR" sz="1700" b="1" i="0">
                <a:solidFill>
                  <a:srgbClr val="262626"/>
                </a:solidFill>
                <a:latin typeface="Calibri"/>
              </a:rPr>
              <a:t>Belirlediğiniz yerleşmenin fonksiyonları ile bu fonksiyonların öne çıkmasındaki gerekçeleri aşağıdaki balık kılçığı tekniği üzerinden gösteriniz.</a:t>
            </a:r>
          </a:p>
        </p:txBody>
      </p:sp>
      <p:sp>
        <p:nvSpPr>
          <p:cNvPr id="8" name="Rounded Rectangle 7"/>
          <p:cNvSpPr/>
          <p:nvPr/>
        </p:nvSpPr>
        <p:spPr>
          <a:xfrm>
            <a:off x="7498080" y="1261872"/>
            <a:ext cx="4190695" cy="4937760"/>
          </a:xfrm>
          <a:prstGeom prst="roundRect">
            <a:avLst>
              <a:gd name="adj" fmla="val 8000"/>
            </a:avLst>
          </a:prstGeom>
          <a:solidFill>
            <a:srgbClr val="E3ECF5"/>
          </a:solidFill>
          <a:ln>
            <a:noFill/>
          </a:ln>
          <a:effectLst/>
        </p:spPr>
        <p:txBody>
          <a:bodyPr rtlCol="0" anchor="ctr" wrap="square" lIns="182880" rIns="182880" tIns="73152" bIns="73152">
            <a:noAutofit/>
          </a:bodyPr>
          <a:lstStyle/>
          <a:p>
            <a:pPr algn="l">
              <a:spcBef>
                <a:spcPts val="0"/>
              </a:spcBef>
              <a:spcAft>
                <a:spcPts val="800"/>
              </a:spcAft>
            </a:pPr>
            <a:r>
              <a:rPr lang="tr-TR" sz="2100" b="1" i="0">
                <a:solidFill>
                  <a:srgbClr val="2C6E8F"/>
                </a:solidFill>
                <a:latin typeface="Calibri"/>
              </a:rPr>
              <a:t>Kılçığa ne yazacağız?</a:t>
            </a:r>
          </a:p>
          <a:p>
            <a:pPr algn="l" marL="261051" indent="-261051">
              <a:spcBef>
                <a:spcPts val="0"/>
              </a:spcBef>
              <a:spcAft>
                <a:spcPts val="800"/>
              </a:spcAft>
            </a:pPr>
            <a:r>
              <a:rPr lang="tr-TR" sz="2100" b="1" i="0">
                <a:solidFill>
                  <a:srgbClr val="2C6696"/>
                </a:solidFill>
                <a:latin typeface="Calibri"/>
              </a:rPr>
              <a:t>•  </a:t>
            </a:r>
            <a:r>
              <a:rPr lang="tr-TR" sz="2100" b="0" i="0">
                <a:solidFill>
                  <a:srgbClr val="262626"/>
                </a:solidFill>
                <a:latin typeface="Calibri"/>
              </a:rPr>
              <a:t>Baş: yerleşmenin adı</a:t>
            </a:r>
          </a:p>
          <a:p>
            <a:pPr algn="l" marL="261051" indent="-261051">
              <a:spcBef>
                <a:spcPts val="0"/>
              </a:spcBef>
              <a:spcAft>
                <a:spcPts val="800"/>
              </a:spcAft>
            </a:pPr>
            <a:r>
              <a:rPr lang="tr-TR" sz="2100" b="1" i="0">
                <a:solidFill>
                  <a:srgbClr val="2C6696"/>
                </a:solidFill>
                <a:latin typeface="Calibri"/>
              </a:rPr>
              <a:t>•  </a:t>
            </a:r>
            <a:r>
              <a:rPr lang="tr-TR" sz="2100" b="0" i="0">
                <a:solidFill>
                  <a:srgbClr val="262626"/>
                </a:solidFill>
                <a:latin typeface="Calibri"/>
              </a:rPr>
              <a:t>Üstteki kutu: fonksiyon (tarım, sanayi…)</a:t>
            </a:r>
          </a:p>
          <a:p>
            <a:pPr algn="l" marL="261051" indent="-261051">
              <a:spcBef>
                <a:spcPts val="0"/>
              </a:spcBef>
              <a:spcAft>
                <a:spcPts val="800"/>
              </a:spcAft>
            </a:pPr>
            <a:r>
              <a:rPr lang="tr-TR" sz="2100" b="1" i="0">
                <a:solidFill>
                  <a:srgbClr val="2C6696"/>
                </a:solidFill>
                <a:latin typeface="Calibri"/>
              </a:rPr>
              <a:t>•  </a:t>
            </a:r>
            <a:r>
              <a:rPr lang="tr-TR" sz="2100" b="0" i="0">
                <a:solidFill>
                  <a:srgbClr val="262626"/>
                </a:solidFill>
                <a:latin typeface="Calibri"/>
              </a:rPr>
              <a:t>Alttaki kutu: o fonksiyonun öne çıkma gerekçesi</a:t>
            </a:r>
          </a:p>
          <a:p>
            <a:pPr algn="l" marL="261051" indent="-261051">
              <a:spcBef>
                <a:spcPts val="0"/>
              </a:spcBef>
              <a:spcAft>
                <a:spcPts val="800"/>
              </a:spcAft>
            </a:pPr>
            <a:r>
              <a:rPr lang="tr-TR" sz="2100" b="1" i="0">
                <a:solidFill>
                  <a:srgbClr val="2C6696"/>
                </a:solidFill>
                <a:latin typeface="Calibri"/>
              </a:rPr>
              <a:t>•  </a:t>
            </a:r>
            <a:r>
              <a:rPr lang="tr-TR" sz="2100" b="0" i="0">
                <a:solidFill>
                  <a:srgbClr val="262626"/>
                </a:solidFill>
                <a:latin typeface="Calibri"/>
              </a:rPr>
              <a:t>Her kutunun yanına kitap sayfası</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Hâkim fonksiyonu yıldızla işaretleyin</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133</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87 / 173</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balık kılçığı: Adana</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a:t>
            </a:r>
          </a:p>
        </p:txBody>
      </p:sp>
      <p:sp>
        <p:nvSpPr>
          <p:cNvPr id="6" name="Rounded Rectangle 5"/>
          <p:cNvSpPr/>
          <p:nvPr/>
        </p:nvSpPr>
        <p:spPr>
          <a:xfrm>
            <a:off x="502920" y="1243584"/>
            <a:ext cx="11185855" cy="54864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1900" b="1" i="0">
                <a:solidFill>
                  <a:srgbClr val="262626"/>
                </a:solidFill>
                <a:latin typeface="Calibri"/>
              </a:rPr>
              <a:t>Kitabın Adana anlatımından fonksiyonlar ve gerekçeleri (s. 132)</a:t>
            </a:r>
          </a:p>
        </p:txBody>
      </p:sp>
      <p:sp>
        <p:nvSpPr>
          <p:cNvPr id="7" name="Rounded Rectangle 6"/>
          <p:cNvSpPr/>
          <p:nvPr/>
        </p:nvSpPr>
        <p:spPr>
          <a:xfrm>
            <a:off x="502920" y="3257092"/>
            <a:ext cx="1600200" cy="1005840"/>
          </a:xfrm>
          <a:prstGeom prst="roundRect">
            <a:avLst>
              <a:gd name="adj" fmla="val 45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600" b="1" i="0">
                <a:solidFill>
                  <a:srgbClr val="FFFFFF"/>
                </a:solidFill>
                <a:latin typeface="Calibri"/>
              </a:rPr>
              <a:t>ADANA</a:t>
            </a:r>
          </a:p>
        </p:txBody>
      </p:sp>
      <p:sp>
        <p:nvSpPr>
          <p:cNvPr id="8" name="Isosceles Triangle 7"/>
          <p:cNvSpPr/>
          <p:nvPr/>
        </p:nvSpPr>
        <p:spPr>
          <a:xfrm rot="16200000">
            <a:off x="11185855" y="3348532"/>
            <a:ext cx="502920" cy="822960"/>
          </a:xfrm>
          <a:prstGeom prst="triangle">
            <a:avLst/>
          </a:prstGeom>
          <a:solidFill>
            <a:srgbClr val="D9D9D9"/>
          </a:solidFill>
          <a:ln>
            <a:noFill/>
          </a:ln>
          <a:effectLst/>
        </p:spPr>
        <p:txBody>
          <a:bodyPr rtlCol="0" anchor="ctr"/>
          <a:lstStyle/>
          <a:p/>
        </p:txBody>
      </p:sp>
      <p:cxnSp>
        <p:nvCxnSpPr>
          <p:cNvPr id="9" name="Connector 8"/>
          <p:cNvCxnSpPr/>
          <p:nvPr/>
        </p:nvCxnSpPr>
        <p:spPr>
          <a:xfrm>
            <a:off x="2103120" y="3760012"/>
            <a:ext cx="9219895" cy="0"/>
          </a:xfrm>
          <a:prstGeom prst="line">
            <a:avLst/>
          </a:prstGeom>
          <a:ln w="63500">
            <a:solidFill>
              <a:srgbClr val="2C6E8F"/>
            </a:solidFill>
          </a:ln>
        </p:spPr>
      </p:cxnSp>
      <p:cxnSp>
        <p:nvCxnSpPr>
          <p:cNvPr id="10" name="Connector 9"/>
          <p:cNvCxnSpPr/>
          <p:nvPr/>
        </p:nvCxnSpPr>
        <p:spPr>
          <a:xfrm>
            <a:off x="2928594" y="3129076"/>
            <a:ext cx="228600" cy="630936"/>
          </a:xfrm>
          <a:prstGeom prst="line">
            <a:avLst/>
          </a:prstGeom>
          <a:ln w="31750">
            <a:solidFill>
              <a:srgbClr val="2C6E8F"/>
            </a:solidFill>
          </a:ln>
        </p:spPr>
      </p:cxnSp>
      <p:cxnSp>
        <p:nvCxnSpPr>
          <p:cNvPr id="11" name="Connector 10"/>
          <p:cNvCxnSpPr/>
          <p:nvPr/>
        </p:nvCxnSpPr>
        <p:spPr>
          <a:xfrm flipV="1">
            <a:off x="2928594" y="3760012"/>
            <a:ext cx="228600" cy="292608"/>
          </a:xfrm>
          <a:prstGeom prst="line">
            <a:avLst/>
          </a:prstGeom>
          <a:ln w="31750">
            <a:solidFill>
              <a:srgbClr val="2C6E8F"/>
            </a:solidFill>
          </a:ln>
        </p:spPr>
      </p:cxnSp>
      <p:sp>
        <p:nvSpPr>
          <p:cNvPr id="12" name="Rounded Rectangle 11"/>
          <p:cNvSpPr/>
          <p:nvPr/>
        </p:nvSpPr>
        <p:spPr>
          <a:xfrm>
            <a:off x="2240280"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a:t>
            </a:r>
          </a:p>
        </p:txBody>
      </p:sp>
      <p:sp>
        <p:nvSpPr>
          <p:cNvPr id="13" name="Rounded Rectangle 12"/>
          <p:cNvSpPr/>
          <p:nvPr/>
        </p:nvSpPr>
        <p:spPr>
          <a:xfrm>
            <a:off x="2240280"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a:t>
            </a:r>
          </a:p>
        </p:txBody>
      </p:sp>
      <p:cxnSp>
        <p:nvCxnSpPr>
          <p:cNvPr id="14" name="Connector 13"/>
          <p:cNvCxnSpPr/>
          <p:nvPr/>
        </p:nvCxnSpPr>
        <p:spPr>
          <a:xfrm>
            <a:off x="4414951" y="3129076"/>
            <a:ext cx="228600" cy="630936"/>
          </a:xfrm>
          <a:prstGeom prst="line">
            <a:avLst/>
          </a:prstGeom>
          <a:ln w="31750">
            <a:solidFill>
              <a:srgbClr val="2C6E8F"/>
            </a:solidFill>
          </a:ln>
        </p:spPr>
      </p:cxnSp>
      <p:cxnSp>
        <p:nvCxnSpPr>
          <p:cNvPr id="15" name="Connector 14"/>
          <p:cNvCxnSpPr/>
          <p:nvPr/>
        </p:nvCxnSpPr>
        <p:spPr>
          <a:xfrm flipV="1">
            <a:off x="4414951" y="3760012"/>
            <a:ext cx="228600" cy="292608"/>
          </a:xfrm>
          <a:prstGeom prst="line">
            <a:avLst/>
          </a:prstGeom>
          <a:ln w="31750">
            <a:solidFill>
              <a:srgbClr val="2C6E8F"/>
            </a:solidFill>
          </a:ln>
        </p:spPr>
      </p:cxnSp>
      <p:sp>
        <p:nvSpPr>
          <p:cNvPr id="16" name="Rounded Rectangle 15"/>
          <p:cNvSpPr/>
          <p:nvPr/>
        </p:nvSpPr>
        <p:spPr>
          <a:xfrm>
            <a:off x="3726637"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a:t>
            </a:r>
          </a:p>
        </p:txBody>
      </p:sp>
      <p:sp>
        <p:nvSpPr>
          <p:cNvPr id="17" name="Rounded Rectangle 16"/>
          <p:cNvSpPr/>
          <p:nvPr/>
        </p:nvSpPr>
        <p:spPr>
          <a:xfrm>
            <a:off x="3726637"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a:t>
            </a:r>
          </a:p>
        </p:txBody>
      </p:sp>
      <p:cxnSp>
        <p:nvCxnSpPr>
          <p:cNvPr id="18" name="Connector 17"/>
          <p:cNvCxnSpPr/>
          <p:nvPr/>
        </p:nvCxnSpPr>
        <p:spPr>
          <a:xfrm>
            <a:off x="5901308" y="3129076"/>
            <a:ext cx="228600" cy="630936"/>
          </a:xfrm>
          <a:prstGeom prst="line">
            <a:avLst/>
          </a:prstGeom>
          <a:ln w="31750">
            <a:solidFill>
              <a:srgbClr val="2C6E8F"/>
            </a:solidFill>
          </a:ln>
        </p:spPr>
      </p:cxnSp>
      <p:cxnSp>
        <p:nvCxnSpPr>
          <p:cNvPr id="19" name="Connector 18"/>
          <p:cNvCxnSpPr/>
          <p:nvPr/>
        </p:nvCxnSpPr>
        <p:spPr>
          <a:xfrm flipV="1">
            <a:off x="5901308" y="3760012"/>
            <a:ext cx="228600" cy="292608"/>
          </a:xfrm>
          <a:prstGeom prst="line">
            <a:avLst/>
          </a:prstGeom>
          <a:ln w="31750">
            <a:solidFill>
              <a:srgbClr val="2C6E8F"/>
            </a:solidFill>
          </a:ln>
        </p:spPr>
      </p:cxnSp>
      <p:sp>
        <p:nvSpPr>
          <p:cNvPr id="20" name="Rounded Rectangle 19"/>
          <p:cNvSpPr/>
          <p:nvPr/>
        </p:nvSpPr>
        <p:spPr>
          <a:xfrm>
            <a:off x="5212994"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a:t>
            </a:r>
          </a:p>
        </p:txBody>
      </p:sp>
      <p:sp>
        <p:nvSpPr>
          <p:cNvPr id="21" name="Rounded Rectangle 20"/>
          <p:cNvSpPr/>
          <p:nvPr/>
        </p:nvSpPr>
        <p:spPr>
          <a:xfrm>
            <a:off x="5212994"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a:t>
            </a:r>
          </a:p>
        </p:txBody>
      </p:sp>
      <p:cxnSp>
        <p:nvCxnSpPr>
          <p:cNvPr id="22" name="Connector 21"/>
          <p:cNvCxnSpPr/>
          <p:nvPr/>
        </p:nvCxnSpPr>
        <p:spPr>
          <a:xfrm>
            <a:off x="7387665" y="3129076"/>
            <a:ext cx="228600" cy="630936"/>
          </a:xfrm>
          <a:prstGeom prst="line">
            <a:avLst/>
          </a:prstGeom>
          <a:ln w="31750">
            <a:solidFill>
              <a:srgbClr val="2C6E8F"/>
            </a:solidFill>
          </a:ln>
        </p:spPr>
      </p:cxnSp>
      <p:cxnSp>
        <p:nvCxnSpPr>
          <p:cNvPr id="23" name="Connector 22"/>
          <p:cNvCxnSpPr/>
          <p:nvPr/>
        </p:nvCxnSpPr>
        <p:spPr>
          <a:xfrm flipV="1">
            <a:off x="7387665" y="3760012"/>
            <a:ext cx="228600" cy="292608"/>
          </a:xfrm>
          <a:prstGeom prst="line">
            <a:avLst/>
          </a:prstGeom>
          <a:ln w="31750">
            <a:solidFill>
              <a:srgbClr val="2C6E8F"/>
            </a:solidFill>
          </a:ln>
        </p:spPr>
      </p:cxnSp>
      <p:sp>
        <p:nvSpPr>
          <p:cNvPr id="24" name="Rounded Rectangle 23"/>
          <p:cNvSpPr/>
          <p:nvPr/>
        </p:nvSpPr>
        <p:spPr>
          <a:xfrm>
            <a:off x="6699351"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a:t>
            </a:r>
          </a:p>
        </p:txBody>
      </p:sp>
      <p:sp>
        <p:nvSpPr>
          <p:cNvPr id="25" name="Rounded Rectangle 24"/>
          <p:cNvSpPr/>
          <p:nvPr/>
        </p:nvSpPr>
        <p:spPr>
          <a:xfrm>
            <a:off x="6699351"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a:t>
            </a:r>
          </a:p>
        </p:txBody>
      </p:sp>
      <p:cxnSp>
        <p:nvCxnSpPr>
          <p:cNvPr id="26" name="Connector 25"/>
          <p:cNvCxnSpPr/>
          <p:nvPr/>
        </p:nvCxnSpPr>
        <p:spPr>
          <a:xfrm>
            <a:off x="8874022" y="3129076"/>
            <a:ext cx="228600" cy="630936"/>
          </a:xfrm>
          <a:prstGeom prst="line">
            <a:avLst/>
          </a:prstGeom>
          <a:ln w="31750">
            <a:solidFill>
              <a:srgbClr val="2C6E8F"/>
            </a:solidFill>
          </a:ln>
        </p:spPr>
      </p:cxnSp>
      <p:cxnSp>
        <p:nvCxnSpPr>
          <p:cNvPr id="27" name="Connector 26"/>
          <p:cNvCxnSpPr/>
          <p:nvPr/>
        </p:nvCxnSpPr>
        <p:spPr>
          <a:xfrm flipV="1">
            <a:off x="8874022" y="3760012"/>
            <a:ext cx="228600" cy="292608"/>
          </a:xfrm>
          <a:prstGeom prst="line">
            <a:avLst/>
          </a:prstGeom>
          <a:ln w="31750">
            <a:solidFill>
              <a:srgbClr val="2C6E8F"/>
            </a:solidFill>
          </a:ln>
        </p:spPr>
      </p:cxnSp>
      <p:sp>
        <p:nvSpPr>
          <p:cNvPr id="28" name="Rounded Rectangle 27"/>
          <p:cNvSpPr/>
          <p:nvPr/>
        </p:nvSpPr>
        <p:spPr>
          <a:xfrm>
            <a:off x="8185708"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a:t>
            </a:r>
          </a:p>
        </p:txBody>
      </p:sp>
      <p:sp>
        <p:nvSpPr>
          <p:cNvPr id="29" name="Rounded Rectangle 28"/>
          <p:cNvSpPr/>
          <p:nvPr/>
        </p:nvSpPr>
        <p:spPr>
          <a:xfrm>
            <a:off x="8185708"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a:t>
            </a:r>
          </a:p>
        </p:txBody>
      </p:sp>
      <p:cxnSp>
        <p:nvCxnSpPr>
          <p:cNvPr id="30" name="Connector 29"/>
          <p:cNvCxnSpPr/>
          <p:nvPr/>
        </p:nvCxnSpPr>
        <p:spPr>
          <a:xfrm>
            <a:off x="10360379" y="3129076"/>
            <a:ext cx="228600" cy="630936"/>
          </a:xfrm>
          <a:prstGeom prst="line">
            <a:avLst/>
          </a:prstGeom>
          <a:ln w="31750">
            <a:solidFill>
              <a:srgbClr val="2C6E8F"/>
            </a:solidFill>
          </a:ln>
        </p:spPr>
      </p:cxnSp>
      <p:cxnSp>
        <p:nvCxnSpPr>
          <p:cNvPr id="31" name="Connector 30"/>
          <p:cNvCxnSpPr/>
          <p:nvPr/>
        </p:nvCxnSpPr>
        <p:spPr>
          <a:xfrm flipV="1">
            <a:off x="10360379" y="3760012"/>
            <a:ext cx="228600" cy="292608"/>
          </a:xfrm>
          <a:prstGeom prst="line">
            <a:avLst/>
          </a:prstGeom>
          <a:ln w="31750">
            <a:solidFill>
              <a:srgbClr val="2C6E8F"/>
            </a:solidFill>
          </a:ln>
        </p:spPr>
      </p:cxnSp>
      <p:sp>
        <p:nvSpPr>
          <p:cNvPr id="32" name="Rounded Rectangle 31"/>
          <p:cNvSpPr/>
          <p:nvPr/>
        </p:nvSpPr>
        <p:spPr>
          <a:xfrm>
            <a:off x="9672065"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a:t>
            </a:r>
          </a:p>
        </p:txBody>
      </p:sp>
      <p:sp>
        <p:nvSpPr>
          <p:cNvPr id="33" name="Rounded Rectangle 32"/>
          <p:cNvSpPr/>
          <p:nvPr/>
        </p:nvSpPr>
        <p:spPr>
          <a:xfrm>
            <a:off x="9672065"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a:t>
            </a:r>
          </a:p>
        </p:txBody>
      </p:sp>
      <p:sp>
        <p:nvSpPr>
          <p:cNvPr id="34" name="TextBox 3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5" name="Rounded Rectangle 3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131-132</a:t>
            </a:r>
          </a:p>
        </p:txBody>
      </p:sp>
      <p:sp>
        <p:nvSpPr>
          <p:cNvPr id="36" name="TextBox 3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88 / 173</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balık kılçığı: Adana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54864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1900" b="1" i="0">
                <a:solidFill>
                  <a:srgbClr val="262626"/>
                </a:solidFill>
                <a:latin typeface="Calibri"/>
              </a:rPr>
              <a:t>Kitabın Adana anlatımından fonksiyonlar ve gerekçeleri (s. 132)</a:t>
            </a:r>
          </a:p>
        </p:txBody>
      </p:sp>
      <p:sp>
        <p:nvSpPr>
          <p:cNvPr id="7" name="Rounded Rectangle 6"/>
          <p:cNvSpPr/>
          <p:nvPr/>
        </p:nvSpPr>
        <p:spPr>
          <a:xfrm>
            <a:off x="502920" y="3257092"/>
            <a:ext cx="1600200" cy="1005840"/>
          </a:xfrm>
          <a:prstGeom prst="roundRect">
            <a:avLst>
              <a:gd name="adj" fmla="val 45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600" b="1" i="0">
                <a:solidFill>
                  <a:srgbClr val="FFFFFF"/>
                </a:solidFill>
                <a:latin typeface="Calibri"/>
              </a:rPr>
              <a:t>ADANA</a:t>
            </a:r>
          </a:p>
        </p:txBody>
      </p:sp>
      <p:sp>
        <p:nvSpPr>
          <p:cNvPr id="8" name="Isosceles Triangle 7"/>
          <p:cNvSpPr/>
          <p:nvPr/>
        </p:nvSpPr>
        <p:spPr>
          <a:xfrm rot="16200000">
            <a:off x="11185855" y="3348532"/>
            <a:ext cx="502920" cy="822960"/>
          </a:xfrm>
          <a:prstGeom prst="triangle">
            <a:avLst/>
          </a:prstGeom>
          <a:solidFill>
            <a:srgbClr val="D9D9D9"/>
          </a:solidFill>
          <a:ln>
            <a:noFill/>
          </a:ln>
          <a:effectLst/>
        </p:spPr>
        <p:txBody>
          <a:bodyPr rtlCol="0" anchor="ctr"/>
          <a:lstStyle/>
          <a:p/>
        </p:txBody>
      </p:sp>
      <p:cxnSp>
        <p:nvCxnSpPr>
          <p:cNvPr id="9" name="Connector 8"/>
          <p:cNvCxnSpPr/>
          <p:nvPr/>
        </p:nvCxnSpPr>
        <p:spPr>
          <a:xfrm>
            <a:off x="2103120" y="3760012"/>
            <a:ext cx="9219895" cy="0"/>
          </a:xfrm>
          <a:prstGeom prst="line">
            <a:avLst/>
          </a:prstGeom>
          <a:ln w="63500">
            <a:solidFill>
              <a:srgbClr val="2C6E8F"/>
            </a:solidFill>
          </a:ln>
        </p:spPr>
      </p:cxnSp>
      <p:cxnSp>
        <p:nvCxnSpPr>
          <p:cNvPr id="10" name="Connector 9"/>
          <p:cNvCxnSpPr/>
          <p:nvPr/>
        </p:nvCxnSpPr>
        <p:spPr>
          <a:xfrm>
            <a:off x="2928594" y="3129076"/>
            <a:ext cx="228600" cy="630936"/>
          </a:xfrm>
          <a:prstGeom prst="line">
            <a:avLst/>
          </a:prstGeom>
          <a:ln w="31750">
            <a:solidFill>
              <a:srgbClr val="2C6E8F"/>
            </a:solidFill>
          </a:ln>
        </p:spPr>
      </p:cxnSp>
      <p:cxnSp>
        <p:nvCxnSpPr>
          <p:cNvPr id="11" name="Connector 10"/>
          <p:cNvCxnSpPr/>
          <p:nvPr/>
        </p:nvCxnSpPr>
        <p:spPr>
          <a:xfrm flipV="1">
            <a:off x="2928594" y="3760012"/>
            <a:ext cx="228600" cy="292608"/>
          </a:xfrm>
          <a:prstGeom prst="line">
            <a:avLst/>
          </a:prstGeom>
          <a:ln w="31750">
            <a:solidFill>
              <a:srgbClr val="2C6E8F"/>
            </a:solidFill>
          </a:ln>
        </p:spPr>
      </p:cxnSp>
      <p:sp>
        <p:nvSpPr>
          <p:cNvPr id="12" name="Rounded Rectangle 11"/>
          <p:cNvSpPr/>
          <p:nvPr/>
        </p:nvSpPr>
        <p:spPr>
          <a:xfrm>
            <a:off x="2240280"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Tarım</a:t>
            </a:r>
          </a:p>
        </p:txBody>
      </p:sp>
      <p:sp>
        <p:nvSpPr>
          <p:cNvPr id="13" name="Rounded Rectangle 12"/>
          <p:cNvSpPr/>
          <p:nvPr/>
        </p:nvSpPr>
        <p:spPr>
          <a:xfrm>
            <a:off x="2240280"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Kuruluşunda tarımsal faaliyetler ön plandaydı.</a:t>
            </a:r>
          </a:p>
        </p:txBody>
      </p:sp>
      <p:cxnSp>
        <p:nvCxnSpPr>
          <p:cNvPr id="14" name="Connector 13"/>
          <p:cNvCxnSpPr/>
          <p:nvPr/>
        </p:nvCxnSpPr>
        <p:spPr>
          <a:xfrm>
            <a:off x="4414951" y="3129076"/>
            <a:ext cx="228600" cy="630936"/>
          </a:xfrm>
          <a:prstGeom prst="line">
            <a:avLst/>
          </a:prstGeom>
          <a:ln w="31750">
            <a:solidFill>
              <a:srgbClr val="2C6E8F"/>
            </a:solidFill>
          </a:ln>
        </p:spPr>
      </p:cxnSp>
      <p:cxnSp>
        <p:nvCxnSpPr>
          <p:cNvPr id="15" name="Connector 14"/>
          <p:cNvCxnSpPr/>
          <p:nvPr/>
        </p:nvCxnSpPr>
        <p:spPr>
          <a:xfrm flipV="1">
            <a:off x="4414951" y="3760012"/>
            <a:ext cx="228600" cy="292608"/>
          </a:xfrm>
          <a:prstGeom prst="line">
            <a:avLst/>
          </a:prstGeom>
          <a:ln w="31750">
            <a:solidFill>
              <a:srgbClr val="2C6E8F"/>
            </a:solidFill>
          </a:ln>
        </p:spPr>
      </p:cxnSp>
      <p:sp>
        <p:nvSpPr>
          <p:cNvPr id="16" name="Rounded Rectangle 15"/>
          <p:cNvSpPr/>
          <p:nvPr/>
        </p:nvSpPr>
        <p:spPr>
          <a:xfrm>
            <a:off x="3726637"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Sanayi</a:t>
            </a:r>
          </a:p>
        </p:txBody>
      </p:sp>
      <p:sp>
        <p:nvSpPr>
          <p:cNvPr id="17" name="Rounded Rectangle 16"/>
          <p:cNvSpPr/>
          <p:nvPr/>
        </p:nvSpPr>
        <p:spPr>
          <a:xfrm>
            <a:off x="3726637"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Küçük sanayi işletmeleri kuruldu; sanayi şehrine dönüştü.</a:t>
            </a:r>
          </a:p>
        </p:txBody>
      </p:sp>
      <p:cxnSp>
        <p:nvCxnSpPr>
          <p:cNvPr id="18" name="Connector 17"/>
          <p:cNvCxnSpPr/>
          <p:nvPr/>
        </p:nvCxnSpPr>
        <p:spPr>
          <a:xfrm>
            <a:off x="5901308" y="3129076"/>
            <a:ext cx="228600" cy="630936"/>
          </a:xfrm>
          <a:prstGeom prst="line">
            <a:avLst/>
          </a:prstGeom>
          <a:ln w="31750">
            <a:solidFill>
              <a:srgbClr val="2C6E8F"/>
            </a:solidFill>
          </a:ln>
        </p:spPr>
      </p:cxnSp>
      <p:cxnSp>
        <p:nvCxnSpPr>
          <p:cNvPr id="19" name="Connector 18"/>
          <p:cNvCxnSpPr/>
          <p:nvPr/>
        </p:nvCxnSpPr>
        <p:spPr>
          <a:xfrm flipV="1">
            <a:off x="5901308" y="3760012"/>
            <a:ext cx="228600" cy="292608"/>
          </a:xfrm>
          <a:prstGeom prst="line">
            <a:avLst/>
          </a:prstGeom>
          <a:ln w="31750">
            <a:solidFill>
              <a:srgbClr val="2C6E8F"/>
            </a:solidFill>
          </a:ln>
        </p:spPr>
      </p:cxnSp>
      <p:sp>
        <p:nvSpPr>
          <p:cNvPr id="20" name="Rounded Rectangle 19"/>
          <p:cNvSpPr/>
          <p:nvPr/>
        </p:nvSpPr>
        <p:spPr>
          <a:xfrm>
            <a:off x="5212994"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Ticaret</a:t>
            </a:r>
          </a:p>
        </p:txBody>
      </p:sp>
      <p:sp>
        <p:nvSpPr>
          <p:cNvPr id="21" name="Rounded Rectangle 20"/>
          <p:cNvSpPr/>
          <p:nvPr/>
        </p:nvSpPr>
        <p:spPr>
          <a:xfrm>
            <a:off x="5212994"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Nüfus arttı, ticari faaliyetler arttı; büyük il merkezi oldu.</a:t>
            </a:r>
          </a:p>
        </p:txBody>
      </p:sp>
      <p:cxnSp>
        <p:nvCxnSpPr>
          <p:cNvPr id="22" name="Connector 21"/>
          <p:cNvCxnSpPr/>
          <p:nvPr/>
        </p:nvCxnSpPr>
        <p:spPr>
          <a:xfrm>
            <a:off x="7387665" y="3129076"/>
            <a:ext cx="228600" cy="630936"/>
          </a:xfrm>
          <a:prstGeom prst="line">
            <a:avLst/>
          </a:prstGeom>
          <a:ln w="31750">
            <a:solidFill>
              <a:srgbClr val="2C6E8F"/>
            </a:solidFill>
          </a:ln>
        </p:spPr>
      </p:cxnSp>
      <p:cxnSp>
        <p:nvCxnSpPr>
          <p:cNvPr id="23" name="Connector 22"/>
          <p:cNvCxnSpPr/>
          <p:nvPr/>
        </p:nvCxnSpPr>
        <p:spPr>
          <a:xfrm flipV="1">
            <a:off x="7387665" y="3760012"/>
            <a:ext cx="228600" cy="292608"/>
          </a:xfrm>
          <a:prstGeom prst="line">
            <a:avLst/>
          </a:prstGeom>
          <a:ln w="31750">
            <a:solidFill>
              <a:srgbClr val="2C6E8F"/>
            </a:solidFill>
          </a:ln>
        </p:spPr>
      </p:cxnSp>
      <p:sp>
        <p:nvSpPr>
          <p:cNvPr id="24" name="Rounded Rectangle 23"/>
          <p:cNvSpPr/>
          <p:nvPr/>
        </p:nvSpPr>
        <p:spPr>
          <a:xfrm>
            <a:off x="6699351"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Eğitim ve kültürel</a:t>
            </a:r>
          </a:p>
        </p:txBody>
      </p:sp>
      <p:sp>
        <p:nvSpPr>
          <p:cNvPr id="25" name="Rounded Rectangle 24"/>
          <p:cNvSpPr/>
          <p:nvPr/>
        </p:nvSpPr>
        <p:spPr>
          <a:xfrm>
            <a:off x="6699351"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Üniversiteler kuruldu.</a:t>
            </a:r>
          </a:p>
        </p:txBody>
      </p:sp>
      <p:cxnSp>
        <p:nvCxnSpPr>
          <p:cNvPr id="26" name="Connector 25"/>
          <p:cNvCxnSpPr/>
          <p:nvPr/>
        </p:nvCxnSpPr>
        <p:spPr>
          <a:xfrm>
            <a:off x="8874022" y="3129076"/>
            <a:ext cx="228600" cy="630936"/>
          </a:xfrm>
          <a:prstGeom prst="line">
            <a:avLst/>
          </a:prstGeom>
          <a:ln w="31750">
            <a:solidFill>
              <a:srgbClr val="2C6E8F"/>
            </a:solidFill>
          </a:ln>
        </p:spPr>
      </p:cxnSp>
      <p:cxnSp>
        <p:nvCxnSpPr>
          <p:cNvPr id="27" name="Connector 26"/>
          <p:cNvCxnSpPr/>
          <p:nvPr/>
        </p:nvCxnSpPr>
        <p:spPr>
          <a:xfrm flipV="1">
            <a:off x="8874022" y="3760012"/>
            <a:ext cx="228600" cy="292608"/>
          </a:xfrm>
          <a:prstGeom prst="line">
            <a:avLst/>
          </a:prstGeom>
          <a:ln w="31750">
            <a:solidFill>
              <a:srgbClr val="2C6E8F"/>
            </a:solidFill>
          </a:ln>
        </p:spPr>
      </p:cxnSp>
      <p:sp>
        <p:nvSpPr>
          <p:cNvPr id="28" name="Rounded Rectangle 27"/>
          <p:cNvSpPr/>
          <p:nvPr/>
        </p:nvSpPr>
        <p:spPr>
          <a:xfrm>
            <a:off x="8185708"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Sağlık</a:t>
            </a:r>
          </a:p>
        </p:txBody>
      </p:sp>
      <p:sp>
        <p:nvSpPr>
          <p:cNvPr id="29" name="Rounded Rectangle 28"/>
          <p:cNvSpPr/>
          <p:nvPr/>
        </p:nvSpPr>
        <p:spPr>
          <a:xfrm>
            <a:off x="8185708"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Sağlık tesisleri kuruldu (s. 131 sağlık örneklerinde).</a:t>
            </a:r>
          </a:p>
        </p:txBody>
      </p:sp>
      <p:cxnSp>
        <p:nvCxnSpPr>
          <p:cNvPr id="30" name="Connector 29"/>
          <p:cNvCxnSpPr/>
          <p:nvPr/>
        </p:nvCxnSpPr>
        <p:spPr>
          <a:xfrm>
            <a:off x="10360379" y="3129076"/>
            <a:ext cx="228600" cy="630936"/>
          </a:xfrm>
          <a:prstGeom prst="line">
            <a:avLst/>
          </a:prstGeom>
          <a:ln w="31750">
            <a:solidFill>
              <a:srgbClr val="2C6E8F"/>
            </a:solidFill>
          </a:ln>
        </p:spPr>
      </p:cxnSp>
      <p:cxnSp>
        <p:nvCxnSpPr>
          <p:cNvPr id="31" name="Connector 30"/>
          <p:cNvCxnSpPr/>
          <p:nvPr/>
        </p:nvCxnSpPr>
        <p:spPr>
          <a:xfrm flipV="1">
            <a:off x="10360379" y="3760012"/>
            <a:ext cx="228600" cy="292608"/>
          </a:xfrm>
          <a:prstGeom prst="line">
            <a:avLst/>
          </a:prstGeom>
          <a:ln w="31750">
            <a:solidFill>
              <a:srgbClr val="2C6E8F"/>
            </a:solidFill>
          </a:ln>
        </p:spPr>
      </p:cxnSp>
      <p:sp>
        <p:nvSpPr>
          <p:cNvPr id="32" name="Rounded Rectangle 31"/>
          <p:cNvSpPr/>
          <p:nvPr/>
        </p:nvSpPr>
        <p:spPr>
          <a:xfrm>
            <a:off x="9672065" y="1993392"/>
            <a:ext cx="1376629" cy="1135684"/>
          </a:xfrm>
          <a:prstGeom prst="roundRect">
            <a:avLst>
              <a:gd name="adj" fmla="val 15000"/>
            </a:avLst>
          </a:prstGeom>
          <a:solidFill>
            <a:srgbClr val="FFFFFF"/>
          </a:solidFill>
          <a:ln w="25400">
            <a:solidFill>
              <a:srgbClr val="2C6E8F"/>
            </a:solidFill>
          </a:ln>
          <a:effectLst/>
        </p:spPr>
        <p:txBody>
          <a:bodyPr rtlCol="0" anchor="ctr" wrap="square" lIns="36576" rIns="36576" tIns="73152" bIns="73152">
            <a:noAutofit/>
          </a:bodyPr>
          <a:lstStyle/>
          <a:p>
            <a:pPr algn="ctr">
              <a:spcBef>
                <a:spcPts val="0"/>
              </a:spcBef>
              <a:spcAft>
                <a:spcPts val="0"/>
              </a:spcAft>
            </a:pPr>
            <a:r>
              <a:rPr lang="tr-TR" sz="1800" b="1" i="0">
                <a:solidFill>
                  <a:srgbClr val="2C6E8F"/>
                </a:solidFill>
                <a:latin typeface="Calibri"/>
              </a:rPr>
              <a:t>Ulaşım</a:t>
            </a:r>
          </a:p>
        </p:txBody>
      </p:sp>
      <p:sp>
        <p:nvSpPr>
          <p:cNvPr id="33" name="Rounded Rectangle 32"/>
          <p:cNvSpPr/>
          <p:nvPr/>
        </p:nvSpPr>
        <p:spPr>
          <a:xfrm>
            <a:off x="9672065" y="4052620"/>
            <a:ext cx="1376629" cy="1766620"/>
          </a:xfrm>
          <a:prstGeom prst="roundRect">
            <a:avLst>
              <a:gd name="adj" fmla="val 10000"/>
            </a:avLst>
          </a:prstGeom>
          <a:solidFill>
            <a:srgbClr val="E3F1E4"/>
          </a:solidFill>
          <a:ln w="12700">
            <a:solidFill>
              <a:srgbClr val="2E7D32"/>
            </a:solidFill>
          </a:ln>
          <a:effectLst/>
        </p:spPr>
        <p:txBody>
          <a:bodyPr rtlCol="0" anchor="ctr" wrap="square" lIns="45720" rIns="45720" tIns="73152" bIns="73152">
            <a:noAutofit/>
          </a:bodyPr>
          <a:lstStyle/>
          <a:p>
            <a:pPr algn="ctr">
              <a:spcBef>
                <a:spcPts val="0"/>
              </a:spcBef>
              <a:spcAft>
                <a:spcPts val="0"/>
              </a:spcAft>
            </a:pPr>
            <a:r>
              <a:rPr lang="tr-TR" sz="1500" b="0" i="0">
                <a:solidFill>
                  <a:srgbClr val="262626"/>
                </a:solidFill>
                <a:latin typeface="Calibri"/>
              </a:rPr>
              <a:t>Ulaşım yolları yapıldı.</a:t>
            </a:r>
          </a:p>
        </p:txBody>
      </p:sp>
      <p:sp>
        <p:nvSpPr>
          <p:cNvPr id="34" name="TextBox 3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5" name="Rounded Rectangle 3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131-132</a:t>
            </a:r>
          </a:p>
        </p:txBody>
      </p:sp>
      <p:sp>
        <p:nvSpPr>
          <p:cNvPr id="36" name="TextBox 3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89 / 173</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Paylaşım ve karşılaştırma tablosu (4. adım)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dk</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Balık kılçığı tekniğiyle yaptığınız çalışmayı diğer gruplarla paylaşınız. Yapılan paylaşımlardan yararlanarak aşağıdaki tabloyu doldurunuz.</a:t>
            </a:r>
          </a:p>
        </p:txBody>
      </p:sp>
      <p:pic>
        <p:nvPicPr>
          <p:cNvPr id="7" name="Picture 6" descr="h17_tablo_s133.jpg"/>
          <p:cNvPicPr>
            <a:picLocks noChangeAspect="1"/>
          </p:cNvPicPr>
          <p:nvPr/>
        </p:nvPicPr>
        <p:blipFill>
          <a:blip r:embed="rId3"/>
          <a:stretch>
            <a:fillRect/>
          </a:stretch>
        </p:blipFill>
        <p:spPr>
          <a:xfrm>
            <a:off x="1043787" y="2313432"/>
            <a:ext cx="10104120" cy="3886200"/>
          </a:xfrm>
          <a:prstGeom prst="rect">
            <a:avLst/>
          </a:prstGeom>
          <a:ln w="9525">
            <a:solidFill>
              <a:srgbClr val="D9D9D9"/>
            </a:solidFill>
          </a:ln>
        </p:spPr>
      </p:pic>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90 / 173</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Karşılaştırma tablosu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2" cy="4306824"/>
        </p:xfrm>
        <a:graphic>
          <a:graphicData uri="http://schemas.openxmlformats.org/drawingml/2006/table">
            <a:tbl>
              <a:tblPr firstRow="1" bandRow="1">
                <a:tableStyleId>{5C22544A-7EE6-4342-B048-85BDC9FD1C3A}</a:tableStyleId>
              </a:tblPr>
              <a:tblGrid>
                <a:gridCol w="1581912"/>
                <a:gridCol w="960120"/>
                <a:gridCol w="960120"/>
                <a:gridCol w="960120"/>
                <a:gridCol w="960120"/>
                <a:gridCol w="960120"/>
                <a:gridCol w="960120"/>
                <a:gridCol w="960120"/>
                <a:gridCol w="960120"/>
                <a:gridCol w="960120"/>
                <a:gridCol w="960120"/>
              </a:tblGrid>
              <a:tr h="502920">
                <a:tc>
                  <a:txBody>
                    <a:bodyPr wrap="square"/>
                    <a:lstStyle/>
                    <a:p>
                      <a:pPr algn="ctr">
                        <a:spcBef>
                          <a:spcPts val="0"/>
                        </a:spcBef>
                        <a:spcAft>
                          <a:spcPts val="0"/>
                        </a:spcAft>
                      </a:pPr>
                      <a:r>
                        <a:rPr lang="tr-TR" sz="1300" b="1" i="0">
                          <a:solidFill>
                            <a:srgbClr val="FFFFFF"/>
                          </a:solidFill>
                          <a:latin typeface="Calibri"/>
                        </a:rPr>
                        <a:t>Yerleşme</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Tarım</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Madencilik</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Sanayi</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Ticaret</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Yönetim</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Kültürel</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Sağlık</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Turizm</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Ulaşım</a:t>
                      </a:r>
                    </a:p>
                  </a:txBody>
                  <a:tcPr marL="54864" marR="54864" marT="18288" marB="18288" anchor="ctr">
                    <a:solidFill>
                      <a:srgbClr val="2E7D32"/>
                    </a:solidFill>
                  </a:tcPr>
                </a:tc>
                <a:tc>
                  <a:txBody>
                    <a:bodyPr wrap="square"/>
                    <a:lstStyle/>
                    <a:p>
                      <a:pPr algn="ctr">
                        <a:spcBef>
                          <a:spcPts val="0"/>
                        </a:spcBef>
                        <a:spcAft>
                          <a:spcPts val="0"/>
                        </a:spcAft>
                      </a:pPr>
                      <a:r>
                        <a:rPr lang="tr-TR" sz="1300" b="1" i="0">
                          <a:solidFill>
                            <a:srgbClr val="FFFFFF"/>
                          </a:solidFill>
                          <a:latin typeface="Calibri"/>
                        </a:rPr>
                        <a:t>Askerî</a:t>
                      </a:r>
                    </a:p>
                  </a:txBody>
                  <a:tcPr marL="54864" marR="54864" marT="18288" marB="18288" anchor="ctr">
                    <a:solidFill>
                      <a:srgbClr val="2E7D32"/>
                    </a:solidFill>
                  </a:tcPr>
                </a:tc>
              </a:tr>
              <a:tr h="475488">
                <a:tc>
                  <a:txBody>
                    <a:bodyPr wrap="square"/>
                    <a:lstStyle/>
                    <a:p>
                      <a:pPr algn="l">
                        <a:spcBef>
                          <a:spcPts val="0"/>
                        </a:spcBef>
                        <a:spcAft>
                          <a:spcPts val="0"/>
                        </a:spcAft>
                      </a:pPr>
                      <a:r>
                        <a:rPr lang="tr-TR" sz="2000" b="0" i="0">
                          <a:solidFill>
                            <a:srgbClr val="262626"/>
                          </a:solidFill>
                          <a:latin typeface="Calibri"/>
                        </a:rPr>
                        <a:t>İstanbul</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75488">
                <a:tc>
                  <a:txBody>
                    <a:bodyPr wrap="square"/>
                    <a:lstStyle/>
                    <a:p>
                      <a:pPr algn="l">
                        <a:spcBef>
                          <a:spcPts val="0"/>
                        </a:spcBef>
                        <a:spcAft>
                          <a:spcPts val="0"/>
                        </a:spcAft>
                      </a:pPr>
                      <a:r>
                        <a:rPr lang="tr-TR" sz="2000" b="0" i="0">
                          <a:solidFill>
                            <a:srgbClr val="262626"/>
                          </a:solidFill>
                          <a:latin typeface="Calibri"/>
                        </a:rPr>
                        <a:t>Ankara</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r>
              <a:tr h="475488">
                <a:tc>
                  <a:txBody>
                    <a:bodyPr wrap="square"/>
                    <a:lstStyle/>
                    <a:p>
                      <a:pPr algn="l">
                        <a:spcBef>
                          <a:spcPts val="0"/>
                        </a:spcBef>
                        <a:spcAft>
                          <a:spcPts val="0"/>
                        </a:spcAft>
                      </a:pPr>
                      <a:r>
                        <a:rPr lang="tr-TR" sz="2000" b="0" i="0">
                          <a:solidFill>
                            <a:srgbClr val="262626"/>
                          </a:solidFill>
                          <a:latin typeface="Calibri"/>
                        </a:rPr>
                        <a:t>İzmir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r>
              <a:tr h="475488">
                <a:tc>
                  <a:txBody>
                    <a:bodyPr wrap="square"/>
                    <a:lstStyle/>
                    <a:p>
                      <a:pPr algn="l">
                        <a:spcBef>
                          <a:spcPts val="0"/>
                        </a:spcBef>
                        <a:spcAft>
                          <a:spcPts val="0"/>
                        </a:spcAft>
                      </a:pPr>
                      <a:r>
                        <a:rPr lang="tr-TR" sz="2000" b="0" i="0">
                          <a:solidFill>
                            <a:srgbClr val="262626"/>
                          </a:solidFill>
                          <a:latin typeface="Calibri"/>
                        </a:rPr>
                        <a:t>Konya</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r>
              <a:tr h="475488">
                <a:tc>
                  <a:txBody>
                    <a:bodyPr wrap="square"/>
                    <a:lstStyle/>
                    <a:p>
                      <a:pPr algn="l">
                        <a:spcBef>
                          <a:spcPts val="0"/>
                        </a:spcBef>
                        <a:spcAft>
                          <a:spcPts val="0"/>
                        </a:spcAft>
                      </a:pPr>
                      <a:r>
                        <a:rPr lang="tr-TR" sz="2000" b="0" i="0">
                          <a:solidFill>
                            <a:srgbClr val="262626"/>
                          </a:solidFill>
                          <a:latin typeface="Calibri"/>
                        </a:rPr>
                        <a:t>Paris</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75488">
                <a:tc>
                  <a:txBody>
                    <a:bodyPr wrap="square"/>
                    <a:lstStyle/>
                    <a:p>
                      <a:pPr algn="l">
                        <a:spcBef>
                          <a:spcPts val="0"/>
                        </a:spcBef>
                        <a:spcAft>
                          <a:spcPts val="0"/>
                        </a:spcAft>
                      </a:pPr>
                      <a:r>
                        <a:rPr lang="tr-TR" sz="2000" b="0" i="0">
                          <a:solidFill>
                            <a:srgbClr val="262626"/>
                          </a:solidFill>
                          <a:latin typeface="Calibri"/>
                        </a:rPr>
                        <a:t>New York</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r>
              <a:tr h="475488">
                <a:tc>
                  <a:txBody>
                    <a:bodyPr wrap="square"/>
                    <a:lstStyle/>
                    <a:p>
                      <a:pPr algn="l">
                        <a:spcBef>
                          <a:spcPts val="0"/>
                        </a:spcBef>
                        <a:spcAft>
                          <a:spcPts val="0"/>
                        </a:spcAft>
                      </a:pPr>
                      <a:r>
                        <a:rPr lang="tr-TR" sz="2000" b="0" i="0">
                          <a:solidFill>
                            <a:srgbClr val="262626"/>
                          </a:solidFill>
                          <a:latin typeface="Calibri"/>
                        </a:rPr>
                        <a:t>Londra</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75488">
                <a:tc>
                  <a:txBody>
                    <a:bodyPr wrap="square"/>
                    <a:lstStyle/>
                    <a:p>
                      <a:pPr algn="l">
                        <a:spcBef>
                          <a:spcPts val="0"/>
                        </a:spcBef>
                        <a:spcAft>
                          <a:spcPts val="0"/>
                        </a:spcAft>
                      </a:pPr>
                      <a:r>
                        <a:rPr lang="tr-TR" sz="2000" b="0" i="0">
                          <a:solidFill>
                            <a:srgbClr val="262626"/>
                          </a:solidFill>
                          <a:latin typeface="Calibri"/>
                        </a:rPr>
                        <a:t>Tokyo</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r>
            </a:tbl>
          </a:graphicData>
        </a:graphic>
      </p:graphicFrame>
      <p:sp>
        <p:nvSpPr>
          <p:cNvPr id="7" name="TextBox 6"/>
          <p:cNvSpPr txBox="1"/>
          <p:nvPr/>
        </p:nvSpPr>
        <p:spPr>
          <a:xfrm>
            <a:off x="502920" y="5678424"/>
            <a:ext cx="11185855" cy="68580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 yerleşmenin kendisi kitapta örnek · ○ ilin bir ilçesi kitapta örnek (Tuzla, Ataşehir, Polatlı, Aliağa, Çeşme, Foça)</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91 / 173</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ÇALIŞMA YAPRAĞI</a:t>
            </a:r>
          </a:p>
        </p:txBody>
      </p:sp>
      <p:sp>
        <p:nvSpPr>
          <p:cNvPr id="6" name="Rounded Rectangle 5"/>
          <p:cNvSpPr/>
          <p:nvPr/>
        </p:nvSpPr>
        <p:spPr>
          <a:xfrm>
            <a:off x="502920" y="1261872"/>
            <a:ext cx="11185855" cy="13258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325880"/>
          </a:xfrm>
          <a:prstGeom prst="rect">
            <a:avLst/>
          </a:prstGeom>
          <a:solidFill>
            <a:srgbClr val="2C6E8F"/>
          </a:solidFill>
          <a:ln>
            <a:noFill/>
          </a:ln>
          <a:effectLst/>
        </p:spPr>
        <p:txBody>
          <a:bodyPr rtlCol="0" anchor="ctr"/>
          <a:lstStyle/>
          <a:p/>
        </p:txBody>
      </p:sp>
      <p:sp>
        <p:nvSpPr>
          <p:cNvPr id="8" name="TextBox 7"/>
          <p:cNvSpPr txBox="1"/>
          <p:nvPr/>
        </p:nvSpPr>
        <p:spPr>
          <a:xfrm>
            <a:off x="777240" y="1261872"/>
            <a:ext cx="10774375" cy="132588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Aşağıda verilen kavramları kullanarak farklı fonksiyonlara sahip yerleşmeleri karşılaştırmaya yönelik bir metin oluşturup arkadaşlarınızla paylaşınız.</a:t>
            </a:r>
          </a:p>
        </p:txBody>
      </p:sp>
      <p:sp>
        <p:nvSpPr>
          <p:cNvPr id="9" name="Rounded Rectangle 8"/>
          <p:cNvSpPr/>
          <p:nvPr/>
        </p:nvSpPr>
        <p:spPr>
          <a:xfrm>
            <a:off x="502920" y="2770632"/>
            <a:ext cx="3545738" cy="868680"/>
          </a:xfrm>
          <a:prstGeom prst="roundRect">
            <a:avLst>
              <a:gd name="adj" fmla="val 3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800" b="1" i="0">
                <a:solidFill>
                  <a:srgbClr val="2C6E8F"/>
                </a:solidFill>
                <a:latin typeface="Calibri"/>
              </a:rPr>
              <a:t>Konum</a:t>
            </a:r>
          </a:p>
        </p:txBody>
      </p:sp>
      <p:sp>
        <p:nvSpPr>
          <p:cNvPr id="10" name="Rounded Rectangle 9"/>
          <p:cNvSpPr/>
          <p:nvPr/>
        </p:nvSpPr>
        <p:spPr>
          <a:xfrm>
            <a:off x="4322978" y="2770632"/>
            <a:ext cx="3545738" cy="868680"/>
          </a:xfrm>
          <a:prstGeom prst="roundRect">
            <a:avLst>
              <a:gd name="adj" fmla="val 3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800" b="1" i="0">
                <a:solidFill>
                  <a:srgbClr val="2C6E8F"/>
                </a:solidFill>
                <a:latin typeface="Calibri"/>
              </a:rPr>
              <a:t>Yerleşme</a:t>
            </a:r>
          </a:p>
        </p:txBody>
      </p:sp>
      <p:sp>
        <p:nvSpPr>
          <p:cNvPr id="11" name="Rounded Rectangle 10"/>
          <p:cNvSpPr/>
          <p:nvPr/>
        </p:nvSpPr>
        <p:spPr>
          <a:xfrm>
            <a:off x="8143036" y="2770632"/>
            <a:ext cx="3545738" cy="868680"/>
          </a:xfrm>
          <a:prstGeom prst="roundRect">
            <a:avLst>
              <a:gd name="adj" fmla="val 3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700" b="1" i="0">
                <a:solidFill>
                  <a:srgbClr val="2C6E8F"/>
                </a:solidFill>
                <a:latin typeface="Calibri"/>
              </a:rPr>
              <a:t>Yerleşme Fonksiyonu</a:t>
            </a:r>
          </a:p>
        </p:txBody>
      </p:sp>
      <p:sp>
        <p:nvSpPr>
          <p:cNvPr id="12" name="Rounded Rectangle 11"/>
          <p:cNvSpPr/>
          <p:nvPr/>
        </p:nvSpPr>
        <p:spPr>
          <a:xfrm>
            <a:off x="502920" y="3867912"/>
            <a:ext cx="11185855" cy="23317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200" b="1" i="0">
                <a:solidFill>
                  <a:srgbClr val="2C6E8F"/>
                </a:solidFill>
                <a:latin typeface="Calibri"/>
              </a:rPr>
              <a:t>Yazarken yardım eden kalıp:</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 ve … yerleşmeleri … konumdadır.</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…'da/de … fonksiyonu öne çıkar, çünkü … .</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…'da/de ise … fonksiyonu öne çıkar, çünkü … .</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İki yerleşmenin fonksiyonları … nedeniyle farklıdır.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134</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92 / 173</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örnek metin</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YAZ</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Konum, yerleşme ve yerleşme fonksiyonu kavramlarıyla iki farklı fonksiyonlu yerleşmeyi karşılaştıran kısa bir metin yazın.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93 / 173</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örnek metin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Konum, yerleşme ve yerleşme fonksiyonu kavramlarıyla iki farklı fonksiyonlu yerleşmeyi karşılaştıran kısa bir metin yazın.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a:spcBef>
                <a:spcPts val="0"/>
              </a:spcBef>
              <a:spcAft>
                <a:spcPts val="0"/>
              </a:spcAft>
            </a:pPr>
            <a:r>
              <a:rPr lang="tr-TR" sz="2100" b="0" i="0">
                <a:solidFill>
                  <a:srgbClr val="262626"/>
                </a:solidFill>
                <a:latin typeface="Calibri"/>
              </a:rPr>
              <a:t>Zonguldak ve Kemer kıyıda kurulmuş iki yerleşmedir (Görsel 4.9, 4.14). Konumları benzese de fonksiyonları farklıdır. Zonguldak'ın gelişiminde madencilik etkili olmuştur: yer altındaki minerallerin çıkarılması ve işletilmesi yerleşmenin varlığını sürdürmesini sağlar. Antalya'ya bağlı Kemer'de ise turizm öne çıkar: insanlar dinlenmek, eğlenmek, görmek ve tanımak için buraya gelir. Benzer konumdaki iki yerleşmenin fonksiyonu, sahip oldukları kaynaklara göre farklılaşabilir.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94 / 173</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Performans görevi: Sunu Hazırlama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PERFORMANS</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97280"/>
          </a:xfrm>
          <a:prstGeom prst="rect">
            <a:avLst/>
          </a:prstGeom>
          <a:solidFill>
            <a:srgbClr val="2C6E8F"/>
          </a:solidFill>
          <a:ln>
            <a:noFill/>
          </a:ln>
          <a:effectLst/>
        </p:spPr>
        <p:txBody>
          <a:bodyPr rtlCol="0" anchor="ctr"/>
          <a:lstStyle/>
          <a:p/>
        </p:txBody>
      </p:sp>
      <p:sp>
        <p:nvSpPr>
          <p:cNvPr id="8" name="TextBox 7"/>
          <p:cNvSpPr txBox="1"/>
          <p:nvPr/>
        </p:nvSpPr>
        <p:spPr>
          <a:xfrm>
            <a:off x="777240" y="1261872"/>
            <a:ext cx="10774375" cy="10972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Sizlerden yerleşmelerin kuruluş ve gelişiminde etkili olan doğal ve beşerî faktörlere yönelik topladığınız bilgilerle ilgili sunum hazırlamanız beklenmektedir.</a:t>
            </a:r>
          </a:p>
        </p:txBody>
      </p:sp>
      <p:sp>
        <p:nvSpPr>
          <p:cNvPr id="9" name="Rounded Rectangle 8"/>
          <p:cNvSpPr/>
          <p:nvPr/>
        </p:nvSpPr>
        <p:spPr>
          <a:xfrm>
            <a:off x="502920" y="2496312"/>
            <a:ext cx="11185855" cy="752856"/>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496312"/>
            <a:ext cx="1600200" cy="75285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1</a:t>
            </a:r>
          </a:p>
        </p:txBody>
      </p:sp>
      <p:sp>
        <p:nvSpPr>
          <p:cNvPr id="11" name="TextBox 10"/>
          <p:cNvSpPr txBox="1"/>
          <p:nvPr/>
        </p:nvSpPr>
        <p:spPr>
          <a:xfrm>
            <a:off x="2240280" y="2496312"/>
            <a:ext cx="9357055" cy="752856"/>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Yerleşmelerin kuruluş ve gelişiminde etkili olan doğal ve beşerî faktörlerin yaşadığınız yerleşmeyi nasıl etkilediğine yönelik çalışma sorusu oluşturunuz.</a:t>
            </a:r>
          </a:p>
        </p:txBody>
      </p:sp>
      <p:sp>
        <p:nvSpPr>
          <p:cNvPr id="12" name="Rounded Rectangle 11"/>
          <p:cNvSpPr/>
          <p:nvPr/>
        </p:nvSpPr>
        <p:spPr>
          <a:xfrm>
            <a:off x="502920" y="3377184"/>
            <a:ext cx="11185855" cy="752856"/>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377184"/>
            <a:ext cx="1600200" cy="75285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2</a:t>
            </a:r>
          </a:p>
        </p:txBody>
      </p:sp>
      <p:sp>
        <p:nvSpPr>
          <p:cNvPr id="14" name="TextBox 13"/>
          <p:cNvSpPr txBox="1"/>
          <p:nvPr/>
        </p:nvSpPr>
        <p:spPr>
          <a:xfrm>
            <a:off x="2240280" y="3377184"/>
            <a:ext cx="9357055" cy="752856"/>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Oluşturduğunuz çalışma sorusuna yönelik bilgi toplayınız. Bu süreçte genel ağ, kütüphane vb. kaynaklardan yararlanabilirsiniz.</a:t>
            </a:r>
          </a:p>
        </p:txBody>
      </p:sp>
      <p:sp>
        <p:nvSpPr>
          <p:cNvPr id="15" name="Rounded Rectangle 14"/>
          <p:cNvSpPr/>
          <p:nvPr/>
        </p:nvSpPr>
        <p:spPr>
          <a:xfrm>
            <a:off x="502920" y="4258056"/>
            <a:ext cx="11185855" cy="752856"/>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4258056"/>
            <a:ext cx="1600200" cy="75285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3</a:t>
            </a:r>
          </a:p>
        </p:txBody>
      </p:sp>
      <p:sp>
        <p:nvSpPr>
          <p:cNvPr id="17" name="TextBox 16"/>
          <p:cNvSpPr txBox="1"/>
          <p:nvPr/>
        </p:nvSpPr>
        <p:spPr>
          <a:xfrm>
            <a:off x="2240280" y="4258056"/>
            <a:ext cx="9357055" cy="752856"/>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Topladığınız bilgileri düzenleyiniz.</a:t>
            </a:r>
          </a:p>
        </p:txBody>
      </p:sp>
      <p:sp>
        <p:nvSpPr>
          <p:cNvPr id="18" name="Rounded Rectangle 17"/>
          <p:cNvSpPr/>
          <p:nvPr/>
        </p:nvSpPr>
        <p:spPr>
          <a:xfrm>
            <a:off x="502920" y="5148071"/>
            <a:ext cx="3594506" cy="109728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502920" y="5148071"/>
            <a:ext cx="3594506" cy="530352"/>
          </a:xfrm>
          <a:prstGeom prst="roundRect">
            <a:avLst>
              <a:gd name="adj" fmla="val 25000"/>
            </a:avLst>
          </a:prstGeom>
          <a:solidFill>
            <a:srgbClr val="2C6E8F"/>
          </a:solidFill>
          <a:ln>
            <a:noFill/>
          </a:ln>
          <a:effectLst/>
        </p:spPr>
        <p:txBody>
          <a:bodyPr rtlCol="0" anchor="ctr"/>
          <a:lstStyle/>
          <a:p/>
        </p:txBody>
      </p:sp>
      <p:sp>
        <p:nvSpPr>
          <p:cNvPr id="20" name="Rectangle 19"/>
          <p:cNvSpPr/>
          <p:nvPr/>
        </p:nvSpPr>
        <p:spPr>
          <a:xfrm>
            <a:off x="502920" y="5413247"/>
            <a:ext cx="3594506" cy="265176"/>
          </a:xfrm>
          <a:prstGeom prst="rect">
            <a:avLst/>
          </a:prstGeom>
          <a:solidFill>
            <a:srgbClr val="2C6E8F"/>
          </a:solidFill>
          <a:ln>
            <a:noFill/>
          </a:ln>
          <a:effectLst/>
        </p:spPr>
        <p:txBody>
          <a:bodyPr rtlCol="0" anchor="ctr"/>
          <a:lstStyle/>
          <a:p/>
        </p:txBody>
      </p:sp>
      <p:sp>
        <p:nvSpPr>
          <p:cNvPr id="21" name="TextBox 20"/>
          <p:cNvSpPr txBox="1"/>
          <p:nvPr/>
        </p:nvSpPr>
        <p:spPr>
          <a:xfrm>
            <a:off x="594360" y="514807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11-22 Ocak</a:t>
            </a:r>
          </a:p>
        </p:txBody>
      </p:sp>
      <p:sp>
        <p:nvSpPr>
          <p:cNvPr id="22" name="TextBox 21"/>
          <p:cNvSpPr txBox="1"/>
          <p:nvPr/>
        </p:nvSpPr>
        <p:spPr>
          <a:xfrm>
            <a:off x="612648" y="5751575"/>
            <a:ext cx="3375050" cy="4206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Hazırlık (ders dışında)</a:t>
            </a:r>
          </a:p>
        </p:txBody>
      </p:sp>
      <p:sp>
        <p:nvSpPr>
          <p:cNvPr id="23" name="Rounded Rectangle 22"/>
          <p:cNvSpPr/>
          <p:nvPr/>
        </p:nvSpPr>
        <p:spPr>
          <a:xfrm>
            <a:off x="4298594" y="5148071"/>
            <a:ext cx="3594506" cy="1097280"/>
          </a:xfrm>
          <a:prstGeom prst="roundRect">
            <a:avLst>
              <a:gd name="adj" fmla="val 5000"/>
            </a:avLst>
          </a:prstGeom>
          <a:solidFill>
            <a:srgbClr val="F0F0F0"/>
          </a:solidFill>
          <a:ln>
            <a:noFill/>
          </a:ln>
          <a:effectLst/>
        </p:spPr>
        <p:txBody>
          <a:bodyPr rtlCol="0" anchor="ctr"/>
          <a:lstStyle/>
          <a:p/>
        </p:txBody>
      </p:sp>
      <p:sp>
        <p:nvSpPr>
          <p:cNvPr id="24" name="Rounded Rectangle 23"/>
          <p:cNvSpPr/>
          <p:nvPr/>
        </p:nvSpPr>
        <p:spPr>
          <a:xfrm>
            <a:off x="4298594" y="5148071"/>
            <a:ext cx="3594506" cy="530352"/>
          </a:xfrm>
          <a:prstGeom prst="roundRect">
            <a:avLst>
              <a:gd name="adj" fmla="val 25000"/>
            </a:avLst>
          </a:prstGeom>
          <a:solidFill>
            <a:srgbClr val="4F4F4F"/>
          </a:solidFill>
          <a:ln>
            <a:noFill/>
          </a:ln>
          <a:effectLst/>
        </p:spPr>
        <p:txBody>
          <a:bodyPr rtlCol="0" anchor="ctr"/>
          <a:lstStyle/>
          <a:p/>
        </p:txBody>
      </p:sp>
      <p:sp>
        <p:nvSpPr>
          <p:cNvPr id="25" name="Rectangle 24"/>
          <p:cNvSpPr/>
          <p:nvPr/>
        </p:nvSpPr>
        <p:spPr>
          <a:xfrm>
            <a:off x="4298594" y="5413247"/>
            <a:ext cx="3594506" cy="265176"/>
          </a:xfrm>
          <a:prstGeom prst="rect">
            <a:avLst/>
          </a:prstGeom>
          <a:solidFill>
            <a:srgbClr val="4F4F4F"/>
          </a:solidFill>
          <a:ln>
            <a:noFill/>
          </a:ln>
          <a:effectLst/>
        </p:spPr>
        <p:txBody>
          <a:bodyPr rtlCol="0" anchor="ctr"/>
          <a:lstStyle/>
          <a:p/>
        </p:txBody>
      </p:sp>
      <p:sp>
        <p:nvSpPr>
          <p:cNvPr id="26" name="TextBox 25"/>
          <p:cNvSpPr txBox="1"/>
          <p:nvPr/>
        </p:nvSpPr>
        <p:spPr>
          <a:xfrm>
            <a:off x="4390034" y="514807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Yarıyıl tatili</a:t>
            </a:r>
          </a:p>
        </p:txBody>
      </p:sp>
      <p:sp>
        <p:nvSpPr>
          <p:cNvPr id="27" name="TextBox 26"/>
          <p:cNvSpPr txBox="1"/>
          <p:nvPr/>
        </p:nvSpPr>
        <p:spPr>
          <a:xfrm>
            <a:off x="4408322" y="5751575"/>
            <a:ext cx="3375050" cy="4206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Zorunlu iş yok</a:t>
            </a:r>
          </a:p>
        </p:txBody>
      </p:sp>
      <p:sp>
        <p:nvSpPr>
          <p:cNvPr id="28" name="Rounded Rectangle 27"/>
          <p:cNvSpPr/>
          <p:nvPr/>
        </p:nvSpPr>
        <p:spPr>
          <a:xfrm>
            <a:off x="8094268" y="5148071"/>
            <a:ext cx="3594506" cy="1097280"/>
          </a:xfrm>
          <a:prstGeom prst="roundRect">
            <a:avLst>
              <a:gd name="adj" fmla="val 5000"/>
            </a:avLst>
          </a:prstGeom>
          <a:solidFill>
            <a:srgbClr val="F0F0F0"/>
          </a:solidFill>
          <a:ln>
            <a:noFill/>
          </a:ln>
          <a:effectLst/>
        </p:spPr>
        <p:txBody>
          <a:bodyPr rtlCol="0" anchor="ctr"/>
          <a:lstStyle/>
          <a:p/>
        </p:txBody>
      </p:sp>
      <p:sp>
        <p:nvSpPr>
          <p:cNvPr id="29" name="Rounded Rectangle 28"/>
          <p:cNvSpPr/>
          <p:nvPr/>
        </p:nvSpPr>
        <p:spPr>
          <a:xfrm>
            <a:off x="8094268" y="5148071"/>
            <a:ext cx="3594506" cy="530352"/>
          </a:xfrm>
          <a:prstGeom prst="roundRect">
            <a:avLst>
              <a:gd name="adj" fmla="val 25000"/>
            </a:avLst>
          </a:prstGeom>
          <a:solidFill>
            <a:srgbClr val="8C4A2F"/>
          </a:solidFill>
          <a:ln>
            <a:noFill/>
          </a:ln>
          <a:effectLst/>
        </p:spPr>
        <p:txBody>
          <a:bodyPr rtlCol="0" anchor="ctr"/>
          <a:lstStyle/>
          <a:p/>
        </p:txBody>
      </p:sp>
      <p:sp>
        <p:nvSpPr>
          <p:cNvPr id="30" name="Rectangle 29"/>
          <p:cNvSpPr/>
          <p:nvPr/>
        </p:nvSpPr>
        <p:spPr>
          <a:xfrm>
            <a:off x="8094268" y="5413247"/>
            <a:ext cx="3594506" cy="265176"/>
          </a:xfrm>
          <a:prstGeom prst="rect">
            <a:avLst/>
          </a:prstGeom>
          <a:solidFill>
            <a:srgbClr val="8C4A2F"/>
          </a:solidFill>
          <a:ln>
            <a:noFill/>
          </a:ln>
          <a:effectLst/>
        </p:spPr>
        <p:txBody>
          <a:bodyPr rtlCol="0" anchor="ctr"/>
          <a:lstStyle/>
          <a:p/>
        </p:txBody>
      </p:sp>
      <p:sp>
        <p:nvSpPr>
          <p:cNvPr id="31" name="TextBox 30"/>
          <p:cNvSpPr txBox="1"/>
          <p:nvPr/>
        </p:nvSpPr>
        <p:spPr>
          <a:xfrm>
            <a:off x="8185708" y="514807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19. hafta</a:t>
            </a:r>
          </a:p>
        </p:txBody>
      </p:sp>
      <p:sp>
        <p:nvSpPr>
          <p:cNvPr id="32" name="TextBox 31"/>
          <p:cNvSpPr txBox="1"/>
          <p:nvPr/>
        </p:nvSpPr>
        <p:spPr>
          <a:xfrm>
            <a:off x="8203996" y="5751575"/>
            <a:ext cx="3375050" cy="4206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Sunu sınıfta, bireysel</a:t>
            </a:r>
          </a:p>
        </p:txBody>
      </p:sp>
      <p:sp>
        <p:nvSpPr>
          <p:cNvPr id="33" name="TextBox 3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4" name="Rounded Rectangle 3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135</a:t>
            </a:r>
          </a:p>
        </p:txBody>
      </p:sp>
      <p:sp>
        <p:nvSpPr>
          <p:cNvPr id="35" name="TextBox 3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95 / 173</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Sunum nasıl puanlanacak?</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graphicFrame>
        <p:nvGraphicFramePr>
          <p:cNvPr id="6" name="Table 5"/>
          <p:cNvGraphicFramePr>
            <a:graphicFrameLocks noGrp="1"/>
          </p:cNvGraphicFramePr>
          <p:nvPr/>
        </p:nvGraphicFramePr>
        <p:xfrm>
          <a:off x="502920" y="1261872"/>
          <a:ext cx="11183112" cy="3995928"/>
        </p:xfrm>
        <a:graphic>
          <a:graphicData uri="http://schemas.openxmlformats.org/drawingml/2006/table">
            <a:tbl>
              <a:tblPr firstRow="1" bandRow="1">
                <a:tableStyleId>{5C22544A-7EE6-4342-B048-85BDC9FD1C3A}</a:tableStyleId>
              </a:tblPr>
              <a:tblGrid>
                <a:gridCol w="4023360"/>
                <a:gridCol w="1783080"/>
                <a:gridCol w="1783080"/>
                <a:gridCol w="1783080"/>
                <a:gridCol w="1810512"/>
              </a:tblGrid>
              <a:tr h="566928">
                <a:tc>
                  <a:txBody>
                    <a:bodyPr wrap="square"/>
                    <a:lstStyle/>
                    <a:p>
                      <a:pPr algn="ctr">
                        <a:spcBef>
                          <a:spcPts val="0"/>
                        </a:spcBef>
                        <a:spcAft>
                          <a:spcPts val="0"/>
                        </a:spcAft>
                      </a:pPr>
                      <a:r>
                        <a:rPr lang="tr-TR" sz="1800" b="1" i="0">
                          <a:solidFill>
                            <a:srgbClr val="FFFFFF"/>
                          </a:solidFill>
                          <a:latin typeface="Calibri"/>
                        </a:rPr>
                        <a:t>Ölçüt</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Başlangıç</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Kabul edilebilir</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İyi</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Çok iyi</a:t>
                      </a:r>
                    </a:p>
                  </a:txBody>
                  <a:tcPr marL="54864" marR="54864" marT="18288" marB="18288" anchor="ctr">
                    <a:solidFill>
                      <a:srgbClr val="2C6E8F"/>
                    </a:solidFill>
                  </a:tcPr>
                </a:tc>
              </a:tr>
              <a:tr h="685800">
                <a:tc>
                  <a:txBody>
                    <a:bodyPr wrap="square"/>
                    <a:lstStyle/>
                    <a:p>
                      <a:pPr algn="l">
                        <a:spcBef>
                          <a:spcPts val="0"/>
                        </a:spcBef>
                        <a:spcAft>
                          <a:spcPts val="0"/>
                        </a:spcAft>
                      </a:pPr>
                      <a:r>
                        <a:rPr lang="tr-TR" sz="2000" b="0" i="0">
                          <a:solidFill>
                            <a:srgbClr val="262626"/>
                          </a:solidFill>
                          <a:latin typeface="Calibri"/>
                        </a:rPr>
                        <a:t>Soru sorma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85800">
                <a:tc>
                  <a:txBody>
                    <a:bodyPr wrap="square"/>
                    <a:lstStyle/>
                    <a:p>
                      <a:pPr algn="l">
                        <a:spcBef>
                          <a:spcPts val="0"/>
                        </a:spcBef>
                        <a:spcAft>
                          <a:spcPts val="0"/>
                        </a:spcAft>
                      </a:pPr>
                      <a:r>
                        <a:rPr lang="tr-TR" sz="2000" b="0" i="0">
                          <a:solidFill>
                            <a:srgbClr val="262626"/>
                          </a:solidFill>
                          <a:latin typeface="Calibri"/>
                        </a:rPr>
                        <a:t>Bilgi toplama (20)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E3ECF5"/>
                    </a:solidFill>
                  </a:tcPr>
                </a:tc>
              </a:tr>
              <a:tr h="685800">
                <a:tc>
                  <a:txBody>
                    <a:bodyPr wrap="square"/>
                    <a:lstStyle/>
                    <a:p>
                      <a:pPr algn="l">
                        <a:spcBef>
                          <a:spcPts val="0"/>
                        </a:spcBef>
                        <a:spcAft>
                          <a:spcPts val="0"/>
                        </a:spcAft>
                      </a:pPr>
                      <a:r>
                        <a:rPr lang="tr-TR" sz="2000" b="0" i="0">
                          <a:solidFill>
                            <a:srgbClr val="262626"/>
                          </a:solidFill>
                          <a:latin typeface="Calibri"/>
                        </a:rPr>
                        <a:t>Bilgileri düzenleme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85800">
                <a:tc>
                  <a:txBody>
                    <a:bodyPr wrap="square"/>
                    <a:lstStyle/>
                    <a:p>
                      <a:pPr algn="l">
                        <a:spcBef>
                          <a:spcPts val="0"/>
                        </a:spcBef>
                        <a:spcAft>
                          <a:spcPts val="0"/>
                        </a:spcAft>
                      </a:pPr>
                      <a:r>
                        <a:rPr lang="tr-TR" sz="2000" b="0" i="0">
                          <a:solidFill>
                            <a:srgbClr val="262626"/>
                          </a:solidFill>
                          <a:latin typeface="Calibri"/>
                        </a:rPr>
                        <a:t>İlişki kurma ve sonuç çıkarma (20)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E3ECF5"/>
                    </a:solidFill>
                  </a:tcPr>
                </a:tc>
              </a:tr>
              <a:tr h="685800">
                <a:tc>
                  <a:txBody>
                    <a:bodyPr wrap="square"/>
                    <a:lstStyle/>
                    <a:p>
                      <a:pPr algn="l">
                        <a:spcBef>
                          <a:spcPts val="0"/>
                        </a:spcBef>
                        <a:spcAft>
                          <a:spcPts val="0"/>
                        </a:spcAft>
                      </a:pPr>
                      <a:r>
                        <a:rPr lang="tr-TR" sz="2000" b="0" i="0">
                          <a:solidFill>
                            <a:srgbClr val="262626"/>
                          </a:solidFill>
                          <a:latin typeface="Calibri"/>
                        </a:rPr>
                        <a:t>Sunum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bl>
          </a:graphicData>
        </a:graphic>
      </p:graphicFrame>
      <p:sp>
        <p:nvSpPr>
          <p:cNvPr id="7" name="TextBox 6"/>
          <p:cNvSpPr txBox="1"/>
          <p:nvPr/>
        </p:nvSpPr>
        <p:spPr>
          <a:xfrm>
            <a:off x="502920" y="5742432"/>
            <a:ext cx="11185855" cy="4572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2C6E8F"/>
                </a:solidFill>
                <a:latin typeface="Calibri"/>
              </a:rPr>
              <a:t>Toplam 100 puan · öz değerlendirme formu (s. 137) ile birlikte</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135-136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96 / 173</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İyi bir çalışma sorusu nasıl olur?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 SORU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Hazırlığın 1. maddesi için yaşadığın yerleşmeye yönelik bir çalışma sorusu yaz: doğal ve beşerî faktörlerin yerleşmeyi nasıl etkilediğini sorsun.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123-124, 135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97 / 173</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İyi bir çalışma sorusu nasıl olur?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Hazırlığın 1. maddesi için yaşadığın yerleşmeye yönelik bir çalışma sorusu yaz: doğal ve beşerî faktörlerin yerleşmeyi nasıl etkilediğini sorsun.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“Yaşadığım yerleşmenin kurulduğu yerin yer şekilleri ve su kaynakları, yerleşmenin yerinin seçilmesinde nasıl etkili olmuştur?”</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“Ulaşım yolları ve göç, yaşadığım yerleşmenin büyümesini ve fonksiyonlarını nasıl değiştirmiştir?”</a:t>
            </a:r>
          </a:p>
          <a:p>
            <a:pPr algn="l">
              <a:spcBef>
                <a:spcPts val="0"/>
              </a:spcBef>
              <a:spcAft>
                <a:spcPts val="0"/>
              </a:spcAft>
            </a:pPr>
            <a:r>
              <a:rPr lang="tr-TR" sz="2200" b="1" i="0">
                <a:solidFill>
                  <a:srgbClr val="262626"/>
                </a:solidFill>
                <a:latin typeface="Calibri"/>
              </a:rPr>
              <a:t>İyi soru: bir doğal ya da beşerî faktörü adlandırır, 'nasıl' diye sorar, kaynaktan cevaplanabilir.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123-124, 135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98 / 173</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6</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 yerleşme ve fonksiyon eşleştirmelerinden hangisi kitaptaki örneklerle uyumludur?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Gölcük (Kocaeli) — askerî</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Kemer (Antalya) — madencilik</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Ereğli (Zonguldak) — turizm</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Söke (Aydın) — yönetim</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Washington (ABD) — tarım</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130-132</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99 / 173</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6</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 yerleşme ve fonksiyon eşleştirmelerinden hangisi kitaptaki örneklerle uyumludur?</a:t>
            </a:r>
          </a:p>
        </p:txBody>
      </p:sp>
      <p:sp>
        <p:nvSpPr>
          <p:cNvPr id="7" name="Rounded Rectangle 6"/>
          <p:cNvSpPr/>
          <p:nvPr/>
        </p:nvSpPr>
        <p:spPr>
          <a:xfrm>
            <a:off x="502920" y="263347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8" name="Oval 7"/>
          <p:cNvSpPr/>
          <p:nvPr/>
        </p:nvSpPr>
        <p:spPr>
          <a:xfrm>
            <a:off x="594360" y="258958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Gölcük (Kocaeli) — askerî</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Kemer (Antalya) — madencilik</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Ereğli (Zonguldak) — turizm</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Söke (Aydın) — yönetim</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Washington (ABD) — tarım</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132: Gölcük askerî fonksiyonuyla öne çıkar. Kemer turizm (s. 132), Ereğli madencilik (s. 130), Söke tarım (s. 130), Washington yönetim (s. 131) örneğidir.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130-132</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100 / 173</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Yerleşme fonksiyonu ne demektir? Bir örnek yerleşmeyle açıkla.</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Eskişehir'de hangi fonksiyon hâkimdir, neden?</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Performans sunun için bir çalışma sorusu yaz.</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130-135</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101 / 173</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Çalışma kâğıdı 7-10. maddeler: 10. maddede sınıfta başladığın metni tamamla.</a:t>
            </a:r>
          </a:p>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Performans hazırlığı (s. 135, 1-3): çalışma sorusu, bilgi toplama, düzenleme — 22 Ocak'a kadar.</a:t>
            </a:r>
          </a:p>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Bilgiyi okul kütüphanesi ve EBA'dan topla; çıktı ya da satın alma gerekmez.</a:t>
            </a:r>
          </a:p>
          <a:p>
            <a:pPr algn="l" marL="323206" indent="-323206">
              <a:spcBef>
                <a:spcPts val="0"/>
              </a:spcBef>
              <a:spcAft>
                <a:spcPts val="0"/>
              </a:spcAft>
            </a:pPr>
            <a:r>
              <a:rPr lang="tr-TR" sz="2600" b="1" i="0">
                <a:solidFill>
                  <a:srgbClr val="2C6E8F"/>
                </a:solidFill>
                <a:latin typeface="Calibri"/>
              </a:rPr>
              <a:t>•  </a:t>
            </a:r>
            <a:r>
              <a:rPr lang="tr-TR" sz="2600" b="0" i="0">
                <a:solidFill>
                  <a:srgbClr val="262626"/>
                </a:solidFill>
                <a:latin typeface="Calibri"/>
              </a:rPr>
              <a:t>Gelecek hafta okul temelli planlama: coğrafya ve meslekler.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102 / 173</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GNL-COG10-SN-U4 — 17. hafta · Yerleşmelerin Fonksiyonları (slayt 67-102)</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