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2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58" r:id="rId110"/>
    <p:sldId id="359" r:id="rId111"/>
    <p:sldId id="360" r:id="rId112"/>
    <p:sldId id="361" r:id="rId113"/>
    <p:sldId id="362" r:id="rId114"/>
    <p:sldId id="363" r:id="rId115"/>
    <p:sldId id="364" r:id="rId116"/>
    <p:sldId id="365" r:id="rId117"/>
    <p:sldId id="366" r:id="rId118"/>
    <p:sldId id="367" r:id="rId119"/>
    <p:sldId id="368" r:id="rId120"/>
    <p:sldId id="369" r:id="rId121"/>
    <p:sldId id="370" r:id="rId122"/>
    <p:sldId id="371" r:id="rId123"/>
    <p:sldId id="372" r:id="rId124"/>
    <p:sldId id="373" r:id="rId125"/>
    <p:sldId id="374" r:id="rId126"/>
    <p:sldId id="375" r:id="rId127"/>
    <p:sldId id="376" r:id="rId128"/>
    <p:sldId id="377" r:id="rId129"/>
    <p:sldId id="378" r:id="rId130"/>
    <p:sldId id="379" r:id="rId131"/>
    <p:sldId id="380" r:id="rId132"/>
    <p:sldId id="381" r:id="rId133"/>
    <p:sldId id="382" r:id="rId32"/>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32" Type="http://schemas.openxmlformats.org/officeDocument/2006/relationships/slide" Target="slides/slide25.xml"/><Relationship Id="rId110" Type="http://schemas.openxmlformats.org/officeDocument/2006/relationships/slide" Target="slides/slide1.xml"/><Relationship Id="rId111" Type="http://schemas.openxmlformats.org/officeDocument/2006/relationships/slide" Target="slides/slide2.xml"/><Relationship Id="rId112" Type="http://schemas.openxmlformats.org/officeDocument/2006/relationships/slide" Target="slides/slide3.xml"/><Relationship Id="rId113" Type="http://schemas.openxmlformats.org/officeDocument/2006/relationships/slide" Target="slides/slide4.xml"/><Relationship Id="rId114" Type="http://schemas.openxmlformats.org/officeDocument/2006/relationships/slide" Target="slides/slide5.xml"/><Relationship Id="rId115" Type="http://schemas.openxmlformats.org/officeDocument/2006/relationships/slide" Target="slides/slide6.xml"/><Relationship Id="rId116" Type="http://schemas.openxmlformats.org/officeDocument/2006/relationships/slide" Target="slides/slide7.xml"/><Relationship Id="rId117" Type="http://schemas.openxmlformats.org/officeDocument/2006/relationships/slide" Target="slides/slide8.xml"/><Relationship Id="rId118" Type="http://schemas.openxmlformats.org/officeDocument/2006/relationships/slide" Target="slides/slide9.xml"/><Relationship Id="rId119" Type="http://schemas.openxmlformats.org/officeDocument/2006/relationships/slide" Target="slides/slide10.xml"/><Relationship Id="rId120" Type="http://schemas.openxmlformats.org/officeDocument/2006/relationships/slide" Target="slides/slide11.xml"/><Relationship Id="rId121" Type="http://schemas.openxmlformats.org/officeDocument/2006/relationships/slide" Target="slides/slide12.xml"/><Relationship Id="rId122" Type="http://schemas.openxmlformats.org/officeDocument/2006/relationships/slide" Target="slides/slide13.xml"/><Relationship Id="rId123" Type="http://schemas.openxmlformats.org/officeDocument/2006/relationships/slide" Target="slides/slide14.xml"/><Relationship Id="rId124" Type="http://schemas.openxmlformats.org/officeDocument/2006/relationships/slide" Target="slides/slide15.xml"/><Relationship Id="rId125" Type="http://schemas.openxmlformats.org/officeDocument/2006/relationships/slide" Target="slides/slide16.xml"/><Relationship Id="rId126" Type="http://schemas.openxmlformats.org/officeDocument/2006/relationships/slide" Target="slides/slide17.xml"/><Relationship Id="rId127" Type="http://schemas.openxmlformats.org/officeDocument/2006/relationships/slide" Target="slides/slide18.xml"/><Relationship Id="rId128" Type="http://schemas.openxmlformats.org/officeDocument/2006/relationships/slide" Target="slides/slide19.xml"/><Relationship Id="rId129" Type="http://schemas.openxmlformats.org/officeDocument/2006/relationships/slide" Target="slides/slide20.xml"/><Relationship Id="rId130" Type="http://schemas.openxmlformats.org/officeDocument/2006/relationships/slide" Target="slides/slide21.xml"/><Relationship Id="rId131" Type="http://schemas.openxmlformats.org/officeDocument/2006/relationships/slide" Target="slides/slide22.xml"/><Relationship Id="rId132" Type="http://schemas.openxmlformats.org/officeDocument/2006/relationships/slide" Target="slides/slide23.xml"/><Relationship Id="rId133" Type="http://schemas.openxmlformats.org/officeDocument/2006/relationships/slide" Target="slides/slide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0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10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10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10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10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10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10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1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1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notesSlide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10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okul temelli planlama haftası olduğunu ve esaslarını öğrencinin diliyle açmak.</a:t>
            </a:r>
          </a:p>
          <a:p/>
          <a:p>
            <a:r>
              <a:t>SÜRE: 80 dakikalık akış (ders planı, 18. hafta): açılış 6 · beceriler 10 · geçiş 2 · meslek ağacı 22 (40. dk) · galeri 8 · meslek kartı 12 · ders seçimi ve karar verme 10 · kariyer yansıtması 6 · teslim ve duyurular 4.</a:t>
            </a:r>
          </a:p>
          <a:p/>
          <a:p>
            <a:r>
              <a:t>NASIL: 'Bu hafta not yok, sınav yok: bu yıl coğrafyada hangi becerileri kazandık, bu beceriler hangi mesleklerde işe yarar, ders seçimimizi nasıl yapacağız — bunları konuşacağız.' Zümre kararının 'program gereği' ifadesini kullanın. Rehber öğretmenin katılımı okul yönetimi ve rehberlik servisiyle planlanabilir; zorunlu değildir.</a:t>
            </a:r>
          </a:p>
          <a:p/>
          <a:p>
            <a:r>
              <a:t>KAYNAK: Zümre kararı (10. sınıfta okul temelli planlama süresi program gereği meslek seçimi ve kariyer planlaması rehberliği ile yer şekilleri saha çalışmasına; 18. hafta 18-22 Ocak 2027 ve 36. hafta) ve zümre tutanağındaki esaslar (not amaçlı sınava dönüştürülmez; ürünler zümre kararıyla ilgili dönemin performans çalışması kapsamında değerlendirilebilir; öğrenme kanıtları sınıf düzeyi sorumlusunca zümre dosyasında toplanır ve yıl sonu toplantısında değerlendirilir; okul dışı ve bilgisayar laboratuvarı kuralları); ders planı 18. hafta.</a:t>
            </a:r>
          </a:p>
        </p:txBody>
      </p:sp>
      <p:sp>
        <p:nvSpPr>
          <p:cNvPr id="4" name="Slide Number Placeholder 3"/>
          <p:cNvSpPr>
            <a:spLocks noGrp="1"/>
          </p:cNvSpPr>
          <p:nvPr>
            <p:ph type="sldNum" idx="5" sz="quarter"/>
          </p:nvPr>
        </p:nvSpPr>
        <p:spPr/>
      </p:sp>
    </p:spTree>
  </p:cSld>
  <p:clrMapOvr>
    <a:masterClrMapping/>
  </p:clrMapOvr>
</p:notes>
</file>

<file path=ppt/notesSlides/notesSlide10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Dersin yol haritasını göstermek (30 sn).</a:t>
            </a:r>
          </a:p>
          <a:p/>
          <a:p>
            <a:r>
              <a:t>NASIL: Meslek ağacının sonunda dersin ilk yarısı biter (40. dk).</a:t>
            </a:r>
          </a:p>
          <a:p/>
          <a:p>
            <a:r>
              <a:t>KAYNAK: Ders planı, 18. hafta akışı.</a:t>
            </a:r>
          </a:p>
        </p:txBody>
      </p:sp>
      <p:sp>
        <p:nvSpPr>
          <p:cNvPr id="4" name="Slide Number Placeholder 3"/>
          <p:cNvSpPr>
            <a:spLocks noGrp="1"/>
          </p:cNvSpPr>
          <p:nvPr>
            <p:ph type="sldNum" idx="5" sz="quarter"/>
          </p:nvPr>
        </p:nvSpPr>
        <p:spPr/>
      </p:sp>
    </p:spTree>
  </p:cSld>
  <p:clrMapOvr>
    <a:masterClrMapping/>
  </p:clrMapOvr>
</p:notes>
</file>

<file path=ppt/notesSlides/notesSlide10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Meslek bilgisinde doğruluk kuralını koymak (OB1 bilgi okuryazarlığı; programın 'kaynaklardan elde edilen bilgilerin doğruluğunun sistematik olarak test edilmesi' vurgusu).</a:t>
            </a:r>
          </a:p>
          <a:p/>
          <a:p>
            <a:r>
              <a:t>NASIL: Kitapta meslek bilgisi yoktur. Öğrenciler bildiklerini yazar ama her bilginin yanına nereden öğrendiğini koyar. Puan, kontenjan, maaş, iş bulma oranı gibi sayıları yazmayız: bunlar her yıl değişir ve yalnız resmî kaynaktan okunur (YÖK Atlas, ÖSYM kılavuzu). Sınıfta telefon kullanılmaz; resmî sayfayı gerekirse öğretmen tahtada açar.</a:t>
            </a:r>
          </a:p>
          <a:p/>
          <a:p>
            <a:r>
              <a:t>KAYNAK: Program (2026) COĞ.10.4.1 öğrenme-öğretme uygulamaları; zümre kararı (telefon).</a:t>
            </a:r>
          </a:p>
        </p:txBody>
      </p:sp>
      <p:sp>
        <p:nvSpPr>
          <p:cNvPr id="4" name="Slide Number Placeholder 3"/>
          <p:cNvSpPr>
            <a:spLocks noGrp="1"/>
          </p:cNvSpPr>
          <p:nvPr>
            <p:ph type="sldNum" idx="5" sz="quarter"/>
          </p:nvPr>
        </p:nvSpPr>
        <p:spPr/>
      </p:sp>
    </p:spTree>
  </p:cSld>
  <p:clrMapOvr>
    <a:masterClrMapping/>
  </p:clrMapOvr>
</p:notes>
</file>

<file path=ppt/notesSlides/notesSlide10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10. sınıf programının yedi ünitesinin alan becerilerini görmek; ilk dört ünitenin ürünlerini hatırlamak (SDB1.1 öz farkındalık).</a:t>
            </a:r>
          </a:p>
          <a:p/>
          <a:p>
            <a:r>
              <a:t>SÜRE: Aşama 10 dk: tablo 4 dk, ikili konuşma ve örnek cevap 6 dk.</a:t>
            </a:r>
          </a:p>
          <a:p/>
          <a:p>
            <a:r>
              <a:t>NASIL: Satırları okutun; 'Bu ürünü yaparken hangi beceriyi kullandık?' diye sorun. 5-7. üniteler 2. dönemdedir; becerileri şimdiden bilmek seçimi kolaylaştırır.</a:t>
            </a:r>
          </a:p>
          <a:p/>
          <a:p>
            <a:r>
              <a:t>KAYNAK: Program (2026) 10. sınıf ünite dosyaları 01-07: 'Alan Becerileri' bölümleri (SBAB7.1-7.3, 7.5 · SBAB10.4 · SBAB8, SBAB9 · SBAB8 · SBAB11.1-11.2 · SBAB8, SBAB7.2-7.3 · SBAB7.9). Ürünler: ders planları.</a:t>
            </a:r>
          </a:p>
        </p:txBody>
      </p:sp>
      <p:sp>
        <p:nvSpPr>
          <p:cNvPr id="4" name="Slide Number Placeholder 3"/>
          <p:cNvSpPr>
            <a:spLocks noGrp="1"/>
          </p:cNvSpPr>
          <p:nvPr>
            <p:ph type="sldNum" idx="5" sz="quarter"/>
          </p:nvPr>
        </p:nvSpPr>
        <p:spPr/>
      </p:sp>
    </p:spTree>
  </p:cSld>
  <p:clrMapOvr>
    <a:masterClrMapping/>
  </p:clrMapOvr>
</p:notes>
</file>

<file path=ppt/notesSlides/notesSlide10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Beceriyi kendi ürünüyle ve bir iş alanıyla ilişkilendirmek (SRP 2020 10. sınıf kazanım 18: 'Derslerin mesleklerle ilişkisini açıklar.').</a:t>
            </a:r>
          </a:p>
          <a:p/>
          <a:p>
            <a:r>
              <a:t>NASIL: İkililer 3 dk konuşur; iki-üç ikili söyler.</a:t>
            </a:r>
          </a:p>
          <a:p/>
          <a:p>
            <a:r>
              <a:t>KAYNAK: Sınıf Rehberlik Programı 2020, 10. sınıf kazanım 18 (rehberlik saatinde işlenir; burada coğrafya boyutuyla desteklenir).</a:t>
            </a:r>
          </a:p>
        </p:txBody>
      </p:sp>
      <p:sp>
        <p:nvSpPr>
          <p:cNvPr id="4" name="Slide Number Placeholder 3"/>
          <p:cNvSpPr>
            <a:spLocks noGrp="1"/>
          </p:cNvSpPr>
          <p:nvPr>
            <p:ph type="sldNum" idx="5" sz="quarter"/>
          </p:nvPr>
        </p:nvSpPr>
        <p:spPr/>
      </p:sp>
    </p:spTree>
  </p:cSld>
  <p:clrMapOvr>
    <a:masterClrMapping/>
  </p:clrMapOvr>
</p:notes>
</file>

<file path=ppt/notesSlides/notesSlide10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cevaplar.</a:t>
            </a:r>
          </a:p>
          <a:p/>
          <a:p>
            <a:r>
              <a:t>BEKLENEN CEVAP: Meslek adları genel bilgidir. Meslek adları kitapta yoktur; genel bilgidir. Gerekçesi söylenen başka meslekler de doğrudur. Bir meslek hakkında ayrıntı (eğitimi, puan türü, kontenjan vb.) yalnız resmî kaynaktan — YÖK Atlas, ÖSYM kılavuzu — ve rehberlik servisinden öğrenilir; sunumda ve planda sayı verilmez.</a:t>
            </a:r>
          </a:p>
          <a:p/>
          <a:p>
            <a:r>
              <a:t>KAYNAK: Program (2026) 10. sınıf ünite dosyaları.</a:t>
            </a:r>
          </a:p>
        </p:txBody>
      </p:sp>
      <p:sp>
        <p:nvSpPr>
          <p:cNvPr id="4" name="Slide Number Placeholder 3"/>
          <p:cNvSpPr>
            <a:spLocks noGrp="1"/>
          </p:cNvSpPr>
          <p:nvPr>
            <p:ph type="sldNum" idx="5" sz="quarter"/>
          </p:nvPr>
        </p:nvSpPr>
        <p:spPr/>
      </p:sp>
    </p:spTree>
  </p:cSld>
  <p:clrMapOvr>
    <a:masterClrMapping/>
  </p:clrMapOvr>
</p:notes>
</file>

<file path=ppt/notesSlides/notesSlide10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 çalışmasına geçiş: rolleri ve kuralları hatırlatmak.</a:t>
            </a:r>
          </a:p>
          <a:p/>
          <a:p>
            <a:r>
              <a:t>SÜRE: Geçiş 2 dk.</a:t>
            </a:r>
          </a:p>
          <a:p/>
          <a:p>
            <a:r>
              <a:t>NASIL: Sıralar adalara çevrilir, malzeme sorumluları grup setlerini alır. Roller her hafta döner; 4 kişilik grupta kontrolcünün işini yazıcı üstlenir. Malzeme sorumlusu A3 kâğıdı, iki renk kalemi ve yapışkan notu alır. Bu haftanın grupları ünite başında kurulan 8 gruptur.</a:t>
            </a:r>
          </a:p>
          <a:p/>
          <a:p>
            <a:r>
              <a:t>KAYNAK: Ders planı (38 kişilik sınıf için grup düzeni: 6 × 5 + 2 × 4; sınıf mevcuduna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1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Grupların bir ünitenin konularını mesleklerle eşleyen poster (meslek ağacı) hazırlaması.</a:t>
            </a:r>
          </a:p>
          <a:p/>
          <a:p>
            <a:r>
              <a:t>SÜRE: 22 dk: 4 dk yönerge ve ünite dağıtımı, 15 dk ağaç, 3 dk son kontrol (kaynak yazıldı mı?).</a:t>
            </a:r>
          </a:p>
          <a:p/>
          <a:p>
            <a:r>
              <a:t>NASIL: Her gruba bir ünite verin (8. grup 'geleceğin konuları'). Dolaşırken sorun: 'Bu meslek ünitenin hangi konusunu kullanıyor? Nereden biliyorsunuz?' Kaynağı olmayan yaprak soru işaretiyle kalır, silinmez. 40. dakikada ağaçlar biter.</a:t>
            </a:r>
          </a:p>
          <a:p/>
          <a:p>
            <a:r>
              <a:t>KAYNAK: Ders planı, 18. hafta 4. aşama; program (2026) 10. sınıf ünite dosyaları (içerik çerçeveleri).</a:t>
            </a:r>
          </a:p>
        </p:txBody>
      </p:sp>
      <p:sp>
        <p:nvSpPr>
          <p:cNvPr id="4" name="Slide Number Placeholder 3"/>
          <p:cNvSpPr>
            <a:spLocks noGrp="1"/>
          </p:cNvSpPr>
          <p:nvPr>
            <p:ph type="sldNum" idx="5" sz="quarter"/>
          </p:nvPr>
        </p:nvSpPr>
        <p:spPr/>
      </p:sp>
    </p:spTree>
  </p:cSld>
  <p:clrMapOvr>
    <a:masterClrMapping/>
  </p:clrMapOvr>
</p:notes>
</file>

<file path=ppt/notesSlides/notesSlide1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Grup-ünite dağılımı ve her ünitenin içerik çerçevesi.</a:t>
            </a:r>
          </a:p>
          <a:p/>
          <a:p>
            <a:r>
              <a:t>NASIL: İçerik çerçeveleri programdandır; dalları gruplar bunlardan kurar. 8. grup 12. sınıf programının saydığı geleceğin konularıyla çalışır (sonraki slayt).</a:t>
            </a:r>
          </a:p>
          <a:p/>
          <a:p>
            <a:r>
              <a:t>KAYNAK: Program (2026) 10. sınıf ünite dosyaları 01-07 'İçerik Çerçevesi'; 12. sınıf 1. ünite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1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gelecekte coğrafyanın ilgi alanında yer alması beklediği konuları göstermek.</a:t>
            </a:r>
          </a:p>
          <a:p/>
          <a:p>
            <a:r>
              <a:t>NASIL: Altı konuyu okutun. 'Bu konularda çalışacak kişiler coğrafyadan neye ihtiyaç duyar?' 8. grup dallarını bu altı konudan kurar. Programa yeni hüküm eklemeyin: program bu konuları sayar, meslekleri saymaz.</a:t>
            </a:r>
          </a:p>
          <a:p/>
          <a:p>
            <a:r>
              <a:t>KAYNAK: Program (2026) 12. sınıf 1. ünite (Coğrafyanın Doğası) öğrenme-öğretme uygulamaları: 'Gelecekte coğrafya biliminin daha fazla ilgi alanında yer alması beklenen konular (doğal kaynaklar, küresel iklim değişikliği, afetler, sürdürülebilir kalkınma, şehir planlaması, veri analizi vb.) bağlamında ortaya çıkabilecek mesleklerin coğrafyayla ilişkisi ele alınır.'</a:t>
            </a:r>
          </a:p>
        </p:txBody>
      </p:sp>
      <p:sp>
        <p:nvSpPr>
          <p:cNvPr id="4" name="Slide Number Placeholder 3"/>
          <p:cNvSpPr>
            <a:spLocks noGrp="1"/>
          </p:cNvSpPr>
          <p:nvPr>
            <p:ph type="sldNum" idx="5" sz="quarter"/>
          </p:nvPr>
        </p:nvSpPr>
        <p:spPr/>
      </p:sp>
    </p:spTree>
  </p:cSld>
  <p:clrMapOvr>
    <a:masterClrMapping/>
  </p:clrMapOvr>
</p:notes>
</file>

<file path=ppt/notesSlides/notesSlide1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ürün: bu ünitenin konularından bir meslek ağacı.</a:t>
            </a:r>
          </a:p>
          <a:p/>
          <a:p>
            <a:r>
              <a:t>NASIL: Sınıfa sorun: 'Yerleşmelerin kuruluşu ve fonksiyonları konusunu hangi meslekler kullanır?' Sonra cevap slaytını açın.</a:t>
            </a:r>
          </a:p>
          <a:p/>
          <a:p>
            <a:r>
              <a:t>KAYNAK: Program (2026) 4. ünite içerik çerçevesi ve alan becerisi; kitap s. 121-132.</a:t>
            </a:r>
          </a:p>
        </p:txBody>
      </p:sp>
      <p:sp>
        <p:nvSpPr>
          <p:cNvPr id="4" name="Slide Number Placeholder 3"/>
          <p:cNvSpPr>
            <a:spLocks noGrp="1"/>
          </p:cNvSpPr>
          <p:nvPr>
            <p:ph type="sldNum" idx="5" sz="quarter"/>
          </p:nvPr>
        </p:nvSpPr>
        <p:spPr/>
      </p:sp>
    </p:spTree>
  </p:cSld>
  <p:clrMapOvr>
    <a:masterClrMapping/>
  </p:clrMapOvr>
</p:notes>
</file>

<file path=ppt/notesSlides/notesSlide1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ürün: bu ünitenin konularından bir meslek ağacı.</a:t>
            </a:r>
          </a:p>
          <a:p/>
          <a:p>
            <a:r>
              <a:t>BEKLENEN CEVAP: Dallar programın içerik çerçevesidir. Arkeolog bağlantısı kitabın s. 127 'yapılan arkeolojik kazılar' bilgisine dayanır; öbür meslek adları genel bilgidir. Meslek adları kitapta yoktur; genel bilgidir. Gerekçesi söylenen başka meslekler de doğrudur. Bir meslek hakkında ayrıntı (eğitimi, puan türü, kontenjan vb.) yalnız resmî kaynaktan — YÖK Atlas, ÖSYM kılavuzu — ve rehberlik servisinden öğrenilir; sunumda ve planda sayı verilmez.</a:t>
            </a:r>
          </a:p>
          <a:p/>
          <a:p>
            <a:r>
              <a:t>KAYNAK: Program (2026) 4. ünite içerik çerçevesi ve alan becerisi; kitap s. 121-132.</a:t>
            </a:r>
          </a:p>
        </p:txBody>
      </p:sp>
      <p:sp>
        <p:nvSpPr>
          <p:cNvPr id="4" name="Slide Number Placeholder 3"/>
          <p:cNvSpPr>
            <a:spLocks noGrp="1"/>
          </p:cNvSpPr>
          <p:nvPr>
            <p:ph type="sldNum" idx="5" sz="quarter"/>
          </p:nvPr>
        </p:nvSpPr>
        <p:spPr/>
      </p:sp>
    </p:spTree>
  </p:cSld>
  <p:clrMapOvr>
    <a:masterClrMapping/>
  </p:clrMapOvr>
</p:notes>
</file>

<file path=ppt/notesSlides/notesSlide1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Grupların ağaçlarını karşılaştıracakları örnek eşleme.</a:t>
            </a:r>
          </a:p>
          <a:p/>
          <a:p>
            <a:r>
              <a:t>BEKLENEN CEVAP: Meslek adları kitapta yoktur; genel bilgidir. Gerekçesi söylenen başka meslekler de doğrudur. Bir meslek hakkında ayrıntı (eğitimi, puan türü, kontenjan vb.) yalnız resmî kaynaktan — YÖK Atlas, ÖSYM kılavuzu — ve rehberlik servisinden öğrenilir; sunumda ve planda sayı verilmez. Arkeolog (4. ünite) kitabın s. 127 arkeolojik kazı bilgisiyle ilişkilidir; 8. grubun konuları 12. sınıf programındandır.</a:t>
            </a:r>
          </a:p>
          <a:p/>
          <a:p>
            <a:r>
              <a:t>KAYNAK: Program (2026) 10. sınıf ünite dosyaları; 12. sınıf 1. ünite; meslek adları genel bilgi.</a:t>
            </a:r>
          </a:p>
        </p:txBody>
      </p:sp>
      <p:sp>
        <p:nvSpPr>
          <p:cNvPr id="4" name="Slide Number Placeholder 3"/>
          <p:cNvSpPr>
            <a:spLocks noGrp="1"/>
          </p:cNvSpPr>
          <p:nvPr>
            <p:ph type="sldNum" idx="5" sz="quarter"/>
          </p:nvPr>
        </p:nvSpPr>
        <p:spPr/>
      </p:sp>
    </p:spTree>
  </p:cSld>
  <p:clrMapOvr>
    <a:masterClrMapping/>
  </p:clrMapOvr>
</p:notes>
</file>

<file path=ppt/notesSlides/notesSlide1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Grupların ağaçlarını görmek; başka ünitelerin mesleklerini tanımak (SDB2.1, KB2.7).</a:t>
            </a:r>
          </a:p>
          <a:p/>
          <a:p>
            <a:r>
              <a:t>SÜRE: 8 dk: asma 1 dk · iki dalga gezinti 2 × 2,5 dk · iki sözcü 2 dk.</a:t>
            </a:r>
          </a:p>
          <a:p/>
          <a:p>
            <a:r>
              <a:t>NASIL: Ağaçlar panoya asılır; gruplar iki dalga hâlinde saat yönünde gezer. Her öğrenci iki yapışkan not bırakır. Kaynağı olmayan yaprağa 'kaynak?' notu düşülebilir; kırıcı not yazılmaz.</a:t>
            </a:r>
          </a:p>
          <a:p/>
          <a:p>
            <a:r>
              <a:t>KAYNAK: Ders planı, 18. hafta 5. aşama.</a:t>
            </a:r>
          </a:p>
        </p:txBody>
      </p:sp>
      <p:sp>
        <p:nvSpPr>
          <p:cNvPr id="4" name="Slide Number Placeholder 3"/>
          <p:cNvSpPr>
            <a:spLocks noGrp="1"/>
          </p:cNvSpPr>
          <p:nvPr>
            <p:ph type="sldNum" idx="5" sz="quarter"/>
          </p:nvPr>
        </p:nvSpPr>
        <p:spPr/>
      </p:sp>
    </p:spTree>
  </p:cSld>
  <p:clrMapOvr>
    <a:masterClrMapping/>
  </p:clrMapOvr>
</p:notes>
</file>

<file path=ppt/notesSlides/notesSlide11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Her öğrencinin merak ettiği bir mesleği coğrafyayla ilişkilendirmesi (SRP 2020 10. sınıf kazanım 18; SDB1.1).</a:t>
            </a:r>
          </a:p>
          <a:p/>
          <a:p>
            <a:r>
              <a:t>SÜRE: 12 dk: 2 dk örnek kart, 8 dk yazma, 2 dk iki öğrenci okur.</a:t>
            </a:r>
          </a:p>
          <a:p/>
          <a:p>
            <a:r>
              <a:t>NASIL: Kart A5 kâğıda ya da defterin bir sayfasına yazılır. Meslek galerideki ağaçlardan ya da öğrencinin kendi merakından seçilir; coğrafyayla bağı olmalı. 'Ne iş yapar?' kısmında bilmediğini uydurmasın: 'Merak ettiğim soru' satırına yazsın.</a:t>
            </a:r>
          </a:p>
          <a:p/>
          <a:p>
            <a:r>
              <a:t>KAYNAK: Ders planı, 18. hafta 6. aşama; Sınıf Rehberlik Programı 2020.</a:t>
            </a:r>
          </a:p>
        </p:txBody>
      </p:sp>
      <p:sp>
        <p:nvSpPr>
          <p:cNvPr id="4" name="Slide Number Placeholder 3"/>
          <p:cNvSpPr>
            <a:spLocks noGrp="1"/>
          </p:cNvSpPr>
          <p:nvPr>
            <p:ph type="sldNum" idx="5" sz="quarter"/>
          </p:nvPr>
        </p:nvSpPr>
        <p:spPr/>
      </p:sp>
    </p:spTree>
  </p:cSld>
  <p:clrMapOvr>
    <a:masterClrMapping/>
  </p:clrMapOvr>
</p:notes>
</file>

<file path=ppt/notesSlides/notesSlide11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kart: şehir ve bölge plancısı.</a:t>
            </a:r>
          </a:p>
          <a:p/>
          <a:p>
            <a:r>
              <a:t>NASIL: 'Şehir ve bölge plancısı için kartı birlikte dolduralım: hangi ünitemiz bu işe yarar?' Sonra cevap slaytını açın.</a:t>
            </a:r>
          </a:p>
          <a:p/>
          <a:p>
            <a:r>
              <a:t>KAYNAK: Program (2026) 10. sınıf 2., 4., 6. ünite içerik çerçeveleri; meslek bilgisi genel bilgi.</a:t>
            </a:r>
          </a:p>
        </p:txBody>
      </p:sp>
      <p:sp>
        <p:nvSpPr>
          <p:cNvPr id="4" name="Slide Number Placeholder 3"/>
          <p:cNvSpPr>
            <a:spLocks noGrp="1"/>
          </p:cNvSpPr>
          <p:nvPr>
            <p:ph type="sldNum" idx="5" sz="quarter"/>
          </p:nvPr>
        </p:nvSpPr>
        <p:spPr/>
      </p:sp>
    </p:spTree>
  </p:cSld>
  <p:clrMapOvr>
    <a:masterClrMapping/>
  </p:clrMapOvr>
</p:notes>
</file>

<file path=ppt/notesSlides/notesSlide11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kart: şehir ve bölge plancısı.</a:t>
            </a:r>
          </a:p>
          <a:p/>
          <a:p>
            <a:r>
              <a:t>BEKLENEN CEVAP: Mesleğin tanımı genel bilgidir; ayrıntısı (eğitimi, puan türü) YÖK Atlas'ta ilgili lisans programının sayfasından ve rehberlik servisinden öğrenilir. Sayı yazılmaz.</a:t>
            </a:r>
          </a:p>
          <a:p/>
          <a:p>
            <a:r>
              <a:t>KAYNAK: Program (2026) 10. sınıf 2., 4., 6. ünite içerik çerçeveleri; meslek bilgisi genel bilgi.</a:t>
            </a:r>
          </a:p>
        </p:txBody>
      </p:sp>
      <p:sp>
        <p:nvSpPr>
          <p:cNvPr id="4" name="Slide Number Placeholder 3"/>
          <p:cNvSpPr>
            <a:spLocks noGrp="1"/>
          </p:cNvSpPr>
          <p:nvPr>
            <p:ph type="sldNum" idx="5" sz="quarter"/>
          </p:nvPr>
        </p:nvSpPr>
        <p:spPr/>
      </p:sp>
    </p:spTree>
  </p:cSld>
  <p:clrMapOvr>
    <a:masterClrMapping/>
  </p:clrMapOvr>
</p:notes>
</file>

<file path=ppt/notesSlides/notesSlide12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Ders seçiminin takvimini ve kimlerin bilgisiyle yapıldığını hatırlatmak; bu haftanın seçimin son günlerine denk geldiğini söylemek.</a:t>
            </a:r>
          </a:p>
          <a:p/>
          <a:p>
            <a:r>
              <a:t>SÜRE: Aşama 10 dk: takvim 2 dk, karar ölçütleri 3 dk, senaryo 5 dk.</a:t>
            </a:r>
          </a:p>
          <a:p/>
          <a:p>
            <a:r>
              <a:t>NASIL: Okulun duyurduğu son tarihi söyleyin. Seçimini yapmamış ya da kararsız öğrenciyi sınıf rehber öğretmenine ve rehberlik servisine yönlendirin. Seçmeli derslerin listesi ve açılma koşulları okulun duyurusundadır; burada sayı ya da ders listesi verilmez.</a:t>
            </a:r>
          </a:p>
          <a:p/>
          <a:p>
            <a:r>
              <a:t>KAYNAK: Ortaöğretim Kurumları Yönetmeliği md. 11/1-2.</a:t>
            </a:r>
          </a:p>
        </p:txBody>
      </p:sp>
      <p:sp>
        <p:nvSpPr>
          <p:cNvPr id="4" name="Slide Number Placeholder 3"/>
          <p:cNvSpPr>
            <a:spLocks noGrp="1"/>
          </p:cNvSpPr>
          <p:nvPr>
            <p:ph type="sldNum" idx="5" sz="quarter"/>
          </p:nvPr>
        </p:nvSpPr>
        <p:spPr/>
      </p:sp>
    </p:spTree>
  </p:cSld>
  <p:clrMapOvr>
    <a:masterClrMapping/>
  </p:clrMapOvr>
</p:notes>
</file>

<file path=ppt/notesSlides/notesSlide1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Sınıf Rehberlik Programının 10. sınıf kariyer kazanımlarını coğrafya boyutuyla desteklemek (SDB3.3 sorumlu karar verme, KB3.1 karar verme).</a:t>
            </a:r>
          </a:p>
          <a:p/>
          <a:p>
            <a:r>
              <a:t>NASIL: Kazanımlar rehberlik saatinde işlenir; bu ders yerine geçmez. 'Arkadaşım seçti diye' ya da 'kolay diye' seçmek yerine ilgi, yetenek ve değerlere bakmayı vurgulayın.</a:t>
            </a:r>
          </a:p>
          <a:p/>
          <a:p>
            <a:r>
              <a:t>KAYNAK: Sınıf Rehberlik Programı 2020, 10. sınıf kazanımlar 3, 18, 19.</a:t>
            </a:r>
          </a:p>
        </p:txBody>
      </p:sp>
      <p:sp>
        <p:nvSpPr>
          <p:cNvPr id="4" name="Slide Number Placeholder 3"/>
          <p:cNvSpPr>
            <a:spLocks noGrp="1"/>
          </p:cNvSpPr>
          <p:nvPr>
            <p:ph type="sldNum" idx="5" sz="quarter"/>
          </p:nvPr>
        </p:nvSpPr>
        <p:spPr/>
      </p:sp>
    </p:spTree>
  </p:cSld>
  <p:clrMapOvr>
    <a:masterClrMapping/>
  </p:clrMapOvr>
</p:notes>
</file>

<file path=ppt/notesSlides/notesSlide12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Karar verme becerisini bir senaryoda kullanmak (SRP kazanım 19).</a:t>
            </a:r>
          </a:p>
          <a:p/>
          <a:p>
            <a:r>
              <a:t>NASIL: İkililer 2 dk konuşur; üç ikili birer adım söyler.</a:t>
            </a:r>
          </a:p>
          <a:p/>
          <a:p>
            <a:r>
              <a:t>KAYNAK: Sınıf Rehberlik Programı 2020, 10. sınıf kazanım 3 ve 19; OKY md. 11/2.</a:t>
            </a:r>
          </a:p>
        </p:txBody>
      </p:sp>
      <p:sp>
        <p:nvSpPr>
          <p:cNvPr id="4" name="Slide Number Placeholder 3"/>
          <p:cNvSpPr>
            <a:spLocks noGrp="1"/>
          </p:cNvSpPr>
          <p:nvPr>
            <p:ph type="sldNum" idx="5" sz="quarter"/>
          </p:nvPr>
        </p:nvSpPr>
        <p:spPr/>
      </p:sp>
    </p:spTree>
  </p:cSld>
  <p:clrMapOvr>
    <a:masterClrMapping/>
  </p:clrMapOvr>
</p:notes>
</file>

<file path=ppt/notesSlides/notesSlide12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Hangi derslerin hangi programa uygun olduğu bilgisi her yıl resmî kaynaklarda duyurulur; sunumda ders adı ya da puan türü verilmez.</a:t>
            </a:r>
          </a:p>
          <a:p/>
          <a:p>
            <a:r>
              <a:t>KAYNAK: OKY md. 11/2; Sınıf Rehberlik Programı 2020.</a:t>
            </a:r>
          </a:p>
        </p:txBody>
      </p:sp>
      <p:sp>
        <p:nvSpPr>
          <p:cNvPr id="4" name="Slide Number Placeholder 3"/>
          <p:cNvSpPr>
            <a:spLocks noGrp="1"/>
          </p:cNvSpPr>
          <p:nvPr>
            <p:ph type="sldNum" idx="5" sz="quarter"/>
          </p:nvPr>
        </p:nvSpPr>
        <p:spPr/>
      </p:sp>
    </p:spTree>
  </p:cSld>
  <p:clrMapOvr>
    <a:masterClrMapping/>
  </p:clrMapOvr>
</p:notes>
</file>

<file path=ppt/notesSlides/notesSlide12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Haftayı öz yansıtmayla kapatmak (SDB1.3; SRP kazanım 3).</a:t>
            </a:r>
          </a:p>
          <a:p/>
          <a:p>
            <a:r>
              <a:t>SÜRE: 6 dk.</a:t>
            </a:r>
          </a:p>
          <a:p/>
          <a:p>
            <a:r>
              <a:t>NASIL: Doğru-yanlış yoktur; somut cevap istenir. Kâğıt meslek kartının arkasına yazılabilir.</a:t>
            </a:r>
          </a:p>
          <a:p/>
          <a:p>
            <a:r>
              <a:t>BEKLENEN CEVAP: Tam bir yansıtma: 1) bir beceri + kendi ürününden kanıt (ör. 'harita oluşturma — 2. ünite haritam'); 2) bir meslek + ünite bağı (ör. 'arkeolog — ilk yerleşmeler, s. 127'); 3) bir resmî kaynak ya da kişi + uygulanabilir ilk adım (ör. 'rehberlik servisine bu hafta soracağım').</a:t>
            </a:r>
          </a:p>
          <a:p/>
          <a:p>
            <a:r>
              <a:t>KAYNAK: Ders planı 18. hafta 8. aşama; Sınıf Rehberlik Programı 2020.</a:t>
            </a:r>
          </a:p>
        </p:txBody>
      </p:sp>
      <p:sp>
        <p:nvSpPr>
          <p:cNvPr id="4" name="Slide Number Placeholder 3"/>
          <p:cNvSpPr>
            <a:spLocks noGrp="1"/>
          </p:cNvSpPr>
          <p:nvPr>
            <p:ph type="sldNum" idx="5" sz="quarter"/>
          </p:nvPr>
        </p:nvSpPr>
        <p:spPr/>
      </p:sp>
    </p:spTree>
  </p:cSld>
  <p:clrMapOvr>
    <a:masterClrMapping/>
  </p:clrMapOvr>
</p:notes>
</file>

<file path=ppt/notesSlides/notesSlide1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Ürünleri zümre dosyası zarfına toplamak.</a:t>
            </a:r>
          </a:p>
          <a:p/>
          <a:p>
            <a:r>
              <a:t>NASIL: Malzeme sorumluları meslek ağaçlarını ve meslek kartlarını zarfa koyar. Öğrenci adı yalnız zarfın içindeki kanıt listesinde yazılır; liste sesli okunmaz. Zarf 10. sınıf düzey sorumlusuna teslim edilir; kanıtlar yıl sonu zümre toplantısında değerlendirilir. Kariyer yansıtması öğrencide kalır.</a:t>
            </a:r>
          </a:p>
          <a:p/>
          <a:p>
            <a:r>
              <a:t>KAYNAK: Zümre kararı (10. sınıfta okul temelli planlama süresi program gereği meslek seçimi ve kariyer planlaması rehberliği ile yer şekilleri saha çalışmasına; 18. hafta 18-22 Ocak 2027 ve 36. hafta) ve zümre tutanağındaki esaslar (not amaçlı sınava dönüştürülmez; ürünler zümre kararıyla ilgili dönemin performans çalışması kapsamında değerlendirilebilir; öğrenme kanıtları sınıf düzeyi sorumlusunca zümre dosyasında toplanır ve yıl sonu toplantısında değerlendirilir; okul dışı ve bilgisayar laboratuvarı kuralları); ders planı 18. hafta.</a:t>
            </a:r>
          </a:p>
        </p:txBody>
      </p:sp>
      <p:sp>
        <p:nvSpPr>
          <p:cNvPr id="4" name="Slide Number Placeholder 3"/>
          <p:cNvSpPr>
            <a:spLocks noGrp="1"/>
          </p:cNvSpPr>
          <p:nvPr>
            <p:ph type="sldNum" idx="5" sz="quarter"/>
          </p:nvPr>
        </p:nvSpPr>
        <p:spPr/>
      </p:sp>
    </p:spTree>
  </p:cSld>
  <p:clrMapOvr>
    <a:masterClrMapping/>
  </p:clrMapOvr>
</p:notes>
</file>

<file path=ppt/notesSlides/notesSlide12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Tatil öncesi duyurular; hazırlığın tatile bırakılmaması.</a:t>
            </a:r>
          </a:p>
          <a:p/>
          <a:p>
            <a:r>
              <a:t>NASIL: Hazırlığı biten öğrencileri el kaldırarak sorun; bitmeyenlerle hafta sonuna kadar ders dışında kısa görüşme planlayın. Tatilde zorunlu iş verilmez; bilgi okul kütüphanesi ve EBA'dan toplanır, çıktı ya da satın alma gerekmez.</a:t>
            </a:r>
          </a:p>
          <a:p/>
          <a:p>
            <a:r>
              <a:t>KAYNAK: Ders planı 18. hafta ev çalışması ve notlar; kitap s. 135-137.</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6B4F9E"/>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18.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18</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3500" b="1" i="0">
                <a:solidFill>
                  <a:srgbClr val="FFFFFF"/>
                </a:solidFill>
                <a:latin typeface="Calibri"/>
              </a:rPr>
              <a:t>Okul Temelli Planlama: Coğrafya ve Meslekler</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18-22 Ocak 2027 · 2 ders saati · 1. dönemin son haftası</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OKUL TEMELLİ PLANLAMA · ZÜMRE KARARI</a:t>
            </a:r>
          </a:p>
        </p:txBody>
      </p:sp>
      <p:sp>
        <p:nvSpPr>
          <p:cNvPr id="10" name="TextBox 9"/>
          <p:cNvSpPr txBox="1"/>
          <p:nvPr/>
        </p:nvSpPr>
        <p:spPr>
          <a:xfrm>
            <a:off x="3063240" y="2532888"/>
            <a:ext cx="8412480" cy="868680"/>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Coğrafyaya dayalı meslekler ve kariyer planlaması rehberliği</a:t>
            </a:r>
          </a:p>
        </p:txBody>
      </p:sp>
      <p:sp>
        <p:nvSpPr>
          <p:cNvPr id="11" name="TextBox 10"/>
          <p:cNvSpPr txBox="1"/>
          <p:nvPr/>
        </p:nvSpPr>
        <p:spPr>
          <a:xfrm>
            <a:off x="3063240" y="344728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Uygulama esasları</a:t>
            </a:r>
          </a:p>
        </p:txBody>
      </p:sp>
      <p:sp>
        <p:nvSpPr>
          <p:cNvPr id="12" name="TextBox 11"/>
          <p:cNvSpPr txBox="1"/>
          <p:nvPr/>
        </p:nvSpPr>
        <p:spPr>
          <a:xfrm>
            <a:off x="3063240" y="3813048"/>
            <a:ext cx="8412480" cy="2112264"/>
          </a:xfrm>
          <a:prstGeom prst="rect">
            <a:avLst/>
          </a:prstGeom>
          <a:noFill/>
        </p:spPr>
        <p:txBody>
          <a:bodyPr wrap="square" anchor="t" lIns="73152" rIns="73152" tIns="36576" bIns="36576">
            <a:noAutofit/>
          </a:bodyPr>
          <a:lstStyle/>
          <a:p>
            <a:pPr algn="l" marL="242405" indent="-242405">
              <a:spcBef>
                <a:spcPts val="0"/>
              </a:spcBef>
              <a:spcAft>
                <a:spcPts val="487"/>
              </a:spcAft>
            </a:pPr>
            <a:r>
              <a:rPr lang="tr-TR" sz="1950" b="1" i="0">
                <a:solidFill>
                  <a:srgbClr val="FCC021"/>
                </a:solidFill>
                <a:latin typeface="Calibri"/>
              </a:rPr>
              <a:t>•  </a:t>
            </a:r>
            <a:r>
              <a:rPr lang="tr-TR" sz="1950" b="0" i="0">
                <a:solidFill>
                  <a:srgbClr val="FFFFFF"/>
                </a:solidFill>
                <a:latin typeface="Calibri"/>
              </a:rPr>
              <a:t>Not amaçlı sınav yapılmaz; ara yoklama da yoktur.</a:t>
            </a:r>
          </a:p>
          <a:p>
            <a:pPr algn="l" marL="242405" indent="-242405">
              <a:spcBef>
                <a:spcPts val="0"/>
              </a:spcBef>
              <a:spcAft>
                <a:spcPts val="487"/>
              </a:spcAft>
            </a:pPr>
            <a:r>
              <a:rPr lang="tr-TR" sz="1950" b="1" i="0">
                <a:solidFill>
                  <a:srgbClr val="FCC021"/>
                </a:solidFill>
                <a:latin typeface="Calibri"/>
              </a:rPr>
              <a:t>•  </a:t>
            </a:r>
            <a:r>
              <a:rPr lang="tr-TR" sz="1950" b="0" i="0">
                <a:solidFill>
                  <a:srgbClr val="FFFFFF"/>
                </a:solidFill>
                <a:latin typeface="Calibri"/>
              </a:rPr>
              <a:t>Ürünlerimiz zümre dosyasına girer; 1. dönem ders etkinliklerine katılım kanıtı olabilir.</a:t>
            </a:r>
          </a:p>
          <a:p>
            <a:pPr algn="l" marL="242405" indent="-242405">
              <a:spcBef>
                <a:spcPts val="0"/>
              </a:spcBef>
              <a:spcAft>
                <a:spcPts val="487"/>
              </a:spcAft>
            </a:pPr>
            <a:r>
              <a:rPr lang="tr-TR" sz="1950" b="1" i="0">
                <a:solidFill>
                  <a:srgbClr val="FCC021"/>
                </a:solidFill>
                <a:latin typeface="Calibri"/>
              </a:rPr>
              <a:t>•  </a:t>
            </a:r>
            <a:r>
              <a:rPr lang="tr-TR" sz="1950" b="0" i="0">
                <a:solidFill>
                  <a:srgbClr val="FFFFFF"/>
                </a:solidFill>
                <a:latin typeface="Calibri"/>
              </a:rPr>
              <a:t>Çalışma sınıf içindedir: okul dışına çıkılmaz, laboratuvar gerekmez.</a:t>
            </a:r>
          </a:p>
          <a:p>
            <a:pPr algn="l" marL="242405" indent="-242405">
              <a:spcBef>
                <a:spcPts val="0"/>
              </a:spcBef>
              <a:spcAft>
                <a:spcPts val="0"/>
              </a:spcAft>
            </a:pPr>
            <a:r>
              <a:rPr lang="tr-TR" sz="1950" b="1" i="0">
                <a:solidFill>
                  <a:srgbClr val="FCC021"/>
                </a:solidFill>
                <a:latin typeface="Calibri"/>
              </a:rPr>
              <a:t>•  </a:t>
            </a:r>
            <a:r>
              <a:rPr lang="tr-TR" sz="1950" b="0" i="0">
                <a:solidFill>
                  <a:srgbClr val="FFFFFF"/>
                </a:solidFill>
                <a:latin typeface="Calibri"/>
              </a:rPr>
              <a:t>Kaynaklar: öğretim programı, ders kitabı ve resmî kaynaklar — sayı uydurulmaz.</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4. Ünite: Beşerî Sistemler ve Süreçler</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103 / 173</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 neler yapacağız?</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18.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6B4F9E"/>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Becerilerim</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Coğrafya bana ne kazandırdı?</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Meslek ağacı</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Ünite ünite meslekler</a:t>
            </a:r>
          </a:p>
        </p:txBody>
      </p:sp>
      <p:sp>
        <p:nvSpPr>
          <p:cNvPr id="13" name="Oval 12"/>
          <p:cNvSpPr/>
          <p:nvPr/>
        </p:nvSpPr>
        <p:spPr>
          <a:xfrm>
            <a:off x="5711798" y="1828800"/>
            <a:ext cx="768096" cy="768096"/>
          </a:xfrm>
          <a:prstGeom prst="ellipse">
            <a:avLst/>
          </a:prstGeom>
          <a:solidFill>
            <a:srgbClr val="6B4F9E"/>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Galeri</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Ağaçlarımız panoda</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Meslek kartı</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Bir mesleği tanıyorum</a:t>
            </a:r>
          </a:p>
        </p:txBody>
      </p:sp>
      <p:sp>
        <p:nvSpPr>
          <p:cNvPr id="19" name="Oval 18"/>
          <p:cNvSpPr/>
          <p:nvPr/>
        </p:nvSpPr>
        <p:spPr>
          <a:xfrm>
            <a:off x="10266606" y="1828800"/>
            <a:ext cx="768096" cy="768096"/>
          </a:xfrm>
          <a:prstGeom prst="ellipse">
            <a:avLst/>
          </a:prstGeom>
          <a:solidFill>
            <a:srgbClr val="6B4F9E"/>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Karar</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Ders seçimi ve yansıtma</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104 / 173</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üç kuralı</a:t>
            </a:r>
          </a:p>
        </p:txBody>
      </p:sp>
      <p:sp>
        <p:nvSpPr>
          <p:cNvPr id="5" name="Rounded Rectangle 4"/>
          <p:cNvSpPr/>
          <p:nvPr/>
        </p:nvSpPr>
        <p:spPr>
          <a:xfrm>
            <a:off x="9555480" y="201168"/>
            <a:ext cx="2221992" cy="475488"/>
          </a:xfrm>
          <a:prstGeom prst="roundRect">
            <a:avLst>
              <a:gd name="adj" fmla="val 50000"/>
            </a:avLst>
          </a:prstGeom>
          <a:solidFill>
            <a:srgbClr val="6B4F9E"/>
          </a:solidFill>
          <a:ln>
            <a:noFill/>
          </a:ln>
          <a:effectLst/>
        </p:spPr>
        <p:txBody>
          <a:bodyPr rtlCol="0" anchor="ctr" wrap="square" lIns="45720" rIns="45720" tIns="18288" bIns="18288">
            <a:noAutofit/>
          </a:bodyPr>
          <a:lstStyle/>
          <a:p>
            <a:pPr algn="ctr">
              <a:spcBef>
                <a:spcPts val="0"/>
              </a:spcBef>
              <a:spcAft>
                <a:spcPts val="0"/>
              </a:spcAft>
            </a:pPr>
            <a:r>
              <a:rPr lang="tr-TR" sz="1350" b="1" i="0">
                <a:solidFill>
                  <a:srgbClr val="FFFFFF"/>
                </a:solidFill>
                <a:latin typeface="Calibri"/>
              </a:rPr>
              <a:t>OKUL TEMELLİ PLANLAMA</a:t>
            </a:r>
          </a:p>
        </p:txBody>
      </p:sp>
      <p:sp>
        <p:nvSpPr>
          <p:cNvPr id="6" name="Rounded Rectangle 5"/>
          <p:cNvSpPr/>
          <p:nvPr/>
        </p:nvSpPr>
        <p:spPr>
          <a:xfrm>
            <a:off x="502920" y="1307592"/>
            <a:ext cx="3576218" cy="4892040"/>
          </a:xfrm>
          <a:prstGeom prst="roundRect">
            <a:avLst>
              <a:gd name="adj" fmla="val 6000"/>
            </a:avLst>
          </a:prstGeom>
          <a:solidFill>
            <a:srgbClr val="F0F0F0"/>
          </a:solidFill>
          <a:ln>
            <a:noFill/>
          </a:ln>
          <a:effectLst/>
        </p:spPr>
        <p:txBody>
          <a:bodyPr rtlCol="0" anchor="ctr"/>
          <a:lstStyle/>
          <a:p/>
        </p:txBody>
      </p:sp>
      <p:sp>
        <p:nvSpPr>
          <p:cNvPr id="7" name="Oval 6"/>
          <p:cNvSpPr/>
          <p:nvPr/>
        </p:nvSpPr>
        <p:spPr>
          <a:xfrm>
            <a:off x="1879549" y="1536192"/>
            <a:ext cx="822960" cy="822960"/>
          </a:xfrm>
          <a:prstGeom prst="ellipse">
            <a:avLst/>
          </a:prstGeom>
          <a:solidFill>
            <a:srgbClr val="6B4F9E"/>
          </a:solidFill>
          <a:ln>
            <a:noFill/>
          </a:ln>
          <a:effectLst/>
        </p:spPr>
        <p:txBody>
          <a:bodyPr rtlCol="0" anchor="ctr" wrap="none" lIns="0" rIns="0" tIns="0" bIns="0">
            <a:noAutofit/>
          </a:bodyPr>
          <a:lstStyle/>
          <a:p>
            <a:pPr algn="ctr">
              <a:spcBef>
                <a:spcPts val="0"/>
              </a:spcBef>
              <a:spcAft>
                <a:spcPts val="0"/>
              </a:spcAft>
            </a:pPr>
            <a:r>
              <a:rPr lang="tr-TR" sz="3000" b="1" i="0">
                <a:solidFill>
                  <a:srgbClr val="FFFFFF"/>
                </a:solidFill>
                <a:latin typeface="Calibri"/>
              </a:rPr>
              <a:t>1</a:t>
            </a:r>
          </a:p>
        </p:txBody>
      </p:sp>
      <p:sp>
        <p:nvSpPr>
          <p:cNvPr id="8" name="TextBox 7"/>
          <p:cNvSpPr txBox="1"/>
          <p:nvPr/>
        </p:nvSpPr>
        <p:spPr>
          <a:xfrm>
            <a:off x="685800" y="2542032"/>
            <a:ext cx="3210458" cy="1188720"/>
          </a:xfrm>
          <a:prstGeom prst="rect">
            <a:avLst/>
          </a:prstGeom>
          <a:noFill/>
        </p:spPr>
        <p:txBody>
          <a:bodyPr wrap="square" anchor="ctr" lIns="73152" rIns="73152" tIns="36576" bIns="36576">
            <a:noAutofit/>
          </a:bodyPr>
          <a:lstStyle/>
          <a:p>
            <a:pPr algn="ctr">
              <a:spcBef>
                <a:spcPts val="0"/>
              </a:spcBef>
              <a:spcAft>
                <a:spcPts val="0"/>
              </a:spcAft>
            </a:pPr>
            <a:r>
              <a:rPr lang="tr-TR" sz="2800" b="1" i="0">
                <a:solidFill>
                  <a:srgbClr val="6B4F9E"/>
                </a:solidFill>
                <a:latin typeface="Calibri"/>
              </a:rPr>
              <a:t>Bilmediğimiz bilgiyi yazmayız.</a:t>
            </a:r>
          </a:p>
        </p:txBody>
      </p:sp>
      <p:sp>
        <p:nvSpPr>
          <p:cNvPr id="9" name="TextBox 8"/>
          <p:cNvSpPr txBox="1"/>
          <p:nvPr/>
        </p:nvSpPr>
        <p:spPr>
          <a:xfrm>
            <a:off x="685800" y="3867912"/>
            <a:ext cx="3210458" cy="2011680"/>
          </a:xfrm>
          <a:prstGeom prst="rect">
            <a:avLst/>
          </a:prstGeom>
          <a:noFill/>
        </p:spPr>
        <p:txBody>
          <a:bodyPr wrap="square" anchor="t" lIns="73152" rIns="73152" tIns="36576" bIns="36576">
            <a:noAutofit/>
          </a:bodyPr>
          <a:lstStyle/>
          <a:p>
            <a:pPr algn="ctr">
              <a:spcBef>
                <a:spcPts val="0"/>
              </a:spcBef>
              <a:spcAft>
                <a:spcPts val="0"/>
              </a:spcAft>
            </a:pPr>
            <a:r>
              <a:rPr lang="tr-TR" sz="2100" b="0" i="0">
                <a:solidFill>
                  <a:srgbClr val="767676"/>
                </a:solidFill>
                <a:latin typeface="Calibri"/>
              </a:rPr>
              <a:t>Emin değilsek soru olarak yazarız: “… mı?”</a:t>
            </a:r>
          </a:p>
        </p:txBody>
      </p:sp>
      <p:sp>
        <p:nvSpPr>
          <p:cNvPr id="10" name="Rounded Rectangle 9"/>
          <p:cNvSpPr/>
          <p:nvPr/>
        </p:nvSpPr>
        <p:spPr>
          <a:xfrm>
            <a:off x="4307738" y="1307592"/>
            <a:ext cx="3576218" cy="4892040"/>
          </a:xfrm>
          <a:prstGeom prst="roundRect">
            <a:avLst>
              <a:gd name="adj" fmla="val 6000"/>
            </a:avLst>
          </a:prstGeom>
          <a:solidFill>
            <a:srgbClr val="F0F0F0"/>
          </a:solidFill>
          <a:ln>
            <a:noFill/>
          </a:ln>
          <a:effectLst/>
        </p:spPr>
        <p:txBody>
          <a:bodyPr rtlCol="0" anchor="ctr"/>
          <a:lstStyle/>
          <a:p/>
        </p:txBody>
      </p:sp>
      <p:sp>
        <p:nvSpPr>
          <p:cNvPr id="11" name="Oval 10"/>
          <p:cNvSpPr/>
          <p:nvPr/>
        </p:nvSpPr>
        <p:spPr>
          <a:xfrm>
            <a:off x="5684367" y="1536192"/>
            <a:ext cx="822960" cy="822960"/>
          </a:xfrm>
          <a:prstGeom prst="ellipse">
            <a:avLst/>
          </a:prstGeom>
          <a:solidFill>
            <a:srgbClr val="6B4F9E"/>
          </a:solidFill>
          <a:ln>
            <a:noFill/>
          </a:ln>
          <a:effectLst/>
        </p:spPr>
        <p:txBody>
          <a:bodyPr rtlCol="0" anchor="ctr" wrap="none" lIns="0" rIns="0" tIns="0" bIns="0">
            <a:noAutofit/>
          </a:bodyPr>
          <a:lstStyle/>
          <a:p>
            <a:pPr algn="ctr">
              <a:spcBef>
                <a:spcPts val="0"/>
              </a:spcBef>
              <a:spcAft>
                <a:spcPts val="0"/>
              </a:spcAft>
            </a:pPr>
            <a:r>
              <a:rPr lang="tr-TR" sz="3000" b="1" i="0">
                <a:solidFill>
                  <a:srgbClr val="FFFFFF"/>
                </a:solidFill>
                <a:latin typeface="Calibri"/>
              </a:rPr>
              <a:t>2</a:t>
            </a:r>
          </a:p>
        </p:txBody>
      </p:sp>
      <p:sp>
        <p:nvSpPr>
          <p:cNvPr id="12" name="TextBox 11"/>
          <p:cNvSpPr txBox="1"/>
          <p:nvPr/>
        </p:nvSpPr>
        <p:spPr>
          <a:xfrm>
            <a:off x="4490618" y="2542032"/>
            <a:ext cx="3210458" cy="1188720"/>
          </a:xfrm>
          <a:prstGeom prst="rect">
            <a:avLst/>
          </a:prstGeom>
          <a:noFill/>
        </p:spPr>
        <p:txBody>
          <a:bodyPr wrap="square" anchor="ctr" lIns="73152" rIns="73152" tIns="36576" bIns="36576">
            <a:noAutofit/>
          </a:bodyPr>
          <a:lstStyle/>
          <a:p>
            <a:pPr algn="ctr">
              <a:spcBef>
                <a:spcPts val="0"/>
              </a:spcBef>
              <a:spcAft>
                <a:spcPts val="0"/>
              </a:spcAft>
            </a:pPr>
            <a:r>
              <a:rPr lang="tr-TR" sz="2800" b="1" i="0">
                <a:solidFill>
                  <a:srgbClr val="6B4F9E"/>
                </a:solidFill>
                <a:latin typeface="Calibri"/>
              </a:rPr>
              <a:t>Kaynağını not ederiz.</a:t>
            </a:r>
          </a:p>
        </p:txBody>
      </p:sp>
      <p:sp>
        <p:nvSpPr>
          <p:cNvPr id="13" name="TextBox 12"/>
          <p:cNvSpPr txBox="1"/>
          <p:nvPr/>
        </p:nvSpPr>
        <p:spPr>
          <a:xfrm>
            <a:off x="4490618" y="3867912"/>
            <a:ext cx="3210458" cy="2011680"/>
          </a:xfrm>
          <a:prstGeom prst="rect">
            <a:avLst/>
          </a:prstGeom>
          <a:noFill/>
        </p:spPr>
        <p:txBody>
          <a:bodyPr wrap="square" anchor="t" lIns="73152" rIns="73152" tIns="36576" bIns="36576">
            <a:noAutofit/>
          </a:bodyPr>
          <a:lstStyle/>
          <a:p>
            <a:pPr algn="ctr">
              <a:spcBef>
                <a:spcPts val="0"/>
              </a:spcBef>
              <a:spcAft>
                <a:spcPts val="0"/>
              </a:spcAft>
            </a:pPr>
            <a:r>
              <a:rPr lang="tr-TR" sz="2100" b="0" i="0">
                <a:solidFill>
                  <a:srgbClr val="767676"/>
                </a:solidFill>
                <a:latin typeface="Calibri"/>
              </a:rPr>
              <a:t>Kitap, program, rehberlik servisi, resmî site…</a:t>
            </a:r>
          </a:p>
        </p:txBody>
      </p:sp>
      <p:sp>
        <p:nvSpPr>
          <p:cNvPr id="14" name="Rounded Rectangle 13"/>
          <p:cNvSpPr/>
          <p:nvPr/>
        </p:nvSpPr>
        <p:spPr>
          <a:xfrm>
            <a:off x="8112556" y="1307592"/>
            <a:ext cx="3576218" cy="4892040"/>
          </a:xfrm>
          <a:prstGeom prst="roundRect">
            <a:avLst>
              <a:gd name="adj" fmla="val 6000"/>
            </a:avLst>
          </a:prstGeom>
          <a:solidFill>
            <a:srgbClr val="F0F0F0"/>
          </a:solidFill>
          <a:ln>
            <a:noFill/>
          </a:ln>
          <a:effectLst/>
        </p:spPr>
        <p:txBody>
          <a:bodyPr rtlCol="0" anchor="ctr"/>
          <a:lstStyle/>
          <a:p/>
        </p:txBody>
      </p:sp>
      <p:sp>
        <p:nvSpPr>
          <p:cNvPr id="15" name="Oval 14"/>
          <p:cNvSpPr/>
          <p:nvPr/>
        </p:nvSpPr>
        <p:spPr>
          <a:xfrm>
            <a:off x="9489185" y="1536192"/>
            <a:ext cx="822960" cy="822960"/>
          </a:xfrm>
          <a:prstGeom prst="ellipse">
            <a:avLst/>
          </a:prstGeom>
          <a:solidFill>
            <a:srgbClr val="6B4F9E"/>
          </a:solidFill>
          <a:ln>
            <a:noFill/>
          </a:ln>
          <a:effectLst/>
        </p:spPr>
        <p:txBody>
          <a:bodyPr rtlCol="0" anchor="ctr" wrap="none" lIns="0" rIns="0" tIns="0" bIns="0">
            <a:noAutofit/>
          </a:bodyPr>
          <a:lstStyle/>
          <a:p>
            <a:pPr algn="ctr">
              <a:spcBef>
                <a:spcPts val="0"/>
              </a:spcBef>
              <a:spcAft>
                <a:spcPts val="0"/>
              </a:spcAft>
            </a:pPr>
            <a:r>
              <a:rPr lang="tr-TR" sz="3000" b="1" i="0">
                <a:solidFill>
                  <a:srgbClr val="FFFFFF"/>
                </a:solidFill>
                <a:latin typeface="Calibri"/>
              </a:rPr>
              <a:t>3</a:t>
            </a:r>
          </a:p>
        </p:txBody>
      </p:sp>
      <p:sp>
        <p:nvSpPr>
          <p:cNvPr id="16" name="TextBox 15"/>
          <p:cNvSpPr txBox="1"/>
          <p:nvPr/>
        </p:nvSpPr>
        <p:spPr>
          <a:xfrm>
            <a:off x="8295436" y="2542032"/>
            <a:ext cx="3210458" cy="1188720"/>
          </a:xfrm>
          <a:prstGeom prst="rect">
            <a:avLst/>
          </a:prstGeom>
          <a:noFill/>
        </p:spPr>
        <p:txBody>
          <a:bodyPr wrap="square" anchor="ctr" lIns="73152" rIns="73152" tIns="36576" bIns="36576">
            <a:noAutofit/>
          </a:bodyPr>
          <a:lstStyle/>
          <a:p>
            <a:pPr algn="ctr">
              <a:spcBef>
                <a:spcPts val="0"/>
              </a:spcBef>
              <a:spcAft>
                <a:spcPts val="0"/>
              </a:spcAft>
            </a:pPr>
            <a:r>
              <a:rPr lang="tr-TR" sz="2800" b="1" i="0">
                <a:solidFill>
                  <a:srgbClr val="6B4F9E"/>
                </a:solidFill>
                <a:latin typeface="Calibri"/>
              </a:rPr>
              <a:t>Sayı yazmayız.</a:t>
            </a:r>
          </a:p>
        </p:txBody>
      </p:sp>
      <p:sp>
        <p:nvSpPr>
          <p:cNvPr id="17" name="TextBox 16"/>
          <p:cNvSpPr txBox="1"/>
          <p:nvPr/>
        </p:nvSpPr>
        <p:spPr>
          <a:xfrm>
            <a:off x="8295436" y="3867912"/>
            <a:ext cx="3210458" cy="2011680"/>
          </a:xfrm>
          <a:prstGeom prst="rect">
            <a:avLst/>
          </a:prstGeom>
          <a:noFill/>
        </p:spPr>
        <p:txBody>
          <a:bodyPr wrap="square" anchor="t" lIns="73152" rIns="73152" tIns="36576" bIns="36576">
            <a:noAutofit/>
          </a:bodyPr>
          <a:lstStyle/>
          <a:p>
            <a:pPr algn="ctr">
              <a:spcBef>
                <a:spcPts val="0"/>
              </a:spcBef>
              <a:spcAft>
                <a:spcPts val="0"/>
              </a:spcAft>
            </a:pPr>
            <a:r>
              <a:rPr lang="tr-TR" sz="2100" b="0" i="0">
                <a:solidFill>
                  <a:srgbClr val="767676"/>
                </a:solidFill>
                <a:latin typeface="Calibri"/>
              </a:rPr>
              <a:t>Puan, kontenjan, maaş yalnız resmî kaynaktan: YÖK Atlas, ÖSYM kılavuzu.</a:t>
            </a:r>
          </a:p>
        </p:txBody>
      </p:sp>
      <p:sp>
        <p:nvSpPr>
          <p:cNvPr id="18" name="TextBox 1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9" name="TextBox 1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105 / 173</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Coğrafya bana hangi becerileri kazandırdı?</a:t>
            </a:r>
          </a:p>
        </p:txBody>
      </p:sp>
      <p:sp>
        <p:nvSpPr>
          <p:cNvPr id="5" name="Rounded Rectangle 4"/>
          <p:cNvSpPr/>
          <p:nvPr/>
        </p:nvSpPr>
        <p:spPr>
          <a:xfrm>
            <a:off x="9555480" y="201168"/>
            <a:ext cx="2221992" cy="475488"/>
          </a:xfrm>
          <a:prstGeom prst="roundRect">
            <a:avLst>
              <a:gd name="adj" fmla="val 50000"/>
            </a:avLst>
          </a:prstGeom>
          <a:solidFill>
            <a:srgbClr val="6B4F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10. SINIF PROGRAMI</a:t>
            </a:r>
          </a:p>
        </p:txBody>
      </p:sp>
      <p:graphicFrame>
        <p:nvGraphicFramePr>
          <p:cNvPr id="6" name="Table 5"/>
          <p:cNvGraphicFramePr>
            <a:graphicFrameLocks noGrp="1"/>
          </p:cNvGraphicFramePr>
          <p:nvPr/>
        </p:nvGraphicFramePr>
        <p:xfrm>
          <a:off x="502920" y="1243584"/>
          <a:ext cx="11183112" cy="4681728"/>
        </p:xfrm>
        <a:graphic>
          <a:graphicData uri="http://schemas.openxmlformats.org/drawingml/2006/table">
            <a:tbl>
              <a:tblPr firstRow="1" bandRow="1">
                <a:tableStyleId>{5C22544A-7EE6-4342-B048-85BDC9FD1C3A}</a:tableStyleId>
              </a:tblPr>
              <a:tblGrid>
                <a:gridCol w="548640"/>
                <a:gridCol w="3063240"/>
                <a:gridCol w="5010912"/>
                <a:gridCol w="2560320"/>
              </a:tblGrid>
              <a:tr h="457200">
                <a:tc>
                  <a:txBody>
                    <a:bodyPr wrap="square"/>
                    <a:lstStyle/>
                    <a:p>
                      <a:pPr algn="ctr">
                        <a:spcBef>
                          <a:spcPts val="0"/>
                        </a:spcBef>
                        <a:spcAft>
                          <a:spcPts val="0"/>
                        </a:spcAft>
                      </a:pPr>
                      <a:r>
                        <a:rPr lang="tr-TR" sz="1600" b="1" i="0">
                          <a:solidFill>
                            <a:srgbClr val="FFFFFF"/>
                          </a:solidFill>
                          <a:latin typeface="Calibri"/>
                        </a:rPr>
                        <a:t>Ü.</a:t>
                      </a:r>
                    </a:p>
                  </a:txBody>
                  <a:tcPr marL="54864" marR="54864" marT="18288" marB="18288" anchor="ctr">
                    <a:solidFill>
                      <a:srgbClr val="6B4F9E"/>
                    </a:solidFill>
                  </a:tcPr>
                </a:tc>
                <a:tc>
                  <a:txBody>
                    <a:bodyPr wrap="square"/>
                    <a:lstStyle/>
                    <a:p>
                      <a:pPr algn="ctr">
                        <a:spcBef>
                          <a:spcPts val="0"/>
                        </a:spcBef>
                        <a:spcAft>
                          <a:spcPts val="0"/>
                        </a:spcAft>
                      </a:pPr>
                      <a:r>
                        <a:rPr lang="tr-TR" sz="1600" b="1" i="0">
                          <a:solidFill>
                            <a:srgbClr val="FFFFFF"/>
                          </a:solidFill>
                          <a:latin typeface="Calibri"/>
                        </a:rPr>
                        <a:t>Ünite</a:t>
                      </a:r>
                    </a:p>
                  </a:txBody>
                  <a:tcPr marL="54864" marR="54864" marT="18288" marB="18288" anchor="ctr">
                    <a:solidFill>
                      <a:srgbClr val="6B4F9E"/>
                    </a:solidFill>
                  </a:tcPr>
                </a:tc>
                <a:tc>
                  <a:txBody>
                    <a:bodyPr wrap="square"/>
                    <a:lstStyle/>
                    <a:p>
                      <a:pPr algn="ctr">
                        <a:spcBef>
                          <a:spcPts val="0"/>
                        </a:spcBef>
                        <a:spcAft>
                          <a:spcPts val="0"/>
                        </a:spcAft>
                      </a:pPr>
                      <a:r>
                        <a:rPr lang="tr-TR" sz="1600" b="1" i="0">
                          <a:solidFill>
                            <a:srgbClr val="FFFFFF"/>
                          </a:solidFill>
                          <a:latin typeface="Calibri"/>
                        </a:rPr>
                        <a:t>Alan becerisi (program)</a:t>
                      </a:r>
                    </a:p>
                  </a:txBody>
                  <a:tcPr marL="54864" marR="54864" marT="18288" marB="18288" anchor="ctr">
                    <a:solidFill>
                      <a:srgbClr val="6B4F9E"/>
                    </a:solidFill>
                  </a:tcPr>
                </a:tc>
                <a:tc>
                  <a:txBody>
                    <a:bodyPr wrap="square"/>
                    <a:lstStyle/>
                    <a:p>
                      <a:pPr algn="ctr">
                        <a:spcBef>
                          <a:spcPts val="0"/>
                        </a:spcBef>
                        <a:spcAft>
                          <a:spcPts val="0"/>
                        </a:spcAft>
                      </a:pPr>
                      <a:r>
                        <a:rPr lang="tr-TR" sz="1600" b="1" i="0">
                          <a:solidFill>
                            <a:srgbClr val="FFFFFF"/>
                          </a:solidFill>
                          <a:latin typeface="Calibri"/>
                        </a:rPr>
                        <a:t>Bu yılki ürünümüz</a:t>
                      </a:r>
                    </a:p>
                  </a:txBody>
                  <a:tcPr marL="54864" marR="54864" marT="18288" marB="18288" anchor="ctr">
                    <a:solidFill>
                      <a:srgbClr val="6B4F9E"/>
                    </a:solidFill>
                  </a:tcPr>
                </a:tc>
              </a:tr>
              <a:tr h="603504">
                <a:tc>
                  <a:txBody>
                    <a:bodyPr wrap="square"/>
                    <a:lstStyle/>
                    <a:p>
                      <a:pPr algn="ctr">
                        <a:spcBef>
                          <a:spcPts val="0"/>
                        </a:spcBef>
                        <a:spcAft>
                          <a:spcPts val="0"/>
                        </a:spcAft>
                      </a:pPr>
                      <a:r>
                        <a:rPr lang="tr-TR" sz="1600" b="0" i="0">
                          <a:solidFill>
                            <a:srgbClr val="262626"/>
                          </a:solidFill>
                          <a:latin typeface="Calibri"/>
                        </a:rPr>
                        <a:t>1</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Coğrafyanın Doğası</a:t>
                      </a:r>
                    </a:p>
                  </a:txBody>
                  <a:tcPr marL="54864" marR="54864" marT="18288" marB="18288" anchor="ctr">
                    <a:solidFill>
                      <a:srgbClr val="E3ECF5"/>
                    </a:solidFill>
                  </a:tcPr>
                </a:tc>
                <a:tc>
                  <a:txBody>
                    <a:bodyPr wrap="square"/>
                    <a:lstStyle/>
                    <a:p>
                      <a:pPr algn="l">
                        <a:spcBef>
                          <a:spcPts val="0"/>
                        </a:spcBef>
                        <a:spcAft>
                          <a:spcPts val="0"/>
                        </a:spcAft>
                      </a:pPr>
                      <a:r>
                        <a:rPr lang="tr-TR" sz="1250" b="0" i="0">
                          <a:solidFill>
                            <a:srgbClr val="262626"/>
                          </a:solidFill>
                          <a:latin typeface="Calibri"/>
                        </a:rPr>
                        <a:t>Mekânsal düşünme: konum algılama, mekânın coğrafi koşullarını tanımlama, mekânsal bağlantıları çözümleme, mekânsal etkiyi sorgulama</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Marmara Gölü makalesi</a:t>
                      </a:r>
                    </a:p>
                  </a:txBody>
                  <a:tcPr marL="54864" marR="54864" marT="18288" marB="18288" anchor="ctr">
                    <a:solidFill>
                      <a:srgbClr val="E3ECF5"/>
                    </a:solidFill>
                  </a:tcPr>
                </a:tc>
              </a:tr>
              <a:tr h="603504">
                <a:tc>
                  <a:txBody>
                    <a:bodyPr wrap="square"/>
                    <a:lstStyle/>
                    <a:p>
                      <a:pPr algn="ctr">
                        <a:spcBef>
                          <a:spcPts val="0"/>
                        </a:spcBef>
                        <a:spcAft>
                          <a:spcPts val="0"/>
                        </a:spcAft>
                      </a:pPr>
                      <a:r>
                        <a:rPr lang="tr-TR" sz="1600" b="0" i="0">
                          <a:solidFill>
                            <a:srgbClr val="262626"/>
                          </a:solidFill>
                          <a:latin typeface="Calibri"/>
                        </a:rPr>
                        <a:t>2</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Mekânsal Bilgi Teknolojileri</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Harita: harita oluşturma</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Harita oluşturma çalışması</a:t>
                      </a:r>
                    </a:p>
                  </a:txBody>
                  <a:tcPr marL="54864" marR="54864" marT="18288" marB="18288" anchor="ctr">
                    <a:solidFill>
                      <a:srgbClr val="E3ECF5"/>
                    </a:solidFill>
                  </a:tcPr>
                </a:tc>
              </a:tr>
              <a:tr h="603504">
                <a:tc>
                  <a:txBody>
                    <a:bodyPr wrap="square"/>
                    <a:lstStyle/>
                    <a:p>
                      <a:pPr algn="ctr">
                        <a:spcBef>
                          <a:spcPts val="0"/>
                        </a:spcBef>
                        <a:spcAft>
                          <a:spcPts val="0"/>
                        </a:spcAft>
                      </a:pPr>
                      <a:r>
                        <a:rPr lang="tr-TR" sz="1600" b="0" i="0">
                          <a:solidFill>
                            <a:srgbClr val="262626"/>
                          </a:solidFill>
                          <a:latin typeface="Calibri"/>
                        </a:rPr>
                        <a:t>3</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Doğal Sistemler ve Süreçler</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Coğrafi sorgulama · coğrafi gözlem ve saha çalışması</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Üç boyutlu model</a:t>
                      </a:r>
                    </a:p>
                  </a:txBody>
                  <a:tcPr marL="54864" marR="54864" marT="18288" marB="18288" anchor="ctr">
                    <a:solidFill>
                      <a:srgbClr val="E3ECF5"/>
                    </a:solidFill>
                  </a:tcPr>
                </a:tc>
              </a:tr>
              <a:tr h="603504">
                <a:tc>
                  <a:txBody>
                    <a:bodyPr wrap="square"/>
                    <a:lstStyle/>
                    <a:p>
                      <a:pPr algn="ctr">
                        <a:spcBef>
                          <a:spcPts val="0"/>
                        </a:spcBef>
                        <a:spcAft>
                          <a:spcPts val="0"/>
                        </a:spcAft>
                      </a:pPr>
                      <a:r>
                        <a:rPr lang="tr-TR" sz="1600" b="0" i="0">
                          <a:solidFill>
                            <a:srgbClr val="262626"/>
                          </a:solidFill>
                          <a:latin typeface="Calibri"/>
                        </a:rPr>
                        <a:t>4</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Beşerî Sistemler ve Süreçler</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Coğrafi sorgulama</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Balık kılçığı · sunu (19. hafta)</a:t>
                      </a:r>
                    </a:p>
                  </a:txBody>
                  <a:tcPr marL="54864" marR="54864" marT="18288" marB="18288" anchor="ctr">
                    <a:solidFill>
                      <a:srgbClr val="E3ECF5"/>
                    </a:solidFill>
                  </a:tcPr>
                </a:tc>
              </a:tr>
              <a:tr h="603504">
                <a:tc>
                  <a:txBody>
                    <a:bodyPr wrap="square"/>
                    <a:lstStyle/>
                    <a:p>
                      <a:pPr algn="ctr">
                        <a:spcBef>
                          <a:spcPts val="0"/>
                        </a:spcBef>
                        <a:spcAft>
                          <a:spcPts val="0"/>
                        </a:spcAft>
                      </a:pPr>
                      <a:r>
                        <a:rPr lang="tr-TR" sz="16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Ekonomik Faaliyetler ve Etkileri</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Tablo, grafik, şekil ve/veya diyagram okuma-yorumlama ve hazırlama</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2. dönem</a:t>
                      </a:r>
                    </a:p>
                  </a:txBody>
                  <a:tcPr marL="54864" marR="54864" marT="18288" marB="18288" anchor="ctr">
                    <a:solidFill>
                      <a:srgbClr val="FFFFFF"/>
                    </a:solidFill>
                  </a:tcPr>
                </a:tc>
              </a:tr>
              <a:tr h="603504">
                <a:tc>
                  <a:txBody>
                    <a:bodyPr wrap="square"/>
                    <a:lstStyle/>
                    <a:p>
                      <a:pPr algn="ctr">
                        <a:spcBef>
                          <a:spcPts val="0"/>
                        </a:spcBef>
                        <a:spcAft>
                          <a:spcPts val="0"/>
                        </a:spcAft>
                      </a:pPr>
                      <a:r>
                        <a:rPr lang="tr-TR" sz="1600" b="0" i="0">
                          <a:solidFill>
                            <a:srgbClr val="262626"/>
                          </a:solidFill>
                          <a:latin typeface="Calibri"/>
                        </a:rPr>
                        <a:t>6</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Afetler ve Sürdürülebilir Çevre</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Coğrafi sorgulama · mekânsal düşünme</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2. dönem</a:t>
                      </a:r>
                    </a:p>
                  </a:txBody>
                  <a:tcPr marL="54864" marR="54864" marT="18288" marB="18288" anchor="ctr">
                    <a:solidFill>
                      <a:srgbClr val="F0F0F0"/>
                    </a:solidFill>
                  </a:tcPr>
                </a:tc>
              </a:tr>
              <a:tr h="603504">
                <a:tc>
                  <a:txBody>
                    <a:bodyPr wrap="square"/>
                    <a:lstStyle/>
                    <a:p>
                      <a:pPr algn="ctr">
                        <a:spcBef>
                          <a:spcPts val="0"/>
                        </a:spcBef>
                        <a:spcAft>
                          <a:spcPts val="0"/>
                        </a:spcAft>
                      </a:pPr>
                      <a:r>
                        <a:rPr lang="tr-TR" sz="16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Bölgeler, Ülkeler ve Küresel Bağlantılar</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Mekânsal düşünme: mekânsal analoji yapma</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2. dönem</a:t>
                      </a:r>
                    </a:p>
                  </a:txBody>
                  <a:tcPr marL="54864" marR="54864" marT="18288" marB="18288" anchor="ctr">
                    <a:solidFill>
                      <a:srgbClr val="FFFFFF"/>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TextBox 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106 / 173</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Becerim hangi işte işe yarar?</a:t>
            </a:r>
          </a:p>
        </p:txBody>
      </p:sp>
      <p:sp>
        <p:nvSpPr>
          <p:cNvPr id="5" name="Rounded Rectangle 4"/>
          <p:cNvSpPr/>
          <p:nvPr/>
        </p:nvSpPr>
        <p:spPr>
          <a:xfrm>
            <a:off x="9555480" y="201168"/>
            <a:ext cx="2221992" cy="475488"/>
          </a:xfrm>
          <a:prstGeom prst="roundRect">
            <a:avLst>
              <a:gd name="adj" fmla="val 50000"/>
            </a:avLst>
          </a:prstGeom>
          <a:solidFill>
            <a:srgbClr val="6B4F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Tablodaki becerilerden hangisini en iyi kullandın? Bu beceri hangi işte, hangi meslekte işe yarar? Yanındakiyle konuş, bir cümle yaz.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TextBox 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107 / 173</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Becerim hangi işte işe yarar?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Tablodaki becerilerden hangisini en iyi kullandın? Bu beceri hangi işte, hangi meslekte işe yarar? Yanındakiyle konuş, bir cümle yaz.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300" b="1" i="0">
                <a:solidFill>
                  <a:srgbClr val="2E7D32"/>
                </a:solidFill>
                <a:latin typeface="Calibri"/>
              </a:rPr>
              <a:t>Örnek cevap</a:t>
            </a:r>
          </a:p>
          <a:p>
            <a:pPr algn="l" marL="285913" indent="-285913">
              <a:spcBef>
                <a:spcPts val="0"/>
              </a:spcBef>
              <a:spcAft>
                <a:spcPts val="500"/>
              </a:spcAft>
            </a:pPr>
            <a:r>
              <a:rPr lang="tr-TR" sz="2300" b="1" i="0">
                <a:solidFill>
                  <a:srgbClr val="2C6696"/>
                </a:solidFill>
                <a:latin typeface="Calibri"/>
              </a:rPr>
              <a:t>•  </a:t>
            </a:r>
            <a:r>
              <a:rPr lang="tr-TR" sz="2300" b="0" i="0">
                <a:solidFill>
                  <a:srgbClr val="262626"/>
                </a:solidFill>
                <a:latin typeface="Calibri"/>
              </a:rPr>
              <a:t>“Harita oluşturmayı (2. ünite) iyi kullandım; harita ve CBS ile çalışan mesleklerde işe yarar — ör. harita mühendisliği.”</a:t>
            </a:r>
          </a:p>
          <a:p>
            <a:pPr algn="l" marL="285913" indent="-285913">
              <a:spcBef>
                <a:spcPts val="0"/>
              </a:spcBef>
              <a:spcAft>
                <a:spcPts val="500"/>
              </a:spcAft>
            </a:pPr>
            <a:r>
              <a:rPr lang="tr-TR" sz="2300" b="1" i="0">
                <a:solidFill>
                  <a:srgbClr val="2C6696"/>
                </a:solidFill>
                <a:latin typeface="Calibri"/>
              </a:rPr>
              <a:t>•  </a:t>
            </a:r>
            <a:r>
              <a:rPr lang="tr-TR" sz="2300" b="0" i="0">
                <a:solidFill>
                  <a:srgbClr val="262626"/>
                </a:solidFill>
                <a:latin typeface="Calibri"/>
              </a:rPr>
              <a:t>“Coğrafi sorgulamayı (3-4. ünite) iyi kullandım; soru sorup kaynaktan bilgi toplamak araştırma yapan her meslekte gerekir.”</a:t>
            </a:r>
          </a:p>
          <a:p>
            <a:pPr algn="l">
              <a:spcBef>
                <a:spcPts val="0"/>
              </a:spcBef>
              <a:spcAft>
                <a:spcPts val="0"/>
              </a:spcAft>
            </a:pPr>
            <a:r>
              <a:rPr lang="tr-TR" sz="2300" b="1" i="0">
                <a:solidFill>
                  <a:srgbClr val="262626"/>
                </a:solidFill>
                <a:latin typeface="Calibri"/>
              </a:rPr>
              <a:t>İyi cevap: bir beceri + kendi ürünümden kanıt + bir iş alanı.</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108 / 173</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Gruplara geçiş: meslek ağacı ekipleri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sp>
        <p:nvSpPr>
          <p:cNvPr id="6" name="Rounded Rectangle 5"/>
          <p:cNvSpPr/>
          <p:nvPr/>
        </p:nvSpPr>
        <p:spPr>
          <a:xfrm>
            <a:off x="502920" y="1261872"/>
            <a:ext cx="2076236" cy="31089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076236" cy="530352"/>
          </a:xfrm>
          <a:prstGeom prst="roundRect">
            <a:avLst>
              <a:gd name="adj" fmla="val 25000"/>
            </a:avLst>
          </a:prstGeom>
          <a:solidFill>
            <a:srgbClr val="6B4F9E"/>
          </a:solidFill>
          <a:ln>
            <a:noFill/>
          </a:ln>
          <a:effectLst/>
        </p:spPr>
        <p:txBody>
          <a:bodyPr rtlCol="0" anchor="ctr"/>
          <a:lstStyle/>
          <a:p/>
        </p:txBody>
      </p:sp>
      <p:sp>
        <p:nvSpPr>
          <p:cNvPr id="8" name="Rectangle 7"/>
          <p:cNvSpPr/>
          <p:nvPr/>
        </p:nvSpPr>
        <p:spPr>
          <a:xfrm>
            <a:off x="502920" y="1527048"/>
            <a:ext cx="2076236" cy="265176"/>
          </a:xfrm>
          <a:prstGeom prst="rect">
            <a:avLst/>
          </a:prstGeom>
          <a:solidFill>
            <a:srgbClr val="6B4F9E"/>
          </a:solidFill>
          <a:ln>
            <a:noFill/>
          </a:ln>
          <a:effectLst/>
        </p:spPr>
        <p:txBody>
          <a:bodyPr rtlCol="0" anchor="ctr"/>
          <a:lstStyle/>
          <a:p/>
        </p:txBody>
      </p:sp>
      <p:sp>
        <p:nvSpPr>
          <p:cNvPr id="9" name="TextBox 8"/>
          <p:cNvSpPr txBox="1"/>
          <p:nvPr/>
        </p:nvSpPr>
        <p:spPr>
          <a:xfrm>
            <a:off x="594360"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SÖZCÜ</a:t>
            </a:r>
          </a:p>
        </p:txBody>
      </p:sp>
      <p:sp>
        <p:nvSpPr>
          <p:cNvPr id="10" name="TextBox 9"/>
          <p:cNvSpPr txBox="1"/>
          <p:nvPr/>
        </p:nvSpPr>
        <p:spPr>
          <a:xfrm>
            <a:off x="612648"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Grubun cevabını sınıfla paylaşır.</a:t>
            </a:r>
          </a:p>
        </p:txBody>
      </p:sp>
      <p:sp>
        <p:nvSpPr>
          <p:cNvPr id="11" name="Rounded Rectangle 10"/>
          <p:cNvSpPr/>
          <p:nvPr/>
        </p:nvSpPr>
        <p:spPr>
          <a:xfrm>
            <a:off x="2780324" y="1261872"/>
            <a:ext cx="2076236" cy="31089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80324" y="1261872"/>
            <a:ext cx="207623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780324" y="1527048"/>
            <a:ext cx="2076236" cy="265176"/>
          </a:xfrm>
          <a:prstGeom prst="rect">
            <a:avLst/>
          </a:prstGeom>
          <a:solidFill>
            <a:srgbClr val="4F4F4F"/>
          </a:solidFill>
          <a:ln>
            <a:noFill/>
          </a:ln>
          <a:effectLst/>
        </p:spPr>
        <p:txBody>
          <a:bodyPr rtlCol="0" anchor="ctr"/>
          <a:lstStyle/>
          <a:p/>
        </p:txBody>
      </p:sp>
      <p:sp>
        <p:nvSpPr>
          <p:cNvPr id="14" name="TextBox 13"/>
          <p:cNvSpPr txBox="1"/>
          <p:nvPr/>
        </p:nvSpPr>
        <p:spPr>
          <a:xfrm>
            <a:off x="2871764"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YAZICI</a:t>
            </a:r>
          </a:p>
        </p:txBody>
      </p:sp>
      <p:sp>
        <p:nvSpPr>
          <p:cNvPr id="15" name="TextBox 14"/>
          <p:cNvSpPr txBox="1"/>
          <p:nvPr/>
        </p:nvSpPr>
        <p:spPr>
          <a:xfrm>
            <a:off x="2890052"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Ortak cevabı yazar, tabloyu doldurur.</a:t>
            </a:r>
          </a:p>
        </p:txBody>
      </p:sp>
      <p:sp>
        <p:nvSpPr>
          <p:cNvPr id="16" name="Rounded Rectangle 15"/>
          <p:cNvSpPr/>
          <p:nvPr/>
        </p:nvSpPr>
        <p:spPr>
          <a:xfrm>
            <a:off x="5057728" y="1261872"/>
            <a:ext cx="2076236" cy="31089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57728" y="1261872"/>
            <a:ext cx="2076236" cy="530352"/>
          </a:xfrm>
          <a:prstGeom prst="roundRect">
            <a:avLst>
              <a:gd name="adj" fmla="val 25000"/>
            </a:avLst>
          </a:prstGeom>
          <a:solidFill>
            <a:srgbClr val="6B4F9E"/>
          </a:solidFill>
          <a:ln>
            <a:noFill/>
          </a:ln>
          <a:effectLst/>
        </p:spPr>
        <p:txBody>
          <a:bodyPr rtlCol="0" anchor="ctr"/>
          <a:lstStyle/>
          <a:p/>
        </p:txBody>
      </p:sp>
      <p:sp>
        <p:nvSpPr>
          <p:cNvPr id="18" name="Rectangle 17"/>
          <p:cNvSpPr/>
          <p:nvPr/>
        </p:nvSpPr>
        <p:spPr>
          <a:xfrm>
            <a:off x="5057728" y="1527048"/>
            <a:ext cx="2076236" cy="265176"/>
          </a:xfrm>
          <a:prstGeom prst="rect">
            <a:avLst/>
          </a:prstGeom>
          <a:solidFill>
            <a:srgbClr val="6B4F9E"/>
          </a:solidFill>
          <a:ln>
            <a:noFill/>
          </a:ln>
          <a:effectLst/>
        </p:spPr>
        <p:txBody>
          <a:bodyPr rtlCol="0" anchor="ctr"/>
          <a:lstStyle/>
          <a:p/>
        </p:txBody>
      </p:sp>
      <p:sp>
        <p:nvSpPr>
          <p:cNvPr id="19" name="TextBox 18"/>
          <p:cNvSpPr txBox="1"/>
          <p:nvPr/>
        </p:nvSpPr>
        <p:spPr>
          <a:xfrm>
            <a:off x="5149168"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ZAMAN VE MALZEME</a:t>
            </a:r>
          </a:p>
        </p:txBody>
      </p:sp>
      <p:sp>
        <p:nvSpPr>
          <p:cNvPr id="20" name="TextBox 19"/>
          <p:cNvSpPr txBox="1"/>
          <p:nvPr/>
        </p:nvSpPr>
        <p:spPr>
          <a:xfrm>
            <a:off x="5167456"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Süreyi izler, 2 dk kala uyarır; malzemeyi alır, teslim eder.</a:t>
            </a:r>
          </a:p>
        </p:txBody>
      </p:sp>
      <p:sp>
        <p:nvSpPr>
          <p:cNvPr id="21" name="Rounded Rectangle 20"/>
          <p:cNvSpPr/>
          <p:nvPr/>
        </p:nvSpPr>
        <p:spPr>
          <a:xfrm>
            <a:off x="7335132" y="1261872"/>
            <a:ext cx="2076236" cy="31089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35132" y="1261872"/>
            <a:ext cx="2076236"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7335132" y="1527048"/>
            <a:ext cx="2076236" cy="265176"/>
          </a:xfrm>
          <a:prstGeom prst="rect">
            <a:avLst/>
          </a:prstGeom>
          <a:solidFill>
            <a:srgbClr val="4F4F4F"/>
          </a:solidFill>
          <a:ln>
            <a:noFill/>
          </a:ln>
          <a:effectLst/>
        </p:spPr>
        <p:txBody>
          <a:bodyPr rtlCol="0" anchor="ctr"/>
          <a:lstStyle/>
          <a:p/>
        </p:txBody>
      </p:sp>
      <p:sp>
        <p:nvSpPr>
          <p:cNvPr id="24" name="TextBox 23"/>
          <p:cNvSpPr txBox="1"/>
          <p:nvPr/>
        </p:nvSpPr>
        <p:spPr>
          <a:xfrm>
            <a:off x="7426572"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HARİTA / VERİ OKUYUCU</a:t>
            </a:r>
          </a:p>
        </p:txBody>
      </p:sp>
      <p:sp>
        <p:nvSpPr>
          <p:cNvPr id="25" name="TextBox 24"/>
          <p:cNvSpPr txBox="1"/>
          <p:nvPr/>
        </p:nvSpPr>
        <p:spPr>
          <a:xfrm>
            <a:off x="7444860"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Haritayı, tabloyu ve grafiği okur, gösterir.</a:t>
            </a:r>
          </a:p>
        </p:txBody>
      </p:sp>
      <p:sp>
        <p:nvSpPr>
          <p:cNvPr id="26" name="Rounded Rectangle 25"/>
          <p:cNvSpPr/>
          <p:nvPr/>
        </p:nvSpPr>
        <p:spPr>
          <a:xfrm>
            <a:off x="9612536" y="1261872"/>
            <a:ext cx="2076236" cy="31089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612536" y="1261872"/>
            <a:ext cx="2076236" cy="530352"/>
          </a:xfrm>
          <a:prstGeom prst="roundRect">
            <a:avLst>
              <a:gd name="adj" fmla="val 25000"/>
            </a:avLst>
          </a:prstGeom>
          <a:solidFill>
            <a:srgbClr val="6B4F9E"/>
          </a:solidFill>
          <a:ln>
            <a:noFill/>
          </a:ln>
          <a:effectLst/>
        </p:spPr>
        <p:txBody>
          <a:bodyPr rtlCol="0" anchor="ctr"/>
          <a:lstStyle/>
          <a:p/>
        </p:txBody>
      </p:sp>
      <p:sp>
        <p:nvSpPr>
          <p:cNvPr id="28" name="Rectangle 27"/>
          <p:cNvSpPr/>
          <p:nvPr/>
        </p:nvSpPr>
        <p:spPr>
          <a:xfrm>
            <a:off x="9612536" y="1527048"/>
            <a:ext cx="2076236" cy="265176"/>
          </a:xfrm>
          <a:prstGeom prst="rect">
            <a:avLst/>
          </a:prstGeom>
          <a:solidFill>
            <a:srgbClr val="6B4F9E"/>
          </a:solidFill>
          <a:ln>
            <a:noFill/>
          </a:ln>
          <a:effectLst/>
        </p:spPr>
        <p:txBody>
          <a:bodyPr rtlCol="0" anchor="ctr"/>
          <a:lstStyle/>
          <a:p/>
        </p:txBody>
      </p:sp>
      <p:sp>
        <p:nvSpPr>
          <p:cNvPr id="29" name="TextBox 28"/>
          <p:cNvSpPr txBox="1"/>
          <p:nvPr/>
        </p:nvSpPr>
        <p:spPr>
          <a:xfrm>
            <a:off x="9703976"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KONTROLCÜ</a:t>
            </a:r>
          </a:p>
        </p:txBody>
      </p:sp>
      <p:sp>
        <p:nvSpPr>
          <p:cNvPr id="30" name="TextBox 29"/>
          <p:cNvSpPr txBox="1"/>
          <p:nvPr/>
        </p:nvSpPr>
        <p:spPr>
          <a:xfrm>
            <a:off x="9722264"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Yazımı, kaynağı ve doğruluğu denetler.</a:t>
            </a:r>
          </a:p>
        </p:txBody>
      </p:sp>
      <p:sp>
        <p:nvSpPr>
          <p:cNvPr id="31" name="Rounded Rectangle 30"/>
          <p:cNvSpPr/>
          <p:nvPr/>
        </p:nvSpPr>
        <p:spPr>
          <a:xfrm>
            <a:off x="502920" y="4599432"/>
            <a:ext cx="11185855" cy="164592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400" b="1" i="0">
                <a:solidFill>
                  <a:srgbClr val="6B4F9E"/>
                </a:solidFill>
                <a:latin typeface="Calibri"/>
              </a:rPr>
              <a:t>8 grup · 7 ünite + geleceğin konuları · A3 kâğıda meslek ağacı</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Grupta “30 cm sesi” · söz hakkı isim kartıyla · farklı görüşlere saygı</a:t>
            </a:r>
          </a:p>
        </p:txBody>
      </p:sp>
      <p:sp>
        <p:nvSpPr>
          <p:cNvPr id="32" name="TextBox 3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109 / 173</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Meslek ağacı: ne yapacağız?</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 · 22 dk</a:t>
            </a:r>
          </a:p>
        </p:txBody>
      </p:sp>
      <p:sp>
        <p:nvSpPr>
          <p:cNvPr id="6" name="Rounded Rectangle 5"/>
          <p:cNvSpPr/>
          <p:nvPr/>
        </p:nvSpPr>
        <p:spPr>
          <a:xfrm>
            <a:off x="502920" y="1261872"/>
            <a:ext cx="2645587" cy="237744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645587" cy="530352"/>
          </a:xfrm>
          <a:prstGeom prst="roundRect">
            <a:avLst>
              <a:gd name="adj" fmla="val 25000"/>
            </a:avLst>
          </a:prstGeom>
          <a:solidFill>
            <a:srgbClr val="FCC021"/>
          </a:solidFill>
          <a:ln>
            <a:noFill/>
          </a:ln>
          <a:effectLst/>
        </p:spPr>
        <p:txBody>
          <a:bodyPr rtlCol="0" anchor="ctr"/>
          <a:lstStyle/>
          <a:p/>
        </p:txBody>
      </p:sp>
      <p:sp>
        <p:nvSpPr>
          <p:cNvPr id="8" name="Rectangle 7"/>
          <p:cNvSpPr/>
          <p:nvPr/>
        </p:nvSpPr>
        <p:spPr>
          <a:xfrm>
            <a:off x="502920" y="1527048"/>
            <a:ext cx="2645587" cy="265176"/>
          </a:xfrm>
          <a:prstGeom prst="rect">
            <a:avLst/>
          </a:prstGeom>
          <a:solidFill>
            <a:srgbClr val="FCC021"/>
          </a:solidFill>
          <a:ln>
            <a:noFill/>
          </a:ln>
          <a:effectLst/>
        </p:spPr>
        <p:txBody>
          <a:bodyPr rtlCol="0" anchor="ctr"/>
          <a:lstStyle/>
          <a:p/>
        </p:txBody>
      </p:sp>
      <p:sp>
        <p:nvSpPr>
          <p:cNvPr id="9" name="TextBox 8"/>
          <p:cNvSpPr txBox="1"/>
          <p:nvPr/>
        </p:nvSpPr>
        <p:spPr>
          <a:xfrm>
            <a:off x="59436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Kökler</a:t>
            </a:r>
          </a:p>
        </p:txBody>
      </p:sp>
      <p:sp>
        <p:nvSpPr>
          <p:cNvPr id="10" name="TextBox 9"/>
          <p:cNvSpPr txBox="1"/>
          <p:nvPr/>
        </p:nvSpPr>
        <p:spPr>
          <a:xfrm>
            <a:off x="612648" y="1865376"/>
            <a:ext cx="2426131" cy="170078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Ünitenin becerileri (programdaki alan becerisi)</a:t>
            </a:r>
          </a:p>
        </p:txBody>
      </p:sp>
      <p:sp>
        <p:nvSpPr>
          <p:cNvPr id="11" name="Rounded Rectangle 10"/>
          <p:cNvSpPr/>
          <p:nvPr/>
        </p:nvSpPr>
        <p:spPr>
          <a:xfrm>
            <a:off x="3349675" y="1261872"/>
            <a:ext cx="2645587" cy="237744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3349675" y="1261872"/>
            <a:ext cx="2645587" cy="530352"/>
          </a:xfrm>
          <a:prstGeom prst="roundRect">
            <a:avLst>
              <a:gd name="adj" fmla="val 25000"/>
            </a:avLst>
          </a:prstGeom>
          <a:solidFill>
            <a:srgbClr val="7A5C9E"/>
          </a:solidFill>
          <a:ln>
            <a:noFill/>
          </a:ln>
          <a:effectLst/>
        </p:spPr>
        <p:txBody>
          <a:bodyPr rtlCol="0" anchor="ctr"/>
          <a:lstStyle/>
          <a:p/>
        </p:txBody>
      </p:sp>
      <p:sp>
        <p:nvSpPr>
          <p:cNvPr id="13" name="Rectangle 12"/>
          <p:cNvSpPr/>
          <p:nvPr/>
        </p:nvSpPr>
        <p:spPr>
          <a:xfrm>
            <a:off x="3349675" y="1527048"/>
            <a:ext cx="2645587" cy="265176"/>
          </a:xfrm>
          <a:prstGeom prst="rect">
            <a:avLst/>
          </a:prstGeom>
          <a:solidFill>
            <a:srgbClr val="7A5C9E"/>
          </a:solidFill>
          <a:ln>
            <a:noFill/>
          </a:ln>
          <a:effectLst/>
        </p:spPr>
        <p:txBody>
          <a:bodyPr rtlCol="0" anchor="ctr"/>
          <a:lstStyle/>
          <a:p/>
        </p:txBody>
      </p:sp>
      <p:sp>
        <p:nvSpPr>
          <p:cNvPr id="14" name="TextBox 13"/>
          <p:cNvSpPr txBox="1"/>
          <p:nvPr/>
        </p:nvSpPr>
        <p:spPr>
          <a:xfrm>
            <a:off x="344111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Gövde</a:t>
            </a:r>
          </a:p>
        </p:txBody>
      </p:sp>
      <p:sp>
        <p:nvSpPr>
          <p:cNvPr id="15" name="TextBox 14"/>
          <p:cNvSpPr txBox="1"/>
          <p:nvPr/>
        </p:nvSpPr>
        <p:spPr>
          <a:xfrm>
            <a:off x="3459403" y="1865376"/>
            <a:ext cx="2426131" cy="170078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Ünitenin adı</a:t>
            </a:r>
          </a:p>
        </p:txBody>
      </p:sp>
      <p:sp>
        <p:nvSpPr>
          <p:cNvPr id="16" name="Rounded Rectangle 15"/>
          <p:cNvSpPr/>
          <p:nvPr/>
        </p:nvSpPr>
        <p:spPr>
          <a:xfrm>
            <a:off x="6196430" y="1261872"/>
            <a:ext cx="2645587" cy="237744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6196430" y="1261872"/>
            <a:ext cx="2645587" cy="530352"/>
          </a:xfrm>
          <a:prstGeom prst="roundRect">
            <a:avLst>
              <a:gd name="adj" fmla="val 25000"/>
            </a:avLst>
          </a:prstGeom>
          <a:solidFill>
            <a:srgbClr val="2C6E8F"/>
          </a:solidFill>
          <a:ln>
            <a:noFill/>
          </a:ln>
          <a:effectLst/>
        </p:spPr>
        <p:txBody>
          <a:bodyPr rtlCol="0" anchor="ctr"/>
          <a:lstStyle/>
          <a:p/>
        </p:txBody>
      </p:sp>
      <p:sp>
        <p:nvSpPr>
          <p:cNvPr id="18" name="Rectangle 17"/>
          <p:cNvSpPr/>
          <p:nvPr/>
        </p:nvSpPr>
        <p:spPr>
          <a:xfrm>
            <a:off x="6196430" y="1527048"/>
            <a:ext cx="2645587" cy="265176"/>
          </a:xfrm>
          <a:prstGeom prst="rect">
            <a:avLst/>
          </a:prstGeom>
          <a:solidFill>
            <a:srgbClr val="2C6E8F"/>
          </a:solidFill>
          <a:ln>
            <a:noFill/>
          </a:ln>
          <a:effectLst/>
        </p:spPr>
        <p:txBody>
          <a:bodyPr rtlCol="0" anchor="ctr"/>
          <a:lstStyle/>
          <a:p/>
        </p:txBody>
      </p:sp>
      <p:sp>
        <p:nvSpPr>
          <p:cNvPr id="19" name="TextBox 18"/>
          <p:cNvSpPr txBox="1"/>
          <p:nvPr/>
        </p:nvSpPr>
        <p:spPr>
          <a:xfrm>
            <a:off x="628787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Dallar</a:t>
            </a:r>
          </a:p>
        </p:txBody>
      </p:sp>
      <p:sp>
        <p:nvSpPr>
          <p:cNvPr id="20" name="TextBox 19"/>
          <p:cNvSpPr txBox="1"/>
          <p:nvPr/>
        </p:nvSpPr>
        <p:spPr>
          <a:xfrm>
            <a:off x="6306158" y="1865376"/>
            <a:ext cx="2426131" cy="170078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Ünitenin konuları (içerik çerçevesi)</a:t>
            </a:r>
          </a:p>
        </p:txBody>
      </p:sp>
      <p:sp>
        <p:nvSpPr>
          <p:cNvPr id="21" name="Rounded Rectangle 20"/>
          <p:cNvSpPr/>
          <p:nvPr/>
        </p:nvSpPr>
        <p:spPr>
          <a:xfrm>
            <a:off x="9043185" y="1261872"/>
            <a:ext cx="2645587" cy="237744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9043185" y="1261872"/>
            <a:ext cx="2645587" cy="530352"/>
          </a:xfrm>
          <a:prstGeom prst="roundRect">
            <a:avLst>
              <a:gd name="adj" fmla="val 25000"/>
            </a:avLst>
          </a:prstGeom>
          <a:solidFill>
            <a:srgbClr val="2E7D32"/>
          </a:solidFill>
          <a:ln>
            <a:noFill/>
          </a:ln>
          <a:effectLst/>
        </p:spPr>
        <p:txBody>
          <a:bodyPr rtlCol="0" anchor="ctr"/>
          <a:lstStyle/>
          <a:p/>
        </p:txBody>
      </p:sp>
      <p:sp>
        <p:nvSpPr>
          <p:cNvPr id="23" name="Rectangle 22"/>
          <p:cNvSpPr/>
          <p:nvPr/>
        </p:nvSpPr>
        <p:spPr>
          <a:xfrm>
            <a:off x="9043185" y="1527048"/>
            <a:ext cx="2645587" cy="265176"/>
          </a:xfrm>
          <a:prstGeom prst="rect">
            <a:avLst/>
          </a:prstGeom>
          <a:solidFill>
            <a:srgbClr val="2E7D32"/>
          </a:solidFill>
          <a:ln>
            <a:noFill/>
          </a:ln>
          <a:effectLst/>
        </p:spPr>
        <p:txBody>
          <a:bodyPr rtlCol="0" anchor="ctr"/>
          <a:lstStyle/>
          <a:p/>
        </p:txBody>
      </p:sp>
      <p:sp>
        <p:nvSpPr>
          <p:cNvPr id="24" name="TextBox 23"/>
          <p:cNvSpPr txBox="1"/>
          <p:nvPr/>
        </p:nvSpPr>
        <p:spPr>
          <a:xfrm>
            <a:off x="913462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Yapraklar</a:t>
            </a:r>
          </a:p>
        </p:txBody>
      </p:sp>
      <p:sp>
        <p:nvSpPr>
          <p:cNvPr id="25" name="TextBox 24"/>
          <p:cNvSpPr txBox="1"/>
          <p:nvPr/>
        </p:nvSpPr>
        <p:spPr>
          <a:xfrm>
            <a:off x="9152913" y="1865376"/>
            <a:ext cx="2426131" cy="170078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Meslekler: her yaprakta bir meslek + bu konuyu nasıl kullanır + kaynak</a:t>
            </a:r>
          </a:p>
        </p:txBody>
      </p:sp>
      <p:sp>
        <p:nvSpPr>
          <p:cNvPr id="26" name="Rounded Rectangle 25"/>
          <p:cNvSpPr/>
          <p:nvPr/>
        </p:nvSpPr>
        <p:spPr>
          <a:xfrm>
            <a:off x="502920" y="3867912"/>
            <a:ext cx="11185855" cy="1051560"/>
          </a:xfrm>
          <a:prstGeom prst="roundRect">
            <a:avLst>
              <a:gd name="adj" fmla="val 8000"/>
            </a:avLst>
          </a:prstGeom>
          <a:solidFill>
            <a:srgbClr val="FFF3D1"/>
          </a:solidFill>
          <a:ln>
            <a:noFill/>
          </a:ln>
          <a:effectLst/>
        </p:spPr>
        <p:txBody>
          <a:bodyPr rtlCol="0" anchor="ctr" wrap="square" lIns="201168" rIns="201168" tIns="73152" bIns="73152">
            <a:noAutofit/>
          </a:bodyPr>
          <a:lstStyle/>
          <a:p>
            <a:pPr algn="l">
              <a:spcBef>
                <a:spcPts val="0"/>
              </a:spcBef>
              <a:spcAft>
                <a:spcPts val="0"/>
              </a:spcAft>
            </a:pPr>
            <a:r>
              <a:rPr lang="tr-TR" sz="2200" b="1" i="0">
                <a:solidFill>
                  <a:srgbClr val="262626"/>
                </a:solidFill>
                <a:latin typeface="Calibri"/>
              </a:rPr>
              <a:t>A3 kâğıt, iki renk kalem.</a:t>
            </a:r>
            <a:r>
              <a:rPr lang="tr-TR" sz="2200" b="0" i="0">
                <a:solidFill>
                  <a:srgbClr val="262626"/>
                </a:solidFill>
                <a:latin typeface="Calibri"/>
              </a:rPr>
              <a:t> Ağacın altına grubun adı ve kaynak listesi yazılır.</a:t>
            </a:r>
          </a:p>
        </p:txBody>
      </p:sp>
      <p:sp>
        <p:nvSpPr>
          <p:cNvPr id="27" name="Rounded Rectangle 26"/>
          <p:cNvSpPr/>
          <p:nvPr/>
        </p:nvSpPr>
        <p:spPr>
          <a:xfrm>
            <a:off x="502920" y="5102352"/>
            <a:ext cx="11185855" cy="1143001"/>
          </a:xfrm>
          <a:prstGeom prst="roundRect">
            <a:avLst>
              <a:gd name="adj" fmla="val 8000"/>
            </a:avLst>
          </a:prstGeom>
          <a:solidFill>
            <a:srgbClr val="E3ECF5"/>
          </a:solidFill>
          <a:ln>
            <a:noFill/>
          </a:ln>
          <a:effectLst/>
        </p:spPr>
        <p:txBody>
          <a:bodyPr rtlCol="0" anchor="ctr" wrap="square" lIns="201168" rIns="201168" tIns="73152" bIns="73152">
            <a:noAutofit/>
          </a:bodyPr>
          <a:lstStyle/>
          <a:p>
            <a:pPr algn="l">
              <a:spcBef>
                <a:spcPts val="0"/>
              </a:spcBef>
              <a:spcAft>
                <a:spcPts val="0"/>
              </a:spcAft>
            </a:pPr>
            <a:r>
              <a:rPr lang="tr-TR" sz="2200" b="1" i="0">
                <a:solidFill>
                  <a:srgbClr val="262626"/>
                </a:solidFill>
                <a:latin typeface="Calibri"/>
              </a:rPr>
              <a:t>Emin değilsek:</a:t>
            </a:r>
            <a:r>
              <a:rPr lang="tr-TR" sz="2200" b="0" i="0">
                <a:solidFill>
                  <a:srgbClr val="262626"/>
                </a:solidFill>
                <a:latin typeface="Calibri"/>
              </a:rPr>
              <a:t> yaprağa soru olarak yazarız — “Arkeologlar höyük kazısında mı çalışır?”</a:t>
            </a:r>
          </a:p>
        </p:txBody>
      </p:sp>
      <p:sp>
        <p:nvSpPr>
          <p:cNvPr id="28" name="TextBox 2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110 / 173</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Hangi grup hangi üniteyi alıyor?</a:t>
            </a:r>
          </a:p>
        </p:txBody>
      </p:sp>
      <p:sp>
        <p:nvSpPr>
          <p:cNvPr id="5" name="Rounded Rectangle 4"/>
          <p:cNvSpPr/>
          <p:nvPr/>
        </p:nvSpPr>
        <p:spPr>
          <a:xfrm>
            <a:off x="9555480" y="201168"/>
            <a:ext cx="2221992" cy="475488"/>
          </a:xfrm>
          <a:prstGeom prst="roundRect">
            <a:avLst>
              <a:gd name="adj" fmla="val 50000"/>
            </a:avLst>
          </a:prstGeom>
          <a:solidFill>
            <a:srgbClr val="6B4F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8 GRUP</a:t>
            </a:r>
          </a:p>
        </p:txBody>
      </p:sp>
      <p:graphicFrame>
        <p:nvGraphicFramePr>
          <p:cNvPr id="6" name="Table 5"/>
          <p:cNvGraphicFramePr>
            <a:graphicFrameLocks noGrp="1"/>
          </p:cNvGraphicFramePr>
          <p:nvPr/>
        </p:nvGraphicFramePr>
        <p:xfrm>
          <a:off x="502920" y="1243584"/>
          <a:ext cx="11183112" cy="5120640"/>
        </p:xfrm>
        <a:graphic>
          <a:graphicData uri="http://schemas.openxmlformats.org/drawingml/2006/table">
            <a:tbl>
              <a:tblPr firstRow="1" bandRow="1">
                <a:tableStyleId>{5C22544A-7EE6-4342-B048-85BDC9FD1C3A}</a:tableStyleId>
              </a:tblPr>
              <a:tblGrid>
                <a:gridCol w="731520"/>
                <a:gridCol w="3566160"/>
                <a:gridCol w="6885432"/>
              </a:tblGrid>
              <a:tr h="438912">
                <a:tc>
                  <a:txBody>
                    <a:bodyPr wrap="square"/>
                    <a:lstStyle/>
                    <a:p>
                      <a:pPr algn="ctr">
                        <a:spcBef>
                          <a:spcPts val="0"/>
                        </a:spcBef>
                        <a:spcAft>
                          <a:spcPts val="0"/>
                        </a:spcAft>
                      </a:pPr>
                      <a:r>
                        <a:rPr lang="tr-TR" sz="1600" b="1" i="0">
                          <a:solidFill>
                            <a:srgbClr val="FFFFFF"/>
                          </a:solidFill>
                          <a:latin typeface="Calibri"/>
                        </a:rPr>
                        <a:t>Grup</a:t>
                      </a:r>
                    </a:p>
                  </a:txBody>
                  <a:tcPr marL="54864" marR="54864" marT="18288" marB="18288" anchor="ctr">
                    <a:solidFill>
                      <a:srgbClr val="6B4F9E"/>
                    </a:solidFill>
                  </a:tcPr>
                </a:tc>
                <a:tc>
                  <a:txBody>
                    <a:bodyPr wrap="square"/>
                    <a:lstStyle/>
                    <a:p>
                      <a:pPr algn="ctr">
                        <a:spcBef>
                          <a:spcPts val="0"/>
                        </a:spcBef>
                        <a:spcAft>
                          <a:spcPts val="0"/>
                        </a:spcAft>
                      </a:pPr>
                      <a:r>
                        <a:rPr lang="tr-TR" sz="1600" b="1" i="0">
                          <a:solidFill>
                            <a:srgbClr val="FFFFFF"/>
                          </a:solidFill>
                          <a:latin typeface="Calibri"/>
                        </a:rPr>
                        <a:t>Ünite</a:t>
                      </a:r>
                    </a:p>
                  </a:txBody>
                  <a:tcPr marL="54864" marR="54864" marT="18288" marB="18288" anchor="ctr">
                    <a:solidFill>
                      <a:srgbClr val="6B4F9E"/>
                    </a:solidFill>
                  </a:tcPr>
                </a:tc>
                <a:tc>
                  <a:txBody>
                    <a:bodyPr wrap="square"/>
                    <a:lstStyle/>
                    <a:p>
                      <a:pPr algn="ctr">
                        <a:spcBef>
                          <a:spcPts val="0"/>
                        </a:spcBef>
                        <a:spcAft>
                          <a:spcPts val="0"/>
                        </a:spcAft>
                      </a:pPr>
                      <a:r>
                        <a:rPr lang="tr-TR" sz="1600" b="1" i="0">
                          <a:solidFill>
                            <a:srgbClr val="FFFFFF"/>
                          </a:solidFill>
                          <a:latin typeface="Calibri"/>
                        </a:rPr>
                        <a:t>Dallar: içerik çerçevesi (program)</a:t>
                      </a:r>
                    </a:p>
                  </a:txBody>
                  <a:tcPr marL="54864" marR="54864" marT="18288" marB="18288" anchor="ctr">
                    <a:solidFill>
                      <a:srgbClr val="6B4F9E"/>
                    </a:solidFill>
                  </a:tcPr>
                </a:tc>
              </a:tr>
              <a:tr h="585216">
                <a:tc>
                  <a:txBody>
                    <a:bodyPr wrap="square"/>
                    <a:lstStyle/>
                    <a:p>
                      <a:pPr algn="ctr">
                        <a:spcBef>
                          <a:spcPts val="0"/>
                        </a:spcBef>
                        <a:spcAft>
                          <a:spcPts val="0"/>
                        </a:spcAft>
                      </a:pPr>
                      <a:r>
                        <a:rPr lang="tr-TR" sz="16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Coğrafyanın Doğası</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Coğrafi bakış</a:t>
                      </a:r>
                    </a:p>
                  </a:txBody>
                  <a:tcPr marL="54864" marR="54864" marT="18288" marB="18288" anchor="ctr">
                    <a:solidFill>
                      <a:srgbClr val="FFFFFF"/>
                    </a:solidFill>
                  </a:tcPr>
                </a:tc>
              </a:tr>
              <a:tr h="585216">
                <a:tc>
                  <a:txBody>
                    <a:bodyPr wrap="square"/>
                    <a:lstStyle/>
                    <a:p>
                      <a:pPr algn="ctr">
                        <a:spcBef>
                          <a:spcPts val="0"/>
                        </a:spcBef>
                        <a:spcAft>
                          <a:spcPts val="0"/>
                        </a:spcAft>
                      </a:pPr>
                      <a:r>
                        <a:rPr lang="tr-TR" sz="1600" b="0" i="0">
                          <a:solidFill>
                            <a:srgbClr val="262626"/>
                          </a:solidFill>
                          <a:latin typeface="Calibri"/>
                        </a:rPr>
                        <a:t>2</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Mekânsal Bilgi Teknolojileri</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CBS ve uzaktan algılamanın uygulama alanları · mekânsal verilerin haritalara aktarılması</a:t>
                      </a:r>
                    </a:p>
                  </a:txBody>
                  <a:tcPr marL="54864" marR="54864" marT="18288" marB="18288" anchor="ctr">
                    <a:solidFill>
                      <a:srgbClr val="F0F0F0"/>
                    </a:solidFill>
                  </a:tcPr>
                </a:tc>
              </a:tr>
              <a:tr h="585216">
                <a:tc>
                  <a:txBody>
                    <a:bodyPr wrap="square"/>
                    <a:lstStyle/>
                    <a:p>
                      <a:pPr algn="ctr">
                        <a:spcBef>
                          <a:spcPts val="0"/>
                        </a:spcBef>
                        <a:spcAft>
                          <a:spcPts val="0"/>
                        </a:spcAft>
                      </a:pPr>
                      <a:r>
                        <a:rPr lang="tr-TR" sz="16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Doğal Sistemler ve Süreçler</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Tektonik süreçler · aşınma ve çözünme · aşınım ve birikim · gözlem ve saha çalışması · yeryüzü şekilleri ile beşerî faaliyetler</a:t>
                      </a:r>
                    </a:p>
                  </a:txBody>
                  <a:tcPr marL="54864" marR="54864" marT="18288" marB="18288" anchor="ctr">
                    <a:solidFill>
                      <a:srgbClr val="FFFFFF"/>
                    </a:solidFill>
                  </a:tcPr>
                </a:tc>
              </a:tr>
              <a:tr h="585216">
                <a:tc>
                  <a:txBody>
                    <a:bodyPr wrap="square"/>
                    <a:lstStyle/>
                    <a:p>
                      <a:pPr algn="ctr">
                        <a:spcBef>
                          <a:spcPts val="0"/>
                        </a:spcBef>
                        <a:spcAft>
                          <a:spcPts val="0"/>
                        </a:spcAft>
                      </a:pPr>
                      <a:r>
                        <a:rPr lang="tr-TR" sz="1600" b="0" i="0">
                          <a:solidFill>
                            <a:srgbClr val="262626"/>
                          </a:solidFill>
                          <a:latin typeface="Calibri"/>
                        </a:rPr>
                        <a:t>4</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Beşerî Sistemler ve Süreçler</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Yerleşmelerin kuruluşu ve gelişimi · yerleşmelerin fonksiyonları</a:t>
                      </a:r>
                    </a:p>
                  </a:txBody>
                  <a:tcPr marL="54864" marR="54864" marT="18288" marB="18288" anchor="ctr">
                    <a:solidFill>
                      <a:srgbClr val="F0F0F0"/>
                    </a:solidFill>
                  </a:tcPr>
                </a:tc>
              </a:tr>
              <a:tr h="585216">
                <a:tc>
                  <a:txBody>
                    <a:bodyPr wrap="square"/>
                    <a:lstStyle/>
                    <a:p>
                      <a:pPr algn="ctr">
                        <a:spcBef>
                          <a:spcPts val="0"/>
                        </a:spcBef>
                        <a:spcAft>
                          <a:spcPts val="0"/>
                        </a:spcAft>
                      </a:pPr>
                      <a:r>
                        <a:rPr lang="tr-TR" sz="16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Ekonomik Faaliyetler ve Etkileri</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Ekonomik faaliyetlerin özellikleri · ekonomik sektörler ve gelişmişlik · Türkiye ekonomisinin sektörel dağılımı</a:t>
                      </a:r>
                    </a:p>
                  </a:txBody>
                  <a:tcPr marL="54864" marR="54864" marT="18288" marB="18288" anchor="ctr">
                    <a:solidFill>
                      <a:srgbClr val="FFFFFF"/>
                    </a:solidFill>
                  </a:tcPr>
                </a:tc>
              </a:tr>
              <a:tr h="585216">
                <a:tc>
                  <a:txBody>
                    <a:bodyPr wrap="square"/>
                    <a:lstStyle/>
                    <a:p>
                      <a:pPr algn="ctr">
                        <a:spcBef>
                          <a:spcPts val="0"/>
                        </a:spcBef>
                        <a:spcAft>
                          <a:spcPts val="0"/>
                        </a:spcAft>
                      </a:pPr>
                      <a:r>
                        <a:rPr lang="tr-TR" sz="1600" b="0" i="0">
                          <a:solidFill>
                            <a:srgbClr val="262626"/>
                          </a:solidFill>
                          <a:latin typeface="Calibri"/>
                        </a:rPr>
                        <a:t>6</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Afetler ve Sürdürülebilir Çevre</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Afetlerle mücadelede iyi uygulama örnekleri · afetlere karşı dirençli yaşam alanları · afetlerden korunma · afet bilinci</a:t>
                      </a:r>
                    </a:p>
                  </a:txBody>
                  <a:tcPr marL="54864" marR="54864" marT="18288" marB="18288" anchor="ctr">
                    <a:solidFill>
                      <a:srgbClr val="F0F0F0"/>
                    </a:solidFill>
                  </a:tcPr>
                </a:tc>
              </a:tr>
              <a:tr h="585216">
                <a:tc>
                  <a:txBody>
                    <a:bodyPr wrap="square"/>
                    <a:lstStyle/>
                    <a:p>
                      <a:pPr algn="ctr">
                        <a:spcBef>
                          <a:spcPts val="0"/>
                        </a:spcBef>
                        <a:spcAft>
                          <a:spcPts val="0"/>
                        </a:spcAft>
                      </a:pPr>
                      <a:r>
                        <a:rPr lang="tr-TR" sz="16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Bölgeler, Ülkeler ve Küresel Bağlantılar</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Türk kültürünün mekânsal özellikleri</a:t>
                      </a:r>
                    </a:p>
                  </a:txBody>
                  <a:tcPr marL="54864" marR="54864" marT="18288" marB="18288" anchor="ctr">
                    <a:solidFill>
                      <a:srgbClr val="FFFFFF"/>
                    </a:solidFill>
                  </a:tcPr>
                </a:tc>
              </a:tr>
              <a:tr h="585216">
                <a:tc>
                  <a:txBody>
                    <a:bodyPr wrap="square"/>
                    <a:lstStyle/>
                    <a:p>
                      <a:pPr algn="ctr">
                        <a:spcBef>
                          <a:spcPts val="0"/>
                        </a:spcBef>
                        <a:spcAft>
                          <a:spcPts val="0"/>
                        </a:spcAft>
                      </a:pPr>
                      <a:r>
                        <a:rPr lang="tr-TR" sz="1600" b="0" i="0">
                          <a:solidFill>
                            <a:srgbClr val="262626"/>
                          </a:solidFill>
                          <a:latin typeface="Calibri"/>
                        </a:rPr>
                        <a:t>8</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Geleceğin konuları</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doğal kaynaklar, küresel iklim değişikliği, afetler, sürdürülebilir kalkınma, şehir planlaması, veri analizi (12. sınıf programı)</a:t>
                      </a:r>
                    </a:p>
                  </a:txBody>
                  <a:tcPr marL="54864" marR="54864" marT="18288" marB="18288" anchor="ctr">
                    <a:solidFill>
                      <a:srgbClr val="F0F0F0"/>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TextBox 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111 / 173</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8. grup: geleceğin konuları</a:t>
            </a:r>
          </a:p>
        </p:txBody>
      </p:sp>
      <p:sp>
        <p:nvSpPr>
          <p:cNvPr id="5" name="Rounded Rectangle 4"/>
          <p:cNvSpPr/>
          <p:nvPr/>
        </p:nvSpPr>
        <p:spPr>
          <a:xfrm>
            <a:off x="9555480" y="201168"/>
            <a:ext cx="2221992" cy="475488"/>
          </a:xfrm>
          <a:prstGeom prst="roundRect">
            <a:avLst>
              <a:gd name="adj" fmla="val 50000"/>
            </a:avLst>
          </a:prstGeom>
          <a:solidFill>
            <a:srgbClr val="6B4F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12. SINIF PROGRAMI</a:t>
            </a:r>
          </a:p>
        </p:txBody>
      </p:sp>
      <p:sp>
        <p:nvSpPr>
          <p:cNvPr id="6" name="Rounded Rectangle 5"/>
          <p:cNvSpPr/>
          <p:nvPr/>
        </p:nvSpPr>
        <p:spPr>
          <a:xfrm>
            <a:off x="502920" y="1261872"/>
            <a:ext cx="11185855" cy="1051560"/>
          </a:xfrm>
          <a:prstGeom prst="roundRect">
            <a:avLst>
              <a:gd name="adj" fmla="val 8000"/>
            </a:avLst>
          </a:prstGeom>
          <a:solidFill>
            <a:srgbClr val="F0F0F0"/>
          </a:solidFill>
          <a:ln>
            <a:noFill/>
          </a:ln>
          <a:effectLst/>
        </p:spPr>
        <p:txBody>
          <a:bodyPr rtlCol="0" anchor="ctr" wrap="square" lIns="201168" rIns="201168" tIns="73152" bIns="73152">
            <a:noAutofit/>
          </a:bodyPr>
          <a:lstStyle/>
          <a:p>
            <a:pPr algn="l">
              <a:spcBef>
                <a:spcPts val="0"/>
              </a:spcBef>
              <a:spcAft>
                <a:spcPts val="0"/>
              </a:spcAft>
            </a:pPr>
            <a:r>
              <a:rPr lang="tr-TR" sz="2200" b="1" i="0">
                <a:solidFill>
                  <a:srgbClr val="262626"/>
                </a:solidFill>
                <a:latin typeface="Calibri"/>
              </a:rPr>
              <a:t>Öğretim programına göre gelecekte coğrafyanın ilgi alanında daha fazla yer alması beklenen konular:</a:t>
            </a:r>
          </a:p>
        </p:txBody>
      </p:sp>
      <p:sp>
        <p:nvSpPr>
          <p:cNvPr id="7" name="Rounded Rectangle 6"/>
          <p:cNvSpPr/>
          <p:nvPr/>
        </p:nvSpPr>
        <p:spPr>
          <a:xfrm>
            <a:off x="502920" y="2542032"/>
            <a:ext cx="3545738" cy="1097280"/>
          </a:xfrm>
          <a:prstGeom prst="roundRect">
            <a:avLst>
              <a:gd name="adj" fmla="val 30000"/>
            </a:avLst>
          </a:prstGeom>
          <a:solidFill>
            <a:srgbClr val="FFFFFF"/>
          </a:solidFill>
          <a:ln w="31750">
            <a:solidFill>
              <a:srgbClr val="6B4F9E"/>
            </a:solidFill>
          </a:ln>
          <a:effectLst/>
        </p:spPr>
        <p:txBody>
          <a:bodyPr rtlCol="0" anchor="ctr" wrap="square" lIns="128016" rIns="128016" tIns="73152" bIns="73152">
            <a:noAutofit/>
          </a:bodyPr>
          <a:lstStyle/>
          <a:p>
            <a:pPr algn="ctr">
              <a:spcBef>
                <a:spcPts val="0"/>
              </a:spcBef>
              <a:spcAft>
                <a:spcPts val="0"/>
              </a:spcAft>
            </a:pPr>
            <a:r>
              <a:rPr lang="tr-TR" sz="2600" b="1" i="0">
                <a:solidFill>
                  <a:srgbClr val="6B4F9E"/>
                </a:solidFill>
                <a:latin typeface="Calibri"/>
              </a:rPr>
              <a:t>doğal kaynaklar</a:t>
            </a:r>
          </a:p>
        </p:txBody>
      </p:sp>
      <p:sp>
        <p:nvSpPr>
          <p:cNvPr id="8" name="Rounded Rectangle 7"/>
          <p:cNvSpPr/>
          <p:nvPr/>
        </p:nvSpPr>
        <p:spPr>
          <a:xfrm>
            <a:off x="4322978" y="2542032"/>
            <a:ext cx="3545738" cy="1097280"/>
          </a:xfrm>
          <a:prstGeom prst="roundRect">
            <a:avLst>
              <a:gd name="adj" fmla="val 30000"/>
            </a:avLst>
          </a:prstGeom>
          <a:solidFill>
            <a:srgbClr val="FFFFFF"/>
          </a:solidFill>
          <a:ln w="31750">
            <a:solidFill>
              <a:srgbClr val="6B4F9E"/>
            </a:solidFill>
          </a:ln>
          <a:effectLst/>
        </p:spPr>
        <p:txBody>
          <a:bodyPr rtlCol="0" anchor="ctr" wrap="square" lIns="128016" rIns="128016" tIns="73152" bIns="73152">
            <a:noAutofit/>
          </a:bodyPr>
          <a:lstStyle/>
          <a:p>
            <a:pPr algn="ctr">
              <a:spcBef>
                <a:spcPts val="0"/>
              </a:spcBef>
              <a:spcAft>
                <a:spcPts val="0"/>
              </a:spcAft>
            </a:pPr>
            <a:r>
              <a:rPr lang="tr-TR" sz="2450" b="1" i="0">
                <a:solidFill>
                  <a:srgbClr val="6B4F9E"/>
                </a:solidFill>
                <a:latin typeface="Calibri"/>
              </a:rPr>
              <a:t>küresel iklim değişikliği</a:t>
            </a:r>
          </a:p>
        </p:txBody>
      </p:sp>
      <p:sp>
        <p:nvSpPr>
          <p:cNvPr id="9" name="Rounded Rectangle 8"/>
          <p:cNvSpPr/>
          <p:nvPr/>
        </p:nvSpPr>
        <p:spPr>
          <a:xfrm>
            <a:off x="8143036" y="2542032"/>
            <a:ext cx="3545738" cy="1097280"/>
          </a:xfrm>
          <a:prstGeom prst="roundRect">
            <a:avLst>
              <a:gd name="adj" fmla="val 30000"/>
            </a:avLst>
          </a:prstGeom>
          <a:solidFill>
            <a:srgbClr val="FFFFFF"/>
          </a:solidFill>
          <a:ln w="31750">
            <a:solidFill>
              <a:srgbClr val="6B4F9E"/>
            </a:solidFill>
          </a:ln>
          <a:effectLst/>
        </p:spPr>
        <p:txBody>
          <a:bodyPr rtlCol="0" anchor="ctr" wrap="square" lIns="128016" rIns="128016" tIns="73152" bIns="73152">
            <a:noAutofit/>
          </a:bodyPr>
          <a:lstStyle/>
          <a:p>
            <a:pPr algn="ctr">
              <a:spcBef>
                <a:spcPts val="0"/>
              </a:spcBef>
              <a:spcAft>
                <a:spcPts val="0"/>
              </a:spcAft>
            </a:pPr>
            <a:r>
              <a:rPr lang="tr-TR" sz="2600" b="1" i="0">
                <a:solidFill>
                  <a:srgbClr val="6B4F9E"/>
                </a:solidFill>
                <a:latin typeface="Calibri"/>
              </a:rPr>
              <a:t>afetler</a:t>
            </a:r>
          </a:p>
        </p:txBody>
      </p:sp>
      <p:sp>
        <p:nvSpPr>
          <p:cNvPr id="10" name="Rounded Rectangle 9"/>
          <p:cNvSpPr/>
          <p:nvPr/>
        </p:nvSpPr>
        <p:spPr>
          <a:xfrm>
            <a:off x="502920" y="3867912"/>
            <a:ext cx="3545738" cy="1097280"/>
          </a:xfrm>
          <a:prstGeom prst="roundRect">
            <a:avLst>
              <a:gd name="adj" fmla="val 30000"/>
            </a:avLst>
          </a:prstGeom>
          <a:solidFill>
            <a:srgbClr val="FFFFFF"/>
          </a:solidFill>
          <a:ln w="31750">
            <a:solidFill>
              <a:srgbClr val="6B4F9E"/>
            </a:solidFill>
          </a:ln>
          <a:effectLst/>
        </p:spPr>
        <p:txBody>
          <a:bodyPr rtlCol="0" anchor="ctr" wrap="square" lIns="128016" rIns="128016" tIns="73152" bIns="73152">
            <a:noAutofit/>
          </a:bodyPr>
          <a:lstStyle/>
          <a:p>
            <a:pPr algn="ctr">
              <a:spcBef>
                <a:spcPts val="0"/>
              </a:spcBef>
              <a:spcAft>
                <a:spcPts val="0"/>
              </a:spcAft>
            </a:pPr>
            <a:r>
              <a:rPr lang="tr-TR" sz="2450" b="1" i="0">
                <a:solidFill>
                  <a:srgbClr val="6B4F9E"/>
                </a:solidFill>
                <a:latin typeface="Calibri"/>
              </a:rPr>
              <a:t>sürdürülebilir kalkınma</a:t>
            </a:r>
          </a:p>
        </p:txBody>
      </p:sp>
      <p:sp>
        <p:nvSpPr>
          <p:cNvPr id="11" name="Rounded Rectangle 10"/>
          <p:cNvSpPr/>
          <p:nvPr/>
        </p:nvSpPr>
        <p:spPr>
          <a:xfrm>
            <a:off x="4322978" y="3867912"/>
            <a:ext cx="3545738" cy="1097280"/>
          </a:xfrm>
          <a:prstGeom prst="roundRect">
            <a:avLst>
              <a:gd name="adj" fmla="val 30000"/>
            </a:avLst>
          </a:prstGeom>
          <a:solidFill>
            <a:srgbClr val="FFFFFF"/>
          </a:solidFill>
          <a:ln w="31750">
            <a:solidFill>
              <a:srgbClr val="6B4F9E"/>
            </a:solidFill>
          </a:ln>
          <a:effectLst/>
        </p:spPr>
        <p:txBody>
          <a:bodyPr rtlCol="0" anchor="ctr" wrap="square" lIns="128016" rIns="128016" tIns="73152" bIns="73152">
            <a:noAutofit/>
          </a:bodyPr>
          <a:lstStyle/>
          <a:p>
            <a:pPr algn="ctr">
              <a:spcBef>
                <a:spcPts val="0"/>
              </a:spcBef>
              <a:spcAft>
                <a:spcPts val="0"/>
              </a:spcAft>
            </a:pPr>
            <a:r>
              <a:rPr lang="tr-TR" sz="2600" b="1" i="0">
                <a:solidFill>
                  <a:srgbClr val="6B4F9E"/>
                </a:solidFill>
                <a:latin typeface="Calibri"/>
              </a:rPr>
              <a:t>şehir planlaması</a:t>
            </a:r>
          </a:p>
        </p:txBody>
      </p:sp>
      <p:sp>
        <p:nvSpPr>
          <p:cNvPr id="12" name="Rounded Rectangle 11"/>
          <p:cNvSpPr/>
          <p:nvPr/>
        </p:nvSpPr>
        <p:spPr>
          <a:xfrm>
            <a:off x="8143036" y="3867912"/>
            <a:ext cx="3545738" cy="1097280"/>
          </a:xfrm>
          <a:prstGeom prst="roundRect">
            <a:avLst>
              <a:gd name="adj" fmla="val 30000"/>
            </a:avLst>
          </a:prstGeom>
          <a:solidFill>
            <a:srgbClr val="FFFFFF"/>
          </a:solidFill>
          <a:ln w="31750">
            <a:solidFill>
              <a:srgbClr val="6B4F9E"/>
            </a:solidFill>
          </a:ln>
          <a:effectLst/>
        </p:spPr>
        <p:txBody>
          <a:bodyPr rtlCol="0" anchor="ctr" wrap="square" lIns="128016" rIns="128016" tIns="73152" bIns="73152">
            <a:noAutofit/>
          </a:bodyPr>
          <a:lstStyle/>
          <a:p>
            <a:pPr algn="ctr">
              <a:spcBef>
                <a:spcPts val="0"/>
              </a:spcBef>
              <a:spcAft>
                <a:spcPts val="0"/>
              </a:spcAft>
            </a:pPr>
            <a:r>
              <a:rPr lang="tr-TR" sz="2600" b="1" i="0">
                <a:solidFill>
                  <a:srgbClr val="6B4F9E"/>
                </a:solidFill>
                <a:latin typeface="Calibri"/>
              </a:rPr>
              <a:t>veri analizi</a:t>
            </a:r>
          </a:p>
        </p:txBody>
      </p:sp>
      <p:sp>
        <p:nvSpPr>
          <p:cNvPr id="13" name="TextBox 12"/>
          <p:cNvSpPr txBox="1"/>
          <p:nvPr/>
        </p:nvSpPr>
        <p:spPr>
          <a:xfrm>
            <a:off x="502920" y="5696712"/>
            <a:ext cx="11185855" cy="502920"/>
          </a:xfrm>
          <a:prstGeom prst="rect">
            <a:avLst/>
          </a:prstGeom>
          <a:noFill/>
        </p:spPr>
        <p:txBody>
          <a:bodyPr wrap="square" anchor="t" lIns="73152" rIns="73152" tIns="36576" bIns="36576">
            <a:noAutofit/>
          </a:bodyPr>
          <a:lstStyle/>
          <a:p>
            <a:pPr algn="ctr">
              <a:spcBef>
                <a:spcPts val="0"/>
              </a:spcBef>
              <a:spcAft>
                <a:spcPts val="0"/>
              </a:spcAft>
            </a:pPr>
            <a:r>
              <a:rPr lang="tr-TR" sz="1600" b="0" i="1">
                <a:solidFill>
                  <a:srgbClr val="767676"/>
                </a:solidFill>
                <a:latin typeface="Calibri"/>
              </a:rPr>
              <a:t>Kaynak: 12. sınıf coğrafya öğretim programı (2026), 1. ünite</a:t>
            </a:r>
          </a:p>
        </p:txBody>
      </p:sp>
      <p:sp>
        <p:nvSpPr>
          <p:cNvPr id="14" name="TextBox 1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5" name="TextBox 1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112 / 173</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meslek ağacı: 4. ünite</a:t>
            </a:r>
          </a:p>
        </p:txBody>
      </p:sp>
      <p:sp>
        <p:nvSpPr>
          <p:cNvPr id="5" name="Rounded Rectangle 4"/>
          <p:cNvSpPr/>
          <p:nvPr/>
        </p:nvSpPr>
        <p:spPr>
          <a:xfrm>
            <a:off x="9555480" y="201168"/>
            <a:ext cx="2221992" cy="475488"/>
          </a:xfrm>
          <a:prstGeom prst="roundRect">
            <a:avLst>
              <a:gd name="adj" fmla="val 50000"/>
            </a:avLst>
          </a:prstGeom>
          <a:solidFill>
            <a:srgbClr val="6B4F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ÖRNEK</a:t>
            </a:r>
          </a:p>
        </p:txBody>
      </p:sp>
      <p:cxnSp>
        <p:nvCxnSpPr>
          <p:cNvPr id="6" name="Connector 5"/>
          <p:cNvCxnSpPr/>
          <p:nvPr/>
        </p:nvCxnSpPr>
        <p:spPr>
          <a:xfrm>
            <a:off x="3162223" y="3502152"/>
            <a:ext cx="2933624" cy="320040"/>
          </a:xfrm>
          <a:prstGeom prst="line">
            <a:avLst/>
          </a:prstGeom>
          <a:ln w="50800">
            <a:solidFill>
              <a:srgbClr val="4F4F4F"/>
            </a:solidFill>
          </a:ln>
        </p:spPr>
      </p:cxnSp>
      <p:sp>
        <p:nvSpPr>
          <p:cNvPr id="7" name="Rounded Rectangle 6"/>
          <p:cNvSpPr/>
          <p:nvPr/>
        </p:nvSpPr>
        <p:spPr>
          <a:xfrm>
            <a:off x="502920" y="2724912"/>
            <a:ext cx="5318607" cy="777240"/>
          </a:xfrm>
          <a:prstGeom prst="roundRect">
            <a:avLst>
              <a:gd name="adj" fmla="val 30000"/>
            </a:avLst>
          </a:prstGeom>
          <a:solidFill>
            <a:srgbClr val="2C6E8F"/>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Yerleşmelerin kuruluşu ve gelişimi</a:t>
            </a:r>
          </a:p>
        </p:txBody>
      </p:sp>
      <p:cxnSp>
        <p:nvCxnSpPr>
          <p:cNvPr id="8" name="Connector 7"/>
          <p:cNvCxnSpPr/>
          <p:nvPr/>
        </p:nvCxnSpPr>
        <p:spPr>
          <a:xfrm>
            <a:off x="1786851" y="2404872"/>
            <a:ext cx="1375372" cy="320040"/>
          </a:xfrm>
          <a:prstGeom prst="line">
            <a:avLst/>
          </a:prstGeom>
          <a:ln w="25400">
            <a:solidFill>
              <a:srgbClr val="D9D9D9"/>
            </a:solidFill>
          </a:ln>
        </p:spPr>
      </p:cxnSp>
      <p:sp>
        <p:nvSpPr>
          <p:cNvPr id="9" name="Rounded Rectangle 8"/>
          <p:cNvSpPr/>
          <p:nvPr/>
        </p:nvSpPr>
        <p:spPr>
          <a:xfrm>
            <a:off x="502920" y="1261872"/>
            <a:ext cx="2567863" cy="1143000"/>
          </a:xfrm>
          <a:prstGeom prst="roundRect">
            <a:avLst>
              <a:gd name="adj" fmla="val 45000"/>
            </a:avLst>
          </a:prstGeom>
          <a:solidFill>
            <a:srgbClr val="FFFFFF"/>
          </a:solidFill>
          <a:ln w="19050">
            <a:solidFill>
              <a:srgbClr val="2E7D32"/>
            </a:solidFill>
          </a:ln>
          <a:effectLst/>
        </p:spPr>
        <p:txBody>
          <a:bodyPr rtlCol="0" anchor="ctr" wrap="square" lIns="109728" rIns="109728" tIns="73152" bIns="73152">
            <a:noAutofit/>
          </a:bodyPr>
          <a:lstStyle/>
          <a:p>
            <a:pPr algn="ctr">
              <a:spcBef>
                <a:spcPts val="0"/>
              </a:spcBef>
              <a:spcAft>
                <a:spcPts val="0"/>
              </a:spcAft>
            </a:pPr>
            <a:r>
              <a:rPr lang="tr-TR" sz="1700" b="0" i="0">
                <a:solidFill>
                  <a:srgbClr val="262626"/>
                </a:solidFill>
                <a:latin typeface="Calibri"/>
              </a:rPr>
              <a:t>meslek: …</a:t>
            </a:r>
          </a:p>
        </p:txBody>
      </p:sp>
      <p:cxnSp>
        <p:nvCxnSpPr>
          <p:cNvPr id="10" name="Connector 9"/>
          <p:cNvCxnSpPr/>
          <p:nvPr/>
        </p:nvCxnSpPr>
        <p:spPr>
          <a:xfrm flipH="1">
            <a:off x="3162223" y="2404872"/>
            <a:ext cx="1375371" cy="320040"/>
          </a:xfrm>
          <a:prstGeom prst="line">
            <a:avLst/>
          </a:prstGeom>
          <a:ln w="25400">
            <a:solidFill>
              <a:srgbClr val="D9D9D9"/>
            </a:solidFill>
          </a:ln>
        </p:spPr>
      </p:cxnSp>
      <p:sp>
        <p:nvSpPr>
          <p:cNvPr id="11" name="Rounded Rectangle 10"/>
          <p:cNvSpPr/>
          <p:nvPr/>
        </p:nvSpPr>
        <p:spPr>
          <a:xfrm>
            <a:off x="3253663" y="1261872"/>
            <a:ext cx="2567863" cy="1143000"/>
          </a:xfrm>
          <a:prstGeom prst="roundRect">
            <a:avLst>
              <a:gd name="adj" fmla="val 45000"/>
            </a:avLst>
          </a:prstGeom>
          <a:solidFill>
            <a:srgbClr val="FFFFFF"/>
          </a:solidFill>
          <a:ln w="19050">
            <a:solidFill>
              <a:srgbClr val="2E7D32"/>
            </a:solidFill>
          </a:ln>
          <a:effectLst/>
        </p:spPr>
        <p:txBody>
          <a:bodyPr rtlCol="0" anchor="ctr" wrap="square" lIns="109728" rIns="109728" tIns="73152" bIns="73152">
            <a:noAutofit/>
          </a:bodyPr>
          <a:lstStyle/>
          <a:p>
            <a:pPr algn="ctr">
              <a:spcBef>
                <a:spcPts val="0"/>
              </a:spcBef>
              <a:spcAft>
                <a:spcPts val="0"/>
              </a:spcAft>
            </a:pPr>
            <a:r>
              <a:rPr lang="tr-TR" sz="1700" b="0" i="0">
                <a:solidFill>
                  <a:srgbClr val="262626"/>
                </a:solidFill>
                <a:latin typeface="Calibri"/>
              </a:rPr>
              <a:t>meslek: …</a:t>
            </a:r>
          </a:p>
        </p:txBody>
      </p:sp>
      <p:cxnSp>
        <p:nvCxnSpPr>
          <p:cNvPr id="12" name="Connector 11"/>
          <p:cNvCxnSpPr/>
          <p:nvPr/>
        </p:nvCxnSpPr>
        <p:spPr>
          <a:xfrm flipH="1">
            <a:off x="6095847" y="3502152"/>
            <a:ext cx="2933623" cy="320040"/>
          </a:xfrm>
          <a:prstGeom prst="line">
            <a:avLst/>
          </a:prstGeom>
          <a:ln w="50800">
            <a:solidFill>
              <a:srgbClr val="4F4F4F"/>
            </a:solidFill>
          </a:ln>
        </p:spPr>
      </p:cxnSp>
      <p:sp>
        <p:nvSpPr>
          <p:cNvPr id="13" name="Rounded Rectangle 12"/>
          <p:cNvSpPr/>
          <p:nvPr/>
        </p:nvSpPr>
        <p:spPr>
          <a:xfrm>
            <a:off x="6370167" y="2724912"/>
            <a:ext cx="5318607" cy="777240"/>
          </a:xfrm>
          <a:prstGeom prst="roundRect">
            <a:avLst>
              <a:gd name="adj" fmla="val 30000"/>
            </a:avLst>
          </a:prstGeom>
          <a:solidFill>
            <a:srgbClr val="2C6E8F"/>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Yerleşmelerin fonksiyonları</a:t>
            </a:r>
          </a:p>
        </p:txBody>
      </p:sp>
      <p:cxnSp>
        <p:nvCxnSpPr>
          <p:cNvPr id="14" name="Connector 13"/>
          <p:cNvCxnSpPr/>
          <p:nvPr/>
        </p:nvCxnSpPr>
        <p:spPr>
          <a:xfrm>
            <a:off x="7654098" y="2404872"/>
            <a:ext cx="1375372" cy="320040"/>
          </a:xfrm>
          <a:prstGeom prst="line">
            <a:avLst/>
          </a:prstGeom>
          <a:ln w="25400">
            <a:solidFill>
              <a:srgbClr val="D9D9D9"/>
            </a:solidFill>
          </a:ln>
        </p:spPr>
      </p:cxnSp>
      <p:sp>
        <p:nvSpPr>
          <p:cNvPr id="15" name="Rounded Rectangle 14"/>
          <p:cNvSpPr/>
          <p:nvPr/>
        </p:nvSpPr>
        <p:spPr>
          <a:xfrm>
            <a:off x="6370167" y="1261872"/>
            <a:ext cx="2567863" cy="1143000"/>
          </a:xfrm>
          <a:prstGeom prst="roundRect">
            <a:avLst>
              <a:gd name="adj" fmla="val 45000"/>
            </a:avLst>
          </a:prstGeom>
          <a:solidFill>
            <a:srgbClr val="FFFFFF"/>
          </a:solidFill>
          <a:ln w="19050">
            <a:solidFill>
              <a:srgbClr val="2E7D32"/>
            </a:solidFill>
          </a:ln>
          <a:effectLst/>
        </p:spPr>
        <p:txBody>
          <a:bodyPr rtlCol="0" anchor="ctr" wrap="square" lIns="109728" rIns="109728" tIns="73152" bIns="73152">
            <a:noAutofit/>
          </a:bodyPr>
          <a:lstStyle/>
          <a:p>
            <a:pPr algn="ctr">
              <a:spcBef>
                <a:spcPts val="0"/>
              </a:spcBef>
              <a:spcAft>
                <a:spcPts val="0"/>
              </a:spcAft>
            </a:pPr>
            <a:r>
              <a:rPr lang="tr-TR" sz="1700" b="0" i="0">
                <a:solidFill>
                  <a:srgbClr val="262626"/>
                </a:solidFill>
                <a:latin typeface="Calibri"/>
              </a:rPr>
              <a:t>meslek: …</a:t>
            </a:r>
          </a:p>
        </p:txBody>
      </p:sp>
      <p:cxnSp>
        <p:nvCxnSpPr>
          <p:cNvPr id="16" name="Connector 15"/>
          <p:cNvCxnSpPr/>
          <p:nvPr/>
        </p:nvCxnSpPr>
        <p:spPr>
          <a:xfrm flipH="1">
            <a:off x="9029470" y="2404872"/>
            <a:ext cx="1375371" cy="320040"/>
          </a:xfrm>
          <a:prstGeom prst="line">
            <a:avLst/>
          </a:prstGeom>
          <a:ln w="25400">
            <a:solidFill>
              <a:srgbClr val="D9D9D9"/>
            </a:solidFill>
          </a:ln>
        </p:spPr>
      </p:cxnSp>
      <p:sp>
        <p:nvSpPr>
          <p:cNvPr id="17" name="Rounded Rectangle 16"/>
          <p:cNvSpPr/>
          <p:nvPr/>
        </p:nvSpPr>
        <p:spPr>
          <a:xfrm>
            <a:off x="9120910" y="1261872"/>
            <a:ext cx="2567863" cy="1143000"/>
          </a:xfrm>
          <a:prstGeom prst="roundRect">
            <a:avLst>
              <a:gd name="adj" fmla="val 45000"/>
            </a:avLst>
          </a:prstGeom>
          <a:solidFill>
            <a:srgbClr val="FFFFFF"/>
          </a:solidFill>
          <a:ln w="19050">
            <a:solidFill>
              <a:srgbClr val="2E7D32"/>
            </a:solidFill>
          </a:ln>
          <a:effectLst/>
        </p:spPr>
        <p:txBody>
          <a:bodyPr rtlCol="0" anchor="ctr" wrap="square" lIns="109728" rIns="109728" tIns="73152" bIns="73152">
            <a:noAutofit/>
          </a:bodyPr>
          <a:lstStyle/>
          <a:p>
            <a:pPr algn="ctr">
              <a:spcBef>
                <a:spcPts val="0"/>
              </a:spcBef>
              <a:spcAft>
                <a:spcPts val="0"/>
              </a:spcAft>
            </a:pPr>
            <a:r>
              <a:rPr lang="tr-TR" sz="1700" b="0" i="0">
                <a:solidFill>
                  <a:srgbClr val="262626"/>
                </a:solidFill>
                <a:latin typeface="Calibri"/>
              </a:rPr>
              <a:t>meslek: …</a:t>
            </a:r>
          </a:p>
        </p:txBody>
      </p:sp>
      <p:sp>
        <p:nvSpPr>
          <p:cNvPr id="18" name="Rounded Rectangle 17"/>
          <p:cNvSpPr/>
          <p:nvPr/>
        </p:nvSpPr>
        <p:spPr>
          <a:xfrm>
            <a:off x="4541367" y="3822192"/>
            <a:ext cx="3108960" cy="822960"/>
          </a:xfrm>
          <a:prstGeom prst="roundRect">
            <a:avLst>
              <a:gd name="adj" fmla="val 15000"/>
            </a:avLst>
          </a:prstGeom>
          <a:solidFill>
            <a:srgbClr val="7A5C9E"/>
          </a:solidFill>
          <a:ln>
            <a:noFill/>
          </a:ln>
          <a:effectLst/>
        </p:spPr>
        <p:txBody>
          <a:bodyPr rtlCol="0" anchor="ctr" wrap="square" lIns="128016" rIns="128016" tIns="73152" bIns="73152">
            <a:noAutofit/>
          </a:bodyPr>
          <a:lstStyle/>
          <a:p>
            <a:pPr algn="ctr">
              <a:spcBef>
                <a:spcPts val="0"/>
              </a:spcBef>
              <a:spcAft>
                <a:spcPts val="0"/>
              </a:spcAft>
            </a:pPr>
            <a:r>
              <a:rPr lang="tr-TR" sz="1900" b="1" i="0">
                <a:solidFill>
                  <a:srgbClr val="FFFFFF"/>
                </a:solidFill>
                <a:latin typeface="Calibri"/>
              </a:rPr>
              <a:t>4. ünite: Beşerî Sistemler ve Süreçler</a:t>
            </a:r>
          </a:p>
        </p:txBody>
      </p:sp>
      <p:cxnSp>
        <p:nvCxnSpPr>
          <p:cNvPr id="19" name="Connector 18"/>
          <p:cNvCxnSpPr/>
          <p:nvPr/>
        </p:nvCxnSpPr>
        <p:spPr>
          <a:xfrm>
            <a:off x="6095847" y="4645152"/>
            <a:ext cx="0" cy="274320"/>
          </a:xfrm>
          <a:prstGeom prst="line">
            <a:avLst/>
          </a:prstGeom>
          <a:ln w="50800">
            <a:solidFill>
              <a:srgbClr val="4F4F4F"/>
            </a:solidFill>
          </a:ln>
        </p:spPr>
      </p:cxnSp>
      <p:sp>
        <p:nvSpPr>
          <p:cNvPr id="20" name="Rounded Rectangle 19"/>
          <p:cNvSpPr/>
          <p:nvPr/>
        </p:nvSpPr>
        <p:spPr>
          <a:xfrm>
            <a:off x="502920" y="4919472"/>
            <a:ext cx="11185855" cy="1280160"/>
          </a:xfrm>
          <a:prstGeom prst="roundRect">
            <a:avLst>
              <a:gd name="adj" fmla="val 8000"/>
            </a:avLst>
          </a:prstGeom>
          <a:solidFill>
            <a:srgbClr val="FFF3D1"/>
          </a:solidFill>
          <a:ln>
            <a:noFill/>
          </a:ln>
          <a:effectLst/>
        </p:spPr>
        <p:txBody>
          <a:bodyPr rtlCol="0" anchor="ctr" wrap="square" lIns="128016" rIns="128016" tIns="73152" bIns="73152">
            <a:noAutofit/>
          </a:bodyPr>
          <a:lstStyle/>
          <a:p>
            <a:pPr algn="ctr">
              <a:spcBef>
                <a:spcPts val="0"/>
              </a:spcBef>
              <a:spcAft>
                <a:spcPts val="0"/>
              </a:spcAft>
            </a:pPr>
            <a:r>
              <a:rPr lang="tr-TR" sz="1900" b="1" i="0">
                <a:solidFill>
                  <a:srgbClr val="262626"/>
                </a:solidFill>
                <a:latin typeface="Calibri"/>
              </a:rPr>
              <a:t>Kökler (beceriler): …</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121-132</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113 / 173</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meslek ağacı: 4. ünite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cxnSp>
        <p:nvCxnSpPr>
          <p:cNvPr id="6" name="Connector 5"/>
          <p:cNvCxnSpPr/>
          <p:nvPr/>
        </p:nvCxnSpPr>
        <p:spPr>
          <a:xfrm>
            <a:off x="3162223" y="3502152"/>
            <a:ext cx="2933624" cy="320040"/>
          </a:xfrm>
          <a:prstGeom prst="line">
            <a:avLst/>
          </a:prstGeom>
          <a:ln w="50800">
            <a:solidFill>
              <a:srgbClr val="4F4F4F"/>
            </a:solidFill>
          </a:ln>
        </p:spPr>
      </p:cxnSp>
      <p:sp>
        <p:nvSpPr>
          <p:cNvPr id="7" name="Rounded Rectangle 6"/>
          <p:cNvSpPr/>
          <p:nvPr/>
        </p:nvSpPr>
        <p:spPr>
          <a:xfrm>
            <a:off x="502920" y="2724912"/>
            <a:ext cx="5318607" cy="777240"/>
          </a:xfrm>
          <a:prstGeom prst="roundRect">
            <a:avLst>
              <a:gd name="adj" fmla="val 30000"/>
            </a:avLst>
          </a:prstGeom>
          <a:solidFill>
            <a:srgbClr val="2C6E8F"/>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Yerleşmelerin kuruluşu ve gelişimi</a:t>
            </a:r>
          </a:p>
        </p:txBody>
      </p:sp>
      <p:cxnSp>
        <p:nvCxnSpPr>
          <p:cNvPr id="8" name="Connector 7"/>
          <p:cNvCxnSpPr/>
          <p:nvPr/>
        </p:nvCxnSpPr>
        <p:spPr>
          <a:xfrm>
            <a:off x="1786851" y="2404872"/>
            <a:ext cx="1375372" cy="320040"/>
          </a:xfrm>
          <a:prstGeom prst="line">
            <a:avLst/>
          </a:prstGeom>
          <a:ln w="25400">
            <a:solidFill>
              <a:srgbClr val="D9D9D9"/>
            </a:solidFill>
          </a:ln>
        </p:spPr>
      </p:cxnSp>
      <p:sp>
        <p:nvSpPr>
          <p:cNvPr id="9" name="Rounded Rectangle 8"/>
          <p:cNvSpPr/>
          <p:nvPr/>
        </p:nvSpPr>
        <p:spPr>
          <a:xfrm>
            <a:off x="502920" y="1261872"/>
            <a:ext cx="2567863" cy="1143000"/>
          </a:xfrm>
          <a:prstGeom prst="roundRect">
            <a:avLst>
              <a:gd name="adj" fmla="val 45000"/>
            </a:avLst>
          </a:prstGeom>
          <a:solidFill>
            <a:srgbClr val="E3F1E4"/>
          </a:solidFill>
          <a:ln w="19050">
            <a:solidFill>
              <a:srgbClr val="2E7D32"/>
            </a:solidFill>
          </a:ln>
          <a:effectLst/>
        </p:spPr>
        <p:txBody>
          <a:bodyPr rtlCol="0" anchor="ctr" wrap="square" lIns="109728" rIns="109728" tIns="73152" bIns="73152">
            <a:noAutofit/>
          </a:bodyPr>
          <a:lstStyle/>
          <a:p>
            <a:pPr algn="ctr">
              <a:spcBef>
                <a:spcPts val="0"/>
              </a:spcBef>
              <a:spcAft>
                <a:spcPts val="0"/>
              </a:spcAft>
            </a:pPr>
            <a:r>
              <a:rPr lang="tr-TR" sz="1550" b="0" i="0">
                <a:solidFill>
                  <a:srgbClr val="262626"/>
                </a:solidFill>
                <a:latin typeface="Calibri"/>
              </a:rPr>
              <a:t>arkeolog: ilk yerleşmeler, höyük kazıları (s. 127)</a:t>
            </a:r>
          </a:p>
        </p:txBody>
      </p:sp>
      <p:cxnSp>
        <p:nvCxnSpPr>
          <p:cNvPr id="10" name="Connector 9"/>
          <p:cNvCxnSpPr/>
          <p:nvPr/>
        </p:nvCxnSpPr>
        <p:spPr>
          <a:xfrm flipH="1">
            <a:off x="3162223" y="2404872"/>
            <a:ext cx="1375371" cy="320040"/>
          </a:xfrm>
          <a:prstGeom prst="line">
            <a:avLst/>
          </a:prstGeom>
          <a:ln w="25400">
            <a:solidFill>
              <a:srgbClr val="D9D9D9"/>
            </a:solidFill>
          </a:ln>
        </p:spPr>
      </p:cxnSp>
      <p:sp>
        <p:nvSpPr>
          <p:cNvPr id="11" name="Rounded Rectangle 10"/>
          <p:cNvSpPr/>
          <p:nvPr/>
        </p:nvSpPr>
        <p:spPr>
          <a:xfrm>
            <a:off x="3253663" y="1261872"/>
            <a:ext cx="2567863" cy="1143000"/>
          </a:xfrm>
          <a:prstGeom prst="roundRect">
            <a:avLst>
              <a:gd name="adj" fmla="val 45000"/>
            </a:avLst>
          </a:prstGeom>
          <a:solidFill>
            <a:srgbClr val="E3F1E4"/>
          </a:solidFill>
          <a:ln w="19050">
            <a:solidFill>
              <a:srgbClr val="2E7D32"/>
            </a:solidFill>
          </a:ln>
          <a:effectLst/>
        </p:spPr>
        <p:txBody>
          <a:bodyPr rtlCol="0" anchor="ctr" wrap="square" lIns="109728" rIns="109728" tIns="73152" bIns="73152">
            <a:noAutofit/>
          </a:bodyPr>
          <a:lstStyle/>
          <a:p>
            <a:pPr algn="ctr">
              <a:spcBef>
                <a:spcPts val="0"/>
              </a:spcBef>
              <a:spcAft>
                <a:spcPts val="0"/>
              </a:spcAft>
            </a:pPr>
            <a:r>
              <a:rPr lang="tr-TR" sz="1450" b="0" i="0">
                <a:solidFill>
                  <a:srgbClr val="262626"/>
                </a:solidFill>
                <a:latin typeface="Calibri"/>
              </a:rPr>
              <a:t>harita mühendisi: yerleşme alanlarının haritası</a:t>
            </a:r>
          </a:p>
        </p:txBody>
      </p:sp>
      <p:cxnSp>
        <p:nvCxnSpPr>
          <p:cNvPr id="12" name="Connector 11"/>
          <p:cNvCxnSpPr/>
          <p:nvPr/>
        </p:nvCxnSpPr>
        <p:spPr>
          <a:xfrm flipH="1">
            <a:off x="6095847" y="3502152"/>
            <a:ext cx="2933623" cy="320040"/>
          </a:xfrm>
          <a:prstGeom prst="line">
            <a:avLst/>
          </a:prstGeom>
          <a:ln w="50800">
            <a:solidFill>
              <a:srgbClr val="4F4F4F"/>
            </a:solidFill>
          </a:ln>
        </p:spPr>
      </p:cxnSp>
      <p:sp>
        <p:nvSpPr>
          <p:cNvPr id="13" name="Rounded Rectangle 12"/>
          <p:cNvSpPr/>
          <p:nvPr/>
        </p:nvSpPr>
        <p:spPr>
          <a:xfrm>
            <a:off x="6370167" y="2724912"/>
            <a:ext cx="5318607" cy="777240"/>
          </a:xfrm>
          <a:prstGeom prst="roundRect">
            <a:avLst>
              <a:gd name="adj" fmla="val 30000"/>
            </a:avLst>
          </a:prstGeom>
          <a:solidFill>
            <a:srgbClr val="2C6E8F"/>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Yerleşmelerin fonksiyonları</a:t>
            </a:r>
          </a:p>
        </p:txBody>
      </p:sp>
      <p:cxnSp>
        <p:nvCxnSpPr>
          <p:cNvPr id="14" name="Connector 13"/>
          <p:cNvCxnSpPr/>
          <p:nvPr/>
        </p:nvCxnSpPr>
        <p:spPr>
          <a:xfrm>
            <a:off x="7654098" y="2404872"/>
            <a:ext cx="1375372" cy="320040"/>
          </a:xfrm>
          <a:prstGeom prst="line">
            <a:avLst/>
          </a:prstGeom>
          <a:ln w="25400">
            <a:solidFill>
              <a:srgbClr val="D9D9D9"/>
            </a:solidFill>
          </a:ln>
        </p:spPr>
      </p:cxnSp>
      <p:sp>
        <p:nvSpPr>
          <p:cNvPr id="15" name="Rounded Rectangle 14"/>
          <p:cNvSpPr/>
          <p:nvPr/>
        </p:nvSpPr>
        <p:spPr>
          <a:xfrm>
            <a:off x="6370167" y="1261872"/>
            <a:ext cx="2567863" cy="1143000"/>
          </a:xfrm>
          <a:prstGeom prst="roundRect">
            <a:avLst>
              <a:gd name="adj" fmla="val 45000"/>
            </a:avLst>
          </a:prstGeom>
          <a:solidFill>
            <a:srgbClr val="E3F1E4"/>
          </a:solidFill>
          <a:ln w="19050">
            <a:solidFill>
              <a:srgbClr val="2E7D32"/>
            </a:solidFill>
          </a:ln>
          <a:effectLst/>
        </p:spPr>
        <p:txBody>
          <a:bodyPr rtlCol="0" anchor="ctr" wrap="square" lIns="109728" rIns="109728" tIns="73152" bIns="73152">
            <a:noAutofit/>
          </a:bodyPr>
          <a:lstStyle/>
          <a:p>
            <a:pPr algn="ctr">
              <a:spcBef>
                <a:spcPts val="0"/>
              </a:spcBef>
              <a:spcAft>
                <a:spcPts val="0"/>
              </a:spcAft>
            </a:pPr>
            <a:r>
              <a:rPr lang="tr-TR" sz="1550" b="0" i="0">
                <a:solidFill>
                  <a:srgbClr val="262626"/>
                </a:solidFill>
                <a:latin typeface="Calibri"/>
              </a:rPr>
              <a:t>şehir ve bölge plancısı: fonksiyonların yer seçimi</a:t>
            </a:r>
          </a:p>
        </p:txBody>
      </p:sp>
      <p:cxnSp>
        <p:nvCxnSpPr>
          <p:cNvPr id="16" name="Connector 15"/>
          <p:cNvCxnSpPr/>
          <p:nvPr/>
        </p:nvCxnSpPr>
        <p:spPr>
          <a:xfrm flipH="1">
            <a:off x="9029470" y="2404872"/>
            <a:ext cx="1375371" cy="320040"/>
          </a:xfrm>
          <a:prstGeom prst="line">
            <a:avLst/>
          </a:prstGeom>
          <a:ln w="25400">
            <a:solidFill>
              <a:srgbClr val="D9D9D9"/>
            </a:solidFill>
          </a:ln>
        </p:spPr>
      </p:cxnSp>
      <p:sp>
        <p:nvSpPr>
          <p:cNvPr id="17" name="Rounded Rectangle 16"/>
          <p:cNvSpPr/>
          <p:nvPr/>
        </p:nvSpPr>
        <p:spPr>
          <a:xfrm>
            <a:off x="9120910" y="1261872"/>
            <a:ext cx="2567863" cy="1143000"/>
          </a:xfrm>
          <a:prstGeom prst="roundRect">
            <a:avLst>
              <a:gd name="adj" fmla="val 45000"/>
            </a:avLst>
          </a:prstGeom>
          <a:solidFill>
            <a:srgbClr val="E3F1E4"/>
          </a:solidFill>
          <a:ln w="19050">
            <a:solidFill>
              <a:srgbClr val="2E7D32"/>
            </a:solidFill>
          </a:ln>
          <a:effectLst/>
        </p:spPr>
        <p:txBody>
          <a:bodyPr rtlCol="0" anchor="ctr" wrap="square" lIns="109728" rIns="109728" tIns="73152" bIns="73152">
            <a:noAutofit/>
          </a:bodyPr>
          <a:lstStyle/>
          <a:p>
            <a:pPr algn="ctr">
              <a:spcBef>
                <a:spcPts val="0"/>
              </a:spcBef>
              <a:spcAft>
                <a:spcPts val="0"/>
              </a:spcAft>
            </a:pPr>
            <a:r>
              <a:rPr lang="tr-TR" sz="1700" b="0" i="0">
                <a:solidFill>
                  <a:srgbClr val="262626"/>
                </a:solidFill>
                <a:latin typeface="Calibri"/>
              </a:rPr>
              <a:t>turist rehberi: turizm fonksiyonu</a:t>
            </a:r>
          </a:p>
        </p:txBody>
      </p:sp>
      <p:sp>
        <p:nvSpPr>
          <p:cNvPr id="18" name="Rounded Rectangle 17"/>
          <p:cNvSpPr/>
          <p:nvPr/>
        </p:nvSpPr>
        <p:spPr>
          <a:xfrm>
            <a:off x="4541367" y="3822192"/>
            <a:ext cx="3108960" cy="822960"/>
          </a:xfrm>
          <a:prstGeom prst="roundRect">
            <a:avLst>
              <a:gd name="adj" fmla="val 15000"/>
            </a:avLst>
          </a:prstGeom>
          <a:solidFill>
            <a:srgbClr val="7A5C9E"/>
          </a:solidFill>
          <a:ln>
            <a:noFill/>
          </a:ln>
          <a:effectLst/>
        </p:spPr>
        <p:txBody>
          <a:bodyPr rtlCol="0" anchor="ctr" wrap="square" lIns="128016" rIns="128016" tIns="73152" bIns="73152">
            <a:noAutofit/>
          </a:bodyPr>
          <a:lstStyle/>
          <a:p>
            <a:pPr algn="ctr">
              <a:spcBef>
                <a:spcPts val="0"/>
              </a:spcBef>
              <a:spcAft>
                <a:spcPts val="0"/>
              </a:spcAft>
            </a:pPr>
            <a:r>
              <a:rPr lang="tr-TR" sz="1900" b="1" i="0">
                <a:solidFill>
                  <a:srgbClr val="FFFFFF"/>
                </a:solidFill>
                <a:latin typeface="Calibri"/>
              </a:rPr>
              <a:t>4. ünite: Beşerî Sistemler ve Süreçler</a:t>
            </a:r>
          </a:p>
        </p:txBody>
      </p:sp>
      <p:cxnSp>
        <p:nvCxnSpPr>
          <p:cNvPr id="19" name="Connector 18"/>
          <p:cNvCxnSpPr/>
          <p:nvPr/>
        </p:nvCxnSpPr>
        <p:spPr>
          <a:xfrm>
            <a:off x="6095847" y="4645152"/>
            <a:ext cx="0" cy="274320"/>
          </a:xfrm>
          <a:prstGeom prst="line">
            <a:avLst/>
          </a:prstGeom>
          <a:ln w="50800">
            <a:solidFill>
              <a:srgbClr val="4F4F4F"/>
            </a:solidFill>
          </a:ln>
        </p:spPr>
      </p:cxnSp>
      <p:sp>
        <p:nvSpPr>
          <p:cNvPr id="20" name="Rounded Rectangle 19"/>
          <p:cNvSpPr/>
          <p:nvPr/>
        </p:nvSpPr>
        <p:spPr>
          <a:xfrm>
            <a:off x="502920" y="4919472"/>
            <a:ext cx="11185855" cy="1280160"/>
          </a:xfrm>
          <a:prstGeom prst="roundRect">
            <a:avLst>
              <a:gd name="adj" fmla="val 8000"/>
            </a:avLst>
          </a:prstGeom>
          <a:solidFill>
            <a:srgbClr val="FFF3D1"/>
          </a:solidFill>
          <a:ln>
            <a:noFill/>
          </a:ln>
          <a:effectLst/>
        </p:spPr>
        <p:txBody>
          <a:bodyPr rtlCol="0" anchor="ctr" wrap="square" lIns="128016" rIns="128016" tIns="73152" bIns="73152">
            <a:noAutofit/>
          </a:bodyPr>
          <a:lstStyle/>
          <a:p>
            <a:pPr algn="ctr">
              <a:spcBef>
                <a:spcPts val="0"/>
              </a:spcBef>
              <a:spcAft>
                <a:spcPts val="0"/>
              </a:spcAft>
            </a:pPr>
            <a:r>
              <a:rPr lang="tr-TR" sz="1900" b="1" i="0">
                <a:solidFill>
                  <a:srgbClr val="262626"/>
                </a:solidFill>
                <a:latin typeface="Calibri"/>
              </a:rPr>
              <a:t>Kökler (beceriler): coğrafi sorgulama · sınıflandırma · karşılaştırma · harita okuma</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121-132</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114 / 173</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Ünite-meslek eşlemesi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graphicFrame>
        <p:nvGraphicFramePr>
          <p:cNvPr id="6" name="Table 5"/>
          <p:cNvGraphicFramePr>
            <a:graphicFrameLocks noGrp="1"/>
          </p:cNvGraphicFramePr>
          <p:nvPr/>
        </p:nvGraphicFramePr>
        <p:xfrm>
          <a:off x="502920" y="1243584"/>
          <a:ext cx="11183112" cy="4535424"/>
        </p:xfrm>
        <a:graphic>
          <a:graphicData uri="http://schemas.openxmlformats.org/drawingml/2006/table">
            <a:tbl>
              <a:tblPr firstRow="1" bandRow="1">
                <a:tableStyleId>{5C22544A-7EE6-4342-B048-85BDC9FD1C3A}</a:tableStyleId>
              </a:tblPr>
              <a:tblGrid>
                <a:gridCol w="731520"/>
                <a:gridCol w="4023360"/>
                <a:gridCol w="6428232"/>
              </a:tblGrid>
              <a:tr h="438912">
                <a:tc>
                  <a:txBody>
                    <a:bodyPr wrap="square"/>
                    <a:lstStyle/>
                    <a:p>
                      <a:pPr algn="ctr">
                        <a:spcBef>
                          <a:spcPts val="0"/>
                        </a:spcBef>
                        <a:spcAft>
                          <a:spcPts val="0"/>
                        </a:spcAft>
                      </a:pPr>
                      <a:r>
                        <a:rPr lang="tr-TR" sz="1600" b="1" i="0">
                          <a:solidFill>
                            <a:srgbClr val="FFFFFF"/>
                          </a:solidFill>
                          <a:latin typeface="Calibri"/>
                        </a:rPr>
                        <a:t>Grup</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Ünite / konu</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Örnek meslekler (genel bilgi)</a:t>
                      </a:r>
                    </a:p>
                  </a:txBody>
                  <a:tcPr marL="54864" marR="54864" marT="18288" marB="18288" anchor="ctr">
                    <a:solidFill>
                      <a:srgbClr val="2E7D32"/>
                    </a:solidFill>
                  </a:tcPr>
                </a:tc>
              </a:tr>
              <a:tr h="512064">
                <a:tc>
                  <a:txBody>
                    <a:bodyPr wrap="square"/>
                    <a:lstStyle/>
                    <a:p>
                      <a:pPr algn="ctr">
                        <a:spcBef>
                          <a:spcPts val="0"/>
                        </a:spcBef>
                        <a:spcAft>
                          <a:spcPts val="0"/>
                        </a:spcAft>
                      </a:pPr>
                      <a:r>
                        <a:rPr lang="tr-TR" sz="17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Coğrafyanın Doğası</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coğrafya öğretmeni · coğrafyacı (araştırmacı)</a:t>
                      </a:r>
                    </a:p>
                  </a:txBody>
                  <a:tcPr marL="54864" marR="54864" marT="18288" marB="18288" anchor="ctr">
                    <a:solidFill>
                      <a:srgbClr val="FFFFFF"/>
                    </a:solidFill>
                  </a:tcPr>
                </a:tc>
              </a:tr>
              <a:tr h="512064">
                <a:tc>
                  <a:txBody>
                    <a:bodyPr wrap="square"/>
                    <a:lstStyle/>
                    <a:p>
                      <a:pPr algn="ctr">
                        <a:spcBef>
                          <a:spcPts val="0"/>
                        </a:spcBef>
                        <a:spcAft>
                          <a:spcPts val="0"/>
                        </a:spcAft>
                      </a:pPr>
                      <a:r>
                        <a:rPr lang="tr-TR" sz="1700" b="0" i="0">
                          <a:solidFill>
                            <a:srgbClr val="262626"/>
                          </a:solidFill>
                          <a:latin typeface="Calibri"/>
                        </a:rPr>
                        <a:t>2</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Mekânsal Bilgi Teknolojileri</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harita mühendisi · CBS uzmanı · uzaktan algılama uzmanı</a:t>
                      </a:r>
                    </a:p>
                  </a:txBody>
                  <a:tcPr marL="54864" marR="54864" marT="18288" marB="18288" anchor="ctr">
                    <a:solidFill>
                      <a:srgbClr val="E3F1E4"/>
                    </a:solidFill>
                  </a:tcPr>
                </a:tc>
              </a:tr>
              <a:tr h="512064">
                <a:tc>
                  <a:txBody>
                    <a:bodyPr wrap="square"/>
                    <a:lstStyle/>
                    <a:p>
                      <a:pPr algn="ctr">
                        <a:spcBef>
                          <a:spcPts val="0"/>
                        </a:spcBef>
                        <a:spcAft>
                          <a:spcPts val="0"/>
                        </a:spcAft>
                      </a:pPr>
                      <a:r>
                        <a:rPr lang="tr-TR" sz="17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Doğal Sistemler ve Süreçler</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jeoloji mühendisi · jeofizik mühendisi</a:t>
                      </a:r>
                    </a:p>
                  </a:txBody>
                  <a:tcPr marL="54864" marR="54864" marT="18288" marB="18288" anchor="ctr">
                    <a:solidFill>
                      <a:srgbClr val="FFFFFF"/>
                    </a:solidFill>
                  </a:tcPr>
                </a:tc>
              </a:tr>
              <a:tr h="512064">
                <a:tc>
                  <a:txBody>
                    <a:bodyPr wrap="square"/>
                    <a:lstStyle/>
                    <a:p>
                      <a:pPr algn="ctr">
                        <a:spcBef>
                          <a:spcPts val="0"/>
                        </a:spcBef>
                        <a:spcAft>
                          <a:spcPts val="0"/>
                        </a:spcAft>
                      </a:pPr>
                      <a:r>
                        <a:rPr lang="tr-TR" sz="1700" b="0" i="0">
                          <a:solidFill>
                            <a:srgbClr val="262626"/>
                          </a:solidFill>
                          <a:latin typeface="Calibri"/>
                        </a:rPr>
                        <a:t>4</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Beşerî Sistemler ve Süreçler</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şehir ve bölge plancısı · arkeolog</a:t>
                      </a:r>
                    </a:p>
                  </a:txBody>
                  <a:tcPr marL="54864" marR="54864" marT="18288" marB="18288" anchor="ctr">
                    <a:solidFill>
                      <a:srgbClr val="E3F1E4"/>
                    </a:solidFill>
                  </a:tcPr>
                </a:tc>
              </a:tr>
              <a:tr h="512064">
                <a:tc>
                  <a:txBody>
                    <a:bodyPr wrap="square"/>
                    <a:lstStyle/>
                    <a:p>
                      <a:pPr algn="ctr">
                        <a:spcBef>
                          <a:spcPts val="0"/>
                        </a:spcBef>
                        <a:spcAft>
                          <a:spcPts val="0"/>
                        </a:spcAft>
                      </a:pPr>
                      <a:r>
                        <a:rPr lang="tr-TR" sz="17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Ekonomik Faaliyetler ve Etkileri</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ziraat mühendisi · lojistik uzmanı · turist rehberi</a:t>
                      </a:r>
                    </a:p>
                  </a:txBody>
                  <a:tcPr marL="54864" marR="54864" marT="18288" marB="18288" anchor="ctr">
                    <a:solidFill>
                      <a:srgbClr val="FFFFFF"/>
                    </a:solidFill>
                  </a:tcPr>
                </a:tc>
              </a:tr>
              <a:tr h="512064">
                <a:tc>
                  <a:txBody>
                    <a:bodyPr wrap="square"/>
                    <a:lstStyle/>
                    <a:p>
                      <a:pPr algn="ctr">
                        <a:spcBef>
                          <a:spcPts val="0"/>
                        </a:spcBef>
                        <a:spcAft>
                          <a:spcPts val="0"/>
                        </a:spcAft>
                      </a:pPr>
                      <a:r>
                        <a:rPr lang="tr-TR" sz="1700" b="0" i="0">
                          <a:solidFill>
                            <a:srgbClr val="262626"/>
                          </a:solidFill>
                          <a:latin typeface="Calibri"/>
                        </a:rPr>
                        <a:t>6</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Afetler ve Sürdürülebilir Çevre</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afet yönetimi uzmanı · inşaat mühendisi · jeofizik mühendisi</a:t>
                      </a:r>
                    </a:p>
                  </a:txBody>
                  <a:tcPr marL="54864" marR="54864" marT="18288" marB="18288" anchor="ctr">
                    <a:solidFill>
                      <a:srgbClr val="E3F1E4"/>
                    </a:solidFill>
                  </a:tcPr>
                </a:tc>
              </a:tr>
              <a:tr h="512064">
                <a:tc>
                  <a:txBody>
                    <a:bodyPr wrap="square"/>
                    <a:lstStyle/>
                    <a:p>
                      <a:pPr algn="ctr">
                        <a:spcBef>
                          <a:spcPts val="0"/>
                        </a:spcBef>
                        <a:spcAft>
                          <a:spcPts val="0"/>
                        </a:spcAft>
                      </a:pPr>
                      <a:r>
                        <a:rPr lang="tr-TR" sz="17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Bölgeler, Ülkeler ve Küresel Bağlantılar</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turist rehberi · tarih ve kültür araştırmacısı · diplomat</a:t>
                      </a:r>
                    </a:p>
                  </a:txBody>
                  <a:tcPr marL="54864" marR="54864" marT="18288" marB="18288" anchor="ctr">
                    <a:solidFill>
                      <a:srgbClr val="FFFFFF"/>
                    </a:solidFill>
                  </a:tcPr>
                </a:tc>
              </a:tr>
              <a:tr h="512064">
                <a:tc>
                  <a:txBody>
                    <a:bodyPr wrap="square"/>
                    <a:lstStyle/>
                    <a:p>
                      <a:pPr algn="ctr">
                        <a:spcBef>
                          <a:spcPts val="0"/>
                        </a:spcBef>
                        <a:spcAft>
                          <a:spcPts val="0"/>
                        </a:spcAft>
                      </a:pPr>
                      <a:r>
                        <a:rPr lang="tr-TR" sz="1700" b="0" i="0">
                          <a:solidFill>
                            <a:srgbClr val="262626"/>
                          </a:solidFill>
                          <a:latin typeface="Calibri"/>
                        </a:rPr>
                        <a:t>8</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Geleceğin konuları</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meteorolog · çevre mühendisi · veri analisti · şehir plancısı</a:t>
                      </a:r>
                    </a:p>
                  </a:txBody>
                  <a:tcPr marL="54864" marR="54864" marT="18288" marB="18288" anchor="ctr">
                    <a:solidFill>
                      <a:srgbClr val="E3F1E4"/>
                    </a:solidFill>
                  </a:tcPr>
                </a:tc>
              </a:tr>
            </a:tbl>
          </a:graphicData>
        </a:graphic>
      </p:graphicFrame>
      <p:sp>
        <p:nvSpPr>
          <p:cNvPr id="7" name="TextBox 6"/>
          <p:cNvSpPr txBox="1"/>
          <p:nvPr/>
        </p:nvSpPr>
        <p:spPr>
          <a:xfrm>
            <a:off x="502920" y="5788152"/>
            <a:ext cx="11185855"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2E7D32"/>
                </a:solidFill>
                <a:latin typeface="Calibri"/>
              </a:rPr>
              <a:t>Gerekçesi söylenen başka meslekler de doğrudur · ayrıntı yalnız resmî kaynaktan</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115 / 173</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Galeri: meslek ağaçlarımız</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GALERİ · 8 dk</a:t>
            </a:r>
          </a:p>
        </p:txBody>
      </p:sp>
      <p:sp>
        <p:nvSpPr>
          <p:cNvPr id="6" name="Rounded Rectangle 5"/>
          <p:cNvSpPr/>
          <p:nvPr/>
        </p:nvSpPr>
        <p:spPr>
          <a:xfrm>
            <a:off x="502920" y="1261872"/>
            <a:ext cx="3594506" cy="210312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6B4F9E"/>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6B4F9E"/>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1. dalga</a:t>
            </a:r>
          </a:p>
        </p:txBody>
      </p:sp>
      <p:sp>
        <p:nvSpPr>
          <p:cNvPr id="10" name="TextBox 9"/>
          <p:cNvSpPr txBox="1"/>
          <p:nvPr/>
        </p:nvSpPr>
        <p:spPr>
          <a:xfrm>
            <a:off x="612648" y="1865376"/>
            <a:ext cx="3375050" cy="142646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1-4. grupların ağaçları · 2,5 dk</a:t>
            </a:r>
          </a:p>
        </p:txBody>
      </p:sp>
      <p:sp>
        <p:nvSpPr>
          <p:cNvPr id="11" name="Rounded Rectangle 10"/>
          <p:cNvSpPr/>
          <p:nvPr/>
        </p:nvSpPr>
        <p:spPr>
          <a:xfrm>
            <a:off x="4298594" y="1261872"/>
            <a:ext cx="3594506" cy="210312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4F4F4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2. dalga</a:t>
            </a:r>
          </a:p>
        </p:txBody>
      </p:sp>
      <p:sp>
        <p:nvSpPr>
          <p:cNvPr id="15" name="TextBox 14"/>
          <p:cNvSpPr txBox="1"/>
          <p:nvPr/>
        </p:nvSpPr>
        <p:spPr>
          <a:xfrm>
            <a:off x="4408322" y="1865376"/>
            <a:ext cx="3375050" cy="142646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5-8. grupların ağaçları · 2,5 dk</a:t>
            </a:r>
          </a:p>
        </p:txBody>
      </p:sp>
      <p:sp>
        <p:nvSpPr>
          <p:cNvPr id="16" name="Rounded Rectangle 15"/>
          <p:cNvSpPr/>
          <p:nvPr/>
        </p:nvSpPr>
        <p:spPr>
          <a:xfrm>
            <a:off x="8094268" y="1261872"/>
            <a:ext cx="3594506" cy="210312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2C6E8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2C6E8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Sözcüler</a:t>
            </a:r>
          </a:p>
        </p:txBody>
      </p:sp>
      <p:sp>
        <p:nvSpPr>
          <p:cNvPr id="20" name="TextBox 19"/>
          <p:cNvSpPr txBox="1"/>
          <p:nvPr/>
        </p:nvSpPr>
        <p:spPr>
          <a:xfrm>
            <a:off x="8203996" y="1865376"/>
            <a:ext cx="3375050" cy="142646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İki grup 1'er dakika: en şaşırtıcı yaprağımız</a:t>
            </a:r>
          </a:p>
        </p:txBody>
      </p:sp>
      <p:sp>
        <p:nvSpPr>
          <p:cNvPr id="21" name="Rounded Rectangle 20"/>
          <p:cNvSpPr/>
          <p:nvPr/>
        </p:nvSpPr>
        <p:spPr>
          <a:xfrm>
            <a:off x="502920" y="3593592"/>
            <a:ext cx="11185855" cy="1234440"/>
          </a:xfrm>
          <a:prstGeom prst="roundRect">
            <a:avLst>
              <a:gd name="adj" fmla="val 8000"/>
            </a:avLst>
          </a:prstGeom>
          <a:solidFill>
            <a:srgbClr val="FFF3D1"/>
          </a:solidFill>
          <a:ln>
            <a:noFill/>
          </a:ln>
          <a:effectLst/>
        </p:spPr>
        <p:txBody>
          <a:bodyPr rtlCol="0" anchor="ctr" wrap="square" lIns="201168" rIns="201168" tIns="73152" bIns="73152">
            <a:noAutofit/>
          </a:bodyPr>
          <a:lstStyle/>
          <a:p>
            <a:pPr algn="l">
              <a:spcBef>
                <a:spcPts val="0"/>
              </a:spcBef>
              <a:spcAft>
                <a:spcPts val="0"/>
              </a:spcAft>
            </a:pPr>
            <a:r>
              <a:rPr lang="tr-TR" sz="2200" b="1" i="0">
                <a:solidFill>
                  <a:srgbClr val="262626"/>
                </a:solidFill>
                <a:latin typeface="Calibri"/>
              </a:rPr>
              <a:t>Sarı not:</a:t>
            </a:r>
            <a:r>
              <a:rPr lang="tr-TR" sz="2200" b="0" i="0">
                <a:solidFill>
                  <a:srgbClr val="262626"/>
                </a:solidFill>
                <a:latin typeface="Calibri"/>
              </a:rPr>
              <a:t> “Bu meslek hangi coğrafi beceriyi kullanır?” sorusunun cevabı</a:t>
            </a:r>
          </a:p>
        </p:txBody>
      </p:sp>
      <p:sp>
        <p:nvSpPr>
          <p:cNvPr id="22" name="Rounded Rectangle 21"/>
          <p:cNvSpPr/>
          <p:nvPr/>
        </p:nvSpPr>
        <p:spPr>
          <a:xfrm>
            <a:off x="502920" y="4965192"/>
            <a:ext cx="11185855" cy="1280160"/>
          </a:xfrm>
          <a:prstGeom prst="roundRect">
            <a:avLst>
              <a:gd name="adj" fmla="val 8000"/>
            </a:avLst>
          </a:prstGeom>
          <a:solidFill>
            <a:srgbClr val="E3F1E4"/>
          </a:solidFill>
          <a:ln>
            <a:noFill/>
          </a:ln>
          <a:effectLst/>
        </p:spPr>
        <p:txBody>
          <a:bodyPr rtlCol="0" anchor="ctr" wrap="square" lIns="201168" rIns="201168" tIns="73152" bIns="73152">
            <a:noAutofit/>
          </a:bodyPr>
          <a:lstStyle/>
          <a:p>
            <a:pPr algn="l">
              <a:spcBef>
                <a:spcPts val="0"/>
              </a:spcBef>
              <a:spcAft>
                <a:spcPts val="0"/>
              </a:spcAft>
            </a:pPr>
            <a:r>
              <a:rPr lang="tr-TR" sz="2200" b="1" i="0">
                <a:solidFill>
                  <a:srgbClr val="262626"/>
                </a:solidFill>
                <a:latin typeface="Calibri"/>
              </a:rPr>
              <a:t>Yeşil not:</a:t>
            </a:r>
            <a:r>
              <a:rPr lang="tr-TR" sz="2200" b="0" i="0">
                <a:solidFill>
                  <a:srgbClr val="262626"/>
                </a:solidFill>
                <a:latin typeface="Calibri"/>
              </a:rPr>
              <a:t> “Bu ağaca eklemek istediğim meslek” + gerekçesi</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116 / 173</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Meslek kartım</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BİREYSEL · 12 dk</a:t>
            </a:r>
          </a:p>
        </p:txBody>
      </p:sp>
      <p:sp>
        <p:nvSpPr>
          <p:cNvPr id="6" name="Rounded Rectangle 5"/>
          <p:cNvSpPr/>
          <p:nvPr/>
        </p:nvSpPr>
        <p:spPr>
          <a:xfrm>
            <a:off x="502920" y="1280160"/>
            <a:ext cx="5455767" cy="146304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80160"/>
            <a:ext cx="5455767" cy="530352"/>
          </a:xfrm>
          <a:prstGeom prst="roundRect">
            <a:avLst>
              <a:gd name="adj" fmla="val 25000"/>
            </a:avLst>
          </a:prstGeom>
          <a:solidFill>
            <a:srgbClr val="6B4F9E"/>
          </a:solidFill>
          <a:ln>
            <a:noFill/>
          </a:ln>
          <a:effectLst/>
        </p:spPr>
        <p:txBody>
          <a:bodyPr rtlCol="0" anchor="ctr"/>
          <a:lstStyle/>
          <a:p/>
        </p:txBody>
      </p:sp>
      <p:sp>
        <p:nvSpPr>
          <p:cNvPr id="8" name="Rectangle 7"/>
          <p:cNvSpPr/>
          <p:nvPr/>
        </p:nvSpPr>
        <p:spPr>
          <a:xfrm>
            <a:off x="502920" y="1545336"/>
            <a:ext cx="5455767" cy="265176"/>
          </a:xfrm>
          <a:prstGeom prst="rect">
            <a:avLst/>
          </a:prstGeom>
          <a:solidFill>
            <a:srgbClr val="6B4F9E"/>
          </a:solidFill>
          <a:ln>
            <a:noFill/>
          </a:ln>
          <a:effectLst/>
        </p:spPr>
        <p:txBody>
          <a:bodyPr rtlCol="0" anchor="ctr"/>
          <a:lstStyle/>
          <a:p/>
        </p:txBody>
      </p:sp>
      <p:sp>
        <p:nvSpPr>
          <p:cNvPr id="9" name="TextBox 8"/>
          <p:cNvSpPr txBox="1"/>
          <p:nvPr/>
        </p:nvSpPr>
        <p:spPr>
          <a:xfrm>
            <a:off x="594360" y="1280160"/>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Meslek</a:t>
            </a:r>
          </a:p>
        </p:txBody>
      </p:sp>
      <p:sp>
        <p:nvSpPr>
          <p:cNvPr id="10" name="TextBox 9"/>
          <p:cNvSpPr txBox="1"/>
          <p:nvPr/>
        </p:nvSpPr>
        <p:spPr>
          <a:xfrm>
            <a:off x="612648" y="1883664"/>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767676"/>
                </a:solidFill>
                <a:latin typeface="Calibri"/>
              </a:rPr>
              <a:t>Adı: ……………………………</a:t>
            </a:r>
          </a:p>
        </p:txBody>
      </p:sp>
      <p:sp>
        <p:nvSpPr>
          <p:cNvPr id="11" name="Rounded Rectangle 10"/>
          <p:cNvSpPr/>
          <p:nvPr/>
        </p:nvSpPr>
        <p:spPr>
          <a:xfrm>
            <a:off x="6233007" y="1280160"/>
            <a:ext cx="5455767" cy="146304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6233007" y="1280160"/>
            <a:ext cx="5455767"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6233007" y="1545336"/>
            <a:ext cx="5455767" cy="265176"/>
          </a:xfrm>
          <a:prstGeom prst="rect">
            <a:avLst/>
          </a:prstGeom>
          <a:solidFill>
            <a:srgbClr val="4F4F4F"/>
          </a:solidFill>
          <a:ln>
            <a:noFill/>
          </a:ln>
          <a:effectLst/>
        </p:spPr>
        <p:txBody>
          <a:bodyPr rtlCol="0" anchor="ctr"/>
          <a:lstStyle/>
          <a:p/>
        </p:txBody>
      </p:sp>
      <p:sp>
        <p:nvSpPr>
          <p:cNvPr id="14" name="TextBox 13"/>
          <p:cNvSpPr txBox="1"/>
          <p:nvPr/>
        </p:nvSpPr>
        <p:spPr>
          <a:xfrm>
            <a:off x="6324447" y="1280160"/>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Ne iş yapar?</a:t>
            </a:r>
          </a:p>
        </p:txBody>
      </p:sp>
      <p:sp>
        <p:nvSpPr>
          <p:cNvPr id="15" name="TextBox 14"/>
          <p:cNvSpPr txBox="1"/>
          <p:nvPr/>
        </p:nvSpPr>
        <p:spPr>
          <a:xfrm>
            <a:off x="6342735" y="1883664"/>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767676"/>
                </a:solidFill>
                <a:latin typeface="Calibri"/>
              </a:rPr>
              <a:t>Bir-iki cümle: ……………………………</a:t>
            </a:r>
          </a:p>
        </p:txBody>
      </p:sp>
      <p:sp>
        <p:nvSpPr>
          <p:cNvPr id="16" name="Rounded Rectangle 15"/>
          <p:cNvSpPr/>
          <p:nvPr/>
        </p:nvSpPr>
        <p:spPr>
          <a:xfrm>
            <a:off x="502920" y="2907792"/>
            <a:ext cx="5455767" cy="146304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2920" y="2907792"/>
            <a:ext cx="5455767" cy="530352"/>
          </a:xfrm>
          <a:prstGeom prst="roundRect">
            <a:avLst>
              <a:gd name="adj" fmla="val 25000"/>
            </a:avLst>
          </a:prstGeom>
          <a:solidFill>
            <a:srgbClr val="6B4F9E"/>
          </a:solidFill>
          <a:ln>
            <a:noFill/>
          </a:ln>
          <a:effectLst/>
        </p:spPr>
        <p:txBody>
          <a:bodyPr rtlCol="0" anchor="ctr"/>
          <a:lstStyle/>
          <a:p/>
        </p:txBody>
      </p:sp>
      <p:sp>
        <p:nvSpPr>
          <p:cNvPr id="18" name="Rectangle 17"/>
          <p:cNvSpPr/>
          <p:nvPr/>
        </p:nvSpPr>
        <p:spPr>
          <a:xfrm>
            <a:off x="502920" y="3172968"/>
            <a:ext cx="5455767" cy="265176"/>
          </a:xfrm>
          <a:prstGeom prst="rect">
            <a:avLst/>
          </a:prstGeom>
          <a:solidFill>
            <a:srgbClr val="6B4F9E"/>
          </a:solidFill>
          <a:ln>
            <a:noFill/>
          </a:ln>
          <a:effectLst/>
        </p:spPr>
        <p:txBody>
          <a:bodyPr rtlCol="0" anchor="ctr"/>
          <a:lstStyle/>
          <a:p/>
        </p:txBody>
      </p:sp>
      <p:sp>
        <p:nvSpPr>
          <p:cNvPr id="19" name="TextBox 18"/>
          <p:cNvSpPr txBox="1"/>
          <p:nvPr/>
        </p:nvSpPr>
        <p:spPr>
          <a:xfrm>
            <a:off x="594360" y="2907792"/>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Hangi coğrafi bilgi ve beceri?</a:t>
            </a:r>
          </a:p>
        </p:txBody>
      </p:sp>
      <p:sp>
        <p:nvSpPr>
          <p:cNvPr id="20" name="TextBox 19"/>
          <p:cNvSpPr txBox="1"/>
          <p:nvPr/>
        </p:nvSpPr>
        <p:spPr>
          <a:xfrm>
            <a:off x="612648" y="3511296"/>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767676"/>
                </a:solidFill>
                <a:latin typeface="Calibri"/>
              </a:rPr>
              <a:t>Hangi ünite, hangi beceri: ……………………………</a:t>
            </a:r>
          </a:p>
        </p:txBody>
      </p:sp>
      <p:sp>
        <p:nvSpPr>
          <p:cNvPr id="21" name="Rounded Rectangle 20"/>
          <p:cNvSpPr/>
          <p:nvPr/>
        </p:nvSpPr>
        <p:spPr>
          <a:xfrm>
            <a:off x="6233007" y="2907792"/>
            <a:ext cx="5455767" cy="146304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6233007" y="2907792"/>
            <a:ext cx="5455767"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6233007" y="3172968"/>
            <a:ext cx="5455767" cy="265176"/>
          </a:xfrm>
          <a:prstGeom prst="rect">
            <a:avLst/>
          </a:prstGeom>
          <a:solidFill>
            <a:srgbClr val="4F4F4F"/>
          </a:solidFill>
          <a:ln>
            <a:noFill/>
          </a:ln>
          <a:effectLst/>
        </p:spPr>
        <p:txBody>
          <a:bodyPr rtlCol="0" anchor="ctr"/>
          <a:lstStyle/>
          <a:p/>
        </p:txBody>
      </p:sp>
      <p:sp>
        <p:nvSpPr>
          <p:cNvPr id="24" name="TextBox 23"/>
          <p:cNvSpPr txBox="1"/>
          <p:nvPr/>
        </p:nvSpPr>
        <p:spPr>
          <a:xfrm>
            <a:off x="6324447" y="2907792"/>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Hangi derslerle bağlantılı?</a:t>
            </a:r>
          </a:p>
        </p:txBody>
      </p:sp>
      <p:sp>
        <p:nvSpPr>
          <p:cNvPr id="25" name="TextBox 24"/>
          <p:cNvSpPr txBox="1"/>
          <p:nvPr/>
        </p:nvSpPr>
        <p:spPr>
          <a:xfrm>
            <a:off x="6342735" y="3511296"/>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767676"/>
                </a:solidFill>
                <a:latin typeface="Calibri"/>
              </a:rPr>
              <a:t>Örnek dersler: ……………………………</a:t>
            </a:r>
          </a:p>
        </p:txBody>
      </p:sp>
      <p:sp>
        <p:nvSpPr>
          <p:cNvPr id="26" name="Rounded Rectangle 25"/>
          <p:cNvSpPr/>
          <p:nvPr/>
        </p:nvSpPr>
        <p:spPr>
          <a:xfrm>
            <a:off x="502920" y="4535424"/>
            <a:ext cx="5455767" cy="146304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502920" y="4535424"/>
            <a:ext cx="5455767" cy="530352"/>
          </a:xfrm>
          <a:prstGeom prst="roundRect">
            <a:avLst>
              <a:gd name="adj" fmla="val 25000"/>
            </a:avLst>
          </a:prstGeom>
          <a:solidFill>
            <a:srgbClr val="6B4F9E"/>
          </a:solidFill>
          <a:ln>
            <a:noFill/>
          </a:ln>
          <a:effectLst/>
        </p:spPr>
        <p:txBody>
          <a:bodyPr rtlCol="0" anchor="ctr"/>
          <a:lstStyle/>
          <a:p/>
        </p:txBody>
      </p:sp>
      <p:sp>
        <p:nvSpPr>
          <p:cNvPr id="28" name="Rectangle 27"/>
          <p:cNvSpPr/>
          <p:nvPr/>
        </p:nvSpPr>
        <p:spPr>
          <a:xfrm>
            <a:off x="502920" y="4800600"/>
            <a:ext cx="5455767" cy="265176"/>
          </a:xfrm>
          <a:prstGeom prst="rect">
            <a:avLst/>
          </a:prstGeom>
          <a:solidFill>
            <a:srgbClr val="6B4F9E"/>
          </a:solidFill>
          <a:ln>
            <a:noFill/>
          </a:ln>
          <a:effectLst/>
        </p:spPr>
        <p:txBody>
          <a:bodyPr rtlCol="0" anchor="ctr"/>
          <a:lstStyle/>
          <a:p/>
        </p:txBody>
      </p:sp>
      <p:sp>
        <p:nvSpPr>
          <p:cNvPr id="29" name="TextBox 28"/>
          <p:cNvSpPr txBox="1"/>
          <p:nvPr/>
        </p:nvSpPr>
        <p:spPr>
          <a:xfrm>
            <a:off x="594360" y="4535424"/>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Kaynağım</a:t>
            </a:r>
          </a:p>
        </p:txBody>
      </p:sp>
      <p:sp>
        <p:nvSpPr>
          <p:cNvPr id="30" name="TextBox 29"/>
          <p:cNvSpPr txBox="1"/>
          <p:nvPr/>
        </p:nvSpPr>
        <p:spPr>
          <a:xfrm>
            <a:off x="612648" y="5138928"/>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767676"/>
                </a:solidFill>
                <a:latin typeface="Calibri"/>
              </a:rPr>
              <a:t>Nereden öğrendim / doğrulayacağım: ……………………………</a:t>
            </a:r>
          </a:p>
        </p:txBody>
      </p:sp>
      <p:sp>
        <p:nvSpPr>
          <p:cNvPr id="31" name="Rounded Rectangle 30"/>
          <p:cNvSpPr/>
          <p:nvPr/>
        </p:nvSpPr>
        <p:spPr>
          <a:xfrm>
            <a:off x="6233007" y="4535424"/>
            <a:ext cx="5455767" cy="1463040"/>
          </a:xfrm>
          <a:prstGeom prst="roundRect">
            <a:avLst>
              <a:gd name="adj" fmla="val 5000"/>
            </a:avLst>
          </a:prstGeom>
          <a:solidFill>
            <a:srgbClr val="F0F0F0"/>
          </a:solidFill>
          <a:ln>
            <a:noFill/>
          </a:ln>
          <a:effectLst/>
        </p:spPr>
        <p:txBody>
          <a:bodyPr rtlCol="0" anchor="ctr"/>
          <a:lstStyle/>
          <a:p/>
        </p:txBody>
      </p:sp>
      <p:sp>
        <p:nvSpPr>
          <p:cNvPr id="32" name="Rounded Rectangle 31"/>
          <p:cNvSpPr/>
          <p:nvPr/>
        </p:nvSpPr>
        <p:spPr>
          <a:xfrm>
            <a:off x="6233007" y="4535424"/>
            <a:ext cx="5455767" cy="530352"/>
          </a:xfrm>
          <a:prstGeom prst="roundRect">
            <a:avLst>
              <a:gd name="adj" fmla="val 25000"/>
            </a:avLst>
          </a:prstGeom>
          <a:solidFill>
            <a:srgbClr val="4F4F4F"/>
          </a:solidFill>
          <a:ln>
            <a:noFill/>
          </a:ln>
          <a:effectLst/>
        </p:spPr>
        <p:txBody>
          <a:bodyPr rtlCol="0" anchor="ctr"/>
          <a:lstStyle/>
          <a:p/>
        </p:txBody>
      </p:sp>
      <p:sp>
        <p:nvSpPr>
          <p:cNvPr id="33" name="Rectangle 32"/>
          <p:cNvSpPr/>
          <p:nvPr/>
        </p:nvSpPr>
        <p:spPr>
          <a:xfrm>
            <a:off x="6233007" y="4800600"/>
            <a:ext cx="5455767" cy="265176"/>
          </a:xfrm>
          <a:prstGeom prst="rect">
            <a:avLst/>
          </a:prstGeom>
          <a:solidFill>
            <a:srgbClr val="4F4F4F"/>
          </a:solidFill>
          <a:ln>
            <a:noFill/>
          </a:ln>
          <a:effectLst/>
        </p:spPr>
        <p:txBody>
          <a:bodyPr rtlCol="0" anchor="ctr"/>
          <a:lstStyle/>
          <a:p/>
        </p:txBody>
      </p:sp>
      <p:sp>
        <p:nvSpPr>
          <p:cNvPr id="34" name="TextBox 33"/>
          <p:cNvSpPr txBox="1"/>
          <p:nvPr/>
        </p:nvSpPr>
        <p:spPr>
          <a:xfrm>
            <a:off x="6324447" y="4535424"/>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Merak ettiğim soru</a:t>
            </a:r>
          </a:p>
        </p:txBody>
      </p:sp>
      <p:sp>
        <p:nvSpPr>
          <p:cNvPr id="35" name="TextBox 34"/>
          <p:cNvSpPr txBox="1"/>
          <p:nvPr/>
        </p:nvSpPr>
        <p:spPr>
          <a:xfrm>
            <a:off x="6342735" y="5138928"/>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767676"/>
                </a:solidFill>
                <a:latin typeface="Calibri"/>
              </a:rPr>
              <a:t>Rehber öğretmene sorulacak: ……………………………</a:t>
            </a:r>
          </a:p>
        </p:txBody>
      </p:sp>
      <p:sp>
        <p:nvSpPr>
          <p:cNvPr id="36" name="TextBox 3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37" name="TextBox 3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117 / 173</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meslek kartı</a:t>
            </a:r>
          </a:p>
        </p:txBody>
      </p:sp>
      <p:sp>
        <p:nvSpPr>
          <p:cNvPr id="5" name="Rounded Rectangle 4"/>
          <p:cNvSpPr/>
          <p:nvPr/>
        </p:nvSpPr>
        <p:spPr>
          <a:xfrm>
            <a:off x="9555480" y="201168"/>
            <a:ext cx="2221992" cy="475488"/>
          </a:xfrm>
          <a:prstGeom prst="roundRect">
            <a:avLst>
              <a:gd name="adj" fmla="val 50000"/>
            </a:avLst>
          </a:prstGeom>
          <a:solidFill>
            <a:srgbClr val="6B4F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ÖRNEK</a:t>
            </a:r>
          </a:p>
        </p:txBody>
      </p:sp>
      <p:sp>
        <p:nvSpPr>
          <p:cNvPr id="6" name="Rounded Rectangle 5"/>
          <p:cNvSpPr/>
          <p:nvPr/>
        </p:nvSpPr>
        <p:spPr>
          <a:xfrm>
            <a:off x="502920" y="1280160"/>
            <a:ext cx="5455767" cy="146304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80160"/>
            <a:ext cx="5455767" cy="530352"/>
          </a:xfrm>
          <a:prstGeom prst="roundRect">
            <a:avLst>
              <a:gd name="adj" fmla="val 25000"/>
            </a:avLst>
          </a:prstGeom>
          <a:solidFill>
            <a:srgbClr val="6B4F9E"/>
          </a:solidFill>
          <a:ln>
            <a:noFill/>
          </a:ln>
          <a:effectLst/>
        </p:spPr>
        <p:txBody>
          <a:bodyPr rtlCol="0" anchor="ctr"/>
          <a:lstStyle/>
          <a:p/>
        </p:txBody>
      </p:sp>
      <p:sp>
        <p:nvSpPr>
          <p:cNvPr id="8" name="Rectangle 7"/>
          <p:cNvSpPr/>
          <p:nvPr/>
        </p:nvSpPr>
        <p:spPr>
          <a:xfrm>
            <a:off x="502920" y="1545336"/>
            <a:ext cx="5455767" cy="265176"/>
          </a:xfrm>
          <a:prstGeom prst="rect">
            <a:avLst/>
          </a:prstGeom>
          <a:solidFill>
            <a:srgbClr val="6B4F9E"/>
          </a:solidFill>
          <a:ln>
            <a:noFill/>
          </a:ln>
          <a:effectLst/>
        </p:spPr>
        <p:txBody>
          <a:bodyPr rtlCol="0" anchor="ctr"/>
          <a:lstStyle/>
          <a:p/>
        </p:txBody>
      </p:sp>
      <p:sp>
        <p:nvSpPr>
          <p:cNvPr id="9" name="TextBox 8"/>
          <p:cNvSpPr txBox="1"/>
          <p:nvPr/>
        </p:nvSpPr>
        <p:spPr>
          <a:xfrm>
            <a:off x="594360" y="1280160"/>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Meslek</a:t>
            </a:r>
          </a:p>
        </p:txBody>
      </p:sp>
      <p:sp>
        <p:nvSpPr>
          <p:cNvPr id="10" name="TextBox 9"/>
          <p:cNvSpPr txBox="1"/>
          <p:nvPr/>
        </p:nvSpPr>
        <p:spPr>
          <a:xfrm>
            <a:off x="612648" y="1883664"/>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Şehir ve bölge plancısı</a:t>
            </a:r>
          </a:p>
        </p:txBody>
      </p:sp>
      <p:sp>
        <p:nvSpPr>
          <p:cNvPr id="11" name="Rounded Rectangle 10"/>
          <p:cNvSpPr/>
          <p:nvPr/>
        </p:nvSpPr>
        <p:spPr>
          <a:xfrm>
            <a:off x="6233007" y="1280160"/>
            <a:ext cx="5455767" cy="146304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6233007" y="1280160"/>
            <a:ext cx="5455767"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6233007" y="1545336"/>
            <a:ext cx="5455767" cy="265176"/>
          </a:xfrm>
          <a:prstGeom prst="rect">
            <a:avLst/>
          </a:prstGeom>
          <a:solidFill>
            <a:srgbClr val="4F4F4F"/>
          </a:solidFill>
          <a:ln>
            <a:noFill/>
          </a:ln>
          <a:effectLst/>
        </p:spPr>
        <p:txBody>
          <a:bodyPr rtlCol="0" anchor="ctr"/>
          <a:lstStyle/>
          <a:p/>
        </p:txBody>
      </p:sp>
      <p:sp>
        <p:nvSpPr>
          <p:cNvPr id="14" name="TextBox 13"/>
          <p:cNvSpPr txBox="1"/>
          <p:nvPr/>
        </p:nvSpPr>
        <p:spPr>
          <a:xfrm>
            <a:off x="6324447" y="1280160"/>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Ne iş yapar?</a:t>
            </a:r>
          </a:p>
        </p:txBody>
      </p:sp>
      <p:sp>
        <p:nvSpPr>
          <p:cNvPr id="15" name="TextBox 14"/>
          <p:cNvSpPr txBox="1"/>
          <p:nvPr/>
        </p:nvSpPr>
        <p:spPr>
          <a:xfrm>
            <a:off x="6342735" y="1883664"/>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a:t>
            </a:r>
          </a:p>
        </p:txBody>
      </p:sp>
      <p:sp>
        <p:nvSpPr>
          <p:cNvPr id="16" name="Rounded Rectangle 15"/>
          <p:cNvSpPr/>
          <p:nvPr/>
        </p:nvSpPr>
        <p:spPr>
          <a:xfrm>
            <a:off x="502920" y="2907792"/>
            <a:ext cx="5455767" cy="146304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2920" y="2907792"/>
            <a:ext cx="5455767" cy="530352"/>
          </a:xfrm>
          <a:prstGeom prst="roundRect">
            <a:avLst>
              <a:gd name="adj" fmla="val 25000"/>
            </a:avLst>
          </a:prstGeom>
          <a:solidFill>
            <a:srgbClr val="6B4F9E"/>
          </a:solidFill>
          <a:ln>
            <a:noFill/>
          </a:ln>
          <a:effectLst/>
        </p:spPr>
        <p:txBody>
          <a:bodyPr rtlCol="0" anchor="ctr"/>
          <a:lstStyle/>
          <a:p/>
        </p:txBody>
      </p:sp>
      <p:sp>
        <p:nvSpPr>
          <p:cNvPr id="18" name="Rectangle 17"/>
          <p:cNvSpPr/>
          <p:nvPr/>
        </p:nvSpPr>
        <p:spPr>
          <a:xfrm>
            <a:off x="502920" y="3172968"/>
            <a:ext cx="5455767" cy="265176"/>
          </a:xfrm>
          <a:prstGeom prst="rect">
            <a:avLst/>
          </a:prstGeom>
          <a:solidFill>
            <a:srgbClr val="6B4F9E"/>
          </a:solidFill>
          <a:ln>
            <a:noFill/>
          </a:ln>
          <a:effectLst/>
        </p:spPr>
        <p:txBody>
          <a:bodyPr rtlCol="0" anchor="ctr"/>
          <a:lstStyle/>
          <a:p/>
        </p:txBody>
      </p:sp>
      <p:sp>
        <p:nvSpPr>
          <p:cNvPr id="19" name="TextBox 18"/>
          <p:cNvSpPr txBox="1"/>
          <p:nvPr/>
        </p:nvSpPr>
        <p:spPr>
          <a:xfrm>
            <a:off x="594360" y="2907792"/>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Hangi coğrafi bilgi ve beceri?</a:t>
            </a:r>
          </a:p>
        </p:txBody>
      </p:sp>
      <p:sp>
        <p:nvSpPr>
          <p:cNvPr id="20" name="TextBox 19"/>
          <p:cNvSpPr txBox="1"/>
          <p:nvPr/>
        </p:nvSpPr>
        <p:spPr>
          <a:xfrm>
            <a:off x="612648" y="3511296"/>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a:t>
            </a:r>
          </a:p>
        </p:txBody>
      </p:sp>
      <p:sp>
        <p:nvSpPr>
          <p:cNvPr id="21" name="Rounded Rectangle 20"/>
          <p:cNvSpPr/>
          <p:nvPr/>
        </p:nvSpPr>
        <p:spPr>
          <a:xfrm>
            <a:off x="6233007" y="2907792"/>
            <a:ext cx="5455767" cy="146304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6233007" y="2907792"/>
            <a:ext cx="5455767"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6233007" y="3172968"/>
            <a:ext cx="5455767" cy="265176"/>
          </a:xfrm>
          <a:prstGeom prst="rect">
            <a:avLst/>
          </a:prstGeom>
          <a:solidFill>
            <a:srgbClr val="4F4F4F"/>
          </a:solidFill>
          <a:ln>
            <a:noFill/>
          </a:ln>
          <a:effectLst/>
        </p:spPr>
        <p:txBody>
          <a:bodyPr rtlCol="0" anchor="ctr"/>
          <a:lstStyle/>
          <a:p/>
        </p:txBody>
      </p:sp>
      <p:sp>
        <p:nvSpPr>
          <p:cNvPr id="24" name="TextBox 23"/>
          <p:cNvSpPr txBox="1"/>
          <p:nvPr/>
        </p:nvSpPr>
        <p:spPr>
          <a:xfrm>
            <a:off x="6324447" y="2907792"/>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Hangi derslerle bağlantılı?</a:t>
            </a:r>
          </a:p>
        </p:txBody>
      </p:sp>
      <p:sp>
        <p:nvSpPr>
          <p:cNvPr id="25" name="TextBox 24"/>
          <p:cNvSpPr txBox="1"/>
          <p:nvPr/>
        </p:nvSpPr>
        <p:spPr>
          <a:xfrm>
            <a:off x="6342735" y="3511296"/>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a:t>
            </a:r>
          </a:p>
        </p:txBody>
      </p:sp>
      <p:sp>
        <p:nvSpPr>
          <p:cNvPr id="26" name="Rounded Rectangle 25"/>
          <p:cNvSpPr/>
          <p:nvPr/>
        </p:nvSpPr>
        <p:spPr>
          <a:xfrm>
            <a:off x="502920" y="4535424"/>
            <a:ext cx="5455767" cy="146304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502920" y="4535424"/>
            <a:ext cx="5455767" cy="530352"/>
          </a:xfrm>
          <a:prstGeom prst="roundRect">
            <a:avLst>
              <a:gd name="adj" fmla="val 25000"/>
            </a:avLst>
          </a:prstGeom>
          <a:solidFill>
            <a:srgbClr val="6B4F9E"/>
          </a:solidFill>
          <a:ln>
            <a:noFill/>
          </a:ln>
          <a:effectLst/>
        </p:spPr>
        <p:txBody>
          <a:bodyPr rtlCol="0" anchor="ctr"/>
          <a:lstStyle/>
          <a:p/>
        </p:txBody>
      </p:sp>
      <p:sp>
        <p:nvSpPr>
          <p:cNvPr id="28" name="Rectangle 27"/>
          <p:cNvSpPr/>
          <p:nvPr/>
        </p:nvSpPr>
        <p:spPr>
          <a:xfrm>
            <a:off x="502920" y="4800600"/>
            <a:ext cx="5455767" cy="265176"/>
          </a:xfrm>
          <a:prstGeom prst="rect">
            <a:avLst/>
          </a:prstGeom>
          <a:solidFill>
            <a:srgbClr val="6B4F9E"/>
          </a:solidFill>
          <a:ln>
            <a:noFill/>
          </a:ln>
          <a:effectLst/>
        </p:spPr>
        <p:txBody>
          <a:bodyPr rtlCol="0" anchor="ctr"/>
          <a:lstStyle/>
          <a:p/>
        </p:txBody>
      </p:sp>
      <p:sp>
        <p:nvSpPr>
          <p:cNvPr id="29" name="TextBox 28"/>
          <p:cNvSpPr txBox="1"/>
          <p:nvPr/>
        </p:nvSpPr>
        <p:spPr>
          <a:xfrm>
            <a:off x="594360" y="4535424"/>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Kaynağım</a:t>
            </a:r>
          </a:p>
        </p:txBody>
      </p:sp>
      <p:sp>
        <p:nvSpPr>
          <p:cNvPr id="30" name="TextBox 29"/>
          <p:cNvSpPr txBox="1"/>
          <p:nvPr/>
        </p:nvSpPr>
        <p:spPr>
          <a:xfrm>
            <a:off x="612648" y="5138928"/>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a:t>
            </a:r>
          </a:p>
        </p:txBody>
      </p:sp>
      <p:sp>
        <p:nvSpPr>
          <p:cNvPr id="31" name="Rounded Rectangle 30"/>
          <p:cNvSpPr/>
          <p:nvPr/>
        </p:nvSpPr>
        <p:spPr>
          <a:xfrm>
            <a:off x="6233007" y="4535424"/>
            <a:ext cx="5455767" cy="1463040"/>
          </a:xfrm>
          <a:prstGeom prst="roundRect">
            <a:avLst>
              <a:gd name="adj" fmla="val 5000"/>
            </a:avLst>
          </a:prstGeom>
          <a:solidFill>
            <a:srgbClr val="F0F0F0"/>
          </a:solidFill>
          <a:ln>
            <a:noFill/>
          </a:ln>
          <a:effectLst/>
        </p:spPr>
        <p:txBody>
          <a:bodyPr rtlCol="0" anchor="ctr"/>
          <a:lstStyle/>
          <a:p/>
        </p:txBody>
      </p:sp>
      <p:sp>
        <p:nvSpPr>
          <p:cNvPr id="32" name="Rounded Rectangle 31"/>
          <p:cNvSpPr/>
          <p:nvPr/>
        </p:nvSpPr>
        <p:spPr>
          <a:xfrm>
            <a:off x="6233007" y="4535424"/>
            <a:ext cx="5455767" cy="530352"/>
          </a:xfrm>
          <a:prstGeom prst="roundRect">
            <a:avLst>
              <a:gd name="adj" fmla="val 25000"/>
            </a:avLst>
          </a:prstGeom>
          <a:solidFill>
            <a:srgbClr val="4F4F4F"/>
          </a:solidFill>
          <a:ln>
            <a:noFill/>
          </a:ln>
          <a:effectLst/>
        </p:spPr>
        <p:txBody>
          <a:bodyPr rtlCol="0" anchor="ctr"/>
          <a:lstStyle/>
          <a:p/>
        </p:txBody>
      </p:sp>
      <p:sp>
        <p:nvSpPr>
          <p:cNvPr id="33" name="Rectangle 32"/>
          <p:cNvSpPr/>
          <p:nvPr/>
        </p:nvSpPr>
        <p:spPr>
          <a:xfrm>
            <a:off x="6233007" y="4800600"/>
            <a:ext cx="5455767" cy="265176"/>
          </a:xfrm>
          <a:prstGeom prst="rect">
            <a:avLst/>
          </a:prstGeom>
          <a:solidFill>
            <a:srgbClr val="4F4F4F"/>
          </a:solidFill>
          <a:ln>
            <a:noFill/>
          </a:ln>
          <a:effectLst/>
        </p:spPr>
        <p:txBody>
          <a:bodyPr rtlCol="0" anchor="ctr"/>
          <a:lstStyle/>
          <a:p/>
        </p:txBody>
      </p:sp>
      <p:sp>
        <p:nvSpPr>
          <p:cNvPr id="34" name="TextBox 33"/>
          <p:cNvSpPr txBox="1"/>
          <p:nvPr/>
        </p:nvSpPr>
        <p:spPr>
          <a:xfrm>
            <a:off x="6324447" y="4535424"/>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Merak ettiğim soru</a:t>
            </a:r>
          </a:p>
        </p:txBody>
      </p:sp>
      <p:sp>
        <p:nvSpPr>
          <p:cNvPr id="35" name="TextBox 34"/>
          <p:cNvSpPr txBox="1"/>
          <p:nvPr/>
        </p:nvSpPr>
        <p:spPr>
          <a:xfrm>
            <a:off x="6342735" y="5138928"/>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a:t>
            </a:r>
          </a:p>
        </p:txBody>
      </p:sp>
      <p:sp>
        <p:nvSpPr>
          <p:cNvPr id="36" name="TextBox 3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37" name="TextBox 3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118 / 173</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meslek kartı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80160"/>
            <a:ext cx="5455767" cy="1463040"/>
          </a:xfrm>
          <a:prstGeom prst="roundRect">
            <a:avLst>
              <a:gd name="adj" fmla="val 5000"/>
            </a:avLst>
          </a:prstGeom>
          <a:solidFill>
            <a:srgbClr val="E3F1E4"/>
          </a:solidFill>
          <a:ln>
            <a:noFill/>
          </a:ln>
          <a:effectLst/>
        </p:spPr>
        <p:txBody>
          <a:bodyPr rtlCol="0" anchor="ctr"/>
          <a:lstStyle/>
          <a:p/>
        </p:txBody>
      </p:sp>
      <p:sp>
        <p:nvSpPr>
          <p:cNvPr id="7" name="Rounded Rectangle 6"/>
          <p:cNvSpPr/>
          <p:nvPr/>
        </p:nvSpPr>
        <p:spPr>
          <a:xfrm>
            <a:off x="502920" y="1280160"/>
            <a:ext cx="5455767" cy="530352"/>
          </a:xfrm>
          <a:prstGeom prst="roundRect">
            <a:avLst>
              <a:gd name="adj" fmla="val 25000"/>
            </a:avLst>
          </a:prstGeom>
          <a:solidFill>
            <a:srgbClr val="2E7D32"/>
          </a:solidFill>
          <a:ln>
            <a:noFill/>
          </a:ln>
          <a:effectLst/>
        </p:spPr>
        <p:txBody>
          <a:bodyPr rtlCol="0" anchor="ctr"/>
          <a:lstStyle/>
          <a:p/>
        </p:txBody>
      </p:sp>
      <p:sp>
        <p:nvSpPr>
          <p:cNvPr id="8" name="Rectangle 7"/>
          <p:cNvSpPr/>
          <p:nvPr/>
        </p:nvSpPr>
        <p:spPr>
          <a:xfrm>
            <a:off x="502920" y="1545336"/>
            <a:ext cx="5455767" cy="265176"/>
          </a:xfrm>
          <a:prstGeom prst="rect">
            <a:avLst/>
          </a:prstGeom>
          <a:solidFill>
            <a:srgbClr val="2E7D32"/>
          </a:solidFill>
          <a:ln>
            <a:noFill/>
          </a:ln>
          <a:effectLst/>
        </p:spPr>
        <p:txBody>
          <a:bodyPr rtlCol="0" anchor="ctr"/>
          <a:lstStyle/>
          <a:p/>
        </p:txBody>
      </p:sp>
      <p:sp>
        <p:nvSpPr>
          <p:cNvPr id="9" name="TextBox 8"/>
          <p:cNvSpPr txBox="1"/>
          <p:nvPr/>
        </p:nvSpPr>
        <p:spPr>
          <a:xfrm>
            <a:off x="594360" y="1280160"/>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Meslek</a:t>
            </a:r>
          </a:p>
        </p:txBody>
      </p:sp>
      <p:sp>
        <p:nvSpPr>
          <p:cNvPr id="10" name="TextBox 9"/>
          <p:cNvSpPr txBox="1"/>
          <p:nvPr/>
        </p:nvSpPr>
        <p:spPr>
          <a:xfrm>
            <a:off x="612648" y="1883664"/>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Şehir ve bölge plancısı</a:t>
            </a:r>
          </a:p>
        </p:txBody>
      </p:sp>
      <p:sp>
        <p:nvSpPr>
          <p:cNvPr id="11" name="Rounded Rectangle 10"/>
          <p:cNvSpPr/>
          <p:nvPr/>
        </p:nvSpPr>
        <p:spPr>
          <a:xfrm>
            <a:off x="6233007" y="1280160"/>
            <a:ext cx="5455767" cy="1463040"/>
          </a:xfrm>
          <a:prstGeom prst="roundRect">
            <a:avLst>
              <a:gd name="adj" fmla="val 5000"/>
            </a:avLst>
          </a:prstGeom>
          <a:solidFill>
            <a:srgbClr val="E3F1E4"/>
          </a:solidFill>
          <a:ln>
            <a:noFill/>
          </a:ln>
          <a:effectLst/>
        </p:spPr>
        <p:txBody>
          <a:bodyPr rtlCol="0" anchor="ctr"/>
          <a:lstStyle/>
          <a:p/>
        </p:txBody>
      </p:sp>
      <p:sp>
        <p:nvSpPr>
          <p:cNvPr id="12" name="Rounded Rectangle 11"/>
          <p:cNvSpPr/>
          <p:nvPr/>
        </p:nvSpPr>
        <p:spPr>
          <a:xfrm>
            <a:off x="6233007" y="1280160"/>
            <a:ext cx="5455767" cy="530352"/>
          </a:xfrm>
          <a:prstGeom prst="roundRect">
            <a:avLst>
              <a:gd name="adj" fmla="val 25000"/>
            </a:avLst>
          </a:prstGeom>
          <a:solidFill>
            <a:srgbClr val="2E7D32"/>
          </a:solidFill>
          <a:ln>
            <a:noFill/>
          </a:ln>
          <a:effectLst/>
        </p:spPr>
        <p:txBody>
          <a:bodyPr rtlCol="0" anchor="ctr"/>
          <a:lstStyle/>
          <a:p/>
        </p:txBody>
      </p:sp>
      <p:sp>
        <p:nvSpPr>
          <p:cNvPr id="13" name="Rectangle 12"/>
          <p:cNvSpPr/>
          <p:nvPr/>
        </p:nvSpPr>
        <p:spPr>
          <a:xfrm>
            <a:off x="6233007" y="1545336"/>
            <a:ext cx="5455767" cy="265176"/>
          </a:xfrm>
          <a:prstGeom prst="rect">
            <a:avLst/>
          </a:prstGeom>
          <a:solidFill>
            <a:srgbClr val="2E7D32"/>
          </a:solidFill>
          <a:ln>
            <a:noFill/>
          </a:ln>
          <a:effectLst/>
        </p:spPr>
        <p:txBody>
          <a:bodyPr rtlCol="0" anchor="ctr"/>
          <a:lstStyle/>
          <a:p/>
        </p:txBody>
      </p:sp>
      <p:sp>
        <p:nvSpPr>
          <p:cNvPr id="14" name="TextBox 13"/>
          <p:cNvSpPr txBox="1"/>
          <p:nvPr/>
        </p:nvSpPr>
        <p:spPr>
          <a:xfrm>
            <a:off x="6324447" y="1280160"/>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Ne iş yapar?</a:t>
            </a:r>
          </a:p>
        </p:txBody>
      </p:sp>
      <p:sp>
        <p:nvSpPr>
          <p:cNvPr id="15" name="TextBox 14"/>
          <p:cNvSpPr txBox="1"/>
          <p:nvPr/>
        </p:nvSpPr>
        <p:spPr>
          <a:xfrm>
            <a:off x="6342735" y="1883664"/>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500" b="0" i="0">
                <a:solidFill>
                  <a:srgbClr val="262626"/>
                </a:solidFill>
                <a:latin typeface="Calibri"/>
              </a:rPr>
              <a:t>Yerleşmelerin gelişimini planlar: konut, sanayi, ticaret, ulaşım, yeşil alan gibi kullanımların nereye yerleşeceğine ilişkin planlar hazırlar (genel bilgi).</a:t>
            </a:r>
          </a:p>
        </p:txBody>
      </p:sp>
      <p:sp>
        <p:nvSpPr>
          <p:cNvPr id="16" name="Rounded Rectangle 15"/>
          <p:cNvSpPr/>
          <p:nvPr/>
        </p:nvSpPr>
        <p:spPr>
          <a:xfrm>
            <a:off x="502920" y="2907792"/>
            <a:ext cx="5455767" cy="1463040"/>
          </a:xfrm>
          <a:prstGeom prst="roundRect">
            <a:avLst>
              <a:gd name="adj" fmla="val 5000"/>
            </a:avLst>
          </a:prstGeom>
          <a:solidFill>
            <a:srgbClr val="E3F1E4"/>
          </a:solidFill>
          <a:ln>
            <a:noFill/>
          </a:ln>
          <a:effectLst/>
        </p:spPr>
        <p:txBody>
          <a:bodyPr rtlCol="0" anchor="ctr"/>
          <a:lstStyle/>
          <a:p/>
        </p:txBody>
      </p:sp>
      <p:sp>
        <p:nvSpPr>
          <p:cNvPr id="17" name="Rounded Rectangle 16"/>
          <p:cNvSpPr/>
          <p:nvPr/>
        </p:nvSpPr>
        <p:spPr>
          <a:xfrm>
            <a:off x="502920" y="2907792"/>
            <a:ext cx="5455767" cy="530352"/>
          </a:xfrm>
          <a:prstGeom prst="roundRect">
            <a:avLst>
              <a:gd name="adj" fmla="val 25000"/>
            </a:avLst>
          </a:prstGeom>
          <a:solidFill>
            <a:srgbClr val="2E7D32"/>
          </a:solidFill>
          <a:ln>
            <a:noFill/>
          </a:ln>
          <a:effectLst/>
        </p:spPr>
        <p:txBody>
          <a:bodyPr rtlCol="0" anchor="ctr"/>
          <a:lstStyle/>
          <a:p/>
        </p:txBody>
      </p:sp>
      <p:sp>
        <p:nvSpPr>
          <p:cNvPr id="18" name="Rectangle 17"/>
          <p:cNvSpPr/>
          <p:nvPr/>
        </p:nvSpPr>
        <p:spPr>
          <a:xfrm>
            <a:off x="502920" y="3172968"/>
            <a:ext cx="5455767" cy="265176"/>
          </a:xfrm>
          <a:prstGeom prst="rect">
            <a:avLst/>
          </a:prstGeom>
          <a:solidFill>
            <a:srgbClr val="2E7D32"/>
          </a:solidFill>
          <a:ln>
            <a:noFill/>
          </a:ln>
          <a:effectLst/>
        </p:spPr>
        <p:txBody>
          <a:bodyPr rtlCol="0" anchor="ctr"/>
          <a:lstStyle/>
          <a:p/>
        </p:txBody>
      </p:sp>
      <p:sp>
        <p:nvSpPr>
          <p:cNvPr id="19" name="TextBox 18"/>
          <p:cNvSpPr txBox="1"/>
          <p:nvPr/>
        </p:nvSpPr>
        <p:spPr>
          <a:xfrm>
            <a:off x="594360" y="2907792"/>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Hangi coğrafi bilgi ve beceri?</a:t>
            </a:r>
          </a:p>
        </p:txBody>
      </p:sp>
      <p:sp>
        <p:nvSpPr>
          <p:cNvPr id="20" name="TextBox 19"/>
          <p:cNvSpPr txBox="1"/>
          <p:nvPr/>
        </p:nvSpPr>
        <p:spPr>
          <a:xfrm>
            <a:off x="612648" y="3511296"/>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Yerleşme yeri seçimi ve fonksiyonlar (4. ünite) · harita ve CBS (2. ünite) · afete dirençli yaşam alanları (6. ünite)</a:t>
            </a:r>
          </a:p>
        </p:txBody>
      </p:sp>
      <p:sp>
        <p:nvSpPr>
          <p:cNvPr id="21" name="Rounded Rectangle 20"/>
          <p:cNvSpPr/>
          <p:nvPr/>
        </p:nvSpPr>
        <p:spPr>
          <a:xfrm>
            <a:off x="6233007" y="2907792"/>
            <a:ext cx="5455767" cy="1463040"/>
          </a:xfrm>
          <a:prstGeom prst="roundRect">
            <a:avLst>
              <a:gd name="adj" fmla="val 5000"/>
            </a:avLst>
          </a:prstGeom>
          <a:solidFill>
            <a:srgbClr val="E3F1E4"/>
          </a:solidFill>
          <a:ln>
            <a:noFill/>
          </a:ln>
          <a:effectLst/>
        </p:spPr>
        <p:txBody>
          <a:bodyPr rtlCol="0" anchor="ctr"/>
          <a:lstStyle/>
          <a:p/>
        </p:txBody>
      </p:sp>
      <p:sp>
        <p:nvSpPr>
          <p:cNvPr id="22" name="Rounded Rectangle 21"/>
          <p:cNvSpPr/>
          <p:nvPr/>
        </p:nvSpPr>
        <p:spPr>
          <a:xfrm>
            <a:off x="6233007" y="2907792"/>
            <a:ext cx="5455767" cy="530352"/>
          </a:xfrm>
          <a:prstGeom prst="roundRect">
            <a:avLst>
              <a:gd name="adj" fmla="val 25000"/>
            </a:avLst>
          </a:prstGeom>
          <a:solidFill>
            <a:srgbClr val="2E7D32"/>
          </a:solidFill>
          <a:ln>
            <a:noFill/>
          </a:ln>
          <a:effectLst/>
        </p:spPr>
        <p:txBody>
          <a:bodyPr rtlCol="0" anchor="ctr"/>
          <a:lstStyle/>
          <a:p/>
        </p:txBody>
      </p:sp>
      <p:sp>
        <p:nvSpPr>
          <p:cNvPr id="23" name="Rectangle 22"/>
          <p:cNvSpPr/>
          <p:nvPr/>
        </p:nvSpPr>
        <p:spPr>
          <a:xfrm>
            <a:off x="6233007" y="3172968"/>
            <a:ext cx="5455767" cy="265176"/>
          </a:xfrm>
          <a:prstGeom prst="rect">
            <a:avLst/>
          </a:prstGeom>
          <a:solidFill>
            <a:srgbClr val="2E7D32"/>
          </a:solidFill>
          <a:ln>
            <a:noFill/>
          </a:ln>
          <a:effectLst/>
        </p:spPr>
        <p:txBody>
          <a:bodyPr rtlCol="0" anchor="ctr"/>
          <a:lstStyle/>
          <a:p/>
        </p:txBody>
      </p:sp>
      <p:sp>
        <p:nvSpPr>
          <p:cNvPr id="24" name="TextBox 23"/>
          <p:cNvSpPr txBox="1"/>
          <p:nvPr/>
        </p:nvSpPr>
        <p:spPr>
          <a:xfrm>
            <a:off x="6324447" y="2907792"/>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Hangi derslerle bağlantılı?</a:t>
            </a:r>
          </a:p>
        </p:txBody>
      </p:sp>
      <p:sp>
        <p:nvSpPr>
          <p:cNvPr id="25" name="TextBox 24"/>
          <p:cNvSpPr txBox="1"/>
          <p:nvPr/>
        </p:nvSpPr>
        <p:spPr>
          <a:xfrm>
            <a:off x="6342735" y="3511296"/>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Coğrafya, matematik, tarih (örnek)</a:t>
            </a:r>
          </a:p>
        </p:txBody>
      </p:sp>
      <p:sp>
        <p:nvSpPr>
          <p:cNvPr id="26" name="Rounded Rectangle 25"/>
          <p:cNvSpPr/>
          <p:nvPr/>
        </p:nvSpPr>
        <p:spPr>
          <a:xfrm>
            <a:off x="502920" y="4535424"/>
            <a:ext cx="5455767" cy="1463040"/>
          </a:xfrm>
          <a:prstGeom prst="roundRect">
            <a:avLst>
              <a:gd name="adj" fmla="val 5000"/>
            </a:avLst>
          </a:prstGeom>
          <a:solidFill>
            <a:srgbClr val="E3F1E4"/>
          </a:solidFill>
          <a:ln>
            <a:noFill/>
          </a:ln>
          <a:effectLst/>
        </p:spPr>
        <p:txBody>
          <a:bodyPr rtlCol="0" anchor="ctr"/>
          <a:lstStyle/>
          <a:p/>
        </p:txBody>
      </p:sp>
      <p:sp>
        <p:nvSpPr>
          <p:cNvPr id="27" name="Rounded Rectangle 26"/>
          <p:cNvSpPr/>
          <p:nvPr/>
        </p:nvSpPr>
        <p:spPr>
          <a:xfrm>
            <a:off x="502920" y="4535424"/>
            <a:ext cx="5455767" cy="530352"/>
          </a:xfrm>
          <a:prstGeom prst="roundRect">
            <a:avLst>
              <a:gd name="adj" fmla="val 25000"/>
            </a:avLst>
          </a:prstGeom>
          <a:solidFill>
            <a:srgbClr val="2E7D32"/>
          </a:solidFill>
          <a:ln>
            <a:noFill/>
          </a:ln>
          <a:effectLst/>
        </p:spPr>
        <p:txBody>
          <a:bodyPr rtlCol="0" anchor="ctr"/>
          <a:lstStyle/>
          <a:p/>
        </p:txBody>
      </p:sp>
      <p:sp>
        <p:nvSpPr>
          <p:cNvPr id="28" name="Rectangle 27"/>
          <p:cNvSpPr/>
          <p:nvPr/>
        </p:nvSpPr>
        <p:spPr>
          <a:xfrm>
            <a:off x="502920" y="4800600"/>
            <a:ext cx="5455767" cy="265176"/>
          </a:xfrm>
          <a:prstGeom prst="rect">
            <a:avLst/>
          </a:prstGeom>
          <a:solidFill>
            <a:srgbClr val="2E7D32"/>
          </a:solidFill>
          <a:ln>
            <a:noFill/>
          </a:ln>
          <a:effectLst/>
        </p:spPr>
        <p:txBody>
          <a:bodyPr rtlCol="0" anchor="ctr"/>
          <a:lstStyle/>
          <a:p/>
        </p:txBody>
      </p:sp>
      <p:sp>
        <p:nvSpPr>
          <p:cNvPr id="29" name="TextBox 28"/>
          <p:cNvSpPr txBox="1"/>
          <p:nvPr/>
        </p:nvSpPr>
        <p:spPr>
          <a:xfrm>
            <a:off x="594360" y="4535424"/>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Kaynağım</a:t>
            </a:r>
          </a:p>
        </p:txBody>
      </p:sp>
      <p:sp>
        <p:nvSpPr>
          <p:cNvPr id="30" name="TextBox 29"/>
          <p:cNvSpPr txBox="1"/>
          <p:nvPr/>
        </p:nvSpPr>
        <p:spPr>
          <a:xfrm>
            <a:off x="612648" y="5138928"/>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YÖK Atlas'ta ilgili lisans programının sayfası · rehberlik servisi</a:t>
            </a:r>
          </a:p>
        </p:txBody>
      </p:sp>
      <p:sp>
        <p:nvSpPr>
          <p:cNvPr id="31" name="Rounded Rectangle 30"/>
          <p:cNvSpPr/>
          <p:nvPr/>
        </p:nvSpPr>
        <p:spPr>
          <a:xfrm>
            <a:off x="6233007" y="4535424"/>
            <a:ext cx="5455767" cy="1463040"/>
          </a:xfrm>
          <a:prstGeom prst="roundRect">
            <a:avLst>
              <a:gd name="adj" fmla="val 5000"/>
            </a:avLst>
          </a:prstGeom>
          <a:solidFill>
            <a:srgbClr val="E3F1E4"/>
          </a:solidFill>
          <a:ln>
            <a:noFill/>
          </a:ln>
          <a:effectLst/>
        </p:spPr>
        <p:txBody>
          <a:bodyPr rtlCol="0" anchor="ctr"/>
          <a:lstStyle/>
          <a:p/>
        </p:txBody>
      </p:sp>
      <p:sp>
        <p:nvSpPr>
          <p:cNvPr id="32" name="Rounded Rectangle 31"/>
          <p:cNvSpPr/>
          <p:nvPr/>
        </p:nvSpPr>
        <p:spPr>
          <a:xfrm>
            <a:off x="6233007" y="4535424"/>
            <a:ext cx="5455767" cy="530352"/>
          </a:xfrm>
          <a:prstGeom prst="roundRect">
            <a:avLst>
              <a:gd name="adj" fmla="val 25000"/>
            </a:avLst>
          </a:prstGeom>
          <a:solidFill>
            <a:srgbClr val="2E7D32"/>
          </a:solidFill>
          <a:ln>
            <a:noFill/>
          </a:ln>
          <a:effectLst/>
        </p:spPr>
        <p:txBody>
          <a:bodyPr rtlCol="0" anchor="ctr"/>
          <a:lstStyle/>
          <a:p/>
        </p:txBody>
      </p:sp>
      <p:sp>
        <p:nvSpPr>
          <p:cNvPr id="33" name="Rectangle 32"/>
          <p:cNvSpPr/>
          <p:nvPr/>
        </p:nvSpPr>
        <p:spPr>
          <a:xfrm>
            <a:off x="6233007" y="4800600"/>
            <a:ext cx="5455767" cy="265176"/>
          </a:xfrm>
          <a:prstGeom prst="rect">
            <a:avLst/>
          </a:prstGeom>
          <a:solidFill>
            <a:srgbClr val="2E7D32"/>
          </a:solidFill>
          <a:ln>
            <a:noFill/>
          </a:ln>
          <a:effectLst/>
        </p:spPr>
        <p:txBody>
          <a:bodyPr rtlCol="0" anchor="ctr"/>
          <a:lstStyle/>
          <a:p/>
        </p:txBody>
      </p:sp>
      <p:sp>
        <p:nvSpPr>
          <p:cNvPr id="34" name="TextBox 33"/>
          <p:cNvSpPr txBox="1"/>
          <p:nvPr/>
        </p:nvSpPr>
        <p:spPr>
          <a:xfrm>
            <a:off x="6324447" y="4535424"/>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Merak ettiğim soru</a:t>
            </a:r>
          </a:p>
        </p:txBody>
      </p:sp>
      <p:sp>
        <p:nvSpPr>
          <p:cNvPr id="35" name="TextBox 34"/>
          <p:cNvSpPr txBox="1"/>
          <p:nvPr/>
        </p:nvSpPr>
        <p:spPr>
          <a:xfrm>
            <a:off x="6342735" y="5138928"/>
            <a:ext cx="5236311" cy="78638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Bu meslekte arazide mi, büroda mı çalışılır?</a:t>
            </a:r>
          </a:p>
        </p:txBody>
      </p:sp>
      <p:sp>
        <p:nvSpPr>
          <p:cNvPr id="36" name="TextBox 3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37" name="TextBox 3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119 / 173</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Ders seçimi: ne zaman, kiminle?</a:t>
            </a:r>
          </a:p>
        </p:txBody>
      </p:sp>
      <p:sp>
        <p:nvSpPr>
          <p:cNvPr id="5" name="Rounded Rectangle 4"/>
          <p:cNvSpPr/>
          <p:nvPr/>
        </p:nvSpPr>
        <p:spPr>
          <a:xfrm>
            <a:off x="9555480" y="201168"/>
            <a:ext cx="2221992" cy="475488"/>
          </a:xfrm>
          <a:prstGeom prst="roundRect">
            <a:avLst>
              <a:gd name="adj" fmla="val 50000"/>
            </a:avLst>
          </a:prstGeom>
          <a:solidFill>
            <a:srgbClr val="6B4F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OKY MD. 11</a:t>
            </a:r>
          </a:p>
        </p:txBody>
      </p:sp>
      <p:sp>
        <p:nvSpPr>
          <p:cNvPr id="6" name="Rounded Rectangle 5"/>
          <p:cNvSpPr/>
          <p:nvPr/>
        </p:nvSpPr>
        <p:spPr>
          <a:xfrm>
            <a:off x="502920" y="1261872"/>
            <a:ext cx="3594506" cy="342900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2C6E8F"/>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2C6E8F"/>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Aralık</a:t>
            </a:r>
          </a:p>
        </p:txBody>
      </p:sp>
      <p:sp>
        <p:nvSpPr>
          <p:cNvPr id="10" name="TextBox 9"/>
          <p:cNvSpPr txBox="1"/>
          <p:nvPr/>
        </p:nvSpPr>
        <p:spPr>
          <a:xfrm>
            <a:off x="612648" y="1865376"/>
            <a:ext cx="3375050" cy="275234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Derslerin seçimi ve buna yönelik açıklamalar aralık ayında okul müdürlüğünce öğrencilere duyurulur.</a:t>
            </a:r>
          </a:p>
        </p:txBody>
      </p:sp>
      <p:sp>
        <p:nvSpPr>
          <p:cNvPr id="11" name="Rounded Rectangle 10"/>
          <p:cNvSpPr/>
          <p:nvPr/>
        </p:nvSpPr>
        <p:spPr>
          <a:xfrm>
            <a:off x="4298594" y="1261872"/>
            <a:ext cx="3594506" cy="342900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6B4F9E"/>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6B4F9E"/>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Aralık ve ocak</a:t>
            </a:r>
          </a:p>
        </p:txBody>
      </p:sp>
      <p:sp>
        <p:nvSpPr>
          <p:cNvPr id="15" name="TextBox 14"/>
          <p:cNvSpPr txBox="1"/>
          <p:nvPr/>
        </p:nvSpPr>
        <p:spPr>
          <a:xfrm>
            <a:off x="4408322" y="1865376"/>
            <a:ext cx="3375050" cy="275234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Ders seçimi veli, sınıf rehber öğretmeni ve rehber öğretmenin bilgisi dâhilinde öğrenci tarafından yapılır, e-Okul sistemine işlenir.</a:t>
            </a:r>
          </a:p>
        </p:txBody>
      </p:sp>
      <p:sp>
        <p:nvSpPr>
          <p:cNvPr id="16" name="Rounded Rectangle 15"/>
          <p:cNvSpPr/>
          <p:nvPr/>
        </p:nvSpPr>
        <p:spPr>
          <a:xfrm>
            <a:off x="8094268" y="1261872"/>
            <a:ext cx="3594506" cy="342900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4F4F4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4F4F4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Süresinde seçmezsem?</a:t>
            </a:r>
          </a:p>
        </p:txBody>
      </p:sp>
      <p:sp>
        <p:nvSpPr>
          <p:cNvPr id="20" name="TextBox 19"/>
          <p:cNvSpPr txBox="1"/>
          <p:nvPr/>
        </p:nvSpPr>
        <p:spPr>
          <a:xfrm>
            <a:off x="8203996" y="1865376"/>
            <a:ext cx="3375050" cy="275234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Süresi içerisinde ders seçimi yapmayan öğrencilerin dersleri okul yönetimince belirlenir.</a:t>
            </a:r>
          </a:p>
        </p:txBody>
      </p:sp>
      <p:sp>
        <p:nvSpPr>
          <p:cNvPr id="21" name="Rounded Rectangle 20"/>
          <p:cNvSpPr/>
          <p:nvPr/>
        </p:nvSpPr>
        <p:spPr>
          <a:xfrm>
            <a:off x="502920" y="4873752"/>
            <a:ext cx="11185855" cy="1371601"/>
          </a:xfrm>
          <a:prstGeom prst="roundRect">
            <a:avLst>
              <a:gd name="adj" fmla="val 8000"/>
            </a:avLst>
          </a:prstGeom>
          <a:solidFill>
            <a:srgbClr val="FFF3D1"/>
          </a:solidFill>
          <a:ln>
            <a:noFill/>
          </a:ln>
          <a:effectLst/>
        </p:spPr>
        <p:txBody>
          <a:bodyPr rtlCol="0" anchor="ctr" wrap="square" lIns="201168" rIns="201168" tIns="73152" bIns="73152">
            <a:noAutofit/>
          </a:bodyPr>
          <a:lstStyle/>
          <a:p>
            <a:pPr algn="l">
              <a:spcBef>
                <a:spcPts val="0"/>
              </a:spcBef>
              <a:spcAft>
                <a:spcPts val="0"/>
              </a:spcAft>
            </a:pPr>
            <a:r>
              <a:rPr lang="tr-TR" sz="2000" b="1" i="0">
                <a:solidFill>
                  <a:srgbClr val="262626"/>
                </a:solidFill>
                <a:latin typeface="Calibri"/>
              </a:rPr>
              <a:t>Bu hafta ocağın son ders haftası:</a:t>
            </a:r>
            <a:r>
              <a:rPr lang="tr-TR" sz="2000" b="0" i="0">
                <a:solidFill>
                  <a:srgbClr val="262626"/>
                </a:solidFill>
                <a:latin typeface="Calibri"/>
              </a:rPr>
              <a:t> seçimini yapmadıysan okulun duyurduğu son tarihi kaçırma. Kaynak: Ortaöğretim Kurumları Yönetmeliği md. 11</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120 / 173</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Karar verirken neye bakarım?</a:t>
            </a:r>
          </a:p>
        </p:txBody>
      </p:sp>
      <p:sp>
        <p:nvSpPr>
          <p:cNvPr id="5" name="Rounded Rectangle 4"/>
          <p:cNvSpPr/>
          <p:nvPr/>
        </p:nvSpPr>
        <p:spPr>
          <a:xfrm>
            <a:off x="9555480" y="201168"/>
            <a:ext cx="2221992" cy="475488"/>
          </a:xfrm>
          <a:prstGeom prst="roundRect">
            <a:avLst>
              <a:gd name="adj" fmla="val 50000"/>
            </a:avLst>
          </a:prstGeom>
          <a:solidFill>
            <a:srgbClr val="6B4F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SINIF REHBERLİK</a:t>
            </a:r>
          </a:p>
        </p:txBody>
      </p:sp>
      <p:sp>
        <p:nvSpPr>
          <p:cNvPr id="6" name="Rounded Rectangle 5"/>
          <p:cNvSpPr/>
          <p:nvPr/>
        </p:nvSpPr>
        <p:spPr>
          <a:xfrm>
            <a:off x="502920" y="1261872"/>
            <a:ext cx="11185855" cy="685800"/>
          </a:xfrm>
          <a:prstGeom prst="roundRect">
            <a:avLst>
              <a:gd name="adj" fmla="val 8000"/>
            </a:avLst>
          </a:prstGeom>
          <a:solidFill>
            <a:srgbClr val="F0F0F0"/>
          </a:solidFill>
          <a:ln>
            <a:noFill/>
          </a:ln>
          <a:effectLst/>
        </p:spPr>
        <p:txBody>
          <a:bodyPr rtlCol="0" anchor="ctr" wrap="square" lIns="201168" rIns="201168" tIns="73152" bIns="73152">
            <a:noAutofit/>
          </a:bodyPr>
          <a:lstStyle/>
          <a:p>
            <a:pPr algn="l">
              <a:spcBef>
                <a:spcPts val="0"/>
              </a:spcBef>
              <a:spcAft>
                <a:spcPts val="0"/>
              </a:spcAft>
            </a:pPr>
            <a:r>
              <a:rPr lang="tr-TR" sz="2000" b="1" i="0">
                <a:solidFill>
                  <a:srgbClr val="262626"/>
                </a:solidFill>
                <a:latin typeface="Calibri"/>
              </a:rPr>
              <a:t>Sınıf Rehberlik Programı, 10. sınıf (rehberlik saatinde işlenen kazanımlar):</a:t>
            </a:r>
          </a:p>
        </p:txBody>
      </p:sp>
      <p:sp>
        <p:nvSpPr>
          <p:cNvPr id="7" name="Oval 6"/>
          <p:cNvSpPr/>
          <p:nvPr/>
        </p:nvSpPr>
        <p:spPr>
          <a:xfrm>
            <a:off x="594360" y="2130552"/>
            <a:ext cx="548640" cy="548640"/>
          </a:xfrm>
          <a:prstGeom prst="ellipse">
            <a:avLst/>
          </a:prstGeom>
          <a:solidFill>
            <a:srgbClr val="6B4F9E"/>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3</a:t>
            </a:r>
          </a:p>
        </p:txBody>
      </p:sp>
      <p:sp>
        <p:nvSpPr>
          <p:cNvPr id="8" name="TextBox 7"/>
          <p:cNvSpPr txBox="1"/>
          <p:nvPr/>
        </p:nvSpPr>
        <p:spPr>
          <a:xfrm>
            <a:off x="1280160" y="2084832"/>
            <a:ext cx="10362895" cy="64008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Alan/bölüm/dal/ders seçiminde ilgi, yetenek ve mesleki değerleri dikkate alır.</a:t>
            </a:r>
          </a:p>
        </p:txBody>
      </p:sp>
      <p:sp>
        <p:nvSpPr>
          <p:cNvPr id="9" name="Oval 8"/>
          <p:cNvSpPr/>
          <p:nvPr/>
        </p:nvSpPr>
        <p:spPr>
          <a:xfrm>
            <a:off x="594360" y="2843784"/>
            <a:ext cx="548640" cy="548640"/>
          </a:xfrm>
          <a:prstGeom prst="ellipse">
            <a:avLst/>
          </a:prstGeom>
          <a:solidFill>
            <a:srgbClr val="6B4F9E"/>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18</a:t>
            </a:r>
          </a:p>
        </p:txBody>
      </p:sp>
      <p:sp>
        <p:nvSpPr>
          <p:cNvPr id="10" name="TextBox 9"/>
          <p:cNvSpPr txBox="1"/>
          <p:nvPr/>
        </p:nvSpPr>
        <p:spPr>
          <a:xfrm>
            <a:off x="1280160" y="2798064"/>
            <a:ext cx="10362895" cy="64008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Derslerin mesleklerle ilişkisini açıklar.</a:t>
            </a:r>
          </a:p>
        </p:txBody>
      </p:sp>
      <p:sp>
        <p:nvSpPr>
          <p:cNvPr id="11" name="Oval 10"/>
          <p:cNvSpPr/>
          <p:nvPr/>
        </p:nvSpPr>
        <p:spPr>
          <a:xfrm>
            <a:off x="594360" y="3557016"/>
            <a:ext cx="548640" cy="548640"/>
          </a:xfrm>
          <a:prstGeom prst="ellipse">
            <a:avLst/>
          </a:prstGeom>
          <a:solidFill>
            <a:srgbClr val="6B4F9E"/>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19</a:t>
            </a:r>
          </a:p>
        </p:txBody>
      </p:sp>
      <p:sp>
        <p:nvSpPr>
          <p:cNvPr id="12" name="TextBox 11"/>
          <p:cNvSpPr txBox="1"/>
          <p:nvPr/>
        </p:nvSpPr>
        <p:spPr>
          <a:xfrm>
            <a:off x="1280160" y="3511296"/>
            <a:ext cx="10362895" cy="64008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Ders/alan/dal seçerken karar verme becerisini kullanır.</a:t>
            </a:r>
          </a:p>
        </p:txBody>
      </p:sp>
      <p:sp>
        <p:nvSpPr>
          <p:cNvPr id="13" name="Rounded Rectangle 12"/>
          <p:cNvSpPr/>
          <p:nvPr/>
        </p:nvSpPr>
        <p:spPr>
          <a:xfrm>
            <a:off x="502920" y="4325112"/>
            <a:ext cx="2127443" cy="1920240"/>
          </a:xfrm>
          <a:prstGeom prst="roundRect">
            <a:avLst>
              <a:gd name="adj" fmla="val 5000"/>
            </a:avLst>
          </a:prstGeom>
          <a:solidFill>
            <a:srgbClr val="F0F0F0"/>
          </a:solidFill>
          <a:ln>
            <a:noFill/>
          </a:ln>
          <a:effectLst/>
        </p:spPr>
        <p:txBody>
          <a:bodyPr rtlCol="0" anchor="ctr"/>
          <a:lstStyle/>
          <a:p/>
        </p:txBody>
      </p:sp>
      <p:sp>
        <p:nvSpPr>
          <p:cNvPr id="14" name="Rounded Rectangle 13"/>
          <p:cNvSpPr/>
          <p:nvPr/>
        </p:nvSpPr>
        <p:spPr>
          <a:xfrm>
            <a:off x="502920" y="4325112"/>
            <a:ext cx="2127443" cy="530352"/>
          </a:xfrm>
          <a:prstGeom prst="roundRect">
            <a:avLst>
              <a:gd name="adj" fmla="val 25000"/>
            </a:avLst>
          </a:prstGeom>
          <a:solidFill>
            <a:srgbClr val="6B4F9E"/>
          </a:solidFill>
          <a:ln>
            <a:noFill/>
          </a:ln>
          <a:effectLst/>
        </p:spPr>
        <p:txBody>
          <a:bodyPr rtlCol="0" anchor="ctr"/>
          <a:lstStyle/>
          <a:p/>
        </p:txBody>
      </p:sp>
      <p:sp>
        <p:nvSpPr>
          <p:cNvPr id="15" name="Rectangle 14"/>
          <p:cNvSpPr/>
          <p:nvPr/>
        </p:nvSpPr>
        <p:spPr>
          <a:xfrm>
            <a:off x="502920" y="4590288"/>
            <a:ext cx="2127443" cy="265176"/>
          </a:xfrm>
          <a:prstGeom prst="rect">
            <a:avLst/>
          </a:prstGeom>
          <a:solidFill>
            <a:srgbClr val="6B4F9E"/>
          </a:solidFill>
          <a:ln>
            <a:noFill/>
          </a:ln>
          <a:effectLst/>
        </p:spPr>
        <p:txBody>
          <a:bodyPr rtlCol="0" anchor="ctr"/>
          <a:lstStyle/>
          <a:p/>
        </p:txBody>
      </p:sp>
      <p:sp>
        <p:nvSpPr>
          <p:cNvPr id="16" name="TextBox 15"/>
          <p:cNvSpPr txBox="1"/>
          <p:nvPr/>
        </p:nvSpPr>
        <p:spPr>
          <a:xfrm>
            <a:off x="594360" y="4325112"/>
            <a:ext cx="1944563" cy="530352"/>
          </a:xfrm>
          <a:prstGeom prst="rect">
            <a:avLst/>
          </a:prstGeom>
          <a:noFill/>
        </p:spPr>
        <p:txBody>
          <a:bodyPr wrap="square" anchor="ctr" lIns="73152" rIns="73152" tIns="36576" bIns="36576">
            <a:noAutofit/>
          </a:bodyPr>
          <a:lstStyle/>
          <a:p>
            <a:pPr algn="ctr">
              <a:spcBef>
                <a:spcPts val="0"/>
              </a:spcBef>
              <a:spcAft>
                <a:spcPts val="0"/>
              </a:spcAft>
            </a:pPr>
            <a:r>
              <a:rPr lang="tr-TR" sz="1900" b="1" i="0">
                <a:solidFill>
                  <a:srgbClr val="FFFFFF"/>
                </a:solidFill>
                <a:latin typeface="Calibri"/>
              </a:rPr>
              <a:t>İlgim</a:t>
            </a:r>
          </a:p>
        </p:txBody>
      </p:sp>
      <p:sp>
        <p:nvSpPr>
          <p:cNvPr id="17" name="TextBox 16"/>
          <p:cNvSpPr txBox="1"/>
          <p:nvPr/>
        </p:nvSpPr>
        <p:spPr>
          <a:xfrm>
            <a:off x="612648" y="4928616"/>
            <a:ext cx="1907987" cy="1243584"/>
          </a:xfrm>
          <a:prstGeom prst="rect">
            <a:avLst/>
          </a:prstGeom>
          <a:noFill/>
        </p:spPr>
        <p:txBody>
          <a:bodyPr wrap="square" anchor="t" lIns="73152" rIns="73152" tIns="36576" bIns="36576">
            <a:noAutofit/>
          </a:bodyPr>
          <a:lstStyle/>
          <a:p>
            <a:pPr algn="ctr">
              <a:spcBef>
                <a:spcPts val="0"/>
              </a:spcBef>
              <a:spcAft>
                <a:spcPts val="0"/>
              </a:spcAft>
            </a:pPr>
            <a:r>
              <a:rPr lang="tr-TR" sz="1800" b="0" i="0">
                <a:solidFill>
                  <a:srgbClr val="262626"/>
                </a:solidFill>
                <a:latin typeface="Calibri"/>
              </a:rPr>
              <a:t>Neyi merak ediyorum?</a:t>
            </a:r>
          </a:p>
        </p:txBody>
      </p:sp>
      <p:sp>
        <p:nvSpPr>
          <p:cNvPr id="18" name="Rounded Rectangle 17"/>
          <p:cNvSpPr/>
          <p:nvPr/>
        </p:nvSpPr>
        <p:spPr>
          <a:xfrm>
            <a:off x="2767523" y="4325112"/>
            <a:ext cx="2127443" cy="1920240"/>
          </a:xfrm>
          <a:prstGeom prst="roundRect">
            <a:avLst>
              <a:gd name="adj" fmla="val 5000"/>
            </a:avLst>
          </a:prstGeom>
          <a:solidFill>
            <a:srgbClr val="F0F0F0"/>
          </a:solidFill>
          <a:ln>
            <a:noFill/>
          </a:ln>
          <a:effectLst/>
        </p:spPr>
        <p:txBody>
          <a:bodyPr rtlCol="0" anchor="ctr"/>
          <a:lstStyle/>
          <a:p/>
        </p:txBody>
      </p:sp>
      <p:sp>
        <p:nvSpPr>
          <p:cNvPr id="19" name="Rounded Rectangle 18"/>
          <p:cNvSpPr/>
          <p:nvPr/>
        </p:nvSpPr>
        <p:spPr>
          <a:xfrm>
            <a:off x="2767523" y="4325112"/>
            <a:ext cx="2127443" cy="530352"/>
          </a:xfrm>
          <a:prstGeom prst="roundRect">
            <a:avLst>
              <a:gd name="adj" fmla="val 25000"/>
            </a:avLst>
          </a:prstGeom>
          <a:solidFill>
            <a:srgbClr val="2C6E8F"/>
          </a:solidFill>
          <a:ln>
            <a:noFill/>
          </a:ln>
          <a:effectLst/>
        </p:spPr>
        <p:txBody>
          <a:bodyPr rtlCol="0" anchor="ctr"/>
          <a:lstStyle/>
          <a:p/>
        </p:txBody>
      </p:sp>
      <p:sp>
        <p:nvSpPr>
          <p:cNvPr id="20" name="Rectangle 19"/>
          <p:cNvSpPr/>
          <p:nvPr/>
        </p:nvSpPr>
        <p:spPr>
          <a:xfrm>
            <a:off x="2767523" y="4590288"/>
            <a:ext cx="2127443" cy="265176"/>
          </a:xfrm>
          <a:prstGeom prst="rect">
            <a:avLst/>
          </a:prstGeom>
          <a:solidFill>
            <a:srgbClr val="2C6E8F"/>
          </a:solidFill>
          <a:ln>
            <a:noFill/>
          </a:ln>
          <a:effectLst/>
        </p:spPr>
        <p:txBody>
          <a:bodyPr rtlCol="0" anchor="ctr"/>
          <a:lstStyle/>
          <a:p/>
        </p:txBody>
      </p:sp>
      <p:sp>
        <p:nvSpPr>
          <p:cNvPr id="21" name="TextBox 20"/>
          <p:cNvSpPr txBox="1"/>
          <p:nvPr/>
        </p:nvSpPr>
        <p:spPr>
          <a:xfrm>
            <a:off x="2858963" y="4325112"/>
            <a:ext cx="1944563" cy="530352"/>
          </a:xfrm>
          <a:prstGeom prst="rect">
            <a:avLst/>
          </a:prstGeom>
          <a:noFill/>
        </p:spPr>
        <p:txBody>
          <a:bodyPr wrap="square" anchor="ctr" lIns="73152" rIns="73152" tIns="36576" bIns="36576">
            <a:noAutofit/>
          </a:bodyPr>
          <a:lstStyle/>
          <a:p>
            <a:pPr algn="ctr">
              <a:spcBef>
                <a:spcPts val="0"/>
              </a:spcBef>
              <a:spcAft>
                <a:spcPts val="0"/>
              </a:spcAft>
            </a:pPr>
            <a:r>
              <a:rPr lang="tr-TR" sz="1900" b="1" i="0">
                <a:solidFill>
                  <a:srgbClr val="FFFFFF"/>
                </a:solidFill>
                <a:latin typeface="Calibri"/>
              </a:rPr>
              <a:t>Yeteneğim</a:t>
            </a:r>
          </a:p>
        </p:txBody>
      </p:sp>
      <p:sp>
        <p:nvSpPr>
          <p:cNvPr id="22" name="TextBox 21"/>
          <p:cNvSpPr txBox="1"/>
          <p:nvPr/>
        </p:nvSpPr>
        <p:spPr>
          <a:xfrm>
            <a:off x="2877251" y="4928616"/>
            <a:ext cx="1907987" cy="1243584"/>
          </a:xfrm>
          <a:prstGeom prst="rect">
            <a:avLst/>
          </a:prstGeom>
          <a:noFill/>
        </p:spPr>
        <p:txBody>
          <a:bodyPr wrap="square" anchor="t" lIns="73152" rIns="73152" tIns="36576" bIns="36576">
            <a:noAutofit/>
          </a:bodyPr>
          <a:lstStyle/>
          <a:p>
            <a:pPr algn="ctr">
              <a:spcBef>
                <a:spcPts val="0"/>
              </a:spcBef>
              <a:spcAft>
                <a:spcPts val="0"/>
              </a:spcAft>
            </a:pPr>
            <a:r>
              <a:rPr lang="tr-TR" sz="1800" b="0" i="0">
                <a:solidFill>
                  <a:srgbClr val="262626"/>
                </a:solidFill>
                <a:latin typeface="Calibri"/>
              </a:rPr>
              <a:t>Neyi iyi yapıyorum?</a:t>
            </a:r>
          </a:p>
        </p:txBody>
      </p:sp>
      <p:sp>
        <p:nvSpPr>
          <p:cNvPr id="23" name="Rounded Rectangle 22"/>
          <p:cNvSpPr/>
          <p:nvPr/>
        </p:nvSpPr>
        <p:spPr>
          <a:xfrm>
            <a:off x="5032126" y="4325112"/>
            <a:ext cx="2127443" cy="1920240"/>
          </a:xfrm>
          <a:prstGeom prst="roundRect">
            <a:avLst>
              <a:gd name="adj" fmla="val 5000"/>
            </a:avLst>
          </a:prstGeom>
          <a:solidFill>
            <a:srgbClr val="F0F0F0"/>
          </a:solidFill>
          <a:ln>
            <a:noFill/>
          </a:ln>
          <a:effectLst/>
        </p:spPr>
        <p:txBody>
          <a:bodyPr rtlCol="0" anchor="ctr"/>
          <a:lstStyle/>
          <a:p/>
        </p:txBody>
      </p:sp>
      <p:sp>
        <p:nvSpPr>
          <p:cNvPr id="24" name="Rounded Rectangle 23"/>
          <p:cNvSpPr/>
          <p:nvPr/>
        </p:nvSpPr>
        <p:spPr>
          <a:xfrm>
            <a:off x="5032126" y="4325112"/>
            <a:ext cx="2127443" cy="530352"/>
          </a:xfrm>
          <a:prstGeom prst="roundRect">
            <a:avLst>
              <a:gd name="adj" fmla="val 25000"/>
            </a:avLst>
          </a:prstGeom>
          <a:solidFill>
            <a:srgbClr val="6B4F9E"/>
          </a:solidFill>
          <a:ln>
            <a:noFill/>
          </a:ln>
          <a:effectLst/>
        </p:spPr>
        <p:txBody>
          <a:bodyPr rtlCol="0" anchor="ctr"/>
          <a:lstStyle/>
          <a:p/>
        </p:txBody>
      </p:sp>
      <p:sp>
        <p:nvSpPr>
          <p:cNvPr id="25" name="Rectangle 24"/>
          <p:cNvSpPr/>
          <p:nvPr/>
        </p:nvSpPr>
        <p:spPr>
          <a:xfrm>
            <a:off x="5032126" y="4590288"/>
            <a:ext cx="2127443" cy="265176"/>
          </a:xfrm>
          <a:prstGeom prst="rect">
            <a:avLst/>
          </a:prstGeom>
          <a:solidFill>
            <a:srgbClr val="6B4F9E"/>
          </a:solidFill>
          <a:ln>
            <a:noFill/>
          </a:ln>
          <a:effectLst/>
        </p:spPr>
        <p:txBody>
          <a:bodyPr rtlCol="0" anchor="ctr"/>
          <a:lstStyle/>
          <a:p/>
        </p:txBody>
      </p:sp>
      <p:sp>
        <p:nvSpPr>
          <p:cNvPr id="26" name="TextBox 25"/>
          <p:cNvSpPr txBox="1"/>
          <p:nvPr/>
        </p:nvSpPr>
        <p:spPr>
          <a:xfrm>
            <a:off x="5123566" y="4325112"/>
            <a:ext cx="1944563" cy="530352"/>
          </a:xfrm>
          <a:prstGeom prst="rect">
            <a:avLst/>
          </a:prstGeom>
          <a:noFill/>
        </p:spPr>
        <p:txBody>
          <a:bodyPr wrap="square" anchor="ctr" lIns="73152" rIns="73152" tIns="36576" bIns="36576">
            <a:noAutofit/>
          </a:bodyPr>
          <a:lstStyle/>
          <a:p>
            <a:pPr algn="ctr">
              <a:spcBef>
                <a:spcPts val="0"/>
              </a:spcBef>
              <a:spcAft>
                <a:spcPts val="0"/>
              </a:spcAft>
            </a:pPr>
            <a:r>
              <a:rPr lang="tr-TR" sz="1900" b="1" i="0">
                <a:solidFill>
                  <a:srgbClr val="FFFFFF"/>
                </a:solidFill>
                <a:latin typeface="Calibri"/>
              </a:rPr>
              <a:t>Değerlerim</a:t>
            </a:r>
          </a:p>
        </p:txBody>
      </p:sp>
      <p:sp>
        <p:nvSpPr>
          <p:cNvPr id="27" name="TextBox 26"/>
          <p:cNvSpPr txBox="1"/>
          <p:nvPr/>
        </p:nvSpPr>
        <p:spPr>
          <a:xfrm>
            <a:off x="5141854" y="4928616"/>
            <a:ext cx="1907987" cy="1243584"/>
          </a:xfrm>
          <a:prstGeom prst="rect">
            <a:avLst/>
          </a:prstGeom>
          <a:noFill/>
        </p:spPr>
        <p:txBody>
          <a:bodyPr wrap="square" anchor="t" lIns="73152" rIns="73152" tIns="36576" bIns="36576">
            <a:noAutofit/>
          </a:bodyPr>
          <a:lstStyle/>
          <a:p>
            <a:pPr algn="ctr">
              <a:spcBef>
                <a:spcPts val="0"/>
              </a:spcBef>
              <a:spcAft>
                <a:spcPts val="0"/>
              </a:spcAft>
            </a:pPr>
            <a:r>
              <a:rPr lang="tr-TR" sz="1800" b="0" i="0">
                <a:solidFill>
                  <a:srgbClr val="262626"/>
                </a:solidFill>
                <a:latin typeface="Calibri"/>
              </a:rPr>
              <a:t>Bir işte benim için önemli olan ne?</a:t>
            </a:r>
          </a:p>
        </p:txBody>
      </p:sp>
      <p:sp>
        <p:nvSpPr>
          <p:cNvPr id="28" name="Rounded Rectangle 27"/>
          <p:cNvSpPr/>
          <p:nvPr/>
        </p:nvSpPr>
        <p:spPr>
          <a:xfrm>
            <a:off x="7296729" y="4325112"/>
            <a:ext cx="2127443" cy="1920240"/>
          </a:xfrm>
          <a:prstGeom prst="roundRect">
            <a:avLst>
              <a:gd name="adj" fmla="val 5000"/>
            </a:avLst>
          </a:prstGeom>
          <a:solidFill>
            <a:srgbClr val="F0F0F0"/>
          </a:solidFill>
          <a:ln>
            <a:noFill/>
          </a:ln>
          <a:effectLst/>
        </p:spPr>
        <p:txBody>
          <a:bodyPr rtlCol="0" anchor="ctr"/>
          <a:lstStyle/>
          <a:p/>
        </p:txBody>
      </p:sp>
      <p:sp>
        <p:nvSpPr>
          <p:cNvPr id="29" name="Rounded Rectangle 28"/>
          <p:cNvSpPr/>
          <p:nvPr/>
        </p:nvSpPr>
        <p:spPr>
          <a:xfrm>
            <a:off x="7296729" y="4325112"/>
            <a:ext cx="2127443" cy="530352"/>
          </a:xfrm>
          <a:prstGeom prst="roundRect">
            <a:avLst>
              <a:gd name="adj" fmla="val 25000"/>
            </a:avLst>
          </a:prstGeom>
          <a:solidFill>
            <a:srgbClr val="2C6E8F"/>
          </a:solidFill>
          <a:ln>
            <a:noFill/>
          </a:ln>
          <a:effectLst/>
        </p:spPr>
        <p:txBody>
          <a:bodyPr rtlCol="0" anchor="ctr"/>
          <a:lstStyle/>
          <a:p/>
        </p:txBody>
      </p:sp>
      <p:sp>
        <p:nvSpPr>
          <p:cNvPr id="30" name="Rectangle 29"/>
          <p:cNvSpPr/>
          <p:nvPr/>
        </p:nvSpPr>
        <p:spPr>
          <a:xfrm>
            <a:off x="7296729" y="4590288"/>
            <a:ext cx="2127443" cy="265176"/>
          </a:xfrm>
          <a:prstGeom prst="rect">
            <a:avLst/>
          </a:prstGeom>
          <a:solidFill>
            <a:srgbClr val="2C6E8F"/>
          </a:solidFill>
          <a:ln>
            <a:noFill/>
          </a:ln>
          <a:effectLst/>
        </p:spPr>
        <p:txBody>
          <a:bodyPr rtlCol="0" anchor="ctr"/>
          <a:lstStyle/>
          <a:p/>
        </p:txBody>
      </p:sp>
      <p:sp>
        <p:nvSpPr>
          <p:cNvPr id="31" name="TextBox 30"/>
          <p:cNvSpPr txBox="1"/>
          <p:nvPr/>
        </p:nvSpPr>
        <p:spPr>
          <a:xfrm>
            <a:off x="7388169" y="4325112"/>
            <a:ext cx="1944563" cy="530352"/>
          </a:xfrm>
          <a:prstGeom prst="rect">
            <a:avLst/>
          </a:prstGeom>
          <a:noFill/>
        </p:spPr>
        <p:txBody>
          <a:bodyPr wrap="square" anchor="ctr" lIns="73152" rIns="73152" tIns="36576" bIns="36576">
            <a:noAutofit/>
          </a:bodyPr>
          <a:lstStyle/>
          <a:p>
            <a:pPr algn="ctr">
              <a:spcBef>
                <a:spcPts val="0"/>
              </a:spcBef>
              <a:spcAft>
                <a:spcPts val="0"/>
              </a:spcAft>
            </a:pPr>
            <a:r>
              <a:rPr lang="tr-TR" sz="1900" b="1" i="0">
                <a:solidFill>
                  <a:srgbClr val="FFFFFF"/>
                </a:solidFill>
                <a:latin typeface="Calibri"/>
              </a:rPr>
              <a:t>Bilgi</a:t>
            </a:r>
          </a:p>
        </p:txBody>
      </p:sp>
      <p:sp>
        <p:nvSpPr>
          <p:cNvPr id="32" name="TextBox 31"/>
          <p:cNvSpPr txBox="1"/>
          <p:nvPr/>
        </p:nvSpPr>
        <p:spPr>
          <a:xfrm>
            <a:off x="7406457" y="4928616"/>
            <a:ext cx="1907987" cy="1243584"/>
          </a:xfrm>
          <a:prstGeom prst="rect">
            <a:avLst/>
          </a:prstGeom>
          <a:noFill/>
        </p:spPr>
        <p:txBody>
          <a:bodyPr wrap="square" anchor="t" lIns="73152" rIns="73152" tIns="36576" bIns="36576">
            <a:noAutofit/>
          </a:bodyPr>
          <a:lstStyle/>
          <a:p>
            <a:pPr algn="ctr">
              <a:spcBef>
                <a:spcPts val="0"/>
              </a:spcBef>
              <a:spcAft>
                <a:spcPts val="0"/>
              </a:spcAft>
            </a:pPr>
            <a:r>
              <a:rPr lang="tr-TR" sz="1800" b="0" i="0">
                <a:solidFill>
                  <a:srgbClr val="262626"/>
                </a:solidFill>
                <a:latin typeface="Calibri"/>
              </a:rPr>
              <a:t>Resmî kaynak, rehber öğretmen</a:t>
            </a:r>
          </a:p>
        </p:txBody>
      </p:sp>
      <p:sp>
        <p:nvSpPr>
          <p:cNvPr id="33" name="Rounded Rectangle 32"/>
          <p:cNvSpPr/>
          <p:nvPr/>
        </p:nvSpPr>
        <p:spPr>
          <a:xfrm>
            <a:off x="9561332" y="4325112"/>
            <a:ext cx="2127443" cy="1920240"/>
          </a:xfrm>
          <a:prstGeom prst="roundRect">
            <a:avLst>
              <a:gd name="adj" fmla="val 5000"/>
            </a:avLst>
          </a:prstGeom>
          <a:solidFill>
            <a:srgbClr val="F0F0F0"/>
          </a:solidFill>
          <a:ln>
            <a:noFill/>
          </a:ln>
          <a:effectLst/>
        </p:spPr>
        <p:txBody>
          <a:bodyPr rtlCol="0" anchor="ctr"/>
          <a:lstStyle/>
          <a:p/>
        </p:txBody>
      </p:sp>
      <p:sp>
        <p:nvSpPr>
          <p:cNvPr id="34" name="Rounded Rectangle 33"/>
          <p:cNvSpPr/>
          <p:nvPr/>
        </p:nvSpPr>
        <p:spPr>
          <a:xfrm>
            <a:off x="9561332" y="4325112"/>
            <a:ext cx="2127443" cy="530352"/>
          </a:xfrm>
          <a:prstGeom prst="roundRect">
            <a:avLst>
              <a:gd name="adj" fmla="val 25000"/>
            </a:avLst>
          </a:prstGeom>
          <a:solidFill>
            <a:srgbClr val="6B4F9E"/>
          </a:solidFill>
          <a:ln>
            <a:noFill/>
          </a:ln>
          <a:effectLst/>
        </p:spPr>
        <p:txBody>
          <a:bodyPr rtlCol="0" anchor="ctr"/>
          <a:lstStyle/>
          <a:p/>
        </p:txBody>
      </p:sp>
      <p:sp>
        <p:nvSpPr>
          <p:cNvPr id="35" name="Rectangle 34"/>
          <p:cNvSpPr/>
          <p:nvPr/>
        </p:nvSpPr>
        <p:spPr>
          <a:xfrm>
            <a:off x="9561332" y="4590288"/>
            <a:ext cx="2127443" cy="265176"/>
          </a:xfrm>
          <a:prstGeom prst="rect">
            <a:avLst/>
          </a:prstGeom>
          <a:solidFill>
            <a:srgbClr val="6B4F9E"/>
          </a:solidFill>
          <a:ln>
            <a:noFill/>
          </a:ln>
          <a:effectLst/>
        </p:spPr>
        <p:txBody>
          <a:bodyPr rtlCol="0" anchor="ctr"/>
          <a:lstStyle/>
          <a:p/>
        </p:txBody>
      </p:sp>
      <p:sp>
        <p:nvSpPr>
          <p:cNvPr id="36" name="TextBox 35"/>
          <p:cNvSpPr txBox="1"/>
          <p:nvPr/>
        </p:nvSpPr>
        <p:spPr>
          <a:xfrm>
            <a:off x="9652772" y="4325112"/>
            <a:ext cx="1944563" cy="530352"/>
          </a:xfrm>
          <a:prstGeom prst="rect">
            <a:avLst/>
          </a:prstGeom>
          <a:noFill/>
        </p:spPr>
        <p:txBody>
          <a:bodyPr wrap="square" anchor="ctr" lIns="73152" rIns="73152" tIns="36576" bIns="36576">
            <a:noAutofit/>
          </a:bodyPr>
          <a:lstStyle/>
          <a:p>
            <a:pPr algn="ctr">
              <a:spcBef>
                <a:spcPts val="0"/>
              </a:spcBef>
              <a:spcAft>
                <a:spcPts val="0"/>
              </a:spcAft>
            </a:pPr>
            <a:r>
              <a:rPr lang="tr-TR" sz="1900" b="1" i="0">
                <a:solidFill>
                  <a:srgbClr val="FFFFFF"/>
                </a:solidFill>
                <a:latin typeface="Calibri"/>
              </a:rPr>
              <a:t>Karar</a:t>
            </a:r>
          </a:p>
        </p:txBody>
      </p:sp>
      <p:sp>
        <p:nvSpPr>
          <p:cNvPr id="37" name="TextBox 36"/>
          <p:cNvSpPr txBox="1"/>
          <p:nvPr/>
        </p:nvSpPr>
        <p:spPr>
          <a:xfrm>
            <a:off x="9671060" y="4928616"/>
            <a:ext cx="1907987" cy="1243584"/>
          </a:xfrm>
          <a:prstGeom prst="rect">
            <a:avLst/>
          </a:prstGeom>
          <a:noFill/>
        </p:spPr>
        <p:txBody>
          <a:bodyPr wrap="square" anchor="t" lIns="73152" rIns="73152" tIns="36576" bIns="36576">
            <a:noAutofit/>
          </a:bodyPr>
          <a:lstStyle/>
          <a:p>
            <a:pPr algn="ctr">
              <a:spcBef>
                <a:spcPts val="0"/>
              </a:spcBef>
              <a:spcAft>
                <a:spcPts val="0"/>
              </a:spcAft>
            </a:pPr>
            <a:r>
              <a:rPr lang="tr-TR" sz="1800" b="0" i="0">
                <a:solidFill>
                  <a:srgbClr val="262626"/>
                </a:solidFill>
                <a:latin typeface="Calibri"/>
              </a:rPr>
              <a:t>Kendim veririm, süresinde</a:t>
            </a:r>
          </a:p>
        </p:txBody>
      </p:sp>
      <p:sp>
        <p:nvSpPr>
          <p:cNvPr id="38" name="TextBox 3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39" name="TextBox 3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121 / 173</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Arkadaşıma ne öneririm?</a:t>
            </a:r>
          </a:p>
        </p:txBody>
      </p:sp>
      <p:sp>
        <p:nvSpPr>
          <p:cNvPr id="5" name="Rounded Rectangle 4"/>
          <p:cNvSpPr/>
          <p:nvPr/>
        </p:nvSpPr>
        <p:spPr>
          <a:xfrm>
            <a:off x="9555480" y="201168"/>
            <a:ext cx="2221992" cy="475488"/>
          </a:xfrm>
          <a:prstGeom prst="roundRect">
            <a:avLst>
              <a:gd name="adj" fmla="val 50000"/>
            </a:avLst>
          </a:prstGeom>
          <a:solidFill>
            <a:srgbClr val="6B4F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SENARYO</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Bir arkadaşın şehir ve bölge plancısı olmayı düşünüyor ama ders seçimini arkadaşlarına bakarak yapmak üzere. Ona hangi adımları önerirsin?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TextBox 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122 / 173</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Arkadaşıma ne öneririm?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Bir arkadaşın şehir ve bölge plancısı olmayı düşünüyor ama ders seçimini arkadaşlarına bakarak yapmak üzere. Ona hangi adımları önerirsin?</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İlgisini, yeteneğini ve mesleki değerlerini düşünsün.</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Bu meslek için hangi derslerin önemli olduğunu resmî kaynaktan (YÖK Atlas, ÖSYM kılavuzu) ve rehber öğretmenden öğrensin.</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Velisi ve sınıf rehber öğretmeniyle konuşsun; kararı kendisi versin.</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Seçimini okulun duyurduğu süre içinde e-Okul'a işletsin.</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123 / 173</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18. HAFTA</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Kariyer yansıtması — kâğıdına yaz (6 dk):</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Coğrafyada en iyi kullandığım beceri hangisi? Bunu gösteren bir çalışmam?</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Merak ettiğim bir meslek ve bu mesleğin coğrafyayla bağı?</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Bu meslek hakkında bilgiyi nereden doğrulayacağım? İlk adımım ne olacak?</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7" name="TextBox 1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124 / 173</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Ürünlerimizi teslim ediyoruz</a:t>
            </a:r>
          </a:p>
        </p:txBody>
      </p:sp>
      <p:sp>
        <p:nvSpPr>
          <p:cNvPr id="5" name="Rounded Rectangle 4"/>
          <p:cNvSpPr/>
          <p:nvPr/>
        </p:nvSpPr>
        <p:spPr>
          <a:xfrm>
            <a:off x="9555480" y="201168"/>
            <a:ext cx="2221992" cy="475488"/>
          </a:xfrm>
          <a:prstGeom prst="roundRect">
            <a:avLst>
              <a:gd name="adj" fmla="val 50000"/>
            </a:avLst>
          </a:prstGeom>
          <a:solidFill>
            <a:srgbClr val="6B4F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TESLİM</a:t>
            </a:r>
          </a:p>
        </p:txBody>
      </p:sp>
      <p:sp>
        <p:nvSpPr>
          <p:cNvPr id="6" name="Rounded Rectangle 5"/>
          <p:cNvSpPr/>
          <p:nvPr/>
        </p:nvSpPr>
        <p:spPr>
          <a:xfrm>
            <a:off x="502920" y="1261872"/>
            <a:ext cx="3576218" cy="2468880"/>
          </a:xfrm>
          <a:prstGeom prst="roundRect">
            <a:avLst>
              <a:gd name="adj" fmla="val 6000"/>
            </a:avLst>
          </a:prstGeom>
          <a:solidFill>
            <a:srgbClr val="F0F0F0"/>
          </a:solidFill>
          <a:ln>
            <a:noFill/>
          </a:ln>
          <a:effectLst/>
        </p:spPr>
        <p:txBody>
          <a:bodyPr rtlCol="0" anchor="ctr"/>
          <a:lstStyle/>
          <a:p/>
        </p:txBody>
      </p:sp>
      <p:sp>
        <p:nvSpPr>
          <p:cNvPr id="7" name="Oval 6"/>
          <p:cNvSpPr/>
          <p:nvPr/>
        </p:nvSpPr>
        <p:spPr>
          <a:xfrm>
            <a:off x="1925269" y="1444752"/>
            <a:ext cx="731520" cy="731520"/>
          </a:xfrm>
          <a:prstGeom prst="ellipse">
            <a:avLst/>
          </a:prstGeom>
          <a:solidFill>
            <a:srgbClr val="6B4F9E"/>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TextBox 7"/>
          <p:cNvSpPr txBox="1"/>
          <p:nvPr/>
        </p:nvSpPr>
        <p:spPr>
          <a:xfrm>
            <a:off x="640080" y="2267712"/>
            <a:ext cx="3301898" cy="685800"/>
          </a:xfrm>
          <a:prstGeom prst="rect">
            <a:avLst/>
          </a:prstGeom>
          <a:noFill/>
        </p:spPr>
        <p:txBody>
          <a:bodyPr wrap="square" anchor="ctr" lIns="73152" rIns="73152" tIns="36576" bIns="36576">
            <a:noAutofit/>
          </a:bodyPr>
          <a:lstStyle/>
          <a:p>
            <a:pPr algn="ctr">
              <a:spcBef>
                <a:spcPts val="0"/>
              </a:spcBef>
              <a:spcAft>
                <a:spcPts val="0"/>
              </a:spcAft>
            </a:pPr>
            <a:r>
              <a:rPr lang="tr-TR" sz="2300" b="1" i="0">
                <a:solidFill>
                  <a:srgbClr val="262626"/>
                </a:solidFill>
                <a:latin typeface="Calibri"/>
              </a:rPr>
              <a:t>Meslek ağacı</a:t>
            </a:r>
          </a:p>
        </p:txBody>
      </p:sp>
      <p:sp>
        <p:nvSpPr>
          <p:cNvPr id="9" name="TextBox 8"/>
          <p:cNvSpPr txBox="1"/>
          <p:nvPr/>
        </p:nvSpPr>
        <p:spPr>
          <a:xfrm>
            <a:off x="640080" y="2953512"/>
            <a:ext cx="3301898" cy="685800"/>
          </a:xfrm>
          <a:prstGeom prst="rect">
            <a:avLst/>
          </a:prstGeom>
          <a:noFill/>
        </p:spPr>
        <p:txBody>
          <a:bodyPr wrap="square" anchor="ctr" lIns="73152" rIns="73152" tIns="36576" bIns="36576">
            <a:noAutofit/>
          </a:bodyPr>
          <a:lstStyle/>
          <a:p>
            <a:pPr algn="ctr">
              <a:spcBef>
                <a:spcPts val="0"/>
              </a:spcBef>
              <a:spcAft>
                <a:spcPts val="0"/>
              </a:spcAft>
            </a:pPr>
            <a:r>
              <a:rPr lang="tr-TR" sz="1700" b="0" i="0">
                <a:solidFill>
                  <a:srgbClr val="767676"/>
                </a:solidFill>
                <a:latin typeface="Calibri"/>
              </a:rPr>
              <a:t>grup posteri · kaynak listesiyle</a:t>
            </a:r>
          </a:p>
        </p:txBody>
      </p:sp>
      <p:sp>
        <p:nvSpPr>
          <p:cNvPr id="10" name="Rounded Rectangle 9"/>
          <p:cNvSpPr/>
          <p:nvPr/>
        </p:nvSpPr>
        <p:spPr>
          <a:xfrm>
            <a:off x="4307738" y="1261872"/>
            <a:ext cx="3576218" cy="2468880"/>
          </a:xfrm>
          <a:prstGeom prst="roundRect">
            <a:avLst>
              <a:gd name="adj" fmla="val 6000"/>
            </a:avLst>
          </a:prstGeom>
          <a:solidFill>
            <a:srgbClr val="F0F0F0"/>
          </a:solidFill>
          <a:ln>
            <a:noFill/>
          </a:ln>
          <a:effectLst/>
        </p:spPr>
        <p:txBody>
          <a:bodyPr rtlCol="0" anchor="ctr"/>
          <a:lstStyle/>
          <a:p/>
        </p:txBody>
      </p:sp>
      <p:sp>
        <p:nvSpPr>
          <p:cNvPr id="11" name="Oval 10"/>
          <p:cNvSpPr/>
          <p:nvPr/>
        </p:nvSpPr>
        <p:spPr>
          <a:xfrm>
            <a:off x="5730087" y="1444752"/>
            <a:ext cx="731520" cy="731520"/>
          </a:xfrm>
          <a:prstGeom prst="ellipse">
            <a:avLst/>
          </a:prstGeom>
          <a:solidFill>
            <a:srgbClr val="6B4F9E"/>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2" name="TextBox 11"/>
          <p:cNvSpPr txBox="1"/>
          <p:nvPr/>
        </p:nvSpPr>
        <p:spPr>
          <a:xfrm>
            <a:off x="4444898" y="2267712"/>
            <a:ext cx="3301898" cy="685800"/>
          </a:xfrm>
          <a:prstGeom prst="rect">
            <a:avLst/>
          </a:prstGeom>
          <a:noFill/>
        </p:spPr>
        <p:txBody>
          <a:bodyPr wrap="square" anchor="ctr" lIns="73152" rIns="73152" tIns="36576" bIns="36576">
            <a:noAutofit/>
          </a:bodyPr>
          <a:lstStyle/>
          <a:p>
            <a:pPr algn="ctr">
              <a:spcBef>
                <a:spcPts val="0"/>
              </a:spcBef>
              <a:spcAft>
                <a:spcPts val="0"/>
              </a:spcAft>
            </a:pPr>
            <a:r>
              <a:rPr lang="tr-TR" sz="2300" b="1" i="0">
                <a:solidFill>
                  <a:srgbClr val="262626"/>
                </a:solidFill>
                <a:latin typeface="Calibri"/>
              </a:rPr>
              <a:t>Meslek kartı</a:t>
            </a:r>
          </a:p>
        </p:txBody>
      </p:sp>
      <p:sp>
        <p:nvSpPr>
          <p:cNvPr id="13" name="TextBox 12"/>
          <p:cNvSpPr txBox="1"/>
          <p:nvPr/>
        </p:nvSpPr>
        <p:spPr>
          <a:xfrm>
            <a:off x="4444898" y="2953512"/>
            <a:ext cx="3301898" cy="685800"/>
          </a:xfrm>
          <a:prstGeom prst="rect">
            <a:avLst/>
          </a:prstGeom>
          <a:noFill/>
        </p:spPr>
        <p:txBody>
          <a:bodyPr wrap="square" anchor="ctr" lIns="73152" rIns="73152" tIns="36576" bIns="36576">
            <a:noAutofit/>
          </a:bodyPr>
          <a:lstStyle/>
          <a:p>
            <a:pPr algn="ctr">
              <a:spcBef>
                <a:spcPts val="0"/>
              </a:spcBef>
              <a:spcAft>
                <a:spcPts val="0"/>
              </a:spcAft>
            </a:pPr>
            <a:r>
              <a:rPr lang="tr-TR" sz="1700" b="0" i="0">
                <a:solidFill>
                  <a:srgbClr val="767676"/>
                </a:solidFill>
                <a:latin typeface="Calibri"/>
              </a:rPr>
              <a:t>bireysel · kaynak satırıyla</a:t>
            </a:r>
          </a:p>
        </p:txBody>
      </p:sp>
      <p:sp>
        <p:nvSpPr>
          <p:cNvPr id="14" name="Rounded Rectangle 13"/>
          <p:cNvSpPr/>
          <p:nvPr/>
        </p:nvSpPr>
        <p:spPr>
          <a:xfrm>
            <a:off x="8112556" y="1261872"/>
            <a:ext cx="3576218" cy="2468880"/>
          </a:xfrm>
          <a:prstGeom prst="roundRect">
            <a:avLst>
              <a:gd name="adj" fmla="val 6000"/>
            </a:avLst>
          </a:prstGeom>
          <a:solidFill>
            <a:srgbClr val="F0F0F0"/>
          </a:solidFill>
          <a:ln>
            <a:noFill/>
          </a:ln>
          <a:effectLst/>
        </p:spPr>
        <p:txBody>
          <a:bodyPr rtlCol="0" anchor="ctr"/>
          <a:lstStyle/>
          <a:p/>
        </p:txBody>
      </p:sp>
      <p:sp>
        <p:nvSpPr>
          <p:cNvPr id="15" name="Oval 14"/>
          <p:cNvSpPr/>
          <p:nvPr/>
        </p:nvSpPr>
        <p:spPr>
          <a:xfrm>
            <a:off x="9534905" y="1444752"/>
            <a:ext cx="731520" cy="731520"/>
          </a:xfrm>
          <a:prstGeom prst="ellipse">
            <a:avLst/>
          </a:prstGeom>
          <a:solidFill>
            <a:srgbClr val="6B4F9E"/>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6" name="TextBox 15"/>
          <p:cNvSpPr txBox="1"/>
          <p:nvPr/>
        </p:nvSpPr>
        <p:spPr>
          <a:xfrm>
            <a:off x="8249716" y="2267712"/>
            <a:ext cx="3301898" cy="685800"/>
          </a:xfrm>
          <a:prstGeom prst="rect">
            <a:avLst/>
          </a:prstGeom>
          <a:noFill/>
        </p:spPr>
        <p:txBody>
          <a:bodyPr wrap="square" anchor="ctr" lIns="73152" rIns="73152" tIns="36576" bIns="36576">
            <a:noAutofit/>
          </a:bodyPr>
          <a:lstStyle/>
          <a:p>
            <a:pPr algn="ctr">
              <a:spcBef>
                <a:spcPts val="0"/>
              </a:spcBef>
              <a:spcAft>
                <a:spcPts val="0"/>
              </a:spcAft>
            </a:pPr>
            <a:r>
              <a:rPr lang="tr-TR" sz="2300" b="1" i="0">
                <a:solidFill>
                  <a:srgbClr val="262626"/>
                </a:solidFill>
                <a:latin typeface="Calibri"/>
              </a:rPr>
              <a:t>Kariyer yansıtması</a:t>
            </a:r>
          </a:p>
        </p:txBody>
      </p:sp>
      <p:sp>
        <p:nvSpPr>
          <p:cNvPr id="17" name="TextBox 16"/>
          <p:cNvSpPr txBox="1"/>
          <p:nvPr/>
        </p:nvSpPr>
        <p:spPr>
          <a:xfrm>
            <a:off x="8249716" y="2953512"/>
            <a:ext cx="3301898" cy="685800"/>
          </a:xfrm>
          <a:prstGeom prst="rect">
            <a:avLst/>
          </a:prstGeom>
          <a:noFill/>
        </p:spPr>
        <p:txBody>
          <a:bodyPr wrap="square" anchor="ctr" lIns="73152" rIns="73152" tIns="36576" bIns="36576">
            <a:noAutofit/>
          </a:bodyPr>
          <a:lstStyle/>
          <a:p>
            <a:pPr algn="ctr">
              <a:spcBef>
                <a:spcPts val="0"/>
              </a:spcBef>
              <a:spcAft>
                <a:spcPts val="0"/>
              </a:spcAft>
            </a:pPr>
            <a:r>
              <a:rPr lang="tr-TR" sz="1700" b="0" i="0">
                <a:solidFill>
                  <a:srgbClr val="767676"/>
                </a:solidFill>
                <a:latin typeface="Calibri"/>
              </a:rPr>
              <a:t>sende kalır</a:t>
            </a:r>
          </a:p>
        </p:txBody>
      </p:sp>
      <p:sp>
        <p:nvSpPr>
          <p:cNvPr id="18" name="Rounded Rectangle 17"/>
          <p:cNvSpPr/>
          <p:nvPr/>
        </p:nvSpPr>
        <p:spPr>
          <a:xfrm>
            <a:off x="502920" y="3959352"/>
            <a:ext cx="11185855" cy="1005840"/>
          </a:xfrm>
          <a:prstGeom prst="roundRect">
            <a:avLst>
              <a:gd name="adj" fmla="val 8000"/>
            </a:avLst>
          </a:prstGeom>
          <a:solidFill>
            <a:srgbClr val="FFF3D1"/>
          </a:solidFill>
          <a:ln>
            <a:noFill/>
          </a:ln>
          <a:effectLst/>
        </p:spPr>
        <p:txBody>
          <a:bodyPr rtlCol="0" anchor="ctr" wrap="square" lIns="201168" rIns="201168" tIns="73152" bIns="73152">
            <a:noAutofit/>
          </a:bodyPr>
          <a:lstStyle/>
          <a:p>
            <a:pPr algn="ctr">
              <a:spcBef>
                <a:spcPts val="0"/>
              </a:spcBef>
              <a:spcAft>
                <a:spcPts val="0"/>
              </a:spcAft>
            </a:pPr>
            <a:r>
              <a:rPr lang="tr-TR" sz="2100" b="1" i="0">
                <a:solidFill>
                  <a:srgbClr val="262626"/>
                </a:solidFill>
                <a:latin typeface="Calibri"/>
              </a:rPr>
              <a:t>Zümre dosyası zarfı:</a:t>
            </a:r>
            <a:r>
              <a:rPr lang="tr-TR" sz="2100" b="0" i="0">
                <a:solidFill>
                  <a:srgbClr val="262626"/>
                </a:solidFill>
                <a:latin typeface="Calibri"/>
              </a:rPr>
              <a:t> ağaçlar ve kartlar · kanıt listesi zarfın içinde</a:t>
            </a:r>
          </a:p>
        </p:txBody>
      </p:sp>
      <p:sp>
        <p:nvSpPr>
          <p:cNvPr id="19" name="Rounded Rectangle 18"/>
          <p:cNvSpPr/>
          <p:nvPr/>
        </p:nvSpPr>
        <p:spPr>
          <a:xfrm>
            <a:off x="502920" y="5148071"/>
            <a:ext cx="11185855" cy="1097280"/>
          </a:xfrm>
          <a:prstGeom prst="roundRect">
            <a:avLst>
              <a:gd name="adj" fmla="val 8000"/>
            </a:avLst>
          </a:prstGeom>
          <a:solidFill>
            <a:srgbClr val="E3ECF5"/>
          </a:solidFill>
          <a:ln>
            <a:noFill/>
          </a:ln>
          <a:effectLst/>
        </p:spPr>
        <p:txBody>
          <a:bodyPr rtlCol="0" anchor="ctr" wrap="square" lIns="201168" rIns="201168" tIns="73152" bIns="73152">
            <a:noAutofit/>
          </a:bodyPr>
          <a:lstStyle/>
          <a:p>
            <a:pPr algn="ctr">
              <a:spcBef>
                <a:spcPts val="0"/>
              </a:spcBef>
              <a:spcAft>
                <a:spcPts val="0"/>
              </a:spcAft>
            </a:pPr>
            <a:r>
              <a:rPr lang="tr-TR" sz="2100" b="1" i="0">
                <a:solidFill>
                  <a:srgbClr val="262626"/>
                </a:solidFill>
                <a:latin typeface="Calibri"/>
              </a:rPr>
              <a:t>Not yok, sınav yok:</a:t>
            </a:r>
            <a:r>
              <a:rPr lang="tr-TR" sz="2100" b="0" i="0">
                <a:solidFill>
                  <a:srgbClr val="262626"/>
                </a:solidFill>
                <a:latin typeface="Calibri"/>
              </a:rPr>
              <a:t> ürünler 1. dönem ders etkinliklerine katılım kanıtı olabilir.</a:t>
            </a:r>
          </a:p>
        </p:txBody>
      </p: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125 / 173</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Dönem sonu ve 19. hafta</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18. HAFTA</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6B4F9E"/>
                </a:solidFill>
                <a:latin typeface="Calibri"/>
              </a:rPr>
              <a:t>•  </a:t>
            </a:r>
            <a:r>
              <a:rPr lang="tr-TR" sz="2600" b="0" i="0">
                <a:solidFill>
                  <a:srgbClr val="262626"/>
                </a:solidFill>
                <a:latin typeface="Calibri"/>
              </a:rPr>
              <a:t>22 Ocak: 1. dönem sonu. Yarıyıl tatili 25 Ocak – 5 Şubat: yazılı ödev yok.</a:t>
            </a:r>
          </a:p>
          <a:p>
            <a:pPr algn="l" marL="323206" indent="-323206">
              <a:spcBef>
                <a:spcPts val="0"/>
              </a:spcBef>
              <a:spcAft>
                <a:spcPts val="1200"/>
              </a:spcAft>
            </a:pPr>
            <a:r>
              <a:rPr lang="tr-TR" sz="2600" b="1" i="0">
                <a:solidFill>
                  <a:srgbClr val="6B4F9E"/>
                </a:solidFill>
                <a:latin typeface="Calibri"/>
              </a:rPr>
              <a:t>•  </a:t>
            </a:r>
            <a:r>
              <a:rPr lang="tr-TR" sz="2600" b="0" i="0">
                <a:solidFill>
                  <a:srgbClr val="262626"/>
                </a:solidFill>
                <a:latin typeface="Calibri"/>
              </a:rPr>
              <a:t>Performans hazırlığın (s. 135, 1-3) bu hafta bitmiş olmalı: çalışma sorusu, bilgi, düzenleme.</a:t>
            </a:r>
          </a:p>
          <a:p>
            <a:pPr algn="l" marL="323206" indent="-323206">
              <a:spcBef>
                <a:spcPts val="0"/>
              </a:spcBef>
              <a:spcAft>
                <a:spcPts val="1200"/>
              </a:spcAft>
            </a:pPr>
            <a:r>
              <a:rPr lang="tr-TR" sz="2600" b="1" i="0">
                <a:solidFill>
                  <a:srgbClr val="6B4F9E"/>
                </a:solidFill>
                <a:latin typeface="Calibri"/>
              </a:rPr>
              <a:t>•  </a:t>
            </a:r>
            <a:r>
              <a:rPr lang="tr-TR" sz="2600" b="0" i="0">
                <a:solidFill>
                  <a:srgbClr val="262626"/>
                </a:solidFill>
                <a:latin typeface="Calibri"/>
              </a:rPr>
              <a:t>19. hafta (8-12 Şubat): sunu sınıfta, bireysel — puanlama anahtarı s. 136, öz değerlendirme s. 137.</a:t>
            </a:r>
          </a:p>
          <a:p>
            <a:pPr algn="l" marL="323206" indent="-323206">
              <a:spcBef>
                <a:spcPts val="0"/>
              </a:spcBef>
              <a:spcAft>
                <a:spcPts val="0"/>
              </a:spcAft>
            </a:pPr>
            <a:r>
              <a:rPr lang="tr-TR" sz="2600" b="1" i="0">
                <a:solidFill>
                  <a:srgbClr val="6B4F9E"/>
                </a:solidFill>
                <a:latin typeface="Calibri"/>
              </a:rPr>
              <a:t>•  </a:t>
            </a:r>
            <a:r>
              <a:rPr lang="tr-TR" sz="2600" b="0" i="0">
                <a:solidFill>
                  <a:srgbClr val="262626"/>
                </a:solidFill>
                <a:latin typeface="Calibri"/>
              </a:rPr>
              <a:t>Ders seçimini yapmadıysan okulun duyurduğu süre içinde tamamla.</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135-137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126 / 173</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GNL-COG10-SN-U4 — 18. hafta · Okul Temelli Planlama: Coğrafya ve Meslekler (slayt 103-126)</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