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30.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82" r:id="rId134"/>
    <p:sldId id="383" r:id="rId135"/>
    <p:sldId id="384" r:id="rId136"/>
    <p:sldId id="385" r:id="rId137"/>
    <p:sldId id="386" r:id="rId138"/>
    <p:sldId id="387" r:id="rId139"/>
    <p:sldId id="388" r:id="rId140"/>
    <p:sldId id="389" r:id="rId141"/>
    <p:sldId id="390" r:id="rId142"/>
    <p:sldId id="391" r:id="rId143"/>
    <p:sldId id="392" r:id="rId144"/>
    <p:sldId id="393" r:id="rId145"/>
    <p:sldId id="394" r:id="rId146"/>
    <p:sldId id="395" r:id="rId147"/>
    <p:sldId id="396" r:id="rId148"/>
    <p:sldId id="397" r:id="rId149"/>
    <p:sldId id="398" r:id="rId150"/>
    <p:sldId id="399" r:id="rId151"/>
    <p:sldId id="400" r:id="rId152"/>
    <p:sldId id="401" r:id="rId153"/>
    <p:sldId id="402" r:id="rId154"/>
    <p:sldId id="403" r:id="rId155"/>
    <p:sldId id="404" r:id="rId156"/>
    <p:sldId id="405" r:id="rId157"/>
    <p:sldId id="406" r:id="rId158"/>
    <p:sldId id="407" r:id="rId159"/>
    <p:sldId id="408" r:id="rId160"/>
    <p:sldId id="409" r:id="rId161"/>
    <p:sldId id="410" r:id="rId162"/>
    <p:sldId id="411" r:id="rId37"/>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37" Type="http://schemas.openxmlformats.org/officeDocument/2006/relationships/slide" Target="slides/slide30.xml"/><Relationship Id="rId134" Type="http://schemas.openxmlformats.org/officeDocument/2006/relationships/slide" Target="slides/slide1.xml"/><Relationship Id="rId135" Type="http://schemas.openxmlformats.org/officeDocument/2006/relationships/slide" Target="slides/slide2.xml"/><Relationship Id="rId136" Type="http://schemas.openxmlformats.org/officeDocument/2006/relationships/slide" Target="slides/slide3.xml"/><Relationship Id="rId137" Type="http://schemas.openxmlformats.org/officeDocument/2006/relationships/slide" Target="slides/slide4.xml"/><Relationship Id="rId138" Type="http://schemas.openxmlformats.org/officeDocument/2006/relationships/slide" Target="slides/slide5.xml"/><Relationship Id="rId139" Type="http://schemas.openxmlformats.org/officeDocument/2006/relationships/slide" Target="slides/slide6.xml"/><Relationship Id="rId140" Type="http://schemas.openxmlformats.org/officeDocument/2006/relationships/slide" Target="slides/slide7.xml"/><Relationship Id="rId141" Type="http://schemas.openxmlformats.org/officeDocument/2006/relationships/slide" Target="slides/slide8.xml"/><Relationship Id="rId142" Type="http://schemas.openxmlformats.org/officeDocument/2006/relationships/slide" Target="slides/slide9.xml"/><Relationship Id="rId143" Type="http://schemas.openxmlformats.org/officeDocument/2006/relationships/slide" Target="slides/slide10.xml"/><Relationship Id="rId144" Type="http://schemas.openxmlformats.org/officeDocument/2006/relationships/slide" Target="slides/slide11.xml"/><Relationship Id="rId145" Type="http://schemas.openxmlformats.org/officeDocument/2006/relationships/slide" Target="slides/slide12.xml"/><Relationship Id="rId146" Type="http://schemas.openxmlformats.org/officeDocument/2006/relationships/slide" Target="slides/slide13.xml"/><Relationship Id="rId147" Type="http://schemas.openxmlformats.org/officeDocument/2006/relationships/slide" Target="slides/slide14.xml"/><Relationship Id="rId148" Type="http://schemas.openxmlformats.org/officeDocument/2006/relationships/slide" Target="slides/slide15.xml"/><Relationship Id="rId149" Type="http://schemas.openxmlformats.org/officeDocument/2006/relationships/slide" Target="slides/slide16.xml"/><Relationship Id="rId150" Type="http://schemas.openxmlformats.org/officeDocument/2006/relationships/slide" Target="slides/slide17.xml"/><Relationship Id="rId151" Type="http://schemas.openxmlformats.org/officeDocument/2006/relationships/slide" Target="slides/slide18.xml"/><Relationship Id="rId152" Type="http://schemas.openxmlformats.org/officeDocument/2006/relationships/slide" Target="slides/slide19.xml"/><Relationship Id="rId153" Type="http://schemas.openxmlformats.org/officeDocument/2006/relationships/slide" Target="slides/slide20.xml"/><Relationship Id="rId154" Type="http://schemas.openxmlformats.org/officeDocument/2006/relationships/slide" Target="slides/slide21.xml"/><Relationship Id="rId155" Type="http://schemas.openxmlformats.org/officeDocument/2006/relationships/slide" Target="slides/slide22.xml"/><Relationship Id="rId156" Type="http://schemas.openxmlformats.org/officeDocument/2006/relationships/slide" Target="slides/slide23.xml"/><Relationship Id="rId157" Type="http://schemas.openxmlformats.org/officeDocument/2006/relationships/slide" Target="slides/slide24.xml"/><Relationship Id="rId158" Type="http://schemas.openxmlformats.org/officeDocument/2006/relationships/slide" Target="slides/slide25.xml"/><Relationship Id="rId159" Type="http://schemas.openxmlformats.org/officeDocument/2006/relationships/slide" Target="slides/slide26.xml"/><Relationship Id="rId160" Type="http://schemas.openxmlformats.org/officeDocument/2006/relationships/slide" Target="slides/slide27.xml"/><Relationship Id="rId161" Type="http://schemas.openxmlformats.org/officeDocument/2006/relationships/slide" Target="slides/slide28.xml"/><Relationship Id="rId162"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Yarıyıl tatilinden sonraki ilk ders: 2. dönemi açmak ve üniteyi performans görevi ve ünite sonu ölçmeyle kapatmak.</a:t>
            </a:r>
          </a:p>
          <a:p/>
          <a:p>
            <a:r>
              <a:t>NASIL: Performans görevi programın öğrenme kanıtlarındadır: öğrenci yaşadığı yerleşmenin kuruluş ve gelişiminde etkili doğal ve beşerî faktörler hakkında topladığı bilgileri sunar. Bugün bilgileri düzenleyip çözümlüyor (c-ç), sonuçları paylaşıyor (d) ve yerleşmesini fonksiyonuna göre etiketliyor (COĞ.10.4.2 ç).</a:t>
            </a:r>
          </a:p>
          <a:p/>
          <a:p>
            <a:r>
              <a:t>KAYNAK: Program (2026) COĞ.10.4.1 c-d, COĞ.10.4.2 ç ve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1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1-3. adımlar 40. dakikada biter (birinci ders saati); paylaşım, öz değerlendirme ve ünite sonu 4-6 ikinci ders saatidir. Kitap çalışmaya 40+40 dk verir; bu planda süre sıkıştırılmıştır: 38 bireysel sunu sınıfa tek tek sunulmaz, grup içinde paylaşılır.</a:t>
            </a:r>
          </a:p>
          <a:p/>
          <a:p>
            <a:r>
              <a:t>KAYNAK: Ders planı, 19. hafta akışı; kitap s. 135.</a:t>
            </a:r>
          </a:p>
        </p:txBody>
      </p:sp>
      <p:sp>
        <p:nvSpPr>
          <p:cNvPr id="4" name="Slide Number Placeholder 3"/>
          <p:cNvSpPr>
            <a:spLocks noGrp="1"/>
          </p:cNvSpPr>
          <p:nvPr>
            <p:ph type="sldNum" idx="5" sz="quarter"/>
          </p:nvPr>
        </p:nvSpPr>
        <p:spPr/>
      </p:sp>
    </p:spTree>
  </p:cSld>
  <p:clrMapOvr>
    <a:masterClrMapping/>
  </p:clrMapOvr>
</p:notes>
</file>

<file path=ppt/notesSlides/notesSlide1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Dönemin ilk haftasında ölçüt ve ölçekleri duyurmak (zümre kararı: dönemin ilk iki haftası) ve sonuçların duyurulması ile itiraz hakkını hatırlatmak.</a:t>
            </a:r>
          </a:p>
          <a:p/>
          <a:p>
            <a:r>
              <a:t>NASIL: Panodaki ölçüt ve ağırlık çizelgesini gösterin; duyuru kaydını zümre dosyasına alın. P1'in bu ünitenin sunusu olması zümre plan setinin ÖNERİSİDİR; öğretmen/zümre değiştirebilir.</a:t>
            </a:r>
          </a:p>
          <a:p/>
          <a:p>
            <a:r>
              <a:t>KAYNAK: Zümre kararındaki örnek ağırlıklar (10. sınıf); OKY md. 49/2 (sonuçlar 10 iş günü içinde duyurulur), 49/3 (öğrenciyle birlikte bir defa daha incelenir), 49/4 (veli 5 iş günü içinde yazılı itiraz edebilir).</a:t>
            </a:r>
          </a:p>
        </p:txBody>
      </p:sp>
      <p:sp>
        <p:nvSpPr>
          <p:cNvPr id="4" name="Slide Number Placeholder 3"/>
          <p:cNvSpPr>
            <a:spLocks noGrp="1"/>
          </p:cNvSpPr>
          <p:nvPr>
            <p:ph type="sldNum" idx="5" sz="quarter"/>
          </p:nvPr>
        </p:nvSpPr>
        <p:spPr/>
      </p:sp>
    </p:spTree>
  </p:cSld>
  <p:clrMapOvr>
    <a:masterClrMapping/>
  </p:clrMapOvr>
</p:notes>
</file>

<file path=ppt/notesSlides/notesSlide1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Çalışmayı ve dört adımı tanıtmak.</a:t>
            </a:r>
          </a:p>
          <a:p/>
          <a:p>
            <a:r>
              <a:t>SÜRE: Aşama 5 dk (çalışma, puanlama anahtarı ve ağırlıklar birlikte).</a:t>
            </a:r>
          </a:p>
          <a:p/>
          <a:p>
            <a:r>
              <a:t>NASIL: Dört adımı okuyun; sürelerin bu dersteki karşılığını söyleyin. Beceri satırı (öz düzenleme, öz yansıtma, karar verme) öz değerlendirme formuyla izlenir. Sunu kâğıt poster ya da okulun etkileşimli tahtasında açılan dijital sunu olabilir; telefon kullanılmaz, çıktı ve malzeme satın aldırılmaz.</a:t>
            </a:r>
          </a:p>
          <a:p/>
          <a:p>
            <a:r>
              <a:t>KAYNAK: Kitap s. 135 Performans Çalışması (beceri: Kendini Düzenleme (Öz Düzenleme), Kendine Uyarlama (Öz Yansıtma), Karar Verme).</a:t>
            </a:r>
          </a:p>
        </p:txBody>
      </p:sp>
      <p:sp>
        <p:nvSpPr>
          <p:cNvPr id="4" name="Slide Number Placeholder 3"/>
          <p:cNvSpPr>
            <a:spLocks noGrp="1"/>
          </p:cNvSpPr>
          <p:nvPr>
            <p:ph type="sldNum" idx="5" sz="quarter"/>
          </p:nvPr>
        </p:nvSpPr>
        <p:spPr/>
      </p:sp>
    </p:spTree>
  </p:cSld>
  <p:clrMapOvr>
    <a:masterClrMapping/>
  </p:clrMapOvr>
</p:notes>
</file>

<file path=ppt/notesSlides/notesSlide1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analitik dereceli puanlama anahtarını göstermek.</a:t>
            </a:r>
          </a:p>
          <a:p/>
          <a:p>
            <a:r>
              <a:t>NASIL: Beş ölçüt eşit ağırlıktadır. Düzey ifadeleri 'çok az', 'kısmen', (uygun/yeterli), 'oldukça' diye ilerler — ör. ilişki kurma ve sonuç çıkarmada Çok İyi: 'Çalışma konusuna yönelik olgular arasında kurulan ilişki ve ulaşılan sonuçlar oldukça uygundur.' Sunum ölçütü grup içi paylaşımda gözlemle, diğer dördü teslim edilen üründen puanlanır.</a:t>
            </a:r>
          </a:p>
          <a:p/>
          <a:p>
            <a:r>
              <a:t>KAYNAK: Kitap s. 136 (puanlar sayfa görüntüsünden doğrulandı, 16.10.2026). s. 135 metninde ölçüt 'bilgileri düzenlenme' diye yazılmış; s. 136 anahtarındaki 'Bilgileri Düzenleme' esas alındı. Sayfadaki karekod anahtarın içerik formudur; EBA girişi ister, açılmadı: Analitik Dereceli Puanlama Anahtarı (İçerik Formu) (s. 136): https://ders.eba.gov.tr/ders//redirectContent.jsp?resourceId=aa45012a70a1c18a3211059c642f994e&amp;resourceType=1&amp;resourceLocation=2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Zümre ağırlıklarını kitap ölçütleriyle eşlemek.</a:t>
            </a:r>
          </a:p>
          <a:p/>
          <a:p>
            <a:r>
              <a:t>NASIL: Zümre plan seti önerisi: 10. sınıf 2. dönem P1 bu ünitededir (zümre örneği 'yerleşme fonksiyonlarının değişimi posteri'). Kitap ölçütlerinin zümre ağırlıklarına eşlemesi de önerdir: soru sorma, bilgi toplama, bilgileri düzenleme → süreç; ilişki kurma-sonuç çıkarma ve sunu → ürün; sunum → paylaşım.</a:t>
            </a:r>
          </a:p>
          <a:p/>
          <a:p>
            <a:r>
              <a:t>KAYNAK: Zümre kararındaki örnek ağırlıklar (10. sınıf P1: süreç 40 · ürün 50 · paylaşım 10); ders planı değerlendirme planı.</a:t>
            </a:r>
          </a:p>
        </p:txBody>
      </p:sp>
      <p:sp>
        <p:nvSpPr>
          <p:cNvPr id="4" name="Slide Number Placeholder 3"/>
          <p:cNvSpPr>
            <a:spLocks noGrp="1"/>
          </p:cNvSpPr>
          <p:nvPr>
            <p:ph type="sldNum" idx="5" sz="quarter"/>
          </p:nvPr>
        </p:nvSpPr>
        <p:spPr/>
      </p:sp>
    </p:spTree>
  </p:cSld>
  <p:clrMapOvr>
    <a:masterClrMapping/>
  </p:clrMapOvr>
</p:notes>
</file>

<file path=ppt/notesSlides/notesSlide1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17. haftada verilen 'Gelecek Derse Hazırlık'ın üç maddesini kontrol etmek.</a:t>
            </a:r>
          </a:p>
          <a:p/>
          <a:p>
            <a:r>
              <a:t>SÜRE: 2 dk (esnek).</a:t>
            </a:r>
          </a:p>
          <a:p/>
          <a:p>
            <a:r>
              <a:t>NASIL: Elleri kaldırtarak sayın. Hazırlığı eksik öğrenci 1-2. adımda kitabın s. 121-132 bilgileri ve kendi gözlemiyle başlar; 3. adımı sınıfta tamamlar. Hazırlık yarıyıl tatiline zorunlu iş olarak bırakılmamıştı.</a:t>
            </a:r>
          </a:p>
          <a:p/>
          <a:p>
            <a:r>
              <a:t>KAYNAK: Kitap s. 135 Gelecek Derse Hazırlık (1-3).</a:t>
            </a:r>
          </a:p>
        </p:txBody>
      </p:sp>
      <p:sp>
        <p:nvSpPr>
          <p:cNvPr id="4" name="Slide Number Placeholder 3"/>
          <p:cNvSpPr>
            <a:spLocks noGrp="1"/>
          </p:cNvSpPr>
          <p:nvPr>
            <p:ph type="sldNum" idx="5" sz="quarter"/>
          </p:nvPr>
        </p:nvSpPr>
        <p:spPr/>
      </p:sp>
    </p:spTree>
  </p:cSld>
  <p:clrMapOvr>
    <a:masterClrMapping/>
  </p:clrMapOvr>
</p:notes>
</file>

<file path=ppt/notesSlides/notesSlide1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Topladığı bilgileri düzenleyip çözümlemek (süreç c-ç): her faktörün hangi fonksiyonu desteklediğini bulmak.</a:t>
            </a:r>
          </a:p>
          <a:p/>
          <a:p>
            <a:r>
              <a:t>SÜRE: 1-2. adım ve YOKLAMA 7 birlikte 13 dk.</a:t>
            </a:r>
          </a:p>
          <a:p/>
          <a:p>
            <a:r>
              <a:t>NASIL: Tabloyu tahtaya çizin; öğrenci kendi defterine en az bir doğal, bir beşerî faktörle doldurur. Sınıftaki öğrencilerin çoğu aynı yerleşmede yaşar: ölçeği (mahalle, ilçe, şehir) ve ilişkiyi öğrenci seçer; gerekçesi ve kaynağı puanlanır.</a:t>
            </a:r>
          </a:p>
          <a:p/>
          <a:p>
            <a:r>
              <a:t>KAYNAK: Kitap s. 123 Şema 4.1 (doğal ve beşerî faktörler), s. 130 Şema 4.2 (on fonksiyon).</a:t>
            </a:r>
          </a:p>
        </p:txBody>
      </p:sp>
      <p:sp>
        <p:nvSpPr>
          <p:cNvPr id="4" name="Slide Number Placeholder 3"/>
          <p:cNvSpPr>
            <a:spLocks noGrp="1"/>
          </p:cNvSpPr>
          <p:nvPr>
            <p:ph type="sldNum" idx="5" sz="quarter"/>
          </p:nvPr>
        </p:nvSpPr>
        <p:spPr/>
      </p:sp>
    </p:spTree>
  </p:cSld>
  <p:clrMapOvr>
    <a:masterClrMapping/>
  </p:clrMapOvr>
</p:notes>
</file>

<file path=ppt/notesSlides/notesSlide1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 adımı kitaptaki bir şehirle modellemek (kendi yerleşmesine geçmeden önce).</a:t>
            </a:r>
          </a:p>
          <a:p/>
          <a:p>
            <a:r>
              <a:t>NASIL: İkililer 1 dk düşünsün; iki cevap alın, sonra örnek cevabı gösterin.</a:t>
            </a:r>
          </a:p>
          <a:p/>
          <a:p>
            <a:r>
              <a:t>KAYNAK: Kitap s. 132 (Adana'da fonksiyon değişimi), s. 140 (Adana metni).</a:t>
            </a:r>
          </a:p>
        </p:txBody>
      </p:sp>
      <p:sp>
        <p:nvSpPr>
          <p:cNvPr id="4" name="Slide Number Placeholder 3"/>
          <p:cNvSpPr>
            <a:spLocks noGrp="1"/>
          </p:cNvSpPr>
          <p:nvPr>
            <p:ph type="sldNum" idx="5" sz="quarter"/>
          </p:nvPr>
        </p:nvSpPr>
        <p:spPr/>
      </p:sp>
    </p:spTree>
  </p:cSld>
  <p:clrMapOvr>
    <a:masterClrMapping/>
  </p:clrMapOvr>
</p:notes>
</file>

<file path=ppt/notesSlides/notesSlide1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kitaptan.</a:t>
            </a:r>
          </a:p>
          <a:p/>
          <a:p>
            <a:r>
              <a:t>BEKLENEN CEVAP: Kitap: Düz arazilerin çoğunlukta olması tarım başta olmak üzere ulaşım, hayvancılık, sanayi gibi ekonomik faaliyetleri kolaylaştırmıştır. Bölgesel etkiye sahip olmaya başlayan şehir; kurulan üniversiteler, sağlık tesisleri, ulaşım yolları sayesinde çok çeşitli fonksiyonlara sahip hâle gelmiştir.</a:t>
            </a:r>
          </a:p>
          <a:p/>
          <a:p>
            <a:r>
              <a:t>KAYNAK: Kitap s. 132, 140.</a:t>
            </a:r>
          </a:p>
        </p:txBody>
      </p:sp>
      <p:sp>
        <p:nvSpPr>
          <p:cNvPr id="4" name="Slide Number Placeholder 3"/>
          <p:cNvSpPr>
            <a:spLocks noGrp="1"/>
          </p:cNvSpPr>
          <p:nvPr>
            <p:ph type="sldNum" idx="5" sz="quarter"/>
          </p:nvPr>
        </p:nvSpPr>
        <p:spPr/>
      </p:sp>
    </p:spTree>
  </p:cSld>
  <p:clrMapOvr>
    <a:masterClrMapping/>
  </p:clrMapOvr>
</p:notes>
</file>

<file path=ppt/notesSlides/notesSlide1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Hâkim fonksiyon kavramı ve yerleşmeyi fonksiyonuna göre etiketleme (COĞ.10.4.2 ç).</a:t>
            </a:r>
          </a:p>
          <a:p/>
          <a:p>
            <a:r>
              <a:t>NASIL: Tanımı okutun; Eskişehir örneğinde 'diğerlerine göre daha baskın' ifadesini vurgulayın. Öğrenci 1. adımdaki tablosunda en çok faktörün desteklediği fonksiyonu işaretler ve neden baskın olduğunu bir cümleyle yazar.</a:t>
            </a:r>
          </a:p>
          <a:p/>
          <a:p>
            <a:r>
              <a:t>KAYNAK: Kitap s. 132.</a:t>
            </a:r>
          </a:p>
        </p:txBody>
      </p:sp>
      <p:sp>
        <p:nvSpPr>
          <p:cNvPr id="4" name="Slide Number Placeholder 3"/>
          <p:cNvSpPr>
            <a:spLocks noGrp="1"/>
          </p:cNvSpPr>
          <p:nvPr>
            <p:ph type="sldNum" idx="5" sz="quarter"/>
          </p:nvPr>
        </p:nvSpPr>
        <p:spPr/>
      </p:sp>
    </p:spTree>
  </p:cSld>
  <p:clrMapOvr>
    <a:masterClrMapping/>
  </p:clrMapOvr>
</p:notes>
</file>

<file path=ppt/notesSlides/notesSlide1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7: hâkim fonksiyon (COĞ.10.4.2 ç).</a:t>
            </a:r>
          </a:p>
          <a:p/>
          <a:p>
            <a:r>
              <a:t>NASIL: A seçeneği çeldiricidir: Eskişehir kitapta demir yolu ulaşımıyla öne çıkan yerleşmeler arasında da sayılır (s. 132).</a:t>
            </a:r>
          </a:p>
          <a:p/>
          <a:p>
            <a:r>
              <a:t>KAYNAK: Kitap s. 132.</a:t>
            </a:r>
          </a:p>
        </p:txBody>
      </p:sp>
      <p:sp>
        <p:nvSpPr>
          <p:cNvPr id="4" name="Slide Number Placeholder 3"/>
          <p:cNvSpPr>
            <a:spLocks noGrp="1"/>
          </p:cNvSpPr>
          <p:nvPr>
            <p:ph type="sldNum" idx="5" sz="quarter"/>
          </p:nvPr>
        </p:nvSpPr>
        <p:spPr/>
      </p:sp>
    </p:spTree>
  </p:cSld>
  <p:clrMapOvr>
    <a:masterClrMapping/>
  </p:clrMapOvr>
</p:notes>
</file>

<file path=ppt/notesSlides/notesSlide1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132: üniversiteler ile turizm rekreasyon alanları eğitim ve kültür fonksiyonunu hâkim kılmıştır. Eskişehir demir yolu ulaşımıyla da anılır, ama hâkim fonksiyonu ulaşım değildir.</a:t>
            </a:r>
          </a:p>
        </p:txBody>
      </p:sp>
      <p:sp>
        <p:nvSpPr>
          <p:cNvPr id="4" name="Slide Number Placeholder 3"/>
          <p:cNvSpPr>
            <a:spLocks noGrp="1"/>
          </p:cNvSpPr>
          <p:nvPr>
            <p:ph type="sldNum" idx="5" sz="quarter"/>
          </p:nvPr>
        </p:nvSpPr>
        <p:spPr/>
      </p:sp>
    </p:spTree>
  </p:cSld>
  <p:clrMapOvr>
    <a:masterClrMapping/>
  </p:clrMapOvr>
</p:notes>
</file>

<file path=ppt/notesSlides/notesSlide1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Sununun bölümlerini kitaptaki bir örnekle göstermek; öğrenci kendi sütununu doldurur.</a:t>
            </a:r>
          </a:p>
          <a:p/>
          <a:p>
            <a:r>
              <a:t>NASIL: Orta sütun yalnız kitabın Adana anlatımıdır. Sağ sütun boştur: yaşadığımız yerleşme için sayı, tarih ya da kurum bilgisini sunum vermez; öğrenci topladığı bilgiyi kaynağıyla yazar. Çalışma sorusu örneği öğretmenin önerisidir (kitapta yok).</a:t>
            </a:r>
          </a:p>
          <a:p/>
          <a:p>
            <a:r>
              <a:t>KAYNAK: Kitap s. 132, 135, 140.</a:t>
            </a:r>
          </a:p>
        </p:txBody>
      </p:sp>
      <p:sp>
        <p:nvSpPr>
          <p:cNvPr id="4" name="Slide Number Placeholder 3"/>
          <p:cNvSpPr>
            <a:spLocks noGrp="1"/>
          </p:cNvSpPr>
          <p:nvPr>
            <p:ph type="sldNum" idx="5" sz="quarter"/>
          </p:nvPr>
        </p:nvSpPr>
        <p:spPr/>
      </p:sp>
    </p:spTree>
  </p:cSld>
  <p:clrMapOvr>
    <a:masterClrMapping/>
  </p:clrMapOvr>
</p:notes>
</file>

<file path=ppt/notesSlides/notesSlide1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Sununun biçimini ve kurallarını netleştirmek.</a:t>
            </a:r>
          </a:p>
          <a:p/>
          <a:p>
            <a:r>
              <a:t>NASIL: Poster okulda bulunan kâğıt ve kalemle hazırlanır. Dijital sunu yalnız okulun etkileşimli tahtasında açılır; öğrencinin telefonu kullanılmaz. Çıktı aldırılmaz, malzeme satın aldırılmaz; veliye mali yük getirilmez.</a:t>
            </a:r>
          </a:p>
          <a:p/>
          <a:p>
            <a:r>
              <a:t>KAYNAK: Kitap s. 135; zümre kararı (veliye mali yük yok); Genelge 2026/70 bent 37 (telefon).</a:t>
            </a:r>
          </a:p>
        </p:txBody>
      </p:sp>
      <p:sp>
        <p:nvSpPr>
          <p:cNvPr id="4" name="Slide Number Placeholder 3"/>
          <p:cNvSpPr>
            <a:spLocks noGrp="1"/>
          </p:cNvSpPr>
          <p:nvPr>
            <p:ph type="sldNum" idx="5" sz="quarter"/>
          </p:nvPr>
        </p:nvSpPr>
        <p:spPr/>
      </p:sp>
    </p:spTree>
  </p:cSld>
  <p:clrMapOvr>
    <a:masterClrMapping/>
  </p:clrMapOvr>
</p:notes>
</file>

<file path=ppt/notesSlides/notesSlide1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 adım: sunu ya da posterin son hâli (bireysel).</a:t>
            </a:r>
          </a:p>
          <a:p/>
          <a:p>
            <a:r>
              <a:t>SÜRE: 15 dk; 40. dakikada biter.</a:t>
            </a:r>
          </a:p>
          <a:p/>
          <a:p>
            <a:r>
              <a:t>NASIL: Dolaşırken her öğrenciye bir kez sorun: 'Hâkim fonksiyonun ne, hangi faktör onu destekliyor?' Hazırlığı eksik öğrenciye kitabın s. 121-132 bölümünü gösterin.</a:t>
            </a:r>
          </a:p>
          <a:p/>
          <a:p>
            <a:r>
              <a:t>KAYNAK: Kitap s. 135 3. adım; ders planı, 19. hafta aşama 5.</a:t>
            </a:r>
          </a:p>
        </p:txBody>
      </p:sp>
      <p:sp>
        <p:nvSpPr>
          <p:cNvPr id="4" name="Slide Number Placeholder 3"/>
          <p:cNvSpPr>
            <a:spLocks noGrp="1"/>
          </p:cNvSpPr>
          <p:nvPr>
            <p:ph type="sldNum" idx="5" sz="quarter"/>
          </p:nvPr>
        </p:nvSpPr>
        <p:spPr/>
      </p:sp>
    </p:spTree>
  </p:cSld>
  <p:clrMapOvr>
    <a:masterClrMapping/>
  </p:clrMapOvr>
</p:notes>
</file>

<file path=ppt/notesSlides/notesSlide1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 (esnek).</a:t>
            </a:r>
          </a:p>
          <a:p/>
          <a:p>
            <a:r>
              <a:t>NASIL: Sıralar adalara çevrilir, malzeme sorumluları grup setlerini alır. Roller her hafta döner; 4 kişilik grupta kontrolcünün işini yazıcı üstlenir. Grup içinde sunum sırasını zaman sorumlusu belirler.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1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 adım: her öğrencinin sunusunu grubuyla paylaşması (süreç d).</a:t>
            </a:r>
          </a:p>
          <a:p/>
          <a:p>
            <a:r>
              <a:t>SÜRE: Kişi başı yaklaşık 2 dk (5 kişilik grupta 10 dk) + 2 dk soru.</a:t>
            </a:r>
          </a:p>
          <a:p/>
          <a:p>
            <a:r>
              <a:t>NASIL: Grupları dolaşarak 'sunum' ölçütünü (s. 136) gözlemle puanlayın; her gruba en az iki kez uğrayın. Dinleyenler her sunudan bir faktör-fonksiyon ilişkisini not eder.</a:t>
            </a:r>
          </a:p>
          <a:p/>
          <a:p>
            <a:r>
              <a:t>KAYNAK: Kitap s. 135 4. adım, s. 136 sunum ölçütü.</a:t>
            </a:r>
          </a:p>
        </p:txBody>
      </p:sp>
      <p:sp>
        <p:nvSpPr>
          <p:cNvPr id="4" name="Slide Number Placeholder 3"/>
          <p:cNvSpPr>
            <a:spLocks noGrp="1"/>
          </p:cNvSpPr>
          <p:nvPr>
            <p:ph type="sldNum" idx="5" sz="quarter"/>
          </p:nvPr>
        </p:nvSpPr>
        <p:spPr/>
      </p:sp>
    </p:spTree>
  </p:cSld>
  <p:clrMapOvr>
    <a:masterClrMapping/>
  </p:clrMapOvr>
</p:notes>
</file>

<file path=ppt/notesSlides/notesSlide1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Seçilen sunuları sınıfla paylaşmak ve ortak sonucu tahtada toplamak (süreç d).</a:t>
            </a:r>
          </a:p>
          <a:p/>
          <a:p>
            <a:r>
              <a:t>SÜRE: 8 sözcü × yaklaşık 1 dk + 2 dk ortak sonuç.</a:t>
            </a:r>
          </a:p>
          <a:p/>
          <a:p>
            <a:r>
              <a:t>NASIL: Her sunudan sonra hâkim fonksiyonu ve iki faktörü tahtadaki tabloya yazın. Sonunda sorun: 'Sınıfımızda en çok hangi fonksiyon hâkim çıktı? Farklı sonuçlar neden çıktı?' (ölçek farkı, farklı faktör seçimi, kaynak farkı). Kaynağı belirsiz bilgiyi işaretleyin.</a:t>
            </a:r>
          </a:p>
          <a:p/>
          <a:p>
            <a:r>
              <a:t>KAYNAK: Program COĞ.10.4.1 d; öğrenme-öğretme uygulamaları: sonuçların paylaşılması, farklı kaynaklardan bilgilerin doğruluğunun sistematik olarak test edilmesi.</a:t>
            </a:r>
          </a:p>
        </p:txBody>
      </p:sp>
      <p:sp>
        <p:nvSpPr>
          <p:cNvPr id="4" name="Slide Number Placeholder 3"/>
          <p:cNvSpPr>
            <a:spLocks noGrp="1"/>
          </p:cNvSpPr>
          <p:nvPr>
            <p:ph type="sldNum" idx="5" sz="quarter"/>
          </p:nvPr>
        </p:nvSpPr>
        <p:spPr/>
      </p:sp>
    </p:spTree>
  </p:cSld>
  <p:clrMapOvr>
    <a:masterClrMapping/>
  </p:clrMapOvr>
</p:notes>
</file>

<file path=ppt/notesSlides/notesSlide1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SDB1.2-1.3: öz düzenleme ve öz yansıtma (kitap s. 135 beceri satırı).</a:t>
            </a:r>
          </a:p>
          <a:p/>
          <a:p>
            <a:r>
              <a:t>NASIL: 'Çalışmamı yeniden yapacak olsaydım…' satırını mutlaka yazdırın; form sunu ya da posterle birlikte teslim edilir ve kanıt dosyasına girer.</a:t>
            </a:r>
          </a:p>
          <a:p/>
          <a:p>
            <a:r>
              <a:t>KAYNAK: Kitap s. 137.</a:t>
            </a:r>
          </a:p>
        </p:txBody>
      </p:sp>
      <p:sp>
        <p:nvSpPr>
          <p:cNvPr id="4" name="Slide Number Placeholder 3"/>
          <p:cNvSpPr>
            <a:spLocks noGrp="1"/>
          </p:cNvSpPr>
          <p:nvPr>
            <p:ph type="sldNum" idx="5" sz="quarter"/>
          </p:nvPr>
        </p:nvSpPr>
        <p:spPr/>
      </p:sp>
    </p:spTree>
  </p:cSld>
  <p:clrMapOvr>
    <a:masterClrMapping/>
  </p:clrMapOvr>
</p:notes>
</file>

<file path=ppt/notesSlides/notesSlide1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4-6. soruların metnini ve haritasını tanıtmak.</a:t>
            </a:r>
          </a:p>
          <a:p/>
          <a:p>
            <a:r>
              <a:t>NASIL: Önce metni okutun, sonra haritada iki yerleşme alanını (kırmızı noktalı sınır) ve iki yolu (yeşil: yeni yol, kahverengi: eski yol) gösterin. 19. haftada bu üç soru sınıfta sözlü çözülür (8 dk, esnek aşama); süre yetmezse 6. soru eve kalır.</a:t>
            </a:r>
          </a:p>
          <a:p/>
          <a:p>
            <a:r>
              <a:t>KAYNAK: Kitap s. 139 metin ve harita (yer adları ve yol renkleri sayfa görüntüsünden okundu, 16.10.2026).</a:t>
            </a:r>
          </a:p>
          <a:p/>
          <a:p>
            <a:r>
              <a:t>NOT: Kitaptaki koordinat ve ölçek etiketleri birbirini tutmuyor (enlem üstte 36°03'K, altta 36°58'K, ortada 38°K; boylam 29°21'-29°27'D yalnız birkaç kilometrelik bir aralık iken ölçek çubuğu 25 km). Soru yalnız yol ve yerleşme alanlarına dayanır; koordinat ya da ölçek üzerine soru sorulmaz, yorum yapılmaz.</a:t>
            </a:r>
          </a:p>
        </p:txBody>
      </p:sp>
      <p:sp>
        <p:nvSpPr>
          <p:cNvPr id="4" name="Slide Number Placeholder 3"/>
          <p:cNvSpPr>
            <a:spLocks noGrp="1"/>
          </p:cNvSpPr>
          <p:nvPr>
            <p:ph type="sldNum" idx="5" sz="quarter"/>
          </p:nvPr>
        </p:nvSpPr>
        <p:spPr/>
      </p:sp>
    </p:spTree>
  </p:cSld>
  <p:clrMapOvr>
    <a:masterClrMapping/>
  </p:clrMapOvr>
</p:notes>
</file>

<file path=ppt/notesSlides/notesSlide1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4. soru: ulaşımın yerleşmenin alansal gelişimine etkisi.</a:t>
            </a:r>
          </a:p>
          <a:p/>
          <a:p>
            <a:r>
              <a:t>NASIL: Haritada iki yerleşme alanının büyüklüğünü ve yolların konumunu karşılaştırtın.</a:t>
            </a:r>
          </a:p>
          <a:p/>
          <a:p>
            <a:r>
              <a:t>KAYNAK: Kitap s. 139.</a:t>
            </a:r>
          </a:p>
          <a:p/>
          <a:p>
            <a:r>
              <a:t>NOT: Kitaptaki koordinat ve ölçek etiketleri birbirini tutmuyor (enlem üstte 36°03'K, altta 36°58'K, ortada 38°K; boylam 29°21'-29°27'D yalnız birkaç kilometrelik bir aralık iken ölçek çubuğu 25 km). Soru yalnız yol ve yerleşme alanlarına dayanır; koordinat ya da ölçek üzerine soru sorulmaz, yorum yapılmaz.</a:t>
            </a:r>
          </a:p>
        </p:txBody>
      </p:sp>
      <p:sp>
        <p:nvSpPr>
          <p:cNvPr id="4" name="Slide Number Placeholder 3"/>
          <p:cNvSpPr>
            <a:spLocks noGrp="1"/>
          </p:cNvSpPr>
          <p:nvPr>
            <p:ph type="sldNum" idx="5" sz="quarter"/>
          </p:nvPr>
        </p:nvSpPr>
        <p:spPr/>
      </p:sp>
    </p:spTree>
  </p:cSld>
  <p:clrMapOvr>
    <a:masterClrMapping/>
  </p:clrMapOvr>
</p:notes>
</file>

<file path=ppt/notesSlides/notesSlide1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(haritadan çıkarım; 'olabilir' dili korunur).</a:t>
            </a:r>
          </a:p>
          <a:p/>
          <a:p>
            <a:r>
              <a:t>BEKLENEN CEVAP: Kitap: Ulaşım olanaklarının yeterli düzeyde geliştiği yerleşmelerde ekonomik faaliyetlerdeki çeşitlilik fazladır. Bu nedenle Türkiye'de ulaşım olanaklarının uygun olduğu alanlarda ekonomik çeşitliliğe bağlı olarak yerleşmeler gelişim gösterirken ulaşım olanaklarının kısıtlı olduğu alanlarda yerleşmelerin gelişimi zorlaşır</a:t>
            </a:r>
          </a:p>
          <a:p/>
          <a:p>
            <a:r>
              <a:t>KAYNAK: Kitap s. 124, 126, 139.</a:t>
            </a:r>
          </a:p>
        </p:txBody>
      </p:sp>
      <p:sp>
        <p:nvSpPr>
          <p:cNvPr id="4" name="Slide Number Placeholder 3"/>
          <p:cNvSpPr>
            <a:spLocks noGrp="1"/>
          </p:cNvSpPr>
          <p:nvPr>
            <p:ph type="sldNum" idx="5" sz="quarter"/>
          </p:nvPr>
        </p:nvSpPr>
        <p:spPr/>
      </p:sp>
    </p:spTree>
  </p:cSld>
  <p:clrMapOvr>
    <a:masterClrMapping/>
  </p:clrMapOvr>
</p:notes>
</file>

<file path=ppt/notesSlides/notesSlide1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5. soru: ulaşım ve ekonomik faaliyet ilişkisi.</a:t>
            </a:r>
          </a:p>
          <a:p/>
          <a:p>
            <a:r>
              <a:t>KAYNAK: Kitap s. 139.</a:t>
            </a:r>
          </a:p>
        </p:txBody>
      </p:sp>
      <p:sp>
        <p:nvSpPr>
          <p:cNvPr id="4" name="Slide Number Placeholder 3"/>
          <p:cNvSpPr>
            <a:spLocks noGrp="1"/>
          </p:cNvSpPr>
          <p:nvPr>
            <p:ph type="sldNum" idx="5" sz="quarter"/>
          </p:nvPr>
        </p:nvSpPr>
        <p:spPr/>
      </p:sp>
    </p:spTree>
  </p:cSld>
  <p:clrMapOvr>
    <a:masterClrMapping/>
  </p:clrMapOvr>
</p:notes>
</file>

<file path=ppt/notesSlides/notesSlide15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gerekçeli farklı cevaplar kabul edilir. Dükkân, lokanta gibi örnekler genel bilgidir; kitap Eski Gediz'in ekonomisini anlatmaz.</a:t>
            </a:r>
          </a:p>
          <a:p/>
          <a:p>
            <a:r>
              <a:t>BEKLENEN CEVAP: Kitap: Göçler: Ekonomik faaliyet çeşitliliğinin fazla olduğu yerleşmeler iş gücüne olan talebin fazla olması nedeniyle göç alırken ekonomik faaliyet çeşitliliğinin az olduğu yerleşmeler ise işsizlik nedeniyle göç verir.</a:t>
            </a:r>
          </a:p>
          <a:p/>
          <a:p>
            <a:r>
              <a:t>KAYNAK: Kitap s. 124, 139.</a:t>
            </a:r>
          </a:p>
        </p:txBody>
      </p:sp>
      <p:sp>
        <p:nvSpPr>
          <p:cNvPr id="4" name="Slide Number Placeholder 3"/>
          <p:cNvSpPr>
            <a:spLocks noGrp="1"/>
          </p:cNvSpPr>
          <p:nvPr>
            <p:ph type="sldNum" idx="5" sz="quarter"/>
          </p:nvPr>
        </p:nvSpPr>
        <p:spPr/>
      </p:sp>
    </p:spTree>
  </p:cSld>
  <p:clrMapOvr>
    <a:masterClrMapping/>
  </p:clrMapOvr>
</p:notes>
</file>

<file path=ppt/notesSlides/notesSlide15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6. soru: fonksiyon değişimi (COĞ.10.4.2).</a:t>
            </a:r>
          </a:p>
          <a:p/>
          <a:p>
            <a:r>
              <a:t>NASIL: Hatırlatın: il ve ilçeler merkezî yönetimin taşra teşkilatlarıdır (s. 131).</a:t>
            </a:r>
          </a:p>
          <a:p/>
          <a:p>
            <a:r>
              <a:t>KAYNAK: Kitap s. 131, 139.</a:t>
            </a:r>
          </a:p>
        </p:txBody>
      </p:sp>
      <p:sp>
        <p:nvSpPr>
          <p:cNvPr id="4" name="Slide Number Placeholder 3"/>
          <p:cNvSpPr>
            <a:spLocks noGrp="1"/>
          </p:cNvSpPr>
          <p:nvPr>
            <p:ph type="sldNum" idx="5" sz="quarter"/>
          </p:nvPr>
        </p:nvSpPr>
        <p:spPr/>
      </p:sp>
    </p:spTree>
  </p:cSld>
  <p:clrMapOvr>
    <a:masterClrMapping/>
  </p:clrMapOvr>
</p:notes>
</file>

<file path=ppt/notesSlides/notesSlide15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'olabilir' dili korunur — kitap Eski Gediz'in bugünkü durumunu anlatmaz.</a:t>
            </a:r>
          </a:p>
          <a:p/>
          <a:p>
            <a:r>
              <a:t>BEKLENEN CEVAP: Kitap: Yerleşmelerin kuruluşunda ve gelişiminde belirleyici olan fonksiyonlar zaman içinde değişime uğrayabilir ya da bu fonksiyonlara yenileri eklenebilir. Yerleşmenin sahip olduğu ölçütlerde zaman içinde yaşanabilecek bir değişim yerleşmenin tipini değiştirir.</a:t>
            </a:r>
          </a:p>
          <a:p/>
          <a:p>
            <a:r>
              <a:t>KAYNAK: Kitap s. 125, 131-132, 139.</a:t>
            </a:r>
          </a:p>
        </p:txBody>
      </p:sp>
      <p:sp>
        <p:nvSpPr>
          <p:cNvPr id="4" name="Slide Number Placeholder 3"/>
          <p:cNvSpPr>
            <a:spLocks noGrp="1"/>
          </p:cNvSpPr>
          <p:nvPr>
            <p:ph type="sldNum" idx="5" sz="quarter"/>
          </p:nvPr>
        </p:nvSpPr>
        <p:spPr/>
      </p:sp>
    </p:spTree>
  </p:cSld>
  <p:clrMapOvr>
    <a:masterClrMapping/>
  </p:clrMapOvr>
</p:notes>
</file>

<file path=ppt/notesSlides/notesSlide15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 ve öz yansıtma.</a:t>
            </a:r>
          </a:p>
          <a:p/>
          <a:p>
            <a:r>
              <a:t>SÜRE: 2 dk.</a:t>
            </a:r>
          </a:p>
          <a:p/>
          <a:p>
            <a:r>
              <a:t>BEKLENEN CEVAP: 1) Kitabın on fonksiyonundan biri ve onu destekleyen bir doğal ya da beşerî faktör (ör. ulaşım olanakları → ticaret). 2) Arkadaşının sunusundan bir ilişki. 3) Öz değerlendirme formundaki cevabı.</a:t>
            </a:r>
          </a:p>
          <a:p/>
          <a:p>
            <a:r>
              <a:t>KAYNAK: Kitap s. 132, 135-137; program COĞ.10.4.2 ç.</a:t>
            </a:r>
          </a:p>
        </p:txBody>
      </p:sp>
      <p:sp>
        <p:nvSpPr>
          <p:cNvPr id="4" name="Slide Number Placeholder 3"/>
          <p:cNvSpPr>
            <a:spLocks noGrp="1"/>
          </p:cNvSpPr>
          <p:nvPr>
            <p:ph type="sldNum" idx="5" sz="quarter"/>
          </p:nvPr>
        </p:nvSpPr>
        <p:spPr/>
      </p:sp>
    </p:spTree>
  </p:cSld>
  <p:clrMapOvr>
    <a:masterClrMapping/>
  </p:clrMapOvr>
</p:notes>
</file>

<file path=ppt/notesSlides/notesSlide1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ünite kapanışı.</a:t>
            </a:r>
          </a:p>
          <a:p/>
          <a:p>
            <a:r>
              <a:t>NASIL: Ünite sonu cevapları sunumun 'Ünite sonu' bölümündedir; dönüt 20. haftanın açılışında. Performans sonuçları teslimi izleyen 10 iş günü içinde duyurulur (OKY md. 49/2). e-Okul gelişim raporu ünite bitişini izleyen sürede doldurulur (Genelge bent 20); MEBİ ve EBA konu tekrarı P2'ye girer.</a:t>
            </a:r>
          </a:p>
          <a:p/>
          <a:p>
            <a:r>
              <a:t>KAYNAK: Ders planı, 19. hafta.</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5.xml"/><Relationship Id="rId3" Type="http://schemas.openxmlformats.org/officeDocument/2006/relationships/image" Target="../media/image3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6.xml"/><Relationship Id="rId3" Type="http://schemas.openxmlformats.org/officeDocument/2006/relationships/image" Target="../media/image3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7.xml"/><Relationship Id="rId3" Type="http://schemas.openxmlformats.org/officeDocument/2006/relationships/image" Target="../media/image3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8.xml"/><Relationship Id="rId3" Type="http://schemas.openxmlformats.org/officeDocument/2006/relationships/image" Target="../media/image3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9.xml"/><Relationship Id="rId3" Type="http://schemas.openxmlformats.org/officeDocument/2006/relationships/image" Target="../media/image3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0.xml"/><Relationship Id="rId3" Type="http://schemas.openxmlformats.org/officeDocument/2006/relationships/image" Target="../media/image33.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1.xml"/><Relationship Id="rId3" Type="http://schemas.openxmlformats.org/officeDocument/2006/relationships/image" Target="../media/image3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2.xml"/><Relationship Id="rId3" Type="http://schemas.openxmlformats.org/officeDocument/2006/relationships/image" Target="../media/image3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3.xml"/><Relationship Id="rId3" Type="http://schemas.openxmlformats.org/officeDocument/2006/relationships/image" Target="../media/image3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8C4A2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19.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19</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Yaşadığım Yerleşmenin Sunusu</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8-12 Şubat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COĞ.10.4.1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Yerleşme yeri seçiminde ve yerleşmelerin gelişiminde etkili olan coğrafi faktörleri sorgulayabilme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255159" indent="-255159">
              <a:spcBef>
                <a:spcPts val="0"/>
              </a:spcBef>
              <a:spcAft>
                <a:spcPts val="412"/>
              </a:spcAft>
            </a:pPr>
            <a:r>
              <a:rPr lang="tr-TR" sz="1650" b="1" i="0">
                <a:solidFill>
                  <a:srgbClr val="FCC021"/>
                </a:solidFill>
                <a:latin typeface="Calibri"/>
              </a:rPr>
              <a:t>c)  </a:t>
            </a:r>
            <a:r>
              <a:rPr lang="tr-TR" sz="1650" b="0" i="0">
                <a:solidFill>
                  <a:srgbClr val="FFFFFF"/>
                </a:solidFill>
                <a:latin typeface="Calibri"/>
              </a:rPr>
              <a:t>Yerleşme yeri seçiminde ve yerleşmelerin gelişiminde etkili olan coğrafi faktörlere yönelik topladığı bilgileri düzenler.</a:t>
            </a:r>
          </a:p>
          <a:p>
            <a:pPr algn="l" marL="255159" indent="-255159">
              <a:spcBef>
                <a:spcPts val="0"/>
              </a:spcBef>
              <a:spcAft>
                <a:spcPts val="412"/>
              </a:spcAft>
            </a:pPr>
            <a:r>
              <a:rPr lang="tr-TR" sz="1650" b="1" i="0">
                <a:solidFill>
                  <a:srgbClr val="FCC021"/>
                </a:solidFill>
                <a:latin typeface="Calibri"/>
              </a:rPr>
              <a:t>ç)  </a:t>
            </a:r>
            <a:r>
              <a:rPr lang="tr-TR" sz="1650" b="0" i="0">
                <a:solidFill>
                  <a:srgbClr val="FFFFFF"/>
                </a:solidFill>
                <a:latin typeface="Calibri"/>
              </a:rPr>
              <a:t>Yerleşme yeri seçiminde ve yerleşmelerin gelişiminde etkili olan coğrafi faktörlere yönelik düzenlediği bilgileri çözümler.</a:t>
            </a:r>
          </a:p>
          <a:p>
            <a:pPr algn="l" marL="280654" indent="-280654">
              <a:spcBef>
                <a:spcPts val="0"/>
              </a:spcBef>
              <a:spcAft>
                <a:spcPts val="412"/>
              </a:spcAft>
            </a:pPr>
            <a:r>
              <a:rPr lang="tr-TR" sz="1650" b="1" i="0">
                <a:solidFill>
                  <a:srgbClr val="FCC021"/>
                </a:solidFill>
                <a:latin typeface="Calibri"/>
              </a:rPr>
              <a:t>d)  </a:t>
            </a:r>
            <a:r>
              <a:rPr lang="tr-TR" sz="1650" b="0" i="0">
                <a:solidFill>
                  <a:srgbClr val="FFFFFF"/>
                </a:solidFill>
                <a:latin typeface="Calibri"/>
              </a:rPr>
              <a:t>Yerleşme yeri seçiminde ve yerleşmelerin gelişiminde etkili olan coğrafi faktörlere yönelik çözümlediği bilgilerden çıkardığı sonuçları paylaşır.</a:t>
            </a:r>
          </a:p>
          <a:p>
            <a:pPr algn="l" marL="255159" indent="-255159">
              <a:spcBef>
                <a:spcPts val="0"/>
              </a:spcBef>
              <a:spcAft>
                <a:spcPts val="0"/>
              </a:spcAft>
            </a:pPr>
            <a:r>
              <a:rPr lang="tr-TR" sz="1650" b="1" i="0">
                <a:solidFill>
                  <a:srgbClr val="FCC021"/>
                </a:solidFill>
                <a:latin typeface="Calibri"/>
              </a:rPr>
              <a:t>ç)  </a:t>
            </a:r>
            <a:r>
              <a:rPr lang="tr-TR" sz="1650" b="0" i="0">
                <a:solidFill>
                  <a:srgbClr val="FFFFFF"/>
                </a:solidFill>
                <a:latin typeface="Calibri"/>
              </a:rPr>
              <a:t>COĞ.10.4.2 — Türkiye ve dünyadaki yerleşmeleri fonksiyonlarına göre etiketler.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4. Ünite: Beşerî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127 / 173</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19. HAFTA</a:t>
            </a:r>
          </a:p>
        </p:txBody>
      </p:sp>
      <p:cxnSp>
        <p:nvCxnSpPr>
          <p:cNvPr id="6" name="Connector 5"/>
          <p:cNvCxnSpPr/>
          <p:nvPr/>
        </p:nvCxnSpPr>
        <p:spPr>
          <a:xfrm>
            <a:off x="1351254" y="2212848"/>
            <a:ext cx="9489185" cy="0"/>
          </a:xfrm>
          <a:prstGeom prst="line">
            <a:avLst/>
          </a:prstGeom>
          <a:ln w="50800">
            <a:solidFill>
              <a:srgbClr val="D9D9D9"/>
            </a:solidFill>
          </a:ln>
        </p:spPr>
      </p:cxnSp>
      <p:sp>
        <p:nvSpPr>
          <p:cNvPr id="7" name="Oval 6"/>
          <p:cNvSpPr/>
          <p:nvPr/>
        </p:nvSpPr>
        <p:spPr>
          <a:xfrm>
            <a:off x="967206"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2. dönem</a:t>
            </a:r>
          </a:p>
        </p:txBody>
      </p:sp>
      <p:sp>
        <p:nvSpPr>
          <p:cNvPr id="9" name="TextBox 8"/>
          <p:cNvSpPr txBox="1"/>
          <p:nvPr/>
        </p:nvSpPr>
        <p:spPr>
          <a:xfrm>
            <a:off x="502920"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Ölçütler · itiraz</a:t>
            </a:r>
          </a:p>
        </p:txBody>
      </p:sp>
      <p:sp>
        <p:nvSpPr>
          <p:cNvPr id="10" name="Oval 9"/>
          <p:cNvSpPr/>
          <p:nvPr/>
        </p:nvSpPr>
        <p:spPr>
          <a:xfrm>
            <a:off x="2865043"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400757"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Sunu çalışması</a:t>
            </a:r>
          </a:p>
        </p:txBody>
      </p:sp>
      <p:sp>
        <p:nvSpPr>
          <p:cNvPr id="12" name="TextBox 11"/>
          <p:cNvSpPr txBox="1"/>
          <p:nvPr/>
        </p:nvSpPr>
        <p:spPr>
          <a:xfrm>
            <a:off x="2400757"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135-136</a:t>
            </a:r>
          </a:p>
        </p:txBody>
      </p:sp>
      <p:sp>
        <p:nvSpPr>
          <p:cNvPr id="13" name="Oval 12"/>
          <p:cNvSpPr/>
          <p:nvPr/>
        </p:nvSpPr>
        <p:spPr>
          <a:xfrm>
            <a:off x="4762880"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4298594"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İlişki ve hâkim fonksiyon</a:t>
            </a:r>
          </a:p>
        </p:txBody>
      </p:sp>
      <p:sp>
        <p:nvSpPr>
          <p:cNvPr id="15" name="TextBox 14"/>
          <p:cNvSpPr txBox="1"/>
          <p:nvPr/>
        </p:nvSpPr>
        <p:spPr>
          <a:xfrm>
            <a:off x="4298594"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1-2. adım</a:t>
            </a:r>
          </a:p>
        </p:txBody>
      </p:sp>
      <p:sp>
        <p:nvSpPr>
          <p:cNvPr id="16" name="Oval 15"/>
          <p:cNvSpPr/>
          <p:nvPr/>
        </p:nvSpPr>
        <p:spPr>
          <a:xfrm>
            <a:off x="6660717"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6196431"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Sunumu bitir</a:t>
            </a:r>
          </a:p>
        </p:txBody>
      </p:sp>
      <p:sp>
        <p:nvSpPr>
          <p:cNvPr id="18" name="TextBox 17"/>
          <p:cNvSpPr txBox="1"/>
          <p:nvPr/>
        </p:nvSpPr>
        <p:spPr>
          <a:xfrm>
            <a:off x="6196431"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3. adım</a:t>
            </a:r>
          </a:p>
        </p:txBody>
      </p:sp>
      <p:sp>
        <p:nvSpPr>
          <p:cNvPr id="19" name="Oval 18"/>
          <p:cNvSpPr/>
          <p:nvPr/>
        </p:nvSpPr>
        <p:spPr>
          <a:xfrm>
            <a:off x="8558554"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8094268"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Paylaş</a:t>
            </a:r>
          </a:p>
        </p:txBody>
      </p:sp>
      <p:sp>
        <p:nvSpPr>
          <p:cNvPr id="21" name="TextBox 20"/>
          <p:cNvSpPr txBox="1"/>
          <p:nvPr/>
        </p:nvSpPr>
        <p:spPr>
          <a:xfrm>
            <a:off x="8094268"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Grupta · sınıfta</a:t>
            </a:r>
          </a:p>
        </p:txBody>
      </p:sp>
      <p:sp>
        <p:nvSpPr>
          <p:cNvPr id="22" name="Oval 21"/>
          <p:cNvSpPr/>
          <p:nvPr/>
        </p:nvSpPr>
        <p:spPr>
          <a:xfrm>
            <a:off x="10456391"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6</a:t>
            </a:r>
          </a:p>
        </p:txBody>
      </p:sp>
      <p:sp>
        <p:nvSpPr>
          <p:cNvPr id="23" name="Rounded Rectangle 22"/>
          <p:cNvSpPr/>
          <p:nvPr/>
        </p:nvSpPr>
        <p:spPr>
          <a:xfrm>
            <a:off x="9992105"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1850" b="1" i="0">
                <a:solidFill>
                  <a:srgbClr val="262626"/>
                </a:solidFill>
                <a:latin typeface="Calibri"/>
              </a:rPr>
              <a:t>Öz değerlendirme</a:t>
            </a:r>
          </a:p>
        </p:txBody>
      </p:sp>
      <p:sp>
        <p:nvSpPr>
          <p:cNvPr id="24" name="TextBox 23"/>
          <p:cNvSpPr txBox="1"/>
          <p:nvPr/>
        </p:nvSpPr>
        <p:spPr>
          <a:xfrm>
            <a:off x="9992105"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137 · ünite sonu</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128 / 173</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dönemde ölçme ve değerlendirme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 DÖNEM</a:t>
            </a:r>
          </a:p>
        </p:txBody>
      </p:sp>
      <p:sp>
        <p:nvSpPr>
          <p:cNvPr id="6" name="Rounded Rectangle 5"/>
          <p:cNvSpPr/>
          <p:nvPr/>
        </p:nvSpPr>
        <p:spPr>
          <a:xfrm>
            <a:off x="502920" y="1261872"/>
            <a:ext cx="3594506" cy="28346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8C4A2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8C4A2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P1 · performans (100)</a:t>
            </a:r>
          </a:p>
        </p:txBody>
      </p:sp>
      <p:sp>
        <p:nvSpPr>
          <p:cNvPr id="10" name="TextBox 9"/>
          <p:cNvSpPr txBox="1"/>
          <p:nvPr/>
        </p:nvSpPr>
        <p:spPr>
          <a:xfrm>
            <a:off x="612648" y="1865376"/>
            <a:ext cx="3375050" cy="21579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Bu ünitenin sunusu (öneri) · süreç %40 · ürün %50 · paylaşım %10</a:t>
            </a:r>
          </a:p>
        </p:txBody>
      </p:sp>
      <p:sp>
        <p:nvSpPr>
          <p:cNvPr id="11" name="Rounded Rectangle 10"/>
          <p:cNvSpPr/>
          <p:nvPr/>
        </p:nvSpPr>
        <p:spPr>
          <a:xfrm>
            <a:off x="4298594" y="1261872"/>
            <a:ext cx="3594506" cy="28346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P2 · derse katılım (100)</a:t>
            </a:r>
          </a:p>
        </p:txBody>
      </p:sp>
      <p:sp>
        <p:nvSpPr>
          <p:cNvPr id="15" name="TextBox 14"/>
          <p:cNvSpPr txBox="1"/>
          <p:nvPr/>
        </p:nvSpPr>
        <p:spPr>
          <a:xfrm>
            <a:off x="4408322" y="1865376"/>
            <a:ext cx="3375050" cy="21579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Beceri görevleri %35 · okuryazarlık %20 · derse hazırlık %15 · devam ve katılım %20 · örnek davranış %10</a:t>
            </a:r>
          </a:p>
        </p:txBody>
      </p:sp>
      <p:sp>
        <p:nvSpPr>
          <p:cNvPr id="16" name="Rounded Rectangle 15"/>
          <p:cNvSpPr/>
          <p:nvPr/>
        </p:nvSpPr>
        <p:spPr>
          <a:xfrm>
            <a:off x="8094268" y="1261872"/>
            <a:ext cx="3594506" cy="28346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Yazılı sınavlar</a:t>
            </a:r>
          </a:p>
        </p:txBody>
      </p:sp>
      <p:sp>
        <p:nvSpPr>
          <p:cNvPr id="20" name="TextBox 19"/>
          <p:cNvSpPr txBox="1"/>
          <p:nvPr/>
        </p:nvSpPr>
        <p:spPr>
          <a:xfrm>
            <a:off x="8203996" y="1865376"/>
            <a:ext cx="3375050" cy="21579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Bakanlığın belirlediği dönemlerde; 2. dönem 1. yazılı penceresi 29 Mart - 9 Nisan 2027</a:t>
            </a:r>
          </a:p>
        </p:txBody>
      </p:sp>
      <p:sp>
        <p:nvSpPr>
          <p:cNvPr id="21" name="Rounded Rectangle 20"/>
          <p:cNvSpPr/>
          <p:nvPr/>
        </p:nvSpPr>
        <p:spPr>
          <a:xfrm>
            <a:off x="502920" y="4279392"/>
            <a:ext cx="11185855" cy="192024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100" b="1" i="0">
                <a:solidFill>
                  <a:srgbClr val="8C4A2F"/>
                </a:solidFill>
                <a:latin typeface="Calibri"/>
              </a:rPr>
              <a:t>Sonuçlar ve itiraz</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Sınav, performans ve proje sonuçları 10 iş günü içinde duyurulur.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İstersen kâğıdını öğretmeninle bir kez daha incelersin; velin sonuçların ilanından sonraki 5 iş günü içinde okul yönetimine yazılı itiraz edebilir.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129 / 173</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çalışması: Sunu Hazırlama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40+40</a:t>
            </a:r>
          </a:p>
        </p:txBody>
      </p:sp>
      <p:sp>
        <p:nvSpPr>
          <p:cNvPr id="6" name="Rounded Rectangle 5"/>
          <p:cNvSpPr/>
          <p:nvPr/>
        </p:nvSpPr>
        <p:spPr>
          <a:xfrm>
            <a:off x="502920" y="1243584"/>
            <a:ext cx="11185855" cy="9601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960120"/>
          </a:xfrm>
          <a:prstGeom prst="rect">
            <a:avLst/>
          </a:prstGeom>
          <a:solidFill>
            <a:srgbClr val="8C4A2F"/>
          </a:solidFill>
          <a:ln>
            <a:noFill/>
          </a:ln>
          <a:effectLst/>
        </p:spPr>
        <p:txBody>
          <a:bodyPr rtlCol="0" anchor="ctr"/>
          <a:lstStyle/>
          <a:p/>
        </p:txBody>
      </p:sp>
      <p:sp>
        <p:nvSpPr>
          <p:cNvPr id="8" name="TextBox 7"/>
          <p:cNvSpPr txBox="1"/>
          <p:nvPr/>
        </p:nvSpPr>
        <p:spPr>
          <a:xfrm>
            <a:off x="777240" y="1243584"/>
            <a:ext cx="10774375" cy="96012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Sizlerden yerleşmelerin kuruluş ve gelişiminde etkili olan doğal ve beşerî faktörlere yönelik topladığınız bilgilerle ilgili sunum hazırlamanız beklenmektedir.</a:t>
            </a:r>
          </a:p>
        </p:txBody>
      </p:sp>
      <p:sp>
        <p:nvSpPr>
          <p:cNvPr id="9" name="Rounded Rectangle 8"/>
          <p:cNvSpPr/>
          <p:nvPr/>
        </p:nvSpPr>
        <p:spPr>
          <a:xfrm>
            <a:off x="502920" y="2359152"/>
            <a:ext cx="11185855" cy="875538"/>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359152"/>
            <a:ext cx="1600200" cy="875538"/>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1" name="TextBox 10"/>
          <p:cNvSpPr txBox="1"/>
          <p:nvPr/>
        </p:nvSpPr>
        <p:spPr>
          <a:xfrm>
            <a:off x="2240280" y="2359152"/>
            <a:ext cx="9357055" cy="87553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Doğal ve beşerî faktörlerle yaşadığınız yerleşmenin kuruluşunda ve gelişiminde etkili olan fonksiyonlar arasında nasıl bir ilişki olduğunu belirleyiniz.</a:t>
            </a:r>
          </a:p>
        </p:txBody>
      </p:sp>
      <p:sp>
        <p:nvSpPr>
          <p:cNvPr id="12" name="Rounded Rectangle 11"/>
          <p:cNvSpPr/>
          <p:nvPr/>
        </p:nvSpPr>
        <p:spPr>
          <a:xfrm>
            <a:off x="502920" y="3362706"/>
            <a:ext cx="11185855" cy="875538"/>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362706"/>
            <a:ext cx="1600200" cy="875538"/>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4" name="TextBox 13"/>
          <p:cNvSpPr txBox="1"/>
          <p:nvPr/>
        </p:nvSpPr>
        <p:spPr>
          <a:xfrm>
            <a:off x="2240280" y="3362706"/>
            <a:ext cx="8122615" cy="87553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Yaşadığınız yerleşmenin gelişiminde etkili olan hâkim fonksiyonları belirlediğiniz ilişkiden yola çıkarak bulunuz.</a:t>
            </a:r>
          </a:p>
        </p:txBody>
      </p:sp>
      <p:sp>
        <p:nvSpPr>
          <p:cNvPr id="15" name="Rounded Rectangle 14"/>
          <p:cNvSpPr/>
          <p:nvPr/>
        </p:nvSpPr>
        <p:spPr>
          <a:xfrm>
            <a:off x="10545775" y="3526155"/>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500" b="1" i="0">
                <a:solidFill>
                  <a:srgbClr val="262626"/>
                </a:solidFill>
                <a:latin typeface="Calibri"/>
              </a:rPr>
              <a:t>1-2 · 13 dk</a:t>
            </a:r>
          </a:p>
        </p:txBody>
      </p:sp>
      <p:sp>
        <p:nvSpPr>
          <p:cNvPr id="16" name="Rounded Rectangle 15"/>
          <p:cNvSpPr/>
          <p:nvPr/>
        </p:nvSpPr>
        <p:spPr>
          <a:xfrm>
            <a:off x="502920" y="4366260"/>
            <a:ext cx="11185855" cy="875538"/>
          </a:xfrm>
          <a:prstGeom prst="roundRect">
            <a:avLst>
              <a:gd name="adj" fmla="val 8000"/>
            </a:avLst>
          </a:prstGeom>
          <a:solidFill>
            <a:srgbClr val="F0F0F0"/>
          </a:solidFill>
          <a:ln>
            <a:noFill/>
          </a:ln>
          <a:effectLst/>
        </p:spPr>
        <p:txBody>
          <a:bodyPr rtlCol="0" anchor="ctr"/>
          <a:lstStyle/>
          <a:p/>
        </p:txBody>
      </p:sp>
      <p:sp>
        <p:nvSpPr>
          <p:cNvPr id="17" name="Rounded Rectangle 16"/>
          <p:cNvSpPr/>
          <p:nvPr/>
        </p:nvSpPr>
        <p:spPr>
          <a:xfrm>
            <a:off x="502920" y="4366260"/>
            <a:ext cx="1600200" cy="875538"/>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18" name="TextBox 17"/>
          <p:cNvSpPr txBox="1"/>
          <p:nvPr/>
        </p:nvSpPr>
        <p:spPr>
          <a:xfrm>
            <a:off x="2240280" y="4366260"/>
            <a:ext cx="8122615" cy="87553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Yaptığınız çıkarımlar ve düzenlediğiniz verilerden yararlanarak bir sunu hazırlayınız.</a:t>
            </a:r>
          </a:p>
        </p:txBody>
      </p:sp>
      <p:sp>
        <p:nvSpPr>
          <p:cNvPr id="19" name="Rounded Rectangle 18"/>
          <p:cNvSpPr/>
          <p:nvPr/>
        </p:nvSpPr>
        <p:spPr>
          <a:xfrm>
            <a:off x="10545775" y="4529709"/>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15 dk</a:t>
            </a:r>
          </a:p>
        </p:txBody>
      </p:sp>
      <p:sp>
        <p:nvSpPr>
          <p:cNvPr id="20" name="Rounded Rectangle 19"/>
          <p:cNvSpPr/>
          <p:nvPr/>
        </p:nvSpPr>
        <p:spPr>
          <a:xfrm>
            <a:off x="502920" y="5369814"/>
            <a:ext cx="11185855" cy="875538"/>
          </a:xfrm>
          <a:prstGeom prst="roundRect">
            <a:avLst>
              <a:gd name="adj" fmla="val 8000"/>
            </a:avLst>
          </a:prstGeom>
          <a:solidFill>
            <a:srgbClr val="F0F0F0"/>
          </a:solidFill>
          <a:ln>
            <a:noFill/>
          </a:ln>
          <a:effectLst/>
        </p:spPr>
        <p:txBody>
          <a:bodyPr rtlCol="0" anchor="ctr"/>
          <a:lstStyle/>
          <a:p/>
        </p:txBody>
      </p:sp>
      <p:sp>
        <p:nvSpPr>
          <p:cNvPr id="21" name="Rounded Rectangle 20"/>
          <p:cNvSpPr/>
          <p:nvPr/>
        </p:nvSpPr>
        <p:spPr>
          <a:xfrm>
            <a:off x="502920" y="5369814"/>
            <a:ext cx="1600200" cy="875538"/>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22" name="TextBox 21"/>
          <p:cNvSpPr txBox="1"/>
          <p:nvPr/>
        </p:nvSpPr>
        <p:spPr>
          <a:xfrm>
            <a:off x="2240280" y="5369814"/>
            <a:ext cx="8122615" cy="875538"/>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Hazırladığınız sunuyu sınıf ortamında arkadaşlarınızla paylaşınız.</a:t>
            </a:r>
          </a:p>
        </p:txBody>
      </p:sp>
      <p:sp>
        <p:nvSpPr>
          <p:cNvPr id="23" name="Rounded Rectangle 22"/>
          <p:cNvSpPr/>
          <p:nvPr/>
        </p:nvSpPr>
        <p:spPr>
          <a:xfrm>
            <a:off x="10545775" y="5533263"/>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22 dk</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130 / 173</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Puanlama anahtarı: neye bakılacak?</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graphicFrame>
        <p:nvGraphicFramePr>
          <p:cNvPr id="6" name="Table 5"/>
          <p:cNvGraphicFramePr>
            <a:graphicFrameLocks noGrp="1"/>
          </p:cNvGraphicFramePr>
          <p:nvPr/>
        </p:nvGraphicFramePr>
        <p:xfrm>
          <a:off x="502920" y="1261872"/>
          <a:ext cx="11183112" cy="4041648"/>
        </p:xfrm>
        <a:graphic>
          <a:graphicData uri="http://schemas.openxmlformats.org/drawingml/2006/table">
            <a:tbl>
              <a:tblPr firstRow="1" bandRow="1">
                <a:tableStyleId>{5C22544A-7EE6-4342-B048-85BDC9FD1C3A}</a:tableStyleId>
              </a:tblPr>
              <a:tblGrid>
                <a:gridCol w="4023360"/>
                <a:gridCol w="1783080"/>
                <a:gridCol w="1783080"/>
                <a:gridCol w="1783080"/>
                <a:gridCol w="1810512"/>
              </a:tblGrid>
              <a:tr h="566928">
                <a:tc>
                  <a:txBody>
                    <a:bodyPr wrap="square"/>
                    <a:lstStyle/>
                    <a:p>
                      <a:pPr algn="ctr">
                        <a:spcBef>
                          <a:spcPts val="0"/>
                        </a:spcBef>
                        <a:spcAft>
                          <a:spcPts val="0"/>
                        </a:spcAft>
                      </a:pPr>
                      <a:r>
                        <a:rPr lang="tr-TR" sz="1800" b="1" i="0">
                          <a:solidFill>
                            <a:srgbClr val="FFFFFF"/>
                          </a:solidFill>
                          <a:latin typeface="Calibri"/>
                        </a:rPr>
                        <a:t>Ölçüt</a:t>
                      </a:r>
                    </a:p>
                  </a:txBody>
                  <a:tcPr marL="54864" marR="54864" marT="18288" marB="18288" anchor="ctr">
                    <a:solidFill>
                      <a:srgbClr val="8C4A2F"/>
                    </a:solidFill>
                  </a:tcPr>
                </a:tc>
                <a:tc>
                  <a:txBody>
                    <a:bodyPr wrap="square"/>
                    <a:lstStyle/>
                    <a:p>
                      <a:pPr algn="ctr">
                        <a:spcBef>
                          <a:spcPts val="0"/>
                        </a:spcBef>
                        <a:spcAft>
                          <a:spcPts val="0"/>
                        </a:spcAft>
                      </a:pPr>
                      <a:r>
                        <a:rPr lang="tr-TR" sz="1800" b="1" i="0">
                          <a:solidFill>
                            <a:srgbClr val="FFFFFF"/>
                          </a:solidFill>
                          <a:latin typeface="Calibri"/>
                        </a:rPr>
                        <a:t>Başlangıç</a:t>
                      </a:r>
                    </a:p>
                  </a:txBody>
                  <a:tcPr marL="54864" marR="54864" marT="18288" marB="18288" anchor="ctr">
                    <a:solidFill>
                      <a:srgbClr val="8C4A2F"/>
                    </a:solidFill>
                  </a:tcPr>
                </a:tc>
                <a:tc>
                  <a:txBody>
                    <a:bodyPr wrap="square"/>
                    <a:lstStyle/>
                    <a:p>
                      <a:pPr algn="ctr">
                        <a:spcBef>
                          <a:spcPts val="0"/>
                        </a:spcBef>
                        <a:spcAft>
                          <a:spcPts val="0"/>
                        </a:spcAft>
                      </a:pPr>
                      <a:r>
                        <a:rPr lang="tr-TR" sz="1800" b="1" i="0">
                          <a:solidFill>
                            <a:srgbClr val="FFFFFF"/>
                          </a:solidFill>
                          <a:latin typeface="Calibri"/>
                        </a:rPr>
                        <a:t>Kabul edilebilir</a:t>
                      </a:r>
                    </a:p>
                  </a:txBody>
                  <a:tcPr marL="54864" marR="54864" marT="18288" marB="18288" anchor="ctr">
                    <a:solidFill>
                      <a:srgbClr val="8C4A2F"/>
                    </a:solidFill>
                  </a:tcPr>
                </a:tc>
                <a:tc>
                  <a:txBody>
                    <a:bodyPr wrap="square"/>
                    <a:lstStyle/>
                    <a:p>
                      <a:pPr algn="ctr">
                        <a:spcBef>
                          <a:spcPts val="0"/>
                        </a:spcBef>
                        <a:spcAft>
                          <a:spcPts val="0"/>
                        </a:spcAft>
                      </a:pPr>
                      <a:r>
                        <a:rPr lang="tr-TR" sz="1800" b="1" i="0">
                          <a:solidFill>
                            <a:srgbClr val="FFFFFF"/>
                          </a:solidFill>
                          <a:latin typeface="Calibri"/>
                        </a:rPr>
                        <a:t>İyi</a:t>
                      </a:r>
                    </a:p>
                  </a:txBody>
                  <a:tcPr marL="54864" marR="54864" marT="18288" marB="18288" anchor="ctr">
                    <a:solidFill>
                      <a:srgbClr val="8C4A2F"/>
                    </a:solidFill>
                  </a:tcPr>
                </a:tc>
                <a:tc>
                  <a:txBody>
                    <a:bodyPr wrap="square"/>
                    <a:lstStyle/>
                    <a:p>
                      <a:pPr algn="ctr">
                        <a:spcBef>
                          <a:spcPts val="0"/>
                        </a:spcBef>
                        <a:spcAft>
                          <a:spcPts val="0"/>
                        </a:spcAft>
                      </a:pPr>
                      <a:r>
                        <a:rPr lang="tr-TR" sz="1800" b="1" i="0">
                          <a:solidFill>
                            <a:srgbClr val="FFFFFF"/>
                          </a:solidFill>
                          <a:latin typeface="Calibri"/>
                        </a:rPr>
                        <a:t>Çok iyi</a:t>
                      </a:r>
                    </a:p>
                  </a:txBody>
                  <a:tcPr marL="54864" marR="54864" marT="18288" marB="18288" anchor="ctr">
                    <a:solidFill>
                      <a:srgbClr val="8C4A2F"/>
                    </a:solidFill>
                  </a:tcPr>
                </a:tc>
              </a:tr>
              <a:tr h="694944">
                <a:tc>
                  <a:txBody>
                    <a:bodyPr wrap="square"/>
                    <a:lstStyle/>
                    <a:p>
                      <a:pPr algn="l">
                        <a:spcBef>
                          <a:spcPts val="0"/>
                        </a:spcBef>
                        <a:spcAft>
                          <a:spcPts val="0"/>
                        </a:spcAft>
                      </a:pPr>
                      <a:r>
                        <a:rPr lang="tr-TR" sz="2000" b="0" i="0">
                          <a:solidFill>
                            <a:srgbClr val="262626"/>
                          </a:solidFill>
                          <a:latin typeface="Calibri"/>
                        </a:rPr>
                        <a:t>Soru sorma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94944">
                <a:tc>
                  <a:txBody>
                    <a:bodyPr wrap="square"/>
                    <a:lstStyle/>
                    <a:p>
                      <a:pPr algn="l">
                        <a:spcBef>
                          <a:spcPts val="0"/>
                        </a:spcBef>
                        <a:spcAft>
                          <a:spcPts val="0"/>
                        </a:spcAft>
                      </a:pPr>
                      <a:r>
                        <a:rPr lang="tr-TR" sz="2000" b="0" i="0">
                          <a:solidFill>
                            <a:srgbClr val="262626"/>
                          </a:solidFill>
                          <a:latin typeface="Calibri"/>
                        </a:rPr>
                        <a:t>Bilgi toplama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94944">
                <a:tc>
                  <a:txBody>
                    <a:bodyPr wrap="square"/>
                    <a:lstStyle/>
                    <a:p>
                      <a:pPr algn="l">
                        <a:spcBef>
                          <a:spcPts val="0"/>
                        </a:spcBef>
                        <a:spcAft>
                          <a:spcPts val="0"/>
                        </a:spcAft>
                      </a:pPr>
                      <a:r>
                        <a:rPr lang="tr-TR" sz="2000" b="0" i="0">
                          <a:solidFill>
                            <a:srgbClr val="262626"/>
                          </a:solidFill>
                          <a:latin typeface="Calibri"/>
                        </a:rPr>
                        <a:t>Bilgileri düzenleme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94944">
                <a:tc>
                  <a:txBody>
                    <a:bodyPr wrap="square"/>
                    <a:lstStyle/>
                    <a:p>
                      <a:pPr algn="l">
                        <a:spcBef>
                          <a:spcPts val="0"/>
                        </a:spcBef>
                        <a:spcAft>
                          <a:spcPts val="0"/>
                        </a:spcAft>
                      </a:pPr>
                      <a:r>
                        <a:rPr lang="tr-TR" sz="2000" b="0" i="0">
                          <a:solidFill>
                            <a:srgbClr val="262626"/>
                          </a:solidFill>
                          <a:latin typeface="Calibri"/>
                        </a:rPr>
                        <a:t>İlişki kurma ve sonuç çıkarma (20)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E3ECF5"/>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E3ECF5"/>
                    </a:solidFill>
                  </a:tcPr>
                </a:tc>
              </a:tr>
              <a:tr h="694944">
                <a:tc>
                  <a:txBody>
                    <a:bodyPr wrap="square"/>
                    <a:lstStyle/>
                    <a:p>
                      <a:pPr algn="l">
                        <a:spcBef>
                          <a:spcPts val="0"/>
                        </a:spcBef>
                        <a:spcAft>
                          <a:spcPts val="0"/>
                        </a:spcAft>
                      </a:pPr>
                      <a:r>
                        <a:rPr lang="tr-TR" sz="2000" b="0" i="0">
                          <a:solidFill>
                            <a:srgbClr val="262626"/>
                          </a:solidFill>
                          <a:latin typeface="Calibri"/>
                        </a:rPr>
                        <a:t>Sunum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bl>
          </a:graphicData>
        </a:graphic>
      </p:graphicFrame>
      <p:sp>
        <p:nvSpPr>
          <p:cNvPr id="7" name="TextBox 6"/>
          <p:cNvSpPr txBox="1"/>
          <p:nvPr/>
        </p:nvSpPr>
        <p:spPr>
          <a:xfrm>
            <a:off x="502920" y="5742432"/>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8C4A2F"/>
                </a:solidFill>
                <a:latin typeface="Calibri"/>
              </a:rPr>
              <a:t>Toplam 100 puan · öz değerlendirme formu (s. 137) ile birlikte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131 / 173</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çalışma dönem notuma nasıl yansır?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P1 · ÖNERİ</a:t>
            </a:r>
          </a:p>
        </p:txBody>
      </p:sp>
      <p:sp>
        <p:nvSpPr>
          <p:cNvPr id="6" name="Rounded Rectangle 5"/>
          <p:cNvSpPr/>
          <p:nvPr/>
        </p:nvSpPr>
        <p:spPr>
          <a:xfrm>
            <a:off x="502920" y="1261872"/>
            <a:ext cx="3594506" cy="32918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8C4A2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8C4A2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Süreç · %40</a:t>
            </a:r>
          </a:p>
        </p:txBody>
      </p:sp>
      <p:sp>
        <p:nvSpPr>
          <p:cNvPr id="10" name="TextBox 9"/>
          <p:cNvSpPr txBox="1"/>
          <p:nvPr/>
        </p:nvSpPr>
        <p:spPr>
          <a:xfrm>
            <a:off x="612648"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Soru sorma, bilgi toplama, bilgileri düzenleme</a:t>
            </a:r>
          </a:p>
        </p:txBody>
      </p:sp>
      <p:sp>
        <p:nvSpPr>
          <p:cNvPr id="11" name="Rounded Rectangle 10"/>
          <p:cNvSpPr/>
          <p:nvPr/>
        </p:nvSpPr>
        <p:spPr>
          <a:xfrm>
            <a:off x="4298594" y="1261872"/>
            <a:ext cx="3594506" cy="32918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Ürün · %50</a:t>
            </a:r>
          </a:p>
        </p:txBody>
      </p:sp>
      <p:sp>
        <p:nvSpPr>
          <p:cNvPr id="15" name="TextBox 14"/>
          <p:cNvSpPr txBox="1"/>
          <p:nvPr/>
        </p:nvSpPr>
        <p:spPr>
          <a:xfrm>
            <a:off x="4408322"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Sunu ya da poster: faktör-fonksiyon ilişkisi, hâkim fonksiyon, sonuç</a:t>
            </a:r>
          </a:p>
        </p:txBody>
      </p:sp>
      <p:sp>
        <p:nvSpPr>
          <p:cNvPr id="16" name="Rounded Rectangle 15"/>
          <p:cNvSpPr/>
          <p:nvPr/>
        </p:nvSpPr>
        <p:spPr>
          <a:xfrm>
            <a:off x="8094268" y="1261872"/>
            <a:ext cx="3594506" cy="32918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C6696"/>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C6696"/>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400" b="1" i="0">
                <a:solidFill>
                  <a:srgbClr val="FFFFFF"/>
                </a:solidFill>
                <a:latin typeface="Calibri"/>
              </a:rPr>
              <a:t>Paylaşım · %10</a:t>
            </a:r>
          </a:p>
        </p:txBody>
      </p:sp>
      <p:sp>
        <p:nvSpPr>
          <p:cNvPr id="20" name="TextBox 19"/>
          <p:cNvSpPr txBox="1"/>
          <p:nvPr/>
        </p:nvSpPr>
        <p:spPr>
          <a:xfrm>
            <a:off x="8203996" y="1865376"/>
            <a:ext cx="3375050" cy="26151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Sununun grupta ve sınıfta sunumu</a:t>
            </a:r>
          </a:p>
        </p:txBody>
      </p:sp>
      <p:sp>
        <p:nvSpPr>
          <p:cNvPr id="21" name="Rounded Rectangle 20"/>
          <p:cNvSpPr/>
          <p:nvPr/>
        </p:nvSpPr>
        <p:spPr>
          <a:xfrm>
            <a:off x="502920" y="4782312"/>
            <a:ext cx="11185855" cy="137160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ctr">
              <a:spcBef>
                <a:spcPts val="0"/>
              </a:spcBef>
              <a:spcAft>
                <a:spcPts val="0"/>
              </a:spcAft>
            </a:pPr>
            <a:r>
              <a:rPr lang="tr-TR" sz="2400" b="0" i="0">
                <a:solidFill>
                  <a:srgbClr val="262626"/>
                </a:solidFill>
                <a:latin typeface="Calibri"/>
              </a:rPr>
              <a:t>Dönemin 1. performans puanı (P1) olarak değerlendirilebilir; ağırlıkları zümre belirler.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132 / 173</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Hazırlığım tamam mı?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HAZIRLIK</a:t>
            </a:r>
          </a:p>
        </p:txBody>
      </p:sp>
      <p:graphicFrame>
        <p:nvGraphicFramePr>
          <p:cNvPr id="6" name="Table 5"/>
          <p:cNvGraphicFramePr>
            <a:graphicFrameLocks noGrp="1"/>
          </p:cNvGraphicFramePr>
          <p:nvPr/>
        </p:nvGraphicFramePr>
        <p:xfrm>
          <a:off x="502920" y="1261872"/>
          <a:ext cx="11183112" cy="3383280"/>
        </p:xfrm>
        <a:graphic>
          <a:graphicData uri="http://schemas.openxmlformats.org/drawingml/2006/table">
            <a:tbl>
              <a:tblPr firstRow="1" bandRow="1">
                <a:tableStyleId>{5C22544A-7EE6-4342-B048-85BDC9FD1C3A}</a:tableStyleId>
              </a:tblPr>
              <a:tblGrid>
                <a:gridCol w="640080"/>
                <a:gridCol w="9262872"/>
                <a:gridCol w="1280160"/>
              </a:tblGrid>
              <a:tr h="502920">
                <a:tc>
                  <a:txBody>
                    <a:bodyPr wrap="square"/>
                    <a:lstStyle/>
                    <a:p>
                      <a:pPr algn="ctr">
                        <a:spcBef>
                          <a:spcPts val="0"/>
                        </a:spcBef>
                        <a:spcAft>
                          <a:spcPts val="0"/>
                        </a:spcAft>
                      </a:pPr>
                      <a:r>
                        <a:rPr lang="tr-TR" sz="1700" b="1" i="0">
                          <a:solidFill>
                            <a:srgbClr val="FFFFFF"/>
                          </a:solidFill>
                          <a:latin typeface="Calibri"/>
                        </a:rPr>
                        <a:t>No</a:t>
                      </a:r>
                    </a:p>
                  </a:txBody>
                  <a:tcPr marL="54864" marR="54864" marT="18288" marB="18288" anchor="ctr">
                    <a:solidFill>
                      <a:srgbClr val="8C4A2F"/>
                    </a:solidFill>
                  </a:tcPr>
                </a:tc>
                <a:tc>
                  <a:txBody>
                    <a:bodyPr wrap="square"/>
                    <a:lstStyle/>
                    <a:p>
                      <a:pPr algn="ctr">
                        <a:spcBef>
                          <a:spcPts val="0"/>
                        </a:spcBef>
                        <a:spcAft>
                          <a:spcPts val="0"/>
                        </a:spcAft>
                      </a:pPr>
                      <a:r>
                        <a:rPr lang="tr-TR" sz="1700" b="1" i="0">
                          <a:solidFill>
                            <a:srgbClr val="FFFFFF"/>
                          </a:solidFill>
                          <a:latin typeface="Calibri"/>
                        </a:rPr>
                        <a:t>Hazırlık</a:t>
                      </a:r>
                    </a:p>
                  </a:txBody>
                  <a:tcPr marL="54864" marR="54864" marT="18288" marB="18288" anchor="ctr">
                    <a:solidFill>
                      <a:srgbClr val="8C4A2F"/>
                    </a:solidFill>
                  </a:tcPr>
                </a:tc>
                <a:tc>
                  <a:txBody>
                    <a:bodyPr wrap="square"/>
                    <a:lstStyle/>
                    <a:p>
                      <a:pPr algn="ctr">
                        <a:spcBef>
                          <a:spcPts val="0"/>
                        </a:spcBef>
                        <a:spcAft>
                          <a:spcPts val="0"/>
                        </a:spcAft>
                      </a:pPr>
                      <a:r>
                        <a:rPr lang="tr-TR" sz="1700" b="1" i="0">
                          <a:solidFill>
                            <a:srgbClr val="FFFFFF"/>
                          </a:solidFill>
                          <a:latin typeface="Calibri"/>
                        </a:rPr>
                        <a:t>Tamam</a:t>
                      </a:r>
                    </a:p>
                  </a:txBody>
                  <a:tcPr marL="54864" marR="54864" marT="18288" marB="18288" anchor="ctr">
                    <a:solidFill>
                      <a:srgbClr val="8C4A2F"/>
                    </a:solidFill>
                  </a:tcPr>
                </a:tc>
              </a:tr>
              <a:tr h="960120">
                <a:tc>
                  <a:txBody>
                    <a:bodyPr wrap="square"/>
                    <a:lstStyle/>
                    <a:p>
                      <a:pPr algn="ctr">
                        <a:spcBef>
                          <a:spcPts val="0"/>
                        </a:spcBef>
                        <a:spcAft>
                          <a:spcPts val="0"/>
                        </a:spcAft>
                      </a:pPr>
                      <a:r>
                        <a:rPr lang="tr-TR" sz="21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Yerleşmelerin kuruluş ve gelişiminde etkili olan doğal ve beşerî faktörlerin yaşadığınız yerleşmeyi nasıl etkilediğine yönelik çalışma sorusu oluşturunuz.</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a:t>
                      </a:r>
                    </a:p>
                  </a:txBody>
                  <a:tcPr marL="54864" marR="54864" marT="18288" marB="18288" anchor="ctr">
                    <a:solidFill>
                      <a:srgbClr val="FFFFFF"/>
                    </a:solidFill>
                  </a:tcPr>
                </a:tc>
              </a:tr>
              <a:tr h="960120">
                <a:tc>
                  <a:txBody>
                    <a:bodyPr wrap="square"/>
                    <a:lstStyle/>
                    <a:p>
                      <a:pPr algn="ctr">
                        <a:spcBef>
                          <a:spcPts val="0"/>
                        </a:spcBef>
                        <a:spcAft>
                          <a:spcPts val="0"/>
                        </a:spcAft>
                      </a:pPr>
                      <a:r>
                        <a:rPr lang="tr-TR" sz="21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2100" b="0" i="0">
                          <a:solidFill>
                            <a:srgbClr val="262626"/>
                          </a:solidFill>
                          <a:latin typeface="Calibri"/>
                        </a:rPr>
                        <a:t>Oluşturduğunuz çalışma sorusuna yönelik bilgi toplayınız. Bu süreçte genel ağ, kütüphane vb. kaynaklardan yararlanabilirsiniz.</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a:t>
                      </a:r>
                    </a:p>
                  </a:txBody>
                  <a:tcPr marL="54864" marR="54864" marT="18288" marB="18288" anchor="ctr">
                    <a:solidFill>
                      <a:srgbClr val="E3ECF5"/>
                    </a:solidFill>
                  </a:tcPr>
                </a:tc>
              </a:tr>
              <a:tr h="960120">
                <a:tc>
                  <a:txBody>
                    <a:bodyPr wrap="square"/>
                    <a:lstStyle/>
                    <a:p>
                      <a:pPr algn="ctr">
                        <a:spcBef>
                          <a:spcPts val="0"/>
                        </a:spcBef>
                        <a:spcAft>
                          <a:spcPts val="0"/>
                        </a:spcAft>
                      </a:pPr>
                      <a:r>
                        <a:rPr lang="tr-TR" sz="21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Topladığınız bilgileri düzenleyiniz.</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a:t>
                      </a:r>
                    </a:p>
                  </a:txBody>
                  <a:tcPr marL="54864" marR="54864" marT="18288" marB="18288" anchor="ctr">
                    <a:solidFill>
                      <a:srgbClr val="FFFFFF"/>
                    </a:solidFill>
                  </a:tcPr>
                </a:tc>
              </a:tr>
            </a:tbl>
          </a:graphicData>
        </a:graphic>
      </p:graphicFrame>
      <p:sp>
        <p:nvSpPr>
          <p:cNvPr id="7" name="Rounded Rectangle 6"/>
          <p:cNvSpPr/>
          <p:nvPr/>
        </p:nvSpPr>
        <p:spPr>
          <a:xfrm>
            <a:off x="502920" y="5148072"/>
            <a:ext cx="11185855" cy="105156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ctr">
              <a:spcBef>
                <a:spcPts val="0"/>
              </a:spcBef>
              <a:spcAft>
                <a:spcPts val="0"/>
              </a:spcAft>
            </a:pPr>
            <a:r>
              <a:rPr lang="tr-TR" sz="2000" b="0" i="0">
                <a:solidFill>
                  <a:srgbClr val="262626"/>
                </a:solidFill>
                <a:latin typeface="Calibri"/>
              </a:rPr>
              <a:t>Kaynağını yaz: kitap, okul kütüphanesi, EBA ya da kurumların resmî sayfaları. Bilmediğin bilgiyi uydurma; boş bırak ve “araştırılacak” diye not et.</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133 / 173</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faktör ile fonksiyon arasındaki ilişki</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ADIM</a:t>
            </a:r>
          </a:p>
        </p:txBody>
      </p:sp>
      <p:graphicFrame>
        <p:nvGraphicFramePr>
          <p:cNvPr id="6" name="Table 5"/>
          <p:cNvGraphicFramePr>
            <a:graphicFrameLocks noGrp="1"/>
          </p:cNvGraphicFramePr>
          <p:nvPr/>
        </p:nvGraphicFramePr>
        <p:xfrm>
          <a:off x="502920" y="1261872"/>
          <a:ext cx="11183112" cy="2962656"/>
        </p:xfrm>
        <a:graphic>
          <a:graphicData uri="http://schemas.openxmlformats.org/drawingml/2006/table">
            <a:tbl>
              <a:tblPr firstRow="1" bandRow="1">
                <a:tableStyleId>{5C22544A-7EE6-4342-B048-85BDC9FD1C3A}</a:tableStyleId>
              </a:tblPr>
              <a:tblGrid>
                <a:gridCol w="3291840"/>
                <a:gridCol w="4480560"/>
                <a:gridCol w="3410712"/>
              </a:tblGrid>
              <a:tr h="548640">
                <a:tc>
                  <a:txBody>
                    <a:bodyPr wrap="square"/>
                    <a:lstStyle/>
                    <a:p>
                      <a:pPr algn="ctr">
                        <a:spcBef>
                          <a:spcPts val="0"/>
                        </a:spcBef>
                        <a:spcAft>
                          <a:spcPts val="0"/>
                        </a:spcAft>
                      </a:pPr>
                      <a:r>
                        <a:rPr lang="tr-TR" sz="1800" b="1" i="0">
                          <a:solidFill>
                            <a:srgbClr val="FFFFFF"/>
                          </a:solidFill>
                          <a:latin typeface="Calibri"/>
                        </a:rPr>
                        <a:t>Faktör (doğal / beşerî)</a:t>
                      </a:r>
                    </a:p>
                  </a:txBody>
                  <a:tcPr marL="54864" marR="54864" marT="18288" marB="18288" anchor="ctr">
                    <a:solidFill>
                      <a:srgbClr val="8C4A2F"/>
                    </a:solidFill>
                  </a:tcPr>
                </a:tc>
                <a:tc>
                  <a:txBody>
                    <a:bodyPr wrap="square"/>
                    <a:lstStyle/>
                    <a:p>
                      <a:pPr algn="ctr">
                        <a:spcBef>
                          <a:spcPts val="0"/>
                        </a:spcBef>
                        <a:spcAft>
                          <a:spcPts val="0"/>
                        </a:spcAft>
                      </a:pPr>
                      <a:r>
                        <a:rPr lang="tr-TR" sz="1800" b="1" i="0">
                          <a:solidFill>
                            <a:srgbClr val="FFFFFF"/>
                          </a:solidFill>
                          <a:latin typeface="Calibri"/>
                        </a:rPr>
                        <a:t>Yerleşmeme etkisi</a:t>
                      </a:r>
                    </a:p>
                  </a:txBody>
                  <a:tcPr marL="54864" marR="54864" marT="18288" marB="18288" anchor="ctr">
                    <a:solidFill>
                      <a:srgbClr val="8C4A2F"/>
                    </a:solidFill>
                  </a:tcPr>
                </a:tc>
                <a:tc>
                  <a:txBody>
                    <a:bodyPr wrap="square"/>
                    <a:lstStyle/>
                    <a:p>
                      <a:pPr algn="ctr">
                        <a:spcBef>
                          <a:spcPts val="0"/>
                        </a:spcBef>
                        <a:spcAft>
                          <a:spcPts val="0"/>
                        </a:spcAft>
                      </a:pPr>
                      <a:r>
                        <a:rPr lang="tr-TR" sz="1800" b="1" i="0">
                          <a:solidFill>
                            <a:srgbClr val="FFFFFF"/>
                          </a:solidFill>
                          <a:latin typeface="Calibri"/>
                        </a:rPr>
                        <a:t>Desteklediği fonksiyon</a:t>
                      </a:r>
                    </a:p>
                  </a:txBody>
                  <a:tcPr marL="54864" marR="54864" marT="18288" marB="18288" anchor="ctr">
                    <a:solidFill>
                      <a:srgbClr val="8C4A2F"/>
                    </a:solidFill>
                  </a:tcPr>
                </a:tc>
              </a:tr>
              <a:tr h="603504">
                <a:tc>
                  <a:txBody>
                    <a:bodyPr wrap="square"/>
                    <a:lstStyle/>
                    <a:p>
                      <a:pPr algn="l">
                        <a:spcBef>
                          <a:spcPts val="0"/>
                        </a:spcBef>
                        <a:spcAft>
                          <a:spcPts val="0"/>
                        </a:spcAft>
                      </a:pPr>
                      <a:r>
                        <a:rPr lang="tr-TR" sz="2000" b="0" i="0">
                          <a:solidFill>
                            <a:srgbClr val="262626"/>
                          </a:solidFill>
                          <a:latin typeface="Calibri"/>
                        </a:rPr>
                        <a:t>Doğal: …</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03504">
                <a:tc>
                  <a:txBody>
                    <a:bodyPr wrap="square"/>
                    <a:lstStyle/>
                    <a:p>
                      <a:pPr algn="l">
                        <a:spcBef>
                          <a:spcPts val="0"/>
                        </a:spcBef>
                        <a:spcAft>
                          <a:spcPts val="0"/>
                        </a:spcAft>
                      </a:pPr>
                      <a:r>
                        <a:rPr lang="tr-TR" sz="2000" b="0" i="0">
                          <a:solidFill>
                            <a:srgbClr val="262626"/>
                          </a:solidFill>
                          <a:latin typeface="Calibri"/>
                        </a:rPr>
                        <a:t>Doğal: …</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603504">
                <a:tc>
                  <a:txBody>
                    <a:bodyPr wrap="square"/>
                    <a:lstStyle/>
                    <a:p>
                      <a:pPr algn="l">
                        <a:spcBef>
                          <a:spcPts val="0"/>
                        </a:spcBef>
                        <a:spcAft>
                          <a:spcPts val="0"/>
                        </a:spcAft>
                      </a:pPr>
                      <a:r>
                        <a:rPr lang="tr-TR" sz="2000" b="0" i="0">
                          <a:solidFill>
                            <a:srgbClr val="262626"/>
                          </a:solidFill>
                          <a:latin typeface="Calibri"/>
                        </a:rPr>
                        <a:t>Beşerî: …</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03504">
                <a:tc>
                  <a:txBody>
                    <a:bodyPr wrap="square"/>
                    <a:lstStyle/>
                    <a:p>
                      <a:pPr algn="l">
                        <a:spcBef>
                          <a:spcPts val="0"/>
                        </a:spcBef>
                        <a:spcAft>
                          <a:spcPts val="0"/>
                        </a:spcAft>
                      </a:pPr>
                      <a:r>
                        <a:rPr lang="tr-TR" sz="2000" b="0" i="0">
                          <a:solidFill>
                            <a:srgbClr val="262626"/>
                          </a:solidFill>
                          <a:latin typeface="Calibri"/>
                        </a:rPr>
                        <a:t>Beşerî: …</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7" name="Rounded Rectangle 6"/>
          <p:cNvSpPr/>
          <p:nvPr/>
        </p:nvSpPr>
        <p:spPr>
          <a:xfrm>
            <a:off x="502920" y="4462272"/>
            <a:ext cx="11185855" cy="17373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marL="236189" indent="-236189">
              <a:spcBef>
                <a:spcPts val="0"/>
              </a:spcBef>
              <a:spcAft>
                <a:spcPts val="600"/>
              </a:spcAft>
            </a:pPr>
            <a:r>
              <a:rPr lang="tr-TR" sz="1900" b="1" i="0">
                <a:solidFill>
                  <a:srgbClr val="2E7D5B"/>
                </a:solidFill>
                <a:latin typeface="Calibri"/>
              </a:rPr>
              <a:t>•  </a:t>
            </a:r>
            <a:r>
              <a:rPr lang="tr-TR" sz="1900" b="0" i="0">
                <a:solidFill>
                  <a:srgbClr val="262626"/>
                </a:solidFill>
                <a:latin typeface="Calibri"/>
              </a:rPr>
              <a:t>Doğal faktörler: iklim, topoğrafya, su kaynakları, toprak yapısı, kara ve denizlerin dağılışı, bitki örtüsü</a:t>
            </a:r>
          </a:p>
          <a:p>
            <a:pPr algn="l" marL="236189" indent="-236189">
              <a:spcBef>
                <a:spcPts val="0"/>
              </a:spcBef>
              <a:spcAft>
                <a:spcPts val="600"/>
              </a:spcAft>
            </a:pPr>
            <a:r>
              <a:rPr lang="tr-TR" sz="1900" b="1" i="0">
                <a:solidFill>
                  <a:srgbClr val="C25B1F"/>
                </a:solidFill>
                <a:latin typeface="Calibri"/>
              </a:rPr>
              <a:t>•  </a:t>
            </a:r>
            <a:r>
              <a:rPr lang="tr-TR" sz="1900" b="0" i="0">
                <a:solidFill>
                  <a:srgbClr val="262626"/>
                </a:solidFill>
                <a:latin typeface="Calibri"/>
              </a:rPr>
              <a:t>Beşerî faktörler: ekonomik faaliyetler, ulaşım olanakları, göçler, bilim ve teknolojideki gelişmeler</a:t>
            </a:r>
          </a:p>
          <a:p>
            <a:pPr algn="l" marL="236189" indent="-236189">
              <a:spcBef>
                <a:spcPts val="0"/>
              </a:spcBef>
              <a:spcAft>
                <a:spcPts val="0"/>
              </a:spcAft>
            </a:pPr>
            <a:r>
              <a:rPr lang="tr-TR" sz="1900" b="1" i="0">
                <a:solidFill>
                  <a:srgbClr val="2C6E8F"/>
                </a:solidFill>
                <a:latin typeface="Calibri"/>
              </a:rPr>
              <a:t>•  </a:t>
            </a:r>
            <a:r>
              <a:rPr lang="tr-TR" sz="1900" b="0" i="0">
                <a:solidFill>
                  <a:srgbClr val="262626"/>
                </a:solidFill>
                <a:latin typeface="Calibri"/>
              </a:rPr>
              <a:t>Fonksiyonlar: tarım, madencilik, sanayi, ticaret, yönetim, sağlık, ulaşım, turizm, eğitim ve kültürel, askerî</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123-124, 130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134 / 173</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Adana'da faktör ve fonksiyon</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a:t>
            </a:r>
          </a:p>
        </p:txBody>
      </p:sp>
      <p:pic>
        <p:nvPicPr>
          <p:cNvPr id="6" name="Picture 5" descr="sonu_adana_s140.jpg"/>
          <p:cNvPicPr>
            <a:picLocks noChangeAspect="1"/>
          </p:cNvPicPr>
          <p:nvPr/>
        </p:nvPicPr>
        <p:blipFill>
          <a:blip r:embed="rId3"/>
          <a:stretch>
            <a:fillRect/>
          </a:stretch>
        </p:blipFill>
        <p:spPr>
          <a:xfrm>
            <a:off x="7848295" y="2339748"/>
            <a:ext cx="3840480" cy="2782006"/>
          </a:xfrm>
          <a:prstGeom prst="rect">
            <a:avLst/>
          </a:prstGeom>
          <a:ln w="9525">
            <a:solidFill>
              <a:srgbClr val="D9D9D9"/>
            </a:solidFill>
          </a:ln>
        </p:spPr>
      </p:pic>
      <p:sp>
        <p:nvSpPr>
          <p:cNvPr id="7" name="Rounded Rectangle 6"/>
          <p:cNvSpPr/>
          <p:nvPr/>
        </p:nvSpPr>
        <p:spPr>
          <a:xfrm>
            <a:off x="502920" y="1261872"/>
            <a:ext cx="711677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Kitaptaki bilgilere göre Adana'da hangi doğal ve beşerî faktörler hangi fonksiyonları desteklemiştir?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 140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135 / 173</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Adana'da faktör ve fonksiyon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adana_s140.jpg"/>
          <p:cNvPicPr>
            <a:picLocks noChangeAspect="1"/>
          </p:cNvPicPr>
          <p:nvPr/>
        </p:nvPicPr>
        <p:blipFill>
          <a:blip r:embed="rId3"/>
          <a:stretch>
            <a:fillRect/>
          </a:stretch>
        </p:blipFill>
        <p:spPr>
          <a:xfrm>
            <a:off x="7848295" y="2339748"/>
            <a:ext cx="3840480" cy="2782006"/>
          </a:xfrm>
          <a:prstGeom prst="rect">
            <a:avLst/>
          </a:prstGeom>
          <a:ln w="9525">
            <a:solidFill>
              <a:srgbClr val="D9D9D9"/>
            </a:solidFill>
          </a:ln>
        </p:spPr>
      </p:pic>
      <p:sp>
        <p:nvSpPr>
          <p:cNvPr id="7" name="Rounded Rectangle 6"/>
          <p:cNvSpPr/>
          <p:nvPr/>
        </p:nvSpPr>
        <p:spPr>
          <a:xfrm>
            <a:off x="502920" y="1261872"/>
            <a:ext cx="711677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Kitaptaki bilgilere göre Adana'da hangi doğal ve beşerî faktörler hangi fonksiyonları desteklemiştir?</a:t>
            </a:r>
          </a:p>
        </p:txBody>
      </p:sp>
      <p:sp>
        <p:nvSpPr>
          <p:cNvPr id="8" name="Rounded Rectangle 7"/>
          <p:cNvSpPr/>
          <p:nvPr/>
        </p:nvSpPr>
        <p:spPr>
          <a:xfrm>
            <a:off x="502920" y="2587752"/>
            <a:ext cx="7116775" cy="361188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587752"/>
            <a:ext cx="109728" cy="3611880"/>
          </a:xfrm>
          <a:prstGeom prst="rect">
            <a:avLst/>
          </a:prstGeom>
          <a:solidFill>
            <a:srgbClr val="2E7D32"/>
          </a:solidFill>
          <a:ln>
            <a:noFill/>
          </a:ln>
          <a:effectLst/>
        </p:spPr>
        <p:txBody>
          <a:bodyPr rtlCol="0" anchor="ctr"/>
          <a:lstStyle/>
          <a:p/>
        </p:txBody>
      </p:sp>
      <p:sp>
        <p:nvSpPr>
          <p:cNvPr id="10" name="TextBox 9"/>
          <p:cNvSpPr txBox="1"/>
          <p:nvPr/>
        </p:nvSpPr>
        <p:spPr>
          <a:xfrm>
            <a:off x="731520" y="2642616"/>
            <a:ext cx="6796735" cy="350215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Doğal: Seyhan ve Ceyhan alüvyonlarıyla verimli Çukurova, düz arazi, Akdeniz iklimi → tarım; düz arazi → ulaşım ve sanayi</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Beşerî: kara yolları, demir yolu istasyonu, havaalanı → ulaşım ve ticaret; göç alması → nüfus artışı, ticaret, büyük il merkezi</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Zaman içinde: tarım → küçük sanayi → ticaret ve il merkezi → üniversite, sağlık, ulaşım: çok fonksiyonlu şehir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 140</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136 / 173</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hâkim fonksiyonu bul</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 ADIM</a:t>
            </a:r>
          </a:p>
        </p:txBody>
      </p:sp>
      <p:sp>
        <p:nvSpPr>
          <p:cNvPr id="6" name="Rounded Rectangle 5"/>
          <p:cNvSpPr/>
          <p:nvPr/>
        </p:nvSpPr>
        <p:spPr>
          <a:xfrm>
            <a:off x="502920" y="1307592"/>
            <a:ext cx="11185855" cy="210312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2103120"/>
          </a:xfrm>
          <a:prstGeom prst="rect">
            <a:avLst/>
          </a:prstGeom>
          <a:solidFill>
            <a:srgbClr val="2C6E8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Hâkim fonksiyon</a:t>
            </a:r>
          </a:p>
        </p:txBody>
      </p:sp>
      <p:sp>
        <p:nvSpPr>
          <p:cNvPr id="9" name="TextBox 8"/>
          <p:cNvSpPr txBox="1"/>
          <p:nvPr/>
        </p:nvSpPr>
        <p:spPr>
          <a:xfrm>
            <a:off x="868680" y="1810512"/>
            <a:ext cx="10637215" cy="146304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Fonksiyonlardan biri yerleşmenin gelişiminde diğerlerine göre daha baskın olabilir. Baskın olan bu fonksiyon, yerleşmenin gelişimine katkı sunan hâkim fonksiyon hâline gelmektedir.</a:t>
            </a:r>
          </a:p>
        </p:txBody>
      </p:sp>
      <p:sp>
        <p:nvSpPr>
          <p:cNvPr id="10" name="Rounded Rectangle 9"/>
          <p:cNvSpPr/>
          <p:nvPr/>
        </p:nvSpPr>
        <p:spPr>
          <a:xfrm>
            <a:off x="502920" y="3547872"/>
            <a:ext cx="11185855" cy="128016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502920" y="3547872"/>
            <a:ext cx="118872" cy="1280160"/>
          </a:xfrm>
          <a:prstGeom prst="rect">
            <a:avLst/>
          </a:prstGeom>
          <a:solidFill>
            <a:srgbClr val="2C6E8F"/>
          </a:solidFill>
          <a:ln>
            <a:noFill/>
          </a:ln>
          <a:effectLst/>
        </p:spPr>
        <p:txBody>
          <a:bodyPr rtlCol="0" anchor="ctr"/>
          <a:lstStyle/>
          <a:p/>
        </p:txBody>
      </p:sp>
      <p:sp>
        <p:nvSpPr>
          <p:cNvPr id="12" name="TextBox 11"/>
          <p:cNvSpPr txBox="1"/>
          <p:nvPr/>
        </p:nvSpPr>
        <p:spPr>
          <a:xfrm>
            <a:off x="777240" y="3547872"/>
            <a:ext cx="10774375" cy="128016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Örneğin Eskişehir'deki üniversiteler ile turizm rekreasyon alanları, şehirde eğitim ve kültür fonksiyonunun diğerlerine göre hâkim fonksiyon olmasını sağlamıştır.</a:t>
            </a:r>
          </a:p>
        </p:txBody>
      </p:sp>
      <p:sp>
        <p:nvSpPr>
          <p:cNvPr id="13" name="Rounded Rectangle 12"/>
          <p:cNvSpPr/>
          <p:nvPr/>
        </p:nvSpPr>
        <p:spPr>
          <a:xfrm>
            <a:off x="502920" y="5010912"/>
            <a:ext cx="11185855" cy="118872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ctr">
              <a:spcBef>
                <a:spcPts val="0"/>
              </a:spcBef>
              <a:spcAft>
                <a:spcPts val="0"/>
              </a:spcAft>
            </a:pPr>
            <a:r>
              <a:rPr lang="tr-TR" sz="2200" b="1" i="0">
                <a:solidFill>
                  <a:srgbClr val="262626"/>
                </a:solidFill>
                <a:latin typeface="Calibri"/>
              </a:rPr>
              <a:t>Yerleşmemin hâkim fonksiyonu … , çünkü … (en az bir doğal ve bir beşerî faktör).</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5" name="Rounded Rectangle 1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137 / 173</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7</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Eskişehir'de hangi fonksiyon diğerlerine göre hâkim fonksiyon hâline gelmiştir?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Ulaşım</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Eğitim ve kültür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Sanayi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Askerî</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Madencilik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138 / 173</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7</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Eskişehir'de hangi fonksiyon diğerlerine göre hâkim fonksiyon hâline gelmiştir?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Ulaşım</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Eğitim ve kültür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Sanayi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Askerî</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Madencilik</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132: üniversiteler ile turizm rekreasyon alanları eğitim ve kültür fonksiyonunu hâkim kılmıştır. Eskişehir demir yolu ulaşımıyla da anılır, ama hâkim fonksiyonu ulaşım değildir.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139 / 173</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sunumun iskeleti</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ADIM</a:t>
            </a:r>
          </a:p>
        </p:txBody>
      </p:sp>
      <p:graphicFrame>
        <p:nvGraphicFramePr>
          <p:cNvPr id="6" name="Table 5"/>
          <p:cNvGraphicFramePr>
            <a:graphicFrameLocks noGrp="1"/>
          </p:cNvGraphicFramePr>
          <p:nvPr/>
        </p:nvGraphicFramePr>
        <p:xfrm>
          <a:off x="502920" y="1243584"/>
          <a:ext cx="11183112" cy="4919472"/>
        </p:xfrm>
        <a:graphic>
          <a:graphicData uri="http://schemas.openxmlformats.org/drawingml/2006/table">
            <a:tbl>
              <a:tblPr firstRow="1" bandRow="1">
                <a:tableStyleId>{5C22544A-7EE6-4342-B048-85BDC9FD1C3A}</a:tableStyleId>
              </a:tblPr>
              <a:tblGrid>
                <a:gridCol w="2468880"/>
                <a:gridCol w="5971032"/>
                <a:gridCol w="2743200"/>
              </a:tblGrid>
              <a:tr h="502920">
                <a:tc>
                  <a:txBody>
                    <a:bodyPr wrap="square"/>
                    <a:lstStyle/>
                    <a:p>
                      <a:pPr algn="ctr">
                        <a:spcBef>
                          <a:spcPts val="0"/>
                        </a:spcBef>
                        <a:spcAft>
                          <a:spcPts val="0"/>
                        </a:spcAft>
                      </a:pPr>
                      <a:r>
                        <a:rPr lang="tr-TR" sz="1700" b="1" i="0">
                          <a:solidFill>
                            <a:srgbClr val="FFFFFF"/>
                          </a:solidFill>
                          <a:latin typeface="Calibri"/>
                        </a:rPr>
                        <a:t>Sununun bölümü</a:t>
                      </a:r>
                    </a:p>
                  </a:txBody>
                  <a:tcPr marL="54864" marR="54864" marT="18288" marB="18288" anchor="ctr">
                    <a:solidFill>
                      <a:srgbClr val="8C4A2F"/>
                    </a:solidFill>
                  </a:tcPr>
                </a:tc>
                <a:tc>
                  <a:txBody>
                    <a:bodyPr wrap="square"/>
                    <a:lstStyle/>
                    <a:p>
                      <a:pPr algn="ctr">
                        <a:spcBef>
                          <a:spcPts val="0"/>
                        </a:spcBef>
                        <a:spcAft>
                          <a:spcPts val="0"/>
                        </a:spcAft>
                      </a:pPr>
                      <a:r>
                        <a:rPr lang="tr-TR" sz="1700" b="1" i="0">
                          <a:solidFill>
                            <a:srgbClr val="FFFFFF"/>
                          </a:solidFill>
                          <a:latin typeface="Calibri"/>
                        </a:rPr>
                        <a:t>Örnek: Adana (kitaptan)</a:t>
                      </a:r>
                    </a:p>
                  </a:txBody>
                  <a:tcPr marL="54864" marR="54864" marT="18288" marB="18288" anchor="ctr">
                    <a:solidFill>
                      <a:srgbClr val="8C4A2F"/>
                    </a:solidFill>
                  </a:tcPr>
                </a:tc>
                <a:tc>
                  <a:txBody>
                    <a:bodyPr wrap="square"/>
                    <a:lstStyle/>
                    <a:p>
                      <a:pPr algn="ctr">
                        <a:spcBef>
                          <a:spcPts val="0"/>
                        </a:spcBef>
                        <a:spcAft>
                          <a:spcPts val="0"/>
                        </a:spcAft>
                      </a:pPr>
                      <a:r>
                        <a:rPr lang="tr-TR" sz="1700" b="1" i="0">
                          <a:solidFill>
                            <a:srgbClr val="FFFFFF"/>
                          </a:solidFill>
                          <a:latin typeface="Calibri"/>
                        </a:rPr>
                        <a:t>Yaşadığım yerleşme</a:t>
                      </a:r>
                    </a:p>
                  </a:txBody>
                  <a:tcPr marL="54864" marR="54864" marT="18288" marB="18288" anchor="ctr">
                    <a:solidFill>
                      <a:srgbClr val="8C4A2F"/>
                    </a:solidFill>
                  </a:tcPr>
                </a:tc>
              </a:tr>
              <a:tr h="630936">
                <a:tc>
                  <a:txBody>
                    <a:bodyPr wrap="square"/>
                    <a:lstStyle/>
                    <a:p>
                      <a:pPr algn="l">
                        <a:spcBef>
                          <a:spcPts val="0"/>
                        </a:spcBef>
                        <a:spcAft>
                          <a:spcPts val="0"/>
                        </a:spcAft>
                      </a:pPr>
                      <a:r>
                        <a:rPr lang="tr-TR" sz="1700" b="0" i="0">
                          <a:solidFill>
                            <a:srgbClr val="262626"/>
                          </a:solidFill>
                          <a:latin typeface="Calibri"/>
                        </a:rPr>
                        <a:t>Çalışma sorusu</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Çukurova'nın doğal koşulları ve ulaşım Adana'nın gelişimini nasıl etkiledi? (örnek)</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30936">
                <a:tc>
                  <a:txBody>
                    <a:bodyPr wrap="square"/>
                    <a:lstStyle/>
                    <a:p>
                      <a:pPr algn="l">
                        <a:spcBef>
                          <a:spcPts val="0"/>
                        </a:spcBef>
                        <a:spcAft>
                          <a:spcPts val="0"/>
                        </a:spcAft>
                      </a:pPr>
                      <a:r>
                        <a:rPr lang="tr-TR" sz="1700" b="0" i="0">
                          <a:solidFill>
                            <a:srgbClr val="262626"/>
                          </a:solidFill>
                          <a:latin typeface="Calibri"/>
                        </a:rPr>
                        <a:t>Konum</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Türkiye'nin güneyinde, verimli Çukurova'da (s. 140)</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r h="630936">
                <a:tc>
                  <a:txBody>
                    <a:bodyPr wrap="square"/>
                    <a:lstStyle/>
                    <a:p>
                      <a:pPr algn="l">
                        <a:spcBef>
                          <a:spcPts val="0"/>
                        </a:spcBef>
                        <a:spcAft>
                          <a:spcPts val="0"/>
                        </a:spcAft>
                      </a:pPr>
                      <a:r>
                        <a:rPr lang="tr-TR" sz="1700" b="0" i="0">
                          <a:solidFill>
                            <a:srgbClr val="262626"/>
                          </a:solidFill>
                          <a:latin typeface="Calibri"/>
                        </a:rPr>
                        <a:t>Doğal faktörler</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Seyhan ve Ceyhan alüvyonları, düz arazi, Akdeniz iklimi (s. 140)</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30936">
                <a:tc>
                  <a:txBody>
                    <a:bodyPr wrap="square"/>
                    <a:lstStyle/>
                    <a:p>
                      <a:pPr algn="l">
                        <a:spcBef>
                          <a:spcPts val="0"/>
                        </a:spcBef>
                        <a:spcAft>
                          <a:spcPts val="0"/>
                        </a:spcAft>
                      </a:pPr>
                      <a:r>
                        <a:rPr lang="tr-TR" sz="1700" b="0" i="0">
                          <a:solidFill>
                            <a:srgbClr val="262626"/>
                          </a:solidFill>
                          <a:latin typeface="Calibri"/>
                        </a:rPr>
                        <a:t>Beşerî faktörler</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Kara yolları, demir yolu istasyonu, havaalanı; göç alması (s. 140)</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r h="630936">
                <a:tc>
                  <a:txBody>
                    <a:bodyPr wrap="square"/>
                    <a:lstStyle/>
                    <a:p>
                      <a:pPr algn="l">
                        <a:spcBef>
                          <a:spcPts val="0"/>
                        </a:spcBef>
                        <a:spcAft>
                          <a:spcPts val="0"/>
                        </a:spcAft>
                      </a:pPr>
                      <a:r>
                        <a:rPr lang="tr-TR" sz="1700" b="0" i="0">
                          <a:solidFill>
                            <a:srgbClr val="262626"/>
                          </a:solidFill>
                          <a:latin typeface="Calibri"/>
                        </a:rPr>
                        <a:t>Fonksiyonlar ve değişimi</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Tarım → küçük sanayi → ticaret, il merkezi → üniversite, sağlık, ulaşım (s. 132)</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r h="630936">
                <a:tc>
                  <a:txBody>
                    <a:bodyPr wrap="square"/>
                    <a:lstStyle/>
                    <a:p>
                      <a:pPr algn="l">
                        <a:spcBef>
                          <a:spcPts val="0"/>
                        </a:spcBef>
                        <a:spcAft>
                          <a:spcPts val="0"/>
                        </a:spcAft>
                      </a:pPr>
                      <a:r>
                        <a:rPr lang="tr-TR" sz="1700" b="0" i="0">
                          <a:solidFill>
                            <a:srgbClr val="262626"/>
                          </a:solidFill>
                          <a:latin typeface="Calibri"/>
                        </a:rPr>
                        <a:t>Hâkim fonksiyon, sonuç</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Kitap tek bir hâkim fonksiyon adlandırmaz: çok fonksiyonlu bölgesel merkez (s. 132)</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r>
              <a:tr h="630936">
                <a:tc>
                  <a:txBody>
                    <a:bodyPr wrap="square"/>
                    <a:lstStyle/>
                    <a:p>
                      <a:pPr algn="l">
                        <a:spcBef>
                          <a:spcPts val="0"/>
                        </a:spcBef>
                        <a:spcAft>
                          <a:spcPts val="0"/>
                        </a:spcAft>
                      </a:pPr>
                      <a:r>
                        <a:rPr lang="tr-TR" sz="1700" b="0" i="0">
                          <a:solidFill>
                            <a:srgbClr val="262626"/>
                          </a:solidFill>
                          <a:latin typeface="Calibri"/>
                        </a:rPr>
                        <a:t>Kaynaklar</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Ders kitabı s. 132, 140</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132, 135, 140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140 / 173</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Sunum biçimi ve kurallar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SUNU</a:t>
            </a:r>
          </a:p>
        </p:txBody>
      </p:sp>
      <p:sp>
        <p:nvSpPr>
          <p:cNvPr id="6" name="Rounded Rectangle 5"/>
          <p:cNvSpPr/>
          <p:nvPr/>
        </p:nvSpPr>
        <p:spPr>
          <a:xfrm>
            <a:off x="502920" y="1261872"/>
            <a:ext cx="3594506" cy="3566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8C4A2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8C4A2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Kâğıt poster</a:t>
            </a:r>
          </a:p>
        </p:txBody>
      </p:sp>
      <p:sp>
        <p:nvSpPr>
          <p:cNvPr id="10" name="TextBox 9"/>
          <p:cNvSpPr txBox="1"/>
          <p:nvPr/>
        </p:nvSpPr>
        <p:spPr>
          <a:xfrm>
            <a:off x="612648" y="1865376"/>
            <a:ext cx="3375050" cy="288950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Başlık ve çalışma sorusu</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Faktör → fonksiyon okları</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Hâkim fonksiyon kutusu</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Kaynaklar</a:t>
            </a:r>
          </a:p>
        </p:txBody>
      </p:sp>
      <p:sp>
        <p:nvSpPr>
          <p:cNvPr id="11" name="Rounded Rectangle 10"/>
          <p:cNvSpPr/>
          <p:nvPr/>
        </p:nvSpPr>
        <p:spPr>
          <a:xfrm>
            <a:off x="4298594" y="1261872"/>
            <a:ext cx="3594506" cy="3566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Dijital sunu</a:t>
            </a:r>
          </a:p>
        </p:txBody>
      </p:sp>
      <p:sp>
        <p:nvSpPr>
          <p:cNvPr id="15" name="TextBox 14"/>
          <p:cNvSpPr txBox="1"/>
          <p:nvPr/>
        </p:nvSpPr>
        <p:spPr>
          <a:xfrm>
            <a:off x="4408322" y="1865376"/>
            <a:ext cx="3375050" cy="288950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Kısa ve sade slaytlar</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Okulun etkileşimli tahtasında açılır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Harita ya da görsel varsa kaynağı altında</a:t>
            </a:r>
          </a:p>
        </p:txBody>
      </p:sp>
      <p:sp>
        <p:nvSpPr>
          <p:cNvPr id="16" name="Rounded Rectangle 15"/>
          <p:cNvSpPr/>
          <p:nvPr/>
        </p:nvSpPr>
        <p:spPr>
          <a:xfrm>
            <a:off x="8094268" y="1261872"/>
            <a:ext cx="3594506" cy="35661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Kurallar</a:t>
            </a:r>
          </a:p>
        </p:txBody>
      </p:sp>
      <p:sp>
        <p:nvSpPr>
          <p:cNvPr id="20" name="TextBox 19"/>
          <p:cNvSpPr txBox="1"/>
          <p:nvPr/>
        </p:nvSpPr>
        <p:spPr>
          <a:xfrm>
            <a:off x="8203996" y="1865376"/>
            <a:ext cx="3375050" cy="288950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Telefon kullanılmaz</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Çıktı, satın alma yok</a:t>
            </a:r>
          </a:p>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Bilmediğini uydurma, kaynağını yaz</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Kişisel bilgi (adres, ev) yazılmaz</a:t>
            </a:r>
          </a:p>
        </p:txBody>
      </p:sp>
      <p:sp>
        <p:nvSpPr>
          <p:cNvPr id="21" name="Rounded Rectangle 20"/>
          <p:cNvSpPr/>
          <p:nvPr/>
        </p:nvSpPr>
        <p:spPr>
          <a:xfrm>
            <a:off x="502920" y="4965192"/>
            <a:ext cx="11185855" cy="1188720"/>
          </a:xfrm>
          <a:prstGeom prst="roundRect">
            <a:avLst>
              <a:gd name="adj" fmla="val 8000"/>
            </a:avLst>
          </a:prstGeom>
          <a:solidFill>
            <a:srgbClr val="FFF3D1"/>
          </a:solidFill>
          <a:ln>
            <a:noFill/>
          </a:ln>
          <a:effectLst/>
        </p:spPr>
        <p:txBody>
          <a:bodyPr rtlCol="0" anchor="ctr" wrap="square" lIns="274320" rIns="274320" tIns="73152" bIns="73152">
            <a:noAutofit/>
          </a:bodyPr>
          <a:lstStyle/>
          <a:p>
            <a:pPr algn="ctr">
              <a:spcBef>
                <a:spcPts val="0"/>
              </a:spcBef>
              <a:spcAft>
                <a:spcPts val="0"/>
              </a:spcAft>
            </a:pPr>
            <a:r>
              <a:rPr lang="tr-TR" sz="2200" b="1" i="0">
                <a:solidFill>
                  <a:srgbClr val="262626"/>
                </a:solidFill>
                <a:latin typeface="Calibri"/>
              </a:rPr>
              <a:t>Sunu ya da poster, öz değerlendirme formuyla birlikte ders sonunda öğretmene teslim edilir.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141 / 173</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Sunumu bitirme zamanı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15 dk</a:t>
            </a:r>
          </a:p>
        </p:txBody>
      </p:sp>
      <p:sp>
        <p:nvSpPr>
          <p:cNvPr id="6" name="Rounded Rectangle 5"/>
          <p:cNvSpPr/>
          <p:nvPr/>
        </p:nvSpPr>
        <p:spPr>
          <a:xfrm>
            <a:off x="502920" y="1353312"/>
            <a:ext cx="11185855" cy="1188720"/>
          </a:xfrm>
          <a:prstGeom prst="roundRect">
            <a:avLst>
              <a:gd name="adj" fmla="val 30000"/>
            </a:avLst>
          </a:prstGeom>
          <a:solidFill>
            <a:srgbClr val="8C4A2F"/>
          </a:solidFill>
          <a:ln>
            <a:noFill/>
          </a:ln>
          <a:effectLst/>
        </p:spPr>
        <p:txBody>
          <a:bodyPr rtlCol="0" anchor="ctr" wrap="square" lIns="128016" rIns="128016" tIns="73152" bIns="73152">
            <a:noAutofit/>
          </a:bodyPr>
          <a:lstStyle/>
          <a:p>
            <a:pPr algn="ctr">
              <a:spcBef>
                <a:spcPts val="0"/>
              </a:spcBef>
              <a:spcAft>
                <a:spcPts val="0"/>
              </a:spcAft>
            </a:pPr>
            <a:r>
              <a:rPr lang="tr-TR" sz="3600" b="1" i="0">
                <a:solidFill>
                  <a:srgbClr val="FFFFFF"/>
                </a:solidFill>
                <a:latin typeface="Calibri"/>
              </a:rPr>
              <a:t>Bireysel · sunumunu tamamla</a:t>
            </a:r>
          </a:p>
        </p:txBody>
      </p:sp>
      <p:sp>
        <p:nvSpPr>
          <p:cNvPr id="7" name="TextBox 6"/>
          <p:cNvSpPr txBox="1"/>
          <p:nvPr/>
        </p:nvSpPr>
        <p:spPr>
          <a:xfrm>
            <a:off x="685800" y="2770632"/>
            <a:ext cx="10820095" cy="3383280"/>
          </a:xfrm>
          <a:prstGeom prst="rect">
            <a:avLst/>
          </a:prstGeom>
          <a:noFill/>
        </p:spPr>
        <p:txBody>
          <a:bodyPr wrap="square" anchor="t" lIns="73152" rIns="73152" tIns="36576" bIns="36576">
            <a:noAutofit/>
          </a:bodyPr>
          <a:lstStyle/>
          <a:p>
            <a:pPr algn="l">
              <a:spcBef>
                <a:spcPts val="0"/>
              </a:spcBef>
              <a:spcAft>
                <a:spcPts val="1000"/>
              </a:spcAft>
            </a:pPr>
            <a:r>
              <a:rPr lang="tr-TR" sz="2800" b="1" i="0">
                <a:solidFill>
                  <a:srgbClr val="8C4A2F"/>
                </a:solidFill>
                <a:latin typeface="Calibri"/>
              </a:rPr>
              <a:t>Sunumunda bunlar görünsün:</a:t>
            </a:r>
          </a:p>
          <a:p>
            <a:pPr algn="l" marL="348069" indent="-348069">
              <a:spcBef>
                <a:spcPts val="0"/>
              </a:spcBef>
              <a:spcAft>
                <a:spcPts val="1000"/>
              </a:spcAft>
            </a:pPr>
            <a:r>
              <a:rPr lang="tr-TR" sz="2800" b="1" i="0">
                <a:solidFill>
                  <a:srgbClr val="8C4A2F"/>
                </a:solidFill>
                <a:latin typeface="Calibri"/>
              </a:rPr>
              <a:t>•  </a:t>
            </a:r>
            <a:r>
              <a:rPr lang="tr-TR" sz="2800" b="0" i="0">
                <a:solidFill>
                  <a:srgbClr val="262626"/>
                </a:solidFill>
                <a:latin typeface="Calibri"/>
              </a:rPr>
              <a:t>Çalışma sorun ve yerleşmenin konumu</a:t>
            </a:r>
          </a:p>
          <a:p>
            <a:pPr algn="l" marL="348069" indent="-348069">
              <a:spcBef>
                <a:spcPts val="0"/>
              </a:spcBef>
              <a:spcAft>
                <a:spcPts val="1000"/>
              </a:spcAft>
            </a:pPr>
            <a:r>
              <a:rPr lang="tr-TR" sz="2800" b="1" i="0">
                <a:solidFill>
                  <a:srgbClr val="8C4A2F"/>
                </a:solidFill>
                <a:latin typeface="Calibri"/>
              </a:rPr>
              <a:t>•  </a:t>
            </a:r>
            <a:r>
              <a:rPr lang="tr-TR" sz="2800" b="0" i="0">
                <a:solidFill>
                  <a:srgbClr val="262626"/>
                </a:solidFill>
                <a:latin typeface="Calibri"/>
              </a:rPr>
              <a:t>En az bir doğal ve bir beşerî faktör, desteklediği fonksiyonla</a:t>
            </a:r>
          </a:p>
          <a:p>
            <a:pPr algn="l" marL="348069" indent="-348069">
              <a:spcBef>
                <a:spcPts val="0"/>
              </a:spcBef>
              <a:spcAft>
                <a:spcPts val="1000"/>
              </a:spcAft>
            </a:pPr>
            <a:r>
              <a:rPr lang="tr-TR" sz="2800" b="1" i="0">
                <a:solidFill>
                  <a:srgbClr val="8C4A2F"/>
                </a:solidFill>
                <a:latin typeface="Calibri"/>
              </a:rPr>
              <a:t>•  </a:t>
            </a:r>
            <a:r>
              <a:rPr lang="tr-TR" sz="2800" b="0" i="0">
                <a:solidFill>
                  <a:srgbClr val="262626"/>
                </a:solidFill>
                <a:latin typeface="Calibri"/>
              </a:rPr>
              <a:t>Hâkim fonksiyon ve gerekçesi</a:t>
            </a:r>
          </a:p>
          <a:p>
            <a:pPr algn="l" marL="348069" indent="-348069">
              <a:spcBef>
                <a:spcPts val="0"/>
              </a:spcBef>
              <a:spcAft>
                <a:spcPts val="0"/>
              </a:spcAft>
            </a:pPr>
            <a:r>
              <a:rPr lang="tr-TR" sz="2800" b="1" i="0">
                <a:solidFill>
                  <a:srgbClr val="8C4A2F"/>
                </a:solidFill>
                <a:latin typeface="Calibri"/>
              </a:rPr>
              <a:t>•  </a:t>
            </a:r>
            <a:r>
              <a:rPr lang="tr-TR" sz="2800" b="0" i="0">
                <a:solidFill>
                  <a:srgbClr val="262626"/>
                </a:solidFill>
                <a:latin typeface="Calibri"/>
              </a:rPr>
              <a:t>Vardığın sonuç ve kaynakların</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142 / 173</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paylaşım ekipleri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8C4A2F"/>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8C4A2F"/>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8C4A2F"/>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8C4A2F"/>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8C4A2F"/>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8C4A2F"/>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8C4A2F"/>
                </a:solidFill>
                <a:latin typeface="Calibri"/>
              </a:rPr>
              <a:t>8 grup · 4-5 kişi · herkes kendi sunusunu getirir</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143 / 173</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grubunda paylaş</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PAYLAŞIM · 12 dk</a:t>
            </a:r>
          </a:p>
        </p:txBody>
      </p:sp>
      <p:sp>
        <p:nvSpPr>
          <p:cNvPr id="6" name="Rounded Rectangle 5"/>
          <p:cNvSpPr/>
          <p:nvPr/>
        </p:nvSpPr>
        <p:spPr>
          <a:xfrm>
            <a:off x="502920" y="1261872"/>
            <a:ext cx="3594506" cy="274320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8C4A2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8C4A2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Sunan</a:t>
            </a:r>
          </a:p>
        </p:txBody>
      </p:sp>
      <p:sp>
        <p:nvSpPr>
          <p:cNvPr id="10" name="TextBox 9"/>
          <p:cNvSpPr txBox="1"/>
          <p:nvPr/>
        </p:nvSpPr>
        <p:spPr>
          <a:xfrm>
            <a:off x="612648" y="1865376"/>
            <a:ext cx="3375050" cy="206654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2 dakikada: çalışma sorun, faktörler, hâkim fonksiyon ve sonucun</a:t>
            </a:r>
          </a:p>
        </p:txBody>
      </p:sp>
      <p:sp>
        <p:nvSpPr>
          <p:cNvPr id="11" name="Rounded Rectangle 10"/>
          <p:cNvSpPr/>
          <p:nvPr/>
        </p:nvSpPr>
        <p:spPr>
          <a:xfrm>
            <a:off x="4298594" y="1261872"/>
            <a:ext cx="3594506" cy="274320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E8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Dinleyenler</a:t>
            </a:r>
          </a:p>
        </p:txBody>
      </p:sp>
      <p:sp>
        <p:nvSpPr>
          <p:cNvPr id="15" name="TextBox 14"/>
          <p:cNvSpPr txBox="1"/>
          <p:nvPr/>
        </p:nvSpPr>
        <p:spPr>
          <a:xfrm>
            <a:off x="4408322" y="1865376"/>
            <a:ext cx="3375050" cy="206654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Her sunudan bir faktör-fonksiyon ilişkisi not eder, bir soru sorar</a:t>
            </a:r>
          </a:p>
        </p:txBody>
      </p:sp>
      <p:sp>
        <p:nvSpPr>
          <p:cNvPr id="16" name="Rounded Rectangle 15"/>
          <p:cNvSpPr/>
          <p:nvPr/>
        </p:nvSpPr>
        <p:spPr>
          <a:xfrm>
            <a:off x="8094268" y="1261872"/>
            <a:ext cx="3594506" cy="274320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Sözcü</a:t>
            </a:r>
          </a:p>
        </p:txBody>
      </p:sp>
      <p:sp>
        <p:nvSpPr>
          <p:cNvPr id="20" name="TextBox 19"/>
          <p:cNvSpPr txBox="1"/>
          <p:nvPr/>
        </p:nvSpPr>
        <p:spPr>
          <a:xfrm>
            <a:off x="8203996" y="1865376"/>
            <a:ext cx="3375050" cy="2066544"/>
          </a:xfrm>
          <a:prstGeom prst="rect">
            <a:avLst/>
          </a:prstGeom>
          <a:noFill/>
        </p:spPr>
        <p:txBody>
          <a:bodyPr wrap="square" anchor="t" lIns="73152" rIns="73152" tIns="36576" bIns="36576">
            <a:noAutofit/>
          </a:bodyPr>
          <a:lstStyle/>
          <a:p>
            <a:pPr algn="l">
              <a:spcBef>
                <a:spcPts val="0"/>
              </a:spcBef>
              <a:spcAft>
                <a:spcPts val="0"/>
              </a:spcAft>
            </a:pPr>
            <a:r>
              <a:rPr lang="tr-TR" sz="2300" b="0" i="0">
                <a:solidFill>
                  <a:srgbClr val="262626"/>
                </a:solidFill>
                <a:latin typeface="Calibri"/>
              </a:rPr>
              <a:t>Gruptan sınıfa sunulacak bir sunuyu grupla birlikte seçer</a:t>
            </a:r>
          </a:p>
        </p:txBody>
      </p:sp>
      <p:graphicFrame>
        <p:nvGraphicFramePr>
          <p:cNvPr id="21" name="Table 20"/>
          <p:cNvGraphicFramePr>
            <a:graphicFrameLocks noGrp="1"/>
          </p:cNvGraphicFramePr>
          <p:nvPr/>
        </p:nvGraphicFramePr>
        <p:xfrm>
          <a:off x="502920" y="4187952"/>
          <a:ext cx="11183112" cy="2011680"/>
        </p:xfrm>
        <a:graphic>
          <a:graphicData uri="http://schemas.openxmlformats.org/drawingml/2006/table">
            <a:tbl>
              <a:tblPr firstRow="1" bandRow="1">
                <a:tableStyleId>{5C22544A-7EE6-4342-B048-85BDC9FD1C3A}</a:tableStyleId>
              </a:tblPr>
              <a:tblGrid>
                <a:gridCol w="2743200"/>
                <a:gridCol w="4206240"/>
                <a:gridCol w="4233672"/>
              </a:tblGrid>
              <a:tr h="502920">
                <a:tc>
                  <a:txBody>
                    <a:bodyPr wrap="square"/>
                    <a:lstStyle/>
                    <a:p>
                      <a:pPr algn="ctr">
                        <a:spcBef>
                          <a:spcPts val="0"/>
                        </a:spcBef>
                        <a:spcAft>
                          <a:spcPts val="0"/>
                        </a:spcAft>
                      </a:pPr>
                      <a:r>
                        <a:rPr lang="tr-TR" sz="1700" b="1" i="0">
                          <a:solidFill>
                            <a:srgbClr val="FFFFFF"/>
                          </a:solidFill>
                          <a:latin typeface="Calibri"/>
                        </a:rPr>
                        <a:t>Arkadaşım</a:t>
                      </a:r>
                    </a:p>
                  </a:txBody>
                  <a:tcPr marL="54864" marR="54864" marT="18288" marB="18288" anchor="ctr">
                    <a:solidFill>
                      <a:srgbClr val="8C4A2F"/>
                    </a:solidFill>
                  </a:tcPr>
                </a:tc>
                <a:tc>
                  <a:txBody>
                    <a:bodyPr wrap="square"/>
                    <a:lstStyle/>
                    <a:p>
                      <a:pPr algn="ctr">
                        <a:spcBef>
                          <a:spcPts val="0"/>
                        </a:spcBef>
                        <a:spcAft>
                          <a:spcPts val="0"/>
                        </a:spcAft>
                      </a:pPr>
                      <a:r>
                        <a:rPr lang="tr-TR" sz="1700" b="1" i="0">
                          <a:solidFill>
                            <a:srgbClr val="FFFFFF"/>
                          </a:solidFill>
                          <a:latin typeface="Calibri"/>
                        </a:rPr>
                        <a:t>Faktör</a:t>
                      </a:r>
                    </a:p>
                  </a:txBody>
                  <a:tcPr marL="54864" marR="54864" marT="18288" marB="18288" anchor="ctr">
                    <a:solidFill>
                      <a:srgbClr val="8C4A2F"/>
                    </a:solidFill>
                  </a:tcPr>
                </a:tc>
                <a:tc>
                  <a:txBody>
                    <a:bodyPr wrap="square"/>
                    <a:lstStyle/>
                    <a:p>
                      <a:pPr algn="ctr">
                        <a:spcBef>
                          <a:spcPts val="0"/>
                        </a:spcBef>
                        <a:spcAft>
                          <a:spcPts val="0"/>
                        </a:spcAft>
                      </a:pPr>
                      <a:r>
                        <a:rPr lang="tr-TR" sz="1700" b="1" i="0">
                          <a:solidFill>
                            <a:srgbClr val="FFFFFF"/>
                          </a:solidFill>
                          <a:latin typeface="Calibri"/>
                        </a:rPr>
                        <a:t>Desteklediği fonksiyon</a:t>
                      </a:r>
                    </a:p>
                  </a:txBody>
                  <a:tcPr marL="54864" marR="54864" marT="18288" marB="18288" anchor="ctr">
                    <a:solidFill>
                      <a:srgbClr val="8C4A2F"/>
                    </a:solidFill>
                  </a:tcPr>
                </a:tc>
              </a:tr>
              <a:tr h="502920">
                <a:tc>
                  <a:txBody>
                    <a:bodyPr wrap="square"/>
                    <a:lstStyle/>
                    <a:p>
                      <a:pPr algn="l">
                        <a:spcBef>
                          <a:spcPts val="0"/>
                        </a:spcBef>
                        <a:spcAft>
                          <a:spcPts val="0"/>
                        </a:spcAft>
                      </a:pPr>
                      <a:r>
                        <a:rPr lang="tr-TR" sz="18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02920">
                <a:tc>
                  <a:txBody>
                    <a:bodyPr wrap="square"/>
                    <a:lstStyle/>
                    <a:p>
                      <a:pPr algn="l">
                        <a:spcBef>
                          <a:spcPts val="0"/>
                        </a:spcBef>
                        <a:spcAft>
                          <a:spcPts val="0"/>
                        </a:spcAft>
                      </a:pPr>
                      <a:r>
                        <a:rPr lang="tr-TR" sz="18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02920">
                <a:tc>
                  <a:txBody>
                    <a:bodyPr wrap="square"/>
                    <a:lstStyle/>
                    <a:p>
                      <a:pPr algn="l">
                        <a:spcBef>
                          <a:spcPts val="0"/>
                        </a:spcBef>
                        <a:spcAft>
                          <a:spcPts val="0"/>
                        </a:spcAft>
                      </a:pPr>
                      <a:r>
                        <a:rPr lang="tr-TR" sz="18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bl>
          </a:graphicData>
        </a:graphic>
      </p:graphicFrame>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144 / 173</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Her gruptan bir sunu: sınıfımızın ortak sonucu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SINIF · 10 dk</a:t>
            </a:r>
          </a:p>
        </p:txBody>
      </p:sp>
      <p:sp>
        <p:nvSpPr>
          <p:cNvPr id="6" name="TextBox 5"/>
          <p:cNvSpPr txBox="1"/>
          <p:nvPr/>
        </p:nvSpPr>
        <p:spPr>
          <a:xfrm>
            <a:off x="502920" y="1261872"/>
            <a:ext cx="11185855" cy="5486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Sözcü sunuyu yapar; tabloyu birlikte dolduralım:</a:t>
            </a:r>
          </a:p>
        </p:txBody>
      </p:sp>
      <p:sp>
        <p:nvSpPr>
          <p:cNvPr id="7" name="Rounded Rectangle 6"/>
          <p:cNvSpPr/>
          <p:nvPr/>
        </p:nvSpPr>
        <p:spPr>
          <a:xfrm>
            <a:off x="502920" y="1901952"/>
            <a:ext cx="2659303" cy="438912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1901952"/>
            <a:ext cx="2659303" cy="685800"/>
          </a:xfrm>
          <a:prstGeom prst="roundRect">
            <a:avLst>
              <a:gd name="adj" fmla="val 25000"/>
            </a:avLst>
          </a:prstGeom>
          <a:solidFill>
            <a:srgbClr val="2C6E8F"/>
          </a:solidFill>
          <a:ln>
            <a:noFill/>
          </a:ln>
          <a:effectLst/>
        </p:spPr>
        <p:txBody>
          <a:bodyPr rtlCol="0" anchor="ctr"/>
          <a:lstStyle/>
          <a:p/>
        </p:txBody>
      </p:sp>
      <p:sp>
        <p:nvSpPr>
          <p:cNvPr id="9" name="Rectangle 8"/>
          <p:cNvSpPr/>
          <p:nvPr/>
        </p:nvSpPr>
        <p:spPr>
          <a:xfrm>
            <a:off x="502920" y="2244852"/>
            <a:ext cx="2659303" cy="342900"/>
          </a:xfrm>
          <a:prstGeom prst="rect">
            <a:avLst/>
          </a:prstGeom>
          <a:solidFill>
            <a:srgbClr val="2C6E8F"/>
          </a:solidFill>
          <a:ln>
            <a:noFill/>
          </a:ln>
          <a:effectLst/>
        </p:spPr>
        <p:txBody>
          <a:bodyPr rtlCol="0" anchor="ctr"/>
          <a:lstStyle/>
          <a:p/>
        </p:txBody>
      </p:sp>
      <p:sp>
        <p:nvSpPr>
          <p:cNvPr id="10" name="TextBox 9"/>
          <p:cNvSpPr txBox="1"/>
          <p:nvPr/>
        </p:nvSpPr>
        <p:spPr>
          <a:xfrm>
            <a:off x="594360"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Hâkim fonksiyon</a:t>
            </a:r>
          </a:p>
        </p:txBody>
      </p:sp>
      <p:sp>
        <p:nvSpPr>
          <p:cNvPr id="11" name="Rounded Rectangle 10"/>
          <p:cNvSpPr/>
          <p:nvPr/>
        </p:nvSpPr>
        <p:spPr>
          <a:xfrm>
            <a:off x="502920"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204972"/>
            <a:ext cx="2293543" cy="0"/>
          </a:xfrm>
          <a:prstGeom prst="line">
            <a:avLst/>
          </a:prstGeom>
          <a:ln w="12700">
            <a:solidFill>
              <a:srgbClr val="D9D9D9"/>
            </a:solidFill>
            <a:prstDash val="dash"/>
          </a:ln>
        </p:spPr>
      </p:cxnSp>
      <p:cxnSp>
        <p:nvCxnSpPr>
          <p:cNvPr id="13" name="Connector 12"/>
          <p:cNvCxnSpPr/>
          <p:nvPr/>
        </p:nvCxnSpPr>
        <p:spPr>
          <a:xfrm>
            <a:off x="685800" y="3822192"/>
            <a:ext cx="2293543" cy="0"/>
          </a:xfrm>
          <a:prstGeom prst="line">
            <a:avLst/>
          </a:prstGeom>
          <a:ln w="12700">
            <a:solidFill>
              <a:srgbClr val="D9D9D9"/>
            </a:solidFill>
            <a:prstDash val="dash"/>
          </a:ln>
        </p:spPr>
      </p:cxnSp>
      <p:cxnSp>
        <p:nvCxnSpPr>
          <p:cNvPr id="14" name="Connector 13"/>
          <p:cNvCxnSpPr/>
          <p:nvPr/>
        </p:nvCxnSpPr>
        <p:spPr>
          <a:xfrm>
            <a:off x="685800" y="4439412"/>
            <a:ext cx="2293543" cy="0"/>
          </a:xfrm>
          <a:prstGeom prst="line">
            <a:avLst/>
          </a:prstGeom>
          <a:ln w="12700">
            <a:solidFill>
              <a:srgbClr val="D9D9D9"/>
            </a:solidFill>
            <a:prstDash val="dash"/>
          </a:ln>
        </p:spPr>
      </p:cxnSp>
      <p:cxnSp>
        <p:nvCxnSpPr>
          <p:cNvPr id="15" name="Connector 14"/>
          <p:cNvCxnSpPr/>
          <p:nvPr/>
        </p:nvCxnSpPr>
        <p:spPr>
          <a:xfrm>
            <a:off x="685800" y="5056632"/>
            <a:ext cx="2293543" cy="0"/>
          </a:xfrm>
          <a:prstGeom prst="line">
            <a:avLst/>
          </a:prstGeom>
          <a:ln w="12700">
            <a:solidFill>
              <a:srgbClr val="D9D9D9"/>
            </a:solidFill>
            <a:prstDash val="dash"/>
          </a:ln>
        </p:spPr>
      </p:cxnSp>
      <p:cxnSp>
        <p:nvCxnSpPr>
          <p:cNvPr id="16" name="Connector 15"/>
          <p:cNvCxnSpPr/>
          <p:nvPr/>
        </p:nvCxnSpPr>
        <p:spPr>
          <a:xfrm>
            <a:off x="685800" y="5673852"/>
            <a:ext cx="2293543" cy="0"/>
          </a:xfrm>
          <a:prstGeom prst="line">
            <a:avLst/>
          </a:prstGeom>
          <a:ln w="12700">
            <a:solidFill>
              <a:srgbClr val="D9D9D9"/>
            </a:solidFill>
            <a:prstDash val="dash"/>
          </a:ln>
        </p:spPr>
      </p:cxnSp>
      <p:sp>
        <p:nvSpPr>
          <p:cNvPr id="17" name="Rounded Rectangle 16"/>
          <p:cNvSpPr/>
          <p:nvPr/>
        </p:nvSpPr>
        <p:spPr>
          <a:xfrm>
            <a:off x="3345103" y="1901952"/>
            <a:ext cx="2659303" cy="4389120"/>
          </a:xfrm>
          <a:prstGeom prst="roundRect">
            <a:avLst>
              <a:gd name="adj" fmla="val 5000"/>
            </a:avLst>
          </a:prstGeom>
          <a:solidFill>
            <a:srgbClr val="FFFFFF"/>
          </a:solidFill>
          <a:ln>
            <a:noFill/>
          </a:ln>
          <a:effectLst/>
        </p:spPr>
        <p:txBody>
          <a:bodyPr rtlCol="0" anchor="ctr"/>
          <a:lstStyle/>
          <a:p/>
        </p:txBody>
      </p:sp>
      <p:sp>
        <p:nvSpPr>
          <p:cNvPr id="18" name="Rounded Rectangle 17"/>
          <p:cNvSpPr/>
          <p:nvPr/>
        </p:nvSpPr>
        <p:spPr>
          <a:xfrm>
            <a:off x="3345103" y="1901952"/>
            <a:ext cx="2659303" cy="685800"/>
          </a:xfrm>
          <a:prstGeom prst="roundRect">
            <a:avLst>
              <a:gd name="adj" fmla="val 25000"/>
            </a:avLst>
          </a:prstGeom>
          <a:solidFill>
            <a:srgbClr val="2E7D5B"/>
          </a:solidFill>
          <a:ln>
            <a:noFill/>
          </a:ln>
          <a:effectLst/>
        </p:spPr>
        <p:txBody>
          <a:bodyPr rtlCol="0" anchor="ctr"/>
          <a:lstStyle/>
          <a:p/>
        </p:txBody>
      </p:sp>
      <p:sp>
        <p:nvSpPr>
          <p:cNvPr id="19" name="Rectangle 18"/>
          <p:cNvSpPr/>
          <p:nvPr/>
        </p:nvSpPr>
        <p:spPr>
          <a:xfrm>
            <a:off x="3345103" y="2244852"/>
            <a:ext cx="2659303" cy="342900"/>
          </a:xfrm>
          <a:prstGeom prst="rect">
            <a:avLst/>
          </a:prstGeom>
          <a:solidFill>
            <a:srgbClr val="2E7D5B"/>
          </a:solidFill>
          <a:ln>
            <a:noFill/>
          </a:ln>
          <a:effectLst/>
        </p:spPr>
        <p:txBody>
          <a:bodyPr rtlCol="0" anchor="ctr"/>
          <a:lstStyle/>
          <a:p/>
        </p:txBody>
      </p:sp>
      <p:sp>
        <p:nvSpPr>
          <p:cNvPr id="20" name="TextBox 19"/>
          <p:cNvSpPr txBox="1"/>
          <p:nvPr/>
        </p:nvSpPr>
        <p:spPr>
          <a:xfrm>
            <a:off x="3436543"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Doğal faktör</a:t>
            </a:r>
          </a:p>
        </p:txBody>
      </p:sp>
      <p:sp>
        <p:nvSpPr>
          <p:cNvPr id="21" name="Rounded Rectangle 20"/>
          <p:cNvSpPr/>
          <p:nvPr/>
        </p:nvSpPr>
        <p:spPr>
          <a:xfrm>
            <a:off x="3345103"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22" name="Connector 21"/>
          <p:cNvCxnSpPr/>
          <p:nvPr/>
        </p:nvCxnSpPr>
        <p:spPr>
          <a:xfrm>
            <a:off x="3527983" y="3204972"/>
            <a:ext cx="2293543" cy="0"/>
          </a:xfrm>
          <a:prstGeom prst="line">
            <a:avLst/>
          </a:prstGeom>
          <a:ln w="12700">
            <a:solidFill>
              <a:srgbClr val="D9D9D9"/>
            </a:solidFill>
            <a:prstDash val="dash"/>
          </a:ln>
        </p:spPr>
      </p:cxnSp>
      <p:cxnSp>
        <p:nvCxnSpPr>
          <p:cNvPr id="23" name="Connector 22"/>
          <p:cNvCxnSpPr/>
          <p:nvPr/>
        </p:nvCxnSpPr>
        <p:spPr>
          <a:xfrm>
            <a:off x="3527983" y="3822192"/>
            <a:ext cx="2293543" cy="0"/>
          </a:xfrm>
          <a:prstGeom prst="line">
            <a:avLst/>
          </a:prstGeom>
          <a:ln w="12700">
            <a:solidFill>
              <a:srgbClr val="D9D9D9"/>
            </a:solidFill>
            <a:prstDash val="dash"/>
          </a:ln>
        </p:spPr>
      </p:cxnSp>
      <p:cxnSp>
        <p:nvCxnSpPr>
          <p:cNvPr id="24" name="Connector 23"/>
          <p:cNvCxnSpPr/>
          <p:nvPr/>
        </p:nvCxnSpPr>
        <p:spPr>
          <a:xfrm>
            <a:off x="3527983" y="4439412"/>
            <a:ext cx="2293543" cy="0"/>
          </a:xfrm>
          <a:prstGeom prst="line">
            <a:avLst/>
          </a:prstGeom>
          <a:ln w="12700">
            <a:solidFill>
              <a:srgbClr val="D9D9D9"/>
            </a:solidFill>
            <a:prstDash val="dash"/>
          </a:ln>
        </p:spPr>
      </p:cxnSp>
      <p:cxnSp>
        <p:nvCxnSpPr>
          <p:cNvPr id="25" name="Connector 24"/>
          <p:cNvCxnSpPr/>
          <p:nvPr/>
        </p:nvCxnSpPr>
        <p:spPr>
          <a:xfrm>
            <a:off x="3527983" y="5056632"/>
            <a:ext cx="2293543" cy="0"/>
          </a:xfrm>
          <a:prstGeom prst="line">
            <a:avLst/>
          </a:prstGeom>
          <a:ln w="12700">
            <a:solidFill>
              <a:srgbClr val="D9D9D9"/>
            </a:solidFill>
            <a:prstDash val="dash"/>
          </a:ln>
        </p:spPr>
      </p:cxnSp>
      <p:cxnSp>
        <p:nvCxnSpPr>
          <p:cNvPr id="26" name="Connector 25"/>
          <p:cNvCxnSpPr/>
          <p:nvPr/>
        </p:nvCxnSpPr>
        <p:spPr>
          <a:xfrm>
            <a:off x="3527983" y="5673852"/>
            <a:ext cx="2293543" cy="0"/>
          </a:xfrm>
          <a:prstGeom prst="line">
            <a:avLst/>
          </a:prstGeom>
          <a:ln w="12700">
            <a:solidFill>
              <a:srgbClr val="D9D9D9"/>
            </a:solidFill>
            <a:prstDash val="dash"/>
          </a:ln>
        </p:spPr>
      </p:cxnSp>
      <p:sp>
        <p:nvSpPr>
          <p:cNvPr id="27" name="Rounded Rectangle 26"/>
          <p:cNvSpPr/>
          <p:nvPr/>
        </p:nvSpPr>
        <p:spPr>
          <a:xfrm>
            <a:off x="6187286" y="1901952"/>
            <a:ext cx="2659303" cy="4389120"/>
          </a:xfrm>
          <a:prstGeom prst="roundRect">
            <a:avLst>
              <a:gd name="adj" fmla="val 5000"/>
            </a:avLst>
          </a:prstGeom>
          <a:solidFill>
            <a:srgbClr val="FFFFFF"/>
          </a:solidFill>
          <a:ln>
            <a:noFill/>
          </a:ln>
          <a:effectLst/>
        </p:spPr>
        <p:txBody>
          <a:bodyPr rtlCol="0" anchor="ctr"/>
          <a:lstStyle/>
          <a:p/>
        </p:txBody>
      </p:sp>
      <p:sp>
        <p:nvSpPr>
          <p:cNvPr id="28" name="Rounded Rectangle 27"/>
          <p:cNvSpPr/>
          <p:nvPr/>
        </p:nvSpPr>
        <p:spPr>
          <a:xfrm>
            <a:off x="6187286" y="1901952"/>
            <a:ext cx="2659303" cy="685800"/>
          </a:xfrm>
          <a:prstGeom prst="roundRect">
            <a:avLst>
              <a:gd name="adj" fmla="val 25000"/>
            </a:avLst>
          </a:prstGeom>
          <a:solidFill>
            <a:srgbClr val="C25B1F"/>
          </a:solidFill>
          <a:ln>
            <a:noFill/>
          </a:ln>
          <a:effectLst/>
        </p:spPr>
        <p:txBody>
          <a:bodyPr rtlCol="0" anchor="ctr"/>
          <a:lstStyle/>
          <a:p/>
        </p:txBody>
      </p:sp>
      <p:sp>
        <p:nvSpPr>
          <p:cNvPr id="29" name="Rectangle 28"/>
          <p:cNvSpPr/>
          <p:nvPr/>
        </p:nvSpPr>
        <p:spPr>
          <a:xfrm>
            <a:off x="6187286" y="2244852"/>
            <a:ext cx="2659303" cy="342900"/>
          </a:xfrm>
          <a:prstGeom prst="rect">
            <a:avLst/>
          </a:prstGeom>
          <a:solidFill>
            <a:srgbClr val="C25B1F"/>
          </a:solidFill>
          <a:ln>
            <a:noFill/>
          </a:ln>
          <a:effectLst/>
        </p:spPr>
        <p:txBody>
          <a:bodyPr rtlCol="0" anchor="ctr"/>
          <a:lstStyle/>
          <a:p/>
        </p:txBody>
      </p:sp>
      <p:sp>
        <p:nvSpPr>
          <p:cNvPr id="30" name="TextBox 29"/>
          <p:cNvSpPr txBox="1"/>
          <p:nvPr/>
        </p:nvSpPr>
        <p:spPr>
          <a:xfrm>
            <a:off x="6278726"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Beşerî faktör</a:t>
            </a:r>
          </a:p>
        </p:txBody>
      </p:sp>
      <p:sp>
        <p:nvSpPr>
          <p:cNvPr id="31" name="Rounded Rectangle 30"/>
          <p:cNvSpPr/>
          <p:nvPr/>
        </p:nvSpPr>
        <p:spPr>
          <a:xfrm>
            <a:off x="6187286"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32" name="Connector 31"/>
          <p:cNvCxnSpPr/>
          <p:nvPr/>
        </p:nvCxnSpPr>
        <p:spPr>
          <a:xfrm>
            <a:off x="6370166" y="3204972"/>
            <a:ext cx="2293543" cy="0"/>
          </a:xfrm>
          <a:prstGeom prst="line">
            <a:avLst/>
          </a:prstGeom>
          <a:ln w="12700">
            <a:solidFill>
              <a:srgbClr val="D9D9D9"/>
            </a:solidFill>
            <a:prstDash val="dash"/>
          </a:ln>
        </p:spPr>
      </p:cxnSp>
      <p:cxnSp>
        <p:nvCxnSpPr>
          <p:cNvPr id="33" name="Connector 32"/>
          <p:cNvCxnSpPr/>
          <p:nvPr/>
        </p:nvCxnSpPr>
        <p:spPr>
          <a:xfrm>
            <a:off x="6370166" y="3822192"/>
            <a:ext cx="2293543" cy="0"/>
          </a:xfrm>
          <a:prstGeom prst="line">
            <a:avLst/>
          </a:prstGeom>
          <a:ln w="12700">
            <a:solidFill>
              <a:srgbClr val="D9D9D9"/>
            </a:solidFill>
            <a:prstDash val="dash"/>
          </a:ln>
        </p:spPr>
      </p:cxnSp>
      <p:cxnSp>
        <p:nvCxnSpPr>
          <p:cNvPr id="34" name="Connector 33"/>
          <p:cNvCxnSpPr/>
          <p:nvPr/>
        </p:nvCxnSpPr>
        <p:spPr>
          <a:xfrm>
            <a:off x="6370166" y="4439412"/>
            <a:ext cx="2293543" cy="0"/>
          </a:xfrm>
          <a:prstGeom prst="line">
            <a:avLst/>
          </a:prstGeom>
          <a:ln w="12700">
            <a:solidFill>
              <a:srgbClr val="D9D9D9"/>
            </a:solidFill>
            <a:prstDash val="dash"/>
          </a:ln>
        </p:spPr>
      </p:cxnSp>
      <p:cxnSp>
        <p:nvCxnSpPr>
          <p:cNvPr id="35" name="Connector 34"/>
          <p:cNvCxnSpPr/>
          <p:nvPr/>
        </p:nvCxnSpPr>
        <p:spPr>
          <a:xfrm>
            <a:off x="6370166" y="5056632"/>
            <a:ext cx="2293543" cy="0"/>
          </a:xfrm>
          <a:prstGeom prst="line">
            <a:avLst/>
          </a:prstGeom>
          <a:ln w="12700">
            <a:solidFill>
              <a:srgbClr val="D9D9D9"/>
            </a:solidFill>
            <a:prstDash val="dash"/>
          </a:ln>
        </p:spPr>
      </p:cxnSp>
      <p:cxnSp>
        <p:nvCxnSpPr>
          <p:cNvPr id="36" name="Connector 35"/>
          <p:cNvCxnSpPr/>
          <p:nvPr/>
        </p:nvCxnSpPr>
        <p:spPr>
          <a:xfrm>
            <a:off x="6370166" y="5673852"/>
            <a:ext cx="2293543" cy="0"/>
          </a:xfrm>
          <a:prstGeom prst="line">
            <a:avLst/>
          </a:prstGeom>
          <a:ln w="12700">
            <a:solidFill>
              <a:srgbClr val="D9D9D9"/>
            </a:solidFill>
            <a:prstDash val="dash"/>
          </a:ln>
        </p:spPr>
      </p:cxnSp>
      <p:sp>
        <p:nvSpPr>
          <p:cNvPr id="37" name="Rounded Rectangle 36"/>
          <p:cNvSpPr/>
          <p:nvPr/>
        </p:nvSpPr>
        <p:spPr>
          <a:xfrm>
            <a:off x="9029469" y="1901952"/>
            <a:ext cx="2659303" cy="4389120"/>
          </a:xfrm>
          <a:prstGeom prst="roundRect">
            <a:avLst>
              <a:gd name="adj" fmla="val 5000"/>
            </a:avLst>
          </a:prstGeom>
          <a:solidFill>
            <a:srgbClr val="FFFFFF"/>
          </a:solidFill>
          <a:ln>
            <a:noFill/>
          </a:ln>
          <a:effectLst/>
        </p:spPr>
        <p:txBody>
          <a:bodyPr rtlCol="0" anchor="ctr"/>
          <a:lstStyle/>
          <a:p/>
        </p:txBody>
      </p:sp>
      <p:sp>
        <p:nvSpPr>
          <p:cNvPr id="38" name="Rounded Rectangle 37"/>
          <p:cNvSpPr/>
          <p:nvPr/>
        </p:nvSpPr>
        <p:spPr>
          <a:xfrm>
            <a:off x="9029469" y="1901952"/>
            <a:ext cx="2659303" cy="685800"/>
          </a:xfrm>
          <a:prstGeom prst="roundRect">
            <a:avLst>
              <a:gd name="adj" fmla="val 25000"/>
            </a:avLst>
          </a:prstGeom>
          <a:solidFill>
            <a:srgbClr val="4F4F4F"/>
          </a:solidFill>
          <a:ln>
            <a:noFill/>
          </a:ln>
          <a:effectLst/>
        </p:spPr>
        <p:txBody>
          <a:bodyPr rtlCol="0" anchor="ctr"/>
          <a:lstStyle/>
          <a:p/>
        </p:txBody>
      </p:sp>
      <p:sp>
        <p:nvSpPr>
          <p:cNvPr id="39" name="Rectangle 38"/>
          <p:cNvSpPr/>
          <p:nvPr/>
        </p:nvSpPr>
        <p:spPr>
          <a:xfrm>
            <a:off x="9029469" y="2244852"/>
            <a:ext cx="2659303" cy="342900"/>
          </a:xfrm>
          <a:prstGeom prst="rect">
            <a:avLst/>
          </a:prstGeom>
          <a:solidFill>
            <a:srgbClr val="4F4F4F"/>
          </a:solidFill>
          <a:ln>
            <a:noFill/>
          </a:ln>
          <a:effectLst/>
        </p:spPr>
        <p:txBody>
          <a:bodyPr rtlCol="0" anchor="ctr"/>
          <a:lstStyle/>
          <a:p/>
        </p:txBody>
      </p:sp>
      <p:sp>
        <p:nvSpPr>
          <p:cNvPr id="40" name="TextBox 39"/>
          <p:cNvSpPr txBox="1"/>
          <p:nvPr/>
        </p:nvSpPr>
        <p:spPr>
          <a:xfrm>
            <a:off x="9120909"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Kaynak</a:t>
            </a:r>
          </a:p>
        </p:txBody>
      </p:sp>
      <p:sp>
        <p:nvSpPr>
          <p:cNvPr id="41" name="Rounded Rectangle 40"/>
          <p:cNvSpPr/>
          <p:nvPr/>
        </p:nvSpPr>
        <p:spPr>
          <a:xfrm>
            <a:off x="9029469"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42" name="Connector 41"/>
          <p:cNvCxnSpPr/>
          <p:nvPr/>
        </p:nvCxnSpPr>
        <p:spPr>
          <a:xfrm>
            <a:off x="9212349" y="3204972"/>
            <a:ext cx="2293543" cy="0"/>
          </a:xfrm>
          <a:prstGeom prst="line">
            <a:avLst/>
          </a:prstGeom>
          <a:ln w="12700">
            <a:solidFill>
              <a:srgbClr val="D9D9D9"/>
            </a:solidFill>
            <a:prstDash val="dash"/>
          </a:ln>
        </p:spPr>
      </p:cxnSp>
      <p:cxnSp>
        <p:nvCxnSpPr>
          <p:cNvPr id="43" name="Connector 42"/>
          <p:cNvCxnSpPr/>
          <p:nvPr/>
        </p:nvCxnSpPr>
        <p:spPr>
          <a:xfrm>
            <a:off x="9212349" y="3822192"/>
            <a:ext cx="2293543" cy="0"/>
          </a:xfrm>
          <a:prstGeom prst="line">
            <a:avLst/>
          </a:prstGeom>
          <a:ln w="12700">
            <a:solidFill>
              <a:srgbClr val="D9D9D9"/>
            </a:solidFill>
            <a:prstDash val="dash"/>
          </a:ln>
        </p:spPr>
      </p:cxnSp>
      <p:cxnSp>
        <p:nvCxnSpPr>
          <p:cNvPr id="44" name="Connector 43"/>
          <p:cNvCxnSpPr/>
          <p:nvPr/>
        </p:nvCxnSpPr>
        <p:spPr>
          <a:xfrm>
            <a:off x="9212349" y="4439412"/>
            <a:ext cx="2293543" cy="0"/>
          </a:xfrm>
          <a:prstGeom prst="line">
            <a:avLst/>
          </a:prstGeom>
          <a:ln w="12700">
            <a:solidFill>
              <a:srgbClr val="D9D9D9"/>
            </a:solidFill>
            <a:prstDash val="dash"/>
          </a:ln>
        </p:spPr>
      </p:cxnSp>
      <p:cxnSp>
        <p:nvCxnSpPr>
          <p:cNvPr id="45" name="Connector 44"/>
          <p:cNvCxnSpPr/>
          <p:nvPr/>
        </p:nvCxnSpPr>
        <p:spPr>
          <a:xfrm>
            <a:off x="9212349" y="5056632"/>
            <a:ext cx="2293543" cy="0"/>
          </a:xfrm>
          <a:prstGeom prst="line">
            <a:avLst/>
          </a:prstGeom>
          <a:ln w="12700">
            <a:solidFill>
              <a:srgbClr val="D9D9D9"/>
            </a:solidFill>
            <a:prstDash val="dash"/>
          </a:ln>
        </p:spPr>
      </p:cxnSp>
      <p:cxnSp>
        <p:nvCxnSpPr>
          <p:cNvPr id="46" name="Connector 45"/>
          <p:cNvCxnSpPr/>
          <p:nvPr/>
        </p:nvCxnSpPr>
        <p:spPr>
          <a:xfrm>
            <a:off x="9212349" y="5673852"/>
            <a:ext cx="2293543" cy="0"/>
          </a:xfrm>
          <a:prstGeom prst="line">
            <a:avLst/>
          </a:prstGeom>
          <a:ln w="12700">
            <a:solidFill>
              <a:srgbClr val="D9D9D9"/>
            </a:solidFill>
            <a:prstDash val="dash"/>
          </a:ln>
        </p:spPr>
      </p:cxnSp>
      <p:sp>
        <p:nvSpPr>
          <p:cNvPr id="47" name="TextBox 4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48" name="TextBox 4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145 / 173</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Öz değerlendirme formu</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ÖZ DEĞERLENDİRME</a:t>
            </a:r>
          </a:p>
        </p:txBody>
      </p:sp>
      <p:graphicFrame>
        <p:nvGraphicFramePr>
          <p:cNvPr id="6" name="Table 5"/>
          <p:cNvGraphicFramePr>
            <a:graphicFrameLocks noGrp="1"/>
          </p:cNvGraphicFramePr>
          <p:nvPr/>
        </p:nvGraphicFramePr>
        <p:xfrm>
          <a:off x="502920" y="1243584"/>
          <a:ext cx="11183112" cy="4279392"/>
        </p:xfrm>
        <a:graphic>
          <a:graphicData uri="http://schemas.openxmlformats.org/drawingml/2006/table">
            <a:tbl>
              <a:tblPr firstRow="1" bandRow="1">
                <a:tableStyleId>{5C22544A-7EE6-4342-B048-85BDC9FD1C3A}</a:tableStyleId>
              </a:tblPr>
              <a:tblGrid>
                <a:gridCol w="8229600"/>
                <a:gridCol w="960120"/>
                <a:gridCol w="1005840"/>
                <a:gridCol w="987552"/>
              </a:tblGrid>
              <a:tr h="438912">
                <a:tc>
                  <a:txBody>
                    <a:bodyPr wrap="square"/>
                    <a:lstStyle/>
                    <a:p>
                      <a:pPr algn="ctr">
                        <a:spcBef>
                          <a:spcPts val="0"/>
                        </a:spcBef>
                        <a:spcAft>
                          <a:spcPts val="0"/>
                        </a:spcAft>
                      </a:pPr>
                      <a:r>
                        <a:rPr lang="tr-TR" sz="1600" b="1" i="0">
                          <a:solidFill>
                            <a:srgbClr val="FFFFFF"/>
                          </a:solidFill>
                          <a:latin typeface="Calibri"/>
                        </a:rPr>
                        <a:t>Değerlendirme ölçütleri</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Evet</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Kısmen</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Hayır</a:t>
                      </a:r>
                    </a:p>
                  </a:txBody>
                  <a:tcPr marL="54864" marR="54864" marT="18288" marB="18288" anchor="ctr">
                    <a:solidFill>
                      <a:srgbClr val="8C4A2F"/>
                    </a:solidFill>
                  </a:tcPr>
                </a:tc>
              </a:tr>
              <a:tr h="548640">
                <a:tc>
                  <a:txBody>
                    <a:bodyPr wrap="square"/>
                    <a:lstStyle/>
                    <a:p>
                      <a:pPr algn="l">
                        <a:spcBef>
                          <a:spcPts val="0"/>
                        </a:spcBef>
                        <a:spcAft>
                          <a:spcPts val="0"/>
                        </a:spcAft>
                      </a:pPr>
                      <a:r>
                        <a:rPr lang="tr-TR" sz="1600" b="0" i="0">
                          <a:solidFill>
                            <a:srgbClr val="262626"/>
                          </a:solidFill>
                          <a:latin typeface="Calibri"/>
                        </a:rPr>
                        <a:t>1. Yerleşmelerin kuruluş ve gelişiminde etkili olan doğal ve beşerî faktörlerin yaşadığım yerleşmeyi nasıl etkilediğine yönelik çalışma sorusu oluşturdum.</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2. Oluşturduğum çalışma sorusuna yönelik bilgi topladım. Bu süreçte genel ağ, kütüphane vb. kaynaklardan yararlandım.</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3. Topladığım bilgileri düzenledim.</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4. Doğal ve beşerî faktörlerle yaşadığım yerleşmenin kuruluşunda ve gelişiminde etkili olan fonksiyonlar arasında nasıl bir ilişki olduğunu belirledim.</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5. Belirlediğim ilişkiden yola çıkarak yaşadığım yerleşmenin gelişiminde etkili olan hâkim fonksiyonları buldum.</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48640">
                <a:tc>
                  <a:txBody>
                    <a:bodyPr wrap="square"/>
                    <a:lstStyle/>
                    <a:p>
                      <a:pPr algn="l">
                        <a:spcBef>
                          <a:spcPts val="0"/>
                        </a:spcBef>
                        <a:spcAft>
                          <a:spcPts val="0"/>
                        </a:spcAft>
                      </a:pPr>
                      <a:r>
                        <a:rPr lang="tr-TR" sz="1600" b="0" i="0">
                          <a:solidFill>
                            <a:srgbClr val="262626"/>
                          </a:solidFill>
                          <a:latin typeface="Calibri"/>
                        </a:rPr>
                        <a:t>6. Yaptığım çıkarımlar ve düzenlediğim verilerden yararlanarak bir sunu hazırladım.</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48640">
                <a:tc>
                  <a:txBody>
                    <a:bodyPr wrap="square"/>
                    <a:lstStyle/>
                    <a:p>
                      <a:pPr algn="l">
                        <a:spcBef>
                          <a:spcPts val="0"/>
                        </a:spcBef>
                        <a:spcAft>
                          <a:spcPts val="0"/>
                        </a:spcAft>
                      </a:pPr>
                      <a:r>
                        <a:rPr lang="tr-TR" sz="1600" b="0" i="0">
                          <a:solidFill>
                            <a:srgbClr val="262626"/>
                          </a:solidFill>
                          <a:latin typeface="Calibri"/>
                        </a:rPr>
                        <a:t>7. Hazırladığım sunuyu sınıf ortamında arkadaşlarımla paylaştım.</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bl>
          </a:graphicData>
        </a:graphic>
      </p:graphicFrame>
      <p:sp>
        <p:nvSpPr>
          <p:cNvPr id="7" name="TextBox 6"/>
          <p:cNvSpPr txBox="1"/>
          <p:nvPr/>
        </p:nvSpPr>
        <p:spPr>
          <a:xfrm>
            <a:off x="502920" y="5605272"/>
            <a:ext cx="11185855" cy="64008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8C4A2F"/>
                </a:solidFill>
                <a:latin typeface="Calibri"/>
              </a:rPr>
              <a:t>Çalışmam sırasında öğrendiğim bilgiler: … · Çalışmam sırasında zorlandığım yerler: … · Çalışmamı yeniden yapacak olsaydım dikkat edeceğim hususlar: …</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146 / 173</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Eski Gediz ve Gediz</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4-6</a:t>
            </a:r>
          </a:p>
        </p:txBody>
      </p:sp>
      <p:pic>
        <p:nvPicPr>
          <p:cNvPr id="6" name="Picture 5" descr="sonu_gediz_s139.jpg"/>
          <p:cNvPicPr>
            <a:picLocks noChangeAspect="1"/>
          </p:cNvPicPr>
          <p:nvPr/>
        </p:nvPicPr>
        <p:blipFill>
          <a:blip r:embed="rId3"/>
          <a:stretch>
            <a:fillRect/>
          </a:stretch>
        </p:blipFill>
        <p:spPr>
          <a:xfrm>
            <a:off x="7134340" y="1243584"/>
            <a:ext cx="4536869" cy="4974336"/>
          </a:xfrm>
          <a:prstGeom prst="rect">
            <a:avLst/>
          </a:prstGeom>
          <a:ln w="9525">
            <a:solidFill>
              <a:srgbClr val="D9D9D9"/>
            </a:solidFill>
          </a:ln>
        </p:spPr>
      </p:pic>
      <p:sp>
        <p:nvSpPr>
          <p:cNvPr id="7" name="Rounded Rectangle 6"/>
          <p:cNvSpPr/>
          <p:nvPr/>
        </p:nvSpPr>
        <p:spPr>
          <a:xfrm>
            <a:off x="502920" y="1243584"/>
            <a:ext cx="6385255" cy="4974336"/>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100" b="0" i="0">
                <a:solidFill>
                  <a:srgbClr val="262626"/>
                </a:solidFill>
                <a:latin typeface="Calibri"/>
              </a:rPr>
              <a:t>4-6. soruları aşağıda verilen metin ve haritaya göre cevaplayınız.</a:t>
            </a:r>
          </a:p>
          <a:p>
            <a:pPr algn="l">
              <a:spcBef>
                <a:spcPts val="0"/>
              </a:spcBef>
              <a:spcAft>
                <a:spcPts val="600"/>
              </a:spcAft>
            </a:pPr>
            <a:r>
              <a:rPr lang="tr-TR" sz="2100" b="0" i="0">
                <a:solidFill>
                  <a:srgbClr val="262626"/>
                </a:solidFill>
                <a:latin typeface="Calibri"/>
              </a:rPr>
              <a:t>1970 yılında Kütahya iline bağlı Gediz ilçesinde yaşanan deprem ilçe merkezinin yerinin değişmesine neden olmuştur. Yer değişimi sonrası eski yerleşme alanına Eski Gediz, yeni kurulan yerleşme alanına Gediz adı verilmiştir.</a:t>
            </a:r>
          </a:p>
          <a:p>
            <a:pPr algn="l">
              <a:spcBef>
                <a:spcPts val="0"/>
              </a:spcBef>
              <a:spcAft>
                <a:spcPts val="0"/>
              </a:spcAft>
            </a:pPr>
            <a:r>
              <a:rPr lang="tr-TR" sz="2100" b="0" i="0">
                <a:solidFill>
                  <a:srgbClr val="262626"/>
                </a:solidFill>
                <a:latin typeface="Calibri"/>
              </a:rPr>
              <a:t>1985 yılına kadar Kütahya ile İzmir'i birbirine bağlayan kara yolu Eski Gediz yerleşmesinden geçmekteyken bu tarihten itibaren ulaşıma açılan yeni kara yolu Eski Gediz yerleşmesinden uzaklaşmış ve Gediz yerleşmesinden geçmeye başlamıştır.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147 / 173</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a:t>
            </a:r>
          </a:p>
        </p:txBody>
      </p:sp>
      <p:pic>
        <p:nvPicPr>
          <p:cNvPr id="6" name="Picture 5" descr="sonu_gediz_s139.jpg"/>
          <p:cNvPicPr>
            <a:picLocks noChangeAspect="1"/>
          </p:cNvPicPr>
          <p:nvPr/>
        </p:nvPicPr>
        <p:blipFill>
          <a:blip r:embed="rId3"/>
          <a:stretch>
            <a:fillRect/>
          </a:stretch>
        </p:blipFill>
        <p:spPr>
          <a:xfrm>
            <a:off x="7665415" y="1525096"/>
            <a:ext cx="4023360" cy="4411311"/>
          </a:xfrm>
          <a:prstGeom prst="rect">
            <a:avLst/>
          </a:prstGeom>
          <a:ln w="9525">
            <a:solidFill>
              <a:srgbClr val="D9D9D9"/>
            </a:solidFill>
          </a:ln>
        </p:spPr>
      </p:pic>
      <p:sp>
        <p:nvSpPr>
          <p:cNvPr id="7" name="Rounded Rectangle 6"/>
          <p:cNvSpPr/>
          <p:nvPr/>
        </p:nvSpPr>
        <p:spPr>
          <a:xfrm>
            <a:off x="502920" y="1261872"/>
            <a:ext cx="69338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Yerleşmelerin haritadaki alanlarına bakıldığında, kara yolunun güzergâhındaki değişim her iki yerleşmenin alansal gelişiminde ne tür etkiler ortaya çıkarmış olabilir?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148 / 173</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gediz_s139.jpg"/>
          <p:cNvPicPr>
            <a:picLocks noChangeAspect="1"/>
          </p:cNvPicPr>
          <p:nvPr/>
        </p:nvPicPr>
        <p:blipFill>
          <a:blip r:embed="rId3"/>
          <a:stretch>
            <a:fillRect/>
          </a:stretch>
        </p:blipFill>
        <p:spPr>
          <a:xfrm>
            <a:off x="7665415" y="1525096"/>
            <a:ext cx="4023360" cy="4411311"/>
          </a:xfrm>
          <a:prstGeom prst="rect">
            <a:avLst/>
          </a:prstGeom>
          <a:ln w="9525">
            <a:solidFill>
              <a:srgbClr val="D9D9D9"/>
            </a:solidFill>
          </a:ln>
        </p:spPr>
      </p:pic>
      <p:sp>
        <p:nvSpPr>
          <p:cNvPr id="7" name="Rounded Rectangle 6"/>
          <p:cNvSpPr/>
          <p:nvPr/>
        </p:nvSpPr>
        <p:spPr>
          <a:xfrm>
            <a:off x="502920" y="1261872"/>
            <a:ext cx="693389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Yerleşmelerin haritadaki alanlarına bakıldığında, kara yolunun güzergâhındaki değişim her iki yerleşmenin alansal gelişiminde ne tür etkiler ortaya çıkarmış olabilir?</a:t>
            </a:r>
          </a:p>
        </p:txBody>
      </p:sp>
      <p:sp>
        <p:nvSpPr>
          <p:cNvPr id="8" name="Rounded Rectangle 7"/>
          <p:cNvSpPr/>
          <p:nvPr/>
        </p:nvSpPr>
        <p:spPr>
          <a:xfrm>
            <a:off x="502920" y="2724912"/>
            <a:ext cx="6933895" cy="34747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24912"/>
            <a:ext cx="109728" cy="3474721"/>
          </a:xfrm>
          <a:prstGeom prst="rect">
            <a:avLst/>
          </a:prstGeom>
          <a:solidFill>
            <a:srgbClr val="2E7D32"/>
          </a:solidFill>
          <a:ln>
            <a:noFill/>
          </a:ln>
          <a:effectLst/>
        </p:spPr>
        <p:txBody>
          <a:bodyPr rtlCol="0" anchor="ctr"/>
          <a:lstStyle/>
          <a:p/>
        </p:txBody>
      </p:sp>
      <p:sp>
        <p:nvSpPr>
          <p:cNvPr id="10" name="TextBox 9"/>
          <p:cNvSpPr txBox="1"/>
          <p:nvPr/>
        </p:nvSpPr>
        <p:spPr>
          <a:xfrm>
            <a:off x="731520" y="2779776"/>
            <a:ext cx="6613855" cy="3364993"/>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Gediz: yeni yol içinden geçer; yerleşme alanı geniştir ve yol boyunca uzanır — yol, yeni yerleşmenin alansal büyümesini hızlandırmış olabilir.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Eski Gediz: yol uzaklaşınca alansal gelişimi yavaşlamış olabilir; yerleşme alanı küçük kalmıştır.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139</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149 / 173</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5</a:t>
            </a:r>
          </a:p>
        </p:txBody>
      </p:sp>
      <p:pic>
        <p:nvPicPr>
          <p:cNvPr id="6" name="Picture 5" descr="sonu_gediz_s139.jpg"/>
          <p:cNvPicPr>
            <a:picLocks noChangeAspect="1"/>
          </p:cNvPicPr>
          <p:nvPr/>
        </p:nvPicPr>
        <p:blipFill>
          <a:blip r:embed="rId3"/>
          <a:stretch>
            <a:fillRect/>
          </a:stretch>
        </p:blipFill>
        <p:spPr>
          <a:xfrm>
            <a:off x="7665415" y="1525096"/>
            <a:ext cx="4023360" cy="4411311"/>
          </a:xfrm>
          <a:prstGeom prst="rect">
            <a:avLst/>
          </a:prstGeom>
          <a:ln w="9525">
            <a:solidFill>
              <a:srgbClr val="D9D9D9"/>
            </a:solidFill>
          </a:ln>
        </p:spPr>
      </p:pic>
      <p:sp>
        <p:nvSpPr>
          <p:cNvPr id="7" name="Rounded Rectangle 6"/>
          <p:cNvSpPr/>
          <p:nvPr/>
        </p:nvSpPr>
        <p:spPr>
          <a:xfrm>
            <a:off x="502920" y="1261872"/>
            <a:ext cx="69338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Değişen kara yolu güzergâhı, diğerine göre daha eski bir yerleşme olan Eski Gediz'de yürütülen ekonomik faaliyetlerde ne tür değişmelere neden olmuş olabilir?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150 / 173</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gediz_s139.jpg"/>
          <p:cNvPicPr>
            <a:picLocks noChangeAspect="1"/>
          </p:cNvPicPr>
          <p:nvPr/>
        </p:nvPicPr>
        <p:blipFill>
          <a:blip r:embed="rId3"/>
          <a:stretch>
            <a:fillRect/>
          </a:stretch>
        </p:blipFill>
        <p:spPr>
          <a:xfrm>
            <a:off x="7665415" y="1525096"/>
            <a:ext cx="4023360" cy="4411311"/>
          </a:xfrm>
          <a:prstGeom prst="rect">
            <a:avLst/>
          </a:prstGeom>
          <a:ln w="9525">
            <a:solidFill>
              <a:srgbClr val="D9D9D9"/>
            </a:solidFill>
          </a:ln>
        </p:spPr>
      </p:pic>
      <p:sp>
        <p:nvSpPr>
          <p:cNvPr id="7" name="Rounded Rectangle 6"/>
          <p:cNvSpPr/>
          <p:nvPr/>
        </p:nvSpPr>
        <p:spPr>
          <a:xfrm>
            <a:off x="502920" y="1261872"/>
            <a:ext cx="693389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Değişen kara yolu güzergâhı, diğerine göre daha eski bir yerleşme olan Eski Gediz'de yürütülen ekonomik faaliyetlerde ne tür değişmelere neden olmuş olabilir?</a:t>
            </a:r>
          </a:p>
        </p:txBody>
      </p:sp>
      <p:sp>
        <p:nvSpPr>
          <p:cNvPr id="8" name="Rounded Rectangle 7"/>
          <p:cNvSpPr/>
          <p:nvPr/>
        </p:nvSpPr>
        <p:spPr>
          <a:xfrm>
            <a:off x="502920" y="2724912"/>
            <a:ext cx="6933895" cy="34747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24912"/>
            <a:ext cx="109728" cy="3474721"/>
          </a:xfrm>
          <a:prstGeom prst="rect">
            <a:avLst/>
          </a:prstGeom>
          <a:solidFill>
            <a:srgbClr val="2E7D32"/>
          </a:solidFill>
          <a:ln>
            <a:noFill/>
          </a:ln>
          <a:effectLst/>
        </p:spPr>
        <p:txBody>
          <a:bodyPr rtlCol="0" anchor="ctr"/>
          <a:lstStyle/>
          <a:p/>
        </p:txBody>
      </p:sp>
      <p:sp>
        <p:nvSpPr>
          <p:cNvPr id="10" name="TextBox 9"/>
          <p:cNvSpPr txBox="1"/>
          <p:nvPr/>
        </p:nvSpPr>
        <p:spPr>
          <a:xfrm>
            <a:off x="731520" y="2779776"/>
            <a:ext cx="6613855" cy="3364993"/>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Yoldan geçen yolcu ve araçlara dayanan ticaret ve hizmetler (dükkân, lokanta, konaklama gibi) azalmış olabilir.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Ekonomik faaliyet çeşitliliği azalınca yerleşme tarım gibi birincil faaliyetlere daha çok dayanmış, iş arayan nüfus göç vermiş olabilir.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139</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151 / 173</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6</a:t>
            </a:r>
          </a:p>
        </p:txBody>
      </p:sp>
      <p:pic>
        <p:nvPicPr>
          <p:cNvPr id="6" name="Picture 5" descr="sonu_gediz_s139.jpg"/>
          <p:cNvPicPr>
            <a:picLocks noChangeAspect="1"/>
          </p:cNvPicPr>
          <p:nvPr/>
        </p:nvPicPr>
        <p:blipFill>
          <a:blip r:embed="rId3"/>
          <a:stretch>
            <a:fillRect/>
          </a:stretch>
        </p:blipFill>
        <p:spPr>
          <a:xfrm>
            <a:off x="7665415" y="1525096"/>
            <a:ext cx="4023360" cy="4411311"/>
          </a:xfrm>
          <a:prstGeom prst="rect">
            <a:avLst/>
          </a:prstGeom>
          <a:ln w="9525">
            <a:solidFill>
              <a:srgbClr val="D9D9D9"/>
            </a:solidFill>
          </a:ln>
        </p:spPr>
      </p:pic>
      <p:sp>
        <p:nvSpPr>
          <p:cNvPr id="7" name="Rounded Rectangle 6"/>
          <p:cNvSpPr/>
          <p:nvPr/>
        </p:nvSpPr>
        <p:spPr>
          <a:xfrm>
            <a:off x="502920" y="1261872"/>
            <a:ext cx="69338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Yaşanan deprem sonrası ilçe merkezinin Gediz'e taşınmış olması Eski Gediz yerleşmesinin fonksiyonlarında ne tür değişimler meydana getirmiş olabilir?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152 / 173</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gediz_s139.jpg"/>
          <p:cNvPicPr>
            <a:picLocks noChangeAspect="1"/>
          </p:cNvPicPr>
          <p:nvPr/>
        </p:nvPicPr>
        <p:blipFill>
          <a:blip r:embed="rId3"/>
          <a:stretch>
            <a:fillRect/>
          </a:stretch>
        </p:blipFill>
        <p:spPr>
          <a:xfrm>
            <a:off x="7665415" y="1525096"/>
            <a:ext cx="4023360" cy="4411311"/>
          </a:xfrm>
          <a:prstGeom prst="rect">
            <a:avLst/>
          </a:prstGeom>
          <a:ln w="9525">
            <a:solidFill>
              <a:srgbClr val="D9D9D9"/>
            </a:solidFill>
          </a:ln>
        </p:spPr>
      </p:pic>
      <p:sp>
        <p:nvSpPr>
          <p:cNvPr id="7" name="Rounded Rectangle 6"/>
          <p:cNvSpPr/>
          <p:nvPr/>
        </p:nvSpPr>
        <p:spPr>
          <a:xfrm>
            <a:off x="502920" y="1261872"/>
            <a:ext cx="693389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Yaşanan deprem sonrası ilçe merkezinin Gediz'e taşınmış olması Eski Gediz yerleşmesinin fonksiyonlarında ne tür değişimler meydana getirmiş olabilir?</a:t>
            </a:r>
          </a:p>
        </p:txBody>
      </p:sp>
      <p:sp>
        <p:nvSpPr>
          <p:cNvPr id="8" name="Rounded Rectangle 7"/>
          <p:cNvSpPr/>
          <p:nvPr/>
        </p:nvSpPr>
        <p:spPr>
          <a:xfrm>
            <a:off x="502920" y="2724912"/>
            <a:ext cx="6933895" cy="34747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24912"/>
            <a:ext cx="109728" cy="3474721"/>
          </a:xfrm>
          <a:prstGeom prst="rect">
            <a:avLst/>
          </a:prstGeom>
          <a:solidFill>
            <a:srgbClr val="2E7D32"/>
          </a:solidFill>
          <a:ln>
            <a:noFill/>
          </a:ln>
          <a:effectLst/>
        </p:spPr>
        <p:txBody>
          <a:bodyPr rtlCol="0" anchor="ctr"/>
          <a:lstStyle/>
          <a:p/>
        </p:txBody>
      </p:sp>
      <p:sp>
        <p:nvSpPr>
          <p:cNvPr id="10" name="TextBox 9"/>
          <p:cNvSpPr txBox="1"/>
          <p:nvPr/>
        </p:nvSpPr>
        <p:spPr>
          <a:xfrm>
            <a:off x="731520" y="2779776"/>
            <a:ext cx="6613855" cy="3364993"/>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İlçe merkezine ait yönetim fonksiyonu Gediz'e geçmiştir.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Merkeze bağlı sağlık, eğitim ve ticaret gibi hizmetler de azalmış olabilir; Eski Gediz'in fonksiyonel çeşitliliği azalmış, tarım gibi kırsal fonksiyonlar öne çıkmış olabilir.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139</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153 / 173</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Yaşadığın yerleşmenin hâkim fonksiyonu nedir? Bir gerekçe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Bir arkadaşının sunusundan öğrendiğin bir faktör-fonksiyon ilişkisini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Sunumunu yeniden yapsaydın neye dikkat ederdin?</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135-137</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154 / 173</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Kitap s. 138-141 ünite ölçme ve değerlendirme sorularını (4-6 dışında) çöz.</a:t>
            </a:r>
          </a:p>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Çalışma kâğıdı 11-12. maddeler: yaşadığım yerleşme ve öz değerlendirme.</a:t>
            </a:r>
          </a:p>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Sunun ya da posterin bitmediyse bir hafta içinde tamamlayıp öğretmenine teslim et.</a:t>
            </a:r>
          </a:p>
          <a:p>
            <a:pPr algn="l" marL="323206" indent="-323206">
              <a:spcBef>
                <a:spcPts val="0"/>
              </a:spcBef>
              <a:spcAft>
                <a:spcPts val="0"/>
              </a:spcAft>
            </a:pPr>
            <a:r>
              <a:rPr lang="tr-TR" sz="2600" b="1" i="0">
                <a:solidFill>
                  <a:srgbClr val="8C4A2F"/>
                </a:solidFill>
                <a:latin typeface="Calibri"/>
              </a:rPr>
              <a:t>•  </a:t>
            </a:r>
            <a:r>
              <a:rPr lang="tr-TR" sz="2600" b="0" i="0">
                <a:solidFill>
                  <a:srgbClr val="262626"/>
                </a:solidFill>
                <a:latin typeface="Calibri"/>
              </a:rPr>
              <a:t>MEBİ ya da EBA'da 4. ünite konu tekrarını yap.</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138-141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155 / 173</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GNL-COG10-SN-U4 — 19. hafta · Yaşadığım Yerleşmenin Sunusu (slayt 127-155)</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