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ppt/notesSlides/notesSlide171.xml" ContentType="application/vnd.openxmlformats-officedocument.presentationml.notesSlide+xml"/>
  <Override PartName="/ppt/notesSlides/notesSlide172.xml" ContentType="application/vnd.openxmlformats-officedocument.presentationml.notesSlide+xml"/>
  <Override PartName="/ppt/notesSlides/notesSlide173.xml" ContentType="application/vnd.openxmlformats-officedocument.presentationml.notesSlide+xml"/>
  <Override PartName="/ppt/notesSlides/notesSlide1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411" r:id="rId163"/>
    <p:sldId id="412" r:id="rId164"/>
    <p:sldId id="413" r:id="rId165"/>
    <p:sldId id="414" r:id="rId166"/>
    <p:sldId id="415" r:id="rId167"/>
    <p:sldId id="416" r:id="rId168"/>
    <p:sldId id="417" r:id="rId169"/>
    <p:sldId id="418" r:id="rId170"/>
    <p:sldId id="419" r:id="rId171"/>
    <p:sldId id="420" r:id="rId172"/>
    <p:sldId id="421" r:id="rId173"/>
    <p:sldId id="422" r:id="rId174"/>
    <p:sldId id="423" r:id="rId175"/>
    <p:sldId id="424" r:id="rId176"/>
    <p:sldId id="425" r:id="rId177"/>
    <p:sldId id="426" r:id="rId178"/>
    <p:sldId id="427" r:id="rId179"/>
    <p:sldId id="428" r:id="rId180"/>
    <p:sldId id="429" r:id="rId26"/>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26" Type="http://schemas.openxmlformats.org/officeDocument/2006/relationships/slide" Target="slides/slide19.xml"/><Relationship Id="rId163" Type="http://schemas.openxmlformats.org/officeDocument/2006/relationships/slide" Target="slides/slide1.xml"/><Relationship Id="rId164" Type="http://schemas.openxmlformats.org/officeDocument/2006/relationships/slide" Target="slides/slide2.xml"/><Relationship Id="rId165" Type="http://schemas.openxmlformats.org/officeDocument/2006/relationships/slide" Target="slides/slide3.xml"/><Relationship Id="rId166" Type="http://schemas.openxmlformats.org/officeDocument/2006/relationships/slide" Target="slides/slide4.xml"/><Relationship Id="rId167" Type="http://schemas.openxmlformats.org/officeDocument/2006/relationships/slide" Target="slides/slide5.xml"/><Relationship Id="rId168" Type="http://schemas.openxmlformats.org/officeDocument/2006/relationships/slide" Target="slides/slide6.xml"/><Relationship Id="rId169" Type="http://schemas.openxmlformats.org/officeDocument/2006/relationships/slide" Target="slides/slide7.xml"/><Relationship Id="rId170" Type="http://schemas.openxmlformats.org/officeDocument/2006/relationships/slide" Target="slides/slide8.xml"/><Relationship Id="rId171" Type="http://schemas.openxmlformats.org/officeDocument/2006/relationships/slide" Target="slides/slide9.xml"/><Relationship Id="rId172" Type="http://schemas.openxmlformats.org/officeDocument/2006/relationships/slide" Target="slides/slide10.xml"/><Relationship Id="rId173" Type="http://schemas.openxmlformats.org/officeDocument/2006/relationships/slide" Target="slides/slide11.xml"/><Relationship Id="rId174" Type="http://schemas.openxmlformats.org/officeDocument/2006/relationships/slide" Target="slides/slide12.xml"/><Relationship Id="rId175" Type="http://schemas.openxmlformats.org/officeDocument/2006/relationships/slide" Target="slides/slide13.xml"/><Relationship Id="rId176" Type="http://schemas.openxmlformats.org/officeDocument/2006/relationships/slide" Target="slides/slide14.xml"/><Relationship Id="rId177" Type="http://schemas.openxmlformats.org/officeDocument/2006/relationships/slide" Target="slides/slide15.xml"/><Relationship Id="rId178" Type="http://schemas.openxmlformats.org/officeDocument/2006/relationships/slide" Target="slides/slide16.xml"/><Relationship Id="rId179" Type="http://schemas.openxmlformats.org/officeDocument/2006/relationships/slide" Target="slides/slide17.xml"/><Relationship Id="rId180"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1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1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1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1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1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1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1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1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notesSlide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15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sorularını tanıtmak (19. haftanın ev çalışması).</a:t>
            </a:r>
          </a:p>
          <a:p/>
          <a:p>
            <a:r>
              <a:t>NASIL: 4-6. sorular 19. haftada sınıfta çözüldü. Sorular işaretleme, eşleştirme ve açık uçlu sorulardır; çoktan seçmeli soru yoktur. Açık uçlu sorularda kitaba dayanan, gerekçeli farklı cevaplar kabul edilir.</a:t>
            </a:r>
          </a:p>
          <a:p/>
          <a:p>
            <a:r>
              <a:t>KAYNAK: Kitap s. 138. Kitabın cevap anahtarı s. 141 karekodundadır (EBA girişi ister; açılmadı) — örnek cevaplar kitabın ilgili sayfalarından kuruldu. Daha fazla soru (s. 141): https://ders.eba.gov.tr/ders//redirectContent.jsp?resourceId=5d197f347c13b34dee582b44d0a09d96&amp;resourceType=1&amp;resourceLocation=2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15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1-3. soruların görselini inceletmek.</a:t>
            </a:r>
          </a:p>
          <a:p/>
          <a:p>
            <a:r>
              <a:t>NASIL: Görselde neler var? Kıyı, düzlük, dağlar, tarım alanları, yollar, kumsal. Yerin adı kitapta yazmaz; sunumda da verilmez, cevaplar görselden çıkarılır.</a:t>
            </a:r>
          </a:p>
          <a:p/>
          <a:p>
            <a:r>
              <a:t>KAYNAK: Kitap s. 138 görseli.</a:t>
            </a:r>
          </a:p>
        </p:txBody>
      </p:sp>
      <p:sp>
        <p:nvSpPr>
          <p:cNvPr id="4" name="Slide Number Placeholder 3"/>
          <p:cNvSpPr>
            <a:spLocks noGrp="1"/>
          </p:cNvSpPr>
          <p:nvPr>
            <p:ph type="sldNum" idx="5" sz="quarter"/>
          </p:nvPr>
        </p:nvSpPr>
        <p:spPr/>
      </p:sp>
    </p:spTree>
  </p:cSld>
  <p:clrMapOvr>
    <a:masterClrMapping/>
  </p:clrMapOvr>
</p:notes>
</file>

<file path=ppt/notesSlides/notesSlide15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 soru: yer seçiminde doğal ve beşerî faktörler (Şema 4.1).</a:t>
            </a:r>
          </a:p>
          <a:p/>
          <a:p>
            <a:r>
              <a:t>NASIL: Öğrenciden her işaret için görselden bir ipucu göstermesini isteyin.</a:t>
            </a:r>
          </a:p>
          <a:p/>
          <a:p>
            <a:r>
              <a:t>KAYNAK: Kitap s. 123-124 (Şema 4.1), s. 138.</a:t>
            </a:r>
          </a:p>
        </p:txBody>
      </p:sp>
      <p:sp>
        <p:nvSpPr>
          <p:cNvPr id="4" name="Slide Number Placeholder 3"/>
          <p:cNvSpPr>
            <a:spLocks noGrp="1"/>
          </p:cNvSpPr>
          <p:nvPr>
            <p:ph type="sldNum" idx="5" sz="quarter"/>
          </p:nvPr>
        </p:nvSpPr>
        <p:spPr/>
      </p:sp>
    </p:spTree>
  </p:cSld>
  <p:clrMapOvr>
    <a:masterClrMapping/>
  </p:clrMapOvr>
</p:notes>
</file>

<file path=ppt/notesSlides/notesSlide15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görselden çıkarım.</a:t>
            </a:r>
          </a:p>
          <a:p/>
          <a:p>
            <a:r>
              <a:t>BEKLENEN CEVAP: Altı faktörün hepsi gerekçesiyle işaretlenebilir; görselde kanıtı gösterilemeyen işaret gerekçesiz kalır. İklimin ılıman olduğu bitki örtüsünden çıkarılan bir tahmindir; su kütlesinin deniz mi göl mü olduğu görselden anlaşılmaz.</a:t>
            </a:r>
          </a:p>
          <a:p/>
          <a:p>
            <a:r>
              <a:t>KAYNAK: Kitap s. 123-124, 138.</a:t>
            </a:r>
          </a:p>
        </p:txBody>
      </p:sp>
      <p:sp>
        <p:nvSpPr>
          <p:cNvPr id="4" name="Slide Number Placeholder 3"/>
          <p:cNvSpPr>
            <a:spLocks noGrp="1"/>
          </p:cNvSpPr>
          <p:nvPr>
            <p:ph type="sldNum" idx="5" sz="quarter"/>
          </p:nvPr>
        </p:nvSpPr>
        <p:spPr/>
      </p:sp>
    </p:spTree>
  </p:cSld>
  <p:clrMapOvr>
    <a:masterClrMapping/>
  </p:clrMapOvr>
</p:notes>
</file>

<file path=ppt/notesSlides/notesSlide16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2. soru.</a:t>
            </a:r>
          </a:p>
          <a:p/>
          <a:p>
            <a:r>
              <a:t>KAYNAK: Kitap s. 138.</a:t>
            </a:r>
          </a:p>
        </p:txBody>
      </p:sp>
      <p:sp>
        <p:nvSpPr>
          <p:cNvPr id="4" name="Slide Number Placeholder 3"/>
          <p:cNvSpPr>
            <a:spLocks noGrp="1"/>
          </p:cNvSpPr>
          <p:nvPr>
            <p:ph type="sldNum" idx="5" sz="quarter"/>
          </p:nvPr>
        </p:nvSpPr>
        <p:spPr/>
      </p:sp>
    </p:spTree>
  </p:cSld>
  <p:clrMapOvr>
    <a:masterClrMapping/>
  </p:clrMapOvr>
</p:notes>
</file>

<file path=ppt/notesSlides/notesSlide16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gerekçeli farklı cevaplar kabul edilir.</a:t>
            </a:r>
          </a:p>
          <a:p/>
          <a:p>
            <a:r>
              <a:t>BEKLENEN CEVAP: Kitap: Buna karşın engebenin az olduğu düzlük alanlarda ekonomik faaliyet çeşitliliğinin daha fazla olması ve ulaşım olanaklarının yeterliliği bu alanlarda yerleşmelerin yoğunlaşmasına neden olmuştur.</a:t>
            </a:r>
          </a:p>
          <a:p/>
          <a:p>
            <a:r>
              <a:t>KAYNAK: Kitap s. 123-124, 138.</a:t>
            </a:r>
          </a:p>
        </p:txBody>
      </p:sp>
      <p:sp>
        <p:nvSpPr>
          <p:cNvPr id="4" name="Slide Number Placeholder 3"/>
          <p:cNvSpPr>
            <a:spLocks noGrp="1"/>
          </p:cNvSpPr>
          <p:nvPr>
            <p:ph type="sldNum" idx="5" sz="quarter"/>
          </p:nvPr>
        </p:nvSpPr>
        <p:spPr/>
      </p:sp>
    </p:spTree>
  </p:cSld>
  <p:clrMapOvr>
    <a:masterClrMapping/>
  </p:clrMapOvr>
</p:notes>
</file>

<file path=ppt/notesSlides/notesSlide16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3. soru.</a:t>
            </a:r>
          </a:p>
          <a:p/>
          <a:p>
            <a:r>
              <a:t>KAYNAK: Kitap s. 138.</a:t>
            </a:r>
          </a:p>
        </p:txBody>
      </p:sp>
      <p:sp>
        <p:nvSpPr>
          <p:cNvPr id="4" name="Slide Number Placeholder 3"/>
          <p:cNvSpPr>
            <a:spLocks noGrp="1"/>
          </p:cNvSpPr>
          <p:nvPr>
            <p:ph type="sldNum" idx="5" sz="quarter"/>
          </p:nvPr>
        </p:nvSpPr>
        <p:spPr/>
      </p:sp>
    </p:spTree>
  </p:cSld>
  <p:clrMapOvr>
    <a:masterClrMapping/>
  </p:clrMapOvr>
</p:notes>
</file>

<file path=ppt/notesSlides/notesSlide16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görüş sorusudur, gerekçeli her cevap kabul edilir.</a:t>
            </a:r>
          </a:p>
          <a:p/>
          <a:p>
            <a:r>
              <a:t>BEKLENEN CEVAP: Kitap s. 126: ekonomik faaliyetlerin geliştiği alanlardaki yerleşmeler göç alarak genişler, kısıtlı olduğu alanlardakiler göç vererek küçülür; s. 132 fonksiyon değişimi. Kitapta soru metninde 'değişiklikler , bu' biçiminde fazladan boşluk var (sunumda düzeltildi).</a:t>
            </a:r>
          </a:p>
          <a:p/>
          <a:p>
            <a:r>
              <a:t>KAYNAK: Kitap s. 124, 126, 132, 138.</a:t>
            </a:r>
          </a:p>
        </p:txBody>
      </p:sp>
      <p:sp>
        <p:nvSpPr>
          <p:cNvPr id="4" name="Slide Number Placeholder 3"/>
          <p:cNvSpPr>
            <a:spLocks noGrp="1"/>
          </p:cNvSpPr>
          <p:nvPr>
            <p:ph type="sldNum" idx="5" sz="quarter"/>
          </p:nvPr>
        </p:nvSpPr>
        <p:spPr/>
      </p:sp>
    </p:spTree>
  </p:cSld>
  <p:clrMapOvr>
    <a:masterClrMapping/>
  </p:clrMapOvr>
</p:notes>
</file>

<file path=ppt/notesSlides/notesSlide16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7-8. soruların metinleri ve görselleri.</a:t>
            </a:r>
          </a:p>
          <a:p/>
          <a:p>
            <a:r>
              <a:t>NASIL: İki metni ikililere paylaştırın: biri Adana'nın, diğeri Gümüşhane'nin doğal koşullarını altını çizerek okur. Nüfus sayıları kitaptandır (2024 TÜİK).</a:t>
            </a:r>
          </a:p>
          <a:p/>
          <a:p>
            <a:r>
              <a:t>KAYNAK: Kitap s. 140 metin ve fotoğraflar.</a:t>
            </a:r>
          </a:p>
        </p:txBody>
      </p:sp>
      <p:sp>
        <p:nvSpPr>
          <p:cNvPr id="4" name="Slide Number Placeholder 3"/>
          <p:cNvSpPr>
            <a:spLocks noGrp="1"/>
          </p:cNvSpPr>
          <p:nvPr>
            <p:ph type="sldNum" idx="5" sz="quarter"/>
          </p:nvPr>
        </p:nvSpPr>
        <p:spPr/>
      </p:sp>
    </p:spTree>
  </p:cSld>
  <p:clrMapOvr>
    <a:masterClrMapping/>
  </p:clrMapOvr>
</p:notes>
</file>

<file path=ppt/notesSlides/notesSlide16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7. soru: coğrafi koşullar ve fonksiyonlar.</a:t>
            </a:r>
          </a:p>
          <a:p/>
          <a:p>
            <a:r>
              <a:t>NASIL: Metinde ekonomik faaliyet adı geçen yerlerin altını çizdirin.</a:t>
            </a:r>
          </a:p>
          <a:p/>
          <a:p>
            <a:r>
              <a:t>KAYNAK: Kitap s. 140.</a:t>
            </a:r>
          </a:p>
        </p:txBody>
      </p:sp>
      <p:sp>
        <p:nvSpPr>
          <p:cNvPr id="4" name="Slide Number Placeholder 3"/>
          <p:cNvSpPr>
            <a:spLocks noGrp="1"/>
          </p:cNvSpPr>
          <p:nvPr>
            <p:ph type="sldNum" idx="5" sz="quarter"/>
          </p:nvPr>
        </p:nvSpPr>
        <p:spPr/>
      </p:sp>
    </p:spTree>
  </p:cSld>
  <p:clrMapOvr>
    <a:masterClrMapping/>
  </p:clrMapOvr>
</p:notes>
</file>

<file path=ppt/notesSlides/notesSlide16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Kesin: tarım, ulaşım, sanayi (metinde açık), ticaret (s. 132 ve çıkarım). * Yönetim ve eğitim-kültür tartışmalıdır: Adana büyük bir il merkezidir ve üniversiteleri vardır (s. 132), ama soru coğrafi koşulların olanak tanıdığı fonksiyonları sorar — gerekçeli işaret kabul edilir. Turizm ve savunma metinde yoktur.</a:t>
            </a:r>
          </a:p>
          <a:p/>
          <a:p>
            <a:r>
              <a:t>KAYNAK: Kitap s. 132, 140.</a:t>
            </a:r>
          </a:p>
        </p:txBody>
      </p:sp>
      <p:sp>
        <p:nvSpPr>
          <p:cNvPr id="4" name="Slide Number Placeholder 3"/>
          <p:cNvSpPr>
            <a:spLocks noGrp="1"/>
          </p:cNvSpPr>
          <p:nvPr>
            <p:ph type="sldNum" idx="5" sz="quarter"/>
          </p:nvPr>
        </p:nvSpPr>
        <p:spPr/>
      </p:sp>
    </p:spTree>
  </p:cSld>
  <p:clrMapOvr>
    <a:masterClrMapping/>
  </p:clrMapOvr>
</p:notes>
</file>

<file path=ppt/notesSlides/notesSlide16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8. soru.</a:t>
            </a:r>
          </a:p>
          <a:p/>
          <a:p>
            <a:r>
              <a:t>KAYNAK: Kitap s. 140.</a:t>
            </a:r>
          </a:p>
        </p:txBody>
      </p:sp>
      <p:sp>
        <p:nvSpPr>
          <p:cNvPr id="4" name="Slide Number Placeholder 3"/>
          <p:cNvSpPr>
            <a:spLocks noGrp="1"/>
          </p:cNvSpPr>
          <p:nvPr>
            <p:ph type="sldNum" idx="5" sz="quarter"/>
          </p:nvPr>
        </p:nvSpPr>
        <p:spPr/>
      </p:sp>
    </p:spTree>
  </p:cSld>
  <p:clrMapOvr>
    <a:masterClrMapping/>
  </p:clrMapOvr>
</p:notes>
</file>

<file path=ppt/notesSlides/notesSlide16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Yükseltinin fazla olduğu dağlık ve engebeli alanlarda tarım başta olmak üzere ekonomik faaliyetlerin sürdürülmesi için yeterli alanın bulunmaması ve ulaşım olanaklarındaki yetersizlik yerleşmeyi sınırlandırıcı etkide bulunur (Görsel 4.2 Rize). Fotoğrafta şehir dar bir vadide kurulmuştur.</a:t>
            </a:r>
          </a:p>
          <a:p/>
          <a:p>
            <a:r>
              <a:t>KAYNAK: Kitap s. 123-124, 140.</a:t>
            </a:r>
          </a:p>
        </p:txBody>
      </p:sp>
      <p:sp>
        <p:nvSpPr>
          <p:cNvPr id="4" name="Slide Number Placeholder 3"/>
          <p:cNvSpPr>
            <a:spLocks noGrp="1"/>
          </p:cNvSpPr>
          <p:nvPr>
            <p:ph type="sldNum" idx="5" sz="quarter"/>
          </p:nvPr>
        </p:nvSpPr>
        <p:spPr/>
      </p:sp>
    </p:spTree>
  </p:cSld>
  <p:clrMapOvr>
    <a:masterClrMapping/>
  </p:clrMapOvr>
</p:notes>
</file>

<file path=ppt/notesSlides/notesSlide16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9-10. soruların haritası.</a:t>
            </a:r>
          </a:p>
          <a:p/>
          <a:p>
            <a:r>
              <a:t>NASIL: Haritada beş il renkli gösterilmiştir; yerleşme adları il merkezlerinin yanında yazılır.</a:t>
            </a:r>
          </a:p>
          <a:p/>
          <a:p>
            <a:r>
              <a:t>KAYNAK: Kitap s. 141 harita (il adları sayfa görüntüsünden okundu).</a:t>
            </a:r>
          </a:p>
        </p:txBody>
      </p:sp>
      <p:sp>
        <p:nvSpPr>
          <p:cNvPr id="4" name="Slide Number Placeholder 3"/>
          <p:cNvSpPr>
            <a:spLocks noGrp="1"/>
          </p:cNvSpPr>
          <p:nvPr>
            <p:ph type="sldNum" idx="5" sz="quarter"/>
          </p:nvPr>
        </p:nvSpPr>
        <p:spPr/>
      </p:sp>
    </p:spTree>
  </p:cSld>
  <p:clrMapOvr>
    <a:masterClrMapping/>
  </p:clrMapOvr>
</p:notes>
</file>

<file path=ppt/notesSlides/notesSlide17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9. soru: yerleşmeleri fonksiyonlarına göre etiketleme (COĞ.10.4.2 ç).</a:t>
            </a:r>
          </a:p>
          <a:p/>
          <a:p>
            <a:r>
              <a:t>NASIL: Tam cümleleri kitaptan okutun; tablodaki satırlar cümlenin özüdür.</a:t>
            </a:r>
          </a:p>
          <a:p/>
          <a:p>
            <a:r>
              <a:t>KAYNAK: Kitap s. 141.</a:t>
            </a:r>
          </a:p>
        </p:txBody>
      </p:sp>
      <p:sp>
        <p:nvSpPr>
          <p:cNvPr id="4" name="Slide Number Placeholder 3"/>
          <p:cNvSpPr>
            <a:spLocks noGrp="1"/>
          </p:cNvSpPr>
          <p:nvPr>
            <p:ph type="sldNum" idx="5" sz="quarter"/>
          </p:nvPr>
        </p:nvSpPr>
        <p:spPr/>
      </p:sp>
    </p:spTree>
  </p:cSld>
  <p:clrMapOvr>
    <a:masterClrMapping/>
  </p:clrMapOvr>
</p:notes>
</file>

<file path=ppt/notesSlides/notesSlide17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e, f, g için öğretmen kontrolü gerekir.</a:t>
            </a:r>
          </a:p>
          <a:p/>
          <a:p>
            <a:r>
              <a:t>BEKLENEN CEVAP: a Batman (petrol) · b Muğla · c Ankara (yönetim fonksiyonu s. 131) · ç Giresun: önemli ihraç ürünü fındıktır — ürünün adı kitapta yazmaz, genel bilgidir; dağlık alanda seyrek yerleşme örneği Giresun (s. 126 Görsel 4.7) · d İstanbul (c Ankara olduğundan eleme ile; metropol s. 122, çok sayıda fonksiyon s. 131-132). * e-f-g KİTAPTA DAYANAKSIZDIR: harita yalnız il sınırını ve adını gösterir, kitap yayla, mezra ve obayı yalnız tanımlar (s. 125). Genel bilgiye dayalı, yoruma açık cevaplar: e Giresun ve Muğla (Karadeniz ve Toros yaylaları), f Batman (mezralar Güneydoğu ve Doğu Anadolu'da yaygındır), g Muğla (Toroslardaki konargöçer obaları). Gerekçeli farklı cevaplar kabul edilir.</a:t>
            </a:r>
          </a:p>
          <a:p/>
          <a:p>
            <a:r>
              <a:t>KAYNAK: Kitap s. 122, 125-126, 131-132, 141.</a:t>
            </a:r>
          </a:p>
        </p:txBody>
      </p:sp>
      <p:sp>
        <p:nvSpPr>
          <p:cNvPr id="4" name="Slide Number Placeholder 3"/>
          <p:cNvSpPr>
            <a:spLocks noGrp="1"/>
          </p:cNvSpPr>
          <p:nvPr>
            <p:ph type="sldNum" idx="5" sz="quarter"/>
          </p:nvPr>
        </p:nvSpPr>
        <p:spPr/>
      </p:sp>
    </p:spTree>
  </p:cSld>
  <p:clrMapOvr>
    <a:masterClrMapping/>
  </p:clrMapOvr>
</p:notes>
</file>

<file path=ppt/notesSlides/notesSlide17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 sonu 10. soru: performans çalışmasıyla bağlantı.</a:t>
            </a:r>
          </a:p>
          <a:p/>
          <a:p>
            <a:r>
              <a:t>KAYNAK: Kitap s. 141.</a:t>
            </a:r>
          </a:p>
        </p:txBody>
      </p:sp>
      <p:sp>
        <p:nvSpPr>
          <p:cNvPr id="4" name="Slide Number Placeholder 3"/>
          <p:cNvSpPr>
            <a:spLocks noGrp="1"/>
          </p:cNvSpPr>
          <p:nvPr>
            <p:ph type="sldNum" idx="5" sz="quarter"/>
          </p:nvPr>
        </p:nvSpPr>
        <p:spPr/>
      </p:sp>
    </p:spTree>
  </p:cSld>
  <p:clrMapOvr>
    <a:masterClrMapping/>
  </p:clrMapOvr>
</p:notes>
</file>

<file path=ppt/notesSlides/notesSlide17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Cevap kişiseldir; öğrencinin sunusundaki bulgularla tutarlı olmalıdır.</a:t>
            </a:r>
          </a:p>
          <a:p/>
          <a:p>
            <a:r>
              <a:t>BEKLENEN CEVAP: Yaşadığımız yerleşme için sayı, tarih ya da kurum adı bu sunumda verilmez; öğrenci kendi topladığı bilgiyi kaynağıyla yazar. Ölçüt: fonksiyon kitabın on fonksiyonundan biridir, hâkim fonksiyon gerekçelidir (s. 132).</a:t>
            </a:r>
          </a:p>
          <a:p/>
          <a:p>
            <a:r>
              <a:t>KAYNAK: Kitap s. 130-132 (Şema 4.2), s. 141.</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7.xml"/><Relationship Id="rId3" Type="http://schemas.openxmlformats.org/officeDocument/2006/relationships/image" Target="../media/image3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0.xml"/><Relationship Id="rId3" Type="http://schemas.openxmlformats.org/officeDocument/2006/relationships/image" Target="../media/image3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1.xml"/><Relationship Id="rId3" Type="http://schemas.openxmlformats.org/officeDocument/2006/relationships/image" Target="../media/image3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2.xml"/><Relationship Id="rId3" Type="http://schemas.openxmlformats.org/officeDocument/2006/relationships/image" Target="../media/image3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3.xml"/><Relationship Id="rId3" Type="http://schemas.openxmlformats.org/officeDocument/2006/relationships/image" Target="../media/image34.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4.xml"/><Relationship Id="rId3" Type="http://schemas.openxmlformats.org/officeDocument/2006/relationships/image" Target="../media/image32.jpg"/><Relationship Id="rId4" Type="http://schemas.openxmlformats.org/officeDocument/2006/relationships/image" Target="../media/image3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7.xml"/><Relationship Id="rId3" Type="http://schemas.openxmlformats.org/officeDocument/2006/relationships/image" Target="../media/image3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8.xml"/><Relationship Id="rId3" Type="http://schemas.openxmlformats.org/officeDocument/2006/relationships/image" Target="../media/image35.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9.xml"/><Relationship Id="rId3" Type="http://schemas.openxmlformats.org/officeDocument/2006/relationships/image" Target="../media/image3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Ünite Ölçme ve Değerlendirme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ÜNİTE SONU</a:t>
            </a:r>
          </a:p>
        </p:txBody>
      </p:sp>
      <p:graphicFrame>
        <p:nvGraphicFramePr>
          <p:cNvPr id="6" name="Table 5"/>
          <p:cNvGraphicFramePr>
            <a:graphicFrameLocks noGrp="1"/>
          </p:cNvGraphicFramePr>
          <p:nvPr/>
        </p:nvGraphicFramePr>
        <p:xfrm>
          <a:off x="502920" y="1307592"/>
          <a:ext cx="11183112" cy="3337560"/>
        </p:xfrm>
        <a:graphic>
          <a:graphicData uri="http://schemas.openxmlformats.org/drawingml/2006/table">
            <a:tbl>
              <a:tblPr firstRow="1" bandRow="1">
                <a:tableStyleId>{5C22544A-7EE6-4342-B048-85BDC9FD1C3A}</a:tableStyleId>
              </a:tblPr>
              <a:tblGrid>
                <a:gridCol w="1371600"/>
                <a:gridCol w="6035040"/>
                <a:gridCol w="1645920"/>
                <a:gridCol w="2130552"/>
              </a:tblGrid>
              <a:tr h="502920">
                <a:tc>
                  <a:txBody>
                    <a:bodyPr wrap="square"/>
                    <a:lstStyle/>
                    <a:p>
                      <a:pPr algn="ctr">
                        <a:spcBef>
                          <a:spcPts val="0"/>
                        </a:spcBef>
                        <a:spcAft>
                          <a:spcPts val="0"/>
                        </a:spcAft>
                      </a:pPr>
                      <a:r>
                        <a:rPr lang="tr-TR" sz="1600" b="1" i="0">
                          <a:solidFill>
                            <a:srgbClr val="FFFFFF"/>
                          </a:solidFill>
                          <a:latin typeface="Calibri"/>
                        </a:rPr>
                        <a:t>Sorular</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Konu</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Kitap</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Öğrenme çıktısı</a:t>
                      </a:r>
                    </a:p>
                  </a:txBody>
                  <a:tcPr marL="54864" marR="54864" marT="18288" marB="18288" anchor="ctr">
                    <a:solidFill>
                      <a:srgbClr val="8C4A2F"/>
                    </a:solidFill>
                  </a:tcPr>
                </a:tc>
              </a:tr>
              <a:tr h="566928">
                <a:tc>
                  <a:txBody>
                    <a:bodyPr wrap="square"/>
                    <a:lstStyle/>
                    <a:p>
                      <a:pPr algn="ctr">
                        <a:spcBef>
                          <a:spcPts val="0"/>
                        </a:spcBef>
                        <a:spcAft>
                          <a:spcPts val="0"/>
                        </a:spcAft>
                      </a:pPr>
                      <a:r>
                        <a:rPr lang="tr-TR" sz="1800" b="0" i="0">
                          <a:solidFill>
                            <a:srgbClr val="262626"/>
                          </a:solidFill>
                          <a:latin typeface="Calibri"/>
                        </a:rPr>
                        <a:t>1-3</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Bir yerleşme alanının görseli: yer seçimi, gelişim ve değişim</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s. 138</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COĞ.10.4.1</a:t>
                      </a:r>
                    </a:p>
                  </a:txBody>
                  <a:tcPr marL="54864" marR="54864" marT="18288" marB="18288" anchor="ctr">
                    <a:solidFill>
                      <a:srgbClr val="FFFFFF"/>
                    </a:solidFill>
                  </a:tcPr>
                </a:tc>
              </a:tr>
              <a:tr h="566928">
                <a:tc>
                  <a:txBody>
                    <a:bodyPr wrap="square"/>
                    <a:lstStyle/>
                    <a:p>
                      <a:pPr algn="ctr">
                        <a:spcBef>
                          <a:spcPts val="0"/>
                        </a:spcBef>
                        <a:spcAft>
                          <a:spcPts val="0"/>
                        </a:spcAft>
                      </a:pPr>
                      <a:r>
                        <a:rPr lang="tr-TR" sz="1800" b="0" i="0">
                          <a:solidFill>
                            <a:srgbClr val="262626"/>
                          </a:solidFill>
                          <a:latin typeface="Calibri"/>
                        </a:rPr>
                        <a:t>4-6</a:t>
                      </a:r>
                    </a:p>
                  </a:txBody>
                  <a:tcPr marL="54864" marR="54864" marT="18288" marB="18288" anchor="ctr">
                    <a:solidFill>
                      <a:srgbClr val="E3ECF5"/>
                    </a:solidFill>
                  </a:tcPr>
                </a:tc>
                <a:tc>
                  <a:txBody>
                    <a:bodyPr wrap="square"/>
                    <a:lstStyle/>
                    <a:p>
                      <a:pPr algn="l">
                        <a:spcBef>
                          <a:spcPts val="0"/>
                        </a:spcBef>
                        <a:spcAft>
                          <a:spcPts val="0"/>
                        </a:spcAft>
                      </a:pPr>
                      <a:r>
                        <a:rPr lang="tr-TR" sz="1700" b="0" i="0">
                          <a:solidFill>
                            <a:srgbClr val="262626"/>
                          </a:solidFill>
                          <a:latin typeface="Calibri"/>
                        </a:rPr>
                        <a:t>Eski Gediz ve Gediz: yol güzergâhı ve fonksiyon değişimi (19. haftada sınıfta)</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s. 139</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COĞ.10.4.1-2</a:t>
                      </a:r>
                    </a:p>
                  </a:txBody>
                  <a:tcPr marL="54864" marR="54864" marT="18288" marB="18288" anchor="ctr">
                    <a:solidFill>
                      <a:srgbClr val="E3ECF5"/>
                    </a:solidFill>
                  </a:tcPr>
                </a:tc>
              </a:tr>
              <a:tr h="566928">
                <a:tc>
                  <a:txBody>
                    <a:bodyPr wrap="square"/>
                    <a:lstStyle/>
                    <a:p>
                      <a:pPr algn="ctr">
                        <a:spcBef>
                          <a:spcPts val="0"/>
                        </a:spcBef>
                        <a:spcAft>
                          <a:spcPts val="0"/>
                        </a:spcAft>
                      </a:pPr>
                      <a:r>
                        <a:rPr lang="tr-TR" sz="1800" b="0" i="0">
                          <a:solidFill>
                            <a:srgbClr val="262626"/>
                          </a:solidFill>
                          <a:latin typeface="Calibri"/>
                        </a:rPr>
                        <a:t>7-8</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Adana ve Gümüşhane: coğrafi koşullar ve fonksiyonlar</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s. 140</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COĞ.10.4.1-2</a:t>
                      </a:r>
                    </a:p>
                  </a:txBody>
                  <a:tcPr marL="54864" marR="54864" marT="18288" marB="18288" anchor="ctr">
                    <a:solidFill>
                      <a:srgbClr val="FFFFFF"/>
                    </a:solidFill>
                  </a:tcPr>
                </a:tc>
              </a:tr>
              <a:tr h="566928">
                <a:tc>
                  <a:txBody>
                    <a:bodyPr wrap="square"/>
                    <a:lstStyle/>
                    <a:p>
                      <a:pPr algn="ctr">
                        <a:spcBef>
                          <a:spcPts val="0"/>
                        </a:spcBef>
                        <a:spcAft>
                          <a:spcPts val="0"/>
                        </a:spcAft>
                      </a:pPr>
                      <a:r>
                        <a:rPr lang="tr-TR" sz="1800" b="0" i="0">
                          <a:solidFill>
                            <a:srgbClr val="262626"/>
                          </a:solidFill>
                          <a:latin typeface="Calibri"/>
                        </a:rPr>
                        <a:t>9</a:t>
                      </a:r>
                    </a:p>
                  </a:txBody>
                  <a:tcPr marL="54864" marR="54864" marT="18288" marB="18288" anchor="ctr">
                    <a:solidFill>
                      <a:srgbClr val="E3ECF5"/>
                    </a:solidFill>
                  </a:tcPr>
                </a:tc>
                <a:tc>
                  <a:txBody>
                    <a:bodyPr wrap="square"/>
                    <a:lstStyle/>
                    <a:p>
                      <a:pPr algn="l">
                        <a:spcBef>
                          <a:spcPts val="0"/>
                        </a:spcBef>
                        <a:spcAft>
                          <a:spcPts val="0"/>
                        </a:spcAft>
                      </a:pPr>
                      <a:r>
                        <a:rPr lang="tr-TR" sz="1800" b="0" i="0">
                          <a:solidFill>
                            <a:srgbClr val="262626"/>
                          </a:solidFill>
                          <a:latin typeface="Calibri"/>
                        </a:rPr>
                        <a:t>Haritadaki yerleşmeler ve fonksiyonları</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s. 141</a:t>
                      </a:r>
                    </a:p>
                  </a:txBody>
                  <a:tcPr marL="54864" marR="54864" marT="18288" marB="18288" anchor="ctr">
                    <a:solidFill>
                      <a:srgbClr val="E3ECF5"/>
                    </a:solidFill>
                  </a:tcPr>
                </a:tc>
                <a:tc>
                  <a:txBody>
                    <a:bodyPr wrap="square"/>
                    <a:lstStyle/>
                    <a:p>
                      <a:pPr algn="ctr">
                        <a:spcBef>
                          <a:spcPts val="0"/>
                        </a:spcBef>
                        <a:spcAft>
                          <a:spcPts val="0"/>
                        </a:spcAft>
                      </a:pPr>
                      <a:r>
                        <a:rPr lang="tr-TR" sz="1800" b="0" i="0">
                          <a:solidFill>
                            <a:srgbClr val="262626"/>
                          </a:solidFill>
                          <a:latin typeface="Calibri"/>
                        </a:rPr>
                        <a:t>COĞ.10.4.2</a:t>
                      </a:r>
                    </a:p>
                  </a:txBody>
                  <a:tcPr marL="54864" marR="54864" marT="18288" marB="18288" anchor="ctr">
                    <a:solidFill>
                      <a:srgbClr val="E3ECF5"/>
                    </a:solidFill>
                  </a:tcPr>
                </a:tc>
              </a:tr>
              <a:tr h="566928">
                <a:tc>
                  <a:txBody>
                    <a:bodyPr wrap="square"/>
                    <a:lstStyle/>
                    <a:p>
                      <a:pPr algn="ctr">
                        <a:spcBef>
                          <a:spcPts val="0"/>
                        </a:spcBef>
                        <a:spcAft>
                          <a:spcPts val="0"/>
                        </a:spcAft>
                      </a:pPr>
                      <a:r>
                        <a:rPr lang="tr-TR" sz="1800" b="0" i="0">
                          <a:solidFill>
                            <a:srgbClr val="262626"/>
                          </a:solidFill>
                          <a:latin typeface="Calibri"/>
                        </a:rPr>
                        <a:t>10</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Yaşadığımız yerleşmenin fonksiyonları</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s. 141</a:t>
                      </a:r>
                    </a:p>
                  </a:txBody>
                  <a:tcPr marL="54864" marR="54864" marT="18288" marB="18288" anchor="ctr">
                    <a:solidFill>
                      <a:srgbClr val="FFFFFF"/>
                    </a:solidFill>
                  </a:tcPr>
                </a:tc>
                <a:tc>
                  <a:txBody>
                    <a:bodyPr wrap="square"/>
                    <a:lstStyle/>
                    <a:p>
                      <a:pPr algn="ctr">
                        <a:spcBef>
                          <a:spcPts val="0"/>
                        </a:spcBef>
                        <a:spcAft>
                          <a:spcPts val="0"/>
                        </a:spcAft>
                      </a:pPr>
                      <a:r>
                        <a:rPr lang="tr-TR" sz="1800" b="0" i="0">
                          <a:solidFill>
                            <a:srgbClr val="262626"/>
                          </a:solidFill>
                          <a:latin typeface="Calibri"/>
                        </a:rPr>
                        <a:t>COĞ.10.4.2</a:t>
                      </a:r>
                    </a:p>
                  </a:txBody>
                  <a:tcPr marL="54864" marR="54864" marT="18288" marB="18288" anchor="ctr">
                    <a:solidFill>
                      <a:srgbClr val="FFFFFF"/>
                    </a:solidFill>
                  </a:tcPr>
                </a:tc>
              </a:tr>
            </a:tbl>
          </a:graphicData>
        </a:graphic>
      </p:graphicFrame>
      <p:sp>
        <p:nvSpPr>
          <p:cNvPr id="7" name="TextBox 6"/>
          <p:cNvSpPr txBox="1"/>
          <p:nvPr/>
        </p:nvSpPr>
        <p:spPr>
          <a:xfrm>
            <a:off x="502920" y="5468112"/>
            <a:ext cx="11185855" cy="73152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8C4A2F"/>
                </a:solidFill>
                <a:latin typeface="Calibri"/>
              </a:rPr>
              <a:t>Her sorunun örnek cevabı sorunun hemen ardındadır. Kendi cevabını yazmadan cevaba geçme!</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138-141</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156 / 173</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Bir yerleşme alanı</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1-3</a:t>
            </a:r>
          </a:p>
        </p:txBody>
      </p:sp>
      <p:pic>
        <p:nvPicPr>
          <p:cNvPr id="6" name="Picture 5" descr="sonu_yerlesme_s138.jpg"/>
          <p:cNvPicPr>
            <a:picLocks noChangeAspect="1"/>
          </p:cNvPicPr>
          <p:nvPr/>
        </p:nvPicPr>
        <p:blipFill>
          <a:blip r:embed="rId3"/>
          <a:stretch>
            <a:fillRect/>
          </a:stretch>
        </p:blipFill>
        <p:spPr>
          <a:xfrm>
            <a:off x="1653733" y="1243584"/>
            <a:ext cx="8884227" cy="4343400"/>
          </a:xfrm>
          <a:prstGeom prst="rect">
            <a:avLst/>
          </a:prstGeom>
          <a:ln w="9525">
            <a:solidFill>
              <a:srgbClr val="D9D9D9"/>
            </a:solidFill>
          </a:ln>
        </p:spPr>
      </p:pic>
      <p:sp>
        <p:nvSpPr>
          <p:cNvPr id="7" name="TextBox 6"/>
          <p:cNvSpPr txBox="1"/>
          <p:nvPr/>
        </p:nvSpPr>
        <p:spPr>
          <a:xfrm>
            <a:off x="502920" y="5696712"/>
            <a:ext cx="11185855" cy="548640"/>
          </a:xfrm>
          <a:prstGeom prst="rect">
            <a:avLst/>
          </a:prstGeom>
          <a:noFill/>
        </p:spPr>
        <p:txBody>
          <a:bodyPr wrap="square" anchor="t" lIns="73152" rIns="73152" tIns="36576" bIns="36576">
            <a:noAutofit/>
          </a:bodyPr>
          <a:lstStyle/>
          <a:p>
            <a:pPr algn="ctr">
              <a:spcBef>
                <a:spcPts val="0"/>
              </a:spcBef>
              <a:spcAft>
                <a:spcPts val="0"/>
              </a:spcAft>
            </a:pPr>
            <a:r>
              <a:rPr lang="tr-TR" sz="2000" b="1" i="0">
                <a:solidFill>
                  <a:srgbClr val="262626"/>
                </a:solidFill>
                <a:latin typeface="Calibri"/>
              </a:rPr>
              <a:t>1-3. soruları aşağıda verilen bir yerleşme alanına ait görsele göre cevaplayınız.</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138</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157 / 173</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a:t>
            </a:r>
          </a:p>
        </p:txBody>
      </p:sp>
      <p:sp>
        <p:nvSpPr>
          <p:cNvPr id="6" name="Rounded Rectangle 5"/>
          <p:cNvSpPr/>
          <p:nvPr/>
        </p:nvSpPr>
        <p:spPr>
          <a:xfrm>
            <a:off x="502920" y="1243584"/>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Bu yerleşme alanının yerleşme yeri olarak seçilmesinde hangi coğrafi faktörlerin etkili olabileceğini işaretleyiniz.</a:t>
            </a:r>
          </a:p>
        </p:txBody>
      </p:sp>
      <p:graphicFrame>
        <p:nvGraphicFramePr>
          <p:cNvPr id="7" name="Table 6"/>
          <p:cNvGraphicFramePr>
            <a:graphicFrameLocks noGrp="1"/>
          </p:cNvGraphicFramePr>
          <p:nvPr/>
        </p:nvGraphicFramePr>
        <p:xfrm>
          <a:off x="502920" y="2267712"/>
          <a:ext cx="11183112" cy="3547872"/>
        </p:xfrm>
        <a:graphic>
          <a:graphicData uri="http://schemas.openxmlformats.org/drawingml/2006/table">
            <a:tbl>
              <a:tblPr firstRow="1" bandRow="1">
                <a:tableStyleId>{5C22544A-7EE6-4342-B048-85BDC9FD1C3A}</a:tableStyleId>
              </a:tblPr>
              <a:tblGrid>
                <a:gridCol w="2926080"/>
                <a:gridCol w="1097280"/>
                <a:gridCol w="7159752"/>
              </a:tblGrid>
              <a:tr h="475488">
                <a:tc>
                  <a:txBody>
                    <a:bodyPr wrap="square"/>
                    <a:lstStyle/>
                    <a:p>
                      <a:pPr algn="ctr">
                        <a:spcBef>
                          <a:spcPts val="0"/>
                        </a:spcBef>
                        <a:spcAft>
                          <a:spcPts val="0"/>
                        </a:spcAft>
                      </a:pPr>
                      <a:r>
                        <a:rPr lang="tr-TR" sz="1600" b="1" i="0">
                          <a:solidFill>
                            <a:srgbClr val="FFFFFF"/>
                          </a:solidFill>
                          <a:latin typeface="Calibri"/>
                        </a:rPr>
                        <a:t>Coğrafi faktör</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İşaret</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Görseldeki ipucu</a:t>
                      </a:r>
                    </a:p>
                  </a:txBody>
                  <a:tcPr marL="54864" marR="54864" marT="18288" marB="18288" anchor="ctr">
                    <a:solidFill>
                      <a:srgbClr val="8C4A2F"/>
                    </a:solidFill>
                  </a:tcPr>
                </a:tc>
              </a:tr>
              <a:tr h="512064">
                <a:tc>
                  <a:txBody>
                    <a:bodyPr wrap="square"/>
                    <a:lstStyle/>
                    <a:p>
                      <a:pPr algn="l">
                        <a:spcBef>
                          <a:spcPts val="0"/>
                        </a:spcBef>
                        <a:spcAft>
                          <a:spcPts val="0"/>
                        </a:spcAft>
                      </a:pPr>
                      <a:r>
                        <a:rPr lang="tr-TR" sz="1700" b="0" i="0">
                          <a:solidFill>
                            <a:srgbClr val="262626"/>
                          </a:solidFill>
                          <a:latin typeface="Calibri"/>
                        </a:rPr>
                        <a:t>İklim koşulları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12064">
                <a:tc>
                  <a:txBody>
                    <a:bodyPr wrap="square"/>
                    <a:lstStyle/>
                    <a:p>
                      <a:pPr algn="l">
                        <a:spcBef>
                          <a:spcPts val="0"/>
                        </a:spcBef>
                        <a:spcAft>
                          <a:spcPts val="0"/>
                        </a:spcAft>
                      </a:pPr>
                      <a:r>
                        <a:rPr lang="tr-TR" sz="1700" b="0" i="0">
                          <a:solidFill>
                            <a:srgbClr val="262626"/>
                          </a:solidFill>
                          <a:latin typeface="Calibri"/>
                        </a:rPr>
                        <a:t>Toprak yapısı</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512064">
                <a:tc>
                  <a:txBody>
                    <a:bodyPr wrap="square"/>
                    <a:lstStyle/>
                    <a:p>
                      <a:pPr algn="l">
                        <a:spcBef>
                          <a:spcPts val="0"/>
                        </a:spcBef>
                        <a:spcAft>
                          <a:spcPts val="0"/>
                        </a:spcAft>
                      </a:pPr>
                      <a:r>
                        <a:rPr lang="tr-TR" sz="1700" b="0" i="0">
                          <a:solidFill>
                            <a:srgbClr val="262626"/>
                          </a:solidFill>
                          <a:latin typeface="Calibri"/>
                        </a:rPr>
                        <a:t>Ulaşım</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12064">
                <a:tc>
                  <a:txBody>
                    <a:bodyPr wrap="square"/>
                    <a:lstStyle/>
                    <a:p>
                      <a:pPr algn="l">
                        <a:spcBef>
                          <a:spcPts val="0"/>
                        </a:spcBef>
                        <a:spcAft>
                          <a:spcPts val="0"/>
                        </a:spcAft>
                      </a:pPr>
                      <a:r>
                        <a:rPr lang="tr-TR" sz="1700" b="0" i="0">
                          <a:solidFill>
                            <a:srgbClr val="262626"/>
                          </a:solidFill>
                          <a:latin typeface="Calibri"/>
                        </a:rPr>
                        <a:t>Ekonomik faaliyetler</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512064">
                <a:tc>
                  <a:txBody>
                    <a:bodyPr wrap="square"/>
                    <a:lstStyle/>
                    <a:p>
                      <a:pPr algn="l">
                        <a:spcBef>
                          <a:spcPts val="0"/>
                        </a:spcBef>
                        <a:spcAft>
                          <a:spcPts val="0"/>
                        </a:spcAft>
                      </a:pPr>
                      <a:r>
                        <a:rPr lang="tr-TR" sz="1700" b="0" i="0">
                          <a:solidFill>
                            <a:srgbClr val="262626"/>
                          </a:solidFill>
                          <a:latin typeface="Calibri"/>
                        </a:rPr>
                        <a:t>Yer şekilleri</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512064">
                <a:tc>
                  <a:txBody>
                    <a:bodyPr wrap="square"/>
                    <a:lstStyle/>
                    <a:p>
                      <a:pPr algn="l">
                        <a:spcBef>
                          <a:spcPts val="0"/>
                        </a:spcBef>
                        <a:spcAft>
                          <a:spcPts val="0"/>
                        </a:spcAft>
                      </a:pPr>
                      <a:r>
                        <a:rPr lang="tr-TR" sz="1700" b="0" i="0">
                          <a:solidFill>
                            <a:srgbClr val="262626"/>
                          </a:solidFill>
                          <a:latin typeface="Calibri"/>
                        </a:rPr>
                        <a:t>Su kaynakları</a:t>
                      </a:r>
                    </a:p>
                  </a:txBody>
                  <a:tcPr marL="54864" marR="54864" marT="18288" marB="18288" anchor="ctr">
                    <a:solidFill>
                      <a:srgbClr val="E3ECF5"/>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138</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158 / 173</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Bu yerleşme alanının yerleşme yeri olarak seçilmesinde hangi coğrafi faktörlerin etkili olabileceğini işaretleyiniz.</a:t>
            </a:r>
          </a:p>
        </p:txBody>
      </p:sp>
      <p:graphicFrame>
        <p:nvGraphicFramePr>
          <p:cNvPr id="7" name="Table 6"/>
          <p:cNvGraphicFramePr>
            <a:graphicFrameLocks noGrp="1"/>
          </p:cNvGraphicFramePr>
          <p:nvPr/>
        </p:nvGraphicFramePr>
        <p:xfrm>
          <a:off x="502920" y="2267712"/>
          <a:ext cx="11183112" cy="3547872"/>
        </p:xfrm>
        <a:graphic>
          <a:graphicData uri="http://schemas.openxmlformats.org/drawingml/2006/table">
            <a:tbl>
              <a:tblPr firstRow="1" bandRow="1">
                <a:tableStyleId>{5C22544A-7EE6-4342-B048-85BDC9FD1C3A}</a:tableStyleId>
              </a:tblPr>
              <a:tblGrid>
                <a:gridCol w="2926080"/>
                <a:gridCol w="1097280"/>
                <a:gridCol w="7159752"/>
              </a:tblGrid>
              <a:tr h="475488">
                <a:tc>
                  <a:txBody>
                    <a:bodyPr wrap="square"/>
                    <a:lstStyle/>
                    <a:p>
                      <a:pPr algn="ctr">
                        <a:spcBef>
                          <a:spcPts val="0"/>
                        </a:spcBef>
                        <a:spcAft>
                          <a:spcPts val="0"/>
                        </a:spcAft>
                      </a:pPr>
                      <a:r>
                        <a:rPr lang="tr-TR" sz="1600" b="1" i="0">
                          <a:solidFill>
                            <a:srgbClr val="FFFFFF"/>
                          </a:solidFill>
                          <a:latin typeface="Calibri"/>
                        </a:rPr>
                        <a:t>Coğrafi faktör</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İşaret</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Görseldeki ipucu</a:t>
                      </a:r>
                    </a:p>
                  </a:txBody>
                  <a:tcPr marL="54864" marR="54864" marT="18288" marB="18288" anchor="ctr">
                    <a:solidFill>
                      <a:srgbClr val="2E7D32"/>
                    </a:solidFill>
                  </a:tcPr>
                </a:tc>
              </a:tr>
              <a:tr h="512064">
                <a:tc>
                  <a:txBody>
                    <a:bodyPr wrap="square"/>
                    <a:lstStyle/>
                    <a:p>
                      <a:pPr algn="l">
                        <a:spcBef>
                          <a:spcPts val="0"/>
                        </a:spcBef>
                        <a:spcAft>
                          <a:spcPts val="0"/>
                        </a:spcAft>
                      </a:pPr>
                      <a:r>
                        <a:rPr lang="tr-TR" sz="1700" b="0" i="0">
                          <a:solidFill>
                            <a:srgbClr val="262626"/>
                          </a:solidFill>
                          <a:latin typeface="Calibri"/>
                        </a:rPr>
                        <a:t>İklim koşulları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Yeşil bitki örtüsü ve tarım alanları elverişli sıcaklık ve yağışı düşündürür</a:t>
                      </a:r>
                    </a:p>
                  </a:txBody>
                  <a:tcPr marL="54864" marR="54864" marT="18288" marB="18288" anchor="ctr">
                    <a:solidFill>
                      <a:srgbClr val="FFFFFF"/>
                    </a:solidFill>
                  </a:tcPr>
                </a:tc>
              </a:tr>
              <a:tr h="512064">
                <a:tc>
                  <a:txBody>
                    <a:bodyPr wrap="square"/>
                    <a:lstStyle/>
                    <a:p>
                      <a:pPr algn="l">
                        <a:spcBef>
                          <a:spcPts val="0"/>
                        </a:spcBef>
                        <a:spcAft>
                          <a:spcPts val="0"/>
                        </a:spcAft>
                      </a:pPr>
                      <a:r>
                        <a:rPr lang="tr-TR" sz="1700" b="0" i="0">
                          <a:solidFill>
                            <a:srgbClr val="262626"/>
                          </a:solidFill>
                          <a:latin typeface="Calibri"/>
                        </a:rPr>
                        <a:t>Toprak yapısı</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Düzlükte geniş tarım alanları ve bahçeler: verimli toprak</a:t>
                      </a:r>
                    </a:p>
                  </a:txBody>
                  <a:tcPr marL="54864" marR="54864" marT="18288" marB="18288" anchor="ctr">
                    <a:solidFill>
                      <a:srgbClr val="E3F1E4"/>
                    </a:solidFill>
                  </a:tcPr>
                </a:tc>
              </a:tr>
              <a:tr h="512064">
                <a:tc>
                  <a:txBody>
                    <a:bodyPr wrap="square"/>
                    <a:lstStyle/>
                    <a:p>
                      <a:pPr algn="l">
                        <a:spcBef>
                          <a:spcPts val="0"/>
                        </a:spcBef>
                        <a:spcAft>
                          <a:spcPts val="0"/>
                        </a:spcAft>
                      </a:pPr>
                      <a:r>
                        <a:rPr lang="tr-TR" sz="1700" b="0" i="0">
                          <a:solidFill>
                            <a:srgbClr val="262626"/>
                          </a:solidFill>
                          <a:latin typeface="Calibri"/>
                        </a:rPr>
                        <a:t>Ulaşım</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Kıyı boyunca uzanan ve yerleşmenin içine giren yollar</a:t>
                      </a:r>
                    </a:p>
                  </a:txBody>
                  <a:tcPr marL="54864" marR="54864" marT="18288" marB="18288" anchor="ctr">
                    <a:solidFill>
                      <a:srgbClr val="FFFFFF"/>
                    </a:solidFill>
                  </a:tcPr>
                </a:tc>
              </a:tr>
              <a:tr h="512064">
                <a:tc>
                  <a:txBody>
                    <a:bodyPr wrap="square"/>
                    <a:lstStyle/>
                    <a:p>
                      <a:pPr algn="l">
                        <a:spcBef>
                          <a:spcPts val="0"/>
                        </a:spcBef>
                        <a:spcAft>
                          <a:spcPts val="0"/>
                        </a:spcAft>
                      </a:pPr>
                      <a:r>
                        <a:rPr lang="tr-TR" sz="1700" b="0" i="0">
                          <a:solidFill>
                            <a:srgbClr val="262626"/>
                          </a:solidFill>
                          <a:latin typeface="Calibri"/>
                        </a:rPr>
                        <a:t>Ekonomik faaliyetler</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Tarım alanları; kıyıda kumsal (dinlenme, turizm olabilir)</a:t>
                      </a:r>
                    </a:p>
                  </a:txBody>
                  <a:tcPr marL="54864" marR="54864" marT="18288" marB="18288" anchor="ctr">
                    <a:solidFill>
                      <a:srgbClr val="E3F1E4"/>
                    </a:solidFill>
                  </a:tcPr>
                </a:tc>
              </a:tr>
              <a:tr h="512064">
                <a:tc>
                  <a:txBody>
                    <a:bodyPr wrap="square"/>
                    <a:lstStyle/>
                    <a:p>
                      <a:pPr algn="l">
                        <a:spcBef>
                          <a:spcPts val="0"/>
                        </a:spcBef>
                        <a:spcAft>
                          <a:spcPts val="0"/>
                        </a:spcAft>
                      </a:pPr>
                      <a:r>
                        <a:rPr lang="tr-TR" sz="1700" b="0" i="0">
                          <a:solidFill>
                            <a:srgbClr val="262626"/>
                          </a:solidFill>
                          <a:latin typeface="Calibri"/>
                        </a:rPr>
                        <a:t>Yer şekilleri</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Dağların eteğinde, kıyıda düz bir alan</a:t>
                      </a:r>
                    </a:p>
                  </a:txBody>
                  <a:tcPr marL="54864" marR="54864" marT="18288" marB="18288" anchor="ctr">
                    <a:solidFill>
                      <a:srgbClr val="FFFFFF"/>
                    </a:solidFill>
                  </a:tcPr>
                </a:tc>
              </a:tr>
              <a:tr h="512064">
                <a:tc>
                  <a:txBody>
                    <a:bodyPr wrap="square"/>
                    <a:lstStyle/>
                    <a:p>
                      <a:pPr algn="l">
                        <a:spcBef>
                          <a:spcPts val="0"/>
                        </a:spcBef>
                        <a:spcAft>
                          <a:spcPts val="0"/>
                        </a:spcAft>
                      </a:pPr>
                      <a:r>
                        <a:rPr lang="tr-TR" sz="1700" b="0" i="0">
                          <a:solidFill>
                            <a:srgbClr val="262626"/>
                          </a:solidFill>
                          <a:latin typeface="Calibri"/>
                        </a:rPr>
                        <a:t>Su kaynakları</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Büyük bir su kütlesinin kıyısında kurulmuş</a:t>
                      </a:r>
                    </a:p>
                  </a:txBody>
                  <a:tcPr marL="54864" marR="54864" marT="18288" marB="18288" anchor="ctr">
                    <a:solidFill>
                      <a:srgbClr val="E3F1E4"/>
                    </a:solidFill>
                  </a:tcPr>
                </a:tc>
              </a:tr>
            </a:tbl>
          </a:graphicData>
        </a:graphic>
      </p:graphicFrame>
      <p:sp>
        <p:nvSpPr>
          <p:cNvPr id="8" name="TextBox 7"/>
          <p:cNvSpPr txBox="1"/>
          <p:nvPr/>
        </p:nvSpPr>
        <p:spPr>
          <a:xfrm>
            <a:off x="502920" y="5843016"/>
            <a:ext cx="11185855" cy="365760"/>
          </a:xfrm>
          <a:prstGeom prst="rect">
            <a:avLst/>
          </a:prstGeom>
          <a:noFill/>
        </p:spPr>
        <p:txBody>
          <a:bodyPr wrap="square" anchor="t" lIns="73152" rIns="73152" tIns="36576" bIns="36576">
            <a:noAutofit/>
          </a:bodyPr>
          <a:lstStyle/>
          <a:p>
            <a:pPr algn="l">
              <a:spcBef>
                <a:spcPts val="0"/>
              </a:spcBef>
              <a:spcAft>
                <a:spcPts val="0"/>
              </a:spcAft>
            </a:pPr>
            <a:r>
              <a:rPr lang="tr-TR" sz="1500" b="0" i="0">
                <a:solidFill>
                  <a:srgbClr val="767676"/>
                </a:solidFill>
                <a:latin typeface="Calibri"/>
              </a:rPr>
              <a:t>Görselden çıkarım: her işaretin gerekçesi görselde gösterilebilmelidir.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138</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159 / 173</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a:t>
            </a:r>
          </a:p>
        </p:txBody>
      </p:sp>
      <p:pic>
        <p:nvPicPr>
          <p:cNvPr id="6" name="Picture 5" descr="sonu_yerlesme_s138.jpg"/>
          <p:cNvPicPr>
            <a:picLocks noChangeAspect="1"/>
          </p:cNvPicPr>
          <p:nvPr/>
        </p:nvPicPr>
        <p:blipFill>
          <a:blip r:embed="rId3"/>
          <a:stretch>
            <a:fillRect/>
          </a:stretch>
        </p:blipFill>
        <p:spPr>
          <a:xfrm>
            <a:off x="6202375" y="2389632"/>
            <a:ext cx="5486400" cy="2682240"/>
          </a:xfrm>
          <a:prstGeom prst="rect">
            <a:avLst/>
          </a:prstGeom>
          <a:ln w="9525">
            <a:solidFill>
              <a:srgbClr val="D9D9D9"/>
            </a:solidFill>
          </a:ln>
        </p:spPr>
      </p:pic>
      <p:sp>
        <p:nvSpPr>
          <p:cNvPr id="7" name="Rounded Rectangle 6"/>
          <p:cNvSpPr/>
          <p:nvPr/>
        </p:nvSpPr>
        <p:spPr>
          <a:xfrm>
            <a:off x="502920" y="1261872"/>
            <a:ext cx="5470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Bu yerleşme alanının yer seçiminde etkili olan coğrafi faktörler, yerleşmenin gelişimine ne tür katkılar sunmuş olabilir?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138</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160 / 173</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2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yerlesme_s138.jpg"/>
          <p:cNvPicPr>
            <a:picLocks noChangeAspect="1"/>
          </p:cNvPicPr>
          <p:nvPr/>
        </p:nvPicPr>
        <p:blipFill>
          <a:blip r:embed="rId3"/>
          <a:stretch>
            <a:fillRect/>
          </a:stretch>
        </p:blipFill>
        <p:spPr>
          <a:xfrm>
            <a:off x="6202375" y="2389632"/>
            <a:ext cx="5486400" cy="2682240"/>
          </a:xfrm>
          <a:prstGeom prst="rect">
            <a:avLst/>
          </a:prstGeom>
          <a:ln w="9525">
            <a:solidFill>
              <a:srgbClr val="D9D9D9"/>
            </a:solidFill>
          </a:ln>
        </p:spPr>
      </p:pic>
      <p:sp>
        <p:nvSpPr>
          <p:cNvPr id="7" name="Rounded Rectangle 6"/>
          <p:cNvSpPr/>
          <p:nvPr/>
        </p:nvSpPr>
        <p:spPr>
          <a:xfrm>
            <a:off x="502920" y="1261872"/>
            <a:ext cx="5470855" cy="13258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Bu yerleşme alanının yer seçiminde etkili olan coğrafi faktörler, yerleşmenin gelişimine ne tür katkılar sunmuş olabilir?</a:t>
            </a:r>
          </a:p>
        </p:txBody>
      </p:sp>
      <p:sp>
        <p:nvSpPr>
          <p:cNvPr id="8" name="Rounded Rectangle 7"/>
          <p:cNvSpPr/>
          <p:nvPr/>
        </p:nvSpPr>
        <p:spPr>
          <a:xfrm>
            <a:off x="502920" y="2724912"/>
            <a:ext cx="5470855" cy="3474721"/>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724912"/>
            <a:ext cx="109728" cy="3474721"/>
          </a:xfrm>
          <a:prstGeom prst="rect">
            <a:avLst/>
          </a:prstGeom>
          <a:solidFill>
            <a:srgbClr val="2E7D32"/>
          </a:solidFill>
          <a:ln>
            <a:noFill/>
          </a:ln>
          <a:effectLst/>
        </p:spPr>
        <p:txBody>
          <a:bodyPr rtlCol="0" anchor="ctr"/>
          <a:lstStyle/>
          <a:p/>
        </p:txBody>
      </p:sp>
      <p:sp>
        <p:nvSpPr>
          <p:cNvPr id="10" name="TextBox 9"/>
          <p:cNvSpPr txBox="1"/>
          <p:nvPr/>
        </p:nvSpPr>
        <p:spPr>
          <a:xfrm>
            <a:off x="731520" y="2779776"/>
            <a:ext cx="5150815" cy="3364993"/>
          </a:xfrm>
          <a:prstGeom prst="rect">
            <a:avLst/>
          </a:prstGeom>
          <a:noFill/>
        </p:spPr>
        <p:txBody>
          <a:bodyPr wrap="square" anchor="ctr" lIns="73152" rIns="73152" tIns="36576" bIns="36576">
            <a:noAutofit/>
          </a:bodyPr>
          <a:lstStyle/>
          <a:p>
            <a:pPr algn="l">
              <a:spcBef>
                <a:spcPts val="0"/>
              </a:spcBef>
              <a:spcAft>
                <a:spcPts val="380"/>
              </a:spcAft>
            </a:pPr>
            <a:r>
              <a:rPr lang="tr-TR" sz="2000" b="1" i="0">
                <a:solidFill>
                  <a:srgbClr val="2E7D32"/>
                </a:solidFill>
                <a:latin typeface="Calibri"/>
              </a:rPr>
              <a:t>Örnek cevap</a:t>
            </a:r>
          </a:p>
          <a:p>
            <a:pPr algn="l" marL="248620" indent="-248620">
              <a:spcBef>
                <a:spcPts val="0"/>
              </a:spcBef>
              <a:spcAft>
                <a:spcPts val="476"/>
              </a:spcAft>
            </a:pPr>
            <a:r>
              <a:rPr lang="tr-TR" sz="2000" b="1" i="0">
                <a:solidFill>
                  <a:srgbClr val="2C6696"/>
                </a:solidFill>
                <a:latin typeface="Calibri"/>
              </a:rPr>
              <a:t>•  </a:t>
            </a:r>
            <a:r>
              <a:rPr lang="tr-TR" sz="2000" b="0" i="0">
                <a:solidFill>
                  <a:srgbClr val="262626"/>
                </a:solidFill>
                <a:latin typeface="Calibri"/>
              </a:rPr>
              <a:t>Düzlük ve verimli toprak tarımı ve yerleşme alanının genişlemesini kolaylaştırmış olabilir.</a:t>
            </a:r>
          </a:p>
          <a:p>
            <a:pPr algn="l" marL="248620" indent="-248620">
              <a:spcBef>
                <a:spcPts val="0"/>
              </a:spcBef>
              <a:spcAft>
                <a:spcPts val="476"/>
              </a:spcAft>
            </a:pPr>
            <a:r>
              <a:rPr lang="tr-TR" sz="2000" b="1" i="0">
                <a:solidFill>
                  <a:srgbClr val="2C6696"/>
                </a:solidFill>
                <a:latin typeface="Calibri"/>
              </a:rPr>
              <a:t>•  </a:t>
            </a:r>
            <a:r>
              <a:rPr lang="tr-TR" sz="2000" b="0" i="0">
                <a:solidFill>
                  <a:srgbClr val="262626"/>
                </a:solidFill>
                <a:latin typeface="Calibri"/>
              </a:rPr>
              <a:t>Su kenarında olması su ihtiyacını karşılamış; kıyı ve kumsal dinlenme ve turizme olanak vermiş olabilir.</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Yollar ulaşımı ve ticareti kolaylaştırmış; ekonomik faaliyetler çeşitlendikçe yerleşme göç alıp büyümüş olabilir.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138</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161 / 173</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3</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3</a:t>
            </a:r>
          </a:p>
        </p:txBody>
      </p:sp>
      <p:pic>
        <p:nvPicPr>
          <p:cNvPr id="6" name="Picture 5" descr="sonu_yerlesme_s138.jpg"/>
          <p:cNvPicPr>
            <a:picLocks noChangeAspect="1"/>
          </p:cNvPicPr>
          <p:nvPr/>
        </p:nvPicPr>
        <p:blipFill>
          <a:blip r:embed="rId3"/>
          <a:stretch>
            <a:fillRect/>
          </a:stretch>
        </p:blipFill>
        <p:spPr>
          <a:xfrm>
            <a:off x="6202375" y="2389632"/>
            <a:ext cx="5486400" cy="2682240"/>
          </a:xfrm>
          <a:prstGeom prst="rect">
            <a:avLst/>
          </a:prstGeom>
          <a:ln w="9525">
            <a:solidFill>
              <a:srgbClr val="D9D9D9"/>
            </a:solidFill>
          </a:ln>
        </p:spPr>
      </p:pic>
      <p:sp>
        <p:nvSpPr>
          <p:cNvPr id="7" name="Rounded Rectangle 6"/>
          <p:cNvSpPr/>
          <p:nvPr/>
        </p:nvSpPr>
        <p:spPr>
          <a:xfrm>
            <a:off x="502920" y="1261872"/>
            <a:ext cx="5470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Bu yerleşme alanının gelişiminde etkili olan coğrafi faktörlerde meydana gelebilecek değişiklikler, bu yerleşim alanında hangi sonuçlara yol açabilir?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138</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162 / 173</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3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yerlesme_s138.jpg"/>
          <p:cNvPicPr>
            <a:picLocks noChangeAspect="1"/>
          </p:cNvPicPr>
          <p:nvPr/>
        </p:nvPicPr>
        <p:blipFill>
          <a:blip r:embed="rId3"/>
          <a:stretch>
            <a:fillRect/>
          </a:stretch>
        </p:blipFill>
        <p:spPr>
          <a:xfrm>
            <a:off x="6202375" y="2389632"/>
            <a:ext cx="5486400" cy="2682240"/>
          </a:xfrm>
          <a:prstGeom prst="rect">
            <a:avLst/>
          </a:prstGeom>
          <a:ln w="9525">
            <a:solidFill>
              <a:srgbClr val="D9D9D9"/>
            </a:solidFill>
          </a:ln>
        </p:spPr>
      </p:pic>
      <p:sp>
        <p:nvSpPr>
          <p:cNvPr id="7" name="Rounded Rectangle 6"/>
          <p:cNvSpPr/>
          <p:nvPr/>
        </p:nvSpPr>
        <p:spPr>
          <a:xfrm>
            <a:off x="502920" y="1261872"/>
            <a:ext cx="5470855" cy="13258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00" b="1" i="0">
                <a:solidFill>
                  <a:srgbClr val="262626"/>
                </a:solidFill>
                <a:latin typeface="Calibri"/>
              </a:rPr>
              <a:t>Bu yerleşme alanının gelişiminde etkili olan coğrafi faktörlerde meydana gelebilecek değişiklikler, bu yerleşim alanında hangi sonuçlara yol açabilir?</a:t>
            </a:r>
          </a:p>
        </p:txBody>
      </p:sp>
      <p:sp>
        <p:nvSpPr>
          <p:cNvPr id="8" name="Rounded Rectangle 7"/>
          <p:cNvSpPr/>
          <p:nvPr/>
        </p:nvSpPr>
        <p:spPr>
          <a:xfrm>
            <a:off x="502920" y="2724912"/>
            <a:ext cx="5470855" cy="3474721"/>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724912"/>
            <a:ext cx="109728" cy="3474721"/>
          </a:xfrm>
          <a:prstGeom prst="rect">
            <a:avLst/>
          </a:prstGeom>
          <a:solidFill>
            <a:srgbClr val="2E7D32"/>
          </a:solidFill>
          <a:ln>
            <a:noFill/>
          </a:ln>
          <a:effectLst/>
        </p:spPr>
        <p:txBody>
          <a:bodyPr rtlCol="0" anchor="ctr"/>
          <a:lstStyle/>
          <a:p/>
        </p:txBody>
      </p:sp>
      <p:sp>
        <p:nvSpPr>
          <p:cNvPr id="10" name="TextBox 9"/>
          <p:cNvSpPr txBox="1"/>
          <p:nvPr/>
        </p:nvSpPr>
        <p:spPr>
          <a:xfrm>
            <a:off x="731520" y="2779776"/>
            <a:ext cx="5150815" cy="3364993"/>
          </a:xfrm>
          <a:prstGeom prst="rect">
            <a:avLst/>
          </a:prstGeom>
          <a:noFill/>
        </p:spPr>
        <p:txBody>
          <a:bodyPr wrap="square" anchor="ctr" lIns="73152" rIns="73152" tIns="36576" bIns="36576">
            <a:noAutofit/>
          </a:bodyPr>
          <a:lstStyle/>
          <a:p>
            <a:pPr algn="l">
              <a:spcBef>
                <a:spcPts val="0"/>
              </a:spcBef>
              <a:spcAft>
                <a:spcPts val="390"/>
              </a:spcAft>
            </a:pPr>
            <a:r>
              <a:rPr lang="tr-TR" sz="1950" b="1" i="0">
                <a:solidFill>
                  <a:srgbClr val="2E7D32"/>
                </a:solidFill>
                <a:latin typeface="Calibri"/>
              </a:rPr>
              <a:t>Örnek cevap</a:t>
            </a:r>
          </a:p>
          <a:p>
            <a:pPr algn="l" marL="242405" indent="-242405">
              <a:spcBef>
                <a:spcPts val="0"/>
              </a:spcBef>
              <a:spcAft>
                <a:spcPts val="487"/>
              </a:spcAft>
            </a:pPr>
            <a:r>
              <a:rPr lang="tr-TR" sz="1950" b="1" i="0">
                <a:solidFill>
                  <a:srgbClr val="2C6696"/>
                </a:solidFill>
                <a:latin typeface="Calibri"/>
              </a:rPr>
              <a:t>•  </a:t>
            </a:r>
            <a:r>
              <a:rPr lang="tr-TR" sz="1950" b="0" i="0">
                <a:solidFill>
                  <a:srgbClr val="262626"/>
                </a:solidFill>
                <a:latin typeface="Calibri"/>
              </a:rPr>
              <a:t>Su kirlenir ya da azalırsa tarım, turizm ve içme suyu zarar görür.</a:t>
            </a:r>
          </a:p>
          <a:p>
            <a:pPr algn="l" marL="242405" indent="-242405">
              <a:spcBef>
                <a:spcPts val="0"/>
              </a:spcBef>
              <a:spcAft>
                <a:spcPts val="487"/>
              </a:spcAft>
            </a:pPr>
            <a:r>
              <a:rPr lang="tr-TR" sz="1950" b="1" i="0">
                <a:solidFill>
                  <a:srgbClr val="2C6696"/>
                </a:solidFill>
                <a:latin typeface="Calibri"/>
              </a:rPr>
              <a:t>•  </a:t>
            </a:r>
            <a:r>
              <a:rPr lang="tr-TR" sz="1950" b="0" i="0">
                <a:solidFill>
                  <a:srgbClr val="262626"/>
                </a:solidFill>
                <a:latin typeface="Calibri"/>
              </a:rPr>
              <a:t>Tarım alanları yapılaşmaya açılırsa tarım fonksiyonu zayıflar.</a:t>
            </a:r>
          </a:p>
          <a:p>
            <a:pPr algn="l" marL="242405" indent="-242405">
              <a:spcBef>
                <a:spcPts val="0"/>
              </a:spcBef>
              <a:spcAft>
                <a:spcPts val="487"/>
              </a:spcAft>
            </a:pPr>
            <a:r>
              <a:rPr lang="tr-TR" sz="1950" b="1" i="0">
                <a:solidFill>
                  <a:srgbClr val="2C6696"/>
                </a:solidFill>
                <a:latin typeface="Calibri"/>
              </a:rPr>
              <a:t>•  </a:t>
            </a:r>
            <a:r>
              <a:rPr lang="tr-TR" sz="1950" b="0" i="0">
                <a:solidFill>
                  <a:srgbClr val="262626"/>
                </a:solidFill>
                <a:latin typeface="Calibri"/>
              </a:rPr>
              <a:t>Yol güzergâhı değişirse ticaret ve gelişim yavaşlayabilir (Gediz örneği).</a:t>
            </a:r>
          </a:p>
          <a:p>
            <a:pPr algn="l" marL="242405" indent="-242405">
              <a:spcBef>
                <a:spcPts val="0"/>
              </a:spcBef>
              <a:spcAft>
                <a:spcPts val="0"/>
              </a:spcAft>
            </a:pPr>
            <a:r>
              <a:rPr lang="tr-TR" sz="1950" b="1" i="0">
                <a:solidFill>
                  <a:srgbClr val="2C6696"/>
                </a:solidFill>
                <a:latin typeface="Calibri"/>
              </a:rPr>
              <a:t>•  </a:t>
            </a:r>
            <a:r>
              <a:rPr lang="tr-TR" sz="1950" b="0" i="0">
                <a:solidFill>
                  <a:srgbClr val="262626"/>
                </a:solidFill>
                <a:latin typeface="Calibri"/>
              </a:rPr>
              <a:t>Yeni bir ekonomik faaliyet (sanayi, turizm) eklenirse yerleşme göç alıp büyüyebilir, fonksiyonları değişebilir.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138</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163 / 173</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Adana ve Gümüşhane</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7-8</a:t>
            </a:r>
          </a:p>
        </p:txBody>
      </p:sp>
      <p:pic>
        <p:nvPicPr>
          <p:cNvPr id="6" name="Picture 5" descr="sonu_adana_s140.jpg"/>
          <p:cNvPicPr>
            <a:picLocks noChangeAspect="1"/>
          </p:cNvPicPr>
          <p:nvPr/>
        </p:nvPicPr>
        <p:blipFill>
          <a:blip r:embed="rId3"/>
          <a:stretch>
            <a:fillRect/>
          </a:stretch>
        </p:blipFill>
        <p:spPr>
          <a:xfrm>
            <a:off x="2126288" y="1216152"/>
            <a:ext cx="2209030" cy="1600200"/>
          </a:xfrm>
          <a:prstGeom prst="rect">
            <a:avLst/>
          </a:prstGeom>
          <a:ln w="9525">
            <a:solidFill>
              <a:srgbClr val="D9D9D9"/>
            </a:solidFill>
          </a:ln>
        </p:spPr>
      </p:pic>
      <p:sp>
        <p:nvSpPr>
          <p:cNvPr id="7" name="Rounded Rectangle 6"/>
          <p:cNvSpPr/>
          <p:nvPr/>
        </p:nvSpPr>
        <p:spPr>
          <a:xfrm>
            <a:off x="502920" y="2907792"/>
            <a:ext cx="5455767" cy="3337560"/>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600"/>
              </a:spcAft>
            </a:pPr>
            <a:r>
              <a:rPr lang="tr-TR" sz="1700" b="1" i="0">
                <a:solidFill>
                  <a:srgbClr val="2C6E8F"/>
                </a:solidFill>
                <a:latin typeface="Calibri"/>
              </a:rPr>
              <a:t>ADANA</a:t>
            </a:r>
          </a:p>
          <a:p>
            <a:pPr algn="l">
              <a:spcBef>
                <a:spcPts val="0"/>
              </a:spcBef>
              <a:spcAft>
                <a:spcPts val="0"/>
              </a:spcAft>
            </a:pPr>
            <a:r>
              <a:rPr lang="tr-TR" sz="1700" b="0" i="0">
                <a:solidFill>
                  <a:srgbClr val="262626"/>
                </a:solidFill>
                <a:latin typeface="Calibri"/>
              </a:rPr>
              <a:t>Türkiye’nin güneyinde, ortalama 23 metre yükseklikte yer alan Adana; Seyhan ve Ceyhan nehirlerinin getirdiği alüvyonlarla kaplı verimli Çukurova’da yer almaktadır. Akdeniz iklimi koşullarında yer alan makiler doğal bitki örtüsünü oluşturur. Düz arazilerin çoğunlukta olması tarım başta olmak üzere ulaşım, hayvancılık, sanayi gibi ekonomik faaliyetleri kolaylaştırmıştır. Şehirde gelişmiş kara yolları, demir yolu istasyonu ve havaalanı bulunmaktadır. Göç alan şehirde 2024 TÜİK verilerine göre 2.280.484 kişi yaşamaktadır.</a:t>
            </a:r>
          </a:p>
        </p:txBody>
      </p:sp>
      <p:pic>
        <p:nvPicPr>
          <p:cNvPr id="8" name="Picture 7" descr="sonu_gumushane_s140.jpg"/>
          <p:cNvPicPr>
            <a:picLocks noChangeAspect="1"/>
          </p:cNvPicPr>
          <p:nvPr/>
        </p:nvPicPr>
        <p:blipFill>
          <a:blip r:embed="rId4"/>
          <a:stretch>
            <a:fillRect/>
          </a:stretch>
        </p:blipFill>
        <p:spPr>
          <a:xfrm>
            <a:off x="7845600" y="1216152"/>
            <a:ext cx="2230581" cy="1600200"/>
          </a:xfrm>
          <a:prstGeom prst="rect">
            <a:avLst/>
          </a:prstGeom>
          <a:ln w="9525">
            <a:solidFill>
              <a:srgbClr val="D9D9D9"/>
            </a:solidFill>
          </a:ln>
        </p:spPr>
      </p:pic>
      <p:sp>
        <p:nvSpPr>
          <p:cNvPr id="9" name="Rounded Rectangle 8"/>
          <p:cNvSpPr/>
          <p:nvPr/>
        </p:nvSpPr>
        <p:spPr>
          <a:xfrm>
            <a:off x="6233007" y="2907792"/>
            <a:ext cx="5455767" cy="3337560"/>
          </a:xfrm>
          <a:prstGeom prst="roundRect">
            <a:avLst>
              <a:gd name="adj" fmla="val 8000"/>
            </a:avLst>
          </a:prstGeom>
          <a:solidFill>
            <a:srgbClr val="F0F0F0"/>
          </a:solidFill>
          <a:ln>
            <a:noFill/>
          </a:ln>
          <a:effectLst/>
        </p:spPr>
        <p:txBody>
          <a:bodyPr rtlCol="0" anchor="ctr" wrap="square" lIns="137160" rIns="137160" tIns="73152" bIns="73152">
            <a:noAutofit/>
          </a:bodyPr>
          <a:lstStyle/>
          <a:p>
            <a:pPr algn="l">
              <a:spcBef>
                <a:spcPts val="0"/>
              </a:spcBef>
              <a:spcAft>
                <a:spcPts val="547"/>
              </a:spcAft>
            </a:pPr>
            <a:r>
              <a:rPr lang="tr-TR" sz="1550" b="1" i="0">
                <a:solidFill>
                  <a:srgbClr val="2E7D5B"/>
                </a:solidFill>
                <a:latin typeface="Calibri"/>
              </a:rPr>
              <a:t>GÜMÜŞHANE</a:t>
            </a:r>
          </a:p>
          <a:p>
            <a:pPr algn="l">
              <a:spcBef>
                <a:spcPts val="0"/>
              </a:spcBef>
              <a:spcAft>
                <a:spcPts val="0"/>
              </a:spcAft>
            </a:pPr>
            <a:r>
              <a:rPr lang="tr-TR" sz="1550" b="0" i="0">
                <a:solidFill>
                  <a:srgbClr val="262626"/>
                </a:solidFill>
                <a:latin typeface="Calibri"/>
              </a:rPr>
              <a:t>Türkiye’nin kuzeyinde, deniz seviyesinden 1210 metre yükseklikte yer alan Harşit ve Kelkit çayları ile sulanan Gümüşhane topraklarının %60’ı dağlarla %32’si ise platolarla kaplıdır. İklimi, Doğu Anadolu’nun sert karasal iklimi ile nemli Karadeniz iklimi arasında geçiş özelliğindedir. Kahverengi orman toprakları üzerinde karışık ormanlar bulunur. Dağlık ve engebeli topoğrafya koşulları ekonomik faaliyetleri sınırlandırmaktadır. Ulaşım, Zigana Geçidi’nden kara yolu ile sağlanmaktadır. Göç veren şehirde 2024 yılı TÜİK verilerine göre 142.579 kişi yaşamaktadır.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164 / 173</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7</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7</a:t>
            </a:r>
          </a:p>
        </p:txBody>
      </p:sp>
      <p:sp>
        <p:nvSpPr>
          <p:cNvPr id="6" name="Rounded Rectangle 5"/>
          <p:cNvSpPr/>
          <p:nvPr/>
        </p:nvSpPr>
        <p:spPr>
          <a:xfrm>
            <a:off x="502920" y="1243584"/>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Adana şehrinin kurulduğu ve üzerinde gelişim gösterdiği alanın sahip olduğu coğrafi koşullar, aşağıdaki fonksiyonlardan hangilerinin şehirde gelişimine olanak tanımıştır? İşaretleyiniz.</a:t>
            </a:r>
          </a:p>
        </p:txBody>
      </p:sp>
      <p:graphicFrame>
        <p:nvGraphicFramePr>
          <p:cNvPr id="7" name="Table 6"/>
          <p:cNvGraphicFramePr>
            <a:graphicFrameLocks noGrp="1"/>
          </p:cNvGraphicFramePr>
          <p:nvPr/>
        </p:nvGraphicFramePr>
        <p:xfrm>
          <a:off x="502920" y="2267712"/>
          <a:ext cx="11183112" cy="3547872"/>
        </p:xfrm>
        <a:graphic>
          <a:graphicData uri="http://schemas.openxmlformats.org/drawingml/2006/table">
            <a:tbl>
              <a:tblPr firstRow="1" bandRow="1">
                <a:tableStyleId>{5C22544A-7EE6-4342-B048-85BDC9FD1C3A}</a:tableStyleId>
              </a:tblPr>
              <a:tblGrid>
                <a:gridCol w="2560320"/>
                <a:gridCol w="1005840"/>
                <a:gridCol w="7616952"/>
              </a:tblGrid>
              <a:tr h="475488">
                <a:tc>
                  <a:txBody>
                    <a:bodyPr wrap="square"/>
                    <a:lstStyle/>
                    <a:p>
                      <a:pPr algn="ctr">
                        <a:spcBef>
                          <a:spcPts val="0"/>
                        </a:spcBef>
                        <a:spcAft>
                          <a:spcPts val="0"/>
                        </a:spcAft>
                      </a:pPr>
                      <a:r>
                        <a:rPr lang="tr-TR" sz="1600" b="1" i="0">
                          <a:solidFill>
                            <a:srgbClr val="FFFFFF"/>
                          </a:solidFill>
                          <a:latin typeface="Calibri"/>
                        </a:rPr>
                        <a:t>Fonksiyon</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İşaret</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Dayanak (metin ve s. 132)</a:t>
                      </a:r>
                    </a:p>
                  </a:txBody>
                  <a:tcPr marL="54864" marR="54864" marT="18288" marB="18288" anchor="ctr">
                    <a:solidFill>
                      <a:srgbClr val="2C6E8F"/>
                    </a:solidFill>
                  </a:tcPr>
                </a:tc>
              </a:tr>
              <a:tr h="384048">
                <a:tc>
                  <a:txBody>
                    <a:bodyPr wrap="square"/>
                    <a:lstStyle/>
                    <a:p>
                      <a:pPr algn="l">
                        <a:spcBef>
                          <a:spcPts val="0"/>
                        </a:spcBef>
                        <a:spcAft>
                          <a:spcPts val="0"/>
                        </a:spcAft>
                      </a:pPr>
                      <a:r>
                        <a:rPr lang="tr-TR" sz="1500" b="0" i="0">
                          <a:solidFill>
                            <a:srgbClr val="262626"/>
                          </a:solidFill>
                          <a:latin typeface="Calibri"/>
                        </a:rPr>
                        <a:t>Tarım</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Turizm</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384048">
                <a:tc>
                  <a:txBody>
                    <a:bodyPr wrap="square"/>
                    <a:lstStyle/>
                    <a:p>
                      <a:pPr algn="l">
                        <a:spcBef>
                          <a:spcPts val="0"/>
                        </a:spcBef>
                        <a:spcAft>
                          <a:spcPts val="0"/>
                        </a:spcAft>
                      </a:pPr>
                      <a:r>
                        <a:rPr lang="tr-TR" sz="1500" b="0" i="0">
                          <a:solidFill>
                            <a:srgbClr val="262626"/>
                          </a:solidFill>
                          <a:latin typeface="Calibri"/>
                        </a:rPr>
                        <a:t>Yönetim</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Ticaret</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384048">
                <a:tc>
                  <a:txBody>
                    <a:bodyPr wrap="square"/>
                    <a:lstStyle/>
                    <a:p>
                      <a:pPr algn="l">
                        <a:spcBef>
                          <a:spcPts val="0"/>
                        </a:spcBef>
                        <a:spcAft>
                          <a:spcPts val="0"/>
                        </a:spcAft>
                      </a:pPr>
                      <a:r>
                        <a:rPr lang="tr-TR" sz="1500" b="0" i="0">
                          <a:solidFill>
                            <a:srgbClr val="262626"/>
                          </a:solidFill>
                          <a:latin typeface="Calibri"/>
                        </a:rPr>
                        <a:t>Ulaşım</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Eğitim ve Kültür</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r h="384048">
                <a:tc>
                  <a:txBody>
                    <a:bodyPr wrap="square"/>
                    <a:lstStyle/>
                    <a:p>
                      <a:pPr algn="l">
                        <a:spcBef>
                          <a:spcPts val="0"/>
                        </a:spcBef>
                        <a:spcAft>
                          <a:spcPts val="0"/>
                        </a:spcAft>
                      </a:pPr>
                      <a:r>
                        <a:rPr lang="tr-TR" sz="1500" b="0" i="0">
                          <a:solidFill>
                            <a:srgbClr val="262626"/>
                          </a:solidFill>
                          <a:latin typeface="Calibri"/>
                        </a:rPr>
                        <a:t>Sanayi</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Savunma</a:t>
                      </a:r>
                    </a:p>
                  </a:txBody>
                  <a:tcPr marL="54864" marR="54864" marT="18288" marB="18288" anchor="ctr">
                    <a:solidFill>
                      <a:srgbClr val="E3ECF5"/>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ECF5"/>
                    </a:solidFill>
                  </a:tcPr>
                </a:tc>
                <a:tc>
                  <a:txBody>
                    <a:bodyPr wrap="square"/>
                    <a:lstStyle/>
                    <a:p>
                      <a:pPr algn="l">
                        <a:spcBef>
                          <a:spcPts val="0"/>
                        </a:spcBef>
                        <a:spcAft>
                          <a:spcPts val="0"/>
                        </a:spcAft>
                      </a:pPr>
                    </a:p>
                  </a:txBody>
                  <a:tcPr marL="54864" marR="54864" marT="18288" marB="18288" anchor="ctr">
                    <a:solidFill>
                      <a:srgbClr val="E3ECF5"/>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140</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165 / 173</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7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900" b="1" i="0">
                <a:solidFill>
                  <a:srgbClr val="262626"/>
                </a:solidFill>
                <a:latin typeface="Calibri"/>
              </a:rPr>
              <a:t>Adana şehrinin kurulduğu ve üzerinde gelişim gösterdiği alanın sahip olduğu coğrafi koşullar, aşağıdaki fonksiyonlardan hangilerinin şehirde gelişimine olanak tanımıştır? İşaretleyiniz.</a:t>
            </a:r>
          </a:p>
        </p:txBody>
      </p:sp>
      <p:graphicFrame>
        <p:nvGraphicFramePr>
          <p:cNvPr id="7" name="Table 6"/>
          <p:cNvGraphicFramePr>
            <a:graphicFrameLocks noGrp="1"/>
          </p:cNvGraphicFramePr>
          <p:nvPr/>
        </p:nvGraphicFramePr>
        <p:xfrm>
          <a:off x="502920" y="2267712"/>
          <a:ext cx="11183112" cy="3547872"/>
        </p:xfrm>
        <a:graphic>
          <a:graphicData uri="http://schemas.openxmlformats.org/drawingml/2006/table">
            <a:tbl>
              <a:tblPr firstRow="1" bandRow="1">
                <a:tableStyleId>{5C22544A-7EE6-4342-B048-85BDC9FD1C3A}</a:tableStyleId>
              </a:tblPr>
              <a:tblGrid>
                <a:gridCol w="2560320"/>
                <a:gridCol w="1005840"/>
                <a:gridCol w="7616952"/>
              </a:tblGrid>
              <a:tr h="475488">
                <a:tc>
                  <a:txBody>
                    <a:bodyPr wrap="square"/>
                    <a:lstStyle/>
                    <a:p>
                      <a:pPr algn="ctr">
                        <a:spcBef>
                          <a:spcPts val="0"/>
                        </a:spcBef>
                        <a:spcAft>
                          <a:spcPts val="0"/>
                        </a:spcAft>
                      </a:pPr>
                      <a:r>
                        <a:rPr lang="tr-TR" sz="1600" b="1" i="0">
                          <a:solidFill>
                            <a:srgbClr val="FFFFFF"/>
                          </a:solidFill>
                          <a:latin typeface="Calibri"/>
                        </a:rPr>
                        <a:t>Fonksiyon</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İşaret</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Dayanak (metin ve s. 132)</a:t>
                      </a:r>
                    </a:p>
                  </a:txBody>
                  <a:tcPr marL="54864" marR="54864" marT="18288" marB="18288" anchor="ctr">
                    <a:solidFill>
                      <a:srgbClr val="2E7D32"/>
                    </a:solidFill>
                  </a:tcPr>
                </a:tc>
              </a:tr>
              <a:tr h="384048">
                <a:tc>
                  <a:txBody>
                    <a:bodyPr wrap="square"/>
                    <a:lstStyle/>
                    <a:p>
                      <a:pPr algn="l">
                        <a:spcBef>
                          <a:spcPts val="0"/>
                        </a:spcBef>
                        <a:spcAft>
                          <a:spcPts val="0"/>
                        </a:spcAft>
                      </a:pPr>
                      <a:r>
                        <a:rPr lang="tr-TR" sz="1500" b="0" i="0">
                          <a:solidFill>
                            <a:srgbClr val="262626"/>
                          </a:solidFill>
                          <a:latin typeface="Calibri"/>
                        </a:rPr>
                        <a:t>Tarım</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Verimli Çukurova alüvyonları, düz araziler; hayvancılık da tarım fonksiyonundadır</a:t>
                      </a: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Turizm</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Metinde turizme ilişkin koşul yok</a:t>
                      </a:r>
                    </a:p>
                  </a:txBody>
                  <a:tcPr marL="54864" marR="54864" marT="18288" marB="18288" anchor="ctr">
                    <a:solidFill>
                      <a:srgbClr val="E3F1E4"/>
                    </a:solidFill>
                  </a:tcPr>
                </a:tc>
              </a:tr>
              <a:tr h="384048">
                <a:tc>
                  <a:txBody>
                    <a:bodyPr wrap="square"/>
                    <a:lstStyle/>
                    <a:p>
                      <a:pPr algn="l">
                        <a:spcBef>
                          <a:spcPts val="0"/>
                        </a:spcBef>
                        <a:spcAft>
                          <a:spcPts val="0"/>
                        </a:spcAft>
                      </a:pPr>
                      <a:r>
                        <a:rPr lang="tr-TR" sz="1500" b="0" i="0">
                          <a:solidFill>
                            <a:srgbClr val="262626"/>
                          </a:solidFill>
                          <a:latin typeface="Calibri"/>
                        </a:rPr>
                        <a:t>Yönetim</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Büyük il merkezidir (s. 132), ama bu coğrafi koşulun doğrudan sonucu değildir</a:t>
                      </a: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Ticaret</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Tarım ürünleri ve ulaşım ticareti besler; ticari faaliyetler arttı (s. 132)</a:t>
                      </a:r>
                    </a:p>
                  </a:txBody>
                  <a:tcPr marL="54864" marR="54864" marT="18288" marB="18288" anchor="ctr">
                    <a:solidFill>
                      <a:srgbClr val="E3F1E4"/>
                    </a:solidFill>
                  </a:tcPr>
                </a:tc>
              </a:tr>
              <a:tr h="384048">
                <a:tc>
                  <a:txBody>
                    <a:bodyPr wrap="square"/>
                    <a:lstStyle/>
                    <a:p>
                      <a:pPr algn="l">
                        <a:spcBef>
                          <a:spcPts val="0"/>
                        </a:spcBef>
                        <a:spcAft>
                          <a:spcPts val="0"/>
                        </a:spcAft>
                      </a:pPr>
                      <a:r>
                        <a:rPr lang="tr-TR" sz="1500" b="0" i="0">
                          <a:solidFill>
                            <a:srgbClr val="262626"/>
                          </a:solidFill>
                          <a:latin typeface="Calibri"/>
                        </a:rPr>
                        <a:t>Ulaşım</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Düz araziler; kara yolları, demir yolu istasyonu, havaalanı</a:t>
                      </a: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Eğitim ve Kültür</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Üniversiteler sonradan kuruldu (s. 132); koşullarla dolaylı ilişkili</a:t>
                      </a:r>
                    </a:p>
                  </a:txBody>
                  <a:tcPr marL="54864" marR="54864" marT="18288" marB="18288" anchor="ctr">
                    <a:solidFill>
                      <a:srgbClr val="E3F1E4"/>
                    </a:solidFill>
                  </a:tcPr>
                </a:tc>
              </a:tr>
              <a:tr h="384048">
                <a:tc>
                  <a:txBody>
                    <a:bodyPr wrap="square"/>
                    <a:lstStyle/>
                    <a:p>
                      <a:pPr algn="l">
                        <a:spcBef>
                          <a:spcPts val="0"/>
                        </a:spcBef>
                        <a:spcAft>
                          <a:spcPts val="0"/>
                        </a:spcAft>
                      </a:pPr>
                      <a:r>
                        <a:rPr lang="tr-TR" sz="1500" b="0" i="0">
                          <a:solidFill>
                            <a:srgbClr val="262626"/>
                          </a:solidFill>
                          <a:latin typeface="Calibri"/>
                        </a:rPr>
                        <a:t>Sanayi</a:t>
                      </a:r>
                    </a:p>
                  </a:txBody>
                  <a:tcPr marL="54864" marR="54864" marT="18288" marB="18288" anchor="ctr">
                    <a:solidFill>
                      <a:srgbClr val="FFFFFF"/>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Düz araziler sanayiyi kolaylaştırmış; küçük sanayi işletmeleri (s. 132)</a:t>
                      </a:r>
                    </a:p>
                  </a:txBody>
                  <a:tcPr marL="54864" marR="54864" marT="18288" marB="18288" anchor="ctr">
                    <a:solidFill>
                      <a:srgbClr val="FFFFFF"/>
                    </a:solidFill>
                  </a:tcPr>
                </a:tc>
              </a:tr>
              <a:tr h="384048">
                <a:tc>
                  <a:txBody>
                    <a:bodyPr wrap="square"/>
                    <a:lstStyle/>
                    <a:p>
                      <a:pPr algn="l">
                        <a:spcBef>
                          <a:spcPts val="0"/>
                        </a:spcBef>
                        <a:spcAft>
                          <a:spcPts val="0"/>
                        </a:spcAft>
                      </a:pPr>
                      <a:r>
                        <a:rPr lang="tr-TR" sz="1500" b="0" i="0">
                          <a:solidFill>
                            <a:srgbClr val="262626"/>
                          </a:solidFill>
                          <a:latin typeface="Calibri"/>
                        </a:rPr>
                        <a:t>Savunma</a:t>
                      </a:r>
                    </a:p>
                  </a:txBody>
                  <a:tcPr marL="54864" marR="54864" marT="18288" marB="18288" anchor="ctr">
                    <a:solidFill>
                      <a:srgbClr val="E3F1E4"/>
                    </a:solidFill>
                  </a:tcPr>
                </a:tc>
                <a:tc>
                  <a:txBody>
                    <a:bodyPr wrap="square"/>
                    <a:lstStyle/>
                    <a:p>
                      <a:pPr algn="ctr">
                        <a:spcBef>
                          <a:spcPts val="0"/>
                        </a:spcBef>
                        <a:spcAft>
                          <a:spcPts val="0"/>
                        </a:spcAft>
                      </a:pPr>
                      <a:r>
                        <a:rPr lang="tr-TR" sz="1500" b="0" i="0">
                          <a:solidFill>
                            <a:srgbClr val="262626"/>
                          </a:solidFill>
                          <a:latin typeface="Calibri"/>
                        </a:rPr>
                        <a:t>—</a:t>
                      </a:r>
                    </a:p>
                  </a:txBody>
                  <a:tcPr marL="54864" marR="54864" marT="18288" marB="18288" anchor="ctr">
                    <a:solidFill>
                      <a:srgbClr val="E3F1E4"/>
                    </a:solidFill>
                  </a:tcPr>
                </a:tc>
                <a:tc>
                  <a:txBody>
                    <a:bodyPr wrap="square"/>
                    <a:lstStyle/>
                    <a:p>
                      <a:pPr algn="l">
                        <a:spcBef>
                          <a:spcPts val="0"/>
                        </a:spcBef>
                        <a:spcAft>
                          <a:spcPts val="0"/>
                        </a:spcAft>
                      </a:pPr>
                      <a:r>
                        <a:rPr lang="tr-TR" sz="1500" b="0" i="0">
                          <a:solidFill>
                            <a:srgbClr val="262626"/>
                          </a:solidFill>
                          <a:latin typeface="Calibri"/>
                        </a:rPr>
                        <a:t>Metinde savunmaya ilişkin koşul yok</a:t>
                      </a:r>
                    </a:p>
                  </a:txBody>
                  <a:tcPr marL="54864" marR="54864" marT="18288" marB="18288" anchor="ctr">
                    <a:solidFill>
                      <a:srgbClr val="E3F1E4"/>
                    </a:solidFill>
                  </a:tcPr>
                </a:tc>
              </a:tr>
            </a:tbl>
          </a:graphicData>
        </a:graphic>
      </p:graphicFrame>
      <p:sp>
        <p:nvSpPr>
          <p:cNvPr id="8" name="TextBox 7"/>
          <p:cNvSpPr txBox="1"/>
          <p:nvPr/>
        </p:nvSpPr>
        <p:spPr>
          <a:xfrm>
            <a:off x="502920" y="5843016"/>
            <a:ext cx="11185855" cy="365760"/>
          </a:xfrm>
          <a:prstGeom prst="rect">
            <a:avLst/>
          </a:prstGeom>
          <a:noFill/>
        </p:spPr>
        <p:txBody>
          <a:bodyPr wrap="square" anchor="t" lIns="73152" rIns="73152" tIns="36576" bIns="36576">
            <a:noAutofit/>
          </a:bodyPr>
          <a:lstStyle/>
          <a:p>
            <a:pPr algn="l">
              <a:spcBef>
                <a:spcPts val="0"/>
              </a:spcBef>
              <a:spcAft>
                <a:spcPts val="0"/>
              </a:spcAft>
            </a:pPr>
            <a:r>
              <a:rPr lang="tr-TR" sz="1500" b="0" i="0">
                <a:solidFill>
                  <a:srgbClr val="767676"/>
                </a:solidFill>
                <a:latin typeface="Calibri"/>
              </a:rPr>
              <a:t>✓ işaretlenir · * tartışmalı, gerekçeli kabul · — işaretlenmez</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140</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166 / 173</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8</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8</a:t>
            </a:r>
          </a:p>
        </p:txBody>
      </p:sp>
      <p:pic>
        <p:nvPicPr>
          <p:cNvPr id="6" name="Picture 5" descr="sonu_gumushane_s140.jpg"/>
          <p:cNvPicPr>
            <a:picLocks noChangeAspect="1"/>
          </p:cNvPicPr>
          <p:nvPr/>
        </p:nvPicPr>
        <p:blipFill>
          <a:blip r:embed="rId3"/>
          <a:stretch>
            <a:fillRect/>
          </a:stretch>
        </p:blipFill>
        <p:spPr>
          <a:xfrm>
            <a:off x="7482535" y="2221992"/>
            <a:ext cx="4206240" cy="3017520"/>
          </a:xfrm>
          <a:prstGeom prst="rect">
            <a:avLst/>
          </a:prstGeom>
          <a:ln w="9525">
            <a:solidFill>
              <a:srgbClr val="D9D9D9"/>
            </a:solidFill>
          </a:ln>
        </p:spPr>
      </p:pic>
      <p:sp>
        <p:nvSpPr>
          <p:cNvPr id="7" name="Rounded Rectangle 6"/>
          <p:cNvSpPr/>
          <p:nvPr/>
        </p:nvSpPr>
        <p:spPr>
          <a:xfrm>
            <a:off x="502920" y="1261872"/>
            <a:ext cx="675101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Gümüşhane şehrinin yerleşim alanının sahip olduğu doğal koşullar, şehrin gelişiminde ne tür etkiler ortaya çıkarmış olabilir?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140</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167 / 173</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8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sonu_gumushane_s140.jpg"/>
          <p:cNvPicPr>
            <a:picLocks noChangeAspect="1"/>
          </p:cNvPicPr>
          <p:nvPr/>
        </p:nvPicPr>
        <p:blipFill>
          <a:blip r:embed="rId3"/>
          <a:stretch>
            <a:fillRect/>
          </a:stretch>
        </p:blipFill>
        <p:spPr>
          <a:xfrm>
            <a:off x="7482535" y="2221992"/>
            <a:ext cx="4206240" cy="3017520"/>
          </a:xfrm>
          <a:prstGeom prst="rect">
            <a:avLst/>
          </a:prstGeom>
          <a:ln w="9525">
            <a:solidFill>
              <a:srgbClr val="D9D9D9"/>
            </a:solidFill>
          </a:ln>
        </p:spPr>
      </p:pic>
      <p:sp>
        <p:nvSpPr>
          <p:cNvPr id="7" name="Rounded Rectangle 6"/>
          <p:cNvSpPr/>
          <p:nvPr/>
        </p:nvSpPr>
        <p:spPr>
          <a:xfrm>
            <a:off x="502920" y="1261872"/>
            <a:ext cx="6751015" cy="13258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Gümüşhane şehrinin yerleşim alanının sahip olduğu doğal koşullar, şehrin gelişiminde ne tür etkiler ortaya çıkarmış olabilir?</a:t>
            </a:r>
          </a:p>
        </p:txBody>
      </p:sp>
      <p:sp>
        <p:nvSpPr>
          <p:cNvPr id="8" name="Rounded Rectangle 7"/>
          <p:cNvSpPr/>
          <p:nvPr/>
        </p:nvSpPr>
        <p:spPr>
          <a:xfrm>
            <a:off x="502920" y="2724912"/>
            <a:ext cx="6751015" cy="3474721"/>
          </a:xfrm>
          <a:prstGeom prst="roundRect">
            <a:avLst>
              <a:gd name="adj" fmla="val 6000"/>
            </a:avLst>
          </a:prstGeom>
          <a:solidFill>
            <a:srgbClr val="E3F1E4"/>
          </a:solidFill>
          <a:ln>
            <a:noFill/>
          </a:ln>
          <a:effectLst/>
        </p:spPr>
        <p:txBody>
          <a:bodyPr rtlCol="0" anchor="ctr"/>
          <a:lstStyle/>
          <a:p/>
        </p:txBody>
      </p:sp>
      <p:sp>
        <p:nvSpPr>
          <p:cNvPr id="9" name="Rectangle 8"/>
          <p:cNvSpPr/>
          <p:nvPr/>
        </p:nvSpPr>
        <p:spPr>
          <a:xfrm>
            <a:off x="502920" y="2724912"/>
            <a:ext cx="109728" cy="3474721"/>
          </a:xfrm>
          <a:prstGeom prst="rect">
            <a:avLst/>
          </a:prstGeom>
          <a:solidFill>
            <a:srgbClr val="2E7D32"/>
          </a:solidFill>
          <a:ln>
            <a:noFill/>
          </a:ln>
          <a:effectLst/>
        </p:spPr>
        <p:txBody>
          <a:bodyPr rtlCol="0" anchor="ctr"/>
          <a:lstStyle/>
          <a:p/>
        </p:txBody>
      </p:sp>
      <p:sp>
        <p:nvSpPr>
          <p:cNvPr id="10" name="TextBox 9"/>
          <p:cNvSpPr txBox="1"/>
          <p:nvPr/>
        </p:nvSpPr>
        <p:spPr>
          <a:xfrm>
            <a:off x="731520" y="2779776"/>
            <a:ext cx="6430975" cy="3364993"/>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Toprakların çoğu dağ ve platodur; yerleşmeye ve tarıma uygun düz alan azdır, şehir dar alanda gelişmiştir.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Engebe ulaşımı zorlaştırır: ulaşım yalnız Zigana Geçidi'nden kara yoluyla sağlanır.</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Ekonomik faaliyetler sınırlı kalmış; şehir göç vermiş, nüfusu az kalmıştır.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140</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168 / 173</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Haritadaki beş yerleşme</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9-10</a:t>
            </a:r>
          </a:p>
        </p:txBody>
      </p:sp>
      <p:pic>
        <p:nvPicPr>
          <p:cNvPr id="6" name="Picture 5" descr="sonu_turkiye_s141.jpg"/>
          <p:cNvPicPr>
            <a:picLocks noChangeAspect="1"/>
          </p:cNvPicPr>
          <p:nvPr/>
        </p:nvPicPr>
        <p:blipFill>
          <a:blip r:embed="rId3"/>
          <a:stretch>
            <a:fillRect/>
          </a:stretch>
        </p:blipFill>
        <p:spPr>
          <a:xfrm>
            <a:off x="1956226" y="1243584"/>
            <a:ext cx="8279242" cy="4434840"/>
          </a:xfrm>
          <a:prstGeom prst="rect">
            <a:avLst/>
          </a:prstGeom>
          <a:ln w="9525">
            <a:solidFill>
              <a:srgbClr val="D9D9D9"/>
            </a:solidFill>
          </a:ln>
        </p:spPr>
      </p:pic>
      <p:sp>
        <p:nvSpPr>
          <p:cNvPr id="7" name="TextBox 6"/>
          <p:cNvSpPr txBox="1"/>
          <p:nvPr/>
        </p:nvSpPr>
        <p:spPr>
          <a:xfrm>
            <a:off x="502920" y="5742432"/>
            <a:ext cx="11185855" cy="50292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262626"/>
                </a:solidFill>
                <a:latin typeface="Calibri"/>
              </a:rPr>
              <a:t>9 ve 10. soruları aşağıdaki haritada verilen yerleşmeler ve bu yerleşmelerin sahip olduğu özelliklere göre cevaplayınız.</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141</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169 / 173</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9</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9</a:t>
            </a:r>
          </a:p>
        </p:txBody>
      </p:sp>
      <p:sp>
        <p:nvSpPr>
          <p:cNvPr id="6" name="Rounded Rectangle 5"/>
          <p:cNvSpPr/>
          <p:nvPr/>
        </p:nvSpPr>
        <p:spPr>
          <a:xfrm>
            <a:off x="502920" y="1243584"/>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50" b="1" i="0">
                <a:solidFill>
                  <a:srgbClr val="262626"/>
                </a:solidFill>
                <a:latin typeface="Calibri"/>
              </a:rPr>
              <a:t>Aşağıda verilen bilgiler haritadaki hangi yerleşmeyle ilgiliyse o yerleşmenin ismini ilgili boş alana yazınız.</a:t>
            </a:r>
          </a:p>
        </p:txBody>
      </p:sp>
      <p:graphicFrame>
        <p:nvGraphicFramePr>
          <p:cNvPr id="7" name="Table 6"/>
          <p:cNvGraphicFramePr>
            <a:graphicFrameLocks noGrp="1"/>
          </p:cNvGraphicFramePr>
          <p:nvPr/>
        </p:nvGraphicFramePr>
        <p:xfrm>
          <a:off x="502920" y="2039112"/>
          <a:ext cx="11183112" cy="3840480"/>
        </p:xfrm>
        <a:graphic>
          <a:graphicData uri="http://schemas.openxmlformats.org/drawingml/2006/table">
            <a:tbl>
              <a:tblPr firstRow="1" bandRow="1">
                <a:tableStyleId>{5C22544A-7EE6-4342-B048-85BDC9FD1C3A}</a:tableStyleId>
              </a:tblPr>
              <a:tblGrid>
                <a:gridCol w="548640"/>
                <a:gridCol w="8074152"/>
                <a:gridCol w="2560320"/>
              </a:tblGrid>
              <a:tr h="475488">
                <a:tc>
                  <a:txBody>
                    <a:bodyPr wrap="square"/>
                    <a:lstStyle/>
                    <a:p>
                      <a:pPr algn="ctr">
                        <a:spcBef>
                          <a:spcPts val="0"/>
                        </a:spcBef>
                        <a:spcAft>
                          <a:spcPts val="0"/>
                        </a:spcAft>
                      </a:pP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Bilgi (kitaptaki cümlenin özü)</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Yerleşme</a:t>
                      </a:r>
                    </a:p>
                  </a:txBody>
                  <a:tcPr marL="54864" marR="54864" marT="18288" marB="18288" anchor="ctr">
                    <a:solidFill>
                      <a:srgbClr val="2C6E8F"/>
                    </a:solidFill>
                  </a:tcPr>
                </a:tc>
              </a:tr>
              <a:tr h="420624">
                <a:tc>
                  <a:txBody>
                    <a:bodyPr wrap="square"/>
                    <a:lstStyle/>
                    <a:p>
                      <a:pPr algn="ctr">
                        <a:spcBef>
                          <a:spcPts val="0"/>
                        </a:spcBef>
                        <a:spcAft>
                          <a:spcPts val="0"/>
                        </a:spcAft>
                      </a:pPr>
                      <a:r>
                        <a:rPr lang="tr-TR" sz="1600" b="0" i="0">
                          <a:solidFill>
                            <a:srgbClr val="262626"/>
                          </a:solidFill>
                          <a:latin typeface="Calibri"/>
                        </a:rPr>
                        <a:t>a</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Petrolün bulunup işletilmeye başlanmasıyla … madencilik fonksiyonu</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20624">
                <a:tc>
                  <a:txBody>
                    <a:bodyPr wrap="square"/>
                    <a:lstStyle/>
                    <a:p>
                      <a:pPr algn="ctr">
                        <a:spcBef>
                          <a:spcPts val="0"/>
                        </a:spcBef>
                        <a:spcAft>
                          <a:spcPts val="0"/>
                        </a:spcAft>
                      </a:pPr>
                      <a:r>
                        <a:rPr lang="tr-TR" sz="1600" b="0" i="0">
                          <a:solidFill>
                            <a:srgbClr val="262626"/>
                          </a:solidFill>
                          <a:latin typeface="Calibri"/>
                        </a:rPr>
                        <a:t>b</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Eşsiz koy, körfez ve tesisleri sayesinde … turizm fonksiyonu</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420624">
                <a:tc>
                  <a:txBody>
                    <a:bodyPr wrap="square"/>
                    <a:lstStyle/>
                    <a:p>
                      <a:pPr algn="ctr">
                        <a:spcBef>
                          <a:spcPts val="0"/>
                        </a:spcBef>
                        <a:spcAft>
                          <a:spcPts val="0"/>
                        </a:spcAft>
                      </a:pPr>
                      <a:r>
                        <a:rPr lang="tr-TR" sz="1600" b="0" i="0">
                          <a:solidFill>
                            <a:srgbClr val="262626"/>
                          </a:solidFill>
                          <a:latin typeface="Calibri"/>
                        </a:rPr>
                        <a:t>c</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Yönetim fonksiyonuyla öne çıkan …; çok sayıda fonksiyon</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20624">
                <a:tc>
                  <a:txBody>
                    <a:bodyPr wrap="square"/>
                    <a:lstStyle/>
                    <a:p>
                      <a:pPr algn="ctr">
                        <a:spcBef>
                          <a:spcPts val="0"/>
                        </a:spcBef>
                        <a:spcAft>
                          <a:spcPts val="0"/>
                        </a:spcAft>
                      </a:pPr>
                      <a:r>
                        <a:rPr lang="tr-TR" sz="1600" b="0" i="0">
                          <a:solidFill>
                            <a:srgbClr val="262626"/>
                          </a:solidFill>
                          <a:latin typeface="Calibri"/>
                        </a:rPr>
                        <a:t>ç</a:t>
                      </a:r>
                    </a:p>
                  </a:txBody>
                  <a:tcPr marL="54864" marR="54864" marT="18288" marB="18288" anchor="ctr">
                    <a:solidFill>
                      <a:srgbClr val="E3ECF5"/>
                    </a:solidFill>
                  </a:tcPr>
                </a:tc>
                <a:tc>
                  <a:txBody>
                    <a:bodyPr wrap="square"/>
                    <a:lstStyle/>
                    <a:p>
                      <a:pPr algn="l">
                        <a:spcBef>
                          <a:spcPts val="0"/>
                        </a:spcBef>
                        <a:spcAft>
                          <a:spcPts val="0"/>
                        </a:spcAft>
                      </a:pPr>
                      <a:r>
                        <a:rPr lang="tr-TR" sz="1550" b="0" i="0">
                          <a:solidFill>
                            <a:srgbClr val="262626"/>
                          </a:solidFill>
                          <a:latin typeface="Calibri"/>
                        </a:rPr>
                        <a:t>Ekonomik gelişiminde topoğrafik koşullarının olumsuz etkilerini hisseden …; ihraç ürünüyle tarım</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420624">
                <a:tc>
                  <a:txBody>
                    <a:bodyPr wrap="square"/>
                    <a:lstStyle/>
                    <a:p>
                      <a:pPr algn="ctr">
                        <a:spcBef>
                          <a:spcPts val="0"/>
                        </a:spcBef>
                        <a:spcAft>
                          <a:spcPts val="0"/>
                        </a:spcAft>
                      </a:pPr>
                      <a:r>
                        <a:rPr lang="tr-TR" sz="1600" b="0" i="0">
                          <a:solidFill>
                            <a:srgbClr val="262626"/>
                          </a:solidFill>
                          <a:latin typeface="Calibri"/>
                        </a:rPr>
                        <a:t>d</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Çok sayıda fonksiyona sahip …; bölgesel ölçekte etki alanı</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20624">
                <a:tc>
                  <a:txBody>
                    <a:bodyPr wrap="square"/>
                    <a:lstStyle/>
                    <a:p>
                      <a:pPr algn="ctr">
                        <a:spcBef>
                          <a:spcPts val="0"/>
                        </a:spcBef>
                        <a:spcAft>
                          <a:spcPts val="0"/>
                        </a:spcAft>
                      </a:pPr>
                      <a:r>
                        <a:rPr lang="tr-TR" sz="1600" b="0" i="0">
                          <a:solidFill>
                            <a:srgbClr val="262626"/>
                          </a:solidFill>
                          <a:latin typeface="Calibri"/>
                        </a:rPr>
                        <a:t>e</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Yaylalar … ve … yerleşmelerinde yaygın</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420624">
                <a:tc>
                  <a:txBody>
                    <a:bodyPr wrap="square"/>
                    <a:lstStyle/>
                    <a:p>
                      <a:pPr algn="ctr">
                        <a:spcBef>
                          <a:spcPts val="0"/>
                        </a:spcBef>
                        <a:spcAft>
                          <a:spcPts val="0"/>
                        </a:spcAft>
                      </a:pPr>
                      <a:r>
                        <a:rPr lang="tr-TR" sz="1600" b="0" i="0">
                          <a:solidFill>
                            <a:srgbClr val="262626"/>
                          </a:solidFill>
                          <a:latin typeface="Calibri"/>
                        </a:rPr>
                        <a:t>f</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Mezralar … yerleşmesinde yaygın</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420624">
                <a:tc>
                  <a:txBody>
                    <a:bodyPr wrap="square"/>
                    <a:lstStyle/>
                    <a:p>
                      <a:pPr algn="ctr">
                        <a:spcBef>
                          <a:spcPts val="0"/>
                        </a:spcBef>
                        <a:spcAft>
                          <a:spcPts val="0"/>
                        </a:spcAft>
                      </a:pPr>
                      <a:r>
                        <a:rPr lang="tr-TR" sz="1600" b="0" i="0">
                          <a:solidFill>
                            <a:srgbClr val="262626"/>
                          </a:solidFill>
                          <a:latin typeface="Calibri"/>
                        </a:rPr>
                        <a:t>g</a:t>
                      </a:r>
                    </a:p>
                  </a:txBody>
                  <a:tcPr marL="54864" marR="54864" marT="18288" marB="18288" anchor="ctr">
                    <a:solidFill>
                      <a:srgbClr val="E3ECF5"/>
                    </a:solidFill>
                  </a:tcPr>
                </a:tc>
                <a:tc>
                  <a:txBody>
                    <a:bodyPr wrap="square"/>
                    <a:lstStyle/>
                    <a:p>
                      <a:pPr algn="l">
                        <a:spcBef>
                          <a:spcPts val="0"/>
                        </a:spcBef>
                        <a:spcAft>
                          <a:spcPts val="0"/>
                        </a:spcAft>
                      </a:pPr>
                      <a:r>
                        <a:rPr lang="tr-TR" sz="1600" b="0" i="0">
                          <a:solidFill>
                            <a:srgbClr val="262626"/>
                          </a:solidFill>
                          <a:latin typeface="Calibri"/>
                        </a:rPr>
                        <a:t>Obalar … yerleşmesinde görülür</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141</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170 / 173</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9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50" b="1" i="0">
                <a:solidFill>
                  <a:srgbClr val="262626"/>
                </a:solidFill>
                <a:latin typeface="Calibri"/>
              </a:rPr>
              <a:t>Aşağıda verilen bilgiler haritadaki hangi yerleşmeyle ilgiliyse o yerleşmenin ismini ilgili boş alana yazınız.</a:t>
            </a:r>
          </a:p>
        </p:txBody>
      </p:sp>
      <p:graphicFrame>
        <p:nvGraphicFramePr>
          <p:cNvPr id="7" name="Table 6"/>
          <p:cNvGraphicFramePr>
            <a:graphicFrameLocks noGrp="1"/>
          </p:cNvGraphicFramePr>
          <p:nvPr/>
        </p:nvGraphicFramePr>
        <p:xfrm>
          <a:off x="502920" y="2039112"/>
          <a:ext cx="11183112" cy="3840480"/>
        </p:xfrm>
        <a:graphic>
          <a:graphicData uri="http://schemas.openxmlformats.org/drawingml/2006/table">
            <a:tbl>
              <a:tblPr firstRow="1" bandRow="1">
                <a:tableStyleId>{5C22544A-7EE6-4342-B048-85BDC9FD1C3A}</a:tableStyleId>
              </a:tblPr>
              <a:tblGrid>
                <a:gridCol w="548640"/>
                <a:gridCol w="8074152"/>
                <a:gridCol w="2560320"/>
              </a:tblGrid>
              <a:tr h="475488">
                <a:tc>
                  <a:txBody>
                    <a:bodyPr wrap="square"/>
                    <a:lstStyle/>
                    <a:p>
                      <a:pPr algn="ctr">
                        <a:spcBef>
                          <a:spcPts val="0"/>
                        </a:spcBef>
                        <a:spcAft>
                          <a:spcPts val="0"/>
                        </a:spcAft>
                      </a:pP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Bilgi (kitaptaki cümlenin özü)</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Yerleşme</a:t>
                      </a:r>
                    </a:p>
                  </a:txBody>
                  <a:tcPr marL="54864" marR="54864" marT="18288" marB="18288" anchor="ctr">
                    <a:solidFill>
                      <a:srgbClr val="2E7D32"/>
                    </a:solidFill>
                  </a:tcPr>
                </a:tc>
              </a:tr>
              <a:tr h="420624">
                <a:tc>
                  <a:txBody>
                    <a:bodyPr wrap="square"/>
                    <a:lstStyle/>
                    <a:p>
                      <a:pPr algn="ctr">
                        <a:spcBef>
                          <a:spcPts val="0"/>
                        </a:spcBef>
                        <a:spcAft>
                          <a:spcPts val="0"/>
                        </a:spcAft>
                      </a:pPr>
                      <a:r>
                        <a:rPr lang="tr-TR" sz="1600" b="0" i="0">
                          <a:solidFill>
                            <a:srgbClr val="262626"/>
                          </a:solidFill>
                          <a:latin typeface="Calibri"/>
                        </a:rPr>
                        <a:t>a</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Petrolün bulunup işletilmeye başlanmasıyla … madencilik fonksiyonu</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Batman</a:t>
                      </a:r>
                    </a:p>
                  </a:txBody>
                  <a:tcPr marL="54864" marR="54864" marT="18288" marB="18288" anchor="ctr">
                    <a:solidFill>
                      <a:srgbClr val="FFFFFF"/>
                    </a:solidFill>
                  </a:tcPr>
                </a:tc>
              </a:tr>
              <a:tr h="420624">
                <a:tc>
                  <a:txBody>
                    <a:bodyPr wrap="square"/>
                    <a:lstStyle/>
                    <a:p>
                      <a:pPr algn="ctr">
                        <a:spcBef>
                          <a:spcPts val="0"/>
                        </a:spcBef>
                        <a:spcAft>
                          <a:spcPts val="0"/>
                        </a:spcAft>
                      </a:pPr>
                      <a:r>
                        <a:rPr lang="tr-TR" sz="1600" b="0" i="0">
                          <a:solidFill>
                            <a:srgbClr val="262626"/>
                          </a:solidFill>
                          <a:latin typeface="Calibri"/>
                        </a:rPr>
                        <a:t>b</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Eşsiz koy, körfez ve tesisleri sayesinde … turizm fonksiyonu</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Muğla</a:t>
                      </a:r>
                    </a:p>
                  </a:txBody>
                  <a:tcPr marL="54864" marR="54864" marT="18288" marB="18288" anchor="ctr">
                    <a:solidFill>
                      <a:srgbClr val="E3F1E4"/>
                    </a:solidFill>
                  </a:tcPr>
                </a:tc>
              </a:tr>
              <a:tr h="420624">
                <a:tc>
                  <a:txBody>
                    <a:bodyPr wrap="square"/>
                    <a:lstStyle/>
                    <a:p>
                      <a:pPr algn="ctr">
                        <a:spcBef>
                          <a:spcPts val="0"/>
                        </a:spcBef>
                        <a:spcAft>
                          <a:spcPts val="0"/>
                        </a:spcAft>
                      </a:pPr>
                      <a:r>
                        <a:rPr lang="tr-TR" sz="1600" b="0" i="0">
                          <a:solidFill>
                            <a:srgbClr val="262626"/>
                          </a:solidFill>
                          <a:latin typeface="Calibri"/>
                        </a:rPr>
                        <a:t>c</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Yönetim fonksiyonuyla öne çıkan …; çok sayıda fonksiyon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Ankara</a:t>
                      </a:r>
                    </a:p>
                  </a:txBody>
                  <a:tcPr marL="54864" marR="54864" marT="18288" marB="18288" anchor="ctr">
                    <a:solidFill>
                      <a:srgbClr val="FFFFFF"/>
                    </a:solidFill>
                  </a:tcPr>
                </a:tc>
              </a:tr>
              <a:tr h="420624">
                <a:tc>
                  <a:txBody>
                    <a:bodyPr wrap="square"/>
                    <a:lstStyle/>
                    <a:p>
                      <a:pPr algn="ctr">
                        <a:spcBef>
                          <a:spcPts val="0"/>
                        </a:spcBef>
                        <a:spcAft>
                          <a:spcPts val="0"/>
                        </a:spcAft>
                      </a:pPr>
                      <a:r>
                        <a:rPr lang="tr-TR" sz="1600" b="0" i="0">
                          <a:solidFill>
                            <a:srgbClr val="262626"/>
                          </a:solidFill>
                          <a:latin typeface="Calibri"/>
                        </a:rPr>
                        <a:t>ç</a:t>
                      </a:r>
                    </a:p>
                  </a:txBody>
                  <a:tcPr marL="54864" marR="54864" marT="18288" marB="18288" anchor="ctr">
                    <a:solidFill>
                      <a:srgbClr val="E3F1E4"/>
                    </a:solidFill>
                  </a:tcPr>
                </a:tc>
                <a:tc>
                  <a:txBody>
                    <a:bodyPr wrap="square"/>
                    <a:lstStyle/>
                    <a:p>
                      <a:pPr algn="l">
                        <a:spcBef>
                          <a:spcPts val="0"/>
                        </a:spcBef>
                        <a:spcAft>
                          <a:spcPts val="0"/>
                        </a:spcAft>
                      </a:pPr>
                      <a:r>
                        <a:rPr lang="tr-TR" sz="1550" b="0" i="0">
                          <a:solidFill>
                            <a:srgbClr val="262626"/>
                          </a:solidFill>
                          <a:latin typeface="Calibri"/>
                        </a:rPr>
                        <a:t>Ekonomik gelişiminde topoğrafik koşullarının olumsuz etkilerini hisseden …; ihraç ürünüyle tarım</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Giresun</a:t>
                      </a:r>
                    </a:p>
                  </a:txBody>
                  <a:tcPr marL="54864" marR="54864" marT="18288" marB="18288" anchor="ctr">
                    <a:solidFill>
                      <a:srgbClr val="E3F1E4"/>
                    </a:solidFill>
                  </a:tcPr>
                </a:tc>
              </a:tr>
              <a:tr h="420624">
                <a:tc>
                  <a:txBody>
                    <a:bodyPr wrap="square"/>
                    <a:lstStyle/>
                    <a:p>
                      <a:pPr algn="ctr">
                        <a:spcBef>
                          <a:spcPts val="0"/>
                        </a:spcBef>
                        <a:spcAft>
                          <a:spcPts val="0"/>
                        </a:spcAft>
                      </a:pPr>
                      <a:r>
                        <a:rPr lang="tr-TR" sz="1600" b="0" i="0">
                          <a:solidFill>
                            <a:srgbClr val="262626"/>
                          </a:solidFill>
                          <a:latin typeface="Calibri"/>
                        </a:rPr>
                        <a:t>d</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Çok sayıda fonksiyona sahip …; bölgesel ölçekte etki alanı</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İstanbul</a:t>
                      </a:r>
                    </a:p>
                  </a:txBody>
                  <a:tcPr marL="54864" marR="54864" marT="18288" marB="18288" anchor="ctr">
                    <a:solidFill>
                      <a:srgbClr val="FFFFFF"/>
                    </a:solidFill>
                  </a:tcPr>
                </a:tc>
              </a:tr>
              <a:tr h="420624">
                <a:tc>
                  <a:txBody>
                    <a:bodyPr wrap="square"/>
                    <a:lstStyle/>
                    <a:p>
                      <a:pPr algn="ctr">
                        <a:spcBef>
                          <a:spcPts val="0"/>
                        </a:spcBef>
                        <a:spcAft>
                          <a:spcPts val="0"/>
                        </a:spcAft>
                      </a:pPr>
                      <a:r>
                        <a:rPr lang="tr-TR" sz="1600" b="0" i="0">
                          <a:solidFill>
                            <a:srgbClr val="262626"/>
                          </a:solidFill>
                          <a:latin typeface="Calibri"/>
                        </a:rPr>
                        <a:t>e</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Yaylalar … ve … yerleşmelerinde yaygın</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Giresun ve Muğla*</a:t>
                      </a:r>
                    </a:p>
                  </a:txBody>
                  <a:tcPr marL="54864" marR="54864" marT="18288" marB="18288" anchor="ctr">
                    <a:solidFill>
                      <a:srgbClr val="E3F1E4"/>
                    </a:solidFill>
                  </a:tcPr>
                </a:tc>
              </a:tr>
              <a:tr h="420624">
                <a:tc>
                  <a:txBody>
                    <a:bodyPr wrap="square"/>
                    <a:lstStyle/>
                    <a:p>
                      <a:pPr algn="ctr">
                        <a:spcBef>
                          <a:spcPts val="0"/>
                        </a:spcBef>
                        <a:spcAft>
                          <a:spcPts val="0"/>
                        </a:spcAft>
                      </a:pPr>
                      <a:r>
                        <a:rPr lang="tr-TR" sz="1600" b="0" i="0">
                          <a:solidFill>
                            <a:srgbClr val="262626"/>
                          </a:solidFill>
                          <a:latin typeface="Calibri"/>
                        </a:rPr>
                        <a:t>f</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Mezralar … yerleşmesinde yaygın</a:t>
                      </a:r>
                    </a:p>
                  </a:txBody>
                  <a:tcPr marL="54864" marR="54864" marT="18288" marB="18288" anchor="ctr">
                    <a:solidFill>
                      <a:srgbClr val="FFFFFF"/>
                    </a:solidFill>
                  </a:tcPr>
                </a:tc>
                <a:tc>
                  <a:txBody>
                    <a:bodyPr wrap="square"/>
                    <a:lstStyle/>
                    <a:p>
                      <a:pPr algn="ctr">
                        <a:spcBef>
                          <a:spcPts val="0"/>
                        </a:spcBef>
                        <a:spcAft>
                          <a:spcPts val="0"/>
                        </a:spcAft>
                      </a:pPr>
                      <a:r>
                        <a:rPr lang="tr-TR" sz="1600" b="0" i="0">
                          <a:solidFill>
                            <a:srgbClr val="262626"/>
                          </a:solidFill>
                          <a:latin typeface="Calibri"/>
                        </a:rPr>
                        <a:t>Batman*</a:t>
                      </a:r>
                    </a:p>
                  </a:txBody>
                  <a:tcPr marL="54864" marR="54864" marT="18288" marB="18288" anchor="ctr">
                    <a:solidFill>
                      <a:srgbClr val="FFFFFF"/>
                    </a:solidFill>
                  </a:tcPr>
                </a:tc>
              </a:tr>
              <a:tr h="420624">
                <a:tc>
                  <a:txBody>
                    <a:bodyPr wrap="square"/>
                    <a:lstStyle/>
                    <a:p>
                      <a:pPr algn="ctr">
                        <a:spcBef>
                          <a:spcPts val="0"/>
                        </a:spcBef>
                        <a:spcAft>
                          <a:spcPts val="0"/>
                        </a:spcAft>
                      </a:pPr>
                      <a:r>
                        <a:rPr lang="tr-TR" sz="1600" b="0" i="0">
                          <a:solidFill>
                            <a:srgbClr val="262626"/>
                          </a:solidFill>
                          <a:latin typeface="Calibri"/>
                        </a:rPr>
                        <a:t>g</a:t>
                      </a:r>
                    </a:p>
                  </a:txBody>
                  <a:tcPr marL="54864" marR="54864" marT="18288" marB="18288" anchor="ctr">
                    <a:solidFill>
                      <a:srgbClr val="E3F1E4"/>
                    </a:solidFill>
                  </a:tcPr>
                </a:tc>
                <a:tc>
                  <a:txBody>
                    <a:bodyPr wrap="square"/>
                    <a:lstStyle/>
                    <a:p>
                      <a:pPr algn="l">
                        <a:spcBef>
                          <a:spcPts val="0"/>
                        </a:spcBef>
                        <a:spcAft>
                          <a:spcPts val="0"/>
                        </a:spcAft>
                      </a:pPr>
                      <a:r>
                        <a:rPr lang="tr-TR" sz="1600" b="0" i="0">
                          <a:solidFill>
                            <a:srgbClr val="262626"/>
                          </a:solidFill>
                          <a:latin typeface="Calibri"/>
                        </a:rPr>
                        <a:t>Obalar … yerleşmesinde görülür</a:t>
                      </a:r>
                    </a:p>
                  </a:txBody>
                  <a:tcPr marL="54864" marR="54864" marT="18288" marB="18288" anchor="ctr">
                    <a:solidFill>
                      <a:srgbClr val="E3F1E4"/>
                    </a:solidFill>
                  </a:tcPr>
                </a:tc>
                <a:tc>
                  <a:txBody>
                    <a:bodyPr wrap="square"/>
                    <a:lstStyle/>
                    <a:p>
                      <a:pPr algn="ctr">
                        <a:spcBef>
                          <a:spcPts val="0"/>
                        </a:spcBef>
                        <a:spcAft>
                          <a:spcPts val="0"/>
                        </a:spcAft>
                      </a:pPr>
                      <a:r>
                        <a:rPr lang="tr-TR" sz="1600" b="0" i="0">
                          <a:solidFill>
                            <a:srgbClr val="262626"/>
                          </a:solidFill>
                          <a:latin typeface="Calibri"/>
                        </a:rPr>
                        <a:t>Muğla*</a:t>
                      </a:r>
                    </a:p>
                  </a:txBody>
                  <a:tcPr marL="54864" marR="54864" marT="18288" marB="18288" anchor="ctr">
                    <a:solidFill>
                      <a:srgbClr val="E3F1E4"/>
                    </a:solidFill>
                  </a:tcPr>
                </a:tc>
              </a:tr>
            </a:tbl>
          </a:graphicData>
        </a:graphic>
      </p:graphicFrame>
      <p:sp>
        <p:nvSpPr>
          <p:cNvPr id="8" name="TextBox 7"/>
          <p:cNvSpPr txBox="1"/>
          <p:nvPr/>
        </p:nvSpPr>
        <p:spPr>
          <a:xfrm>
            <a:off x="502920" y="5907024"/>
            <a:ext cx="11185855" cy="365760"/>
          </a:xfrm>
          <a:prstGeom prst="rect">
            <a:avLst/>
          </a:prstGeom>
          <a:noFill/>
        </p:spPr>
        <p:txBody>
          <a:bodyPr wrap="square" anchor="t" lIns="73152" rIns="73152" tIns="36576" bIns="36576">
            <a:noAutofit/>
          </a:bodyPr>
          <a:lstStyle/>
          <a:p>
            <a:pPr algn="l">
              <a:spcBef>
                <a:spcPts val="0"/>
              </a:spcBef>
              <a:spcAft>
                <a:spcPts val="0"/>
              </a:spcAft>
            </a:pPr>
            <a:r>
              <a:rPr lang="tr-TR" sz="1500" b="0" i="0">
                <a:solidFill>
                  <a:srgbClr val="767676"/>
                </a:solidFill>
                <a:latin typeface="Calibri"/>
              </a:rPr>
              <a:t>* genel bilgiye dayalı, yoruma açık — kitap bu köy altı yerleşmelerinin yerini vermez.</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141</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171 / 173</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10</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10</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200" b="1" i="0">
                <a:solidFill>
                  <a:srgbClr val="262626"/>
                </a:solidFill>
                <a:latin typeface="Calibri"/>
              </a:rPr>
              <a:t>Yaşadığınız yerleşmenin gelişiminde etkili olan fonksiyonlar nelerdir? Yazınız.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172 / 173</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 sonu — Soru 10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Yaşadığınız yerleşmenin gelişiminde etkili olan fonksiyonlar nelerdir? Yazınız.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Cevap kişiseldir: performans çalışmandaki bulgularını kullan.</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Kitabın on fonksiyonundan (tarım, madencilik, sanayi, ticaret, yönetim, sağlık, ulaşım, turizm, eğitim ve kültürel, askerî) yerleşmende öne çıkanları yaz.</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Hâkim fonksiyonu belirt ve onu destekleyen bir doğal, bir beşerî faktörü yaz.</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141</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173 / 173</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GNL-COG10-SN-U4 — Ünite sonu · Ünite sonu ölçme ve değerlendirme (slayt 156-173)</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