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Üniteyi fotoğraflarla açmak: insanlar geçimini hangi işlerle sağlıyor?</a:t>
            </a:r>
          </a:p>
          <a:p/>
          <a:p>
            <a:r>
              <a:t>SÜRE: Ünite açılışı (20. hafta 1. aşama); aşamanın slaytları 1-6.</a:t>
            </a:r>
          </a:p>
          <a:p/>
          <a:p>
            <a:r>
              <a:t>NASIL: Fotoğrafları 15 saniye inceletin: 'Bu insanlar hangi işi yapıyor? Bu işleri nasıl gruplarız?' Cevapları beş haftalık yola bağlayın.</a:t>
            </a:r>
          </a:p>
          <a:p/>
          <a:p>
            <a:r>
              <a:t>BEKLENEN CEVAP: Laboratuvar çalışması, makine başında üretim, çarşıda alışveriş: araştırma, sanayi ve ticaret gibi farklı ekonomik faaliyetler; bunlar sektörlere ayrılır.</a:t>
            </a:r>
          </a:p>
          <a:p/>
          <a:p>
            <a:r>
              <a:t>KAYNAK: Kitap s. 143 ünite açılış görselleri. Ünite sunusu (s. 143): https://ders.eba.gov.tr/ders//redirectContent.jsp?resourceId=e056c1d20aaf7ad5845c521b6ab47306&amp;resourceType=1&amp;resourceLocation=2</a:t>
            </a:r>
          </a:p>
          <a:p/>
          <a:p>
            <a:r>
              <a:t>NOT: Bu sunum yalnız okul içi ders kullanımı içindir: görseller MEB ders kitabındandır.</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üç öğrenme çıktısını ve beş haftalık yolunu göstermek.</a:t>
            </a:r>
          </a:p>
          <a:p/>
          <a:p>
            <a:r>
              <a:t>NASIL: Kartları okuyun. Ünite 10 ders saatidir; 8-12 Mart 2. dönem ara tatilidir (22 ile 23. hafta arası); ünite 24. haftada biter, 25. hafta 6. ünite başlar.</a:t>
            </a:r>
          </a:p>
          <a:p/>
          <a:p>
            <a:r>
              <a:t>KAYNAK: Program (2026) COĞ.10.5.1-3; kitap s. 142.</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Ölçme araçlarını öğrencinin diliyle duyurmak.</a:t>
            </a:r>
          </a:p>
          <a:p/>
          <a:p>
            <a:r>
              <a:t>NASIL: Yapılandırılmış grid 21. haftada, çalışma yaprağı 22. haftada, kontrol listesi 23. haftadadır. Performans görevi bireysel bilgi görselidir (Türkiye'deki bir ekonomik sektör); hazırlığı 23. haftada duyurulur, görsel ve sunum 24. haftada sınıfta yapılır.</a:t>
            </a:r>
          </a:p>
          <a:p/>
          <a:p>
            <a:r>
              <a:t>KAYNAK: Kitap s. 142; program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Altı anahtar kavramı göstermek; ön bilgiyi yoklamak.</a:t>
            </a:r>
          </a:p>
          <a:p/>
          <a:p>
            <a:r>
              <a:t>NASIL: 'Bunlardan hangilerini duydunuz?' diye sorun. GSYİH 21. haftada (s. 153 Bilgi Notu), istihdam ve gelişmişlik 21-23. haftalarda grafiklerle işlenir.</a:t>
            </a:r>
          </a:p>
          <a:p/>
          <a:p>
            <a:r>
              <a:t>KAYNAK: Kitap s. 143 Anahtar Kavramlar; program (2026) aynı altı kavram.</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üç süreç bileşenini göstermek.</a:t>
            </a:r>
          </a:p>
          <a:p/>
          <a:p>
            <a:r>
              <a:t>NASIL: 'Sınıflandırma' sözcüğünü vurgulayın: bu hafta önce ölçütü bulacağız (a), sonra faaliyetleri sektörlere ayırıp (b) beş sektörde düzenleyeceğiz (c). Etiketleme (ç) 21. haftada.</a:t>
            </a:r>
          </a:p>
          <a:p/>
          <a:p>
            <a:r>
              <a:t>KAYNAK: Program (2026) COĞ.10.5.1 a-c.</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üç istasyon, birincil ve ikincil sektör birinci ders saatidir; üçüncül, dördüncül, beşincil sektör ve gerekçeli özet ikinci ders saatidir.</a:t>
            </a:r>
          </a:p>
          <a:p/>
          <a:p>
            <a:r>
              <a:t>KAYNAK: Ders planı, 20.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 ünite sonu ev çalışmasının dönütü (ders planı U4 19. hafta notu: 'dönüt 20. haftanın açılışında').</a:t>
            </a:r>
          </a:p>
          <a:p/>
          <a:p>
            <a:r>
              <a:t>SÜRE: 5 dk (esnek). Süre daralırsa ilk kısaltılan aşamadır.</a:t>
            </a:r>
          </a:p>
          <a:p/>
          <a:p>
            <a:r>
              <a:t>NASIL: Tabloyu yansıtın; ev kâğıtlarından en çok zorlanılan iki soruyu çözün. Ayrıntılı örnek cevaplar 4. ünite sunumunun 'Ünite sonu' bölümündedir. 4-6. sorular (Eski Gediz) 19. haftada sınıfta çözülmüştü. Öğrenciler eksiklerini kırmızı kalemle tamamlar; 2. dönem 1. yazılı sınav penceresi (29 Mart-9 Nisan) için tekrar olarak saklanır.</a:t>
            </a:r>
          </a:p>
          <a:p/>
          <a:p>
            <a:r>
              <a:t>KAYNAK: 10. Sınıf Coğrafya Ders Kitabı s. 138-141; 4. ünite sunumunun ünite sonu bölümü (kısa cevaplar oradaki örnek cevaplardan).</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Ön değerlendirme (not amaçlı değil): programın önerdiği zihin haritası.</a:t>
            </a:r>
          </a:p>
          <a:p/>
          <a:p>
            <a:r>
              <a:t>SÜRE: Aşama 7 dk: zihin haritası 3 dk, iki soru 3 dk, örnek cevap 1 dk.</a:t>
            </a:r>
          </a:p>
          <a:p/>
          <a:p>
            <a:r>
              <a:t>NASIL: Öğrenciler kitapta s. 144'teki boş yerlere ikişer örnek yazar. Dolaşarak birkaç kitaba bakın; şube listesine boş bırakılan sektörleri (çoğunlukla dördüncül ve beşincil) işaretleyin: zümre dosyası için sınıf özeti.</a:t>
            </a:r>
          </a:p>
          <a:p/>
          <a:p>
            <a:r>
              <a:t>KAYNAK: Kitap s. 144 Başlarken; program (2026)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kitabımızın s. 146-150 sayfalarındaki faaliyetler.</a:t>
            </a:r>
          </a:p>
          <a:p/>
          <a:p>
            <a:r>
              <a:t>BEKLENEN CEVAP: Kalın yazılanlar kitaptaki hazır örneklerdir. Beşincil sektörde kitap faaliyet olarak kişileri değil kararları sayar: 'yöneticiler, hükûmet yetkilileri, bilim insanları ve araştırmacılar tarafından alınan önemli kararlar' (s. 150). Farklı doğru örnekler kabul edilir; ayrıntısı bu derste.</a:t>
            </a:r>
          </a:p>
          <a:p/>
          <a:p>
            <a:r>
              <a:t>KAYNAK: Kitap s. 144 Başlarken; s. 146-150.</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ön değerlendirme sürecinin ikinci yarısı: ekonomik faaliyetlerin hayat kalitesine etkisine yönelik ön bilgiler (soru-cevap).</a:t>
            </a:r>
          </a:p>
          <a:p/>
          <a:p>
            <a:r>
              <a:t>SÜRE: 3 dk; ikililer 1 dk konuşur, iki-üç görüş alınır, doğru-yanlış denmez.</a:t>
            </a:r>
          </a:p>
          <a:p/>
          <a:p>
            <a:r>
              <a:t>KAYNAK: Kitap s. 144; program (2026)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Kitaba dayanan iki gerekçe s. 150 ve s. 153'tedir: Beşincil sektördeki ekonomik faaliyetlerde çalışanlar, genellikle eğitim seviyesi yüksek olan kişilerdir. Ekonomik açıdan gelişmiş olan bu ülkelerde kişi başına düşen enerji ve gıda tüketimi fazladır. 'Aynı sektörde işin türüne göre gelir değişir' ve 'gelir arttıkça ihtiyaçlar daha kolay karşılanır' cümleleri genel kabul gören bilgidir; gelir rakamı verilmez.</a:t>
            </a:r>
          </a:p>
          <a:p/>
          <a:p>
            <a:r>
              <a:t>KAYNAK: Kitap s. 144, 150, 153.</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(program): görsellerdeki faaliyetlerden hangilerini bildiklerini ve yakın çevrede yürütülenleri sormak.</a:t>
            </a:r>
          </a:p>
          <a:p/>
          <a:p>
            <a:r>
              <a:t>SÜRE: 6 dk: fotoğraflar 2 dk, ikili konuşma 2 dk, paylaşım ve örnek cevap 2 dk.</a:t>
            </a:r>
          </a:p>
          <a:p/>
          <a:p>
            <a:r>
              <a:t>NASIL: Önce 'Her fotoğrafta hangi iş yapılıyor?' diye sorun, sonra üç soruyu ikililere verin. Yaşadığımız yer hakkında sayı ve kurum adı istemeyin; bilinmeyen 'araştırılacak' diye yazılır.</a:t>
            </a:r>
          </a:p>
          <a:p/>
          <a:p>
            <a:r>
              <a:t>KAYNAK: Kitap s. 145 Konuya Başlarken; program köprü kurma. Ekonomik Faaliyetlerin Yerleşmelerin Gelişimine Etkisi (Etkileşimli İçerik) (s. 145): https://ders.eba.gov.tr/ders//redirectContent.jsp?resourceId=63c756a57b5469316d3600ab1e2659ed&amp;resourceType=1&amp;resourceLocation=2</a:t>
            </a:r>
          </a:p>
          <a:p/>
          <a:p>
            <a:r>
              <a:t>NOT: Fotoğrafların adı kitapta yazmaz; tanımlar sayfa görüntüsünden yapıldı (1 metal işleme tesisi, 2 konteyner limanı, 3 tarla, 4 yolcu gemisi iskelesi).</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fotoğraflardan çıkarım ve cevap çerçevesi.</a:t>
            </a:r>
          </a:p>
          <a:p/>
          <a:p>
            <a:r>
              <a:t>BEKLENEN CEVAP: Fotoğrafların sektörü kitabın s. 147-149 tanımlarına göredir (sanayi s. 147; ticaret, ulaşım s. 148-149). 4. fotoğraf turizm amaçlı yolculuk da olabilir: gerekçeli cevap kabul edilir. Yaşadığımız yere ait istatistik, kurum ya da tesis adı sunumda verilmez; öğrencinin bildiği gözlemle sınırlıdır. Programın köprü kurma önerisi: yaşanılan yerin gelişiminde tarım, sanayi ve hizmet sektörlerinin etkileri üzerine görüş paylaşımı.</a:t>
            </a:r>
          </a:p>
          <a:p/>
          <a:p>
            <a:r>
              <a:t>KAYNAK: Kitap s. 145, 147-149; program köprü kurma.</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öğrenme-öğretme uygulaması: zihin haritasındaki kavramlarla ilişki kurarak ekonomik faaliyet kavramını tanımlamak.</a:t>
            </a:r>
          </a:p>
          <a:p/>
          <a:p>
            <a:r>
              <a:t>SÜRE: 2 dk.</a:t>
            </a:r>
          </a:p>
          <a:p/>
          <a:p>
            <a:r>
              <a:t>KAYNAK: Program (2026) COĞ.10.5.1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Ortak cümle.</a:t>
            </a:r>
          </a:p>
          <a:p/>
          <a:p>
            <a:r>
              <a:t>BEKLENEN CEVAP: Kitapta ve sözlükte 'ekonomik faaliyet' tanımı yoktur (ORTAK_BAGLAM §4: tanım uydurulmaz). Cümle sınıfın çalışma cümlesidir; 'elde edilen gelir' ifadesi kitabın s. 144 ve s. 151 sorularındandır. Öğrencilerin kendi cümleleri bu öğeleri taşıyorsa kabul edilir.</a:t>
            </a:r>
          </a:p>
          <a:p/>
          <a:p>
            <a:r>
              <a:t>KAYNAK: Kitap s. 144-145, 151; program COĞ.10.5.1.</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sınıflandırmanın ölçütü faaliyetin üretim özellikleridir.</a:t>
            </a:r>
          </a:p>
          <a:p/>
          <a:p>
            <a:r>
              <a:t>NASIL: Alıntıyı okutun; iki kartı karşılaştırın: 'Tarla ile fabrika aynı sektörde mi? Neden değil?' Ölçüt kelimesini tahtaya yazın: üretim özelliği.</a:t>
            </a:r>
          </a:p>
          <a:p/>
          <a:p>
            <a:r>
              <a:t>KAYNAK: Kitap s. 145; program COĞ.10.5.1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Sınıflandırmanın tarihçesi: 1940'larda üç sektör, bilgi ve teknolojiyle beş sektör.</a:t>
            </a:r>
          </a:p>
          <a:p/>
          <a:p>
            <a:r>
              <a:t>NASIL: Soldan sağa okutun. 'Son 30 yılda ne değişti?' → sanayiden hizmete dönüşüm; hizmet sektörü kendi içinde bölündü. Beş sektörün renklerini bu ünite boyunca kullanacağız.</a:t>
            </a:r>
          </a:p>
          <a:p/>
          <a:p>
            <a:r>
              <a:t>KAYNAK: Kitap s. 145.</a:t>
            </a:r>
          </a:p>
        </p:txBody>
      </p:sp>
      <p:sp>
        <p:nvSpPr>
          <p:cNvPr id="4" name="Slide Number Placeholder 3"/>
          <p:cNvSpPr>
            <a:spLocks noGrp="1"/>
          </p:cNvSpPr>
          <p:nvPr>
            <p:ph type="sldNum" idx="5" sz="quarter"/>
          </p:nvPr>
        </p:nvSpPr>
        <p:spPr/>
      </p:sp>
    </p:spTree>
  </p:cSld>
  <p:clrMapOvr>
    <a:masterClrMapping/>
  </p:clrMapOvr>
</p:notes>
</file>

<file path=ppt/notesSlides/notesSlide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Birincil sektörün tanımı ve fotoğraflarla beş faaliyeti.</a:t>
            </a:r>
          </a:p>
          <a:p/>
          <a:p>
            <a:r>
              <a:t>NASIL: Tanımı okutun; 'temel madde' örneklerini (bitki, balık, maden) parmakla saydırın. Fotoğraflarda doğal ortamdan ne elde ediliyor? (çay yaprağı, süt ve et, tomruk, mermer blokları). Balıkçılığın fotoğrafı kitapta yoktur.</a:t>
            </a:r>
          </a:p>
          <a:p/>
          <a:p>
            <a:r>
              <a:t>KAYNAK: Kitap s. 146 metin ve Görsel 5.1-5.4.</a:t>
            </a:r>
          </a:p>
          <a:p/>
          <a:p>
            <a:r>
              <a:t>NOT: Fotoğraflardaki ürün adları (çay, mermer) görselden okunan örneklerdir; kitap yalnız faaliyet adını yazar.</a:t>
            </a:r>
          </a:p>
        </p:txBody>
      </p:sp>
      <p:sp>
        <p:nvSpPr>
          <p:cNvPr id="4" name="Slide Number Placeholder 3"/>
          <p:cNvSpPr>
            <a:spLocks noGrp="1"/>
          </p:cNvSpPr>
          <p:nvPr>
            <p:ph type="sldNum" idx="5" sz="quarter"/>
          </p:nvPr>
        </p:nvSpPr>
        <p:spPr/>
      </p:sp>
    </p:spTree>
  </p:cSld>
  <p:clrMapOvr>
    <a:masterClrMapping/>
  </p:clrMapOvr>
</p:notes>
</file>

<file path=ppt/notesSlides/notesSlide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Beş faaliyetin kitaptaki tanımları.</a:t>
            </a:r>
          </a:p>
          <a:p/>
          <a:p>
            <a:r>
              <a:t>NASIL: Beş öğrenciye birer kart okutun; ortak yanı sorun: hepsi doğal ortamdan temel madde elde eder. Ormancılığın 'korunması, planlanması' ifadesine dikkat çekin.</a:t>
            </a:r>
          </a:p>
          <a:p/>
          <a:p>
            <a:r>
              <a:t>KAYNAK: Kitap s. 146.</a:t>
            </a:r>
          </a:p>
        </p:txBody>
      </p:sp>
      <p:sp>
        <p:nvSpPr>
          <p:cNvPr id="4" name="Slide Number Placeholder 3"/>
          <p:cNvSpPr>
            <a:spLocks noGrp="1"/>
          </p:cNvSpPr>
          <p:nvPr>
            <p:ph type="sldNum" idx="5" sz="quarter"/>
          </p:nvPr>
        </p:nvSpPr>
        <p:spPr/>
      </p:sp>
    </p:spTree>
  </p:cSld>
  <p:clrMapOvr>
    <a:masterClrMapping/>
  </p:clrMapOvr>
</p:notes>
</file>

<file path=ppt/notesSlides/notesSlide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İkincil sektörün tanımı ve üç faaliyeti.</a:t>
            </a:r>
          </a:p>
          <a:p/>
          <a:p>
            <a:r>
              <a:t>NASIL: Tanımdaki 'ham madde' ve 'yarı işlenmiş madde' ifadelerini ayırın: iplik, kumaşın yarı işlenmiş maddesidir. İnşaatın neden ikincil olduğunu sorun: yapı malzemesi işlenip kullanılabilir yapıya dönüşür.</a:t>
            </a:r>
          </a:p>
          <a:p/>
          <a:p>
            <a:r>
              <a:t>KAYNAK: Kitap s. 147.</a:t>
            </a:r>
          </a:p>
        </p:txBody>
      </p:sp>
      <p:sp>
        <p:nvSpPr>
          <p:cNvPr id="4" name="Slide Number Placeholder 3"/>
          <p:cNvSpPr>
            <a:spLocks noGrp="1"/>
          </p:cNvSpPr>
          <p:nvPr>
            <p:ph type="sldNum" idx="5" sz="quarter"/>
          </p:nvPr>
        </p:nvSpPr>
        <p:spPr/>
      </p:sp>
    </p:spTree>
  </p:cSld>
  <p:clrMapOvr>
    <a:masterClrMapping/>
  </p:clrMapOvr>
</p:note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sanayi örneğini zincir olarak, enerji üretimini kaynak-enerji eşlemesiyle göstermek.</a:t>
            </a:r>
          </a:p>
          <a:p/>
          <a:p>
            <a:r>
              <a:t>NASIL: Zincirde 'Pamuk hangi sektörde?' → birincil (tarım); sonraki halkalar ikincil. Enerji tablosunu okutun: kaynak doğadan (birincil sektör ürünü olabilir), dönüştürme ikincil.</a:t>
            </a:r>
          </a:p>
          <a:p/>
          <a:p>
            <a:r>
              <a:t>KAYNAK: Kitap s. 147 metin ve Görsel 5.6.</a:t>
            </a:r>
          </a:p>
          <a:p/>
          <a:p>
            <a:r>
              <a:t>NOT: 'Hafif sanayi' ve 'ağır sanayi' kitapta sanayinin kapsamı olarak geçer: Sanayi, atölye tipi hafif sanayiden tüm teknolojik imkânların kullanıldığı ağır sanayiye kadar geniş bir faaliyet alanını kapsar.</a:t>
            </a:r>
          </a:p>
        </p:txBody>
      </p:sp>
      <p:sp>
        <p:nvSpPr>
          <p:cNvPr id="4" name="Slide Number Placeholder 3"/>
          <p:cNvSpPr>
            <a:spLocks noGrp="1"/>
          </p:cNvSpPr>
          <p:nvPr>
            <p:ph type="sldNum" idx="5" sz="quarter"/>
          </p:nvPr>
        </p:nvSpPr>
        <p:spPr/>
      </p:sp>
    </p:spTree>
  </p:cSld>
  <p:clrMapOvr>
    <a:masterClrMapping/>
  </p:clrMapOvr>
</p:notes>
</file>

<file path=ppt/notesSlides/notesSlide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a:t>
            </a:r>
          </a:p>
          <a:p/>
          <a:p>
            <a:r>
              <a:t>NASIL: Parmakla cevap (1 = A … 5 = E). Birinci ders saati burada biter: kısa geçiş.</a:t>
            </a:r>
          </a:p>
          <a:p/>
          <a:p>
            <a:r>
              <a:t>KAYNAK: Kitap s. 146-150.</a:t>
            </a:r>
          </a:p>
        </p:txBody>
      </p:sp>
      <p:sp>
        <p:nvSpPr>
          <p:cNvPr id="4" name="Slide Number Placeholder 3"/>
          <p:cNvSpPr>
            <a:spLocks noGrp="1"/>
          </p:cNvSpPr>
          <p:nvPr>
            <p:ph type="sldNum" idx="5" sz="quarter"/>
          </p:nvPr>
        </p:nvSpPr>
        <p:spPr/>
      </p:sp>
    </p:spTree>
  </p:cSld>
  <p:clrMapOvr>
    <a:masterClrMapping/>
  </p:clrMapOvr>
</p:notes>
</file>

<file path=ppt/notesSlides/notesSlide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147: ikincil sektördeki başlıca faaliyetler sanayi, enerji üretimi ve inşaattır. Balıkçılık birincil; turizm ve bankacılık (finans) üçüncül; grafik tasarım dördüncül sektördedir.</a:t>
            </a:r>
          </a:p>
        </p:txBody>
      </p:sp>
      <p:sp>
        <p:nvSpPr>
          <p:cNvPr id="4" name="Slide Number Placeholder 3"/>
          <p:cNvSpPr>
            <a:spLocks noGrp="1"/>
          </p:cNvSpPr>
          <p:nvPr>
            <p:ph type="sldNum" idx="5" sz="quarter"/>
          </p:nvPr>
        </p:nvSpPr>
        <p:spPr/>
      </p:sp>
    </p:spTree>
  </p:cSld>
  <p:clrMapOvr>
    <a:masterClrMapping/>
  </p:clrMapOvr>
</p:notes>
</file>

<file path=ppt/notesSlides/notesSlide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Üçüncül sektörün kapsamı, çok sayıda insan çalışmasının nedeni ve meslekler.</a:t>
            </a:r>
          </a:p>
          <a:p/>
          <a:p>
            <a:r>
              <a:t>NASIL: 'Neden en çok insan bu sektörde çalışıyor?' → insan gücüne ihtiyaç fazla. Meslek listesinden sınıftaki öğrencilerin ailelerinde olanları sorabilirsiniz (isim ve iş yeri sorulmaz).</a:t>
            </a:r>
          </a:p>
          <a:p/>
          <a:p>
            <a:r>
              <a:t>KAYNAK: Kitap s. 148.</a:t>
            </a:r>
          </a:p>
        </p:txBody>
      </p:sp>
      <p:sp>
        <p:nvSpPr>
          <p:cNvPr id="4" name="Slide Number Placeholder 3"/>
          <p:cNvSpPr>
            <a:spLocks noGrp="1"/>
          </p:cNvSpPr>
          <p:nvPr>
            <p:ph type="sldNum" idx="5" sz="quarter"/>
          </p:nvPr>
        </p:nvSpPr>
        <p:spPr/>
      </p:sp>
    </p:spTree>
  </p:cSld>
  <p:clrMapOvr>
    <a:masterClrMapping/>
  </p:clrMapOvr>
</p:note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Altı faaliyet kolunu kitabın cümleleriyle vermek.</a:t>
            </a:r>
          </a:p>
          <a:p/>
          <a:p>
            <a:r>
              <a:t>NASIL: Kartları ikililere paylaştırın; her ikili kendi kartından bir örnek iş söyler. E-ticareti ve iletişimin ticaretle bağını vurgulayın.</a:t>
            </a:r>
          </a:p>
          <a:p/>
          <a:p>
            <a:r>
              <a:t>KAYNAK: Kitap s. 148-149.</a:t>
            </a:r>
          </a:p>
        </p:txBody>
      </p:sp>
      <p:sp>
        <p:nvSpPr>
          <p:cNvPr id="4" name="Slide Number Placeholder 3"/>
          <p:cNvSpPr>
            <a:spLocks noGrp="1"/>
          </p:cNvSpPr>
          <p:nvPr>
            <p:ph type="sldNum" idx="5" sz="quarter"/>
          </p:nvPr>
        </p:nvSpPr>
        <p:spPr/>
      </p:sp>
    </p:spTree>
  </p:cSld>
  <p:clrMapOvr>
    <a:masterClrMapping/>
  </p:clrMapOvr>
</p:notes>
</file>

<file path=ppt/notesSlides/notesSlide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Fotoğrafları üçüncül sektörün faaliyet kollarıyla eşleştirmek (KB2.5 sınıflandırma).</a:t>
            </a:r>
          </a:p>
          <a:p/>
          <a:p>
            <a:r>
              <a:t>SÜRE: 2 dk; sınıfça hızlı tur.</a:t>
            </a:r>
          </a:p>
          <a:p/>
          <a:p>
            <a:r>
              <a:t>KAYNAK: Kitap s. 148-149 Görsel 5.7-5.12.</a:t>
            </a:r>
          </a:p>
        </p:txBody>
      </p:sp>
      <p:sp>
        <p:nvSpPr>
          <p:cNvPr id="4" name="Slide Number Placeholder 3"/>
          <p:cNvSpPr>
            <a:spLocks noGrp="1"/>
          </p:cNvSpPr>
          <p:nvPr>
            <p:ph type="sldNum" idx="5" sz="quarter"/>
          </p:nvPr>
        </p:nvSpPr>
        <p:spPr/>
      </p:sp>
    </p:spTree>
  </p:cSld>
  <p:clrMapOvr>
    <a:masterClrMapping/>
  </p:clrMapOvr>
</p:notes>
</file>

<file path=ppt/notesSlides/notesSlide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kitabın görsel adları.</a:t>
            </a:r>
          </a:p>
          <a:p/>
          <a:p>
            <a:r>
              <a:t>BEKLENEN CEVAP: Kitabın görsel adları altta yazılıdır. 3. fotoğraf (Borsa İstanbul) finans; 5. fotoğraf iletişim kolundadır. Kitapta 'borsa aracığıyla' yazılmış (s. 148); doğrusu 'aracılığıyla': Uluslararası ticaretin artmasıyla birlikte herhangi bir şirketin hisseleri borsa aracılığıyla farklı ülkelerdeki yatırımcılar tarafından satın alınabilmektedir.</a:t>
            </a:r>
          </a:p>
          <a:p/>
          <a:p>
            <a:r>
              <a:t>KAYNAK: Kitap s. 148-149 Görsel 5.7-5.12.</a:t>
            </a:r>
          </a:p>
        </p:txBody>
      </p:sp>
      <p:sp>
        <p:nvSpPr>
          <p:cNvPr id="4" name="Slide Number Placeholder 3"/>
          <p:cNvSpPr>
            <a:spLocks noGrp="1"/>
          </p:cNvSpPr>
          <p:nvPr>
            <p:ph type="sldNum" idx="5" sz="quarter"/>
          </p:nvPr>
        </p:nvSpPr>
        <p:spPr/>
      </p:sp>
    </p:spTree>
  </p:cSld>
  <p:clrMapOvr>
    <a:masterClrMapping/>
  </p:clrMapOvr>
</p:notes>
</file>

<file path=ppt/notesSlides/notesSlide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Dördüncül sektörün tanımı ve başlıca faaliyet alanları.</a:t>
            </a:r>
          </a:p>
          <a:p/>
          <a:p>
            <a:r>
              <a:t>NASIL: 'Üretici odaklı' ne demek? → bu hizmetleri daha çok üreticiler (şirketler) kullanır. Listeden üç faaliyeti seçip neden 'bilgi ve veri işleme' olduğunu sorun (CBS 2. ünitede işlendi).</a:t>
            </a:r>
          </a:p>
          <a:p/>
          <a:p>
            <a:r>
              <a:t>KAYNAK: Kitap s. 150 ve Görsel 5.13. Geleceğin Meslekleri (e-Dergi) (s. 150): https://ders.eba.gov.tr/ders//redirectContent.jsp?resourceId=92b152644d08d695b948522afeee71f3&amp;resourceType=1&amp;resourceLocation=2</a:t>
            </a:r>
          </a:p>
          <a:p/>
          <a:p>
            <a:r>
              <a:t>NOT: Karekod 'Geleceğin Meslekleri (e-Dergi)' EBA girişi ister; içeriği kitapta basılı değildir, sunuma konmadı. Öğretmen kendi hesabıyla tahtada açabilir.</a:t>
            </a:r>
          </a:p>
        </p:txBody>
      </p:sp>
      <p:sp>
        <p:nvSpPr>
          <p:cNvPr id="4" name="Slide Number Placeholder 3"/>
          <p:cNvSpPr>
            <a:spLocks noGrp="1"/>
          </p:cNvSpPr>
          <p:nvPr>
            <p:ph type="sldNum" idx="5" sz="quarter"/>
          </p:nvPr>
        </p:nvSpPr>
        <p:spPr/>
      </p:sp>
    </p:spTree>
  </p:cSld>
  <p:clrMapOvr>
    <a:masterClrMapping/>
  </p:clrMapOvr>
</p:notes>
</file>

<file path=ppt/notesSlides/notesSlide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Beşincil sektörün tanımı, kimlerin çalıştığı ve en önemli özelliği.</a:t>
            </a:r>
          </a:p>
          <a:p/>
          <a:p>
            <a:r>
              <a:t>NASIL: 'Bu kararlar neden geleceği şekillendirir?' Kitaptaki üç büyük meseleyi (sürdürülebilir kalkınma, iklim değişikliği, küresel sağlık politikaları) gösterin.</a:t>
            </a:r>
          </a:p>
          <a:p/>
          <a:p>
            <a:r>
              <a:t>KAYNAK: Kitap s. 150 ve Görsel 5.14.</a:t>
            </a:r>
          </a:p>
          <a:p/>
          <a:p>
            <a:r>
              <a:t>NOT: CEO: şirketin en üst yöneticisi (kitap kısaltmayı açmaz; İngilizce 'chief executive officer' — genel kabul gören bilgi).</a:t>
            </a:r>
          </a:p>
        </p:txBody>
      </p:sp>
      <p:sp>
        <p:nvSpPr>
          <p:cNvPr id="4" name="Slide Number Placeholder 3"/>
          <p:cNvSpPr>
            <a:spLocks noGrp="1"/>
          </p:cNvSpPr>
          <p:nvPr>
            <p:ph type="sldNum" idx="5" sz="quarter"/>
          </p:nvPr>
        </p:nvSpPr>
        <p:spPr/>
      </p:sp>
    </p:spTree>
  </p:cSld>
  <p:clrMapOvr>
    <a:masterClrMapping/>
  </p:clrMapOvr>
</p:notes>
</file>

<file path=ppt/notesSlides/notesSlide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b: dördüncül ve beşincili ayırmak.</a:t>
            </a:r>
          </a:p>
          <a:p/>
          <a:p>
            <a:r>
              <a:t>NASIL: Öğrenciler parmakla D ya da B gösterir; 5'te gerekçe isteyin.</a:t>
            </a:r>
          </a:p>
          <a:p/>
          <a:p>
            <a:r>
              <a:t>KAYNAK: Kitap s. 150.</a:t>
            </a:r>
          </a:p>
        </p:txBody>
      </p:sp>
      <p:sp>
        <p:nvSpPr>
          <p:cNvPr id="4" name="Slide Number Placeholder 3"/>
          <p:cNvSpPr>
            <a:spLocks noGrp="1"/>
          </p:cNvSpPr>
          <p:nvPr>
            <p:ph type="sldNum" idx="5" sz="quarter"/>
          </p:nvPr>
        </p:nvSpPr>
        <p:spPr/>
      </p:sp>
    </p:spTree>
  </p:cSld>
  <p:clrMapOvr>
    <a:masterClrMapping/>
  </p:clrMapOvr>
</p:notes>
</file>

<file path=ppt/notesSlides/notesSlide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1, 3 ve 5 kitabın dördüncül listesindedir (piyasa araştırmaları, coğrafi bilgi sistemleri, yönetim danışmanlığı); 2, 4 ve 6 beşincil sektörün örnekleridir (ekonomi politikalarını belirleyen yöneticiler, uluslararası kuruluşların liderleri, bilimsel araştırmalara yön veren akademisyenler).</a:t>
            </a:r>
          </a:p>
          <a:p/>
          <a:p>
            <a:r>
              <a:t>KAYNAK: Kitap s. 150.</a:t>
            </a:r>
          </a:p>
        </p:txBody>
      </p:sp>
      <p:sp>
        <p:nvSpPr>
          <p:cNvPr id="4" name="Slide Number Placeholder 3"/>
          <p:cNvSpPr>
            <a:spLocks noGrp="1"/>
          </p:cNvSpPr>
          <p:nvPr>
            <p:ph type="sldNum" idx="5" sz="quarter"/>
          </p:nvPr>
        </p:nvSpPr>
        <p:spPr/>
      </p:sp>
    </p:spTree>
  </p:cSld>
  <p:clrMapOvr>
    <a:masterClrMapping/>
  </p:clrMapOvr>
</p:notes>
</file>

<file path=ppt/notesSlides/notesSlide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2.</a:t>
            </a:r>
          </a:p>
          <a:p/>
          <a:p>
            <a:r>
              <a:t>KAYNAK: Kitap s. 148, 150.</a:t>
            </a:r>
          </a:p>
        </p:txBody>
      </p:sp>
      <p:sp>
        <p:nvSpPr>
          <p:cNvPr id="4" name="Slide Number Placeholder 3"/>
          <p:cNvSpPr>
            <a:spLocks noGrp="1"/>
          </p:cNvSpPr>
          <p:nvPr>
            <p:ph type="sldNum" idx="5" sz="quarter"/>
          </p:nvPr>
        </p:nvSpPr>
        <p:spPr/>
      </p:sp>
    </p:spTree>
  </p:cSld>
  <p:clrMapOvr>
    <a:masterClrMapping/>
  </p:clrMapOvr>
</p:notes>
</file>

<file path=ppt/notesSlides/notesSlide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148: bankacılık finans kolundadır, finans üçüncül sektördedir. Diğer dördü s. 150'deki dördüncül sektör listesindendir.</a:t>
            </a:r>
          </a:p>
        </p:txBody>
      </p:sp>
      <p:sp>
        <p:nvSpPr>
          <p:cNvPr id="4" name="Slide Number Placeholder 3"/>
          <p:cNvSpPr>
            <a:spLocks noGrp="1"/>
          </p:cNvSpPr>
          <p:nvPr>
            <p:ph type="sldNum" idx="5" sz="quarter"/>
          </p:nvPr>
        </p:nvSpPr>
        <p:spPr/>
      </p:sp>
    </p:spTree>
  </p:cSld>
  <p:clrMapOvr>
    <a:masterClrMapping/>
  </p:clrMapOvr>
</p:notes>
</file>

<file path=ppt/notesSlides/notesSlide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c: beş sektörü gerekçeleriyle tasnif etmek; tasnifi sözel ifade etmek (SDB2.1).</a:t>
            </a:r>
          </a:p>
          <a:p/>
          <a:p>
            <a:r>
              <a:t>SÜRE: 8 dk: ikili 5 dk, iki ikili sözlü anlatır 2 dk, örnek cevap 1 dk.</a:t>
            </a:r>
          </a:p>
          <a:p/>
          <a:p>
            <a:r>
              <a:t>NASIL: Defterlere tablo çizdirin; kitabı açık tutsunlar. Sözlü anlatımda 'çünkü' ile başlayan gerekçe isteyin.</a:t>
            </a:r>
          </a:p>
          <a:p/>
          <a:p>
            <a:r>
              <a:t>KAYNAK: Kitap s. 145-150; program COĞ.10.5.1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Gerekçe sütunu kitabın sektör tanımlarının özüdür (s. 146, 147, 148, 150). Kitap üçüncül sektörün üretim özelliğini 'hizmetleri kapsar' diye verir; 'mal üretmez, hizmet sunar' ayrımı tanımdan çıkarımdır.</a:t>
            </a:r>
          </a:p>
          <a:p/>
          <a:p>
            <a:r>
              <a:t>KAYNAK: Kitap s. 145-150.</a:t>
            </a:r>
          </a:p>
        </p:txBody>
      </p:sp>
      <p:sp>
        <p:nvSpPr>
          <p:cNvPr id="4" name="Slide Number Placeholder 3"/>
          <p:cNvSpPr>
            <a:spLocks noGrp="1"/>
          </p:cNvSpPr>
          <p:nvPr>
            <p:ph type="sldNum" idx="5" sz="quarter"/>
          </p:nvPr>
        </p:nvSpPr>
        <p:spPr/>
      </p:sp>
    </p:spTree>
  </p:cSld>
  <p:clrMapOvr>
    <a:masterClrMapping/>
  </p:clrMapOvr>
</p:note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OB3 (finansal okuryazarlık) önerisi: sınıflandırma sürecinde gelir kaynaklarının önemine ilişkin görüş almak.</a:t>
            </a:r>
          </a:p>
          <a:p/>
          <a:p>
            <a:r>
              <a:t>SÜRE: 5 dk (esnek): ikili 2 dk, paylaşım 2 dk, örnek cevap 1 dk.</a:t>
            </a:r>
          </a:p>
          <a:p/>
          <a:p>
            <a:r>
              <a:t>KAYNAK: Program (2026) COĞ.10.5.1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görüş sorusudur, kitaba dayanan gerekçeli her cevap kabul edilir.</a:t>
            </a:r>
          </a:p>
          <a:p/>
          <a:p>
            <a:r>
              <a:t>BEKLENEN CEVAP: İlk üç madde kitabın cümlelerinden: Bu faaliyet kolunda; rehberlik, satış ve pazarlama, konaklama tesislerinde yemek ve temizlik vs. işleri yürüten çok sayıda kişi istihdam edilir. Güçlü ve güvenilir bir finans sistemine sahip ülkeler, diğer ülkelere göre daha fazla yatırım çekebilmektedir. Dördüncü madde genel kabul gören bilgidir. 'İstihdam' anahtar kavramdır; 23. haftada Türkiye verileriyle işlenir.</a:t>
            </a:r>
          </a:p>
          <a:p/>
          <a:p>
            <a:r>
              <a:t>KAYNAK: Kitap s. 147-149, 153.</a:t>
            </a:r>
          </a:p>
        </p:txBody>
      </p:sp>
      <p:sp>
        <p:nvSpPr>
          <p:cNvPr id="4" name="Slide Number Placeholder 3"/>
          <p:cNvSpPr>
            <a:spLocks noGrp="1"/>
          </p:cNvSpPr>
          <p:nvPr>
            <p:ph type="sldNum" idx="5" sz="quarter"/>
          </p:nvPr>
        </p:nvSpPr>
        <p:spPr/>
      </p:sp>
    </p:spTree>
  </p:cSld>
  <p:clrMapOvr>
    <a:masterClrMapping/>
  </p:clrMapOvr>
</p:notes>
</file>

<file path=ppt/notesSlides/notesSlide3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 grup yazıcısı toplar.</a:t>
            </a:r>
          </a:p>
          <a:p/>
          <a:p>
            <a:r>
              <a:t>BEKLENEN CEVAP: 1) Faaliyetin sahip olduğu özellikler (üretim özelliği). 2) Madencilik birincil, inşaat ikincil, turizm üçüncül. 3) Dördüncül bilgi ve enformasyon işler (yazılım, piyasa araştırması); beşincil yüksek seviyede karar verir (ekonomi politikasını belirleyen yöneticiler).</a:t>
            </a:r>
          </a:p>
          <a:p/>
          <a:p>
            <a:r>
              <a:t>KAYNAK: Kitap s. 145-150.</a:t>
            </a:r>
          </a:p>
        </p:txBody>
      </p:sp>
      <p:sp>
        <p:nvSpPr>
          <p:cNvPr id="4" name="Slide Number Placeholder 3"/>
          <p:cNvSpPr>
            <a:spLocks noGrp="1"/>
          </p:cNvSpPr>
          <p:nvPr>
            <p:ph type="sldNum" idx="5" sz="quarter"/>
          </p:nvPr>
        </p:nvSpPr>
        <p:spPr/>
      </p:sp>
    </p:spTree>
  </p:cSld>
  <p:clrMapOvr>
    <a:masterClrMapping/>
  </p:clrMapOvr>
</p:notes>
</file>

<file path=ppt/notesSlides/notesSlide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NASIL: Çalışma kâğıdının 1-3. maddeleri 21. haftanın başında kontrol edilir. Telefon, internet ya da çıktı gerekmez.</a:t>
            </a:r>
          </a:p>
          <a:p/>
          <a:p>
            <a:r>
              <a:t>KAYNAK: Ders planı, 20. hafta; çalışma kâğıdı Bölüm 1.</a:t>
            </a:r>
          </a:p>
        </p:txBody>
      </p:sp>
      <p:sp>
        <p:nvSpPr>
          <p:cNvPr id="4" name="Slide Number Placeholder 3"/>
          <p:cNvSpPr>
            <a:spLocks noGrp="1"/>
          </p:cNvSpPr>
          <p:nvPr>
            <p:ph type="sldNum" idx="5" sz="quarter"/>
          </p:nvPr>
        </p:nvSpPr>
        <p:spPr/>
      </p:sp>
    </p:spTree>
  </p:cSld>
  <p:clrMapOvr>
    <a:masterClrMapping/>
  </p:clrMapOvr>
</p:notes>
</file>

<file path=ppt/notesSlides/notesSlide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2.jpg"/><Relationship Id="rId4" Type="http://schemas.openxmlformats.org/officeDocument/2006/relationships/image" Target="../media/image3.jpg"/><Relationship Id="rId5" Type="http://schemas.openxmlformats.org/officeDocument/2006/relationships/image" Target="../media/image4.jpg"/><Relationship Id="rId6" Type="http://schemas.openxmlformats.org/officeDocument/2006/relationships/image" Target="../media/image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6.jpg"/><Relationship Id="rId4" Type="http://schemas.openxmlformats.org/officeDocument/2006/relationships/image" Target="../media/image7.jpg"/><Relationship Id="rId5" Type="http://schemas.openxmlformats.org/officeDocument/2006/relationships/image" Target="../media/image8.jpg"/><Relationship Id="rId6" Type="http://schemas.openxmlformats.org/officeDocument/2006/relationships/image" Target="../media/image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10.jpg"/><Relationship Id="rId4" Type="http://schemas.openxmlformats.org/officeDocument/2006/relationships/image" Target="../media/image11.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 Id="rId3" Type="http://schemas.openxmlformats.org/officeDocument/2006/relationships/image" Target="../media/image12.jpg"/><Relationship Id="rId4" Type="http://schemas.openxmlformats.org/officeDocument/2006/relationships/image" Target="../media/image13.jpg"/><Relationship Id="rId5" Type="http://schemas.openxmlformats.org/officeDocument/2006/relationships/image" Target="../media/image14.jpg"/><Relationship Id="rId6" Type="http://schemas.openxmlformats.org/officeDocument/2006/relationships/image" Target="../media/image15.jpg"/><Relationship Id="rId7" Type="http://schemas.openxmlformats.org/officeDocument/2006/relationships/image" Target="../media/image16.jpg"/><Relationship Id="rId8" Type="http://schemas.openxmlformats.org/officeDocument/2006/relationships/image" Target="../media/image17.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 Id="rId3" Type="http://schemas.openxmlformats.org/officeDocument/2006/relationships/image" Target="../media/image12.jpg"/><Relationship Id="rId4" Type="http://schemas.openxmlformats.org/officeDocument/2006/relationships/image" Target="../media/image13.jpg"/><Relationship Id="rId5" Type="http://schemas.openxmlformats.org/officeDocument/2006/relationships/image" Target="../media/image14.jpg"/><Relationship Id="rId6" Type="http://schemas.openxmlformats.org/officeDocument/2006/relationships/image" Target="../media/image15.jpg"/><Relationship Id="rId7" Type="http://schemas.openxmlformats.org/officeDocument/2006/relationships/image" Target="../media/image16.jpg"/><Relationship Id="rId8" Type="http://schemas.openxmlformats.org/officeDocument/2006/relationships/image" Target="../media/image17.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18.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19.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kapak_s143.jpg"/>
          <p:cNvPicPr>
            <a:picLocks noChangeAspect="1"/>
          </p:cNvPicPr>
          <p:nvPr/>
        </p:nvPicPr>
        <p:blipFill>
          <a:blip r:embed="rId2"/>
          <a:srcRect l="149" r="149"/>
          <a:stretch>
            <a:fillRect/>
          </a:stretch>
        </p:blipFill>
        <p:spPr>
          <a:xfrm>
            <a:off x="0" y="0"/>
            <a:ext cx="12191695" cy="6858000"/>
          </a:xfrm>
          <a:prstGeom prst="rect">
            <a:avLst/>
          </a:prstGeom>
        </p:spPr>
      </p:pic>
      <p:sp>
        <p:nvSpPr>
          <p:cNvPr id="3" name="Rectangle 2"/>
          <p:cNvSpPr/>
          <p:nvPr/>
        </p:nvSpPr>
        <p:spPr>
          <a:xfrm>
            <a:off x="0" y="3886200"/>
            <a:ext cx="12191695" cy="2971800"/>
          </a:xfrm>
          <a:prstGeom prst="rect">
            <a:avLst/>
          </a:prstGeom>
          <a:solidFill>
            <a:srgbClr val="4F4F4F">
              <a:alpha val="86000"/>
            </a:srgbClr>
          </a:solidFill>
          <a:ln>
            <a:noFill/>
          </a:ln>
          <a:effectLst/>
        </p:spPr>
        <p:txBody>
          <a:bodyPr rtlCol="0" anchor="ctr"/>
          <a:lstStyle/>
          <a:p/>
        </p:txBody>
      </p:sp>
      <p:sp>
        <p:nvSpPr>
          <p:cNvPr id="4" name="Rectangle 3"/>
          <p:cNvSpPr/>
          <p:nvPr/>
        </p:nvSpPr>
        <p:spPr>
          <a:xfrm>
            <a:off x="0" y="3886200"/>
            <a:ext cx="12191695" cy="73152"/>
          </a:xfrm>
          <a:prstGeom prst="rect">
            <a:avLst/>
          </a:prstGeom>
          <a:solidFill>
            <a:srgbClr val="FCC021"/>
          </a:solidFill>
          <a:ln>
            <a:noFill/>
          </a:ln>
          <a:effectLst/>
        </p:spPr>
        <p:txBody>
          <a:bodyPr rtlCol="0" anchor="ctr"/>
          <a:lstStyle/>
          <a:p/>
        </p:txBody>
      </p:sp>
      <p:sp>
        <p:nvSpPr>
          <p:cNvPr id="5" name="TextBox 4"/>
          <p:cNvSpPr txBox="1"/>
          <p:nvPr/>
        </p:nvSpPr>
        <p:spPr>
          <a:xfrm>
            <a:off x="685800" y="4069080"/>
            <a:ext cx="10789920" cy="457200"/>
          </a:xfrm>
          <a:prstGeom prst="rect">
            <a:avLst/>
          </a:prstGeom>
          <a:noFill/>
        </p:spPr>
        <p:txBody>
          <a:bodyPr wrap="square" anchor="t" lIns="73152" rIns="73152" tIns="36576" bIns="36576">
            <a:noAutofit/>
          </a:bodyPr>
          <a:lstStyle/>
          <a:p>
            <a:pPr algn="l">
              <a:spcBef>
                <a:spcPts val="0"/>
              </a:spcBef>
              <a:spcAft>
                <a:spcPts val="0"/>
              </a:spcAft>
            </a:pPr>
            <a:r>
              <a:rPr lang="tr-TR" sz="2000" b="1" i="0">
                <a:solidFill>
                  <a:srgbClr val="FCC021"/>
                </a:solidFill>
                <a:latin typeface="Calibri"/>
              </a:rPr>
              <a:t>10. SINIF COĞRAFYA · 5. ÜNİTE</a:t>
            </a:r>
          </a:p>
        </p:txBody>
      </p:sp>
      <p:sp>
        <p:nvSpPr>
          <p:cNvPr id="6" name="TextBox 5"/>
          <p:cNvSpPr txBox="1"/>
          <p:nvPr/>
        </p:nvSpPr>
        <p:spPr>
          <a:xfrm>
            <a:off x="685800" y="4498848"/>
            <a:ext cx="10789920" cy="1051560"/>
          </a:xfrm>
          <a:prstGeom prst="rect">
            <a:avLst/>
          </a:prstGeom>
          <a:noFill/>
        </p:spPr>
        <p:txBody>
          <a:bodyPr wrap="square" anchor="ctr" lIns="73152" rIns="73152" tIns="36576" bIns="36576">
            <a:noAutofit/>
          </a:bodyPr>
          <a:lstStyle/>
          <a:p>
            <a:pPr algn="l">
              <a:spcBef>
                <a:spcPts val="0"/>
              </a:spcBef>
              <a:spcAft>
                <a:spcPts val="0"/>
              </a:spcAft>
            </a:pPr>
            <a:r>
              <a:rPr lang="tr-TR" sz="5300" b="1" i="0">
                <a:solidFill>
                  <a:srgbClr val="FFFFFF"/>
                </a:solidFill>
                <a:latin typeface="Calibri"/>
              </a:rPr>
              <a:t>EKONOMİK FAALİYETLER VE ETKİLERİ</a:t>
            </a:r>
          </a:p>
        </p:txBody>
      </p:sp>
      <p:sp>
        <p:nvSpPr>
          <p:cNvPr id="7" name="TextBox 6"/>
          <p:cNvSpPr txBox="1"/>
          <p:nvPr/>
        </p:nvSpPr>
        <p:spPr>
          <a:xfrm>
            <a:off x="685800" y="5577840"/>
            <a:ext cx="8778240" cy="1051560"/>
          </a:xfrm>
          <a:prstGeom prst="rect">
            <a:avLst/>
          </a:prstGeom>
          <a:noFill/>
        </p:spPr>
        <p:txBody>
          <a:bodyPr wrap="square" anchor="t" lIns="73152" rIns="73152" tIns="36576" bIns="36576">
            <a:noAutofit/>
          </a:bodyPr>
          <a:lstStyle/>
          <a:p>
            <a:pPr algn="l">
              <a:spcBef>
                <a:spcPts val="0"/>
              </a:spcBef>
              <a:spcAft>
                <a:spcPts val="200"/>
              </a:spcAft>
            </a:pPr>
            <a:r>
              <a:rPr lang="tr-TR" sz="1800" b="0" i="0">
                <a:solidFill>
                  <a:srgbClr val="FFFFFF"/>
                </a:solidFill>
                <a:latin typeface="Calibri"/>
              </a:rPr>
              <a:t>5.1. Ekonomik Faaliyetlerin Özellikleri · 5.2. Ekonomik Sektörler ve Gelişmişlik · 5.3. Türkiye Ekonomisinin Sektörel Dağılımı</a:t>
            </a:r>
          </a:p>
          <a:p>
            <a:pPr algn="l">
              <a:spcBef>
                <a:spcPts val="0"/>
              </a:spcBef>
              <a:spcAft>
                <a:spcPts val="0"/>
              </a:spcAft>
            </a:pPr>
            <a:r>
              <a:rPr lang="tr-TR" sz="1800" b="0" i="0">
                <a:solidFill>
                  <a:srgbClr val="FFFFFF"/>
                </a:solidFill>
                <a:latin typeface="Calibri"/>
              </a:rPr>
              <a:t>20-24. haftalar · 2026-2027</a:t>
            </a:r>
          </a:p>
        </p:txBody>
      </p:sp>
      <p:sp>
        <p:nvSpPr>
          <p:cNvPr id="8" name="TextBox 7"/>
          <p:cNvSpPr txBox="1"/>
          <p:nvPr/>
        </p:nvSpPr>
        <p:spPr>
          <a:xfrm>
            <a:off x="8229600" y="6446520"/>
            <a:ext cx="3794760" cy="320040"/>
          </a:xfrm>
          <a:prstGeom prst="rect">
            <a:avLst/>
          </a:prstGeom>
          <a:noFill/>
        </p:spPr>
        <p:txBody>
          <a:bodyPr wrap="square" anchor="t" lIns="73152" rIns="73152" tIns="36576" bIns="36576">
            <a:noAutofit/>
          </a:bodyPr>
          <a:lstStyle/>
          <a:p>
            <a:pPr algn="r">
              <a:spcBef>
                <a:spcPts val="0"/>
              </a:spcBef>
              <a:spcAft>
                <a:spcPts val="0"/>
              </a:spcAft>
            </a:pPr>
            <a:r>
              <a:rPr lang="tr-TR" sz="1000" b="0" i="0">
                <a:solidFill>
                  <a:srgbClr val="F0F0F0"/>
                </a:solidFill>
                <a:latin typeface="Calibri"/>
              </a:rPr>
              <a:t>Görsel: 10. Sınıf Coğrafya Ders Kitabı, s. 143</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ünitede neler öğreneceğiz?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5. ÜNİTE</a:t>
            </a:r>
          </a:p>
        </p:txBody>
      </p:sp>
      <p:sp>
        <p:nvSpPr>
          <p:cNvPr id="6" name="Rounded Rectangle 5"/>
          <p:cNvSpPr/>
          <p:nvPr/>
        </p:nvSpPr>
        <p:spPr>
          <a:xfrm>
            <a:off x="502920" y="1280160"/>
            <a:ext cx="3576218" cy="4873752"/>
          </a:xfrm>
          <a:prstGeom prst="roundRect">
            <a:avLst>
              <a:gd name="adj" fmla="val 4000"/>
            </a:avLst>
          </a:prstGeom>
          <a:solidFill>
            <a:srgbClr val="F0F0F0"/>
          </a:solidFill>
          <a:ln>
            <a:noFill/>
          </a:ln>
          <a:effectLst/>
        </p:spPr>
        <p:txBody>
          <a:bodyPr rtlCol="0" anchor="ctr"/>
          <a:lstStyle/>
          <a:p/>
        </p:txBody>
      </p:sp>
      <p:sp>
        <p:nvSpPr>
          <p:cNvPr id="7" name="Rounded Rectangle 6"/>
          <p:cNvSpPr/>
          <p:nvPr/>
        </p:nvSpPr>
        <p:spPr>
          <a:xfrm>
            <a:off x="502920" y="1280160"/>
            <a:ext cx="3576218" cy="566928"/>
          </a:xfrm>
          <a:prstGeom prst="roundRect">
            <a:avLst>
              <a:gd name="adj" fmla="val 15000"/>
            </a:avLst>
          </a:prstGeom>
          <a:solidFill>
            <a:srgbClr val="8C4A2F"/>
          </a:solidFill>
          <a:ln>
            <a:noFill/>
          </a:ln>
          <a:effectLst/>
        </p:spPr>
        <p:txBody>
          <a:bodyPr rtlCol="0" anchor="ctr" wrap="square" lIns="128016" rIns="128016" tIns="73152" bIns="73152">
            <a:noAutofit/>
          </a:bodyPr>
          <a:lstStyle/>
          <a:p>
            <a:pPr algn="ctr">
              <a:spcBef>
                <a:spcPts val="0"/>
              </a:spcBef>
              <a:spcAft>
                <a:spcPts val="0"/>
              </a:spcAft>
            </a:pPr>
            <a:r>
              <a:rPr lang="tr-TR" sz="1700" b="1" i="0">
                <a:solidFill>
                  <a:srgbClr val="FFFFFF"/>
                </a:solidFill>
                <a:latin typeface="Calibri"/>
              </a:rPr>
              <a:t>20-21. hafta · s. 144-152</a:t>
            </a:r>
          </a:p>
        </p:txBody>
      </p:sp>
      <p:sp>
        <p:nvSpPr>
          <p:cNvPr id="8" name="TextBox 7"/>
          <p:cNvSpPr txBox="1"/>
          <p:nvPr/>
        </p:nvSpPr>
        <p:spPr>
          <a:xfrm>
            <a:off x="640080" y="2011680"/>
            <a:ext cx="3301898" cy="1188720"/>
          </a:xfrm>
          <a:prstGeom prst="rect">
            <a:avLst/>
          </a:prstGeom>
          <a:noFill/>
        </p:spPr>
        <p:txBody>
          <a:bodyPr wrap="square" anchor="ctr" lIns="73152" rIns="73152" tIns="36576" bIns="36576">
            <a:noAutofit/>
          </a:bodyPr>
          <a:lstStyle/>
          <a:p>
            <a:pPr algn="ctr">
              <a:spcBef>
                <a:spcPts val="0"/>
              </a:spcBef>
              <a:spcAft>
                <a:spcPts val="0"/>
              </a:spcAft>
            </a:pPr>
            <a:r>
              <a:rPr lang="tr-TR" sz="2400" b="1" i="0">
                <a:solidFill>
                  <a:srgbClr val="8C4A2F"/>
                </a:solidFill>
                <a:latin typeface="Calibri"/>
              </a:rPr>
              <a:t>Ekonomik faaliyetlerin özellikleri</a:t>
            </a:r>
          </a:p>
        </p:txBody>
      </p:sp>
      <p:sp>
        <p:nvSpPr>
          <p:cNvPr id="9" name="TextBox 8"/>
          <p:cNvSpPr txBox="1"/>
          <p:nvPr/>
        </p:nvSpPr>
        <p:spPr>
          <a:xfrm>
            <a:off x="640080" y="3291840"/>
            <a:ext cx="3301898" cy="457200"/>
          </a:xfrm>
          <a:prstGeom prst="rect">
            <a:avLst/>
          </a:prstGeom>
          <a:noFill/>
        </p:spPr>
        <p:txBody>
          <a:bodyPr wrap="square" anchor="t" lIns="73152" rIns="73152" tIns="36576" bIns="36576">
            <a:noAutofit/>
          </a:bodyPr>
          <a:lstStyle/>
          <a:p>
            <a:pPr algn="ctr">
              <a:spcBef>
                <a:spcPts val="0"/>
              </a:spcBef>
              <a:spcAft>
                <a:spcPts val="0"/>
              </a:spcAft>
            </a:pPr>
            <a:r>
              <a:rPr lang="tr-TR" sz="1900" b="1" i="0">
                <a:solidFill>
                  <a:srgbClr val="D3373A"/>
                </a:solidFill>
                <a:latin typeface="Calibri"/>
              </a:rPr>
              <a:t>COĞ.10.5.1</a:t>
            </a:r>
          </a:p>
        </p:txBody>
      </p:sp>
      <p:sp>
        <p:nvSpPr>
          <p:cNvPr id="10" name="TextBox 9"/>
          <p:cNvSpPr txBox="1"/>
          <p:nvPr/>
        </p:nvSpPr>
        <p:spPr>
          <a:xfrm>
            <a:off x="640080" y="3886200"/>
            <a:ext cx="3301898" cy="2130552"/>
          </a:xfrm>
          <a:prstGeom prst="rect">
            <a:avLst/>
          </a:prstGeom>
          <a:noFill/>
        </p:spPr>
        <p:txBody>
          <a:bodyPr wrap="square" anchor="t" lIns="73152" rIns="73152" tIns="36576" bIns="36576">
            <a:noAutofit/>
          </a:bodyPr>
          <a:lstStyle/>
          <a:p>
            <a:pPr algn="ctr">
              <a:spcBef>
                <a:spcPts val="0"/>
              </a:spcBef>
              <a:spcAft>
                <a:spcPts val="0"/>
              </a:spcAft>
            </a:pPr>
            <a:r>
              <a:rPr lang="tr-TR" sz="2100" b="0" i="0">
                <a:solidFill>
                  <a:srgbClr val="767676"/>
                </a:solidFill>
                <a:latin typeface="Calibri"/>
              </a:rPr>
              <a:t>Beş sektör · faaliyetleri sınıflandırma · yapılandırılmış grid</a:t>
            </a:r>
          </a:p>
        </p:txBody>
      </p:sp>
      <p:sp>
        <p:nvSpPr>
          <p:cNvPr id="11" name="Rounded Rectangle 10"/>
          <p:cNvSpPr/>
          <p:nvPr/>
        </p:nvSpPr>
        <p:spPr>
          <a:xfrm>
            <a:off x="4307738" y="1280160"/>
            <a:ext cx="3576218" cy="4873752"/>
          </a:xfrm>
          <a:prstGeom prst="roundRect">
            <a:avLst>
              <a:gd name="adj" fmla="val 4000"/>
            </a:avLst>
          </a:prstGeom>
          <a:solidFill>
            <a:srgbClr val="F0F0F0"/>
          </a:solidFill>
          <a:ln>
            <a:noFill/>
          </a:ln>
          <a:effectLst/>
        </p:spPr>
        <p:txBody>
          <a:bodyPr rtlCol="0" anchor="ctr"/>
          <a:lstStyle/>
          <a:p/>
        </p:txBody>
      </p:sp>
      <p:sp>
        <p:nvSpPr>
          <p:cNvPr id="12" name="Rounded Rectangle 11"/>
          <p:cNvSpPr/>
          <p:nvPr/>
        </p:nvSpPr>
        <p:spPr>
          <a:xfrm>
            <a:off x="4307738" y="1280160"/>
            <a:ext cx="3576218" cy="566928"/>
          </a:xfrm>
          <a:prstGeom prst="roundRect">
            <a:avLst>
              <a:gd name="adj" fmla="val 15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1700" b="1" i="0">
                <a:solidFill>
                  <a:srgbClr val="FFFFFF"/>
                </a:solidFill>
                <a:latin typeface="Calibri"/>
              </a:rPr>
              <a:t>21-22. hafta · s. 153-156</a:t>
            </a:r>
          </a:p>
        </p:txBody>
      </p:sp>
      <p:sp>
        <p:nvSpPr>
          <p:cNvPr id="13" name="TextBox 12"/>
          <p:cNvSpPr txBox="1"/>
          <p:nvPr/>
        </p:nvSpPr>
        <p:spPr>
          <a:xfrm>
            <a:off x="4444898" y="2011680"/>
            <a:ext cx="3301898" cy="1188720"/>
          </a:xfrm>
          <a:prstGeom prst="rect">
            <a:avLst/>
          </a:prstGeom>
          <a:noFill/>
        </p:spPr>
        <p:txBody>
          <a:bodyPr wrap="square" anchor="ctr" lIns="73152" rIns="73152" tIns="36576" bIns="36576">
            <a:noAutofit/>
          </a:bodyPr>
          <a:lstStyle/>
          <a:p>
            <a:pPr algn="ctr">
              <a:spcBef>
                <a:spcPts val="0"/>
              </a:spcBef>
              <a:spcAft>
                <a:spcPts val="0"/>
              </a:spcAft>
            </a:pPr>
            <a:r>
              <a:rPr lang="tr-TR" sz="2400" b="1" i="0">
                <a:solidFill>
                  <a:srgbClr val="2C6E8F"/>
                </a:solidFill>
                <a:latin typeface="Calibri"/>
              </a:rPr>
              <a:t>Ekonomik sektörler ve gelişmişlik</a:t>
            </a:r>
          </a:p>
        </p:txBody>
      </p:sp>
      <p:sp>
        <p:nvSpPr>
          <p:cNvPr id="14" name="TextBox 13"/>
          <p:cNvSpPr txBox="1"/>
          <p:nvPr/>
        </p:nvSpPr>
        <p:spPr>
          <a:xfrm>
            <a:off x="4444898" y="3291840"/>
            <a:ext cx="3301898" cy="457200"/>
          </a:xfrm>
          <a:prstGeom prst="rect">
            <a:avLst/>
          </a:prstGeom>
          <a:noFill/>
        </p:spPr>
        <p:txBody>
          <a:bodyPr wrap="square" anchor="t" lIns="73152" rIns="73152" tIns="36576" bIns="36576">
            <a:noAutofit/>
          </a:bodyPr>
          <a:lstStyle/>
          <a:p>
            <a:pPr algn="ctr">
              <a:spcBef>
                <a:spcPts val="0"/>
              </a:spcBef>
              <a:spcAft>
                <a:spcPts val="0"/>
              </a:spcAft>
            </a:pPr>
            <a:r>
              <a:rPr lang="tr-TR" sz="1900" b="1" i="0">
                <a:solidFill>
                  <a:srgbClr val="D3373A"/>
                </a:solidFill>
                <a:latin typeface="Calibri"/>
              </a:rPr>
              <a:t>COĞ.10.5.2</a:t>
            </a:r>
          </a:p>
        </p:txBody>
      </p:sp>
      <p:sp>
        <p:nvSpPr>
          <p:cNvPr id="15" name="TextBox 14"/>
          <p:cNvSpPr txBox="1"/>
          <p:nvPr/>
        </p:nvSpPr>
        <p:spPr>
          <a:xfrm>
            <a:off x="4444898" y="3886200"/>
            <a:ext cx="3301898" cy="2130552"/>
          </a:xfrm>
          <a:prstGeom prst="rect">
            <a:avLst/>
          </a:prstGeom>
          <a:noFill/>
        </p:spPr>
        <p:txBody>
          <a:bodyPr wrap="square" anchor="t" lIns="73152" rIns="73152" tIns="36576" bIns="36576">
            <a:noAutofit/>
          </a:bodyPr>
          <a:lstStyle/>
          <a:p>
            <a:pPr algn="ctr">
              <a:spcBef>
                <a:spcPts val="0"/>
              </a:spcBef>
              <a:spcAft>
                <a:spcPts val="0"/>
              </a:spcAft>
            </a:pPr>
            <a:r>
              <a:rPr lang="tr-TR" sz="2100" b="0" i="0">
                <a:solidFill>
                  <a:srgbClr val="767676"/>
                </a:solidFill>
                <a:latin typeface="Calibri"/>
              </a:rPr>
              <a:t>Grafik ve tablolarla ülkeleri karşılaştırma · çalışma yaprağı</a:t>
            </a:r>
          </a:p>
        </p:txBody>
      </p:sp>
      <p:sp>
        <p:nvSpPr>
          <p:cNvPr id="16" name="Rounded Rectangle 15"/>
          <p:cNvSpPr/>
          <p:nvPr/>
        </p:nvSpPr>
        <p:spPr>
          <a:xfrm>
            <a:off x="8112556" y="1280160"/>
            <a:ext cx="3576218" cy="4873752"/>
          </a:xfrm>
          <a:prstGeom prst="roundRect">
            <a:avLst>
              <a:gd name="adj" fmla="val 4000"/>
            </a:avLst>
          </a:prstGeom>
          <a:solidFill>
            <a:srgbClr val="F0F0F0"/>
          </a:solidFill>
          <a:ln>
            <a:noFill/>
          </a:ln>
          <a:effectLst/>
        </p:spPr>
        <p:txBody>
          <a:bodyPr rtlCol="0" anchor="ctr"/>
          <a:lstStyle/>
          <a:p/>
        </p:txBody>
      </p:sp>
      <p:sp>
        <p:nvSpPr>
          <p:cNvPr id="17" name="Rounded Rectangle 16"/>
          <p:cNvSpPr/>
          <p:nvPr/>
        </p:nvSpPr>
        <p:spPr>
          <a:xfrm>
            <a:off x="8112556" y="1280160"/>
            <a:ext cx="3576218" cy="566928"/>
          </a:xfrm>
          <a:prstGeom prst="roundRect">
            <a:avLst>
              <a:gd name="adj" fmla="val 15000"/>
            </a:avLst>
          </a:prstGeom>
          <a:solidFill>
            <a:srgbClr val="C25B1F"/>
          </a:solidFill>
          <a:ln>
            <a:noFill/>
          </a:ln>
          <a:effectLst/>
        </p:spPr>
        <p:txBody>
          <a:bodyPr rtlCol="0" anchor="ctr" wrap="square" lIns="128016" rIns="128016" tIns="73152" bIns="73152">
            <a:noAutofit/>
          </a:bodyPr>
          <a:lstStyle/>
          <a:p>
            <a:pPr algn="ctr">
              <a:spcBef>
                <a:spcPts val="0"/>
              </a:spcBef>
              <a:spcAft>
                <a:spcPts val="0"/>
              </a:spcAft>
            </a:pPr>
            <a:r>
              <a:rPr lang="tr-TR" sz="1700" b="1" i="0">
                <a:solidFill>
                  <a:srgbClr val="FFFFFF"/>
                </a:solidFill>
                <a:latin typeface="Calibri"/>
              </a:rPr>
              <a:t>23-24. hafta · s. 157-167</a:t>
            </a:r>
          </a:p>
        </p:txBody>
      </p:sp>
      <p:sp>
        <p:nvSpPr>
          <p:cNvPr id="18" name="TextBox 17"/>
          <p:cNvSpPr txBox="1"/>
          <p:nvPr/>
        </p:nvSpPr>
        <p:spPr>
          <a:xfrm>
            <a:off x="8249716" y="2011680"/>
            <a:ext cx="3301898" cy="1188720"/>
          </a:xfrm>
          <a:prstGeom prst="rect">
            <a:avLst/>
          </a:prstGeom>
          <a:noFill/>
        </p:spPr>
        <p:txBody>
          <a:bodyPr wrap="square" anchor="ctr" lIns="73152" rIns="73152" tIns="36576" bIns="36576">
            <a:noAutofit/>
          </a:bodyPr>
          <a:lstStyle/>
          <a:p>
            <a:pPr algn="ctr">
              <a:spcBef>
                <a:spcPts val="0"/>
              </a:spcBef>
              <a:spcAft>
                <a:spcPts val="0"/>
              </a:spcAft>
            </a:pPr>
            <a:r>
              <a:rPr lang="tr-TR" sz="2400" b="1" i="0">
                <a:solidFill>
                  <a:srgbClr val="C25B1F"/>
                </a:solidFill>
                <a:latin typeface="Calibri"/>
              </a:rPr>
              <a:t>Türkiye ekonomisinin sektörel dağılımı</a:t>
            </a:r>
          </a:p>
        </p:txBody>
      </p:sp>
      <p:sp>
        <p:nvSpPr>
          <p:cNvPr id="19" name="TextBox 18"/>
          <p:cNvSpPr txBox="1"/>
          <p:nvPr/>
        </p:nvSpPr>
        <p:spPr>
          <a:xfrm>
            <a:off x="8249716" y="3291840"/>
            <a:ext cx="3301898" cy="457200"/>
          </a:xfrm>
          <a:prstGeom prst="rect">
            <a:avLst/>
          </a:prstGeom>
          <a:noFill/>
        </p:spPr>
        <p:txBody>
          <a:bodyPr wrap="square" anchor="t" lIns="73152" rIns="73152" tIns="36576" bIns="36576">
            <a:noAutofit/>
          </a:bodyPr>
          <a:lstStyle/>
          <a:p>
            <a:pPr algn="ctr">
              <a:spcBef>
                <a:spcPts val="0"/>
              </a:spcBef>
              <a:spcAft>
                <a:spcPts val="0"/>
              </a:spcAft>
            </a:pPr>
            <a:r>
              <a:rPr lang="tr-TR" sz="1900" b="1" i="0">
                <a:solidFill>
                  <a:srgbClr val="D3373A"/>
                </a:solidFill>
                <a:latin typeface="Calibri"/>
              </a:rPr>
              <a:t>COĞ.10.5.3</a:t>
            </a:r>
          </a:p>
        </p:txBody>
      </p:sp>
      <p:sp>
        <p:nvSpPr>
          <p:cNvPr id="20" name="TextBox 19"/>
          <p:cNvSpPr txBox="1"/>
          <p:nvPr/>
        </p:nvSpPr>
        <p:spPr>
          <a:xfrm>
            <a:off x="8249716" y="3886200"/>
            <a:ext cx="3301898" cy="2130552"/>
          </a:xfrm>
          <a:prstGeom prst="rect">
            <a:avLst/>
          </a:prstGeom>
          <a:noFill/>
        </p:spPr>
        <p:txBody>
          <a:bodyPr wrap="square" anchor="t" lIns="73152" rIns="73152" tIns="36576" bIns="36576">
            <a:noAutofit/>
          </a:bodyPr>
          <a:lstStyle/>
          <a:p>
            <a:pPr algn="ctr">
              <a:spcBef>
                <a:spcPts val="0"/>
              </a:spcBef>
              <a:spcAft>
                <a:spcPts val="0"/>
              </a:spcAft>
            </a:pPr>
            <a:r>
              <a:rPr lang="tr-TR" sz="2100" b="0" i="0">
                <a:solidFill>
                  <a:srgbClr val="767676"/>
                </a:solidFill>
                <a:latin typeface="Calibri"/>
              </a:rPr>
              <a:t>Grafik hazırlama · bilgi görseli · ünite sonu</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142</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 / 210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Ünitede sizden beklenenler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5. ÜNİTE</a:t>
            </a:r>
          </a:p>
        </p:txBody>
      </p:sp>
      <p:sp>
        <p:nvSpPr>
          <p:cNvPr id="6" name="Rounded Rectangle 5"/>
          <p:cNvSpPr/>
          <p:nvPr/>
        </p:nvSpPr>
        <p:spPr>
          <a:xfrm>
            <a:off x="502920" y="1399032"/>
            <a:ext cx="3545738" cy="4480560"/>
          </a:xfrm>
          <a:prstGeom prst="roundRect">
            <a:avLst>
              <a:gd name="adj" fmla="val 6000"/>
            </a:avLst>
          </a:prstGeom>
          <a:solidFill>
            <a:srgbClr val="F0F0F0"/>
          </a:solidFill>
          <a:ln>
            <a:noFill/>
          </a:ln>
          <a:effectLst/>
        </p:spPr>
        <p:txBody>
          <a:bodyPr rtlCol="0" anchor="ctr"/>
          <a:lstStyle/>
          <a:p/>
        </p:txBody>
      </p:sp>
      <p:sp>
        <p:nvSpPr>
          <p:cNvPr id="7" name="Oval 6"/>
          <p:cNvSpPr/>
          <p:nvPr/>
        </p:nvSpPr>
        <p:spPr>
          <a:xfrm>
            <a:off x="1864309"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1</a:t>
            </a:r>
          </a:p>
        </p:txBody>
      </p:sp>
      <p:sp>
        <p:nvSpPr>
          <p:cNvPr id="8" name="TextBox 7"/>
          <p:cNvSpPr txBox="1"/>
          <p:nvPr/>
        </p:nvSpPr>
        <p:spPr>
          <a:xfrm>
            <a:off x="685800" y="2633472"/>
            <a:ext cx="3179978" cy="2377440"/>
          </a:xfrm>
          <a:prstGeom prst="rect">
            <a:avLst/>
          </a:prstGeom>
          <a:noFill/>
        </p:spPr>
        <p:txBody>
          <a:bodyPr wrap="square" anchor="ctr" lIns="73152" rIns="73152" tIns="36576" bIns="36576">
            <a:noAutofit/>
          </a:bodyPr>
          <a:lstStyle/>
          <a:p>
            <a:pPr algn="ctr">
              <a:spcBef>
                <a:spcPts val="0"/>
              </a:spcBef>
              <a:spcAft>
                <a:spcPts val="0"/>
              </a:spcAft>
            </a:pPr>
            <a:r>
              <a:rPr lang="tr-TR" sz="2300" b="0" i="0">
                <a:solidFill>
                  <a:srgbClr val="262626"/>
                </a:solidFill>
                <a:latin typeface="Calibri"/>
              </a:rPr>
              <a:t>Yapılandırılmış gridi, çalışma yaprağını ve kontrol listesini doldurmanız</a:t>
            </a:r>
          </a:p>
        </p:txBody>
      </p:sp>
      <p:sp>
        <p:nvSpPr>
          <p:cNvPr id="9" name="Rounded Rectangle 8"/>
          <p:cNvSpPr/>
          <p:nvPr/>
        </p:nvSpPr>
        <p:spPr>
          <a:xfrm>
            <a:off x="685800" y="5148071"/>
            <a:ext cx="3179978" cy="502920"/>
          </a:xfrm>
          <a:prstGeom prst="roundRect">
            <a:avLst>
              <a:gd name="adj" fmla="val 50000"/>
            </a:avLst>
          </a:prstGeom>
          <a:solidFill>
            <a:srgbClr val="FFFFFF"/>
          </a:solidFill>
          <a:ln w="12700">
            <a:solidFill>
              <a:srgbClr val="8C4A2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8C4A2F"/>
                </a:solidFill>
                <a:latin typeface="Calibri"/>
              </a:rPr>
              <a:t>21-23. hafta · s. 152-159</a:t>
            </a:r>
          </a:p>
        </p:txBody>
      </p:sp>
      <p:sp>
        <p:nvSpPr>
          <p:cNvPr id="10" name="Rounded Rectangle 9"/>
          <p:cNvSpPr/>
          <p:nvPr/>
        </p:nvSpPr>
        <p:spPr>
          <a:xfrm>
            <a:off x="4322978" y="1399032"/>
            <a:ext cx="3545738" cy="4480560"/>
          </a:xfrm>
          <a:prstGeom prst="roundRect">
            <a:avLst>
              <a:gd name="adj" fmla="val 6000"/>
            </a:avLst>
          </a:prstGeom>
          <a:solidFill>
            <a:srgbClr val="F0F0F0"/>
          </a:solidFill>
          <a:ln>
            <a:noFill/>
          </a:ln>
          <a:effectLst/>
        </p:spPr>
        <p:txBody>
          <a:bodyPr rtlCol="0" anchor="ctr"/>
          <a:lstStyle/>
          <a:p/>
        </p:txBody>
      </p:sp>
      <p:sp>
        <p:nvSpPr>
          <p:cNvPr id="11" name="Oval 10"/>
          <p:cNvSpPr/>
          <p:nvPr/>
        </p:nvSpPr>
        <p:spPr>
          <a:xfrm>
            <a:off x="5684367"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2</a:t>
            </a:r>
          </a:p>
        </p:txBody>
      </p:sp>
      <p:sp>
        <p:nvSpPr>
          <p:cNvPr id="12" name="TextBox 11"/>
          <p:cNvSpPr txBox="1"/>
          <p:nvPr/>
        </p:nvSpPr>
        <p:spPr>
          <a:xfrm>
            <a:off x="4505858" y="2633472"/>
            <a:ext cx="3179978" cy="2377440"/>
          </a:xfrm>
          <a:prstGeom prst="rect">
            <a:avLst/>
          </a:prstGeom>
          <a:noFill/>
        </p:spPr>
        <p:txBody>
          <a:bodyPr wrap="square" anchor="ctr" lIns="73152" rIns="73152" tIns="36576" bIns="36576">
            <a:noAutofit/>
          </a:bodyPr>
          <a:lstStyle/>
          <a:p>
            <a:pPr algn="ctr">
              <a:spcBef>
                <a:spcPts val="0"/>
              </a:spcBef>
              <a:spcAft>
                <a:spcPts val="0"/>
              </a:spcAft>
            </a:pPr>
            <a:r>
              <a:rPr lang="tr-TR" sz="2300" b="0" i="0">
                <a:solidFill>
                  <a:srgbClr val="262626"/>
                </a:solidFill>
                <a:latin typeface="Calibri"/>
              </a:rPr>
              <a:t>Performans görevini yapmanız ve bu görevle ilgili öz değerlendirme formunu doldurmanız</a:t>
            </a:r>
          </a:p>
        </p:txBody>
      </p:sp>
      <p:sp>
        <p:nvSpPr>
          <p:cNvPr id="13" name="Rounded Rectangle 12"/>
          <p:cNvSpPr/>
          <p:nvPr/>
        </p:nvSpPr>
        <p:spPr>
          <a:xfrm>
            <a:off x="4505858" y="5148071"/>
            <a:ext cx="3179978" cy="502920"/>
          </a:xfrm>
          <a:prstGeom prst="roundRect">
            <a:avLst>
              <a:gd name="adj" fmla="val 50000"/>
            </a:avLst>
          </a:prstGeom>
          <a:solidFill>
            <a:srgbClr val="FFFFFF"/>
          </a:solidFill>
          <a:ln w="12700">
            <a:solidFill>
              <a:srgbClr val="8C4A2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8C4A2F"/>
                </a:solidFill>
                <a:latin typeface="Calibri"/>
              </a:rPr>
              <a:t>24. hafta · s. 159-161</a:t>
            </a:r>
          </a:p>
        </p:txBody>
      </p:sp>
      <p:sp>
        <p:nvSpPr>
          <p:cNvPr id="14" name="Rounded Rectangle 13"/>
          <p:cNvSpPr/>
          <p:nvPr/>
        </p:nvSpPr>
        <p:spPr>
          <a:xfrm>
            <a:off x="8143036" y="1399032"/>
            <a:ext cx="3545738" cy="4480560"/>
          </a:xfrm>
          <a:prstGeom prst="roundRect">
            <a:avLst>
              <a:gd name="adj" fmla="val 6000"/>
            </a:avLst>
          </a:prstGeom>
          <a:solidFill>
            <a:srgbClr val="F0F0F0"/>
          </a:solidFill>
          <a:ln>
            <a:noFill/>
          </a:ln>
          <a:effectLst/>
        </p:spPr>
        <p:txBody>
          <a:bodyPr rtlCol="0" anchor="ctr"/>
          <a:lstStyle/>
          <a:p/>
        </p:txBody>
      </p:sp>
      <p:sp>
        <p:nvSpPr>
          <p:cNvPr id="15" name="Oval 14"/>
          <p:cNvSpPr/>
          <p:nvPr/>
        </p:nvSpPr>
        <p:spPr>
          <a:xfrm>
            <a:off x="9504425"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3</a:t>
            </a:r>
          </a:p>
        </p:txBody>
      </p:sp>
      <p:sp>
        <p:nvSpPr>
          <p:cNvPr id="16" name="TextBox 15"/>
          <p:cNvSpPr txBox="1"/>
          <p:nvPr/>
        </p:nvSpPr>
        <p:spPr>
          <a:xfrm>
            <a:off x="8325916" y="2633472"/>
            <a:ext cx="3179978" cy="2377440"/>
          </a:xfrm>
          <a:prstGeom prst="rect">
            <a:avLst/>
          </a:prstGeom>
          <a:noFill/>
        </p:spPr>
        <p:txBody>
          <a:bodyPr wrap="square" anchor="ctr" lIns="73152" rIns="73152" tIns="36576" bIns="36576">
            <a:noAutofit/>
          </a:bodyPr>
          <a:lstStyle/>
          <a:p>
            <a:pPr algn="ctr">
              <a:spcBef>
                <a:spcPts val="0"/>
              </a:spcBef>
              <a:spcAft>
                <a:spcPts val="0"/>
              </a:spcAft>
            </a:pPr>
            <a:r>
              <a:rPr lang="tr-TR" sz="2300" b="0" i="0">
                <a:solidFill>
                  <a:srgbClr val="262626"/>
                </a:solidFill>
                <a:latin typeface="Calibri"/>
              </a:rPr>
              <a:t>Ölçme ve değerlendirme sorularını cevaplamanız</a:t>
            </a:r>
          </a:p>
        </p:txBody>
      </p:sp>
      <p:sp>
        <p:nvSpPr>
          <p:cNvPr id="17" name="Rounded Rectangle 16"/>
          <p:cNvSpPr/>
          <p:nvPr/>
        </p:nvSpPr>
        <p:spPr>
          <a:xfrm>
            <a:off x="8325916" y="5148071"/>
            <a:ext cx="3179978" cy="502920"/>
          </a:xfrm>
          <a:prstGeom prst="roundRect">
            <a:avLst>
              <a:gd name="adj" fmla="val 50000"/>
            </a:avLst>
          </a:prstGeom>
          <a:solidFill>
            <a:srgbClr val="FFFFFF"/>
          </a:solidFill>
          <a:ln w="12700">
            <a:solidFill>
              <a:srgbClr val="8C4A2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8C4A2F"/>
                </a:solidFill>
                <a:latin typeface="Calibri"/>
              </a:rPr>
              <a:t>24. hafta ve ev · s. 162-167</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142</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 / 210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Anahtar kavramlar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5. ÜNİTE</a:t>
            </a:r>
          </a:p>
        </p:txBody>
      </p:sp>
      <p:sp>
        <p:nvSpPr>
          <p:cNvPr id="6" name="Rounded Rectangle 5"/>
          <p:cNvSpPr/>
          <p:nvPr/>
        </p:nvSpPr>
        <p:spPr>
          <a:xfrm>
            <a:off x="502920" y="1536192"/>
            <a:ext cx="3545738" cy="146304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2800" b="1" i="0">
                <a:solidFill>
                  <a:srgbClr val="8C4A2F"/>
                </a:solidFill>
                <a:latin typeface="Calibri"/>
              </a:rPr>
              <a:t>ekonomik faaliyet</a:t>
            </a:r>
          </a:p>
        </p:txBody>
      </p:sp>
      <p:sp>
        <p:nvSpPr>
          <p:cNvPr id="7" name="Rounded Rectangle 6"/>
          <p:cNvSpPr/>
          <p:nvPr/>
        </p:nvSpPr>
        <p:spPr>
          <a:xfrm>
            <a:off x="4322978" y="1536192"/>
            <a:ext cx="3545738" cy="146304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2800" b="1" i="0">
                <a:solidFill>
                  <a:srgbClr val="8C4A2F"/>
                </a:solidFill>
                <a:latin typeface="Calibri"/>
              </a:rPr>
              <a:t>ekonomik sektör</a:t>
            </a:r>
          </a:p>
        </p:txBody>
      </p:sp>
      <p:sp>
        <p:nvSpPr>
          <p:cNvPr id="8" name="Rounded Rectangle 7"/>
          <p:cNvSpPr/>
          <p:nvPr/>
        </p:nvSpPr>
        <p:spPr>
          <a:xfrm>
            <a:off x="8143036" y="1536192"/>
            <a:ext cx="3545738" cy="146304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800" b="1" i="0">
                <a:solidFill>
                  <a:srgbClr val="2C6E8F"/>
                </a:solidFill>
                <a:latin typeface="Calibri"/>
              </a:rPr>
              <a:t>gayrisafi millî hasıla (GSMH)</a:t>
            </a:r>
          </a:p>
        </p:txBody>
      </p:sp>
      <p:sp>
        <p:nvSpPr>
          <p:cNvPr id="9" name="Rounded Rectangle 8"/>
          <p:cNvSpPr/>
          <p:nvPr/>
        </p:nvSpPr>
        <p:spPr>
          <a:xfrm>
            <a:off x="502920" y="3319272"/>
            <a:ext cx="3545738" cy="146304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800" b="1" i="0">
                <a:solidFill>
                  <a:srgbClr val="2C6E8F"/>
                </a:solidFill>
                <a:latin typeface="Calibri"/>
              </a:rPr>
              <a:t>gayrisafi yurt içi hasıla (GSYİH)</a:t>
            </a:r>
          </a:p>
        </p:txBody>
      </p:sp>
      <p:sp>
        <p:nvSpPr>
          <p:cNvPr id="10" name="Rounded Rectangle 9"/>
          <p:cNvSpPr/>
          <p:nvPr/>
        </p:nvSpPr>
        <p:spPr>
          <a:xfrm>
            <a:off x="4322978" y="3319272"/>
            <a:ext cx="3545738" cy="146304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800" b="1" i="0">
                <a:solidFill>
                  <a:srgbClr val="2C6E8F"/>
                </a:solidFill>
                <a:latin typeface="Calibri"/>
              </a:rPr>
              <a:t>gelişmişlik</a:t>
            </a:r>
          </a:p>
        </p:txBody>
      </p:sp>
      <p:sp>
        <p:nvSpPr>
          <p:cNvPr id="11" name="Rounded Rectangle 10"/>
          <p:cNvSpPr/>
          <p:nvPr/>
        </p:nvSpPr>
        <p:spPr>
          <a:xfrm>
            <a:off x="8143036" y="3319272"/>
            <a:ext cx="3545738" cy="1463040"/>
          </a:xfrm>
          <a:prstGeom prst="roundRect">
            <a:avLst>
              <a:gd name="adj" fmla="val 30000"/>
            </a:avLst>
          </a:prstGeom>
          <a:solidFill>
            <a:srgbClr val="FFFFFF"/>
          </a:solidFill>
          <a:ln w="31750">
            <a:solidFill>
              <a:srgbClr val="C25B1F"/>
            </a:solidFill>
          </a:ln>
          <a:effectLst/>
        </p:spPr>
        <p:txBody>
          <a:bodyPr rtlCol="0" anchor="ctr" wrap="square" lIns="128016" rIns="128016" tIns="73152" bIns="73152">
            <a:noAutofit/>
          </a:bodyPr>
          <a:lstStyle/>
          <a:p>
            <a:pPr algn="ctr">
              <a:spcBef>
                <a:spcPts val="0"/>
              </a:spcBef>
              <a:spcAft>
                <a:spcPts val="0"/>
              </a:spcAft>
            </a:pPr>
            <a:r>
              <a:rPr lang="tr-TR" sz="2800" b="1" i="0">
                <a:solidFill>
                  <a:srgbClr val="C25B1F"/>
                </a:solidFill>
                <a:latin typeface="Calibri"/>
              </a:rPr>
              <a:t>istihdam</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143</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 / 210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8C4A2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20.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20</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Ekonomik Faaliyetlerin Özellikleri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15-19 Şubat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COĞ.10.5.1</a:t>
            </a:r>
          </a:p>
        </p:txBody>
      </p:sp>
      <p:sp>
        <p:nvSpPr>
          <p:cNvPr id="10" name="TextBox 9"/>
          <p:cNvSpPr txBox="1"/>
          <p:nvPr/>
        </p:nvSpPr>
        <p:spPr>
          <a:xfrm>
            <a:off x="3063240" y="2532888"/>
            <a:ext cx="8412480" cy="48590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Ekonomik faaliyetleri sektörlere göre sınıflandırabilme</a:t>
            </a:r>
          </a:p>
        </p:txBody>
      </p:sp>
      <p:sp>
        <p:nvSpPr>
          <p:cNvPr id="11" name="TextBox 10"/>
          <p:cNvSpPr txBox="1"/>
          <p:nvPr/>
        </p:nvSpPr>
        <p:spPr>
          <a:xfrm>
            <a:off x="3063240" y="312851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494278"/>
            <a:ext cx="8412480" cy="243103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Ekonomik faaliyetlerin sınıflandırılmasındaki ölçütleri belirler.</a:t>
            </a:r>
          </a:p>
          <a:p>
            <a:pPr algn="l" marL="340187" indent="-340187">
              <a:spcBef>
                <a:spcPts val="0"/>
              </a:spcBef>
              <a:spcAft>
                <a:spcPts val="500"/>
              </a:spcAft>
            </a:pPr>
            <a:r>
              <a:rPr lang="tr-TR" sz="2000" b="1" i="0">
                <a:solidFill>
                  <a:srgbClr val="FCC021"/>
                </a:solidFill>
                <a:latin typeface="Calibri"/>
              </a:rPr>
              <a:t>b)  </a:t>
            </a:r>
            <a:r>
              <a:rPr lang="tr-TR" sz="2000" b="0" i="0">
                <a:solidFill>
                  <a:srgbClr val="FFFFFF"/>
                </a:solidFill>
                <a:latin typeface="Calibri"/>
              </a:rPr>
              <a:t>Ekonomik faaliyetleri sektörlere göre ayırır.</a:t>
            </a:r>
          </a:p>
          <a:p>
            <a:pPr algn="l" marL="309283" indent="-309283">
              <a:spcBef>
                <a:spcPts val="0"/>
              </a:spcBef>
              <a:spcAft>
                <a:spcPts val="0"/>
              </a:spcAft>
            </a:pPr>
            <a:r>
              <a:rPr lang="tr-TR" sz="2000" b="1" i="0">
                <a:solidFill>
                  <a:srgbClr val="FCC021"/>
                </a:solidFill>
                <a:latin typeface="Calibri"/>
              </a:rPr>
              <a:t>c)  </a:t>
            </a:r>
            <a:r>
              <a:rPr lang="tr-TR" sz="2000" b="0" i="0">
                <a:solidFill>
                  <a:srgbClr val="FFFFFF"/>
                </a:solidFill>
                <a:latin typeface="Calibri"/>
              </a:rPr>
              <a:t>Ekonomik faaliyetleri sektörlere göre tasnif eder.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5. Ünite: Ekonomik Faaliyetler ve Etkileri</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5 / 210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20.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Zihin haritası</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Başlarken · s. 144</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Dört fotoğraf</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Konuya Başlarken · s. 145</a:t>
            </a:r>
          </a:p>
        </p:txBody>
      </p:sp>
      <p:sp>
        <p:nvSpPr>
          <p:cNvPr id="13" name="Oval 12"/>
          <p:cNvSpPr/>
          <p:nvPr/>
        </p:nvSpPr>
        <p:spPr>
          <a:xfrm>
            <a:off x="5711798"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Neye göre sınıflarız?</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Ölçüt ve beş sektör · s. 145</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Beş sektör</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Birincilden beşincile · s. 146-150</a:t>
            </a:r>
          </a:p>
        </p:txBody>
      </p:sp>
      <p:sp>
        <p:nvSpPr>
          <p:cNvPr id="19" name="Oval 18"/>
          <p:cNvSpPr/>
          <p:nvPr/>
        </p:nvSpPr>
        <p:spPr>
          <a:xfrm>
            <a:off x="10266606"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Gerekçeli özet</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Sektörler ve gelir · s. 146-153</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 / 210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ünite ölçme soruları: kısa cevaplar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DÖNÜT · 5 dk</a:t>
            </a:r>
          </a:p>
        </p:txBody>
      </p:sp>
      <p:graphicFrame>
        <p:nvGraphicFramePr>
          <p:cNvPr id="6" name="Table 5"/>
          <p:cNvGraphicFramePr>
            <a:graphicFrameLocks noGrp="1"/>
          </p:cNvGraphicFramePr>
          <p:nvPr/>
        </p:nvGraphicFramePr>
        <p:xfrm>
          <a:off x="502920" y="1216152"/>
          <a:ext cx="11183112" cy="4800600"/>
        </p:xfrm>
        <a:graphic>
          <a:graphicData uri="http://schemas.openxmlformats.org/drawingml/2006/table">
            <a:tbl>
              <a:tblPr firstRow="1" bandRow="1">
                <a:tableStyleId>{5C22544A-7EE6-4342-B048-85BDC9FD1C3A}</a:tableStyleId>
              </a:tblPr>
              <a:tblGrid>
                <a:gridCol w="1143000"/>
                <a:gridCol w="10040112"/>
              </a:tblGrid>
              <a:tr h="411480">
                <a:tc>
                  <a:txBody>
                    <a:bodyPr wrap="square"/>
                    <a:lstStyle/>
                    <a:p>
                      <a:pPr algn="ctr">
                        <a:spcBef>
                          <a:spcPts val="0"/>
                        </a:spcBef>
                        <a:spcAft>
                          <a:spcPts val="0"/>
                        </a:spcAft>
                      </a:pPr>
                      <a:r>
                        <a:rPr lang="tr-TR" sz="1600" b="1" i="0">
                          <a:solidFill>
                            <a:srgbClr val="FFFFFF"/>
                          </a:solidFill>
                          <a:latin typeface="Calibri"/>
                        </a:rPr>
                        <a:t>Soru</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Kısa cevap</a:t>
                      </a:r>
                    </a:p>
                  </a:txBody>
                  <a:tcPr marL="54864" marR="54864" marT="18288" marB="18288" anchor="ctr">
                    <a:solidFill>
                      <a:srgbClr val="8C4A2F"/>
                    </a:solidFill>
                  </a:tcPr>
                </a:tc>
              </a:tr>
              <a:tr h="548640">
                <a:tc>
                  <a:txBody>
                    <a:bodyPr wrap="square"/>
                    <a:lstStyle/>
                    <a:p>
                      <a:pPr algn="ctr">
                        <a:spcBef>
                          <a:spcPts val="0"/>
                        </a:spcBef>
                        <a:spcAft>
                          <a:spcPts val="0"/>
                        </a:spcAft>
                      </a:pPr>
                      <a:r>
                        <a:rPr lang="tr-TR" sz="15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İklim, toprak yapısı, ulaşım, ekonomik faaliyetler, yer şekilleri, su kaynakları — her biri görselden bir ipucuyla</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500" b="0" i="0">
                          <a:solidFill>
                            <a:srgbClr val="262626"/>
                          </a:solidFill>
                          <a:latin typeface="Calibri"/>
                        </a:rPr>
                        <a:t>2</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Düzlük ve verimli toprak tarımı ve büyümeyi; su kıyısı turizmi; yollar ticareti ve göçü kolaylaştırmış olabilir</a:t>
                      </a:r>
                    </a:p>
                  </a:txBody>
                  <a:tcPr marL="54864" marR="54864" marT="18288" marB="18288" anchor="ctr">
                    <a:solidFill>
                      <a:srgbClr val="F0F0F0"/>
                    </a:solidFill>
                  </a:tcPr>
                </a:tc>
              </a:tr>
              <a:tr h="548640">
                <a:tc>
                  <a:txBody>
                    <a:bodyPr wrap="square"/>
                    <a:lstStyle/>
                    <a:p>
                      <a:pPr algn="ctr">
                        <a:spcBef>
                          <a:spcPts val="0"/>
                        </a:spcBef>
                        <a:spcAft>
                          <a:spcPts val="0"/>
                        </a:spcAft>
                      </a:pPr>
                      <a:r>
                        <a:rPr lang="tr-TR" sz="15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Su kirlenmesi, tarım alanlarının yapılaşması, yol güzergâhının değişmesi, yeni bir ekonomik faaliyet</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500" b="0" i="0">
                          <a:solidFill>
                            <a:srgbClr val="262626"/>
                          </a:solidFill>
                          <a:latin typeface="Calibri"/>
                        </a:rPr>
                        <a:t>4-6</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19. haftada sınıfta çözüldü (Eski Gediz ve Gediz: yol, ekonomik faaliyet, fonksiyon değişimi)</a:t>
                      </a:r>
                    </a:p>
                  </a:txBody>
                  <a:tcPr marL="54864" marR="54864" marT="18288" marB="18288" anchor="ctr">
                    <a:solidFill>
                      <a:srgbClr val="F0F0F0"/>
                    </a:solidFill>
                  </a:tcPr>
                </a:tc>
              </a:tr>
              <a:tr h="548640">
                <a:tc>
                  <a:txBody>
                    <a:bodyPr wrap="square"/>
                    <a:lstStyle/>
                    <a:p>
                      <a:pPr algn="ctr">
                        <a:spcBef>
                          <a:spcPts val="0"/>
                        </a:spcBef>
                        <a:spcAft>
                          <a:spcPts val="0"/>
                        </a:spcAft>
                      </a:pPr>
                      <a:r>
                        <a:rPr lang="tr-TR" sz="15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Adana: tarım, ticaret, ulaşım, sanayi ✓ · yönetim, eğitim ve kültür * gerekçeli · turizm, savunma —</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500" b="0" i="0">
                          <a:solidFill>
                            <a:srgbClr val="262626"/>
                          </a:solidFill>
                          <a:latin typeface="Calibri"/>
                        </a:rPr>
                        <a:t>8</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Gümüşhane: dağ ve plato → dar alan, ulaşım Zigana Geçidi'nden, ekonomik faaliyet sınırlı, göç verir</a:t>
                      </a:r>
                    </a:p>
                  </a:txBody>
                  <a:tcPr marL="54864" marR="54864" marT="18288" marB="18288" anchor="ctr">
                    <a:solidFill>
                      <a:srgbClr val="F0F0F0"/>
                    </a:solidFill>
                  </a:tcPr>
                </a:tc>
              </a:tr>
              <a:tr h="548640">
                <a:tc>
                  <a:txBody>
                    <a:bodyPr wrap="square"/>
                    <a:lstStyle/>
                    <a:p>
                      <a:pPr algn="ctr">
                        <a:spcBef>
                          <a:spcPts val="0"/>
                        </a:spcBef>
                        <a:spcAft>
                          <a:spcPts val="0"/>
                        </a:spcAft>
                      </a:pPr>
                      <a:r>
                        <a:rPr lang="tr-TR" sz="1500" b="0" i="0">
                          <a:solidFill>
                            <a:srgbClr val="262626"/>
                          </a:solidFill>
                          <a:latin typeface="Calibri"/>
                        </a:rPr>
                        <a:t>9</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a Batman · b Muğla · c Ankara · ç Giresun · d İstanbul · e-f-g * yoruma açık (kitapta dayanak yok)</a:t>
                      </a:r>
                    </a:p>
                  </a:txBody>
                  <a:tcPr marL="54864" marR="54864" marT="18288" marB="18288" anchor="ctr">
                    <a:solidFill>
                      <a:srgbClr val="FFFFFF"/>
                    </a:solidFill>
                  </a:tcPr>
                </a:tc>
              </a:tr>
              <a:tr h="548640">
                <a:tc>
                  <a:txBody>
                    <a:bodyPr wrap="square"/>
                    <a:lstStyle/>
                    <a:p>
                      <a:pPr algn="ctr">
                        <a:spcBef>
                          <a:spcPts val="0"/>
                        </a:spcBef>
                        <a:spcAft>
                          <a:spcPts val="0"/>
                        </a:spcAft>
                      </a:pPr>
                      <a:r>
                        <a:rPr lang="tr-TR" sz="1500" b="0" i="0">
                          <a:solidFill>
                            <a:srgbClr val="262626"/>
                          </a:solidFill>
                          <a:latin typeface="Calibri"/>
                        </a:rPr>
                        <a:t>10</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Kişisel: yaşadığın yerleşmenin öne çıkan fonksiyonları ve hâkim fonksiyon (gerekçeli)</a:t>
                      </a:r>
                    </a:p>
                  </a:txBody>
                  <a:tcPr marL="54864" marR="54864" marT="18288" marB="18288" anchor="ctr">
                    <a:solidFill>
                      <a:srgbClr val="F0F0F0"/>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138-141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 / 210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ekonomik sektörler zihin haritası</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cxnSp>
        <p:nvCxnSpPr>
          <p:cNvPr id="6" name="Connector 5"/>
          <p:cNvCxnSpPr/>
          <p:nvPr/>
        </p:nvCxnSpPr>
        <p:spPr>
          <a:xfrm flipV="1">
            <a:off x="6095847" y="1988820"/>
            <a:ext cx="0" cy="1924812"/>
          </a:xfrm>
          <a:prstGeom prst="line">
            <a:avLst/>
          </a:prstGeom>
          <a:ln w="38100">
            <a:solidFill>
              <a:srgbClr val="D9D9D9"/>
            </a:solidFill>
          </a:ln>
        </p:spPr>
      </p:cxnSp>
      <p:cxnSp>
        <p:nvCxnSpPr>
          <p:cNvPr id="7" name="Connector 6"/>
          <p:cNvCxnSpPr/>
          <p:nvPr/>
        </p:nvCxnSpPr>
        <p:spPr>
          <a:xfrm flipH="1" flipV="1">
            <a:off x="2354580" y="3662172"/>
            <a:ext cx="3741267" cy="251460"/>
          </a:xfrm>
          <a:prstGeom prst="line">
            <a:avLst/>
          </a:prstGeom>
          <a:ln w="38100">
            <a:solidFill>
              <a:srgbClr val="D9D9D9"/>
            </a:solidFill>
          </a:ln>
        </p:spPr>
      </p:cxnSp>
      <p:cxnSp>
        <p:nvCxnSpPr>
          <p:cNvPr id="8" name="Connector 7"/>
          <p:cNvCxnSpPr/>
          <p:nvPr/>
        </p:nvCxnSpPr>
        <p:spPr>
          <a:xfrm flipV="1">
            <a:off x="6095847" y="3662172"/>
            <a:ext cx="3741268" cy="251460"/>
          </a:xfrm>
          <a:prstGeom prst="line">
            <a:avLst/>
          </a:prstGeom>
          <a:ln w="38100">
            <a:solidFill>
              <a:srgbClr val="D9D9D9"/>
            </a:solidFill>
          </a:ln>
        </p:spPr>
      </p:cxnSp>
      <p:cxnSp>
        <p:nvCxnSpPr>
          <p:cNvPr id="9" name="Connector 8"/>
          <p:cNvCxnSpPr/>
          <p:nvPr/>
        </p:nvCxnSpPr>
        <p:spPr>
          <a:xfrm flipH="1">
            <a:off x="3177540" y="3913632"/>
            <a:ext cx="2918307" cy="1559052"/>
          </a:xfrm>
          <a:prstGeom prst="line">
            <a:avLst/>
          </a:prstGeom>
          <a:ln w="38100">
            <a:solidFill>
              <a:srgbClr val="D9D9D9"/>
            </a:solidFill>
          </a:ln>
        </p:spPr>
      </p:cxnSp>
      <p:cxnSp>
        <p:nvCxnSpPr>
          <p:cNvPr id="10" name="Connector 9"/>
          <p:cNvCxnSpPr/>
          <p:nvPr/>
        </p:nvCxnSpPr>
        <p:spPr>
          <a:xfrm>
            <a:off x="6095847" y="3913632"/>
            <a:ext cx="2918308" cy="1559052"/>
          </a:xfrm>
          <a:prstGeom prst="line">
            <a:avLst/>
          </a:prstGeom>
          <a:ln w="38100">
            <a:solidFill>
              <a:srgbClr val="D9D9D9"/>
            </a:solidFill>
          </a:ln>
        </p:spPr>
      </p:cxnSp>
      <p:sp>
        <p:nvSpPr>
          <p:cNvPr id="11" name="Oval 10"/>
          <p:cNvSpPr/>
          <p:nvPr/>
        </p:nvSpPr>
        <p:spPr>
          <a:xfrm>
            <a:off x="5227167" y="3044952"/>
            <a:ext cx="1737360" cy="1737360"/>
          </a:xfrm>
          <a:prstGeom prst="ellipse">
            <a:avLst/>
          </a:prstGeom>
          <a:solidFill>
            <a:srgbClr val="FFFFFF"/>
          </a:solidFill>
          <a:ln w="38100">
            <a:solidFill>
              <a:srgbClr val="4F4F4F"/>
            </a:solidFill>
          </a:ln>
          <a:effectLst/>
        </p:spPr>
        <p:txBody>
          <a:bodyPr rtlCol="0" anchor="ctr"/>
          <a:lstStyle/>
          <a:p/>
        </p:txBody>
      </p:sp>
      <p:sp>
        <p:nvSpPr>
          <p:cNvPr id="12" name="TextBox 11"/>
          <p:cNvSpPr txBox="1"/>
          <p:nvPr/>
        </p:nvSpPr>
        <p:spPr>
          <a:xfrm>
            <a:off x="5318607" y="3502152"/>
            <a:ext cx="1554480" cy="822960"/>
          </a:xfrm>
          <a:prstGeom prst="rect">
            <a:avLst/>
          </a:prstGeom>
          <a:noFill/>
        </p:spPr>
        <p:txBody>
          <a:bodyPr wrap="square" anchor="ctr" lIns="73152" rIns="73152" tIns="36576" bIns="36576">
            <a:noAutofit/>
          </a:bodyPr>
          <a:lstStyle/>
          <a:p>
            <a:pPr algn="ctr">
              <a:spcBef>
                <a:spcPts val="0"/>
              </a:spcBef>
              <a:spcAft>
                <a:spcPts val="0"/>
              </a:spcAft>
            </a:pPr>
            <a:r>
              <a:rPr lang="tr-TR" sz="1900" b="1" i="0">
                <a:solidFill>
                  <a:srgbClr val="4F4F4F"/>
                </a:solidFill>
                <a:latin typeface="Calibri"/>
              </a:rPr>
              <a:t>EKONOMİK SEKTÖRLER</a:t>
            </a:r>
          </a:p>
        </p:txBody>
      </p:sp>
      <p:sp>
        <p:nvSpPr>
          <p:cNvPr id="13" name="Rounded Rectangle 12"/>
          <p:cNvSpPr/>
          <p:nvPr/>
        </p:nvSpPr>
        <p:spPr>
          <a:xfrm>
            <a:off x="4289907" y="1188720"/>
            <a:ext cx="3611880" cy="1600200"/>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4289907" y="1188720"/>
            <a:ext cx="3611880" cy="420624"/>
          </a:xfrm>
          <a:prstGeom prst="roundRect">
            <a:avLst>
              <a:gd name="adj" fmla="val 25000"/>
            </a:avLst>
          </a:prstGeom>
          <a:solidFill>
            <a:srgbClr val="2E7D5B"/>
          </a:solidFill>
          <a:ln>
            <a:noFill/>
          </a:ln>
          <a:effectLst/>
        </p:spPr>
        <p:txBody>
          <a:bodyPr rtlCol="0" anchor="ctr"/>
          <a:lstStyle/>
          <a:p/>
        </p:txBody>
      </p:sp>
      <p:sp>
        <p:nvSpPr>
          <p:cNvPr id="15" name="Rectangle 14"/>
          <p:cNvSpPr/>
          <p:nvPr/>
        </p:nvSpPr>
        <p:spPr>
          <a:xfrm>
            <a:off x="4289907" y="1399032"/>
            <a:ext cx="3611880" cy="210312"/>
          </a:xfrm>
          <a:prstGeom prst="rect">
            <a:avLst/>
          </a:prstGeom>
          <a:solidFill>
            <a:srgbClr val="2E7D5B"/>
          </a:solidFill>
          <a:ln>
            <a:noFill/>
          </a:ln>
          <a:effectLst/>
        </p:spPr>
        <p:txBody>
          <a:bodyPr rtlCol="0" anchor="ctr"/>
          <a:lstStyle/>
          <a:p/>
        </p:txBody>
      </p:sp>
      <p:sp>
        <p:nvSpPr>
          <p:cNvPr id="16" name="TextBox 15"/>
          <p:cNvSpPr txBox="1"/>
          <p:nvPr/>
        </p:nvSpPr>
        <p:spPr>
          <a:xfrm>
            <a:off x="4381347" y="1188720"/>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Birincil</a:t>
            </a:r>
          </a:p>
        </p:txBody>
      </p:sp>
      <p:sp>
        <p:nvSpPr>
          <p:cNvPr id="17" name="TextBox 16"/>
          <p:cNvSpPr txBox="1"/>
          <p:nvPr/>
        </p:nvSpPr>
        <p:spPr>
          <a:xfrm>
            <a:off x="4399635" y="1682496"/>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2E7D5B"/>
                </a:solidFill>
                <a:latin typeface="Calibri"/>
              </a:rPr>
              <a:t>Tarım</a:t>
            </a:r>
          </a:p>
          <a:p>
            <a:pPr algn="l">
              <a:spcBef>
                <a:spcPts val="0"/>
              </a:spcBef>
              <a:spcAft>
                <a:spcPts val="552"/>
              </a:spcAft>
            </a:pPr>
            <a:r>
              <a:rPr lang="tr-TR" sz="1750" b="0" i="0">
                <a:solidFill>
                  <a:srgbClr val="767676"/>
                </a:solidFill>
                <a:latin typeface="Calibri"/>
              </a:rPr>
              <a:t>…………………………</a:t>
            </a:r>
          </a:p>
          <a:p>
            <a:pPr algn="l">
              <a:spcBef>
                <a:spcPts val="0"/>
              </a:spcBef>
              <a:spcAft>
                <a:spcPts val="0"/>
              </a:spcAft>
            </a:pPr>
            <a:r>
              <a:rPr lang="tr-TR" sz="1750" b="0" i="0">
                <a:solidFill>
                  <a:srgbClr val="767676"/>
                </a:solidFill>
                <a:latin typeface="Calibri"/>
              </a:rPr>
              <a:t>…………………………</a:t>
            </a:r>
          </a:p>
        </p:txBody>
      </p:sp>
      <p:sp>
        <p:nvSpPr>
          <p:cNvPr id="18" name="Rounded Rectangle 17"/>
          <p:cNvSpPr/>
          <p:nvPr/>
        </p:nvSpPr>
        <p:spPr>
          <a:xfrm>
            <a:off x="548640" y="2862072"/>
            <a:ext cx="3611880" cy="160020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548640" y="2862072"/>
            <a:ext cx="3611880" cy="420624"/>
          </a:xfrm>
          <a:prstGeom prst="roundRect">
            <a:avLst>
              <a:gd name="adj" fmla="val 25000"/>
            </a:avLst>
          </a:prstGeom>
          <a:solidFill>
            <a:srgbClr val="C0392B"/>
          </a:solidFill>
          <a:ln>
            <a:noFill/>
          </a:ln>
          <a:effectLst/>
        </p:spPr>
        <p:txBody>
          <a:bodyPr rtlCol="0" anchor="ctr"/>
          <a:lstStyle/>
          <a:p/>
        </p:txBody>
      </p:sp>
      <p:sp>
        <p:nvSpPr>
          <p:cNvPr id="20" name="Rectangle 19"/>
          <p:cNvSpPr/>
          <p:nvPr/>
        </p:nvSpPr>
        <p:spPr>
          <a:xfrm>
            <a:off x="548640" y="3072384"/>
            <a:ext cx="3611880" cy="210312"/>
          </a:xfrm>
          <a:prstGeom prst="rect">
            <a:avLst/>
          </a:prstGeom>
          <a:solidFill>
            <a:srgbClr val="C0392B"/>
          </a:solidFill>
          <a:ln>
            <a:noFill/>
          </a:ln>
          <a:effectLst/>
        </p:spPr>
        <p:txBody>
          <a:bodyPr rtlCol="0" anchor="ctr"/>
          <a:lstStyle/>
          <a:p/>
        </p:txBody>
      </p:sp>
      <p:sp>
        <p:nvSpPr>
          <p:cNvPr id="21" name="TextBox 20"/>
          <p:cNvSpPr txBox="1"/>
          <p:nvPr/>
        </p:nvSpPr>
        <p:spPr>
          <a:xfrm>
            <a:off x="640080" y="2862072"/>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İkincil</a:t>
            </a:r>
          </a:p>
        </p:txBody>
      </p:sp>
      <p:sp>
        <p:nvSpPr>
          <p:cNvPr id="22" name="TextBox 21"/>
          <p:cNvSpPr txBox="1"/>
          <p:nvPr/>
        </p:nvSpPr>
        <p:spPr>
          <a:xfrm>
            <a:off x="658368" y="3355848"/>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C0392B"/>
                </a:solidFill>
                <a:latin typeface="Calibri"/>
              </a:rPr>
              <a:t>Sanayi</a:t>
            </a:r>
          </a:p>
          <a:p>
            <a:pPr algn="l">
              <a:spcBef>
                <a:spcPts val="0"/>
              </a:spcBef>
              <a:spcAft>
                <a:spcPts val="552"/>
              </a:spcAft>
            </a:pPr>
            <a:r>
              <a:rPr lang="tr-TR" sz="1750" b="0" i="0">
                <a:solidFill>
                  <a:srgbClr val="767676"/>
                </a:solidFill>
                <a:latin typeface="Calibri"/>
              </a:rPr>
              <a:t>…………………………</a:t>
            </a:r>
          </a:p>
          <a:p>
            <a:pPr algn="l">
              <a:spcBef>
                <a:spcPts val="0"/>
              </a:spcBef>
              <a:spcAft>
                <a:spcPts val="0"/>
              </a:spcAft>
            </a:pPr>
            <a:r>
              <a:rPr lang="tr-TR" sz="1750" b="0" i="0">
                <a:solidFill>
                  <a:srgbClr val="767676"/>
                </a:solidFill>
                <a:latin typeface="Calibri"/>
              </a:rPr>
              <a:t>…………………………</a:t>
            </a:r>
          </a:p>
        </p:txBody>
      </p:sp>
      <p:sp>
        <p:nvSpPr>
          <p:cNvPr id="23" name="Rounded Rectangle 22"/>
          <p:cNvSpPr/>
          <p:nvPr/>
        </p:nvSpPr>
        <p:spPr>
          <a:xfrm>
            <a:off x="8031175" y="2862072"/>
            <a:ext cx="3611880" cy="1600200"/>
          </a:xfrm>
          <a:prstGeom prst="roundRect">
            <a:avLst>
              <a:gd name="adj" fmla="val 5000"/>
            </a:avLst>
          </a:prstGeom>
          <a:solidFill>
            <a:srgbClr val="F0F0F0"/>
          </a:solidFill>
          <a:ln>
            <a:noFill/>
          </a:ln>
          <a:effectLst/>
        </p:spPr>
        <p:txBody>
          <a:bodyPr rtlCol="0" anchor="ctr"/>
          <a:lstStyle/>
          <a:p/>
        </p:txBody>
      </p:sp>
      <p:sp>
        <p:nvSpPr>
          <p:cNvPr id="24" name="Rounded Rectangle 23"/>
          <p:cNvSpPr/>
          <p:nvPr/>
        </p:nvSpPr>
        <p:spPr>
          <a:xfrm>
            <a:off x="8031175" y="2862072"/>
            <a:ext cx="3611880" cy="420624"/>
          </a:xfrm>
          <a:prstGeom prst="roundRect">
            <a:avLst>
              <a:gd name="adj" fmla="val 25000"/>
            </a:avLst>
          </a:prstGeom>
          <a:solidFill>
            <a:srgbClr val="2C7FB8"/>
          </a:solidFill>
          <a:ln>
            <a:noFill/>
          </a:ln>
          <a:effectLst/>
        </p:spPr>
        <p:txBody>
          <a:bodyPr rtlCol="0" anchor="ctr"/>
          <a:lstStyle/>
          <a:p/>
        </p:txBody>
      </p:sp>
      <p:sp>
        <p:nvSpPr>
          <p:cNvPr id="25" name="Rectangle 24"/>
          <p:cNvSpPr/>
          <p:nvPr/>
        </p:nvSpPr>
        <p:spPr>
          <a:xfrm>
            <a:off x="8031175" y="3072384"/>
            <a:ext cx="3611880" cy="210312"/>
          </a:xfrm>
          <a:prstGeom prst="rect">
            <a:avLst/>
          </a:prstGeom>
          <a:solidFill>
            <a:srgbClr val="2C7FB8"/>
          </a:solidFill>
          <a:ln>
            <a:noFill/>
          </a:ln>
          <a:effectLst/>
        </p:spPr>
        <p:txBody>
          <a:bodyPr rtlCol="0" anchor="ctr"/>
          <a:lstStyle/>
          <a:p/>
        </p:txBody>
      </p:sp>
      <p:sp>
        <p:nvSpPr>
          <p:cNvPr id="26" name="TextBox 25"/>
          <p:cNvSpPr txBox="1"/>
          <p:nvPr/>
        </p:nvSpPr>
        <p:spPr>
          <a:xfrm>
            <a:off x="8122615" y="2862072"/>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Üçüncül</a:t>
            </a:r>
          </a:p>
        </p:txBody>
      </p:sp>
      <p:sp>
        <p:nvSpPr>
          <p:cNvPr id="27" name="TextBox 26"/>
          <p:cNvSpPr txBox="1"/>
          <p:nvPr/>
        </p:nvSpPr>
        <p:spPr>
          <a:xfrm>
            <a:off x="8140903" y="3355848"/>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2C7FB8"/>
                </a:solidFill>
                <a:latin typeface="Calibri"/>
              </a:rPr>
              <a:t>Ticaret</a:t>
            </a:r>
          </a:p>
          <a:p>
            <a:pPr algn="l">
              <a:spcBef>
                <a:spcPts val="0"/>
              </a:spcBef>
              <a:spcAft>
                <a:spcPts val="552"/>
              </a:spcAft>
            </a:pPr>
            <a:r>
              <a:rPr lang="tr-TR" sz="1750" b="0" i="0">
                <a:solidFill>
                  <a:srgbClr val="767676"/>
                </a:solidFill>
                <a:latin typeface="Calibri"/>
              </a:rPr>
              <a:t>…………………………</a:t>
            </a:r>
          </a:p>
          <a:p>
            <a:pPr algn="l">
              <a:spcBef>
                <a:spcPts val="0"/>
              </a:spcBef>
              <a:spcAft>
                <a:spcPts val="0"/>
              </a:spcAft>
            </a:pPr>
            <a:r>
              <a:rPr lang="tr-TR" sz="1750" b="0" i="0">
                <a:solidFill>
                  <a:srgbClr val="767676"/>
                </a:solidFill>
                <a:latin typeface="Calibri"/>
              </a:rPr>
              <a:t>…………………………</a:t>
            </a:r>
          </a:p>
        </p:txBody>
      </p:sp>
      <p:sp>
        <p:nvSpPr>
          <p:cNvPr id="28" name="Rounded Rectangle 27"/>
          <p:cNvSpPr/>
          <p:nvPr/>
        </p:nvSpPr>
        <p:spPr>
          <a:xfrm>
            <a:off x="1371600" y="4672584"/>
            <a:ext cx="3611880" cy="1600200"/>
          </a:xfrm>
          <a:prstGeom prst="roundRect">
            <a:avLst>
              <a:gd name="adj" fmla="val 5000"/>
            </a:avLst>
          </a:prstGeom>
          <a:solidFill>
            <a:srgbClr val="F0F0F0"/>
          </a:solidFill>
          <a:ln>
            <a:noFill/>
          </a:ln>
          <a:effectLst/>
        </p:spPr>
        <p:txBody>
          <a:bodyPr rtlCol="0" anchor="ctr"/>
          <a:lstStyle/>
          <a:p/>
        </p:txBody>
      </p:sp>
      <p:sp>
        <p:nvSpPr>
          <p:cNvPr id="29" name="Rounded Rectangle 28"/>
          <p:cNvSpPr/>
          <p:nvPr/>
        </p:nvSpPr>
        <p:spPr>
          <a:xfrm>
            <a:off x="1371600" y="4672584"/>
            <a:ext cx="3611880" cy="420624"/>
          </a:xfrm>
          <a:prstGeom prst="roundRect">
            <a:avLst>
              <a:gd name="adj" fmla="val 25000"/>
            </a:avLst>
          </a:prstGeom>
          <a:solidFill>
            <a:srgbClr val="7A5C9E"/>
          </a:solidFill>
          <a:ln>
            <a:noFill/>
          </a:ln>
          <a:effectLst/>
        </p:spPr>
        <p:txBody>
          <a:bodyPr rtlCol="0" anchor="ctr"/>
          <a:lstStyle/>
          <a:p/>
        </p:txBody>
      </p:sp>
      <p:sp>
        <p:nvSpPr>
          <p:cNvPr id="30" name="Rectangle 29"/>
          <p:cNvSpPr/>
          <p:nvPr/>
        </p:nvSpPr>
        <p:spPr>
          <a:xfrm>
            <a:off x="1371600" y="4882896"/>
            <a:ext cx="3611880" cy="210312"/>
          </a:xfrm>
          <a:prstGeom prst="rect">
            <a:avLst/>
          </a:prstGeom>
          <a:solidFill>
            <a:srgbClr val="7A5C9E"/>
          </a:solidFill>
          <a:ln>
            <a:noFill/>
          </a:ln>
          <a:effectLst/>
        </p:spPr>
        <p:txBody>
          <a:bodyPr rtlCol="0" anchor="ctr"/>
          <a:lstStyle/>
          <a:p/>
        </p:txBody>
      </p:sp>
      <p:sp>
        <p:nvSpPr>
          <p:cNvPr id="31" name="TextBox 30"/>
          <p:cNvSpPr txBox="1"/>
          <p:nvPr/>
        </p:nvSpPr>
        <p:spPr>
          <a:xfrm>
            <a:off x="1463040" y="4672584"/>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Dördüncül</a:t>
            </a:r>
          </a:p>
        </p:txBody>
      </p:sp>
      <p:sp>
        <p:nvSpPr>
          <p:cNvPr id="32" name="TextBox 31"/>
          <p:cNvSpPr txBox="1"/>
          <p:nvPr/>
        </p:nvSpPr>
        <p:spPr>
          <a:xfrm>
            <a:off x="1481328" y="5166360"/>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7A5C9E"/>
                </a:solidFill>
                <a:latin typeface="Calibri"/>
              </a:rPr>
              <a:t>Yazılım</a:t>
            </a:r>
          </a:p>
          <a:p>
            <a:pPr algn="l">
              <a:spcBef>
                <a:spcPts val="0"/>
              </a:spcBef>
              <a:spcAft>
                <a:spcPts val="552"/>
              </a:spcAft>
            </a:pPr>
            <a:r>
              <a:rPr lang="tr-TR" sz="1750" b="0" i="0">
                <a:solidFill>
                  <a:srgbClr val="767676"/>
                </a:solidFill>
                <a:latin typeface="Calibri"/>
              </a:rPr>
              <a:t>…………………………</a:t>
            </a:r>
          </a:p>
          <a:p>
            <a:pPr algn="l">
              <a:spcBef>
                <a:spcPts val="0"/>
              </a:spcBef>
              <a:spcAft>
                <a:spcPts val="0"/>
              </a:spcAft>
            </a:pPr>
            <a:r>
              <a:rPr lang="tr-TR" sz="1750" b="0" i="0">
                <a:solidFill>
                  <a:srgbClr val="767676"/>
                </a:solidFill>
                <a:latin typeface="Calibri"/>
              </a:rPr>
              <a:t>…………………………</a:t>
            </a:r>
          </a:p>
        </p:txBody>
      </p:sp>
      <p:sp>
        <p:nvSpPr>
          <p:cNvPr id="33" name="Rounded Rectangle 32"/>
          <p:cNvSpPr/>
          <p:nvPr/>
        </p:nvSpPr>
        <p:spPr>
          <a:xfrm>
            <a:off x="7208215" y="4672584"/>
            <a:ext cx="3611880" cy="1600200"/>
          </a:xfrm>
          <a:prstGeom prst="roundRect">
            <a:avLst>
              <a:gd name="adj" fmla="val 5000"/>
            </a:avLst>
          </a:prstGeom>
          <a:solidFill>
            <a:srgbClr val="F0F0F0"/>
          </a:solidFill>
          <a:ln>
            <a:noFill/>
          </a:ln>
          <a:effectLst/>
        </p:spPr>
        <p:txBody>
          <a:bodyPr rtlCol="0" anchor="ctr"/>
          <a:lstStyle/>
          <a:p/>
        </p:txBody>
      </p:sp>
      <p:sp>
        <p:nvSpPr>
          <p:cNvPr id="34" name="Rounded Rectangle 33"/>
          <p:cNvSpPr/>
          <p:nvPr/>
        </p:nvSpPr>
        <p:spPr>
          <a:xfrm>
            <a:off x="7208215" y="4672584"/>
            <a:ext cx="3611880" cy="420624"/>
          </a:xfrm>
          <a:prstGeom prst="roundRect">
            <a:avLst>
              <a:gd name="adj" fmla="val 25000"/>
            </a:avLst>
          </a:prstGeom>
          <a:solidFill>
            <a:srgbClr val="B8862B"/>
          </a:solidFill>
          <a:ln>
            <a:noFill/>
          </a:ln>
          <a:effectLst/>
        </p:spPr>
        <p:txBody>
          <a:bodyPr rtlCol="0" anchor="ctr"/>
          <a:lstStyle/>
          <a:p/>
        </p:txBody>
      </p:sp>
      <p:sp>
        <p:nvSpPr>
          <p:cNvPr id="35" name="Rectangle 34"/>
          <p:cNvSpPr/>
          <p:nvPr/>
        </p:nvSpPr>
        <p:spPr>
          <a:xfrm>
            <a:off x="7208215" y="4882896"/>
            <a:ext cx="3611880" cy="210312"/>
          </a:xfrm>
          <a:prstGeom prst="rect">
            <a:avLst/>
          </a:prstGeom>
          <a:solidFill>
            <a:srgbClr val="B8862B"/>
          </a:solidFill>
          <a:ln>
            <a:noFill/>
          </a:ln>
          <a:effectLst/>
        </p:spPr>
        <p:txBody>
          <a:bodyPr rtlCol="0" anchor="ctr"/>
          <a:lstStyle/>
          <a:p/>
        </p:txBody>
      </p:sp>
      <p:sp>
        <p:nvSpPr>
          <p:cNvPr id="36" name="TextBox 35"/>
          <p:cNvSpPr txBox="1"/>
          <p:nvPr/>
        </p:nvSpPr>
        <p:spPr>
          <a:xfrm>
            <a:off x="7299655" y="4672584"/>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Beşincil</a:t>
            </a:r>
          </a:p>
        </p:txBody>
      </p:sp>
      <p:sp>
        <p:nvSpPr>
          <p:cNvPr id="37" name="TextBox 36"/>
          <p:cNvSpPr txBox="1"/>
          <p:nvPr/>
        </p:nvSpPr>
        <p:spPr>
          <a:xfrm>
            <a:off x="7317943" y="5166360"/>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B8862B"/>
                </a:solidFill>
                <a:latin typeface="Calibri"/>
              </a:rPr>
              <a:t>Yönetici</a:t>
            </a:r>
          </a:p>
          <a:p>
            <a:pPr algn="l">
              <a:spcBef>
                <a:spcPts val="0"/>
              </a:spcBef>
              <a:spcAft>
                <a:spcPts val="552"/>
              </a:spcAft>
            </a:pPr>
            <a:r>
              <a:rPr lang="tr-TR" sz="1750" b="0" i="0">
                <a:solidFill>
                  <a:srgbClr val="767676"/>
                </a:solidFill>
                <a:latin typeface="Calibri"/>
              </a:rPr>
              <a:t>…………………………</a:t>
            </a:r>
          </a:p>
          <a:p>
            <a:pPr algn="l">
              <a:spcBef>
                <a:spcPts val="0"/>
              </a:spcBef>
              <a:spcAft>
                <a:spcPts val="0"/>
              </a:spcAft>
            </a:pPr>
            <a:r>
              <a:rPr lang="tr-TR" sz="1750" b="0" i="0">
                <a:solidFill>
                  <a:srgbClr val="767676"/>
                </a:solidFill>
                <a:latin typeface="Calibri"/>
              </a:rPr>
              <a:t>…………………………</a:t>
            </a:r>
          </a:p>
        </p:txBody>
      </p:sp>
      <p:sp>
        <p:nvSpPr>
          <p:cNvPr id="38" name="TextBox 3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39" name="Rounded Rectangle 3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144</a:t>
            </a:r>
          </a:p>
        </p:txBody>
      </p:sp>
      <p:sp>
        <p:nvSpPr>
          <p:cNvPr id="40" name="TextBox 3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 / 210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700" b="1" i="0">
                <a:solidFill>
                  <a:srgbClr val="FFFFFF"/>
                </a:solidFill>
                <a:latin typeface="Calibri"/>
              </a:rPr>
              <a:t>Başlarken: ekonomik sektörler zihin haritası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cxnSp>
        <p:nvCxnSpPr>
          <p:cNvPr id="6" name="Connector 5"/>
          <p:cNvCxnSpPr/>
          <p:nvPr/>
        </p:nvCxnSpPr>
        <p:spPr>
          <a:xfrm flipV="1">
            <a:off x="6095847" y="1988820"/>
            <a:ext cx="0" cy="1924812"/>
          </a:xfrm>
          <a:prstGeom prst="line">
            <a:avLst/>
          </a:prstGeom>
          <a:ln w="38100">
            <a:solidFill>
              <a:srgbClr val="D9D9D9"/>
            </a:solidFill>
          </a:ln>
        </p:spPr>
      </p:cxnSp>
      <p:cxnSp>
        <p:nvCxnSpPr>
          <p:cNvPr id="7" name="Connector 6"/>
          <p:cNvCxnSpPr/>
          <p:nvPr/>
        </p:nvCxnSpPr>
        <p:spPr>
          <a:xfrm flipH="1" flipV="1">
            <a:off x="2354580" y="3662172"/>
            <a:ext cx="3741267" cy="251460"/>
          </a:xfrm>
          <a:prstGeom prst="line">
            <a:avLst/>
          </a:prstGeom>
          <a:ln w="38100">
            <a:solidFill>
              <a:srgbClr val="D9D9D9"/>
            </a:solidFill>
          </a:ln>
        </p:spPr>
      </p:cxnSp>
      <p:cxnSp>
        <p:nvCxnSpPr>
          <p:cNvPr id="8" name="Connector 7"/>
          <p:cNvCxnSpPr/>
          <p:nvPr/>
        </p:nvCxnSpPr>
        <p:spPr>
          <a:xfrm flipV="1">
            <a:off x="6095847" y="3662172"/>
            <a:ext cx="3741268" cy="251460"/>
          </a:xfrm>
          <a:prstGeom prst="line">
            <a:avLst/>
          </a:prstGeom>
          <a:ln w="38100">
            <a:solidFill>
              <a:srgbClr val="D9D9D9"/>
            </a:solidFill>
          </a:ln>
        </p:spPr>
      </p:cxnSp>
      <p:cxnSp>
        <p:nvCxnSpPr>
          <p:cNvPr id="9" name="Connector 8"/>
          <p:cNvCxnSpPr/>
          <p:nvPr/>
        </p:nvCxnSpPr>
        <p:spPr>
          <a:xfrm flipH="1">
            <a:off x="3177540" y="3913632"/>
            <a:ext cx="2918307" cy="1559052"/>
          </a:xfrm>
          <a:prstGeom prst="line">
            <a:avLst/>
          </a:prstGeom>
          <a:ln w="38100">
            <a:solidFill>
              <a:srgbClr val="D9D9D9"/>
            </a:solidFill>
          </a:ln>
        </p:spPr>
      </p:cxnSp>
      <p:cxnSp>
        <p:nvCxnSpPr>
          <p:cNvPr id="10" name="Connector 9"/>
          <p:cNvCxnSpPr/>
          <p:nvPr/>
        </p:nvCxnSpPr>
        <p:spPr>
          <a:xfrm>
            <a:off x="6095847" y="3913632"/>
            <a:ext cx="2918308" cy="1559052"/>
          </a:xfrm>
          <a:prstGeom prst="line">
            <a:avLst/>
          </a:prstGeom>
          <a:ln w="38100">
            <a:solidFill>
              <a:srgbClr val="D9D9D9"/>
            </a:solidFill>
          </a:ln>
        </p:spPr>
      </p:cxnSp>
      <p:sp>
        <p:nvSpPr>
          <p:cNvPr id="11" name="Oval 10"/>
          <p:cNvSpPr/>
          <p:nvPr/>
        </p:nvSpPr>
        <p:spPr>
          <a:xfrm>
            <a:off x="5227167" y="3044952"/>
            <a:ext cx="1737360" cy="1737360"/>
          </a:xfrm>
          <a:prstGeom prst="ellipse">
            <a:avLst/>
          </a:prstGeom>
          <a:solidFill>
            <a:srgbClr val="FFFFFF"/>
          </a:solidFill>
          <a:ln w="38100">
            <a:solidFill>
              <a:srgbClr val="4F4F4F"/>
            </a:solidFill>
          </a:ln>
          <a:effectLst/>
        </p:spPr>
        <p:txBody>
          <a:bodyPr rtlCol="0" anchor="ctr"/>
          <a:lstStyle/>
          <a:p/>
        </p:txBody>
      </p:sp>
      <p:sp>
        <p:nvSpPr>
          <p:cNvPr id="12" name="TextBox 11"/>
          <p:cNvSpPr txBox="1"/>
          <p:nvPr/>
        </p:nvSpPr>
        <p:spPr>
          <a:xfrm>
            <a:off x="5318607" y="3502152"/>
            <a:ext cx="1554480" cy="822960"/>
          </a:xfrm>
          <a:prstGeom prst="rect">
            <a:avLst/>
          </a:prstGeom>
          <a:noFill/>
        </p:spPr>
        <p:txBody>
          <a:bodyPr wrap="square" anchor="ctr" lIns="73152" rIns="73152" tIns="36576" bIns="36576">
            <a:noAutofit/>
          </a:bodyPr>
          <a:lstStyle/>
          <a:p>
            <a:pPr algn="ctr">
              <a:spcBef>
                <a:spcPts val="0"/>
              </a:spcBef>
              <a:spcAft>
                <a:spcPts val="0"/>
              </a:spcAft>
            </a:pPr>
            <a:r>
              <a:rPr lang="tr-TR" sz="1900" b="1" i="0">
                <a:solidFill>
                  <a:srgbClr val="4F4F4F"/>
                </a:solidFill>
                <a:latin typeface="Calibri"/>
              </a:rPr>
              <a:t>EKONOMİK SEKTÖRLER</a:t>
            </a:r>
          </a:p>
        </p:txBody>
      </p:sp>
      <p:sp>
        <p:nvSpPr>
          <p:cNvPr id="13" name="Rounded Rectangle 12"/>
          <p:cNvSpPr/>
          <p:nvPr/>
        </p:nvSpPr>
        <p:spPr>
          <a:xfrm>
            <a:off x="4289907" y="1188720"/>
            <a:ext cx="3611880" cy="1600200"/>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4289907" y="1188720"/>
            <a:ext cx="3611880" cy="420624"/>
          </a:xfrm>
          <a:prstGeom prst="roundRect">
            <a:avLst>
              <a:gd name="adj" fmla="val 25000"/>
            </a:avLst>
          </a:prstGeom>
          <a:solidFill>
            <a:srgbClr val="2E7D5B"/>
          </a:solidFill>
          <a:ln>
            <a:noFill/>
          </a:ln>
          <a:effectLst/>
        </p:spPr>
        <p:txBody>
          <a:bodyPr rtlCol="0" anchor="ctr"/>
          <a:lstStyle/>
          <a:p/>
        </p:txBody>
      </p:sp>
      <p:sp>
        <p:nvSpPr>
          <p:cNvPr id="15" name="Rectangle 14"/>
          <p:cNvSpPr/>
          <p:nvPr/>
        </p:nvSpPr>
        <p:spPr>
          <a:xfrm>
            <a:off x="4289907" y="1399032"/>
            <a:ext cx="3611880" cy="210312"/>
          </a:xfrm>
          <a:prstGeom prst="rect">
            <a:avLst/>
          </a:prstGeom>
          <a:solidFill>
            <a:srgbClr val="2E7D5B"/>
          </a:solidFill>
          <a:ln>
            <a:noFill/>
          </a:ln>
          <a:effectLst/>
        </p:spPr>
        <p:txBody>
          <a:bodyPr rtlCol="0" anchor="ctr"/>
          <a:lstStyle/>
          <a:p/>
        </p:txBody>
      </p:sp>
      <p:sp>
        <p:nvSpPr>
          <p:cNvPr id="16" name="TextBox 15"/>
          <p:cNvSpPr txBox="1"/>
          <p:nvPr/>
        </p:nvSpPr>
        <p:spPr>
          <a:xfrm>
            <a:off x="4381347" y="1188720"/>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Birincil</a:t>
            </a:r>
          </a:p>
        </p:txBody>
      </p:sp>
      <p:sp>
        <p:nvSpPr>
          <p:cNvPr id="17" name="TextBox 16"/>
          <p:cNvSpPr txBox="1"/>
          <p:nvPr/>
        </p:nvSpPr>
        <p:spPr>
          <a:xfrm>
            <a:off x="4399635" y="1682496"/>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2E7D5B"/>
                </a:solidFill>
                <a:latin typeface="Calibri"/>
              </a:rPr>
              <a:t>Tarım</a:t>
            </a:r>
          </a:p>
          <a:p>
            <a:pPr algn="l" marL="217543" indent="-217543">
              <a:spcBef>
                <a:spcPts val="0"/>
              </a:spcBef>
              <a:spcAft>
                <a:spcPts val="552"/>
              </a:spcAft>
            </a:pPr>
            <a:r>
              <a:rPr lang="tr-TR" sz="1750" b="1" i="0">
                <a:solidFill>
                  <a:srgbClr val="2E7D5B"/>
                </a:solidFill>
                <a:latin typeface="Calibri"/>
              </a:rPr>
              <a:t>•  </a:t>
            </a:r>
            <a:r>
              <a:rPr lang="tr-TR" sz="1750" b="0" i="0">
                <a:solidFill>
                  <a:srgbClr val="262626"/>
                </a:solidFill>
                <a:latin typeface="Calibri"/>
              </a:rPr>
              <a:t>hayvancılık</a:t>
            </a:r>
          </a:p>
          <a:p>
            <a:pPr algn="l" marL="217543" indent="-217543">
              <a:spcBef>
                <a:spcPts val="0"/>
              </a:spcBef>
              <a:spcAft>
                <a:spcPts val="0"/>
              </a:spcAft>
            </a:pPr>
            <a:r>
              <a:rPr lang="tr-TR" sz="1750" b="1" i="0">
                <a:solidFill>
                  <a:srgbClr val="2E7D5B"/>
                </a:solidFill>
                <a:latin typeface="Calibri"/>
              </a:rPr>
              <a:t>•  </a:t>
            </a:r>
            <a:r>
              <a:rPr lang="tr-TR" sz="1750" b="0" i="0">
                <a:solidFill>
                  <a:srgbClr val="262626"/>
                </a:solidFill>
                <a:latin typeface="Calibri"/>
              </a:rPr>
              <a:t>ormancılık</a:t>
            </a:r>
          </a:p>
        </p:txBody>
      </p:sp>
      <p:sp>
        <p:nvSpPr>
          <p:cNvPr id="18" name="Rounded Rectangle 17"/>
          <p:cNvSpPr/>
          <p:nvPr/>
        </p:nvSpPr>
        <p:spPr>
          <a:xfrm>
            <a:off x="548640" y="2862072"/>
            <a:ext cx="3611880" cy="160020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548640" y="2862072"/>
            <a:ext cx="3611880" cy="420624"/>
          </a:xfrm>
          <a:prstGeom prst="roundRect">
            <a:avLst>
              <a:gd name="adj" fmla="val 25000"/>
            </a:avLst>
          </a:prstGeom>
          <a:solidFill>
            <a:srgbClr val="C0392B"/>
          </a:solidFill>
          <a:ln>
            <a:noFill/>
          </a:ln>
          <a:effectLst/>
        </p:spPr>
        <p:txBody>
          <a:bodyPr rtlCol="0" anchor="ctr"/>
          <a:lstStyle/>
          <a:p/>
        </p:txBody>
      </p:sp>
      <p:sp>
        <p:nvSpPr>
          <p:cNvPr id="20" name="Rectangle 19"/>
          <p:cNvSpPr/>
          <p:nvPr/>
        </p:nvSpPr>
        <p:spPr>
          <a:xfrm>
            <a:off x="548640" y="3072384"/>
            <a:ext cx="3611880" cy="210312"/>
          </a:xfrm>
          <a:prstGeom prst="rect">
            <a:avLst/>
          </a:prstGeom>
          <a:solidFill>
            <a:srgbClr val="C0392B"/>
          </a:solidFill>
          <a:ln>
            <a:noFill/>
          </a:ln>
          <a:effectLst/>
        </p:spPr>
        <p:txBody>
          <a:bodyPr rtlCol="0" anchor="ctr"/>
          <a:lstStyle/>
          <a:p/>
        </p:txBody>
      </p:sp>
      <p:sp>
        <p:nvSpPr>
          <p:cNvPr id="21" name="TextBox 20"/>
          <p:cNvSpPr txBox="1"/>
          <p:nvPr/>
        </p:nvSpPr>
        <p:spPr>
          <a:xfrm>
            <a:off x="640080" y="2862072"/>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İkincil</a:t>
            </a:r>
          </a:p>
        </p:txBody>
      </p:sp>
      <p:sp>
        <p:nvSpPr>
          <p:cNvPr id="22" name="TextBox 21"/>
          <p:cNvSpPr txBox="1"/>
          <p:nvPr/>
        </p:nvSpPr>
        <p:spPr>
          <a:xfrm>
            <a:off x="658368" y="3355848"/>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C0392B"/>
                </a:solidFill>
                <a:latin typeface="Calibri"/>
              </a:rPr>
              <a:t>Sanayi</a:t>
            </a:r>
          </a:p>
          <a:p>
            <a:pPr algn="l" marL="217543" indent="-217543">
              <a:spcBef>
                <a:spcPts val="0"/>
              </a:spcBef>
              <a:spcAft>
                <a:spcPts val="552"/>
              </a:spcAft>
            </a:pPr>
            <a:r>
              <a:rPr lang="tr-TR" sz="1750" b="1" i="0">
                <a:solidFill>
                  <a:srgbClr val="C0392B"/>
                </a:solidFill>
                <a:latin typeface="Calibri"/>
              </a:rPr>
              <a:t>•  </a:t>
            </a:r>
            <a:r>
              <a:rPr lang="tr-TR" sz="1750" b="0" i="0">
                <a:solidFill>
                  <a:srgbClr val="262626"/>
                </a:solidFill>
                <a:latin typeface="Calibri"/>
              </a:rPr>
              <a:t>inşaat</a:t>
            </a:r>
          </a:p>
          <a:p>
            <a:pPr algn="l" marL="217543" indent="-217543">
              <a:spcBef>
                <a:spcPts val="0"/>
              </a:spcBef>
              <a:spcAft>
                <a:spcPts val="0"/>
              </a:spcAft>
            </a:pPr>
            <a:r>
              <a:rPr lang="tr-TR" sz="1750" b="1" i="0">
                <a:solidFill>
                  <a:srgbClr val="C0392B"/>
                </a:solidFill>
                <a:latin typeface="Calibri"/>
              </a:rPr>
              <a:t>•  </a:t>
            </a:r>
            <a:r>
              <a:rPr lang="tr-TR" sz="1750" b="0" i="0">
                <a:solidFill>
                  <a:srgbClr val="262626"/>
                </a:solidFill>
                <a:latin typeface="Calibri"/>
              </a:rPr>
              <a:t>enerji üretimi</a:t>
            </a:r>
          </a:p>
        </p:txBody>
      </p:sp>
      <p:sp>
        <p:nvSpPr>
          <p:cNvPr id="23" name="Rounded Rectangle 22"/>
          <p:cNvSpPr/>
          <p:nvPr/>
        </p:nvSpPr>
        <p:spPr>
          <a:xfrm>
            <a:off x="8031175" y="2862072"/>
            <a:ext cx="3611880" cy="1600200"/>
          </a:xfrm>
          <a:prstGeom prst="roundRect">
            <a:avLst>
              <a:gd name="adj" fmla="val 5000"/>
            </a:avLst>
          </a:prstGeom>
          <a:solidFill>
            <a:srgbClr val="F0F0F0"/>
          </a:solidFill>
          <a:ln>
            <a:noFill/>
          </a:ln>
          <a:effectLst/>
        </p:spPr>
        <p:txBody>
          <a:bodyPr rtlCol="0" anchor="ctr"/>
          <a:lstStyle/>
          <a:p/>
        </p:txBody>
      </p:sp>
      <p:sp>
        <p:nvSpPr>
          <p:cNvPr id="24" name="Rounded Rectangle 23"/>
          <p:cNvSpPr/>
          <p:nvPr/>
        </p:nvSpPr>
        <p:spPr>
          <a:xfrm>
            <a:off x="8031175" y="2862072"/>
            <a:ext cx="3611880" cy="420624"/>
          </a:xfrm>
          <a:prstGeom prst="roundRect">
            <a:avLst>
              <a:gd name="adj" fmla="val 25000"/>
            </a:avLst>
          </a:prstGeom>
          <a:solidFill>
            <a:srgbClr val="2C7FB8"/>
          </a:solidFill>
          <a:ln>
            <a:noFill/>
          </a:ln>
          <a:effectLst/>
        </p:spPr>
        <p:txBody>
          <a:bodyPr rtlCol="0" anchor="ctr"/>
          <a:lstStyle/>
          <a:p/>
        </p:txBody>
      </p:sp>
      <p:sp>
        <p:nvSpPr>
          <p:cNvPr id="25" name="Rectangle 24"/>
          <p:cNvSpPr/>
          <p:nvPr/>
        </p:nvSpPr>
        <p:spPr>
          <a:xfrm>
            <a:off x="8031175" y="3072384"/>
            <a:ext cx="3611880" cy="210312"/>
          </a:xfrm>
          <a:prstGeom prst="rect">
            <a:avLst/>
          </a:prstGeom>
          <a:solidFill>
            <a:srgbClr val="2C7FB8"/>
          </a:solidFill>
          <a:ln>
            <a:noFill/>
          </a:ln>
          <a:effectLst/>
        </p:spPr>
        <p:txBody>
          <a:bodyPr rtlCol="0" anchor="ctr"/>
          <a:lstStyle/>
          <a:p/>
        </p:txBody>
      </p:sp>
      <p:sp>
        <p:nvSpPr>
          <p:cNvPr id="26" name="TextBox 25"/>
          <p:cNvSpPr txBox="1"/>
          <p:nvPr/>
        </p:nvSpPr>
        <p:spPr>
          <a:xfrm>
            <a:off x="8122615" y="2862072"/>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Üçüncül</a:t>
            </a:r>
          </a:p>
        </p:txBody>
      </p:sp>
      <p:sp>
        <p:nvSpPr>
          <p:cNvPr id="27" name="TextBox 26"/>
          <p:cNvSpPr txBox="1"/>
          <p:nvPr/>
        </p:nvSpPr>
        <p:spPr>
          <a:xfrm>
            <a:off x="8140903" y="3355848"/>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2C7FB8"/>
                </a:solidFill>
                <a:latin typeface="Calibri"/>
              </a:rPr>
              <a:t>Ticaret</a:t>
            </a:r>
          </a:p>
          <a:p>
            <a:pPr algn="l" marL="217543" indent="-217543">
              <a:spcBef>
                <a:spcPts val="0"/>
              </a:spcBef>
              <a:spcAft>
                <a:spcPts val="552"/>
              </a:spcAft>
            </a:pPr>
            <a:r>
              <a:rPr lang="tr-TR" sz="1750" b="1" i="0">
                <a:solidFill>
                  <a:srgbClr val="2C7FB8"/>
                </a:solidFill>
                <a:latin typeface="Calibri"/>
              </a:rPr>
              <a:t>•  </a:t>
            </a:r>
            <a:r>
              <a:rPr lang="tr-TR" sz="1750" b="0" i="0">
                <a:solidFill>
                  <a:srgbClr val="262626"/>
                </a:solidFill>
                <a:latin typeface="Calibri"/>
              </a:rPr>
              <a:t>eğitim</a:t>
            </a:r>
          </a:p>
          <a:p>
            <a:pPr algn="l" marL="217543" indent="-217543">
              <a:spcBef>
                <a:spcPts val="0"/>
              </a:spcBef>
              <a:spcAft>
                <a:spcPts val="0"/>
              </a:spcAft>
            </a:pPr>
            <a:r>
              <a:rPr lang="tr-TR" sz="1750" b="1" i="0">
                <a:solidFill>
                  <a:srgbClr val="2C7FB8"/>
                </a:solidFill>
                <a:latin typeface="Calibri"/>
              </a:rPr>
              <a:t>•  </a:t>
            </a:r>
            <a:r>
              <a:rPr lang="tr-TR" sz="1750" b="0" i="0">
                <a:solidFill>
                  <a:srgbClr val="262626"/>
                </a:solidFill>
                <a:latin typeface="Calibri"/>
              </a:rPr>
              <a:t>turizm</a:t>
            </a:r>
          </a:p>
        </p:txBody>
      </p:sp>
      <p:sp>
        <p:nvSpPr>
          <p:cNvPr id="28" name="Rounded Rectangle 27"/>
          <p:cNvSpPr/>
          <p:nvPr/>
        </p:nvSpPr>
        <p:spPr>
          <a:xfrm>
            <a:off x="1371600" y="4672584"/>
            <a:ext cx="3611880" cy="1600200"/>
          </a:xfrm>
          <a:prstGeom prst="roundRect">
            <a:avLst>
              <a:gd name="adj" fmla="val 5000"/>
            </a:avLst>
          </a:prstGeom>
          <a:solidFill>
            <a:srgbClr val="F0F0F0"/>
          </a:solidFill>
          <a:ln>
            <a:noFill/>
          </a:ln>
          <a:effectLst/>
        </p:spPr>
        <p:txBody>
          <a:bodyPr rtlCol="0" anchor="ctr"/>
          <a:lstStyle/>
          <a:p/>
        </p:txBody>
      </p:sp>
      <p:sp>
        <p:nvSpPr>
          <p:cNvPr id="29" name="Rounded Rectangle 28"/>
          <p:cNvSpPr/>
          <p:nvPr/>
        </p:nvSpPr>
        <p:spPr>
          <a:xfrm>
            <a:off x="1371600" y="4672584"/>
            <a:ext cx="3611880" cy="420624"/>
          </a:xfrm>
          <a:prstGeom prst="roundRect">
            <a:avLst>
              <a:gd name="adj" fmla="val 25000"/>
            </a:avLst>
          </a:prstGeom>
          <a:solidFill>
            <a:srgbClr val="7A5C9E"/>
          </a:solidFill>
          <a:ln>
            <a:noFill/>
          </a:ln>
          <a:effectLst/>
        </p:spPr>
        <p:txBody>
          <a:bodyPr rtlCol="0" anchor="ctr"/>
          <a:lstStyle/>
          <a:p/>
        </p:txBody>
      </p:sp>
      <p:sp>
        <p:nvSpPr>
          <p:cNvPr id="30" name="Rectangle 29"/>
          <p:cNvSpPr/>
          <p:nvPr/>
        </p:nvSpPr>
        <p:spPr>
          <a:xfrm>
            <a:off x="1371600" y="4882896"/>
            <a:ext cx="3611880" cy="210312"/>
          </a:xfrm>
          <a:prstGeom prst="rect">
            <a:avLst/>
          </a:prstGeom>
          <a:solidFill>
            <a:srgbClr val="7A5C9E"/>
          </a:solidFill>
          <a:ln>
            <a:noFill/>
          </a:ln>
          <a:effectLst/>
        </p:spPr>
        <p:txBody>
          <a:bodyPr rtlCol="0" anchor="ctr"/>
          <a:lstStyle/>
          <a:p/>
        </p:txBody>
      </p:sp>
      <p:sp>
        <p:nvSpPr>
          <p:cNvPr id="31" name="TextBox 30"/>
          <p:cNvSpPr txBox="1"/>
          <p:nvPr/>
        </p:nvSpPr>
        <p:spPr>
          <a:xfrm>
            <a:off x="1463040" y="4672584"/>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Dördüncül</a:t>
            </a:r>
          </a:p>
        </p:txBody>
      </p:sp>
      <p:sp>
        <p:nvSpPr>
          <p:cNvPr id="32" name="TextBox 31"/>
          <p:cNvSpPr txBox="1"/>
          <p:nvPr/>
        </p:nvSpPr>
        <p:spPr>
          <a:xfrm>
            <a:off x="1481328" y="5166360"/>
            <a:ext cx="3392424" cy="1033272"/>
          </a:xfrm>
          <a:prstGeom prst="rect">
            <a:avLst/>
          </a:prstGeom>
          <a:noFill/>
        </p:spPr>
        <p:txBody>
          <a:bodyPr wrap="square" anchor="t" lIns="73152" rIns="73152" tIns="36576" bIns="36576">
            <a:noAutofit/>
          </a:bodyPr>
          <a:lstStyle/>
          <a:p>
            <a:pPr algn="l">
              <a:spcBef>
                <a:spcPts val="0"/>
              </a:spcBef>
              <a:spcAft>
                <a:spcPts val="552"/>
              </a:spcAft>
            </a:pPr>
            <a:r>
              <a:rPr lang="tr-TR" sz="1750" b="1" i="0">
                <a:solidFill>
                  <a:srgbClr val="7A5C9E"/>
                </a:solidFill>
                <a:latin typeface="Calibri"/>
              </a:rPr>
              <a:t>Yazılım</a:t>
            </a:r>
          </a:p>
          <a:p>
            <a:pPr algn="l" marL="217543" indent="-217543">
              <a:spcBef>
                <a:spcPts val="0"/>
              </a:spcBef>
              <a:spcAft>
                <a:spcPts val="552"/>
              </a:spcAft>
            </a:pPr>
            <a:r>
              <a:rPr lang="tr-TR" sz="1750" b="1" i="0">
                <a:solidFill>
                  <a:srgbClr val="7A5C9E"/>
                </a:solidFill>
                <a:latin typeface="Calibri"/>
              </a:rPr>
              <a:t>•  </a:t>
            </a:r>
            <a:r>
              <a:rPr lang="tr-TR" sz="1750" b="0" i="0">
                <a:solidFill>
                  <a:srgbClr val="262626"/>
                </a:solidFill>
                <a:latin typeface="Calibri"/>
              </a:rPr>
              <a:t>grafik tasarım</a:t>
            </a:r>
          </a:p>
          <a:p>
            <a:pPr algn="l" marL="217543" indent="-217543">
              <a:spcBef>
                <a:spcPts val="0"/>
              </a:spcBef>
              <a:spcAft>
                <a:spcPts val="0"/>
              </a:spcAft>
            </a:pPr>
            <a:r>
              <a:rPr lang="tr-TR" sz="1750" b="1" i="0">
                <a:solidFill>
                  <a:srgbClr val="7A5C9E"/>
                </a:solidFill>
                <a:latin typeface="Calibri"/>
              </a:rPr>
              <a:t>•  </a:t>
            </a:r>
            <a:r>
              <a:rPr lang="tr-TR" sz="1750" b="0" i="0">
                <a:solidFill>
                  <a:srgbClr val="262626"/>
                </a:solidFill>
                <a:latin typeface="Calibri"/>
              </a:rPr>
              <a:t>coğrafi bilgi sistemleri</a:t>
            </a:r>
          </a:p>
        </p:txBody>
      </p:sp>
      <p:sp>
        <p:nvSpPr>
          <p:cNvPr id="33" name="Rounded Rectangle 32"/>
          <p:cNvSpPr/>
          <p:nvPr/>
        </p:nvSpPr>
        <p:spPr>
          <a:xfrm>
            <a:off x="7208215" y="4672584"/>
            <a:ext cx="3611880" cy="1600200"/>
          </a:xfrm>
          <a:prstGeom prst="roundRect">
            <a:avLst>
              <a:gd name="adj" fmla="val 5000"/>
            </a:avLst>
          </a:prstGeom>
          <a:solidFill>
            <a:srgbClr val="F0F0F0"/>
          </a:solidFill>
          <a:ln>
            <a:noFill/>
          </a:ln>
          <a:effectLst/>
        </p:spPr>
        <p:txBody>
          <a:bodyPr rtlCol="0" anchor="ctr"/>
          <a:lstStyle/>
          <a:p/>
        </p:txBody>
      </p:sp>
      <p:sp>
        <p:nvSpPr>
          <p:cNvPr id="34" name="Rounded Rectangle 33"/>
          <p:cNvSpPr/>
          <p:nvPr/>
        </p:nvSpPr>
        <p:spPr>
          <a:xfrm>
            <a:off x="7208215" y="4672584"/>
            <a:ext cx="3611880" cy="420624"/>
          </a:xfrm>
          <a:prstGeom prst="roundRect">
            <a:avLst>
              <a:gd name="adj" fmla="val 25000"/>
            </a:avLst>
          </a:prstGeom>
          <a:solidFill>
            <a:srgbClr val="B8862B"/>
          </a:solidFill>
          <a:ln>
            <a:noFill/>
          </a:ln>
          <a:effectLst/>
        </p:spPr>
        <p:txBody>
          <a:bodyPr rtlCol="0" anchor="ctr"/>
          <a:lstStyle/>
          <a:p/>
        </p:txBody>
      </p:sp>
      <p:sp>
        <p:nvSpPr>
          <p:cNvPr id="35" name="Rectangle 34"/>
          <p:cNvSpPr/>
          <p:nvPr/>
        </p:nvSpPr>
        <p:spPr>
          <a:xfrm>
            <a:off x="7208215" y="4882896"/>
            <a:ext cx="3611880" cy="210312"/>
          </a:xfrm>
          <a:prstGeom prst="rect">
            <a:avLst/>
          </a:prstGeom>
          <a:solidFill>
            <a:srgbClr val="B8862B"/>
          </a:solidFill>
          <a:ln>
            <a:noFill/>
          </a:ln>
          <a:effectLst/>
        </p:spPr>
        <p:txBody>
          <a:bodyPr rtlCol="0" anchor="ctr"/>
          <a:lstStyle/>
          <a:p/>
        </p:txBody>
      </p:sp>
      <p:sp>
        <p:nvSpPr>
          <p:cNvPr id="36" name="TextBox 35"/>
          <p:cNvSpPr txBox="1"/>
          <p:nvPr/>
        </p:nvSpPr>
        <p:spPr>
          <a:xfrm>
            <a:off x="7299655" y="4672584"/>
            <a:ext cx="3429000" cy="420624"/>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Beşincil</a:t>
            </a:r>
          </a:p>
        </p:txBody>
      </p:sp>
      <p:sp>
        <p:nvSpPr>
          <p:cNvPr id="37" name="TextBox 36"/>
          <p:cNvSpPr txBox="1"/>
          <p:nvPr/>
        </p:nvSpPr>
        <p:spPr>
          <a:xfrm>
            <a:off x="7317943" y="5166360"/>
            <a:ext cx="3392424" cy="1033272"/>
          </a:xfrm>
          <a:prstGeom prst="rect">
            <a:avLst/>
          </a:prstGeom>
          <a:noFill/>
        </p:spPr>
        <p:txBody>
          <a:bodyPr wrap="square" anchor="t" lIns="73152" rIns="73152" tIns="36576" bIns="36576">
            <a:noAutofit/>
          </a:bodyPr>
          <a:lstStyle/>
          <a:p>
            <a:pPr algn="l">
              <a:spcBef>
                <a:spcPts val="0"/>
              </a:spcBef>
              <a:spcAft>
                <a:spcPts val="536"/>
              </a:spcAft>
            </a:pPr>
            <a:r>
              <a:rPr lang="tr-TR" sz="1700" b="1" i="0">
                <a:solidFill>
                  <a:srgbClr val="B8862B"/>
                </a:solidFill>
                <a:latin typeface="Calibri"/>
              </a:rPr>
              <a:t>Yönetici</a:t>
            </a:r>
          </a:p>
          <a:p>
            <a:pPr algn="l" marL="211327" indent="-211327">
              <a:spcBef>
                <a:spcPts val="0"/>
              </a:spcBef>
              <a:spcAft>
                <a:spcPts val="536"/>
              </a:spcAft>
            </a:pPr>
            <a:r>
              <a:rPr lang="tr-TR" sz="1700" b="1" i="0">
                <a:solidFill>
                  <a:srgbClr val="B8862B"/>
                </a:solidFill>
                <a:latin typeface="Calibri"/>
              </a:rPr>
              <a:t>•  </a:t>
            </a:r>
            <a:r>
              <a:rPr lang="tr-TR" sz="1700" b="0" i="0">
                <a:solidFill>
                  <a:srgbClr val="262626"/>
                </a:solidFill>
                <a:latin typeface="Calibri"/>
              </a:rPr>
              <a:t>hükûmet yetkililerinin kararları</a:t>
            </a:r>
          </a:p>
          <a:p>
            <a:pPr algn="l" marL="211327" indent="-211327">
              <a:spcBef>
                <a:spcPts val="0"/>
              </a:spcBef>
              <a:spcAft>
                <a:spcPts val="0"/>
              </a:spcAft>
            </a:pPr>
            <a:r>
              <a:rPr lang="tr-TR" sz="1700" b="1" i="0">
                <a:solidFill>
                  <a:srgbClr val="B8862B"/>
                </a:solidFill>
                <a:latin typeface="Calibri"/>
              </a:rPr>
              <a:t>•  </a:t>
            </a:r>
            <a:r>
              <a:rPr lang="tr-TR" sz="1700" b="0" i="0">
                <a:solidFill>
                  <a:srgbClr val="262626"/>
                </a:solidFill>
                <a:latin typeface="Calibri"/>
              </a:rPr>
              <a:t>bilimsel araştırmalara yön verme</a:t>
            </a:r>
          </a:p>
        </p:txBody>
      </p:sp>
      <p:sp>
        <p:nvSpPr>
          <p:cNvPr id="38" name="TextBox 3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39" name="Rounded Rectangle 3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146-150</a:t>
            </a:r>
          </a:p>
        </p:txBody>
      </p:sp>
      <p:sp>
        <p:nvSpPr>
          <p:cNvPr id="40" name="TextBox 3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 / 210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aynı gelir mi?</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1. Ekonomik sektörlerle ilişkilendirdiğiniz ekonomik faaliyetlerden elde edilen gelir aynı mıdır? Açıklayınız.   2. Ekonomik faaliyetlerden elde edilen gelirde ortaya çıkan farklılık kişilerin yaşam standardını ne ölçüde etkiler?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 / 210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aynı gelir mi?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4173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Ekonomik sektörlerle ilişkilendirdiğiniz ekonomik faaliyetlerden elde edilen gelir aynı mıdır? Açıklayınız.   2. Ekonomik faaliyetlerden elde edilen gelirde ortaya çıkan farklılık kişilerin yaşam standardını ne ölçüde etkiler? Açıklayınız.</a:t>
            </a:r>
          </a:p>
        </p:txBody>
      </p:sp>
      <p:sp>
        <p:nvSpPr>
          <p:cNvPr id="7" name="Rounded Rectangle 6"/>
          <p:cNvSpPr/>
          <p:nvPr/>
        </p:nvSpPr>
        <p:spPr>
          <a:xfrm>
            <a:off x="502920" y="2816352"/>
            <a:ext cx="11185855" cy="33832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816352"/>
            <a:ext cx="109728" cy="3383280"/>
          </a:xfrm>
          <a:prstGeom prst="rect">
            <a:avLst/>
          </a:prstGeom>
          <a:solidFill>
            <a:srgbClr val="2E7D32"/>
          </a:solidFill>
          <a:ln>
            <a:noFill/>
          </a:ln>
          <a:effectLst/>
        </p:spPr>
        <p:txBody>
          <a:bodyPr rtlCol="0" anchor="ctr"/>
          <a:lstStyle/>
          <a:p/>
        </p:txBody>
      </p:sp>
      <p:sp>
        <p:nvSpPr>
          <p:cNvPr id="9" name="TextBox 8"/>
          <p:cNvSpPr txBox="1"/>
          <p:nvPr/>
        </p:nvSpPr>
        <p:spPr>
          <a:xfrm>
            <a:off x="731520" y="2871216"/>
            <a:ext cx="10865815" cy="327355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1) Aynı değildir. Birincil sektör ürünlerinin katma değeri düşüktür (s. 153); beşincil sektörde çalışanların eğitim seviyesi genellikle yüksektir (s. 150). Aynı sektörde bile işin türüne göre gelir değişir.</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2) Gelir arttıkça beslenme, barınma, eğitim ve sağlık ihtiyaçları daha kolay karşılanır. Kitap bunu ülke ölçeğinde gösterir: kişi başına millî geliri yüksek ülkelerde enerji ve gıda tüketimi fazla, beklenen yaşam süresi uzun, okuryazar yüzdesi yüksektir (s. 153).</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 / 210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dört fotoğraf, dört faaliyet</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6 dk</a:t>
            </a:r>
          </a:p>
        </p:txBody>
      </p:sp>
      <p:pic>
        <p:nvPicPr>
          <p:cNvPr id="6" name="Picture 5" descr="h20_kb1_s145.jpg"/>
          <p:cNvPicPr>
            <a:picLocks noChangeAspect="1"/>
          </p:cNvPicPr>
          <p:nvPr/>
        </p:nvPicPr>
        <p:blipFill>
          <a:blip r:embed="rId3"/>
          <a:stretch>
            <a:fillRect/>
          </a:stretch>
        </p:blipFill>
        <p:spPr>
          <a:xfrm>
            <a:off x="502920" y="1243584"/>
            <a:ext cx="2693593" cy="1720226"/>
          </a:xfrm>
          <a:prstGeom prst="rect">
            <a:avLst/>
          </a:prstGeom>
          <a:ln w="9525">
            <a:solidFill>
              <a:srgbClr val="D9D9D9"/>
            </a:solidFill>
          </a:ln>
        </p:spPr>
      </p:pic>
      <p:sp>
        <p:nvSpPr>
          <p:cNvPr id="7" name="Oval 6"/>
          <p:cNvSpPr/>
          <p:nvPr/>
        </p:nvSpPr>
        <p:spPr>
          <a:xfrm>
            <a:off x="576072" y="1316736"/>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1</a:t>
            </a:r>
          </a:p>
        </p:txBody>
      </p:sp>
      <p:pic>
        <p:nvPicPr>
          <p:cNvPr id="8" name="Picture 7" descr="h20_kb2_s145.jpg"/>
          <p:cNvPicPr>
            <a:picLocks noChangeAspect="1"/>
          </p:cNvPicPr>
          <p:nvPr/>
        </p:nvPicPr>
        <p:blipFill>
          <a:blip r:embed="rId4"/>
          <a:stretch>
            <a:fillRect/>
          </a:stretch>
        </p:blipFill>
        <p:spPr>
          <a:xfrm>
            <a:off x="3333673" y="1243584"/>
            <a:ext cx="2693593" cy="1701861"/>
          </a:xfrm>
          <a:prstGeom prst="rect">
            <a:avLst/>
          </a:prstGeom>
          <a:ln w="9525">
            <a:solidFill>
              <a:srgbClr val="D9D9D9"/>
            </a:solidFill>
          </a:ln>
        </p:spPr>
      </p:pic>
      <p:sp>
        <p:nvSpPr>
          <p:cNvPr id="9" name="Oval 8"/>
          <p:cNvSpPr/>
          <p:nvPr/>
        </p:nvSpPr>
        <p:spPr>
          <a:xfrm>
            <a:off x="3406825" y="1316736"/>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2</a:t>
            </a:r>
          </a:p>
        </p:txBody>
      </p:sp>
      <p:pic>
        <p:nvPicPr>
          <p:cNvPr id="10" name="Picture 9" descr="h20_kb3_s145.jpg"/>
          <p:cNvPicPr>
            <a:picLocks noChangeAspect="1"/>
          </p:cNvPicPr>
          <p:nvPr/>
        </p:nvPicPr>
        <p:blipFill>
          <a:blip r:embed="rId5"/>
          <a:stretch>
            <a:fillRect/>
          </a:stretch>
        </p:blipFill>
        <p:spPr>
          <a:xfrm>
            <a:off x="6164427" y="1243584"/>
            <a:ext cx="2693593" cy="1738592"/>
          </a:xfrm>
          <a:prstGeom prst="rect">
            <a:avLst/>
          </a:prstGeom>
          <a:ln w="9525">
            <a:solidFill>
              <a:srgbClr val="D9D9D9"/>
            </a:solidFill>
          </a:ln>
        </p:spPr>
      </p:pic>
      <p:sp>
        <p:nvSpPr>
          <p:cNvPr id="11" name="Oval 10"/>
          <p:cNvSpPr/>
          <p:nvPr/>
        </p:nvSpPr>
        <p:spPr>
          <a:xfrm>
            <a:off x="6237579" y="1316736"/>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3</a:t>
            </a:r>
          </a:p>
        </p:txBody>
      </p:sp>
      <p:pic>
        <p:nvPicPr>
          <p:cNvPr id="12" name="Picture 11" descr="h20_kb4_s145.jpg"/>
          <p:cNvPicPr>
            <a:picLocks noChangeAspect="1"/>
          </p:cNvPicPr>
          <p:nvPr/>
        </p:nvPicPr>
        <p:blipFill>
          <a:blip r:embed="rId6"/>
          <a:stretch>
            <a:fillRect/>
          </a:stretch>
        </p:blipFill>
        <p:spPr>
          <a:xfrm>
            <a:off x="8995181" y="1243584"/>
            <a:ext cx="2693593" cy="1750835"/>
          </a:xfrm>
          <a:prstGeom prst="rect">
            <a:avLst/>
          </a:prstGeom>
          <a:ln w="9525">
            <a:solidFill>
              <a:srgbClr val="D9D9D9"/>
            </a:solidFill>
          </a:ln>
        </p:spPr>
      </p:pic>
      <p:sp>
        <p:nvSpPr>
          <p:cNvPr id="13" name="Oval 12"/>
          <p:cNvSpPr/>
          <p:nvPr/>
        </p:nvSpPr>
        <p:spPr>
          <a:xfrm>
            <a:off x="9068333" y="1316736"/>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4</a:t>
            </a:r>
          </a:p>
        </p:txBody>
      </p:sp>
      <p:sp>
        <p:nvSpPr>
          <p:cNvPr id="14" name="Rounded Rectangle 13"/>
          <p:cNvSpPr/>
          <p:nvPr/>
        </p:nvSpPr>
        <p:spPr>
          <a:xfrm>
            <a:off x="502920" y="3177299"/>
            <a:ext cx="11185855" cy="3068052"/>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1000"/>
              </a:spcAft>
            </a:pPr>
            <a:r>
              <a:rPr lang="tr-TR" sz="2300" b="1" i="0">
                <a:solidFill>
                  <a:srgbClr val="262626"/>
                </a:solidFill>
                <a:latin typeface="Calibri"/>
              </a:rPr>
              <a:t>1. Yaşadığınız yerde numaralanmış görsellerdeki ekonomik faaliyetlerden hangileri yürütülmektedir?</a:t>
            </a:r>
          </a:p>
          <a:p>
            <a:pPr algn="l">
              <a:spcBef>
                <a:spcPts val="0"/>
              </a:spcBef>
              <a:spcAft>
                <a:spcPts val="1000"/>
              </a:spcAft>
            </a:pPr>
            <a:r>
              <a:rPr lang="tr-TR" sz="2300" b="1" i="0">
                <a:solidFill>
                  <a:srgbClr val="262626"/>
                </a:solidFill>
                <a:latin typeface="Calibri"/>
              </a:rPr>
              <a:t>2. Yaşadığınız yerde yürütülen bu ekonomik faaliyetler, hangi ekonomik sektör gruplarında yer alabilir?</a:t>
            </a:r>
          </a:p>
          <a:p>
            <a:pPr algn="l">
              <a:spcBef>
                <a:spcPts val="0"/>
              </a:spcBef>
              <a:spcAft>
                <a:spcPts val="0"/>
              </a:spcAft>
            </a:pPr>
            <a:r>
              <a:rPr lang="tr-TR" sz="2300" b="1" i="0">
                <a:solidFill>
                  <a:srgbClr val="262626"/>
                </a:solidFill>
                <a:latin typeface="Calibri"/>
              </a:rPr>
              <a:t>3. Yaşadığınız yerin gelişiminde hangi ekonomik faaliyetler daha fazla etkili olmuştur? Açıklayınız.</a:t>
            </a:r>
          </a:p>
        </p:txBody>
      </p:sp>
      <p:sp>
        <p:nvSpPr>
          <p:cNvPr id="15" name="TextBox 1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6" name="Rounded Rectangle 1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145</a:t>
            </a:r>
          </a:p>
        </p:txBody>
      </p:sp>
      <p:sp>
        <p:nvSpPr>
          <p:cNvPr id="17" name="TextBox 1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 / 210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Fotoğraflardaki faaliyetler · yaşadığımız yerde hangileri var, hangi sektörde?</a:t>
            </a:r>
          </a:p>
        </p:txBody>
      </p:sp>
      <p:sp>
        <p:nvSpPr>
          <p:cNvPr id="7" name="Rounded Rectangle 6"/>
          <p:cNvSpPr/>
          <p:nvPr/>
        </p:nvSpPr>
        <p:spPr>
          <a:xfrm>
            <a:off x="502920" y="2084832"/>
            <a:ext cx="11185855" cy="41148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084832"/>
            <a:ext cx="109728" cy="4114800"/>
          </a:xfrm>
          <a:prstGeom prst="rect">
            <a:avLst/>
          </a:prstGeom>
          <a:solidFill>
            <a:srgbClr val="2E7D32"/>
          </a:solidFill>
          <a:ln>
            <a:noFill/>
          </a:ln>
          <a:effectLst/>
        </p:spPr>
        <p:txBody>
          <a:bodyPr rtlCol="0" anchor="ctr"/>
          <a:lstStyle/>
          <a:p/>
        </p:txBody>
      </p:sp>
      <p:sp>
        <p:nvSpPr>
          <p:cNvPr id="9" name="TextBox 8"/>
          <p:cNvSpPr txBox="1"/>
          <p:nvPr/>
        </p:nvSpPr>
        <p:spPr>
          <a:xfrm>
            <a:off x="731520" y="2139696"/>
            <a:ext cx="10865815" cy="400507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Fotoğraflar: 1 sanayi (metal işleme) → ikincil · 2 liman: deniz yolu taşımacılığı ve ticaret → üçüncül · 3 tarım → birincil · 4 deniz yolu yolcu ulaşımı → üçüncül</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1-2) Yaşadığın yerde gördüğün faaliyeti yaz ve sektörünü söyle: ör. sanayi tesisleri (ikincil), alışveriş merkezi ve semt pazarı (ticaret, üçüncül), ulaşım (üçüncül).</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3) Görüş sorusu: tarım, sanayi ve hizmetten hangisinin yaşadığın yerin büyümesinde öne çıktığını gerekçesiyle söyle; bilmediğini 'araştırılacak' diye yaz.</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145, 147-149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 / 210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Ekonomik faaliyet: ortak cümlemiz</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2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Zihin haritasındaki tarım, sanayi, ticaret, yazılım ve yöneticilik işlerinin ortak yanı ne? İkilinle “Ekonomik faaliyet, …” diye başlayan bir cümle kur.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144-145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 / 210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Ekonomik faaliyet: ortak cümlemiz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Zihin haritasındaki tarım, sanayi, ticaret, yazılım ve yöneticilik işlerinin ortak yanı ne? İkilinle “Ekonomik faaliyet, …” diye başlayan bir cümle kur.</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Hepsi insanların gelir elde ettiği işlerdir: kimi mal üretir, kimi hizmet sunar, kimi bilgi işler ya da karar verir.</a:t>
            </a:r>
          </a:p>
          <a:p>
            <a:pPr algn="l">
              <a:spcBef>
                <a:spcPts val="0"/>
              </a:spcBef>
              <a:spcAft>
                <a:spcPts val="500"/>
              </a:spcAft>
            </a:pPr>
            <a:r>
              <a:rPr lang="tr-TR" sz="2200" b="1" i="0">
                <a:solidFill>
                  <a:srgbClr val="8C4A2F"/>
                </a:solidFill>
                <a:latin typeface="Calibri"/>
              </a:rPr>
              <a:t>Sınıfımızın cümlesi: Ekonomik faaliyet, insanların gelir elde etmek için yürüttüğü üretim, hizmet, bilgi ve yönetim işleridir.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Kitap bu kavramı tanımlamaz; cümleyi biz kurduk. Deftere yaz.</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144-145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 / 210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Ekonomik faaliyetler neye göre sınıflandırılır?</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5.1 · ÖLÇÜT</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188720"/>
          </a:xfrm>
          <a:prstGeom prst="rect">
            <a:avLst/>
          </a:prstGeom>
          <a:solidFill>
            <a:srgbClr val="8C4A2F"/>
          </a:solidFill>
          <a:ln>
            <a:noFill/>
          </a:ln>
          <a:effectLst/>
        </p:spPr>
        <p:txBody>
          <a:bodyPr rtlCol="0" anchor="ctr"/>
          <a:lstStyle/>
          <a:p/>
        </p:txBody>
      </p:sp>
      <p:sp>
        <p:nvSpPr>
          <p:cNvPr id="8" name="TextBox 7"/>
          <p:cNvSpPr txBox="1"/>
          <p:nvPr/>
        </p:nvSpPr>
        <p:spPr>
          <a:xfrm>
            <a:off x="777240" y="1261872"/>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Ekonomik faaliyetlerin sektörlere göre sınıflandırılmasında ilgili ekonomik faaliyetin sahip olduğu özellikler belirleyici bir faktördür.</a:t>
            </a:r>
          </a:p>
        </p:txBody>
      </p:sp>
      <p:sp>
        <p:nvSpPr>
          <p:cNvPr id="9" name="Rounded Rectangle 8"/>
          <p:cNvSpPr/>
          <p:nvPr/>
        </p:nvSpPr>
        <p:spPr>
          <a:xfrm>
            <a:off x="502920" y="2633472"/>
            <a:ext cx="5492343" cy="210312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633472"/>
            <a:ext cx="5492343" cy="530352"/>
          </a:xfrm>
          <a:prstGeom prst="roundRect">
            <a:avLst>
              <a:gd name="adj" fmla="val 25000"/>
            </a:avLst>
          </a:prstGeom>
          <a:solidFill>
            <a:srgbClr val="2E7D5B"/>
          </a:solidFill>
          <a:ln>
            <a:noFill/>
          </a:ln>
          <a:effectLst/>
        </p:spPr>
        <p:txBody>
          <a:bodyPr rtlCol="0" anchor="ctr"/>
          <a:lstStyle/>
          <a:p/>
        </p:txBody>
      </p:sp>
      <p:sp>
        <p:nvSpPr>
          <p:cNvPr id="11" name="Rectangle 10"/>
          <p:cNvSpPr/>
          <p:nvPr/>
        </p:nvSpPr>
        <p:spPr>
          <a:xfrm>
            <a:off x="502920" y="2898648"/>
            <a:ext cx="5492343" cy="265176"/>
          </a:xfrm>
          <a:prstGeom prst="rect">
            <a:avLst/>
          </a:prstGeom>
          <a:solidFill>
            <a:srgbClr val="2E7D5B"/>
          </a:solidFill>
          <a:ln>
            <a:noFill/>
          </a:ln>
          <a:effectLst/>
        </p:spPr>
        <p:txBody>
          <a:bodyPr rtlCol="0" anchor="ctr"/>
          <a:lstStyle/>
          <a:p/>
        </p:txBody>
      </p:sp>
      <p:sp>
        <p:nvSpPr>
          <p:cNvPr id="12" name="TextBox 11"/>
          <p:cNvSpPr txBox="1"/>
          <p:nvPr/>
        </p:nvSpPr>
        <p:spPr>
          <a:xfrm>
            <a:off x="594360" y="26334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Doğaya bağlı</a:t>
            </a:r>
          </a:p>
        </p:txBody>
      </p:sp>
      <p:sp>
        <p:nvSpPr>
          <p:cNvPr id="13" name="TextBox 12"/>
          <p:cNvSpPr txBox="1"/>
          <p:nvPr/>
        </p:nvSpPr>
        <p:spPr>
          <a:xfrm>
            <a:off x="612648" y="3236976"/>
            <a:ext cx="5272887" cy="14264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doğrudan doğal ortama bağlı olarak sürdürülen ekonomik faaliyetler</a:t>
            </a:r>
          </a:p>
        </p:txBody>
      </p:sp>
      <p:sp>
        <p:nvSpPr>
          <p:cNvPr id="14" name="Rounded Rectangle 13"/>
          <p:cNvSpPr/>
          <p:nvPr/>
        </p:nvSpPr>
        <p:spPr>
          <a:xfrm>
            <a:off x="6196431" y="2633472"/>
            <a:ext cx="5492343" cy="210312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6196431" y="2633472"/>
            <a:ext cx="5492343" cy="530352"/>
          </a:xfrm>
          <a:prstGeom prst="roundRect">
            <a:avLst>
              <a:gd name="adj" fmla="val 25000"/>
            </a:avLst>
          </a:prstGeom>
          <a:solidFill>
            <a:srgbClr val="C0392B"/>
          </a:solidFill>
          <a:ln>
            <a:noFill/>
          </a:ln>
          <a:effectLst/>
        </p:spPr>
        <p:txBody>
          <a:bodyPr rtlCol="0" anchor="ctr"/>
          <a:lstStyle/>
          <a:p/>
        </p:txBody>
      </p:sp>
      <p:sp>
        <p:nvSpPr>
          <p:cNvPr id="16" name="Rectangle 15"/>
          <p:cNvSpPr/>
          <p:nvPr/>
        </p:nvSpPr>
        <p:spPr>
          <a:xfrm>
            <a:off x="6196431" y="2898648"/>
            <a:ext cx="5492343" cy="265176"/>
          </a:xfrm>
          <a:prstGeom prst="rect">
            <a:avLst/>
          </a:prstGeom>
          <a:solidFill>
            <a:srgbClr val="C0392B"/>
          </a:solidFill>
          <a:ln>
            <a:noFill/>
          </a:ln>
          <a:effectLst/>
        </p:spPr>
        <p:txBody>
          <a:bodyPr rtlCol="0" anchor="ctr"/>
          <a:lstStyle/>
          <a:p/>
        </p:txBody>
      </p:sp>
      <p:sp>
        <p:nvSpPr>
          <p:cNvPr id="17" name="TextBox 16"/>
          <p:cNvSpPr txBox="1"/>
          <p:nvPr/>
        </p:nvSpPr>
        <p:spPr>
          <a:xfrm>
            <a:off x="6287871" y="263347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Ham maddeyi işleyen</a:t>
            </a:r>
          </a:p>
        </p:txBody>
      </p:sp>
      <p:sp>
        <p:nvSpPr>
          <p:cNvPr id="18" name="TextBox 17"/>
          <p:cNvSpPr txBox="1"/>
          <p:nvPr/>
        </p:nvSpPr>
        <p:spPr>
          <a:xfrm>
            <a:off x="6306159" y="3236976"/>
            <a:ext cx="5272887" cy="142646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ham maddelerin işlenerek insanların kullanabileceği hâle getirildiği ekonomik faaliyetler</a:t>
            </a:r>
          </a:p>
        </p:txBody>
      </p:sp>
      <p:sp>
        <p:nvSpPr>
          <p:cNvPr id="19" name="Rounded Rectangle 18"/>
          <p:cNvSpPr/>
          <p:nvPr/>
        </p:nvSpPr>
        <p:spPr>
          <a:xfrm>
            <a:off x="502920" y="4919471"/>
            <a:ext cx="11185855" cy="132588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600"/>
              </a:spcAft>
            </a:pPr>
            <a:r>
              <a:rPr lang="tr-TR" sz="2200" b="1" i="0">
                <a:solidFill>
                  <a:srgbClr val="262626"/>
                </a:solidFill>
                <a:latin typeface="Calibri"/>
              </a:rPr>
              <a:t>Bu iki türün bağlı olduğu sektörler birbirinden farklılık gösterir.</a:t>
            </a:r>
          </a:p>
          <a:p>
            <a:pPr algn="l">
              <a:spcBef>
                <a:spcPts val="0"/>
              </a:spcBef>
              <a:spcAft>
                <a:spcPts val="0"/>
              </a:spcAft>
            </a:pPr>
            <a:r>
              <a:rPr lang="tr-TR" sz="2200" b="1" i="0">
                <a:solidFill>
                  <a:srgbClr val="8C4A2F"/>
                </a:solidFill>
                <a:latin typeface="Calibri"/>
              </a:rPr>
              <a:t>Ölçütümüz: faaliyetin üretim özelliği — ne üretir, neye dayanır?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145</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 / 210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Üç sektörden beşe</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5.1</a:t>
            </a:r>
          </a:p>
        </p:txBody>
      </p:sp>
      <p:sp>
        <p:nvSpPr>
          <p:cNvPr id="6" name="Rounded Rectangle 5"/>
          <p:cNvSpPr/>
          <p:nvPr/>
        </p:nvSpPr>
        <p:spPr>
          <a:xfrm>
            <a:off x="502920" y="1261872"/>
            <a:ext cx="3749039" cy="548640"/>
          </a:xfrm>
          <a:prstGeom prst="roundRect">
            <a:avLst>
              <a:gd name="adj" fmla="val 8000"/>
            </a:avLst>
          </a:prstGeom>
          <a:solidFill>
            <a:srgbClr val="4F4F4F"/>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FFFFFF"/>
                </a:solidFill>
                <a:latin typeface="Calibri"/>
              </a:rPr>
              <a:t>1940'lı yıllar</a:t>
            </a:r>
          </a:p>
        </p:txBody>
      </p:sp>
      <p:sp>
        <p:nvSpPr>
          <p:cNvPr id="7" name="TextBox 6"/>
          <p:cNvSpPr txBox="1"/>
          <p:nvPr/>
        </p:nvSpPr>
        <p:spPr>
          <a:xfrm>
            <a:off x="502920" y="1901952"/>
            <a:ext cx="3749039" cy="146304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Bu sınıflandırmaya göre birincil faaliyet olarak tarım, ikincil faaliyet olarak sanayi ve üçüncül faaliyet olarak hizmet sektörü belirlenmiştir.</a:t>
            </a:r>
          </a:p>
        </p:txBody>
      </p:sp>
      <p:sp>
        <p:nvSpPr>
          <p:cNvPr id="8" name="Rounded Rectangle 7"/>
          <p:cNvSpPr/>
          <p:nvPr/>
        </p:nvSpPr>
        <p:spPr>
          <a:xfrm>
            <a:off x="502920" y="3456432"/>
            <a:ext cx="3749039" cy="548640"/>
          </a:xfrm>
          <a:prstGeom prst="roundRect">
            <a:avLst>
              <a:gd name="adj" fmla="val 8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Birincil · tarım</a:t>
            </a:r>
          </a:p>
        </p:txBody>
      </p:sp>
      <p:sp>
        <p:nvSpPr>
          <p:cNvPr id="9" name="Rounded Rectangle 8"/>
          <p:cNvSpPr/>
          <p:nvPr/>
        </p:nvSpPr>
        <p:spPr>
          <a:xfrm>
            <a:off x="502920" y="4096512"/>
            <a:ext cx="3749039" cy="548640"/>
          </a:xfrm>
          <a:prstGeom prst="roundRect">
            <a:avLst>
              <a:gd name="adj" fmla="val 8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İkincil · sanayi</a:t>
            </a:r>
          </a:p>
        </p:txBody>
      </p:sp>
      <p:sp>
        <p:nvSpPr>
          <p:cNvPr id="10" name="Rounded Rectangle 9"/>
          <p:cNvSpPr/>
          <p:nvPr/>
        </p:nvSpPr>
        <p:spPr>
          <a:xfrm>
            <a:off x="502920" y="4736592"/>
            <a:ext cx="3749039" cy="548640"/>
          </a:xfrm>
          <a:prstGeom prst="roundRect">
            <a:avLst>
              <a:gd name="adj" fmla="val 8000"/>
            </a:avLst>
          </a:prstGeom>
          <a:solidFill>
            <a:srgbClr val="2C7FB8"/>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Üçüncül · hizmet</a:t>
            </a:r>
          </a:p>
        </p:txBody>
      </p:sp>
      <p:sp>
        <p:nvSpPr>
          <p:cNvPr id="11" name="Right Arrow 10"/>
          <p:cNvSpPr/>
          <p:nvPr/>
        </p:nvSpPr>
        <p:spPr>
          <a:xfrm>
            <a:off x="4389119" y="3822192"/>
            <a:ext cx="640080" cy="548640"/>
          </a:xfrm>
          <a:prstGeom prst="rightArrow">
            <a:avLst/>
          </a:prstGeom>
          <a:solidFill>
            <a:srgbClr val="FCC021"/>
          </a:solidFill>
          <a:ln>
            <a:noFill/>
          </a:ln>
          <a:effectLst/>
        </p:spPr>
        <p:txBody>
          <a:bodyPr rtlCol="0" anchor="ctr"/>
          <a:lstStyle/>
          <a:p/>
        </p:txBody>
      </p:sp>
      <p:sp>
        <p:nvSpPr>
          <p:cNvPr id="12" name="Rounded Rectangle 11"/>
          <p:cNvSpPr/>
          <p:nvPr/>
        </p:nvSpPr>
        <p:spPr>
          <a:xfrm>
            <a:off x="5166359" y="1261872"/>
            <a:ext cx="6522416" cy="548640"/>
          </a:xfrm>
          <a:prstGeom prst="roundRect">
            <a:avLst>
              <a:gd name="adj" fmla="val 8000"/>
            </a:avLst>
          </a:prstGeom>
          <a:solidFill>
            <a:srgbClr val="4F4F4F"/>
          </a:solidFill>
          <a:ln>
            <a:noFill/>
          </a:ln>
          <a:effectLst/>
        </p:spPr>
        <p:txBody>
          <a:bodyPr rtlCol="0" anchor="ctr" wrap="square" lIns="128016" rIns="128016" tIns="73152" bIns="73152">
            <a:noAutofit/>
          </a:bodyPr>
          <a:lstStyle/>
          <a:p>
            <a:pPr algn="ctr">
              <a:spcBef>
                <a:spcPts val="0"/>
              </a:spcBef>
              <a:spcAft>
                <a:spcPts val="0"/>
              </a:spcAft>
            </a:pPr>
            <a:r>
              <a:rPr lang="tr-TR" sz="2200" b="1" i="0">
                <a:solidFill>
                  <a:srgbClr val="FFFFFF"/>
                </a:solidFill>
                <a:latin typeface="Calibri"/>
              </a:rPr>
              <a:t>Günümüz</a:t>
            </a:r>
          </a:p>
        </p:txBody>
      </p:sp>
      <p:sp>
        <p:nvSpPr>
          <p:cNvPr id="13" name="TextBox 12"/>
          <p:cNvSpPr txBox="1"/>
          <p:nvPr/>
        </p:nvSpPr>
        <p:spPr>
          <a:xfrm>
            <a:off x="5166359" y="1901952"/>
            <a:ext cx="6522416" cy="1508760"/>
          </a:xfrm>
          <a:prstGeom prst="rect">
            <a:avLst/>
          </a:prstGeom>
          <a:noFill/>
        </p:spPr>
        <p:txBody>
          <a:bodyPr wrap="square" anchor="t" lIns="73152" rIns="73152" tIns="36576" bIns="36576">
            <a:noAutofit/>
          </a:bodyPr>
          <a:lstStyle/>
          <a:p>
            <a:pPr algn="l" marL="211327" indent="-211327">
              <a:spcBef>
                <a:spcPts val="0"/>
              </a:spcBef>
              <a:spcAft>
                <a:spcPts val="600"/>
              </a:spcAft>
            </a:pPr>
            <a:r>
              <a:rPr lang="tr-TR" sz="1700" b="1" i="0">
                <a:solidFill>
                  <a:srgbClr val="2C6696"/>
                </a:solidFill>
                <a:latin typeface="Calibri"/>
              </a:rPr>
              <a:t>•  </a:t>
            </a:r>
            <a:r>
              <a:rPr lang="tr-TR" sz="1700" b="0" i="0">
                <a:solidFill>
                  <a:srgbClr val="262626"/>
                </a:solidFill>
                <a:latin typeface="Calibri"/>
              </a:rPr>
              <a:t>Fakat günümüzde teknoloji ve bilginin gelişmesi ile birçok iş kolu ortaya çıkmış ya da ekonomik faaliyetler kendi içinde yeni iş bölümlerine ayrılmışlardır.</a:t>
            </a:r>
          </a:p>
          <a:p>
            <a:pPr algn="l" marL="211327" indent="-211327">
              <a:spcBef>
                <a:spcPts val="0"/>
              </a:spcBef>
              <a:spcAft>
                <a:spcPts val="0"/>
              </a:spcAft>
            </a:pPr>
            <a:r>
              <a:rPr lang="tr-TR" sz="1700" b="1" i="0">
                <a:solidFill>
                  <a:srgbClr val="2C6696"/>
                </a:solidFill>
                <a:latin typeface="Calibri"/>
              </a:rPr>
              <a:t>•  </a:t>
            </a:r>
            <a:r>
              <a:rPr lang="tr-TR" sz="1700" b="0" i="0">
                <a:solidFill>
                  <a:srgbClr val="262626"/>
                </a:solidFill>
                <a:latin typeface="Calibri"/>
              </a:rPr>
              <a:t>Dünyada özellikle son 30 yılda, sanayiden hizmet sektörüne doğru yapısal bir dönüşüm yaşanmıştır.</a:t>
            </a:r>
          </a:p>
        </p:txBody>
      </p:sp>
      <p:sp>
        <p:nvSpPr>
          <p:cNvPr id="14" name="Rounded Rectangle 13"/>
          <p:cNvSpPr/>
          <p:nvPr/>
        </p:nvSpPr>
        <p:spPr>
          <a:xfrm>
            <a:off x="5166359" y="3502152"/>
            <a:ext cx="1216700" cy="1143000"/>
          </a:xfrm>
          <a:prstGeom prst="roundRect">
            <a:avLst>
              <a:gd name="adj" fmla="val 20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Birincil</a:t>
            </a:r>
          </a:p>
        </p:txBody>
      </p:sp>
      <p:sp>
        <p:nvSpPr>
          <p:cNvPr id="15" name="Rounded Rectangle 14"/>
          <p:cNvSpPr/>
          <p:nvPr/>
        </p:nvSpPr>
        <p:spPr>
          <a:xfrm>
            <a:off x="6492787" y="3502152"/>
            <a:ext cx="1216700" cy="1143000"/>
          </a:xfrm>
          <a:prstGeom prst="roundRect">
            <a:avLst>
              <a:gd name="adj" fmla="val 20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İkincil</a:t>
            </a:r>
          </a:p>
        </p:txBody>
      </p:sp>
      <p:sp>
        <p:nvSpPr>
          <p:cNvPr id="16" name="Rounded Rectangle 15"/>
          <p:cNvSpPr/>
          <p:nvPr/>
        </p:nvSpPr>
        <p:spPr>
          <a:xfrm>
            <a:off x="7819216" y="3502152"/>
            <a:ext cx="1216700" cy="1143000"/>
          </a:xfrm>
          <a:prstGeom prst="roundRect">
            <a:avLst>
              <a:gd name="adj" fmla="val 20000"/>
            </a:avLst>
          </a:prstGeom>
          <a:solidFill>
            <a:srgbClr val="2C7FB8"/>
          </a:solidFill>
          <a:ln>
            <a:noFill/>
          </a:ln>
          <a:effectLst/>
        </p:spPr>
        <p:txBody>
          <a:bodyPr rtlCol="0" anchor="ctr" wrap="square" lIns="128016" rIns="128016" tIns="73152" bIns="73152">
            <a:noAutofit/>
          </a:bodyPr>
          <a:lstStyle/>
          <a:p>
            <a:pPr algn="ctr">
              <a:spcBef>
                <a:spcPts val="0"/>
              </a:spcBef>
              <a:spcAft>
                <a:spcPts val="0"/>
              </a:spcAft>
            </a:pPr>
            <a:r>
              <a:rPr lang="tr-TR" sz="1850" b="1" i="0">
                <a:solidFill>
                  <a:srgbClr val="FFFFFF"/>
                </a:solidFill>
                <a:latin typeface="Calibri"/>
              </a:rPr>
              <a:t>Üçüncül</a:t>
            </a:r>
          </a:p>
        </p:txBody>
      </p:sp>
      <p:sp>
        <p:nvSpPr>
          <p:cNvPr id="17" name="Rounded Rectangle 16"/>
          <p:cNvSpPr/>
          <p:nvPr/>
        </p:nvSpPr>
        <p:spPr>
          <a:xfrm>
            <a:off x="9145645" y="3502152"/>
            <a:ext cx="1216700" cy="1143000"/>
          </a:xfrm>
          <a:prstGeom prst="roundRect">
            <a:avLst>
              <a:gd name="adj" fmla="val 20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1450" b="1" i="0">
                <a:solidFill>
                  <a:srgbClr val="FFFFFF"/>
                </a:solidFill>
                <a:latin typeface="Calibri"/>
              </a:rPr>
              <a:t>Dördüncül</a:t>
            </a:r>
          </a:p>
        </p:txBody>
      </p:sp>
      <p:sp>
        <p:nvSpPr>
          <p:cNvPr id="18" name="Rounded Rectangle 17"/>
          <p:cNvSpPr/>
          <p:nvPr/>
        </p:nvSpPr>
        <p:spPr>
          <a:xfrm>
            <a:off x="10472074" y="3502152"/>
            <a:ext cx="1216700" cy="1143000"/>
          </a:xfrm>
          <a:prstGeom prst="roundRect">
            <a:avLst>
              <a:gd name="adj" fmla="val 20000"/>
            </a:avLst>
          </a:prstGeom>
          <a:solidFill>
            <a:srgbClr val="B8862B"/>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Beşincil</a:t>
            </a:r>
          </a:p>
        </p:txBody>
      </p:sp>
      <p:sp>
        <p:nvSpPr>
          <p:cNvPr id="19" name="Rounded Rectangle 18"/>
          <p:cNvSpPr/>
          <p:nvPr/>
        </p:nvSpPr>
        <p:spPr>
          <a:xfrm>
            <a:off x="5166359" y="4828032"/>
            <a:ext cx="6522416" cy="1417320"/>
          </a:xfrm>
          <a:prstGeom prst="roundRect">
            <a:avLst>
              <a:gd name="adj" fmla="val 8000"/>
            </a:avLst>
          </a:prstGeom>
          <a:solidFill>
            <a:srgbClr val="F0F0F0"/>
          </a:solidFill>
          <a:ln>
            <a:noFill/>
          </a:ln>
          <a:effectLst/>
        </p:spPr>
        <p:txBody>
          <a:bodyPr rtlCol="0" anchor="ctr"/>
          <a:lstStyle/>
          <a:p/>
        </p:txBody>
      </p:sp>
      <p:sp>
        <p:nvSpPr>
          <p:cNvPr id="20" name="Rectangle 19"/>
          <p:cNvSpPr/>
          <p:nvPr/>
        </p:nvSpPr>
        <p:spPr>
          <a:xfrm>
            <a:off x="5166359" y="4828032"/>
            <a:ext cx="118872" cy="1417320"/>
          </a:xfrm>
          <a:prstGeom prst="rect">
            <a:avLst/>
          </a:prstGeom>
          <a:solidFill>
            <a:srgbClr val="8C4A2F"/>
          </a:solidFill>
          <a:ln>
            <a:noFill/>
          </a:ln>
          <a:effectLst/>
        </p:spPr>
        <p:txBody>
          <a:bodyPr rtlCol="0" anchor="ctr"/>
          <a:lstStyle/>
          <a:p/>
        </p:txBody>
      </p:sp>
      <p:sp>
        <p:nvSpPr>
          <p:cNvPr id="21" name="TextBox 20"/>
          <p:cNvSpPr txBox="1"/>
          <p:nvPr/>
        </p:nvSpPr>
        <p:spPr>
          <a:xfrm>
            <a:off x="5440679" y="4828032"/>
            <a:ext cx="6110936" cy="141732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Yapılan çalışmalar bağlamında ekonomik faaliyetleri sahip olduğu özelliklere göre beş ayrı sektörde sınıflandırmak mümkündür.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145</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 / 210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Birincil sektör</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BİRİNCİL</a:t>
            </a:r>
          </a:p>
        </p:txBody>
      </p:sp>
      <p:sp>
        <p:nvSpPr>
          <p:cNvPr id="6" name="Rounded Rectangle 5"/>
          <p:cNvSpPr/>
          <p:nvPr/>
        </p:nvSpPr>
        <p:spPr>
          <a:xfrm>
            <a:off x="502920" y="1307592"/>
            <a:ext cx="11185855" cy="160020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600200"/>
          </a:xfrm>
          <a:prstGeom prst="rect">
            <a:avLst/>
          </a:prstGeom>
          <a:solidFill>
            <a:srgbClr val="2E7D5B"/>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E7D5B"/>
                </a:solidFill>
                <a:latin typeface="Calibri"/>
              </a:rPr>
              <a:t>BİRİNCİL SEKTÖR</a:t>
            </a:r>
          </a:p>
        </p:txBody>
      </p:sp>
      <p:sp>
        <p:nvSpPr>
          <p:cNvPr id="9" name="TextBox 8"/>
          <p:cNvSpPr txBox="1"/>
          <p:nvPr/>
        </p:nvSpPr>
        <p:spPr>
          <a:xfrm>
            <a:off x="868680" y="1810512"/>
            <a:ext cx="10637215" cy="96012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Bu sektördeki ekonomik faaliyet kolları, doğrudan veya dolaylı doğal ortamdan temin edilen temel maddelerin (bitki, balık, maden vb.) üretimini yapar.</a:t>
            </a:r>
          </a:p>
        </p:txBody>
      </p:sp>
      <p:pic>
        <p:nvPicPr>
          <p:cNvPr id="10" name="Picture 9" descr="h20_g51_s146.jpg"/>
          <p:cNvPicPr>
            <a:picLocks noChangeAspect="1"/>
          </p:cNvPicPr>
          <p:nvPr/>
        </p:nvPicPr>
        <p:blipFill>
          <a:blip r:embed="rId3"/>
          <a:stretch>
            <a:fillRect/>
          </a:stretch>
        </p:blipFill>
        <p:spPr>
          <a:xfrm>
            <a:off x="502920" y="3044951"/>
            <a:ext cx="2693593" cy="2040779"/>
          </a:xfrm>
          <a:prstGeom prst="rect">
            <a:avLst/>
          </a:prstGeom>
          <a:ln w="9525">
            <a:solidFill>
              <a:srgbClr val="D9D9D9"/>
            </a:solidFill>
          </a:ln>
        </p:spPr>
      </p:pic>
      <p:sp>
        <p:nvSpPr>
          <p:cNvPr id="11" name="TextBox 10"/>
          <p:cNvSpPr txBox="1"/>
          <p:nvPr/>
        </p:nvSpPr>
        <p:spPr>
          <a:xfrm>
            <a:off x="502920" y="5113162"/>
            <a:ext cx="2693593" cy="566928"/>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5.1: Tarım faaliyeti (Çayeli-Rize)</a:t>
            </a:r>
          </a:p>
        </p:txBody>
      </p:sp>
      <p:pic>
        <p:nvPicPr>
          <p:cNvPr id="12" name="Picture 11" descr="h20_g52_s146.jpg"/>
          <p:cNvPicPr>
            <a:picLocks noChangeAspect="1"/>
          </p:cNvPicPr>
          <p:nvPr/>
        </p:nvPicPr>
        <p:blipFill>
          <a:blip r:embed="rId4"/>
          <a:stretch>
            <a:fillRect/>
          </a:stretch>
        </p:blipFill>
        <p:spPr>
          <a:xfrm>
            <a:off x="3333673" y="3044951"/>
            <a:ext cx="2693593" cy="2087829"/>
          </a:xfrm>
          <a:prstGeom prst="rect">
            <a:avLst/>
          </a:prstGeom>
          <a:ln w="9525">
            <a:solidFill>
              <a:srgbClr val="D9D9D9"/>
            </a:solidFill>
          </a:ln>
        </p:spPr>
      </p:pic>
      <p:sp>
        <p:nvSpPr>
          <p:cNvPr id="13" name="TextBox 12"/>
          <p:cNvSpPr txBox="1"/>
          <p:nvPr/>
        </p:nvSpPr>
        <p:spPr>
          <a:xfrm>
            <a:off x="3333673" y="5160212"/>
            <a:ext cx="2693593" cy="566928"/>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5.2: Hayvancılık faaliyetleri (Meram-Konya)</a:t>
            </a:r>
          </a:p>
        </p:txBody>
      </p:sp>
      <p:pic>
        <p:nvPicPr>
          <p:cNvPr id="14" name="Picture 13" descr="h20_g53_s146.jpg"/>
          <p:cNvPicPr>
            <a:picLocks noChangeAspect="1"/>
          </p:cNvPicPr>
          <p:nvPr/>
        </p:nvPicPr>
        <p:blipFill>
          <a:blip r:embed="rId5"/>
          <a:stretch>
            <a:fillRect/>
          </a:stretch>
        </p:blipFill>
        <p:spPr>
          <a:xfrm>
            <a:off x="6164427" y="3044951"/>
            <a:ext cx="2693593" cy="2082492"/>
          </a:xfrm>
          <a:prstGeom prst="rect">
            <a:avLst/>
          </a:prstGeom>
          <a:ln w="9525">
            <a:solidFill>
              <a:srgbClr val="D9D9D9"/>
            </a:solidFill>
          </a:ln>
        </p:spPr>
      </p:pic>
      <p:sp>
        <p:nvSpPr>
          <p:cNvPr id="15" name="TextBox 14"/>
          <p:cNvSpPr txBox="1"/>
          <p:nvPr/>
        </p:nvSpPr>
        <p:spPr>
          <a:xfrm>
            <a:off x="6164427" y="5154875"/>
            <a:ext cx="2693593" cy="566928"/>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5.3: Ormancılık faaliyeti (Abant-Bolu)</a:t>
            </a:r>
          </a:p>
        </p:txBody>
      </p:sp>
      <p:pic>
        <p:nvPicPr>
          <p:cNvPr id="16" name="Picture 15" descr="h20_g54_s146.jpg"/>
          <p:cNvPicPr>
            <a:picLocks noChangeAspect="1"/>
          </p:cNvPicPr>
          <p:nvPr/>
        </p:nvPicPr>
        <p:blipFill>
          <a:blip r:embed="rId6"/>
          <a:stretch>
            <a:fillRect/>
          </a:stretch>
        </p:blipFill>
        <p:spPr>
          <a:xfrm>
            <a:off x="8995181" y="3044951"/>
            <a:ext cx="2693593" cy="2072441"/>
          </a:xfrm>
          <a:prstGeom prst="rect">
            <a:avLst/>
          </a:prstGeom>
          <a:ln w="9525">
            <a:solidFill>
              <a:srgbClr val="D9D9D9"/>
            </a:solidFill>
          </a:ln>
        </p:spPr>
      </p:pic>
      <p:sp>
        <p:nvSpPr>
          <p:cNvPr id="17" name="TextBox 16"/>
          <p:cNvSpPr txBox="1"/>
          <p:nvPr/>
        </p:nvSpPr>
        <p:spPr>
          <a:xfrm>
            <a:off x="8995181" y="5144824"/>
            <a:ext cx="2693593" cy="566928"/>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5.4: Madencilik faaliyetleri (İscehisar-Afyonkarahisar)</a:t>
            </a:r>
          </a:p>
        </p:txBody>
      </p:sp>
      <p:sp>
        <p:nvSpPr>
          <p:cNvPr id="18" name="TextBox 1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9" name="Rounded Rectangle 1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a:t>
            </a:r>
          </a:p>
        </p:txBody>
      </p:sp>
      <p:sp>
        <p:nvSpPr>
          <p:cNvPr id="20" name="TextBox 1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 / 210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Birincil sektörün beş faaliyeti</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BİRİNCİL</a:t>
            </a:r>
          </a:p>
        </p:txBody>
      </p:sp>
      <p:sp>
        <p:nvSpPr>
          <p:cNvPr id="6" name="Rounded Rectangle 5"/>
          <p:cNvSpPr/>
          <p:nvPr/>
        </p:nvSpPr>
        <p:spPr>
          <a:xfrm>
            <a:off x="502920" y="1261872"/>
            <a:ext cx="2127443"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127443" cy="530352"/>
          </a:xfrm>
          <a:prstGeom prst="roundRect">
            <a:avLst>
              <a:gd name="adj" fmla="val 25000"/>
            </a:avLst>
          </a:prstGeom>
          <a:solidFill>
            <a:srgbClr val="2E7D5B"/>
          </a:solidFill>
          <a:ln>
            <a:noFill/>
          </a:ln>
          <a:effectLst/>
        </p:spPr>
        <p:txBody>
          <a:bodyPr rtlCol="0" anchor="ctr"/>
          <a:lstStyle/>
          <a:p/>
        </p:txBody>
      </p:sp>
      <p:sp>
        <p:nvSpPr>
          <p:cNvPr id="8" name="Rectangle 7"/>
          <p:cNvSpPr/>
          <p:nvPr/>
        </p:nvSpPr>
        <p:spPr>
          <a:xfrm>
            <a:off x="502920" y="1527048"/>
            <a:ext cx="2127443" cy="265176"/>
          </a:xfrm>
          <a:prstGeom prst="rect">
            <a:avLst/>
          </a:prstGeom>
          <a:solidFill>
            <a:srgbClr val="2E7D5B"/>
          </a:solidFill>
          <a:ln>
            <a:noFill/>
          </a:ln>
          <a:effectLst/>
        </p:spPr>
        <p:txBody>
          <a:bodyPr rtlCol="0" anchor="ctr"/>
          <a:lstStyle/>
          <a:p/>
        </p:txBody>
      </p:sp>
      <p:sp>
        <p:nvSpPr>
          <p:cNvPr id="9" name="TextBox 8"/>
          <p:cNvSpPr txBox="1"/>
          <p:nvPr/>
        </p:nvSpPr>
        <p:spPr>
          <a:xfrm>
            <a:off x="594360" y="126187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Tarım</a:t>
            </a:r>
          </a:p>
        </p:txBody>
      </p:sp>
      <p:sp>
        <p:nvSpPr>
          <p:cNvPr id="10" name="TextBox 9"/>
          <p:cNvSpPr txBox="1"/>
          <p:nvPr/>
        </p:nvSpPr>
        <p:spPr>
          <a:xfrm>
            <a:off x="612648" y="1865376"/>
            <a:ext cx="1907987" cy="43068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ekme, dikme, biçme, toplama gibi yöntemlerle tahıl, sebze ve meyve üretme faaliyetleridir</a:t>
            </a:r>
          </a:p>
        </p:txBody>
      </p:sp>
      <p:sp>
        <p:nvSpPr>
          <p:cNvPr id="11" name="Rounded Rectangle 10"/>
          <p:cNvSpPr/>
          <p:nvPr/>
        </p:nvSpPr>
        <p:spPr>
          <a:xfrm>
            <a:off x="2767523" y="1261872"/>
            <a:ext cx="2127443"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67523" y="1261872"/>
            <a:ext cx="2127443"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67523" y="1527048"/>
            <a:ext cx="2127443" cy="265176"/>
          </a:xfrm>
          <a:prstGeom prst="rect">
            <a:avLst/>
          </a:prstGeom>
          <a:solidFill>
            <a:srgbClr val="4F4F4F"/>
          </a:solidFill>
          <a:ln>
            <a:noFill/>
          </a:ln>
          <a:effectLst/>
        </p:spPr>
        <p:txBody>
          <a:bodyPr rtlCol="0" anchor="ctr"/>
          <a:lstStyle/>
          <a:p/>
        </p:txBody>
      </p:sp>
      <p:sp>
        <p:nvSpPr>
          <p:cNvPr id="14" name="TextBox 13"/>
          <p:cNvSpPr txBox="1"/>
          <p:nvPr/>
        </p:nvSpPr>
        <p:spPr>
          <a:xfrm>
            <a:off x="2858963" y="126187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Hayvancılık</a:t>
            </a:r>
          </a:p>
        </p:txBody>
      </p:sp>
      <p:sp>
        <p:nvSpPr>
          <p:cNvPr id="15" name="TextBox 14"/>
          <p:cNvSpPr txBox="1"/>
          <p:nvPr/>
        </p:nvSpPr>
        <p:spPr>
          <a:xfrm>
            <a:off x="2877251" y="1865376"/>
            <a:ext cx="1907987" cy="43068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Büyükbaş ve küçükbaş hayvanlar, kümes hayvanları, ipek böceği ile arılardan hayvansal gıdaların ve ürünlerin elde edilmesine yönelik faaliyetlerdir</a:t>
            </a:r>
          </a:p>
        </p:txBody>
      </p:sp>
      <p:sp>
        <p:nvSpPr>
          <p:cNvPr id="16" name="Rounded Rectangle 15"/>
          <p:cNvSpPr/>
          <p:nvPr/>
        </p:nvSpPr>
        <p:spPr>
          <a:xfrm>
            <a:off x="5032126" y="1261872"/>
            <a:ext cx="2127443"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32126" y="1261872"/>
            <a:ext cx="2127443" cy="530352"/>
          </a:xfrm>
          <a:prstGeom prst="roundRect">
            <a:avLst>
              <a:gd name="adj" fmla="val 25000"/>
            </a:avLst>
          </a:prstGeom>
          <a:solidFill>
            <a:srgbClr val="2E7D5B"/>
          </a:solidFill>
          <a:ln>
            <a:noFill/>
          </a:ln>
          <a:effectLst/>
        </p:spPr>
        <p:txBody>
          <a:bodyPr rtlCol="0" anchor="ctr"/>
          <a:lstStyle/>
          <a:p/>
        </p:txBody>
      </p:sp>
      <p:sp>
        <p:nvSpPr>
          <p:cNvPr id="18" name="Rectangle 17"/>
          <p:cNvSpPr/>
          <p:nvPr/>
        </p:nvSpPr>
        <p:spPr>
          <a:xfrm>
            <a:off x="5032126" y="1527048"/>
            <a:ext cx="2127443" cy="265176"/>
          </a:xfrm>
          <a:prstGeom prst="rect">
            <a:avLst/>
          </a:prstGeom>
          <a:solidFill>
            <a:srgbClr val="2E7D5B"/>
          </a:solidFill>
          <a:ln>
            <a:noFill/>
          </a:ln>
          <a:effectLst/>
        </p:spPr>
        <p:txBody>
          <a:bodyPr rtlCol="0" anchor="ctr"/>
          <a:lstStyle/>
          <a:p/>
        </p:txBody>
      </p:sp>
      <p:sp>
        <p:nvSpPr>
          <p:cNvPr id="19" name="TextBox 18"/>
          <p:cNvSpPr txBox="1"/>
          <p:nvPr/>
        </p:nvSpPr>
        <p:spPr>
          <a:xfrm>
            <a:off x="5123566" y="126187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Balıkçılık</a:t>
            </a:r>
          </a:p>
        </p:txBody>
      </p:sp>
      <p:sp>
        <p:nvSpPr>
          <p:cNvPr id="20" name="TextBox 19"/>
          <p:cNvSpPr txBox="1"/>
          <p:nvPr/>
        </p:nvSpPr>
        <p:spPr>
          <a:xfrm>
            <a:off x="5141854" y="1865376"/>
            <a:ext cx="1907987" cy="43068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Okyanus, deniz, göl, akarsu gibi su kaynaklarında yapılan avlanma ve üretme faaliyetleridir.</a:t>
            </a:r>
          </a:p>
        </p:txBody>
      </p:sp>
      <p:sp>
        <p:nvSpPr>
          <p:cNvPr id="21" name="Rounded Rectangle 20"/>
          <p:cNvSpPr/>
          <p:nvPr/>
        </p:nvSpPr>
        <p:spPr>
          <a:xfrm>
            <a:off x="7296729" y="1261872"/>
            <a:ext cx="2127443" cy="49834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296729" y="1261872"/>
            <a:ext cx="2127443"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296729" y="1527048"/>
            <a:ext cx="2127443" cy="265176"/>
          </a:xfrm>
          <a:prstGeom prst="rect">
            <a:avLst/>
          </a:prstGeom>
          <a:solidFill>
            <a:srgbClr val="4F4F4F"/>
          </a:solidFill>
          <a:ln>
            <a:noFill/>
          </a:ln>
          <a:effectLst/>
        </p:spPr>
        <p:txBody>
          <a:bodyPr rtlCol="0" anchor="ctr"/>
          <a:lstStyle/>
          <a:p/>
        </p:txBody>
      </p:sp>
      <p:sp>
        <p:nvSpPr>
          <p:cNvPr id="24" name="TextBox 23"/>
          <p:cNvSpPr txBox="1"/>
          <p:nvPr/>
        </p:nvSpPr>
        <p:spPr>
          <a:xfrm>
            <a:off x="7388169" y="126187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Ormancılık</a:t>
            </a:r>
          </a:p>
        </p:txBody>
      </p:sp>
      <p:sp>
        <p:nvSpPr>
          <p:cNvPr id="25" name="TextBox 24"/>
          <p:cNvSpPr txBox="1"/>
          <p:nvPr/>
        </p:nvSpPr>
        <p:spPr>
          <a:xfrm>
            <a:off x="7406457" y="1865376"/>
            <a:ext cx="1907987" cy="43068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Ormanların odun, kereste, tomruk elde etme; mobilya ve kâğıt sanayisi için ham madde sağlama gibi amaçlarla korunması, planlanması ve işletilmesidir</a:t>
            </a:r>
          </a:p>
        </p:txBody>
      </p:sp>
      <p:sp>
        <p:nvSpPr>
          <p:cNvPr id="26" name="Rounded Rectangle 25"/>
          <p:cNvSpPr/>
          <p:nvPr/>
        </p:nvSpPr>
        <p:spPr>
          <a:xfrm>
            <a:off x="9561332" y="1261872"/>
            <a:ext cx="2127443" cy="498348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561332" y="1261872"/>
            <a:ext cx="2127443" cy="530352"/>
          </a:xfrm>
          <a:prstGeom prst="roundRect">
            <a:avLst>
              <a:gd name="adj" fmla="val 25000"/>
            </a:avLst>
          </a:prstGeom>
          <a:solidFill>
            <a:srgbClr val="2E7D5B"/>
          </a:solidFill>
          <a:ln>
            <a:noFill/>
          </a:ln>
          <a:effectLst/>
        </p:spPr>
        <p:txBody>
          <a:bodyPr rtlCol="0" anchor="ctr"/>
          <a:lstStyle/>
          <a:p/>
        </p:txBody>
      </p:sp>
      <p:sp>
        <p:nvSpPr>
          <p:cNvPr id="28" name="Rectangle 27"/>
          <p:cNvSpPr/>
          <p:nvPr/>
        </p:nvSpPr>
        <p:spPr>
          <a:xfrm>
            <a:off x="9561332" y="1527048"/>
            <a:ext cx="2127443" cy="265176"/>
          </a:xfrm>
          <a:prstGeom prst="rect">
            <a:avLst/>
          </a:prstGeom>
          <a:solidFill>
            <a:srgbClr val="2E7D5B"/>
          </a:solidFill>
          <a:ln>
            <a:noFill/>
          </a:ln>
          <a:effectLst/>
        </p:spPr>
        <p:txBody>
          <a:bodyPr rtlCol="0" anchor="ctr"/>
          <a:lstStyle/>
          <a:p/>
        </p:txBody>
      </p:sp>
      <p:sp>
        <p:nvSpPr>
          <p:cNvPr id="29" name="TextBox 28"/>
          <p:cNvSpPr txBox="1"/>
          <p:nvPr/>
        </p:nvSpPr>
        <p:spPr>
          <a:xfrm>
            <a:off x="9652772" y="1261872"/>
            <a:ext cx="1944563"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Madencilik</a:t>
            </a:r>
          </a:p>
        </p:txBody>
      </p:sp>
      <p:sp>
        <p:nvSpPr>
          <p:cNvPr id="30" name="TextBox 29"/>
          <p:cNvSpPr txBox="1"/>
          <p:nvPr/>
        </p:nvSpPr>
        <p:spPr>
          <a:xfrm>
            <a:off x="9671060" y="1865376"/>
            <a:ext cx="1907987" cy="43068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Yerin üstündeki ve altındaki minerallerin araştırılması, çıkarılması ve işletilmesiyle ilgili süreçleri kapsayan faaliyetlerdir</a:t>
            </a:r>
          </a:p>
        </p:txBody>
      </p:sp>
      <p:sp>
        <p:nvSpPr>
          <p:cNvPr id="31" name="TextBox 3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32" name="Rounded Rectangle 3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 / 210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İkincil sektör</a:t>
            </a:r>
          </a:p>
        </p:txBody>
      </p:sp>
      <p:sp>
        <p:nvSpPr>
          <p:cNvPr id="5" name="Rounded Rectangle 4"/>
          <p:cNvSpPr/>
          <p:nvPr/>
        </p:nvSpPr>
        <p:spPr>
          <a:xfrm>
            <a:off x="9555480" y="201168"/>
            <a:ext cx="2221992" cy="475488"/>
          </a:xfrm>
          <a:prstGeom prst="roundRect">
            <a:avLst>
              <a:gd name="adj" fmla="val 50000"/>
            </a:avLst>
          </a:prstGeom>
          <a:solidFill>
            <a:srgbClr val="C039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İKİNCİL</a:t>
            </a:r>
          </a:p>
        </p:txBody>
      </p:sp>
      <p:sp>
        <p:nvSpPr>
          <p:cNvPr id="6" name="Rounded Rectangle 5"/>
          <p:cNvSpPr/>
          <p:nvPr/>
        </p:nvSpPr>
        <p:spPr>
          <a:xfrm>
            <a:off x="502920" y="1307592"/>
            <a:ext cx="11185855" cy="169164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691640"/>
          </a:xfrm>
          <a:prstGeom prst="rect">
            <a:avLst/>
          </a:prstGeom>
          <a:solidFill>
            <a:srgbClr val="C0392B"/>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C0392B"/>
                </a:solidFill>
                <a:latin typeface="Calibri"/>
              </a:rPr>
              <a:t>İKİNCİL SEKTÖR</a:t>
            </a:r>
          </a:p>
        </p:txBody>
      </p:sp>
      <p:sp>
        <p:nvSpPr>
          <p:cNvPr id="9" name="TextBox 8"/>
          <p:cNvSpPr txBox="1"/>
          <p:nvPr/>
        </p:nvSpPr>
        <p:spPr>
          <a:xfrm>
            <a:off x="868680" y="1810512"/>
            <a:ext cx="10637215" cy="105156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Bu sektördeki ekonomik faaliyet kolları, birincil ekonomik faaliyetlerle elde edilen ham maddenin ya da yarı işlenmiş maddelerin işlenip insanların kullanabileceği şekle dönüştürüldüğü faaliyetlerdir.</a:t>
            </a:r>
          </a:p>
        </p:txBody>
      </p:sp>
      <p:sp>
        <p:nvSpPr>
          <p:cNvPr id="10" name="Rounded Rectangle 9"/>
          <p:cNvSpPr/>
          <p:nvPr/>
        </p:nvSpPr>
        <p:spPr>
          <a:xfrm>
            <a:off x="502920" y="3044951"/>
            <a:ext cx="3606698" cy="320040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3044951"/>
            <a:ext cx="3606698" cy="530352"/>
          </a:xfrm>
          <a:prstGeom prst="roundRect">
            <a:avLst>
              <a:gd name="adj" fmla="val 25000"/>
            </a:avLst>
          </a:prstGeom>
          <a:solidFill>
            <a:srgbClr val="C0392B"/>
          </a:solidFill>
          <a:ln>
            <a:noFill/>
          </a:ln>
          <a:effectLst/>
        </p:spPr>
        <p:txBody>
          <a:bodyPr rtlCol="0" anchor="ctr"/>
          <a:lstStyle/>
          <a:p/>
        </p:txBody>
      </p:sp>
      <p:sp>
        <p:nvSpPr>
          <p:cNvPr id="12" name="Rectangle 11"/>
          <p:cNvSpPr/>
          <p:nvPr/>
        </p:nvSpPr>
        <p:spPr>
          <a:xfrm>
            <a:off x="502920" y="3310127"/>
            <a:ext cx="3606698" cy="265176"/>
          </a:xfrm>
          <a:prstGeom prst="rect">
            <a:avLst/>
          </a:prstGeom>
          <a:solidFill>
            <a:srgbClr val="C0392B"/>
          </a:solidFill>
          <a:ln>
            <a:noFill/>
          </a:ln>
          <a:effectLst/>
        </p:spPr>
        <p:txBody>
          <a:bodyPr rtlCol="0" anchor="ctr"/>
          <a:lstStyle/>
          <a:p/>
        </p:txBody>
      </p:sp>
      <p:sp>
        <p:nvSpPr>
          <p:cNvPr id="13" name="TextBox 12"/>
          <p:cNvSpPr txBox="1"/>
          <p:nvPr/>
        </p:nvSpPr>
        <p:spPr>
          <a:xfrm>
            <a:off x="594360" y="3044951"/>
            <a:ext cx="3423818"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Sanayi (endüstri)</a:t>
            </a:r>
          </a:p>
        </p:txBody>
      </p:sp>
      <p:sp>
        <p:nvSpPr>
          <p:cNvPr id="14" name="TextBox 13"/>
          <p:cNvSpPr txBox="1"/>
          <p:nvPr/>
        </p:nvSpPr>
        <p:spPr>
          <a:xfrm>
            <a:off x="612648" y="3648455"/>
            <a:ext cx="3387242" cy="252374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Sanayi; ham maddelerin insan kullanımına elverişli hâle dönüştürülmesi amacıyla bulunması, işlenmesi ve üretilmesidir.</a:t>
            </a:r>
          </a:p>
        </p:txBody>
      </p:sp>
      <p:sp>
        <p:nvSpPr>
          <p:cNvPr id="15" name="Rounded Rectangle 14"/>
          <p:cNvSpPr/>
          <p:nvPr/>
        </p:nvSpPr>
        <p:spPr>
          <a:xfrm>
            <a:off x="4292498" y="3044951"/>
            <a:ext cx="3606698" cy="320040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4292498" y="3044951"/>
            <a:ext cx="3606698" cy="530352"/>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4292498" y="3310127"/>
            <a:ext cx="3606698" cy="265176"/>
          </a:xfrm>
          <a:prstGeom prst="rect">
            <a:avLst/>
          </a:prstGeom>
          <a:solidFill>
            <a:srgbClr val="4F4F4F"/>
          </a:solidFill>
          <a:ln>
            <a:noFill/>
          </a:ln>
          <a:effectLst/>
        </p:spPr>
        <p:txBody>
          <a:bodyPr rtlCol="0" anchor="ctr"/>
          <a:lstStyle/>
          <a:p/>
        </p:txBody>
      </p:sp>
      <p:sp>
        <p:nvSpPr>
          <p:cNvPr id="18" name="TextBox 17"/>
          <p:cNvSpPr txBox="1"/>
          <p:nvPr/>
        </p:nvSpPr>
        <p:spPr>
          <a:xfrm>
            <a:off x="4383938" y="3044951"/>
            <a:ext cx="3423818"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İnşaat</a:t>
            </a:r>
          </a:p>
        </p:txBody>
      </p:sp>
      <p:sp>
        <p:nvSpPr>
          <p:cNvPr id="19" name="TextBox 18"/>
          <p:cNvSpPr txBox="1"/>
          <p:nvPr/>
        </p:nvSpPr>
        <p:spPr>
          <a:xfrm>
            <a:off x="4402226" y="3648455"/>
            <a:ext cx="3387242" cy="252374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Barınma, ulaşım, iletişim, sanayi, enerji, ticaret gibi faaliyetlerin altyapısını oluşturmak için ihtiyaç duyulan her türlü yapının inşa edilmesi sürecini konu alan ekonomik faaliyet koludur.</a:t>
            </a:r>
          </a:p>
        </p:txBody>
      </p:sp>
      <p:sp>
        <p:nvSpPr>
          <p:cNvPr id="20" name="Rounded Rectangle 19"/>
          <p:cNvSpPr/>
          <p:nvPr/>
        </p:nvSpPr>
        <p:spPr>
          <a:xfrm>
            <a:off x="8082076" y="3044951"/>
            <a:ext cx="3606698" cy="3200400"/>
          </a:xfrm>
          <a:prstGeom prst="roundRect">
            <a:avLst>
              <a:gd name="adj" fmla="val 5000"/>
            </a:avLst>
          </a:prstGeom>
          <a:solidFill>
            <a:srgbClr val="F0F0F0"/>
          </a:solidFill>
          <a:ln>
            <a:noFill/>
          </a:ln>
          <a:effectLst/>
        </p:spPr>
        <p:txBody>
          <a:bodyPr rtlCol="0" anchor="ctr"/>
          <a:lstStyle/>
          <a:p/>
        </p:txBody>
      </p:sp>
      <p:sp>
        <p:nvSpPr>
          <p:cNvPr id="21" name="Rounded Rectangle 20"/>
          <p:cNvSpPr/>
          <p:nvPr/>
        </p:nvSpPr>
        <p:spPr>
          <a:xfrm>
            <a:off x="8082076" y="3044951"/>
            <a:ext cx="3606698" cy="530352"/>
          </a:xfrm>
          <a:prstGeom prst="roundRect">
            <a:avLst>
              <a:gd name="adj" fmla="val 25000"/>
            </a:avLst>
          </a:prstGeom>
          <a:solidFill>
            <a:srgbClr val="C0392B"/>
          </a:solidFill>
          <a:ln>
            <a:noFill/>
          </a:ln>
          <a:effectLst/>
        </p:spPr>
        <p:txBody>
          <a:bodyPr rtlCol="0" anchor="ctr"/>
          <a:lstStyle/>
          <a:p/>
        </p:txBody>
      </p:sp>
      <p:sp>
        <p:nvSpPr>
          <p:cNvPr id="22" name="Rectangle 21"/>
          <p:cNvSpPr/>
          <p:nvPr/>
        </p:nvSpPr>
        <p:spPr>
          <a:xfrm>
            <a:off x="8082076" y="3310127"/>
            <a:ext cx="3606698" cy="265176"/>
          </a:xfrm>
          <a:prstGeom prst="rect">
            <a:avLst/>
          </a:prstGeom>
          <a:solidFill>
            <a:srgbClr val="C0392B"/>
          </a:solidFill>
          <a:ln>
            <a:noFill/>
          </a:ln>
          <a:effectLst/>
        </p:spPr>
        <p:txBody>
          <a:bodyPr rtlCol="0" anchor="ctr"/>
          <a:lstStyle/>
          <a:p/>
        </p:txBody>
      </p:sp>
      <p:sp>
        <p:nvSpPr>
          <p:cNvPr id="23" name="TextBox 22"/>
          <p:cNvSpPr txBox="1"/>
          <p:nvPr/>
        </p:nvSpPr>
        <p:spPr>
          <a:xfrm>
            <a:off x="8173516" y="3044951"/>
            <a:ext cx="3423818"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Enerji üretimi</a:t>
            </a:r>
          </a:p>
        </p:txBody>
      </p:sp>
      <p:sp>
        <p:nvSpPr>
          <p:cNvPr id="24" name="TextBox 23"/>
          <p:cNvSpPr txBox="1"/>
          <p:nvPr/>
        </p:nvSpPr>
        <p:spPr>
          <a:xfrm>
            <a:off x="8191804" y="3648455"/>
            <a:ext cx="3387242" cy="252374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Enerji üretimi, doğada hazır olarak bulunan veya doğadan elde edilen kaynakların enerjiye dönüştürülmesi sürecidir.</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147</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 / 210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Pamuktan konfeksiyona · kaynaktan enerjiye</a:t>
            </a:r>
          </a:p>
        </p:txBody>
      </p:sp>
      <p:sp>
        <p:nvSpPr>
          <p:cNvPr id="5" name="Rounded Rectangle 4"/>
          <p:cNvSpPr/>
          <p:nvPr/>
        </p:nvSpPr>
        <p:spPr>
          <a:xfrm>
            <a:off x="9555480" y="201168"/>
            <a:ext cx="2221992" cy="475488"/>
          </a:xfrm>
          <a:prstGeom prst="roundRect">
            <a:avLst>
              <a:gd name="adj" fmla="val 50000"/>
            </a:avLst>
          </a:prstGeom>
          <a:solidFill>
            <a:srgbClr val="C039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İKİNCİL</a:t>
            </a:r>
          </a:p>
        </p:txBody>
      </p:sp>
      <p:sp>
        <p:nvSpPr>
          <p:cNvPr id="6" name="Rounded Rectangle 5"/>
          <p:cNvSpPr/>
          <p:nvPr/>
        </p:nvSpPr>
        <p:spPr>
          <a:xfrm>
            <a:off x="502920" y="1261872"/>
            <a:ext cx="2487853" cy="685800"/>
          </a:xfrm>
          <a:prstGeom prst="roundRect">
            <a:avLst>
              <a:gd name="adj" fmla="val 20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Pamuk</a:t>
            </a:r>
          </a:p>
        </p:txBody>
      </p:sp>
      <p:sp>
        <p:nvSpPr>
          <p:cNvPr id="7" name="TextBox 6"/>
          <p:cNvSpPr txBox="1"/>
          <p:nvPr/>
        </p:nvSpPr>
        <p:spPr>
          <a:xfrm>
            <a:off x="502920" y="1993392"/>
            <a:ext cx="2487853" cy="41148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2E7D5B"/>
                </a:solidFill>
                <a:latin typeface="Calibri"/>
              </a:rPr>
              <a:t>tarım · birincil</a:t>
            </a:r>
          </a:p>
        </p:txBody>
      </p:sp>
      <p:sp>
        <p:nvSpPr>
          <p:cNvPr id="8" name="Right Arrow 7"/>
          <p:cNvSpPr/>
          <p:nvPr/>
        </p:nvSpPr>
        <p:spPr>
          <a:xfrm>
            <a:off x="3045637" y="1417320"/>
            <a:ext cx="301752" cy="384048"/>
          </a:xfrm>
          <a:prstGeom prst="rightArrow">
            <a:avLst/>
          </a:prstGeom>
          <a:solidFill>
            <a:srgbClr val="FCC021"/>
          </a:solidFill>
          <a:ln>
            <a:noFill/>
          </a:ln>
          <a:effectLst/>
        </p:spPr>
        <p:txBody>
          <a:bodyPr rtlCol="0" anchor="ctr"/>
          <a:lstStyle/>
          <a:p/>
        </p:txBody>
      </p:sp>
      <p:sp>
        <p:nvSpPr>
          <p:cNvPr id="9" name="Rounded Rectangle 8"/>
          <p:cNvSpPr/>
          <p:nvPr/>
        </p:nvSpPr>
        <p:spPr>
          <a:xfrm>
            <a:off x="3402253" y="1261872"/>
            <a:ext cx="2487853" cy="685800"/>
          </a:xfrm>
          <a:prstGeom prst="roundRect">
            <a:avLst>
              <a:gd name="adj" fmla="val 20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İplik</a:t>
            </a:r>
          </a:p>
        </p:txBody>
      </p:sp>
      <p:sp>
        <p:nvSpPr>
          <p:cNvPr id="10" name="TextBox 9"/>
          <p:cNvSpPr txBox="1"/>
          <p:nvPr/>
        </p:nvSpPr>
        <p:spPr>
          <a:xfrm>
            <a:off x="3402253" y="1993392"/>
            <a:ext cx="2487853" cy="41148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C0392B"/>
                </a:solidFill>
                <a:latin typeface="Calibri"/>
              </a:rPr>
              <a:t>sanayi · ikincil</a:t>
            </a:r>
          </a:p>
        </p:txBody>
      </p:sp>
      <p:sp>
        <p:nvSpPr>
          <p:cNvPr id="11" name="Right Arrow 10"/>
          <p:cNvSpPr/>
          <p:nvPr/>
        </p:nvSpPr>
        <p:spPr>
          <a:xfrm>
            <a:off x="5944971" y="1417320"/>
            <a:ext cx="301752" cy="384048"/>
          </a:xfrm>
          <a:prstGeom prst="rightArrow">
            <a:avLst/>
          </a:prstGeom>
          <a:solidFill>
            <a:srgbClr val="FCC021"/>
          </a:solidFill>
          <a:ln>
            <a:noFill/>
          </a:ln>
          <a:effectLst/>
        </p:spPr>
        <p:txBody>
          <a:bodyPr rtlCol="0" anchor="ctr"/>
          <a:lstStyle/>
          <a:p/>
        </p:txBody>
      </p:sp>
      <p:sp>
        <p:nvSpPr>
          <p:cNvPr id="12" name="Rounded Rectangle 11"/>
          <p:cNvSpPr/>
          <p:nvPr/>
        </p:nvSpPr>
        <p:spPr>
          <a:xfrm>
            <a:off x="6301587" y="1261872"/>
            <a:ext cx="2487853" cy="685800"/>
          </a:xfrm>
          <a:prstGeom prst="roundRect">
            <a:avLst>
              <a:gd name="adj" fmla="val 20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Kumaş</a:t>
            </a:r>
          </a:p>
        </p:txBody>
      </p:sp>
      <p:sp>
        <p:nvSpPr>
          <p:cNvPr id="13" name="TextBox 12"/>
          <p:cNvSpPr txBox="1"/>
          <p:nvPr/>
        </p:nvSpPr>
        <p:spPr>
          <a:xfrm>
            <a:off x="6301587" y="1993392"/>
            <a:ext cx="2487853" cy="41148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C0392B"/>
                </a:solidFill>
                <a:latin typeface="Calibri"/>
              </a:rPr>
              <a:t>sanayi · ikincil</a:t>
            </a:r>
          </a:p>
        </p:txBody>
      </p:sp>
      <p:sp>
        <p:nvSpPr>
          <p:cNvPr id="14" name="Right Arrow 13"/>
          <p:cNvSpPr/>
          <p:nvPr/>
        </p:nvSpPr>
        <p:spPr>
          <a:xfrm>
            <a:off x="8844305" y="1417320"/>
            <a:ext cx="301752" cy="384048"/>
          </a:xfrm>
          <a:prstGeom prst="rightArrow">
            <a:avLst/>
          </a:prstGeom>
          <a:solidFill>
            <a:srgbClr val="FCC021"/>
          </a:solidFill>
          <a:ln>
            <a:noFill/>
          </a:ln>
          <a:effectLst/>
        </p:spPr>
        <p:txBody>
          <a:bodyPr rtlCol="0" anchor="ctr"/>
          <a:lstStyle/>
          <a:p/>
        </p:txBody>
      </p:sp>
      <p:sp>
        <p:nvSpPr>
          <p:cNvPr id="15" name="Rounded Rectangle 14"/>
          <p:cNvSpPr/>
          <p:nvPr/>
        </p:nvSpPr>
        <p:spPr>
          <a:xfrm>
            <a:off x="9200921" y="1261872"/>
            <a:ext cx="2487853" cy="685800"/>
          </a:xfrm>
          <a:prstGeom prst="roundRect">
            <a:avLst>
              <a:gd name="adj" fmla="val 20000"/>
            </a:avLst>
          </a:prstGeom>
          <a:solidFill>
            <a:srgbClr val="C0392B"/>
          </a:solidFill>
          <a:ln>
            <a:noFill/>
          </a:ln>
          <a:effectLst/>
        </p:spPr>
        <p:txBody>
          <a:bodyPr rtlCol="0" anchor="ctr" wrap="square" lIns="128016" rIns="128016" tIns="73152" bIns="73152">
            <a:noAutofit/>
          </a:bodyPr>
          <a:lstStyle/>
          <a:p>
            <a:pPr algn="ctr">
              <a:spcBef>
                <a:spcPts val="0"/>
              </a:spcBef>
              <a:spcAft>
                <a:spcPts val="0"/>
              </a:spcAft>
            </a:pPr>
            <a:r>
              <a:rPr lang="tr-TR" sz="2400" b="1" i="0">
                <a:solidFill>
                  <a:srgbClr val="FFFFFF"/>
                </a:solidFill>
                <a:latin typeface="Calibri"/>
              </a:rPr>
              <a:t>Konfeksiyon</a:t>
            </a:r>
          </a:p>
        </p:txBody>
      </p:sp>
      <p:sp>
        <p:nvSpPr>
          <p:cNvPr id="16" name="TextBox 15"/>
          <p:cNvSpPr txBox="1"/>
          <p:nvPr/>
        </p:nvSpPr>
        <p:spPr>
          <a:xfrm>
            <a:off x="9200921" y="1993392"/>
            <a:ext cx="2487853" cy="41148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C0392B"/>
                </a:solidFill>
                <a:latin typeface="Calibri"/>
              </a:rPr>
              <a:t>sanayi · ikincil</a:t>
            </a:r>
          </a:p>
        </p:txBody>
      </p:sp>
      <p:graphicFrame>
        <p:nvGraphicFramePr>
          <p:cNvPr id="17" name="Table 16"/>
          <p:cNvGraphicFramePr>
            <a:graphicFrameLocks noGrp="1"/>
          </p:cNvGraphicFramePr>
          <p:nvPr/>
        </p:nvGraphicFramePr>
        <p:xfrm>
          <a:off x="502920" y="2587752"/>
          <a:ext cx="7315200" cy="2999232"/>
        </p:xfrm>
        <a:graphic>
          <a:graphicData uri="http://schemas.openxmlformats.org/drawingml/2006/table">
            <a:tbl>
              <a:tblPr firstRow="1" bandRow="1">
                <a:tableStyleId>{5C22544A-7EE6-4342-B048-85BDC9FD1C3A}</a:tableStyleId>
              </a:tblPr>
              <a:tblGrid>
                <a:gridCol w="3840480"/>
                <a:gridCol w="3474720"/>
              </a:tblGrid>
              <a:tr h="438912">
                <a:tc>
                  <a:txBody>
                    <a:bodyPr wrap="square"/>
                    <a:lstStyle/>
                    <a:p>
                      <a:pPr algn="ctr">
                        <a:spcBef>
                          <a:spcPts val="0"/>
                        </a:spcBef>
                        <a:spcAft>
                          <a:spcPts val="0"/>
                        </a:spcAft>
                      </a:pPr>
                      <a:r>
                        <a:rPr lang="tr-TR" sz="1700" b="1" i="0">
                          <a:solidFill>
                            <a:srgbClr val="FFFFFF"/>
                          </a:solidFill>
                          <a:latin typeface="Calibri"/>
                        </a:rPr>
                        <a:t>Kaynak</a:t>
                      </a:r>
                    </a:p>
                  </a:txBody>
                  <a:tcPr marL="54864" marR="54864" marT="18288" marB="18288" anchor="ctr">
                    <a:solidFill>
                      <a:srgbClr val="C0392B"/>
                    </a:solidFill>
                  </a:tcPr>
                </a:tc>
                <a:tc>
                  <a:txBody>
                    <a:bodyPr wrap="square"/>
                    <a:lstStyle/>
                    <a:p>
                      <a:pPr algn="ctr">
                        <a:spcBef>
                          <a:spcPts val="0"/>
                        </a:spcBef>
                        <a:spcAft>
                          <a:spcPts val="0"/>
                        </a:spcAft>
                      </a:pPr>
                      <a:r>
                        <a:rPr lang="tr-TR" sz="1700" b="1" i="0">
                          <a:solidFill>
                            <a:srgbClr val="FFFFFF"/>
                          </a:solidFill>
                          <a:latin typeface="Calibri"/>
                        </a:rPr>
                        <a:t>Enerji</a:t>
                      </a:r>
                    </a:p>
                  </a:txBody>
                  <a:tcPr marL="54864" marR="54864" marT="18288" marB="18288" anchor="ctr">
                    <a:solidFill>
                      <a:srgbClr val="C0392B"/>
                    </a:solidFill>
                  </a:tcPr>
                </a:tc>
              </a:tr>
              <a:tr h="512064">
                <a:tc>
                  <a:txBody>
                    <a:bodyPr wrap="square"/>
                    <a:lstStyle/>
                    <a:p>
                      <a:pPr algn="l">
                        <a:spcBef>
                          <a:spcPts val="0"/>
                        </a:spcBef>
                        <a:spcAft>
                          <a:spcPts val="0"/>
                        </a:spcAft>
                      </a:pPr>
                      <a:r>
                        <a:rPr lang="tr-TR" sz="1800" b="0" i="0">
                          <a:solidFill>
                            <a:srgbClr val="262626"/>
                          </a:solidFill>
                          <a:latin typeface="Calibri"/>
                        </a:rPr>
                        <a:t>Akarsulardan</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hidroelektrik enerji</a:t>
                      </a:r>
                    </a:p>
                  </a:txBody>
                  <a:tcPr marL="54864" marR="54864" marT="18288" marB="18288" anchor="ctr">
                    <a:solidFill>
                      <a:srgbClr val="FFFFFF"/>
                    </a:solidFill>
                  </a:tcPr>
                </a:tc>
              </a:tr>
              <a:tr h="512064">
                <a:tc>
                  <a:txBody>
                    <a:bodyPr wrap="square"/>
                    <a:lstStyle/>
                    <a:p>
                      <a:pPr algn="l">
                        <a:spcBef>
                          <a:spcPts val="0"/>
                        </a:spcBef>
                        <a:spcAft>
                          <a:spcPts val="0"/>
                        </a:spcAft>
                      </a:pPr>
                      <a:r>
                        <a:rPr lang="tr-TR" sz="1800" b="0" i="0">
                          <a:solidFill>
                            <a:srgbClr val="262626"/>
                          </a:solidFill>
                          <a:latin typeface="Calibri"/>
                        </a:rPr>
                        <a:t>sıcak su kaynaklarından</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jeotermal enerji</a:t>
                      </a:r>
                    </a:p>
                  </a:txBody>
                  <a:tcPr marL="54864" marR="54864" marT="18288" marB="18288" anchor="ctr">
                    <a:solidFill>
                      <a:srgbClr val="F0F0F0"/>
                    </a:solidFill>
                  </a:tcPr>
                </a:tc>
              </a:tr>
              <a:tr h="512064">
                <a:tc>
                  <a:txBody>
                    <a:bodyPr wrap="square"/>
                    <a:lstStyle/>
                    <a:p>
                      <a:pPr algn="l">
                        <a:spcBef>
                          <a:spcPts val="0"/>
                        </a:spcBef>
                        <a:spcAft>
                          <a:spcPts val="0"/>
                        </a:spcAft>
                      </a:pPr>
                      <a:r>
                        <a:rPr lang="tr-TR" sz="1800" b="0" i="0">
                          <a:solidFill>
                            <a:srgbClr val="262626"/>
                          </a:solidFill>
                          <a:latin typeface="Calibri"/>
                        </a:rPr>
                        <a:t>petrol, taş kömürü ve doğal gazdan</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termik enerji</a:t>
                      </a:r>
                    </a:p>
                  </a:txBody>
                  <a:tcPr marL="54864" marR="54864" marT="18288" marB="18288" anchor="ctr">
                    <a:solidFill>
                      <a:srgbClr val="FFFFFF"/>
                    </a:solidFill>
                  </a:tcPr>
                </a:tc>
              </a:tr>
              <a:tr h="512064">
                <a:tc>
                  <a:txBody>
                    <a:bodyPr wrap="square"/>
                    <a:lstStyle/>
                    <a:p>
                      <a:pPr algn="l">
                        <a:spcBef>
                          <a:spcPts val="0"/>
                        </a:spcBef>
                        <a:spcAft>
                          <a:spcPts val="0"/>
                        </a:spcAft>
                      </a:pPr>
                      <a:r>
                        <a:rPr lang="tr-TR" sz="1800" b="0" i="0">
                          <a:solidFill>
                            <a:srgbClr val="262626"/>
                          </a:solidFill>
                          <a:latin typeface="Calibri"/>
                        </a:rPr>
                        <a:t>uranyum ve toryumdan</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nükleer enerji</a:t>
                      </a:r>
                    </a:p>
                  </a:txBody>
                  <a:tcPr marL="54864" marR="54864" marT="18288" marB="18288" anchor="ctr">
                    <a:solidFill>
                      <a:srgbClr val="F0F0F0"/>
                    </a:solidFill>
                  </a:tcPr>
                </a:tc>
              </a:tr>
              <a:tr h="512064">
                <a:tc>
                  <a:txBody>
                    <a:bodyPr wrap="square"/>
                    <a:lstStyle/>
                    <a:p>
                      <a:pPr algn="l">
                        <a:spcBef>
                          <a:spcPts val="0"/>
                        </a:spcBef>
                        <a:spcAft>
                          <a:spcPts val="0"/>
                        </a:spcAft>
                      </a:pPr>
                      <a:r>
                        <a:rPr lang="tr-TR" sz="1700" b="0" i="0">
                          <a:solidFill>
                            <a:srgbClr val="262626"/>
                          </a:solidFill>
                          <a:latin typeface="Calibri"/>
                        </a:rPr>
                        <a:t>Güneş, rüzgâr vb. alternatif kaynaklardan</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elektrik enerjisi</a:t>
                      </a:r>
                    </a:p>
                  </a:txBody>
                  <a:tcPr marL="54864" marR="54864" marT="18288" marB="18288" anchor="ctr">
                    <a:solidFill>
                      <a:srgbClr val="FFFFFF"/>
                    </a:solidFill>
                  </a:tcPr>
                </a:tc>
              </a:tr>
            </a:tbl>
          </a:graphicData>
        </a:graphic>
      </p:graphicFrame>
      <p:pic>
        <p:nvPicPr>
          <p:cNvPr id="18" name="Picture 17" descr="h20_g55_s147.jpg"/>
          <p:cNvPicPr>
            <a:picLocks noChangeAspect="1"/>
          </p:cNvPicPr>
          <p:nvPr/>
        </p:nvPicPr>
        <p:blipFill>
          <a:blip r:embed="rId3"/>
          <a:stretch>
            <a:fillRect/>
          </a:stretch>
        </p:blipFill>
        <p:spPr>
          <a:xfrm>
            <a:off x="8046720" y="2587752"/>
            <a:ext cx="1752447" cy="2980691"/>
          </a:xfrm>
          <a:prstGeom prst="rect">
            <a:avLst/>
          </a:prstGeom>
          <a:ln w="9525">
            <a:solidFill>
              <a:srgbClr val="D9D9D9"/>
            </a:solidFill>
          </a:ln>
        </p:spPr>
      </p:pic>
      <p:sp>
        <p:nvSpPr>
          <p:cNvPr id="19" name="TextBox 18"/>
          <p:cNvSpPr txBox="1"/>
          <p:nvPr/>
        </p:nvSpPr>
        <p:spPr>
          <a:xfrm>
            <a:off x="8046720" y="5595875"/>
            <a:ext cx="1752447" cy="566928"/>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767676"/>
                </a:solidFill>
                <a:latin typeface="Calibri"/>
              </a:rPr>
              <a:t>Görsel 5.5: İplikten kumaş üretimi</a:t>
            </a:r>
          </a:p>
        </p:txBody>
      </p:sp>
      <p:pic>
        <p:nvPicPr>
          <p:cNvPr id="20" name="Picture 19" descr="h20_g56_s147.jpg"/>
          <p:cNvPicPr>
            <a:picLocks noChangeAspect="1"/>
          </p:cNvPicPr>
          <p:nvPr/>
        </p:nvPicPr>
        <p:blipFill>
          <a:blip r:embed="rId4"/>
          <a:stretch>
            <a:fillRect/>
          </a:stretch>
        </p:blipFill>
        <p:spPr>
          <a:xfrm>
            <a:off x="9936327" y="2587752"/>
            <a:ext cx="1752447" cy="2311087"/>
          </a:xfrm>
          <a:prstGeom prst="rect">
            <a:avLst/>
          </a:prstGeom>
          <a:ln w="9525">
            <a:solidFill>
              <a:srgbClr val="D9D9D9"/>
            </a:solidFill>
          </a:ln>
        </p:spPr>
      </p:pic>
      <p:sp>
        <p:nvSpPr>
          <p:cNvPr id="21" name="TextBox 20"/>
          <p:cNvSpPr txBox="1"/>
          <p:nvPr/>
        </p:nvSpPr>
        <p:spPr>
          <a:xfrm>
            <a:off x="9936327" y="4926271"/>
            <a:ext cx="1752447" cy="566928"/>
          </a:xfrm>
          <a:prstGeom prst="rect">
            <a:avLst/>
          </a:prstGeom>
          <a:noFill/>
        </p:spPr>
        <p:txBody>
          <a:bodyPr wrap="square" anchor="t" lIns="73152" rIns="73152" tIns="36576" bIns="36576">
            <a:noAutofit/>
          </a:bodyPr>
          <a:lstStyle/>
          <a:p>
            <a:pPr algn="ctr">
              <a:spcBef>
                <a:spcPts val="0"/>
              </a:spcBef>
              <a:spcAft>
                <a:spcPts val="0"/>
              </a:spcAft>
            </a:pPr>
            <a:r>
              <a:rPr lang="tr-TR" sz="1150" b="0" i="0">
                <a:solidFill>
                  <a:srgbClr val="767676"/>
                </a:solidFill>
                <a:latin typeface="Calibri"/>
              </a:rPr>
              <a:t>Görsel 5.6: Nükleer santral (Çek Cumhuriyeti)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147</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 / 210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ikincil sektördeki ekonomik faaliyetlerdendir?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Balıkçılık</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Enerji üretimi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Turizm</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Bankacılık</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Grafik tasarım</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146-150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 / 210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ikincil sektördeki ekonomik faaliyetlerdendir?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Balıkçılık</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Enerji üretimi</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Turizm</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Bankacılık</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Grafik tasarım</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147: ikincil sektördeki başlıca faaliyetler sanayi, enerji üretimi ve inşaattır. Balıkçılık birincil; turizm ve bankacılık (finans) üçüncül; grafik tasarım dördüncül sektördedir.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146-150</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 / 210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Üçüncül sektör: hizmetler</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ÜÇÜNCÜL</a:t>
            </a:r>
          </a:p>
        </p:txBody>
      </p:sp>
      <p:sp>
        <p:nvSpPr>
          <p:cNvPr id="6" name="Rounded Rectangle 5"/>
          <p:cNvSpPr/>
          <p:nvPr/>
        </p:nvSpPr>
        <p:spPr>
          <a:xfrm>
            <a:off x="502920" y="1307592"/>
            <a:ext cx="11185855" cy="160020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600200"/>
          </a:xfrm>
          <a:prstGeom prst="rect">
            <a:avLst/>
          </a:prstGeom>
          <a:solidFill>
            <a:srgbClr val="2C7FB8"/>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7FB8"/>
                </a:solidFill>
                <a:latin typeface="Calibri"/>
              </a:rPr>
              <a:t>ÜÇÜNCÜL SEKTÖR</a:t>
            </a:r>
          </a:p>
        </p:txBody>
      </p:sp>
      <p:sp>
        <p:nvSpPr>
          <p:cNvPr id="9" name="TextBox 8"/>
          <p:cNvSpPr txBox="1"/>
          <p:nvPr/>
        </p:nvSpPr>
        <p:spPr>
          <a:xfrm>
            <a:off x="868680" y="1810512"/>
            <a:ext cx="10637215" cy="96012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Üçüncül sektördeki ekonomik faaliyetler; ticaret, eğitim, sağlık, güvenlik, hukuk, büro, finans, ulaşım, iletişim, turizm gibi hizmetleri kapsar.</a:t>
            </a:r>
          </a:p>
        </p:txBody>
      </p:sp>
      <p:sp>
        <p:nvSpPr>
          <p:cNvPr id="10" name="Rounded Rectangle 9"/>
          <p:cNvSpPr/>
          <p:nvPr/>
        </p:nvSpPr>
        <p:spPr>
          <a:xfrm>
            <a:off x="502920" y="2953512"/>
            <a:ext cx="5492343" cy="329184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2953512"/>
            <a:ext cx="5492343" cy="530352"/>
          </a:xfrm>
          <a:prstGeom prst="roundRect">
            <a:avLst>
              <a:gd name="adj" fmla="val 25000"/>
            </a:avLst>
          </a:prstGeom>
          <a:solidFill>
            <a:srgbClr val="2C7FB8"/>
          </a:solidFill>
          <a:ln>
            <a:noFill/>
          </a:ln>
          <a:effectLst/>
        </p:spPr>
        <p:txBody>
          <a:bodyPr rtlCol="0" anchor="ctr"/>
          <a:lstStyle/>
          <a:p/>
        </p:txBody>
      </p:sp>
      <p:sp>
        <p:nvSpPr>
          <p:cNvPr id="12" name="Rectangle 11"/>
          <p:cNvSpPr/>
          <p:nvPr/>
        </p:nvSpPr>
        <p:spPr>
          <a:xfrm>
            <a:off x="502920" y="3218688"/>
            <a:ext cx="5492343" cy="265176"/>
          </a:xfrm>
          <a:prstGeom prst="rect">
            <a:avLst/>
          </a:prstGeom>
          <a:solidFill>
            <a:srgbClr val="2C7FB8"/>
          </a:solidFill>
          <a:ln>
            <a:noFill/>
          </a:ln>
          <a:effectLst/>
        </p:spPr>
        <p:txBody>
          <a:bodyPr rtlCol="0" anchor="ctr"/>
          <a:lstStyle/>
          <a:p/>
        </p:txBody>
      </p:sp>
      <p:sp>
        <p:nvSpPr>
          <p:cNvPr id="13" name="TextBox 12"/>
          <p:cNvSpPr txBox="1"/>
          <p:nvPr/>
        </p:nvSpPr>
        <p:spPr>
          <a:xfrm>
            <a:off x="594360" y="295351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Neden çok kişi çalışır?</a:t>
            </a:r>
          </a:p>
        </p:txBody>
      </p:sp>
      <p:sp>
        <p:nvSpPr>
          <p:cNvPr id="14" name="TextBox 13"/>
          <p:cNvSpPr txBox="1"/>
          <p:nvPr/>
        </p:nvSpPr>
        <p:spPr>
          <a:xfrm>
            <a:off x="612648" y="3557016"/>
            <a:ext cx="5272887" cy="26151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İnsan gücüne duyulan ihtiyacın fazla olması nedeniyle pek çok ülkede, hizmet sektörü olarak da ifade edilen üçüncül sektördeki ekonomik faaliyetlerde çok sayıda insan çalışmaktadır.</a:t>
            </a:r>
          </a:p>
        </p:txBody>
      </p:sp>
      <p:sp>
        <p:nvSpPr>
          <p:cNvPr id="15" name="Rounded Rectangle 14"/>
          <p:cNvSpPr/>
          <p:nvPr/>
        </p:nvSpPr>
        <p:spPr>
          <a:xfrm>
            <a:off x="6196431" y="2953512"/>
            <a:ext cx="5492343" cy="329184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6196431" y="2953512"/>
            <a:ext cx="5492343" cy="530352"/>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6196431" y="3218688"/>
            <a:ext cx="5492343" cy="265176"/>
          </a:xfrm>
          <a:prstGeom prst="rect">
            <a:avLst/>
          </a:prstGeom>
          <a:solidFill>
            <a:srgbClr val="4F4F4F"/>
          </a:solidFill>
          <a:ln>
            <a:noFill/>
          </a:ln>
          <a:effectLst/>
        </p:spPr>
        <p:txBody>
          <a:bodyPr rtlCol="0" anchor="ctr"/>
          <a:lstStyle/>
          <a:p/>
        </p:txBody>
      </p:sp>
      <p:sp>
        <p:nvSpPr>
          <p:cNvPr id="18" name="TextBox 17"/>
          <p:cNvSpPr txBox="1"/>
          <p:nvPr/>
        </p:nvSpPr>
        <p:spPr>
          <a:xfrm>
            <a:off x="6287871" y="295351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Başlıca meslekler</a:t>
            </a:r>
          </a:p>
        </p:txBody>
      </p:sp>
      <p:sp>
        <p:nvSpPr>
          <p:cNvPr id="19" name="TextBox 18"/>
          <p:cNvSpPr txBox="1"/>
          <p:nvPr/>
        </p:nvSpPr>
        <p:spPr>
          <a:xfrm>
            <a:off x="6306159" y="3557016"/>
            <a:ext cx="5272887" cy="261518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Bu sektörde yer alan başlıca meslekler; öğretmen, doktor, polis, savcı, avukat, memur, satış elemanı, şoför, otel ve banka çalışanlarıdır.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148</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24 / 210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Üçüncül sektörün faaliyet kolları</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ÜÇÜNCÜL</a:t>
            </a:r>
          </a:p>
        </p:txBody>
      </p:sp>
      <p:sp>
        <p:nvSpPr>
          <p:cNvPr id="6" name="Rounded Rectangle 5"/>
          <p:cNvSpPr/>
          <p:nvPr/>
        </p:nvSpPr>
        <p:spPr>
          <a:xfrm>
            <a:off x="502920" y="1243584"/>
            <a:ext cx="3618890" cy="2450592"/>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43584"/>
            <a:ext cx="3618890" cy="530352"/>
          </a:xfrm>
          <a:prstGeom prst="roundRect">
            <a:avLst>
              <a:gd name="adj" fmla="val 25000"/>
            </a:avLst>
          </a:prstGeom>
          <a:solidFill>
            <a:srgbClr val="2C7FB8"/>
          </a:solidFill>
          <a:ln>
            <a:noFill/>
          </a:ln>
          <a:effectLst/>
        </p:spPr>
        <p:txBody>
          <a:bodyPr rtlCol="0" anchor="ctr"/>
          <a:lstStyle/>
          <a:p/>
        </p:txBody>
      </p:sp>
      <p:sp>
        <p:nvSpPr>
          <p:cNvPr id="8" name="Rectangle 7"/>
          <p:cNvSpPr/>
          <p:nvPr/>
        </p:nvSpPr>
        <p:spPr>
          <a:xfrm>
            <a:off x="502920" y="1508760"/>
            <a:ext cx="3618890" cy="265176"/>
          </a:xfrm>
          <a:prstGeom prst="rect">
            <a:avLst/>
          </a:prstGeom>
          <a:solidFill>
            <a:srgbClr val="2C7FB8"/>
          </a:solidFill>
          <a:ln>
            <a:noFill/>
          </a:ln>
          <a:effectLst/>
        </p:spPr>
        <p:txBody>
          <a:bodyPr rtlCol="0" anchor="ctr"/>
          <a:lstStyle/>
          <a:p/>
        </p:txBody>
      </p:sp>
      <p:sp>
        <p:nvSpPr>
          <p:cNvPr id="9" name="TextBox 8"/>
          <p:cNvSpPr txBox="1"/>
          <p:nvPr/>
        </p:nvSpPr>
        <p:spPr>
          <a:xfrm>
            <a:off x="594360" y="1243584"/>
            <a:ext cx="3436010"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Ticaret</a:t>
            </a:r>
          </a:p>
        </p:txBody>
      </p:sp>
      <p:sp>
        <p:nvSpPr>
          <p:cNvPr id="10" name="TextBox 9"/>
          <p:cNvSpPr txBox="1"/>
          <p:nvPr/>
        </p:nvSpPr>
        <p:spPr>
          <a:xfrm>
            <a:off x="612648" y="1847088"/>
            <a:ext cx="3399434" cy="1773936"/>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Ürünlerin ekonomik kazanç elde etmek amacıyla alınıp satılması sürecini kapsayan faaliyetlerdir. E-ticaret de buradadır.</a:t>
            </a:r>
          </a:p>
        </p:txBody>
      </p:sp>
      <p:sp>
        <p:nvSpPr>
          <p:cNvPr id="11" name="Rounded Rectangle 10"/>
          <p:cNvSpPr/>
          <p:nvPr/>
        </p:nvSpPr>
        <p:spPr>
          <a:xfrm>
            <a:off x="4286402" y="1243584"/>
            <a:ext cx="3618890" cy="2450592"/>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86402" y="1243584"/>
            <a:ext cx="3618890"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86402" y="1508760"/>
            <a:ext cx="3618890" cy="265176"/>
          </a:xfrm>
          <a:prstGeom prst="rect">
            <a:avLst/>
          </a:prstGeom>
          <a:solidFill>
            <a:srgbClr val="4F4F4F"/>
          </a:solidFill>
          <a:ln>
            <a:noFill/>
          </a:ln>
          <a:effectLst/>
        </p:spPr>
        <p:txBody>
          <a:bodyPr rtlCol="0" anchor="ctr"/>
          <a:lstStyle/>
          <a:p/>
        </p:txBody>
      </p:sp>
      <p:sp>
        <p:nvSpPr>
          <p:cNvPr id="14" name="TextBox 13"/>
          <p:cNvSpPr txBox="1"/>
          <p:nvPr/>
        </p:nvSpPr>
        <p:spPr>
          <a:xfrm>
            <a:off x="4377842" y="1243584"/>
            <a:ext cx="3436010" cy="530352"/>
          </a:xfrm>
          <a:prstGeom prst="rect">
            <a:avLst/>
          </a:prstGeom>
          <a:noFill/>
        </p:spPr>
        <p:txBody>
          <a:bodyPr wrap="square" anchor="ctr" lIns="73152" rIns="73152" tIns="36576" bIns="36576">
            <a:noAutofit/>
          </a:bodyPr>
          <a:lstStyle/>
          <a:p>
            <a:pPr algn="l">
              <a:spcBef>
                <a:spcPts val="0"/>
              </a:spcBef>
              <a:spcAft>
                <a:spcPts val="0"/>
              </a:spcAft>
            </a:pPr>
            <a:r>
              <a:rPr lang="tr-TR" sz="1650" b="1" i="0">
                <a:solidFill>
                  <a:srgbClr val="FFFFFF"/>
                </a:solidFill>
                <a:latin typeface="Calibri"/>
              </a:rPr>
              <a:t>Eğitim, sağlık, güvenlik, hukuk, büro</a:t>
            </a:r>
          </a:p>
        </p:txBody>
      </p:sp>
      <p:sp>
        <p:nvSpPr>
          <p:cNvPr id="15" name="TextBox 14"/>
          <p:cNvSpPr txBox="1"/>
          <p:nvPr/>
        </p:nvSpPr>
        <p:spPr>
          <a:xfrm>
            <a:off x="4396130" y="1847088"/>
            <a:ext cx="3399434" cy="1773936"/>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İnsanların günlük hayatlarında ihtiyaç duyduğu alanlarla ilgili hizmetlerdir.</a:t>
            </a:r>
          </a:p>
        </p:txBody>
      </p:sp>
      <p:sp>
        <p:nvSpPr>
          <p:cNvPr id="16" name="Rounded Rectangle 15"/>
          <p:cNvSpPr/>
          <p:nvPr/>
        </p:nvSpPr>
        <p:spPr>
          <a:xfrm>
            <a:off x="8069884" y="1243584"/>
            <a:ext cx="3618890" cy="2450592"/>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69884" y="1243584"/>
            <a:ext cx="3618890" cy="530352"/>
          </a:xfrm>
          <a:prstGeom prst="roundRect">
            <a:avLst>
              <a:gd name="adj" fmla="val 25000"/>
            </a:avLst>
          </a:prstGeom>
          <a:solidFill>
            <a:srgbClr val="2C7FB8"/>
          </a:solidFill>
          <a:ln>
            <a:noFill/>
          </a:ln>
          <a:effectLst/>
        </p:spPr>
        <p:txBody>
          <a:bodyPr rtlCol="0" anchor="ctr"/>
          <a:lstStyle/>
          <a:p/>
        </p:txBody>
      </p:sp>
      <p:sp>
        <p:nvSpPr>
          <p:cNvPr id="18" name="Rectangle 17"/>
          <p:cNvSpPr/>
          <p:nvPr/>
        </p:nvSpPr>
        <p:spPr>
          <a:xfrm>
            <a:off x="8069884" y="1508760"/>
            <a:ext cx="3618890" cy="265176"/>
          </a:xfrm>
          <a:prstGeom prst="rect">
            <a:avLst/>
          </a:prstGeom>
          <a:solidFill>
            <a:srgbClr val="2C7FB8"/>
          </a:solidFill>
          <a:ln>
            <a:noFill/>
          </a:ln>
          <a:effectLst/>
        </p:spPr>
        <p:txBody>
          <a:bodyPr rtlCol="0" anchor="ctr"/>
          <a:lstStyle/>
          <a:p/>
        </p:txBody>
      </p:sp>
      <p:sp>
        <p:nvSpPr>
          <p:cNvPr id="19" name="TextBox 18"/>
          <p:cNvSpPr txBox="1"/>
          <p:nvPr/>
        </p:nvSpPr>
        <p:spPr>
          <a:xfrm>
            <a:off x="8161324" y="1243584"/>
            <a:ext cx="3436010"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Finans</a:t>
            </a:r>
          </a:p>
        </p:txBody>
      </p:sp>
      <p:sp>
        <p:nvSpPr>
          <p:cNvPr id="20" name="TextBox 19"/>
          <p:cNvSpPr txBox="1"/>
          <p:nvPr/>
        </p:nvSpPr>
        <p:spPr>
          <a:xfrm>
            <a:off x="8179612" y="1847088"/>
            <a:ext cx="3399434" cy="1773936"/>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Finans; bankacılık, sigortacılık, borsa gibi alanlardaki iş ve işlemleri kapsayan süreçleri ifade eder.</a:t>
            </a:r>
          </a:p>
        </p:txBody>
      </p:sp>
      <p:sp>
        <p:nvSpPr>
          <p:cNvPr id="21" name="Rounded Rectangle 20"/>
          <p:cNvSpPr/>
          <p:nvPr/>
        </p:nvSpPr>
        <p:spPr>
          <a:xfrm>
            <a:off x="502920" y="3803904"/>
            <a:ext cx="3618890" cy="2441448"/>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3803904"/>
            <a:ext cx="3618890"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502920" y="4069080"/>
            <a:ext cx="3618890" cy="265176"/>
          </a:xfrm>
          <a:prstGeom prst="rect">
            <a:avLst/>
          </a:prstGeom>
          <a:solidFill>
            <a:srgbClr val="4F4F4F"/>
          </a:solidFill>
          <a:ln>
            <a:noFill/>
          </a:ln>
          <a:effectLst/>
        </p:spPr>
        <p:txBody>
          <a:bodyPr rtlCol="0" anchor="ctr"/>
          <a:lstStyle/>
          <a:p/>
        </p:txBody>
      </p:sp>
      <p:sp>
        <p:nvSpPr>
          <p:cNvPr id="24" name="TextBox 23"/>
          <p:cNvSpPr txBox="1"/>
          <p:nvPr/>
        </p:nvSpPr>
        <p:spPr>
          <a:xfrm>
            <a:off x="594360" y="3803904"/>
            <a:ext cx="3436010"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Ulaşım</a:t>
            </a:r>
          </a:p>
        </p:txBody>
      </p:sp>
      <p:sp>
        <p:nvSpPr>
          <p:cNvPr id="25" name="TextBox 24"/>
          <p:cNvSpPr txBox="1"/>
          <p:nvPr/>
        </p:nvSpPr>
        <p:spPr>
          <a:xfrm>
            <a:off x="612648" y="4407408"/>
            <a:ext cx="3399434" cy="1764792"/>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İnsanın, canlı ve cansız diğer varlıkların bir noktadan diğer bir noktaya belli bir amaçla yer değiştirmesini sağlayan hizmete ulaştırma adı verilir.</a:t>
            </a:r>
          </a:p>
        </p:txBody>
      </p:sp>
      <p:sp>
        <p:nvSpPr>
          <p:cNvPr id="26" name="Rounded Rectangle 25"/>
          <p:cNvSpPr/>
          <p:nvPr/>
        </p:nvSpPr>
        <p:spPr>
          <a:xfrm>
            <a:off x="4286402" y="3803904"/>
            <a:ext cx="3618890" cy="2441448"/>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4286402" y="3803904"/>
            <a:ext cx="3618890" cy="530352"/>
          </a:xfrm>
          <a:prstGeom prst="roundRect">
            <a:avLst>
              <a:gd name="adj" fmla="val 25000"/>
            </a:avLst>
          </a:prstGeom>
          <a:solidFill>
            <a:srgbClr val="2C7FB8"/>
          </a:solidFill>
          <a:ln>
            <a:noFill/>
          </a:ln>
          <a:effectLst/>
        </p:spPr>
        <p:txBody>
          <a:bodyPr rtlCol="0" anchor="ctr"/>
          <a:lstStyle/>
          <a:p/>
        </p:txBody>
      </p:sp>
      <p:sp>
        <p:nvSpPr>
          <p:cNvPr id="28" name="Rectangle 27"/>
          <p:cNvSpPr/>
          <p:nvPr/>
        </p:nvSpPr>
        <p:spPr>
          <a:xfrm>
            <a:off x="4286402" y="4069080"/>
            <a:ext cx="3618890" cy="265176"/>
          </a:xfrm>
          <a:prstGeom prst="rect">
            <a:avLst/>
          </a:prstGeom>
          <a:solidFill>
            <a:srgbClr val="2C7FB8"/>
          </a:solidFill>
          <a:ln>
            <a:noFill/>
          </a:ln>
          <a:effectLst/>
        </p:spPr>
        <p:txBody>
          <a:bodyPr rtlCol="0" anchor="ctr"/>
          <a:lstStyle/>
          <a:p/>
        </p:txBody>
      </p:sp>
      <p:sp>
        <p:nvSpPr>
          <p:cNvPr id="29" name="TextBox 28"/>
          <p:cNvSpPr txBox="1"/>
          <p:nvPr/>
        </p:nvSpPr>
        <p:spPr>
          <a:xfrm>
            <a:off x="4377842" y="3803904"/>
            <a:ext cx="3436010"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İletişim</a:t>
            </a:r>
          </a:p>
        </p:txBody>
      </p:sp>
      <p:sp>
        <p:nvSpPr>
          <p:cNvPr id="30" name="TextBox 29"/>
          <p:cNvSpPr txBox="1"/>
          <p:nvPr/>
        </p:nvSpPr>
        <p:spPr>
          <a:xfrm>
            <a:off x="4396130" y="4407408"/>
            <a:ext cx="3399434" cy="1764792"/>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Haber ve bilginin gazete, dergi, radyo, televizyon, telefon ve genel ağ üzerinden iletilmesi süreçleridir.</a:t>
            </a:r>
          </a:p>
        </p:txBody>
      </p:sp>
      <p:sp>
        <p:nvSpPr>
          <p:cNvPr id="31" name="Rounded Rectangle 30"/>
          <p:cNvSpPr/>
          <p:nvPr/>
        </p:nvSpPr>
        <p:spPr>
          <a:xfrm>
            <a:off x="8069884" y="3803904"/>
            <a:ext cx="3618890" cy="2441448"/>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8069884" y="3803904"/>
            <a:ext cx="3618890" cy="530352"/>
          </a:xfrm>
          <a:prstGeom prst="roundRect">
            <a:avLst>
              <a:gd name="adj" fmla="val 25000"/>
            </a:avLst>
          </a:prstGeom>
          <a:solidFill>
            <a:srgbClr val="4F4F4F"/>
          </a:solidFill>
          <a:ln>
            <a:noFill/>
          </a:ln>
          <a:effectLst/>
        </p:spPr>
        <p:txBody>
          <a:bodyPr rtlCol="0" anchor="ctr"/>
          <a:lstStyle/>
          <a:p/>
        </p:txBody>
      </p:sp>
      <p:sp>
        <p:nvSpPr>
          <p:cNvPr id="33" name="Rectangle 32"/>
          <p:cNvSpPr/>
          <p:nvPr/>
        </p:nvSpPr>
        <p:spPr>
          <a:xfrm>
            <a:off x="8069884" y="4069080"/>
            <a:ext cx="3618890" cy="265176"/>
          </a:xfrm>
          <a:prstGeom prst="rect">
            <a:avLst/>
          </a:prstGeom>
          <a:solidFill>
            <a:srgbClr val="4F4F4F"/>
          </a:solidFill>
          <a:ln>
            <a:noFill/>
          </a:ln>
          <a:effectLst/>
        </p:spPr>
        <p:txBody>
          <a:bodyPr rtlCol="0" anchor="ctr"/>
          <a:lstStyle/>
          <a:p/>
        </p:txBody>
      </p:sp>
      <p:sp>
        <p:nvSpPr>
          <p:cNvPr id="34" name="TextBox 33"/>
          <p:cNvSpPr txBox="1"/>
          <p:nvPr/>
        </p:nvSpPr>
        <p:spPr>
          <a:xfrm>
            <a:off x="8161324" y="3803904"/>
            <a:ext cx="3436010"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Turizm</a:t>
            </a:r>
          </a:p>
        </p:txBody>
      </p:sp>
      <p:sp>
        <p:nvSpPr>
          <p:cNvPr id="35" name="TextBox 34"/>
          <p:cNvSpPr txBox="1"/>
          <p:nvPr/>
        </p:nvSpPr>
        <p:spPr>
          <a:xfrm>
            <a:off x="8179612" y="4407408"/>
            <a:ext cx="3399434" cy="1764792"/>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Türkiye gibi turist çekme potansiyeli yüksek doğal ve beşerî değerlere sahip ülkeler açısından gelir getiren önemli bir ekonomik faaliyet koludur.</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37" name="Rounded Rectangle 3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148-149</a:t>
            </a:r>
          </a:p>
        </p:txBody>
      </p:sp>
      <p:sp>
        <p:nvSpPr>
          <p:cNvPr id="38" name="TextBox 3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25 / 210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hizmet kolu?</a:t>
            </a:r>
          </a:p>
        </p:txBody>
      </p:sp>
      <p:sp>
        <p:nvSpPr>
          <p:cNvPr id="5" name="Rounded Rectangle 4"/>
          <p:cNvSpPr/>
          <p:nvPr/>
        </p:nvSpPr>
        <p:spPr>
          <a:xfrm>
            <a:off x="9555480" y="201168"/>
            <a:ext cx="2221992" cy="475488"/>
          </a:xfrm>
          <a:prstGeom prst="roundRect">
            <a:avLst>
              <a:gd name="adj" fmla="val 50000"/>
            </a:avLst>
          </a:prstGeom>
          <a:solidFill>
            <a:srgbClr val="2C7FB8"/>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SINIFLA</a:t>
            </a:r>
          </a:p>
        </p:txBody>
      </p:sp>
      <p:sp>
        <p:nvSpPr>
          <p:cNvPr id="6" name="TextBox 5"/>
          <p:cNvSpPr txBox="1"/>
          <p:nvPr/>
        </p:nvSpPr>
        <p:spPr>
          <a:xfrm>
            <a:off x="502920" y="1188720"/>
            <a:ext cx="11185855" cy="411480"/>
          </a:xfrm>
          <a:prstGeom prst="rect">
            <a:avLst/>
          </a:prstGeom>
          <a:noFill/>
        </p:spPr>
        <p:txBody>
          <a:bodyPr wrap="square" anchor="t" lIns="73152" rIns="73152" tIns="36576" bIns="36576">
            <a:noAutofit/>
          </a:bodyPr>
          <a:lstStyle/>
          <a:p>
            <a:pPr algn="ctr">
              <a:spcBef>
                <a:spcPts val="0"/>
              </a:spcBef>
              <a:spcAft>
                <a:spcPts val="0"/>
              </a:spcAft>
            </a:pPr>
            <a:r>
              <a:rPr lang="tr-TR" sz="1900" b="1" i="0">
                <a:solidFill>
                  <a:srgbClr val="262626"/>
                </a:solidFill>
                <a:latin typeface="Calibri"/>
              </a:rPr>
              <a:t>Her fotoğraf üçüncül sektörün hangi faaliyet koluna ait? Numarayla söyle.</a:t>
            </a:r>
          </a:p>
        </p:txBody>
      </p:sp>
      <p:pic>
        <p:nvPicPr>
          <p:cNvPr id="7" name="Picture 6" descr="h20_g57_s148.jpg"/>
          <p:cNvPicPr>
            <a:picLocks noChangeAspect="1"/>
          </p:cNvPicPr>
          <p:nvPr/>
        </p:nvPicPr>
        <p:blipFill>
          <a:blip r:embed="rId3"/>
          <a:stretch>
            <a:fillRect/>
          </a:stretch>
        </p:blipFill>
        <p:spPr>
          <a:xfrm>
            <a:off x="1530364" y="1627632"/>
            <a:ext cx="1551810" cy="2286000"/>
          </a:xfrm>
          <a:prstGeom prst="rect">
            <a:avLst/>
          </a:prstGeom>
          <a:ln w="9525">
            <a:solidFill>
              <a:srgbClr val="D9D9D9"/>
            </a:solidFill>
          </a:ln>
        </p:spPr>
      </p:pic>
      <p:sp>
        <p:nvSpPr>
          <p:cNvPr id="8" name="Oval 7"/>
          <p:cNvSpPr/>
          <p:nvPr/>
        </p:nvSpPr>
        <p:spPr>
          <a:xfrm>
            <a:off x="1585228" y="168249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1</a:t>
            </a:r>
          </a:p>
        </p:txBody>
      </p:sp>
      <p:pic>
        <p:nvPicPr>
          <p:cNvPr id="9" name="Picture 8" descr="h20_g58_s148.jpg"/>
          <p:cNvPicPr>
            <a:picLocks noChangeAspect="1"/>
          </p:cNvPicPr>
          <p:nvPr/>
        </p:nvPicPr>
        <p:blipFill>
          <a:blip r:embed="rId4"/>
          <a:stretch>
            <a:fillRect/>
          </a:stretch>
        </p:blipFill>
        <p:spPr>
          <a:xfrm>
            <a:off x="4346827" y="1627632"/>
            <a:ext cx="3498040" cy="2286000"/>
          </a:xfrm>
          <a:prstGeom prst="rect">
            <a:avLst/>
          </a:prstGeom>
          <a:ln w="9525">
            <a:solidFill>
              <a:srgbClr val="D9D9D9"/>
            </a:solidFill>
          </a:ln>
        </p:spPr>
      </p:pic>
      <p:sp>
        <p:nvSpPr>
          <p:cNvPr id="10" name="Oval 9"/>
          <p:cNvSpPr/>
          <p:nvPr/>
        </p:nvSpPr>
        <p:spPr>
          <a:xfrm>
            <a:off x="4401691" y="168249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2</a:t>
            </a:r>
          </a:p>
        </p:txBody>
      </p:sp>
      <p:pic>
        <p:nvPicPr>
          <p:cNvPr id="11" name="Picture 10" descr="h20_g59_s148.jpg"/>
          <p:cNvPicPr>
            <a:picLocks noChangeAspect="1"/>
          </p:cNvPicPr>
          <p:nvPr/>
        </p:nvPicPr>
        <p:blipFill>
          <a:blip r:embed="rId5"/>
          <a:stretch>
            <a:fillRect/>
          </a:stretch>
        </p:blipFill>
        <p:spPr>
          <a:xfrm>
            <a:off x="8248447" y="1627632"/>
            <a:ext cx="3273955" cy="2286000"/>
          </a:xfrm>
          <a:prstGeom prst="rect">
            <a:avLst/>
          </a:prstGeom>
          <a:ln w="9525">
            <a:solidFill>
              <a:srgbClr val="D9D9D9"/>
            </a:solidFill>
          </a:ln>
        </p:spPr>
      </p:pic>
      <p:sp>
        <p:nvSpPr>
          <p:cNvPr id="12" name="Oval 11"/>
          <p:cNvSpPr/>
          <p:nvPr/>
        </p:nvSpPr>
        <p:spPr>
          <a:xfrm>
            <a:off x="8303311" y="168249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3</a:t>
            </a:r>
          </a:p>
        </p:txBody>
      </p:sp>
      <p:pic>
        <p:nvPicPr>
          <p:cNvPr id="13" name="Picture 12" descr="h20_g510_s149.jpg"/>
          <p:cNvPicPr>
            <a:picLocks noChangeAspect="1"/>
          </p:cNvPicPr>
          <p:nvPr/>
        </p:nvPicPr>
        <p:blipFill>
          <a:blip r:embed="rId6"/>
          <a:stretch>
            <a:fillRect/>
          </a:stretch>
        </p:blipFill>
        <p:spPr>
          <a:xfrm>
            <a:off x="1768731" y="3986784"/>
            <a:ext cx="1075075" cy="2286000"/>
          </a:xfrm>
          <a:prstGeom prst="rect">
            <a:avLst/>
          </a:prstGeom>
          <a:ln w="9525">
            <a:solidFill>
              <a:srgbClr val="D9D9D9"/>
            </a:solidFill>
          </a:ln>
        </p:spPr>
      </p:pic>
      <p:sp>
        <p:nvSpPr>
          <p:cNvPr id="14" name="Oval 13"/>
          <p:cNvSpPr/>
          <p:nvPr/>
        </p:nvSpPr>
        <p:spPr>
          <a:xfrm>
            <a:off x="1823595" y="4041648"/>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4</a:t>
            </a:r>
          </a:p>
        </p:txBody>
      </p:sp>
      <p:pic>
        <p:nvPicPr>
          <p:cNvPr id="15" name="Picture 14" descr="h20_g511_s149.jpg"/>
          <p:cNvPicPr>
            <a:picLocks noChangeAspect="1"/>
          </p:cNvPicPr>
          <p:nvPr/>
        </p:nvPicPr>
        <p:blipFill>
          <a:blip r:embed="rId7"/>
          <a:stretch>
            <a:fillRect/>
          </a:stretch>
        </p:blipFill>
        <p:spPr>
          <a:xfrm>
            <a:off x="4342732" y="3986784"/>
            <a:ext cx="3506229" cy="2286000"/>
          </a:xfrm>
          <a:prstGeom prst="rect">
            <a:avLst/>
          </a:prstGeom>
          <a:ln w="9525">
            <a:solidFill>
              <a:srgbClr val="D9D9D9"/>
            </a:solidFill>
          </a:ln>
        </p:spPr>
      </p:pic>
      <p:sp>
        <p:nvSpPr>
          <p:cNvPr id="16" name="Oval 15"/>
          <p:cNvSpPr/>
          <p:nvPr/>
        </p:nvSpPr>
        <p:spPr>
          <a:xfrm>
            <a:off x="4397596" y="4041648"/>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5</a:t>
            </a:r>
          </a:p>
        </p:txBody>
      </p:sp>
      <p:pic>
        <p:nvPicPr>
          <p:cNvPr id="17" name="Picture 16" descr="h20_g512_s149.jpg"/>
          <p:cNvPicPr>
            <a:picLocks noChangeAspect="1"/>
          </p:cNvPicPr>
          <p:nvPr/>
        </p:nvPicPr>
        <p:blipFill>
          <a:blip r:embed="rId8"/>
          <a:stretch>
            <a:fillRect/>
          </a:stretch>
        </p:blipFill>
        <p:spPr>
          <a:xfrm>
            <a:off x="8682948" y="3986784"/>
            <a:ext cx="2404954" cy="2286000"/>
          </a:xfrm>
          <a:prstGeom prst="rect">
            <a:avLst/>
          </a:prstGeom>
          <a:ln w="9525">
            <a:solidFill>
              <a:srgbClr val="D9D9D9"/>
            </a:solidFill>
          </a:ln>
        </p:spPr>
      </p:pic>
      <p:sp>
        <p:nvSpPr>
          <p:cNvPr id="18" name="Oval 17"/>
          <p:cNvSpPr/>
          <p:nvPr/>
        </p:nvSpPr>
        <p:spPr>
          <a:xfrm>
            <a:off x="8737812" y="4041648"/>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6</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148-149</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26 / 210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hizmet kolu?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20_g57_s148.jpg"/>
          <p:cNvPicPr>
            <a:picLocks noChangeAspect="1"/>
          </p:cNvPicPr>
          <p:nvPr/>
        </p:nvPicPr>
        <p:blipFill>
          <a:blip r:embed="rId3"/>
          <a:stretch>
            <a:fillRect/>
          </a:stretch>
        </p:blipFill>
        <p:spPr>
          <a:xfrm>
            <a:off x="1685545" y="1627632"/>
            <a:ext cx="1241448" cy="1828800"/>
          </a:xfrm>
          <a:prstGeom prst="rect">
            <a:avLst/>
          </a:prstGeom>
          <a:ln w="9525">
            <a:solidFill>
              <a:srgbClr val="D9D9D9"/>
            </a:solidFill>
          </a:ln>
        </p:spPr>
      </p:pic>
      <p:sp>
        <p:nvSpPr>
          <p:cNvPr id="7" name="TextBox 6"/>
          <p:cNvSpPr txBox="1"/>
          <p:nvPr/>
        </p:nvSpPr>
        <p:spPr>
          <a:xfrm>
            <a:off x="502920" y="3483864"/>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2E7D32"/>
                </a:solidFill>
                <a:latin typeface="Calibri"/>
              </a:rPr>
              <a:t>Ticaret — Görsel 5.7: Genel ağın kullanımıyla artan e-ticaret</a:t>
            </a:r>
          </a:p>
        </p:txBody>
      </p:sp>
      <p:sp>
        <p:nvSpPr>
          <p:cNvPr id="8" name="Oval 7"/>
          <p:cNvSpPr/>
          <p:nvPr/>
        </p:nvSpPr>
        <p:spPr>
          <a:xfrm>
            <a:off x="1740409" y="168249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1</a:t>
            </a:r>
          </a:p>
        </p:txBody>
      </p:sp>
      <p:pic>
        <p:nvPicPr>
          <p:cNvPr id="9" name="Picture 8" descr="h20_g58_s148.jpg"/>
          <p:cNvPicPr>
            <a:picLocks noChangeAspect="1"/>
          </p:cNvPicPr>
          <p:nvPr/>
        </p:nvPicPr>
        <p:blipFill>
          <a:blip r:embed="rId4"/>
          <a:stretch>
            <a:fillRect/>
          </a:stretch>
        </p:blipFill>
        <p:spPr>
          <a:xfrm>
            <a:off x="4696631" y="1627632"/>
            <a:ext cx="2798432" cy="1828800"/>
          </a:xfrm>
          <a:prstGeom prst="rect">
            <a:avLst/>
          </a:prstGeom>
          <a:ln w="9525">
            <a:solidFill>
              <a:srgbClr val="D9D9D9"/>
            </a:solidFill>
          </a:ln>
        </p:spPr>
      </p:pic>
      <p:sp>
        <p:nvSpPr>
          <p:cNvPr id="10" name="TextBox 9"/>
          <p:cNvSpPr txBox="1"/>
          <p:nvPr/>
        </p:nvSpPr>
        <p:spPr>
          <a:xfrm>
            <a:off x="4292498" y="3483864"/>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2E7D32"/>
                </a:solidFill>
                <a:latin typeface="Calibri"/>
              </a:rPr>
              <a:t>Sağlık — Görsel 5.8: Sağlık hizmetleri</a:t>
            </a:r>
          </a:p>
        </p:txBody>
      </p:sp>
      <p:sp>
        <p:nvSpPr>
          <p:cNvPr id="11" name="Oval 10"/>
          <p:cNvSpPr/>
          <p:nvPr/>
        </p:nvSpPr>
        <p:spPr>
          <a:xfrm>
            <a:off x="4751495" y="168249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2</a:t>
            </a:r>
          </a:p>
        </p:txBody>
      </p:sp>
      <p:pic>
        <p:nvPicPr>
          <p:cNvPr id="12" name="Picture 11" descr="h20_g59_s148.jpg"/>
          <p:cNvPicPr>
            <a:picLocks noChangeAspect="1"/>
          </p:cNvPicPr>
          <p:nvPr/>
        </p:nvPicPr>
        <p:blipFill>
          <a:blip r:embed="rId5"/>
          <a:stretch>
            <a:fillRect/>
          </a:stretch>
        </p:blipFill>
        <p:spPr>
          <a:xfrm>
            <a:off x="8575843" y="1627632"/>
            <a:ext cx="2619164" cy="1828799"/>
          </a:xfrm>
          <a:prstGeom prst="rect">
            <a:avLst/>
          </a:prstGeom>
          <a:ln w="9525">
            <a:solidFill>
              <a:srgbClr val="D9D9D9"/>
            </a:solidFill>
          </a:ln>
        </p:spPr>
      </p:pic>
      <p:sp>
        <p:nvSpPr>
          <p:cNvPr id="13" name="TextBox 12"/>
          <p:cNvSpPr txBox="1"/>
          <p:nvPr/>
        </p:nvSpPr>
        <p:spPr>
          <a:xfrm>
            <a:off x="8082076" y="3483864"/>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2E7D32"/>
                </a:solidFill>
                <a:latin typeface="Calibri"/>
              </a:rPr>
              <a:t>Finans — Görsel 5.9: Borsa İstanbul</a:t>
            </a:r>
          </a:p>
        </p:txBody>
      </p:sp>
      <p:sp>
        <p:nvSpPr>
          <p:cNvPr id="14" name="Oval 13"/>
          <p:cNvSpPr/>
          <p:nvPr/>
        </p:nvSpPr>
        <p:spPr>
          <a:xfrm>
            <a:off x="8630707" y="1682496"/>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3</a:t>
            </a:r>
          </a:p>
        </p:txBody>
      </p:sp>
      <p:pic>
        <p:nvPicPr>
          <p:cNvPr id="15" name="Picture 14" descr="h20_g510_s149.jpg"/>
          <p:cNvPicPr>
            <a:picLocks noChangeAspect="1"/>
          </p:cNvPicPr>
          <p:nvPr/>
        </p:nvPicPr>
        <p:blipFill>
          <a:blip r:embed="rId6"/>
          <a:stretch>
            <a:fillRect/>
          </a:stretch>
        </p:blipFill>
        <p:spPr>
          <a:xfrm>
            <a:off x="1876238" y="3986784"/>
            <a:ext cx="860060" cy="1828800"/>
          </a:xfrm>
          <a:prstGeom prst="rect">
            <a:avLst/>
          </a:prstGeom>
          <a:ln w="9525">
            <a:solidFill>
              <a:srgbClr val="D9D9D9"/>
            </a:solidFill>
          </a:ln>
        </p:spPr>
      </p:pic>
      <p:sp>
        <p:nvSpPr>
          <p:cNvPr id="16" name="TextBox 15"/>
          <p:cNvSpPr txBox="1"/>
          <p:nvPr/>
        </p:nvSpPr>
        <p:spPr>
          <a:xfrm>
            <a:off x="502920" y="5843016"/>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2E7D32"/>
                </a:solidFill>
                <a:latin typeface="Calibri"/>
              </a:rPr>
              <a:t>Ulaşım — Görsel 5.10: Hızlı tren (Ankara)</a:t>
            </a:r>
          </a:p>
        </p:txBody>
      </p:sp>
      <p:sp>
        <p:nvSpPr>
          <p:cNvPr id="17" name="Oval 16"/>
          <p:cNvSpPr/>
          <p:nvPr/>
        </p:nvSpPr>
        <p:spPr>
          <a:xfrm>
            <a:off x="1931102" y="4041648"/>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4</a:t>
            </a:r>
          </a:p>
        </p:txBody>
      </p:sp>
      <p:pic>
        <p:nvPicPr>
          <p:cNvPr id="18" name="Picture 17" descr="h20_g511_s149.jpg"/>
          <p:cNvPicPr>
            <a:picLocks noChangeAspect="1"/>
          </p:cNvPicPr>
          <p:nvPr/>
        </p:nvPicPr>
        <p:blipFill>
          <a:blip r:embed="rId7"/>
          <a:stretch>
            <a:fillRect/>
          </a:stretch>
        </p:blipFill>
        <p:spPr>
          <a:xfrm>
            <a:off x="4693355" y="3986784"/>
            <a:ext cx="2804983" cy="1828800"/>
          </a:xfrm>
          <a:prstGeom prst="rect">
            <a:avLst/>
          </a:prstGeom>
          <a:ln w="9525">
            <a:solidFill>
              <a:srgbClr val="D9D9D9"/>
            </a:solidFill>
          </a:ln>
        </p:spPr>
      </p:pic>
      <p:sp>
        <p:nvSpPr>
          <p:cNvPr id="19" name="TextBox 18"/>
          <p:cNvSpPr txBox="1"/>
          <p:nvPr/>
        </p:nvSpPr>
        <p:spPr>
          <a:xfrm>
            <a:off x="4292498" y="5843016"/>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2E7D32"/>
                </a:solidFill>
                <a:latin typeface="Calibri"/>
              </a:rPr>
              <a:t>İletişim — Görsel 5.11: Haber ve bilginin medya aracılığıyla aktarılması</a:t>
            </a:r>
          </a:p>
        </p:txBody>
      </p:sp>
      <p:sp>
        <p:nvSpPr>
          <p:cNvPr id="20" name="Oval 19"/>
          <p:cNvSpPr/>
          <p:nvPr/>
        </p:nvSpPr>
        <p:spPr>
          <a:xfrm>
            <a:off x="4748219" y="4041648"/>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5</a:t>
            </a:r>
          </a:p>
        </p:txBody>
      </p:sp>
      <p:pic>
        <p:nvPicPr>
          <p:cNvPr id="21" name="Picture 20" descr="h20_g512_s149.jpg"/>
          <p:cNvPicPr>
            <a:picLocks noChangeAspect="1"/>
          </p:cNvPicPr>
          <p:nvPr/>
        </p:nvPicPr>
        <p:blipFill>
          <a:blip r:embed="rId8"/>
          <a:stretch>
            <a:fillRect/>
          </a:stretch>
        </p:blipFill>
        <p:spPr>
          <a:xfrm>
            <a:off x="8923443" y="3986784"/>
            <a:ext cx="1923963" cy="1828800"/>
          </a:xfrm>
          <a:prstGeom prst="rect">
            <a:avLst/>
          </a:prstGeom>
          <a:ln w="9525">
            <a:solidFill>
              <a:srgbClr val="D9D9D9"/>
            </a:solidFill>
          </a:ln>
        </p:spPr>
      </p:pic>
      <p:sp>
        <p:nvSpPr>
          <p:cNvPr id="22" name="TextBox 21"/>
          <p:cNvSpPr txBox="1"/>
          <p:nvPr/>
        </p:nvSpPr>
        <p:spPr>
          <a:xfrm>
            <a:off x="8082076" y="5843016"/>
            <a:ext cx="3606698" cy="45720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2E7D32"/>
                </a:solidFill>
                <a:latin typeface="Calibri"/>
              </a:rPr>
              <a:t>Turizm — Görsel 5.12: Turizm merkezi (Bodrum-Muğla)</a:t>
            </a:r>
          </a:p>
        </p:txBody>
      </p:sp>
      <p:sp>
        <p:nvSpPr>
          <p:cNvPr id="23" name="Oval 22"/>
          <p:cNvSpPr/>
          <p:nvPr/>
        </p:nvSpPr>
        <p:spPr>
          <a:xfrm>
            <a:off x="8978307" y="4041648"/>
            <a:ext cx="411480" cy="4114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600" b="1" i="0">
                <a:solidFill>
                  <a:srgbClr val="262626"/>
                </a:solidFill>
                <a:latin typeface="Calibri"/>
              </a:rPr>
              <a:t>6</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148-149</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27 / 210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Dördüncül sektör: bilgi işleme</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DÖRDÜNCÜL</a:t>
            </a:r>
          </a:p>
        </p:txBody>
      </p:sp>
      <p:sp>
        <p:nvSpPr>
          <p:cNvPr id="6" name="Rounded Rectangle 5"/>
          <p:cNvSpPr/>
          <p:nvPr/>
        </p:nvSpPr>
        <p:spPr>
          <a:xfrm>
            <a:off x="502920" y="1307592"/>
            <a:ext cx="6949440" cy="146304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463040"/>
          </a:xfrm>
          <a:prstGeom prst="rect">
            <a:avLst/>
          </a:prstGeom>
          <a:solidFill>
            <a:srgbClr val="7A5C9E"/>
          </a:solidFill>
          <a:ln>
            <a:noFill/>
          </a:ln>
          <a:effectLst/>
        </p:spPr>
        <p:txBody>
          <a:bodyPr rtlCol="0" anchor="ctr"/>
          <a:lstStyle/>
          <a:p/>
        </p:txBody>
      </p:sp>
      <p:sp>
        <p:nvSpPr>
          <p:cNvPr id="8" name="TextBox 7"/>
          <p:cNvSpPr txBox="1"/>
          <p:nvPr/>
        </p:nvSpPr>
        <p:spPr>
          <a:xfrm>
            <a:off x="868680" y="1417320"/>
            <a:ext cx="6400800"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7A5C9E"/>
                </a:solidFill>
                <a:latin typeface="Calibri"/>
              </a:rPr>
              <a:t>DÖRDÜNCÜL SEKTÖR</a:t>
            </a:r>
          </a:p>
        </p:txBody>
      </p:sp>
      <p:sp>
        <p:nvSpPr>
          <p:cNvPr id="9" name="TextBox 8"/>
          <p:cNvSpPr txBox="1"/>
          <p:nvPr/>
        </p:nvSpPr>
        <p:spPr>
          <a:xfrm>
            <a:off x="868680" y="1810512"/>
            <a:ext cx="6400800" cy="82296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Dördüncül sektördeki ekonomik faaliyetler, bilgi ve enformasyon işleme faaliyetlerini kapsar.</a:t>
            </a:r>
          </a:p>
        </p:txBody>
      </p:sp>
      <p:sp>
        <p:nvSpPr>
          <p:cNvPr id="10" name="Rounded Rectangle 9"/>
          <p:cNvSpPr/>
          <p:nvPr/>
        </p:nvSpPr>
        <p:spPr>
          <a:xfrm>
            <a:off x="502920" y="2907792"/>
            <a:ext cx="6949440" cy="3337560"/>
          </a:xfrm>
          <a:prstGeom prst="roundRect">
            <a:avLst>
              <a:gd name="adj" fmla="val 8000"/>
            </a:avLst>
          </a:prstGeom>
          <a:solidFill>
            <a:srgbClr val="F0F0F0"/>
          </a:solidFill>
          <a:ln>
            <a:noFill/>
          </a:ln>
          <a:effectLst/>
        </p:spPr>
        <p:txBody>
          <a:bodyPr rtlCol="0" anchor="ctr" wrap="square" lIns="182880" rIns="182880" tIns="73152" bIns="73152">
            <a:noAutofit/>
          </a:bodyPr>
          <a:lstStyle/>
          <a:p>
            <a:pPr algn="l">
              <a:spcBef>
                <a:spcPts val="0"/>
              </a:spcBef>
              <a:spcAft>
                <a:spcPts val="800"/>
              </a:spcAft>
            </a:pPr>
            <a:r>
              <a:rPr lang="tr-TR" sz="1900" b="1" i="0">
                <a:solidFill>
                  <a:srgbClr val="7A5C9E"/>
                </a:solidFill>
                <a:latin typeface="Calibri"/>
              </a:rPr>
              <a:t>Daha çok üretici odaklı hizmetler sunan bu faaliyet alanı genelde bilgi ve veri işlemedir.</a:t>
            </a:r>
          </a:p>
          <a:p>
            <a:pPr algn="l">
              <a:spcBef>
                <a:spcPts val="0"/>
              </a:spcBef>
              <a:spcAft>
                <a:spcPts val="0"/>
              </a:spcAft>
            </a:pPr>
            <a:r>
              <a:rPr lang="tr-TR" sz="1900" b="0" i="0">
                <a:solidFill>
                  <a:srgbClr val="262626"/>
                </a:solidFill>
                <a:latin typeface="Calibri"/>
              </a:rPr>
              <a:t>Yönetim danışmanlığı, pazarlama, iletişim hizmetleri, teknik mühendislik hizmetleri, piyasa araştırmaları, donanım ve yazılım hizmetleri, çevrim içi hizmetler, reklam yayıncılığı, grafik tasarım hizmetleri, kütüphanecilik, bilişim ve ağ uzmanlığı, coğrafi bilgi sistemleri, AR-GE danışmanlık hizmetleri bu ekonomik sektördeki başlıca faaliyet alanlarındandır.</a:t>
            </a:r>
          </a:p>
        </p:txBody>
      </p:sp>
      <p:pic>
        <p:nvPicPr>
          <p:cNvPr id="11" name="Picture 10" descr="h20_g513_s150.jpg"/>
          <p:cNvPicPr>
            <a:picLocks noChangeAspect="1"/>
          </p:cNvPicPr>
          <p:nvPr/>
        </p:nvPicPr>
        <p:blipFill>
          <a:blip r:embed="rId3"/>
          <a:stretch>
            <a:fillRect/>
          </a:stretch>
        </p:blipFill>
        <p:spPr>
          <a:xfrm>
            <a:off x="7680960" y="1261872"/>
            <a:ext cx="4007815" cy="2517953"/>
          </a:xfrm>
          <a:prstGeom prst="rect">
            <a:avLst/>
          </a:prstGeom>
          <a:ln w="9525">
            <a:solidFill>
              <a:srgbClr val="D9D9D9"/>
            </a:solidFill>
          </a:ln>
        </p:spPr>
      </p:pic>
      <p:sp>
        <p:nvSpPr>
          <p:cNvPr id="12" name="TextBox 11"/>
          <p:cNvSpPr txBox="1"/>
          <p:nvPr/>
        </p:nvSpPr>
        <p:spPr>
          <a:xfrm>
            <a:off x="7680960" y="3807257"/>
            <a:ext cx="4007815" cy="41148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767676"/>
                </a:solidFill>
                <a:latin typeface="Calibri"/>
              </a:rPr>
              <a:t>Görsel 5.13: Bilişim faaliyeti</a:t>
            </a:r>
          </a:p>
        </p:txBody>
      </p:sp>
      <p:sp>
        <p:nvSpPr>
          <p:cNvPr id="13" name="Rounded Rectangle 12"/>
          <p:cNvSpPr/>
          <p:nvPr/>
        </p:nvSpPr>
        <p:spPr>
          <a:xfrm>
            <a:off x="7680960" y="4553712"/>
            <a:ext cx="4007815" cy="1691640"/>
          </a:xfrm>
          <a:prstGeom prst="roundRect">
            <a:avLst>
              <a:gd name="adj" fmla="val 8000"/>
            </a:avLst>
          </a:prstGeom>
          <a:solidFill>
            <a:srgbClr val="FFF3D1"/>
          </a:solidFill>
          <a:ln>
            <a:noFill/>
          </a:ln>
          <a:effectLst/>
        </p:spPr>
        <p:txBody>
          <a:bodyPr rtlCol="0" anchor="ctr" wrap="square" lIns="182880" rIns="182880" tIns="73152" bIns="73152">
            <a:noAutofit/>
          </a:bodyPr>
          <a:lstStyle/>
          <a:p>
            <a:pPr algn="l">
              <a:spcBef>
                <a:spcPts val="0"/>
              </a:spcBef>
              <a:spcAft>
                <a:spcPts val="0"/>
              </a:spcAft>
            </a:pPr>
            <a:r>
              <a:rPr lang="tr-TR" sz="1900" b="1" i="0">
                <a:solidFill>
                  <a:srgbClr val="262626"/>
                </a:solidFill>
                <a:latin typeface="Calibri"/>
              </a:rPr>
              <a:t>Kısaca: veri toplar, işler, bilgiye dönüştürür ve bu bilgiyi başka işlere hizmet olarak sunar.</a:t>
            </a:r>
          </a:p>
        </p:txBody>
      </p:sp>
      <p:sp>
        <p:nvSpPr>
          <p:cNvPr id="14" name="TextBox 1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5" name="Rounded Rectangle 1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150</a:t>
            </a:r>
          </a:p>
        </p:txBody>
      </p:sp>
      <p:sp>
        <p:nvSpPr>
          <p:cNvPr id="16" name="TextBox 1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28 / 210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Beşincil sektör: üst düzey kararlar</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BEŞİNCİL</a:t>
            </a:r>
          </a:p>
        </p:txBody>
      </p:sp>
      <p:sp>
        <p:nvSpPr>
          <p:cNvPr id="6" name="Rounded Rectangle 5"/>
          <p:cNvSpPr/>
          <p:nvPr/>
        </p:nvSpPr>
        <p:spPr>
          <a:xfrm>
            <a:off x="502920" y="1307592"/>
            <a:ext cx="11185855" cy="118872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188720"/>
          </a:xfrm>
          <a:prstGeom prst="rect">
            <a:avLst/>
          </a:prstGeom>
          <a:solidFill>
            <a:srgbClr val="B8862B"/>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B8862B"/>
                </a:solidFill>
                <a:latin typeface="Calibri"/>
              </a:rPr>
              <a:t>BEŞİNCİL SEKTÖR</a:t>
            </a:r>
          </a:p>
        </p:txBody>
      </p:sp>
      <p:sp>
        <p:nvSpPr>
          <p:cNvPr id="9" name="TextBox 8"/>
          <p:cNvSpPr txBox="1"/>
          <p:nvPr/>
        </p:nvSpPr>
        <p:spPr>
          <a:xfrm>
            <a:off x="868680" y="1810512"/>
            <a:ext cx="10637215" cy="54864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Bu faaliyetler, temel olarak yüksek seviyede karar verme mekanizmalarını kapsar.</a:t>
            </a:r>
          </a:p>
        </p:txBody>
      </p:sp>
      <p:sp>
        <p:nvSpPr>
          <p:cNvPr id="10" name="Rounded Rectangle 9"/>
          <p:cNvSpPr/>
          <p:nvPr/>
        </p:nvSpPr>
        <p:spPr>
          <a:xfrm>
            <a:off x="502920" y="2633472"/>
            <a:ext cx="7223760" cy="1572768"/>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2633472"/>
            <a:ext cx="7223760" cy="438912"/>
          </a:xfrm>
          <a:prstGeom prst="roundRect">
            <a:avLst>
              <a:gd name="adj" fmla="val 25000"/>
            </a:avLst>
          </a:prstGeom>
          <a:solidFill>
            <a:srgbClr val="B8862B"/>
          </a:solidFill>
          <a:ln>
            <a:noFill/>
          </a:ln>
          <a:effectLst/>
        </p:spPr>
        <p:txBody>
          <a:bodyPr rtlCol="0" anchor="ctr"/>
          <a:lstStyle/>
          <a:p/>
        </p:txBody>
      </p:sp>
      <p:sp>
        <p:nvSpPr>
          <p:cNvPr id="12" name="Rectangle 11"/>
          <p:cNvSpPr/>
          <p:nvPr/>
        </p:nvSpPr>
        <p:spPr>
          <a:xfrm>
            <a:off x="502920" y="2852928"/>
            <a:ext cx="7223760" cy="219456"/>
          </a:xfrm>
          <a:prstGeom prst="rect">
            <a:avLst/>
          </a:prstGeom>
          <a:solidFill>
            <a:srgbClr val="B8862B"/>
          </a:solidFill>
          <a:ln>
            <a:noFill/>
          </a:ln>
          <a:effectLst/>
        </p:spPr>
        <p:txBody>
          <a:bodyPr rtlCol="0" anchor="ctr"/>
          <a:lstStyle/>
          <a:p/>
        </p:txBody>
      </p:sp>
      <p:sp>
        <p:nvSpPr>
          <p:cNvPr id="13" name="TextBox 12"/>
          <p:cNvSpPr txBox="1"/>
          <p:nvPr/>
        </p:nvSpPr>
        <p:spPr>
          <a:xfrm>
            <a:off x="594360" y="2633472"/>
            <a:ext cx="7040880" cy="43891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Kimler karar verir?</a:t>
            </a:r>
          </a:p>
        </p:txBody>
      </p:sp>
      <p:sp>
        <p:nvSpPr>
          <p:cNvPr id="14" name="TextBox 13"/>
          <p:cNvSpPr txBox="1"/>
          <p:nvPr/>
        </p:nvSpPr>
        <p:spPr>
          <a:xfrm>
            <a:off x="612648" y="3145536"/>
            <a:ext cx="7004304" cy="987552"/>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Örneğin bir ülkenin ekonomi politikalarını belirleyen yöneticiler, bilimsel araştırmalara yön veren akademisyenler, küresel şirketlerin CEO'ları ve uluslararası kuruluşların liderleri bu kategoride yer alır.</a:t>
            </a:r>
          </a:p>
        </p:txBody>
      </p:sp>
      <p:sp>
        <p:nvSpPr>
          <p:cNvPr id="15" name="Rounded Rectangle 14"/>
          <p:cNvSpPr/>
          <p:nvPr/>
        </p:nvSpPr>
        <p:spPr>
          <a:xfrm>
            <a:off x="502920" y="4297680"/>
            <a:ext cx="7223760" cy="1170432"/>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502920" y="4297680"/>
            <a:ext cx="7223760" cy="384048"/>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502920" y="4489704"/>
            <a:ext cx="7223760" cy="192024"/>
          </a:xfrm>
          <a:prstGeom prst="rect">
            <a:avLst/>
          </a:prstGeom>
          <a:solidFill>
            <a:srgbClr val="4F4F4F"/>
          </a:solidFill>
          <a:ln>
            <a:noFill/>
          </a:ln>
          <a:effectLst/>
        </p:spPr>
        <p:txBody>
          <a:bodyPr rtlCol="0" anchor="ctr"/>
          <a:lstStyle/>
          <a:p/>
        </p:txBody>
      </p:sp>
      <p:sp>
        <p:nvSpPr>
          <p:cNvPr id="18" name="TextBox 17"/>
          <p:cNvSpPr txBox="1"/>
          <p:nvPr/>
        </p:nvSpPr>
        <p:spPr>
          <a:xfrm>
            <a:off x="594360" y="4297680"/>
            <a:ext cx="7040880" cy="384048"/>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En önemli özelliği</a:t>
            </a:r>
          </a:p>
        </p:txBody>
      </p:sp>
      <p:sp>
        <p:nvSpPr>
          <p:cNvPr id="19" name="TextBox 18"/>
          <p:cNvSpPr txBox="1"/>
          <p:nvPr/>
        </p:nvSpPr>
        <p:spPr>
          <a:xfrm>
            <a:off x="612648" y="4754880"/>
            <a:ext cx="7004304" cy="6400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Beşincil sektörün en önemli özelliği, geleceğe yönelik kararlar alması ve toplumun gelişimine yön vermesidir.</a:t>
            </a:r>
          </a:p>
        </p:txBody>
      </p:sp>
      <p:sp>
        <p:nvSpPr>
          <p:cNvPr id="20" name="Rounded Rectangle 19"/>
          <p:cNvSpPr/>
          <p:nvPr/>
        </p:nvSpPr>
        <p:spPr>
          <a:xfrm>
            <a:off x="502920" y="5559552"/>
            <a:ext cx="7223760" cy="713232"/>
          </a:xfrm>
          <a:prstGeom prst="roundRect">
            <a:avLst>
              <a:gd name="adj" fmla="val 8000"/>
            </a:avLst>
          </a:prstGeom>
          <a:solidFill>
            <a:srgbClr val="F0F0F0"/>
          </a:solidFill>
          <a:ln>
            <a:noFill/>
          </a:ln>
          <a:effectLst/>
        </p:spPr>
        <p:txBody>
          <a:bodyPr rtlCol="0" anchor="ctr"/>
          <a:lstStyle/>
          <a:p/>
        </p:txBody>
      </p:sp>
      <p:sp>
        <p:nvSpPr>
          <p:cNvPr id="21" name="Rectangle 20"/>
          <p:cNvSpPr/>
          <p:nvPr/>
        </p:nvSpPr>
        <p:spPr>
          <a:xfrm>
            <a:off x="502920" y="5559552"/>
            <a:ext cx="118872" cy="713232"/>
          </a:xfrm>
          <a:prstGeom prst="rect">
            <a:avLst/>
          </a:prstGeom>
          <a:solidFill>
            <a:srgbClr val="B8862B"/>
          </a:solidFill>
          <a:ln>
            <a:noFill/>
          </a:ln>
          <a:effectLst/>
        </p:spPr>
        <p:txBody>
          <a:bodyPr rtlCol="0" anchor="ctr"/>
          <a:lstStyle/>
          <a:p/>
        </p:txBody>
      </p:sp>
      <p:sp>
        <p:nvSpPr>
          <p:cNvPr id="22" name="TextBox 21"/>
          <p:cNvSpPr txBox="1"/>
          <p:nvPr/>
        </p:nvSpPr>
        <p:spPr>
          <a:xfrm>
            <a:off x="777240" y="5559552"/>
            <a:ext cx="6812280" cy="713232"/>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Bu faaliyetler; genellikle ulusal ve uluslararası düzeyde etki yaratan, toplumun geleceğini şekillendiren stratejik kararları içerir.</a:t>
            </a:r>
          </a:p>
        </p:txBody>
      </p:sp>
      <p:pic>
        <p:nvPicPr>
          <p:cNvPr id="23" name="Picture 22" descr="h20_g514_s150.jpg"/>
          <p:cNvPicPr>
            <a:picLocks noChangeAspect="1"/>
          </p:cNvPicPr>
          <p:nvPr/>
        </p:nvPicPr>
        <p:blipFill>
          <a:blip r:embed="rId3"/>
          <a:stretch>
            <a:fillRect/>
          </a:stretch>
        </p:blipFill>
        <p:spPr>
          <a:xfrm>
            <a:off x="7955280" y="2633472"/>
            <a:ext cx="3733495" cy="1614269"/>
          </a:xfrm>
          <a:prstGeom prst="rect">
            <a:avLst/>
          </a:prstGeom>
          <a:ln w="9525">
            <a:solidFill>
              <a:srgbClr val="D9D9D9"/>
            </a:solidFill>
          </a:ln>
        </p:spPr>
      </p:pic>
      <p:sp>
        <p:nvSpPr>
          <p:cNvPr id="24" name="TextBox 23"/>
          <p:cNvSpPr txBox="1"/>
          <p:nvPr/>
        </p:nvSpPr>
        <p:spPr>
          <a:xfrm>
            <a:off x="7955280" y="4275173"/>
            <a:ext cx="3733495" cy="41148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767676"/>
                </a:solidFill>
                <a:latin typeface="Calibri"/>
              </a:rPr>
              <a:t>Görsel 5.14: Yönetim grubu</a:t>
            </a:r>
          </a:p>
        </p:txBody>
      </p:sp>
      <p:sp>
        <p:nvSpPr>
          <p:cNvPr id="25" name="Rounded Rectangle 24"/>
          <p:cNvSpPr/>
          <p:nvPr/>
        </p:nvSpPr>
        <p:spPr>
          <a:xfrm>
            <a:off x="7955280" y="4750661"/>
            <a:ext cx="3733495" cy="1494690"/>
          </a:xfrm>
          <a:prstGeom prst="roundRect">
            <a:avLst>
              <a:gd name="adj" fmla="val 8000"/>
            </a:avLst>
          </a:prstGeom>
          <a:solidFill>
            <a:srgbClr val="F0F0F0"/>
          </a:solidFill>
          <a:ln>
            <a:noFill/>
          </a:ln>
          <a:effectLst/>
        </p:spPr>
        <p:txBody>
          <a:bodyPr rtlCol="0" anchor="ctr"/>
          <a:lstStyle/>
          <a:p/>
        </p:txBody>
      </p:sp>
      <p:sp>
        <p:nvSpPr>
          <p:cNvPr id="26" name="Rectangle 25"/>
          <p:cNvSpPr/>
          <p:nvPr/>
        </p:nvSpPr>
        <p:spPr>
          <a:xfrm>
            <a:off x="7955280" y="4750661"/>
            <a:ext cx="118872" cy="1494690"/>
          </a:xfrm>
          <a:prstGeom prst="rect">
            <a:avLst/>
          </a:prstGeom>
          <a:solidFill>
            <a:srgbClr val="B8862B"/>
          </a:solidFill>
          <a:ln>
            <a:noFill/>
          </a:ln>
          <a:effectLst/>
        </p:spPr>
        <p:txBody>
          <a:bodyPr rtlCol="0" anchor="ctr"/>
          <a:lstStyle/>
          <a:p/>
        </p:txBody>
      </p:sp>
      <p:sp>
        <p:nvSpPr>
          <p:cNvPr id="27" name="TextBox 26"/>
          <p:cNvSpPr txBox="1"/>
          <p:nvPr/>
        </p:nvSpPr>
        <p:spPr>
          <a:xfrm>
            <a:off x="8229600" y="4750661"/>
            <a:ext cx="3322015" cy="1494690"/>
          </a:xfrm>
          <a:prstGeom prst="rect">
            <a:avLst/>
          </a:prstGeom>
          <a:noFill/>
        </p:spPr>
        <p:txBody>
          <a:bodyPr wrap="square" anchor="ctr" lIns="73152" rIns="73152" tIns="36576" bIns="36576">
            <a:noAutofit/>
          </a:bodyPr>
          <a:lstStyle/>
          <a:p>
            <a:pPr algn="l">
              <a:spcBef>
                <a:spcPts val="0"/>
              </a:spcBef>
              <a:spcAft>
                <a:spcPts val="0"/>
              </a:spcAft>
            </a:pPr>
            <a:r>
              <a:rPr lang="tr-TR" sz="1700" b="0" i="0">
                <a:solidFill>
                  <a:srgbClr val="262626"/>
                </a:solidFill>
                <a:latin typeface="Calibri"/>
              </a:rPr>
              <a:t>Ayrıca bu sektör; sürdürülebilir kalkınma, iklim değişikliği, küresel sağlık politikaları gibi insanlığı ilgilendiren büyük meselelerde kritik rol oynar.</a:t>
            </a:r>
          </a:p>
        </p:txBody>
      </p:sp>
      <p:sp>
        <p:nvSpPr>
          <p:cNvPr id="28" name="TextBox 2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9" name="Rounded Rectangle 2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150</a:t>
            </a:r>
          </a:p>
        </p:txBody>
      </p:sp>
      <p:sp>
        <p:nvSpPr>
          <p:cNvPr id="30" name="TextBox 2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 / 210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Dördüncül mü, beşincil mi?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SINIFLA · 3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400" b="1" i="0">
                <a:solidFill>
                  <a:srgbClr val="262626"/>
                </a:solidFill>
                <a:latin typeface="Calibri"/>
              </a:rPr>
              <a:t>Altı işi dördüncül (D) ya da beşincil (B) diye ayır: 1) Bir şirkete piyasa araştırması yapmak · 2) Bir ülkenin ekonomi politikasını belirlemek · 3) Coğrafi bilgi sistemlerinde verileri işlemek · 4) Uluslararası bir kuruluşun iklim değişikliği kararı · 5) Bir firmaya yönetim danışmanlığı vermek · 6) Bilimsel araştırmalara yön veren akademisyenin kararları</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 / 210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Dördüncül mü, beşincil mi?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3716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50" b="1" i="0">
                <a:solidFill>
                  <a:srgbClr val="262626"/>
                </a:solidFill>
                <a:latin typeface="Calibri"/>
              </a:rPr>
              <a:t>Altı işi dördüncül (D) ya da beşincil (B) diye ayır: 1) Bir şirkete piyasa araştırması yapmak · 2) Bir ülkenin ekonomi politikasını belirlemek · 3) Coğrafi bilgi sistemlerinde verileri işlemek · 4) Uluslararası bir kuruluşun iklim değişikliği kararı · 5) Bir firmaya yönetim danışmanlığı vermek · 6) Bilimsel araştırmalara yön veren akademisyenin kararları</a:t>
            </a:r>
          </a:p>
        </p:txBody>
      </p:sp>
      <p:sp>
        <p:nvSpPr>
          <p:cNvPr id="7" name="Rounded Rectangle 6"/>
          <p:cNvSpPr/>
          <p:nvPr/>
        </p:nvSpPr>
        <p:spPr>
          <a:xfrm>
            <a:off x="502920" y="2770632"/>
            <a:ext cx="11185855" cy="34290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770632"/>
            <a:ext cx="109728" cy="3429000"/>
          </a:xfrm>
          <a:prstGeom prst="rect">
            <a:avLst/>
          </a:prstGeom>
          <a:solidFill>
            <a:srgbClr val="2E7D32"/>
          </a:solidFill>
          <a:ln>
            <a:noFill/>
          </a:ln>
          <a:effectLst/>
        </p:spPr>
        <p:txBody>
          <a:bodyPr rtlCol="0" anchor="ctr"/>
          <a:lstStyle/>
          <a:p/>
        </p:txBody>
      </p:sp>
      <p:sp>
        <p:nvSpPr>
          <p:cNvPr id="9" name="TextBox 8"/>
          <p:cNvSpPr txBox="1"/>
          <p:nvPr/>
        </p:nvSpPr>
        <p:spPr>
          <a:xfrm>
            <a:off x="731520" y="2825496"/>
            <a:ext cx="10865815" cy="331927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Dördüncül (D): 1 piyasa araştırması · 3 coğrafi bilgi sistemleri · 5 yönetim danışmanlığı — bilgi ve veri işler, hizmet sunar.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Beşincil (B): 2 ekonomi politikası · 4 uluslararası kuruluşun kararı · 6 bilimsel araştırmalara yön verme — üst düzey karar verir, geleceği şekillendirir.</a:t>
            </a:r>
          </a:p>
          <a:p>
            <a:pPr algn="l">
              <a:spcBef>
                <a:spcPts val="0"/>
              </a:spcBef>
              <a:spcAft>
                <a:spcPts val="0"/>
              </a:spcAft>
            </a:pPr>
            <a:r>
              <a:rPr lang="tr-TR" sz="2100" b="1" i="0">
                <a:solidFill>
                  <a:srgbClr val="262626"/>
                </a:solidFill>
                <a:latin typeface="Calibri"/>
              </a:rPr>
              <a:t>Dikkat: 'danışmanlık' karar için bilgi hazırlar (D); kararı veren yönetici beşincildir (B).</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 / 210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kitapta dördüncül sektörün başlıca faaliyet alanları arasında DEĞİLDİR?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Yönetim danışmanlığı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Donanım ve yazılım hizmetleri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Reklam yayıncılığı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AR-GE danışmanlık hizmetleri</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Bankacılık</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148-150</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 / 210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kitapta dördüncül sektörün başlıca faaliyet alanları arasında DEĞİLDİR?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Yönetim danışmanlığı</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Donanım ve yazılım hizmetleri</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Reklam yayıncılığı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AR-GE danışmanlık hizmetleri</a:t>
            </a:r>
          </a:p>
        </p:txBody>
      </p:sp>
      <p:sp>
        <p:nvSpPr>
          <p:cNvPr id="19" name="Rounded Rectangle 18"/>
          <p:cNvSpPr/>
          <p:nvPr/>
        </p:nvSpPr>
        <p:spPr>
          <a:xfrm>
            <a:off x="502920" y="473293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20" name="Oval 19"/>
          <p:cNvSpPr/>
          <p:nvPr/>
        </p:nvSpPr>
        <p:spPr>
          <a:xfrm>
            <a:off x="594360" y="468904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Bankacılık</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148: bankacılık finans kolundadır, finans üçüncül sektördedir. Diğer dördü s. 150'deki dördüncül sektör listesindendir.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148-150</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 / 210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Beş sektör: gerekçeleriyle</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8 dk</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İkilinle tabloyu doldur: her sektörün üretim özelliği (neden bu sektörde?) ve kitaptan örnek faaliyetler. Sonra bir sektörü seçip gerekçesini sözlü anlat.</a:t>
            </a:r>
          </a:p>
        </p:txBody>
      </p:sp>
      <p:graphicFrame>
        <p:nvGraphicFramePr>
          <p:cNvPr id="7" name="Table 6"/>
          <p:cNvGraphicFramePr>
            <a:graphicFrameLocks noGrp="1"/>
          </p:cNvGraphicFramePr>
          <p:nvPr/>
        </p:nvGraphicFramePr>
        <p:xfrm>
          <a:off x="502920" y="2221992"/>
          <a:ext cx="11183112" cy="3584448"/>
        </p:xfrm>
        <a:graphic>
          <a:graphicData uri="http://schemas.openxmlformats.org/drawingml/2006/table">
            <a:tbl>
              <a:tblPr firstRow="1" bandRow="1">
                <a:tableStyleId>{5C22544A-7EE6-4342-B048-85BDC9FD1C3A}</a:tableStyleId>
              </a:tblPr>
              <a:tblGrid>
                <a:gridCol w="1828800"/>
                <a:gridCol w="4572000"/>
                <a:gridCol w="4782312"/>
              </a:tblGrid>
              <a:tr h="475488">
                <a:tc>
                  <a:txBody>
                    <a:bodyPr wrap="square"/>
                    <a:lstStyle/>
                    <a:p>
                      <a:pPr algn="ctr">
                        <a:spcBef>
                          <a:spcPts val="0"/>
                        </a:spcBef>
                        <a:spcAft>
                          <a:spcPts val="0"/>
                        </a:spcAft>
                      </a:pPr>
                      <a:r>
                        <a:rPr lang="tr-TR" sz="1600" b="1" i="0">
                          <a:solidFill>
                            <a:srgbClr val="FFFFFF"/>
                          </a:solidFill>
                          <a:latin typeface="Calibri"/>
                        </a:rPr>
                        <a:t>Sektör</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Üretim özelliği (gerekçe)</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Kitaptaki örnek faaliyetler</a:t>
                      </a:r>
                    </a:p>
                  </a:txBody>
                  <a:tcPr marL="54864" marR="54864" marT="18288" marB="18288" anchor="ctr">
                    <a:solidFill>
                      <a:srgbClr val="8C4A2F"/>
                    </a:solidFill>
                  </a:tcPr>
                </a:tc>
              </a:tr>
              <a:tr h="621792">
                <a:tc>
                  <a:txBody>
                    <a:bodyPr wrap="square"/>
                    <a:lstStyle/>
                    <a:p>
                      <a:pPr algn="l">
                        <a:spcBef>
                          <a:spcPts val="0"/>
                        </a:spcBef>
                        <a:spcAft>
                          <a:spcPts val="0"/>
                        </a:spcAft>
                      </a:pPr>
                      <a:r>
                        <a:rPr lang="tr-TR" sz="1600" b="0" i="0">
                          <a:solidFill>
                            <a:srgbClr val="262626"/>
                          </a:solidFill>
                          <a:latin typeface="Calibri"/>
                        </a:rPr>
                        <a:t>Birincil</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21792">
                <a:tc>
                  <a:txBody>
                    <a:bodyPr wrap="square"/>
                    <a:lstStyle/>
                    <a:p>
                      <a:pPr algn="l">
                        <a:spcBef>
                          <a:spcPts val="0"/>
                        </a:spcBef>
                        <a:spcAft>
                          <a:spcPts val="0"/>
                        </a:spcAft>
                      </a:pPr>
                      <a:r>
                        <a:rPr lang="tr-TR" sz="1600" b="0" i="0">
                          <a:solidFill>
                            <a:srgbClr val="262626"/>
                          </a:solidFill>
                          <a:latin typeface="Calibri"/>
                        </a:rPr>
                        <a:t>İkincil</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621792">
                <a:tc>
                  <a:txBody>
                    <a:bodyPr wrap="square"/>
                    <a:lstStyle/>
                    <a:p>
                      <a:pPr algn="l">
                        <a:spcBef>
                          <a:spcPts val="0"/>
                        </a:spcBef>
                        <a:spcAft>
                          <a:spcPts val="0"/>
                        </a:spcAft>
                      </a:pPr>
                      <a:r>
                        <a:rPr lang="tr-TR" sz="1600" b="0" i="0">
                          <a:solidFill>
                            <a:srgbClr val="262626"/>
                          </a:solidFill>
                          <a:latin typeface="Calibri"/>
                        </a:rPr>
                        <a:t>Üçüncül</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621792">
                <a:tc>
                  <a:txBody>
                    <a:bodyPr wrap="square"/>
                    <a:lstStyle/>
                    <a:p>
                      <a:pPr algn="l">
                        <a:spcBef>
                          <a:spcPts val="0"/>
                        </a:spcBef>
                        <a:spcAft>
                          <a:spcPts val="0"/>
                        </a:spcAft>
                      </a:pPr>
                      <a:r>
                        <a:rPr lang="tr-TR" sz="1600" b="0" i="0">
                          <a:solidFill>
                            <a:srgbClr val="262626"/>
                          </a:solidFill>
                          <a:latin typeface="Calibri"/>
                        </a:rPr>
                        <a:t>Dördüncül</a:t>
                      </a: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p>
                  </a:txBody>
                  <a:tcPr marL="54864" marR="54864" marT="18288" marB="18288" anchor="ctr">
                    <a:solidFill>
                      <a:srgbClr val="F0F0F0"/>
                    </a:solidFill>
                  </a:tcPr>
                </a:tc>
              </a:tr>
              <a:tr h="621792">
                <a:tc>
                  <a:txBody>
                    <a:bodyPr wrap="square"/>
                    <a:lstStyle/>
                    <a:p>
                      <a:pPr algn="l">
                        <a:spcBef>
                          <a:spcPts val="0"/>
                        </a:spcBef>
                        <a:spcAft>
                          <a:spcPts val="0"/>
                        </a:spcAft>
                      </a:pPr>
                      <a:r>
                        <a:rPr lang="tr-TR" sz="1600" b="0" i="0">
                          <a:solidFill>
                            <a:srgbClr val="262626"/>
                          </a:solidFill>
                          <a:latin typeface="Calibri"/>
                        </a:rPr>
                        <a:t>Beşincil</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145-150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 / 210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Beş sektör: gerekçeleriyle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868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İkilinle tabloyu doldur: her sektörün üretim özelliği (neden bu sektörde?) ve kitaptan örnek faaliyetler. Sonra bir sektörü seçip gerekçesini sözlü anlat.</a:t>
            </a:r>
          </a:p>
        </p:txBody>
      </p:sp>
      <p:graphicFrame>
        <p:nvGraphicFramePr>
          <p:cNvPr id="7" name="Table 6"/>
          <p:cNvGraphicFramePr>
            <a:graphicFrameLocks noGrp="1"/>
          </p:cNvGraphicFramePr>
          <p:nvPr/>
        </p:nvGraphicFramePr>
        <p:xfrm>
          <a:off x="502920" y="2221992"/>
          <a:ext cx="11183112" cy="3584448"/>
        </p:xfrm>
        <a:graphic>
          <a:graphicData uri="http://schemas.openxmlformats.org/drawingml/2006/table">
            <a:tbl>
              <a:tblPr firstRow="1" bandRow="1">
                <a:tableStyleId>{5C22544A-7EE6-4342-B048-85BDC9FD1C3A}</a:tableStyleId>
              </a:tblPr>
              <a:tblGrid>
                <a:gridCol w="1828800"/>
                <a:gridCol w="4572000"/>
                <a:gridCol w="4782312"/>
              </a:tblGrid>
              <a:tr h="475488">
                <a:tc>
                  <a:txBody>
                    <a:bodyPr wrap="square"/>
                    <a:lstStyle/>
                    <a:p>
                      <a:pPr algn="ctr">
                        <a:spcBef>
                          <a:spcPts val="0"/>
                        </a:spcBef>
                        <a:spcAft>
                          <a:spcPts val="0"/>
                        </a:spcAft>
                      </a:pPr>
                      <a:r>
                        <a:rPr lang="tr-TR" sz="1600" b="1" i="0">
                          <a:solidFill>
                            <a:srgbClr val="FFFFFF"/>
                          </a:solidFill>
                          <a:latin typeface="Calibri"/>
                        </a:rPr>
                        <a:t>Sektör</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Üretim özelliği (gerekçe)</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Kitaptaki örnek faaliyetler</a:t>
                      </a:r>
                    </a:p>
                  </a:txBody>
                  <a:tcPr marL="54864" marR="54864" marT="18288" marB="18288" anchor="ctr">
                    <a:solidFill>
                      <a:srgbClr val="2E7D32"/>
                    </a:solidFill>
                  </a:tcPr>
                </a:tc>
              </a:tr>
              <a:tr h="621792">
                <a:tc>
                  <a:txBody>
                    <a:bodyPr wrap="square"/>
                    <a:lstStyle/>
                    <a:p>
                      <a:pPr algn="l">
                        <a:spcBef>
                          <a:spcPts val="0"/>
                        </a:spcBef>
                        <a:spcAft>
                          <a:spcPts val="0"/>
                        </a:spcAft>
                      </a:pPr>
                      <a:r>
                        <a:rPr lang="tr-TR" sz="1600" b="0" i="0">
                          <a:solidFill>
                            <a:srgbClr val="262626"/>
                          </a:solidFill>
                          <a:latin typeface="Calibri"/>
                        </a:rPr>
                        <a:t>Birincil</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Doğal ortamdan temel maddeleri (bitki, balık, maden) elde eder</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tarım, hayvancılık, balıkçılık, ormancılık, madencilik</a:t>
                      </a:r>
                    </a:p>
                  </a:txBody>
                  <a:tcPr marL="54864" marR="54864" marT="18288" marB="18288" anchor="ctr">
                    <a:solidFill>
                      <a:srgbClr val="FFFFFF"/>
                    </a:solidFill>
                  </a:tcPr>
                </a:tc>
              </a:tr>
              <a:tr h="621792">
                <a:tc>
                  <a:txBody>
                    <a:bodyPr wrap="square"/>
                    <a:lstStyle/>
                    <a:p>
                      <a:pPr algn="l">
                        <a:spcBef>
                          <a:spcPts val="0"/>
                        </a:spcBef>
                        <a:spcAft>
                          <a:spcPts val="0"/>
                        </a:spcAft>
                      </a:pPr>
                      <a:r>
                        <a:rPr lang="tr-TR" sz="1600" b="0" i="0">
                          <a:solidFill>
                            <a:srgbClr val="262626"/>
                          </a:solidFill>
                          <a:latin typeface="Calibri"/>
                        </a:rPr>
                        <a:t>İkincil</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Ham maddeyi ya da yarı işlenmiş maddeyi işleyip kullanılabilir hâle getirir</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sanayi (endüstri), enerji üretimi, inşaat</a:t>
                      </a:r>
                    </a:p>
                  </a:txBody>
                  <a:tcPr marL="54864" marR="54864" marT="18288" marB="18288" anchor="ctr">
                    <a:solidFill>
                      <a:srgbClr val="E3F1E4"/>
                    </a:solidFill>
                  </a:tcPr>
                </a:tc>
              </a:tr>
              <a:tr h="621792">
                <a:tc>
                  <a:txBody>
                    <a:bodyPr wrap="square"/>
                    <a:lstStyle/>
                    <a:p>
                      <a:pPr algn="l">
                        <a:spcBef>
                          <a:spcPts val="0"/>
                        </a:spcBef>
                        <a:spcAft>
                          <a:spcPts val="0"/>
                        </a:spcAft>
                      </a:pPr>
                      <a:r>
                        <a:rPr lang="tr-TR" sz="1600" b="0" i="0">
                          <a:solidFill>
                            <a:srgbClr val="262626"/>
                          </a:solidFill>
                          <a:latin typeface="Calibri"/>
                        </a:rPr>
                        <a:t>Üçüncül</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Hizmet sunar; insan gücüne ihtiyaç fazladır</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ticaret, eğitim, sağlık, güvenlik, hukuk, büro, finans, ulaşım, iletişim, turizm</a:t>
                      </a:r>
                    </a:p>
                  </a:txBody>
                  <a:tcPr marL="54864" marR="54864" marT="18288" marB="18288" anchor="ctr">
                    <a:solidFill>
                      <a:srgbClr val="FFFFFF"/>
                    </a:solidFill>
                  </a:tcPr>
                </a:tc>
              </a:tr>
              <a:tr h="621792">
                <a:tc>
                  <a:txBody>
                    <a:bodyPr wrap="square"/>
                    <a:lstStyle/>
                    <a:p>
                      <a:pPr algn="l">
                        <a:spcBef>
                          <a:spcPts val="0"/>
                        </a:spcBef>
                        <a:spcAft>
                          <a:spcPts val="0"/>
                        </a:spcAft>
                      </a:pPr>
                      <a:r>
                        <a:rPr lang="tr-TR" sz="1600" b="0" i="0">
                          <a:solidFill>
                            <a:srgbClr val="262626"/>
                          </a:solidFill>
                          <a:latin typeface="Calibri"/>
                        </a:rPr>
                        <a:t>Dördüncül</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Bilgi ve enformasyon işler; üretici odaklı hizmet sunar</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yazılım, grafik tasarım, piyasa araştırmaları, coğrafi bilgi sistemleri</a:t>
                      </a:r>
                    </a:p>
                  </a:txBody>
                  <a:tcPr marL="54864" marR="54864" marT="18288" marB="18288" anchor="ctr">
                    <a:solidFill>
                      <a:srgbClr val="E3F1E4"/>
                    </a:solidFill>
                  </a:tcPr>
                </a:tc>
              </a:tr>
              <a:tr h="621792">
                <a:tc>
                  <a:txBody>
                    <a:bodyPr wrap="square"/>
                    <a:lstStyle/>
                    <a:p>
                      <a:pPr algn="l">
                        <a:spcBef>
                          <a:spcPts val="0"/>
                        </a:spcBef>
                        <a:spcAft>
                          <a:spcPts val="0"/>
                        </a:spcAft>
                      </a:pPr>
                      <a:r>
                        <a:rPr lang="tr-TR" sz="1600" b="0" i="0">
                          <a:solidFill>
                            <a:srgbClr val="262626"/>
                          </a:solidFill>
                          <a:latin typeface="Calibri"/>
                        </a:rPr>
                        <a:t>Beşincil</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Yüksek seviyede karar verir; geleceği şekillendirir</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yöneticilerin, hükûmet yetkililerinin, bilim insanlarının stratejik kararları</a:t>
                      </a:r>
                    </a:p>
                  </a:txBody>
                  <a:tcPr marL="54864" marR="54864" marT="18288" marB="18288" anchor="ctr">
                    <a:solidFill>
                      <a:srgbClr val="FFFFFF"/>
                    </a:solidFill>
                  </a:tcPr>
                </a:tc>
              </a:tr>
            </a:tbl>
          </a:graphicData>
        </a:graphic>
      </p:graphicFrame>
      <p:sp>
        <p:nvSpPr>
          <p:cNvPr id="8" name="TextBox 7"/>
          <p:cNvSpPr txBox="1"/>
          <p:nvPr/>
        </p:nvSpPr>
        <p:spPr>
          <a:xfrm>
            <a:off x="502920" y="5833872"/>
            <a:ext cx="11185855" cy="365760"/>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767676"/>
                </a:solidFill>
                <a:latin typeface="Calibri"/>
              </a:rPr>
              <a:t>Ölçüt hep aynı: faaliyetin üretim özelliği.</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145-150</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35 / 210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Gelir kaynakları neden önemli?</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GÖRÜŞ · 5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Bir ülke için farklı sektörlerdeki gelir kaynakları neden önemlidir? Kitabımızdan iki örnekle açıkla.</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147-153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36 / 210</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Gelir kaynakları neden önemli?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ülke için farklı sektörlerdeki gelir kaynakları neden önemlidir? Kitabımızdan iki örnekle açıkla.</a:t>
            </a:r>
          </a:p>
        </p:txBody>
      </p:sp>
      <p:sp>
        <p:nvSpPr>
          <p:cNvPr id="7" name="Rounded Rectangle 6"/>
          <p:cNvSpPr/>
          <p:nvPr/>
        </p:nvSpPr>
        <p:spPr>
          <a:xfrm>
            <a:off x="502920" y="2313432"/>
            <a:ext cx="11185855" cy="38862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313432"/>
            <a:ext cx="109728" cy="3886200"/>
          </a:xfrm>
          <a:prstGeom prst="rect">
            <a:avLst/>
          </a:prstGeom>
          <a:solidFill>
            <a:srgbClr val="2E7D32"/>
          </a:solidFill>
          <a:ln>
            <a:noFill/>
          </a:ln>
          <a:effectLst/>
        </p:spPr>
        <p:txBody>
          <a:bodyPr rtlCol="0" anchor="ctr"/>
          <a:lstStyle/>
          <a:p/>
        </p:txBody>
      </p:sp>
      <p:sp>
        <p:nvSpPr>
          <p:cNvPr id="9" name="TextBox 8"/>
          <p:cNvSpPr txBox="1"/>
          <p:nvPr/>
        </p:nvSpPr>
        <p:spPr>
          <a:xfrm>
            <a:off x="731520" y="2368296"/>
            <a:ext cx="10865815" cy="3776472"/>
          </a:xfrm>
          <a:prstGeom prst="rect">
            <a:avLst/>
          </a:prstGeom>
          <a:noFill/>
        </p:spPr>
        <p:txBody>
          <a:bodyPr wrap="square" anchor="ctr" lIns="73152" rIns="73152" tIns="36576" bIns="36576">
            <a:noAutofit/>
          </a:bodyPr>
          <a:lstStyle/>
          <a:p>
            <a:pPr algn="l">
              <a:spcBef>
                <a:spcPts val="0"/>
              </a:spcBef>
              <a:spcAft>
                <a:spcPts val="400"/>
              </a:spcAft>
            </a:pPr>
            <a:r>
              <a:rPr lang="tr-TR" sz="2300" b="1" i="0">
                <a:solidFill>
                  <a:srgbClr val="2E7D32"/>
                </a:solidFill>
                <a:latin typeface="Calibri"/>
              </a:rPr>
              <a:t>Örnek cevap</a:t>
            </a:r>
          </a:p>
          <a:p>
            <a:pPr algn="l" marL="285913" indent="-285913">
              <a:spcBef>
                <a:spcPts val="0"/>
              </a:spcBef>
              <a:spcAft>
                <a:spcPts val="500"/>
              </a:spcAft>
            </a:pPr>
            <a:r>
              <a:rPr lang="tr-TR" sz="2300" b="1" i="0">
                <a:solidFill>
                  <a:srgbClr val="2C6696"/>
                </a:solidFill>
                <a:latin typeface="Calibri"/>
              </a:rPr>
              <a:t>•  </a:t>
            </a:r>
            <a:r>
              <a:rPr lang="tr-TR" sz="2300" b="0" i="0">
                <a:solidFill>
                  <a:srgbClr val="262626"/>
                </a:solidFill>
                <a:latin typeface="Calibri"/>
              </a:rPr>
              <a:t>Turizm, gelir getiren önemli bir faaliyet koludur ve çok sayıda kişi istihdam eder (s. 149).</a:t>
            </a:r>
          </a:p>
          <a:p>
            <a:pPr algn="l" marL="285913" indent="-285913">
              <a:spcBef>
                <a:spcPts val="0"/>
              </a:spcBef>
              <a:spcAft>
                <a:spcPts val="500"/>
              </a:spcAft>
            </a:pPr>
            <a:r>
              <a:rPr lang="tr-TR" sz="2300" b="1" i="0">
                <a:solidFill>
                  <a:srgbClr val="2C6696"/>
                </a:solidFill>
                <a:latin typeface="Calibri"/>
              </a:rPr>
              <a:t>•  </a:t>
            </a:r>
            <a:r>
              <a:rPr lang="tr-TR" sz="2300" b="0" i="0">
                <a:solidFill>
                  <a:srgbClr val="262626"/>
                </a:solidFill>
                <a:latin typeface="Calibri"/>
              </a:rPr>
              <a:t>Güçlü ve güvenilir finans sistemi olan ülkeler daha fazla yatırım çeker (s. 148).</a:t>
            </a:r>
          </a:p>
          <a:p>
            <a:pPr algn="l" marL="285913" indent="-285913">
              <a:spcBef>
                <a:spcPts val="0"/>
              </a:spcBef>
              <a:spcAft>
                <a:spcPts val="500"/>
              </a:spcAft>
            </a:pPr>
            <a:r>
              <a:rPr lang="tr-TR" sz="2300" b="1" i="0">
                <a:solidFill>
                  <a:srgbClr val="2C6696"/>
                </a:solidFill>
                <a:latin typeface="Calibri"/>
              </a:rPr>
              <a:t>•  </a:t>
            </a:r>
            <a:r>
              <a:rPr lang="tr-TR" sz="2300" b="0" i="0">
                <a:solidFill>
                  <a:srgbClr val="262626"/>
                </a:solidFill>
                <a:latin typeface="Calibri"/>
              </a:rPr>
              <a:t>Birincil ürünlerin katma değeri düşüktür; ham maddeyi işleyen sanayi (pamuktan konfeksiyona) daha fazla gelir sağlar (s. 147, 153).</a:t>
            </a:r>
          </a:p>
          <a:p>
            <a:pPr algn="l" marL="285913" indent="-285913">
              <a:spcBef>
                <a:spcPts val="0"/>
              </a:spcBef>
              <a:spcAft>
                <a:spcPts val="0"/>
              </a:spcAft>
            </a:pPr>
            <a:r>
              <a:rPr lang="tr-TR" sz="2300" b="1" i="0">
                <a:solidFill>
                  <a:srgbClr val="2C6696"/>
                </a:solidFill>
                <a:latin typeface="Calibri"/>
              </a:rPr>
              <a:t>•  </a:t>
            </a:r>
            <a:r>
              <a:rPr lang="tr-TR" sz="2300" b="0" i="0">
                <a:solidFill>
                  <a:srgbClr val="262626"/>
                </a:solidFill>
                <a:latin typeface="Calibri"/>
              </a:rPr>
              <a:t>Gelir tek bir sektöre bağlı kalırsa o sektördeki bir sorun bütün geliri etkiler.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147-153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37 / 210</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Ekonomik faaliyetler sektörlere ayrılırken hangi ölçüt esas alınır?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Madencilik, inşaat ve turizm hangi sektörlerdedir?</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Dördüncül ile beşincil sektörü birer cümleyle ayır.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145-150</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38 / 210</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Çalışma kâğıdı Bölüm 1'in 1-3. maddelerini çöz.</a:t>
            </a:r>
          </a:p>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s. 151'deki etkinliğin tablosuna göz at: 21. haftada 24 faaliyeti beş sektöre yerleştireceğiz.</a:t>
            </a:r>
          </a:p>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Düşün: hangi ekonomik faaliyet kolunda çalışmak isterdin? (s. 151, 4. soru — 21. haftada paylaşacağız)</a:t>
            </a:r>
          </a:p>
          <a:p>
            <a:pPr algn="l" marL="323206" indent="-323206">
              <a:spcBef>
                <a:spcPts val="0"/>
              </a:spcBef>
              <a:spcAft>
                <a:spcPts val="0"/>
              </a:spcAft>
            </a:pPr>
            <a:r>
              <a:rPr lang="tr-TR" sz="2600" b="1" i="0">
                <a:solidFill>
                  <a:srgbClr val="8C4A2F"/>
                </a:solidFill>
                <a:latin typeface="Calibri"/>
              </a:rPr>
              <a:t>•  </a:t>
            </a:r>
            <a:r>
              <a:rPr lang="tr-TR" sz="2600" b="0" i="0">
                <a:solidFill>
                  <a:srgbClr val="262626"/>
                </a:solidFill>
                <a:latin typeface="Calibri"/>
              </a:rPr>
              <a:t>21. haftaya hazırlık: s. 151-153'ü oku.</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151-153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39 / 210</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GNL-COG10-SN-U5 — 20. hafta · Ekonomik Faaliyetlerin Özellikleri (slayt 1-39)</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