
<file path=[Content_Types].xml><?xml version="1.0" encoding="utf-8"?>
<Types xmlns="http://schemas.openxmlformats.org/package/2006/content-types">
  <Default Extension="bin" ContentType="application/vnd.openxmlformats-officedocument.presentationml.printerSettings"/>
  <Default Extension="jpeg" ContentType="image/jpeg"/>
  <Default Extension="rels" ContentType="application/vnd.openxmlformats-package.relationships+xml"/>
  <Default Extension="xlsx" ContentType="application/vnd.openxmlformats-officedocument.spreadsheetml.sheet"/>
  <Default Extension="xml" ContentType="application/xml"/>
  <Override PartName="/docProps/app.xml" ContentType="application/vnd.openxmlformats-officedocument.extended-properties+xml"/>
  <Override PartName="/docProps/core.xml" ContentType="application/vnd.openxmlformats-package.core-properties+xml"/>
  <Override PartName="/ppt/charts/chart1.xml" ContentType="application/vnd.openxmlformats-officedocument.drawingml.chart+xml"/>
  <Override PartName="/ppt/charts/chart2.xml" ContentType="application/vnd.openxmlformats-officedocument.drawingml.chart+xml"/>
  <Override PartName="/ppt/notesMasters/notesMaster1.xml" ContentType="application/vnd.openxmlformats-officedocument.presentationml.notesMaster+xml"/>
  <Override PartName="/ppt/notesSlides/notesSlide36.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95" r:id="rId47"/>
    <p:sldId id="296" r:id="rId48"/>
    <p:sldId id="297" r:id="rId49"/>
    <p:sldId id="298" r:id="rId50"/>
    <p:sldId id="299" r:id="rId51"/>
    <p:sldId id="300" r:id="rId52"/>
    <p:sldId id="301" r:id="rId53"/>
    <p:sldId id="302" r:id="rId54"/>
    <p:sldId id="303" r:id="rId55"/>
    <p:sldId id="304" r:id="rId56"/>
    <p:sldId id="305" r:id="rId57"/>
    <p:sldId id="306" r:id="rId58"/>
    <p:sldId id="307" r:id="rId59"/>
    <p:sldId id="308" r:id="rId60"/>
    <p:sldId id="309" r:id="rId61"/>
    <p:sldId id="310" r:id="rId62"/>
    <p:sldId id="311" r:id="rId63"/>
    <p:sldId id="312" r:id="rId64"/>
    <p:sldId id="313" r:id="rId65"/>
    <p:sldId id="314" r:id="rId66"/>
    <p:sldId id="315" r:id="rId67"/>
    <p:sldId id="316" r:id="rId68"/>
    <p:sldId id="317" r:id="rId69"/>
    <p:sldId id="318" r:id="rId70"/>
    <p:sldId id="319" r:id="rId71"/>
    <p:sldId id="320" r:id="rId72"/>
    <p:sldId id="321" r:id="rId73"/>
    <p:sldId id="322" r:id="rId74"/>
    <p:sldId id="323" r:id="rId75"/>
    <p:sldId id="324" r:id="rId76"/>
    <p:sldId id="325" r:id="rId77"/>
    <p:sldId id="326" r:id="rId78"/>
    <p:sldId id="327" r:id="rId79"/>
    <p:sldId id="328" r:id="rId80"/>
    <p:sldId id="329" r:id="rId81"/>
    <p:sldId id="330" r:id="rId43"/>
  </p:sldIdLst>
  <p:sldSz cx="12191695" cy="6858000" type="screen4x3"/>
  <p:notesSz cx="6858000" cy="9144000"/>
  <p:defaultTextStyle>
    <a:defPPr>
      <a:defRPr lang="tr-TR"/>
    </a:defPPr>
    <a:lvl1pPr marL="0" algn="l" defTabSz="457200" rtl="0" eaLnBrk="1" latinLnBrk="0" hangingPunct="1">
      <a:defRPr lang="tr-TR" sz="1800" kern="1200">
        <a:solidFill>
          <a:schemeClr val="tx1"/>
        </a:solidFill>
        <a:latin typeface="+mn-lt"/>
        <a:ea typeface="+mn-ea"/>
        <a:cs typeface="+mn-cs"/>
      </a:defRPr>
    </a:lvl1pPr>
    <a:lvl2pPr marL="457200" algn="l" defTabSz="457200" rtl="0" eaLnBrk="1" latinLnBrk="0" hangingPunct="1">
      <a:defRPr lang="tr-TR" sz="1800" kern="1200">
        <a:solidFill>
          <a:schemeClr val="tx1"/>
        </a:solidFill>
        <a:latin typeface="+mn-lt"/>
        <a:ea typeface="+mn-ea"/>
        <a:cs typeface="+mn-cs"/>
      </a:defRPr>
    </a:lvl2pPr>
    <a:lvl3pPr marL="914400" algn="l" defTabSz="457200" rtl="0" eaLnBrk="1" latinLnBrk="0" hangingPunct="1">
      <a:defRPr lang="tr-TR" sz="1800" kern="1200">
        <a:solidFill>
          <a:schemeClr val="tx1"/>
        </a:solidFill>
        <a:latin typeface="+mn-lt"/>
        <a:ea typeface="+mn-ea"/>
        <a:cs typeface="+mn-cs"/>
      </a:defRPr>
    </a:lvl3pPr>
    <a:lvl4pPr marL="1371600" algn="l" defTabSz="457200" rtl="0" eaLnBrk="1" latinLnBrk="0" hangingPunct="1">
      <a:defRPr lang="tr-TR" sz="1800" kern="1200">
        <a:solidFill>
          <a:schemeClr val="tx1"/>
        </a:solidFill>
        <a:latin typeface="+mn-lt"/>
        <a:ea typeface="+mn-ea"/>
        <a:cs typeface="+mn-cs"/>
      </a:defRPr>
    </a:lvl4pPr>
    <a:lvl5pPr marL="1828800" algn="l" defTabSz="457200" rtl="0" eaLnBrk="1" latinLnBrk="0" hangingPunct="1">
      <a:defRPr lang="tr-TR" sz="1800" kern="1200">
        <a:solidFill>
          <a:schemeClr val="tx1"/>
        </a:solidFill>
        <a:latin typeface="+mn-lt"/>
        <a:ea typeface="+mn-ea"/>
        <a:cs typeface="+mn-cs"/>
      </a:defRPr>
    </a:lvl5pPr>
    <a:lvl6pPr marL="2286000" algn="l" defTabSz="457200" rtl="0" eaLnBrk="1" latinLnBrk="0" hangingPunct="1">
      <a:defRPr lang="tr-TR" sz="1800" kern="1200">
        <a:solidFill>
          <a:schemeClr val="tx1"/>
        </a:solidFill>
        <a:latin typeface="+mn-lt"/>
        <a:ea typeface="+mn-ea"/>
        <a:cs typeface="+mn-cs"/>
      </a:defRPr>
    </a:lvl6pPr>
    <a:lvl7pPr marL="2743200" algn="l" defTabSz="457200" rtl="0" eaLnBrk="1" latinLnBrk="0" hangingPunct="1">
      <a:defRPr lang="tr-TR" sz="1800" kern="1200">
        <a:solidFill>
          <a:schemeClr val="tx1"/>
        </a:solidFill>
        <a:latin typeface="+mn-lt"/>
        <a:ea typeface="+mn-ea"/>
        <a:cs typeface="+mn-cs"/>
      </a:defRPr>
    </a:lvl7pPr>
    <a:lvl8pPr marL="3200400" algn="l" defTabSz="457200" rtl="0" eaLnBrk="1" latinLnBrk="0" hangingPunct="1">
      <a:defRPr lang="tr-TR" sz="1800" kern="1200">
        <a:solidFill>
          <a:schemeClr val="tx1"/>
        </a:solidFill>
        <a:latin typeface="+mn-lt"/>
        <a:ea typeface="+mn-ea"/>
        <a:cs typeface="+mn-cs"/>
      </a:defRPr>
    </a:lvl8pPr>
    <a:lvl9pPr marL="3657600" algn="l" defTabSz="457200" rtl="0" eaLnBrk="1" latinLnBrk="0" hangingPunct="1">
      <a:defRPr lang="tr-T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124" d="100"/>
          <a:sy n="124" d="100"/>
        </p:scale>
        <p:origin x="-1512" y="-11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printerSettings" Target="printerSettings/printerSettings1.bin"/><Relationship Id="rId3" Type="http://schemas.openxmlformats.org/officeDocument/2006/relationships/presProps" Target="presProps.xml"/><Relationship Id="rId4" Type="http://schemas.openxmlformats.org/officeDocument/2006/relationships/viewProps" Target="viewProps.xml"/><Relationship Id="rId5" Type="http://schemas.openxmlformats.org/officeDocument/2006/relationships/theme" Target="theme/theme1.xml"/><Relationship Id="rId6" Type="http://schemas.openxmlformats.org/officeDocument/2006/relationships/tableStyles" Target="tableStyles.xml"/><Relationship Id="rId8" Type="http://schemas.openxmlformats.org/officeDocument/2006/relationships/notesMaster" Target="notesMasters/notesMaster1.xml"/><Relationship Id="rId43" Type="http://schemas.openxmlformats.org/officeDocument/2006/relationships/slide" Target="slides/slide36.xml"/><Relationship Id="rId47" Type="http://schemas.openxmlformats.org/officeDocument/2006/relationships/slide" Target="slides/slide1.xml"/><Relationship Id="rId48" Type="http://schemas.openxmlformats.org/officeDocument/2006/relationships/slide" Target="slides/slide2.xml"/><Relationship Id="rId49" Type="http://schemas.openxmlformats.org/officeDocument/2006/relationships/slide" Target="slides/slide3.xml"/><Relationship Id="rId50" Type="http://schemas.openxmlformats.org/officeDocument/2006/relationships/slide" Target="slides/slide4.xml"/><Relationship Id="rId51" Type="http://schemas.openxmlformats.org/officeDocument/2006/relationships/slide" Target="slides/slide5.xml"/><Relationship Id="rId52" Type="http://schemas.openxmlformats.org/officeDocument/2006/relationships/slide" Target="slides/slide6.xml"/><Relationship Id="rId53" Type="http://schemas.openxmlformats.org/officeDocument/2006/relationships/slide" Target="slides/slide7.xml"/><Relationship Id="rId54" Type="http://schemas.openxmlformats.org/officeDocument/2006/relationships/slide" Target="slides/slide8.xml"/><Relationship Id="rId55" Type="http://schemas.openxmlformats.org/officeDocument/2006/relationships/slide" Target="slides/slide9.xml"/><Relationship Id="rId56" Type="http://schemas.openxmlformats.org/officeDocument/2006/relationships/slide" Target="slides/slide10.xml"/><Relationship Id="rId57" Type="http://schemas.openxmlformats.org/officeDocument/2006/relationships/slide" Target="slides/slide11.xml"/><Relationship Id="rId58" Type="http://schemas.openxmlformats.org/officeDocument/2006/relationships/slide" Target="slides/slide12.xml"/><Relationship Id="rId59" Type="http://schemas.openxmlformats.org/officeDocument/2006/relationships/slide" Target="slides/slide13.xml"/><Relationship Id="rId60" Type="http://schemas.openxmlformats.org/officeDocument/2006/relationships/slide" Target="slides/slide14.xml"/><Relationship Id="rId61" Type="http://schemas.openxmlformats.org/officeDocument/2006/relationships/slide" Target="slides/slide15.xml"/><Relationship Id="rId62" Type="http://schemas.openxmlformats.org/officeDocument/2006/relationships/slide" Target="slides/slide16.xml"/><Relationship Id="rId63" Type="http://schemas.openxmlformats.org/officeDocument/2006/relationships/slide" Target="slides/slide17.xml"/><Relationship Id="rId64" Type="http://schemas.openxmlformats.org/officeDocument/2006/relationships/slide" Target="slides/slide18.xml"/><Relationship Id="rId65" Type="http://schemas.openxmlformats.org/officeDocument/2006/relationships/slide" Target="slides/slide19.xml"/><Relationship Id="rId66" Type="http://schemas.openxmlformats.org/officeDocument/2006/relationships/slide" Target="slides/slide20.xml"/><Relationship Id="rId67" Type="http://schemas.openxmlformats.org/officeDocument/2006/relationships/slide" Target="slides/slide21.xml"/><Relationship Id="rId68" Type="http://schemas.openxmlformats.org/officeDocument/2006/relationships/slide" Target="slides/slide22.xml"/><Relationship Id="rId69" Type="http://schemas.openxmlformats.org/officeDocument/2006/relationships/slide" Target="slides/slide23.xml"/><Relationship Id="rId70" Type="http://schemas.openxmlformats.org/officeDocument/2006/relationships/slide" Target="slides/slide24.xml"/><Relationship Id="rId71" Type="http://schemas.openxmlformats.org/officeDocument/2006/relationships/slide" Target="slides/slide25.xml"/><Relationship Id="rId72" Type="http://schemas.openxmlformats.org/officeDocument/2006/relationships/slide" Target="slides/slide26.xml"/><Relationship Id="rId73" Type="http://schemas.openxmlformats.org/officeDocument/2006/relationships/slide" Target="slides/slide27.xml"/><Relationship Id="rId74" Type="http://schemas.openxmlformats.org/officeDocument/2006/relationships/slide" Target="slides/slide28.xml"/><Relationship Id="rId75" Type="http://schemas.openxmlformats.org/officeDocument/2006/relationships/slide" Target="slides/slide29.xml"/><Relationship Id="rId76" Type="http://schemas.openxmlformats.org/officeDocument/2006/relationships/slide" Target="slides/slide30.xml"/><Relationship Id="rId77" Type="http://schemas.openxmlformats.org/officeDocument/2006/relationships/slide" Target="slides/slide31.xml"/><Relationship Id="rId78" Type="http://schemas.openxmlformats.org/officeDocument/2006/relationships/slide" Target="slides/slide32.xml"/><Relationship Id="rId79" Type="http://schemas.openxmlformats.org/officeDocument/2006/relationships/slide" Target="slides/slide33.xml"/><Relationship Id="rId80" Type="http://schemas.openxmlformats.org/officeDocument/2006/relationships/slide" Target="slides/slide34.xml"/><Relationship Id="rId81" Type="http://schemas.openxmlformats.org/officeDocument/2006/relationships/slide" Target="slides/slide35.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Sheet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Sheet2.xlsx"/></Relationships>
</file>

<file path=ppt/charts/chart1.xml><?xml version="1.0" encoding="utf-8"?>
<c:chartSpace xmlns:c="http://schemas.openxmlformats.org/drawingml/2006/chart" xmlns:a="http://schemas.openxmlformats.org/drawingml/2006/main" xmlns:r="http://schemas.openxmlformats.org/officeDocument/2006/relationships">
  <c:chart>
    <c:title>
      <c:tx>
        <c:rich>
          <a:bodyPr/>
          <a:lstStyle/>
          <a:p>
            <a:r>
              <a:rPr sz="2000" b="1">
                <a:solidFill>
                  <a:srgbClr val="262626"/>
                </a:solidFill>
                <a:latin typeface="Calibri"/>
              </a:rPr>
              <a:t>İTALYA</a:t>
            </a:r>
          </a:p>
        </c:rich>
      </c:tx>
      <c:layout/>
      <c:overlay val="0"/>
    </c:title>
    <c:autoTitleDeleted val="0"/>
    <c:plotArea>
      <c:pieChart>
        <c:varyColors val="1"/>
        <c:ser>
          <c:idx val="0"/>
          <c:order val="0"/>
          <c:tx>
            <c:strRef>
              <c:f>Sheet1!$B$1</c:f>
              <c:strCache>
                <c:ptCount val="1"/>
                <c:pt idx="0">
                  <c:v>İTALYA</c:v>
                </c:pt>
              </c:strCache>
            </c:strRef>
          </c:tx>
          <c:dPt>
            <c:idx val="0"/>
            <c:spPr>
              <a:solidFill>
                <a:srgbClr val="2E7D5B"/>
              </a:solidFill>
            </c:spPr>
          </c:dPt>
          <c:dPt>
            <c:idx val="1"/>
            <c:spPr>
              <a:solidFill>
                <a:srgbClr val="C0392B"/>
              </a:solidFill>
            </c:spPr>
          </c:dPt>
          <c:dPt>
            <c:idx val="2"/>
            <c:spPr>
              <a:solidFill>
                <a:srgbClr val="2C7FB8"/>
              </a:solidFill>
            </c:spPr>
          </c:dPt>
          <c:cat>
            <c:strRef>
              <c:f>Sheet1!$A$2:$A$4</c:f>
              <c:strCache>
                <c:ptCount val="3"/>
                <c:pt idx="0">
                  <c:v>TARIM</c:v>
                </c:pt>
                <c:pt idx="1">
                  <c:v>SANAYİ</c:v>
                </c:pt>
                <c:pt idx="2">
                  <c:v>HİZMET</c:v>
                </c:pt>
              </c:strCache>
            </c:strRef>
          </c:cat>
          <c:val>
            <c:numRef>
              <c:f>Sheet1!$B$2:$B$4</c:f>
              <c:numCache>
                <c:formatCode>0.0</c:formatCode>
                <c:ptCount val="3"/>
                <c:pt idx="0">
                  <c:v>3.6</c:v>
                </c:pt>
                <c:pt idx="1">
                  <c:v>26.6</c:v>
                </c:pt>
                <c:pt idx="2">
                  <c:v>69.8</c:v>
                </c:pt>
              </c:numCache>
            </c:numRef>
          </c:val>
        </c:ser>
        <c:dLbls>
          <c:numFmt formatCode="&quot;%&quot;General" sourceLinked="0"/>
          <c:txPr>
            <a:bodyPr wrap="none"/>
            <a:lstStyle/>
            <a:p>
              <a:pPr>
                <a:defRPr sz="1800" b="1">
                  <a:solidFill>
                    <a:srgbClr val="262626"/>
                  </a:solidFill>
                  <a:latin typeface="Calibri"/>
                </a:defRPr>
              </a:pPr>
            </a:p>
          </c:txPr>
          <c:dLblPos val="outEnd"/>
          <c:showLegendKey val="0"/>
          <c:showVal val="1"/>
          <c:showCatName val="0"/>
          <c:showSerName val="0"/>
          <c:showPercent val="0"/>
          <c:showBubbleSize val="0"/>
          <c:showLeaderLines val="1"/>
        </c:dLbls>
      </c:pieChart>
    </c:plotArea>
    <c:legend>
      <c:legendPos val="b"/>
      <c:overlay val="0"/>
      <c:txPr>
        <a:bodyPr/>
        <a:lstStyle/>
        <a:p>
          <a:pPr>
            <a:defRPr sz="1600" b="0">
              <a:solidFill>
                <a:srgbClr val="262626"/>
              </a:solidFill>
              <a:latin typeface="Calibri"/>
            </a:defRPr>
          </a:pPr>
        </a:p>
      </c:txPr>
    </c:legend>
    <c:dispBlanksAs val="gap"/>
  </c:chart>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chart>
    <c:title>
      <c:tx>
        <c:rich>
          <a:bodyPr/>
          <a:lstStyle/>
          <a:p>
            <a:r>
              <a:rPr sz="2000" b="1">
                <a:solidFill>
                  <a:srgbClr val="262626"/>
                </a:solidFill>
                <a:latin typeface="Calibri"/>
              </a:rPr>
              <a:t>ZAMBİYA</a:t>
            </a:r>
          </a:p>
        </c:rich>
      </c:tx>
      <c:layout/>
      <c:overlay val="0"/>
    </c:title>
    <c:autoTitleDeleted val="0"/>
    <c:plotArea>
      <c:pieChart>
        <c:varyColors val="1"/>
        <c:ser>
          <c:idx val="0"/>
          <c:order val="0"/>
          <c:tx>
            <c:strRef>
              <c:f>Sheet1!$B$1</c:f>
              <c:strCache>
                <c:ptCount val="1"/>
                <c:pt idx="0">
                  <c:v>ZAMBİYA</c:v>
                </c:pt>
              </c:strCache>
            </c:strRef>
          </c:tx>
          <c:dPt>
            <c:idx val="0"/>
            <c:spPr>
              <a:solidFill>
                <a:srgbClr val="2E7D5B"/>
              </a:solidFill>
            </c:spPr>
          </c:dPt>
          <c:dPt>
            <c:idx val="1"/>
            <c:spPr>
              <a:solidFill>
                <a:srgbClr val="C0392B"/>
              </a:solidFill>
            </c:spPr>
          </c:dPt>
          <c:dPt>
            <c:idx val="2"/>
            <c:spPr>
              <a:solidFill>
                <a:srgbClr val="2C7FB8"/>
              </a:solidFill>
            </c:spPr>
          </c:dPt>
          <c:cat>
            <c:strRef>
              <c:f>Sheet1!$A$2:$A$4</c:f>
              <c:strCache>
                <c:ptCount val="3"/>
                <c:pt idx="0">
                  <c:v>TARIM</c:v>
                </c:pt>
                <c:pt idx="1">
                  <c:v>SANAYİ</c:v>
                </c:pt>
                <c:pt idx="2">
                  <c:v>HİZMET</c:v>
                </c:pt>
              </c:strCache>
            </c:strRef>
          </c:cat>
          <c:val>
            <c:numRef>
              <c:f>Sheet1!$B$2:$B$4</c:f>
              <c:numCache>
                <c:formatCode>0.0</c:formatCode>
                <c:ptCount val="3"/>
                <c:pt idx="0">
                  <c:v>55.4</c:v>
                </c:pt>
                <c:pt idx="1">
                  <c:v>9.9</c:v>
                </c:pt>
                <c:pt idx="2">
                  <c:v>34.7</c:v>
                </c:pt>
              </c:numCache>
            </c:numRef>
          </c:val>
        </c:ser>
        <c:dLbls>
          <c:numFmt formatCode="&quot;%&quot;General" sourceLinked="0"/>
          <c:txPr>
            <a:bodyPr wrap="none"/>
            <a:lstStyle/>
            <a:p>
              <a:pPr>
                <a:defRPr sz="1800" b="1">
                  <a:solidFill>
                    <a:srgbClr val="262626"/>
                  </a:solidFill>
                  <a:latin typeface="Calibri"/>
                </a:defRPr>
              </a:pPr>
            </a:p>
          </c:txPr>
          <c:dLblPos val="outEnd"/>
          <c:showLegendKey val="0"/>
          <c:showVal val="1"/>
          <c:showCatName val="0"/>
          <c:showSerName val="0"/>
          <c:showPercent val="0"/>
          <c:showBubbleSize val="0"/>
          <c:showLeaderLines val="1"/>
        </c:dLbls>
      </c:pieChart>
    </c:plotArea>
    <c:legend>
      <c:legendPos val="b"/>
      <c:overlay val="0"/>
      <c:txPr>
        <a:bodyPr/>
        <a:lstStyle/>
        <a:p>
          <a:pPr>
            <a:defRPr sz="1600" b="0">
              <a:solidFill>
                <a:srgbClr val="262626"/>
              </a:solidFill>
              <a:latin typeface="Calibri"/>
            </a:defRPr>
          </a:pPr>
        </a:p>
      </c:txPr>
    </c:legend>
    <c:dispBlanksAs val="gap"/>
  </c:chart>
  <c:txPr>
    <a:bodyPr/>
    <a:lstStyle/>
    <a:p>
      <a:pPr>
        <a:defRPr sz="1800"/>
      </a:pPr>
      <a:endParaRPr lang="en-US"/>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p="http://schemas.openxmlformats.org/presentationml/2006/main" xmlns:r="http://schemas.openxmlformats.org/officeDocument/2006/relationships">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lang="tr-TR" sz="1200"/>
            </a:lvl1pPr>
          </a:lstStyle>
          <a:p>
            <a:endParaRPr lang="tr-T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lang="tr-TR" sz="1200"/>
            </a:lvl1pPr>
          </a:lstStyle>
          <a:p>
            <a:fld id="{0F89C1C7-3DCD-1040-A9CF-14679D8B5DDD}" type="datetimeFigureOut">
              <a:rPr lang="tr-TR" smtClean="0"/>
              <a:t>10/17/16</a:t>
            </a:fld>
            <a:endParaRPr lang="tr-T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r-T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lang="tr-TR" sz="1200"/>
            </a:lvl1pPr>
          </a:lstStyle>
          <a:p>
            <a:endParaRPr lang="tr-T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lang="tr-TR" sz="1200"/>
            </a:lvl1pPr>
          </a:lstStyle>
          <a:p>
            <a:fld id="{BB5E49A5-4136-284D-997B-48E1D791AD67}" type="slidenum">
              <a:rPr lang="tr-TR" smtClean="0"/>
              <a:t>‹#›</a:t>
            </a:fld>
            <a:endParaRPr lang="tr-TR"/>
          </a:p>
        </p:txBody>
      </p:sp>
    </p:spTree>
    <p:extLst>
      <p:ext uri="{BB962C8B-B14F-4D97-AF65-F5344CB8AC3E}">
        <p14:creationId xmlns:p14="http://schemas.microsoft.com/office/powerpoint/2010/main" val="2623252185"/>
      </p:ext>
    </p:extLst>
  </p:cSld>
  <p:clrMap bg1="lt1" tx1="dk1" bg2="lt2" tx2="dk2" accent1="accent1" accent2="accent2" accent3="accent3" accent4="accent4" accent5="accent5" accent6="accent6" hlink="hlink" folHlink="folHlink"/>
  <p:notesStyle>
    <a:lvl1pPr marL="0" algn="l" defTabSz="457200" rtl="0" eaLnBrk="1" latinLnBrk="0" hangingPunct="1">
      <a:defRPr lang="tr-TR" sz="1200" kern="1200">
        <a:solidFill>
          <a:schemeClr val="tx1"/>
        </a:solidFill>
        <a:latin typeface="+mn-lt"/>
        <a:ea typeface="+mn-ea"/>
        <a:cs typeface="+mn-cs"/>
      </a:defRPr>
    </a:lvl1pPr>
    <a:lvl2pPr marL="457200" algn="l" defTabSz="457200" rtl="0" eaLnBrk="1" latinLnBrk="0" hangingPunct="1">
      <a:defRPr lang="tr-TR" sz="1200" kern="1200">
        <a:solidFill>
          <a:schemeClr val="tx1"/>
        </a:solidFill>
        <a:latin typeface="+mn-lt"/>
        <a:ea typeface="+mn-ea"/>
        <a:cs typeface="+mn-cs"/>
      </a:defRPr>
    </a:lvl2pPr>
    <a:lvl3pPr marL="914400" algn="l" defTabSz="457200" rtl="0" eaLnBrk="1" latinLnBrk="0" hangingPunct="1">
      <a:defRPr lang="tr-TR" sz="1200" kern="1200">
        <a:solidFill>
          <a:schemeClr val="tx1"/>
        </a:solidFill>
        <a:latin typeface="+mn-lt"/>
        <a:ea typeface="+mn-ea"/>
        <a:cs typeface="+mn-cs"/>
      </a:defRPr>
    </a:lvl3pPr>
    <a:lvl4pPr marL="1371600" algn="l" defTabSz="457200" rtl="0" eaLnBrk="1" latinLnBrk="0" hangingPunct="1">
      <a:defRPr lang="tr-TR" sz="1200" kern="1200">
        <a:solidFill>
          <a:schemeClr val="tx1"/>
        </a:solidFill>
        <a:latin typeface="+mn-lt"/>
        <a:ea typeface="+mn-ea"/>
        <a:cs typeface="+mn-cs"/>
      </a:defRPr>
    </a:lvl4pPr>
    <a:lvl5pPr marL="1828800" algn="l" defTabSz="457200" rtl="0" eaLnBrk="1" latinLnBrk="0" hangingPunct="1">
      <a:defRPr lang="tr-TR" sz="1200" kern="1200">
        <a:solidFill>
          <a:schemeClr val="tx1"/>
        </a:solidFill>
        <a:latin typeface="+mn-lt"/>
        <a:ea typeface="+mn-ea"/>
        <a:cs typeface="+mn-cs"/>
      </a:defRPr>
    </a:lvl5pPr>
    <a:lvl6pPr marL="2286000" algn="l" defTabSz="457200" rtl="0" eaLnBrk="1" latinLnBrk="0" hangingPunct="1">
      <a:defRPr lang="tr-TR" sz="1200" kern="1200">
        <a:solidFill>
          <a:schemeClr val="tx1"/>
        </a:solidFill>
        <a:latin typeface="+mn-lt"/>
        <a:ea typeface="+mn-ea"/>
        <a:cs typeface="+mn-cs"/>
      </a:defRPr>
    </a:lvl6pPr>
    <a:lvl7pPr marL="2743200" algn="l" defTabSz="457200" rtl="0" eaLnBrk="1" latinLnBrk="0" hangingPunct="1">
      <a:defRPr lang="tr-TR" sz="1200" kern="1200">
        <a:solidFill>
          <a:schemeClr val="tx1"/>
        </a:solidFill>
        <a:latin typeface="+mn-lt"/>
        <a:ea typeface="+mn-ea"/>
        <a:cs typeface="+mn-cs"/>
      </a:defRPr>
    </a:lvl7pPr>
    <a:lvl8pPr marL="3200400" algn="l" defTabSz="457200" rtl="0" eaLnBrk="1" latinLnBrk="0" hangingPunct="1">
      <a:defRPr lang="tr-TR" sz="1200" kern="1200">
        <a:solidFill>
          <a:schemeClr val="tx1"/>
        </a:solidFill>
        <a:latin typeface="+mn-lt"/>
        <a:ea typeface="+mn-ea"/>
        <a:cs typeface="+mn-cs"/>
      </a:defRPr>
    </a:lvl8pPr>
    <a:lvl9pPr marL="3657600" algn="l" defTabSz="457200" rtl="0" eaLnBrk="1" latinLnBrk="0" hangingPunct="1">
      <a:defRPr lang="tr-TR" sz="1200" kern="1200">
        <a:solidFill>
          <a:schemeClr val="tx1"/>
        </a:solidFill>
        <a:latin typeface="+mn-lt"/>
        <a:ea typeface="+mn-ea"/>
        <a:cs typeface="+mn-cs"/>
      </a:defRPr>
    </a:lvl9pPr>
  </p:notesStyle>
</p:notesMaster>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6.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5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5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5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5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5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5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5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5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5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6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6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6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6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6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6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6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_rels/notesSlide6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_rels/notesSlide6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_rels/notesSlide6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0.xml"/></Relationships>
</file>

<file path=ppt/notesSlides/_rels/notesSlide7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1.xml"/></Relationships>
</file>

<file path=ppt/notesSlides/_rels/notesSlide7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2.xml"/></Relationships>
</file>

<file path=ppt/notesSlides/_rels/notesSlide7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3.xml"/></Relationships>
</file>

<file path=ppt/notesSlides/_rels/notesSlide7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4.xml"/></Relationships>
</file>

<file path=ppt/notesSlides/_rels/notesSlide7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5.xml"/></Relationships>
</file>

<file path=ppt/notesSlides/notesSlide3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Kaynak gösterimi — 5846 sayılı Kanun md. 34 eğitim amaçlı seçme ve toplama eserlerde eserin ve eser sahibinin adının belirtilmesini ister. Derste gösterilmesi gerekmez; dosyayı paylaşırken bu slaytı silmeyin.</a:t>
            </a:r>
          </a:p>
        </p:txBody>
      </p:sp>
      <p:sp>
        <p:nvSpPr>
          <p:cNvPr id="4" name="Slide Number Placeholder 3"/>
          <p:cNvSpPr>
            <a:spLocks noGrp="1"/>
          </p:cNvSpPr>
          <p:nvPr>
            <p:ph type="sldNum" idx="5" sz="quarter"/>
          </p:nvPr>
        </p:nvSpPr>
        <p:spPr/>
      </p:sp>
    </p:spTree>
  </p:cSld>
  <p:clrMapOvr>
    <a:masterClrMapping/>
  </p:clrMapOvr>
</p:notes>
</file>

<file path=ppt/notesSlides/notesSlide4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Haftanın süreç bileşenlerini göstermek: faaliyetleri tasnif etme (c) ve etiketleme (ç); ikinci ders saatinin sonunda 5.2'nin ilk bileşeni (grafikleri bileşenleriyle tanıma).</a:t>
            </a:r>
          </a:p>
          <a:p/>
          <a:p>
            <a:r>
              <a:t>NASIL: Bugün 24 faaliyeti beş sektöre yerleştirip etiketleyeceğiz; grid ile öğrendiklerimizi yoklayacağız; sonra sektörlerin ülkelerin gelişmişliğiyle ilişkisine geçeceğiz.</a:t>
            </a:r>
          </a:p>
          <a:p/>
          <a:p>
            <a:r>
              <a:t>KAYNAK: Program (2026) COĞ.10.5.1 c-ç, COĞ.10.5.2 a.</a:t>
            </a:r>
          </a:p>
        </p:txBody>
      </p:sp>
      <p:sp>
        <p:nvSpPr>
          <p:cNvPr id="4" name="Slide Number Placeholder 3"/>
          <p:cNvSpPr>
            <a:spLocks noGrp="1"/>
          </p:cNvSpPr>
          <p:nvPr>
            <p:ph type="sldNum" idx="5" sz="quarter"/>
          </p:nvPr>
        </p:nvSpPr>
        <p:spPr/>
      </p:sp>
    </p:spTree>
  </p:cSld>
  <p:clrMapOvr>
    <a:masterClrMapping/>
  </p:clrMapOvr>
</p:notes>
</file>

<file path=ppt/notesSlides/notesSlide4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Blok dersin akışı.</a:t>
            </a:r>
          </a:p>
          <a:p/>
          <a:p>
            <a:r>
              <a:t>NASIL: Etkinliğin iki adımı birinci ders saatidir (kitap 40 dk; burada 36 dk). Grid ve 5.2 ikinci ders saatidir.</a:t>
            </a:r>
          </a:p>
          <a:p/>
          <a:p>
            <a:r>
              <a:t>KAYNAK: Ders planı, 21. hafta akışı.</a:t>
            </a:r>
          </a:p>
        </p:txBody>
      </p:sp>
      <p:sp>
        <p:nvSpPr>
          <p:cNvPr id="4" name="Slide Number Placeholder 3"/>
          <p:cNvSpPr>
            <a:spLocks noGrp="1"/>
          </p:cNvSpPr>
          <p:nvPr>
            <p:ph type="sldNum" idx="5" sz="quarter"/>
          </p:nvPr>
        </p:nvSpPr>
        <p:spPr/>
      </p:sp>
    </p:spTree>
  </p:cSld>
  <p:clrMapOvr>
    <a:masterClrMapping/>
  </p:clrMapOvr>
</p:notes>
</file>

<file path=ppt/notesSlides/notesSlide4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20. haftanın hatırlanması; ev çalışmasının (çalışma kâğıdı 1-3) kısa kontrolü.</a:t>
            </a:r>
          </a:p>
          <a:p/>
          <a:p>
            <a:r>
              <a:t>SÜRE: 2 dk; parmakla değil sözlü, sınıfça.</a:t>
            </a:r>
          </a:p>
          <a:p/>
          <a:p>
            <a:r>
              <a:t>NASIL: Ev kâğıtlarını sıra üstünde görün; çalışma kâğıdının 1-3. maddelerinin cevapları anahtardadır, en çok karıştırılan sektörü not edin.</a:t>
            </a:r>
          </a:p>
          <a:p/>
          <a:p>
            <a:r>
              <a:t>KAYNAK: Kitap s. 146-150.</a:t>
            </a:r>
          </a:p>
        </p:txBody>
      </p:sp>
      <p:sp>
        <p:nvSpPr>
          <p:cNvPr id="4" name="Slide Number Placeholder 3"/>
          <p:cNvSpPr>
            <a:spLocks noGrp="1"/>
          </p:cNvSpPr>
          <p:nvPr>
            <p:ph type="sldNum" idx="5" sz="quarter"/>
          </p:nvPr>
        </p:nvSpPr>
        <p:spPr/>
      </p:sp>
    </p:spTree>
  </p:cSld>
  <p:clrMapOvr>
    <a:masterClrMapping/>
  </p:clrMapOvr>
</p:notes>
</file>

<file path=ppt/notesSlides/notesSlide4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a:t>
            </a:r>
          </a:p>
          <a:p/>
          <a:p>
            <a:r>
              <a:t>BEKLENEN CEVAP: Anahtar sözcükler kitabın tanımlarının özüdür: s. 146 doğal ortamdan temel maddeler, s. 147 ham maddenin işlenmesi, s. 148 hizmetler, s. 150 bilgi ve enformasyon işleme, yüksek seviyede karar verme.</a:t>
            </a:r>
          </a:p>
          <a:p/>
          <a:p>
            <a:r>
              <a:t>KAYNAK: Kitap s. 146-150.</a:t>
            </a:r>
          </a:p>
        </p:txBody>
      </p:sp>
      <p:sp>
        <p:nvSpPr>
          <p:cNvPr id="4" name="Slide Number Placeholder 3"/>
          <p:cNvSpPr>
            <a:spLocks noGrp="1"/>
          </p:cNvSpPr>
          <p:nvPr>
            <p:ph type="sldNum" idx="5" sz="quarter"/>
          </p:nvPr>
        </p:nvSpPr>
        <p:spPr/>
      </p:sp>
    </p:spTree>
  </p:cSld>
  <p:clrMapOvr>
    <a:masterClrMapping/>
  </p:clrMapOvr>
</p:notes>
</file>

<file path=ppt/notesSlides/notesSlide4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Etkinliği tanıtmak.</a:t>
            </a:r>
          </a:p>
          <a:p/>
          <a:p>
            <a:r>
              <a:t>SÜRE: Kitap etkinliğe 40 dk verir; burada 36 dk'dır: 1. adım 13 dk (tanıtım 2 · sınıflandırma 11), kontrol 5 dk, 2. adım 18 dk (1-3. sorular 10, 4. soru 8).</a:t>
            </a:r>
          </a:p>
          <a:p/>
          <a:p>
            <a:r>
              <a:t>NASIL: Etkinlik bireyseldir: öğrenci tabloyu kitabında doldurur. Kitapları açık tutun.</a:t>
            </a:r>
          </a:p>
          <a:p/>
          <a:p>
            <a:r>
              <a:t>KAYNAK: Kitap s. 151; program COĞ.10.5.1 öğrenme-öğretme uygulamaları.</a:t>
            </a:r>
          </a:p>
        </p:txBody>
      </p:sp>
      <p:sp>
        <p:nvSpPr>
          <p:cNvPr id="4" name="Slide Number Placeholder 3"/>
          <p:cNvSpPr>
            <a:spLocks noGrp="1"/>
          </p:cNvSpPr>
          <p:nvPr>
            <p:ph type="sldNum" idx="5" sz="quarter"/>
          </p:nvPr>
        </p:nvSpPr>
        <p:spPr/>
      </p:sp>
    </p:spTree>
  </p:cSld>
  <p:clrMapOvr>
    <a:masterClrMapping/>
  </p:clrMapOvr>
</p:notes>
</file>

<file path=ppt/notesSlides/notesSlide4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Süreç bileşeni c-ç: 24 faaliyeti üretim özelliğine göre beş sektöre tasnif etmek ve etiketlemek.</a:t>
            </a:r>
          </a:p>
          <a:p/>
          <a:p>
            <a:r>
              <a:t>SÜRE: 11 dk bireysel.</a:t>
            </a:r>
          </a:p>
          <a:p/>
          <a:p>
            <a:r>
              <a:t>NASIL: Dolaşarak takılan öğrenciye ölçütü sorun: 'Bu faaliyet doğal ortama mı bağlı, ham madde mi işliyor, hizmet mi sunuyor, bilgi mi işliyor, karar mı veriyor?' Erken bitiren öğrenci tartışmalı bulduğu faaliyeti işaretler.</a:t>
            </a:r>
          </a:p>
          <a:p/>
          <a:p>
            <a:r>
              <a:t>KAYNAK: Kitap s. 151 1. adım tablosu (kitaptaki sırayla).</a:t>
            </a:r>
          </a:p>
        </p:txBody>
      </p:sp>
      <p:sp>
        <p:nvSpPr>
          <p:cNvPr id="4" name="Slide Number Placeholder 3"/>
          <p:cNvSpPr>
            <a:spLocks noGrp="1"/>
          </p:cNvSpPr>
          <p:nvPr>
            <p:ph type="sldNum" idx="5" sz="quarter"/>
          </p:nvPr>
        </p:nvSpPr>
        <p:spPr/>
      </p:sp>
    </p:spTree>
  </p:cSld>
  <p:clrMapOvr>
    <a:masterClrMapping/>
  </p:clrMapOvr>
</p:notes>
</file>

<file path=ppt/notesSlides/notesSlide4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 kitabın sektör tanımlarına göre 24 faaliyet.</a:t>
            </a:r>
          </a:p>
          <a:p/>
          <a:p>
            <a:r>
              <a:t>SÜRE: Kontrol aşaması 5 dk: tablo 2 dk, tartışmalılar 3 dk.</a:t>
            </a:r>
          </a:p>
          <a:p/>
          <a:p>
            <a:r>
              <a:t>BEKLENEN CEVAP: Birincil 5 · ikincil 3 · üçüncül 10 · dördüncül 5 · beşincil 1 = 24. Dayanaklar: s. 146 birincil, s. 147 ikincil, s. 148 sigortacılık (finans), güvenlik, eğitim, sağlık, ticaret; s. 149 ulaşım, iletişim, turizm; basın-yayın, iletişim kolundaki 'gazete, dergi, radyo, televizyon' kapsamındadır; s. 150 grafik tasarım, bilişim ve ağ uzmanlığı, coğrafi bilgi sistemleri, reklam yayıncılığı, donanım ve yazılım hizmetleri; yönetim kurulu başkanı s. 150 'küresel şirketlerin CEO'ları' ile beşincildir.</a:t>
            </a:r>
          </a:p>
          <a:p/>
          <a:p>
            <a:r>
              <a:t>KAYNAK: Kitap s. 146-151.</a:t>
            </a:r>
          </a:p>
          <a:p/>
          <a:p>
            <a:r>
              <a:t>NOT: Kitabın etkinlik tablosunda 'reklam yayımcılığı', s. 150 listesinde 'reklam yayıncılığı' yazılıdır; ikisi aynı faaliyettir.</a:t>
            </a:r>
          </a:p>
        </p:txBody>
      </p:sp>
      <p:sp>
        <p:nvSpPr>
          <p:cNvPr id="4" name="Slide Number Placeholder 3"/>
          <p:cNvSpPr>
            <a:spLocks noGrp="1"/>
          </p:cNvSpPr>
          <p:nvPr>
            <p:ph type="sldNum" idx="5" sz="quarter"/>
          </p:nvPr>
        </p:nvSpPr>
        <p:spPr/>
      </p:sp>
    </p:spTree>
  </p:cSld>
  <p:clrMapOvr>
    <a:masterClrMapping/>
  </p:clrMapOvr>
</p:notes>
</file>

<file path=ppt/notesSlides/notesSlide4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Etiketlemede tartışmalı faaliyetleri gerekçeyle çözmek (E3.5 açık fikirlilik).</a:t>
            </a:r>
          </a:p>
          <a:p/>
          <a:p>
            <a:r>
              <a:t>SÜRE: 3 dk; iki-üç gerekçe dinleyin.</a:t>
            </a:r>
          </a:p>
          <a:p/>
          <a:p>
            <a:r>
              <a:t>KAYNAK: Kitap s. 149-151.</a:t>
            </a:r>
          </a:p>
        </p:txBody>
      </p:sp>
      <p:sp>
        <p:nvSpPr>
          <p:cNvPr id="4" name="Slide Number Placeholder 3"/>
          <p:cNvSpPr>
            <a:spLocks noGrp="1"/>
          </p:cNvSpPr>
          <p:nvPr>
            <p:ph type="sldNum" idx="5" sz="quarter"/>
          </p:nvPr>
        </p:nvSpPr>
        <p:spPr/>
      </p:sp>
    </p:spTree>
  </p:cSld>
  <p:clrMapOvr>
    <a:masterClrMapping/>
  </p:clrMapOvr>
</p:notes>
</file>

<file path=ppt/notesSlides/notesSlide4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a:t>
            </a:r>
          </a:p>
          <a:p/>
          <a:p>
            <a:r>
              <a:t>BEKLENEN CEVAP: Kitap: Haber ve bilginin gazete, dergi, radyo, televizyon, telefon ve genel ağ üzerinden iletilmesi süreçleridir. Dördüncül listede 'reklam yayıncılığı' ve 'iletişim hizmetleri' vardır (s. 150); iletişim kolunun bir bölümünü dördüncüle yazan öğrencinin gerekçesi dinlenir.</a:t>
            </a:r>
          </a:p>
          <a:p/>
          <a:p>
            <a:r>
              <a:t>KAYNAK: Kitap s. 149-150.</a:t>
            </a:r>
          </a:p>
        </p:txBody>
      </p:sp>
      <p:sp>
        <p:nvSpPr>
          <p:cNvPr id="4" name="Slide Number Placeholder 3"/>
          <p:cNvSpPr>
            <a:spLocks noGrp="1"/>
          </p:cNvSpPr>
          <p:nvPr>
            <p:ph type="sldNum" idx="5" sz="quarter"/>
          </p:nvPr>
        </p:nvSpPr>
        <p:spPr/>
      </p:sp>
    </p:spTree>
  </p:cSld>
  <p:clrMapOvr>
    <a:masterClrMapping/>
  </p:clrMapOvr>
</p:notes>
</file>

<file path=ppt/notesSlides/notesSlide4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2. adım 1. soru: sınıflandırmanın ölçütü (süreç bileşeni a'nın pekiştirilmesi).</a:t>
            </a:r>
          </a:p>
          <a:p/>
          <a:p>
            <a:r>
              <a:t>SÜRE: 1-3. sorular 10 dk: bireysel yazma 5 dk, paylaşım ve örnek cevaplar 5 dk.</a:t>
            </a:r>
          </a:p>
          <a:p/>
          <a:p>
            <a:r>
              <a:t>KAYNAK: Kitap s. 151.</a:t>
            </a:r>
          </a:p>
        </p:txBody>
      </p:sp>
      <p:sp>
        <p:nvSpPr>
          <p:cNvPr id="4" name="Slide Number Placeholder 3"/>
          <p:cNvSpPr>
            <a:spLocks noGrp="1"/>
          </p:cNvSpPr>
          <p:nvPr>
            <p:ph type="sldNum" idx="5" sz="quarter"/>
          </p:nvPr>
        </p:nvSpPr>
        <p:spPr/>
      </p:sp>
    </p:spTree>
  </p:cSld>
  <p:clrMapOvr>
    <a:masterClrMapping/>
  </p:clrMapOvr>
</p:notes>
</file>

<file path=ppt/notesSlides/notesSlide5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a:t>
            </a:r>
          </a:p>
          <a:p/>
          <a:p>
            <a:r>
              <a:t>BEKLENEN CEVAP: Kitap: Ekonomik faaliyetlerin sektörlere göre sınıflandırılmasında ilgili ekonomik faaliyetin sahip olduğu özellikler belirleyici bir faktördür. 'Aynı sektörde geliri farklı işler' cümlesi genel kabul gören bilgidir.</a:t>
            </a:r>
          </a:p>
          <a:p/>
          <a:p>
            <a:r>
              <a:t>KAYNAK: Kitap s. 145, 151, 153.</a:t>
            </a:r>
          </a:p>
        </p:txBody>
      </p:sp>
      <p:sp>
        <p:nvSpPr>
          <p:cNvPr id="4" name="Slide Number Placeholder 3"/>
          <p:cNvSpPr>
            <a:spLocks noGrp="1"/>
          </p:cNvSpPr>
          <p:nvPr>
            <p:ph type="sldNum" idx="5" sz="quarter"/>
          </p:nvPr>
        </p:nvSpPr>
        <p:spPr/>
      </p:sp>
    </p:spTree>
  </p:cSld>
  <p:clrMapOvr>
    <a:masterClrMapping/>
  </p:clrMapOvr>
</p:notes>
</file>

<file path=ppt/notesSlides/notesSlide5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2. adım 2. soru: kullanılan ölçütleri adlandırmak (E3.7 sistematiklik).</a:t>
            </a:r>
          </a:p>
          <a:p/>
          <a:p>
            <a:r>
              <a:t>KAYNAK: Kitap s. 151.</a:t>
            </a:r>
          </a:p>
        </p:txBody>
      </p:sp>
      <p:sp>
        <p:nvSpPr>
          <p:cNvPr id="4" name="Slide Number Placeholder 3"/>
          <p:cNvSpPr>
            <a:spLocks noGrp="1"/>
          </p:cNvSpPr>
          <p:nvPr>
            <p:ph type="sldNum" idx="5" sz="quarter"/>
          </p:nvPr>
        </p:nvSpPr>
        <p:spPr/>
      </p:sp>
    </p:spTree>
  </p:cSld>
  <p:clrMapOvr>
    <a:masterClrMapping/>
  </p:clrMapOvr>
</p:notes>
</file>

<file path=ppt/notesSlides/notesSlide5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 beş sorudan oluşan bir karar listesi.</a:t>
            </a:r>
          </a:p>
          <a:p/>
          <a:p>
            <a:r>
              <a:t>BEKLENEN CEVAP: Sorular kitabın sektör tanımlarından türetildi (s. 145-150). Programın deyişiyle ölçüt 'ekonomik sektörlerin üretim özellikleri'dir.</a:t>
            </a:r>
          </a:p>
          <a:p/>
          <a:p>
            <a:r>
              <a:t>KAYNAK: Kitap s. 145-150; program COĞ.10.5.1.</a:t>
            </a:r>
          </a:p>
        </p:txBody>
      </p:sp>
      <p:sp>
        <p:nvSpPr>
          <p:cNvPr id="4" name="Slide Number Placeholder 3"/>
          <p:cNvSpPr>
            <a:spLocks noGrp="1"/>
          </p:cNvSpPr>
          <p:nvPr>
            <p:ph type="sldNum" idx="5" sz="quarter"/>
          </p:nvPr>
        </p:nvSpPr>
        <p:spPr/>
      </p:sp>
    </p:spTree>
  </p:cSld>
  <p:clrMapOvr>
    <a:masterClrMapping/>
  </p:clrMapOvr>
</p:notes>
</file>

<file path=ppt/notesSlides/notesSlide5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2. adım 3. soru: sorumlu karar verme (SDB3.3) ve vatanseverlik (D19).</a:t>
            </a:r>
          </a:p>
          <a:p/>
          <a:p>
            <a:r>
              <a:t>KAYNAK: Kitap s. 151.</a:t>
            </a:r>
          </a:p>
        </p:txBody>
      </p:sp>
      <p:sp>
        <p:nvSpPr>
          <p:cNvPr id="4" name="Slide Number Placeholder 3"/>
          <p:cNvSpPr>
            <a:spLocks noGrp="1"/>
          </p:cNvSpPr>
          <p:nvPr>
            <p:ph type="sldNum" idx="5" sz="quarter"/>
          </p:nvPr>
        </p:nvSpPr>
        <p:spPr/>
      </p:sp>
    </p:spTree>
  </p:cSld>
  <p:clrMapOvr>
    <a:masterClrMapping/>
  </p:clrMapOvr>
</p:notes>
</file>

<file path=ppt/notesSlides/notesSlide5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 görüş sorusudur, kitaba dayanan gerekçeli her cevap kabul edilir.</a:t>
            </a:r>
          </a:p>
          <a:p/>
          <a:p>
            <a:r>
              <a:t>BEKLENEN CEVAP: Türkiye'nin sektör verileri 23. haftada (s. 157, Grafik 5.3) işlenir; burada sayı verilmez. Kitap: Kişi başına düşen millî gelirin yüksek olduğu bu ülkeler genelde ham madde alır, işlenmiş maddeler satar.</a:t>
            </a:r>
          </a:p>
          <a:p/>
          <a:p>
            <a:r>
              <a:t>KAYNAK: Kitap s. 147, 150, 153.</a:t>
            </a:r>
          </a:p>
        </p:txBody>
      </p:sp>
      <p:sp>
        <p:nvSpPr>
          <p:cNvPr id="4" name="Slide Number Placeholder 3"/>
          <p:cNvSpPr>
            <a:spLocks noGrp="1"/>
          </p:cNvSpPr>
          <p:nvPr>
            <p:ph type="sldNum" idx="5" sz="quarter"/>
          </p:nvPr>
        </p:nvSpPr>
        <p:spPr/>
      </p:sp>
    </p:spTree>
  </p:cSld>
  <p:clrMapOvr>
    <a:masterClrMapping/>
  </p:clrMapOvr>
</p:notes>
</file>

<file path=ppt/notesSlides/notesSlide5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Programın girişimci önerisi (KB3.3, SDB2.3, SDB3.3, D11.1): ülkenin gelişime ihtiyaç duyduğu bir sektör ve o sektörde yürütülebilecek faaliyetler.</a:t>
            </a:r>
          </a:p>
          <a:p/>
          <a:p>
            <a:r>
              <a:t>SÜRE: 8 dk: bireysel yazma 3 dk, ikili paylaşım 3 dk, üç öğrenci sınıfla 2 dk. 40. dakikada biter: kısa geçiş.</a:t>
            </a:r>
          </a:p>
          <a:p/>
          <a:p>
            <a:r>
              <a:t>NASIL: Yeniliği 'satın alınacak bir ürün' değil, bir iş fikri olarak isteyin. Meslek seçimine baskı yapmayın; 18. haftanın kariyer çalışmasıyla bağ kurun.</a:t>
            </a:r>
          </a:p>
          <a:p/>
          <a:p>
            <a:r>
              <a:t>KAYNAK: Kitap s. 151 (4. soru); program COĞ.10.5.1 öğrenme-öğretme uygulamaları.</a:t>
            </a:r>
          </a:p>
        </p:txBody>
      </p:sp>
      <p:sp>
        <p:nvSpPr>
          <p:cNvPr id="4" name="Slide Number Placeholder 3"/>
          <p:cNvSpPr>
            <a:spLocks noGrp="1"/>
          </p:cNvSpPr>
          <p:nvPr>
            <p:ph type="sldNum" idx="5" sz="quarter"/>
          </p:nvPr>
        </p:nvSpPr>
        <p:spPr/>
      </p:sp>
    </p:spTree>
  </p:cSld>
  <p:clrMapOvr>
    <a:masterClrMapping/>
  </p:clrMapOvr>
</p:notes>
</file>

<file path=ppt/notesSlides/notesSlide5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 çerçevesi.</a:t>
            </a:r>
          </a:p>
          <a:p/>
          <a:p>
            <a:r>
              <a:t>BEKLENEN CEVAP: Örnekler kitabın sektör sayfalarına bağlıdır; iş fikirleri örnek öğrenci cevabıdır, bilgi değildir. Gerekçesi kitaba dayanan her cevap kabul edilir.</a:t>
            </a:r>
          </a:p>
          <a:p/>
          <a:p>
            <a:r>
              <a:t>KAYNAK: Kitap s. 147-153; program COĞ.10.5.1.</a:t>
            </a:r>
          </a:p>
        </p:txBody>
      </p:sp>
      <p:sp>
        <p:nvSpPr>
          <p:cNvPr id="4" name="Slide Number Placeholder 3"/>
          <p:cNvSpPr>
            <a:spLocks noGrp="1"/>
          </p:cNvSpPr>
          <p:nvPr>
            <p:ph type="sldNum" idx="5" sz="quarter"/>
          </p:nvPr>
        </p:nvSpPr>
        <p:spPr/>
      </p:sp>
    </p:spTree>
  </p:cSld>
  <p:clrMapOvr>
    <a:masterClrMapping/>
  </p:clrMapOvr>
</p:notes>
</file>

<file path=ppt/notesSlides/notesSlide5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Programın öğrenme kanıtı: yapılandırılmış grid (COĞ.10.5.1).</a:t>
            </a:r>
          </a:p>
          <a:p/>
          <a:p>
            <a:r>
              <a:t>SÜRE: 12 dk: bireysel çözüm 8 dk, kontrol 4 dk.</a:t>
            </a:r>
          </a:p>
          <a:p/>
          <a:p>
            <a:r>
              <a:t>NASIL: Öğrenciler kitapta s. 152'deki boş alanlara kutucuk numaralarını yazar. Bir kutucuk birden fazla cevapta kullanılabilir. Kontrolde kendi kâğıdını kırmızı kalemle düzeltir.</a:t>
            </a:r>
          </a:p>
          <a:p/>
          <a:p>
            <a:r>
              <a:t>KAYNAK: Kitap s. 152; program öğrenme kanıtları.</a:t>
            </a:r>
          </a:p>
        </p:txBody>
      </p:sp>
      <p:sp>
        <p:nvSpPr>
          <p:cNvPr id="4" name="Slide Number Placeholder 3"/>
          <p:cNvSpPr>
            <a:spLocks noGrp="1"/>
          </p:cNvSpPr>
          <p:nvPr>
            <p:ph type="sldNum" idx="5" sz="quarter"/>
          </p:nvPr>
        </p:nvSpPr>
        <p:spPr/>
      </p:sp>
    </p:spTree>
  </p:cSld>
  <p:clrMapOvr>
    <a:masterClrMapping/>
  </p:clrMapOvr>
</p:notes>
</file>

<file path=ppt/notesSlides/notesSlide5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Grid soruları (kitaptaki sırayla).</a:t>
            </a:r>
          </a:p>
          <a:p/>
          <a:p>
            <a:r>
              <a:t>KAYNAK: Kitap s. 152.</a:t>
            </a:r>
          </a:p>
        </p:txBody>
      </p:sp>
      <p:sp>
        <p:nvSpPr>
          <p:cNvPr id="4" name="Slide Number Placeholder 3"/>
          <p:cNvSpPr>
            <a:spLocks noGrp="1"/>
          </p:cNvSpPr>
          <p:nvPr>
            <p:ph type="sldNum" idx="5" sz="quarter"/>
          </p:nvPr>
        </p:nvSpPr>
        <p:spPr/>
      </p:sp>
    </p:spTree>
  </p:cSld>
  <p:clrMapOvr>
    <a:masterClrMapping/>
  </p:clrMapOvr>
</p:notes>
</file>

<file path=ppt/notesSlides/notesSlide5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Cevap anahtarı.</a:t>
            </a:r>
          </a:p>
          <a:p/>
          <a:p>
            <a:r>
              <a:t>BEKLENEN CEVAP: 1→1 Birincil · 2→10 Beşincil · 3→12 Dördüncül · 4→13 İkincil · 5→7 Üçüncül · 6→3, 15 Madencilik, Balıkçılık · 7→4 Sanayi · 8→5, 8, 11 Ulaşım, Haberleşme, Finans · 9→2, 6, 14 Genel ağ işletmeciliği, CBS, Grafik tasarım · 10→9 Üst düzey yönetici. * 8 Haberleşme yoruma açıktır: s. 149 iletişim (telefon ve genel ağ dâhil) üçüncüldür, ama s. 150 dördüncül listesinde 'iletişim hizmetleri' de vardır — 9. soruya yazan öğrencinin gerekçesi dinlenir, kabul edilir. 5. sorudaki 'fiziksel ürünler yerine maddi olmayan mal ve hizmetler' ifadesi kitabın sektör metinlerinde geçmez; üçüncül sektörün 'hizmetleri kapsar' tanımından çıkarımdır (kitap s. 152 grid için cevap vermez).</a:t>
            </a:r>
          </a:p>
          <a:p/>
          <a:p>
            <a:r>
              <a:t>KAYNAK: Kitap s. 146-150, 152.</a:t>
            </a:r>
          </a:p>
        </p:txBody>
      </p:sp>
      <p:sp>
        <p:nvSpPr>
          <p:cNvPr id="4" name="Slide Number Placeholder 3"/>
          <p:cNvSpPr>
            <a:spLocks noGrp="1"/>
          </p:cNvSpPr>
          <p:nvPr>
            <p:ph type="sldNum" idx="5" sz="quarter"/>
          </p:nvPr>
        </p:nvSpPr>
        <p:spPr/>
      </p:sp>
    </p:spTree>
  </p:cSld>
  <p:clrMapOvr>
    <a:masterClrMapping/>
  </p:clrMapOvr>
</p:notes>
</file>

<file path=ppt/notesSlides/notesSlide6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5.2'nin öğrenme çıktısı ve bu haftaki ilk süreç bileşeni.</a:t>
            </a:r>
          </a:p>
          <a:p/>
          <a:p>
            <a:r>
              <a:t>NASIL: Bu hafta grafikleri bileşenleriyle tanıyacağız (başlık, sektörler, yüzdeler, yıl). Çözümleme, sonuç çıkarma ve karşılaştırma (b-ç) 22. haftanın etkinliğindedir.</a:t>
            </a:r>
          </a:p>
          <a:p/>
          <a:p>
            <a:r>
              <a:t>KAYNAK: Program (2026) COĞ.10.5.2 a.</a:t>
            </a:r>
          </a:p>
        </p:txBody>
      </p:sp>
      <p:sp>
        <p:nvSpPr>
          <p:cNvPr id="4" name="Slide Number Placeholder 3"/>
          <p:cNvSpPr>
            <a:spLocks noGrp="1"/>
          </p:cNvSpPr>
          <p:nvPr>
            <p:ph type="sldNum" idx="5" sz="quarter"/>
          </p:nvPr>
        </p:nvSpPr>
        <p:spPr/>
      </p:sp>
    </p:spTree>
  </p:cSld>
  <p:clrMapOvr>
    <a:masterClrMapping/>
  </p:clrMapOvr>
</p:notes>
</file>

<file path=ppt/notesSlides/notesSlide6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5.2'nin girişi ve birinci Bilgi Notu: grafiklerin neden üç sektörlü olduğu.</a:t>
            </a:r>
          </a:p>
          <a:p/>
          <a:p>
            <a:r>
              <a:t>NASIL: 'Beş sektör öğrendik, grafiklerde neden üç sektör var?' sorusunu Bilgi Notu ile cevaplayın. Tarım-sanayi-hizmet eşlemesi s. 145'teki ilk üçlü sınıflamadır.</a:t>
            </a:r>
          </a:p>
          <a:p/>
          <a:p>
            <a:r>
              <a:t>KAYNAK: Kitap s. 145, 153. Ülkelerin Gelişmişlik Seviyesine Göre Sınıflandırılması (Etkileşimli İçerik) (s. 153): https://ders.eba.gov.tr/ders//redirectContent.jsp?resourceId=bddb0ba9bda2a7b65b865479b962c180&amp;resourceType=1&amp;resourceLocation=2</a:t>
            </a:r>
          </a:p>
          <a:p/>
          <a:p>
            <a:r>
              <a:t>NOT: Karekod içeriği EBA girişi ister ve kitapta basılı değildir: sunuma konmadı.</a:t>
            </a:r>
          </a:p>
        </p:txBody>
      </p:sp>
      <p:sp>
        <p:nvSpPr>
          <p:cNvPr id="4" name="Slide Number Placeholder 3"/>
          <p:cNvSpPr>
            <a:spLocks noGrp="1"/>
          </p:cNvSpPr>
          <p:nvPr>
            <p:ph type="sldNum" idx="5" sz="quarter"/>
          </p:nvPr>
        </p:nvSpPr>
        <p:spPr/>
      </p:sp>
    </p:spTree>
  </p:cSld>
  <p:clrMapOvr>
    <a:masterClrMapping/>
  </p:clrMapOvr>
</p:notes>
</file>

<file path=ppt/notesSlides/notesSlide6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Anahtar kavramlar GSYİH (s. 153 Bilgi Notu) ve GSMH (kitabın sözlüğü s. 227).</a:t>
            </a:r>
          </a:p>
          <a:p/>
          <a:p>
            <a:r>
              <a:t>NASIL: İki tanımdaki farklı sözcüğün altını çizdirin: 'coğrafi sınırları içerisinde' ↔ 'ülke vatandaşlarınca'. GSMH 22. haftanın çalışma yaprağında kullanılacak.</a:t>
            </a:r>
          </a:p>
          <a:p/>
          <a:p>
            <a:r>
              <a:t>BEKLENEN CEVAP: Fark iki tanımın karşılaştırılmasından çıkarılır; kitap ayrıca örnek vermez.</a:t>
            </a:r>
          </a:p>
          <a:p/>
          <a:p>
            <a:r>
              <a:t>KAYNAK: Kitap s. 153 Bilgi Notu; sözlük s. 227.</a:t>
            </a:r>
          </a:p>
          <a:p/>
          <a:p>
            <a:r>
              <a:t>NOT: Sözlükte 'gayri safi millî hasıla' (ayrı), s. 143'te 'gayrisafi millî hasıla' (bitişik) yazılmıştır.</a:t>
            </a:r>
          </a:p>
        </p:txBody>
      </p:sp>
      <p:sp>
        <p:nvSpPr>
          <p:cNvPr id="4" name="Slide Number Placeholder 3"/>
          <p:cNvSpPr>
            <a:spLocks noGrp="1"/>
          </p:cNvSpPr>
          <p:nvPr>
            <p:ph type="sldNum" idx="5" sz="quarter"/>
          </p:nvPr>
        </p:nvSpPr>
        <p:spPr/>
      </p:sp>
    </p:spTree>
  </p:cSld>
  <p:clrMapOvr>
    <a:masterClrMapping/>
  </p:clrMapOvr>
</p:notes>
</file>

<file path=ppt/notesSlides/notesSlide6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Gelişmiş ve az gelişmiş ülkelerin özelliklerini kitabın metninden sınıflandırmak.</a:t>
            </a:r>
          </a:p>
          <a:p/>
          <a:p>
            <a:r>
              <a:t>SÜRE: Aşama 8 dk: ikili okuma ve işaretleme 4 dk, örnek cevap 1 dk, YOKLAMA 3 2 dk, geçiş 1 dk.</a:t>
            </a:r>
          </a:p>
          <a:p/>
          <a:p>
            <a:r>
              <a:t>NASIL: Metin iki paragraftır: biri gelişmiş, biri az gelişmiş ülkeleri anlatır; ikililer paragrafları paylaşabilir.</a:t>
            </a:r>
          </a:p>
          <a:p/>
          <a:p>
            <a:r>
              <a:t>KAYNAK: Kitap s. 153.</a:t>
            </a:r>
          </a:p>
        </p:txBody>
      </p:sp>
      <p:sp>
        <p:nvSpPr>
          <p:cNvPr id="4" name="Slide Number Placeholder 3"/>
          <p:cNvSpPr>
            <a:spLocks noGrp="1"/>
          </p:cNvSpPr>
          <p:nvPr>
            <p:ph type="sldNum" idx="5" sz="quarter"/>
          </p:nvPr>
        </p:nvSpPr>
        <p:spPr/>
      </p:sp>
    </p:spTree>
  </p:cSld>
  <p:clrMapOvr>
    <a:masterClrMapping/>
  </p:clrMapOvr>
</p:notes>
</file>

<file path=ppt/notesSlides/notesSlide6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 — kitabın iki paragrafından.</a:t>
            </a:r>
          </a:p>
          <a:p/>
          <a:p>
            <a:r>
              <a:t>BEKLENEN CEVAP: Kitap: Ekonomik açıdan gelişmişlik seviyesi yüksek olan ülkelerde birincil ekonomik sektördeki faaliyet kollarında çalışanların yüzdesi düşük; ikincil ve üçüncül ekonomik sektörlerdeki faaliyet kollarında çalışanların yüzdesi yüksektir. Bu tür ülkelerde genellikle nüfus artış hızı düşük, beklenen yaşam süresi uzun, kentli nüfus yüzdesi ve okuryazar yüzdesi yüksektir. Ekonomik açıdan az gelişmiş olan ülkelerde birincil ekonomik sektördeki faaliyet kollarında çalışanların yüzdesi yüksek; ikincil ve üçüncül ekonomik sektördeki faaliyet kollarında çalışanların yüzdesi düşüktür. Bu tür ülkelerde genellikle nüfus artış hızı yüksek, beklenen yaşam süresi kısa, kentli nüfus yüzdesi ve okuryazar yüzdesi düşüktür.</a:t>
            </a:r>
          </a:p>
          <a:p/>
          <a:p>
            <a:r>
              <a:t>KAYNAK: Kitap s. 153.</a:t>
            </a:r>
          </a:p>
        </p:txBody>
      </p:sp>
      <p:sp>
        <p:nvSpPr>
          <p:cNvPr id="4" name="Slide Number Placeholder 3"/>
          <p:cNvSpPr>
            <a:spLocks noGrp="1"/>
          </p:cNvSpPr>
          <p:nvPr>
            <p:ph type="sldNum" idx="5" sz="quarter"/>
          </p:nvPr>
        </p:nvSpPr>
        <p:spPr/>
      </p:sp>
    </p:spTree>
  </p:cSld>
  <p:clrMapOvr>
    <a:masterClrMapping/>
  </p:clrMapOvr>
</p:notes>
</file>

<file path=ppt/notesSlides/notesSlide6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Ara yoklama 3.</a:t>
            </a:r>
          </a:p>
          <a:p/>
          <a:p>
            <a:r>
              <a:t>NASIL: Parmakla cevap (1 = A … 5 = E).</a:t>
            </a:r>
          </a:p>
          <a:p/>
          <a:p>
            <a:r>
              <a:t>KAYNAK: Kitap s. 153.</a:t>
            </a:r>
          </a:p>
        </p:txBody>
      </p:sp>
      <p:sp>
        <p:nvSpPr>
          <p:cNvPr id="4" name="Slide Number Placeholder 3"/>
          <p:cNvSpPr>
            <a:spLocks noGrp="1"/>
          </p:cNvSpPr>
          <p:nvPr>
            <p:ph type="sldNum" idx="5" sz="quarter"/>
          </p:nvPr>
        </p:nvSpPr>
        <p:spPr/>
      </p:sp>
    </p:spTree>
  </p:cSld>
  <p:clrMapOvr>
    <a:masterClrMapping/>
  </p:clrMapOvr>
</p:notes>
</file>

<file path=ppt/notesSlides/notesSlide6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Doğru seçeneği gerekçesiyle göstermek.</a:t>
            </a:r>
          </a:p>
          <a:p/>
          <a:p>
            <a:r>
              <a:t>SÖYLENEBİLİR: Kitap s. 153: kişi başına düşen millî gelirin düşük olduğu bu ülkeler genelde ham madde satar, işlenmiş maddeler alır. Diğer seçenekler gelişmiş ülkelerin özellikleridir.</a:t>
            </a:r>
          </a:p>
        </p:txBody>
      </p:sp>
      <p:sp>
        <p:nvSpPr>
          <p:cNvPr id="4" name="Slide Number Placeholder 3"/>
          <p:cNvSpPr>
            <a:spLocks noGrp="1"/>
          </p:cNvSpPr>
          <p:nvPr>
            <p:ph type="sldNum" idx="5" sz="quarter"/>
          </p:nvPr>
        </p:nvSpPr>
        <p:spPr/>
      </p:sp>
    </p:spTree>
  </p:cSld>
  <p:clrMapOvr>
    <a:masterClrMapping/>
  </p:clrMapOvr>
</p:notes>
</file>

<file path=ppt/notesSlides/notesSlide6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Süreç bileşeni a: grafikleri bileşenleriyle tanımak (başlık, ülke, yıl, sektörler, yüzdeler, renk açıklaması).</a:t>
            </a:r>
          </a:p>
          <a:p/>
          <a:p>
            <a:r>
              <a:t>NASIL: Önce bileşenleri sorun: 'Grafik neyi gösteriyor? Hangi yıl? Renkler neyi anlatıyor? Dilimlerin toplamı kaç?' (100). Sonra iki ülkeyi karşılaştırın.</a:t>
            </a:r>
          </a:p>
          <a:p/>
          <a:p>
            <a:r>
              <a:t>KAYNAK: Kitap s. 153 Grafik 5.1-5.2 (değerler sayfa görüntüsüyle doğrulandı; grafikler kitap değerleriyle yeniden çizildi). Toplam: İtalya 100, Zambiya 100.</a:t>
            </a:r>
          </a:p>
        </p:txBody>
      </p:sp>
      <p:sp>
        <p:nvSpPr>
          <p:cNvPr id="4" name="Slide Number Placeholder 3"/>
          <p:cNvSpPr>
            <a:spLocks noGrp="1"/>
          </p:cNvSpPr>
          <p:nvPr>
            <p:ph type="sldNum" idx="5" sz="quarter"/>
          </p:nvPr>
        </p:nvSpPr>
        <p:spPr/>
      </p:sp>
    </p:spTree>
  </p:cSld>
  <p:clrMapOvr>
    <a:masterClrMapping/>
  </p:clrMapOvr>
</p:notes>
</file>

<file path=ppt/notesSlides/notesSlide6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Grafikleri anlamlandırmak ve kitabın metniyle ilişkilendirmek (COĞ.10.5.2 a).</a:t>
            </a:r>
          </a:p>
          <a:p/>
          <a:p>
            <a:r>
              <a:t>SÜRE: 3 dk; ikililer önce yazar, sonra iki ikili okur.</a:t>
            </a:r>
          </a:p>
          <a:p/>
          <a:p>
            <a:r>
              <a:t>KAYNAK: Kitap s. 153.</a:t>
            </a:r>
          </a:p>
        </p:txBody>
      </p:sp>
      <p:sp>
        <p:nvSpPr>
          <p:cNvPr id="4" name="Slide Number Placeholder 3"/>
          <p:cNvSpPr>
            <a:spLocks noGrp="1"/>
          </p:cNvSpPr>
          <p:nvPr>
            <p:ph type="sldNum" idx="5" sz="quarter"/>
          </p:nvPr>
        </p:nvSpPr>
        <p:spPr/>
      </p:sp>
    </p:spTree>
  </p:cSld>
  <p:clrMapOvr>
    <a:masterClrMapping/>
  </p:clrMapOvr>
</p:notes>
</file>

<file path=ppt/notesSlides/notesSlide6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a:t>
            </a:r>
          </a:p>
          <a:p/>
          <a:p>
            <a:r>
              <a:t>BEKLENEN CEVAP: Değerler kitabın grafiklerindendir. Kitap Grafik 5.1'i gelişmiş, 5.2'yi az gelişmiş ülkeleri anlatan paragrafın sonunda gösterir. Gelişmişlik yalnız bu grafiğe dayanmaz; 22. haftada GSYİH'yle birlikte bakılacak (tarafsız yorum, E3.5).</a:t>
            </a:r>
          </a:p>
          <a:p/>
          <a:p>
            <a:r>
              <a:t>KAYNAK: Kitap s. 153.</a:t>
            </a:r>
          </a:p>
        </p:txBody>
      </p:sp>
      <p:sp>
        <p:nvSpPr>
          <p:cNvPr id="4" name="Slide Number Placeholder 3"/>
          <p:cNvSpPr>
            <a:spLocks noGrp="1"/>
          </p:cNvSpPr>
          <p:nvPr>
            <p:ph type="sldNum" idx="5" sz="quarter"/>
          </p:nvPr>
        </p:nvSpPr>
        <p:spPr/>
      </p:sp>
    </p:spTree>
  </p:cSld>
  <p:clrMapOvr>
    <a:masterClrMapping/>
  </p:clrMapOvr>
</p:notes>
</file>

<file path=ppt/notesSlides/notesSlide7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Çalışan nüfusun yanında ikinci gösterge: sektörlerin GSYİH'deki payı; birincil sektörün katma değeri düşük ürünleri.</a:t>
            </a:r>
          </a:p>
          <a:p/>
          <a:p>
            <a:r>
              <a:t>NASIL: 'Katma değer'i 20. haftanın pamuk zinciriyle hatırlatın: pamuk işlenip konfeksiyon olunca değeri artar. 22. haftada Kanada ve Çad'da iki göstergeyi birlikte okuyacağız.</a:t>
            </a:r>
          </a:p>
          <a:p/>
          <a:p>
            <a:r>
              <a:t>KAYNAK: Kitap s. 153.</a:t>
            </a:r>
          </a:p>
          <a:p/>
          <a:p>
            <a:r>
              <a:t>NOT: 'Katma değer' kitapta tanımlanmaz; pamuk örneği (s. 147) üzerinden kullanılır.</a:t>
            </a:r>
          </a:p>
        </p:txBody>
      </p:sp>
      <p:sp>
        <p:nvSpPr>
          <p:cNvPr id="4" name="Slide Number Placeholder 3"/>
          <p:cNvSpPr>
            <a:spLocks noGrp="1"/>
          </p:cNvSpPr>
          <p:nvPr>
            <p:ph type="sldNum" idx="5" sz="quarter"/>
          </p:nvPr>
        </p:nvSpPr>
        <p:spPr/>
      </p:sp>
    </p:spTree>
  </p:cSld>
  <p:clrMapOvr>
    <a:masterClrMapping/>
  </p:clrMapOvr>
</p:notes>
</file>

<file path=ppt/notesSlides/notesSlide7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Ara yoklama 4: grafik okuma.</a:t>
            </a:r>
          </a:p>
          <a:p/>
          <a:p>
            <a:r>
              <a:t>KAYNAK: Kitap s. 153.</a:t>
            </a:r>
          </a:p>
        </p:txBody>
      </p:sp>
      <p:sp>
        <p:nvSpPr>
          <p:cNvPr id="4" name="Slide Number Placeholder 3"/>
          <p:cNvSpPr>
            <a:spLocks noGrp="1"/>
          </p:cNvSpPr>
          <p:nvPr>
            <p:ph type="sldNum" idx="5" sz="quarter"/>
          </p:nvPr>
        </p:nvSpPr>
        <p:spPr/>
      </p:sp>
    </p:spTree>
  </p:cSld>
  <p:clrMapOvr>
    <a:masterClrMapping/>
  </p:clrMapOvr>
</p:notes>
</file>

<file path=ppt/notesSlides/notesSlide7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Doğru seçeneği gerekçesiyle göstermek.</a:t>
            </a:r>
          </a:p>
          <a:p/>
          <a:p>
            <a:r>
              <a:t>SÖYLENEBİLİR: Zambiya'da tarımda çalışanlar %55,4'tür (yarısından fazla). İtalya'da tarım %3,6, sanayi %26,6, hizmet %69,8; Zambiya'da hizmet %34,7, sanayi %9,9.</a:t>
            </a:r>
          </a:p>
        </p:txBody>
      </p:sp>
      <p:sp>
        <p:nvSpPr>
          <p:cNvPr id="4" name="Slide Number Placeholder 3"/>
          <p:cNvSpPr>
            <a:spLocks noGrp="1"/>
          </p:cNvSpPr>
          <p:nvPr>
            <p:ph type="sldNum" idx="5" sz="quarter"/>
          </p:nvPr>
        </p:nvSpPr>
        <p:spPr/>
      </p:sp>
    </p:spTree>
  </p:cSld>
  <p:clrMapOvr>
    <a:masterClrMapping/>
  </p:clrMapOvr>
</p:notes>
</file>

<file path=ppt/notesSlides/notesSlide7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Haftanın öğrenmesi.</a:t>
            </a:r>
          </a:p>
          <a:p/>
          <a:p>
            <a:r>
              <a:t>SÜRE: 3 dk; grup yazıcısı toplar.</a:t>
            </a:r>
          </a:p>
          <a:p/>
          <a:p>
            <a:r>
              <a:t>BEKLENEN CEVAP: 1) Coğrafi bilgi sistemleri dördüncül, sigortacılık (finans) üçüncül, inşaat ikincil. 2) İstatistiki verilerde dördüncül ve beşincil sektörlerin verileri üçüncüle (hizmete) dâhil edilir. 3) Ör. birincil sektörde çalışanların yüzdesi düşük; kişi başına millî gelir yüksek; ham madde alır, işlenmiş madde satar; beklenen yaşam süresi uzun.</a:t>
            </a:r>
          </a:p>
          <a:p/>
          <a:p>
            <a:r>
              <a:t>KAYNAK: Kitap s. 151-153.</a:t>
            </a:r>
          </a:p>
        </p:txBody>
      </p:sp>
      <p:sp>
        <p:nvSpPr>
          <p:cNvPr id="4" name="Slide Number Placeholder 3"/>
          <p:cNvSpPr>
            <a:spLocks noGrp="1"/>
          </p:cNvSpPr>
          <p:nvPr>
            <p:ph type="sldNum" idx="5" sz="quarter"/>
          </p:nvPr>
        </p:nvSpPr>
        <p:spPr/>
      </p:sp>
    </p:spTree>
  </p:cSld>
  <p:clrMapOvr>
    <a:masterClrMapping/>
  </p:clrMapOvr>
</p:notes>
</file>

<file path=ppt/notesSlides/notesSlide7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Ev çalışması.</a:t>
            </a:r>
          </a:p>
          <a:p/>
          <a:p>
            <a:r>
              <a:t>NASIL: Çalışma kâğıdının 4-6. maddeleri 22. haftanın başında kontrol edilir. Telefon, internet ya da çıktı gerekmez.</a:t>
            </a:r>
          </a:p>
          <a:p/>
          <a:p>
            <a:r>
              <a:t>KAYNAK: Ders planı, 21. hafta; çalışma kâğıdı Bölüm 1-2.</a:t>
            </a:r>
          </a:p>
        </p:txBody>
      </p:sp>
      <p:sp>
        <p:nvSpPr>
          <p:cNvPr id="4" name="Slide Number Placeholder 3"/>
          <p:cNvSpPr>
            <a:spLocks noGrp="1"/>
          </p:cNvSpPr>
          <p:nvPr>
            <p:ph type="sldNum" idx="5" sz="quarter"/>
          </p:nvPr>
        </p:nvSpPr>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tr-TR" smtClean="0"/>
              <a:t>Click to edit Master title style</a:t>
            </a:r>
            <a:endParaRPr lang="tr-TR"/>
          </a:p>
        </p:txBody>
      </p:sp>
      <p:sp>
        <p:nvSpPr>
          <p:cNvPr id="3" name="Subtitle 2"/>
          <p:cNvSpPr>
            <a:spLocks noGrp="1"/>
          </p:cNvSpPr>
          <p:nvPr>
            <p:ph type="subTitle" idx="1"/>
          </p:nvPr>
        </p:nvSpPr>
        <p:spPr>
          <a:xfrm>
            <a:off x="1371600" y="3886200"/>
            <a:ext cx="6400800" cy="1752600"/>
          </a:xfrm>
        </p:spPr>
        <p:txBody>
          <a:bodyPr/>
          <a:lstStyle>
            <a:lvl1pPr marL="0" indent="0" algn="ctr">
              <a:buNone/>
              <a:defRPr lang="tr-TR">
                <a:solidFill>
                  <a:schemeClr val="tx1">
                    <a:tint val="75000"/>
                  </a:schemeClr>
                </a:solidFill>
              </a:defRPr>
            </a:lvl1pPr>
            <a:lvl2pPr marL="457200" indent="0" algn="ctr">
              <a:buNone/>
              <a:defRPr lang="tr-TR">
                <a:solidFill>
                  <a:schemeClr val="tx1">
                    <a:tint val="75000"/>
                  </a:schemeClr>
                </a:solidFill>
              </a:defRPr>
            </a:lvl2pPr>
            <a:lvl3pPr marL="914400" indent="0" algn="ctr">
              <a:buNone/>
              <a:defRPr lang="tr-TR">
                <a:solidFill>
                  <a:schemeClr val="tx1">
                    <a:tint val="75000"/>
                  </a:schemeClr>
                </a:solidFill>
              </a:defRPr>
            </a:lvl3pPr>
            <a:lvl4pPr marL="1371600" indent="0" algn="ctr">
              <a:buNone/>
              <a:defRPr lang="tr-TR">
                <a:solidFill>
                  <a:schemeClr val="tx1">
                    <a:tint val="75000"/>
                  </a:schemeClr>
                </a:solidFill>
              </a:defRPr>
            </a:lvl4pPr>
            <a:lvl5pPr marL="1828800" indent="0" algn="ctr">
              <a:buNone/>
              <a:defRPr lang="tr-TR">
                <a:solidFill>
                  <a:schemeClr val="tx1">
                    <a:tint val="75000"/>
                  </a:schemeClr>
                </a:solidFill>
              </a:defRPr>
            </a:lvl5pPr>
            <a:lvl6pPr marL="2286000" indent="0" algn="ctr">
              <a:buNone/>
              <a:defRPr lang="tr-TR">
                <a:solidFill>
                  <a:schemeClr val="tx1">
                    <a:tint val="75000"/>
                  </a:schemeClr>
                </a:solidFill>
              </a:defRPr>
            </a:lvl6pPr>
            <a:lvl7pPr marL="2743200" indent="0" algn="ctr">
              <a:buNone/>
              <a:defRPr lang="tr-TR">
                <a:solidFill>
                  <a:schemeClr val="tx1">
                    <a:tint val="75000"/>
                  </a:schemeClr>
                </a:solidFill>
              </a:defRPr>
            </a:lvl7pPr>
            <a:lvl8pPr marL="3200400" indent="0" algn="ctr">
              <a:buNone/>
              <a:defRPr lang="tr-TR">
                <a:solidFill>
                  <a:schemeClr val="tx1">
                    <a:tint val="75000"/>
                  </a:schemeClr>
                </a:solidFill>
              </a:defRPr>
            </a:lvl8pPr>
            <a:lvl9pPr marL="3657600" indent="0" algn="ctr">
              <a:buNone/>
              <a:defRPr lang="tr-TR">
                <a:solidFill>
                  <a:schemeClr val="tx1">
                    <a:tint val="75000"/>
                  </a:schemeClr>
                </a:solidFill>
              </a:defRPr>
            </a:lvl9pPr>
          </a:lstStyle>
          <a:p>
            <a:r>
              <a:rPr lang="tr-TR" smtClean="0"/>
              <a:t>Click to edit Master subtitle style</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Content Placeholder 2"/>
          <p:cNvSpPr>
            <a:spLocks noGrp="1"/>
          </p:cNvSpPr>
          <p:nvPr>
            <p:ph idx="1"/>
          </p:nvPr>
        </p:nvSpPr>
        <p:spPr/>
        <p:txBody>
          <a:body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lang="tr-TR" sz="4000" b="1" cap="all"/>
            </a:lvl1pPr>
          </a:lstStyle>
          <a:p>
            <a:r>
              <a:rPr lang="tr-TR" smtClean="0"/>
              <a:t>Click to edit Master title style</a:t>
            </a:r>
            <a:endParaRPr lang="tr-TR"/>
          </a:p>
        </p:txBody>
      </p:sp>
      <p:sp>
        <p:nvSpPr>
          <p:cNvPr id="3" name="Text Placeholder 2"/>
          <p:cNvSpPr>
            <a:spLocks noGrp="1"/>
          </p:cNvSpPr>
          <p:nvPr>
            <p:ph type="body" idx="1"/>
          </p:nvPr>
        </p:nvSpPr>
        <p:spPr>
          <a:xfrm>
            <a:off x="722313" y="2906713"/>
            <a:ext cx="7772400" cy="1500187"/>
          </a:xfrm>
        </p:spPr>
        <p:txBody>
          <a:bodyPr anchor="b"/>
          <a:lstStyle>
            <a:lvl1pPr marL="0" indent="0">
              <a:buNone/>
              <a:defRPr lang="tr-TR" sz="2000">
                <a:solidFill>
                  <a:schemeClr val="tx1">
                    <a:tint val="75000"/>
                  </a:schemeClr>
                </a:solidFill>
              </a:defRPr>
            </a:lvl1pPr>
            <a:lvl2pPr marL="457200" indent="0">
              <a:buNone/>
              <a:defRPr lang="tr-TR" sz="1800">
                <a:solidFill>
                  <a:schemeClr val="tx1">
                    <a:tint val="75000"/>
                  </a:schemeClr>
                </a:solidFill>
              </a:defRPr>
            </a:lvl2pPr>
            <a:lvl3pPr marL="914400" indent="0">
              <a:buNone/>
              <a:defRPr lang="tr-TR" sz="1600">
                <a:solidFill>
                  <a:schemeClr val="tx1">
                    <a:tint val="75000"/>
                  </a:schemeClr>
                </a:solidFill>
              </a:defRPr>
            </a:lvl3pPr>
            <a:lvl4pPr marL="1371600" indent="0">
              <a:buNone/>
              <a:defRPr lang="tr-TR" sz="1400">
                <a:solidFill>
                  <a:schemeClr val="tx1">
                    <a:tint val="75000"/>
                  </a:schemeClr>
                </a:solidFill>
              </a:defRPr>
            </a:lvl4pPr>
            <a:lvl5pPr marL="1828800" indent="0">
              <a:buNone/>
              <a:defRPr lang="tr-TR" sz="1400">
                <a:solidFill>
                  <a:schemeClr val="tx1">
                    <a:tint val="75000"/>
                  </a:schemeClr>
                </a:solidFill>
              </a:defRPr>
            </a:lvl5pPr>
            <a:lvl6pPr marL="2286000" indent="0">
              <a:buNone/>
              <a:defRPr lang="tr-TR" sz="1400">
                <a:solidFill>
                  <a:schemeClr val="tx1">
                    <a:tint val="75000"/>
                  </a:schemeClr>
                </a:solidFill>
              </a:defRPr>
            </a:lvl6pPr>
            <a:lvl7pPr marL="2743200" indent="0">
              <a:buNone/>
              <a:defRPr lang="tr-TR" sz="1400">
                <a:solidFill>
                  <a:schemeClr val="tx1">
                    <a:tint val="75000"/>
                  </a:schemeClr>
                </a:solidFill>
              </a:defRPr>
            </a:lvl7pPr>
            <a:lvl8pPr marL="3200400" indent="0">
              <a:buNone/>
              <a:defRPr lang="tr-TR" sz="1400">
                <a:solidFill>
                  <a:schemeClr val="tx1">
                    <a:tint val="75000"/>
                  </a:schemeClr>
                </a:solidFill>
              </a:defRPr>
            </a:lvl8pPr>
            <a:lvl9pPr marL="3657600" indent="0">
              <a:buNone/>
              <a:defRPr lang="tr-TR" sz="1400">
                <a:solidFill>
                  <a:schemeClr val="tx1">
                    <a:tint val="75000"/>
                  </a:schemeClr>
                </a:solidFill>
              </a:defRPr>
            </a:lvl9pPr>
          </a:lstStyle>
          <a:p>
            <a:pPr lvl="0"/>
            <a:r>
              <a:rPr lang="tr-TR" smtClean="0"/>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Content Placeholder 2"/>
          <p:cNvSpPr>
            <a:spLocks noGrp="1"/>
          </p:cNvSpPr>
          <p:nvPr>
            <p:ph sz="half" idx="1"/>
          </p:nvPr>
        </p:nvSpPr>
        <p:spPr>
          <a:xfrm>
            <a:off x="457200" y="1600200"/>
            <a:ext cx="4038600" cy="4525963"/>
          </a:xfrm>
        </p:spPr>
        <p:txBody>
          <a:bodyPr/>
          <a:lstStyle>
            <a:lvl1pPr>
              <a:defRPr lang="tr-TR" sz="2800"/>
            </a:lvl1pPr>
            <a:lvl2pPr>
              <a:defRPr lang="tr-TR" sz="2400"/>
            </a:lvl2pPr>
            <a:lvl3pPr>
              <a:defRPr lang="tr-TR" sz="2000"/>
            </a:lvl3pPr>
            <a:lvl4pPr>
              <a:defRPr lang="tr-TR" sz="1800"/>
            </a:lvl4pPr>
            <a:lvl5pPr>
              <a:defRPr lang="tr-TR" sz="1800"/>
            </a:lvl5pPr>
            <a:lvl6pPr>
              <a:defRPr lang="tr-TR" sz="1800"/>
            </a:lvl6pPr>
            <a:lvl7pPr>
              <a:defRPr lang="tr-TR" sz="1800"/>
            </a:lvl7pPr>
            <a:lvl8pPr>
              <a:defRPr lang="tr-TR" sz="1800"/>
            </a:lvl8pPr>
            <a:lvl9pPr>
              <a:defRPr lang="tr-TR" sz="18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Content Placeholder 3"/>
          <p:cNvSpPr>
            <a:spLocks noGrp="1"/>
          </p:cNvSpPr>
          <p:nvPr>
            <p:ph sz="half" idx="2"/>
          </p:nvPr>
        </p:nvSpPr>
        <p:spPr>
          <a:xfrm>
            <a:off x="4648200" y="1600200"/>
            <a:ext cx="4038600" cy="4525963"/>
          </a:xfrm>
        </p:spPr>
        <p:txBody>
          <a:bodyPr/>
          <a:lstStyle>
            <a:lvl1pPr>
              <a:defRPr lang="tr-TR" sz="2800"/>
            </a:lvl1pPr>
            <a:lvl2pPr>
              <a:defRPr lang="tr-TR" sz="2400"/>
            </a:lvl2pPr>
            <a:lvl3pPr>
              <a:defRPr lang="tr-TR" sz="2000"/>
            </a:lvl3pPr>
            <a:lvl4pPr>
              <a:defRPr lang="tr-TR" sz="1800"/>
            </a:lvl4pPr>
            <a:lvl5pPr>
              <a:defRPr lang="tr-TR" sz="1800"/>
            </a:lvl5pPr>
            <a:lvl6pPr>
              <a:defRPr lang="tr-TR" sz="1800"/>
            </a:lvl6pPr>
            <a:lvl7pPr>
              <a:defRPr lang="tr-TR" sz="1800"/>
            </a:lvl7pPr>
            <a:lvl8pPr>
              <a:defRPr lang="tr-TR" sz="1800"/>
            </a:lvl8pPr>
            <a:lvl9pPr>
              <a:defRPr lang="tr-TR" sz="18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5" name="Date Placeholder 4"/>
          <p:cNvSpPr>
            <a:spLocks noGrp="1"/>
          </p:cNvSpPr>
          <p:nvPr>
            <p:ph type="dt" sz="half" idx="10"/>
          </p:nvPr>
        </p:nvSpPr>
        <p:spPr/>
        <p:txBody>
          <a:bodyPr/>
          <a:lstStyle/>
          <a:p>
            <a:fld id="{5BCAD085-E8A6-8845-BD4E-CB4CCA059FC4}" type="datetimeFigureOut">
              <a:rPr lang="tr-TR" smtClean="0"/>
              <a:t>1/27/13</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lang="tr-TR"/>
            </a:lvl1pPr>
          </a:lstStyle>
          <a:p>
            <a:r>
              <a:rPr lang="tr-TR" smtClean="0"/>
              <a:t>Click to edit Master title style</a:t>
            </a:r>
            <a:endParaRPr lang="tr-TR"/>
          </a:p>
        </p:txBody>
      </p:sp>
      <p:sp>
        <p:nvSpPr>
          <p:cNvPr id="3" name="Text Placeholder 2"/>
          <p:cNvSpPr>
            <a:spLocks noGrp="1"/>
          </p:cNvSpPr>
          <p:nvPr>
            <p:ph type="body" idx="1"/>
          </p:nvPr>
        </p:nvSpPr>
        <p:spPr>
          <a:xfrm>
            <a:off x="457200" y="1535113"/>
            <a:ext cx="4040188" cy="639762"/>
          </a:xfrm>
        </p:spPr>
        <p:txBody>
          <a:bodyPr anchor="b"/>
          <a:lstStyle>
            <a:lvl1pPr marL="0" indent="0">
              <a:buNone/>
              <a:defRPr lang="tr-TR" sz="2400" b="1"/>
            </a:lvl1pPr>
            <a:lvl2pPr marL="457200" indent="0">
              <a:buNone/>
              <a:defRPr lang="tr-TR" sz="2000" b="1"/>
            </a:lvl2pPr>
            <a:lvl3pPr marL="914400" indent="0">
              <a:buNone/>
              <a:defRPr lang="tr-TR" sz="1800" b="1"/>
            </a:lvl3pPr>
            <a:lvl4pPr marL="1371600" indent="0">
              <a:buNone/>
              <a:defRPr lang="tr-TR" sz="1600" b="1"/>
            </a:lvl4pPr>
            <a:lvl5pPr marL="1828800" indent="0">
              <a:buNone/>
              <a:defRPr lang="tr-TR" sz="1600" b="1"/>
            </a:lvl5pPr>
            <a:lvl6pPr marL="2286000" indent="0">
              <a:buNone/>
              <a:defRPr lang="tr-TR" sz="1600" b="1"/>
            </a:lvl6pPr>
            <a:lvl7pPr marL="2743200" indent="0">
              <a:buNone/>
              <a:defRPr lang="tr-TR" sz="1600" b="1"/>
            </a:lvl7pPr>
            <a:lvl8pPr marL="3200400" indent="0">
              <a:buNone/>
              <a:defRPr lang="tr-TR" sz="1600" b="1"/>
            </a:lvl8pPr>
            <a:lvl9pPr marL="3657600" indent="0">
              <a:buNone/>
              <a:defRPr lang="tr-TR" sz="1600" b="1"/>
            </a:lvl9pPr>
          </a:lstStyle>
          <a:p>
            <a:pPr lvl="0"/>
            <a:r>
              <a:rPr lang="tr-TR"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lang="tr-TR" sz="2400"/>
            </a:lvl1pPr>
            <a:lvl2pPr>
              <a:defRPr lang="tr-TR" sz="2000"/>
            </a:lvl2pPr>
            <a:lvl3pPr>
              <a:defRPr lang="tr-TR" sz="1800"/>
            </a:lvl3pPr>
            <a:lvl4pPr>
              <a:defRPr lang="tr-TR" sz="1600"/>
            </a:lvl4pPr>
            <a:lvl5pPr>
              <a:defRPr lang="tr-TR" sz="1600"/>
            </a:lvl5pPr>
            <a:lvl6pPr>
              <a:defRPr lang="tr-TR" sz="1600"/>
            </a:lvl6pPr>
            <a:lvl7pPr>
              <a:defRPr lang="tr-TR" sz="1600"/>
            </a:lvl7pPr>
            <a:lvl8pPr>
              <a:defRPr lang="tr-TR" sz="1600"/>
            </a:lvl8pPr>
            <a:lvl9pPr>
              <a:defRPr lang="tr-TR" sz="16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lang="tr-TR" sz="2400" b="1"/>
            </a:lvl1pPr>
            <a:lvl2pPr marL="457200" indent="0">
              <a:buNone/>
              <a:defRPr lang="tr-TR" sz="2000" b="1"/>
            </a:lvl2pPr>
            <a:lvl3pPr marL="914400" indent="0">
              <a:buNone/>
              <a:defRPr lang="tr-TR" sz="1800" b="1"/>
            </a:lvl3pPr>
            <a:lvl4pPr marL="1371600" indent="0">
              <a:buNone/>
              <a:defRPr lang="tr-TR" sz="1600" b="1"/>
            </a:lvl4pPr>
            <a:lvl5pPr marL="1828800" indent="0">
              <a:buNone/>
              <a:defRPr lang="tr-TR" sz="1600" b="1"/>
            </a:lvl5pPr>
            <a:lvl6pPr marL="2286000" indent="0">
              <a:buNone/>
              <a:defRPr lang="tr-TR" sz="1600" b="1"/>
            </a:lvl6pPr>
            <a:lvl7pPr marL="2743200" indent="0">
              <a:buNone/>
              <a:defRPr lang="tr-TR" sz="1600" b="1"/>
            </a:lvl7pPr>
            <a:lvl8pPr marL="3200400" indent="0">
              <a:buNone/>
              <a:defRPr lang="tr-TR" sz="1600" b="1"/>
            </a:lvl8pPr>
            <a:lvl9pPr marL="3657600" indent="0">
              <a:buNone/>
              <a:defRPr lang="tr-TR" sz="1600" b="1"/>
            </a:lvl9pPr>
          </a:lstStyle>
          <a:p>
            <a:pPr lvl="0"/>
            <a:r>
              <a:rPr lang="tr-TR"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lang="tr-TR" sz="2400"/>
            </a:lvl1pPr>
            <a:lvl2pPr>
              <a:defRPr lang="tr-TR" sz="2000"/>
            </a:lvl2pPr>
            <a:lvl3pPr>
              <a:defRPr lang="tr-TR" sz="1800"/>
            </a:lvl3pPr>
            <a:lvl4pPr>
              <a:defRPr lang="tr-TR" sz="1600"/>
            </a:lvl4pPr>
            <a:lvl5pPr>
              <a:defRPr lang="tr-TR" sz="1600"/>
            </a:lvl5pPr>
            <a:lvl6pPr>
              <a:defRPr lang="tr-TR" sz="1600"/>
            </a:lvl6pPr>
            <a:lvl7pPr>
              <a:defRPr lang="tr-TR" sz="1600"/>
            </a:lvl7pPr>
            <a:lvl8pPr>
              <a:defRPr lang="tr-TR" sz="1600"/>
            </a:lvl8pPr>
            <a:lvl9pPr>
              <a:defRPr lang="tr-TR" sz="16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7" name="Date Placeholder 6"/>
          <p:cNvSpPr>
            <a:spLocks noGrp="1"/>
          </p:cNvSpPr>
          <p:nvPr>
            <p:ph type="dt" sz="half" idx="10"/>
          </p:nvPr>
        </p:nvSpPr>
        <p:spPr/>
        <p:txBody>
          <a:bodyPr/>
          <a:lstStyle/>
          <a:p>
            <a:fld id="{5BCAD085-E8A6-8845-BD4E-CB4CCA059FC4}" type="datetimeFigureOut">
              <a:rPr lang="tr-TR" smtClean="0"/>
              <a:t>1/27/13</a:t>
            </a:fld>
            <a:endParaRPr lang="tr-TR"/>
          </a:p>
        </p:txBody>
      </p:sp>
      <p:sp>
        <p:nvSpPr>
          <p:cNvPr id="8" name="Footer Placeholder 7"/>
          <p:cNvSpPr>
            <a:spLocks noGrp="1"/>
          </p:cNvSpPr>
          <p:nvPr>
            <p:ph type="ftr" sz="quarter" idx="11"/>
          </p:nvPr>
        </p:nvSpPr>
        <p:spPr/>
        <p:txBody>
          <a:bodyPr/>
          <a:lstStyle/>
          <a:p>
            <a:endParaRPr lang="tr-TR"/>
          </a:p>
        </p:txBody>
      </p:sp>
      <p:sp>
        <p:nvSpPr>
          <p:cNvPr id="9" name="Slide Number Placeholder 8"/>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Date Placeholder 2"/>
          <p:cNvSpPr>
            <a:spLocks noGrp="1"/>
          </p:cNvSpPr>
          <p:nvPr>
            <p:ph type="dt" sz="half" idx="10"/>
          </p:nvPr>
        </p:nvSpPr>
        <p:spPr/>
        <p:txBody>
          <a:bodyPr/>
          <a:lstStyle/>
          <a:p>
            <a:fld id="{5BCAD085-E8A6-8845-BD4E-CB4CCA059FC4}" type="datetimeFigureOut">
              <a:rPr lang="tr-TR" smtClean="0"/>
              <a:t>1/27/13</a:t>
            </a:fld>
            <a:endParaRPr lang="tr-TR"/>
          </a:p>
        </p:txBody>
      </p:sp>
      <p:sp>
        <p:nvSpPr>
          <p:cNvPr id="4" name="Footer Placeholder 3"/>
          <p:cNvSpPr>
            <a:spLocks noGrp="1"/>
          </p:cNvSpPr>
          <p:nvPr>
            <p:ph type="ftr" sz="quarter" idx="11"/>
          </p:nvPr>
        </p:nvSpPr>
        <p:spPr/>
        <p:txBody>
          <a:bodyPr/>
          <a:lstStyle/>
          <a:p>
            <a:endParaRPr lang="tr-TR"/>
          </a:p>
        </p:txBody>
      </p:sp>
      <p:sp>
        <p:nvSpPr>
          <p:cNvPr id="5" name="Slide Number Placeholder 4"/>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tr-TR" smtClean="0"/>
              <a:t>1/27/13</a:t>
            </a:fld>
            <a:endParaRPr lang="tr-TR"/>
          </a:p>
        </p:txBody>
      </p:sp>
      <p:sp>
        <p:nvSpPr>
          <p:cNvPr id="3" name="Footer Placeholder 2"/>
          <p:cNvSpPr>
            <a:spLocks noGrp="1"/>
          </p:cNvSpPr>
          <p:nvPr>
            <p:ph type="ftr" sz="quarter" idx="11"/>
          </p:nvPr>
        </p:nvSpPr>
        <p:spPr/>
        <p:txBody>
          <a:bodyPr/>
          <a:lstStyle/>
          <a:p>
            <a:endParaRPr lang="tr-TR"/>
          </a:p>
        </p:txBody>
      </p:sp>
      <p:sp>
        <p:nvSpPr>
          <p:cNvPr id="4" name="Slide Number Placeholder 3"/>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lang="tr-TR" sz="2000" b="1"/>
            </a:lvl1pPr>
          </a:lstStyle>
          <a:p>
            <a:r>
              <a:rPr lang="tr-TR" smtClean="0"/>
              <a:t>Click to edit Master title style</a:t>
            </a:r>
            <a:endParaRPr lang="tr-TR"/>
          </a:p>
        </p:txBody>
      </p:sp>
      <p:sp>
        <p:nvSpPr>
          <p:cNvPr id="3" name="Content Placeholder 2"/>
          <p:cNvSpPr>
            <a:spLocks noGrp="1"/>
          </p:cNvSpPr>
          <p:nvPr>
            <p:ph idx="1"/>
          </p:nvPr>
        </p:nvSpPr>
        <p:spPr>
          <a:xfrm>
            <a:off x="3575050" y="273050"/>
            <a:ext cx="5111750" cy="5853113"/>
          </a:xfrm>
        </p:spPr>
        <p:txBody>
          <a:bodyPr/>
          <a:lstStyle>
            <a:lvl1pPr>
              <a:defRPr lang="tr-TR" sz="3200"/>
            </a:lvl1pPr>
            <a:lvl2pPr>
              <a:defRPr lang="tr-TR" sz="2800"/>
            </a:lvl2pPr>
            <a:lvl3pPr>
              <a:defRPr lang="tr-TR" sz="2400"/>
            </a:lvl3pPr>
            <a:lvl4pPr>
              <a:defRPr lang="tr-TR" sz="2000"/>
            </a:lvl4pPr>
            <a:lvl5pPr>
              <a:defRPr lang="tr-TR" sz="2000"/>
            </a:lvl5pPr>
            <a:lvl6pPr>
              <a:defRPr lang="tr-TR" sz="2000"/>
            </a:lvl6pPr>
            <a:lvl7pPr>
              <a:defRPr lang="tr-TR" sz="2000"/>
            </a:lvl7pPr>
            <a:lvl8pPr>
              <a:defRPr lang="tr-TR" sz="2000"/>
            </a:lvl8pPr>
            <a:lvl9pPr>
              <a:defRPr lang="tr-TR" sz="20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Text Placeholder 3"/>
          <p:cNvSpPr>
            <a:spLocks noGrp="1"/>
          </p:cNvSpPr>
          <p:nvPr>
            <p:ph type="body" sz="half" idx="2"/>
          </p:nvPr>
        </p:nvSpPr>
        <p:spPr>
          <a:xfrm>
            <a:off x="457200" y="1435100"/>
            <a:ext cx="3008313" cy="4691063"/>
          </a:xfrm>
        </p:spPr>
        <p:txBody>
          <a:bodyPr/>
          <a:lstStyle>
            <a:lvl1pPr marL="0" indent="0">
              <a:buNone/>
              <a:defRPr lang="tr-TR" sz="1400"/>
            </a:lvl1pPr>
            <a:lvl2pPr marL="457200" indent="0">
              <a:buNone/>
              <a:defRPr lang="tr-TR" sz="1200"/>
            </a:lvl2pPr>
            <a:lvl3pPr marL="914400" indent="0">
              <a:buNone/>
              <a:defRPr lang="tr-TR" sz="1000"/>
            </a:lvl3pPr>
            <a:lvl4pPr marL="1371600" indent="0">
              <a:buNone/>
              <a:defRPr lang="tr-TR" sz="900"/>
            </a:lvl4pPr>
            <a:lvl5pPr marL="1828800" indent="0">
              <a:buNone/>
              <a:defRPr lang="tr-TR" sz="900"/>
            </a:lvl5pPr>
            <a:lvl6pPr marL="2286000" indent="0">
              <a:buNone/>
              <a:defRPr lang="tr-TR" sz="900"/>
            </a:lvl6pPr>
            <a:lvl7pPr marL="2743200" indent="0">
              <a:buNone/>
              <a:defRPr lang="tr-TR" sz="900"/>
            </a:lvl7pPr>
            <a:lvl8pPr marL="3200400" indent="0">
              <a:buNone/>
              <a:defRPr lang="tr-TR" sz="900"/>
            </a:lvl8pPr>
            <a:lvl9pPr marL="3657600" indent="0">
              <a:buNone/>
              <a:defRPr lang="tr-TR" sz="900"/>
            </a:lvl9pPr>
          </a:lstStyle>
          <a:p>
            <a:pPr lvl="0"/>
            <a:r>
              <a:rPr lang="tr-TR"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tr-TR" smtClean="0"/>
              <a:t>1/27/13</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lang="tr-TR" sz="2000" b="1"/>
            </a:lvl1pPr>
          </a:lstStyle>
          <a:p>
            <a:r>
              <a:rPr lang="tr-TR" smtClean="0"/>
              <a:t>Click to edit Master title style</a:t>
            </a:r>
            <a:endParaRPr lang="tr-TR"/>
          </a:p>
        </p:txBody>
      </p:sp>
      <p:sp>
        <p:nvSpPr>
          <p:cNvPr id="3" name="Picture Placeholder 2"/>
          <p:cNvSpPr>
            <a:spLocks noGrp="1"/>
          </p:cNvSpPr>
          <p:nvPr>
            <p:ph type="pic" idx="1"/>
          </p:nvPr>
        </p:nvSpPr>
        <p:spPr>
          <a:xfrm>
            <a:off x="1792288" y="612775"/>
            <a:ext cx="5486400" cy="4114800"/>
          </a:xfrm>
        </p:spPr>
        <p:txBody>
          <a:bodyPr/>
          <a:lstStyle>
            <a:lvl1pPr marL="0" indent="0">
              <a:buNone/>
              <a:defRPr lang="tr-TR" sz="3200"/>
            </a:lvl1pPr>
            <a:lvl2pPr marL="457200" indent="0">
              <a:buNone/>
              <a:defRPr lang="tr-TR" sz="2800"/>
            </a:lvl2pPr>
            <a:lvl3pPr marL="914400" indent="0">
              <a:buNone/>
              <a:defRPr lang="tr-TR" sz="2400"/>
            </a:lvl3pPr>
            <a:lvl4pPr marL="1371600" indent="0">
              <a:buNone/>
              <a:defRPr lang="tr-TR" sz="2000"/>
            </a:lvl4pPr>
            <a:lvl5pPr marL="1828800" indent="0">
              <a:buNone/>
              <a:defRPr lang="tr-TR" sz="2000"/>
            </a:lvl5pPr>
            <a:lvl6pPr marL="2286000" indent="0">
              <a:buNone/>
              <a:defRPr lang="tr-TR" sz="2000"/>
            </a:lvl6pPr>
            <a:lvl7pPr marL="2743200" indent="0">
              <a:buNone/>
              <a:defRPr lang="tr-TR" sz="2000"/>
            </a:lvl7pPr>
            <a:lvl8pPr marL="3200400" indent="0">
              <a:buNone/>
              <a:defRPr lang="tr-TR" sz="2000"/>
            </a:lvl8pPr>
            <a:lvl9pPr marL="3657600" indent="0">
              <a:buNone/>
              <a:defRPr lang="tr-TR" sz="2000"/>
            </a:lvl9pPr>
          </a:lstStyle>
          <a:p>
            <a:endParaRPr lang="tr-TR"/>
          </a:p>
        </p:txBody>
      </p:sp>
      <p:sp>
        <p:nvSpPr>
          <p:cNvPr id="4" name="Text Placeholder 3"/>
          <p:cNvSpPr>
            <a:spLocks noGrp="1"/>
          </p:cNvSpPr>
          <p:nvPr>
            <p:ph type="body" sz="half" idx="2"/>
          </p:nvPr>
        </p:nvSpPr>
        <p:spPr>
          <a:xfrm>
            <a:off x="1792288" y="5367338"/>
            <a:ext cx="5486400" cy="804862"/>
          </a:xfrm>
        </p:spPr>
        <p:txBody>
          <a:bodyPr/>
          <a:lstStyle>
            <a:lvl1pPr marL="0" indent="0">
              <a:buNone/>
              <a:defRPr lang="tr-TR" sz="1400"/>
            </a:lvl1pPr>
            <a:lvl2pPr marL="457200" indent="0">
              <a:buNone/>
              <a:defRPr lang="tr-TR" sz="1200"/>
            </a:lvl2pPr>
            <a:lvl3pPr marL="914400" indent="0">
              <a:buNone/>
              <a:defRPr lang="tr-TR" sz="1000"/>
            </a:lvl3pPr>
            <a:lvl4pPr marL="1371600" indent="0">
              <a:buNone/>
              <a:defRPr lang="tr-TR" sz="900"/>
            </a:lvl4pPr>
            <a:lvl5pPr marL="1828800" indent="0">
              <a:buNone/>
              <a:defRPr lang="tr-TR" sz="900"/>
            </a:lvl5pPr>
            <a:lvl6pPr marL="2286000" indent="0">
              <a:buNone/>
              <a:defRPr lang="tr-TR" sz="900"/>
            </a:lvl6pPr>
            <a:lvl7pPr marL="2743200" indent="0">
              <a:buNone/>
              <a:defRPr lang="tr-TR" sz="900"/>
            </a:lvl7pPr>
            <a:lvl8pPr marL="3200400" indent="0">
              <a:buNone/>
              <a:defRPr lang="tr-TR" sz="900"/>
            </a:lvl8pPr>
            <a:lvl9pPr marL="3657600" indent="0">
              <a:buNone/>
              <a:defRPr lang="tr-TR" sz="900"/>
            </a:lvl9pPr>
          </a:lstStyle>
          <a:p>
            <a:pPr lvl="0"/>
            <a:r>
              <a:rPr lang="tr-TR"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tr-TR" smtClean="0"/>
              <a:t>1/27/13</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Vertical Text Placeholder 2"/>
          <p:cNvSpPr>
            <a:spLocks noGrp="1"/>
          </p:cNvSpPr>
          <p:nvPr>
            <p:ph type="body" orient="vert" idx="1"/>
          </p:nvPr>
        </p:nvSpPr>
        <p:spPr/>
        <p:txBody>
          <a:bodyPr vert="eaVert"/>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tr-TR" smtClean="0"/>
              <a:t>Click to edit Master title style</a:t>
            </a:r>
            <a:endParaRPr lang="tr-T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r-TR" smtClean="0"/>
              <a:t>Click to edit Master title style</a:t>
            </a:r>
            <a:endParaRPr lang="tr-T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lang="tr-TR" sz="1200">
                <a:solidFill>
                  <a:schemeClr val="tx1">
                    <a:tint val="75000"/>
                  </a:schemeClr>
                </a:solidFill>
              </a:defRPr>
            </a:lvl1pPr>
          </a:lstStyle>
          <a:p>
            <a:fld id="{5BCAD085-E8A6-8845-BD4E-CB4CCA059FC4}" type="datetimeFigureOut">
              <a:rPr lang="tr-TR" smtClean="0"/>
              <a:t>1/27/13</a:t>
            </a:fld>
            <a:endParaRPr lang="tr-T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lang="tr-TR" sz="1200">
                <a:solidFill>
                  <a:schemeClr val="tx1">
                    <a:tint val="75000"/>
                  </a:schemeClr>
                </a:solidFill>
              </a:defRPr>
            </a:lvl1pPr>
          </a:lstStyle>
          <a:p>
            <a:endParaRPr lang="tr-T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lang="tr-TR" sz="1200">
                <a:solidFill>
                  <a:schemeClr val="tx1">
                    <a:tint val="75000"/>
                  </a:schemeClr>
                </a:solidFill>
              </a:defRPr>
            </a:lvl1pPr>
          </a:lstStyle>
          <a:p>
            <a:fld id="{C1FF6DA9-008F-8B48-92A6-B652298478BF}" type="slidenum">
              <a:rPr lang="tr-TR" smtClean="0"/>
              <a:t>‹#›</a:t>
            </a:fld>
            <a:endParaRPr lang="tr-TR"/>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lang="tr-T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lang="tr-T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lang="tr-T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lang="tr-T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9pPr>
    </p:bodyStyle>
    <p:otherStyle>
      <a:defPPr>
        <a:defRPr lang="tr-TR"/>
      </a:defPPr>
      <a:lvl1pPr marL="0" algn="l" defTabSz="457200" rtl="0" eaLnBrk="1" latinLnBrk="0" hangingPunct="1">
        <a:defRPr lang="tr-TR" sz="1800" kern="1200">
          <a:solidFill>
            <a:schemeClr val="tx1"/>
          </a:solidFill>
          <a:latin typeface="+mn-lt"/>
          <a:ea typeface="+mn-ea"/>
          <a:cs typeface="+mn-cs"/>
        </a:defRPr>
      </a:lvl1pPr>
      <a:lvl2pPr marL="457200" algn="l" defTabSz="457200" rtl="0" eaLnBrk="1" latinLnBrk="0" hangingPunct="1">
        <a:defRPr lang="tr-TR" sz="1800" kern="1200">
          <a:solidFill>
            <a:schemeClr val="tx1"/>
          </a:solidFill>
          <a:latin typeface="+mn-lt"/>
          <a:ea typeface="+mn-ea"/>
          <a:cs typeface="+mn-cs"/>
        </a:defRPr>
      </a:lvl2pPr>
      <a:lvl3pPr marL="914400" algn="l" defTabSz="457200" rtl="0" eaLnBrk="1" latinLnBrk="0" hangingPunct="1">
        <a:defRPr lang="tr-TR" sz="1800" kern="1200">
          <a:solidFill>
            <a:schemeClr val="tx1"/>
          </a:solidFill>
          <a:latin typeface="+mn-lt"/>
          <a:ea typeface="+mn-ea"/>
          <a:cs typeface="+mn-cs"/>
        </a:defRPr>
      </a:lvl3pPr>
      <a:lvl4pPr marL="1371600" algn="l" defTabSz="457200" rtl="0" eaLnBrk="1" latinLnBrk="0" hangingPunct="1">
        <a:defRPr lang="tr-TR" sz="1800" kern="1200">
          <a:solidFill>
            <a:schemeClr val="tx1"/>
          </a:solidFill>
          <a:latin typeface="+mn-lt"/>
          <a:ea typeface="+mn-ea"/>
          <a:cs typeface="+mn-cs"/>
        </a:defRPr>
      </a:lvl4pPr>
      <a:lvl5pPr marL="1828800" algn="l" defTabSz="457200" rtl="0" eaLnBrk="1" latinLnBrk="0" hangingPunct="1">
        <a:defRPr lang="tr-TR" sz="1800" kern="1200">
          <a:solidFill>
            <a:schemeClr val="tx1"/>
          </a:solidFill>
          <a:latin typeface="+mn-lt"/>
          <a:ea typeface="+mn-ea"/>
          <a:cs typeface="+mn-cs"/>
        </a:defRPr>
      </a:lvl5pPr>
      <a:lvl6pPr marL="2286000" algn="l" defTabSz="457200" rtl="0" eaLnBrk="1" latinLnBrk="0" hangingPunct="1">
        <a:defRPr lang="tr-TR" sz="1800" kern="1200">
          <a:solidFill>
            <a:schemeClr val="tx1"/>
          </a:solidFill>
          <a:latin typeface="+mn-lt"/>
          <a:ea typeface="+mn-ea"/>
          <a:cs typeface="+mn-cs"/>
        </a:defRPr>
      </a:lvl6pPr>
      <a:lvl7pPr marL="2743200" algn="l" defTabSz="457200" rtl="0" eaLnBrk="1" latinLnBrk="0" hangingPunct="1">
        <a:defRPr lang="tr-TR" sz="1800" kern="1200">
          <a:solidFill>
            <a:schemeClr val="tx1"/>
          </a:solidFill>
          <a:latin typeface="+mn-lt"/>
          <a:ea typeface="+mn-ea"/>
          <a:cs typeface="+mn-cs"/>
        </a:defRPr>
      </a:lvl7pPr>
      <a:lvl8pPr marL="3200400" algn="l" defTabSz="457200" rtl="0" eaLnBrk="1" latinLnBrk="0" hangingPunct="1">
        <a:defRPr lang="tr-TR" sz="1800" kern="1200">
          <a:solidFill>
            <a:schemeClr val="tx1"/>
          </a:solidFill>
          <a:latin typeface="+mn-lt"/>
          <a:ea typeface="+mn-ea"/>
          <a:cs typeface="+mn-cs"/>
        </a:defRPr>
      </a:lvl8pPr>
      <a:lvl9pPr marL="3657600" algn="l" defTabSz="457200" rtl="0" eaLnBrk="1" latinLnBrk="0" hangingPunct="1">
        <a:defRPr lang="tr-T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0.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9.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0.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9.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0.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7.xml"/><Relationship Id="rId3" Type="http://schemas.openxmlformats.org/officeDocument/2006/relationships/chart" Target="../charts/chart1.xml"/><Relationship Id="rId4" Type="http://schemas.openxmlformats.org/officeDocument/2006/relationships/chart" Target="../charts/char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8.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9.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0.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6.xml"/></Relationships>
</file>

<file path=ppt/slides/slide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6858000"/>
          </a:xfrm>
          <a:prstGeom prst="rect">
            <a:avLst/>
          </a:prstGeom>
          <a:solidFill>
            <a:srgbClr val="8C4A2F"/>
          </a:solidFill>
          <a:ln>
            <a:noFill/>
          </a:ln>
          <a:effectLst/>
        </p:spPr>
        <p:txBody>
          <a:bodyPr rtlCol="0" anchor="ctr"/>
          <a:lstStyle/>
          <a:p/>
        </p:txBody>
      </p:sp>
      <p:sp>
        <p:nvSpPr>
          <p:cNvPr id="3" name="Rectangle 2"/>
          <p:cNvSpPr/>
          <p:nvPr/>
        </p:nvSpPr>
        <p:spPr>
          <a:xfrm>
            <a:off x="0" y="6199632"/>
            <a:ext cx="12191695" cy="73152"/>
          </a:xfrm>
          <a:prstGeom prst="rect">
            <a:avLst/>
          </a:prstGeom>
          <a:solidFill>
            <a:srgbClr val="FCC021"/>
          </a:solidFill>
          <a:ln>
            <a:noFill/>
          </a:ln>
          <a:effectLst/>
        </p:spPr>
        <p:txBody>
          <a:bodyPr rtlCol="0" anchor="ctr"/>
          <a:lstStyle/>
          <a:p/>
        </p:txBody>
      </p:sp>
      <p:sp>
        <p:nvSpPr>
          <p:cNvPr id="4" name="TextBox 3"/>
          <p:cNvSpPr txBox="1"/>
          <p:nvPr/>
        </p:nvSpPr>
        <p:spPr>
          <a:xfrm>
            <a:off x="548640" y="320040"/>
            <a:ext cx="2377440" cy="502920"/>
          </a:xfrm>
          <a:prstGeom prst="rect">
            <a:avLst/>
          </a:prstGeom>
          <a:noFill/>
        </p:spPr>
        <p:txBody>
          <a:bodyPr wrap="square" anchor="t" lIns="73152" rIns="73152" tIns="36576" bIns="36576">
            <a:noAutofit/>
          </a:bodyPr>
          <a:lstStyle/>
          <a:p>
            <a:pPr algn="l">
              <a:spcBef>
                <a:spcPts val="0"/>
              </a:spcBef>
              <a:spcAft>
                <a:spcPts val="0"/>
              </a:spcAft>
            </a:pPr>
            <a:r>
              <a:rPr lang="tr-TR" sz="2400" b="1" i="0">
                <a:solidFill>
                  <a:srgbClr val="FCC021"/>
                </a:solidFill>
                <a:latin typeface="Calibri"/>
              </a:rPr>
              <a:t>21. HAFTA</a:t>
            </a:r>
          </a:p>
        </p:txBody>
      </p:sp>
      <p:sp>
        <p:nvSpPr>
          <p:cNvPr id="5" name="TextBox 4"/>
          <p:cNvSpPr txBox="1"/>
          <p:nvPr/>
        </p:nvSpPr>
        <p:spPr>
          <a:xfrm>
            <a:off x="411480" y="731520"/>
            <a:ext cx="2377440" cy="2514600"/>
          </a:xfrm>
          <a:prstGeom prst="rect">
            <a:avLst/>
          </a:prstGeom>
          <a:noFill/>
        </p:spPr>
        <p:txBody>
          <a:bodyPr wrap="square" anchor="t" lIns="73152" rIns="73152" tIns="0" bIns="0">
            <a:noAutofit/>
          </a:bodyPr>
          <a:lstStyle/>
          <a:p>
            <a:pPr algn="l">
              <a:spcBef>
                <a:spcPts val="0"/>
              </a:spcBef>
              <a:spcAft>
                <a:spcPts val="0"/>
              </a:spcAft>
            </a:pPr>
            <a:r>
              <a:rPr lang="tr-TR" sz="16000" b="1" i="0">
                <a:solidFill>
                  <a:srgbClr val="FCC021"/>
                </a:solidFill>
                <a:latin typeface="Calibri"/>
              </a:rPr>
              <a:t>21</a:t>
            </a:r>
          </a:p>
        </p:txBody>
      </p:sp>
      <p:sp>
        <p:nvSpPr>
          <p:cNvPr id="6" name="TextBox 5"/>
          <p:cNvSpPr txBox="1"/>
          <p:nvPr/>
        </p:nvSpPr>
        <p:spPr>
          <a:xfrm>
            <a:off x="2834640" y="411480"/>
            <a:ext cx="8869680" cy="1051560"/>
          </a:xfrm>
          <a:prstGeom prst="rect">
            <a:avLst/>
          </a:prstGeom>
          <a:noFill/>
        </p:spPr>
        <p:txBody>
          <a:bodyPr wrap="square" anchor="ctr" lIns="73152" rIns="73152" tIns="36576" bIns="36576">
            <a:noAutofit/>
          </a:bodyPr>
          <a:lstStyle/>
          <a:p>
            <a:pPr algn="l">
              <a:spcBef>
                <a:spcPts val="0"/>
              </a:spcBef>
              <a:spcAft>
                <a:spcPts val="0"/>
              </a:spcAft>
            </a:pPr>
            <a:r>
              <a:rPr lang="tr-TR" sz="3850" b="1" i="0">
                <a:solidFill>
                  <a:srgbClr val="FFFFFF"/>
                </a:solidFill>
                <a:latin typeface="Calibri"/>
              </a:rPr>
              <a:t>Faaliyetler ve Sektörler · Gelişmişliğe Giriş</a:t>
            </a:r>
          </a:p>
        </p:txBody>
      </p:sp>
      <p:sp>
        <p:nvSpPr>
          <p:cNvPr id="7" name="TextBox 6"/>
          <p:cNvSpPr txBox="1"/>
          <p:nvPr/>
        </p:nvSpPr>
        <p:spPr>
          <a:xfrm>
            <a:off x="2834640" y="1481328"/>
            <a:ext cx="8869680" cy="411480"/>
          </a:xfrm>
          <a:prstGeom prst="rect">
            <a:avLst/>
          </a:prstGeom>
          <a:noFill/>
        </p:spPr>
        <p:txBody>
          <a:bodyPr wrap="square" anchor="t" lIns="73152" rIns="73152" tIns="36576" bIns="36576">
            <a:noAutofit/>
          </a:bodyPr>
          <a:lstStyle/>
          <a:p>
            <a:pPr algn="l">
              <a:spcBef>
                <a:spcPts val="0"/>
              </a:spcBef>
              <a:spcAft>
                <a:spcPts val="0"/>
              </a:spcAft>
            </a:pPr>
            <a:r>
              <a:rPr lang="tr-TR" sz="1800" b="0" i="0">
                <a:solidFill>
                  <a:srgbClr val="E3ECF5"/>
                </a:solidFill>
                <a:latin typeface="Calibri"/>
              </a:rPr>
              <a:t>22-26 Şubat 2027</a:t>
            </a:r>
          </a:p>
        </p:txBody>
      </p:sp>
      <p:sp>
        <p:nvSpPr>
          <p:cNvPr id="8" name="Rounded Rectangle 7"/>
          <p:cNvSpPr/>
          <p:nvPr/>
        </p:nvSpPr>
        <p:spPr>
          <a:xfrm>
            <a:off x="2834640" y="2011680"/>
            <a:ext cx="8869680" cy="4023360"/>
          </a:xfrm>
          <a:prstGeom prst="roundRect">
            <a:avLst>
              <a:gd name="adj" fmla="val 5000"/>
            </a:avLst>
          </a:prstGeom>
          <a:solidFill>
            <a:srgbClr val="FFFFFF">
              <a:alpha val="12000"/>
            </a:srgbClr>
          </a:solidFill>
          <a:ln>
            <a:noFill/>
          </a:ln>
          <a:effectLst/>
        </p:spPr>
        <p:txBody>
          <a:bodyPr rtlCol="0" anchor="ctr"/>
          <a:lstStyle/>
          <a:p/>
        </p:txBody>
      </p:sp>
      <p:sp>
        <p:nvSpPr>
          <p:cNvPr id="9" name="TextBox 8"/>
          <p:cNvSpPr txBox="1"/>
          <p:nvPr/>
        </p:nvSpPr>
        <p:spPr>
          <a:xfrm>
            <a:off x="3063240" y="2148840"/>
            <a:ext cx="8412480" cy="365760"/>
          </a:xfrm>
          <a:prstGeom prst="rect">
            <a:avLst/>
          </a:prstGeom>
          <a:noFill/>
        </p:spPr>
        <p:txBody>
          <a:bodyPr wrap="square" anchor="t" lIns="73152" rIns="73152" tIns="36576" bIns="36576">
            <a:noAutofit/>
          </a:bodyPr>
          <a:lstStyle/>
          <a:p>
            <a:pPr algn="l">
              <a:spcBef>
                <a:spcPts val="0"/>
              </a:spcBef>
              <a:spcAft>
                <a:spcPts val="0"/>
              </a:spcAft>
            </a:pPr>
            <a:r>
              <a:rPr lang="tr-TR" sz="1600" b="1" i="0">
                <a:solidFill>
                  <a:srgbClr val="FCC021"/>
                </a:solidFill>
                <a:latin typeface="Calibri"/>
              </a:rPr>
              <a:t>ÖĞRENME ÇIKTISI · COĞ.10.5.1</a:t>
            </a:r>
          </a:p>
        </p:txBody>
      </p:sp>
      <p:sp>
        <p:nvSpPr>
          <p:cNvPr id="10" name="TextBox 9"/>
          <p:cNvSpPr txBox="1"/>
          <p:nvPr/>
        </p:nvSpPr>
        <p:spPr>
          <a:xfrm>
            <a:off x="3063240" y="2532888"/>
            <a:ext cx="8412480" cy="485902"/>
          </a:xfrm>
          <a:prstGeom prst="rect">
            <a:avLst/>
          </a:prstGeom>
          <a:noFill/>
        </p:spPr>
        <p:txBody>
          <a:bodyPr wrap="square" anchor="t" lIns="73152" rIns="73152" tIns="36576" bIns="36576">
            <a:noAutofit/>
          </a:bodyPr>
          <a:lstStyle/>
          <a:p>
            <a:pPr algn="l">
              <a:spcBef>
                <a:spcPts val="0"/>
              </a:spcBef>
              <a:spcAft>
                <a:spcPts val="0"/>
              </a:spcAft>
            </a:pPr>
            <a:r>
              <a:rPr lang="tr-TR" sz="2500" b="1" i="0">
                <a:solidFill>
                  <a:srgbClr val="FFFFFF"/>
                </a:solidFill>
                <a:latin typeface="Calibri"/>
              </a:rPr>
              <a:t>Ekonomik faaliyetleri sektörlere göre sınıflandırabilme</a:t>
            </a:r>
          </a:p>
        </p:txBody>
      </p:sp>
      <p:sp>
        <p:nvSpPr>
          <p:cNvPr id="11" name="TextBox 10"/>
          <p:cNvSpPr txBox="1"/>
          <p:nvPr/>
        </p:nvSpPr>
        <p:spPr>
          <a:xfrm>
            <a:off x="3063240" y="3128518"/>
            <a:ext cx="8412480" cy="347472"/>
          </a:xfrm>
          <a:prstGeom prst="rect">
            <a:avLst/>
          </a:prstGeom>
          <a:noFill/>
        </p:spPr>
        <p:txBody>
          <a:bodyPr wrap="square" anchor="t" lIns="73152" rIns="73152" tIns="36576" bIns="36576">
            <a:noAutofit/>
          </a:bodyPr>
          <a:lstStyle/>
          <a:p>
            <a:pPr algn="l">
              <a:spcBef>
                <a:spcPts val="0"/>
              </a:spcBef>
              <a:spcAft>
                <a:spcPts val="0"/>
              </a:spcAft>
            </a:pPr>
            <a:r>
              <a:rPr lang="tr-TR" sz="1500" b="1" i="0">
                <a:solidFill>
                  <a:srgbClr val="FCC021"/>
                </a:solidFill>
                <a:latin typeface="Calibri"/>
              </a:rPr>
              <a:t>Süreç bileşenleri</a:t>
            </a:r>
          </a:p>
        </p:txBody>
      </p:sp>
      <p:sp>
        <p:nvSpPr>
          <p:cNvPr id="12" name="TextBox 11"/>
          <p:cNvSpPr txBox="1"/>
          <p:nvPr/>
        </p:nvSpPr>
        <p:spPr>
          <a:xfrm>
            <a:off x="3063240" y="3494278"/>
            <a:ext cx="8412480" cy="2431034"/>
          </a:xfrm>
          <a:prstGeom prst="rect">
            <a:avLst/>
          </a:prstGeom>
          <a:noFill/>
        </p:spPr>
        <p:txBody>
          <a:bodyPr wrap="square" anchor="t" lIns="73152" rIns="73152" tIns="36576" bIns="36576">
            <a:noAutofit/>
          </a:bodyPr>
          <a:lstStyle/>
          <a:p>
            <a:pPr algn="l" marL="309283" indent="-309283">
              <a:spcBef>
                <a:spcPts val="0"/>
              </a:spcBef>
              <a:spcAft>
                <a:spcPts val="500"/>
              </a:spcAft>
            </a:pPr>
            <a:r>
              <a:rPr lang="tr-TR" sz="2000" b="1" i="0">
                <a:solidFill>
                  <a:srgbClr val="FCC021"/>
                </a:solidFill>
                <a:latin typeface="Calibri"/>
              </a:rPr>
              <a:t>c)  </a:t>
            </a:r>
            <a:r>
              <a:rPr lang="tr-TR" sz="2000" b="0" i="0">
                <a:solidFill>
                  <a:srgbClr val="FFFFFF"/>
                </a:solidFill>
                <a:latin typeface="Calibri"/>
              </a:rPr>
              <a:t>Ekonomik faaliyetleri sektörlere göre tasnif eder.</a:t>
            </a:r>
          </a:p>
          <a:p>
            <a:pPr algn="l" marL="309283" indent="-309283">
              <a:spcBef>
                <a:spcPts val="0"/>
              </a:spcBef>
              <a:spcAft>
                <a:spcPts val="500"/>
              </a:spcAft>
            </a:pPr>
            <a:r>
              <a:rPr lang="tr-TR" sz="2000" b="1" i="0">
                <a:solidFill>
                  <a:srgbClr val="FCC021"/>
                </a:solidFill>
                <a:latin typeface="Calibri"/>
              </a:rPr>
              <a:t>ç)  </a:t>
            </a:r>
            <a:r>
              <a:rPr lang="tr-TR" sz="2000" b="0" i="0">
                <a:solidFill>
                  <a:srgbClr val="FFFFFF"/>
                </a:solidFill>
                <a:latin typeface="Calibri"/>
              </a:rPr>
              <a:t>Ekonomik faaliyetleri sektörlere göre etiketler.</a:t>
            </a:r>
          </a:p>
          <a:p>
            <a:pPr algn="l" marL="328946" indent="-328946">
              <a:spcBef>
                <a:spcPts val="0"/>
              </a:spcBef>
              <a:spcAft>
                <a:spcPts val="0"/>
              </a:spcAft>
            </a:pPr>
            <a:r>
              <a:rPr lang="tr-TR" sz="2000" b="1" i="0">
                <a:solidFill>
                  <a:srgbClr val="FCC021"/>
                </a:solidFill>
                <a:latin typeface="Calibri"/>
              </a:rPr>
              <a:t>a)  </a:t>
            </a:r>
            <a:r>
              <a:rPr lang="tr-TR" sz="2000" b="0" i="0">
                <a:solidFill>
                  <a:srgbClr val="FFFFFF"/>
                </a:solidFill>
                <a:latin typeface="Calibri"/>
              </a:rPr>
              <a:t>COĞ.10.5.2 — Farklı gelişmişlik seviyesine sahip ülkelerde ekonomik sektörlerin dağılımını gösteren tablo, grafik, şekil ve/veya diyagramları bileşenleriyle tanır ve anlamlandırır.</a:t>
            </a:r>
          </a:p>
        </p:txBody>
      </p:sp>
      <p:sp>
        <p:nvSpPr>
          <p:cNvPr id="13" name="TextBox 12"/>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F0F0F0"/>
                </a:solidFill>
                <a:latin typeface="Calibri"/>
              </a:rPr>
              <a:t>10. Sınıf Coğrafya · 5. Ünite: Ekonomik Faaliyetler ve Etkileri</a:t>
            </a:r>
          </a:p>
        </p:txBody>
      </p:sp>
      <p:sp>
        <p:nvSpPr>
          <p:cNvPr id="14" name="TextBox 1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F0F0F0"/>
                </a:solidFill>
                <a:latin typeface="Calibri"/>
              </a:rPr>
              <a:t>40 / 210</a:t>
            </a:r>
          </a:p>
        </p:txBody>
      </p:sp>
    </p:spTree>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Bugünün yolu</a:t>
            </a:r>
          </a:p>
        </p:txBody>
      </p:sp>
      <p:sp>
        <p:nvSpPr>
          <p:cNvPr id="5" name="Rounded Rectangle 4"/>
          <p:cNvSpPr/>
          <p:nvPr/>
        </p:nvSpPr>
        <p:spPr>
          <a:xfrm>
            <a:off x="9555480" y="201168"/>
            <a:ext cx="2221992" cy="475488"/>
          </a:xfrm>
          <a:prstGeom prst="roundRect">
            <a:avLst>
              <a:gd name="adj" fmla="val 50000"/>
            </a:avLst>
          </a:prstGeom>
          <a:solidFill>
            <a:srgbClr val="2C6696"/>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21. HAFTA</a:t>
            </a:r>
          </a:p>
        </p:txBody>
      </p:sp>
      <p:cxnSp>
        <p:nvCxnSpPr>
          <p:cNvPr id="6" name="Connector 5"/>
          <p:cNvCxnSpPr/>
          <p:nvPr/>
        </p:nvCxnSpPr>
        <p:spPr>
          <a:xfrm>
            <a:off x="1541038" y="2212848"/>
            <a:ext cx="9109616" cy="0"/>
          </a:xfrm>
          <a:prstGeom prst="line">
            <a:avLst/>
          </a:prstGeom>
          <a:ln w="50800">
            <a:solidFill>
              <a:srgbClr val="D9D9D9"/>
            </a:solidFill>
          </a:ln>
        </p:spPr>
      </p:cxnSp>
      <p:sp>
        <p:nvSpPr>
          <p:cNvPr id="7" name="Oval 6"/>
          <p:cNvSpPr/>
          <p:nvPr/>
        </p:nvSpPr>
        <p:spPr>
          <a:xfrm>
            <a:off x="1156990" y="1828800"/>
            <a:ext cx="768096" cy="768096"/>
          </a:xfrm>
          <a:prstGeom prst="ellipse">
            <a:avLst/>
          </a:prstGeom>
          <a:solidFill>
            <a:srgbClr val="8C4A2F"/>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1</a:t>
            </a:r>
          </a:p>
        </p:txBody>
      </p:sp>
      <p:sp>
        <p:nvSpPr>
          <p:cNvPr id="8" name="Rounded Rectangle 7"/>
          <p:cNvSpPr/>
          <p:nvPr/>
        </p:nvSpPr>
        <p:spPr>
          <a:xfrm>
            <a:off x="502920" y="2788920"/>
            <a:ext cx="2076236"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Hatırla</a:t>
            </a:r>
          </a:p>
        </p:txBody>
      </p:sp>
      <p:sp>
        <p:nvSpPr>
          <p:cNvPr id="9" name="TextBox 8"/>
          <p:cNvSpPr txBox="1"/>
          <p:nvPr/>
        </p:nvSpPr>
        <p:spPr>
          <a:xfrm>
            <a:off x="502920" y="4041648"/>
            <a:ext cx="2076236"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Beş sektör, beş anahtar sözcük</a:t>
            </a:r>
          </a:p>
        </p:txBody>
      </p:sp>
      <p:sp>
        <p:nvSpPr>
          <p:cNvPr id="10" name="Oval 9"/>
          <p:cNvSpPr/>
          <p:nvPr/>
        </p:nvSpPr>
        <p:spPr>
          <a:xfrm>
            <a:off x="3434394" y="1828800"/>
            <a:ext cx="768096" cy="768096"/>
          </a:xfrm>
          <a:prstGeom prst="ellipse">
            <a:avLst/>
          </a:prstGeom>
          <a:solidFill>
            <a:srgbClr val="4F4F4F"/>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2</a:t>
            </a:r>
          </a:p>
        </p:txBody>
      </p:sp>
      <p:sp>
        <p:nvSpPr>
          <p:cNvPr id="11" name="Rounded Rectangle 10"/>
          <p:cNvSpPr/>
          <p:nvPr/>
        </p:nvSpPr>
        <p:spPr>
          <a:xfrm>
            <a:off x="2780324" y="2788920"/>
            <a:ext cx="2076236"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24 faaliyet</a:t>
            </a:r>
          </a:p>
        </p:txBody>
      </p:sp>
      <p:sp>
        <p:nvSpPr>
          <p:cNvPr id="12" name="TextBox 11"/>
          <p:cNvSpPr txBox="1"/>
          <p:nvPr/>
        </p:nvSpPr>
        <p:spPr>
          <a:xfrm>
            <a:off x="2780324" y="4041648"/>
            <a:ext cx="2076236"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Etkinlik 1. adım · s. 151</a:t>
            </a:r>
          </a:p>
        </p:txBody>
      </p:sp>
      <p:sp>
        <p:nvSpPr>
          <p:cNvPr id="13" name="Oval 12"/>
          <p:cNvSpPr/>
          <p:nvPr/>
        </p:nvSpPr>
        <p:spPr>
          <a:xfrm>
            <a:off x="5711798" y="1828800"/>
            <a:ext cx="768096" cy="768096"/>
          </a:xfrm>
          <a:prstGeom prst="ellipse">
            <a:avLst/>
          </a:prstGeom>
          <a:solidFill>
            <a:srgbClr val="8C4A2F"/>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3</a:t>
            </a:r>
          </a:p>
        </p:txBody>
      </p:sp>
      <p:sp>
        <p:nvSpPr>
          <p:cNvPr id="14" name="Rounded Rectangle 13"/>
          <p:cNvSpPr/>
          <p:nvPr/>
        </p:nvSpPr>
        <p:spPr>
          <a:xfrm>
            <a:off x="5057728" y="2788920"/>
            <a:ext cx="2076236"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Dört soru</a:t>
            </a:r>
          </a:p>
        </p:txBody>
      </p:sp>
      <p:sp>
        <p:nvSpPr>
          <p:cNvPr id="15" name="TextBox 14"/>
          <p:cNvSpPr txBox="1"/>
          <p:nvPr/>
        </p:nvSpPr>
        <p:spPr>
          <a:xfrm>
            <a:off x="5057728" y="4041648"/>
            <a:ext cx="2076236"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Etkinlik 2. adım · s. 151</a:t>
            </a:r>
          </a:p>
        </p:txBody>
      </p:sp>
      <p:sp>
        <p:nvSpPr>
          <p:cNvPr id="16" name="Oval 15"/>
          <p:cNvSpPr/>
          <p:nvPr/>
        </p:nvSpPr>
        <p:spPr>
          <a:xfrm>
            <a:off x="7989202" y="1828800"/>
            <a:ext cx="768096" cy="768096"/>
          </a:xfrm>
          <a:prstGeom prst="ellipse">
            <a:avLst/>
          </a:prstGeom>
          <a:solidFill>
            <a:srgbClr val="4F4F4F"/>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4</a:t>
            </a:r>
          </a:p>
        </p:txBody>
      </p:sp>
      <p:sp>
        <p:nvSpPr>
          <p:cNvPr id="17" name="Rounded Rectangle 16"/>
          <p:cNvSpPr/>
          <p:nvPr/>
        </p:nvSpPr>
        <p:spPr>
          <a:xfrm>
            <a:off x="7335132" y="2788920"/>
            <a:ext cx="2076236"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Grid</a:t>
            </a:r>
          </a:p>
        </p:txBody>
      </p:sp>
      <p:sp>
        <p:nvSpPr>
          <p:cNvPr id="18" name="TextBox 17"/>
          <p:cNvSpPr txBox="1"/>
          <p:nvPr/>
        </p:nvSpPr>
        <p:spPr>
          <a:xfrm>
            <a:off x="7335132" y="4041648"/>
            <a:ext cx="2076236"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Yapılandırılmış grid · s. 152</a:t>
            </a:r>
          </a:p>
        </p:txBody>
      </p:sp>
      <p:sp>
        <p:nvSpPr>
          <p:cNvPr id="19" name="Oval 18"/>
          <p:cNvSpPr/>
          <p:nvPr/>
        </p:nvSpPr>
        <p:spPr>
          <a:xfrm>
            <a:off x="10266606" y="1828800"/>
            <a:ext cx="768096" cy="768096"/>
          </a:xfrm>
          <a:prstGeom prst="ellipse">
            <a:avLst/>
          </a:prstGeom>
          <a:solidFill>
            <a:srgbClr val="8C4A2F"/>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5</a:t>
            </a:r>
          </a:p>
        </p:txBody>
      </p:sp>
      <p:sp>
        <p:nvSpPr>
          <p:cNvPr id="20" name="Rounded Rectangle 19"/>
          <p:cNvSpPr/>
          <p:nvPr/>
        </p:nvSpPr>
        <p:spPr>
          <a:xfrm>
            <a:off x="9612536" y="2788920"/>
            <a:ext cx="2076236"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Sektörler ve gelişmişlik</a:t>
            </a:r>
          </a:p>
        </p:txBody>
      </p:sp>
      <p:sp>
        <p:nvSpPr>
          <p:cNvPr id="21" name="TextBox 20"/>
          <p:cNvSpPr txBox="1"/>
          <p:nvPr/>
        </p:nvSpPr>
        <p:spPr>
          <a:xfrm>
            <a:off x="9612536" y="4041648"/>
            <a:ext cx="2076236"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5.2 · Grafik 5.1-5.2 · s. 153</a:t>
            </a:r>
          </a:p>
        </p:txBody>
      </p:sp>
      <p:sp>
        <p:nvSpPr>
          <p:cNvPr id="22" name="TextBox 2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23" name="TextBox 22"/>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41 / 210</a:t>
            </a:r>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Hatırla: beş sektör, beş anahtar sözcük</a:t>
            </a:r>
          </a:p>
        </p:txBody>
      </p:sp>
      <p:sp>
        <p:nvSpPr>
          <p:cNvPr id="5" name="Rounded Rectangle 4"/>
          <p:cNvSpPr/>
          <p:nvPr/>
        </p:nvSpPr>
        <p:spPr>
          <a:xfrm>
            <a:off x="9555480" y="201168"/>
            <a:ext cx="2221992" cy="475488"/>
          </a:xfrm>
          <a:prstGeom prst="roundRect">
            <a:avLst>
              <a:gd name="adj" fmla="val 50000"/>
            </a:avLst>
          </a:prstGeom>
          <a:solidFill>
            <a:srgbClr val="8C4A2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HATIRLA · 2 dk</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3000" b="1" i="0">
                <a:solidFill>
                  <a:srgbClr val="262626"/>
                </a:solidFill>
                <a:latin typeface="Calibri"/>
              </a:rPr>
              <a:t>Her sektörü tek bir anahtar sözcükle söyle: birincil … · ikincil … · üçüncül … · dördüncül … · beşincil …</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146-150</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42 / 210</a:t>
            </a:r>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2950" b="1" i="0">
                <a:solidFill>
                  <a:srgbClr val="FFFFFF"/>
                </a:solidFill>
                <a:latin typeface="Calibri"/>
              </a:rPr>
              <a:t>Hatırla: beş sektör, beş anahtar sözcük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91440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Her sektörü tek bir anahtar sözcükle söyle: birincil … · ikincil … · üçüncül … · dördüncül … · beşincil …</a:t>
            </a:r>
          </a:p>
        </p:txBody>
      </p:sp>
      <p:sp>
        <p:nvSpPr>
          <p:cNvPr id="7" name="Rounded Rectangle 6"/>
          <p:cNvSpPr/>
          <p:nvPr/>
        </p:nvSpPr>
        <p:spPr>
          <a:xfrm>
            <a:off x="502920" y="2313432"/>
            <a:ext cx="11185855" cy="388620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313432"/>
            <a:ext cx="109728" cy="3886200"/>
          </a:xfrm>
          <a:prstGeom prst="rect">
            <a:avLst/>
          </a:prstGeom>
          <a:solidFill>
            <a:srgbClr val="2E7D32"/>
          </a:solidFill>
          <a:ln>
            <a:noFill/>
          </a:ln>
          <a:effectLst/>
        </p:spPr>
        <p:txBody>
          <a:bodyPr rtlCol="0" anchor="ctr"/>
          <a:lstStyle/>
          <a:p/>
        </p:txBody>
      </p:sp>
      <p:sp>
        <p:nvSpPr>
          <p:cNvPr id="9" name="TextBox 8"/>
          <p:cNvSpPr txBox="1"/>
          <p:nvPr/>
        </p:nvSpPr>
        <p:spPr>
          <a:xfrm>
            <a:off x="731520" y="2368296"/>
            <a:ext cx="10865815" cy="3776472"/>
          </a:xfrm>
          <a:prstGeom prst="rect">
            <a:avLst/>
          </a:prstGeom>
          <a:noFill/>
        </p:spPr>
        <p:txBody>
          <a:bodyPr wrap="square" anchor="ctr" lIns="73152" rIns="73152" tIns="36576" bIns="36576">
            <a:noAutofit/>
          </a:bodyPr>
          <a:lstStyle/>
          <a:p>
            <a:pPr algn="l">
              <a:spcBef>
                <a:spcPts val="0"/>
              </a:spcBef>
              <a:spcAft>
                <a:spcPts val="400"/>
              </a:spcAft>
            </a:pPr>
            <a:r>
              <a:rPr lang="tr-TR" sz="2400" b="1" i="0">
                <a:solidFill>
                  <a:srgbClr val="2E7D32"/>
                </a:solidFill>
                <a:latin typeface="Calibri"/>
              </a:rPr>
              <a:t>Örnek cevap</a:t>
            </a:r>
          </a:p>
          <a:p>
            <a:pPr algn="l" marL="298344" indent="-298344">
              <a:spcBef>
                <a:spcPts val="0"/>
              </a:spcBef>
              <a:spcAft>
                <a:spcPts val="500"/>
              </a:spcAft>
            </a:pPr>
            <a:r>
              <a:rPr lang="tr-TR" sz="2400" b="1" i="0">
                <a:solidFill>
                  <a:srgbClr val="2E7D5B"/>
                </a:solidFill>
                <a:latin typeface="Calibri"/>
              </a:rPr>
              <a:t>•  </a:t>
            </a:r>
            <a:r>
              <a:rPr lang="tr-TR" sz="2400" b="0" i="0">
                <a:solidFill>
                  <a:srgbClr val="262626"/>
                </a:solidFill>
                <a:latin typeface="Calibri"/>
              </a:rPr>
              <a:t>Birincil: doğal ortam (temel maddeleri elde eder)</a:t>
            </a:r>
          </a:p>
          <a:p>
            <a:pPr algn="l" marL="298344" indent="-298344">
              <a:spcBef>
                <a:spcPts val="0"/>
              </a:spcBef>
              <a:spcAft>
                <a:spcPts val="500"/>
              </a:spcAft>
            </a:pPr>
            <a:r>
              <a:rPr lang="tr-TR" sz="2400" b="1" i="0">
                <a:solidFill>
                  <a:srgbClr val="C0392B"/>
                </a:solidFill>
                <a:latin typeface="Calibri"/>
              </a:rPr>
              <a:t>•  </a:t>
            </a:r>
            <a:r>
              <a:rPr lang="tr-TR" sz="2400" b="0" i="0">
                <a:solidFill>
                  <a:srgbClr val="262626"/>
                </a:solidFill>
                <a:latin typeface="Calibri"/>
              </a:rPr>
              <a:t>İkincil: işleme (ham maddeyi kullanılabilir hâle getirir)</a:t>
            </a:r>
          </a:p>
          <a:p>
            <a:pPr algn="l" marL="298344" indent="-298344">
              <a:spcBef>
                <a:spcPts val="0"/>
              </a:spcBef>
              <a:spcAft>
                <a:spcPts val="500"/>
              </a:spcAft>
            </a:pPr>
            <a:r>
              <a:rPr lang="tr-TR" sz="2400" b="1" i="0">
                <a:solidFill>
                  <a:srgbClr val="2C7FB8"/>
                </a:solidFill>
                <a:latin typeface="Calibri"/>
              </a:rPr>
              <a:t>•  </a:t>
            </a:r>
            <a:r>
              <a:rPr lang="tr-TR" sz="2400" b="0" i="0">
                <a:solidFill>
                  <a:srgbClr val="262626"/>
                </a:solidFill>
                <a:latin typeface="Calibri"/>
              </a:rPr>
              <a:t>Üçüncül: hizmet</a:t>
            </a:r>
          </a:p>
          <a:p>
            <a:pPr algn="l" marL="298344" indent="-298344">
              <a:spcBef>
                <a:spcPts val="0"/>
              </a:spcBef>
              <a:spcAft>
                <a:spcPts val="500"/>
              </a:spcAft>
            </a:pPr>
            <a:r>
              <a:rPr lang="tr-TR" sz="2400" b="1" i="0">
                <a:solidFill>
                  <a:srgbClr val="7A5C9E"/>
                </a:solidFill>
                <a:latin typeface="Calibri"/>
              </a:rPr>
              <a:t>•  </a:t>
            </a:r>
            <a:r>
              <a:rPr lang="tr-TR" sz="2400" b="0" i="0">
                <a:solidFill>
                  <a:srgbClr val="262626"/>
                </a:solidFill>
                <a:latin typeface="Calibri"/>
              </a:rPr>
              <a:t>Dördüncül: bilgi (bilgi ve enformasyon işleme)</a:t>
            </a:r>
          </a:p>
          <a:p>
            <a:pPr algn="l" marL="298344" indent="-298344">
              <a:spcBef>
                <a:spcPts val="0"/>
              </a:spcBef>
              <a:spcAft>
                <a:spcPts val="0"/>
              </a:spcAft>
            </a:pPr>
            <a:r>
              <a:rPr lang="tr-TR" sz="2400" b="1" i="0">
                <a:solidFill>
                  <a:srgbClr val="B8862B"/>
                </a:solidFill>
                <a:latin typeface="Calibri"/>
              </a:rPr>
              <a:t>•  </a:t>
            </a:r>
            <a:r>
              <a:rPr lang="tr-TR" sz="2400" b="0" i="0">
                <a:solidFill>
                  <a:srgbClr val="262626"/>
                </a:solidFill>
                <a:latin typeface="Calibri"/>
              </a:rPr>
              <a:t>Beşincil: karar (yüksek seviyede karar verme)</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146-150</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43 / 210</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2850" b="1" i="0">
                <a:solidFill>
                  <a:srgbClr val="FFFFFF"/>
                </a:solidFill>
                <a:latin typeface="Calibri"/>
              </a:rPr>
              <a:t>Etkinlik: Ekonomik Faaliyetler ve İlişkili Olduğu Sektörler</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BİREYSEL · 40 dk</a:t>
            </a:r>
          </a:p>
        </p:txBody>
      </p:sp>
      <p:sp>
        <p:nvSpPr>
          <p:cNvPr id="6" name="Rounded Rectangle 5"/>
          <p:cNvSpPr/>
          <p:nvPr/>
        </p:nvSpPr>
        <p:spPr>
          <a:xfrm>
            <a:off x="502920" y="1216152"/>
            <a:ext cx="11185855" cy="960120"/>
          </a:xfrm>
          <a:prstGeom prst="roundRect">
            <a:avLst>
              <a:gd name="adj" fmla="val 8000"/>
            </a:avLst>
          </a:prstGeom>
          <a:solidFill>
            <a:srgbClr val="FFF3D1"/>
          </a:solidFill>
          <a:ln>
            <a:noFill/>
          </a:ln>
          <a:effectLst/>
        </p:spPr>
        <p:txBody>
          <a:bodyPr rtlCol="0" anchor="ctr"/>
          <a:lstStyle/>
          <a:p/>
        </p:txBody>
      </p:sp>
      <p:sp>
        <p:nvSpPr>
          <p:cNvPr id="7" name="TextBox 6"/>
          <p:cNvSpPr txBox="1"/>
          <p:nvPr/>
        </p:nvSpPr>
        <p:spPr>
          <a:xfrm>
            <a:off x="640080" y="1252728"/>
            <a:ext cx="1143000" cy="443484"/>
          </a:xfrm>
          <a:prstGeom prst="rect">
            <a:avLst/>
          </a:prstGeom>
          <a:noFill/>
        </p:spPr>
        <p:txBody>
          <a:bodyPr wrap="square" anchor="ctr" lIns="73152" rIns="73152" tIns="36576" bIns="36576">
            <a:noAutofit/>
          </a:bodyPr>
          <a:lstStyle/>
          <a:p>
            <a:pPr algn="l">
              <a:spcBef>
                <a:spcPts val="0"/>
              </a:spcBef>
              <a:spcAft>
                <a:spcPts val="0"/>
              </a:spcAft>
            </a:pPr>
            <a:r>
              <a:rPr lang="tr-TR" sz="1800" b="1" i="0">
                <a:solidFill>
                  <a:srgbClr val="D3373A"/>
                </a:solidFill>
                <a:latin typeface="Calibri"/>
              </a:rPr>
              <a:t>Amaç</a:t>
            </a:r>
          </a:p>
        </p:txBody>
      </p:sp>
      <p:sp>
        <p:nvSpPr>
          <p:cNvPr id="8" name="TextBox 7"/>
          <p:cNvSpPr txBox="1"/>
          <p:nvPr/>
        </p:nvSpPr>
        <p:spPr>
          <a:xfrm>
            <a:off x="1783080" y="1252728"/>
            <a:ext cx="9722815" cy="443484"/>
          </a:xfrm>
          <a:prstGeom prst="rect">
            <a:avLst/>
          </a:prstGeom>
          <a:noFill/>
        </p:spPr>
        <p:txBody>
          <a:bodyPr wrap="square" anchor="ctr" lIns="73152" rIns="73152" tIns="36576" bIns="36576">
            <a:noAutofit/>
          </a:bodyPr>
          <a:lstStyle/>
          <a:p>
            <a:pPr algn="l">
              <a:spcBef>
                <a:spcPts val="0"/>
              </a:spcBef>
              <a:spcAft>
                <a:spcPts val="0"/>
              </a:spcAft>
            </a:pPr>
            <a:r>
              <a:rPr lang="tr-TR" sz="1800" b="0" i="1">
                <a:solidFill>
                  <a:srgbClr val="262626"/>
                </a:solidFill>
                <a:latin typeface="Calibri"/>
              </a:rPr>
              <a:t>Ekonomik faaliyetleri üretim özellikleri ölçütüne göre sınıflandırabilme</a:t>
            </a:r>
          </a:p>
        </p:txBody>
      </p:sp>
      <p:sp>
        <p:nvSpPr>
          <p:cNvPr id="9" name="TextBox 8"/>
          <p:cNvSpPr txBox="1"/>
          <p:nvPr/>
        </p:nvSpPr>
        <p:spPr>
          <a:xfrm>
            <a:off x="640080" y="1714500"/>
            <a:ext cx="1143000" cy="443484"/>
          </a:xfrm>
          <a:prstGeom prst="rect">
            <a:avLst/>
          </a:prstGeom>
          <a:noFill/>
        </p:spPr>
        <p:txBody>
          <a:bodyPr wrap="square" anchor="ctr" lIns="73152" rIns="73152" tIns="36576" bIns="36576">
            <a:noAutofit/>
          </a:bodyPr>
          <a:lstStyle/>
          <a:p>
            <a:pPr algn="l">
              <a:spcBef>
                <a:spcPts val="0"/>
              </a:spcBef>
              <a:spcAft>
                <a:spcPts val="0"/>
              </a:spcAft>
            </a:pPr>
            <a:r>
              <a:rPr lang="tr-TR" sz="1800" b="1" i="0">
                <a:solidFill>
                  <a:srgbClr val="D3373A"/>
                </a:solidFill>
                <a:latin typeface="Calibri"/>
              </a:rPr>
              <a:t>Yönerge</a:t>
            </a:r>
          </a:p>
        </p:txBody>
      </p:sp>
      <p:sp>
        <p:nvSpPr>
          <p:cNvPr id="10" name="TextBox 9"/>
          <p:cNvSpPr txBox="1"/>
          <p:nvPr/>
        </p:nvSpPr>
        <p:spPr>
          <a:xfrm>
            <a:off x="1783080" y="1714500"/>
            <a:ext cx="9722815" cy="443484"/>
          </a:xfrm>
          <a:prstGeom prst="rect">
            <a:avLst/>
          </a:prstGeom>
          <a:noFill/>
        </p:spPr>
        <p:txBody>
          <a:bodyPr wrap="square" anchor="ctr" lIns="73152" rIns="73152" tIns="36576" bIns="36576">
            <a:noAutofit/>
          </a:bodyPr>
          <a:lstStyle/>
          <a:p>
            <a:pPr algn="l">
              <a:spcBef>
                <a:spcPts val="0"/>
              </a:spcBef>
              <a:spcAft>
                <a:spcPts val="0"/>
              </a:spcAft>
            </a:pPr>
            <a:r>
              <a:rPr lang="tr-TR" sz="1800" b="0" i="1">
                <a:solidFill>
                  <a:srgbClr val="262626"/>
                </a:solidFill>
                <a:latin typeface="Calibri"/>
              </a:rPr>
              <a:t>Aşağıdaki işlem adımlarını uygulayınız.</a:t>
            </a:r>
          </a:p>
        </p:txBody>
      </p:sp>
      <p:sp>
        <p:nvSpPr>
          <p:cNvPr id="11" name="Rounded Rectangle 10"/>
          <p:cNvSpPr/>
          <p:nvPr/>
        </p:nvSpPr>
        <p:spPr>
          <a:xfrm>
            <a:off x="502920" y="2359152"/>
            <a:ext cx="11185855" cy="1210056"/>
          </a:xfrm>
          <a:prstGeom prst="roundRect">
            <a:avLst>
              <a:gd name="adj" fmla="val 8000"/>
            </a:avLst>
          </a:prstGeom>
          <a:solidFill>
            <a:srgbClr val="F0F0F0"/>
          </a:solidFill>
          <a:ln>
            <a:noFill/>
          </a:ln>
          <a:effectLst/>
        </p:spPr>
        <p:txBody>
          <a:bodyPr rtlCol="0" anchor="ctr"/>
          <a:lstStyle/>
          <a:p/>
        </p:txBody>
      </p:sp>
      <p:sp>
        <p:nvSpPr>
          <p:cNvPr id="12" name="Rounded Rectangle 11"/>
          <p:cNvSpPr/>
          <p:nvPr/>
        </p:nvSpPr>
        <p:spPr>
          <a:xfrm>
            <a:off x="502920" y="2359152"/>
            <a:ext cx="1600200" cy="1210056"/>
          </a:xfrm>
          <a:prstGeom prst="roundRect">
            <a:avLst>
              <a:gd name="adj" fmla="val 8000"/>
            </a:avLst>
          </a:prstGeom>
          <a:solidFill>
            <a:srgbClr val="8C4A2F"/>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1. Adım</a:t>
            </a:r>
          </a:p>
        </p:txBody>
      </p:sp>
      <p:sp>
        <p:nvSpPr>
          <p:cNvPr id="13" name="TextBox 12"/>
          <p:cNvSpPr txBox="1"/>
          <p:nvPr/>
        </p:nvSpPr>
        <p:spPr>
          <a:xfrm>
            <a:off x="2240280" y="2359152"/>
            <a:ext cx="8122615" cy="1210056"/>
          </a:xfrm>
          <a:prstGeom prst="rect">
            <a:avLst/>
          </a:prstGeom>
          <a:noFill/>
        </p:spPr>
        <p:txBody>
          <a:bodyPr wrap="square" anchor="ctr" lIns="73152" rIns="73152" tIns="36576" bIns="36576">
            <a:noAutofit/>
          </a:bodyPr>
          <a:lstStyle/>
          <a:p>
            <a:pPr algn="l">
              <a:spcBef>
                <a:spcPts val="0"/>
              </a:spcBef>
              <a:spcAft>
                <a:spcPts val="0"/>
              </a:spcAft>
            </a:pPr>
            <a:r>
              <a:rPr lang="tr-TR" sz="2100" b="0" i="0">
                <a:solidFill>
                  <a:srgbClr val="262626"/>
                </a:solidFill>
                <a:latin typeface="Calibri"/>
              </a:rPr>
              <a:t>Aşağıdaki ekonomik faaliyetleri üretim özelliklerine göre sınıflandırıp verilen tabloya yazınız.</a:t>
            </a:r>
          </a:p>
        </p:txBody>
      </p:sp>
      <p:sp>
        <p:nvSpPr>
          <p:cNvPr id="14" name="Rounded Rectangle 13"/>
          <p:cNvSpPr/>
          <p:nvPr/>
        </p:nvSpPr>
        <p:spPr>
          <a:xfrm>
            <a:off x="10545775" y="2689860"/>
            <a:ext cx="1005840" cy="548640"/>
          </a:xfrm>
          <a:prstGeom prst="roundRect">
            <a:avLst>
              <a:gd name="adj" fmla="val 30000"/>
            </a:avLst>
          </a:prstGeom>
          <a:solidFill>
            <a:srgbClr val="FCC021"/>
          </a:solidFill>
          <a:ln>
            <a:noFill/>
          </a:ln>
          <a:effectLst/>
        </p:spPr>
        <p:txBody>
          <a:bodyPr rtlCol="0" anchor="ctr" wrap="square" lIns="27432" rIns="27432" tIns="0" bIns="0">
            <a:noAutofit/>
          </a:bodyPr>
          <a:lstStyle/>
          <a:p>
            <a:pPr algn="ctr">
              <a:spcBef>
                <a:spcPts val="0"/>
              </a:spcBef>
              <a:spcAft>
                <a:spcPts val="0"/>
              </a:spcAft>
            </a:pPr>
            <a:r>
              <a:rPr lang="tr-TR" sz="1800" b="1" i="0">
                <a:solidFill>
                  <a:srgbClr val="262626"/>
                </a:solidFill>
                <a:latin typeface="Calibri"/>
              </a:rPr>
              <a:t>13 dk</a:t>
            </a:r>
          </a:p>
        </p:txBody>
      </p:sp>
      <p:sp>
        <p:nvSpPr>
          <p:cNvPr id="15" name="Rounded Rectangle 14"/>
          <p:cNvSpPr/>
          <p:nvPr/>
        </p:nvSpPr>
        <p:spPr>
          <a:xfrm>
            <a:off x="502920" y="3697224"/>
            <a:ext cx="11185855" cy="1210056"/>
          </a:xfrm>
          <a:prstGeom prst="roundRect">
            <a:avLst>
              <a:gd name="adj" fmla="val 8000"/>
            </a:avLst>
          </a:prstGeom>
          <a:solidFill>
            <a:srgbClr val="F0F0F0"/>
          </a:solidFill>
          <a:ln>
            <a:noFill/>
          </a:ln>
          <a:effectLst/>
        </p:spPr>
        <p:txBody>
          <a:bodyPr rtlCol="0" anchor="ctr"/>
          <a:lstStyle/>
          <a:p/>
        </p:txBody>
      </p:sp>
      <p:sp>
        <p:nvSpPr>
          <p:cNvPr id="16" name="Rounded Rectangle 15"/>
          <p:cNvSpPr/>
          <p:nvPr/>
        </p:nvSpPr>
        <p:spPr>
          <a:xfrm>
            <a:off x="502920" y="3697224"/>
            <a:ext cx="1600200" cy="1210056"/>
          </a:xfrm>
          <a:prstGeom prst="roundRect">
            <a:avLst>
              <a:gd name="adj" fmla="val 8000"/>
            </a:avLst>
          </a:prstGeom>
          <a:solidFill>
            <a:srgbClr val="8C4A2F"/>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2. Adım</a:t>
            </a:r>
          </a:p>
        </p:txBody>
      </p:sp>
      <p:sp>
        <p:nvSpPr>
          <p:cNvPr id="17" name="TextBox 16"/>
          <p:cNvSpPr txBox="1"/>
          <p:nvPr/>
        </p:nvSpPr>
        <p:spPr>
          <a:xfrm>
            <a:off x="2240280" y="3697224"/>
            <a:ext cx="8122615" cy="1210056"/>
          </a:xfrm>
          <a:prstGeom prst="rect">
            <a:avLst/>
          </a:prstGeom>
          <a:noFill/>
        </p:spPr>
        <p:txBody>
          <a:bodyPr wrap="square" anchor="ctr" lIns="73152" rIns="73152" tIns="36576" bIns="36576">
            <a:noAutofit/>
          </a:bodyPr>
          <a:lstStyle/>
          <a:p>
            <a:pPr algn="l">
              <a:spcBef>
                <a:spcPts val="0"/>
              </a:spcBef>
              <a:spcAft>
                <a:spcPts val="0"/>
              </a:spcAft>
            </a:pPr>
            <a:r>
              <a:rPr lang="tr-TR" sz="2100" b="0" i="0">
                <a:solidFill>
                  <a:srgbClr val="262626"/>
                </a:solidFill>
                <a:latin typeface="Calibri"/>
              </a:rPr>
              <a:t>Aşağıdaki soruları cevaplayınız. (dört soru)</a:t>
            </a:r>
          </a:p>
        </p:txBody>
      </p:sp>
      <p:sp>
        <p:nvSpPr>
          <p:cNvPr id="18" name="Rounded Rectangle 17"/>
          <p:cNvSpPr/>
          <p:nvPr/>
        </p:nvSpPr>
        <p:spPr>
          <a:xfrm>
            <a:off x="10545775" y="4027932"/>
            <a:ext cx="1005840" cy="548640"/>
          </a:xfrm>
          <a:prstGeom prst="roundRect">
            <a:avLst>
              <a:gd name="adj" fmla="val 30000"/>
            </a:avLst>
          </a:prstGeom>
          <a:solidFill>
            <a:srgbClr val="FCC021"/>
          </a:solidFill>
          <a:ln>
            <a:noFill/>
          </a:ln>
          <a:effectLst/>
        </p:spPr>
        <p:txBody>
          <a:bodyPr rtlCol="0" anchor="ctr" wrap="square" lIns="27432" rIns="27432" tIns="0" bIns="0">
            <a:noAutofit/>
          </a:bodyPr>
          <a:lstStyle/>
          <a:p>
            <a:pPr algn="ctr">
              <a:spcBef>
                <a:spcPts val="0"/>
              </a:spcBef>
              <a:spcAft>
                <a:spcPts val="0"/>
              </a:spcAft>
            </a:pPr>
            <a:r>
              <a:rPr lang="tr-TR" sz="1800" b="1" i="0">
                <a:solidFill>
                  <a:srgbClr val="262626"/>
                </a:solidFill>
                <a:latin typeface="Calibri"/>
              </a:rPr>
              <a:t>18 dk</a:t>
            </a:r>
          </a:p>
        </p:txBody>
      </p:sp>
      <p:sp>
        <p:nvSpPr>
          <p:cNvPr id="19" name="Rounded Rectangle 18"/>
          <p:cNvSpPr/>
          <p:nvPr/>
        </p:nvSpPr>
        <p:spPr>
          <a:xfrm>
            <a:off x="502920" y="5035296"/>
            <a:ext cx="11185855" cy="1210056"/>
          </a:xfrm>
          <a:prstGeom prst="roundRect">
            <a:avLst>
              <a:gd name="adj" fmla="val 8000"/>
            </a:avLst>
          </a:prstGeom>
          <a:solidFill>
            <a:srgbClr val="F0F0F0"/>
          </a:solidFill>
          <a:ln>
            <a:noFill/>
          </a:ln>
          <a:effectLst/>
        </p:spPr>
        <p:txBody>
          <a:bodyPr rtlCol="0" anchor="ctr"/>
          <a:lstStyle/>
          <a:p/>
        </p:txBody>
      </p:sp>
      <p:sp>
        <p:nvSpPr>
          <p:cNvPr id="20" name="Rounded Rectangle 19"/>
          <p:cNvSpPr/>
          <p:nvPr/>
        </p:nvSpPr>
        <p:spPr>
          <a:xfrm>
            <a:off x="502920" y="5035296"/>
            <a:ext cx="1600200" cy="1210056"/>
          </a:xfrm>
          <a:prstGeom prst="roundRect">
            <a:avLst>
              <a:gd name="adj" fmla="val 8000"/>
            </a:avLst>
          </a:prstGeom>
          <a:solidFill>
            <a:srgbClr val="8C4A2F"/>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Kontrol</a:t>
            </a:r>
          </a:p>
        </p:txBody>
      </p:sp>
      <p:sp>
        <p:nvSpPr>
          <p:cNvPr id="21" name="TextBox 20"/>
          <p:cNvSpPr txBox="1"/>
          <p:nvPr/>
        </p:nvSpPr>
        <p:spPr>
          <a:xfrm>
            <a:off x="2240280" y="5035296"/>
            <a:ext cx="8122615" cy="1210056"/>
          </a:xfrm>
          <a:prstGeom prst="rect">
            <a:avLst/>
          </a:prstGeom>
          <a:noFill/>
        </p:spPr>
        <p:txBody>
          <a:bodyPr wrap="square" anchor="ctr" lIns="73152" rIns="73152" tIns="36576" bIns="36576">
            <a:noAutofit/>
          </a:bodyPr>
          <a:lstStyle/>
          <a:p>
            <a:pPr algn="l">
              <a:spcBef>
                <a:spcPts val="0"/>
              </a:spcBef>
              <a:spcAft>
                <a:spcPts val="0"/>
              </a:spcAft>
            </a:pPr>
            <a:r>
              <a:rPr lang="tr-TR" sz="2100" b="0" i="0">
                <a:solidFill>
                  <a:srgbClr val="262626"/>
                </a:solidFill>
                <a:latin typeface="Calibri"/>
              </a:rPr>
              <a:t>Tabloyu örnek cevapla karşılaştır; tartışmalı faaliyetleri gerekçelendir.</a:t>
            </a:r>
          </a:p>
        </p:txBody>
      </p:sp>
      <p:sp>
        <p:nvSpPr>
          <p:cNvPr id="22" name="Rounded Rectangle 21"/>
          <p:cNvSpPr/>
          <p:nvPr/>
        </p:nvSpPr>
        <p:spPr>
          <a:xfrm>
            <a:off x="10545775" y="5366004"/>
            <a:ext cx="1005840" cy="548640"/>
          </a:xfrm>
          <a:prstGeom prst="roundRect">
            <a:avLst>
              <a:gd name="adj" fmla="val 30000"/>
            </a:avLst>
          </a:prstGeom>
          <a:solidFill>
            <a:srgbClr val="FCC021"/>
          </a:solidFill>
          <a:ln>
            <a:noFill/>
          </a:ln>
          <a:effectLst/>
        </p:spPr>
        <p:txBody>
          <a:bodyPr rtlCol="0" anchor="ctr" wrap="square" lIns="27432" rIns="27432" tIns="0" bIns="0">
            <a:noAutofit/>
          </a:bodyPr>
          <a:lstStyle/>
          <a:p>
            <a:pPr algn="ctr">
              <a:spcBef>
                <a:spcPts val="0"/>
              </a:spcBef>
              <a:spcAft>
                <a:spcPts val="0"/>
              </a:spcAft>
            </a:pPr>
            <a:r>
              <a:rPr lang="tr-TR" sz="1800" b="1" i="0">
                <a:solidFill>
                  <a:srgbClr val="262626"/>
                </a:solidFill>
                <a:latin typeface="Calibri"/>
              </a:rPr>
              <a:t>5 dk</a:t>
            </a:r>
          </a:p>
        </p:txBody>
      </p:sp>
      <p:sp>
        <p:nvSpPr>
          <p:cNvPr id="23" name="TextBox 22"/>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24" name="Rounded Rectangle 23"/>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151</a:t>
            </a:r>
          </a:p>
        </p:txBody>
      </p:sp>
      <p:sp>
        <p:nvSpPr>
          <p:cNvPr id="25" name="TextBox 24"/>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44 / 210</a:t>
            </a:r>
          </a:p>
        </p:txBody>
      </p:sp>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1. adım: 24 faaliyeti sınıflandır</a:t>
            </a:r>
          </a:p>
        </p:txBody>
      </p:sp>
      <p:sp>
        <p:nvSpPr>
          <p:cNvPr id="5" name="Rounded Rectangle 4"/>
          <p:cNvSpPr/>
          <p:nvPr/>
        </p:nvSpPr>
        <p:spPr>
          <a:xfrm>
            <a:off x="9555480" y="201168"/>
            <a:ext cx="2221992" cy="475488"/>
          </a:xfrm>
          <a:prstGeom prst="roundRect">
            <a:avLst>
              <a:gd name="adj" fmla="val 50000"/>
            </a:avLst>
          </a:prstGeom>
          <a:solidFill>
            <a:srgbClr val="8C4A2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BİREYSEL · 11 dk</a:t>
            </a:r>
          </a:p>
        </p:txBody>
      </p:sp>
      <p:sp>
        <p:nvSpPr>
          <p:cNvPr id="6" name="Rounded Rectangle 5"/>
          <p:cNvSpPr/>
          <p:nvPr/>
        </p:nvSpPr>
        <p:spPr>
          <a:xfrm>
            <a:off x="502920" y="1243584"/>
            <a:ext cx="1788109" cy="566928"/>
          </a:xfrm>
          <a:prstGeom prst="roundRect">
            <a:avLst>
              <a:gd name="adj" fmla="val 8000"/>
            </a:avLst>
          </a:prstGeom>
          <a:solidFill>
            <a:srgbClr val="F0F0F0"/>
          </a:solidFill>
          <a:ln>
            <a:noFill/>
          </a:ln>
          <a:effectLst/>
        </p:spPr>
        <p:txBody>
          <a:bodyPr rtlCol="0" anchor="ctr" wrap="square" lIns="45720" rIns="45720" tIns="73152" bIns="73152">
            <a:noAutofit/>
          </a:bodyPr>
          <a:lstStyle/>
          <a:p>
            <a:pPr algn="ctr">
              <a:spcBef>
                <a:spcPts val="0"/>
              </a:spcBef>
              <a:spcAft>
                <a:spcPts val="0"/>
              </a:spcAft>
            </a:pPr>
            <a:r>
              <a:rPr lang="tr-TR" sz="1900" b="0" i="0">
                <a:solidFill>
                  <a:srgbClr val="262626"/>
                </a:solidFill>
                <a:latin typeface="Calibri"/>
              </a:rPr>
              <a:t>tarım</a:t>
            </a:r>
          </a:p>
        </p:txBody>
      </p:sp>
      <p:sp>
        <p:nvSpPr>
          <p:cNvPr id="7" name="Rounded Rectangle 6"/>
          <p:cNvSpPr/>
          <p:nvPr/>
        </p:nvSpPr>
        <p:spPr>
          <a:xfrm>
            <a:off x="2382469" y="1243584"/>
            <a:ext cx="1788109" cy="566928"/>
          </a:xfrm>
          <a:prstGeom prst="roundRect">
            <a:avLst>
              <a:gd name="adj" fmla="val 8000"/>
            </a:avLst>
          </a:prstGeom>
          <a:solidFill>
            <a:srgbClr val="F0F0F0"/>
          </a:solidFill>
          <a:ln>
            <a:noFill/>
          </a:ln>
          <a:effectLst/>
        </p:spPr>
        <p:txBody>
          <a:bodyPr rtlCol="0" anchor="ctr" wrap="square" lIns="45720" rIns="45720" tIns="73152" bIns="73152">
            <a:noAutofit/>
          </a:bodyPr>
          <a:lstStyle/>
          <a:p>
            <a:pPr algn="ctr">
              <a:spcBef>
                <a:spcPts val="0"/>
              </a:spcBef>
              <a:spcAft>
                <a:spcPts val="0"/>
              </a:spcAft>
            </a:pPr>
            <a:r>
              <a:rPr lang="tr-TR" sz="1900" b="0" i="0">
                <a:solidFill>
                  <a:srgbClr val="262626"/>
                </a:solidFill>
                <a:latin typeface="Calibri"/>
              </a:rPr>
              <a:t>sigortacılık</a:t>
            </a:r>
          </a:p>
        </p:txBody>
      </p:sp>
      <p:sp>
        <p:nvSpPr>
          <p:cNvPr id="8" name="Rounded Rectangle 7"/>
          <p:cNvSpPr/>
          <p:nvPr/>
        </p:nvSpPr>
        <p:spPr>
          <a:xfrm>
            <a:off x="4262018" y="1243584"/>
            <a:ext cx="1788109" cy="566928"/>
          </a:xfrm>
          <a:prstGeom prst="roundRect">
            <a:avLst>
              <a:gd name="adj" fmla="val 8000"/>
            </a:avLst>
          </a:prstGeom>
          <a:solidFill>
            <a:srgbClr val="F0F0F0"/>
          </a:solidFill>
          <a:ln>
            <a:noFill/>
          </a:ln>
          <a:effectLst/>
        </p:spPr>
        <p:txBody>
          <a:bodyPr rtlCol="0" anchor="ctr" wrap="square" lIns="45720" rIns="45720" tIns="73152" bIns="73152">
            <a:noAutofit/>
          </a:bodyPr>
          <a:lstStyle/>
          <a:p>
            <a:pPr algn="ctr">
              <a:spcBef>
                <a:spcPts val="0"/>
              </a:spcBef>
              <a:spcAft>
                <a:spcPts val="0"/>
              </a:spcAft>
            </a:pPr>
            <a:r>
              <a:rPr lang="tr-TR" sz="1900" b="0" i="0">
                <a:solidFill>
                  <a:srgbClr val="262626"/>
                </a:solidFill>
                <a:latin typeface="Calibri"/>
              </a:rPr>
              <a:t>ormancılık</a:t>
            </a:r>
          </a:p>
        </p:txBody>
      </p:sp>
      <p:sp>
        <p:nvSpPr>
          <p:cNvPr id="9" name="Rounded Rectangle 8"/>
          <p:cNvSpPr/>
          <p:nvPr/>
        </p:nvSpPr>
        <p:spPr>
          <a:xfrm>
            <a:off x="6141567" y="1243584"/>
            <a:ext cx="1788109" cy="566928"/>
          </a:xfrm>
          <a:prstGeom prst="roundRect">
            <a:avLst>
              <a:gd name="adj" fmla="val 8000"/>
            </a:avLst>
          </a:prstGeom>
          <a:solidFill>
            <a:srgbClr val="F0F0F0"/>
          </a:solidFill>
          <a:ln>
            <a:noFill/>
          </a:ln>
          <a:effectLst/>
        </p:spPr>
        <p:txBody>
          <a:bodyPr rtlCol="0" anchor="ctr" wrap="square" lIns="45720" rIns="45720" tIns="73152" bIns="73152">
            <a:noAutofit/>
          </a:bodyPr>
          <a:lstStyle/>
          <a:p>
            <a:pPr algn="ctr">
              <a:spcBef>
                <a:spcPts val="0"/>
              </a:spcBef>
              <a:spcAft>
                <a:spcPts val="0"/>
              </a:spcAft>
            </a:pPr>
            <a:r>
              <a:rPr lang="tr-TR" sz="1900" b="0" i="0">
                <a:solidFill>
                  <a:srgbClr val="262626"/>
                </a:solidFill>
                <a:latin typeface="Calibri"/>
              </a:rPr>
              <a:t>hayvancılık</a:t>
            </a:r>
          </a:p>
        </p:txBody>
      </p:sp>
      <p:sp>
        <p:nvSpPr>
          <p:cNvPr id="10" name="Rounded Rectangle 9"/>
          <p:cNvSpPr/>
          <p:nvPr/>
        </p:nvSpPr>
        <p:spPr>
          <a:xfrm>
            <a:off x="8021116" y="1243584"/>
            <a:ext cx="1788109" cy="566928"/>
          </a:xfrm>
          <a:prstGeom prst="roundRect">
            <a:avLst>
              <a:gd name="adj" fmla="val 8000"/>
            </a:avLst>
          </a:prstGeom>
          <a:solidFill>
            <a:srgbClr val="F0F0F0"/>
          </a:solidFill>
          <a:ln>
            <a:noFill/>
          </a:ln>
          <a:effectLst/>
        </p:spPr>
        <p:txBody>
          <a:bodyPr rtlCol="0" anchor="ctr" wrap="square" lIns="45720" rIns="45720" tIns="73152" bIns="73152">
            <a:noAutofit/>
          </a:bodyPr>
          <a:lstStyle/>
          <a:p>
            <a:pPr algn="ctr">
              <a:spcBef>
                <a:spcPts val="0"/>
              </a:spcBef>
              <a:spcAft>
                <a:spcPts val="0"/>
              </a:spcAft>
            </a:pPr>
            <a:r>
              <a:rPr lang="tr-TR" sz="1900" b="0" i="0">
                <a:solidFill>
                  <a:srgbClr val="262626"/>
                </a:solidFill>
                <a:latin typeface="Calibri"/>
              </a:rPr>
              <a:t>eğitim</a:t>
            </a:r>
          </a:p>
        </p:txBody>
      </p:sp>
      <p:sp>
        <p:nvSpPr>
          <p:cNvPr id="11" name="Rounded Rectangle 10"/>
          <p:cNvSpPr/>
          <p:nvPr/>
        </p:nvSpPr>
        <p:spPr>
          <a:xfrm>
            <a:off x="9900665" y="1243584"/>
            <a:ext cx="1788109" cy="566928"/>
          </a:xfrm>
          <a:prstGeom prst="roundRect">
            <a:avLst>
              <a:gd name="adj" fmla="val 8000"/>
            </a:avLst>
          </a:prstGeom>
          <a:solidFill>
            <a:srgbClr val="F0F0F0"/>
          </a:solidFill>
          <a:ln>
            <a:noFill/>
          </a:ln>
          <a:effectLst/>
        </p:spPr>
        <p:txBody>
          <a:bodyPr rtlCol="0" anchor="ctr" wrap="square" lIns="45720" rIns="45720" tIns="73152" bIns="73152">
            <a:noAutofit/>
          </a:bodyPr>
          <a:lstStyle/>
          <a:p>
            <a:pPr algn="ctr">
              <a:spcBef>
                <a:spcPts val="0"/>
              </a:spcBef>
              <a:spcAft>
                <a:spcPts val="0"/>
              </a:spcAft>
            </a:pPr>
            <a:r>
              <a:rPr lang="tr-TR" sz="1900" b="0" i="0">
                <a:solidFill>
                  <a:srgbClr val="262626"/>
                </a:solidFill>
                <a:latin typeface="Calibri"/>
              </a:rPr>
              <a:t>sağlık</a:t>
            </a:r>
          </a:p>
        </p:txBody>
      </p:sp>
      <p:sp>
        <p:nvSpPr>
          <p:cNvPr id="12" name="Rounded Rectangle 11"/>
          <p:cNvSpPr/>
          <p:nvPr/>
        </p:nvSpPr>
        <p:spPr>
          <a:xfrm>
            <a:off x="502920" y="1874520"/>
            <a:ext cx="1788109" cy="566928"/>
          </a:xfrm>
          <a:prstGeom prst="roundRect">
            <a:avLst>
              <a:gd name="adj" fmla="val 8000"/>
            </a:avLst>
          </a:prstGeom>
          <a:solidFill>
            <a:srgbClr val="F0F0F0"/>
          </a:solidFill>
          <a:ln>
            <a:noFill/>
          </a:ln>
          <a:effectLst/>
        </p:spPr>
        <p:txBody>
          <a:bodyPr rtlCol="0" anchor="ctr" wrap="square" lIns="45720" rIns="45720" tIns="73152" bIns="73152">
            <a:noAutofit/>
          </a:bodyPr>
          <a:lstStyle/>
          <a:p>
            <a:pPr algn="ctr">
              <a:spcBef>
                <a:spcPts val="0"/>
              </a:spcBef>
              <a:spcAft>
                <a:spcPts val="0"/>
              </a:spcAft>
            </a:pPr>
            <a:r>
              <a:rPr lang="tr-TR" sz="1900" b="0" i="0">
                <a:solidFill>
                  <a:srgbClr val="262626"/>
                </a:solidFill>
                <a:latin typeface="Calibri"/>
              </a:rPr>
              <a:t>ticaret</a:t>
            </a:r>
          </a:p>
        </p:txBody>
      </p:sp>
      <p:sp>
        <p:nvSpPr>
          <p:cNvPr id="13" name="Rounded Rectangle 12"/>
          <p:cNvSpPr/>
          <p:nvPr/>
        </p:nvSpPr>
        <p:spPr>
          <a:xfrm>
            <a:off x="2382469" y="1874520"/>
            <a:ext cx="1788109" cy="566928"/>
          </a:xfrm>
          <a:prstGeom prst="roundRect">
            <a:avLst>
              <a:gd name="adj" fmla="val 8000"/>
            </a:avLst>
          </a:prstGeom>
          <a:solidFill>
            <a:srgbClr val="F0F0F0"/>
          </a:solidFill>
          <a:ln>
            <a:noFill/>
          </a:ln>
          <a:effectLst/>
        </p:spPr>
        <p:txBody>
          <a:bodyPr rtlCol="0" anchor="ctr" wrap="square" lIns="45720" rIns="45720" tIns="73152" bIns="73152">
            <a:noAutofit/>
          </a:bodyPr>
          <a:lstStyle/>
          <a:p>
            <a:pPr algn="ctr">
              <a:spcBef>
                <a:spcPts val="0"/>
              </a:spcBef>
              <a:spcAft>
                <a:spcPts val="0"/>
              </a:spcAft>
            </a:pPr>
            <a:r>
              <a:rPr lang="tr-TR" sz="1900" b="0" i="0">
                <a:solidFill>
                  <a:srgbClr val="262626"/>
                </a:solidFill>
                <a:latin typeface="Calibri"/>
              </a:rPr>
              <a:t>basın-yayın</a:t>
            </a:r>
          </a:p>
        </p:txBody>
      </p:sp>
      <p:sp>
        <p:nvSpPr>
          <p:cNvPr id="14" name="Rounded Rectangle 13"/>
          <p:cNvSpPr/>
          <p:nvPr/>
        </p:nvSpPr>
        <p:spPr>
          <a:xfrm>
            <a:off x="4262018" y="1874520"/>
            <a:ext cx="1788109" cy="566928"/>
          </a:xfrm>
          <a:prstGeom prst="roundRect">
            <a:avLst>
              <a:gd name="adj" fmla="val 8000"/>
            </a:avLst>
          </a:prstGeom>
          <a:solidFill>
            <a:srgbClr val="F0F0F0"/>
          </a:solidFill>
          <a:ln>
            <a:noFill/>
          </a:ln>
          <a:effectLst/>
        </p:spPr>
        <p:txBody>
          <a:bodyPr rtlCol="0" anchor="ctr" wrap="square" lIns="45720" rIns="45720" tIns="73152" bIns="73152">
            <a:noAutofit/>
          </a:bodyPr>
          <a:lstStyle/>
          <a:p>
            <a:pPr algn="ctr">
              <a:spcBef>
                <a:spcPts val="0"/>
              </a:spcBef>
              <a:spcAft>
                <a:spcPts val="0"/>
              </a:spcAft>
            </a:pPr>
            <a:r>
              <a:rPr lang="tr-TR" sz="1900" b="0" i="0">
                <a:solidFill>
                  <a:srgbClr val="262626"/>
                </a:solidFill>
                <a:latin typeface="Calibri"/>
              </a:rPr>
              <a:t>ulaşım</a:t>
            </a:r>
          </a:p>
        </p:txBody>
      </p:sp>
      <p:sp>
        <p:nvSpPr>
          <p:cNvPr id="15" name="Rounded Rectangle 14"/>
          <p:cNvSpPr/>
          <p:nvPr/>
        </p:nvSpPr>
        <p:spPr>
          <a:xfrm>
            <a:off x="6141567" y="1874520"/>
            <a:ext cx="1788109" cy="566928"/>
          </a:xfrm>
          <a:prstGeom prst="roundRect">
            <a:avLst>
              <a:gd name="adj" fmla="val 8000"/>
            </a:avLst>
          </a:prstGeom>
          <a:solidFill>
            <a:srgbClr val="F0F0F0"/>
          </a:solidFill>
          <a:ln>
            <a:noFill/>
          </a:ln>
          <a:effectLst/>
        </p:spPr>
        <p:txBody>
          <a:bodyPr rtlCol="0" anchor="ctr" wrap="square" lIns="45720" rIns="45720" tIns="73152" bIns="73152">
            <a:noAutofit/>
          </a:bodyPr>
          <a:lstStyle/>
          <a:p>
            <a:pPr algn="ctr">
              <a:spcBef>
                <a:spcPts val="0"/>
              </a:spcBef>
              <a:spcAft>
                <a:spcPts val="0"/>
              </a:spcAft>
            </a:pPr>
            <a:r>
              <a:rPr lang="tr-TR" sz="1900" b="0" i="0">
                <a:solidFill>
                  <a:srgbClr val="262626"/>
                </a:solidFill>
                <a:latin typeface="Calibri"/>
              </a:rPr>
              <a:t>inşaat</a:t>
            </a:r>
          </a:p>
        </p:txBody>
      </p:sp>
      <p:sp>
        <p:nvSpPr>
          <p:cNvPr id="16" name="Rounded Rectangle 15"/>
          <p:cNvSpPr/>
          <p:nvPr/>
        </p:nvSpPr>
        <p:spPr>
          <a:xfrm>
            <a:off x="8021116" y="1874520"/>
            <a:ext cx="1788109" cy="566928"/>
          </a:xfrm>
          <a:prstGeom prst="roundRect">
            <a:avLst>
              <a:gd name="adj" fmla="val 8000"/>
            </a:avLst>
          </a:prstGeom>
          <a:solidFill>
            <a:srgbClr val="F0F0F0"/>
          </a:solidFill>
          <a:ln>
            <a:noFill/>
          </a:ln>
          <a:effectLst/>
        </p:spPr>
        <p:txBody>
          <a:bodyPr rtlCol="0" anchor="ctr" wrap="square" lIns="45720" rIns="45720" tIns="73152" bIns="73152">
            <a:noAutofit/>
          </a:bodyPr>
          <a:lstStyle/>
          <a:p>
            <a:pPr algn="ctr">
              <a:spcBef>
                <a:spcPts val="0"/>
              </a:spcBef>
              <a:spcAft>
                <a:spcPts val="0"/>
              </a:spcAft>
            </a:pPr>
            <a:r>
              <a:rPr lang="tr-TR" sz="1900" b="0" i="0">
                <a:solidFill>
                  <a:srgbClr val="262626"/>
                </a:solidFill>
                <a:latin typeface="Calibri"/>
              </a:rPr>
              <a:t>enerji üretimi</a:t>
            </a:r>
          </a:p>
        </p:txBody>
      </p:sp>
      <p:sp>
        <p:nvSpPr>
          <p:cNvPr id="17" name="Rounded Rectangle 16"/>
          <p:cNvSpPr/>
          <p:nvPr/>
        </p:nvSpPr>
        <p:spPr>
          <a:xfrm>
            <a:off x="9900665" y="1874520"/>
            <a:ext cx="1788109" cy="566928"/>
          </a:xfrm>
          <a:prstGeom prst="roundRect">
            <a:avLst>
              <a:gd name="adj" fmla="val 8000"/>
            </a:avLst>
          </a:prstGeom>
          <a:solidFill>
            <a:srgbClr val="F0F0F0"/>
          </a:solidFill>
          <a:ln>
            <a:noFill/>
          </a:ln>
          <a:effectLst/>
        </p:spPr>
        <p:txBody>
          <a:bodyPr rtlCol="0" anchor="ctr" wrap="square" lIns="45720" rIns="45720" tIns="73152" bIns="73152">
            <a:noAutofit/>
          </a:bodyPr>
          <a:lstStyle/>
          <a:p>
            <a:pPr algn="ctr">
              <a:spcBef>
                <a:spcPts val="0"/>
              </a:spcBef>
              <a:spcAft>
                <a:spcPts val="0"/>
              </a:spcAft>
            </a:pPr>
            <a:r>
              <a:rPr lang="tr-TR" sz="1900" b="0" i="0">
                <a:solidFill>
                  <a:srgbClr val="262626"/>
                </a:solidFill>
                <a:latin typeface="Calibri"/>
              </a:rPr>
              <a:t>iletişim</a:t>
            </a:r>
          </a:p>
        </p:txBody>
      </p:sp>
      <p:sp>
        <p:nvSpPr>
          <p:cNvPr id="18" name="Rounded Rectangle 17"/>
          <p:cNvSpPr/>
          <p:nvPr/>
        </p:nvSpPr>
        <p:spPr>
          <a:xfrm>
            <a:off x="502920" y="2505456"/>
            <a:ext cx="1788109" cy="566928"/>
          </a:xfrm>
          <a:prstGeom prst="roundRect">
            <a:avLst>
              <a:gd name="adj" fmla="val 8000"/>
            </a:avLst>
          </a:prstGeom>
          <a:solidFill>
            <a:srgbClr val="F0F0F0"/>
          </a:solidFill>
          <a:ln>
            <a:noFill/>
          </a:ln>
          <a:effectLst/>
        </p:spPr>
        <p:txBody>
          <a:bodyPr rtlCol="0" anchor="ctr" wrap="square" lIns="45720" rIns="45720" tIns="73152" bIns="73152">
            <a:noAutofit/>
          </a:bodyPr>
          <a:lstStyle/>
          <a:p>
            <a:pPr algn="ctr">
              <a:spcBef>
                <a:spcPts val="0"/>
              </a:spcBef>
              <a:spcAft>
                <a:spcPts val="0"/>
              </a:spcAft>
            </a:pPr>
            <a:r>
              <a:rPr lang="tr-TR" sz="1900" b="0" i="0">
                <a:solidFill>
                  <a:srgbClr val="262626"/>
                </a:solidFill>
                <a:latin typeface="Calibri"/>
              </a:rPr>
              <a:t>turizm</a:t>
            </a:r>
          </a:p>
        </p:txBody>
      </p:sp>
      <p:sp>
        <p:nvSpPr>
          <p:cNvPr id="19" name="Rounded Rectangle 18"/>
          <p:cNvSpPr/>
          <p:nvPr/>
        </p:nvSpPr>
        <p:spPr>
          <a:xfrm>
            <a:off x="2382469" y="2505456"/>
            <a:ext cx="1788109" cy="566928"/>
          </a:xfrm>
          <a:prstGeom prst="roundRect">
            <a:avLst>
              <a:gd name="adj" fmla="val 8000"/>
            </a:avLst>
          </a:prstGeom>
          <a:solidFill>
            <a:srgbClr val="F0F0F0"/>
          </a:solidFill>
          <a:ln>
            <a:noFill/>
          </a:ln>
          <a:effectLst/>
        </p:spPr>
        <p:txBody>
          <a:bodyPr rtlCol="0" anchor="ctr" wrap="square" lIns="45720" rIns="45720" tIns="73152" bIns="73152">
            <a:noAutofit/>
          </a:bodyPr>
          <a:lstStyle/>
          <a:p>
            <a:pPr algn="ctr">
              <a:spcBef>
                <a:spcPts val="0"/>
              </a:spcBef>
              <a:spcAft>
                <a:spcPts val="0"/>
              </a:spcAft>
            </a:pPr>
            <a:r>
              <a:rPr lang="tr-TR" sz="1900" b="0" i="0">
                <a:solidFill>
                  <a:srgbClr val="262626"/>
                </a:solidFill>
                <a:latin typeface="Calibri"/>
              </a:rPr>
              <a:t>grafik-tasarım</a:t>
            </a:r>
          </a:p>
        </p:txBody>
      </p:sp>
      <p:sp>
        <p:nvSpPr>
          <p:cNvPr id="20" name="Rounded Rectangle 19"/>
          <p:cNvSpPr/>
          <p:nvPr/>
        </p:nvSpPr>
        <p:spPr>
          <a:xfrm>
            <a:off x="4262018" y="2505456"/>
            <a:ext cx="1788109" cy="566928"/>
          </a:xfrm>
          <a:prstGeom prst="roundRect">
            <a:avLst>
              <a:gd name="adj" fmla="val 8000"/>
            </a:avLst>
          </a:prstGeom>
          <a:solidFill>
            <a:srgbClr val="F0F0F0"/>
          </a:solidFill>
          <a:ln>
            <a:noFill/>
          </a:ln>
          <a:effectLst/>
        </p:spPr>
        <p:txBody>
          <a:bodyPr rtlCol="0" anchor="ctr" wrap="square" lIns="45720" rIns="45720" tIns="73152" bIns="73152">
            <a:noAutofit/>
          </a:bodyPr>
          <a:lstStyle/>
          <a:p>
            <a:pPr algn="ctr">
              <a:spcBef>
                <a:spcPts val="0"/>
              </a:spcBef>
              <a:spcAft>
                <a:spcPts val="0"/>
              </a:spcAft>
            </a:pPr>
            <a:r>
              <a:rPr lang="tr-TR" sz="1900" b="0" i="0">
                <a:solidFill>
                  <a:srgbClr val="262626"/>
                </a:solidFill>
                <a:latin typeface="Calibri"/>
              </a:rPr>
              <a:t>madencilik</a:t>
            </a:r>
          </a:p>
        </p:txBody>
      </p:sp>
      <p:sp>
        <p:nvSpPr>
          <p:cNvPr id="21" name="Rounded Rectangle 20"/>
          <p:cNvSpPr/>
          <p:nvPr/>
        </p:nvSpPr>
        <p:spPr>
          <a:xfrm>
            <a:off x="6141567" y="2505456"/>
            <a:ext cx="1788109" cy="566928"/>
          </a:xfrm>
          <a:prstGeom prst="roundRect">
            <a:avLst>
              <a:gd name="adj" fmla="val 8000"/>
            </a:avLst>
          </a:prstGeom>
          <a:solidFill>
            <a:srgbClr val="F0F0F0"/>
          </a:solidFill>
          <a:ln>
            <a:noFill/>
          </a:ln>
          <a:effectLst/>
        </p:spPr>
        <p:txBody>
          <a:bodyPr rtlCol="0" anchor="ctr" wrap="square" lIns="45720" rIns="45720" tIns="73152" bIns="73152">
            <a:noAutofit/>
          </a:bodyPr>
          <a:lstStyle/>
          <a:p>
            <a:pPr algn="ctr">
              <a:spcBef>
                <a:spcPts val="0"/>
              </a:spcBef>
              <a:spcAft>
                <a:spcPts val="0"/>
              </a:spcAft>
            </a:pPr>
            <a:r>
              <a:rPr lang="tr-TR" sz="1900" b="0" i="0">
                <a:solidFill>
                  <a:srgbClr val="262626"/>
                </a:solidFill>
                <a:latin typeface="Calibri"/>
              </a:rPr>
              <a:t>sanayi</a:t>
            </a:r>
          </a:p>
        </p:txBody>
      </p:sp>
      <p:sp>
        <p:nvSpPr>
          <p:cNvPr id="22" name="Rounded Rectangle 21"/>
          <p:cNvSpPr/>
          <p:nvPr/>
        </p:nvSpPr>
        <p:spPr>
          <a:xfrm>
            <a:off x="8021116" y="2505456"/>
            <a:ext cx="1788109" cy="566928"/>
          </a:xfrm>
          <a:prstGeom prst="roundRect">
            <a:avLst>
              <a:gd name="adj" fmla="val 8000"/>
            </a:avLst>
          </a:prstGeom>
          <a:solidFill>
            <a:srgbClr val="F0F0F0"/>
          </a:solidFill>
          <a:ln>
            <a:noFill/>
          </a:ln>
          <a:effectLst/>
        </p:spPr>
        <p:txBody>
          <a:bodyPr rtlCol="0" anchor="ctr" wrap="square" lIns="45720" rIns="45720" tIns="73152" bIns="73152">
            <a:noAutofit/>
          </a:bodyPr>
          <a:lstStyle/>
          <a:p>
            <a:pPr algn="ctr">
              <a:spcBef>
                <a:spcPts val="0"/>
              </a:spcBef>
              <a:spcAft>
                <a:spcPts val="0"/>
              </a:spcAft>
            </a:pPr>
            <a:r>
              <a:rPr lang="tr-TR" sz="1900" b="0" i="0">
                <a:solidFill>
                  <a:srgbClr val="262626"/>
                </a:solidFill>
                <a:latin typeface="Calibri"/>
              </a:rPr>
              <a:t>balıkçılık</a:t>
            </a:r>
          </a:p>
        </p:txBody>
      </p:sp>
      <p:sp>
        <p:nvSpPr>
          <p:cNvPr id="23" name="Rounded Rectangle 22"/>
          <p:cNvSpPr/>
          <p:nvPr/>
        </p:nvSpPr>
        <p:spPr>
          <a:xfrm>
            <a:off x="9900665" y="2505456"/>
            <a:ext cx="1788109" cy="566928"/>
          </a:xfrm>
          <a:prstGeom prst="roundRect">
            <a:avLst>
              <a:gd name="adj" fmla="val 8000"/>
            </a:avLst>
          </a:prstGeom>
          <a:solidFill>
            <a:srgbClr val="F0F0F0"/>
          </a:solidFill>
          <a:ln>
            <a:noFill/>
          </a:ln>
          <a:effectLst/>
        </p:spPr>
        <p:txBody>
          <a:bodyPr rtlCol="0" anchor="ctr" wrap="square" lIns="45720" rIns="45720" tIns="73152" bIns="73152">
            <a:noAutofit/>
          </a:bodyPr>
          <a:lstStyle/>
          <a:p>
            <a:pPr algn="ctr">
              <a:spcBef>
                <a:spcPts val="0"/>
              </a:spcBef>
              <a:spcAft>
                <a:spcPts val="0"/>
              </a:spcAft>
            </a:pPr>
            <a:r>
              <a:rPr lang="tr-TR" sz="1900" b="0" i="0">
                <a:solidFill>
                  <a:srgbClr val="262626"/>
                </a:solidFill>
                <a:latin typeface="Calibri"/>
              </a:rPr>
              <a:t>finans</a:t>
            </a:r>
          </a:p>
        </p:txBody>
      </p:sp>
      <p:sp>
        <p:nvSpPr>
          <p:cNvPr id="24" name="Rounded Rectangle 23"/>
          <p:cNvSpPr/>
          <p:nvPr/>
        </p:nvSpPr>
        <p:spPr>
          <a:xfrm>
            <a:off x="502920" y="3136392"/>
            <a:ext cx="1788109" cy="566928"/>
          </a:xfrm>
          <a:prstGeom prst="roundRect">
            <a:avLst>
              <a:gd name="adj" fmla="val 8000"/>
            </a:avLst>
          </a:prstGeom>
          <a:solidFill>
            <a:srgbClr val="F0F0F0"/>
          </a:solidFill>
          <a:ln>
            <a:noFill/>
          </a:ln>
          <a:effectLst/>
        </p:spPr>
        <p:txBody>
          <a:bodyPr rtlCol="0" anchor="ctr" wrap="square" lIns="45720" rIns="45720" tIns="73152" bIns="73152">
            <a:noAutofit/>
          </a:bodyPr>
          <a:lstStyle/>
          <a:p>
            <a:pPr algn="ctr">
              <a:spcBef>
                <a:spcPts val="0"/>
              </a:spcBef>
              <a:spcAft>
                <a:spcPts val="0"/>
              </a:spcAft>
            </a:pPr>
            <a:r>
              <a:rPr lang="tr-TR" sz="1300" b="0" i="0">
                <a:solidFill>
                  <a:srgbClr val="262626"/>
                </a:solidFill>
                <a:latin typeface="Calibri"/>
              </a:rPr>
              <a:t>yönetim kurulu başkanı</a:t>
            </a:r>
          </a:p>
        </p:txBody>
      </p:sp>
      <p:sp>
        <p:nvSpPr>
          <p:cNvPr id="25" name="Rounded Rectangle 24"/>
          <p:cNvSpPr/>
          <p:nvPr/>
        </p:nvSpPr>
        <p:spPr>
          <a:xfrm>
            <a:off x="2382469" y="3136392"/>
            <a:ext cx="1788109" cy="566928"/>
          </a:xfrm>
          <a:prstGeom prst="roundRect">
            <a:avLst>
              <a:gd name="adj" fmla="val 8000"/>
            </a:avLst>
          </a:prstGeom>
          <a:solidFill>
            <a:srgbClr val="F0F0F0"/>
          </a:solidFill>
          <a:ln>
            <a:noFill/>
          </a:ln>
          <a:effectLst/>
        </p:spPr>
        <p:txBody>
          <a:bodyPr rtlCol="0" anchor="ctr" wrap="square" lIns="45720" rIns="45720" tIns="73152" bIns="73152">
            <a:noAutofit/>
          </a:bodyPr>
          <a:lstStyle/>
          <a:p>
            <a:pPr algn="ctr">
              <a:spcBef>
                <a:spcPts val="0"/>
              </a:spcBef>
              <a:spcAft>
                <a:spcPts val="0"/>
              </a:spcAft>
            </a:pPr>
            <a:r>
              <a:rPr lang="tr-TR" sz="1900" b="0" i="0">
                <a:solidFill>
                  <a:srgbClr val="262626"/>
                </a:solidFill>
                <a:latin typeface="Calibri"/>
              </a:rPr>
              <a:t>ağ işletmeciliği</a:t>
            </a:r>
          </a:p>
        </p:txBody>
      </p:sp>
      <p:sp>
        <p:nvSpPr>
          <p:cNvPr id="26" name="Rounded Rectangle 25"/>
          <p:cNvSpPr/>
          <p:nvPr/>
        </p:nvSpPr>
        <p:spPr>
          <a:xfrm>
            <a:off x="4262018" y="3136392"/>
            <a:ext cx="1788109" cy="566928"/>
          </a:xfrm>
          <a:prstGeom prst="roundRect">
            <a:avLst>
              <a:gd name="adj" fmla="val 8000"/>
            </a:avLst>
          </a:prstGeom>
          <a:solidFill>
            <a:srgbClr val="F0F0F0"/>
          </a:solidFill>
          <a:ln>
            <a:noFill/>
          </a:ln>
          <a:effectLst/>
        </p:spPr>
        <p:txBody>
          <a:bodyPr rtlCol="0" anchor="ctr" wrap="square" lIns="45720" rIns="45720" tIns="73152" bIns="73152">
            <a:noAutofit/>
          </a:bodyPr>
          <a:lstStyle/>
          <a:p>
            <a:pPr algn="ctr">
              <a:spcBef>
                <a:spcPts val="0"/>
              </a:spcBef>
              <a:spcAft>
                <a:spcPts val="0"/>
              </a:spcAft>
            </a:pPr>
            <a:r>
              <a:rPr lang="tr-TR" sz="1250" b="0" i="0">
                <a:solidFill>
                  <a:srgbClr val="262626"/>
                </a:solidFill>
                <a:latin typeface="Calibri"/>
              </a:rPr>
              <a:t>Coğrafi Bilgi Sistemleri (CBS)</a:t>
            </a:r>
          </a:p>
        </p:txBody>
      </p:sp>
      <p:sp>
        <p:nvSpPr>
          <p:cNvPr id="27" name="Rounded Rectangle 26"/>
          <p:cNvSpPr/>
          <p:nvPr/>
        </p:nvSpPr>
        <p:spPr>
          <a:xfrm>
            <a:off x="6141567" y="3136392"/>
            <a:ext cx="1788109" cy="566928"/>
          </a:xfrm>
          <a:prstGeom prst="roundRect">
            <a:avLst>
              <a:gd name="adj" fmla="val 8000"/>
            </a:avLst>
          </a:prstGeom>
          <a:solidFill>
            <a:srgbClr val="F0F0F0"/>
          </a:solidFill>
          <a:ln>
            <a:noFill/>
          </a:ln>
          <a:effectLst/>
        </p:spPr>
        <p:txBody>
          <a:bodyPr rtlCol="0" anchor="ctr" wrap="square" lIns="45720" rIns="45720" tIns="73152" bIns="73152">
            <a:noAutofit/>
          </a:bodyPr>
          <a:lstStyle/>
          <a:p>
            <a:pPr algn="ctr">
              <a:spcBef>
                <a:spcPts val="0"/>
              </a:spcBef>
              <a:spcAft>
                <a:spcPts val="0"/>
              </a:spcAft>
            </a:pPr>
            <a:r>
              <a:rPr lang="tr-TR" sz="1750" b="0" i="0">
                <a:solidFill>
                  <a:srgbClr val="262626"/>
                </a:solidFill>
                <a:latin typeface="Calibri"/>
              </a:rPr>
              <a:t>reklam yayımcılığı</a:t>
            </a:r>
          </a:p>
        </p:txBody>
      </p:sp>
      <p:sp>
        <p:nvSpPr>
          <p:cNvPr id="28" name="Rounded Rectangle 27"/>
          <p:cNvSpPr/>
          <p:nvPr/>
        </p:nvSpPr>
        <p:spPr>
          <a:xfrm>
            <a:off x="8021116" y="3136392"/>
            <a:ext cx="1788109" cy="566928"/>
          </a:xfrm>
          <a:prstGeom prst="roundRect">
            <a:avLst>
              <a:gd name="adj" fmla="val 8000"/>
            </a:avLst>
          </a:prstGeom>
          <a:solidFill>
            <a:srgbClr val="F0F0F0"/>
          </a:solidFill>
          <a:ln>
            <a:noFill/>
          </a:ln>
          <a:effectLst/>
        </p:spPr>
        <p:txBody>
          <a:bodyPr rtlCol="0" anchor="ctr" wrap="square" lIns="45720" rIns="45720" tIns="73152" bIns="73152">
            <a:noAutofit/>
          </a:bodyPr>
          <a:lstStyle/>
          <a:p>
            <a:pPr algn="ctr">
              <a:spcBef>
                <a:spcPts val="0"/>
              </a:spcBef>
              <a:spcAft>
                <a:spcPts val="0"/>
              </a:spcAft>
            </a:pPr>
            <a:r>
              <a:rPr lang="tr-TR" sz="1900" b="0" i="0">
                <a:solidFill>
                  <a:srgbClr val="262626"/>
                </a:solidFill>
                <a:latin typeface="Calibri"/>
              </a:rPr>
              <a:t>güvenlik</a:t>
            </a:r>
          </a:p>
        </p:txBody>
      </p:sp>
      <p:sp>
        <p:nvSpPr>
          <p:cNvPr id="29" name="Rounded Rectangle 28"/>
          <p:cNvSpPr/>
          <p:nvPr/>
        </p:nvSpPr>
        <p:spPr>
          <a:xfrm>
            <a:off x="9900665" y="3136392"/>
            <a:ext cx="1788109" cy="566928"/>
          </a:xfrm>
          <a:prstGeom prst="roundRect">
            <a:avLst>
              <a:gd name="adj" fmla="val 8000"/>
            </a:avLst>
          </a:prstGeom>
          <a:solidFill>
            <a:srgbClr val="F0F0F0"/>
          </a:solidFill>
          <a:ln>
            <a:noFill/>
          </a:ln>
          <a:effectLst/>
        </p:spPr>
        <p:txBody>
          <a:bodyPr rtlCol="0" anchor="ctr" wrap="square" lIns="45720" rIns="45720" tIns="73152" bIns="73152">
            <a:noAutofit/>
          </a:bodyPr>
          <a:lstStyle/>
          <a:p>
            <a:pPr algn="ctr">
              <a:spcBef>
                <a:spcPts val="0"/>
              </a:spcBef>
              <a:spcAft>
                <a:spcPts val="0"/>
              </a:spcAft>
            </a:pPr>
            <a:r>
              <a:rPr lang="tr-TR" sz="1750" b="0" i="0">
                <a:solidFill>
                  <a:srgbClr val="262626"/>
                </a:solidFill>
                <a:latin typeface="Calibri"/>
              </a:rPr>
              <a:t>yazılım hizmetleri</a:t>
            </a:r>
          </a:p>
        </p:txBody>
      </p:sp>
      <p:graphicFrame>
        <p:nvGraphicFramePr>
          <p:cNvPr id="30" name="Table 29"/>
          <p:cNvGraphicFramePr>
            <a:graphicFrameLocks noGrp="1"/>
          </p:cNvGraphicFramePr>
          <p:nvPr/>
        </p:nvGraphicFramePr>
        <p:xfrm>
          <a:off x="502920" y="3822192"/>
          <a:ext cx="11183112" cy="2395728"/>
        </p:xfrm>
        <a:graphic>
          <a:graphicData uri="http://schemas.openxmlformats.org/drawingml/2006/table">
            <a:tbl>
              <a:tblPr firstRow="1" bandRow="1">
                <a:tableStyleId>{5C22544A-7EE6-4342-B048-85BDC9FD1C3A}</a:tableStyleId>
              </a:tblPr>
              <a:tblGrid>
                <a:gridCol w="2194560"/>
                <a:gridCol w="8988552"/>
              </a:tblGrid>
              <a:tr h="384048">
                <a:tc>
                  <a:txBody>
                    <a:bodyPr wrap="square"/>
                    <a:lstStyle/>
                    <a:p>
                      <a:pPr algn="ctr">
                        <a:spcBef>
                          <a:spcPts val="0"/>
                        </a:spcBef>
                        <a:spcAft>
                          <a:spcPts val="0"/>
                        </a:spcAft>
                      </a:pPr>
                      <a:r>
                        <a:rPr lang="tr-TR" sz="1700" b="1" i="0">
                          <a:solidFill>
                            <a:srgbClr val="FFFFFF"/>
                          </a:solidFill>
                          <a:latin typeface="Calibri"/>
                        </a:rPr>
                        <a:t>Ekonomik Sektörler</a:t>
                      </a:r>
                    </a:p>
                  </a:txBody>
                  <a:tcPr marL="54864" marR="54864" marT="18288" marB="18288" anchor="ctr">
                    <a:solidFill>
                      <a:srgbClr val="4F4F4F"/>
                    </a:solidFill>
                  </a:tcPr>
                </a:tc>
                <a:tc>
                  <a:txBody>
                    <a:bodyPr wrap="square"/>
                    <a:lstStyle/>
                    <a:p>
                      <a:pPr algn="ctr">
                        <a:spcBef>
                          <a:spcPts val="0"/>
                        </a:spcBef>
                        <a:spcAft>
                          <a:spcPts val="0"/>
                        </a:spcAft>
                      </a:pPr>
                      <a:r>
                        <a:rPr lang="tr-TR" sz="1700" b="1" i="0">
                          <a:solidFill>
                            <a:srgbClr val="FFFFFF"/>
                          </a:solidFill>
                          <a:latin typeface="Calibri"/>
                        </a:rPr>
                        <a:t>Ekonomik Faaliyetler</a:t>
                      </a:r>
                    </a:p>
                  </a:txBody>
                  <a:tcPr marL="54864" marR="54864" marT="18288" marB="18288" anchor="ctr">
                    <a:solidFill>
                      <a:srgbClr val="4F4F4F"/>
                    </a:solidFill>
                  </a:tcPr>
                </a:tc>
              </a:tr>
              <a:tr h="402336">
                <a:tc>
                  <a:txBody>
                    <a:bodyPr wrap="square"/>
                    <a:lstStyle/>
                    <a:p>
                      <a:pPr algn="ctr">
                        <a:spcBef>
                          <a:spcPts val="0"/>
                        </a:spcBef>
                        <a:spcAft>
                          <a:spcPts val="0"/>
                        </a:spcAft>
                      </a:pPr>
                      <a:r>
                        <a:rPr lang="tr-TR" sz="1800" b="0" i="0">
                          <a:solidFill>
                            <a:srgbClr val="262626"/>
                          </a:solidFill>
                          <a:latin typeface="Calibri"/>
                        </a:rPr>
                        <a:t>Birincil</a:t>
                      </a:r>
                    </a:p>
                  </a:txBody>
                  <a:tcPr marL="54864" marR="54864" marT="18288" marB="18288" anchor="ctr">
                    <a:solidFill>
                      <a:srgbClr val="FFFFFF"/>
                    </a:solidFill>
                  </a:tcPr>
                </a:tc>
                <a:tc>
                  <a:txBody>
                    <a:bodyPr wrap="square"/>
                    <a:lstStyle/>
                    <a:p>
                      <a:pPr algn="l">
                        <a:spcBef>
                          <a:spcPts val="0"/>
                        </a:spcBef>
                        <a:spcAft>
                          <a:spcPts val="0"/>
                        </a:spcAft>
                      </a:pPr>
                    </a:p>
                  </a:txBody>
                  <a:tcPr marL="54864" marR="54864" marT="18288" marB="18288" anchor="ctr">
                    <a:solidFill>
                      <a:srgbClr val="FFFFFF"/>
                    </a:solidFill>
                  </a:tcPr>
                </a:tc>
              </a:tr>
              <a:tr h="402336">
                <a:tc>
                  <a:txBody>
                    <a:bodyPr wrap="square"/>
                    <a:lstStyle/>
                    <a:p>
                      <a:pPr algn="ctr">
                        <a:spcBef>
                          <a:spcPts val="0"/>
                        </a:spcBef>
                        <a:spcAft>
                          <a:spcPts val="0"/>
                        </a:spcAft>
                      </a:pPr>
                      <a:r>
                        <a:rPr lang="tr-TR" sz="1800" b="0" i="0">
                          <a:solidFill>
                            <a:srgbClr val="262626"/>
                          </a:solidFill>
                          <a:latin typeface="Calibri"/>
                        </a:rPr>
                        <a:t>İkincil</a:t>
                      </a:r>
                    </a:p>
                  </a:txBody>
                  <a:tcPr marL="54864" marR="54864" marT="18288" marB="18288" anchor="ctr">
                    <a:solidFill>
                      <a:srgbClr val="F0F0F0"/>
                    </a:solidFill>
                  </a:tcPr>
                </a:tc>
                <a:tc>
                  <a:txBody>
                    <a:bodyPr wrap="square"/>
                    <a:lstStyle/>
                    <a:p>
                      <a:pPr algn="l">
                        <a:spcBef>
                          <a:spcPts val="0"/>
                        </a:spcBef>
                        <a:spcAft>
                          <a:spcPts val="0"/>
                        </a:spcAft>
                      </a:pPr>
                    </a:p>
                  </a:txBody>
                  <a:tcPr marL="54864" marR="54864" marT="18288" marB="18288" anchor="ctr">
                    <a:solidFill>
                      <a:srgbClr val="F0F0F0"/>
                    </a:solidFill>
                  </a:tcPr>
                </a:tc>
              </a:tr>
              <a:tr h="402336">
                <a:tc>
                  <a:txBody>
                    <a:bodyPr wrap="square"/>
                    <a:lstStyle/>
                    <a:p>
                      <a:pPr algn="ctr">
                        <a:spcBef>
                          <a:spcPts val="0"/>
                        </a:spcBef>
                        <a:spcAft>
                          <a:spcPts val="0"/>
                        </a:spcAft>
                      </a:pPr>
                      <a:r>
                        <a:rPr lang="tr-TR" sz="1800" b="0" i="0">
                          <a:solidFill>
                            <a:srgbClr val="262626"/>
                          </a:solidFill>
                          <a:latin typeface="Calibri"/>
                        </a:rPr>
                        <a:t>Üçüncül</a:t>
                      </a:r>
                    </a:p>
                  </a:txBody>
                  <a:tcPr marL="54864" marR="54864" marT="18288" marB="18288" anchor="ctr">
                    <a:solidFill>
                      <a:srgbClr val="FFFFFF"/>
                    </a:solidFill>
                  </a:tcPr>
                </a:tc>
                <a:tc>
                  <a:txBody>
                    <a:bodyPr wrap="square"/>
                    <a:lstStyle/>
                    <a:p>
                      <a:pPr algn="l">
                        <a:spcBef>
                          <a:spcPts val="0"/>
                        </a:spcBef>
                        <a:spcAft>
                          <a:spcPts val="0"/>
                        </a:spcAft>
                      </a:pPr>
                    </a:p>
                  </a:txBody>
                  <a:tcPr marL="54864" marR="54864" marT="18288" marB="18288" anchor="ctr">
                    <a:solidFill>
                      <a:srgbClr val="FFFFFF"/>
                    </a:solidFill>
                  </a:tcPr>
                </a:tc>
              </a:tr>
              <a:tr h="402336">
                <a:tc>
                  <a:txBody>
                    <a:bodyPr wrap="square"/>
                    <a:lstStyle/>
                    <a:p>
                      <a:pPr algn="ctr">
                        <a:spcBef>
                          <a:spcPts val="0"/>
                        </a:spcBef>
                        <a:spcAft>
                          <a:spcPts val="0"/>
                        </a:spcAft>
                      </a:pPr>
                      <a:r>
                        <a:rPr lang="tr-TR" sz="1800" b="0" i="0">
                          <a:solidFill>
                            <a:srgbClr val="262626"/>
                          </a:solidFill>
                          <a:latin typeface="Calibri"/>
                        </a:rPr>
                        <a:t>Dördüncül</a:t>
                      </a:r>
                    </a:p>
                  </a:txBody>
                  <a:tcPr marL="54864" marR="54864" marT="18288" marB="18288" anchor="ctr">
                    <a:solidFill>
                      <a:srgbClr val="F0F0F0"/>
                    </a:solidFill>
                  </a:tcPr>
                </a:tc>
                <a:tc>
                  <a:txBody>
                    <a:bodyPr wrap="square"/>
                    <a:lstStyle/>
                    <a:p>
                      <a:pPr algn="l">
                        <a:spcBef>
                          <a:spcPts val="0"/>
                        </a:spcBef>
                        <a:spcAft>
                          <a:spcPts val="0"/>
                        </a:spcAft>
                      </a:pPr>
                    </a:p>
                  </a:txBody>
                  <a:tcPr marL="54864" marR="54864" marT="18288" marB="18288" anchor="ctr">
                    <a:solidFill>
                      <a:srgbClr val="F0F0F0"/>
                    </a:solidFill>
                  </a:tcPr>
                </a:tc>
              </a:tr>
              <a:tr h="402336">
                <a:tc>
                  <a:txBody>
                    <a:bodyPr wrap="square"/>
                    <a:lstStyle/>
                    <a:p>
                      <a:pPr algn="ctr">
                        <a:spcBef>
                          <a:spcPts val="0"/>
                        </a:spcBef>
                        <a:spcAft>
                          <a:spcPts val="0"/>
                        </a:spcAft>
                      </a:pPr>
                      <a:r>
                        <a:rPr lang="tr-TR" sz="1800" b="0" i="0">
                          <a:solidFill>
                            <a:srgbClr val="262626"/>
                          </a:solidFill>
                          <a:latin typeface="Calibri"/>
                        </a:rPr>
                        <a:t>Beşincil</a:t>
                      </a:r>
                    </a:p>
                  </a:txBody>
                  <a:tcPr marL="54864" marR="54864" marT="18288" marB="18288" anchor="ctr">
                    <a:solidFill>
                      <a:srgbClr val="FFFFFF"/>
                    </a:solidFill>
                  </a:tcPr>
                </a:tc>
                <a:tc>
                  <a:txBody>
                    <a:bodyPr wrap="square"/>
                    <a:lstStyle/>
                    <a:p>
                      <a:pPr algn="l">
                        <a:spcBef>
                          <a:spcPts val="0"/>
                        </a:spcBef>
                        <a:spcAft>
                          <a:spcPts val="0"/>
                        </a:spcAft>
                      </a:pPr>
                    </a:p>
                  </a:txBody>
                  <a:tcPr marL="54864" marR="54864" marT="18288" marB="18288" anchor="ctr">
                    <a:solidFill>
                      <a:srgbClr val="FFFFFF"/>
                    </a:solidFill>
                  </a:tcPr>
                </a:tc>
              </a:tr>
            </a:tbl>
          </a:graphicData>
        </a:graphic>
      </p:graphicFrame>
      <p:sp>
        <p:nvSpPr>
          <p:cNvPr id="31" name="TextBox 30"/>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32" name="Rounded Rectangle 31"/>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151</a:t>
            </a:r>
          </a:p>
        </p:txBody>
      </p:sp>
      <p:sp>
        <p:nvSpPr>
          <p:cNvPr id="33" name="TextBox 32"/>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45 / 210</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1. adım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graphicFrame>
        <p:nvGraphicFramePr>
          <p:cNvPr id="6" name="Table 5"/>
          <p:cNvGraphicFramePr>
            <a:graphicFrameLocks noGrp="1"/>
          </p:cNvGraphicFramePr>
          <p:nvPr/>
        </p:nvGraphicFramePr>
        <p:xfrm>
          <a:off x="502920" y="1261872"/>
          <a:ext cx="11183112" cy="4023360"/>
        </p:xfrm>
        <a:graphic>
          <a:graphicData uri="http://schemas.openxmlformats.org/drawingml/2006/table">
            <a:tbl>
              <a:tblPr firstRow="1" bandRow="1">
                <a:tableStyleId>{5C22544A-7EE6-4342-B048-85BDC9FD1C3A}</a:tableStyleId>
              </a:tblPr>
              <a:tblGrid>
                <a:gridCol w="2194560"/>
                <a:gridCol w="8988552"/>
              </a:tblGrid>
              <a:tr h="457200">
                <a:tc>
                  <a:txBody>
                    <a:bodyPr wrap="square"/>
                    <a:lstStyle/>
                    <a:p>
                      <a:pPr algn="ctr">
                        <a:spcBef>
                          <a:spcPts val="0"/>
                        </a:spcBef>
                        <a:spcAft>
                          <a:spcPts val="0"/>
                        </a:spcAft>
                      </a:pPr>
                      <a:r>
                        <a:rPr lang="tr-TR" sz="1700" b="1" i="0">
                          <a:solidFill>
                            <a:srgbClr val="FFFFFF"/>
                          </a:solidFill>
                          <a:latin typeface="Calibri"/>
                        </a:rPr>
                        <a:t>Ekonomik Sektörler</a:t>
                      </a:r>
                    </a:p>
                  </a:txBody>
                  <a:tcPr marL="54864" marR="54864" marT="18288" marB="18288" anchor="ctr">
                    <a:solidFill>
                      <a:srgbClr val="2E7D32"/>
                    </a:solidFill>
                  </a:tcPr>
                </a:tc>
                <a:tc>
                  <a:txBody>
                    <a:bodyPr wrap="square"/>
                    <a:lstStyle/>
                    <a:p>
                      <a:pPr algn="ctr">
                        <a:spcBef>
                          <a:spcPts val="0"/>
                        </a:spcBef>
                        <a:spcAft>
                          <a:spcPts val="0"/>
                        </a:spcAft>
                      </a:pPr>
                      <a:r>
                        <a:rPr lang="tr-TR" sz="1700" b="1" i="0">
                          <a:solidFill>
                            <a:srgbClr val="FFFFFF"/>
                          </a:solidFill>
                          <a:latin typeface="Calibri"/>
                        </a:rPr>
                        <a:t>Ekonomik Faaliyetler</a:t>
                      </a:r>
                    </a:p>
                  </a:txBody>
                  <a:tcPr marL="54864" marR="54864" marT="18288" marB="18288" anchor="ctr">
                    <a:solidFill>
                      <a:srgbClr val="2E7D32"/>
                    </a:solidFill>
                  </a:tcPr>
                </a:tc>
              </a:tr>
              <a:tr h="713232">
                <a:tc>
                  <a:txBody>
                    <a:bodyPr wrap="square"/>
                    <a:lstStyle/>
                    <a:p>
                      <a:pPr algn="ctr">
                        <a:spcBef>
                          <a:spcPts val="0"/>
                        </a:spcBef>
                        <a:spcAft>
                          <a:spcPts val="0"/>
                        </a:spcAft>
                      </a:pPr>
                      <a:r>
                        <a:rPr lang="tr-TR" sz="1900" b="0" i="0">
                          <a:solidFill>
                            <a:srgbClr val="262626"/>
                          </a:solidFill>
                          <a:latin typeface="Calibri"/>
                        </a:rPr>
                        <a:t>Birincil</a:t>
                      </a:r>
                    </a:p>
                  </a:txBody>
                  <a:tcPr marL="54864" marR="54864" marT="18288" marB="18288" anchor="ctr">
                    <a:solidFill>
                      <a:srgbClr val="FFFFFF"/>
                    </a:solidFill>
                  </a:tcPr>
                </a:tc>
                <a:tc>
                  <a:txBody>
                    <a:bodyPr wrap="square"/>
                    <a:lstStyle/>
                    <a:p>
                      <a:pPr algn="l">
                        <a:spcBef>
                          <a:spcPts val="0"/>
                        </a:spcBef>
                        <a:spcAft>
                          <a:spcPts val="0"/>
                        </a:spcAft>
                      </a:pPr>
                      <a:r>
                        <a:rPr lang="tr-TR" sz="1900" b="0" i="0">
                          <a:solidFill>
                            <a:srgbClr val="262626"/>
                          </a:solidFill>
                          <a:latin typeface="Calibri"/>
                        </a:rPr>
                        <a:t>tarım, hayvancılık, ormancılık, madencilik, balıkçılık</a:t>
                      </a:r>
                    </a:p>
                  </a:txBody>
                  <a:tcPr marL="54864" marR="54864" marT="18288" marB="18288" anchor="ctr">
                    <a:solidFill>
                      <a:srgbClr val="FFFFFF"/>
                    </a:solidFill>
                  </a:tcPr>
                </a:tc>
              </a:tr>
              <a:tr h="713232">
                <a:tc>
                  <a:txBody>
                    <a:bodyPr wrap="square"/>
                    <a:lstStyle/>
                    <a:p>
                      <a:pPr algn="ctr">
                        <a:spcBef>
                          <a:spcPts val="0"/>
                        </a:spcBef>
                        <a:spcAft>
                          <a:spcPts val="0"/>
                        </a:spcAft>
                      </a:pPr>
                      <a:r>
                        <a:rPr lang="tr-TR" sz="1900" b="0" i="0">
                          <a:solidFill>
                            <a:srgbClr val="262626"/>
                          </a:solidFill>
                          <a:latin typeface="Calibri"/>
                        </a:rPr>
                        <a:t>İkincil</a:t>
                      </a:r>
                    </a:p>
                  </a:txBody>
                  <a:tcPr marL="54864" marR="54864" marT="18288" marB="18288" anchor="ctr">
                    <a:solidFill>
                      <a:srgbClr val="E3F1E4"/>
                    </a:solidFill>
                  </a:tcPr>
                </a:tc>
                <a:tc>
                  <a:txBody>
                    <a:bodyPr wrap="square"/>
                    <a:lstStyle/>
                    <a:p>
                      <a:pPr algn="l">
                        <a:spcBef>
                          <a:spcPts val="0"/>
                        </a:spcBef>
                        <a:spcAft>
                          <a:spcPts val="0"/>
                        </a:spcAft>
                      </a:pPr>
                      <a:r>
                        <a:rPr lang="tr-TR" sz="1900" b="0" i="0">
                          <a:solidFill>
                            <a:srgbClr val="262626"/>
                          </a:solidFill>
                          <a:latin typeface="Calibri"/>
                        </a:rPr>
                        <a:t>inşaat, enerji üretimi, sanayi</a:t>
                      </a:r>
                    </a:p>
                  </a:txBody>
                  <a:tcPr marL="54864" marR="54864" marT="18288" marB="18288" anchor="ctr">
                    <a:solidFill>
                      <a:srgbClr val="E3F1E4"/>
                    </a:solidFill>
                  </a:tcPr>
                </a:tc>
              </a:tr>
              <a:tr h="713232">
                <a:tc>
                  <a:txBody>
                    <a:bodyPr wrap="square"/>
                    <a:lstStyle/>
                    <a:p>
                      <a:pPr algn="ctr">
                        <a:spcBef>
                          <a:spcPts val="0"/>
                        </a:spcBef>
                        <a:spcAft>
                          <a:spcPts val="0"/>
                        </a:spcAft>
                      </a:pPr>
                      <a:r>
                        <a:rPr lang="tr-TR" sz="1900" b="0" i="0">
                          <a:solidFill>
                            <a:srgbClr val="262626"/>
                          </a:solidFill>
                          <a:latin typeface="Calibri"/>
                        </a:rPr>
                        <a:t>Üçüncül</a:t>
                      </a:r>
                    </a:p>
                  </a:txBody>
                  <a:tcPr marL="54864" marR="54864" marT="18288" marB="18288" anchor="ctr">
                    <a:solidFill>
                      <a:srgbClr val="FFFFFF"/>
                    </a:solidFill>
                  </a:tcPr>
                </a:tc>
                <a:tc>
                  <a:txBody>
                    <a:bodyPr wrap="square"/>
                    <a:lstStyle/>
                    <a:p>
                      <a:pPr algn="l">
                        <a:spcBef>
                          <a:spcPts val="0"/>
                        </a:spcBef>
                        <a:spcAft>
                          <a:spcPts val="0"/>
                        </a:spcAft>
                      </a:pPr>
                      <a:r>
                        <a:rPr lang="tr-TR" sz="1900" b="0" i="0">
                          <a:solidFill>
                            <a:srgbClr val="262626"/>
                          </a:solidFill>
                          <a:latin typeface="Calibri"/>
                        </a:rPr>
                        <a:t>sigortacılık, eğitim, sağlık, ticaret, basın-yayın, ulaşım, iletişim, turizm, finans, güvenlik</a:t>
                      </a:r>
                    </a:p>
                  </a:txBody>
                  <a:tcPr marL="54864" marR="54864" marT="18288" marB="18288" anchor="ctr">
                    <a:solidFill>
                      <a:srgbClr val="FFFFFF"/>
                    </a:solidFill>
                  </a:tcPr>
                </a:tc>
              </a:tr>
              <a:tr h="713232">
                <a:tc>
                  <a:txBody>
                    <a:bodyPr wrap="square"/>
                    <a:lstStyle/>
                    <a:p>
                      <a:pPr algn="ctr">
                        <a:spcBef>
                          <a:spcPts val="0"/>
                        </a:spcBef>
                        <a:spcAft>
                          <a:spcPts val="0"/>
                        </a:spcAft>
                      </a:pPr>
                      <a:r>
                        <a:rPr lang="tr-TR" sz="1900" b="0" i="0">
                          <a:solidFill>
                            <a:srgbClr val="262626"/>
                          </a:solidFill>
                          <a:latin typeface="Calibri"/>
                        </a:rPr>
                        <a:t>Dördüncül</a:t>
                      </a:r>
                    </a:p>
                  </a:txBody>
                  <a:tcPr marL="54864" marR="54864" marT="18288" marB="18288" anchor="ctr">
                    <a:solidFill>
                      <a:srgbClr val="E3F1E4"/>
                    </a:solidFill>
                  </a:tcPr>
                </a:tc>
                <a:tc>
                  <a:txBody>
                    <a:bodyPr wrap="square"/>
                    <a:lstStyle/>
                    <a:p>
                      <a:pPr algn="l">
                        <a:spcBef>
                          <a:spcPts val="0"/>
                        </a:spcBef>
                        <a:spcAft>
                          <a:spcPts val="0"/>
                        </a:spcAft>
                      </a:pPr>
                      <a:r>
                        <a:rPr lang="tr-TR" sz="1900" b="0" i="0">
                          <a:solidFill>
                            <a:srgbClr val="262626"/>
                          </a:solidFill>
                          <a:latin typeface="Calibri"/>
                        </a:rPr>
                        <a:t>grafik-tasarım, ağ işletmeciliği, Coğrafi Bilgi Sistemleri (CBS), reklam yayımcılığı, yazılım hizmetleri</a:t>
                      </a:r>
                    </a:p>
                  </a:txBody>
                  <a:tcPr marL="54864" marR="54864" marT="18288" marB="18288" anchor="ctr">
                    <a:solidFill>
                      <a:srgbClr val="E3F1E4"/>
                    </a:solidFill>
                  </a:tcPr>
                </a:tc>
              </a:tr>
              <a:tr h="713232">
                <a:tc>
                  <a:txBody>
                    <a:bodyPr wrap="square"/>
                    <a:lstStyle/>
                    <a:p>
                      <a:pPr algn="ctr">
                        <a:spcBef>
                          <a:spcPts val="0"/>
                        </a:spcBef>
                        <a:spcAft>
                          <a:spcPts val="0"/>
                        </a:spcAft>
                      </a:pPr>
                      <a:r>
                        <a:rPr lang="tr-TR" sz="1900" b="0" i="0">
                          <a:solidFill>
                            <a:srgbClr val="262626"/>
                          </a:solidFill>
                          <a:latin typeface="Calibri"/>
                        </a:rPr>
                        <a:t>Beşincil</a:t>
                      </a:r>
                    </a:p>
                  </a:txBody>
                  <a:tcPr marL="54864" marR="54864" marT="18288" marB="18288" anchor="ctr">
                    <a:solidFill>
                      <a:srgbClr val="FFFFFF"/>
                    </a:solidFill>
                  </a:tcPr>
                </a:tc>
                <a:tc>
                  <a:txBody>
                    <a:bodyPr wrap="square"/>
                    <a:lstStyle/>
                    <a:p>
                      <a:pPr algn="l">
                        <a:spcBef>
                          <a:spcPts val="0"/>
                        </a:spcBef>
                        <a:spcAft>
                          <a:spcPts val="0"/>
                        </a:spcAft>
                      </a:pPr>
                      <a:r>
                        <a:rPr lang="tr-TR" sz="1900" b="0" i="0">
                          <a:solidFill>
                            <a:srgbClr val="262626"/>
                          </a:solidFill>
                          <a:latin typeface="Calibri"/>
                        </a:rPr>
                        <a:t>yönetim kurulu başkanı</a:t>
                      </a:r>
                    </a:p>
                  </a:txBody>
                  <a:tcPr marL="54864" marR="54864" marT="18288" marB="18288" anchor="ctr">
                    <a:solidFill>
                      <a:srgbClr val="FFFFFF"/>
                    </a:solidFill>
                  </a:tcPr>
                </a:tc>
              </a:tr>
            </a:tbl>
          </a:graphicData>
        </a:graphic>
      </p:graphicFrame>
      <p:sp>
        <p:nvSpPr>
          <p:cNvPr id="7" name="Rounded Rectangle 6"/>
          <p:cNvSpPr/>
          <p:nvPr/>
        </p:nvSpPr>
        <p:spPr>
          <a:xfrm>
            <a:off x="502920" y="5422392"/>
            <a:ext cx="11185855" cy="822960"/>
          </a:xfrm>
          <a:prstGeom prst="roundRect">
            <a:avLst>
              <a:gd name="adj" fmla="val 8000"/>
            </a:avLst>
          </a:prstGeom>
          <a:solidFill>
            <a:srgbClr val="FFF3D1"/>
          </a:solidFill>
          <a:ln>
            <a:noFill/>
          </a:ln>
          <a:effectLst/>
        </p:spPr>
        <p:txBody>
          <a:bodyPr rtlCol="0" anchor="ctr" wrap="square" lIns="228600" rIns="228600" tIns="73152" bIns="73152">
            <a:noAutofit/>
          </a:bodyPr>
          <a:lstStyle/>
          <a:p>
            <a:pPr algn="l">
              <a:spcBef>
                <a:spcPts val="0"/>
              </a:spcBef>
              <a:spcAft>
                <a:spcPts val="0"/>
              </a:spcAft>
            </a:pPr>
            <a:r>
              <a:rPr lang="tr-TR" sz="1900" b="1" i="0">
                <a:solidFill>
                  <a:srgbClr val="262626"/>
                </a:solidFill>
                <a:latin typeface="Calibri"/>
              </a:rPr>
              <a:t>Etiketle: tabloda her sektörün yanına anahtar sözcüğünü yaz — doğal ortam · işleme · hizmet · bilgi · karar.</a:t>
            </a:r>
          </a:p>
        </p:txBody>
      </p:sp>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146-151</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46 / 210</a:t>
            </a:r>
          </a:p>
        </p:txBody>
      </p:sp>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Tartışalım: aynı aile, farklı sektör?</a:t>
            </a:r>
          </a:p>
        </p:txBody>
      </p:sp>
      <p:sp>
        <p:nvSpPr>
          <p:cNvPr id="5" name="Rounded Rectangle 4"/>
          <p:cNvSpPr/>
          <p:nvPr/>
        </p:nvSpPr>
        <p:spPr>
          <a:xfrm>
            <a:off x="9555480" y="201168"/>
            <a:ext cx="2221992" cy="475488"/>
          </a:xfrm>
          <a:prstGeom prst="roundRect">
            <a:avLst>
              <a:gd name="adj" fmla="val 50000"/>
            </a:avLst>
          </a:prstGeom>
          <a:solidFill>
            <a:srgbClr val="8C4A2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TARTIŞ · 3 dk</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800" b="1" i="0">
                <a:solidFill>
                  <a:srgbClr val="262626"/>
                </a:solidFill>
                <a:latin typeface="Calibri"/>
              </a:rPr>
              <a:t>Basın-yayın ile reklam yayımcılığını neden farklı sektörlere yazdık? Yönetim kurulu başkanı bir meslektir; onu hangi sektöre, neden yazdık?</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149-151</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47 / 210</a:t>
            </a:r>
          </a:p>
        </p:txBody>
      </p:sp>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Tartışalım: aynı aile, farklı sektör?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09728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Basın-yayın ile reklam yayımcılığını neden farklı sektörlere yazdık? Yönetim kurulu başkanı bir meslektir; onu hangi sektöre, neden yazdık?</a:t>
            </a:r>
          </a:p>
        </p:txBody>
      </p:sp>
      <p:sp>
        <p:nvSpPr>
          <p:cNvPr id="7" name="Rounded Rectangle 6"/>
          <p:cNvSpPr/>
          <p:nvPr/>
        </p:nvSpPr>
        <p:spPr>
          <a:xfrm>
            <a:off x="502920" y="2496312"/>
            <a:ext cx="11185855" cy="3703321"/>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496312"/>
            <a:ext cx="109728" cy="3703321"/>
          </a:xfrm>
          <a:prstGeom prst="rect">
            <a:avLst/>
          </a:prstGeom>
          <a:solidFill>
            <a:srgbClr val="2E7D32"/>
          </a:solidFill>
          <a:ln>
            <a:noFill/>
          </a:ln>
          <a:effectLst/>
        </p:spPr>
        <p:txBody>
          <a:bodyPr rtlCol="0" anchor="ctr"/>
          <a:lstStyle/>
          <a:p/>
        </p:txBody>
      </p:sp>
      <p:sp>
        <p:nvSpPr>
          <p:cNvPr id="9" name="TextBox 8"/>
          <p:cNvSpPr txBox="1"/>
          <p:nvPr/>
        </p:nvSpPr>
        <p:spPr>
          <a:xfrm>
            <a:off x="731520" y="2551176"/>
            <a:ext cx="10865815" cy="3593593"/>
          </a:xfrm>
          <a:prstGeom prst="rect">
            <a:avLst/>
          </a:prstGeom>
          <a:noFill/>
        </p:spPr>
        <p:txBody>
          <a:bodyPr wrap="square" anchor="ctr" lIns="73152" rIns="73152" tIns="36576" bIns="36576">
            <a:noAutofit/>
          </a:bodyPr>
          <a:lstStyle/>
          <a:p>
            <a:pPr algn="l">
              <a:spcBef>
                <a:spcPts val="0"/>
              </a:spcBef>
              <a:spcAft>
                <a:spcPts val="400"/>
              </a:spcAft>
            </a:pPr>
            <a:r>
              <a:rPr lang="tr-TR" sz="2100" b="1" i="0">
                <a:solidFill>
                  <a:srgbClr val="2E7D32"/>
                </a:solidFill>
                <a:latin typeface="Calibri"/>
              </a:rPr>
              <a:t>Örnek cevap</a:t>
            </a:r>
          </a:p>
          <a:p>
            <a:pPr algn="l" marL="261051" indent="-261051">
              <a:spcBef>
                <a:spcPts val="0"/>
              </a:spcBef>
              <a:spcAft>
                <a:spcPts val="500"/>
              </a:spcAft>
            </a:pPr>
            <a:r>
              <a:rPr lang="tr-TR" sz="2100" b="1" i="0">
                <a:solidFill>
                  <a:srgbClr val="2C6696"/>
                </a:solidFill>
                <a:latin typeface="Calibri"/>
              </a:rPr>
              <a:t>•  </a:t>
            </a:r>
            <a:r>
              <a:rPr lang="tr-TR" sz="2100" b="0" i="0">
                <a:solidFill>
                  <a:srgbClr val="262626"/>
                </a:solidFill>
                <a:latin typeface="Calibri"/>
              </a:rPr>
              <a:t>Basın-yayın: haber ve bilginin gazete, dergi, radyo, televizyonla iletilmesidir → iletişim → üçüncül (s. 149).</a:t>
            </a:r>
          </a:p>
          <a:p>
            <a:pPr algn="l" marL="261051" indent="-261051">
              <a:spcBef>
                <a:spcPts val="0"/>
              </a:spcBef>
              <a:spcAft>
                <a:spcPts val="500"/>
              </a:spcAft>
            </a:pPr>
            <a:r>
              <a:rPr lang="tr-TR" sz="2100" b="1" i="0">
                <a:solidFill>
                  <a:srgbClr val="2C6696"/>
                </a:solidFill>
                <a:latin typeface="Calibri"/>
              </a:rPr>
              <a:t>•  </a:t>
            </a:r>
            <a:r>
              <a:rPr lang="tr-TR" sz="2100" b="0" i="0">
                <a:solidFill>
                  <a:srgbClr val="262626"/>
                </a:solidFill>
                <a:latin typeface="Calibri"/>
              </a:rPr>
              <a:t>Reklam yayıncılığı: kitabın dördüncül sektör listesindedir (s. 150) → bilgi işleyip üreticilere hizmet sunar.</a:t>
            </a:r>
          </a:p>
          <a:p>
            <a:pPr algn="l" marL="261051" indent="-261051">
              <a:spcBef>
                <a:spcPts val="0"/>
              </a:spcBef>
              <a:spcAft>
                <a:spcPts val="500"/>
              </a:spcAft>
            </a:pPr>
            <a:r>
              <a:rPr lang="tr-TR" sz="2100" b="1" i="0">
                <a:solidFill>
                  <a:srgbClr val="2C6696"/>
                </a:solidFill>
                <a:latin typeface="Calibri"/>
              </a:rPr>
              <a:t>•  </a:t>
            </a:r>
            <a:r>
              <a:rPr lang="tr-TR" sz="2100" b="0" i="0">
                <a:solidFill>
                  <a:srgbClr val="262626"/>
                </a:solidFill>
                <a:latin typeface="Calibri"/>
              </a:rPr>
              <a:t>Yönetim kurulu başkanı: şirketin geleceğine dair üst düzey kararlar verir → beşincil (s. 150: küresel şirketlerin CEO'ları).</a:t>
            </a:r>
          </a:p>
          <a:p>
            <a:pPr algn="l">
              <a:spcBef>
                <a:spcPts val="0"/>
              </a:spcBef>
              <a:spcAft>
                <a:spcPts val="0"/>
              </a:spcAft>
            </a:pPr>
            <a:r>
              <a:rPr lang="tr-TR" sz="2100" b="1" i="0">
                <a:solidFill>
                  <a:srgbClr val="262626"/>
                </a:solidFill>
                <a:latin typeface="Calibri"/>
              </a:rPr>
              <a:t>Ölçüt yine üretim özelliğidir: faaliyet ne yapıyor?</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149-151</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48 / 210</a:t>
            </a:r>
          </a:p>
        </p:txBody>
      </p:sp>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2. adım — Soru 1</a:t>
            </a:r>
          </a:p>
        </p:txBody>
      </p:sp>
      <p:sp>
        <p:nvSpPr>
          <p:cNvPr id="5" name="Rounded Rectangle 4"/>
          <p:cNvSpPr/>
          <p:nvPr/>
        </p:nvSpPr>
        <p:spPr>
          <a:xfrm>
            <a:off x="9555480" y="201168"/>
            <a:ext cx="2221992" cy="475488"/>
          </a:xfrm>
          <a:prstGeom prst="roundRect">
            <a:avLst>
              <a:gd name="adj" fmla="val 50000"/>
            </a:avLst>
          </a:prstGeom>
          <a:solidFill>
            <a:srgbClr val="8C4A2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SORU 1</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3000" b="1" i="0">
                <a:solidFill>
                  <a:srgbClr val="262626"/>
                </a:solidFill>
                <a:latin typeface="Calibri"/>
              </a:rPr>
              <a:t>1. Ekonomik faaliyetlerden elde edilen gelir, bu faaliyetlerin sektörlere göre sınıflandırılmasında belirleyici bir faktör olabilir mi? Açıklayınız.</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151</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49 / 210</a:t>
            </a:r>
          </a:p>
        </p:txBody>
      </p:sp>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2. adım — Soru 1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09728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1. Ekonomik faaliyetlerden elde edilen gelir, bu faaliyetlerin sektörlere göre sınıflandırılmasında belirleyici bir faktör olabilir mi? Açıklayınız.</a:t>
            </a:r>
          </a:p>
        </p:txBody>
      </p:sp>
      <p:sp>
        <p:nvSpPr>
          <p:cNvPr id="7" name="Rounded Rectangle 6"/>
          <p:cNvSpPr/>
          <p:nvPr/>
        </p:nvSpPr>
        <p:spPr>
          <a:xfrm>
            <a:off x="502920" y="2496312"/>
            <a:ext cx="11185855" cy="3703321"/>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496312"/>
            <a:ext cx="109728" cy="3703321"/>
          </a:xfrm>
          <a:prstGeom prst="rect">
            <a:avLst/>
          </a:prstGeom>
          <a:solidFill>
            <a:srgbClr val="2E7D32"/>
          </a:solidFill>
          <a:ln>
            <a:noFill/>
          </a:ln>
          <a:effectLst/>
        </p:spPr>
        <p:txBody>
          <a:bodyPr rtlCol="0" anchor="ctr"/>
          <a:lstStyle/>
          <a:p/>
        </p:txBody>
      </p:sp>
      <p:sp>
        <p:nvSpPr>
          <p:cNvPr id="9" name="TextBox 8"/>
          <p:cNvSpPr txBox="1"/>
          <p:nvPr/>
        </p:nvSpPr>
        <p:spPr>
          <a:xfrm>
            <a:off x="731520" y="2551176"/>
            <a:ext cx="10865815" cy="3593593"/>
          </a:xfrm>
          <a:prstGeom prst="rect">
            <a:avLst/>
          </a:prstGeom>
          <a:noFill/>
        </p:spPr>
        <p:txBody>
          <a:bodyPr wrap="square" anchor="ctr" lIns="73152" rIns="73152" tIns="36576" bIns="36576">
            <a:noAutofit/>
          </a:bodyPr>
          <a:lstStyle/>
          <a:p>
            <a:pPr algn="l">
              <a:spcBef>
                <a:spcPts val="0"/>
              </a:spcBef>
              <a:spcAft>
                <a:spcPts val="400"/>
              </a:spcAft>
            </a:pPr>
            <a:r>
              <a:rPr lang="tr-TR" sz="2300" b="1" i="0">
                <a:solidFill>
                  <a:srgbClr val="2E7D32"/>
                </a:solidFill>
                <a:latin typeface="Calibri"/>
              </a:rPr>
              <a:t>Örnek cevap</a:t>
            </a:r>
          </a:p>
          <a:p>
            <a:pPr algn="l" marL="285913" indent="-285913">
              <a:spcBef>
                <a:spcPts val="0"/>
              </a:spcBef>
              <a:spcAft>
                <a:spcPts val="500"/>
              </a:spcAft>
            </a:pPr>
            <a:r>
              <a:rPr lang="tr-TR" sz="2300" b="1" i="0">
                <a:solidFill>
                  <a:srgbClr val="2C6696"/>
                </a:solidFill>
                <a:latin typeface="Calibri"/>
              </a:rPr>
              <a:t>•  </a:t>
            </a:r>
            <a:r>
              <a:rPr lang="tr-TR" sz="2300" b="0" i="0">
                <a:solidFill>
                  <a:srgbClr val="262626"/>
                </a:solidFill>
                <a:latin typeface="Calibri"/>
              </a:rPr>
              <a:t>Hayır. Sınıflandırmada belirleyici olan faaliyetin sahip olduğu özelliklerdir (s. 145); etkinliğin amacı da 'üretim özellikleri ölçütü'dür (s. 151).</a:t>
            </a:r>
          </a:p>
          <a:p>
            <a:pPr algn="l" marL="285913" indent="-285913">
              <a:spcBef>
                <a:spcPts val="0"/>
              </a:spcBef>
              <a:spcAft>
                <a:spcPts val="0"/>
              </a:spcAft>
            </a:pPr>
            <a:r>
              <a:rPr lang="tr-TR" sz="2300" b="1" i="0">
                <a:solidFill>
                  <a:srgbClr val="2C6696"/>
                </a:solidFill>
                <a:latin typeface="Calibri"/>
              </a:rPr>
              <a:t>•  </a:t>
            </a:r>
            <a:r>
              <a:rPr lang="tr-TR" sz="2300" b="0" i="0">
                <a:solidFill>
                  <a:srgbClr val="262626"/>
                </a:solidFill>
                <a:latin typeface="Calibri"/>
              </a:rPr>
              <a:t>Aynı sektörde geliri çok farklı işler vardır; gelir, sektörlerin ülke ekonomisine katkısını anlamada kullanılır (GSYİH, s. 153).</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151</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50 / 210</a:t>
            </a:r>
          </a:p>
        </p:txBody>
      </p:sp>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2. adım — Soru 2</a:t>
            </a:r>
          </a:p>
        </p:txBody>
      </p:sp>
      <p:sp>
        <p:nvSpPr>
          <p:cNvPr id="5" name="Rounded Rectangle 4"/>
          <p:cNvSpPr/>
          <p:nvPr/>
        </p:nvSpPr>
        <p:spPr>
          <a:xfrm>
            <a:off x="9555480" y="201168"/>
            <a:ext cx="2221992" cy="475488"/>
          </a:xfrm>
          <a:prstGeom prst="roundRect">
            <a:avLst>
              <a:gd name="adj" fmla="val 50000"/>
            </a:avLst>
          </a:prstGeom>
          <a:solidFill>
            <a:srgbClr val="8C4A2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SORU 2</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3000" b="1" i="0">
                <a:solidFill>
                  <a:srgbClr val="262626"/>
                </a:solidFill>
                <a:latin typeface="Calibri"/>
              </a:rPr>
              <a:t>2. Ekonomik faaliyetleri, sektörlerine göre sınıflandırırken hangi ölçütleri dikkate aldınız?</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151</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51 / 210</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2. adım — Soru 2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91440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2. Ekonomik faaliyetleri, sektörlerine göre sınıflandırırken hangi ölçütleri dikkate aldınız?</a:t>
            </a:r>
          </a:p>
        </p:txBody>
      </p:sp>
      <p:sp>
        <p:nvSpPr>
          <p:cNvPr id="7" name="Rounded Rectangle 6"/>
          <p:cNvSpPr/>
          <p:nvPr/>
        </p:nvSpPr>
        <p:spPr>
          <a:xfrm>
            <a:off x="502920" y="2313432"/>
            <a:ext cx="11185855" cy="388620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313432"/>
            <a:ext cx="109728" cy="3886200"/>
          </a:xfrm>
          <a:prstGeom prst="rect">
            <a:avLst/>
          </a:prstGeom>
          <a:solidFill>
            <a:srgbClr val="2E7D32"/>
          </a:solidFill>
          <a:ln>
            <a:noFill/>
          </a:ln>
          <a:effectLst/>
        </p:spPr>
        <p:txBody>
          <a:bodyPr rtlCol="0" anchor="ctr"/>
          <a:lstStyle/>
          <a:p/>
        </p:txBody>
      </p:sp>
      <p:sp>
        <p:nvSpPr>
          <p:cNvPr id="9" name="TextBox 8"/>
          <p:cNvSpPr txBox="1"/>
          <p:nvPr/>
        </p:nvSpPr>
        <p:spPr>
          <a:xfrm>
            <a:off x="731520" y="2368296"/>
            <a:ext cx="10865815" cy="3776472"/>
          </a:xfrm>
          <a:prstGeom prst="rect">
            <a:avLst/>
          </a:prstGeom>
          <a:noFill/>
        </p:spPr>
        <p:txBody>
          <a:bodyPr wrap="square" anchor="ctr" lIns="73152" rIns="73152" tIns="36576" bIns="36576">
            <a:noAutofit/>
          </a:bodyPr>
          <a:lstStyle/>
          <a:p>
            <a:pPr algn="l">
              <a:spcBef>
                <a:spcPts val="0"/>
              </a:spcBef>
              <a:spcAft>
                <a:spcPts val="400"/>
              </a:spcAft>
            </a:pPr>
            <a:r>
              <a:rPr lang="tr-TR" sz="2300" b="1" i="0">
                <a:solidFill>
                  <a:srgbClr val="2E7D32"/>
                </a:solidFill>
                <a:latin typeface="Calibri"/>
              </a:rPr>
              <a:t>Örnek cevap</a:t>
            </a:r>
          </a:p>
          <a:p>
            <a:pPr algn="l" marL="285913" indent="-285913">
              <a:spcBef>
                <a:spcPts val="0"/>
              </a:spcBef>
              <a:spcAft>
                <a:spcPts val="500"/>
              </a:spcAft>
            </a:pPr>
            <a:r>
              <a:rPr lang="tr-TR" sz="2300" b="1" i="0">
                <a:solidFill>
                  <a:srgbClr val="2E7D5B"/>
                </a:solidFill>
                <a:latin typeface="Calibri"/>
              </a:rPr>
              <a:t>•  </a:t>
            </a:r>
            <a:r>
              <a:rPr lang="tr-TR" sz="2300" b="0" i="0">
                <a:solidFill>
                  <a:srgbClr val="262626"/>
                </a:solidFill>
                <a:latin typeface="Calibri"/>
              </a:rPr>
              <a:t>Faaliyet doğrudan doğal ortama mı bağlı? → birincil</a:t>
            </a:r>
          </a:p>
          <a:p>
            <a:pPr algn="l" marL="285913" indent="-285913">
              <a:spcBef>
                <a:spcPts val="0"/>
              </a:spcBef>
              <a:spcAft>
                <a:spcPts val="500"/>
              </a:spcAft>
            </a:pPr>
            <a:r>
              <a:rPr lang="tr-TR" sz="2300" b="1" i="0">
                <a:solidFill>
                  <a:srgbClr val="C0392B"/>
                </a:solidFill>
                <a:latin typeface="Calibri"/>
              </a:rPr>
              <a:t>•  </a:t>
            </a:r>
            <a:r>
              <a:rPr lang="tr-TR" sz="2300" b="0" i="0">
                <a:solidFill>
                  <a:srgbClr val="262626"/>
                </a:solidFill>
                <a:latin typeface="Calibri"/>
              </a:rPr>
              <a:t>Ham maddeyi ya da yarı işlenmiş maddeyi mi işliyor? → ikincil</a:t>
            </a:r>
          </a:p>
          <a:p>
            <a:pPr algn="l" marL="285913" indent="-285913">
              <a:spcBef>
                <a:spcPts val="0"/>
              </a:spcBef>
              <a:spcAft>
                <a:spcPts val="500"/>
              </a:spcAft>
            </a:pPr>
            <a:r>
              <a:rPr lang="tr-TR" sz="2300" b="1" i="0">
                <a:solidFill>
                  <a:srgbClr val="2C7FB8"/>
                </a:solidFill>
                <a:latin typeface="Calibri"/>
              </a:rPr>
              <a:t>•  </a:t>
            </a:r>
            <a:r>
              <a:rPr lang="tr-TR" sz="2300" b="0" i="0">
                <a:solidFill>
                  <a:srgbClr val="262626"/>
                </a:solidFill>
                <a:latin typeface="Calibri"/>
              </a:rPr>
              <a:t>Hizmet mi sunuyor? → üçüncül</a:t>
            </a:r>
          </a:p>
          <a:p>
            <a:pPr algn="l" marL="285913" indent="-285913">
              <a:spcBef>
                <a:spcPts val="0"/>
              </a:spcBef>
              <a:spcAft>
                <a:spcPts val="500"/>
              </a:spcAft>
            </a:pPr>
            <a:r>
              <a:rPr lang="tr-TR" sz="2300" b="1" i="0">
                <a:solidFill>
                  <a:srgbClr val="7A5C9E"/>
                </a:solidFill>
                <a:latin typeface="Calibri"/>
              </a:rPr>
              <a:t>•  </a:t>
            </a:r>
            <a:r>
              <a:rPr lang="tr-TR" sz="2300" b="0" i="0">
                <a:solidFill>
                  <a:srgbClr val="262626"/>
                </a:solidFill>
                <a:latin typeface="Calibri"/>
              </a:rPr>
              <a:t>Bilgi ve veri mi işliyor? → dördüncül</a:t>
            </a:r>
          </a:p>
          <a:p>
            <a:pPr algn="l" marL="285913" indent="-285913">
              <a:spcBef>
                <a:spcPts val="0"/>
              </a:spcBef>
              <a:spcAft>
                <a:spcPts val="0"/>
              </a:spcAft>
            </a:pPr>
            <a:r>
              <a:rPr lang="tr-TR" sz="2300" b="1" i="0">
                <a:solidFill>
                  <a:srgbClr val="B8862B"/>
                </a:solidFill>
                <a:latin typeface="Calibri"/>
              </a:rPr>
              <a:t>•  </a:t>
            </a:r>
            <a:r>
              <a:rPr lang="tr-TR" sz="2300" b="0" i="0">
                <a:solidFill>
                  <a:srgbClr val="262626"/>
                </a:solidFill>
                <a:latin typeface="Calibri"/>
              </a:rPr>
              <a:t>Üst düzey karar mı veriyor? → beşincil</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151</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52 / 210</a:t>
            </a:r>
          </a:p>
        </p:txBody>
      </p:sp>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2. adım — Soru 3</a:t>
            </a:r>
          </a:p>
        </p:txBody>
      </p:sp>
      <p:sp>
        <p:nvSpPr>
          <p:cNvPr id="5" name="Rounded Rectangle 4"/>
          <p:cNvSpPr/>
          <p:nvPr/>
        </p:nvSpPr>
        <p:spPr>
          <a:xfrm>
            <a:off x="9555480" y="201168"/>
            <a:ext cx="2221992" cy="475488"/>
          </a:xfrm>
          <a:prstGeom prst="roundRect">
            <a:avLst>
              <a:gd name="adj" fmla="val 50000"/>
            </a:avLst>
          </a:prstGeom>
          <a:solidFill>
            <a:srgbClr val="8C4A2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SORU 3</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3000" b="1" i="0">
                <a:solidFill>
                  <a:srgbClr val="262626"/>
                </a:solidFill>
                <a:latin typeface="Calibri"/>
              </a:rPr>
              <a:t>3. Türkiye'nin ekonomik açıdan daha da ilerleyebilmesi için hangi ekonomik sektörlerde yer alan faaliyetlerin daha fazla ilerlemesi gereklidir?</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151</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53 / 210</a:t>
            </a:r>
          </a:p>
        </p:txBody>
      </p:sp>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2. adım — Soru 3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09728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3. Türkiye'nin ekonomik açıdan daha da ilerleyebilmesi için hangi ekonomik sektörlerde yer alan faaliyetlerin daha fazla ilerlemesi gereklidir?</a:t>
            </a:r>
          </a:p>
        </p:txBody>
      </p:sp>
      <p:sp>
        <p:nvSpPr>
          <p:cNvPr id="7" name="Rounded Rectangle 6"/>
          <p:cNvSpPr/>
          <p:nvPr/>
        </p:nvSpPr>
        <p:spPr>
          <a:xfrm>
            <a:off x="502920" y="2496312"/>
            <a:ext cx="11185855" cy="3703321"/>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496312"/>
            <a:ext cx="109728" cy="3703321"/>
          </a:xfrm>
          <a:prstGeom prst="rect">
            <a:avLst/>
          </a:prstGeom>
          <a:solidFill>
            <a:srgbClr val="2E7D32"/>
          </a:solidFill>
          <a:ln>
            <a:noFill/>
          </a:ln>
          <a:effectLst/>
        </p:spPr>
        <p:txBody>
          <a:bodyPr rtlCol="0" anchor="ctr"/>
          <a:lstStyle/>
          <a:p/>
        </p:txBody>
      </p:sp>
      <p:sp>
        <p:nvSpPr>
          <p:cNvPr id="9" name="TextBox 8"/>
          <p:cNvSpPr txBox="1"/>
          <p:nvPr/>
        </p:nvSpPr>
        <p:spPr>
          <a:xfrm>
            <a:off x="731520" y="2551176"/>
            <a:ext cx="10865815" cy="3593593"/>
          </a:xfrm>
          <a:prstGeom prst="rect">
            <a:avLst/>
          </a:prstGeom>
          <a:noFill/>
        </p:spPr>
        <p:txBody>
          <a:bodyPr wrap="square" anchor="ctr" lIns="73152" rIns="73152" tIns="36576" bIns="36576">
            <a:noAutofit/>
          </a:bodyPr>
          <a:lstStyle/>
          <a:p>
            <a:pPr algn="l">
              <a:spcBef>
                <a:spcPts val="0"/>
              </a:spcBef>
              <a:spcAft>
                <a:spcPts val="400"/>
              </a:spcAft>
            </a:pPr>
            <a:r>
              <a:rPr lang="tr-TR" sz="2100" b="1" i="0">
                <a:solidFill>
                  <a:srgbClr val="2E7D32"/>
                </a:solidFill>
                <a:latin typeface="Calibri"/>
              </a:rPr>
              <a:t>Örnek cevap</a:t>
            </a:r>
          </a:p>
          <a:p>
            <a:pPr algn="l">
              <a:spcBef>
                <a:spcPts val="0"/>
              </a:spcBef>
              <a:spcAft>
                <a:spcPts val="500"/>
              </a:spcAft>
            </a:pPr>
            <a:r>
              <a:rPr lang="tr-TR" sz="2100" b="1" i="0">
                <a:solidFill>
                  <a:srgbClr val="262626"/>
                </a:solidFill>
                <a:latin typeface="Calibri"/>
              </a:rPr>
              <a:t>Görüş sorusu; gerekçeni kitaba dayandır. Örnek:</a:t>
            </a:r>
          </a:p>
          <a:p>
            <a:pPr algn="l" marL="261051" indent="-261051">
              <a:spcBef>
                <a:spcPts val="0"/>
              </a:spcBef>
              <a:spcAft>
                <a:spcPts val="500"/>
              </a:spcAft>
            </a:pPr>
            <a:r>
              <a:rPr lang="tr-TR" sz="2100" b="1" i="0">
                <a:solidFill>
                  <a:srgbClr val="2C6696"/>
                </a:solidFill>
                <a:latin typeface="Calibri"/>
              </a:rPr>
              <a:t>•  </a:t>
            </a:r>
            <a:r>
              <a:rPr lang="tr-TR" sz="2100" b="0" i="0">
                <a:solidFill>
                  <a:srgbClr val="262626"/>
                </a:solidFill>
                <a:latin typeface="Calibri"/>
              </a:rPr>
              <a:t>İkincil ve üçüncül: gelişmiş ülkelerde bu sektörlerde çalışanların yüzdesi yüksektir; işlenmiş ürünler satılır (s. 153).</a:t>
            </a:r>
          </a:p>
          <a:p>
            <a:pPr algn="l" marL="261051" indent="-261051">
              <a:spcBef>
                <a:spcPts val="0"/>
              </a:spcBef>
              <a:spcAft>
                <a:spcPts val="500"/>
              </a:spcAft>
            </a:pPr>
            <a:r>
              <a:rPr lang="tr-TR" sz="2100" b="1" i="0">
                <a:solidFill>
                  <a:srgbClr val="2C6696"/>
                </a:solidFill>
                <a:latin typeface="Calibri"/>
              </a:rPr>
              <a:t>•  </a:t>
            </a:r>
            <a:r>
              <a:rPr lang="tr-TR" sz="2100" b="0" i="0">
                <a:solidFill>
                  <a:srgbClr val="262626"/>
                </a:solidFill>
                <a:latin typeface="Calibri"/>
              </a:rPr>
              <a:t>Dördüncül ve beşincil: bilgi, yazılım, AR-GE ve geleceğe yön veren kararlar (s. 150).</a:t>
            </a:r>
          </a:p>
          <a:p>
            <a:pPr algn="l" marL="261051" indent="-261051">
              <a:spcBef>
                <a:spcPts val="0"/>
              </a:spcBef>
              <a:spcAft>
                <a:spcPts val="0"/>
              </a:spcAft>
            </a:pPr>
            <a:r>
              <a:rPr lang="tr-TR" sz="2100" b="1" i="0">
                <a:solidFill>
                  <a:srgbClr val="2C6696"/>
                </a:solidFill>
                <a:latin typeface="Calibri"/>
              </a:rPr>
              <a:t>•  </a:t>
            </a:r>
            <a:r>
              <a:rPr lang="tr-TR" sz="2100" b="0" i="0">
                <a:solidFill>
                  <a:srgbClr val="262626"/>
                </a:solidFill>
                <a:latin typeface="Calibri"/>
              </a:rPr>
              <a:t>Birincil de gereklidir: sanayiye ham madde sağlar (pamuk → konfeksiyon, s. 147); katma değeri işlenerek artar (s. 153).</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151</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54 / 210</a:t>
            </a:r>
          </a:p>
        </p:txBody>
      </p:sp>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2. adım — Soru 4: girişimci gözüyle</a:t>
            </a:r>
          </a:p>
        </p:txBody>
      </p:sp>
      <p:sp>
        <p:nvSpPr>
          <p:cNvPr id="5" name="Rounded Rectangle 4"/>
          <p:cNvSpPr/>
          <p:nvPr/>
        </p:nvSpPr>
        <p:spPr>
          <a:xfrm>
            <a:off x="9555480" y="201168"/>
            <a:ext cx="2221992" cy="475488"/>
          </a:xfrm>
          <a:prstGeom prst="roundRect">
            <a:avLst>
              <a:gd name="adj" fmla="val 50000"/>
            </a:avLst>
          </a:prstGeom>
          <a:solidFill>
            <a:srgbClr val="8C4A2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İKİLİ · 8 dk</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400" b="1" i="0">
                <a:solidFill>
                  <a:srgbClr val="262626"/>
                </a:solidFill>
                <a:latin typeface="Calibri"/>
              </a:rPr>
              <a:t>4. Hangi ekonomik faaliyet kolunda çalışmak isterdiniz? Ülke ekonomisine katkı sunabilmek için seçmiş olduğunuz faaliyet kolunda ne gibi yenilikler ortaya koymak isterdiniz?  Kendini bir girişimci olarak düşün: gelişime ihtiyaç duyan bir sektör seç.</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151</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55 / 210</a:t>
            </a:r>
          </a:p>
        </p:txBody>
      </p:sp>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2. adım — Soru 4: girişimci gözüyle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2344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4. Hangi ekonomik faaliyet kolunda çalışmak isterdiniz? Ülke ekonomisine katkı sunabilmek için seçmiş olduğunuz faaliyet kolunda ne gibi yenilikler ortaya koymak isterdiniz?  Kendini bir girişimci olarak düşün: gelişime ihtiyaç duyan bir sektör seç.</a:t>
            </a:r>
          </a:p>
        </p:txBody>
      </p:sp>
      <p:sp>
        <p:nvSpPr>
          <p:cNvPr id="7" name="Rounded Rectangle 6"/>
          <p:cNvSpPr/>
          <p:nvPr/>
        </p:nvSpPr>
        <p:spPr>
          <a:xfrm>
            <a:off x="502920" y="2633472"/>
            <a:ext cx="11185855" cy="356616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633472"/>
            <a:ext cx="109728" cy="3566160"/>
          </a:xfrm>
          <a:prstGeom prst="rect">
            <a:avLst/>
          </a:prstGeom>
          <a:solidFill>
            <a:srgbClr val="2E7D32"/>
          </a:solidFill>
          <a:ln>
            <a:noFill/>
          </a:ln>
          <a:effectLst/>
        </p:spPr>
        <p:txBody>
          <a:bodyPr rtlCol="0" anchor="ctr"/>
          <a:lstStyle/>
          <a:p/>
        </p:txBody>
      </p:sp>
      <p:sp>
        <p:nvSpPr>
          <p:cNvPr id="9" name="TextBox 8"/>
          <p:cNvSpPr txBox="1"/>
          <p:nvPr/>
        </p:nvSpPr>
        <p:spPr>
          <a:xfrm>
            <a:off x="731520" y="2688336"/>
            <a:ext cx="10865815" cy="3456432"/>
          </a:xfrm>
          <a:prstGeom prst="rect">
            <a:avLst/>
          </a:prstGeom>
          <a:noFill/>
        </p:spPr>
        <p:txBody>
          <a:bodyPr wrap="square" anchor="ctr" lIns="73152" rIns="73152" tIns="36576" bIns="36576">
            <a:noAutofit/>
          </a:bodyPr>
          <a:lstStyle/>
          <a:p>
            <a:pPr algn="l">
              <a:spcBef>
                <a:spcPts val="0"/>
              </a:spcBef>
              <a:spcAft>
                <a:spcPts val="400"/>
              </a:spcAft>
            </a:pPr>
            <a:r>
              <a:rPr lang="tr-TR" sz="2000" b="1" i="0">
                <a:solidFill>
                  <a:srgbClr val="2E7D32"/>
                </a:solidFill>
                <a:latin typeface="Calibri"/>
              </a:rPr>
              <a:t>Örnek cevap</a:t>
            </a:r>
          </a:p>
          <a:p>
            <a:pPr algn="l">
              <a:spcBef>
                <a:spcPts val="0"/>
              </a:spcBef>
              <a:spcAft>
                <a:spcPts val="500"/>
              </a:spcAft>
            </a:pPr>
            <a:r>
              <a:rPr lang="tr-TR" sz="2000" b="1" i="0">
                <a:solidFill>
                  <a:srgbClr val="262626"/>
                </a:solidFill>
                <a:latin typeface="Calibri"/>
              </a:rPr>
              <a:t>Cevap kişiseldir; üç parçası olsun: faaliyet kolu ve sektörü · yenilik · ülke ekonomisine katkı.</a:t>
            </a:r>
          </a:p>
          <a:p>
            <a:pPr algn="l" marL="248620" indent="-248620">
              <a:spcBef>
                <a:spcPts val="0"/>
              </a:spcBef>
              <a:spcAft>
                <a:spcPts val="500"/>
              </a:spcAft>
            </a:pPr>
            <a:r>
              <a:rPr lang="tr-TR" sz="2000" b="1" i="0">
                <a:solidFill>
                  <a:srgbClr val="2C6696"/>
                </a:solidFill>
                <a:latin typeface="Calibri"/>
              </a:rPr>
              <a:t>•  </a:t>
            </a:r>
            <a:r>
              <a:rPr lang="tr-TR" sz="2000" b="0" i="0">
                <a:solidFill>
                  <a:srgbClr val="262626"/>
                </a:solidFill>
                <a:latin typeface="Calibri"/>
              </a:rPr>
              <a:t>Örnek (ikincil): pamuktan konfeksiyona — kumaşı ülke içinde işleyip konfeksiyon ürünü üretmek; işlenmiş ürün daha fazla gelir sağlar (s. 147, 153).</a:t>
            </a:r>
          </a:p>
          <a:p>
            <a:pPr algn="l" marL="248620" indent="-248620">
              <a:spcBef>
                <a:spcPts val="0"/>
              </a:spcBef>
              <a:spcAft>
                <a:spcPts val="500"/>
              </a:spcAft>
            </a:pPr>
            <a:r>
              <a:rPr lang="tr-TR" sz="2000" b="1" i="0">
                <a:solidFill>
                  <a:srgbClr val="2C6696"/>
                </a:solidFill>
                <a:latin typeface="Calibri"/>
              </a:rPr>
              <a:t>•  </a:t>
            </a:r>
            <a:r>
              <a:rPr lang="tr-TR" sz="2000" b="0" i="0">
                <a:solidFill>
                  <a:srgbClr val="262626"/>
                </a:solidFill>
                <a:latin typeface="Calibri"/>
              </a:rPr>
              <a:t>Örnek (dördüncül): AR-GE danışmanlık hizmeti — üreticilere bilgi ve veri sunarak üretimi geliştirmek (s. 150).</a:t>
            </a:r>
          </a:p>
          <a:p>
            <a:pPr algn="l" marL="248620" indent="-248620">
              <a:spcBef>
                <a:spcPts val="0"/>
              </a:spcBef>
              <a:spcAft>
                <a:spcPts val="0"/>
              </a:spcAft>
            </a:pPr>
            <a:r>
              <a:rPr lang="tr-TR" sz="2000" b="1" i="0">
                <a:solidFill>
                  <a:srgbClr val="2C6696"/>
                </a:solidFill>
                <a:latin typeface="Calibri"/>
              </a:rPr>
              <a:t>•  </a:t>
            </a:r>
            <a:r>
              <a:rPr lang="tr-TR" sz="2000" b="0" i="0">
                <a:solidFill>
                  <a:srgbClr val="262626"/>
                </a:solidFill>
                <a:latin typeface="Calibri"/>
              </a:rPr>
              <a:t>Örnek (üçüncül): turizm — doğal ve beşerî değerleri tanıtan bir rehberlik hizmeti; gelir ve istihdam (s. 149).</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151</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56 / 210</a:t>
            </a:r>
          </a:p>
        </p:txBody>
      </p:sp>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Değerlendirme: yapılandırılmış grid</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BİREYSEL · 12 dk</a:t>
            </a:r>
          </a:p>
        </p:txBody>
      </p:sp>
      <p:sp>
        <p:nvSpPr>
          <p:cNvPr id="6" name="Rounded Rectangle 5"/>
          <p:cNvSpPr/>
          <p:nvPr/>
        </p:nvSpPr>
        <p:spPr>
          <a:xfrm>
            <a:off x="502920" y="1243584"/>
            <a:ext cx="11185855" cy="105156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1800" b="0" i="0">
                <a:solidFill>
                  <a:srgbClr val="262626"/>
                </a:solidFill>
                <a:latin typeface="Calibri"/>
              </a:rPr>
              <a:t>Süreç sonunda aşağıda verilen yapılandırılmış grid yöntemiyle hazırlanmış soruları, numaralanmış kutucuklarda verilen bilgilerden uygun olanlarının numaralarını boş bırakılan alanlara yazarak cevaplayınız (Aynı kutucuğu birden fazla cevap için kullanabilirsiniz.).</a:t>
            </a:r>
          </a:p>
        </p:txBody>
      </p:sp>
      <p:sp>
        <p:nvSpPr>
          <p:cNvPr id="7" name="Rounded Rectangle 6"/>
          <p:cNvSpPr/>
          <p:nvPr/>
        </p:nvSpPr>
        <p:spPr>
          <a:xfrm>
            <a:off x="502920" y="2450592"/>
            <a:ext cx="2149388" cy="1207008"/>
          </a:xfrm>
          <a:prstGeom prst="roundRect">
            <a:avLst>
              <a:gd name="adj" fmla="val 6000"/>
            </a:avLst>
          </a:prstGeom>
          <a:solidFill>
            <a:srgbClr val="F0F0F0"/>
          </a:solidFill>
          <a:ln>
            <a:noFill/>
          </a:ln>
          <a:effectLst/>
        </p:spPr>
        <p:txBody>
          <a:bodyPr rtlCol="0" anchor="ctr"/>
          <a:lstStyle/>
          <a:p/>
        </p:txBody>
      </p:sp>
      <p:sp>
        <p:nvSpPr>
          <p:cNvPr id="8" name="TextBox 7"/>
          <p:cNvSpPr txBox="1"/>
          <p:nvPr/>
        </p:nvSpPr>
        <p:spPr>
          <a:xfrm>
            <a:off x="576072" y="2487168"/>
            <a:ext cx="548640" cy="365760"/>
          </a:xfrm>
          <a:prstGeom prst="rect">
            <a:avLst/>
          </a:prstGeom>
          <a:noFill/>
        </p:spPr>
        <p:txBody>
          <a:bodyPr wrap="square" anchor="t" lIns="73152" rIns="73152" tIns="36576" bIns="36576">
            <a:noAutofit/>
          </a:bodyPr>
          <a:lstStyle/>
          <a:p>
            <a:pPr algn="l">
              <a:spcBef>
                <a:spcPts val="0"/>
              </a:spcBef>
              <a:spcAft>
                <a:spcPts val="0"/>
              </a:spcAft>
            </a:pPr>
            <a:r>
              <a:rPr lang="tr-TR" sz="1800" b="1" i="0">
                <a:solidFill>
                  <a:srgbClr val="8C4A2F"/>
                </a:solidFill>
                <a:latin typeface="Calibri"/>
              </a:rPr>
              <a:t>1</a:t>
            </a:r>
          </a:p>
        </p:txBody>
      </p:sp>
      <p:sp>
        <p:nvSpPr>
          <p:cNvPr id="9" name="TextBox 8"/>
          <p:cNvSpPr txBox="1"/>
          <p:nvPr/>
        </p:nvSpPr>
        <p:spPr>
          <a:xfrm>
            <a:off x="594360" y="2798064"/>
            <a:ext cx="1966508" cy="795528"/>
          </a:xfrm>
          <a:prstGeom prst="rect">
            <a:avLst/>
          </a:prstGeom>
          <a:noFill/>
        </p:spPr>
        <p:txBody>
          <a:bodyPr wrap="square" anchor="ctr" lIns="73152" rIns="73152" tIns="36576" bIns="36576">
            <a:noAutofit/>
          </a:bodyPr>
          <a:lstStyle/>
          <a:p>
            <a:pPr algn="ctr">
              <a:spcBef>
                <a:spcPts val="0"/>
              </a:spcBef>
              <a:spcAft>
                <a:spcPts val="0"/>
              </a:spcAft>
            </a:pPr>
            <a:r>
              <a:rPr lang="tr-TR" sz="2000" b="0" i="0">
                <a:solidFill>
                  <a:srgbClr val="262626"/>
                </a:solidFill>
                <a:latin typeface="Calibri"/>
              </a:rPr>
              <a:t>Birincil</a:t>
            </a:r>
          </a:p>
        </p:txBody>
      </p:sp>
      <p:sp>
        <p:nvSpPr>
          <p:cNvPr id="10" name="Rounded Rectangle 9"/>
          <p:cNvSpPr/>
          <p:nvPr/>
        </p:nvSpPr>
        <p:spPr>
          <a:xfrm>
            <a:off x="2762036" y="2450592"/>
            <a:ext cx="2149388" cy="1207008"/>
          </a:xfrm>
          <a:prstGeom prst="roundRect">
            <a:avLst>
              <a:gd name="adj" fmla="val 6000"/>
            </a:avLst>
          </a:prstGeom>
          <a:solidFill>
            <a:srgbClr val="F0F0F0"/>
          </a:solidFill>
          <a:ln>
            <a:noFill/>
          </a:ln>
          <a:effectLst/>
        </p:spPr>
        <p:txBody>
          <a:bodyPr rtlCol="0" anchor="ctr"/>
          <a:lstStyle/>
          <a:p/>
        </p:txBody>
      </p:sp>
      <p:sp>
        <p:nvSpPr>
          <p:cNvPr id="11" name="TextBox 10"/>
          <p:cNvSpPr txBox="1"/>
          <p:nvPr/>
        </p:nvSpPr>
        <p:spPr>
          <a:xfrm>
            <a:off x="2835188" y="2487168"/>
            <a:ext cx="548640" cy="365760"/>
          </a:xfrm>
          <a:prstGeom prst="rect">
            <a:avLst/>
          </a:prstGeom>
          <a:noFill/>
        </p:spPr>
        <p:txBody>
          <a:bodyPr wrap="square" anchor="t" lIns="73152" rIns="73152" tIns="36576" bIns="36576">
            <a:noAutofit/>
          </a:bodyPr>
          <a:lstStyle/>
          <a:p>
            <a:pPr algn="l">
              <a:spcBef>
                <a:spcPts val="0"/>
              </a:spcBef>
              <a:spcAft>
                <a:spcPts val="0"/>
              </a:spcAft>
            </a:pPr>
            <a:r>
              <a:rPr lang="tr-TR" sz="1800" b="1" i="0">
                <a:solidFill>
                  <a:srgbClr val="8C4A2F"/>
                </a:solidFill>
                <a:latin typeface="Calibri"/>
              </a:rPr>
              <a:t>2</a:t>
            </a:r>
          </a:p>
        </p:txBody>
      </p:sp>
      <p:sp>
        <p:nvSpPr>
          <p:cNvPr id="12" name="TextBox 11"/>
          <p:cNvSpPr txBox="1"/>
          <p:nvPr/>
        </p:nvSpPr>
        <p:spPr>
          <a:xfrm>
            <a:off x="2853476" y="2798064"/>
            <a:ext cx="1966508" cy="795528"/>
          </a:xfrm>
          <a:prstGeom prst="rect">
            <a:avLst/>
          </a:prstGeom>
          <a:noFill/>
        </p:spPr>
        <p:txBody>
          <a:bodyPr wrap="square" anchor="ctr" lIns="73152" rIns="73152" tIns="36576" bIns="36576">
            <a:noAutofit/>
          </a:bodyPr>
          <a:lstStyle/>
          <a:p>
            <a:pPr algn="ctr">
              <a:spcBef>
                <a:spcPts val="0"/>
              </a:spcBef>
              <a:spcAft>
                <a:spcPts val="0"/>
              </a:spcAft>
            </a:pPr>
            <a:r>
              <a:rPr lang="tr-TR" sz="2000" b="0" i="0">
                <a:solidFill>
                  <a:srgbClr val="262626"/>
                </a:solidFill>
                <a:latin typeface="Calibri"/>
              </a:rPr>
              <a:t>Genel ağ işletmeciliği</a:t>
            </a:r>
          </a:p>
        </p:txBody>
      </p:sp>
      <p:sp>
        <p:nvSpPr>
          <p:cNvPr id="13" name="Rounded Rectangle 12"/>
          <p:cNvSpPr/>
          <p:nvPr/>
        </p:nvSpPr>
        <p:spPr>
          <a:xfrm>
            <a:off x="5021153" y="2450592"/>
            <a:ext cx="2149388" cy="1207008"/>
          </a:xfrm>
          <a:prstGeom prst="roundRect">
            <a:avLst>
              <a:gd name="adj" fmla="val 6000"/>
            </a:avLst>
          </a:prstGeom>
          <a:solidFill>
            <a:srgbClr val="F0F0F0"/>
          </a:solidFill>
          <a:ln>
            <a:noFill/>
          </a:ln>
          <a:effectLst/>
        </p:spPr>
        <p:txBody>
          <a:bodyPr rtlCol="0" anchor="ctr"/>
          <a:lstStyle/>
          <a:p/>
        </p:txBody>
      </p:sp>
      <p:sp>
        <p:nvSpPr>
          <p:cNvPr id="14" name="TextBox 13"/>
          <p:cNvSpPr txBox="1"/>
          <p:nvPr/>
        </p:nvSpPr>
        <p:spPr>
          <a:xfrm>
            <a:off x="5094305" y="2487168"/>
            <a:ext cx="548640" cy="365760"/>
          </a:xfrm>
          <a:prstGeom prst="rect">
            <a:avLst/>
          </a:prstGeom>
          <a:noFill/>
        </p:spPr>
        <p:txBody>
          <a:bodyPr wrap="square" anchor="t" lIns="73152" rIns="73152" tIns="36576" bIns="36576">
            <a:noAutofit/>
          </a:bodyPr>
          <a:lstStyle/>
          <a:p>
            <a:pPr algn="l">
              <a:spcBef>
                <a:spcPts val="0"/>
              </a:spcBef>
              <a:spcAft>
                <a:spcPts val="0"/>
              </a:spcAft>
            </a:pPr>
            <a:r>
              <a:rPr lang="tr-TR" sz="1800" b="1" i="0">
                <a:solidFill>
                  <a:srgbClr val="8C4A2F"/>
                </a:solidFill>
                <a:latin typeface="Calibri"/>
              </a:rPr>
              <a:t>3</a:t>
            </a:r>
          </a:p>
        </p:txBody>
      </p:sp>
      <p:sp>
        <p:nvSpPr>
          <p:cNvPr id="15" name="TextBox 14"/>
          <p:cNvSpPr txBox="1"/>
          <p:nvPr/>
        </p:nvSpPr>
        <p:spPr>
          <a:xfrm>
            <a:off x="5112593" y="2798064"/>
            <a:ext cx="1966508" cy="795528"/>
          </a:xfrm>
          <a:prstGeom prst="rect">
            <a:avLst/>
          </a:prstGeom>
          <a:noFill/>
        </p:spPr>
        <p:txBody>
          <a:bodyPr wrap="square" anchor="ctr" lIns="73152" rIns="73152" tIns="36576" bIns="36576">
            <a:noAutofit/>
          </a:bodyPr>
          <a:lstStyle/>
          <a:p>
            <a:pPr algn="ctr">
              <a:spcBef>
                <a:spcPts val="0"/>
              </a:spcBef>
              <a:spcAft>
                <a:spcPts val="0"/>
              </a:spcAft>
            </a:pPr>
            <a:r>
              <a:rPr lang="tr-TR" sz="2000" b="0" i="0">
                <a:solidFill>
                  <a:srgbClr val="262626"/>
                </a:solidFill>
                <a:latin typeface="Calibri"/>
              </a:rPr>
              <a:t>Madencilik</a:t>
            </a:r>
          </a:p>
        </p:txBody>
      </p:sp>
      <p:sp>
        <p:nvSpPr>
          <p:cNvPr id="16" name="Rounded Rectangle 15"/>
          <p:cNvSpPr/>
          <p:nvPr/>
        </p:nvSpPr>
        <p:spPr>
          <a:xfrm>
            <a:off x="7280269" y="2450592"/>
            <a:ext cx="2149388" cy="1207008"/>
          </a:xfrm>
          <a:prstGeom prst="roundRect">
            <a:avLst>
              <a:gd name="adj" fmla="val 6000"/>
            </a:avLst>
          </a:prstGeom>
          <a:solidFill>
            <a:srgbClr val="F0F0F0"/>
          </a:solidFill>
          <a:ln>
            <a:noFill/>
          </a:ln>
          <a:effectLst/>
        </p:spPr>
        <p:txBody>
          <a:bodyPr rtlCol="0" anchor="ctr"/>
          <a:lstStyle/>
          <a:p/>
        </p:txBody>
      </p:sp>
      <p:sp>
        <p:nvSpPr>
          <p:cNvPr id="17" name="TextBox 16"/>
          <p:cNvSpPr txBox="1"/>
          <p:nvPr/>
        </p:nvSpPr>
        <p:spPr>
          <a:xfrm>
            <a:off x="7353421" y="2487168"/>
            <a:ext cx="548640" cy="365760"/>
          </a:xfrm>
          <a:prstGeom prst="rect">
            <a:avLst/>
          </a:prstGeom>
          <a:noFill/>
        </p:spPr>
        <p:txBody>
          <a:bodyPr wrap="square" anchor="t" lIns="73152" rIns="73152" tIns="36576" bIns="36576">
            <a:noAutofit/>
          </a:bodyPr>
          <a:lstStyle/>
          <a:p>
            <a:pPr algn="l">
              <a:spcBef>
                <a:spcPts val="0"/>
              </a:spcBef>
              <a:spcAft>
                <a:spcPts val="0"/>
              </a:spcAft>
            </a:pPr>
            <a:r>
              <a:rPr lang="tr-TR" sz="1800" b="1" i="0">
                <a:solidFill>
                  <a:srgbClr val="8C4A2F"/>
                </a:solidFill>
                <a:latin typeface="Calibri"/>
              </a:rPr>
              <a:t>4</a:t>
            </a:r>
          </a:p>
        </p:txBody>
      </p:sp>
      <p:sp>
        <p:nvSpPr>
          <p:cNvPr id="18" name="TextBox 17"/>
          <p:cNvSpPr txBox="1"/>
          <p:nvPr/>
        </p:nvSpPr>
        <p:spPr>
          <a:xfrm>
            <a:off x="7371709" y="2798064"/>
            <a:ext cx="1966508" cy="795528"/>
          </a:xfrm>
          <a:prstGeom prst="rect">
            <a:avLst/>
          </a:prstGeom>
          <a:noFill/>
        </p:spPr>
        <p:txBody>
          <a:bodyPr wrap="square" anchor="ctr" lIns="73152" rIns="73152" tIns="36576" bIns="36576">
            <a:noAutofit/>
          </a:bodyPr>
          <a:lstStyle/>
          <a:p>
            <a:pPr algn="ctr">
              <a:spcBef>
                <a:spcPts val="0"/>
              </a:spcBef>
              <a:spcAft>
                <a:spcPts val="0"/>
              </a:spcAft>
            </a:pPr>
            <a:r>
              <a:rPr lang="tr-TR" sz="2000" b="0" i="0">
                <a:solidFill>
                  <a:srgbClr val="262626"/>
                </a:solidFill>
                <a:latin typeface="Calibri"/>
              </a:rPr>
              <a:t>Sanayi</a:t>
            </a:r>
          </a:p>
        </p:txBody>
      </p:sp>
      <p:sp>
        <p:nvSpPr>
          <p:cNvPr id="19" name="Rounded Rectangle 18"/>
          <p:cNvSpPr/>
          <p:nvPr/>
        </p:nvSpPr>
        <p:spPr>
          <a:xfrm>
            <a:off x="9539386" y="2450592"/>
            <a:ext cx="2149388" cy="1207008"/>
          </a:xfrm>
          <a:prstGeom prst="roundRect">
            <a:avLst>
              <a:gd name="adj" fmla="val 6000"/>
            </a:avLst>
          </a:prstGeom>
          <a:solidFill>
            <a:srgbClr val="F0F0F0"/>
          </a:solidFill>
          <a:ln>
            <a:noFill/>
          </a:ln>
          <a:effectLst/>
        </p:spPr>
        <p:txBody>
          <a:bodyPr rtlCol="0" anchor="ctr"/>
          <a:lstStyle/>
          <a:p/>
        </p:txBody>
      </p:sp>
      <p:sp>
        <p:nvSpPr>
          <p:cNvPr id="20" name="TextBox 19"/>
          <p:cNvSpPr txBox="1"/>
          <p:nvPr/>
        </p:nvSpPr>
        <p:spPr>
          <a:xfrm>
            <a:off x="9612538" y="2487168"/>
            <a:ext cx="548640" cy="365760"/>
          </a:xfrm>
          <a:prstGeom prst="rect">
            <a:avLst/>
          </a:prstGeom>
          <a:noFill/>
        </p:spPr>
        <p:txBody>
          <a:bodyPr wrap="square" anchor="t" lIns="73152" rIns="73152" tIns="36576" bIns="36576">
            <a:noAutofit/>
          </a:bodyPr>
          <a:lstStyle/>
          <a:p>
            <a:pPr algn="l">
              <a:spcBef>
                <a:spcPts val="0"/>
              </a:spcBef>
              <a:spcAft>
                <a:spcPts val="0"/>
              </a:spcAft>
            </a:pPr>
            <a:r>
              <a:rPr lang="tr-TR" sz="1800" b="1" i="0">
                <a:solidFill>
                  <a:srgbClr val="8C4A2F"/>
                </a:solidFill>
                <a:latin typeface="Calibri"/>
              </a:rPr>
              <a:t>5</a:t>
            </a:r>
          </a:p>
        </p:txBody>
      </p:sp>
      <p:sp>
        <p:nvSpPr>
          <p:cNvPr id="21" name="TextBox 20"/>
          <p:cNvSpPr txBox="1"/>
          <p:nvPr/>
        </p:nvSpPr>
        <p:spPr>
          <a:xfrm>
            <a:off x="9630826" y="2798064"/>
            <a:ext cx="1966508" cy="795528"/>
          </a:xfrm>
          <a:prstGeom prst="rect">
            <a:avLst/>
          </a:prstGeom>
          <a:noFill/>
        </p:spPr>
        <p:txBody>
          <a:bodyPr wrap="square" anchor="ctr" lIns="73152" rIns="73152" tIns="36576" bIns="36576">
            <a:noAutofit/>
          </a:bodyPr>
          <a:lstStyle/>
          <a:p>
            <a:pPr algn="ctr">
              <a:spcBef>
                <a:spcPts val="0"/>
              </a:spcBef>
              <a:spcAft>
                <a:spcPts val="0"/>
              </a:spcAft>
            </a:pPr>
            <a:r>
              <a:rPr lang="tr-TR" sz="2000" b="0" i="0">
                <a:solidFill>
                  <a:srgbClr val="262626"/>
                </a:solidFill>
                <a:latin typeface="Calibri"/>
              </a:rPr>
              <a:t>Ulaşım</a:t>
            </a:r>
          </a:p>
        </p:txBody>
      </p:sp>
      <p:sp>
        <p:nvSpPr>
          <p:cNvPr id="22" name="Rounded Rectangle 21"/>
          <p:cNvSpPr/>
          <p:nvPr/>
        </p:nvSpPr>
        <p:spPr>
          <a:xfrm>
            <a:off x="502920" y="3767328"/>
            <a:ext cx="2149388" cy="1207008"/>
          </a:xfrm>
          <a:prstGeom prst="roundRect">
            <a:avLst>
              <a:gd name="adj" fmla="val 6000"/>
            </a:avLst>
          </a:prstGeom>
          <a:solidFill>
            <a:srgbClr val="F0F0F0"/>
          </a:solidFill>
          <a:ln>
            <a:noFill/>
          </a:ln>
          <a:effectLst/>
        </p:spPr>
        <p:txBody>
          <a:bodyPr rtlCol="0" anchor="ctr"/>
          <a:lstStyle/>
          <a:p/>
        </p:txBody>
      </p:sp>
      <p:sp>
        <p:nvSpPr>
          <p:cNvPr id="23" name="TextBox 22"/>
          <p:cNvSpPr txBox="1"/>
          <p:nvPr/>
        </p:nvSpPr>
        <p:spPr>
          <a:xfrm>
            <a:off x="576072" y="3803904"/>
            <a:ext cx="548640" cy="365760"/>
          </a:xfrm>
          <a:prstGeom prst="rect">
            <a:avLst/>
          </a:prstGeom>
          <a:noFill/>
        </p:spPr>
        <p:txBody>
          <a:bodyPr wrap="square" anchor="t" lIns="73152" rIns="73152" tIns="36576" bIns="36576">
            <a:noAutofit/>
          </a:bodyPr>
          <a:lstStyle/>
          <a:p>
            <a:pPr algn="l">
              <a:spcBef>
                <a:spcPts val="0"/>
              </a:spcBef>
              <a:spcAft>
                <a:spcPts val="0"/>
              </a:spcAft>
            </a:pPr>
            <a:r>
              <a:rPr lang="tr-TR" sz="1800" b="1" i="0">
                <a:solidFill>
                  <a:srgbClr val="8C4A2F"/>
                </a:solidFill>
                <a:latin typeface="Calibri"/>
              </a:rPr>
              <a:t>6</a:t>
            </a:r>
          </a:p>
        </p:txBody>
      </p:sp>
      <p:sp>
        <p:nvSpPr>
          <p:cNvPr id="24" name="TextBox 23"/>
          <p:cNvSpPr txBox="1"/>
          <p:nvPr/>
        </p:nvSpPr>
        <p:spPr>
          <a:xfrm>
            <a:off x="594360" y="4114800"/>
            <a:ext cx="1966508" cy="795528"/>
          </a:xfrm>
          <a:prstGeom prst="rect">
            <a:avLst/>
          </a:prstGeom>
          <a:noFill/>
        </p:spPr>
        <p:txBody>
          <a:bodyPr wrap="square" anchor="ctr" lIns="73152" rIns="73152" tIns="36576" bIns="36576">
            <a:noAutofit/>
          </a:bodyPr>
          <a:lstStyle/>
          <a:p>
            <a:pPr algn="ctr">
              <a:spcBef>
                <a:spcPts val="0"/>
              </a:spcBef>
              <a:spcAft>
                <a:spcPts val="0"/>
              </a:spcAft>
            </a:pPr>
            <a:r>
              <a:rPr lang="tr-TR" sz="2000" b="0" i="0">
                <a:solidFill>
                  <a:srgbClr val="262626"/>
                </a:solidFill>
                <a:latin typeface="Calibri"/>
              </a:rPr>
              <a:t>Coğrafi Bilgi Sistemleri (CBS)</a:t>
            </a:r>
          </a:p>
        </p:txBody>
      </p:sp>
      <p:sp>
        <p:nvSpPr>
          <p:cNvPr id="25" name="Rounded Rectangle 24"/>
          <p:cNvSpPr/>
          <p:nvPr/>
        </p:nvSpPr>
        <p:spPr>
          <a:xfrm>
            <a:off x="2762036" y="3767328"/>
            <a:ext cx="2149388" cy="1207008"/>
          </a:xfrm>
          <a:prstGeom prst="roundRect">
            <a:avLst>
              <a:gd name="adj" fmla="val 6000"/>
            </a:avLst>
          </a:prstGeom>
          <a:solidFill>
            <a:srgbClr val="F0F0F0"/>
          </a:solidFill>
          <a:ln>
            <a:noFill/>
          </a:ln>
          <a:effectLst/>
        </p:spPr>
        <p:txBody>
          <a:bodyPr rtlCol="0" anchor="ctr"/>
          <a:lstStyle/>
          <a:p/>
        </p:txBody>
      </p:sp>
      <p:sp>
        <p:nvSpPr>
          <p:cNvPr id="26" name="TextBox 25"/>
          <p:cNvSpPr txBox="1"/>
          <p:nvPr/>
        </p:nvSpPr>
        <p:spPr>
          <a:xfrm>
            <a:off x="2835188" y="3803904"/>
            <a:ext cx="548640" cy="365760"/>
          </a:xfrm>
          <a:prstGeom prst="rect">
            <a:avLst/>
          </a:prstGeom>
          <a:noFill/>
        </p:spPr>
        <p:txBody>
          <a:bodyPr wrap="square" anchor="t" lIns="73152" rIns="73152" tIns="36576" bIns="36576">
            <a:noAutofit/>
          </a:bodyPr>
          <a:lstStyle/>
          <a:p>
            <a:pPr algn="l">
              <a:spcBef>
                <a:spcPts val="0"/>
              </a:spcBef>
              <a:spcAft>
                <a:spcPts val="0"/>
              </a:spcAft>
            </a:pPr>
            <a:r>
              <a:rPr lang="tr-TR" sz="1800" b="1" i="0">
                <a:solidFill>
                  <a:srgbClr val="8C4A2F"/>
                </a:solidFill>
                <a:latin typeface="Calibri"/>
              </a:rPr>
              <a:t>7</a:t>
            </a:r>
          </a:p>
        </p:txBody>
      </p:sp>
      <p:sp>
        <p:nvSpPr>
          <p:cNvPr id="27" name="TextBox 26"/>
          <p:cNvSpPr txBox="1"/>
          <p:nvPr/>
        </p:nvSpPr>
        <p:spPr>
          <a:xfrm>
            <a:off x="2853476" y="4114800"/>
            <a:ext cx="1966508" cy="795528"/>
          </a:xfrm>
          <a:prstGeom prst="rect">
            <a:avLst/>
          </a:prstGeom>
          <a:noFill/>
        </p:spPr>
        <p:txBody>
          <a:bodyPr wrap="square" anchor="ctr" lIns="73152" rIns="73152" tIns="36576" bIns="36576">
            <a:noAutofit/>
          </a:bodyPr>
          <a:lstStyle/>
          <a:p>
            <a:pPr algn="ctr">
              <a:spcBef>
                <a:spcPts val="0"/>
              </a:spcBef>
              <a:spcAft>
                <a:spcPts val="0"/>
              </a:spcAft>
            </a:pPr>
            <a:r>
              <a:rPr lang="tr-TR" sz="2000" b="0" i="0">
                <a:solidFill>
                  <a:srgbClr val="262626"/>
                </a:solidFill>
                <a:latin typeface="Calibri"/>
              </a:rPr>
              <a:t>Üçüncül</a:t>
            </a:r>
          </a:p>
        </p:txBody>
      </p:sp>
      <p:sp>
        <p:nvSpPr>
          <p:cNvPr id="28" name="Rounded Rectangle 27"/>
          <p:cNvSpPr/>
          <p:nvPr/>
        </p:nvSpPr>
        <p:spPr>
          <a:xfrm>
            <a:off x="5021153" y="3767328"/>
            <a:ext cx="2149388" cy="1207008"/>
          </a:xfrm>
          <a:prstGeom prst="roundRect">
            <a:avLst>
              <a:gd name="adj" fmla="val 6000"/>
            </a:avLst>
          </a:prstGeom>
          <a:solidFill>
            <a:srgbClr val="F0F0F0"/>
          </a:solidFill>
          <a:ln>
            <a:noFill/>
          </a:ln>
          <a:effectLst/>
        </p:spPr>
        <p:txBody>
          <a:bodyPr rtlCol="0" anchor="ctr"/>
          <a:lstStyle/>
          <a:p/>
        </p:txBody>
      </p:sp>
      <p:sp>
        <p:nvSpPr>
          <p:cNvPr id="29" name="TextBox 28"/>
          <p:cNvSpPr txBox="1"/>
          <p:nvPr/>
        </p:nvSpPr>
        <p:spPr>
          <a:xfrm>
            <a:off x="5094305" y="3803904"/>
            <a:ext cx="548640" cy="365760"/>
          </a:xfrm>
          <a:prstGeom prst="rect">
            <a:avLst/>
          </a:prstGeom>
          <a:noFill/>
        </p:spPr>
        <p:txBody>
          <a:bodyPr wrap="square" anchor="t" lIns="73152" rIns="73152" tIns="36576" bIns="36576">
            <a:noAutofit/>
          </a:bodyPr>
          <a:lstStyle/>
          <a:p>
            <a:pPr algn="l">
              <a:spcBef>
                <a:spcPts val="0"/>
              </a:spcBef>
              <a:spcAft>
                <a:spcPts val="0"/>
              </a:spcAft>
            </a:pPr>
            <a:r>
              <a:rPr lang="tr-TR" sz="1800" b="1" i="0">
                <a:solidFill>
                  <a:srgbClr val="8C4A2F"/>
                </a:solidFill>
                <a:latin typeface="Calibri"/>
              </a:rPr>
              <a:t>8</a:t>
            </a:r>
          </a:p>
        </p:txBody>
      </p:sp>
      <p:sp>
        <p:nvSpPr>
          <p:cNvPr id="30" name="TextBox 29"/>
          <p:cNvSpPr txBox="1"/>
          <p:nvPr/>
        </p:nvSpPr>
        <p:spPr>
          <a:xfrm>
            <a:off x="5112593" y="4114800"/>
            <a:ext cx="1966508" cy="795528"/>
          </a:xfrm>
          <a:prstGeom prst="rect">
            <a:avLst/>
          </a:prstGeom>
          <a:noFill/>
        </p:spPr>
        <p:txBody>
          <a:bodyPr wrap="square" anchor="ctr" lIns="73152" rIns="73152" tIns="36576" bIns="36576">
            <a:noAutofit/>
          </a:bodyPr>
          <a:lstStyle/>
          <a:p>
            <a:pPr algn="ctr">
              <a:spcBef>
                <a:spcPts val="0"/>
              </a:spcBef>
              <a:spcAft>
                <a:spcPts val="0"/>
              </a:spcAft>
            </a:pPr>
            <a:r>
              <a:rPr lang="tr-TR" sz="2000" b="0" i="0">
                <a:solidFill>
                  <a:srgbClr val="262626"/>
                </a:solidFill>
                <a:latin typeface="Calibri"/>
              </a:rPr>
              <a:t>Haberleşme</a:t>
            </a:r>
          </a:p>
        </p:txBody>
      </p:sp>
      <p:sp>
        <p:nvSpPr>
          <p:cNvPr id="31" name="Rounded Rectangle 30"/>
          <p:cNvSpPr/>
          <p:nvPr/>
        </p:nvSpPr>
        <p:spPr>
          <a:xfrm>
            <a:off x="7280269" y="3767328"/>
            <a:ext cx="2149388" cy="1207008"/>
          </a:xfrm>
          <a:prstGeom prst="roundRect">
            <a:avLst>
              <a:gd name="adj" fmla="val 6000"/>
            </a:avLst>
          </a:prstGeom>
          <a:solidFill>
            <a:srgbClr val="F0F0F0"/>
          </a:solidFill>
          <a:ln>
            <a:noFill/>
          </a:ln>
          <a:effectLst/>
        </p:spPr>
        <p:txBody>
          <a:bodyPr rtlCol="0" anchor="ctr"/>
          <a:lstStyle/>
          <a:p/>
        </p:txBody>
      </p:sp>
      <p:sp>
        <p:nvSpPr>
          <p:cNvPr id="32" name="TextBox 31"/>
          <p:cNvSpPr txBox="1"/>
          <p:nvPr/>
        </p:nvSpPr>
        <p:spPr>
          <a:xfrm>
            <a:off x="7353421" y="3803904"/>
            <a:ext cx="548640" cy="365760"/>
          </a:xfrm>
          <a:prstGeom prst="rect">
            <a:avLst/>
          </a:prstGeom>
          <a:noFill/>
        </p:spPr>
        <p:txBody>
          <a:bodyPr wrap="square" anchor="t" lIns="73152" rIns="73152" tIns="36576" bIns="36576">
            <a:noAutofit/>
          </a:bodyPr>
          <a:lstStyle/>
          <a:p>
            <a:pPr algn="l">
              <a:spcBef>
                <a:spcPts val="0"/>
              </a:spcBef>
              <a:spcAft>
                <a:spcPts val="0"/>
              </a:spcAft>
            </a:pPr>
            <a:r>
              <a:rPr lang="tr-TR" sz="1800" b="1" i="0">
                <a:solidFill>
                  <a:srgbClr val="8C4A2F"/>
                </a:solidFill>
                <a:latin typeface="Calibri"/>
              </a:rPr>
              <a:t>9</a:t>
            </a:r>
          </a:p>
        </p:txBody>
      </p:sp>
      <p:sp>
        <p:nvSpPr>
          <p:cNvPr id="33" name="TextBox 32"/>
          <p:cNvSpPr txBox="1"/>
          <p:nvPr/>
        </p:nvSpPr>
        <p:spPr>
          <a:xfrm>
            <a:off x="7371709" y="4114800"/>
            <a:ext cx="1966508" cy="795528"/>
          </a:xfrm>
          <a:prstGeom prst="rect">
            <a:avLst/>
          </a:prstGeom>
          <a:noFill/>
        </p:spPr>
        <p:txBody>
          <a:bodyPr wrap="square" anchor="ctr" lIns="73152" rIns="73152" tIns="36576" bIns="36576">
            <a:noAutofit/>
          </a:bodyPr>
          <a:lstStyle/>
          <a:p>
            <a:pPr algn="ctr">
              <a:spcBef>
                <a:spcPts val="0"/>
              </a:spcBef>
              <a:spcAft>
                <a:spcPts val="0"/>
              </a:spcAft>
            </a:pPr>
            <a:r>
              <a:rPr lang="tr-TR" sz="2000" b="0" i="0">
                <a:solidFill>
                  <a:srgbClr val="262626"/>
                </a:solidFill>
                <a:latin typeface="Calibri"/>
              </a:rPr>
              <a:t>Üst düzey yönetici</a:t>
            </a:r>
          </a:p>
        </p:txBody>
      </p:sp>
      <p:sp>
        <p:nvSpPr>
          <p:cNvPr id="34" name="Rounded Rectangle 33"/>
          <p:cNvSpPr/>
          <p:nvPr/>
        </p:nvSpPr>
        <p:spPr>
          <a:xfrm>
            <a:off x="9539386" y="3767328"/>
            <a:ext cx="2149388" cy="1207008"/>
          </a:xfrm>
          <a:prstGeom prst="roundRect">
            <a:avLst>
              <a:gd name="adj" fmla="val 6000"/>
            </a:avLst>
          </a:prstGeom>
          <a:solidFill>
            <a:srgbClr val="F0F0F0"/>
          </a:solidFill>
          <a:ln>
            <a:noFill/>
          </a:ln>
          <a:effectLst/>
        </p:spPr>
        <p:txBody>
          <a:bodyPr rtlCol="0" anchor="ctr"/>
          <a:lstStyle/>
          <a:p/>
        </p:txBody>
      </p:sp>
      <p:sp>
        <p:nvSpPr>
          <p:cNvPr id="35" name="TextBox 34"/>
          <p:cNvSpPr txBox="1"/>
          <p:nvPr/>
        </p:nvSpPr>
        <p:spPr>
          <a:xfrm>
            <a:off x="9612538" y="3803904"/>
            <a:ext cx="548640" cy="365760"/>
          </a:xfrm>
          <a:prstGeom prst="rect">
            <a:avLst/>
          </a:prstGeom>
          <a:noFill/>
        </p:spPr>
        <p:txBody>
          <a:bodyPr wrap="square" anchor="t" lIns="73152" rIns="73152" tIns="36576" bIns="36576">
            <a:noAutofit/>
          </a:bodyPr>
          <a:lstStyle/>
          <a:p>
            <a:pPr algn="l">
              <a:spcBef>
                <a:spcPts val="0"/>
              </a:spcBef>
              <a:spcAft>
                <a:spcPts val="0"/>
              </a:spcAft>
            </a:pPr>
            <a:r>
              <a:rPr lang="tr-TR" sz="1800" b="1" i="0">
                <a:solidFill>
                  <a:srgbClr val="8C4A2F"/>
                </a:solidFill>
                <a:latin typeface="Calibri"/>
              </a:rPr>
              <a:t>10</a:t>
            </a:r>
          </a:p>
        </p:txBody>
      </p:sp>
      <p:sp>
        <p:nvSpPr>
          <p:cNvPr id="36" name="TextBox 35"/>
          <p:cNvSpPr txBox="1"/>
          <p:nvPr/>
        </p:nvSpPr>
        <p:spPr>
          <a:xfrm>
            <a:off x="9630826" y="4114800"/>
            <a:ext cx="1966508" cy="795528"/>
          </a:xfrm>
          <a:prstGeom prst="rect">
            <a:avLst/>
          </a:prstGeom>
          <a:noFill/>
        </p:spPr>
        <p:txBody>
          <a:bodyPr wrap="square" anchor="ctr" lIns="73152" rIns="73152" tIns="36576" bIns="36576">
            <a:noAutofit/>
          </a:bodyPr>
          <a:lstStyle/>
          <a:p>
            <a:pPr algn="ctr">
              <a:spcBef>
                <a:spcPts val="0"/>
              </a:spcBef>
              <a:spcAft>
                <a:spcPts val="0"/>
              </a:spcAft>
            </a:pPr>
            <a:r>
              <a:rPr lang="tr-TR" sz="2000" b="0" i="0">
                <a:solidFill>
                  <a:srgbClr val="262626"/>
                </a:solidFill>
                <a:latin typeface="Calibri"/>
              </a:rPr>
              <a:t>Beşincil</a:t>
            </a:r>
          </a:p>
        </p:txBody>
      </p:sp>
      <p:sp>
        <p:nvSpPr>
          <p:cNvPr id="37" name="Rounded Rectangle 36"/>
          <p:cNvSpPr/>
          <p:nvPr/>
        </p:nvSpPr>
        <p:spPr>
          <a:xfrm>
            <a:off x="502920" y="5084064"/>
            <a:ext cx="2149388" cy="1207008"/>
          </a:xfrm>
          <a:prstGeom prst="roundRect">
            <a:avLst>
              <a:gd name="adj" fmla="val 6000"/>
            </a:avLst>
          </a:prstGeom>
          <a:solidFill>
            <a:srgbClr val="F0F0F0"/>
          </a:solidFill>
          <a:ln>
            <a:noFill/>
          </a:ln>
          <a:effectLst/>
        </p:spPr>
        <p:txBody>
          <a:bodyPr rtlCol="0" anchor="ctr"/>
          <a:lstStyle/>
          <a:p/>
        </p:txBody>
      </p:sp>
      <p:sp>
        <p:nvSpPr>
          <p:cNvPr id="38" name="TextBox 37"/>
          <p:cNvSpPr txBox="1"/>
          <p:nvPr/>
        </p:nvSpPr>
        <p:spPr>
          <a:xfrm>
            <a:off x="576072" y="5120640"/>
            <a:ext cx="548640" cy="365760"/>
          </a:xfrm>
          <a:prstGeom prst="rect">
            <a:avLst/>
          </a:prstGeom>
          <a:noFill/>
        </p:spPr>
        <p:txBody>
          <a:bodyPr wrap="square" anchor="t" lIns="73152" rIns="73152" tIns="36576" bIns="36576">
            <a:noAutofit/>
          </a:bodyPr>
          <a:lstStyle/>
          <a:p>
            <a:pPr algn="l">
              <a:spcBef>
                <a:spcPts val="0"/>
              </a:spcBef>
              <a:spcAft>
                <a:spcPts val="0"/>
              </a:spcAft>
            </a:pPr>
            <a:r>
              <a:rPr lang="tr-TR" sz="1800" b="1" i="0">
                <a:solidFill>
                  <a:srgbClr val="8C4A2F"/>
                </a:solidFill>
                <a:latin typeface="Calibri"/>
              </a:rPr>
              <a:t>11</a:t>
            </a:r>
          </a:p>
        </p:txBody>
      </p:sp>
      <p:sp>
        <p:nvSpPr>
          <p:cNvPr id="39" name="TextBox 38"/>
          <p:cNvSpPr txBox="1"/>
          <p:nvPr/>
        </p:nvSpPr>
        <p:spPr>
          <a:xfrm>
            <a:off x="594360" y="5431536"/>
            <a:ext cx="1966508" cy="795528"/>
          </a:xfrm>
          <a:prstGeom prst="rect">
            <a:avLst/>
          </a:prstGeom>
          <a:noFill/>
        </p:spPr>
        <p:txBody>
          <a:bodyPr wrap="square" anchor="ctr" lIns="73152" rIns="73152" tIns="36576" bIns="36576">
            <a:noAutofit/>
          </a:bodyPr>
          <a:lstStyle/>
          <a:p>
            <a:pPr algn="ctr">
              <a:spcBef>
                <a:spcPts val="0"/>
              </a:spcBef>
              <a:spcAft>
                <a:spcPts val="0"/>
              </a:spcAft>
            </a:pPr>
            <a:r>
              <a:rPr lang="tr-TR" sz="2000" b="0" i="0">
                <a:solidFill>
                  <a:srgbClr val="262626"/>
                </a:solidFill>
                <a:latin typeface="Calibri"/>
              </a:rPr>
              <a:t>Finans</a:t>
            </a:r>
          </a:p>
        </p:txBody>
      </p:sp>
      <p:sp>
        <p:nvSpPr>
          <p:cNvPr id="40" name="Rounded Rectangle 39"/>
          <p:cNvSpPr/>
          <p:nvPr/>
        </p:nvSpPr>
        <p:spPr>
          <a:xfrm>
            <a:off x="2762036" y="5084064"/>
            <a:ext cx="2149388" cy="1207008"/>
          </a:xfrm>
          <a:prstGeom prst="roundRect">
            <a:avLst>
              <a:gd name="adj" fmla="val 6000"/>
            </a:avLst>
          </a:prstGeom>
          <a:solidFill>
            <a:srgbClr val="F0F0F0"/>
          </a:solidFill>
          <a:ln>
            <a:noFill/>
          </a:ln>
          <a:effectLst/>
        </p:spPr>
        <p:txBody>
          <a:bodyPr rtlCol="0" anchor="ctr"/>
          <a:lstStyle/>
          <a:p/>
        </p:txBody>
      </p:sp>
      <p:sp>
        <p:nvSpPr>
          <p:cNvPr id="41" name="TextBox 40"/>
          <p:cNvSpPr txBox="1"/>
          <p:nvPr/>
        </p:nvSpPr>
        <p:spPr>
          <a:xfrm>
            <a:off x="2835188" y="5120640"/>
            <a:ext cx="548640" cy="365760"/>
          </a:xfrm>
          <a:prstGeom prst="rect">
            <a:avLst/>
          </a:prstGeom>
          <a:noFill/>
        </p:spPr>
        <p:txBody>
          <a:bodyPr wrap="square" anchor="t" lIns="73152" rIns="73152" tIns="36576" bIns="36576">
            <a:noAutofit/>
          </a:bodyPr>
          <a:lstStyle/>
          <a:p>
            <a:pPr algn="l">
              <a:spcBef>
                <a:spcPts val="0"/>
              </a:spcBef>
              <a:spcAft>
                <a:spcPts val="0"/>
              </a:spcAft>
            </a:pPr>
            <a:r>
              <a:rPr lang="tr-TR" sz="1800" b="1" i="0">
                <a:solidFill>
                  <a:srgbClr val="8C4A2F"/>
                </a:solidFill>
                <a:latin typeface="Calibri"/>
              </a:rPr>
              <a:t>12</a:t>
            </a:r>
          </a:p>
        </p:txBody>
      </p:sp>
      <p:sp>
        <p:nvSpPr>
          <p:cNvPr id="42" name="TextBox 41"/>
          <p:cNvSpPr txBox="1"/>
          <p:nvPr/>
        </p:nvSpPr>
        <p:spPr>
          <a:xfrm>
            <a:off x="2853476" y="5431536"/>
            <a:ext cx="1966508" cy="795528"/>
          </a:xfrm>
          <a:prstGeom prst="rect">
            <a:avLst/>
          </a:prstGeom>
          <a:noFill/>
        </p:spPr>
        <p:txBody>
          <a:bodyPr wrap="square" anchor="ctr" lIns="73152" rIns="73152" tIns="36576" bIns="36576">
            <a:noAutofit/>
          </a:bodyPr>
          <a:lstStyle/>
          <a:p>
            <a:pPr algn="ctr">
              <a:spcBef>
                <a:spcPts val="0"/>
              </a:spcBef>
              <a:spcAft>
                <a:spcPts val="0"/>
              </a:spcAft>
            </a:pPr>
            <a:r>
              <a:rPr lang="tr-TR" sz="2000" b="0" i="0">
                <a:solidFill>
                  <a:srgbClr val="262626"/>
                </a:solidFill>
                <a:latin typeface="Calibri"/>
              </a:rPr>
              <a:t>Dördüncül</a:t>
            </a:r>
          </a:p>
        </p:txBody>
      </p:sp>
      <p:sp>
        <p:nvSpPr>
          <p:cNvPr id="43" name="Rounded Rectangle 42"/>
          <p:cNvSpPr/>
          <p:nvPr/>
        </p:nvSpPr>
        <p:spPr>
          <a:xfrm>
            <a:off x="5021153" y="5084064"/>
            <a:ext cx="2149388" cy="1207008"/>
          </a:xfrm>
          <a:prstGeom prst="roundRect">
            <a:avLst>
              <a:gd name="adj" fmla="val 6000"/>
            </a:avLst>
          </a:prstGeom>
          <a:solidFill>
            <a:srgbClr val="F0F0F0"/>
          </a:solidFill>
          <a:ln>
            <a:noFill/>
          </a:ln>
          <a:effectLst/>
        </p:spPr>
        <p:txBody>
          <a:bodyPr rtlCol="0" anchor="ctr"/>
          <a:lstStyle/>
          <a:p/>
        </p:txBody>
      </p:sp>
      <p:sp>
        <p:nvSpPr>
          <p:cNvPr id="44" name="TextBox 43"/>
          <p:cNvSpPr txBox="1"/>
          <p:nvPr/>
        </p:nvSpPr>
        <p:spPr>
          <a:xfrm>
            <a:off x="5094305" y="5120640"/>
            <a:ext cx="548640" cy="365760"/>
          </a:xfrm>
          <a:prstGeom prst="rect">
            <a:avLst/>
          </a:prstGeom>
          <a:noFill/>
        </p:spPr>
        <p:txBody>
          <a:bodyPr wrap="square" anchor="t" lIns="73152" rIns="73152" tIns="36576" bIns="36576">
            <a:noAutofit/>
          </a:bodyPr>
          <a:lstStyle/>
          <a:p>
            <a:pPr algn="l">
              <a:spcBef>
                <a:spcPts val="0"/>
              </a:spcBef>
              <a:spcAft>
                <a:spcPts val="0"/>
              </a:spcAft>
            </a:pPr>
            <a:r>
              <a:rPr lang="tr-TR" sz="1800" b="1" i="0">
                <a:solidFill>
                  <a:srgbClr val="8C4A2F"/>
                </a:solidFill>
                <a:latin typeface="Calibri"/>
              </a:rPr>
              <a:t>13</a:t>
            </a:r>
          </a:p>
        </p:txBody>
      </p:sp>
      <p:sp>
        <p:nvSpPr>
          <p:cNvPr id="45" name="TextBox 44"/>
          <p:cNvSpPr txBox="1"/>
          <p:nvPr/>
        </p:nvSpPr>
        <p:spPr>
          <a:xfrm>
            <a:off x="5112593" y="5431536"/>
            <a:ext cx="1966508" cy="795528"/>
          </a:xfrm>
          <a:prstGeom prst="rect">
            <a:avLst/>
          </a:prstGeom>
          <a:noFill/>
        </p:spPr>
        <p:txBody>
          <a:bodyPr wrap="square" anchor="ctr" lIns="73152" rIns="73152" tIns="36576" bIns="36576">
            <a:noAutofit/>
          </a:bodyPr>
          <a:lstStyle/>
          <a:p>
            <a:pPr algn="ctr">
              <a:spcBef>
                <a:spcPts val="0"/>
              </a:spcBef>
              <a:spcAft>
                <a:spcPts val="0"/>
              </a:spcAft>
            </a:pPr>
            <a:r>
              <a:rPr lang="tr-TR" sz="2000" b="0" i="0">
                <a:solidFill>
                  <a:srgbClr val="262626"/>
                </a:solidFill>
                <a:latin typeface="Calibri"/>
              </a:rPr>
              <a:t>İkincil</a:t>
            </a:r>
          </a:p>
        </p:txBody>
      </p:sp>
      <p:sp>
        <p:nvSpPr>
          <p:cNvPr id="46" name="Rounded Rectangle 45"/>
          <p:cNvSpPr/>
          <p:nvPr/>
        </p:nvSpPr>
        <p:spPr>
          <a:xfrm>
            <a:off x="7280269" y="5084064"/>
            <a:ext cx="2149388" cy="1207008"/>
          </a:xfrm>
          <a:prstGeom prst="roundRect">
            <a:avLst>
              <a:gd name="adj" fmla="val 6000"/>
            </a:avLst>
          </a:prstGeom>
          <a:solidFill>
            <a:srgbClr val="F0F0F0"/>
          </a:solidFill>
          <a:ln>
            <a:noFill/>
          </a:ln>
          <a:effectLst/>
        </p:spPr>
        <p:txBody>
          <a:bodyPr rtlCol="0" anchor="ctr"/>
          <a:lstStyle/>
          <a:p/>
        </p:txBody>
      </p:sp>
      <p:sp>
        <p:nvSpPr>
          <p:cNvPr id="47" name="TextBox 46"/>
          <p:cNvSpPr txBox="1"/>
          <p:nvPr/>
        </p:nvSpPr>
        <p:spPr>
          <a:xfrm>
            <a:off x="7353421" y="5120640"/>
            <a:ext cx="548640" cy="365760"/>
          </a:xfrm>
          <a:prstGeom prst="rect">
            <a:avLst/>
          </a:prstGeom>
          <a:noFill/>
        </p:spPr>
        <p:txBody>
          <a:bodyPr wrap="square" anchor="t" lIns="73152" rIns="73152" tIns="36576" bIns="36576">
            <a:noAutofit/>
          </a:bodyPr>
          <a:lstStyle/>
          <a:p>
            <a:pPr algn="l">
              <a:spcBef>
                <a:spcPts val="0"/>
              </a:spcBef>
              <a:spcAft>
                <a:spcPts val="0"/>
              </a:spcAft>
            </a:pPr>
            <a:r>
              <a:rPr lang="tr-TR" sz="1800" b="1" i="0">
                <a:solidFill>
                  <a:srgbClr val="8C4A2F"/>
                </a:solidFill>
                <a:latin typeface="Calibri"/>
              </a:rPr>
              <a:t>14</a:t>
            </a:r>
          </a:p>
        </p:txBody>
      </p:sp>
      <p:sp>
        <p:nvSpPr>
          <p:cNvPr id="48" name="TextBox 47"/>
          <p:cNvSpPr txBox="1"/>
          <p:nvPr/>
        </p:nvSpPr>
        <p:spPr>
          <a:xfrm>
            <a:off x="7371709" y="5431536"/>
            <a:ext cx="1966508" cy="795528"/>
          </a:xfrm>
          <a:prstGeom prst="rect">
            <a:avLst/>
          </a:prstGeom>
          <a:noFill/>
        </p:spPr>
        <p:txBody>
          <a:bodyPr wrap="square" anchor="ctr" lIns="73152" rIns="73152" tIns="36576" bIns="36576">
            <a:noAutofit/>
          </a:bodyPr>
          <a:lstStyle/>
          <a:p>
            <a:pPr algn="ctr">
              <a:spcBef>
                <a:spcPts val="0"/>
              </a:spcBef>
              <a:spcAft>
                <a:spcPts val="0"/>
              </a:spcAft>
            </a:pPr>
            <a:r>
              <a:rPr lang="tr-TR" sz="2000" b="0" i="0">
                <a:solidFill>
                  <a:srgbClr val="262626"/>
                </a:solidFill>
                <a:latin typeface="Calibri"/>
              </a:rPr>
              <a:t>Grafik tasarım</a:t>
            </a:r>
          </a:p>
        </p:txBody>
      </p:sp>
      <p:sp>
        <p:nvSpPr>
          <p:cNvPr id="49" name="Rounded Rectangle 48"/>
          <p:cNvSpPr/>
          <p:nvPr/>
        </p:nvSpPr>
        <p:spPr>
          <a:xfrm>
            <a:off x="9539386" y="5084064"/>
            <a:ext cx="2149388" cy="1207008"/>
          </a:xfrm>
          <a:prstGeom prst="roundRect">
            <a:avLst>
              <a:gd name="adj" fmla="val 6000"/>
            </a:avLst>
          </a:prstGeom>
          <a:solidFill>
            <a:srgbClr val="F0F0F0"/>
          </a:solidFill>
          <a:ln>
            <a:noFill/>
          </a:ln>
          <a:effectLst/>
        </p:spPr>
        <p:txBody>
          <a:bodyPr rtlCol="0" anchor="ctr"/>
          <a:lstStyle/>
          <a:p/>
        </p:txBody>
      </p:sp>
      <p:sp>
        <p:nvSpPr>
          <p:cNvPr id="50" name="TextBox 49"/>
          <p:cNvSpPr txBox="1"/>
          <p:nvPr/>
        </p:nvSpPr>
        <p:spPr>
          <a:xfrm>
            <a:off x="9612538" y="5120640"/>
            <a:ext cx="548640" cy="365760"/>
          </a:xfrm>
          <a:prstGeom prst="rect">
            <a:avLst/>
          </a:prstGeom>
          <a:noFill/>
        </p:spPr>
        <p:txBody>
          <a:bodyPr wrap="square" anchor="t" lIns="73152" rIns="73152" tIns="36576" bIns="36576">
            <a:noAutofit/>
          </a:bodyPr>
          <a:lstStyle/>
          <a:p>
            <a:pPr algn="l">
              <a:spcBef>
                <a:spcPts val="0"/>
              </a:spcBef>
              <a:spcAft>
                <a:spcPts val="0"/>
              </a:spcAft>
            </a:pPr>
            <a:r>
              <a:rPr lang="tr-TR" sz="1800" b="1" i="0">
                <a:solidFill>
                  <a:srgbClr val="8C4A2F"/>
                </a:solidFill>
                <a:latin typeface="Calibri"/>
              </a:rPr>
              <a:t>15</a:t>
            </a:r>
          </a:p>
        </p:txBody>
      </p:sp>
      <p:sp>
        <p:nvSpPr>
          <p:cNvPr id="51" name="TextBox 50"/>
          <p:cNvSpPr txBox="1"/>
          <p:nvPr/>
        </p:nvSpPr>
        <p:spPr>
          <a:xfrm>
            <a:off x="9630826" y="5431536"/>
            <a:ext cx="1966508" cy="795528"/>
          </a:xfrm>
          <a:prstGeom prst="rect">
            <a:avLst/>
          </a:prstGeom>
          <a:noFill/>
        </p:spPr>
        <p:txBody>
          <a:bodyPr wrap="square" anchor="ctr" lIns="73152" rIns="73152" tIns="36576" bIns="36576">
            <a:noAutofit/>
          </a:bodyPr>
          <a:lstStyle/>
          <a:p>
            <a:pPr algn="ctr">
              <a:spcBef>
                <a:spcPts val="0"/>
              </a:spcBef>
              <a:spcAft>
                <a:spcPts val="0"/>
              </a:spcAft>
            </a:pPr>
            <a:r>
              <a:rPr lang="tr-TR" sz="2000" b="0" i="0">
                <a:solidFill>
                  <a:srgbClr val="262626"/>
                </a:solidFill>
                <a:latin typeface="Calibri"/>
              </a:rPr>
              <a:t>Balıkçılık</a:t>
            </a:r>
          </a:p>
        </p:txBody>
      </p:sp>
      <p:sp>
        <p:nvSpPr>
          <p:cNvPr id="52" name="TextBox 5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53" name="Rounded Rectangle 52"/>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152</a:t>
            </a:r>
          </a:p>
        </p:txBody>
      </p:sp>
      <p:sp>
        <p:nvSpPr>
          <p:cNvPr id="54" name="TextBox 5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57 / 210</a:t>
            </a:r>
          </a:p>
        </p:txBody>
      </p:sp>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Grid: on soru</a:t>
            </a:r>
          </a:p>
        </p:txBody>
      </p:sp>
      <p:sp>
        <p:nvSpPr>
          <p:cNvPr id="5" name="Rounded Rectangle 4"/>
          <p:cNvSpPr/>
          <p:nvPr/>
        </p:nvSpPr>
        <p:spPr>
          <a:xfrm>
            <a:off x="9555480" y="201168"/>
            <a:ext cx="2221992" cy="475488"/>
          </a:xfrm>
          <a:prstGeom prst="roundRect">
            <a:avLst>
              <a:gd name="adj" fmla="val 50000"/>
            </a:avLst>
          </a:prstGeom>
          <a:solidFill>
            <a:srgbClr val="8C4A2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GRID</a:t>
            </a:r>
          </a:p>
        </p:txBody>
      </p:sp>
      <p:sp>
        <p:nvSpPr>
          <p:cNvPr id="6" name="Rounded Rectangle 5"/>
          <p:cNvSpPr/>
          <p:nvPr/>
        </p:nvSpPr>
        <p:spPr>
          <a:xfrm>
            <a:off x="502920" y="1243584"/>
            <a:ext cx="11185855" cy="41148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1550" b="1" i="0">
                <a:solidFill>
                  <a:srgbClr val="262626"/>
                </a:solidFill>
                <a:latin typeface="Calibri"/>
              </a:rPr>
              <a:t>Kutucuk numaralarını yaz (ızgara bir önceki slaytta · kitap s. 152).</a:t>
            </a:r>
          </a:p>
        </p:txBody>
      </p:sp>
      <p:graphicFrame>
        <p:nvGraphicFramePr>
          <p:cNvPr id="7" name="Table 6"/>
          <p:cNvGraphicFramePr>
            <a:graphicFrameLocks noGrp="1"/>
          </p:cNvGraphicFramePr>
          <p:nvPr/>
        </p:nvGraphicFramePr>
        <p:xfrm>
          <a:off x="502920" y="1746504"/>
          <a:ext cx="11183112" cy="4526280"/>
        </p:xfrm>
        <a:graphic>
          <a:graphicData uri="http://schemas.openxmlformats.org/drawingml/2006/table">
            <a:tbl>
              <a:tblPr firstRow="1" bandRow="1">
                <a:tableStyleId>{5C22544A-7EE6-4342-B048-85BDC9FD1C3A}</a:tableStyleId>
              </a:tblPr>
              <a:tblGrid>
                <a:gridCol w="502920"/>
                <a:gridCol w="9262872"/>
                <a:gridCol w="1417320"/>
              </a:tblGrid>
              <a:tr h="365760">
                <a:tc>
                  <a:txBody>
                    <a:bodyPr wrap="square"/>
                    <a:lstStyle/>
                    <a:p>
                      <a:pPr algn="ctr">
                        <a:spcBef>
                          <a:spcPts val="0"/>
                        </a:spcBef>
                        <a:spcAft>
                          <a:spcPts val="0"/>
                        </a:spcAft>
                      </a:pPr>
                      <a:r>
                        <a:rPr lang="tr-TR" sz="1600" b="1" i="0">
                          <a:solidFill>
                            <a:srgbClr val="FFFFFF"/>
                          </a:solidFill>
                          <a:latin typeface="Calibri"/>
                        </a:rPr>
                        <a:t>No</a:t>
                      </a:r>
                    </a:p>
                  </a:txBody>
                  <a:tcPr marL="54864" marR="54864" marT="18288" marB="18288" anchor="ctr">
                    <a:solidFill>
                      <a:srgbClr val="8C4A2F"/>
                    </a:solidFill>
                  </a:tcPr>
                </a:tc>
                <a:tc>
                  <a:txBody>
                    <a:bodyPr wrap="square"/>
                    <a:lstStyle/>
                    <a:p>
                      <a:pPr algn="ctr">
                        <a:spcBef>
                          <a:spcPts val="0"/>
                        </a:spcBef>
                        <a:spcAft>
                          <a:spcPts val="0"/>
                        </a:spcAft>
                      </a:pPr>
                      <a:r>
                        <a:rPr lang="tr-TR" sz="1600" b="1" i="0">
                          <a:solidFill>
                            <a:srgbClr val="FFFFFF"/>
                          </a:solidFill>
                          <a:latin typeface="Calibri"/>
                        </a:rPr>
                        <a:t>Soru</a:t>
                      </a:r>
                    </a:p>
                  </a:txBody>
                  <a:tcPr marL="54864" marR="54864" marT="18288" marB="18288" anchor="ctr">
                    <a:solidFill>
                      <a:srgbClr val="8C4A2F"/>
                    </a:solidFill>
                  </a:tcPr>
                </a:tc>
                <a:tc>
                  <a:txBody>
                    <a:bodyPr wrap="square"/>
                    <a:lstStyle/>
                    <a:p>
                      <a:pPr algn="ctr">
                        <a:spcBef>
                          <a:spcPts val="0"/>
                        </a:spcBef>
                        <a:spcAft>
                          <a:spcPts val="0"/>
                        </a:spcAft>
                      </a:pPr>
                      <a:r>
                        <a:rPr lang="tr-TR" sz="1600" b="1" i="0">
                          <a:solidFill>
                            <a:srgbClr val="FFFFFF"/>
                          </a:solidFill>
                          <a:latin typeface="Calibri"/>
                        </a:rPr>
                        <a:t>Kutucuk</a:t>
                      </a:r>
                    </a:p>
                  </a:txBody>
                  <a:tcPr marL="54864" marR="54864" marT="18288" marB="18288" anchor="ctr">
                    <a:solidFill>
                      <a:srgbClr val="8C4A2F"/>
                    </a:solidFill>
                  </a:tcPr>
                </a:tc>
              </a:tr>
              <a:tr h="416052">
                <a:tc>
                  <a:txBody>
                    <a:bodyPr wrap="square"/>
                    <a:lstStyle/>
                    <a:p>
                      <a:pPr algn="ctr">
                        <a:spcBef>
                          <a:spcPts val="0"/>
                        </a:spcBef>
                        <a:spcAft>
                          <a:spcPts val="0"/>
                        </a:spcAft>
                      </a:pPr>
                      <a:r>
                        <a:rPr lang="tr-TR" sz="1500" b="0" i="0">
                          <a:solidFill>
                            <a:srgbClr val="262626"/>
                          </a:solidFill>
                          <a:latin typeface="Calibri"/>
                        </a:rPr>
                        <a:t>1</a:t>
                      </a:r>
                    </a:p>
                  </a:txBody>
                  <a:tcPr marL="54864" marR="54864" marT="18288" marB="18288" anchor="ctr">
                    <a:solidFill>
                      <a:srgbClr val="FFFFFF"/>
                    </a:solidFill>
                  </a:tcPr>
                </a:tc>
                <a:tc>
                  <a:txBody>
                    <a:bodyPr wrap="square"/>
                    <a:lstStyle/>
                    <a:p>
                      <a:pPr algn="l">
                        <a:spcBef>
                          <a:spcPts val="0"/>
                        </a:spcBef>
                        <a:spcAft>
                          <a:spcPts val="0"/>
                        </a:spcAft>
                      </a:pPr>
                      <a:r>
                        <a:rPr lang="tr-TR" sz="1500" b="0" i="0">
                          <a:solidFill>
                            <a:srgbClr val="262626"/>
                          </a:solidFill>
                          <a:latin typeface="Calibri"/>
                        </a:rPr>
                        <a:t>Doğrudan doğal ortama bağlı olarak sürdürülen ekonomik faaliyetleri kapsayan sektör hangisidir?</a:t>
                      </a: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r>
              <a:tr h="416052">
                <a:tc>
                  <a:txBody>
                    <a:bodyPr wrap="square"/>
                    <a:lstStyle/>
                    <a:p>
                      <a:pPr algn="ctr">
                        <a:spcBef>
                          <a:spcPts val="0"/>
                        </a:spcBef>
                        <a:spcAft>
                          <a:spcPts val="0"/>
                        </a:spcAft>
                      </a:pPr>
                      <a:r>
                        <a:rPr lang="tr-TR" sz="1500" b="0" i="0">
                          <a:solidFill>
                            <a:srgbClr val="262626"/>
                          </a:solidFill>
                          <a:latin typeface="Calibri"/>
                        </a:rPr>
                        <a:t>2</a:t>
                      </a:r>
                    </a:p>
                  </a:txBody>
                  <a:tcPr marL="54864" marR="54864" marT="18288" marB="18288" anchor="ctr">
                    <a:solidFill>
                      <a:srgbClr val="F0F0F0"/>
                    </a:solidFill>
                  </a:tcPr>
                </a:tc>
                <a:tc>
                  <a:txBody>
                    <a:bodyPr wrap="square"/>
                    <a:lstStyle/>
                    <a:p>
                      <a:pPr algn="l">
                        <a:spcBef>
                          <a:spcPts val="0"/>
                        </a:spcBef>
                        <a:spcAft>
                          <a:spcPts val="0"/>
                        </a:spcAft>
                      </a:pPr>
                      <a:r>
                        <a:rPr lang="tr-TR" sz="1500" b="0" i="0">
                          <a:solidFill>
                            <a:srgbClr val="262626"/>
                          </a:solidFill>
                          <a:latin typeface="Calibri"/>
                        </a:rPr>
                        <a:t>Üst düzey karar verme ve kontrol etme faaliyetlerini kapsayan ekonomik sektör hangisidir?</a:t>
                      </a:r>
                    </a:p>
                  </a:txBody>
                  <a:tcPr marL="54864" marR="54864" marT="18288" marB="18288" anchor="ctr">
                    <a:solidFill>
                      <a:srgbClr val="F0F0F0"/>
                    </a:solidFill>
                  </a:tcPr>
                </a:tc>
                <a:tc>
                  <a:txBody>
                    <a:bodyPr wrap="square"/>
                    <a:lstStyle/>
                    <a:p>
                      <a:pPr algn="ctr">
                        <a:spcBef>
                          <a:spcPts val="0"/>
                        </a:spcBef>
                        <a:spcAft>
                          <a:spcPts val="0"/>
                        </a:spcAft>
                      </a:pPr>
                    </a:p>
                  </a:txBody>
                  <a:tcPr marL="54864" marR="54864" marT="18288" marB="18288" anchor="ctr">
                    <a:solidFill>
                      <a:srgbClr val="F0F0F0"/>
                    </a:solidFill>
                  </a:tcPr>
                </a:tc>
              </a:tr>
              <a:tr h="416052">
                <a:tc>
                  <a:txBody>
                    <a:bodyPr wrap="square"/>
                    <a:lstStyle/>
                    <a:p>
                      <a:pPr algn="ctr">
                        <a:spcBef>
                          <a:spcPts val="0"/>
                        </a:spcBef>
                        <a:spcAft>
                          <a:spcPts val="0"/>
                        </a:spcAft>
                      </a:pPr>
                      <a:r>
                        <a:rPr lang="tr-TR" sz="1500" b="0" i="0">
                          <a:solidFill>
                            <a:srgbClr val="262626"/>
                          </a:solidFill>
                          <a:latin typeface="Calibri"/>
                        </a:rPr>
                        <a:t>3</a:t>
                      </a:r>
                    </a:p>
                  </a:txBody>
                  <a:tcPr marL="54864" marR="54864" marT="18288" marB="18288" anchor="ctr">
                    <a:solidFill>
                      <a:srgbClr val="FFFFFF"/>
                    </a:solidFill>
                  </a:tcPr>
                </a:tc>
                <a:tc>
                  <a:txBody>
                    <a:bodyPr wrap="square"/>
                    <a:lstStyle/>
                    <a:p>
                      <a:pPr algn="l">
                        <a:spcBef>
                          <a:spcPts val="0"/>
                        </a:spcBef>
                        <a:spcAft>
                          <a:spcPts val="0"/>
                        </a:spcAft>
                      </a:pPr>
                      <a:r>
                        <a:rPr lang="tr-TR" sz="1500" b="0" i="0">
                          <a:solidFill>
                            <a:srgbClr val="262626"/>
                          </a:solidFill>
                          <a:latin typeface="Calibri"/>
                        </a:rPr>
                        <a:t>Bilgi ve enformasyon işleme faaliyetlerini kapsayan ekonomik sektör hangisidir?</a:t>
                      </a: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r>
              <a:tr h="416052">
                <a:tc>
                  <a:txBody>
                    <a:bodyPr wrap="square"/>
                    <a:lstStyle/>
                    <a:p>
                      <a:pPr algn="ctr">
                        <a:spcBef>
                          <a:spcPts val="0"/>
                        </a:spcBef>
                        <a:spcAft>
                          <a:spcPts val="0"/>
                        </a:spcAft>
                      </a:pPr>
                      <a:r>
                        <a:rPr lang="tr-TR" sz="1500" b="0" i="0">
                          <a:solidFill>
                            <a:srgbClr val="262626"/>
                          </a:solidFill>
                          <a:latin typeface="Calibri"/>
                        </a:rPr>
                        <a:t>4</a:t>
                      </a:r>
                    </a:p>
                  </a:txBody>
                  <a:tcPr marL="54864" marR="54864" marT="18288" marB="18288" anchor="ctr">
                    <a:solidFill>
                      <a:srgbClr val="F0F0F0"/>
                    </a:solidFill>
                  </a:tcPr>
                </a:tc>
                <a:tc>
                  <a:txBody>
                    <a:bodyPr wrap="square"/>
                    <a:lstStyle/>
                    <a:p>
                      <a:pPr algn="l">
                        <a:spcBef>
                          <a:spcPts val="0"/>
                        </a:spcBef>
                        <a:spcAft>
                          <a:spcPts val="0"/>
                        </a:spcAft>
                      </a:pPr>
                      <a:r>
                        <a:rPr lang="tr-TR" sz="1200" b="0" i="0">
                          <a:solidFill>
                            <a:srgbClr val="262626"/>
                          </a:solidFill>
                          <a:latin typeface="Calibri"/>
                        </a:rPr>
                        <a:t>Birincil ekonomik faaliyetlerle elde edilen ham maddelerin işlenerek insanların kullanabileceği hâle getirildiği faaliyetleri kapsayan sektör hangisidir?</a:t>
                      </a:r>
                    </a:p>
                  </a:txBody>
                  <a:tcPr marL="54864" marR="54864" marT="18288" marB="18288" anchor="ctr">
                    <a:solidFill>
                      <a:srgbClr val="F0F0F0"/>
                    </a:solidFill>
                  </a:tcPr>
                </a:tc>
                <a:tc>
                  <a:txBody>
                    <a:bodyPr wrap="square"/>
                    <a:lstStyle/>
                    <a:p>
                      <a:pPr algn="ctr">
                        <a:spcBef>
                          <a:spcPts val="0"/>
                        </a:spcBef>
                        <a:spcAft>
                          <a:spcPts val="0"/>
                        </a:spcAft>
                      </a:pPr>
                    </a:p>
                  </a:txBody>
                  <a:tcPr marL="54864" marR="54864" marT="18288" marB="18288" anchor="ctr">
                    <a:solidFill>
                      <a:srgbClr val="F0F0F0"/>
                    </a:solidFill>
                  </a:tcPr>
                </a:tc>
              </a:tr>
              <a:tr h="416052">
                <a:tc>
                  <a:txBody>
                    <a:bodyPr wrap="square"/>
                    <a:lstStyle/>
                    <a:p>
                      <a:pPr algn="ctr">
                        <a:spcBef>
                          <a:spcPts val="0"/>
                        </a:spcBef>
                        <a:spcAft>
                          <a:spcPts val="0"/>
                        </a:spcAft>
                      </a:pPr>
                      <a:r>
                        <a:rPr lang="tr-TR" sz="1500" b="0" i="0">
                          <a:solidFill>
                            <a:srgbClr val="262626"/>
                          </a:solidFill>
                          <a:latin typeface="Calibri"/>
                        </a:rPr>
                        <a:t>5</a:t>
                      </a:r>
                    </a:p>
                  </a:txBody>
                  <a:tcPr marL="54864" marR="54864" marT="18288" marB="18288" anchor="ctr">
                    <a:solidFill>
                      <a:srgbClr val="FFFFFF"/>
                    </a:solidFill>
                  </a:tcPr>
                </a:tc>
                <a:tc>
                  <a:txBody>
                    <a:bodyPr wrap="square"/>
                    <a:lstStyle/>
                    <a:p>
                      <a:pPr algn="l">
                        <a:spcBef>
                          <a:spcPts val="0"/>
                        </a:spcBef>
                        <a:spcAft>
                          <a:spcPts val="0"/>
                        </a:spcAft>
                      </a:pPr>
                      <a:r>
                        <a:rPr lang="tr-TR" sz="1450" b="0" i="0">
                          <a:solidFill>
                            <a:srgbClr val="262626"/>
                          </a:solidFill>
                          <a:latin typeface="Calibri"/>
                        </a:rPr>
                        <a:t>Fiziksel ürünler yerine maddi olmayan mal ve hizmetler sağlayan ekonomik faaliyet kollarını kapsayan sektör hangisidir?</a:t>
                      </a: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r>
              <a:tr h="416052">
                <a:tc>
                  <a:txBody>
                    <a:bodyPr wrap="square"/>
                    <a:lstStyle/>
                    <a:p>
                      <a:pPr algn="ctr">
                        <a:spcBef>
                          <a:spcPts val="0"/>
                        </a:spcBef>
                        <a:spcAft>
                          <a:spcPts val="0"/>
                        </a:spcAft>
                      </a:pPr>
                      <a:r>
                        <a:rPr lang="tr-TR" sz="1500" b="0" i="0">
                          <a:solidFill>
                            <a:srgbClr val="262626"/>
                          </a:solidFill>
                          <a:latin typeface="Calibri"/>
                        </a:rPr>
                        <a:t>6</a:t>
                      </a:r>
                    </a:p>
                  </a:txBody>
                  <a:tcPr marL="54864" marR="54864" marT="18288" marB="18288" anchor="ctr">
                    <a:solidFill>
                      <a:srgbClr val="F0F0F0"/>
                    </a:solidFill>
                  </a:tcPr>
                </a:tc>
                <a:tc>
                  <a:txBody>
                    <a:bodyPr wrap="square"/>
                    <a:lstStyle/>
                    <a:p>
                      <a:pPr algn="l">
                        <a:spcBef>
                          <a:spcPts val="0"/>
                        </a:spcBef>
                        <a:spcAft>
                          <a:spcPts val="0"/>
                        </a:spcAft>
                      </a:pPr>
                      <a:r>
                        <a:rPr lang="tr-TR" sz="1500" b="0" i="0">
                          <a:solidFill>
                            <a:srgbClr val="262626"/>
                          </a:solidFill>
                          <a:latin typeface="Calibri"/>
                        </a:rPr>
                        <a:t>Birincil sektörde yer alan ekonomik faaliyetler hangileridir?</a:t>
                      </a:r>
                    </a:p>
                  </a:txBody>
                  <a:tcPr marL="54864" marR="54864" marT="18288" marB="18288" anchor="ctr">
                    <a:solidFill>
                      <a:srgbClr val="F0F0F0"/>
                    </a:solidFill>
                  </a:tcPr>
                </a:tc>
                <a:tc>
                  <a:txBody>
                    <a:bodyPr wrap="square"/>
                    <a:lstStyle/>
                    <a:p>
                      <a:pPr algn="ctr">
                        <a:spcBef>
                          <a:spcPts val="0"/>
                        </a:spcBef>
                        <a:spcAft>
                          <a:spcPts val="0"/>
                        </a:spcAft>
                      </a:pPr>
                    </a:p>
                  </a:txBody>
                  <a:tcPr marL="54864" marR="54864" marT="18288" marB="18288" anchor="ctr">
                    <a:solidFill>
                      <a:srgbClr val="F0F0F0"/>
                    </a:solidFill>
                  </a:tcPr>
                </a:tc>
              </a:tr>
              <a:tr h="416052">
                <a:tc>
                  <a:txBody>
                    <a:bodyPr wrap="square"/>
                    <a:lstStyle/>
                    <a:p>
                      <a:pPr algn="ctr">
                        <a:spcBef>
                          <a:spcPts val="0"/>
                        </a:spcBef>
                        <a:spcAft>
                          <a:spcPts val="0"/>
                        </a:spcAft>
                      </a:pPr>
                      <a:r>
                        <a:rPr lang="tr-TR" sz="1500" b="0" i="0">
                          <a:solidFill>
                            <a:srgbClr val="262626"/>
                          </a:solidFill>
                          <a:latin typeface="Calibri"/>
                        </a:rPr>
                        <a:t>7</a:t>
                      </a:r>
                    </a:p>
                  </a:txBody>
                  <a:tcPr marL="54864" marR="54864" marT="18288" marB="18288" anchor="ctr">
                    <a:solidFill>
                      <a:srgbClr val="FFFFFF"/>
                    </a:solidFill>
                  </a:tcPr>
                </a:tc>
                <a:tc>
                  <a:txBody>
                    <a:bodyPr wrap="square"/>
                    <a:lstStyle/>
                    <a:p>
                      <a:pPr algn="l">
                        <a:spcBef>
                          <a:spcPts val="0"/>
                        </a:spcBef>
                        <a:spcAft>
                          <a:spcPts val="0"/>
                        </a:spcAft>
                      </a:pPr>
                      <a:r>
                        <a:rPr lang="tr-TR" sz="1500" b="0" i="0">
                          <a:solidFill>
                            <a:srgbClr val="262626"/>
                          </a:solidFill>
                          <a:latin typeface="Calibri"/>
                        </a:rPr>
                        <a:t>İkincil sektörde yer alan ekonomik faaliyetler hangileridir?</a:t>
                      </a: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r>
              <a:tr h="416052">
                <a:tc>
                  <a:txBody>
                    <a:bodyPr wrap="square"/>
                    <a:lstStyle/>
                    <a:p>
                      <a:pPr algn="ctr">
                        <a:spcBef>
                          <a:spcPts val="0"/>
                        </a:spcBef>
                        <a:spcAft>
                          <a:spcPts val="0"/>
                        </a:spcAft>
                      </a:pPr>
                      <a:r>
                        <a:rPr lang="tr-TR" sz="1500" b="0" i="0">
                          <a:solidFill>
                            <a:srgbClr val="262626"/>
                          </a:solidFill>
                          <a:latin typeface="Calibri"/>
                        </a:rPr>
                        <a:t>8</a:t>
                      </a:r>
                    </a:p>
                  </a:txBody>
                  <a:tcPr marL="54864" marR="54864" marT="18288" marB="18288" anchor="ctr">
                    <a:solidFill>
                      <a:srgbClr val="F0F0F0"/>
                    </a:solidFill>
                  </a:tcPr>
                </a:tc>
                <a:tc>
                  <a:txBody>
                    <a:bodyPr wrap="square"/>
                    <a:lstStyle/>
                    <a:p>
                      <a:pPr algn="l">
                        <a:spcBef>
                          <a:spcPts val="0"/>
                        </a:spcBef>
                        <a:spcAft>
                          <a:spcPts val="0"/>
                        </a:spcAft>
                      </a:pPr>
                      <a:r>
                        <a:rPr lang="tr-TR" sz="1500" b="0" i="0">
                          <a:solidFill>
                            <a:srgbClr val="262626"/>
                          </a:solidFill>
                          <a:latin typeface="Calibri"/>
                        </a:rPr>
                        <a:t>Üçüncül sektörde yer alan ekonomik faaliyetler hangileridir?</a:t>
                      </a:r>
                    </a:p>
                  </a:txBody>
                  <a:tcPr marL="54864" marR="54864" marT="18288" marB="18288" anchor="ctr">
                    <a:solidFill>
                      <a:srgbClr val="F0F0F0"/>
                    </a:solidFill>
                  </a:tcPr>
                </a:tc>
                <a:tc>
                  <a:txBody>
                    <a:bodyPr wrap="square"/>
                    <a:lstStyle/>
                    <a:p>
                      <a:pPr algn="ctr">
                        <a:spcBef>
                          <a:spcPts val="0"/>
                        </a:spcBef>
                        <a:spcAft>
                          <a:spcPts val="0"/>
                        </a:spcAft>
                      </a:pPr>
                    </a:p>
                  </a:txBody>
                  <a:tcPr marL="54864" marR="54864" marT="18288" marB="18288" anchor="ctr">
                    <a:solidFill>
                      <a:srgbClr val="F0F0F0"/>
                    </a:solidFill>
                  </a:tcPr>
                </a:tc>
              </a:tr>
              <a:tr h="416052">
                <a:tc>
                  <a:txBody>
                    <a:bodyPr wrap="square"/>
                    <a:lstStyle/>
                    <a:p>
                      <a:pPr algn="ctr">
                        <a:spcBef>
                          <a:spcPts val="0"/>
                        </a:spcBef>
                        <a:spcAft>
                          <a:spcPts val="0"/>
                        </a:spcAft>
                      </a:pPr>
                      <a:r>
                        <a:rPr lang="tr-TR" sz="1500" b="0" i="0">
                          <a:solidFill>
                            <a:srgbClr val="262626"/>
                          </a:solidFill>
                          <a:latin typeface="Calibri"/>
                        </a:rPr>
                        <a:t>9</a:t>
                      </a:r>
                    </a:p>
                  </a:txBody>
                  <a:tcPr marL="54864" marR="54864" marT="18288" marB="18288" anchor="ctr">
                    <a:solidFill>
                      <a:srgbClr val="FFFFFF"/>
                    </a:solidFill>
                  </a:tcPr>
                </a:tc>
                <a:tc>
                  <a:txBody>
                    <a:bodyPr wrap="square"/>
                    <a:lstStyle/>
                    <a:p>
                      <a:pPr algn="l">
                        <a:spcBef>
                          <a:spcPts val="0"/>
                        </a:spcBef>
                        <a:spcAft>
                          <a:spcPts val="0"/>
                        </a:spcAft>
                      </a:pPr>
                      <a:r>
                        <a:rPr lang="tr-TR" sz="1500" b="0" i="0">
                          <a:solidFill>
                            <a:srgbClr val="262626"/>
                          </a:solidFill>
                          <a:latin typeface="Calibri"/>
                        </a:rPr>
                        <a:t>Dördüncül sektörde yer alan ekonomik faaliyetler hangileridir?</a:t>
                      </a: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r>
              <a:tr h="416052">
                <a:tc>
                  <a:txBody>
                    <a:bodyPr wrap="square"/>
                    <a:lstStyle/>
                    <a:p>
                      <a:pPr algn="ctr">
                        <a:spcBef>
                          <a:spcPts val="0"/>
                        </a:spcBef>
                        <a:spcAft>
                          <a:spcPts val="0"/>
                        </a:spcAft>
                      </a:pPr>
                      <a:r>
                        <a:rPr lang="tr-TR" sz="1500" b="0" i="0">
                          <a:solidFill>
                            <a:srgbClr val="262626"/>
                          </a:solidFill>
                          <a:latin typeface="Calibri"/>
                        </a:rPr>
                        <a:t>10</a:t>
                      </a:r>
                    </a:p>
                  </a:txBody>
                  <a:tcPr marL="54864" marR="54864" marT="18288" marB="18288" anchor="ctr">
                    <a:solidFill>
                      <a:srgbClr val="F0F0F0"/>
                    </a:solidFill>
                  </a:tcPr>
                </a:tc>
                <a:tc>
                  <a:txBody>
                    <a:bodyPr wrap="square"/>
                    <a:lstStyle/>
                    <a:p>
                      <a:pPr algn="l">
                        <a:spcBef>
                          <a:spcPts val="0"/>
                        </a:spcBef>
                        <a:spcAft>
                          <a:spcPts val="0"/>
                        </a:spcAft>
                      </a:pPr>
                      <a:r>
                        <a:rPr lang="tr-TR" sz="1500" b="0" i="0">
                          <a:solidFill>
                            <a:srgbClr val="262626"/>
                          </a:solidFill>
                          <a:latin typeface="Calibri"/>
                        </a:rPr>
                        <a:t>Beşincil sektörde yer alan ekonomik faaliyetler hangileridir?</a:t>
                      </a:r>
                    </a:p>
                  </a:txBody>
                  <a:tcPr marL="54864" marR="54864" marT="18288" marB="18288" anchor="ctr">
                    <a:solidFill>
                      <a:srgbClr val="F0F0F0"/>
                    </a:solidFill>
                  </a:tcPr>
                </a:tc>
                <a:tc>
                  <a:txBody>
                    <a:bodyPr wrap="square"/>
                    <a:lstStyle/>
                    <a:p>
                      <a:pPr algn="ctr">
                        <a:spcBef>
                          <a:spcPts val="0"/>
                        </a:spcBef>
                        <a:spcAft>
                          <a:spcPts val="0"/>
                        </a:spcAft>
                      </a:pPr>
                    </a:p>
                  </a:txBody>
                  <a:tcPr marL="54864" marR="54864" marT="18288" marB="18288" anchor="ctr">
                    <a:solidFill>
                      <a:srgbClr val="F0F0F0"/>
                    </a:solidFill>
                  </a:tcPr>
                </a:tc>
              </a:tr>
            </a:tbl>
          </a:graphicData>
        </a:graphic>
      </p:graphicFrame>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152</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58 / 210</a:t>
            </a:r>
          </a:p>
        </p:txBody>
      </p:sp>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Grid: on soru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43584"/>
            <a:ext cx="11185855" cy="41148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1550" b="1" i="0">
                <a:solidFill>
                  <a:srgbClr val="262626"/>
                </a:solidFill>
                <a:latin typeface="Calibri"/>
              </a:rPr>
              <a:t>Kutucuk numaralarını yaz (ızgara bir önceki slaytta · kitap s. 152).</a:t>
            </a:r>
          </a:p>
        </p:txBody>
      </p:sp>
      <p:graphicFrame>
        <p:nvGraphicFramePr>
          <p:cNvPr id="7" name="Table 6"/>
          <p:cNvGraphicFramePr>
            <a:graphicFrameLocks noGrp="1"/>
          </p:cNvGraphicFramePr>
          <p:nvPr/>
        </p:nvGraphicFramePr>
        <p:xfrm>
          <a:off x="502920" y="1746504"/>
          <a:ext cx="11183112" cy="4526280"/>
        </p:xfrm>
        <a:graphic>
          <a:graphicData uri="http://schemas.openxmlformats.org/drawingml/2006/table">
            <a:tbl>
              <a:tblPr firstRow="1" bandRow="1">
                <a:tableStyleId>{5C22544A-7EE6-4342-B048-85BDC9FD1C3A}</a:tableStyleId>
              </a:tblPr>
              <a:tblGrid>
                <a:gridCol w="502920"/>
                <a:gridCol w="9262872"/>
                <a:gridCol w="1417320"/>
              </a:tblGrid>
              <a:tr h="365760">
                <a:tc>
                  <a:txBody>
                    <a:bodyPr wrap="square"/>
                    <a:lstStyle/>
                    <a:p>
                      <a:pPr algn="ctr">
                        <a:spcBef>
                          <a:spcPts val="0"/>
                        </a:spcBef>
                        <a:spcAft>
                          <a:spcPts val="0"/>
                        </a:spcAft>
                      </a:pPr>
                      <a:r>
                        <a:rPr lang="tr-TR" sz="1600" b="1" i="0">
                          <a:solidFill>
                            <a:srgbClr val="FFFFFF"/>
                          </a:solidFill>
                          <a:latin typeface="Calibri"/>
                        </a:rPr>
                        <a:t>No</a:t>
                      </a:r>
                    </a:p>
                  </a:txBody>
                  <a:tcPr marL="54864" marR="54864" marT="18288" marB="18288" anchor="ctr">
                    <a:solidFill>
                      <a:srgbClr val="2E7D32"/>
                    </a:solidFill>
                  </a:tcPr>
                </a:tc>
                <a:tc>
                  <a:txBody>
                    <a:bodyPr wrap="square"/>
                    <a:lstStyle/>
                    <a:p>
                      <a:pPr algn="ctr">
                        <a:spcBef>
                          <a:spcPts val="0"/>
                        </a:spcBef>
                        <a:spcAft>
                          <a:spcPts val="0"/>
                        </a:spcAft>
                      </a:pPr>
                      <a:r>
                        <a:rPr lang="tr-TR" sz="1600" b="1" i="0">
                          <a:solidFill>
                            <a:srgbClr val="FFFFFF"/>
                          </a:solidFill>
                          <a:latin typeface="Calibri"/>
                        </a:rPr>
                        <a:t>Soru</a:t>
                      </a:r>
                    </a:p>
                  </a:txBody>
                  <a:tcPr marL="54864" marR="54864" marT="18288" marB="18288" anchor="ctr">
                    <a:solidFill>
                      <a:srgbClr val="2E7D32"/>
                    </a:solidFill>
                  </a:tcPr>
                </a:tc>
                <a:tc>
                  <a:txBody>
                    <a:bodyPr wrap="square"/>
                    <a:lstStyle/>
                    <a:p>
                      <a:pPr algn="ctr">
                        <a:spcBef>
                          <a:spcPts val="0"/>
                        </a:spcBef>
                        <a:spcAft>
                          <a:spcPts val="0"/>
                        </a:spcAft>
                      </a:pPr>
                      <a:r>
                        <a:rPr lang="tr-TR" sz="1600" b="1" i="0">
                          <a:solidFill>
                            <a:srgbClr val="FFFFFF"/>
                          </a:solidFill>
                          <a:latin typeface="Calibri"/>
                        </a:rPr>
                        <a:t>Kutucuk</a:t>
                      </a:r>
                    </a:p>
                  </a:txBody>
                  <a:tcPr marL="54864" marR="54864" marT="18288" marB="18288" anchor="ctr">
                    <a:solidFill>
                      <a:srgbClr val="2E7D32"/>
                    </a:solidFill>
                  </a:tcPr>
                </a:tc>
              </a:tr>
              <a:tr h="416052">
                <a:tc>
                  <a:txBody>
                    <a:bodyPr wrap="square"/>
                    <a:lstStyle/>
                    <a:p>
                      <a:pPr algn="ctr">
                        <a:spcBef>
                          <a:spcPts val="0"/>
                        </a:spcBef>
                        <a:spcAft>
                          <a:spcPts val="0"/>
                        </a:spcAft>
                      </a:pPr>
                      <a:r>
                        <a:rPr lang="tr-TR" sz="1500" b="0" i="0">
                          <a:solidFill>
                            <a:srgbClr val="262626"/>
                          </a:solidFill>
                          <a:latin typeface="Calibri"/>
                        </a:rPr>
                        <a:t>1</a:t>
                      </a:r>
                    </a:p>
                  </a:txBody>
                  <a:tcPr marL="54864" marR="54864" marT="18288" marB="18288" anchor="ctr">
                    <a:solidFill>
                      <a:srgbClr val="FFFFFF"/>
                    </a:solidFill>
                  </a:tcPr>
                </a:tc>
                <a:tc>
                  <a:txBody>
                    <a:bodyPr wrap="square"/>
                    <a:lstStyle/>
                    <a:p>
                      <a:pPr algn="l">
                        <a:spcBef>
                          <a:spcPts val="0"/>
                        </a:spcBef>
                        <a:spcAft>
                          <a:spcPts val="0"/>
                        </a:spcAft>
                      </a:pPr>
                      <a:r>
                        <a:rPr lang="tr-TR" sz="1500" b="0" i="0">
                          <a:solidFill>
                            <a:srgbClr val="262626"/>
                          </a:solidFill>
                          <a:latin typeface="Calibri"/>
                        </a:rPr>
                        <a:t>Doğrudan doğal ortama bağlı olarak sürdürülen ekonomik faaliyetleri kapsayan sektör hangisidir?</a:t>
                      </a:r>
                    </a:p>
                  </a:txBody>
                  <a:tcPr marL="54864" marR="54864" marT="18288" marB="18288" anchor="ctr">
                    <a:solidFill>
                      <a:srgbClr val="FFFFFF"/>
                    </a:solidFill>
                  </a:tcPr>
                </a:tc>
                <a:tc>
                  <a:txBody>
                    <a:bodyPr wrap="square"/>
                    <a:lstStyle/>
                    <a:p>
                      <a:pPr algn="ctr">
                        <a:spcBef>
                          <a:spcPts val="0"/>
                        </a:spcBef>
                        <a:spcAft>
                          <a:spcPts val="0"/>
                        </a:spcAft>
                      </a:pPr>
                      <a:r>
                        <a:rPr lang="tr-TR" sz="1500" b="0" i="0">
                          <a:solidFill>
                            <a:srgbClr val="262626"/>
                          </a:solidFill>
                          <a:latin typeface="Calibri"/>
                        </a:rPr>
                        <a:t>1</a:t>
                      </a:r>
                    </a:p>
                  </a:txBody>
                  <a:tcPr marL="54864" marR="54864" marT="18288" marB="18288" anchor="ctr">
                    <a:solidFill>
                      <a:srgbClr val="FFFFFF"/>
                    </a:solidFill>
                  </a:tcPr>
                </a:tc>
              </a:tr>
              <a:tr h="416052">
                <a:tc>
                  <a:txBody>
                    <a:bodyPr wrap="square"/>
                    <a:lstStyle/>
                    <a:p>
                      <a:pPr algn="ctr">
                        <a:spcBef>
                          <a:spcPts val="0"/>
                        </a:spcBef>
                        <a:spcAft>
                          <a:spcPts val="0"/>
                        </a:spcAft>
                      </a:pPr>
                      <a:r>
                        <a:rPr lang="tr-TR" sz="1500" b="0" i="0">
                          <a:solidFill>
                            <a:srgbClr val="262626"/>
                          </a:solidFill>
                          <a:latin typeface="Calibri"/>
                        </a:rPr>
                        <a:t>2</a:t>
                      </a:r>
                    </a:p>
                  </a:txBody>
                  <a:tcPr marL="54864" marR="54864" marT="18288" marB="18288" anchor="ctr">
                    <a:solidFill>
                      <a:srgbClr val="E3F1E4"/>
                    </a:solidFill>
                  </a:tcPr>
                </a:tc>
                <a:tc>
                  <a:txBody>
                    <a:bodyPr wrap="square"/>
                    <a:lstStyle/>
                    <a:p>
                      <a:pPr algn="l">
                        <a:spcBef>
                          <a:spcPts val="0"/>
                        </a:spcBef>
                        <a:spcAft>
                          <a:spcPts val="0"/>
                        </a:spcAft>
                      </a:pPr>
                      <a:r>
                        <a:rPr lang="tr-TR" sz="1500" b="0" i="0">
                          <a:solidFill>
                            <a:srgbClr val="262626"/>
                          </a:solidFill>
                          <a:latin typeface="Calibri"/>
                        </a:rPr>
                        <a:t>Üst düzey karar verme ve kontrol etme faaliyetlerini kapsayan ekonomik sektör hangisidir?</a:t>
                      </a:r>
                    </a:p>
                  </a:txBody>
                  <a:tcPr marL="54864" marR="54864" marT="18288" marB="18288" anchor="ctr">
                    <a:solidFill>
                      <a:srgbClr val="E3F1E4"/>
                    </a:solidFill>
                  </a:tcPr>
                </a:tc>
                <a:tc>
                  <a:txBody>
                    <a:bodyPr wrap="square"/>
                    <a:lstStyle/>
                    <a:p>
                      <a:pPr algn="ctr">
                        <a:spcBef>
                          <a:spcPts val="0"/>
                        </a:spcBef>
                        <a:spcAft>
                          <a:spcPts val="0"/>
                        </a:spcAft>
                      </a:pPr>
                      <a:r>
                        <a:rPr lang="tr-TR" sz="1500" b="0" i="0">
                          <a:solidFill>
                            <a:srgbClr val="262626"/>
                          </a:solidFill>
                          <a:latin typeface="Calibri"/>
                        </a:rPr>
                        <a:t>10</a:t>
                      </a:r>
                    </a:p>
                  </a:txBody>
                  <a:tcPr marL="54864" marR="54864" marT="18288" marB="18288" anchor="ctr">
                    <a:solidFill>
                      <a:srgbClr val="E3F1E4"/>
                    </a:solidFill>
                  </a:tcPr>
                </a:tc>
              </a:tr>
              <a:tr h="416052">
                <a:tc>
                  <a:txBody>
                    <a:bodyPr wrap="square"/>
                    <a:lstStyle/>
                    <a:p>
                      <a:pPr algn="ctr">
                        <a:spcBef>
                          <a:spcPts val="0"/>
                        </a:spcBef>
                        <a:spcAft>
                          <a:spcPts val="0"/>
                        </a:spcAft>
                      </a:pPr>
                      <a:r>
                        <a:rPr lang="tr-TR" sz="1500" b="0" i="0">
                          <a:solidFill>
                            <a:srgbClr val="262626"/>
                          </a:solidFill>
                          <a:latin typeface="Calibri"/>
                        </a:rPr>
                        <a:t>3</a:t>
                      </a:r>
                    </a:p>
                  </a:txBody>
                  <a:tcPr marL="54864" marR="54864" marT="18288" marB="18288" anchor="ctr">
                    <a:solidFill>
                      <a:srgbClr val="FFFFFF"/>
                    </a:solidFill>
                  </a:tcPr>
                </a:tc>
                <a:tc>
                  <a:txBody>
                    <a:bodyPr wrap="square"/>
                    <a:lstStyle/>
                    <a:p>
                      <a:pPr algn="l">
                        <a:spcBef>
                          <a:spcPts val="0"/>
                        </a:spcBef>
                        <a:spcAft>
                          <a:spcPts val="0"/>
                        </a:spcAft>
                      </a:pPr>
                      <a:r>
                        <a:rPr lang="tr-TR" sz="1500" b="0" i="0">
                          <a:solidFill>
                            <a:srgbClr val="262626"/>
                          </a:solidFill>
                          <a:latin typeface="Calibri"/>
                        </a:rPr>
                        <a:t>Bilgi ve enformasyon işleme faaliyetlerini kapsayan ekonomik sektör hangisidir?</a:t>
                      </a:r>
                    </a:p>
                  </a:txBody>
                  <a:tcPr marL="54864" marR="54864" marT="18288" marB="18288" anchor="ctr">
                    <a:solidFill>
                      <a:srgbClr val="FFFFFF"/>
                    </a:solidFill>
                  </a:tcPr>
                </a:tc>
                <a:tc>
                  <a:txBody>
                    <a:bodyPr wrap="square"/>
                    <a:lstStyle/>
                    <a:p>
                      <a:pPr algn="ctr">
                        <a:spcBef>
                          <a:spcPts val="0"/>
                        </a:spcBef>
                        <a:spcAft>
                          <a:spcPts val="0"/>
                        </a:spcAft>
                      </a:pPr>
                      <a:r>
                        <a:rPr lang="tr-TR" sz="1500" b="0" i="0">
                          <a:solidFill>
                            <a:srgbClr val="262626"/>
                          </a:solidFill>
                          <a:latin typeface="Calibri"/>
                        </a:rPr>
                        <a:t>12</a:t>
                      </a:r>
                    </a:p>
                  </a:txBody>
                  <a:tcPr marL="54864" marR="54864" marT="18288" marB="18288" anchor="ctr">
                    <a:solidFill>
                      <a:srgbClr val="FFFFFF"/>
                    </a:solidFill>
                  </a:tcPr>
                </a:tc>
              </a:tr>
              <a:tr h="416052">
                <a:tc>
                  <a:txBody>
                    <a:bodyPr wrap="square"/>
                    <a:lstStyle/>
                    <a:p>
                      <a:pPr algn="ctr">
                        <a:spcBef>
                          <a:spcPts val="0"/>
                        </a:spcBef>
                        <a:spcAft>
                          <a:spcPts val="0"/>
                        </a:spcAft>
                      </a:pPr>
                      <a:r>
                        <a:rPr lang="tr-TR" sz="1500" b="0" i="0">
                          <a:solidFill>
                            <a:srgbClr val="262626"/>
                          </a:solidFill>
                          <a:latin typeface="Calibri"/>
                        </a:rPr>
                        <a:t>4</a:t>
                      </a:r>
                    </a:p>
                  </a:txBody>
                  <a:tcPr marL="54864" marR="54864" marT="18288" marB="18288" anchor="ctr">
                    <a:solidFill>
                      <a:srgbClr val="E3F1E4"/>
                    </a:solidFill>
                  </a:tcPr>
                </a:tc>
                <a:tc>
                  <a:txBody>
                    <a:bodyPr wrap="square"/>
                    <a:lstStyle/>
                    <a:p>
                      <a:pPr algn="l">
                        <a:spcBef>
                          <a:spcPts val="0"/>
                        </a:spcBef>
                        <a:spcAft>
                          <a:spcPts val="0"/>
                        </a:spcAft>
                      </a:pPr>
                      <a:r>
                        <a:rPr lang="tr-TR" sz="1200" b="0" i="0">
                          <a:solidFill>
                            <a:srgbClr val="262626"/>
                          </a:solidFill>
                          <a:latin typeface="Calibri"/>
                        </a:rPr>
                        <a:t>Birincil ekonomik faaliyetlerle elde edilen ham maddelerin işlenerek insanların kullanabileceği hâle getirildiği faaliyetleri kapsayan sektör hangisidir?</a:t>
                      </a:r>
                    </a:p>
                  </a:txBody>
                  <a:tcPr marL="54864" marR="54864" marT="18288" marB="18288" anchor="ctr">
                    <a:solidFill>
                      <a:srgbClr val="E3F1E4"/>
                    </a:solidFill>
                  </a:tcPr>
                </a:tc>
                <a:tc>
                  <a:txBody>
                    <a:bodyPr wrap="square"/>
                    <a:lstStyle/>
                    <a:p>
                      <a:pPr algn="ctr">
                        <a:spcBef>
                          <a:spcPts val="0"/>
                        </a:spcBef>
                        <a:spcAft>
                          <a:spcPts val="0"/>
                        </a:spcAft>
                      </a:pPr>
                      <a:r>
                        <a:rPr lang="tr-TR" sz="1500" b="0" i="0">
                          <a:solidFill>
                            <a:srgbClr val="262626"/>
                          </a:solidFill>
                          <a:latin typeface="Calibri"/>
                        </a:rPr>
                        <a:t>13</a:t>
                      </a:r>
                    </a:p>
                  </a:txBody>
                  <a:tcPr marL="54864" marR="54864" marT="18288" marB="18288" anchor="ctr">
                    <a:solidFill>
                      <a:srgbClr val="E3F1E4"/>
                    </a:solidFill>
                  </a:tcPr>
                </a:tc>
              </a:tr>
              <a:tr h="416052">
                <a:tc>
                  <a:txBody>
                    <a:bodyPr wrap="square"/>
                    <a:lstStyle/>
                    <a:p>
                      <a:pPr algn="ctr">
                        <a:spcBef>
                          <a:spcPts val="0"/>
                        </a:spcBef>
                        <a:spcAft>
                          <a:spcPts val="0"/>
                        </a:spcAft>
                      </a:pPr>
                      <a:r>
                        <a:rPr lang="tr-TR" sz="1500" b="0" i="0">
                          <a:solidFill>
                            <a:srgbClr val="262626"/>
                          </a:solidFill>
                          <a:latin typeface="Calibri"/>
                        </a:rPr>
                        <a:t>5</a:t>
                      </a:r>
                    </a:p>
                  </a:txBody>
                  <a:tcPr marL="54864" marR="54864" marT="18288" marB="18288" anchor="ctr">
                    <a:solidFill>
                      <a:srgbClr val="FFFFFF"/>
                    </a:solidFill>
                  </a:tcPr>
                </a:tc>
                <a:tc>
                  <a:txBody>
                    <a:bodyPr wrap="square"/>
                    <a:lstStyle/>
                    <a:p>
                      <a:pPr algn="l">
                        <a:spcBef>
                          <a:spcPts val="0"/>
                        </a:spcBef>
                        <a:spcAft>
                          <a:spcPts val="0"/>
                        </a:spcAft>
                      </a:pPr>
                      <a:r>
                        <a:rPr lang="tr-TR" sz="1450" b="0" i="0">
                          <a:solidFill>
                            <a:srgbClr val="262626"/>
                          </a:solidFill>
                          <a:latin typeface="Calibri"/>
                        </a:rPr>
                        <a:t>Fiziksel ürünler yerine maddi olmayan mal ve hizmetler sağlayan ekonomik faaliyet kollarını kapsayan sektör hangisidir?</a:t>
                      </a:r>
                    </a:p>
                  </a:txBody>
                  <a:tcPr marL="54864" marR="54864" marT="18288" marB="18288" anchor="ctr">
                    <a:solidFill>
                      <a:srgbClr val="FFFFFF"/>
                    </a:solidFill>
                  </a:tcPr>
                </a:tc>
                <a:tc>
                  <a:txBody>
                    <a:bodyPr wrap="square"/>
                    <a:lstStyle/>
                    <a:p>
                      <a:pPr algn="ctr">
                        <a:spcBef>
                          <a:spcPts val="0"/>
                        </a:spcBef>
                        <a:spcAft>
                          <a:spcPts val="0"/>
                        </a:spcAft>
                      </a:pPr>
                      <a:r>
                        <a:rPr lang="tr-TR" sz="1500" b="0" i="0">
                          <a:solidFill>
                            <a:srgbClr val="262626"/>
                          </a:solidFill>
                          <a:latin typeface="Calibri"/>
                        </a:rPr>
                        <a:t>7</a:t>
                      </a:r>
                    </a:p>
                  </a:txBody>
                  <a:tcPr marL="54864" marR="54864" marT="18288" marB="18288" anchor="ctr">
                    <a:solidFill>
                      <a:srgbClr val="FFFFFF"/>
                    </a:solidFill>
                  </a:tcPr>
                </a:tc>
              </a:tr>
              <a:tr h="416052">
                <a:tc>
                  <a:txBody>
                    <a:bodyPr wrap="square"/>
                    <a:lstStyle/>
                    <a:p>
                      <a:pPr algn="ctr">
                        <a:spcBef>
                          <a:spcPts val="0"/>
                        </a:spcBef>
                        <a:spcAft>
                          <a:spcPts val="0"/>
                        </a:spcAft>
                      </a:pPr>
                      <a:r>
                        <a:rPr lang="tr-TR" sz="1500" b="0" i="0">
                          <a:solidFill>
                            <a:srgbClr val="262626"/>
                          </a:solidFill>
                          <a:latin typeface="Calibri"/>
                        </a:rPr>
                        <a:t>6</a:t>
                      </a:r>
                    </a:p>
                  </a:txBody>
                  <a:tcPr marL="54864" marR="54864" marT="18288" marB="18288" anchor="ctr">
                    <a:solidFill>
                      <a:srgbClr val="E3F1E4"/>
                    </a:solidFill>
                  </a:tcPr>
                </a:tc>
                <a:tc>
                  <a:txBody>
                    <a:bodyPr wrap="square"/>
                    <a:lstStyle/>
                    <a:p>
                      <a:pPr algn="l">
                        <a:spcBef>
                          <a:spcPts val="0"/>
                        </a:spcBef>
                        <a:spcAft>
                          <a:spcPts val="0"/>
                        </a:spcAft>
                      </a:pPr>
                      <a:r>
                        <a:rPr lang="tr-TR" sz="1500" b="0" i="0">
                          <a:solidFill>
                            <a:srgbClr val="262626"/>
                          </a:solidFill>
                          <a:latin typeface="Calibri"/>
                        </a:rPr>
                        <a:t>Birincil sektörde yer alan ekonomik faaliyetler hangileridir?</a:t>
                      </a:r>
                    </a:p>
                  </a:txBody>
                  <a:tcPr marL="54864" marR="54864" marT="18288" marB="18288" anchor="ctr">
                    <a:solidFill>
                      <a:srgbClr val="E3F1E4"/>
                    </a:solidFill>
                  </a:tcPr>
                </a:tc>
                <a:tc>
                  <a:txBody>
                    <a:bodyPr wrap="square"/>
                    <a:lstStyle/>
                    <a:p>
                      <a:pPr algn="ctr">
                        <a:spcBef>
                          <a:spcPts val="0"/>
                        </a:spcBef>
                        <a:spcAft>
                          <a:spcPts val="0"/>
                        </a:spcAft>
                      </a:pPr>
                      <a:r>
                        <a:rPr lang="tr-TR" sz="1500" b="0" i="0">
                          <a:solidFill>
                            <a:srgbClr val="262626"/>
                          </a:solidFill>
                          <a:latin typeface="Calibri"/>
                        </a:rPr>
                        <a:t>3, 15</a:t>
                      </a:r>
                    </a:p>
                  </a:txBody>
                  <a:tcPr marL="54864" marR="54864" marT="18288" marB="18288" anchor="ctr">
                    <a:solidFill>
                      <a:srgbClr val="E3F1E4"/>
                    </a:solidFill>
                  </a:tcPr>
                </a:tc>
              </a:tr>
              <a:tr h="416052">
                <a:tc>
                  <a:txBody>
                    <a:bodyPr wrap="square"/>
                    <a:lstStyle/>
                    <a:p>
                      <a:pPr algn="ctr">
                        <a:spcBef>
                          <a:spcPts val="0"/>
                        </a:spcBef>
                        <a:spcAft>
                          <a:spcPts val="0"/>
                        </a:spcAft>
                      </a:pPr>
                      <a:r>
                        <a:rPr lang="tr-TR" sz="1500" b="0" i="0">
                          <a:solidFill>
                            <a:srgbClr val="262626"/>
                          </a:solidFill>
                          <a:latin typeface="Calibri"/>
                        </a:rPr>
                        <a:t>7</a:t>
                      </a:r>
                    </a:p>
                  </a:txBody>
                  <a:tcPr marL="54864" marR="54864" marT="18288" marB="18288" anchor="ctr">
                    <a:solidFill>
                      <a:srgbClr val="FFFFFF"/>
                    </a:solidFill>
                  </a:tcPr>
                </a:tc>
                <a:tc>
                  <a:txBody>
                    <a:bodyPr wrap="square"/>
                    <a:lstStyle/>
                    <a:p>
                      <a:pPr algn="l">
                        <a:spcBef>
                          <a:spcPts val="0"/>
                        </a:spcBef>
                        <a:spcAft>
                          <a:spcPts val="0"/>
                        </a:spcAft>
                      </a:pPr>
                      <a:r>
                        <a:rPr lang="tr-TR" sz="1500" b="0" i="0">
                          <a:solidFill>
                            <a:srgbClr val="262626"/>
                          </a:solidFill>
                          <a:latin typeface="Calibri"/>
                        </a:rPr>
                        <a:t>İkincil sektörde yer alan ekonomik faaliyetler hangileridir?</a:t>
                      </a:r>
                    </a:p>
                  </a:txBody>
                  <a:tcPr marL="54864" marR="54864" marT="18288" marB="18288" anchor="ctr">
                    <a:solidFill>
                      <a:srgbClr val="FFFFFF"/>
                    </a:solidFill>
                  </a:tcPr>
                </a:tc>
                <a:tc>
                  <a:txBody>
                    <a:bodyPr wrap="square"/>
                    <a:lstStyle/>
                    <a:p>
                      <a:pPr algn="ctr">
                        <a:spcBef>
                          <a:spcPts val="0"/>
                        </a:spcBef>
                        <a:spcAft>
                          <a:spcPts val="0"/>
                        </a:spcAft>
                      </a:pPr>
                      <a:r>
                        <a:rPr lang="tr-TR" sz="1500" b="0" i="0">
                          <a:solidFill>
                            <a:srgbClr val="262626"/>
                          </a:solidFill>
                          <a:latin typeface="Calibri"/>
                        </a:rPr>
                        <a:t>4</a:t>
                      </a:r>
                    </a:p>
                  </a:txBody>
                  <a:tcPr marL="54864" marR="54864" marT="18288" marB="18288" anchor="ctr">
                    <a:solidFill>
                      <a:srgbClr val="FFFFFF"/>
                    </a:solidFill>
                  </a:tcPr>
                </a:tc>
              </a:tr>
              <a:tr h="416052">
                <a:tc>
                  <a:txBody>
                    <a:bodyPr wrap="square"/>
                    <a:lstStyle/>
                    <a:p>
                      <a:pPr algn="ctr">
                        <a:spcBef>
                          <a:spcPts val="0"/>
                        </a:spcBef>
                        <a:spcAft>
                          <a:spcPts val="0"/>
                        </a:spcAft>
                      </a:pPr>
                      <a:r>
                        <a:rPr lang="tr-TR" sz="1500" b="0" i="0">
                          <a:solidFill>
                            <a:srgbClr val="262626"/>
                          </a:solidFill>
                          <a:latin typeface="Calibri"/>
                        </a:rPr>
                        <a:t>8</a:t>
                      </a:r>
                    </a:p>
                  </a:txBody>
                  <a:tcPr marL="54864" marR="54864" marT="18288" marB="18288" anchor="ctr">
                    <a:solidFill>
                      <a:srgbClr val="E3F1E4"/>
                    </a:solidFill>
                  </a:tcPr>
                </a:tc>
                <a:tc>
                  <a:txBody>
                    <a:bodyPr wrap="square"/>
                    <a:lstStyle/>
                    <a:p>
                      <a:pPr algn="l">
                        <a:spcBef>
                          <a:spcPts val="0"/>
                        </a:spcBef>
                        <a:spcAft>
                          <a:spcPts val="0"/>
                        </a:spcAft>
                      </a:pPr>
                      <a:r>
                        <a:rPr lang="tr-TR" sz="1500" b="0" i="0">
                          <a:solidFill>
                            <a:srgbClr val="262626"/>
                          </a:solidFill>
                          <a:latin typeface="Calibri"/>
                        </a:rPr>
                        <a:t>Üçüncül sektörde yer alan ekonomik faaliyetler hangileridir?</a:t>
                      </a:r>
                    </a:p>
                  </a:txBody>
                  <a:tcPr marL="54864" marR="54864" marT="18288" marB="18288" anchor="ctr">
                    <a:solidFill>
                      <a:srgbClr val="E3F1E4"/>
                    </a:solidFill>
                  </a:tcPr>
                </a:tc>
                <a:tc>
                  <a:txBody>
                    <a:bodyPr wrap="square"/>
                    <a:lstStyle/>
                    <a:p>
                      <a:pPr algn="ctr">
                        <a:spcBef>
                          <a:spcPts val="0"/>
                        </a:spcBef>
                        <a:spcAft>
                          <a:spcPts val="0"/>
                        </a:spcAft>
                      </a:pPr>
                      <a:r>
                        <a:rPr lang="tr-TR" sz="1500" b="0" i="0">
                          <a:solidFill>
                            <a:srgbClr val="262626"/>
                          </a:solidFill>
                          <a:latin typeface="Calibri"/>
                        </a:rPr>
                        <a:t>5, 8, 11 *</a:t>
                      </a:r>
                    </a:p>
                  </a:txBody>
                  <a:tcPr marL="54864" marR="54864" marT="18288" marB="18288" anchor="ctr">
                    <a:solidFill>
                      <a:srgbClr val="E3F1E4"/>
                    </a:solidFill>
                  </a:tcPr>
                </a:tc>
              </a:tr>
              <a:tr h="416052">
                <a:tc>
                  <a:txBody>
                    <a:bodyPr wrap="square"/>
                    <a:lstStyle/>
                    <a:p>
                      <a:pPr algn="ctr">
                        <a:spcBef>
                          <a:spcPts val="0"/>
                        </a:spcBef>
                        <a:spcAft>
                          <a:spcPts val="0"/>
                        </a:spcAft>
                      </a:pPr>
                      <a:r>
                        <a:rPr lang="tr-TR" sz="1500" b="0" i="0">
                          <a:solidFill>
                            <a:srgbClr val="262626"/>
                          </a:solidFill>
                          <a:latin typeface="Calibri"/>
                        </a:rPr>
                        <a:t>9</a:t>
                      </a:r>
                    </a:p>
                  </a:txBody>
                  <a:tcPr marL="54864" marR="54864" marT="18288" marB="18288" anchor="ctr">
                    <a:solidFill>
                      <a:srgbClr val="FFFFFF"/>
                    </a:solidFill>
                  </a:tcPr>
                </a:tc>
                <a:tc>
                  <a:txBody>
                    <a:bodyPr wrap="square"/>
                    <a:lstStyle/>
                    <a:p>
                      <a:pPr algn="l">
                        <a:spcBef>
                          <a:spcPts val="0"/>
                        </a:spcBef>
                        <a:spcAft>
                          <a:spcPts val="0"/>
                        </a:spcAft>
                      </a:pPr>
                      <a:r>
                        <a:rPr lang="tr-TR" sz="1500" b="0" i="0">
                          <a:solidFill>
                            <a:srgbClr val="262626"/>
                          </a:solidFill>
                          <a:latin typeface="Calibri"/>
                        </a:rPr>
                        <a:t>Dördüncül sektörde yer alan ekonomik faaliyetler hangileridir?</a:t>
                      </a:r>
                    </a:p>
                  </a:txBody>
                  <a:tcPr marL="54864" marR="54864" marT="18288" marB="18288" anchor="ctr">
                    <a:solidFill>
                      <a:srgbClr val="FFFFFF"/>
                    </a:solidFill>
                  </a:tcPr>
                </a:tc>
                <a:tc>
                  <a:txBody>
                    <a:bodyPr wrap="square"/>
                    <a:lstStyle/>
                    <a:p>
                      <a:pPr algn="ctr">
                        <a:spcBef>
                          <a:spcPts val="0"/>
                        </a:spcBef>
                        <a:spcAft>
                          <a:spcPts val="0"/>
                        </a:spcAft>
                      </a:pPr>
                      <a:r>
                        <a:rPr lang="tr-TR" sz="1500" b="0" i="0">
                          <a:solidFill>
                            <a:srgbClr val="262626"/>
                          </a:solidFill>
                          <a:latin typeface="Calibri"/>
                        </a:rPr>
                        <a:t>2, 6, 14</a:t>
                      </a:r>
                    </a:p>
                  </a:txBody>
                  <a:tcPr marL="54864" marR="54864" marT="18288" marB="18288" anchor="ctr">
                    <a:solidFill>
                      <a:srgbClr val="FFFFFF"/>
                    </a:solidFill>
                  </a:tcPr>
                </a:tc>
              </a:tr>
              <a:tr h="416052">
                <a:tc>
                  <a:txBody>
                    <a:bodyPr wrap="square"/>
                    <a:lstStyle/>
                    <a:p>
                      <a:pPr algn="ctr">
                        <a:spcBef>
                          <a:spcPts val="0"/>
                        </a:spcBef>
                        <a:spcAft>
                          <a:spcPts val="0"/>
                        </a:spcAft>
                      </a:pPr>
                      <a:r>
                        <a:rPr lang="tr-TR" sz="1500" b="0" i="0">
                          <a:solidFill>
                            <a:srgbClr val="262626"/>
                          </a:solidFill>
                          <a:latin typeface="Calibri"/>
                        </a:rPr>
                        <a:t>10</a:t>
                      </a:r>
                    </a:p>
                  </a:txBody>
                  <a:tcPr marL="54864" marR="54864" marT="18288" marB="18288" anchor="ctr">
                    <a:solidFill>
                      <a:srgbClr val="E3F1E4"/>
                    </a:solidFill>
                  </a:tcPr>
                </a:tc>
                <a:tc>
                  <a:txBody>
                    <a:bodyPr wrap="square"/>
                    <a:lstStyle/>
                    <a:p>
                      <a:pPr algn="l">
                        <a:spcBef>
                          <a:spcPts val="0"/>
                        </a:spcBef>
                        <a:spcAft>
                          <a:spcPts val="0"/>
                        </a:spcAft>
                      </a:pPr>
                      <a:r>
                        <a:rPr lang="tr-TR" sz="1500" b="0" i="0">
                          <a:solidFill>
                            <a:srgbClr val="262626"/>
                          </a:solidFill>
                          <a:latin typeface="Calibri"/>
                        </a:rPr>
                        <a:t>Beşincil sektörde yer alan ekonomik faaliyetler hangileridir?</a:t>
                      </a:r>
                    </a:p>
                  </a:txBody>
                  <a:tcPr marL="54864" marR="54864" marT="18288" marB="18288" anchor="ctr">
                    <a:solidFill>
                      <a:srgbClr val="E3F1E4"/>
                    </a:solidFill>
                  </a:tcPr>
                </a:tc>
                <a:tc>
                  <a:txBody>
                    <a:bodyPr wrap="square"/>
                    <a:lstStyle/>
                    <a:p>
                      <a:pPr algn="ctr">
                        <a:spcBef>
                          <a:spcPts val="0"/>
                        </a:spcBef>
                        <a:spcAft>
                          <a:spcPts val="0"/>
                        </a:spcAft>
                      </a:pPr>
                      <a:r>
                        <a:rPr lang="tr-TR" sz="1500" b="0" i="0">
                          <a:solidFill>
                            <a:srgbClr val="262626"/>
                          </a:solidFill>
                          <a:latin typeface="Calibri"/>
                        </a:rPr>
                        <a:t>9</a:t>
                      </a:r>
                    </a:p>
                  </a:txBody>
                  <a:tcPr marL="54864" marR="54864" marT="18288" marB="18288" anchor="ctr">
                    <a:solidFill>
                      <a:srgbClr val="E3F1E4"/>
                    </a:solidFill>
                  </a:tcPr>
                </a:tc>
              </a:tr>
            </a:tbl>
          </a:graphicData>
        </a:graphic>
      </p:graphicFrame>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152</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59 / 210</a:t>
            </a:r>
          </a:p>
        </p:txBody>
      </p:sp>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6858000"/>
          </a:xfrm>
          <a:prstGeom prst="rect">
            <a:avLst/>
          </a:prstGeom>
          <a:solidFill>
            <a:srgbClr val="2C6E8F"/>
          </a:solidFill>
          <a:ln>
            <a:noFill/>
          </a:ln>
          <a:effectLst/>
        </p:spPr>
        <p:txBody>
          <a:bodyPr rtlCol="0" anchor="ctr"/>
          <a:lstStyle/>
          <a:p/>
        </p:txBody>
      </p:sp>
      <p:sp>
        <p:nvSpPr>
          <p:cNvPr id="3" name="Rectangle 2"/>
          <p:cNvSpPr/>
          <p:nvPr/>
        </p:nvSpPr>
        <p:spPr>
          <a:xfrm>
            <a:off x="0" y="6199632"/>
            <a:ext cx="12191695" cy="73152"/>
          </a:xfrm>
          <a:prstGeom prst="rect">
            <a:avLst/>
          </a:prstGeom>
          <a:solidFill>
            <a:srgbClr val="FCC021"/>
          </a:solidFill>
          <a:ln>
            <a:noFill/>
          </a:ln>
          <a:effectLst/>
        </p:spPr>
        <p:txBody>
          <a:bodyPr rtlCol="0" anchor="ctr"/>
          <a:lstStyle/>
          <a:p/>
        </p:txBody>
      </p:sp>
      <p:sp>
        <p:nvSpPr>
          <p:cNvPr id="4" name="TextBox 3"/>
          <p:cNvSpPr txBox="1"/>
          <p:nvPr/>
        </p:nvSpPr>
        <p:spPr>
          <a:xfrm>
            <a:off x="548640" y="320040"/>
            <a:ext cx="2377440" cy="502920"/>
          </a:xfrm>
          <a:prstGeom prst="rect">
            <a:avLst/>
          </a:prstGeom>
          <a:noFill/>
        </p:spPr>
        <p:txBody>
          <a:bodyPr wrap="square" anchor="t" lIns="73152" rIns="73152" tIns="36576" bIns="36576">
            <a:noAutofit/>
          </a:bodyPr>
          <a:lstStyle/>
          <a:p>
            <a:pPr algn="l">
              <a:spcBef>
                <a:spcPts val="0"/>
              </a:spcBef>
              <a:spcAft>
                <a:spcPts val="0"/>
              </a:spcAft>
            </a:pPr>
            <a:r>
              <a:rPr lang="tr-TR" sz="2400" b="1" i="0">
                <a:solidFill>
                  <a:srgbClr val="FCC021"/>
                </a:solidFill>
                <a:latin typeface="Calibri"/>
              </a:rPr>
              <a:t>21. HAFTA</a:t>
            </a:r>
          </a:p>
        </p:txBody>
      </p:sp>
      <p:sp>
        <p:nvSpPr>
          <p:cNvPr id="5" name="TextBox 4"/>
          <p:cNvSpPr txBox="1"/>
          <p:nvPr/>
        </p:nvSpPr>
        <p:spPr>
          <a:xfrm>
            <a:off x="411480" y="731520"/>
            <a:ext cx="2377440" cy="2514600"/>
          </a:xfrm>
          <a:prstGeom prst="rect">
            <a:avLst/>
          </a:prstGeom>
          <a:noFill/>
        </p:spPr>
        <p:txBody>
          <a:bodyPr wrap="square" anchor="t" lIns="73152" rIns="73152" tIns="0" bIns="0">
            <a:noAutofit/>
          </a:bodyPr>
          <a:lstStyle/>
          <a:p>
            <a:pPr algn="l">
              <a:spcBef>
                <a:spcPts val="0"/>
              </a:spcBef>
              <a:spcAft>
                <a:spcPts val="0"/>
              </a:spcAft>
            </a:pPr>
            <a:r>
              <a:rPr lang="tr-TR" sz="16000" b="1" i="0">
                <a:solidFill>
                  <a:srgbClr val="FCC021"/>
                </a:solidFill>
                <a:latin typeface="Calibri"/>
              </a:rPr>
              <a:t>21</a:t>
            </a:r>
          </a:p>
        </p:txBody>
      </p:sp>
      <p:sp>
        <p:nvSpPr>
          <p:cNvPr id="6" name="TextBox 5"/>
          <p:cNvSpPr txBox="1"/>
          <p:nvPr/>
        </p:nvSpPr>
        <p:spPr>
          <a:xfrm>
            <a:off x="2834640" y="411480"/>
            <a:ext cx="8869680" cy="1051560"/>
          </a:xfrm>
          <a:prstGeom prst="rect">
            <a:avLst/>
          </a:prstGeom>
          <a:noFill/>
        </p:spPr>
        <p:txBody>
          <a:bodyPr wrap="square" anchor="ctr" lIns="73152" rIns="73152" tIns="36576" bIns="36576">
            <a:noAutofit/>
          </a:bodyPr>
          <a:lstStyle/>
          <a:p>
            <a:pPr algn="l">
              <a:spcBef>
                <a:spcPts val="0"/>
              </a:spcBef>
              <a:spcAft>
                <a:spcPts val="0"/>
              </a:spcAft>
            </a:pPr>
            <a:r>
              <a:rPr lang="tr-TR" sz="4000" b="1" i="0">
                <a:solidFill>
                  <a:srgbClr val="FFFFFF"/>
                </a:solidFill>
                <a:latin typeface="Calibri"/>
              </a:rPr>
              <a:t>Ekonomik Sektörler ve Gelişmişlik</a:t>
            </a:r>
          </a:p>
        </p:txBody>
      </p:sp>
      <p:sp>
        <p:nvSpPr>
          <p:cNvPr id="7" name="TextBox 6"/>
          <p:cNvSpPr txBox="1"/>
          <p:nvPr/>
        </p:nvSpPr>
        <p:spPr>
          <a:xfrm>
            <a:off x="2834640" y="1481328"/>
            <a:ext cx="8869680" cy="411480"/>
          </a:xfrm>
          <a:prstGeom prst="rect">
            <a:avLst/>
          </a:prstGeom>
          <a:noFill/>
        </p:spPr>
        <p:txBody>
          <a:bodyPr wrap="square" anchor="t" lIns="73152" rIns="73152" tIns="36576" bIns="36576">
            <a:noAutofit/>
          </a:bodyPr>
          <a:lstStyle/>
          <a:p>
            <a:pPr algn="l">
              <a:spcBef>
                <a:spcPts val="0"/>
              </a:spcBef>
              <a:spcAft>
                <a:spcPts val="0"/>
              </a:spcAft>
            </a:pPr>
            <a:r>
              <a:rPr lang="tr-TR" sz="1800" b="0" i="0">
                <a:solidFill>
                  <a:srgbClr val="E3ECF5"/>
                </a:solidFill>
                <a:latin typeface="Calibri"/>
              </a:rPr>
              <a:t>22-26 Şubat 2027 · 2. ders saati</a:t>
            </a:r>
          </a:p>
        </p:txBody>
      </p:sp>
      <p:sp>
        <p:nvSpPr>
          <p:cNvPr id="8" name="Rounded Rectangle 7"/>
          <p:cNvSpPr/>
          <p:nvPr/>
        </p:nvSpPr>
        <p:spPr>
          <a:xfrm>
            <a:off x="2834640" y="2011680"/>
            <a:ext cx="8869680" cy="4023360"/>
          </a:xfrm>
          <a:prstGeom prst="roundRect">
            <a:avLst>
              <a:gd name="adj" fmla="val 5000"/>
            </a:avLst>
          </a:prstGeom>
          <a:solidFill>
            <a:srgbClr val="FFFFFF">
              <a:alpha val="12000"/>
            </a:srgbClr>
          </a:solidFill>
          <a:ln>
            <a:noFill/>
          </a:ln>
          <a:effectLst/>
        </p:spPr>
        <p:txBody>
          <a:bodyPr rtlCol="0" anchor="ctr"/>
          <a:lstStyle/>
          <a:p/>
        </p:txBody>
      </p:sp>
      <p:sp>
        <p:nvSpPr>
          <p:cNvPr id="9" name="TextBox 8"/>
          <p:cNvSpPr txBox="1"/>
          <p:nvPr/>
        </p:nvSpPr>
        <p:spPr>
          <a:xfrm>
            <a:off x="3063240" y="2148840"/>
            <a:ext cx="8412480" cy="365760"/>
          </a:xfrm>
          <a:prstGeom prst="rect">
            <a:avLst/>
          </a:prstGeom>
          <a:noFill/>
        </p:spPr>
        <p:txBody>
          <a:bodyPr wrap="square" anchor="t" lIns="73152" rIns="73152" tIns="36576" bIns="36576">
            <a:noAutofit/>
          </a:bodyPr>
          <a:lstStyle/>
          <a:p>
            <a:pPr algn="l">
              <a:spcBef>
                <a:spcPts val="0"/>
              </a:spcBef>
              <a:spcAft>
                <a:spcPts val="0"/>
              </a:spcAft>
            </a:pPr>
            <a:r>
              <a:rPr lang="tr-TR" sz="1600" b="1" i="0">
                <a:solidFill>
                  <a:srgbClr val="FCC021"/>
                </a:solidFill>
                <a:latin typeface="Calibri"/>
              </a:rPr>
              <a:t>ÖĞRENME ÇIKTISI · COĞ.10.5.2</a:t>
            </a:r>
          </a:p>
        </p:txBody>
      </p:sp>
      <p:sp>
        <p:nvSpPr>
          <p:cNvPr id="10" name="TextBox 9"/>
          <p:cNvSpPr txBox="1"/>
          <p:nvPr/>
        </p:nvSpPr>
        <p:spPr>
          <a:xfrm>
            <a:off x="3063240" y="2532888"/>
            <a:ext cx="8412480" cy="1260602"/>
          </a:xfrm>
          <a:prstGeom prst="rect">
            <a:avLst/>
          </a:prstGeom>
          <a:noFill/>
        </p:spPr>
        <p:txBody>
          <a:bodyPr wrap="square" anchor="t" lIns="73152" rIns="73152" tIns="36576" bIns="36576">
            <a:noAutofit/>
          </a:bodyPr>
          <a:lstStyle/>
          <a:p>
            <a:pPr algn="l">
              <a:spcBef>
                <a:spcPts val="0"/>
              </a:spcBef>
              <a:spcAft>
                <a:spcPts val="0"/>
              </a:spcAft>
            </a:pPr>
            <a:r>
              <a:rPr lang="tr-TR" sz="2500" b="1" i="0">
                <a:solidFill>
                  <a:srgbClr val="FFFFFF"/>
                </a:solidFill>
                <a:latin typeface="Calibri"/>
              </a:rPr>
              <a:t>Ekonomik sektörlerin dağılımını gösteren tablo, grafik, şekil ve/veya diyagramlar üzerinden farklı gelişmişlik seviyesine sahip ülkeleri karşılaştırabilme</a:t>
            </a:r>
          </a:p>
        </p:txBody>
      </p:sp>
      <p:sp>
        <p:nvSpPr>
          <p:cNvPr id="11" name="TextBox 10"/>
          <p:cNvSpPr txBox="1"/>
          <p:nvPr/>
        </p:nvSpPr>
        <p:spPr>
          <a:xfrm>
            <a:off x="3063240" y="3903218"/>
            <a:ext cx="8412480" cy="347472"/>
          </a:xfrm>
          <a:prstGeom prst="rect">
            <a:avLst/>
          </a:prstGeom>
          <a:noFill/>
        </p:spPr>
        <p:txBody>
          <a:bodyPr wrap="square" anchor="t" lIns="73152" rIns="73152" tIns="36576" bIns="36576">
            <a:noAutofit/>
          </a:bodyPr>
          <a:lstStyle/>
          <a:p>
            <a:pPr algn="l">
              <a:spcBef>
                <a:spcPts val="0"/>
              </a:spcBef>
              <a:spcAft>
                <a:spcPts val="0"/>
              </a:spcAft>
            </a:pPr>
            <a:r>
              <a:rPr lang="tr-TR" sz="1500" b="1" i="0">
                <a:solidFill>
                  <a:srgbClr val="FCC021"/>
                </a:solidFill>
                <a:latin typeface="Calibri"/>
              </a:rPr>
              <a:t>Süreç bileşenleri</a:t>
            </a:r>
          </a:p>
        </p:txBody>
      </p:sp>
      <p:sp>
        <p:nvSpPr>
          <p:cNvPr id="12" name="TextBox 11"/>
          <p:cNvSpPr txBox="1"/>
          <p:nvPr/>
        </p:nvSpPr>
        <p:spPr>
          <a:xfrm>
            <a:off x="3063240" y="4268978"/>
            <a:ext cx="8412480" cy="1656334"/>
          </a:xfrm>
          <a:prstGeom prst="rect">
            <a:avLst/>
          </a:prstGeom>
          <a:noFill/>
        </p:spPr>
        <p:txBody>
          <a:bodyPr wrap="square" anchor="t" lIns="73152" rIns="73152" tIns="36576" bIns="36576">
            <a:noAutofit/>
          </a:bodyPr>
          <a:lstStyle/>
          <a:p>
            <a:pPr algn="l" marL="328946" indent="-328946">
              <a:spcBef>
                <a:spcPts val="0"/>
              </a:spcBef>
              <a:spcAft>
                <a:spcPts val="0"/>
              </a:spcAft>
            </a:pPr>
            <a:r>
              <a:rPr lang="tr-TR" sz="2000" b="1" i="0">
                <a:solidFill>
                  <a:srgbClr val="FCC021"/>
                </a:solidFill>
                <a:latin typeface="Calibri"/>
              </a:rPr>
              <a:t>a)  </a:t>
            </a:r>
            <a:r>
              <a:rPr lang="tr-TR" sz="2000" b="0" i="0">
                <a:solidFill>
                  <a:srgbClr val="FFFFFF"/>
                </a:solidFill>
                <a:latin typeface="Calibri"/>
              </a:rPr>
              <a:t>Farklı gelişmişlik seviyesine sahip ülkelerde ekonomik sektörlerin dağılımını gösteren tablo, grafik, şekil ve/veya diyagramları bileşenleriyle tanır ve anlamlandırır.</a:t>
            </a:r>
          </a:p>
        </p:txBody>
      </p:sp>
      <p:sp>
        <p:nvSpPr>
          <p:cNvPr id="13" name="TextBox 12"/>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F0F0F0"/>
                </a:solidFill>
                <a:latin typeface="Calibri"/>
              </a:rPr>
              <a:t>10. Sınıf Coğrafya · 5. Ünite: Ekonomik Faaliyetler ve Etkileri</a:t>
            </a:r>
          </a:p>
        </p:txBody>
      </p:sp>
      <p:sp>
        <p:nvSpPr>
          <p:cNvPr id="14" name="TextBox 1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F0F0F0"/>
                </a:solidFill>
                <a:latin typeface="Calibri"/>
              </a:rPr>
              <a:t>60 / 210</a:t>
            </a:r>
          </a:p>
        </p:txBody>
      </p:sp>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5.2 Ekonomik sektörler ve gelişmişlik</a:t>
            </a:r>
          </a:p>
        </p:txBody>
      </p:sp>
      <p:sp>
        <p:nvSpPr>
          <p:cNvPr id="5" name="Rounded Rectangle 4"/>
          <p:cNvSpPr/>
          <p:nvPr/>
        </p:nvSpPr>
        <p:spPr>
          <a:xfrm>
            <a:off x="9555480" y="201168"/>
            <a:ext cx="2221992" cy="475488"/>
          </a:xfrm>
          <a:prstGeom prst="roundRect">
            <a:avLst>
              <a:gd name="adj" fmla="val 50000"/>
            </a:avLst>
          </a:prstGeom>
          <a:solidFill>
            <a:srgbClr val="2C6E8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5.2</a:t>
            </a:r>
          </a:p>
        </p:txBody>
      </p:sp>
      <p:sp>
        <p:nvSpPr>
          <p:cNvPr id="6" name="Rounded Rectangle 5"/>
          <p:cNvSpPr/>
          <p:nvPr/>
        </p:nvSpPr>
        <p:spPr>
          <a:xfrm>
            <a:off x="502920" y="1243584"/>
            <a:ext cx="11185855" cy="1051560"/>
          </a:xfrm>
          <a:prstGeom prst="roundRect">
            <a:avLst>
              <a:gd name="adj" fmla="val 8000"/>
            </a:avLst>
          </a:prstGeom>
          <a:solidFill>
            <a:srgbClr val="F0F0F0"/>
          </a:solidFill>
          <a:ln>
            <a:noFill/>
          </a:ln>
          <a:effectLst/>
        </p:spPr>
        <p:txBody>
          <a:bodyPr rtlCol="0" anchor="ctr"/>
          <a:lstStyle/>
          <a:p/>
        </p:txBody>
      </p:sp>
      <p:sp>
        <p:nvSpPr>
          <p:cNvPr id="7" name="Rectangle 6"/>
          <p:cNvSpPr/>
          <p:nvPr/>
        </p:nvSpPr>
        <p:spPr>
          <a:xfrm>
            <a:off x="502920" y="1243584"/>
            <a:ext cx="118872" cy="1051560"/>
          </a:xfrm>
          <a:prstGeom prst="rect">
            <a:avLst/>
          </a:prstGeom>
          <a:solidFill>
            <a:srgbClr val="2C6E8F"/>
          </a:solidFill>
          <a:ln>
            <a:noFill/>
          </a:ln>
          <a:effectLst/>
        </p:spPr>
        <p:txBody>
          <a:bodyPr rtlCol="0" anchor="ctr"/>
          <a:lstStyle/>
          <a:p/>
        </p:txBody>
      </p:sp>
      <p:sp>
        <p:nvSpPr>
          <p:cNvPr id="8" name="TextBox 7"/>
          <p:cNvSpPr txBox="1"/>
          <p:nvPr/>
        </p:nvSpPr>
        <p:spPr>
          <a:xfrm>
            <a:off x="777240" y="1243584"/>
            <a:ext cx="10774375" cy="1051560"/>
          </a:xfrm>
          <a:prstGeom prst="rect">
            <a:avLst/>
          </a:prstGeom>
          <a:noFill/>
        </p:spPr>
        <p:txBody>
          <a:bodyPr wrap="square" anchor="ctr" lIns="73152" rIns="73152" tIns="36576" bIns="36576">
            <a:noAutofit/>
          </a:bodyPr>
          <a:lstStyle/>
          <a:p>
            <a:pPr algn="l">
              <a:spcBef>
                <a:spcPts val="0"/>
              </a:spcBef>
              <a:spcAft>
                <a:spcPts val="0"/>
              </a:spcAft>
            </a:pPr>
            <a:r>
              <a:rPr lang="tr-TR" sz="2300" b="0" i="0">
                <a:solidFill>
                  <a:srgbClr val="262626"/>
                </a:solidFill>
                <a:latin typeface="Calibri"/>
              </a:rPr>
              <a:t>Çalışan nüfusun ekonomik sektörlere dağılışı ile ülkelerin gelişmişlik seviyeleri arasında güçlü bir ilişki söz konusudur.</a:t>
            </a:r>
          </a:p>
        </p:txBody>
      </p:sp>
      <p:sp>
        <p:nvSpPr>
          <p:cNvPr id="9" name="Rounded Rectangle 8"/>
          <p:cNvSpPr/>
          <p:nvPr/>
        </p:nvSpPr>
        <p:spPr>
          <a:xfrm>
            <a:off x="502920" y="2432304"/>
            <a:ext cx="11185855" cy="1143000"/>
          </a:xfrm>
          <a:prstGeom prst="roundRect">
            <a:avLst>
              <a:gd name="adj" fmla="val 8000"/>
            </a:avLst>
          </a:prstGeom>
          <a:solidFill>
            <a:srgbClr val="FFF3D1"/>
          </a:solidFill>
          <a:ln>
            <a:noFill/>
          </a:ln>
          <a:effectLst/>
        </p:spPr>
        <p:txBody>
          <a:bodyPr rtlCol="0" anchor="ctr" wrap="square" lIns="228600" rIns="228600" tIns="73152" bIns="73152">
            <a:noAutofit/>
          </a:bodyPr>
          <a:lstStyle/>
          <a:p>
            <a:pPr algn="l">
              <a:spcBef>
                <a:spcPts val="0"/>
              </a:spcBef>
              <a:spcAft>
                <a:spcPts val="528"/>
              </a:spcAft>
            </a:pPr>
            <a:r>
              <a:rPr lang="tr-TR" sz="1850" b="1" i="0">
                <a:solidFill>
                  <a:srgbClr val="FCC021"/>
                </a:solidFill>
                <a:latin typeface="Calibri"/>
              </a:rPr>
              <a:t>Bilgi Notu</a:t>
            </a:r>
          </a:p>
          <a:p>
            <a:pPr algn="l">
              <a:spcBef>
                <a:spcPts val="0"/>
              </a:spcBef>
              <a:spcAft>
                <a:spcPts val="0"/>
              </a:spcAft>
            </a:pPr>
            <a:r>
              <a:rPr lang="tr-TR" sz="1850" b="0" i="0">
                <a:solidFill>
                  <a:srgbClr val="262626"/>
                </a:solidFill>
                <a:latin typeface="Calibri"/>
              </a:rPr>
              <a:t>İstatistiki verilerde, dördüncül ve beşincil sektördeki faaliyet kollarına ait veriler üçüncül sektöre dâhil edilmektedir.</a:t>
            </a:r>
          </a:p>
        </p:txBody>
      </p:sp>
      <p:sp>
        <p:nvSpPr>
          <p:cNvPr id="10" name="TextBox 9"/>
          <p:cNvSpPr txBox="1"/>
          <p:nvPr/>
        </p:nvSpPr>
        <p:spPr>
          <a:xfrm>
            <a:off x="502920" y="3712464"/>
            <a:ext cx="11185855" cy="457200"/>
          </a:xfrm>
          <a:prstGeom prst="rect">
            <a:avLst/>
          </a:prstGeom>
          <a:noFill/>
        </p:spPr>
        <p:txBody>
          <a:bodyPr wrap="square" anchor="t" lIns="73152" rIns="73152" tIns="36576" bIns="36576">
            <a:noAutofit/>
          </a:bodyPr>
          <a:lstStyle/>
          <a:p>
            <a:pPr algn="l">
              <a:spcBef>
                <a:spcPts val="0"/>
              </a:spcBef>
              <a:spcAft>
                <a:spcPts val="0"/>
              </a:spcAft>
            </a:pPr>
            <a:r>
              <a:rPr lang="tr-TR" sz="2100" b="1" i="0">
                <a:solidFill>
                  <a:srgbClr val="262626"/>
                </a:solidFill>
                <a:latin typeface="Calibri"/>
              </a:rPr>
              <a:t>Bu yüzden grafiklerde üç sektör vardır:</a:t>
            </a:r>
          </a:p>
        </p:txBody>
      </p:sp>
      <p:sp>
        <p:nvSpPr>
          <p:cNvPr id="11" name="Rounded Rectangle 10"/>
          <p:cNvSpPr/>
          <p:nvPr/>
        </p:nvSpPr>
        <p:spPr>
          <a:xfrm>
            <a:off x="502920" y="4233672"/>
            <a:ext cx="3576218" cy="777240"/>
          </a:xfrm>
          <a:prstGeom prst="roundRect">
            <a:avLst>
              <a:gd name="adj" fmla="val 20000"/>
            </a:avLst>
          </a:prstGeom>
          <a:solidFill>
            <a:srgbClr val="2E7D5B"/>
          </a:solidFill>
          <a:ln>
            <a:noFill/>
          </a:ln>
          <a:effectLst/>
        </p:spPr>
        <p:txBody>
          <a:bodyPr rtlCol="0" anchor="ctr" wrap="square" lIns="128016" rIns="128016" tIns="73152" bIns="73152">
            <a:noAutofit/>
          </a:bodyPr>
          <a:lstStyle/>
          <a:p>
            <a:pPr algn="ctr">
              <a:spcBef>
                <a:spcPts val="0"/>
              </a:spcBef>
              <a:spcAft>
                <a:spcPts val="0"/>
              </a:spcAft>
            </a:pPr>
            <a:r>
              <a:rPr lang="tr-TR" sz="2800" b="1" i="0">
                <a:solidFill>
                  <a:srgbClr val="FFFFFF"/>
                </a:solidFill>
                <a:latin typeface="Calibri"/>
              </a:rPr>
              <a:t>TARIM</a:t>
            </a:r>
          </a:p>
        </p:txBody>
      </p:sp>
      <p:sp>
        <p:nvSpPr>
          <p:cNvPr id="12" name="TextBox 11"/>
          <p:cNvSpPr txBox="1"/>
          <p:nvPr/>
        </p:nvSpPr>
        <p:spPr>
          <a:xfrm>
            <a:off x="502920" y="5056632"/>
            <a:ext cx="3576218" cy="457200"/>
          </a:xfrm>
          <a:prstGeom prst="rect">
            <a:avLst/>
          </a:prstGeom>
          <a:noFill/>
        </p:spPr>
        <p:txBody>
          <a:bodyPr wrap="square" anchor="t" lIns="73152" rIns="73152" tIns="36576" bIns="36576">
            <a:noAutofit/>
          </a:bodyPr>
          <a:lstStyle/>
          <a:p>
            <a:pPr algn="ctr">
              <a:spcBef>
                <a:spcPts val="0"/>
              </a:spcBef>
              <a:spcAft>
                <a:spcPts val="0"/>
              </a:spcAft>
            </a:pPr>
            <a:r>
              <a:rPr lang="tr-TR" sz="1900" b="1" i="0">
                <a:solidFill>
                  <a:srgbClr val="2E7D5B"/>
                </a:solidFill>
                <a:latin typeface="Calibri"/>
              </a:rPr>
              <a:t>birincil sektör</a:t>
            </a:r>
          </a:p>
        </p:txBody>
      </p:sp>
      <p:sp>
        <p:nvSpPr>
          <p:cNvPr id="13" name="Rounded Rectangle 12"/>
          <p:cNvSpPr/>
          <p:nvPr/>
        </p:nvSpPr>
        <p:spPr>
          <a:xfrm>
            <a:off x="4307738" y="4233672"/>
            <a:ext cx="3576218" cy="777240"/>
          </a:xfrm>
          <a:prstGeom prst="roundRect">
            <a:avLst>
              <a:gd name="adj" fmla="val 20000"/>
            </a:avLst>
          </a:prstGeom>
          <a:solidFill>
            <a:srgbClr val="C0392B"/>
          </a:solidFill>
          <a:ln>
            <a:noFill/>
          </a:ln>
          <a:effectLst/>
        </p:spPr>
        <p:txBody>
          <a:bodyPr rtlCol="0" anchor="ctr" wrap="square" lIns="128016" rIns="128016" tIns="73152" bIns="73152">
            <a:noAutofit/>
          </a:bodyPr>
          <a:lstStyle/>
          <a:p>
            <a:pPr algn="ctr">
              <a:spcBef>
                <a:spcPts val="0"/>
              </a:spcBef>
              <a:spcAft>
                <a:spcPts val="0"/>
              </a:spcAft>
            </a:pPr>
            <a:r>
              <a:rPr lang="tr-TR" sz="2800" b="1" i="0">
                <a:solidFill>
                  <a:srgbClr val="FFFFFF"/>
                </a:solidFill>
                <a:latin typeface="Calibri"/>
              </a:rPr>
              <a:t>SANAYİ</a:t>
            </a:r>
          </a:p>
        </p:txBody>
      </p:sp>
      <p:sp>
        <p:nvSpPr>
          <p:cNvPr id="14" name="TextBox 13"/>
          <p:cNvSpPr txBox="1"/>
          <p:nvPr/>
        </p:nvSpPr>
        <p:spPr>
          <a:xfrm>
            <a:off x="4307738" y="5056632"/>
            <a:ext cx="3576218" cy="457200"/>
          </a:xfrm>
          <a:prstGeom prst="rect">
            <a:avLst/>
          </a:prstGeom>
          <a:noFill/>
        </p:spPr>
        <p:txBody>
          <a:bodyPr wrap="square" anchor="t" lIns="73152" rIns="73152" tIns="36576" bIns="36576">
            <a:noAutofit/>
          </a:bodyPr>
          <a:lstStyle/>
          <a:p>
            <a:pPr algn="ctr">
              <a:spcBef>
                <a:spcPts val="0"/>
              </a:spcBef>
              <a:spcAft>
                <a:spcPts val="0"/>
              </a:spcAft>
            </a:pPr>
            <a:r>
              <a:rPr lang="tr-TR" sz="1900" b="1" i="0">
                <a:solidFill>
                  <a:srgbClr val="C0392B"/>
                </a:solidFill>
                <a:latin typeface="Calibri"/>
              </a:rPr>
              <a:t>ikincil sektör</a:t>
            </a:r>
          </a:p>
        </p:txBody>
      </p:sp>
      <p:sp>
        <p:nvSpPr>
          <p:cNvPr id="15" name="Rounded Rectangle 14"/>
          <p:cNvSpPr/>
          <p:nvPr/>
        </p:nvSpPr>
        <p:spPr>
          <a:xfrm>
            <a:off x="8112556" y="4233672"/>
            <a:ext cx="3576218" cy="777240"/>
          </a:xfrm>
          <a:prstGeom prst="roundRect">
            <a:avLst>
              <a:gd name="adj" fmla="val 20000"/>
            </a:avLst>
          </a:prstGeom>
          <a:solidFill>
            <a:srgbClr val="2C7FB8"/>
          </a:solidFill>
          <a:ln>
            <a:noFill/>
          </a:ln>
          <a:effectLst/>
        </p:spPr>
        <p:txBody>
          <a:bodyPr rtlCol="0" anchor="ctr" wrap="square" lIns="128016" rIns="128016" tIns="73152" bIns="73152">
            <a:noAutofit/>
          </a:bodyPr>
          <a:lstStyle/>
          <a:p>
            <a:pPr algn="ctr">
              <a:spcBef>
                <a:spcPts val="0"/>
              </a:spcBef>
              <a:spcAft>
                <a:spcPts val="0"/>
              </a:spcAft>
            </a:pPr>
            <a:r>
              <a:rPr lang="tr-TR" sz="2800" b="1" i="0">
                <a:solidFill>
                  <a:srgbClr val="FFFFFF"/>
                </a:solidFill>
                <a:latin typeface="Calibri"/>
              </a:rPr>
              <a:t>HİZMET</a:t>
            </a:r>
          </a:p>
        </p:txBody>
      </p:sp>
      <p:sp>
        <p:nvSpPr>
          <p:cNvPr id="16" name="TextBox 15"/>
          <p:cNvSpPr txBox="1"/>
          <p:nvPr/>
        </p:nvSpPr>
        <p:spPr>
          <a:xfrm>
            <a:off x="8112556" y="5056632"/>
            <a:ext cx="3576218" cy="457200"/>
          </a:xfrm>
          <a:prstGeom prst="rect">
            <a:avLst/>
          </a:prstGeom>
          <a:noFill/>
        </p:spPr>
        <p:txBody>
          <a:bodyPr wrap="square" anchor="t" lIns="73152" rIns="73152" tIns="36576" bIns="36576">
            <a:noAutofit/>
          </a:bodyPr>
          <a:lstStyle/>
          <a:p>
            <a:pPr algn="ctr">
              <a:spcBef>
                <a:spcPts val="0"/>
              </a:spcBef>
              <a:spcAft>
                <a:spcPts val="0"/>
              </a:spcAft>
            </a:pPr>
            <a:r>
              <a:rPr lang="tr-TR" sz="1900" b="1" i="0">
                <a:solidFill>
                  <a:srgbClr val="2C7FB8"/>
                </a:solidFill>
                <a:latin typeface="Calibri"/>
              </a:rPr>
              <a:t>üçüncül + dördüncül + beşincil</a:t>
            </a:r>
          </a:p>
        </p:txBody>
      </p:sp>
      <p:sp>
        <p:nvSpPr>
          <p:cNvPr id="17" name="TextBox 16"/>
          <p:cNvSpPr txBox="1"/>
          <p:nvPr/>
        </p:nvSpPr>
        <p:spPr>
          <a:xfrm>
            <a:off x="502920" y="5605272"/>
            <a:ext cx="11185855" cy="640080"/>
          </a:xfrm>
          <a:prstGeom prst="rect">
            <a:avLst/>
          </a:prstGeom>
          <a:noFill/>
        </p:spPr>
        <p:txBody>
          <a:bodyPr wrap="square" anchor="t" lIns="73152" rIns="73152" tIns="36576" bIns="36576">
            <a:noAutofit/>
          </a:bodyPr>
          <a:lstStyle/>
          <a:p>
            <a:pPr algn="l">
              <a:spcBef>
                <a:spcPts val="0"/>
              </a:spcBef>
              <a:spcAft>
                <a:spcPts val="0"/>
              </a:spcAft>
            </a:pPr>
            <a:r>
              <a:rPr lang="tr-TR" sz="1700" b="0" i="0">
                <a:solidFill>
                  <a:srgbClr val="767676"/>
                </a:solidFill>
                <a:latin typeface="Calibri"/>
              </a:rPr>
              <a:t>Ekonomik sektörlerdeki faaliyet kollarının özellikleri ile çalışanların nüfus içindeki yüzdelik dağılımları, ülkelere göre farklılık gösterdiği gibi ülkelerin ekonomisine olan katkısı da zaman içinde değişebilmektedir.</a:t>
            </a:r>
          </a:p>
        </p:txBody>
      </p:sp>
      <p:sp>
        <p:nvSpPr>
          <p:cNvPr id="18" name="TextBox 1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19" name="Rounded Rectangle 1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153</a:t>
            </a:r>
          </a:p>
        </p:txBody>
      </p:sp>
      <p:sp>
        <p:nvSpPr>
          <p:cNvPr id="20" name="TextBox 1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61 / 210</a:t>
            </a:r>
          </a:p>
        </p:txBody>
      </p:sp>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İki ölçü: GSYİH ve GSMH</a:t>
            </a:r>
          </a:p>
        </p:txBody>
      </p:sp>
      <p:sp>
        <p:nvSpPr>
          <p:cNvPr id="5" name="Rounded Rectangle 4"/>
          <p:cNvSpPr/>
          <p:nvPr/>
        </p:nvSpPr>
        <p:spPr>
          <a:xfrm>
            <a:off x="9555480" y="201168"/>
            <a:ext cx="2221992" cy="475488"/>
          </a:xfrm>
          <a:prstGeom prst="roundRect">
            <a:avLst>
              <a:gd name="adj" fmla="val 50000"/>
            </a:avLst>
          </a:prstGeom>
          <a:solidFill>
            <a:srgbClr val="2C6E8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ANAHTAR KAVRAM</a:t>
            </a:r>
          </a:p>
        </p:txBody>
      </p:sp>
      <p:sp>
        <p:nvSpPr>
          <p:cNvPr id="6" name="Rounded Rectangle 5"/>
          <p:cNvSpPr/>
          <p:nvPr/>
        </p:nvSpPr>
        <p:spPr>
          <a:xfrm>
            <a:off x="502920" y="1243584"/>
            <a:ext cx="5492343" cy="3291840"/>
          </a:xfrm>
          <a:prstGeom prst="roundRect">
            <a:avLst>
              <a:gd name="adj" fmla="val 5000"/>
            </a:avLst>
          </a:prstGeom>
          <a:solidFill>
            <a:srgbClr val="F0F0F0"/>
          </a:solidFill>
          <a:ln>
            <a:noFill/>
          </a:ln>
          <a:effectLst/>
        </p:spPr>
        <p:txBody>
          <a:bodyPr rtlCol="0" anchor="ctr"/>
          <a:lstStyle/>
          <a:p/>
        </p:txBody>
      </p:sp>
      <p:sp>
        <p:nvSpPr>
          <p:cNvPr id="7" name="Rounded Rectangle 6"/>
          <p:cNvSpPr/>
          <p:nvPr/>
        </p:nvSpPr>
        <p:spPr>
          <a:xfrm>
            <a:off x="502920" y="1243584"/>
            <a:ext cx="5492343" cy="530352"/>
          </a:xfrm>
          <a:prstGeom prst="roundRect">
            <a:avLst>
              <a:gd name="adj" fmla="val 25000"/>
            </a:avLst>
          </a:prstGeom>
          <a:solidFill>
            <a:srgbClr val="2C6E8F"/>
          </a:solidFill>
          <a:ln>
            <a:noFill/>
          </a:ln>
          <a:effectLst/>
        </p:spPr>
        <p:txBody>
          <a:bodyPr rtlCol="0" anchor="ctr"/>
          <a:lstStyle/>
          <a:p/>
        </p:txBody>
      </p:sp>
      <p:sp>
        <p:nvSpPr>
          <p:cNvPr id="8" name="Rectangle 7"/>
          <p:cNvSpPr/>
          <p:nvPr/>
        </p:nvSpPr>
        <p:spPr>
          <a:xfrm>
            <a:off x="502920" y="1508760"/>
            <a:ext cx="5492343" cy="265176"/>
          </a:xfrm>
          <a:prstGeom prst="rect">
            <a:avLst/>
          </a:prstGeom>
          <a:solidFill>
            <a:srgbClr val="2C6E8F"/>
          </a:solidFill>
          <a:ln>
            <a:noFill/>
          </a:ln>
          <a:effectLst/>
        </p:spPr>
        <p:txBody>
          <a:bodyPr rtlCol="0" anchor="ctr"/>
          <a:lstStyle/>
          <a:p/>
        </p:txBody>
      </p:sp>
      <p:sp>
        <p:nvSpPr>
          <p:cNvPr id="9" name="TextBox 8"/>
          <p:cNvSpPr txBox="1"/>
          <p:nvPr/>
        </p:nvSpPr>
        <p:spPr>
          <a:xfrm>
            <a:off x="594360" y="1243584"/>
            <a:ext cx="5309463" cy="530352"/>
          </a:xfrm>
          <a:prstGeom prst="rect">
            <a:avLst/>
          </a:prstGeom>
          <a:noFill/>
        </p:spPr>
        <p:txBody>
          <a:bodyPr wrap="square" anchor="ctr" lIns="73152" rIns="73152" tIns="36576" bIns="36576">
            <a:noAutofit/>
          </a:bodyPr>
          <a:lstStyle/>
          <a:p>
            <a:pPr algn="l">
              <a:spcBef>
                <a:spcPts val="0"/>
              </a:spcBef>
              <a:spcAft>
                <a:spcPts val="0"/>
              </a:spcAft>
            </a:pPr>
            <a:r>
              <a:rPr lang="tr-TR" sz="2000" b="1" i="0">
                <a:solidFill>
                  <a:srgbClr val="FFFFFF"/>
                </a:solidFill>
                <a:latin typeface="Calibri"/>
              </a:rPr>
              <a:t>Gayrisafi yurt içi hasıla (GSYİH)</a:t>
            </a:r>
          </a:p>
        </p:txBody>
      </p:sp>
      <p:sp>
        <p:nvSpPr>
          <p:cNvPr id="10" name="TextBox 9"/>
          <p:cNvSpPr txBox="1"/>
          <p:nvPr/>
        </p:nvSpPr>
        <p:spPr>
          <a:xfrm>
            <a:off x="612648" y="1847088"/>
            <a:ext cx="5272887" cy="2615184"/>
          </a:xfrm>
          <a:prstGeom prst="rect">
            <a:avLst/>
          </a:prstGeom>
          <a:noFill/>
        </p:spPr>
        <p:txBody>
          <a:bodyPr wrap="square" anchor="t" lIns="73152" rIns="73152" tIns="36576" bIns="36576">
            <a:noAutofit/>
          </a:bodyPr>
          <a:lstStyle/>
          <a:p>
            <a:pPr algn="l">
              <a:spcBef>
                <a:spcPts val="0"/>
              </a:spcBef>
              <a:spcAft>
                <a:spcPts val="0"/>
              </a:spcAft>
            </a:pPr>
            <a:r>
              <a:rPr lang="tr-TR" sz="2200" b="0" i="0">
                <a:solidFill>
                  <a:srgbClr val="262626"/>
                </a:solidFill>
                <a:latin typeface="Calibri"/>
              </a:rPr>
              <a:t>Belirli bir zaman diliminde (genellikle 1 yılda) bir ülkenin coğrafi sınırları içerisinde üretilmiş bütün mal ve hizmetlerin piyasa fiyatlarıyla değerlendirilmiş hâli gayrisafi yurt içi hasıla (GSYİH) olarak adlandırılır.</a:t>
            </a:r>
          </a:p>
        </p:txBody>
      </p:sp>
      <p:sp>
        <p:nvSpPr>
          <p:cNvPr id="11" name="Rounded Rectangle 10"/>
          <p:cNvSpPr/>
          <p:nvPr/>
        </p:nvSpPr>
        <p:spPr>
          <a:xfrm>
            <a:off x="6196431" y="1243584"/>
            <a:ext cx="5492343" cy="3291840"/>
          </a:xfrm>
          <a:prstGeom prst="roundRect">
            <a:avLst>
              <a:gd name="adj" fmla="val 5000"/>
            </a:avLst>
          </a:prstGeom>
          <a:solidFill>
            <a:srgbClr val="F0F0F0"/>
          </a:solidFill>
          <a:ln>
            <a:noFill/>
          </a:ln>
          <a:effectLst/>
        </p:spPr>
        <p:txBody>
          <a:bodyPr rtlCol="0" anchor="ctr"/>
          <a:lstStyle/>
          <a:p/>
        </p:txBody>
      </p:sp>
      <p:sp>
        <p:nvSpPr>
          <p:cNvPr id="12" name="Rounded Rectangle 11"/>
          <p:cNvSpPr/>
          <p:nvPr/>
        </p:nvSpPr>
        <p:spPr>
          <a:xfrm>
            <a:off x="6196431" y="1243584"/>
            <a:ext cx="5492343" cy="530352"/>
          </a:xfrm>
          <a:prstGeom prst="roundRect">
            <a:avLst>
              <a:gd name="adj" fmla="val 25000"/>
            </a:avLst>
          </a:prstGeom>
          <a:solidFill>
            <a:srgbClr val="4F4F4F"/>
          </a:solidFill>
          <a:ln>
            <a:noFill/>
          </a:ln>
          <a:effectLst/>
        </p:spPr>
        <p:txBody>
          <a:bodyPr rtlCol="0" anchor="ctr"/>
          <a:lstStyle/>
          <a:p/>
        </p:txBody>
      </p:sp>
      <p:sp>
        <p:nvSpPr>
          <p:cNvPr id="13" name="Rectangle 12"/>
          <p:cNvSpPr/>
          <p:nvPr/>
        </p:nvSpPr>
        <p:spPr>
          <a:xfrm>
            <a:off x="6196431" y="1508760"/>
            <a:ext cx="5492343" cy="265176"/>
          </a:xfrm>
          <a:prstGeom prst="rect">
            <a:avLst/>
          </a:prstGeom>
          <a:solidFill>
            <a:srgbClr val="4F4F4F"/>
          </a:solidFill>
          <a:ln>
            <a:noFill/>
          </a:ln>
          <a:effectLst/>
        </p:spPr>
        <p:txBody>
          <a:bodyPr rtlCol="0" anchor="ctr"/>
          <a:lstStyle/>
          <a:p/>
        </p:txBody>
      </p:sp>
      <p:sp>
        <p:nvSpPr>
          <p:cNvPr id="14" name="TextBox 13"/>
          <p:cNvSpPr txBox="1"/>
          <p:nvPr/>
        </p:nvSpPr>
        <p:spPr>
          <a:xfrm>
            <a:off x="6287871" y="1243584"/>
            <a:ext cx="5309463" cy="530352"/>
          </a:xfrm>
          <a:prstGeom prst="rect">
            <a:avLst/>
          </a:prstGeom>
          <a:noFill/>
        </p:spPr>
        <p:txBody>
          <a:bodyPr wrap="square" anchor="ctr" lIns="73152" rIns="73152" tIns="36576" bIns="36576">
            <a:noAutofit/>
          </a:bodyPr>
          <a:lstStyle/>
          <a:p>
            <a:pPr algn="l">
              <a:spcBef>
                <a:spcPts val="0"/>
              </a:spcBef>
              <a:spcAft>
                <a:spcPts val="0"/>
              </a:spcAft>
            </a:pPr>
            <a:r>
              <a:rPr lang="tr-TR" sz="2000" b="1" i="0">
                <a:solidFill>
                  <a:srgbClr val="FFFFFF"/>
                </a:solidFill>
                <a:latin typeface="Calibri"/>
              </a:rPr>
              <a:t>Gayrisafi millî hasıla (GSMH)</a:t>
            </a:r>
          </a:p>
        </p:txBody>
      </p:sp>
      <p:sp>
        <p:nvSpPr>
          <p:cNvPr id="15" name="TextBox 14"/>
          <p:cNvSpPr txBox="1"/>
          <p:nvPr/>
        </p:nvSpPr>
        <p:spPr>
          <a:xfrm>
            <a:off x="6306159" y="1847088"/>
            <a:ext cx="5272887" cy="2615184"/>
          </a:xfrm>
          <a:prstGeom prst="rect">
            <a:avLst/>
          </a:prstGeom>
          <a:noFill/>
        </p:spPr>
        <p:txBody>
          <a:bodyPr wrap="square" anchor="t" lIns="73152" rIns="73152" tIns="36576" bIns="36576">
            <a:noAutofit/>
          </a:bodyPr>
          <a:lstStyle/>
          <a:p>
            <a:pPr algn="l">
              <a:spcBef>
                <a:spcPts val="0"/>
              </a:spcBef>
              <a:spcAft>
                <a:spcPts val="0"/>
              </a:spcAft>
            </a:pPr>
            <a:r>
              <a:rPr lang="tr-TR" sz="2200" b="0" i="0">
                <a:solidFill>
                  <a:srgbClr val="262626"/>
                </a:solidFill>
                <a:latin typeface="Calibri"/>
              </a:rPr>
              <a:t>Ekonomide belli bir dönemde ülke vatandaşlarınca üretilen nihai mal ve hizmetlerin piyasa değeri.</a:t>
            </a:r>
          </a:p>
        </p:txBody>
      </p:sp>
      <p:sp>
        <p:nvSpPr>
          <p:cNvPr id="16" name="Rounded Rectangle 15"/>
          <p:cNvSpPr/>
          <p:nvPr/>
        </p:nvSpPr>
        <p:spPr>
          <a:xfrm>
            <a:off x="502920" y="4736592"/>
            <a:ext cx="11185855" cy="150876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600"/>
              </a:spcAft>
            </a:pPr>
            <a:r>
              <a:rPr lang="tr-TR" sz="2100" b="1" i="0">
                <a:solidFill>
                  <a:srgbClr val="2C6E8F"/>
                </a:solidFill>
                <a:latin typeface="Calibri"/>
              </a:rPr>
              <a:t>Farkı bul:</a:t>
            </a:r>
          </a:p>
          <a:p>
            <a:pPr algn="l" marL="261051" indent="-261051">
              <a:spcBef>
                <a:spcPts val="0"/>
              </a:spcBef>
              <a:spcAft>
                <a:spcPts val="600"/>
              </a:spcAft>
            </a:pPr>
            <a:r>
              <a:rPr lang="tr-TR" sz="2100" b="1" i="0">
                <a:solidFill>
                  <a:srgbClr val="2C6696"/>
                </a:solidFill>
                <a:latin typeface="Calibri"/>
              </a:rPr>
              <a:t>•  </a:t>
            </a:r>
            <a:r>
              <a:rPr lang="tr-TR" sz="2100" b="0" i="0">
                <a:solidFill>
                  <a:srgbClr val="262626"/>
                </a:solidFill>
                <a:latin typeface="Calibri"/>
              </a:rPr>
              <a:t>GSYİH → ülkenin sınırları içinde üretilen · GSMH → ülkenin vatandaşlarınca üretilen</a:t>
            </a:r>
          </a:p>
          <a:p>
            <a:pPr algn="l" marL="261051" indent="-261051">
              <a:spcBef>
                <a:spcPts val="0"/>
              </a:spcBef>
              <a:spcAft>
                <a:spcPts val="0"/>
              </a:spcAft>
            </a:pPr>
            <a:r>
              <a:rPr lang="tr-TR" sz="2100" b="1" i="0">
                <a:solidFill>
                  <a:srgbClr val="2C6696"/>
                </a:solidFill>
                <a:latin typeface="Calibri"/>
              </a:rPr>
              <a:t>•  </a:t>
            </a:r>
            <a:r>
              <a:rPr lang="tr-TR" sz="2100" b="0" i="0">
                <a:solidFill>
                  <a:srgbClr val="262626"/>
                </a:solidFill>
                <a:latin typeface="Calibri"/>
              </a:rPr>
              <a:t>Bu ünitenin grafiklerinde sektörlerin GSYİH'deki payı da karşılaştırılacak.</a:t>
            </a:r>
          </a:p>
        </p:txBody>
      </p:sp>
      <p:sp>
        <p:nvSpPr>
          <p:cNvPr id="17" name="TextBox 1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18" name="Rounded Rectangle 1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153, 227</a:t>
            </a:r>
          </a:p>
        </p:txBody>
      </p:sp>
      <p:sp>
        <p:nvSpPr>
          <p:cNvPr id="19" name="TextBox 1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62 / 210</a:t>
            </a:r>
          </a:p>
        </p:txBody>
      </p:sp>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Gelişmiş mi, az gelişmiş mi?</a:t>
            </a:r>
          </a:p>
        </p:txBody>
      </p:sp>
      <p:sp>
        <p:nvSpPr>
          <p:cNvPr id="5" name="Rounded Rectangle 4"/>
          <p:cNvSpPr/>
          <p:nvPr/>
        </p:nvSpPr>
        <p:spPr>
          <a:xfrm>
            <a:off x="9555480" y="201168"/>
            <a:ext cx="2221992" cy="475488"/>
          </a:xfrm>
          <a:prstGeom prst="roundRect">
            <a:avLst>
              <a:gd name="adj" fmla="val 50000"/>
            </a:avLst>
          </a:prstGeom>
          <a:solidFill>
            <a:srgbClr val="2C6E8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İKİLİ · 4 dk</a:t>
            </a:r>
          </a:p>
        </p:txBody>
      </p:sp>
      <p:sp>
        <p:nvSpPr>
          <p:cNvPr id="6" name="Rounded Rectangle 5"/>
          <p:cNvSpPr/>
          <p:nvPr/>
        </p:nvSpPr>
        <p:spPr>
          <a:xfrm>
            <a:off x="502920" y="1243584"/>
            <a:ext cx="11185855" cy="82296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1900" b="1" i="0">
                <a:solidFill>
                  <a:srgbClr val="262626"/>
                </a:solidFill>
                <a:latin typeface="Calibri"/>
              </a:rPr>
              <a:t>Kitabın s. 153 metnini oku; her özelliğin gelişmiş (G) mi az gelişmiş (A) ülkelere mi ait olduğunu yaz.</a:t>
            </a:r>
          </a:p>
        </p:txBody>
      </p:sp>
      <p:graphicFrame>
        <p:nvGraphicFramePr>
          <p:cNvPr id="7" name="Table 6"/>
          <p:cNvGraphicFramePr>
            <a:graphicFrameLocks noGrp="1"/>
          </p:cNvGraphicFramePr>
          <p:nvPr/>
        </p:nvGraphicFramePr>
        <p:xfrm>
          <a:off x="502920" y="2157984"/>
          <a:ext cx="11183112" cy="3986784"/>
        </p:xfrm>
        <a:graphic>
          <a:graphicData uri="http://schemas.openxmlformats.org/drawingml/2006/table">
            <a:tbl>
              <a:tblPr firstRow="1" bandRow="1">
                <a:tableStyleId>{5C22544A-7EE6-4342-B048-85BDC9FD1C3A}</a:tableStyleId>
              </a:tblPr>
              <a:tblGrid>
                <a:gridCol w="640080"/>
                <a:gridCol w="8229600"/>
                <a:gridCol w="2313432"/>
              </a:tblGrid>
              <a:tr h="475488">
                <a:tc>
                  <a:txBody>
                    <a:bodyPr wrap="square"/>
                    <a:lstStyle/>
                    <a:p>
                      <a:pPr algn="ctr">
                        <a:spcBef>
                          <a:spcPts val="0"/>
                        </a:spcBef>
                        <a:spcAft>
                          <a:spcPts val="0"/>
                        </a:spcAft>
                      </a:pPr>
                      <a:r>
                        <a:rPr lang="tr-TR" sz="1600" b="1" i="0">
                          <a:solidFill>
                            <a:srgbClr val="FFFFFF"/>
                          </a:solidFill>
                          <a:latin typeface="Calibri"/>
                        </a:rPr>
                        <a:t>No</a:t>
                      </a:r>
                    </a:p>
                  </a:txBody>
                  <a:tcPr marL="54864" marR="54864" marT="18288" marB="18288" anchor="ctr">
                    <a:solidFill>
                      <a:srgbClr val="2C6E8F"/>
                    </a:solidFill>
                  </a:tcPr>
                </a:tc>
                <a:tc>
                  <a:txBody>
                    <a:bodyPr wrap="square"/>
                    <a:lstStyle/>
                    <a:p>
                      <a:pPr algn="ctr">
                        <a:spcBef>
                          <a:spcPts val="0"/>
                        </a:spcBef>
                        <a:spcAft>
                          <a:spcPts val="0"/>
                        </a:spcAft>
                      </a:pPr>
                      <a:r>
                        <a:rPr lang="tr-TR" sz="1600" b="1" i="0">
                          <a:solidFill>
                            <a:srgbClr val="FFFFFF"/>
                          </a:solidFill>
                          <a:latin typeface="Calibri"/>
                        </a:rPr>
                        <a:t>Özellik</a:t>
                      </a:r>
                    </a:p>
                  </a:txBody>
                  <a:tcPr marL="54864" marR="54864" marT="18288" marB="18288" anchor="ctr">
                    <a:solidFill>
                      <a:srgbClr val="2C6E8F"/>
                    </a:solidFill>
                  </a:tcPr>
                </a:tc>
                <a:tc>
                  <a:txBody>
                    <a:bodyPr wrap="square"/>
                    <a:lstStyle/>
                    <a:p>
                      <a:pPr algn="ctr">
                        <a:spcBef>
                          <a:spcPts val="0"/>
                        </a:spcBef>
                        <a:spcAft>
                          <a:spcPts val="0"/>
                        </a:spcAft>
                      </a:pPr>
                      <a:r>
                        <a:rPr lang="tr-TR" sz="1600" b="1" i="0">
                          <a:solidFill>
                            <a:srgbClr val="FFFFFF"/>
                          </a:solidFill>
                          <a:latin typeface="Calibri"/>
                        </a:rPr>
                        <a:t>G / A</a:t>
                      </a:r>
                    </a:p>
                  </a:txBody>
                  <a:tcPr marL="54864" marR="54864" marT="18288" marB="18288" anchor="ctr">
                    <a:solidFill>
                      <a:srgbClr val="2C6E8F"/>
                    </a:solidFill>
                  </a:tcPr>
                </a:tc>
              </a:tr>
              <a:tr h="438912">
                <a:tc>
                  <a:txBody>
                    <a:bodyPr wrap="square"/>
                    <a:lstStyle/>
                    <a:p>
                      <a:pPr algn="ctr">
                        <a:spcBef>
                          <a:spcPts val="0"/>
                        </a:spcBef>
                        <a:spcAft>
                          <a:spcPts val="0"/>
                        </a:spcAft>
                      </a:pPr>
                      <a:r>
                        <a:rPr lang="tr-TR" sz="1800" b="0" i="0">
                          <a:solidFill>
                            <a:srgbClr val="262626"/>
                          </a:solidFill>
                          <a:latin typeface="Calibri"/>
                        </a:rPr>
                        <a:t>1</a:t>
                      </a:r>
                    </a:p>
                  </a:txBody>
                  <a:tcPr marL="54864" marR="54864" marT="18288" marB="18288" anchor="ctr">
                    <a:solidFill>
                      <a:srgbClr val="FFFFFF"/>
                    </a:solidFill>
                  </a:tcPr>
                </a:tc>
                <a:tc>
                  <a:txBody>
                    <a:bodyPr wrap="square"/>
                    <a:lstStyle/>
                    <a:p>
                      <a:pPr algn="l">
                        <a:spcBef>
                          <a:spcPts val="0"/>
                        </a:spcBef>
                        <a:spcAft>
                          <a:spcPts val="0"/>
                        </a:spcAft>
                      </a:pPr>
                      <a:r>
                        <a:rPr lang="tr-TR" sz="1800" b="0" i="0">
                          <a:solidFill>
                            <a:srgbClr val="262626"/>
                          </a:solidFill>
                          <a:latin typeface="Calibri"/>
                        </a:rPr>
                        <a:t>Birincil sektörde çalışanların yüzdesi düşüktür.</a:t>
                      </a: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r>
              <a:tr h="438912">
                <a:tc>
                  <a:txBody>
                    <a:bodyPr wrap="square"/>
                    <a:lstStyle/>
                    <a:p>
                      <a:pPr algn="ctr">
                        <a:spcBef>
                          <a:spcPts val="0"/>
                        </a:spcBef>
                        <a:spcAft>
                          <a:spcPts val="0"/>
                        </a:spcAft>
                      </a:pPr>
                      <a:r>
                        <a:rPr lang="tr-TR" sz="1800" b="0" i="0">
                          <a:solidFill>
                            <a:srgbClr val="262626"/>
                          </a:solidFill>
                          <a:latin typeface="Calibri"/>
                        </a:rPr>
                        <a:t>2</a:t>
                      </a:r>
                    </a:p>
                  </a:txBody>
                  <a:tcPr marL="54864" marR="54864" marT="18288" marB="18288" anchor="ctr">
                    <a:solidFill>
                      <a:srgbClr val="F0F0F0"/>
                    </a:solidFill>
                  </a:tcPr>
                </a:tc>
                <a:tc>
                  <a:txBody>
                    <a:bodyPr wrap="square"/>
                    <a:lstStyle/>
                    <a:p>
                      <a:pPr algn="l">
                        <a:spcBef>
                          <a:spcPts val="0"/>
                        </a:spcBef>
                        <a:spcAft>
                          <a:spcPts val="0"/>
                        </a:spcAft>
                      </a:pPr>
                      <a:r>
                        <a:rPr lang="tr-TR" sz="1800" b="0" i="0">
                          <a:solidFill>
                            <a:srgbClr val="262626"/>
                          </a:solidFill>
                          <a:latin typeface="Calibri"/>
                        </a:rPr>
                        <a:t>Genelde ham madde satar, işlenmiş madde alır.</a:t>
                      </a:r>
                    </a:p>
                  </a:txBody>
                  <a:tcPr marL="54864" marR="54864" marT="18288" marB="18288" anchor="ctr">
                    <a:solidFill>
                      <a:srgbClr val="F0F0F0"/>
                    </a:solidFill>
                  </a:tcPr>
                </a:tc>
                <a:tc>
                  <a:txBody>
                    <a:bodyPr wrap="square"/>
                    <a:lstStyle/>
                    <a:p>
                      <a:pPr algn="ctr">
                        <a:spcBef>
                          <a:spcPts val="0"/>
                        </a:spcBef>
                        <a:spcAft>
                          <a:spcPts val="0"/>
                        </a:spcAft>
                      </a:pPr>
                    </a:p>
                  </a:txBody>
                  <a:tcPr marL="54864" marR="54864" marT="18288" marB="18288" anchor="ctr">
                    <a:solidFill>
                      <a:srgbClr val="F0F0F0"/>
                    </a:solidFill>
                  </a:tcPr>
                </a:tc>
              </a:tr>
              <a:tr h="438912">
                <a:tc>
                  <a:txBody>
                    <a:bodyPr wrap="square"/>
                    <a:lstStyle/>
                    <a:p>
                      <a:pPr algn="ctr">
                        <a:spcBef>
                          <a:spcPts val="0"/>
                        </a:spcBef>
                        <a:spcAft>
                          <a:spcPts val="0"/>
                        </a:spcAft>
                      </a:pPr>
                      <a:r>
                        <a:rPr lang="tr-TR" sz="1800" b="0" i="0">
                          <a:solidFill>
                            <a:srgbClr val="262626"/>
                          </a:solidFill>
                          <a:latin typeface="Calibri"/>
                        </a:rPr>
                        <a:t>3</a:t>
                      </a:r>
                    </a:p>
                  </a:txBody>
                  <a:tcPr marL="54864" marR="54864" marT="18288" marB="18288" anchor="ctr">
                    <a:solidFill>
                      <a:srgbClr val="FFFFFF"/>
                    </a:solidFill>
                  </a:tcPr>
                </a:tc>
                <a:tc>
                  <a:txBody>
                    <a:bodyPr wrap="square"/>
                    <a:lstStyle/>
                    <a:p>
                      <a:pPr algn="l">
                        <a:spcBef>
                          <a:spcPts val="0"/>
                        </a:spcBef>
                        <a:spcAft>
                          <a:spcPts val="0"/>
                        </a:spcAft>
                      </a:pPr>
                      <a:r>
                        <a:rPr lang="tr-TR" sz="1800" b="0" i="0">
                          <a:solidFill>
                            <a:srgbClr val="262626"/>
                          </a:solidFill>
                          <a:latin typeface="Calibri"/>
                        </a:rPr>
                        <a:t>Kişi başına düşen enerji ve gıda tüketimi fazladır.</a:t>
                      </a: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r>
              <a:tr h="438912">
                <a:tc>
                  <a:txBody>
                    <a:bodyPr wrap="square"/>
                    <a:lstStyle/>
                    <a:p>
                      <a:pPr algn="ctr">
                        <a:spcBef>
                          <a:spcPts val="0"/>
                        </a:spcBef>
                        <a:spcAft>
                          <a:spcPts val="0"/>
                        </a:spcAft>
                      </a:pPr>
                      <a:r>
                        <a:rPr lang="tr-TR" sz="1800" b="0" i="0">
                          <a:solidFill>
                            <a:srgbClr val="262626"/>
                          </a:solidFill>
                          <a:latin typeface="Calibri"/>
                        </a:rPr>
                        <a:t>4</a:t>
                      </a:r>
                    </a:p>
                  </a:txBody>
                  <a:tcPr marL="54864" marR="54864" marT="18288" marB="18288" anchor="ctr">
                    <a:solidFill>
                      <a:srgbClr val="F0F0F0"/>
                    </a:solidFill>
                  </a:tcPr>
                </a:tc>
                <a:tc>
                  <a:txBody>
                    <a:bodyPr wrap="square"/>
                    <a:lstStyle/>
                    <a:p>
                      <a:pPr algn="l">
                        <a:spcBef>
                          <a:spcPts val="0"/>
                        </a:spcBef>
                        <a:spcAft>
                          <a:spcPts val="0"/>
                        </a:spcAft>
                      </a:pPr>
                      <a:r>
                        <a:rPr lang="tr-TR" sz="1800" b="0" i="0">
                          <a:solidFill>
                            <a:srgbClr val="262626"/>
                          </a:solidFill>
                          <a:latin typeface="Calibri"/>
                        </a:rPr>
                        <a:t>Nüfus artış hızı yüksektir.</a:t>
                      </a:r>
                    </a:p>
                  </a:txBody>
                  <a:tcPr marL="54864" marR="54864" marT="18288" marB="18288" anchor="ctr">
                    <a:solidFill>
                      <a:srgbClr val="F0F0F0"/>
                    </a:solidFill>
                  </a:tcPr>
                </a:tc>
                <a:tc>
                  <a:txBody>
                    <a:bodyPr wrap="square"/>
                    <a:lstStyle/>
                    <a:p>
                      <a:pPr algn="ctr">
                        <a:spcBef>
                          <a:spcPts val="0"/>
                        </a:spcBef>
                        <a:spcAft>
                          <a:spcPts val="0"/>
                        </a:spcAft>
                      </a:pPr>
                    </a:p>
                  </a:txBody>
                  <a:tcPr marL="54864" marR="54864" marT="18288" marB="18288" anchor="ctr">
                    <a:solidFill>
                      <a:srgbClr val="F0F0F0"/>
                    </a:solidFill>
                  </a:tcPr>
                </a:tc>
              </a:tr>
              <a:tr h="438912">
                <a:tc>
                  <a:txBody>
                    <a:bodyPr wrap="square"/>
                    <a:lstStyle/>
                    <a:p>
                      <a:pPr algn="ctr">
                        <a:spcBef>
                          <a:spcPts val="0"/>
                        </a:spcBef>
                        <a:spcAft>
                          <a:spcPts val="0"/>
                        </a:spcAft>
                      </a:pPr>
                      <a:r>
                        <a:rPr lang="tr-TR" sz="1800" b="0" i="0">
                          <a:solidFill>
                            <a:srgbClr val="262626"/>
                          </a:solidFill>
                          <a:latin typeface="Calibri"/>
                        </a:rPr>
                        <a:t>5</a:t>
                      </a:r>
                    </a:p>
                  </a:txBody>
                  <a:tcPr marL="54864" marR="54864" marT="18288" marB="18288" anchor="ctr">
                    <a:solidFill>
                      <a:srgbClr val="FFFFFF"/>
                    </a:solidFill>
                  </a:tcPr>
                </a:tc>
                <a:tc>
                  <a:txBody>
                    <a:bodyPr wrap="square"/>
                    <a:lstStyle/>
                    <a:p>
                      <a:pPr algn="l">
                        <a:spcBef>
                          <a:spcPts val="0"/>
                        </a:spcBef>
                        <a:spcAft>
                          <a:spcPts val="0"/>
                        </a:spcAft>
                      </a:pPr>
                      <a:r>
                        <a:rPr lang="tr-TR" sz="1800" b="0" i="0">
                          <a:solidFill>
                            <a:srgbClr val="262626"/>
                          </a:solidFill>
                          <a:latin typeface="Calibri"/>
                        </a:rPr>
                        <a:t>Beklenen yaşam süresi uzundur.</a:t>
                      </a: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r>
              <a:tr h="438912">
                <a:tc>
                  <a:txBody>
                    <a:bodyPr wrap="square"/>
                    <a:lstStyle/>
                    <a:p>
                      <a:pPr algn="ctr">
                        <a:spcBef>
                          <a:spcPts val="0"/>
                        </a:spcBef>
                        <a:spcAft>
                          <a:spcPts val="0"/>
                        </a:spcAft>
                      </a:pPr>
                      <a:r>
                        <a:rPr lang="tr-TR" sz="1800" b="0" i="0">
                          <a:solidFill>
                            <a:srgbClr val="262626"/>
                          </a:solidFill>
                          <a:latin typeface="Calibri"/>
                        </a:rPr>
                        <a:t>6</a:t>
                      </a:r>
                    </a:p>
                  </a:txBody>
                  <a:tcPr marL="54864" marR="54864" marT="18288" marB="18288" anchor="ctr">
                    <a:solidFill>
                      <a:srgbClr val="F0F0F0"/>
                    </a:solidFill>
                  </a:tcPr>
                </a:tc>
                <a:tc>
                  <a:txBody>
                    <a:bodyPr wrap="square"/>
                    <a:lstStyle/>
                    <a:p>
                      <a:pPr algn="l">
                        <a:spcBef>
                          <a:spcPts val="0"/>
                        </a:spcBef>
                        <a:spcAft>
                          <a:spcPts val="0"/>
                        </a:spcAft>
                      </a:pPr>
                      <a:r>
                        <a:rPr lang="tr-TR" sz="1800" b="0" i="0">
                          <a:solidFill>
                            <a:srgbClr val="262626"/>
                          </a:solidFill>
                          <a:latin typeface="Calibri"/>
                        </a:rPr>
                        <a:t>Kentli nüfus ve okuryazar yüzdesi düşüktür.</a:t>
                      </a:r>
                    </a:p>
                  </a:txBody>
                  <a:tcPr marL="54864" marR="54864" marT="18288" marB="18288" anchor="ctr">
                    <a:solidFill>
                      <a:srgbClr val="F0F0F0"/>
                    </a:solidFill>
                  </a:tcPr>
                </a:tc>
                <a:tc>
                  <a:txBody>
                    <a:bodyPr wrap="square"/>
                    <a:lstStyle/>
                    <a:p>
                      <a:pPr algn="ctr">
                        <a:spcBef>
                          <a:spcPts val="0"/>
                        </a:spcBef>
                        <a:spcAft>
                          <a:spcPts val="0"/>
                        </a:spcAft>
                      </a:pPr>
                    </a:p>
                  </a:txBody>
                  <a:tcPr marL="54864" marR="54864" marT="18288" marB="18288" anchor="ctr">
                    <a:solidFill>
                      <a:srgbClr val="F0F0F0"/>
                    </a:solidFill>
                  </a:tcPr>
                </a:tc>
              </a:tr>
              <a:tr h="438912">
                <a:tc>
                  <a:txBody>
                    <a:bodyPr wrap="square"/>
                    <a:lstStyle/>
                    <a:p>
                      <a:pPr algn="ctr">
                        <a:spcBef>
                          <a:spcPts val="0"/>
                        </a:spcBef>
                        <a:spcAft>
                          <a:spcPts val="0"/>
                        </a:spcAft>
                      </a:pPr>
                      <a:r>
                        <a:rPr lang="tr-TR" sz="1800" b="0" i="0">
                          <a:solidFill>
                            <a:srgbClr val="262626"/>
                          </a:solidFill>
                          <a:latin typeface="Calibri"/>
                        </a:rPr>
                        <a:t>7</a:t>
                      </a:r>
                    </a:p>
                  </a:txBody>
                  <a:tcPr marL="54864" marR="54864" marT="18288" marB="18288" anchor="ctr">
                    <a:solidFill>
                      <a:srgbClr val="FFFFFF"/>
                    </a:solidFill>
                  </a:tcPr>
                </a:tc>
                <a:tc>
                  <a:txBody>
                    <a:bodyPr wrap="square"/>
                    <a:lstStyle/>
                    <a:p>
                      <a:pPr algn="l">
                        <a:spcBef>
                          <a:spcPts val="0"/>
                        </a:spcBef>
                        <a:spcAft>
                          <a:spcPts val="0"/>
                        </a:spcAft>
                      </a:pPr>
                      <a:r>
                        <a:rPr lang="tr-TR" sz="1800" b="0" i="0">
                          <a:solidFill>
                            <a:srgbClr val="262626"/>
                          </a:solidFill>
                          <a:latin typeface="Calibri"/>
                        </a:rPr>
                        <a:t>Kişi başına düşen millî gelir yüksektir.</a:t>
                      </a: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r>
              <a:tr h="438912">
                <a:tc>
                  <a:txBody>
                    <a:bodyPr wrap="square"/>
                    <a:lstStyle/>
                    <a:p>
                      <a:pPr algn="ctr">
                        <a:spcBef>
                          <a:spcPts val="0"/>
                        </a:spcBef>
                        <a:spcAft>
                          <a:spcPts val="0"/>
                        </a:spcAft>
                      </a:pPr>
                      <a:r>
                        <a:rPr lang="tr-TR" sz="1800" b="0" i="0">
                          <a:solidFill>
                            <a:srgbClr val="262626"/>
                          </a:solidFill>
                          <a:latin typeface="Calibri"/>
                        </a:rPr>
                        <a:t>8</a:t>
                      </a:r>
                    </a:p>
                  </a:txBody>
                  <a:tcPr marL="54864" marR="54864" marT="18288" marB="18288" anchor="ctr">
                    <a:solidFill>
                      <a:srgbClr val="F0F0F0"/>
                    </a:solidFill>
                  </a:tcPr>
                </a:tc>
                <a:tc>
                  <a:txBody>
                    <a:bodyPr wrap="square"/>
                    <a:lstStyle/>
                    <a:p>
                      <a:pPr algn="l">
                        <a:spcBef>
                          <a:spcPts val="0"/>
                        </a:spcBef>
                        <a:spcAft>
                          <a:spcPts val="0"/>
                        </a:spcAft>
                      </a:pPr>
                      <a:r>
                        <a:rPr lang="tr-TR" sz="1800" b="0" i="0">
                          <a:solidFill>
                            <a:srgbClr val="262626"/>
                          </a:solidFill>
                          <a:latin typeface="Calibri"/>
                        </a:rPr>
                        <a:t>İkincil ve üçüncül sektörlerde çalışanların yüzdesi düşüktür.</a:t>
                      </a:r>
                    </a:p>
                  </a:txBody>
                  <a:tcPr marL="54864" marR="54864" marT="18288" marB="18288" anchor="ctr">
                    <a:solidFill>
                      <a:srgbClr val="F0F0F0"/>
                    </a:solidFill>
                  </a:tcPr>
                </a:tc>
                <a:tc>
                  <a:txBody>
                    <a:bodyPr wrap="square"/>
                    <a:lstStyle/>
                    <a:p>
                      <a:pPr algn="ctr">
                        <a:spcBef>
                          <a:spcPts val="0"/>
                        </a:spcBef>
                        <a:spcAft>
                          <a:spcPts val="0"/>
                        </a:spcAft>
                      </a:pPr>
                    </a:p>
                  </a:txBody>
                  <a:tcPr marL="54864" marR="54864" marT="18288" marB="18288" anchor="ctr">
                    <a:solidFill>
                      <a:srgbClr val="F0F0F0"/>
                    </a:solidFill>
                  </a:tcPr>
                </a:tc>
              </a:tr>
            </a:tbl>
          </a:graphicData>
        </a:graphic>
      </p:graphicFrame>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153</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63 / 210</a:t>
            </a:r>
          </a:p>
        </p:txBody>
      </p:sp>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Gelişmiş mi, az gelişmiş mi?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43584"/>
            <a:ext cx="11185855" cy="82296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1900" b="1" i="0">
                <a:solidFill>
                  <a:srgbClr val="262626"/>
                </a:solidFill>
                <a:latin typeface="Calibri"/>
              </a:rPr>
              <a:t>Kitabın s. 153 metnini oku; her özelliğin gelişmiş (G) mi az gelişmiş (A) ülkelere mi ait olduğunu yaz.</a:t>
            </a:r>
          </a:p>
        </p:txBody>
      </p:sp>
      <p:graphicFrame>
        <p:nvGraphicFramePr>
          <p:cNvPr id="7" name="Table 6"/>
          <p:cNvGraphicFramePr>
            <a:graphicFrameLocks noGrp="1"/>
          </p:cNvGraphicFramePr>
          <p:nvPr/>
        </p:nvGraphicFramePr>
        <p:xfrm>
          <a:off x="502920" y="2157984"/>
          <a:ext cx="11183112" cy="3986784"/>
        </p:xfrm>
        <a:graphic>
          <a:graphicData uri="http://schemas.openxmlformats.org/drawingml/2006/table">
            <a:tbl>
              <a:tblPr firstRow="1" bandRow="1">
                <a:tableStyleId>{5C22544A-7EE6-4342-B048-85BDC9FD1C3A}</a:tableStyleId>
              </a:tblPr>
              <a:tblGrid>
                <a:gridCol w="640080"/>
                <a:gridCol w="8229600"/>
                <a:gridCol w="2313432"/>
              </a:tblGrid>
              <a:tr h="475488">
                <a:tc>
                  <a:txBody>
                    <a:bodyPr wrap="square"/>
                    <a:lstStyle/>
                    <a:p>
                      <a:pPr algn="ctr">
                        <a:spcBef>
                          <a:spcPts val="0"/>
                        </a:spcBef>
                        <a:spcAft>
                          <a:spcPts val="0"/>
                        </a:spcAft>
                      </a:pPr>
                      <a:r>
                        <a:rPr lang="tr-TR" sz="1600" b="1" i="0">
                          <a:solidFill>
                            <a:srgbClr val="FFFFFF"/>
                          </a:solidFill>
                          <a:latin typeface="Calibri"/>
                        </a:rPr>
                        <a:t>No</a:t>
                      </a:r>
                    </a:p>
                  </a:txBody>
                  <a:tcPr marL="54864" marR="54864" marT="18288" marB="18288" anchor="ctr">
                    <a:solidFill>
                      <a:srgbClr val="2E7D32"/>
                    </a:solidFill>
                  </a:tcPr>
                </a:tc>
                <a:tc>
                  <a:txBody>
                    <a:bodyPr wrap="square"/>
                    <a:lstStyle/>
                    <a:p>
                      <a:pPr algn="ctr">
                        <a:spcBef>
                          <a:spcPts val="0"/>
                        </a:spcBef>
                        <a:spcAft>
                          <a:spcPts val="0"/>
                        </a:spcAft>
                      </a:pPr>
                      <a:r>
                        <a:rPr lang="tr-TR" sz="1600" b="1" i="0">
                          <a:solidFill>
                            <a:srgbClr val="FFFFFF"/>
                          </a:solidFill>
                          <a:latin typeface="Calibri"/>
                        </a:rPr>
                        <a:t>Özellik</a:t>
                      </a:r>
                    </a:p>
                  </a:txBody>
                  <a:tcPr marL="54864" marR="54864" marT="18288" marB="18288" anchor="ctr">
                    <a:solidFill>
                      <a:srgbClr val="2E7D32"/>
                    </a:solidFill>
                  </a:tcPr>
                </a:tc>
                <a:tc>
                  <a:txBody>
                    <a:bodyPr wrap="square"/>
                    <a:lstStyle/>
                    <a:p>
                      <a:pPr algn="ctr">
                        <a:spcBef>
                          <a:spcPts val="0"/>
                        </a:spcBef>
                        <a:spcAft>
                          <a:spcPts val="0"/>
                        </a:spcAft>
                      </a:pPr>
                      <a:r>
                        <a:rPr lang="tr-TR" sz="1600" b="1" i="0">
                          <a:solidFill>
                            <a:srgbClr val="FFFFFF"/>
                          </a:solidFill>
                          <a:latin typeface="Calibri"/>
                        </a:rPr>
                        <a:t>G / A</a:t>
                      </a:r>
                    </a:p>
                  </a:txBody>
                  <a:tcPr marL="54864" marR="54864" marT="18288" marB="18288" anchor="ctr">
                    <a:solidFill>
                      <a:srgbClr val="2E7D32"/>
                    </a:solidFill>
                  </a:tcPr>
                </a:tc>
              </a:tr>
              <a:tr h="438912">
                <a:tc>
                  <a:txBody>
                    <a:bodyPr wrap="square"/>
                    <a:lstStyle/>
                    <a:p>
                      <a:pPr algn="ctr">
                        <a:spcBef>
                          <a:spcPts val="0"/>
                        </a:spcBef>
                        <a:spcAft>
                          <a:spcPts val="0"/>
                        </a:spcAft>
                      </a:pPr>
                      <a:r>
                        <a:rPr lang="tr-TR" sz="1800" b="0" i="0">
                          <a:solidFill>
                            <a:srgbClr val="262626"/>
                          </a:solidFill>
                          <a:latin typeface="Calibri"/>
                        </a:rPr>
                        <a:t>1</a:t>
                      </a:r>
                    </a:p>
                  </a:txBody>
                  <a:tcPr marL="54864" marR="54864" marT="18288" marB="18288" anchor="ctr">
                    <a:solidFill>
                      <a:srgbClr val="FFFFFF"/>
                    </a:solidFill>
                  </a:tcPr>
                </a:tc>
                <a:tc>
                  <a:txBody>
                    <a:bodyPr wrap="square"/>
                    <a:lstStyle/>
                    <a:p>
                      <a:pPr algn="l">
                        <a:spcBef>
                          <a:spcPts val="0"/>
                        </a:spcBef>
                        <a:spcAft>
                          <a:spcPts val="0"/>
                        </a:spcAft>
                      </a:pPr>
                      <a:r>
                        <a:rPr lang="tr-TR" sz="1800" b="0" i="0">
                          <a:solidFill>
                            <a:srgbClr val="262626"/>
                          </a:solidFill>
                          <a:latin typeface="Calibri"/>
                        </a:rPr>
                        <a:t>Birincil sektörde çalışanların yüzdesi düşüktür.</a:t>
                      </a:r>
                    </a:p>
                  </a:txBody>
                  <a:tcPr marL="54864" marR="54864" marT="18288" marB="18288" anchor="ctr">
                    <a:solidFill>
                      <a:srgbClr val="FFFFFF"/>
                    </a:solidFill>
                  </a:tcPr>
                </a:tc>
                <a:tc>
                  <a:txBody>
                    <a:bodyPr wrap="square"/>
                    <a:lstStyle/>
                    <a:p>
                      <a:pPr algn="ctr">
                        <a:spcBef>
                          <a:spcPts val="0"/>
                        </a:spcBef>
                        <a:spcAft>
                          <a:spcPts val="0"/>
                        </a:spcAft>
                      </a:pPr>
                      <a:r>
                        <a:rPr lang="tr-TR" sz="1800" b="0" i="0">
                          <a:solidFill>
                            <a:srgbClr val="262626"/>
                          </a:solidFill>
                          <a:latin typeface="Calibri"/>
                        </a:rPr>
                        <a:t>Gelişmiş</a:t>
                      </a:r>
                    </a:p>
                  </a:txBody>
                  <a:tcPr marL="54864" marR="54864" marT="18288" marB="18288" anchor="ctr">
                    <a:solidFill>
                      <a:srgbClr val="FFFFFF"/>
                    </a:solidFill>
                  </a:tcPr>
                </a:tc>
              </a:tr>
              <a:tr h="438912">
                <a:tc>
                  <a:txBody>
                    <a:bodyPr wrap="square"/>
                    <a:lstStyle/>
                    <a:p>
                      <a:pPr algn="ctr">
                        <a:spcBef>
                          <a:spcPts val="0"/>
                        </a:spcBef>
                        <a:spcAft>
                          <a:spcPts val="0"/>
                        </a:spcAft>
                      </a:pPr>
                      <a:r>
                        <a:rPr lang="tr-TR" sz="1800" b="0" i="0">
                          <a:solidFill>
                            <a:srgbClr val="262626"/>
                          </a:solidFill>
                          <a:latin typeface="Calibri"/>
                        </a:rPr>
                        <a:t>2</a:t>
                      </a:r>
                    </a:p>
                  </a:txBody>
                  <a:tcPr marL="54864" marR="54864" marT="18288" marB="18288" anchor="ctr">
                    <a:solidFill>
                      <a:srgbClr val="E3F1E4"/>
                    </a:solidFill>
                  </a:tcPr>
                </a:tc>
                <a:tc>
                  <a:txBody>
                    <a:bodyPr wrap="square"/>
                    <a:lstStyle/>
                    <a:p>
                      <a:pPr algn="l">
                        <a:spcBef>
                          <a:spcPts val="0"/>
                        </a:spcBef>
                        <a:spcAft>
                          <a:spcPts val="0"/>
                        </a:spcAft>
                      </a:pPr>
                      <a:r>
                        <a:rPr lang="tr-TR" sz="1800" b="0" i="0">
                          <a:solidFill>
                            <a:srgbClr val="262626"/>
                          </a:solidFill>
                          <a:latin typeface="Calibri"/>
                        </a:rPr>
                        <a:t>Genelde ham madde satar, işlenmiş madde alır.</a:t>
                      </a:r>
                    </a:p>
                  </a:txBody>
                  <a:tcPr marL="54864" marR="54864" marT="18288" marB="18288" anchor="ctr">
                    <a:solidFill>
                      <a:srgbClr val="E3F1E4"/>
                    </a:solidFill>
                  </a:tcPr>
                </a:tc>
                <a:tc>
                  <a:txBody>
                    <a:bodyPr wrap="square"/>
                    <a:lstStyle/>
                    <a:p>
                      <a:pPr algn="ctr">
                        <a:spcBef>
                          <a:spcPts val="0"/>
                        </a:spcBef>
                        <a:spcAft>
                          <a:spcPts val="0"/>
                        </a:spcAft>
                      </a:pPr>
                      <a:r>
                        <a:rPr lang="tr-TR" sz="1800" b="0" i="0">
                          <a:solidFill>
                            <a:srgbClr val="262626"/>
                          </a:solidFill>
                          <a:latin typeface="Calibri"/>
                        </a:rPr>
                        <a:t>Az gelişmiş</a:t>
                      </a:r>
                    </a:p>
                  </a:txBody>
                  <a:tcPr marL="54864" marR="54864" marT="18288" marB="18288" anchor="ctr">
                    <a:solidFill>
                      <a:srgbClr val="E3F1E4"/>
                    </a:solidFill>
                  </a:tcPr>
                </a:tc>
              </a:tr>
              <a:tr h="438912">
                <a:tc>
                  <a:txBody>
                    <a:bodyPr wrap="square"/>
                    <a:lstStyle/>
                    <a:p>
                      <a:pPr algn="ctr">
                        <a:spcBef>
                          <a:spcPts val="0"/>
                        </a:spcBef>
                        <a:spcAft>
                          <a:spcPts val="0"/>
                        </a:spcAft>
                      </a:pPr>
                      <a:r>
                        <a:rPr lang="tr-TR" sz="1800" b="0" i="0">
                          <a:solidFill>
                            <a:srgbClr val="262626"/>
                          </a:solidFill>
                          <a:latin typeface="Calibri"/>
                        </a:rPr>
                        <a:t>3</a:t>
                      </a:r>
                    </a:p>
                  </a:txBody>
                  <a:tcPr marL="54864" marR="54864" marT="18288" marB="18288" anchor="ctr">
                    <a:solidFill>
                      <a:srgbClr val="FFFFFF"/>
                    </a:solidFill>
                  </a:tcPr>
                </a:tc>
                <a:tc>
                  <a:txBody>
                    <a:bodyPr wrap="square"/>
                    <a:lstStyle/>
                    <a:p>
                      <a:pPr algn="l">
                        <a:spcBef>
                          <a:spcPts val="0"/>
                        </a:spcBef>
                        <a:spcAft>
                          <a:spcPts val="0"/>
                        </a:spcAft>
                      </a:pPr>
                      <a:r>
                        <a:rPr lang="tr-TR" sz="1800" b="0" i="0">
                          <a:solidFill>
                            <a:srgbClr val="262626"/>
                          </a:solidFill>
                          <a:latin typeface="Calibri"/>
                        </a:rPr>
                        <a:t>Kişi başına düşen enerji ve gıda tüketimi fazladır.</a:t>
                      </a:r>
                    </a:p>
                  </a:txBody>
                  <a:tcPr marL="54864" marR="54864" marT="18288" marB="18288" anchor="ctr">
                    <a:solidFill>
                      <a:srgbClr val="FFFFFF"/>
                    </a:solidFill>
                  </a:tcPr>
                </a:tc>
                <a:tc>
                  <a:txBody>
                    <a:bodyPr wrap="square"/>
                    <a:lstStyle/>
                    <a:p>
                      <a:pPr algn="ctr">
                        <a:spcBef>
                          <a:spcPts val="0"/>
                        </a:spcBef>
                        <a:spcAft>
                          <a:spcPts val="0"/>
                        </a:spcAft>
                      </a:pPr>
                      <a:r>
                        <a:rPr lang="tr-TR" sz="1800" b="0" i="0">
                          <a:solidFill>
                            <a:srgbClr val="262626"/>
                          </a:solidFill>
                          <a:latin typeface="Calibri"/>
                        </a:rPr>
                        <a:t>Gelişmiş</a:t>
                      </a:r>
                    </a:p>
                  </a:txBody>
                  <a:tcPr marL="54864" marR="54864" marT="18288" marB="18288" anchor="ctr">
                    <a:solidFill>
                      <a:srgbClr val="FFFFFF"/>
                    </a:solidFill>
                  </a:tcPr>
                </a:tc>
              </a:tr>
              <a:tr h="438912">
                <a:tc>
                  <a:txBody>
                    <a:bodyPr wrap="square"/>
                    <a:lstStyle/>
                    <a:p>
                      <a:pPr algn="ctr">
                        <a:spcBef>
                          <a:spcPts val="0"/>
                        </a:spcBef>
                        <a:spcAft>
                          <a:spcPts val="0"/>
                        </a:spcAft>
                      </a:pPr>
                      <a:r>
                        <a:rPr lang="tr-TR" sz="1800" b="0" i="0">
                          <a:solidFill>
                            <a:srgbClr val="262626"/>
                          </a:solidFill>
                          <a:latin typeface="Calibri"/>
                        </a:rPr>
                        <a:t>4</a:t>
                      </a:r>
                    </a:p>
                  </a:txBody>
                  <a:tcPr marL="54864" marR="54864" marT="18288" marB="18288" anchor="ctr">
                    <a:solidFill>
                      <a:srgbClr val="E3F1E4"/>
                    </a:solidFill>
                  </a:tcPr>
                </a:tc>
                <a:tc>
                  <a:txBody>
                    <a:bodyPr wrap="square"/>
                    <a:lstStyle/>
                    <a:p>
                      <a:pPr algn="l">
                        <a:spcBef>
                          <a:spcPts val="0"/>
                        </a:spcBef>
                        <a:spcAft>
                          <a:spcPts val="0"/>
                        </a:spcAft>
                      </a:pPr>
                      <a:r>
                        <a:rPr lang="tr-TR" sz="1800" b="0" i="0">
                          <a:solidFill>
                            <a:srgbClr val="262626"/>
                          </a:solidFill>
                          <a:latin typeface="Calibri"/>
                        </a:rPr>
                        <a:t>Nüfus artış hızı yüksektir.</a:t>
                      </a:r>
                    </a:p>
                  </a:txBody>
                  <a:tcPr marL="54864" marR="54864" marT="18288" marB="18288" anchor="ctr">
                    <a:solidFill>
                      <a:srgbClr val="E3F1E4"/>
                    </a:solidFill>
                  </a:tcPr>
                </a:tc>
                <a:tc>
                  <a:txBody>
                    <a:bodyPr wrap="square"/>
                    <a:lstStyle/>
                    <a:p>
                      <a:pPr algn="ctr">
                        <a:spcBef>
                          <a:spcPts val="0"/>
                        </a:spcBef>
                        <a:spcAft>
                          <a:spcPts val="0"/>
                        </a:spcAft>
                      </a:pPr>
                      <a:r>
                        <a:rPr lang="tr-TR" sz="1800" b="0" i="0">
                          <a:solidFill>
                            <a:srgbClr val="262626"/>
                          </a:solidFill>
                          <a:latin typeface="Calibri"/>
                        </a:rPr>
                        <a:t>Az gelişmiş</a:t>
                      </a:r>
                    </a:p>
                  </a:txBody>
                  <a:tcPr marL="54864" marR="54864" marT="18288" marB="18288" anchor="ctr">
                    <a:solidFill>
                      <a:srgbClr val="E3F1E4"/>
                    </a:solidFill>
                  </a:tcPr>
                </a:tc>
              </a:tr>
              <a:tr h="438912">
                <a:tc>
                  <a:txBody>
                    <a:bodyPr wrap="square"/>
                    <a:lstStyle/>
                    <a:p>
                      <a:pPr algn="ctr">
                        <a:spcBef>
                          <a:spcPts val="0"/>
                        </a:spcBef>
                        <a:spcAft>
                          <a:spcPts val="0"/>
                        </a:spcAft>
                      </a:pPr>
                      <a:r>
                        <a:rPr lang="tr-TR" sz="1800" b="0" i="0">
                          <a:solidFill>
                            <a:srgbClr val="262626"/>
                          </a:solidFill>
                          <a:latin typeface="Calibri"/>
                        </a:rPr>
                        <a:t>5</a:t>
                      </a:r>
                    </a:p>
                  </a:txBody>
                  <a:tcPr marL="54864" marR="54864" marT="18288" marB="18288" anchor="ctr">
                    <a:solidFill>
                      <a:srgbClr val="FFFFFF"/>
                    </a:solidFill>
                  </a:tcPr>
                </a:tc>
                <a:tc>
                  <a:txBody>
                    <a:bodyPr wrap="square"/>
                    <a:lstStyle/>
                    <a:p>
                      <a:pPr algn="l">
                        <a:spcBef>
                          <a:spcPts val="0"/>
                        </a:spcBef>
                        <a:spcAft>
                          <a:spcPts val="0"/>
                        </a:spcAft>
                      </a:pPr>
                      <a:r>
                        <a:rPr lang="tr-TR" sz="1800" b="0" i="0">
                          <a:solidFill>
                            <a:srgbClr val="262626"/>
                          </a:solidFill>
                          <a:latin typeface="Calibri"/>
                        </a:rPr>
                        <a:t>Beklenen yaşam süresi uzundur.</a:t>
                      </a:r>
                    </a:p>
                  </a:txBody>
                  <a:tcPr marL="54864" marR="54864" marT="18288" marB="18288" anchor="ctr">
                    <a:solidFill>
                      <a:srgbClr val="FFFFFF"/>
                    </a:solidFill>
                  </a:tcPr>
                </a:tc>
                <a:tc>
                  <a:txBody>
                    <a:bodyPr wrap="square"/>
                    <a:lstStyle/>
                    <a:p>
                      <a:pPr algn="ctr">
                        <a:spcBef>
                          <a:spcPts val="0"/>
                        </a:spcBef>
                        <a:spcAft>
                          <a:spcPts val="0"/>
                        </a:spcAft>
                      </a:pPr>
                      <a:r>
                        <a:rPr lang="tr-TR" sz="1800" b="0" i="0">
                          <a:solidFill>
                            <a:srgbClr val="262626"/>
                          </a:solidFill>
                          <a:latin typeface="Calibri"/>
                        </a:rPr>
                        <a:t>Gelişmiş</a:t>
                      </a:r>
                    </a:p>
                  </a:txBody>
                  <a:tcPr marL="54864" marR="54864" marT="18288" marB="18288" anchor="ctr">
                    <a:solidFill>
                      <a:srgbClr val="FFFFFF"/>
                    </a:solidFill>
                  </a:tcPr>
                </a:tc>
              </a:tr>
              <a:tr h="438912">
                <a:tc>
                  <a:txBody>
                    <a:bodyPr wrap="square"/>
                    <a:lstStyle/>
                    <a:p>
                      <a:pPr algn="ctr">
                        <a:spcBef>
                          <a:spcPts val="0"/>
                        </a:spcBef>
                        <a:spcAft>
                          <a:spcPts val="0"/>
                        </a:spcAft>
                      </a:pPr>
                      <a:r>
                        <a:rPr lang="tr-TR" sz="1800" b="0" i="0">
                          <a:solidFill>
                            <a:srgbClr val="262626"/>
                          </a:solidFill>
                          <a:latin typeface="Calibri"/>
                        </a:rPr>
                        <a:t>6</a:t>
                      </a:r>
                    </a:p>
                  </a:txBody>
                  <a:tcPr marL="54864" marR="54864" marT="18288" marB="18288" anchor="ctr">
                    <a:solidFill>
                      <a:srgbClr val="E3F1E4"/>
                    </a:solidFill>
                  </a:tcPr>
                </a:tc>
                <a:tc>
                  <a:txBody>
                    <a:bodyPr wrap="square"/>
                    <a:lstStyle/>
                    <a:p>
                      <a:pPr algn="l">
                        <a:spcBef>
                          <a:spcPts val="0"/>
                        </a:spcBef>
                        <a:spcAft>
                          <a:spcPts val="0"/>
                        </a:spcAft>
                      </a:pPr>
                      <a:r>
                        <a:rPr lang="tr-TR" sz="1800" b="0" i="0">
                          <a:solidFill>
                            <a:srgbClr val="262626"/>
                          </a:solidFill>
                          <a:latin typeface="Calibri"/>
                        </a:rPr>
                        <a:t>Kentli nüfus ve okuryazar yüzdesi düşüktür.</a:t>
                      </a:r>
                    </a:p>
                  </a:txBody>
                  <a:tcPr marL="54864" marR="54864" marT="18288" marB="18288" anchor="ctr">
                    <a:solidFill>
                      <a:srgbClr val="E3F1E4"/>
                    </a:solidFill>
                  </a:tcPr>
                </a:tc>
                <a:tc>
                  <a:txBody>
                    <a:bodyPr wrap="square"/>
                    <a:lstStyle/>
                    <a:p>
                      <a:pPr algn="ctr">
                        <a:spcBef>
                          <a:spcPts val="0"/>
                        </a:spcBef>
                        <a:spcAft>
                          <a:spcPts val="0"/>
                        </a:spcAft>
                      </a:pPr>
                      <a:r>
                        <a:rPr lang="tr-TR" sz="1800" b="0" i="0">
                          <a:solidFill>
                            <a:srgbClr val="262626"/>
                          </a:solidFill>
                          <a:latin typeface="Calibri"/>
                        </a:rPr>
                        <a:t>Az gelişmiş</a:t>
                      </a:r>
                    </a:p>
                  </a:txBody>
                  <a:tcPr marL="54864" marR="54864" marT="18288" marB="18288" anchor="ctr">
                    <a:solidFill>
                      <a:srgbClr val="E3F1E4"/>
                    </a:solidFill>
                  </a:tcPr>
                </a:tc>
              </a:tr>
              <a:tr h="438912">
                <a:tc>
                  <a:txBody>
                    <a:bodyPr wrap="square"/>
                    <a:lstStyle/>
                    <a:p>
                      <a:pPr algn="ctr">
                        <a:spcBef>
                          <a:spcPts val="0"/>
                        </a:spcBef>
                        <a:spcAft>
                          <a:spcPts val="0"/>
                        </a:spcAft>
                      </a:pPr>
                      <a:r>
                        <a:rPr lang="tr-TR" sz="1800" b="0" i="0">
                          <a:solidFill>
                            <a:srgbClr val="262626"/>
                          </a:solidFill>
                          <a:latin typeface="Calibri"/>
                        </a:rPr>
                        <a:t>7</a:t>
                      </a:r>
                    </a:p>
                  </a:txBody>
                  <a:tcPr marL="54864" marR="54864" marT="18288" marB="18288" anchor="ctr">
                    <a:solidFill>
                      <a:srgbClr val="FFFFFF"/>
                    </a:solidFill>
                  </a:tcPr>
                </a:tc>
                <a:tc>
                  <a:txBody>
                    <a:bodyPr wrap="square"/>
                    <a:lstStyle/>
                    <a:p>
                      <a:pPr algn="l">
                        <a:spcBef>
                          <a:spcPts val="0"/>
                        </a:spcBef>
                        <a:spcAft>
                          <a:spcPts val="0"/>
                        </a:spcAft>
                      </a:pPr>
                      <a:r>
                        <a:rPr lang="tr-TR" sz="1800" b="0" i="0">
                          <a:solidFill>
                            <a:srgbClr val="262626"/>
                          </a:solidFill>
                          <a:latin typeface="Calibri"/>
                        </a:rPr>
                        <a:t>Kişi başına düşen millî gelir yüksektir.</a:t>
                      </a:r>
                    </a:p>
                  </a:txBody>
                  <a:tcPr marL="54864" marR="54864" marT="18288" marB="18288" anchor="ctr">
                    <a:solidFill>
                      <a:srgbClr val="FFFFFF"/>
                    </a:solidFill>
                  </a:tcPr>
                </a:tc>
                <a:tc>
                  <a:txBody>
                    <a:bodyPr wrap="square"/>
                    <a:lstStyle/>
                    <a:p>
                      <a:pPr algn="ctr">
                        <a:spcBef>
                          <a:spcPts val="0"/>
                        </a:spcBef>
                        <a:spcAft>
                          <a:spcPts val="0"/>
                        </a:spcAft>
                      </a:pPr>
                      <a:r>
                        <a:rPr lang="tr-TR" sz="1800" b="0" i="0">
                          <a:solidFill>
                            <a:srgbClr val="262626"/>
                          </a:solidFill>
                          <a:latin typeface="Calibri"/>
                        </a:rPr>
                        <a:t>Gelişmiş</a:t>
                      </a:r>
                    </a:p>
                  </a:txBody>
                  <a:tcPr marL="54864" marR="54864" marT="18288" marB="18288" anchor="ctr">
                    <a:solidFill>
                      <a:srgbClr val="FFFFFF"/>
                    </a:solidFill>
                  </a:tcPr>
                </a:tc>
              </a:tr>
              <a:tr h="438912">
                <a:tc>
                  <a:txBody>
                    <a:bodyPr wrap="square"/>
                    <a:lstStyle/>
                    <a:p>
                      <a:pPr algn="ctr">
                        <a:spcBef>
                          <a:spcPts val="0"/>
                        </a:spcBef>
                        <a:spcAft>
                          <a:spcPts val="0"/>
                        </a:spcAft>
                      </a:pPr>
                      <a:r>
                        <a:rPr lang="tr-TR" sz="1800" b="0" i="0">
                          <a:solidFill>
                            <a:srgbClr val="262626"/>
                          </a:solidFill>
                          <a:latin typeface="Calibri"/>
                        </a:rPr>
                        <a:t>8</a:t>
                      </a:r>
                    </a:p>
                  </a:txBody>
                  <a:tcPr marL="54864" marR="54864" marT="18288" marB="18288" anchor="ctr">
                    <a:solidFill>
                      <a:srgbClr val="E3F1E4"/>
                    </a:solidFill>
                  </a:tcPr>
                </a:tc>
                <a:tc>
                  <a:txBody>
                    <a:bodyPr wrap="square"/>
                    <a:lstStyle/>
                    <a:p>
                      <a:pPr algn="l">
                        <a:spcBef>
                          <a:spcPts val="0"/>
                        </a:spcBef>
                        <a:spcAft>
                          <a:spcPts val="0"/>
                        </a:spcAft>
                      </a:pPr>
                      <a:r>
                        <a:rPr lang="tr-TR" sz="1800" b="0" i="0">
                          <a:solidFill>
                            <a:srgbClr val="262626"/>
                          </a:solidFill>
                          <a:latin typeface="Calibri"/>
                        </a:rPr>
                        <a:t>İkincil ve üçüncül sektörlerde çalışanların yüzdesi düşüktür.</a:t>
                      </a:r>
                    </a:p>
                  </a:txBody>
                  <a:tcPr marL="54864" marR="54864" marT="18288" marB="18288" anchor="ctr">
                    <a:solidFill>
                      <a:srgbClr val="E3F1E4"/>
                    </a:solidFill>
                  </a:tcPr>
                </a:tc>
                <a:tc>
                  <a:txBody>
                    <a:bodyPr wrap="square"/>
                    <a:lstStyle/>
                    <a:p>
                      <a:pPr algn="ctr">
                        <a:spcBef>
                          <a:spcPts val="0"/>
                        </a:spcBef>
                        <a:spcAft>
                          <a:spcPts val="0"/>
                        </a:spcAft>
                      </a:pPr>
                      <a:r>
                        <a:rPr lang="tr-TR" sz="1800" b="0" i="0">
                          <a:solidFill>
                            <a:srgbClr val="262626"/>
                          </a:solidFill>
                          <a:latin typeface="Calibri"/>
                        </a:rPr>
                        <a:t>Az gelişmiş</a:t>
                      </a:r>
                    </a:p>
                  </a:txBody>
                  <a:tcPr marL="54864" marR="54864" marT="18288" marB="18288" anchor="ctr">
                    <a:solidFill>
                      <a:srgbClr val="E3F1E4"/>
                    </a:solidFill>
                  </a:tcPr>
                </a:tc>
              </a:tr>
            </a:tbl>
          </a:graphicData>
        </a:graphic>
      </p:graphicFrame>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153</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64 / 210</a:t>
            </a:r>
          </a:p>
        </p:txBody>
      </p:sp>
    </p:spTree>
  </p:cSld>
  <p:clrMapOvr>
    <a:masterClrMapping/>
  </p:clrMapOvr>
</p:sld>
</file>

<file path=ppt/slides/slide2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Bilgimizi Yoklayalım</a:t>
            </a:r>
          </a:p>
        </p:txBody>
      </p:sp>
      <p:sp>
        <p:nvSpPr>
          <p:cNvPr id="5" name="Rounded Rectangle 4"/>
          <p:cNvSpPr/>
          <p:nvPr/>
        </p:nvSpPr>
        <p:spPr>
          <a:xfrm>
            <a:off x="9555480" y="201168"/>
            <a:ext cx="2221992" cy="475488"/>
          </a:xfrm>
          <a:prstGeom prst="roundRect">
            <a:avLst>
              <a:gd name="adj" fmla="val 50000"/>
            </a:avLst>
          </a:prstGeom>
          <a:solidFill>
            <a:srgbClr val="D3373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YOKLAMA 3</a:t>
            </a:r>
          </a:p>
        </p:txBody>
      </p:sp>
      <p:sp>
        <p:nvSpPr>
          <p:cNvPr id="6" name="Rounded Rectangle 5"/>
          <p:cNvSpPr/>
          <p:nvPr/>
        </p:nvSpPr>
        <p:spPr>
          <a:xfrm>
            <a:off x="502920" y="1261872"/>
            <a:ext cx="11185855" cy="12344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600" b="1" i="0">
                <a:solidFill>
                  <a:srgbClr val="262626"/>
                </a:solidFill>
                <a:latin typeface="Calibri"/>
              </a:rPr>
              <a:t>Kitaba göre ekonomik açıdan az gelişmiş ülkelerde genellikle aşağıdakilerden hangisi görülür?</a:t>
            </a:r>
          </a:p>
        </p:txBody>
      </p:sp>
      <p:sp>
        <p:nvSpPr>
          <p:cNvPr id="7" name="Rounded Rectangle 6"/>
          <p:cNvSpPr/>
          <p:nvPr/>
        </p:nvSpPr>
        <p:spPr>
          <a:xfrm>
            <a:off x="502920" y="2633472"/>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8" name="Oval 7"/>
          <p:cNvSpPr/>
          <p:nvPr/>
        </p:nvSpPr>
        <p:spPr>
          <a:xfrm>
            <a:off x="594360" y="2694736"/>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A</a:t>
            </a:r>
          </a:p>
        </p:txBody>
      </p:sp>
      <p:sp>
        <p:nvSpPr>
          <p:cNvPr id="9" name="TextBox 8"/>
          <p:cNvSpPr txBox="1"/>
          <p:nvPr/>
        </p:nvSpPr>
        <p:spPr>
          <a:xfrm>
            <a:off x="1234440" y="2633472"/>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Birincil sektörde çalışanların yüzdesi düşüktür.</a:t>
            </a:r>
          </a:p>
        </p:txBody>
      </p:sp>
      <p:sp>
        <p:nvSpPr>
          <p:cNvPr id="10" name="Rounded Rectangle 9"/>
          <p:cNvSpPr/>
          <p:nvPr/>
        </p:nvSpPr>
        <p:spPr>
          <a:xfrm>
            <a:off x="502920" y="3368649"/>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1" name="Oval 10"/>
          <p:cNvSpPr/>
          <p:nvPr/>
        </p:nvSpPr>
        <p:spPr>
          <a:xfrm>
            <a:off x="594360" y="3429913"/>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B</a:t>
            </a:r>
          </a:p>
        </p:txBody>
      </p:sp>
      <p:sp>
        <p:nvSpPr>
          <p:cNvPr id="12" name="TextBox 11"/>
          <p:cNvSpPr txBox="1"/>
          <p:nvPr/>
        </p:nvSpPr>
        <p:spPr>
          <a:xfrm>
            <a:off x="1234440" y="3368649"/>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Ham madde satar, işlenmiş madde alır.</a:t>
            </a:r>
          </a:p>
        </p:txBody>
      </p:sp>
      <p:sp>
        <p:nvSpPr>
          <p:cNvPr id="13" name="Rounded Rectangle 12"/>
          <p:cNvSpPr/>
          <p:nvPr/>
        </p:nvSpPr>
        <p:spPr>
          <a:xfrm>
            <a:off x="502920" y="4103826"/>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4" name="Oval 13"/>
          <p:cNvSpPr/>
          <p:nvPr/>
        </p:nvSpPr>
        <p:spPr>
          <a:xfrm>
            <a:off x="594360" y="4165090"/>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C</a:t>
            </a:r>
          </a:p>
        </p:txBody>
      </p:sp>
      <p:sp>
        <p:nvSpPr>
          <p:cNvPr id="15" name="TextBox 14"/>
          <p:cNvSpPr txBox="1"/>
          <p:nvPr/>
        </p:nvSpPr>
        <p:spPr>
          <a:xfrm>
            <a:off x="1234440" y="4103826"/>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Kişi başına enerji tüketimi fazladır.</a:t>
            </a:r>
          </a:p>
        </p:txBody>
      </p:sp>
      <p:sp>
        <p:nvSpPr>
          <p:cNvPr id="16" name="Rounded Rectangle 15"/>
          <p:cNvSpPr/>
          <p:nvPr/>
        </p:nvSpPr>
        <p:spPr>
          <a:xfrm>
            <a:off x="502920" y="4839003"/>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7" name="Oval 16"/>
          <p:cNvSpPr/>
          <p:nvPr/>
        </p:nvSpPr>
        <p:spPr>
          <a:xfrm>
            <a:off x="594360" y="4900267"/>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D</a:t>
            </a:r>
          </a:p>
        </p:txBody>
      </p:sp>
      <p:sp>
        <p:nvSpPr>
          <p:cNvPr id="18" name="TextBox 17"/>
          <p:cNvSpPr txBox="1"/>
          <p:nvPr/>
        </p:nvSpPr>
        <p:spPr>
          <a:xfrm>
            <a:off x="1234440" y="4839003"/>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Beklenen yaşam süresi uzundur.</a:t>
            </a:r>
          </a:p>
        </p:txBody>
      </p:sp>
      <p:sp>
        <p:nvSpPr>
          <p:cNvPr id="19" name="Rounded Rectangle 18"/>
          <p:cNvSpPr/>
          <p:nvPr/>
        </p:nvSpPr>
        <p:spPr>
          <a:xfrm>
            <a:off x="502920" y="5574180"/>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20" name="Oval 19"/>
          <p:cNvSpPr/>
          <p:nvPr/>
        </p:nvSpPr>
        <p:spPr>
          <a:xfrm>
            <a:off x="594360" y="5635444"/>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E</a:t>
            </a:r>
          </a:p>
        </p:txBody>
      </p:sp>
      <p:sp>
        <p:nvSpPr>
          <p:cNvPr id="21" name="TextBox 20"/>
          <p:cNvSpPr txBox="1"/>
          <p:nvPr/>
        </p:nvSpPr>
        <p:spPr>
          <a:xfrm>
            <a:off x="1234440" y="5574180"/>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Okuryazar yüzdesi yüksektir.</a:t>
            </a:r>
          </a:p>
        </p:txBody>
      </p:sp>
      <p:sp>
        <p:nvSpPr>
          <p:cNvPr id="22" name="TextBox 2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23" name="Rounded Rectangle 22"/>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153</a:t>
            </a:r>
          </a:p>
        </p:txBody>
      </p:sp>
      <p:sp>
        <p:nvSpPr>
          <p:cNvPr id="24" name="TextBox 2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65 / 210</a:t>
            </a:r>
          </a:p>
        </p:txBody>
      </p:sp>
    </p:spTree>
  </p:cSld>
  <p:clrMapOvr>
    <a:masterClrMapping/>
  </p:clrMapOvr>
</p:sld>
</file>

<file path=ppt/slides/slide2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Bilgimizi Yoklayalım —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YOKLAMA 3</a:t>
            </a:r>
          </a:p>
        </p:txBody>
      </p:sp>
      <p:sp>
        <p:nvSpPr>
          <p:cNvPr id="6" name="Rounded Rectangle 5"/>
          <p:cNvSpPr/>
          <p:nvPr/>
        </p:nvSpPr>
        <p:spPr>
          <a:xfrm>
            <a:off x="502920" y="1261872"/>
            <a:ext cx="11185855" cy="12344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600" b="1" i="0">
                <a:solidFill>
                  <a:srgbClr val="262626"/>
                </a:solidFill>
                <a:latin typeface="Calibri"/>
              </a:rPr>
              <a:t>Kitaba göre ekonomik açıdan az gelişmiş ülkelerde genellikle aşağıdakilerden hangisi görülür?</a:t>
            </a:r>
          </a:p>
        </p:txBody>
      </p:sp>
      <p:sp>
        <p:nvSpPr>
          <p:cNvPr id="7" name="Rounded Rectangle 6"/>
          <p:cNvSpPr/>
          <p:nvPr/>
        </p:nvSpPr>
        <p:spPr>
          <a:xfrm>
            <a:off x="502920" y="2633472"/>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8" name="Oval 7"/>
          <p:cNvSpPr/>
          <p:nvPr/>
        </p:nvSpPr>
        <p:spPr>
          <a:xfrm>
            <a:off x="594360" y="2589580"/>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A</a:t>
            </a:r>
          </a:p>
        </p:txBody>
      </p:sp>
      <p:sp>
        <p:nvSpPr>
          <p:cNvPr id="9" name="TextBox 8"/>
          <p:cNvSpPr txBox="1"/>
          <p:nvPr/>
        </p:nvSpPr>
        <p:spPr>
          <a:xfrm>
            <a:off x="1234440" y="263347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Birincil sektörde çalışanların yüzdesi düşüktür.</a:t>
            </a:r>
          </a:p>
        </p:txBody>
      </p:sp>
      <p:sp>
        <p:nvSpPr>
          <p:cNvPr id="10" name="Rounded Rectangle 9"/>
          <p:cNvSpPr/>
          <p:nvPr/>
        </p:nvSpPr>
        <p:spPr>
          <a:xfrm>
            <a:off x="502920" y="3158337"/>
            <a:ext cx="11185855" cy="415137"/>
          </a:xfrm>
          <a:prstGeom prst="roundRect">
            <a:avLst>
              <a:gd name="adj" fmla="val 30000"/>
            </a:avLst>
          </a:prstGeom>
          <a:solidFill>
            <a:srgbClr val="E3F1E4"/>
          </a:solidFill>
          <a:ln w="31750">
            <a:solidFill>
              <a:srgbClr val="2E7D32"/>
            </a:solidFill>
          </a:ln>
          <a:effectLst/>
        </p:spPr>
        <p:txBody>
          <a:bodyPr rtlCol="0" anchor="ctr"/>
          <a:lstStyle/>
          <a:p/>
        </p:txBody>
      </p:sp>
      <p:sp>
        <p:nvSpPr>
          <p:cNvPr id="11" name="Oval 10"/>
          <p:cNvSpPr/>
          <p:nvPr/>
        </p:nvSpPr>
        <p:spPr>
          <a:xfrm>
            <a:off x="594360" y="3114445"/>
            <a:ext cx="502920" cy="502920"/>
          </a:xfrm>
          <a:prstGeom prst="ellipse">
            <a:avLst/>
          </a:prstGeom>
          <a:solidFill>
            <a:srgbClr val="2E7D32"/>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B</a:t>
            </a:r>
          </a:p>
        </p:txBody>
      </p:sp>
      <p:sp>
        <p:nvSpPr>
          <p:cNvPr id="12" name="TextBox 11"/>
          <p:cNvSpPr txBox="1"/>
          <p:nvPr/>
        </p:nvSpPr>
        <p:spPr>
          <a:xfrm>
            <a:off x="1234440" y="3158337"/>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1" i="0">
                <a:solidFill>
                  <a:srgbClr val="262626"/>
                </a:solidFill>
                <a:latin typeface="Calibri"/>
              </a:rPr>
              <a:t>Ham madde satar, işlenmiş madde alır.</a:t>
            </a:r>
          </a:p>
        </p:txBody>
      </p:sp>
      <p:sp>
        <p:nvSpPr>
          <p:cNvPr id="13" name="Rounded Rectangle 12"/>
          <p:cNvSpPr/>
          <p:nvPr/>
        </p:nvSpPr>
        <p:spPr>
          <a:xfrm>
            <a:off x="502920" y="3683202"/>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14" name="Oval 13"/>
          <p:cNvSpPr/>
          <p:nvPr/>
        </p:nvSpPr>
        <p:spPr>
          <a:xfrm>
            <a:off x="594360" y="3639310"/>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C</a:t>
            </a:r>
          </a:p>
        </p:txBody>
      </p:sp>
      <p:sp>
        <p:nvSpPr>
          <p:cNvPr id="15" name="TextBox 14"/>
          <p:cNvSpPr txBox="1"/>
          <p:nvPr/>
        </p:nvSpPr>
        <p:spPr>
          <a:xfrm>
            <a:off x="1234440" y="368320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Kişi başına enerji tüketimi fazladır.</a:t>
            </a:r>
          </a:p>
        </p:txBody>
      </p:sp>
      <p:sp>
        <p:nvSpPr>
          <p:cNvPr id="16" name="Rounded Rectangle 15"/>
          <p:cNvSpPr/>
          <p:nvPr/>
        </p:nvSpPr>
        <p:spPr>
          <a:xfrm>
            <a:off x="502920" y="4208067"/>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17" name="Oval 16"/>
          <p:cNvSpPr/>
          <p:nvPr/>
        </p:nvSpPr>
        <p:spPr>
          <a:xfrm>
            <a:off x="594360" y="4164175"/>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D</a:t>
            </a:r>
          </a:p>
        </p:txBody>
      </p:sp>
      <p:sp>
        <p:nvSpPr>
          <p:cNvPr id="18" name="TextBox 17"/>
          <p:cNvSpPr txBox="1"/>
          <p:nvPr/>
        </p:nvSpPr>
        <p:spPr>
          <a:xfrm>
            <a:off x="1234440" y="4208067"/>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Beklenen yaşam süresi uzundur.</a:t>
            </a:r>
          </a:p>
        </p:txBody>
      </p:sp>
      <p:sp>
        <p:nvSpPr>
          <p:cNvPr id="19" name="Rounded Rectangle 18"/>
          <p:cNvSpPr/>
          <p:nvPr/>
        </p:nvSpPr>
        <p:spPr>
          <a:xfrm>
            <a:off x="502920" y="4732932"/>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20" name="Oval 19"/>
          <p:cNvSpPr/>
          <p:nvPr/>
        </p:nvSpPr>
        <p:spPr>
          <a:xfrm>
            <a:off x="594360" y="4689040"/>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E</a:t>
            </a:r>
          </a:p>
        </p:txBody>
      </p:sp>
      <p:sp>
        <p:nvSpPr>
          <p:cNvPr id="21" name="TextBox 20"/>
          <p:cNvSpPr txBox="1"/>
          <p:nvPr/>
        </p:nvSpPr>
        <p:spPr>
          <a:xfrm>
            <a:off x="1234440" y="473293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Okuryazar yüzdesi yüksektir.</a:t>
            </a:r>
          </a:p>
        </p:txBody>
      </p:sp>
      <p:sp>
        <p:nvSpPr>
          <p:cNvPr id="22" name="Rounded Rectangle 21"/>
          <p:cNvSpPr/>
          <p:nvPr/>
        </p:nvSpPr>
        <p:spPr>
          <a:xfrm>
            <a:off x="502920" y="5266944"/>
            <a:ext cx="11185855" cy="1005840"/>
          </a:xfrm>
          <a:prstGeom prst="roundRect">
            <a:avLst>
              <a:gd name="adj" fmla="val 8000"/>
            </a:avLst>
          </a:prstGeom>
          <a:solidFill>
            <a:srgbClr val="FFF3D1"/>
          </a:solidFill>
          <a:ln>
            <a:noFill/>
          </a:ln>
          <a:effectLst/>
        </p:spPr>
        <p:txBody>
          <a:bodyPr rtlCol="0" anchor="ctr" wrap="square" lIns="228600" rIns="228600" tIns="73152" bIns="73152">
            <a:noAutofit/>
          </a:bodyPr>
          <a:lstStyle/>
          <a:p>
            <a:pPr algn="l">
              <a:spcBef>
                <a:spcPts val="0"/>
              </a:spcBef>
              <a:spcAft>
                <a:spcPts val="0"/>
              </a:spcAft>
            </a:pPr>
            <a:r>
              <a:rPr lang="tr-TR" sz="2000" b="0" i="0">
                <a:solidFill>
                  <a:srgbClr val="262626"/>
                </a:solidFill>
                <a:latin typeface="Calibri"/>
              </a:rPr>
              <a:t>Kitap s. 153: kişi başına düşen millî gelirin düşük olduğu bu ülkeler genelde ham madde satar, işlenmiş maddeler alır. Diğer seçenekler gelişmiş ülkelerin özellikleridir.</a:t>
            </a:r>
          </a:p>
        </p:txBody>
      </p:sp>
      <p:sp>
        <p:nvSpPr>
          <p:cNvPr id="23" name="TextBox 22"/>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24" name="Rounded Rectangle 23"/>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153</a:t>
            </a:r>
          </a:p>
        </p:txBody>
      </p:sp>
      <p:sp>
        <p:nvSpPr>
          <p:cNvPr id="25" name="TextBox 24"/>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66 / 210</a:t>
            </a:r>
          </a:p>
        </p:txBody>
      </p:sp>
    </p:spTree>
  </p:cSld>
  <p:clrMapOvr>
    <a:masterClrMapping/>
  </p:clrMapOvr>
</p:sld>
</file>

<file path=ppt/slides/slide2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Grafik 5.1 ve 5.2: çalışan nüfusun sektörlere dağılımı</a:t>
            </a:r>
          </a:p>
        </p:txBody>
      </p:sp>
      <p:sp>
        <p:nvSpPr>
          <p:cNvPr id="5" name="Rounded Rectangle 4"/>
          <p:cNvSpPr/>
          <p:nvPr/>
        </p:nvSpPr>
        <p:spPr>
          <a:xfrm>
            <a:off x="9555480" y="201168"/>
            <a:ext cx="2221992" cy="475488"/>
          </a:xfrm>
          <a:prstGeom prst="roundRect">
            <a:avLst>
              <a:gd name="adj" fmla="val 50000"/>
            </a:avLst>
          </a:prstGeom>
          <a:solidFill>
            <a:srgbClr val="2C6E8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GRAFİK OKU</a:t>
            </a:r>
          </a:p>
        </p:txBody>
      </p:sp>
      <p:sp>
        <p:nvSpPr>
          <p:cNvPr id="6" name="Rounded Rectangle 5"/>
          <p:cNvSpPr/>
          <p:nvPr/>
        </p:nvSpPr>
        <p:spPr>
          <a:xfrm>
            <a:off x="502920" y="1243584"/>
            <a:ext cx="5410047" cy="4343400"/>
          </a:xfrm>
          <a:prstGeom prst="roundRect">
            <a:avLst>
              <a:gd name="adj" fmla="val 4000"/>
            </a:avLst>
          </a:prstGeom>
          <a:solidFill>
            <a:srgbClr val="FFFFFF"/>
          </a:solidFill>
          <a:ln w="12700">
            <a:solidFill>
              <a:srgbClr val="D9D9D9"/>
            </a:solidFill>
          </a:ln>
          <a:effectLst/>
        </p:spPr>
        <p:txBody>
          <a:bodyPr rtlCol="0" anchor="ctr"/>
          <a:lstStyle/>
          <a:p/>
        </p:txBody>
      </p:sp>
      <p:graphicFrame>
        <p:nvGraphicFramePr>
          <p:cNvPr id="7" name="Chart 6"/>
          <p:cNvGraphicFramePr>
            <a:graphicFrameLocks noGrp="1"/>
          </p:cNvGraphicFramePr>
          <p:nvPr/>
        </p:nvGraphicFramePr>
        <p:xfrm>
          <a:off x="640080" y="1307592"/>
          <a:ext cx="5135727" cy="4206240"/>
        </p:xfrm>
        <a:graphic>
          <a:graphicData uri="http://schemas.openxmlformats.org/drawingml/2006/chart">
            <c:chart xmlns:c="http://schemas.openxmlformats.org/drawingml/2006/chart" r:id="rId3"/>
          </a:graphicData>
        </a:graphic>
      </p:graphicFrame>
      <p:sp>
        <p:nvSpPr>
          <p:cNvPr id="8" name="TextBox 7"/>
          <p:cNvSpPr txBox="1"/>
          <p:nvPr/>
        </p:nvSpPr>
        <p:spPr>
          <a:xfrm>
            <a:off x="502920" y="5669280"/>
            <a:ext cx="5410047" cy="594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Grafik 5.1: İtalya'da çalışan nüfusun ekonomik sektörlere dağılımı (2025)</a:t>
            </a:r>
          </a:p>
        </p:txBody>
      </p:sp>
      <p:sp>
        <p:nvSpPr>
          <p:cNvPr id="9" name="Rounded Rectangle 8"/>
          <p:cNvSpPr/>
          <p:nvPr/>
        </p:nvSpPr>
        <p:spPr>
          <a:xfrm>
            <a:off x="6278727" y="1243584"/>
            <a:ext cx="5410047" cy="4343400"/>
          </a:xfrm>
          <a:prstGeom prst="roundRect">
            <a:avLst>
              <a:gd name="adj" fmla="val 4000"/>
            </a:avLst>
          </a:prstGeom>
          <a:solidFill>
            <a:srgbClr val="FFFFFF"/>
          </a:solidFill>
          <a:ln w="12700">
            <a:solidFill>
              <a:srgbClr val="D9D9D9"/>
            </a:solidFill>
          </a:ln>
          <a:effectLst/>
        </p:spPr>
        <p:txBody>
          <a:bodyPr rtlCol="0" anchor="ctr"/>
          <a:lstStyle/>
          <a:p/>
        </p:txBody>
      </p:sp>
      <p:graphicFrame>
        <p:nvGraphicFramePr>
          <p:cNvPr id="10" name="Chart 9"/>
          <p:cNvGraphicFramePr>
            <a:graphicFrameLocks noGrp="1"/>
          </p:cNvGraphicFramePr>
          <p:nvPr/>
        </p:nvGraphicFramePr>
        <p:xfrm>
          <a:off x="6415887" y="1307592"/>
          <a:ext cx="5135727" cy="4206240"/>
        </p:xfrm>
        <a:graphic>
          <a:graphicData uri="http://schemas.openxmlformats.org/drawingml/2006/chart">
            <c:chart xmlns:c="http://schemas.openxmlformats.org/drawingml/2006/chart" r:id="rId4"/>
          </a:graphicData>
        </a:graphic>
      </p:graphicFrame>
      <p:sp>
        <p:nvSpPr>
          <p:cNvPr id="11" name="TextBox 10"/>
          <p:cNvSpPr txBox="1"/>
          <p:nvPr/>
        </p:nvSpPr>
        <p:spPr>
          <a:xfrm>
            <a:off x="6278727" y="5669280"/>
            <a:ext cx="5410047" cy="594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Grafik 5.2: Zambiya'da çalışan nüfusun ekonomik sektörlere dağılımı (2025)</a:t>
            </a:r>
          </a:p>
        </p:txBody>
      </p:sp>
      <p:sp>
        <p:nvSpPr>
          <p:cNvPr id="12" name="TextBox 1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13" name="Rounded Rectangle 12"/>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153</a:t>
            </a:r>
          </a:p>
        </p:txBody>
      </p:sp>
      <p:sp>
        <p:nvSpPr>
          <p:cNvPr id="14" name="TextBox 1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67 / 210</a:t>
            </a:r>
          </a:p>
        </p:txBody>
      </p:sp>
    </p:spTree>
  </p:cSld>
  <p:clrMapOvr>
    <a:masterClrMapping/>
  </p:clrMapOvr>
</p:sld>
</file>

<file path=ppt/slides/slide2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İtalya ile Zambiya'yı karşılaştır</a:t>
            </a:r>
          </a:p>
        </p:txBody>
      </p:sp>
      <p:sp>
        <p:nvSpPr>
          <p:cNvPr id="5" name="Rounded Rectangle 4"/>
          <p:cNvSpPr/>
          <p:nvPr/>
        </p:nvSpPr>
        <p:spPr>
          <a:xfrm>
            <a:off x="9555480" y="201168"/>
            <a:ext cx="2221992" cy="475488"/>
          </a:xfrm>
          <a:prstGeom prst="roundRect">
            <a:avLst>
              <a:gd name="adj" fmla="val 50000"/>
            </a:avLst>
          </a:prstGeom>
          <a:solidFill>
            <a:srgbClr val="2C6E8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İKİLİ · 3 dk</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600" b="1" i="0">
                <a:solidFill>
                  <a:srgbClr val="262626"/>
                </a:solidFill>
                <a:latin typeface="Calibri"/>
              </a:rPr>
              <a:t>1) Hangi ülkede birincil sektörde (tarım) çalışanların yüzdesi yüksektir? 2) Hizmet ve sanayide durum nasıldır? 3) Kitabın metnine göre hangi ülke gelişmiş, hangisi az gelişmiştir?</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153</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68 / 210</a:t>
            </a:r>
          </a:p>
        </p:txBody>
      </p:sp>
    </p:spTree>
  </p:cSld>
  <p:clrMapOvr>
    <a:masterClrMapping/>
  </p:clrMapOvr>
</p:sld>
</file>

<file path=ppt/slides/slide3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İtalya ile Zambiya'yı karşılaştır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14300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1) Hangi ülkede birincil sektörde (tarım) çalışanların yüzdesi yüksektir? 2) Hizmet ve sanayide durum nasıldır? 3) Kitabın metnine göre hangi ülke gelişmiş, hangisi az gelişmiştir?</a:t>
            </a:r>
          </a:p>
        </p:txBody>
      </p:sp>
      <p:sp>
        <p:nvSpPr>
          <p:cNvPr id="7" name="Rounded Rectangle 6"/>
          <p:cNvSpPr/>
          <p:nvPr/>
        </p:nvSpPr>
        <p:spPr>
          <a:xfrm>
            <a:off x="502920" y="2542032"/>
            <a:ext cx="11185855" cy="365760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542032"/>
            <a:ext cx="109728" cy="3657600"/>
          </a:xfrm>
          <a:prstGeom prst="rect">
            <a:avLst/>
          </a:prstGeom>
          <a:solidFill>
            <a:srgbClr val="2E7D32"/>
          </a:solidFill>
          <a:ln>
            <a:noFill/>
          </a:ln>
          <a:effectLst/>
        </p:spPr>
        <p:txBody>
          <a:bodyPr rtlCol="0" anchor="ctr"/>
          <a:lstStyle/>
          <a:p/>
        </p:txBody>
      </p:sp>
      <p:sp>
        <p:nvSpPr>
          <p:cNvPr id="9" name="TextBox 8"/>
          <p:cNvSpPr txBox="1"/>
          <p:nvPr/>
        </p:nvSpPr>
        <p:spPr>
          <a:xfrm>
            <a:off x="731520" y="2596896"/>
            <a:ext cx="10865815" cy="3547872"/>
          </a:xfrm>
          <a:prstGeom prst="rect">
            <a:avLst/>
          </a:prstGeom>
          <a:noFill/>
        </p:spPr>
        <p:txBody>
          <a:bodyPr wrap="square" anchor="ctr" lIns="73152" rIns="73152" tIns="36576" bIns="36576">
            <a:noAutofit/>
          </a:bodyPr>
          <a:lstStyle/>
          <a:p>
            <a:pPr algn="l">
              <a:spcBef>
                <a:spcPts val="0"/>
              </a:spcBef>
              <a:spcAft>
                <a:spcPts val="400"/>
              </a:spcAft>
            </a:pPr>
            <a:r>
              <a:rPr lang="tr-TR" sz="2100" b="1" i="0">
                <a:solidFill>
                  <a:srgbClr val="2E7D32"/>
                </a:solidFill>
                <a:latin typeface="Calibri"/>
              </a:rPr>
              <a:t>Örnek cevap</a:t>
            </a:r>
          </a:p>
          <a:p>
            <a:pPr algn="l" marL="261051" indent="-261051">
              <a:spcBef>
                <a:spcPts val="0"/>
              </a:spcBef>
              <a:spcAft>
                <a:spcPts val="500"/>
              </a:spcAft>
            </a:pPr>
            <a:r>
              <a:rPr lang="tr-TR" sz="2100" b="1" i="0">
                <a:solidFill>
                  <a:srgbClr val="2C6696"/>
                </a:solidFill>
                <a:latin typeface="Calibri"/>
              </a:rPr>
              <a:t>•  </a:t>
            </a:r>
            <a:r>
              <a:rPr lang="tr-TR" sz="2100" b="0" i="0">
                <a:solidFill>
                  <a:srgbClr val="262626"/>
                </a:solidFill>
                <a:latin typeface="Calibri"/>
              </a:rPr>
              <a:t>1) Zambiya: tarımda %55,4 — İtalya'da yalnız %3,6.</a:t>
            </a:r>
          </a:p>
          <a:p>
            <a:pPr algn="l" marL="261051" indent="-261051">
              <a:spcBef>
                <a:spcPts val="0"/>
              </a:spcBef>
              <a:spcAft>
                <a:spcPts val="500"/>
              </a:spcAft>
            </a:pPr>
            <a:r>
              <a:rPr lang="tr-TR" sz="2100" b="1" i="0">
                <a:solidFill>
                  <a:srgbClr val="2C6696"/>
                </a:solidFill>
                <a:latin typeface="Calibri"/>
              </a:rPr>
              <a:t>•  </a:t>
            </a:r>
            <a:r>
              <a:rPr lang="tr-TR" sz="2100" b="0" i="0">
                <a:solidFill>
                  <a:srgbClr val="262626"/>
                </a:solidFill>
                <a:latin typeface="Calibri"/>
              </a:rPr>
              <a:t>2) İtalya: hizmet %69,8, sanayi %26,6 · Zambiya: hizmet %34,7, sanayi %9,9.</a:t>
            </a:r>
          </a:p>
          <a:p>
            <a:pPr algn="l" marL="261051" indent="-261051">
              <a:spcBef>
                <a:spcPts val="0"/>
              </a:spcBef>
              <a:spcAft>
                <a:spcPts val="500"/>
              </a:spcAft>
            </a:pPr>
            <a:r>
              <a:rPr lang="tr-TR" sz="2100" b="1" i="0">
                <a:solidFill>
                  <a:srgbClr val="2C6696"/>
                </a:solidFill>
                <a:latin typeface="Calibri"/>
              </a:rPr>
              <a:t>•  </a:t>
            </a:r>
            <a:r>
              <a:rPr lang="tr-TR" sz="2100" b="0" i="0">
                <a:solidFill>
                  <a:srgbClr val="262626"/>
                </a:solidFill>
                <a:latin typeface="Calibri"/>
              </a:rPr>
              <a:t>3) İtalya gelişmiş (Grafik 5.1 gelişmiş ülkeler paragrafına bağlıdır), Zambiya az gelişmiş (Grafik 5.2 az gelişmiş ülkeler paragrafına bağlıdır).</a:t>
            </a:r>
          </a:p>
          <a:p>
            <a:pPr algn="l">
              <a:spcBef>
                <a:spcPts val="0"/>
              </a:spcBef>
              <a:spcAft>
                <a:spcPts val="0"/>
              </a:spcAft>
            </a:pPr>
            <a:r>
              <a:rPr lang="tr-TR" sz="2100" b="1" i="0">
                <a:solidFill>
                  <a:srgbClr val="262626"/>
                </a:solidFill>
                <a:latin typeface="Calibri"/>
              </a:rPr>
              <a:t>Sonuç: birincilde çalışanların yüzdesi düştükçe gelişmişlik artar.</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153</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69 / 210</a:t>
            </a:r>
          </a:p>
        </p:txBody>
      </p:sp>
    </p:spTree>
  </p:cSld>
  <p:clrMapOvr>
    <a:masterClrMapping/>
  </p:clrMapOvr>
</p:sld>
</file>

<file path=ppt/slides/slide3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Bir gösterge daha: sektörlerin ekonomiye katkısı</a:t>
            </a:r>
          </a:p>
        </p:txBody>
      </p:sp>
      <p:sp>
        <p:nvSpPr>
          <p:cNvPr id="5" name="Rounded Rectangle 4"/>
          <p:cNvSpPr/>
          <p:nvPr/>
        </p:nvSpPr>
        <p:spPr>
          <a:xfrm>
            <a:off x="9555480" y="201168"/>
            <a:ext cx="2221992" cy="475488"/>
          </a:xfrm>
          <a:prstGeom prst="roundRect">
            <a:avLst>
              <a:gd name="adj" fmla="val 50000"/>
            </a:avLst>
          </a:prstGeom>
          <a:solidFill>
            <a:srgbClr val="2C6E8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GSYİH</a:t>
            </a:r>
          </a:p>
        </p:txBody>
      </p:sp>
      <p:sp>
        <p:nvSpPr>
          <p:cNvPr id="6" name="Rounded Rectangle 5"/>
          <p:cNvSpPr/>
          <p:nvPr/>
        </p:nvSpPr>
        <p:spPr>
          <a:xfrm>
            <a:off x="502920" y="1243584"/>
            <a:ext cx="11185855" cy="960120"/>
          </a:xfrm>
          <a:prstGeom prst="roundRect">
            <a:avLst>
              <a:gd name="adj" fmla="val 8000"/>
            </a:avLst>
          </a:prstGeom>
          <a:solidFill>
            <a:srgbClr val="F0F0F0"/>
          </a:solidFill>
          <a:ln>
            <a:noFill/>
          </a:ln>
          <a:effectLst/>
        </p:spPr>
        <p:txBody>
          <a:bodyPr rtlCol="0" anchor="ctr"/>
          <a:lstStyle/>
          <a:p/>
        </p:txBody>
      </p:sp>
      <p:sp>
        <p:nvSpPr>
          <p:cNvPr id="7" name="Rectangle 6"/>
          <p:cNvSpPr/>
          <p:nvPr/>
        </p:nvSpPr>
        <p:spPr>
          <a:xfrm>
            <a:off x="502920" y="1243584"/>
            <a:ext cx="118872" cy="960120"/>
          </a:xfrm>
          <a:prstGeom prst="rect">
            <a:avLst/>
          </a:prstGeom>
          <a:solidFill>
            <a:srgbClr val="2C6E8F"/>
          </a:solidFill>
          <a:ln>
            <a:noFill/>
          </a:ln>
          <a:effectLst/>
        </p:spPr>
        <p:txBody>
          <a:bodyPr rtlCol="0" anchor="ctr"/>
          <a:lstStyle/>
          <a:p/>
        </p:txBody>
      </p:sp>
      <p:sp>
        <p:nvSpPr>
          <p:cNvPr id="8" name="TextBox 7"/>
          <p:cNvSpPr txBox="1"/>
          <p:nvPr/>
        </p:nvSpPr>
        <p:spPr>
          <a:xfrm>
            <a:off x="777240" y="1243584"/>
            <a:ext cx="10774375" cy="960120"/>
          </a:xfrm>
          <a:prstGeom prst="rect">
            <a:avLst/>
          </a:prstGeom>
          <a:noFill/>
        </p:spPr>
        <p:txBody>
          <a:bodyPr wrap="square" anchor="ctr" lIns="73152" rIns="73152" tIns="36576" bIns="36576">
            <a:noAutofit/>
          </a:bodyPr>
          <a:lstStyle/>
          <a:p>
            <a:pPr algn="l">
              <a:spcBef>
                <a:spcPts val="0"/>
              </a:spcBef>
              <a:spcAft>
                <a:spcPts val="0"/>
              </a:spcAft>
            </a:pPr>
            <a:r>
              <a:rPr lang="tr-TR" sz="2100" b="0" i="0">
                <a:solidFill>
                  <a:srgbClr val="262626"/>
                </a:solidFill>
                <a:latin typeface="Calibri"/>
              </a:rPr>
              <a:t>Ekonomik sektörler ile ülkelerin gelişmişlik seviyesi arasındaki ilişkinin göstergelerinden biri de ekonomik sektörlerin ülke ekonomisine olan katkısıdır.</a:t>
            </a:r>
          </a:p>
        </p:txBody>
      </p:sp>
      <p:sp>
        <p:nvSpPr>
          <p:cNvPr id="9" name="Rounded Rectangle 8"/>
          <p:cNvSpPr/>
          <p:nvPr/>
        </p:nvSpPr>
        <p:spPr>
          <a:xfrm>
            <a:off x="502920" y="2359152"/>
            <a:ext cx="11185855" cy="1188720"/>
          </a:xfrm>
          <a:prstGeom prst="roundRect">
            <a:avLst>
              <a:gd name="adj" fmla="val 8000"/>
            </a:avLst>
          </a:prstGeom>
          <a:solidFill>
            <a:srgbClr val="F0F0F0"/>
          </a:solidFill>
          <a:ln>
            <a:noFill/>
          </a:ln>
          <a:effectLst/>
        </p:spPr>
        <p:txBody>
          <a:bodyPr rtlCol="0" anchor="ctr"/>
          <a:lstStyle/>
          <a:p/>
        </p:txBody>
      </p:sp>
      <p:sp>
        <p:nvSpPr>
          <p:cNvPr id="10" name="Rectangle 9"/>
          <p:cNvSpPr/>
          <p:nvPr/>
        </p:nvSpPr>
        <p:spPr>
          <a:xfrm>
            <a:off x="502920" y="2359152"/>
            <a:ext cx="118872" cy="1188720"/>
          </a:xfrm>
          <a:prstGeom prst="rect">
            <a:avLst/>
          </a:prstGeom>
          <a:solidFill>
            <a:srgbClr val="FCC021"/>
          </a:solidFill>
          <a:ln>
            <a:noFill/>
          </a:ln>
          <a:effectLst/>
        </p:spPr>
        <p:txBody>
          <a:bodyPr rtlCol="0" anchor="ctr"/>
          <a:lstStyle/>
          <a:p/>
        </p:txBody>
      </p:sp>
      <p:sp>
        <p:nvSpPr>
          <p:cNvPr id="11" name="TextBox 10"/>
          <p:cNvSpPr txBox="1"/>
          <p:nvPr/>
        </p:nvSpPr>
        <p:spPr>
          <a:xfrm>
            <a:off x="777240" y="2359152"/>
            <a:ext cx="10774375" cy="1188720"/>
          </a:xfrm>
          <a:prstGeom prst="rect">
            <a:avLst/>
          </a:prstGeom>
          <a:noFill/>
        </p:spPr>
        <p:txBody>
          <a:bodyPr wrap="square" anchor="ctr" lIns="73152" rIns="73152" tIns="36576" bIns="36576">
            <a:noAutofit/>
          </a:bodyPr>
          <a:lstStyle/>
          <a:p>
            <a:pPr algn="l">
              <a:spcBef>
                <a:spcPts val="0"/>
              </a:spcBef>
              <a:spcAft>
                <a:spcPts val="0"/>
              </a:spcAft>
            </a:pPr>
            <a:r>
              <a:rPr lang="tr-TR" sz="1900" b="0" i="0">
                <a:solidFill>
                  <a:srgbClr val="262626"/>
                </a:solidFill>
                <a:latin typeface="Calibri"/>
              </a:rPr>
              <a:t>Genel olarak birincil ekonomik sektörlerden elde edilen ürünlerin ekonomik açıdan katma değerinin düşük ürünler olması, bu sektörün gayrisafi yurt içi hasılasındaki payının diğer sektörlere göre daha düşük olmasına neden olmuştur.</a:t>
            </a:r>
          </a:p>
        </p:txBody>
      </p:sp>
      <p:sp>
        <p:nvSpPr>
          <p:cNvPr id="12" name="Rounded Rectangle 11"/>
          <p:cNvSpPr/>
          <p:nvPr/>
        </p:nvSpPr>
        <p:spPr>
          <a:xfrm>
            <a:off x="502920" y="3730752"/>
            <a:ext cx="5492343" cy="1417320"/>
          </a:xfrm>
          <a:prstGeom prst="roundRect">
            <a:avLst>
              <a:gd name="adj" fmla="val 5000"/>
            </a:avLst>
          </a:prstGeom>
          <a:solidFill>
            <a:srgbClr val="F0F0F0"/>
          </a:solidFill>
          <a:ln>
            <a:noFill/>
          </a:ln>
          <a:effectLst/>
        </p:spPr>
        <p:txBody>
          <a:bodyPr rtlCol="0" anchor="ctr"/>
          <a:lstStyle/>
          <a:p/>
        </p:txBody>
      </p:sp>
      <p:sp>
        <p:nvSpPr>
          <p:cNvPr id="13" name="Rounded Rectangle 12"/>
          <p:cNvSpPr/>
          <p:nvPr/>
        </p:nvSpPr>
        <p:spPr>
          <a:xfrm>
            <a:off x="502920" y="3730752"/>
            <a:ext cx="5492343" cy="530352"/>
          </a:xfrm>
          <a:prstGeom prst="roundRect">
            <a:avLst>
              <a:gd name="adj" fmla="val 25000"/>
            </a:avLst>
          </a:prstGeom>
          <a:solidFill>
            <a:srgbClr val="2C6E8F"/>
          </a:solidFill>
          <a:ln>
            <a:noFill/>
          </a:ln>
          <a:effectLst/>
        </p:spPr>
        <p:txBody>
          <a:bodyPr rtlCol="0" anchor="ctr"/>
          <a:lstStyle/>
          <a:p/>
        </p:txBody>
      </p:sp>
      <p:sp>
        <p:nvSpPr>
          <p:cNvPr id="14" name="Rectangle 13"/>
          <p:cNvSpPr/>
          <p:nvPr/>
        </p:nvSpPr>
        <p:spPr>
          <a:xfrm>
            <a:off x="502920" y="3995928"/>
            <a:ext cx="5492343" cy="265176"/>
          </a:xfrm>
          <a:prstGeom prst="rect">
            <a:avLst/>
          </a:prstGeom>
          <a:solidFill>
            <a:srgbClr val="2C6E8F"/>
          </a:solidFill>
          <a:ln>
            <a:noFill/>
          </a:ln>
          <a:effectLst/>
        </p:spPr>
        <p:txBody>
          <a:bodyPr rtlCol="0" anchor="ctr"/>
          <a:lstStyle/>
          <a:p/>
        </p:txBody>
      </p:sp>
      <p:sp>
        <p:nvSpPr>
          <p:cNvPr id="15" name="TextBox 14"/>
          <p:cNvSpPr txBox="1"/>
          <p:nvPr/>
        </p:nvSpPr>
        <p:spPr>
          <a:xfrm>
            <a:off x="594360" y="3730752"/>
            <a:ext cx="5309463" cy="530352"/>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Gelişmiş: birincilin GSYİH payı DÜŞÜK</a:t>
            </a:r>
          </a:p>
        </p:txBody>
      </p:sp>
      <p:sp>
        <p:nvSpPr>
          <p:cNvPr id="16" name="TextBox 15"/>
          <p:cNvSpPr txBox="1"/>
          <p:nvPr/>
        </p:nvSpPr>
        <p:spPr>
          <a:xfrm>
            <a:off x="612648" y="4334256"/>
            <a:ext cx="5272887" cy="740664"/>
          </a:xfrm>
          <a:prstGeom prst="rect">
            <a:avLst/>
          </a:prstGeom>
          <a:noFill/>
        </p:spPr>
        <p:txBody>
          <a:bodyPr wrap="square" anchor="t" lIns="73152" rIns="73152" tIns="36576" bIns="36576">
            <a:noAutofit/>
          </a:bodyPr>
          <a:lstStyle/>
          <a:p>
            <a:pPr algn="l">
              <a:spcBef>
                <a:spcPts val="0"/>
              </a:spcBef>
              <a:spcAft>
                <a:spcPts val="0"/>
              </a:spcAft>
            </a:pPr>
            <a:r>
              <a:rPr lang="tr-TR" sz="2200" b="0" i="0">
                <a:solidFill>
                  <a:srgbClr val="262626"/>
                </a:solidFill>
                <a:latin typeface="Calibri"/>
              </a:rPr>
              <a:t>ABD · Almanya · İngiltere · İsviçre · Japonya</a:t>
            </a:r>
          </a:p>
        </p:txBody>
      </p:sp>
      <p:sp>
        <p:nvSpPr>
          <p:cNvPr id="17" name="Rounded Rectangle 16"/>
          <p:cNvSpPr/>
          <p:nvPr/>
        </p:nvSpPr>
        <p:spPr>
          <a:xfrm>
            <a:off x="6196431" y="3730752"/>
            <a:ext cx="5492343" cy="1417320"/>
          </a:xfrm>
          <a:prstGeom prst="roundRect">
            <a:avLst>
              <a:gd name="adj" fmla="val 5000"/>
            </a:avLst>
          </a:prstGeom>
          <a:solidFill>
            <a:srgbClr val="F0F0F0"/>
          </a:solidFill>
          <a:ln>
            <a:noFill/>
          </a:ln>
          <a:effectLst/>
        </p:spPr>
        <p:txBody>
          <a:bodyPr rtlCol="0" anchor="ctr"/>
          <a:lstStyle/>
          <a:p/>
        </p:txBody>
      </p:sp>
      <p:sp>
        <p:nvSpPr>
          <p:cNvPr id="18" name="Rounded Rectangle 17"/>
          <p:cNvSpPr/>
          <p:nvPr/>
        </p:nvSpPr>
        <p:spPr>
          <a:xfrm>
            <a:off x="6196431" y="3730752"/>
            <a:ext cx="5492343" cy="530352"/>
          </a:xfrm>
          <a:prstGeom prst="roundRect">
            <a:avLst>
              <a:gd name="adj" fmla="val 25000"/>
            </a:avLst>
          </a:prstGeom>
          <a:solidFill>
            <a:srgbClr val="4F4F4F"/>
          </a:solidFill>
          <a:ln>
            <a:noFill/>
          </a:ln>
          <a:effectLst/>
        </p:spPr>
        <p:txBody>
          <a:bodyPr rtlCol="0" anchor="ctr"/>
          <a:lstStyle/>
          <a:p/>
        </p:txBody>
      </p:sp>
      <p:sp>
        <p:nvSpPr>
          <p:cNvPr id="19" name="Rectangle 18"/>
          <p:cNvSpPr/>
          <p:nvPr/>
        </p:nvSpPr>
        <p:spPr>
          <a:xfrm>
            <a:off x="6196431" y="3995928"/>
            <a:ext cx="5492343" cy="265176"/>
          </a:xfrm>
          <a:prstGeom prst="rect">
            <a:avLst/>
          </a:prstGeom>
          <a:solidFill>
            <a:srgbClr val="4F4F4F"/>
          </a:solidFill>
          <a:ln>
            <a:noFill/>
          </a:ln>
          <a:effectLst/>
        </p:spPr>
        <p:txBody>
          <a:bodyPr rtlCol="0" anchor="ctr"/>
          <a:lstStyle/>
          <a:p/>
        </p:txBody>
      </p:sp>
      <p:sp>
        <p:nvSpPr>
          <p:cNvPr id="20" name="TextBox 19"/>
          <p:cNvSpPr txBox="1"/>
          <p:nvPr/>
        </p:nvSpPr>
        <p:spPr>
          <a:xfrm>
            <a:off x="6287871" y="3730752"/>
            <a:ext cx="5309463" cy="530352"/>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Az gelişmiş: birincilin GSYİH payı YÜKSEK</a:t>
            </a:r>
          </a:p>
        </p:txBody>
      </p:sp>
      <p:sp>
        <p:nvSpPr>
          <p:cNvPr id="21" name="TextBox 20"/>
          <p:cNvSpPr txBox="1"/>
          <p:nvPr/>
        </p:nvSpPr>
        <p:spPr>
          <a:xfrm>
            <a:off x="6306159" y="4334256"/>
            <a:ext cx="5272887" cy="740664"/>
          </a:xfrm>
          <a:prstGeom prst="rect">
            <a:avLst/>
          </a:prstGeom>
          <a:noFill/>
        </p:spPr>
        <p:txBody>
          <a:bodyPr wrap="square" anchor="t" lIns="73152" rIns="73152" tIns="36576" bIns="36576">
            <a:noAutofit/>
          </a:bodyPr>
          <a:lstStyle/>
          <a:p>
            <a:pPr algn="l">
              <a:spcBef>
                <a:spcPts val="0"/>
              </a:spcBef>
              <a:spcAft>
                <a:spcPts val="0"/>
              </a:spcAft>
            </a:pPr>
            <a:r>
              <a:rPr lang="tr-TR" sz="2200" b="0" i="0">
                <a:solidFill>
                  <a:srgbClr val="262626"/>
                </a:solidFill>
                <a:latin typeface="Calibri"/>
              </a:rPr>
              <a:t>Kamerun · Gana · Bhutan · Ruanda · Nijer</a:t>
            </a:r>
          </a:p>
        </p:txBody>
      </p:sp>
      <p:sp>
        <p:nvSpPr>
          <p:cNvPr id="22" name="Rounded Rectangle 21"/>
          <p:cNvSpPr/>
          <p:nvPr/>
        </p:nvSpPr>
        <p:spPr>
          <a:xfrm>
            <a:off x="502920" y="5285232"/>
            <a:ext cx="11185855" cy="96012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Dünya siyasi haritasında on ülkeyi bul: gelişmişleri mavi, az gelişmişleri gri kalemle işaretle.</a:t>
            </a:r>
          </a:p>
        </p:txBody>
      </p:sp>
      <p:sp>
        <p:nvSpPr>
          <p:cNvPr id="23" name="TextBox 22"/>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24" name="Rounded Rectangle 23"/>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153</a:t>
            </a:r>
          </a:p>
        </p:txBody>
      </p:sp>
      <p:sp>
        <p:nvSpPr>
          <p:cNvPr id="25" name="TextBox 24"/>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70 / 210</a:t>
            </a:r>
          </a:p>
        </p:txBody>
      </p:sp>
    </p:spTree>
  </p:cSld>
  <p:clrMapOvr>
    <a:masterClrMapping/>
  </p:clrMapOvr>
</p:sld>
</file>

<file path=ppt/slides/slide3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Bilgimizi Yoklayalım</a:t>
            </a:r>
          </a:p>
        </p:txBody>
      </p:sp>
      <p:sp>
        <p:nvSpPr>
          <p:cNvPr id="5" name="Rounded Rectangle 4"/>
          <p:cNvSpPr/>
          <p:nvPr/>
        </p:nvSpPr>
        <p:spPr>
          <a:xfrm>
            <a:off x="9555480" y="201168"/>
            <a:ext cx="2221992" cy="475488"/>
          </a:xfrm>
          <a:prstGeom prst="roundRect">
            <a:avLst>
              <a:gd name="adj" fmla="val 50000"/>
            </a:avLst>
          </a:prstGeom>
          <a:solidFill>
            <a:srgbClr val="D3373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YOKLAMA 4</a:t>
            </a:r>
          </a:p>
        </p:txBody>
      </p:sp>
      <p:sp>
        <p:nvSpPr>
          <p:cNvPr id="6" name="Rounded Rectangle 5"/>
          <p:cNvSpPr/>
          <p:nvPr/>
        </p:nvSpPr>
        <p:spPr>
          <a:xfrm>
            <a:off x="502920" y="1261872"/>
            <a:ext cx="11185855" cy="12344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600" b="1" i="0">
                <a:solidFill>
                  <a:srgbClr val="262626"/>
                </a:solidFill>
                <a:latin typeface="Calibri"/>
              </a:rPr>
              <a:t>Grafik 5.1 ve 5.2'ye göre aşağıdakilerden hangisi doğrudur?</a:t>
            </a:r>
          </a:p>
        </p:txBody>
      </p:sp>
      <p:sp>
        <p:nvSpPr>
          <p:cNvPr id="7" name="Rounded Rectangle 6"/>
          <p:cNvSpPr/>
          <p:nvPr/>
        </p:nvSpPr>
        <p:spPr>
          <a:xfrm>
            <a:off x="502920" y="2633472"/>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8" name="Oval 7"/>
          <p:cNvSpPr/>
          <p:nvPr/>
        </p:nvSpPr>
        <p:spPr>
          <a:xfrm>
            <a:off x="594360" y="2694736"/>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A</a:t>
            </a:r>
          </a:p>
        </p:txBody>
      </p:sp>
      <p:sp>
        <p:nvSpPr>
          <p:cNvPr id="9" name="TextBox 8"/>
          <p:cNvSpPr txBox="1"/>
          <p:nvPr/>
        </p:nvSpPr>
        <p:spPr>
          <a:xfrm>
            <a:off x="1234440" y="2633472"/>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İtalya'da çalışanların çoğu tarımdadır.</a:t>
            </a:r>
          </a:p>
        </p:txBody>
      </p:sp>
      <p:sp>
        <p:nvSpPr>
          <p:cNvPr id="10" name="Rounded Rectangle 9"/>
          <p:cNvSpPr/>
          <p:nvPr/>
        </p:nvSpPr>
        <p:spPr>
          <a:xfrm>
            <a:off x="502920" y="3368649"/>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1" name="Oval 10"/>
          <p:cNvSpPr/>
          <p:nvPr/>
        </p:nvSpPr>
        <p:spPr>
          <a:xfrm>
            <a:off x="594360" y="3429913"/>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B</a:t>
            </a:r>
          </a:p>
        </p:txBody>
      </p:sp>
      <p:sp>
        <p:nvSpPr>
          <p:cNvPr id="12" name="TextBox 11"/>
          <p:cNvSpPr txBox="1"/>
          <p:nvPr/>
        </p:nvSpPr>
        <p:spPr>
          <a:xfrm>
            <a:off x="1234440" y="3368649"/>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Zambiya'da hizmette çalışanların yüzdesi İtalya'dakinden fazladır.</a:t>
            </a:r>
          </a:p>
        </p:txBody>
      </p:sp>
      <p:sp>
        <p:nvSpPr>
          <p:cNvPr id="13" name="Rounded Rectangle 12"/>
          <p:cNvSpPr/>
          <p:nvPr/>
        </p:nvSpPr>
        <p:spPr>
          <a:xfrm>
            <a:off x="502920" y="4103826"/>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4" name="Oval 13"/>
          <p:cNvSpPr/>
          <p:nvPr/>
        </p:nvSpPr>
        <p:spPr>
          <a:xfrm>
            <a:off x="594360" y="4165090"/>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C</a:t>
            </a:r>
          </a:p>
        </p:txBody>
      </p:sp>
      <p:sp>
        <p:nvSpPr>
          <p:cNvPr id="15" name="TextBox 14"/>
          <p:cNvSpPr txBox="1"/>
          <p:nvPr/>
        </p:nvSpPr>
        <p:spPr>
          <a:xfrm>
            <a:off x="1234440" y="4103826"/>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Zambiya'da çalışanların yarısından fazlası tarımdadır.</a:t>
            </a:r>
          </a:p>
        </p:txBody>
      </p:sp>
      <p:sp>
        <p:nvSpPr>
          <p:cNvPr id="16" name="Rounded Rectangle 15"/>
          <p:cNvSpPr/>
          <p:nvPr/>
        </p:nvSpPr>
        <p:spPr>
          <a:xfrm>
            <a:off x="502920" y="4839003"/>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7" name="Oval 16"/>
          <p:cNvSpPr/>
          <p:nvPr/>
        </p:nvSpPr>
        <p:spPr>
          <a:xfrm>
            <a:off x="594360" y="4900267"/>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D</a:t>
            </a:r>
          </a:p>
        </p:txBody>
      </p:sp>
      <p:sp>
        <p:nvSpPr>
          <p:cNvPr id="18" name="TextBox 17"/>
          <p:cNvSpPr txBox="1"/>
          <p:nvPr/>
        </p:nvSpPr>
        <p:spPr>
          <a:xfrm>
            <a:off x="1234440" y="4839003"/>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İtalya'da sanayide çalışanların yüzdesi Zambiya'dakinden düşüktür.</a:t>
            </a:r>
          </a:p>
        </p:txBody>
      </p:sp>
      <p:sp>
        <p:nvSpPr>
          <p:cNvPr id="19" name="Rounded Rectangle 18"/>
          <p:cNvSpPr/>
          <p:nvPr/>
        </p:nvSpPr>
        <p:spPr>
          <a:xfrm>
            <a:off x="502920" y="5574180"/>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20" name="Oval 19"/>
          <p:cNvSpPr/>
          <p:nvPr/>
        </p:nvSpPr>
        <p:spPr>
          <a:xfrm>
            <a:off x="594360" y="5635444"/>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E</a:t>
            </a:r>
          </a:p>
        </p:txBody>
      </p:sp>
      <p:sp>
        <p:nvSpPr>
          <p:cNvPr id="21" name="TextBox 20"/>
          <p:cNvSpPr txBox="1"/>
          <p:nvPr/>
        </p:nvSpPr>
        <p:spPr>
          <a:xfrm>
            <a:off x="1234440" y="5574180"/>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İki ülkede de en az kişi hizmette çalışır.</a:t>
            </a:r>
          </a:p>
        </p:txBody>
      </p:sp>
      <p:sp>
        <p:nvSpPr>
          <p:cNvPr id="22" name="TextBox 2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23" name="Rounded Rectangle 22"/>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153</a:t>
            </a:r>
          </a:p>
        </p:txBody>
      </p:sp>
      <p:sp>
        <p:nvSpPr>
          <p:cNvPr id="24" name="TextBox 2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71 / 210</a:t>
            </a:r>
          </a:p>
        </p:txBody>
      </p:sp>
    </p:spTree>
  </p:cSld>
  <p:clrMapOvr>
    <a:masterClrMapping/>
  </p:clrMapOvr>
</p:sld>
</file>

<file path=ppt/slides/slide3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Bilgimizi Yoklayalım —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YOKLAMA 4</a:t>
            </a:r>
          </a:p>
        </p:txBody>
      </p:sp>
      <p:sp>
        <p:nvSpPr>
          <p:cNvPr id="6" name="Rounded Rectangle 5"/>
          <p:cNvSpPr/>
          <p:nvPr/>
        </p:nvSpPr>
        <p:spPr>
          <a:xfrm>
            <a:off x="502920" y="1261872"/>
            <a:ext cx="11185855" cy="12344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600" b="1" i="0">
                <a:solidFill>
                  <a:srgbClr val="262626"/>
                </a:solidFill>
                <a:latin typeface="Calibri"/>
              </a:rPr>
              <a:t>Grafik 5.1 ve 5.2'ye göre aşağıdakilerden hangisi doğrudur?</a:t>
            </a:r>
          </a:p>
        </p:txBody>
      </p:sp>
      <p:sp>
        <p:nvSpPr>
          <p:cNvPr id="7" name="Rounded Rectangle 6"/>
          <p:cNvSpPr/>
          <p:nvPr/>
        </p:nvSpPr>
        <p:spPr>
          <a:xfrm>
            <a:off x="502920" y="2633472"/>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8" name="Oval 7"/>
          <p:cNvSpPr/>
          <p:nvPr/>
        </p:nvSpPr>
        <p:spPr>
          <a:xfrm>
            <a:off x="594360" y="2589580"/>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A</a:t>
            </a:r>
          </a:p>
        </p:txBody>
      </p:sp>
      <p:sp>
        <p:nvSpPr>
          <p:cNvPr id="9" name="TextBox 8"/>
          <p:cNvSpPr txBox="1"/>
          <p:nvPr/>
        </p:nvSpPr>
        <p:spPr>
          <a:xfrm>
            <a:off x="1234440" y="263347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İtalya'da çalışanların çoğu tarımdadır.</a:t>
            </a:r>
          </a:p>
        </p:txBody>
      </p:sp>
      <p:sp>
        <p:nvSpPr>
          <p:cNvPr id="10" name="Rounded Rectangle 9"/>
          <p:cNvSpPr/>
          <p:nvPr/>
        </p:nvSpPr>
        <p:spPr>
          <a:xfrm>
            <a:off x="502920" y="3158337"/>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11" name="Oval 10"/>
          <p:cNvSpPr/>
          <p:nvPr/>
        </p:nvSpPr>
        <p:spPr>
          <a:xfrm>
            <a:off x="594360" y="3114445"/>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B</a:t>
            </a:r>
          </a:p>
        </p:txBody>
      </p:sp>
      <p:sp>
        <p:nvSpPr>
          <p:cNvPr id="12" name="TextBox 11"/>
          <p:cNvSpPr txBox="1"/>
          <p:nvPr/>
        </p:nvSpPr>
        <p:spPr>
          <a:xfrm>
            <a:off x="1234440" y="3158337"/>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Zambiya'da hizmette çalışanların yüzdesi İtalya'dakinden fazladır.</a:t>
            </a:r>
          </a:p>
        </p:txBody>
      </p:sp>
      <p:sp>
        <p:nvSpPr>
          <p:cNvPr id="13" name="Rounded Rectangle 12"/>
          <p:cNvSpPr/>
          <p:nvPr/>
        </p:nvSpPr>
        <p:spPr>
          <a:xfrm>
            <a:off x="502920" y="3683202"/>
            <a:ext cx="11185855" cy="415137"/>
          </a:xfrm>
          <a:prstGeom prst="roundRect">
            <a:avLst>
              <a:gd name="adj" fmla="val 30000"/>
            </a:avLst>
          </a:prstGeom>
          <a:solidFill>
            <a:srgbClr val="E3F1E4"/>
          </a:solidFill>
          <a:ln w="31750">
            <a:solidFill>
              <a:srgbClr val="2E7D32"/>
            </a:solidFill>
          </a:ln>
          <a:effectLst/>
        </p:spPr>
        <p:txBody>
          <a:bodyPr rtlCol="0" anchor="ctr"/>
          <a:lstStyle/>
          <a:p/>
        </p:txBody>
      </p:sp>
      <p:sp>
        <p:nvSpPr>
          <p:cNvPr id="14" name="Oval 13"/>
          <p:cNvSpPr/>
          <p:nvPr/>
        </p:nvSpPr>
        <p:spPr>
          <a:xfrm>
            <a:off x="594360" y="3639310"/>
            <a:ext cx="502920" cy="502920"/>
          </a:xfrm>
          <a:prstGeom prst="ellipse">
            <a:avLst/>
          </a:prstGeom>
          <a:solidFill>
            <a:srgbClr val="2E7D32"/>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C</a:t>
            </a:r>
          </a:p>
        </p:txBody>
      </p:sp>
      <p:sp>
        <p:nvSpPr>
          <p:cNvPr id="15" name="TextBox 14"/>
          <p:cNvSpPr txBox="1"/>
          <p:nvPr/>
        </p:nvSpPr>
        <p:spPr>
          <a:xfrm>
            <a:off x="1234440" y="368320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1" i="0">
                <a:solidFill>
                  <a:srgbClr val="262626"/>
                </a:solidFill>
                <a:latin typeface="Calibri"/>
              </a:rPr>
              <a:t>Zambiya'da çalışanların yarısından fazlası tarımdadır.</a:t>
            </a:r>
          </a:p>
        </p:txBody>
      </p:sp>
      <p:sp>
        <p:nvSpPr>
          <p:cNvPr id="16" name="Rounded Rectangle 15"/>
          <p:cNvSpPr/>
          <p:nvPr/>
        </p:nvSpPr>
        <p:spPr>
          <a:xfrm>
            <a:off x="502920" y="4208067"/>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17" name="Oval 16"/>
          <p:cNvSpPr/>
          <p:nvPr/>
        </p:nvSpPr>
        <p:spPr>
          <a:xfrm>
            <a:off x="594360" y="4164175"/>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D</a:t>
            </a:r>
          </a:p>
        </p:txBody>
      </p:sp>
      <p:sp>
        <p:nvSpPr>
          <p:cNvPr id="18" name="TextBox 17"/>
          <p:cNvSpPr txBox="1"/>
          <p:nvPr/>
        </p:nvSpPr>
        <p:spPr>
          <a:xfrm>
            <a:off x="1234440" y="4208067"/>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İtalya'da sanayide çalışanların yüzdesi Zambiya'dakinden düşüktür.</a:t>
            </a:r>
          </a:p>
        </p:txBody>
      </p:sp>
      <p:sp>
        <p:nvSpPr>
          <p:cNvPr id="19" name="Rounded Rectangle 18"/>
          <p:cNvSpPr/>
          <p:nvPr/>
        </p:nvSpPr>
        <p:spPr>
          <a:xfrm>
            <a:off x="502920" y="4732932"/>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20" name="Oval 19"/>
          <p:cNvSpPr/>
          <p:nvPr/>
        </p:nvSpPr>
        <p:spPr>
          <a:xfrm>
            <a:off x="594360" y="4689040"/>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E</a:t>
            </a:r>
          </a:p>
        </p:txBody>
      </p:sp>
      <p:sp>
        <p:nvSpPr>
          <p:cNvPr id="21" name="TextBox 20"/>
          <p:cNvSpPr txBox="1"/>
          <p:nvPr/>
        </p:nvSpPr>
        <p:spPr>
          <a:xfrm>
            <a:off x="1234440" y="473293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İki ülkede de en az kişi hizmette çalışır.</a:t>
            </a:r>
          </a:p>
        </p:txBody>
      </p:sp>
      <p:sp>
        <p:nvSpPr>
          <p:cNvPr id="22" name="Rounded Rectangle 21"/>
          <p:cNvSpPr/>
          <p:nvPr/>
        </p:nvSpPr>
        <p:spPr>
          <a:xfrm>
            <a:off x="502920" y="5266944"/>
            <a:ext cx="11185855" cy="1005840"/>
          </a:xfrm>
          <a:prstGeom prst="roundRect">
            <a:avLst>
              <a:gd name="adj" fmla="val 8000"/>
            </a:avLst>
          </a:prstGeom>
          <a:solidFill>
            <a:srgbClr val="FFF3D1"/>
          </a:solidFill>
          <a:ln>
            <a:noFill/>
          </a:ln>
          <a:effectLst/>
        </p:spPr>
        <p:txBody>
          <a:bodyPr rtlCol="0" anchor="ctr" wrap="square" lIns="228600" rIns="228600" tIns="73152" bIns="73152">
            <a:noAutofit/>
          </a:bodyPr>
          <a:lstStyle/>
          <a:p>
            <a:pPr algn="l">
              <a:spcBef>
                <a:spcPts val="0"/>
              </a:spcBef>
              <a:spcAft>
                <a:spcPts val="0"/>
              </a:spcAft>
            </a:pPr>
            <a:r>
              <a:rPr lang="tr-TR" sz="2000" b="0" i="0">
                <a:solidFill>
                  <a:srgbClr val="262626"/>
                </a:solidFill>
                <a:latin typeface="Calibri"/>
              </a:rPr>
              <a:t>Zambiya'da tarımda çalışanlar %55,4'tür (yarısından fazla). İtalya'da tarım %3,6, sanayi %26,6, hizmet %69,8; Zambiya'da hizmet %34,7, sanayi %9,9.</a:t>
            </a:r>
          </a:p>
        </p:txBody>
      </p:sp>
      <p:sp>
        <p:nvSpPr>
          <p:cNvPr id="23" name="TextBox 22"/>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24" name="Rounded Rectangle 23"/>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153</a:t>
            </a:r>
          </a:p>
        </p:txBody>
      </p:sp>
      <p:sp>
        <p:nvSpPr>
          <p:cNvPr id="25" name="TextBox 24"/>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72 / 210</a:t>
            </a:r>
          </a:p>
        </p:txBody>
      </p:sp>
    </p:spTree>
  </p:cSld>
  <p:clrMapOvr>
    <a:masterClrMapping/>
  </p:clrMapOvr>
</p:sld>
</file>

<file path=ppt/slides/slide3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Çıkış Kartı</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ÇIKIŞ KARTI</a:t>
            </a:r>
          </a:p>
        </p:txBody>
      </p:sp>
      <p:sp>
        <p:nvSpPr>
          <p:cNvPr id="6" name="TextBox 5"/>
          <p:cNvSpPr txBox="1"/>
          <p:nvPr/>
        </p:nvSpPr>
        <p:spPr>
          <a:xfrm>
            <a:off x="502920" y="1170432"/>
            <a:ext cx="11185855" cy="502920"/>
          </a:xfrm>
          <a:prstGeom prst="rect">
            <a:avLst/>
          </a:prstGeom>
          <a:noFill/>
        </p:spPr>
        <p:txBody>
          <a:bodyPr wrap="square" anchor="t" lIns="73152" rIns="73152" tIns="36576" bIns="36576">
            <a:noAutofit/>
          </a:bodyPr>
          <a:lstStyle/>
          <a:p>
            <a:pPr algn="l">
              <a:spcBef>
                <a:spcPts val="0"/>
              </a:spcBef>
              <a:spcAft>
                <a:spcPts val="0"/>
              </a:spcAft>
            </a:pPr>
            <a:r>
              <a:rPr lang="tr-TR" sz="2200" b="0" i="0">
                <a:solidFill>
                  <a:srgbClr val="767676"/>
                </a:solidFill>
                <a:latin typeface="Calibri"/>
              </a:rPr>
              <a:t>Çıkmadan önce kâğıdına yaz:</a:t>
            </a:r>
          </a:p>
        </p:txBody>
      </p:sp>
      <p:sp>
        <p:nvSpPr>
          <p:cNvPr id="7" name="Rounded Rectangle 6"/>
          <p:cNvSpPr/>
          <p:nvPr/>
        </p:nvSpPr>
        <p:spPr>
          <a:xfrm>
            <a:off x="502920" y="1764792"/>
            <a:ext cx="11185855" cy="1399032"/>
          </a:xfrm>
          <a:prstGeom prst="roundRect">
            <a:avLst>
              <a:gd name="adj" fmla="val 10000"/>
            </a:avLst>
          </a:prstGeom>
          <a:solidFill>
            <a:srgbClr val="F0F0F0"/>
          </a:solidFill>
          <a:ln>
            <a:noFill/>
          </a:ln>
          <a:effectLst/>
        </p:spPr>
        <p:txBody>
          <a:bodyPr rtlCol="0" anchor="ctr"/>
          <a:lstStyle/>
          <a:p/>
        </p:txBody>
      </p:sp>
      <p:sp>
        <p:nvSpPr>
          <p:cNvPr id="8" name="Oval 7"/>
          <p:cNvSpPr/>
          <p:nvPr/>
        </p:nvSpPr>
        <p:spPr>
          <a:xfrm>
            <a:off x="667512" y="2144268"/>
            <a:ext cx="640080" cy="64008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2600" b="1" i="0">
                <a:solidFill>
                  <a:srgbClr val="262626"/>
                </a:solidFill>
                <a:latin typeface="Calibri"/>
              </a:rPr>
              <a:t>1</a:t>
            </a:r>
          </a:p>
        </p:txBody>
      </p:sp>
      <p:sp>
        <p:nvSpPr>
          <p:cNvPr id="9" name="TextBox 8"/>
          <p:cNvSpPr txBox="1"/>
          <p:nvPr/>
        </p:nvSpPr>
        <p:spPr>
          <a:xfrm>
            <a:off x="1508760" y="1764792"/>
            <a:ext cx="9997135" cy="1399032"/>
          </a:xfrm>
          <a:prstGeom prst="rect">
            <a:avLst/>
          </a:prstGeom>
          <a:noFill/>
        </p:spPr>
        <p:txBody>
          <a:bodyPr wrap="square" anchor="ctr" lIns="73152" rIns="73152" tIns="36576" bIns="36576">
            <a:noAutofit/>
          </a:bodyPr>
          <a:lstStyle/>
          <a:p>
            <a:pPr algn="l">
              <a:spcBef>
                <a:spcPts val="0"/>
              </a:spcBef>
              <a:spcAft>
                <a:spcPts val="0"/>
              </a:spcAft>
            </a:pPr>
            <a:r>
              <a:rPr lang="tr-TR" sz="2600" b="0" i="0">
                <a:solidFill>
                  <a:srgbClr val="262626"/>
                </a:solidFill>
                <a:latin typeface="Calibri"/>
              </a:rPr>
              <a:t>Coğrafi bilgi sistemleri, sigortacılık ve inşaat hangi sektörlerdedir?</a:t>
            </a:r>
          </a:p>
        </p:txBody>
      </p:sp>
      <p:sp>
        <p:nvSpPr>
          <p:cNvPr id="10" name="Rounded Rectangle 9"/>
          <p:cNvSpPr/>
          <p:nvPr/>
        </p:nvSpPr>
        <p:spPr>
          <a:xfrm>
            <a:off x="502920" y="3328416"/>
            <a:ext cx="11185855" cy="1399032"/>
          </a:xfrm>
          <a:prstGeom prst="roundRect">
            <a:avLst>
              <a:gd name="adj" fmla="val 10000"/>
            </a:avLst>
          </a:prstGeom>
          <a:solidFill>
            <a:srgbClr val="F0F0F0"/>
          </a:solidFill>
          <a:ln>
            <a:noFill/>
          </a:ln>
          <a:effectLst/>
        </p:spPr>
        <p:txBody>
          <a:bodyPr rtlCol="0" anchor="ctr"/>
          <a:lstStyle/>
          <a:p/>
        </p:txBody>
      </p:sp>
      <p:sp>
        <p:nvSpPr>
          <p:cNvPr id="11" name="Oval 10"/>
          <p:cNvSpPr/>
          <p:nvPr/>
        </p:nvSpPr>
        <p:spPr>
          <a:xfrm>
            <a:off x="667512" y="3707892"/>
            <a:ext cx="640080" cy="64008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2600" b="1" i="0">
                <a:solidFill>
                  <a:srgbClr val="262626"/>
                </a:solidFill>
                <a:latin typeface="Calibri"/>
              </a:rPr>
              <a:t>2</a:t>
            </a:r>
          </a:p>
        </p:txBody>
      </p:sp>
      <p:sp>
        <p:nvSpPr>
          <p:cNvPr id="12" name="TextBox 11"/>
          <p:cNvSpPr txBox="1"/>
          <p:nvPr/>
        </p:nvSpPr>
        <p:spPr>
          <a:xfrm>
            <a:off x="1508760" y="3328416"/>
            <a:ext cx="9997135" cy="1399032"/>
          </a:xfrm>
          <a:prstGeom prst="rect">
            <a:avLst/>
          </a:prstGeom>
          <a:noFill/>
        </p:spPr>
        <p:txBody>
          <a:bodyPr wrap="square" anchor="ctr" lIns="73152" rIns="73152" tIns="36576" bIns="36576">
            <a:noAutofit/>
          </a:bodyPr>
          <a:lstStyle/>
          <a:p>
            <a:pPr algn="l">
              <a:spcBef>
                <a:spcPts val="0"/>
              </a:spcBef>
              <a:spcAft>
                <a:spcPts val="0"/>
              </a:spcAft>
            </a:pPr>
            <a:r>
              <a:rPr lang="tr-TR" sz="2600" b="0" i="0">
                <a:solidFill>
                  <a:srgbClr val="262626"/>
                </a:solidFill>
                <a:latin typeface="Calibri"/>
              </a:rPr>
              <a:t>Grafiklerde neden yalnız tarım, sanayi ve hizmet vardır?</a:t>
            </a:r>
          </a:p>
        </p:txBody>
      </p:sp>
      <p:sp>
        <p:nvSpPr>
          <p:cNvPr id="13" name="Rounded Rectangle 12"/>
          <p:cNvSpPr/>
          <p:nvPr/>
        </p:nvSpPr>
        <p:spPr>
          <a:xfrm>
            <a:off x="502920" y="4892040"/>
            <a:ext cx="11185855" cy="1399032"/>
          </a:xfrm>
          <a:prstGeom prst="roundRect">
            <a:avLst>
              <a:gd name="adj" fmla="val 10000"/>
            </a:avLst>
          </a:prstGeom>
          <a:solidFill>
            <a:srgbClr val="F0F0F0"/>
          </a:solidFill>
          <a:ln>
            <a:noFill/>
          </a:ln>
          <a:effectLst/>
        </p:spPr>
        <p:txBody>
          <a:bodyPr rtlCol="0" anchor="ctr"/>
          <a:lstStyle/>
          <a:p/>
        </p:txBody>
      </p:sp>
      <p:sp>
        <p:nvSpPr>
          <p:cNvPr id="14" name="Oval 13"/>
          <p:cNvSpPr/>
          <p:nvPr/>
        </p:nvSpPr>
        <p:spPr>
          <a:xfrm>
            <a:off x="667512" y="5271516"/>
            <a:ext cx="640080" cy="64008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2600" b="1" i="0">
                <a:solidFill>
                  <a:srgbClr val="262626"/>
                </a:solidFill>
                <a:latin typeface="Calibri"/>
              </a:rPr>
              <a:t>3</a:t>
            </a:r>
          </a:p>
        </p:txBody>
      </p:sp>
      <p:sp>
        <p:nvSpPr>
          <p:cNvPr id="15" name="TextBox 14"/>
          <p:cNvSpPr txBox="1"/>
          <p:nvPr/>
        </p:nvSpPr>
        <p:spPr>
          <a:xfrm>
            <a:off x="1508760" y="4892040"/>
            <a:ext cx="9997135" cy="1399032"/>
          </a:xfrm>
          <a:prstGeom prst="rect">
            <a:avLst/>
          </a:prstGeom>
          <a:noFill/>
        </p:spPr>
        <p:txBody>
          <a:bodyPr wrap="square" anchor="ctr" lIns="73152" rIns="73152" tIns="36576" bIns="36576">
            <a:noAutofit/>
          </a:bodyPr>
          <a:lstStyle/>
          <a:p>
            <a:pPr algn="l">
              <a:spcBef>
                <a:spcPts val="0"/>
              </a:spcBef>
              <a:spcAft>
                <a:spcPts val="0"/>
              </a:spcAft>
            </a:pPr>
            <a:r>
              <a:rPr lang="tr-TR" sz="2600" b="0" i="0">
                <a:solidFill>
                  <a:srgbClr val="262626"/>
                </a:solidFill>
                <a:latin typeface="Calibri"/>
              </a:rPr>
              <a:t>Gelişmiş ülkelerin iki özelliğini yaz.</a:t>
            </a:r>
          </a:p>
        </p:txBody>
      </p:sp>
      <p:sp>
        <p:nvSpPr>
          <p:cNvPr id="16" name="TextBox 15"/>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17" name="Rounded Rectangle 16"/>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151-153</a:t>
            </a:r>
          </a:p>
        </p:txBody>
      </p:sp>
      <p:sp>
        <p:nvSpPr>
          <p:cNvPr id="18" name="TextBox 17"/>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73 / 210</a:t>
            </a:r>
          </a:p>
        </p:txBody>
      </p:sp>
    </p:spTree>
  </p:cSld>
  <p:clrMapOvr>
    <a:masterClrMapping/>
  </p:clrMapOvr>
</p:sld>
</file>

<file path=ppt/slides/slide3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Bu hafta evde</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BU HAFTA EVDE</a:t>
            </a:r>
          </a:p>
        </p:txBody>
      </p:sp>
      <p:sp>
        <p:nvSpPr>
          <p:cNvPr id="6" name="TextBox 5"/>
          <p:cNvSpPr txBox="1"/>
          <p:nvPr/>
        </p:nvSpPr>
        <p:spPr>
          <a:xfrm>
            <a:off x="594360" y="1307592"/>
            <a:ext cx="11002975" cy="4846320"/>
          </a:xfrm>
          <a:prstGeom prst="rect">
            <a:avLst/>
          </a:prstGeom>
          <a:noFill/>
        </p:spPr>
        <p:txBody>
          <a:bodyPr wrap="square" anchor="t" lIns="73152" rIns="73152" tIns="36576" bIns="36576">
            <a:noAutofit/>
          </a:bodyPr>
          <a:lstStyle/>
          <a:p>
            <a:pPr algn="l" marL="323206" indent="-323206">
              <a:spcBef>
                <a:spcPts val="0"/>
              </a:spcBef>
              <a:spcAft>
                <a:spcPts val="1200"/>
              </a:spcAft>
            </a:pPr>
            <a:r>
              <a:rPr lang="tr-TR" sz="2600" b="1" i="0">
                <a:solidFill>
                  <a:srgbClr val="2C6E8F"/>
                </a:solidFill>
                <a:latin typeface="Calibri"/>
              </a:rPr>
              <a:t>•  </a:t>
            </a:r>
            <a:r>
              <a:rPr lang="tr-TR" sz="2600" b="0" i="0">
                <a:solidFill>
                  <a:srgbClr val="262626"/>
                </a:solidFill>
                <a:latin typeface="Calibri"/>
              </a:rPr>
              <a:t>Çalışma kâğıdının 4-6. maddelerini çöz (küçük grid, gelişmiş-az gelişmiş özellikleri, Grafik 5.1-5.2).</a:t>
            </a:r>
          </a:p>
          <a:p>
            <a:pPr algn="l" marL="323206" indent="-323206">
              <a:spcBef>
                <a:spcPts val="0"/>
              </a:spcBef>
              <a:spcAft>
                <a:spcPts val="1200"/>
              </a:spcAft>
            </a:pPr>
            <a:r>
              <a:rPr lang="tr-TR" sz="2600" b="1" i="0">
                <a:solidFill>
                  <a:srgbClr val="2C6E8F"/>
                </a:solidFill>
                <a:latin typeface="Calibri"/>
              </a:rPr>
              <a:t>•  </a:t>
            </a:r>
            <a:r>
              <a:rPr lang="tr-TR" sz="2600" b="0" i="0">
                <a:solidFill>
                  <a:srgbClr val="262626"/>
                </a:solidFill>
                <a:latin typeface="Calibri"/>
              </a:rPr>
              <a:t>Grid'de yanlış yaptığın soruların sektör sayfasını (s. 146-150) yeniden oku.</a:t>
            </a:r>
          </a:p>
          <a:p>
            <a:pPr algn="l" marL="323206" indent="-323206">
              <a:spcBef>
                <a:spcPts val="0"/>
              </a:spcBef>
              <a:spcAft>
                <a:spcPts val="0"/>
              </a:spcAft>
            </a:pPr>
            <a:r>
              <a:rPr lang="tr-TR" sz="2600" b="1" i="0">
                <a:solidFill>
                  <a:srgbClr val="2C6E8F"/>
                </a:solidFill>
                <a:latin typeface="Calibri"/>
              </a:rPr>
              <a:t>•  </a:t>
            </a:r>
            <a:r>
              <a:rPr lang="tr-TR" sz="2600" b="0" i="0">
                <a:solidFill>
                  <a:srgbClr val="262626"/>
                </a:solidFill>
                <a:latin typeface="Calibri"/>
              </a:rPr>
              <a:t>22. haftaya hazırlık: s. 154-156'yı oku (Kanada-Çad grafikleri, beş ülke tablosu, çalışma yaprağı).</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146-156</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74 / 210</a:t>
            </a:r>
          </a:p>
        </p:txBody>
      </p:sp>
    </p:spTree>
  </p:cSld>
  <p:clrMapOvr>
    <a:masterClrMapping/>
  </p:clrMapOvr>
</p:sld>
</file>

<file path=ppt/slides/slide3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Kaynaklar ve Haklar</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KAYNAKÇA</a:t>
            </a:r>
          </a:p>
        </p:txBody>
      </p:sp>
      <p:sp>
        <p:nvSpPr>
          <p:cNvPr id="6" name="Rounded Rectangle 5"/>
          <p:cNvSpPr/>
          <p:nvPr/>
        </p:nvSpPr>
        <p:spPr>
          <a:xfrm>
            <a:off x="502920" y="1280160"/>
            <a:ext cx="11185855" cy="1508760"/>
          </a:xfrm>
          <a:prstGeom prst="roundRect">
            <a:avLst>
              <a:gd name="adj" fmla="val 8000"/>
            </a:avLst>
          </a:prstGeom>
          <a:solidFill>
            <a:srgbClr val="F0F0F0"/>
          </a:solidFill>
          <a:ln>
            <a:noFill/>
          </a:ln>
          <a:effectLst/>
        </p:spPr>
        <p:txBody>
          <a:bodyPr rtlCol="0" anchor="t" wrap="square" lIns="128016" rIns="128016" tIns="73152" bIns="73152">
            <a:noAutofit/>
          </a:bodyPr>
          <a:lstStyle/>
          <a:p>
            <a:pPr algn="l">
              <a:spcBef>
                <a:spcPts val="0"/>
              </a:spcBef>
              <a:spcAft>
                <a:spcPts val="0"/>
              </a:spcAft>
            </a:pPr>
            <a:r>
              <a:rPr lang="tr-TR" sz="1700" b="1" i="0">
                <a:solidFill>
                  <a:srgbClr val="262626"/>
                </a:solidFill>
                <a:latin typeface="Calibri"/>
              </a:rPr>
              <a:t>Ders kitabı.</a:t>
            </a:r>
            <a:r>
              <a:rPr lang="tr-TR" sz="1700" b="0" i="0">
                <a:solidFill>
                  <a:srgbClr val="262626"/>
                </a:solidFill>
                <a:latin typeface="Calibri"/>
              </a:rPr>
              <a:t> Coğrafya 10. Sınıf Ders Kitabı (Ortaöğretim), 2026-2027 baskısı. </a:t>
            </a:r>
            <a:r>
              <a:rPr lang="tr-TR" sz="1700" b="1" i="0">
                <a:solidFill>
                  <a:srgbClr val="262626"/>
                </a:solidFill>
                <a:latin typeface="Calibri"/>
              </a:rPr>
              <a:t>Yazarlar:</a:t>
            </a:r>
            <a:r>
              <a:rPr lang="tr-TR" sz="1700" b="0" i="0">
                <a:solidFill>
                  <a:srgbClr val="262626"/>
                </a:solidFill>
                <a:latin typeface="Calibri"/>
              </a:rPr>
              <a:t> Alper Soyatlar, Bülent Akça, Mehmet Ekici, Yıldıray Türkmen. Millî Eğitim Bakanlığı Yayınları No 10141 · Ders Kitapları Dizisi No 2174 · ISBN 978-975-11-8921-9. Slaytlardaki “Kitap s. …” etiketleri bu baskının sayfalarıdır.</a:t>
            </a:r>
          </a:p>
        </p:txBody>
      </p:sp>
      <p:sp>
        <p:nvSpPr>
          <p:cNvPr id="7" name="Rounded Rectangle 6"/>
          <p:cNvSpPr/>
          <p:nvPr/>
        </p:nvSpPr>
        <p:spPr>
          <a:xfrm>
            <a:off x="502920" y="2916936"/>
            <a:ext cx="11185855" cy="1143000"/>
          </a:xfrm>
          <a:prstGeom prst="roundRect">
            <a:avLst>
              <a:gd name="adj" fmla="val 8000"/>
            </a:avLst>
          </a:prstGeom>
          <a:solidFill>
            <a:srgbClr val="F0F0F0"/>
          </a:solidFill>
          <a:ln>
            <a:noFill/>
          </a:ln>
          <a:effectLst/>
        </p:spPr>
        <p:txBody>
          <a:bodyPr rtlCol="0" anchor="t" wrap="square" lIns="128016" rIns="128016" tIns="73152" bIns="73152">
            <a:noAutofit/>
          </a:bodyPr>
          <a:lstStyle/>
          <a:p>
            <a:pPr algn="l">
              <a:spcBef>
                <a:spcPts val="0"/>
              </a:spcBef>
              <a:spcAft>
                <a:spcPts val="0"/>
              </a:spcAft>
            </a:pPr>
            <a:r>
              <a:rPr lang="tr-TR" sz="1700" b="1" i="0">
                <a:solidFill>
                  <a:srgbClr val="262626"/>
                </a:solidFill>
                <a:latin typeface="Calibri"/>
              </a:rPr>
              <a:t>Öğretim programı ve etkinlikler.</a:t>
            </a:r>
            <a:r>
              <a:rPr lang="tr-TR" sz="1700" b="0" i="0">
                <a:solidFill>
                  <a:srgbClr val="262626"/>
                </a:solidFill>
                <a:latin typeface="Calibri"/>
              </a:rPr>
              <a:t> Coğrafya dersi öğretim programı (2026 nüshası): Talim ve Terbiye Kurulunun 23.05.2024 tarihli ve 20 sayılı kararıyla kabul edilen, 13.05.2026 tarihli ve 53 sayılı kararıyla güncellenen program.</a:t>
            </a:r>
          </a:p>
        </p:txBody>
      </p:sp>
      <p:sp>
        <p:nvSpPr>
          <p:cNvPr id="8" name="Rounded Rectangle 7"/>
          <p:cNvSpPr/>
          <p:nvPr/>
        </p:nvSpPr>
        <p:spPr>
          <a:xfrm>
            <a:off x="502920" y="4187952"/>
            <a:ext cx="11185855" cy="1371600"/>
          </a:xfrm>
          <a:prstGeom prst="roundRect">
            <a:avLst>
              <a:gd name="adj" fmla="val 8000"/>
            </a:avLst>
          </a:prstGeom>
          <a:solidFill>
            <a:srgbClr val="F0F0F0"/>
          </a:solidFill>
          <a:ln>
            <a:noFill/>
          </a:ln>
          <a:effectLst/>
        </p:spPr>
        <p:txBody>
          <a:bodyPr rtlCol="0" anchor="t" wrap="square" lIns="128016" rIns="128016" tIns="73152" bIns="73152">
            <a:noAutofit/>
          </a:bodyPr>
          <a:lstStyle/>
          <a:p>
            <a:pPr algn="l">
              <a:spcBef>
                <a:spcPts val="0"/>
              </a:spcBef>
              <a:spcAft>
                <a:spcPts val="0"/>
              </a:spcAft>
            </a:pPr>
            <a:r>
              <a:rPr lang="tr-TR" sz="1700" b="1" i="0">
                <a:solidFill>
                  <a:srgbClr val="262626"/>
                </a:solidFill>
                <a:latin typeface="Calibri"/>
              </a:rPr>
              <a:t>Haklar ve lisans.</a:t>
            </a:r>
            <a:r>
              <a:rPr lang="tr-TR" sz="1700" b="0" i="0">
                <a:solidFill>
                  <a:srgbClr val="262626"/>
                </a:solidFill>
                <a:latin typeface="Calibri"/>
              </a:rPr>
              <a:t> Ders kitabından alınan metin, soru ve görsellerin hakları Millî Eğitim Bakanlığına aittir; eğitim ve öğretim amacıyla, kaynak gösterilerek alıntılanmıştır (5846 sayılı Fikir ve Sanat Eserleri Kanunu md. 34). Sunumun tasarımı, ders akışı, etkinlik kurgusu, örnek cevaplar ve öğretmen notları okulapp.org'un özgün katkısıdır; yalnız bu katkılar CC BY 4.0 lisansıyla paylaşılır. Resmî bir Bakanlık materyali değildir.</a:t>
            </a:r>
          </a:p>
        </p:txBody>
      </p:sp>
      <p:sp>
        <p:nvSpPr>
          <p:cNvPr id="9" name="TextBox 8"/>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10" name="TextBox 9"/>
          <p:cNvSpPr txBox="1"/>
          <p:nvPr/>
        </p:nvSpPr>
        <p:spPr>
          <a:xfrm>
            <a:off x="8503920" y="6437376"/>
            <a:ext cx="32918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okulapp.org/cografya · sürüm 2026.10</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TotalTime>
  <Words>0</Words>
  <Application>Microsoft Macintosh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Manager/>
  <Company/>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GNL-COG10-SN-U5 — 21. hafta · Faaliyetler ve Sektörler · Gelişmişliğe Giriş (slayt 40-74)</dc:title>
  <dc:subject>10. Sınıf Coğrafya ders sunumu. Kaynak: Coğrafya 10. Sınıf Ders Kitabı (MEB, 2026-2027 baskısı) ve 2026 öğretim programı. okulapp.org/cografya</dc:subject>
  <dc:creator>okulapp.org</dc:creator>
  <cp:keywords/>
  <dc:description>Kitaptan alınan metin, soru ve görsellerin hakları MEB'e aittir (5846 sayılı Kanun md. 34 kapsamında kaynak gösterilerek alıntı). Özgün katkılar CC BY 4.0 — okulapp.org</dc:description>
  <cp:lastModifiedBy>okulapp.org</cp:lastModifiedBy>
  <cp:revision>1</cp:revision>
  <dcterms:created xsi:type="dcterms:W3CDTF">2013-01-27T09:14:16Z</dcterms:created>
  <dcterms:modified xsi:type="dcterms:W3CDTF">2013-01-27T09:15:58Z</dcterms:modified>
  <cp:category>Ders materyali</cp:category>
  <dc:language>tr-TR</dc:language>
</cp:coreProperties>
</file>