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lsx" ContentType="application/vnd.openxmlformats-officedocument.spreadsheetml.sheet"/>
  <Default Extension="xml" ContentType="application/xml"/>
  <Override PartName="/docProps/app.xml" ContentType="application/vnd.openxmlformats-officedocument.extended-properties+xml"/>
  <Override PartName="/docProps/core.xml" ContentType="application/vnd.openxmlformats-package.core-properties+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notesMasters/notesMaster1.xml" ContentType="application/vnd.openxmlformats-officedocument.presentationml.notesMaster+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37.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330" r:id="rId82"/>
    <p:sldId id="331" r:id="rId83"/>
    <p:sldId id="332" r:id="rId84"/>
    <p:sldId id="333" r:id="rId85"/>
    <p:sldId id="334" r:id="rId86"/>
    <p:sldId id="335" r:id="rId87"/>
    <p:sldId id="336" r:id="rId88"/>
    <p:sldId id="337" r:id="rId89"/>
    <p:sldId id="338" r:id="rId90"/>
    <p:sldId id="339" r:id="rId91"/>
    <p:sldId id="340" r:id="rId92"/>
    <p:sldId id="341" r:id="rId93"/>
    <p:sldId id="342" r:id="rId94"/>
    <p:sldId id="343" r:id="rId95"/>
    <p:sldId id="344" r:id="rId96"/>
    <p:sldId id="345" r:id="rId97"/>
    <p:sldId id="346" r:id="rId98"/>
    <p:sldId id="347" r:id="rId99"/>
    <p:sldId id="348" r:id="rId100"/>
    <p:sldId id="349" r:id="rId101"/>
    <p:sldId id="350" r:id="rId102"/>
    <p:sldId id="351" r:id="rId103"/>
    <p:sldId id="352" r:id="rId104"/>
    <p:sldId id="353" r:id="rId105"/>
    <p:sldId id="354" r:id="rId106"/>
    <p:sldId id="355" r:id="rId107"/>
    <p:sldId id="356" r:id="rId108"/>
    <p:sldId id="357" r:id="rId109"/>
    <p:sldId id="358" r:id="rId110"/>
    <p:sldId id="359" r:id="rId111"/>
    <p:sldId id="360" r:id="rId112"/>
    <p:sldId id="361" r:id="rId113"/>
    <p:sldId id="362" r:id="rId114"/>
    <p:sldId id="363" r:id="rId115"/>
    <p:sldId id="364" r:id="rId116"/>
    <p:sldId id="365" r:id="rId117"/>
    <p:sldId id="366" r:id="rId44"/>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4" Type="http://schemas.openxmlformats.org/officeDocument/2006/relationships/slide" Target="slides/slide37.xml"/><Relationship Id="rId82" Type="http://schemas.openxmlformats.org/officeDocument/2006/relationships/slide" Target="slides/slide1.xml"/><Relationship Id="rId83" Type="http://schemas.openxmlformats.org/officeDocument/2006/relationships/slide" Target="slides/slide2.xml"/><Relationship Id="rId84" Type="http://schemas.openxmlformats.org/officeDocument/2006/relationships/slide" Target="slides/slide3.xml"/><Relationship Id="rId85" Type="http://schemas.openxmlformats.org/officeDocument/2006/relationships/slide" Target="slides/slide4.xml"/><Relationship Id="rId86" Type="http://schemas.openxmlformats.org/officeDocument/2006/relationships/slide" Target="slides/slide5.xml"/><Relationship Id="rId87" Type="http://schemas.openxmlformats.org/officeDocument/2006/relationships/slide" Target="slides/slide6.xml"/><Relationship Id="rId88" Type="http://schemas.openxmlformats.org/officeDocument/2006/relationships/slide" Target="slides/slide7.xml"/><Relationship Id="rId89" Type="http://schemas.openxmlformats.org/officeDocument/2006/relationships/slide" Target="slides/slide8.xml"/><Relationship Id="rId90" Type="http://schemas.openxmlformats.org/officeDocument/2006/relationships/slide" Target="slides/slide9.xml"/><Relationship Id="rId91" Type="http://schemas.openxmlformats.org/officeDocument/2006/relationships/slide" Target="slides/slide10.xml"/><Relationship Id="rId92" Type="http://schemas.openxmlformats.org/officeDocument/2006/relationships/slide" Target="slides/slide11.xml"/><Relationship Id="rId93" Type="http://schemas.openxmlformats.org/officeDocument/2006/relationships/slide" Target="slides/slide12.xml"/><Relationship Id="rId94" Type="http://schemas.openxmlformats.org/officeDocument/2006/relationships/slide" Target="slides/slide13.xml"/><Relationship Id="rId95" Type="http://schemas.openxmlformats.org/officeDocument/2006/relationships/slide" Target="slides/slide14.xml"/><Relationship Id="rId96" Type="http://schemas.openxmlformats.org/officeDocument/2006/relationships/slide" Target="slides/slide15.xml"/><Relationship Id="rId97" Type="http://schemas.openxmlformats.org/officeDocument/2006/relationships/slide" Target="slides/slide16.xml"/><Relationship Id="rId98" Type="http://schemas.openxmlformats.org/officeDocument/2006/relationships/slide" Target="slides/slide17.xml"/><Relationship Id="rId99" Type="http://schemas.openxmlformats.org/officeDocument/2006/relationships/slide" Target="slides/slide18.xml"/><Relationship Id="rId100" Type="http://schemas.openxmlformats.org/officeDocument/2006/relationships/slide" Target="slides/slide19.xml"/><Relationship Id="rId101" Type="http://schemas.openxmlformats.org/officeDocument/2006/relationships/slide" Target="slides/slide20.xml"/><Relationship Id="rId102" Type="http://schemas.openxmlformats.org/officeDocument/2006/relationships/slide" Target="slides/slide21.xml"/><Relationship Id="rId103" Type="http://schemas.openxmlformats.org/officeDocument/2006/relationships/slide" Target="slides/slide22.xml"/><Relationship Id="rId104" Type="http://schemas.openxmlformats.org/officeDocument/2006/relationships/slide" Target="slides/slide23.xml"/><Relationship Id="rId105" Type="http://schemas.openxmlformats.org/officeDocument/2006/relationships/slide" Target="slides/slide24.xml"/><Relationship Id="rId106" Type="http://schemas.openxmlformats.org/officeDocument/2006/relationships/slide" Target="slides/slide25.xml"/><Relationship Id="rId107" Type="http://schemas.openxmlformats.org/officeDocument/2006/relationships/slide" Target="slides/slide26.xml"/><Relationship Id="rId108" Type="http://schemas.openxmlformats.org/officeDocument/2006/relationships/slide" Target="slides/slide27.xml"/><Relationship Id="rId109" Type="http://schemas.openxmlformats.org/officeDocument/2006/relationships/slide" Target="slides/slide28.xml"/><Relationship Id="rId110" Type="http://schemas.openxmlformats.org/officeDocument/2006/relationships/slide" Target="slides/slide29.xml"/><Relationship Id="rId111" Type="http://schemas.openxmlformats.org/officeDocument/2006/relationships/slide" Target="slides/slide30.xml"/><Relationship Id="rId112" Type="http://schemas.openxmlformats.org/officeDocument/2006/relationships/slide" Target="slides/slide31.xml"/><Relationship Id="rId113" Type="http://schemas.openxmlformats.org/officeDocument/2006/relationships/slide" Target="slides/slide32.xml"/><Relationship Id="rId114" Type="http://schemas.openxmlformats.org/officeDocument/2006/relationships/slide" Target="slides/slide33.xml"/><Relationship Id="rId115" Type="http://schemas.openxmlformats.org/officeDocument/2006/relationships/slide" Target="slides/slide34.xml"/><Relationship Id="rId116" Type="http://schemas.openxmlformats.org/officeDocument/2006/relationships/slide" Target="slides/slide35.xml"/><Relationship Id="rId117" Type="http://schemas.openxmlformats.org/officeDocument/2006/relationships/slide" Target="slides/slide36.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Sheet7.xlsx"/></Relationships>
</file>

<file path=ppt/charts/chart3.xml><?xml version="1.0" encoding="utf-8"?>
<c:chartSpace xmlns:c="http://schemas.openxmlformats.org/drawingml/2006/chart" xmlns:a="http://schemas.openxmlformats.org/drawingml/2006/main" xmlns:r="http://schemas.openxmlformats.org/officeDocument/2006/relationships">
  <c:chart>
    <c:title>
      <c:tx>
        <c:rich>
          <a:bodyPr/>
          <a:lstStyle/>
          <a:p>
            <a:r>
              <a:rPr sz="2000" b="1">
                <a:solidFill>
                  <a:srgbClr val="262626"/>
                </a:solidFill>
                <a:latin typeface="Calibri"/>
              </a:rPr>
              <a:t>KANADA</a:t>
            </a:r>
          </a:p>
        </c:rich>
      </c:tx>
      <c:layout/>
      <c:overlay val="0"/>
    </c:title>
    <c:autoTitleDeleted val="0"/>
    <c:plotArea>
      <c:pieChart>
        <c:varyColors val="1"/>
        <c:ser>
          <c:idx val="0"/>
          <c:order val="0"/>
          <c:tx>
            <c:strRef>
              <c:f>Sheet1!$B$1</c:f>
              <c:strCache>
                <c:ptCount val="1"/>
                <c:pt idx="0">
                  <c:v>KANADA</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1.3</c:v>
                </c:pt>
                <c:pt idx="1">
                  <c:v>19.2</c:v>
                </c:pt>
                <c:pt idx="2">
                  <c:v>79.5</c:v>
                </c:pt>
              </c:numCache>
            </c:numRef>
          </c:val>
        </c:ser>
        <c:dLbls>
          <c:numFmt formatCode="&quot;%&quot;General" sourceLinked="0"/>
          <c:txPr>
            <a:bodyPr wrap="none"/>
            <a:lstStyle/>
            <a:p>
              <a:pPr>
                <a:defRPr sz="18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6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chart>
    <c:title>
      <c:tx>
        <c:rich>
          <a:bodyPr/>
          <a:lstStyle/>
          <a:p>
            <a:r>
              <a:rPr sz="2000" b="1">
                <a:solidFill>
                  <a:srgbClr val="262626"/>
                </a:solidFill>
                <a:latin typeface="Calibri"/>
              </a:rPr>
              <a:t>ÇAD</a:t>
            </a:r>
          </a:p>
        </c:rich>
      </c:tx>
      <c:layout/>
      <c:overlay val="0"/>
    </c:title>
    <c:autoTitleDeleted val="0"/>
    <c:plotArea>
      <c:pieChart>
        <c:varyColors val="1"/>
        <c:ser>
          <c:idx val="0"/>
          <c:order val="0"/>
          <c:tx>
            <c:strRef>
              <c:f>Sheet1!$B$1</c:f>
              <c:strCache>
                <c:ptCount val="1"/>
                <c:pt idx="0">
                  <c:v>ÇAD</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69.1</c:v>
                </c:pt>
                <c:pt idx="1">
                  <c:v>9.6</c:v>
                </c:pt>
                <c:pt idx="2">
                  <c:v>21.3</c:v>
                </c:pt>
              </c:numCache>
            </c:numRef>
          </c:val>
        </c:ser>
        <c:dLbls>
          <c:numFmt formatCode="&quot;%&quot;General" sourceLinked="0"/>
          <c:txPr>
            <a:bodyPr wrap="none"/>
            <a:lstStyle/>
            <a:p>
              <a:pPr>
                <a:defRPr sz="18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6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chart>
    <c:title>
      <c:tx>
        <c:rich>
          <a:bodyPr/>
          <a:lstStyle/>
          <a:p>
            <a:r>
              <a:rPr sz="2000" b="1">
                <a:solidFill>
                  <a:srgbClr val="262626"/>
                </a:solidFill>
                <a:latin typeface="Calibri"/>
              </a:rPr>
              <a:t>KANADA</a:t>
            </a:r>
          </a:p>
        </c:rich>
      </c:tx>
      <c:layout/>
      <c:overlay val="0"/>
    </c:title>
    <c:autoTitleDeleted val="0"/>
    <c:plotArea>
      <c:pieChart>
        <c:varyColors val="1"/>
        <c:ser>
          <c:idx val="0"/>
          <c:order val="0"/>
          <c:tx>
            <c:strRef>
              <c:f>Sheet1!$B$1</c:f>
              <c:strCache>
                <c:ptCount val="1"/>
                <c:pt idx="0">
                  <c:v>KANADA</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1.9</c:v>
                </c:pt>
                <c:pt idx="1">
                  <c:v>24.8</c:v>
                </c:pt>
                <c:pt idx="2">
                  <c:v>73.3</c:v>
                </c:pt>
              </c:numCache>
            </c:numRef>
          </c:val>
        </c:ser>
        <c:dLbls>
          <c:numFmt formatCode="&quot;%&quot;General" sourceLinked="0"/>
          <c:txPr>
            <a:bodyPr wrap="none"/>
            <a:lstStyle/>
            <a:p>
              <a:pPr>
                <a:defRPr sz="18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6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chart>
    <c:title>
      <c:tx>
        <c:rich>
          <a:bodyPr/>
          <a:lstStyle/>
          <a:p>
            <a:r>
              <a:rPr sz="2000" b="1">
                <a:solidFill>
                  <a:srgbClr val="262626"/>
                </a:solidFill>
                <a:latin typeface="Calibri"/>
              </a:rPr>
              <a:t>ÇAD</a:t>
            </a:r>
          </a:p>
        </c:rich>
      </c:tx>
      <c:layout/>
      <c:overlay val="0"/>
    </c:title>
    <c:autoTitleDeleted val="0"/>
    <c:plotArea>
      <c:pieChart>
        <c:varyColors val="1"/>
        <c:ser>
          <c:idx val="0"/>
          <c:order val="0"/>
          <c:tx>
            <c:strRef>
              <c:f>Sheet1!$B$1</c:f>
              <c:strCache>
                <c:ptCount val="1"/>
                <c:pt idx="0">
                  <c:v>ÇAD</c:v>
                </c:pt>
              </c:strCache>
            </c:strRef>
          </c:tx>
          <c:dPt>
            <c:idx val="0"/>
            <c:spPr>
              <a:solidFill>
                <a:srgbClr val="2E7D5B"/>
              </a:solidFill>
            </c:spPr>
          </c:dPt>
          <c:dPt>
            <c:idx val="1"/>
            <c:spPr>
              <a:solidFill>
                <a:srgbClr val="C0392B"/>
              </a:solidFill>
            </c:spPr>
          </c:dPt>
          <c:dPt>
            <c:idx val="2"/>
            <c:spPr>
              <a:solidFill>
                <a:srgbClr val="2C7FB8"/>
              </a:solidFill>
            </c:spPr>
          </c:dPt>
          <c:cat>
            <c:strRef>
              <c:f>Sheet1!$A$2:$A$4</c:f>
              <c:strCache>
                <c:ptCount val="3"/>
                <c:pt idx="0">
                  <c:v>TARIM</c:v>
                </c:pt>
                <c:pt idx="1">
                  <c:v>SANAYİ</c:v>
                </c:pt>
                <c:pt idx="2">
                  <c:v>HİZMET</c:v>
                </c:pt>
              </c:strCache>
            </c:strRef>
          </c:cat>
          <c:val>
            <c:numRef>
              <c:f>Sheet1!$B$2:$B$4</c:f>
              <c:numCache>
                <c:formatCode>0.0</c:formatCode>
                <c:ptCount val="3"/>
                <c:pt idx="0">
                  <c:v>34.2</c:v>
                </c:pt>
                <c:pt idx="1">
                  <c:v>41.6</c:v>
                </c:pt>
                <c:pt idx="2">
                  <c:v>24.2</c:v>
                </c:pt>
              </c:numCache>
            </c:numRef>
          </c:val>
        </c:ser>
        <c:dLbls>
          <c:numFmt formatCode="&quot;%&quot;General" sourceLinked="0"/>
          <c:txPr>
            <a:bodyPr wrap="none"/>
            <a:lstStyle/>
            <a:p>
              <a:pPr>
                <a:defRPr sz="1800" b="1">
                  <a:solidFill>
                    <a:srgbClr val="262626"/>
                  </a:solidFill>
                  <a:latin typeface="Calibri"/>
                </a:defRPr>
              </a:pPr>
            </a:p>
          </c:txPr>
          <c:dLblPos val="outEnd"/>
          <c:showLegendKey val="0"/>
          <c:showVal val="1"/>
          <c:showCatName val="0"/>
          <c:showSerName val="0"/>
          <c:showPercent val="0"/>
          <c:showBubbleSize val="0"/>
          <c:showLeaderLines val="1"/>
        </c:dLbls>
      </c:pieChart>
    </c:plotArea>
    <c:legend>
      <c:legendPos val="b"/>
      <c:overlay val="0"/>
      <c:txPr>
        <a:bodyPr/>
        <a:lstStyle/>
        <a:p>
          <a:pPr>
            <a:defRPr sz="16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chart>
    <c:title>
      <c:tx>
        <c:rich>
          <a:bodyPr/>
          <a:lstStyle/>
          <a:p>
            <a:r>
              <a:rPr sz="1700" b="1">
                <a:solidFill>
                  <a:srgbClr val="262626"/>
                </a:solidFill>
                <a:latin typeface="Calibri"/>
              </a:rPr>
              <a:t>Birincil sektör (2025, s. 155)</a:t>
            </a:r>
          </a:p>
        </c:rich>
      </c:tx>
      <c:layout/>
      <c:overlay val="0"/>
    </c:title>
    <c:autoTitleDeleted val="0"/>
    <c:plotArea>
      <c:barChart>
        <c:barDir val="col"/>
        <c:grouping val="clustered"/>
        <c:ser>
          <c:idx val="0"/>
          <c:order val="0"/>
          <c:tx>
            <c:strRef>
              <c:f>Sheet1!$B$1</c:f>
              <c:strCache>
                <c:ptCount val="1"/>
                <c:pt idx="0">
                  <c:v>Çalışan nüfus payı (%)</c:v>
                </c:pt>
              </c:strCache>
            </c:strRef>
          </c:tx>
          <c:spPr>
            <a:solidFill>
              <a:srgbClr val="2E7D5B"/>
            </a:solidFill>
          </c:spPr>
          <c:cat>
            <c:strRef>
              <c:f>Sheet1!$A$2:$A$6</c:f>
              <c:strCache>
                <c:ptCount val="5"/>
                <c:pt idx="0">
                  <c:v>Belçika</c:v>
                </c:pt>
                <c:pt idx="1">
                  <c:v>Uganda</c:v>
                </c:pt>
                <c:pt idx="2">
                  <c:v>Romanya</c:v>
                </c:pt>
                <c:pt idx="3">
                  <c:v>Brezilya</c:v>
                </c:pt>
                <c:pt idx="4">
                  <c:v>ABD</c:v>
                </c:pt>
              </c:strCache>
            </c:strRef>
          </c:cat>
          <c:val>
            <c:numRef>
              <c:f>Sheet1!$B$2:$B$6</c:f>
              <c:numCache>
                <c:formatCode>0.0</c:formatCode>
                <c:ptCount val="5"/>
                <c:pt idx="0">
                  <c:v>1.1</c:v>
                </c:pt>
                <c:pt idx="1">
                  <c:v>65.9</c:v>
                </c:pt>
                <c:pt idx="2">
                  <c:v>17.9</c:v>
                </c:pt>
                <c:pt idx="3">
                  <c:v>8.2</c:v>
                </c:pt>
                <c:pt idx="4">
                  <c:v>1.6</c:v>
                </c:pt>
              </c:numCache>
            </c:numRef>
          </c:val>
        </c:ser>
        <c:ser>
          <c:idx val="1"/>
          <c:order val="1"/>
          <c:tx>
            <c:strRef>
              <c:f>Sheet1!$C$1</c:f>
              <c:strCache>
                <c:ptCount val="1"/>
                <c:pt idx="0">
                  <c:v>GSYİH payı (%)</c:v>
                </c:pt>
              </c:strCache>
            </c:strRef>
          </c:tx>
          <c:spPr>
            <a:solidFill>
              <a:srgbClr val="FCC021"/>
            </a:solidFill>
          </c:spPr>
          <c:cat>
            <c:strRef>
              <c:f>Sheet1!$A$2:$A$6</c:f>
              <c:strCache>
                <c:ptCount val="5"/>
                <c:pt idx="0">
                  <c:v>Belçika</c:v>
                </c:pt>
                <c:pt idx="1">
                  <c:v>Uganda</c:v>
                </c:pt>
                <c:pt idx="2">
                  <c:v>Romanya</c:v>
                </c:pt>
                <c:pt idx="3">
                  <c:v>Brezilya</c:v>
                </c:pt>
                <c:pt idx="4">
                  <c:v>ABD</c:v>
                </c:pt>
              </c:strCache>
            </c:strRef>
          </c:cat>
          <c:val>
            <c:numRef>
              <c:f>Sheet1!$C$2:$C$6</c:f>
              <c:numCache>
                <c:formatCode>0.0</c:formatCode>
                <c:ptCount val="5"/>
                <c:pt idx="0">
                  <c:v>0.9</c:v>
                </c:pt>
                <c:pt idx="1">
                  <c:v>25.5</c:v>
                </c:pt>
                <c:pt idx="2">
                  <c:v>4.2</c:v>
                </c:pt>
                <c:pt idx="3">
                  <c:v>6.9</c:v>
                </c:pt>
                <c:pt idx="4">
                  <c:v>1</c:v>
                </c:pt>
              </c:numCache>
            </c:numRef>
          </c:val>
        </c:ser>
        <c:dLbls>
          <c:numFmt formatCode="General" sourceLinked="0"/>
          <c:txPr>
            <a:bodyPr wrap="none"/>
            <a:lstStyle/>
            <a:p>
              <a:pPr>
                <a:defRPr sz="1300" b="0">
                  <a:solidFill>
                    <a:srgbClr val="262626"/>
                  </a:solidFill>
                  <a:latin typeface="Calibri"/>
                </a:defRPr>
              </a:pPr>
            </a:p>
          </c:txPr>
          <c:dLblPos val="outEnd"/>
          <c:showLegendKey val="0"/>
          <c:showVal val="1"/>
          <c:showCatName val="0"/>
          <c:showSerName val="0"/>
          <c:showPercent val="0"/>
          <c:showBubbleSize val="0"/>
          <c:showLeaderLines val="1"/>
        </c:dLbls>
        <c:gapWidth val="80"/>
        <c:axId val="-2068027336"/>
        <c:axId val="-2113994440"/>
      </c:barChart>
      <c:catAx>
        <c:axId val="-2068027336"/>
        <c:scaling>
          <c:orientation val="minMax"/>
        </c:scaling>
        <c:delete val="0"/>
        <c:axPos val="b"/>
        <c:majorTickMark val="out"/>
        <c:minorTickMark val="none"/>
        <c:tickLblPos val="nextTo"/>
        <c:txPr>
          <a:bodyPr/>
          <a:lstStyle/>
          <a:p>
            <a:pPr>
              <a:defRPr sz="1500" b="0">
                <a:solidFill>
                  <a:srgbClr val="262626"/>
                </a:solidFill>
                <a:latin typeface="Calibri"/>
              </a:defRPr>
            </a:pPr>
          </a:p>
        </c:txPr>
        <c:crossAx val="-2113994440"/>
        <c:crosses val="autoZero"/>
        <c:auto val="1"/>
        <c:lblAlgn val="ctr"/>
        <c:lblOffset val="100"/>
        <c:noMultiLvlLbl val="0"/>
      </c:catAx>
      <c:valAx>
        <c:axId val="-2113994440"/>
        <c:scaling>
          <c:max val="70.0"/>
          <c:min val="0.0"/>
        </c:scaling>
        <c:delete val="0"/>
        <c:axPos val="l"/>
        <c:majorGridlines/>
        <c:numFmt formatCode="&quot;%&quot;0" sourceLinked="0"/>
        <c:majorTickMark val="out"/>
        <c:minorTickMark val="none"/>
        <c:tickLblPos val="nextTo"/>
        <c:txPr>
          <a:bodyPr/>
          <a:lstStyle/>
          <a:p>
            <a:pPr>
              <a:defRPr sz="1300" b="0">
                <a:solidFill>
                  <a:srgbClr val="262626"/>
                </a:solidFill>
                <a:latin typeface="Calibri"/>
              </a:defRPr>
            </a:pPr>
          </a:p>
        </c:txPr>
        <c:crossAx val="-2068027336"/>
        <c:crosses val="autoZero"/>
      </c:valAx>
    </c:plotArea>
    <c:legend>
      <c:legendPos val="t"/>
      <c:overlay val="0"/>
      <c:txPr>
        <a:bodyPr/>
        <a:lstStyle/>
        <a:p>
          <a:pPr>
            <a:defRPr sz="1500" b="0">
              <a:solidFill>
                <a:srgbClr val="262626"/>
              </a:solidFill>
              <a:latin typeface="Calibri"/>
            </a:defRPr>
          </a:pPr>
        </a:p>
      </c:txPr>
    </c:legend>
    <c:dispBlanksAs val="gap"/>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8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9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9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9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9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9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9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9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9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9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9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10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10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10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10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10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10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10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10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10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10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1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notesSlide3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ikinci öğrenme çıktısını ve dört süreç bileşenini göstermek.</a:t>
            </a:r>
          </a:p>
          <a:p/>
          <a:p>
            <a:r>
              <a:t>NASIL: 'Geçen hafta İtalya ve Zambiya'yı çalışan nüfusa göre karşılaştırdık. Bugün ikinci bir gösterge ekliyoruz: sektörlerin GSYİH'deki payı.' Süreç bileşenlerinin sırası dersin sırasıdır: grafiği tanı, çözümle, sonuç çıkar, karşılaştır. Dört bileşenin ortak başı ('Farklı gelişmişlik seviyesine sahip ülkelerde ekonomik sektörlerin dağılımını gösteren tablo, grafik, şekil ve/veya …') yere sığması için '…' ile kısaltılmıştır; tam metinler programda ve ders planındadır.</a:t>
            </a:r>
          </a:p>
          <a:p/>
          <a:p>
            <a:r>
              <a:t>KAYNAK: Program (2026) COĞ.10.5.2 a-ç.</a:t>
            </a:r>
          </a:p>
        </p:txBody>
      </p:sp>
      <p:sp>
        <p:nvSpPr>
          <p:cNvPr id="4" name="Slide Number Placeholder 3"/>
          <p:cNvSpPr>
            <a:spLocks noGrp="1"/>
          </p:cNvSpPr>
          <p:nvPr>
            <p:ph type="sldNum" idx="5" sz="quarter"/>
          </p:nvPr>
        </p:nvSpPr>
        <p:spPr/>
      </p:sp>
    </p:spTree>
  </p:cSld>
  <p:clrMapOvr>
    <a:masterClrMapping/>
  </p:clrMapOvr>
</p:notes>
</file>

<file path=ppt/notesSlides/notesSlide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Etkinliğin 1-2. adımları ve ara yoklama birinci ders saatidir; 3-4. adımlar, çalışma yaprağı ve gelecek haftanın hazırlığı ikinci ders saatidir. Kitap etkinliğe 40+40 dk verir; bu planda dört adım ve çalışma yaprağı yaklaşık 60 dk'dır (1. adım 10 · 2. adım 12 · 3. adım 12 · 4. adım 9 · çalışma yaprağı 11). Etkinlik bireyseldir; sorular önce ikiliyle konuşulur, cevap bireysel yazılır.</a:t>
            </a:r>
          </a:p>
          <a:p/>
          <a:p>
            <a:r>
              <a:t>KAYNAK: Ders planı, 22. hafta akışı; kitap s. 154-156.</a:t>
            </a:r>
          </a:p>
        </p:txBody>
      </p:sp>
      <p:sp>
        <p:nvSpPr>
          <p:cNvPr id="4" name="Slide Number Placeholder 3"/>
          <p:cNvSpPr>
            <a:spLocks noGrp="1"/>
          </p:cNvSpPr>
          <p:nvPr>
            <p:ph type="sldNum" idx="5" sz="quarter"/>
          </p:nvPr>
        </p:nvSpPr>
        <p:spPr/>
      </p:sp>
    </p:spTree>
  </p:cSld>
  <p:clrMapOvr>
    <a:masterClrMapping/>
  </p:clrMapOvr>
</p:notes>
</file>

<file path=ppt/notesSlides/notesSlide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21. haftanın sonucunu bugünün etkinliğine bağlamak.</a:t>
            </a:r>
          </a:p>
          <a:p/>
          <a:p>
            <a:r>
              <a:t>SÜRE: Aşama 5 dk (ayraç ve yol dâhil).</a:t>
            </a:r>
          </a:p>
          <a:p/>
          <a:p>
            <a:r>
              <a:t>NASIL: İki-üç öğrenciden kısa cevap alın; kitap s. 153'ü açtırın.</a:t>
            </a:r>
          </a:p>
          <a:p/>
          <a:p>
            <a:r>
              <a:t>KAYNAK: Kitap s. 153, Grafik 5.1 ve 5.2.</a:t>
            </a:r>
          </a:p>
        </p:txBody>
      </p:sp>
      <p:sp>
        <p:nvSpPr>
          <p:cNvPr id="4" name="Slide Number Placeholder 3"/>
          <p:cNvSpPr>
            <a:spLocks noGrp="1"/>
          </p:cNvSpPr>
          <p:nvPr>
            <p:ph type="sldNum" idx="5" sz="quarter"/>
          </p:nvPr>
        </p:nvSpPr>
        <p:spPr/>
      </p:sp>
    </p:spTree>
  </p:cSld>
  <p:clrMapOvr>
    <a:masterClrMapping/>
  </p:clrMapOvr>
</p:notes>
</file>

<file path=ppt/notesSlides/notesSlide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ve bugünün sorusu.</a:t>
            </a:r>
          </a:p>
          <a:p/>
          <a:p>
            <a:r>
              <a:t>BEKLENEN CEVAP: İtalya gelişmiş, Zambiya az gelişmiş ülke özelliği gösterir (kitap gelişmiş ülke anlatımında Grafik 5.1'e, az gelişmiş ülke anlatımında Grafik 5.2'ye atıf yapar). Bugünün sorusu: çalışan nüfusun dağılımı tek başına yeterli mi?</a:t>
            </a:r>
          </a:p>
          <a:p/>
          <a:p>
            <a:r>
              <a:t>KAYNAK: Kitap s. 153.</a:t>
            </a:r>
          </a:p>
        </p:txBody>
      </p:sp>
      <p:sp>
        <p:nvSpPr>
          <p:cNvPr id="4" name="Slide Number Placeholder 3"/>
          <p:cNvSpPr>
            <a:spLocks noGrp="1"/>
          </p:cNvSpPr>
          <p:nvPr>
            <p:ph type="sldNum" idx="5" sz="quarter"/>
          </p:nvPr>
        </p:nvSpPr>
        <p:spPr/>
      </p:sp>
    </p:spTree>
  </p:cSld>
  <p:clrMapOvr>
    <a:masterClrMapping/>
  </p:clrMapOvr>
</p:notes>
</file>

<file path=ppt/notesSlides/notesSlide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GSYİH kavramını ve birincil sektörün GSYİH payının neden düşük kaldığını göstermek (COĞ.10.5.2 a: grafiği bileşenleriyle tanıma).</a:t>
            </a:r>
          </a:p>
          <a:p/>
          <a:p>
            <a:r>
              <a:t>SÜRE: Aşama 7 dk: GSYİH 3 dk, etkinlik künyesi 4 dk.</a:t>
            </a:r>
          </a:p>
          <a:p/>
          <a:p>
            <a:r>
              <a:t>NASIL: Tanımı bir öğrenciye okutun; 'coğrafi sınırları içerisinde' ve 'genellikle 1 yılda' sözlerinin altını çizdirin. 'Katma değer düşük' ifadesini günlük bir örnekle açın: pamuğun kendisi ile ondan yapılan gömleğin satış değeri (20. haftadaki pamuk → iplik → kumaş → konfeksiyon zinciri).</a:t>
            </a:r>
          </a:p>
          <a:p/>
          <a:p>
            <a:r>
              <a:t>KAYNAK: Kitap s. 153 Bilgi Notları ve son paragraf. Ülkelerin Gelişmişlik Seviyesine Göre Sınıflandırılması (Etkileşimli İçerik) (s. 153): https://ders.eba.gov.tr/ders//redirectContent.jsp?resourceId=bddb0ba9bda2a7b65b865479b962c180&amp;resourceType=1&amp;resourceLocation=2</a:t>
            </a:r>
          </a:p>
          <a:p/>
          <a:p>
            <a:r>
              <a:t>NOT: Bilgi Notu (s. 153): istatistiki verilerde dördüncül ve beşincil sektörlerin verileri üçüncüle dâhildir; bu yüzden grafikler üç sektörlüdür (tarım, sanayi, hizmet).</a:t>
            </a:r>
          </a:p>
        </p:txBody>
      </p:sp>
      <p:sp>
        <p:nvSpPr>
          <p:cNvPr id="4" name="Slide Number Placeholder 3"/>
          <p:cNvSpPr>
            <a:spLocks noGrp="1"/>
          </p:cNvSpPr>
          <p:nvPr>
            <p:ph type="sldNum" idx="5" sz="quarter"/>
          </p:nvPr>
        </p:nvSpPr>
        <p:spPr/>
      </p:sp>
    </p:spTree>
  </p:cSld>
  <p:clrMapOvr>
    <a:masterClrMapping/>
  </p:clrMapOvr>
</p:notes>
</file>

<file path=ppt/notesSlides/notesSlide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Etkinliği ve dört adımını tanıtmak.</a:t>
            </a:r>
          </a:p>
          <a:p/>
          <a:p>
            <a:r>
              <a:t>NASIL: Kitap etkinliğe 40+40 dk verir; bu planda dört adım yaklaşık 43 dk, çalışma yaprağı 11 dk'dır. Adımların süresini tahtaya yazın; zaman sorumlusu 2 dk kala uyarır. Cevaplar kitaptaki boşluklara ya da defterlere yazılır.</a:t>
            </a:r>
          </a:p>
          <a:p/>
          <a:p>
            <a:r>
              <a:t>KAYNAK: Kitap s. 154-155.</a:t>
            </a:r>
          </a:p>
        </p:txBody>
      </p:sp>
      <p:sp>
        <p:nvSpPr>
          <p:cNvPr id="4" name="Slide Number Placeholder 3"/>
          <p:cNvSpPr>
            <a:spLocks noGrp="1"/>
          </p:cNvSpPr>
          <p:nvPr>
            <p:ph type="sldNum" idx="5" sz="quarter"/>
          </p:nvPr>
        </p:nvSpPr>
        <p:spPr/>
      </p:sp>
    </p:spTree>
  </p:cSld>
  <p:clrMapOvr>
    <a:masterClrMapping/>
  </p:clrMapOvr>
</p:notes>
</file>

<file path=ppt/notesSlides/notesSlide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adım: grafikleri bileşenleriyle tanımak (başlık, yıl, dilimler, lejant — COĞ.10.5.2 a).</a:t>
            </a:r>
          </a:p>
          <a:p/>
          <a:p>
            <a:r>
              <a:t>SÜRE: Aşama 10 dk: iki grafik slaytı 3'er dk, okuma sorusu 4 dk.</a:t>
            </a:r>
          </a:p>
          <a:p/>
          <a:p>
            <a:r>
              <a:t>NASIL: Önce başlığı okutun: 'Bu grafik neyi gösteriyor, hangi yıl?' Sonra en büyük ve en küçük dilimi sordurun. Kanada'nın tarım dilimi çok incedir (%1,3): etiket dilimin dışında yazılıdır.</a:t>
            </a:r>
          </a:p>
          <a:p/>
          <a:p>
            <a:r>
              <a:t>KAYNAK: Kitap s. 154 (değerler sayfa görüntüsünden doğrulandı, 17.10.2026); grafikler kitap değerleriyle yeniden çizildi.</a:t>
            </a:r>
          </a:p>
        </p:txBody>
      </p:sp>
      <p:sp>
        <p:nvSpPr>
          <p:cNvPr id="4" name="Slide Number Placeholder 3"/>
          <p:cNvSpPr>
            <a:spLocks noGrp="1"/>
          </p:cNvSpPr>
          <p:nvPr>
            <p:ph type="sldNum" idx="5" sz="quarter"/>
          </p:nvPr>
        </p:nvSpPr>
        <p:spPr/>
      </p:sp>
    </p:spTree>
  </p:cSld>
  <p:clrMapOvr>
    <a:masterClrMapping/>
  </p:clrMapOvr>
</p:notes>
</file>

<file path=ppt/notesSlides/notesSlide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 adım: grafikleri bileşenleriyle tanımak (başlık, yıl, dilimler, lejant — COĞ.10.5.2 a).</a:t>
            </a:r>
          </a:p>
          <a:p/>
          <a:p>
            <a:r>
              <a:t>SÜRE: Aşama 10 dk: iki grafik slaytı 3'er dk, okuma sorusu 4 dk.</a:t>
            </a:r>
          </a:p>
          <a:p/>
          <a:p>
            <a:r>
              <a:t>NASIL: Önce başlığı okutun: 'Bu grafik neyi gösteriyor, hangi yıl?' Sonra en büyük ve en küçük dilimi sordurun. Kanada'nın tarım dilimi çok incedir (%1,3): etiket dilimin dışında yazılıdır.</a:t>
            </a:r>
          </a:p>
          <a:p/>
          <a:p>
            <a:r>
              <a:t>KAYNAK: Kitap s. 154 (değerler sayfa görüntüsünden doğrulandı, 17.10.2026); grafikler kitap değerleriyle yeniden çizildi.</a:t>
            </a:r>
          </a:p>
        </p:txBody>
      </p:sp>
      <p:sp>
        <p:nvSpPr>
          <p:cNvPr id="4" name="Slide Number Placeholder 3"/>
          <p:cNvSpPr>
            <a:spLocks noGrp="1"/>
          </p:cNvSpPr>
          <p:nvPr>
            <p:ph type="sldNum" idx="5" sz="quarter"/>
          </p:nvPr>
        </p:nvSpPr>
        <p:spPr/>
      </p:sp>
    </p:spTree>
  </p:cSld>
  <p:clrMapOvr>
    <a:masterClrMapping/>
  </p:clrMapOvr>
</p:notes>
</file>

<file path=ppt/notesSlides/notesSlide8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Grafik okuma: en büyük dilimi bulmak ve dilim boyutunu yüzdeyle ilişkilendirmek (COĞ.10.5.2 a-b).</a:t>
            </a:r>
          </a:p>
          <a:p/>
          <a:p>
            <a:r>
              <a:t>NASIL: İkililer 1 dakikada konuşur; iki ikiliden cevap alın.</a:t>
            </a:r>
          </a:p>
          <a:p/>
          <a:p>
            <a:r>
              <a:t>KAYNAK: Kitap s. 154.</a:t>
            </a:r>
          </a:p>
        </p:txBody>
      </p:sp>
      <p:sp>
        <p:nvSpPr>
          <p:cNvPr id="4" name="Slide Number Placeholder 3"/>
          <p:cNvSpPr>
            <a:spLocks noGrp="1"/>
          </p:cNvSpPr>
          <p:nvPr>
            <p:ph type="sldNum" idx="5" sz="quarter"/>
          </p:nvPr>
        </p:nvSpPr>
        <p:spPr/>
      </p:sp>
    </p:spTree>
  </p:cSld>
  <p:clrMapOvr>
    <a:masterClrMapping/>
  </p:clrMapOvr>
</p:notes>
</file>

<file path=ppt/notesSlides/notesSlide8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Çad'daki 'çalışan çoğu tarımda, GSYİH'de en büyük pay sanayide' farkı 2. adımın ikinci sorusunun çıkış noktasıdır. Kitap Çad'da sanayi payının neden yüksek olduğunu açıklamaz; nedeni tahmin ettirmeyin, veriyi okutun.</a:t>
            </a:r>
          </a:p>
          <a:p/>
          <a:p>
            <a:r>
              <a:t>KAYNAK: Kitap s. 154.</a:t>
            </a:r>
          </a:p>
        </p:txBody>
      </p:sp>
      <p:sp>
        <p:nvSpPr>
          <p:cNvPr id="4" name="Slide Number Placeholder 3"/>
          <p:cNvSpPr>
            <a:spLocks noGrp="1"/>
          </p:cNvSpPr>
          <p:nvPr>
            <p:ph type="sldNum" idx="5" sz="quarter"/>
          </p:nvPr>
        </p:nvSpPr>
        <p:spPr/>
      </p:sp>
    </p:spTree>
  </p:cSld>
  <p:clrMapOvr>
    <a:masterClrMapping/>
  </p:clrMapOvr>
</p:notes>
</file>

<file path=ppt/notesSlides/notesSlide8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grafikleri çözümlemek ve sonuç çıkarmak (COĞ.10.5.2 b-c).</a:t>
            </a:r>
          </a:p>
          <a:p/>
          <a:p>
            <a:r>
              <a:t>SÜRE: Aşama 12 dk: her soru 4 dk (1 dk ikili konuşma, 2 dk bireysel yazma, 1 dk paylaşım ve örnek cevap).</a:t>
            </a:r>
          </a:p>
          <a:p/>
          <a:p>
            <a:r>
              <a:t>NASIL: Her soruyu okutun; önce ikiliyle konuşsunlar, sonra cevabı kendi kitaplarına yazsınlar. Örnek cevabı yazma süresinden sonra açın.</a:t>
            </a:r>
          </a:p>
          <a:p/>
          <a:p>
            <a:r>
              <a:t>KAYNAK: Kitap s. 154, 2. adım.</a:t>
            </a:r>
          </a:p>
        </p:txBody>
      </p:sp>
      <p:sp>
        <p:nvSpPr>
          <p:cNvPr id="4" name="Slide Number Placeholder 3"/>
          <p:cNvSpPr>
            <a:spLocks noGrp="1"/>
          </p:cNvSpPr>
          <p:nvPr>
            <p:ph type="sldNum" idx="5" sz="quarter"/>
          </p:nvPr>
        </p:nvSpPr>
        <p:spPr/>
      </p:sp>
    </p:spTree>
  </p:cSld>
  <p:clrMapOvr>
    <a:masterClrMapping/>
  </p:clrMapOvr>
</p:notes>
</file>

<file path=ppt/notesSlides/notesSlide8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Ölçüt: iki ülke için en az birer değer doğru okunmuş, yoğunlaşan sektör adlandırılmış, farkı s. 153'teki gelişmişlik özelliklerine bağlayan bir cümle var.</a:t>
            </a:r>
          </a:p>
          <a:p/>
          <a:p>
            <a:r>
              <a:t>KAYNAK: Kitap s. 153-154.</a:t>
            </a:r>
          </a:p>
        </p:txBody>
      </p:sp>
      <p:sp>
        <p:nvSpPr>
          <p:cNvPr id="4" name="Slide Number Placeholder 3"/>
          <p:cNvSpPr>
            <a:spLocks noGrp="1"/>
          </p:cNvSpPr>
          <p:nvPr>
            <p:ph type="sldNum" idx="5" sz="quarter"/>
          </p:nvPr>
        </p:nvSpPr>
        <p:spPr/>
      </p:sp>
    </p:spTree>
  </p:cSld>
  <p:clrMapOvr>
    <a:masterClrMapping/>
  </p:clrMapOvr>
</p:notes>
</file>

<file path=ppt/notesSlides/notesSlide8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grafikleri çözümlemek ve sonuç çıkarmak (COĞ.10.5.2 b-c).</a:t>
            </a:r>
          </a:p>
          <a:p/>
          <a:p>
            <a:r>
              <a:t>SÜRE: Aşama 12 dk: her soru 4 dk (1 dk ikili konuşma, 2 dk bireysel yazma, 1 dk paylaşım ve örnek cevap).</a:t>
            </a:r>
          </a:p>
          <a:p/>
          <a:p>
            <a:r>
              <a:t>NASIL: Her soruyu okutun; önce ikiliyle konuşsunlar, sonra cevabı kendi kitaplarına yazsınlar. Örnek cevabı yazma süresinden sonra açın.</a:t>
            </a:r>
          </a:p>
          <a:p/>
          <a:p>
            <a:r>
              <a:t>KAYNAK: Kitap s. 154, 2. adım.</a:t>
            </a:r>
          </a:p>
        </p:txBody>
      </p:sp>
      <p:sp>
        <p:nvSpPr>
          <p:cNvPr id="4" name="Slide Number Placeholder 3"/>
          <p:cNvSpPr>
            <a:spLocks noGrp="1"/>
          </p:cNvSpPr>
          <p:nvPr>
            <p:ph type="sldNum" idx="5" sz="quarter"/>
          </p:nvPr>
        </p:nvSpPr>
        <p:spPr/>
      </p:sp>
    </p:spTree>
  </p:cSld>
  <p:clrMapOvr>
    <a:masterClrMapping/>
  </p:clrMapOvr>
</p:notes>
</file>

<file path=ppt/notesSlides/notesSlide8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Çad'da sanayi payının neden yüksek olduğunu söylemez; derste neden uydurulmaz. Öğrenci 'çalışan nüfusla GSYİH payı birbirini tutmuyor' sonucuna ulaşırsa yeterlidir.</a:t>
            </a:r>
          </a:p>
          <a:p/>
          <a:p>
            <a:r>
              <a:t>KAYNAK: Kitap s. 153-154.</a:t>
            </a:r>
          </a:p>
        </p:txBody>
      </p:sp>
      <p:sp>
        <p:nvSpPr>
          <p:cNvPr id="4" name="Slide Number Placeholder 3"/>
          <p:cNvSpPr>
            <a:spLocks noGrp="1"/>
          </p:cNvSpPr>
          <p:nvPr>
            <p:ph type="sldNum" idx="5" sz="quarter"/>
          </p:nvPr>
        </p:nvSpPr>
        <p:spPr/>
      </p:sp>
    </p:spTree>
  </p:cSld>
  <p:clrMapOvr>
    <a:masterClrMapping/>
  </p:clrMapOvr>
</p:notes>
</file>

<file path=ppt/notesSlides/notesSlide8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göstergeyi tek tabloda yan yana görmek (programın karşılaştırma tablosu önerisi; COĞ.10.5.2 ç).</a:t>
            </a:r>
          </a:p>
          <a:p/>
          <a:p>
            <a:r>
              <a:t>NASIL: Tabloyu 3. soruya geçmeden gösterin: 'Hangi sektörde çalışan payı ile GSYİH payı en çok ayrışıyor?' (Çad'da tarım ve sanayi.)</a:t>
            </a:r>
          </a:p>
          <a:p/>
          <a:p>
            <a:r>
              <a:t>KAYNAK: Kitap s. 154; program COĞ.10.5.2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9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 adım: grafikleri çözümlemek ve sonuç çıkarmak (COĞ.10.5.2 b-c).</a:t>
            </a:r>
          </a:p>
          <a:p/>
          <a:p>
            <a:r>
              <a:t>SÜRE: Aşama 12 dk: her soru 4 dk (1 dk ikili konuşma, 2 dk bireysel yazma, 1 dk paylaşım ve örnek cevap).</a:t>
            </a:r>
          </a:p>
          <a:p/>
          <a:p>
            <a:r>
              <a:t>NASIL: Her soruyu okutun; önce ikiliyle konuşsunlar, sonra cevabı kendi kitaplarına yazsınlar. Örnek cevabı yazma süresinden sonra açın.</a:t>
            </a:r>
          </a:p>
          <a:p/>
          <a:p>
            <a:r>
              <a:t>KAYNAK: Kitap s. 154, 2. adım.</a:t>
            </a:r>
          </a:p>
        </p:txBody>
      </p:sp>
      <p:sp>
        <p:nvSpPr>
          <p:cNvPr id="4" name="Slide Number Placeholder 3"/>
          <p:cNvSpPr>
            <a:spLocks noGrp="1"/>
          </p:cNvSpPr>
          <p:nvPr>
            <p:ph type="sldNum" idx="5" sz="quarter"/>
          </p:nvPr>
        </p:nvSpPr>
        <p:spPr/>
      </p:sp>
    </p:spTree>
  </p:cSld>
  <p:clrMapOvr>
    <a:masterClrMapping/>
  </p:clrMapOvr>
</p:notes>
</file>

<file path=ppt/notesSlides/notesSlide9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Ölçüt: 'hayır' + en az bir başka gösterge + verilerden bir örnek. 'Evet' diyen öğrenciden gerekçe isteyin; kitap çalışan nüfusu güçlü bir gösterge sayar, ama Çad örneği tek göstergenin yanıltabileceğini gösterir.</a:t>
            </a:r>
          </a:p>
          <a:p/>
          <a:p>
            <a:r>
              <a:t>KAYNAK: Kitap s. 153-154.</a:t>
            </a:r>
          </a:p>
        </p:txBody>
      </p:sp>
      <p:sp>
        <p:nvSpPr>
          <p:cNvPr id="4" name="Slide Number Placeholder 3"/>
          <p:cNvSpPr>
            <a:spLocks noGrp="1"/>
          </p:cNvSpPr>
          <p:nvPr>
            <p:ph type="sldNum" idx="5" sz="quarter"/>
          </p:nvPr>
        </p:nvSpPr>
        <p:spPr/>
      </p:sp>
    </p:spTree>
  </p:cSld>
  <p:clrMapOvr>
    <a:masterClrMapping/>
  </p:clrMapOvr>
</p:notes>
</file>

<file path=ppt/notesSlides/notesSlide9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5 (birinci ders saatinin sonu).</a:t>
            </a:r>
          </a:p>
          <a:p/>
          <a:p>
            <a:r>
              <a:t>SÜRE: Aşama 6 dk: soru 2 dk, cevap ve tartışma 2 dk, geçiş 2 dk.</a:t>
            </a:r>
          </a:p>
          <a:p/>
          <a:p>
            <a:r>
              <a:t>NASIL: Parmakla cevap (1 = A … 5 = E). Yanlış seçeneklerin her birini grafikteki değerle çürütün.</a:t>
            </a:r>
          </a:p>
          <a:p/>
          <a:p>
            <a:r>
              <a:t>KAYNAK: Kitap s. 154.</a:t>
            </a:r>
          </a:p>
        </p:txBody>
      </p:sp>
      <p:sp>
        <p:nvSpPr>
          <p:cNvPr id="4" name="Slide Number Placeholder 3"/>
          <p:cNvSpPr>
            <a:spLocks noGrp="1"/>
          </p:cNvSpPr>
          <p:nvPr>
            <p:ph type="sldNum" idx="5" sz="quarter"/>
          </p:nvPr>
        </p:nvSpPr>
        <p:spPr/>
      </p:sp>
    </p:spTree>
  </p:cSld>
  <p:clrMapOvr>
    <a:masterClrMapping/>
  </p:clrMapOvr>
</p:notes>
</file>

<file path=ppt/notesSlides/notesSlide9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154: Çad'da tarım çalışanların %69,1'ini istihdam eder, GSYİH'nin %34,2'sini üretir. Kanada'da GSYİH'nin en büyük payı hizmettedir (%73,3); hizmette çalışanlar Kanada'da %79,5, Çad'da %21,3; sanayide çalışanlar Kanada'da %19,2, Çad'da %9,6'dır.</a:t>
            </a:r>
          </a:p>
        </p:txBody>
      </p:sp>
      <p:sp>
        <p:nvSpPr>
          <p:cNvPr id="4" name="Slide Number Placeholder 3"/>
          <p:cNvSpPr>
            <a:spLocks noGrp="1"/>
          </p:cNvSpPr>
          <p:nvPr>
            <p:ph type="sldNum" idx="5" sz="quarter"/>
          </p:nvPr>
        </p:nvSpPr>
        <p:spPr/>
      </p:sp>
    </p:spTree>
  </p:cSld>
  <p:clrMapOvr>
    <a:masterClrMapping/>
  </p:clrMapOvr>
</p:notes>
</file>

<file path=ppt/notesSlides/notesSlide9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adım: tabloyu okumak, çalışan nüfus ile GSYİH payını ülke ülke karşılaştırmak (COĞ.10.5.2 b-ç).</a:t>
            </a:r>
          </a:p>
          <a:p/>
          <a:p>
            <a:r>
              <a:t>SÜRE: Aşama 12 dk: tablolar 4 dk, soru 5 dk, birincil sektör grafiği 3 dk.</a:t>
            </a:r>
          </a:p>
          <a:p/>
          <a:p>
            <a:r>
              <a:t>NASIL: İkililer bir ülke seçer (19 ikili, beş ülke) ve o ülkede çalışan payı ile GSYİH payı en çok ayrışan sektörü bulur; sonra kitabın sorusuna geçilir. Bu karşılaştırma çalışma kâğıdının 7. maddesinde ülke ülke tekrarlanır.</a:t>
            </a:r>
          </a:p>
          <a:p/>
          <a:p>
            <a:r>
              <a:t>KAYNAK: Kitap s. 155 (tablolar sayfa görüntüsünden doğrulandı, 17.10.2026).</a:t>
            </a:r>
          </a:p>
          <a:p/>
          <a:p>
            <a:r>
              <a:t>NOT: Brezilya'nın GSYİH satırının toplamı 100,1'dir (6,9 + 25,4 + 67,8): kitabın yuvarlamasıdır; değerler olduğu gibi verilmiştir.</a:t>
            </a:r>
          </a:p>
        </p:txBody>
      </p:sp>
      <p:sp>
        <p:nvSpPr>
          <p:cNvPr id="4" name="Slide Number Placeholder 3"/>
          <p:cNvSpPr>
            <a:spLocks noGrp="1"/>
          </p:cNvSpPr>
          <p:nvPr>
            <p:ph type="sldNum" idx="5" sz="quarter"/>
          </p:nvPr>
        </p:nvSpPr>
        <p:spPr/>
      </p:sp>
    </p:spTree>
  </p:cSld>
  <p:clrMapOvr>
    <a:masterClrMapping/>
  </p:clrMapOvr>
</p:notes>
</file>

<file path=ppt/notesSlides/notesSlide9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3. adım sorusu (COĞ.10.5.2 c).</a:t>
            </a:r>
          </a:p>
          <a:p/>
          <a:p>
            <a:r>
              <a:t>NASIL: Önce 1 dk ikiliyle konuşsunlar, sonra cevabı yazsınlar.</a:t>
            </a:r>
          </a:p>
          <a:p/>
          <a:p>
            <a:r>
              <a:t>KAYNAK: Kitap s. 155.</a:t>
            </a:r>
          </a:p>
        </p:txBody>
      </p:sp>
      <p:sp>
        <p:nvSpPr>
          <p:cNvPr id="4" name="Slide Number Placeholder 3"/>
          <p:cNvSpPr>
            <a:spLocks noGrp="1"/>
          </p:cNvSpPr>
          <p:nvPr>
            <p:ph type="sldNum" idx="5" sz="quarter"/>
          </p:nvPr>
        </p:nvSpPr>
        <p:spPr/>
      </p:sp>
    </p:spTree>
  </p:cSld>
  <p:clrMapOvr>
    <a:masterClrMapping/>
  </p:clrMapOvr>
</p:notes>
</file>

<file path=ppt/notesSlides/notesSlide9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ve ölçüt.</a:t>
            </a:r>
          </a:p>
          <a:p/>
          <a:p>
            <a:r>
              <a:t>BEKLENEN CEVAP: Ölçüt: 'evet' + tablodan en az bir değer + GSYİH payının çalışan nüfusla birlikte değerlendirilmesi gerektiğini gösteren bir cümle.</a:t>
            </a:r>
          </a:p>
          <a:p/>
          <a:p>
            <a:r>
              <a:t>KAYNAK: Kitap s. 153, 155.</a:t>
            </a:r>
          </a:p>
        </p:txBody>
      </p:sp>
      <p:sp>
        <p:nvSpPr>
          <p:cNvPr id="4" name="Slide Number Placeholder 3"/>
          <p:cNvSpPr>
            <a:spLocks noGrp="1"/>
          </p:cNvSpPr>
          <p:nvPr>
            <p:ph type="sldNum" idx="5" sz="quarter"/>
          </p:nvPr>
        </p:nvSpPr>
        <p:spPr/>
      </p:sp>
    </p:spTree>
  </p:cSld>
  <p:clrMapOvr>
    <a:masterClrMapping/>
  </p:clrMapOvr>
</p:notes>
</file>

<file path=ppt/notesSlides/notesSlide9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Tablodaki iki göstergeyi birincil sektör için tek grafikte karşılaştırmak (programın 'farklı tablolar üzerinden çözümleme' önerisi).</a:t>
            </a:r>
          </a:p>
          <a:p/>
          <a:p>
            <a:r>
              <a:t>NASIL: Grafiği tablodaki değerlerle birlikte okutun: 'Hangi ülkede iki sütun arasındaki fark en büyük?' (Uganda: 65,9 ve 25,5.)</a:t>
            </a:r>
          </a:p>
          <a:p/>
          <a:p>
            <a:r>
              <a:t>BEKLENEN CEVAP: Değerler kitabın s. 155 tablolarındandır; grafik bu tabloların birincil sektör sütunlarıyla çizilmiştir (kitapta bu grafik yoktur).</a:t>
            </a:r>
          </a:p>
          <a:p/>
          <a:p>
            <a:r>
              <a:t>KAYNAK: Kitap s. 155.</a:t>
            </a:r>
          </a:p>
        </p:txBody>
      </p:sp>
      <p:sp>
        <p:nvSpPr>
          <p:cNvPr id="4" name="Slide Number Placeholder 3"/>
          <p:cNvSpPr>
            <a:spLocks noGrp="1"/>
          </p:cNvSpPr>
          <p:nvPr>
            <p:ph type="sldNum" idx="5" sz="quarter"/>
          </p:nvPr>
        </p:nvSpPr>
        <p:spPr/>
      </p:sp>
    </p:spTree>
  </p:cSld>
  <p:clrMapOvr>
    <a:masterClrMapping/>
  </p:clrMapOvr>
</p:notes>
</file>

<file path=ppt/notesSlides/notesSlide9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adım: iki göstergeden sonuç çıkarıp ülkeleri sınıflandırmak (COĞ.10.5.2 c-ç).</a:t>
            </a:r>
          </a:p>
          <a:p/>
          <a:p>
            <a:r>
              <a:t>SÜRE: Aşama 9 dk: işaretleme 4 dk, cevap ve gerekçeler 3 dk, tarafsız yorum 2 dk.</a:t>
            </a:r>
          </a:p>
          <a:p/>
          <a:p>
            <a:r>
              <a:t>NASIL: İtalya'nın yalnız çalışan nüfus verisi vardır (s. 153); Kanada ve Çad s. 154'te, Romanya ve Brezilya s. 155'tedir. Her işaretin yanına bir gerekçe kelimesi yazdırın.</a:t>
            </a:r>
          </a:p>
          <a:p/>
          <a:p>
            <a:r>
              <a:t>KAYNAK: Kitap s. 153-155.</a:t>
            </a:r>
          </a:p>
        </p:txBody>
      </p:sp>
      <p:sp>
        <p:nvSpPr>
          <p:cNvPr id="4" name="Slide Number Placeholder 3"/>
          <p:cNvSpPr>
            <a:spLocks noGrp="1"/>
          </p:cNvSpPr>
          <p:nvPr>
            <p:ph type="sldNum" idx="5" sz="quarter"/>
          </p:nvPr>
        </p:nvSpPr>
        <p:spPr/>
      </p:sp>
    </p:spTree>
  </p:cSld>
  <p:clrMapOvr>
    <a:masterClrMapping/>
  </p:clrMapOvr>
</p:notes>
</file>

<file path=ppt/notesSlides/notesSlide9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4. adım: iki göstergeden sonuç çıkarıp ülkeleri sınıflandırmak (COĞ.10.5.2 c-ç).</a:t>
            </a:r>
          </a:p>
          <a:p/>
          <a:p>
            <a:r>
              <a:t>SÜRE: Aşama 9 dk: işaretleme 4 dk, cevap ve gerekçeler 3 dk, tarafsız yorum 2 dk.</a:t>
            </a:r>
          </a:p>
          <a:p/>
          <a:p>
            <a:r>
              <a:t>BEKLENEN CEVAP: Kitap iki kategoriyle çalışır (gelişmiş / az gelişmiş); 'gelişmekte olan' gibi bir ara kategori kitapta yoktur, kullanmayın. Romanya ve Brezilya'nın verileri İtalya ve Kanada kadar belirgin değildir (Romanya'da çalışanların %17,9'u birincil sektördedir); örnek cevap kitabın ölçütlerine göre 'gelişmiş' tarafını işaretler, ama verilere dayanan gerekçeli her cevap kabul edilir (*).</a:t>
            </a:r>
          </a:p>
          <a:p/>
          <a:p>
            <a:r>
              <a:t>KAYNAK: Kitap s. 153-155.</a:t>
            </a:r>
          </a:p>
        </p:txBody>
      </p:sp>
      <p:sp>
        <p:nvSpPr>
          <p:cNvPr id="4" name="Slide Number Placeholder 3"/>
          <p:cNvSpPr>
            <a:spLocks noGrp="1"/>
          </p:cNvSpPr>
          <p:nvPr>
            <p:ph type="sldNum" idx="5" sz="quarter"/>
          </p:nvPr>
        </p:nvSpPr>
        <p:spPr/>
      </p:sp>
    </p:spTree>
  </p:cSld>
  <p:clrMapOvr>
    <a:masterClrMapping/>
  </p:clrMapOvr>
</p:notes>
</file>

<file path=ppt/notesSlides/notesSlide10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tarafsız yorum ilkesi (D3.3, E3.5): ülkeler hakkındaki yorumların veriye dayanması ve önyargısız paylaşılması.</a:t>
            </a:r>
          </a:p>
          <a:p/>
          <a:p>
            <a:r>
              <a:t>NASIL: Tahtaya iki cümle yazın ve hangisinin uygun olduğunu sorun: 'Çad'da çalışanların %69,1'i tarımdadır.' / 'Çad geri bir ülkedir.' İlki veriye dayalı ve tarafsızdır; ikincisi küçümseyici bir yargıdır.</a:t>
            </a:r>
          </a:p>
          <a:p/>
          <a:p>
            <a:r>
              <a:t>KAYNAK: Program (2026) COĞ.10.5.2 öğrenme-öğretme uygulamaları; eğilim E3.5.</a:t>
            </a:r>
          </a:p>
        </p:txBody>
      </p:sp>
      <p:sp>
        <p:nvSpPr>
          <p:cNvPr id="4" name="Slide Number Placeholder 3"/>
          <p:cNvSpPr>
            <a:spLocks noGrp="1"/>
          </p:cNvSpPr>
          <p:nvPr>
            <p:ph type="sldNum" idx="5" sz="quarter"/>
          </p:nvPr>
        </p:nvSpPr>
        <p:spPr/>
      </p:sp>
    </p:spTree>
  </p:cSld>
  <p:clrMapOvr>
    <a:masterClrMapping/>
  </p:clrMapOvr>
</p:notes>
</file>

<file path=ppt/notesSlides/notesSlide10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öğrenme kanıtı: çalışma yaprağı (COĞ.10.5.2 c-ç).</a:t>
            </a:r>
          </a:p>
          <a:p/>
          <a:p>
            <a:r>
              <a:t>SÜRE: Aşama 11 dk: kavramlar 2 dk, bireysel yazma 6 dk, iki öğrencinin okuması 2 dk, örnek metin 1 dk.</a:t>
            </a:r>
          </a:p>
          <a:p/>
          <a:p>
            <a:r>
              <a:t>NASIL: Metin kitabın s. 156'daki satırlara ya da çalışma kâğıdının 8. maddesine yazılır. Beş kavramın beşi de geçmeli; iki ülke kitabın verileriyle karşılaştırılmalı. GSMH kitabın sözlüğündedir (s. 227); GSYİH s. 153'te tanımlandı.</a:t>
            </a:r>
          </a:p>
          <a:p/>
          <a:p>
            <a:r>
              <a:t>KAYNAK: Kitap s. 155 ('Değerlendirme'), s. 156, s. 227 (sözlük).</a:t>
            </a:r>
          </a:p>
        </p:txBody>
      </p:sp>
      <p:sp>
        <p:nvSpPr>
          <p:cNvPr id="4" name="Slide Number Placeholder 3"/>
          <p:cNvSpPr>
            <a:spLocks noGrp="1"/>
          </p:cNvSpPr>
          <p:nvPr>
            <p:ph type="sldNum" idx="5" sz="quarter"/>
          </p:nvPr>
        </p:nvSpPr>
        <p:spPr/>
      </p:sp>
    </p:spTree>
  </p:cSld>
  <p:clrMapOvr>
    <a:masterClrMapping/>
  </p:clrMapOvr>
</p:notes>
</file>

<file path=ppt/notesSlides/notesSlide10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 yaprağının beklentisini göstermek.</a:t>
            </a:r>
          </a:p>
          <a:p/>
          <a:p>
            <a:r>
              <a:t>NASIL: Önce öğrenciler yazar; örnek metin yazma süresinin sonunda gösterilir.</a:t>
            </a:r>
          </a:p>
          <a:p/>
          <a:p>
            <a:r>
              <a:t>KAYNAK: Kitap s. 156.</a:t>
            </a:r>
          </a:p>
        </p:txBody>
      </p:sp>
      <p:sp>
        <p:nvSpPr>
          <p:cNvPr id="4" name="Slide Number Placeholder 3"/>
          <p:cNvSpPr>
            <a:spLocks noGrp="1"/>
          </p:cNvSpPr>
          <p:nvPr>
            <p:ph type="sldNum" idx="5" sz="quarter"/>
          </p:nvPr>
        </p:nvSpPr>
        <p:spPr/>
      </p:sp>
    </p:spTree>
  </p:cSld>
  <p:clrMapOvr>
    <a:masterClrMapping/>
  </p:clrMapOvr>
</p:notes>
</file>

<file path=ppt/notesSlides/notesSlide10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metin ve değerlendirme ölçütü.</a:t>
            </a:r>
          </a:p>
          <a:p/>
          <a:p>
            <a:r>
              <a:t>BEKLENEN CEVAP: Ölçüt: beş kavram doğru kullanılmış · iki ülke kitabın verileriyle karşılaştırılmış · bir sonuç cümlesi var. Kitap Kanada ve Çad'ın GSMH değerini vermez; metinde GSMH yalnız tanımıyla kullanılır, değer uydurulmaz. 'Üçte bir' %34,2'nin yuvarlanmış ifadesidir.</a:t>
            </a:r>
          </a:p>
          <a:p/>
          <a:p>
            <a:r>
              <a:t>KAYNAK: Kitap s. 153-156, s. 227 (sözlük).</a:t>
            </a:r>
          </a:p>
        </p:txBody>
      </p:sp>
      <p:sp>
        <p:nvSpPr>
          <p:cNvPr id="4" name="Slide Number Placeholder 3"/>
          <p:cNvSpPr>
            <a:spLocks noGrp="1"/>
          </p:cNvSpPr>
          <p:nvPr>
            <p:ph type="sldNum" idx="5" sz="quarter"/>
          </p:nvPr>
        </p:nvSpPr>
        <p:spPr/>
      </p:sp>
    </p:spTree>
  </p:cSld>
  <p:clrMapOvr>
    <a:masterClrMapping/>
  </p:clrMapOvr>
</p:notes>
</file>

<file path=ppt/notesSlides/notesSlide10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23. haftadaki 'Ekonomik Sektörlerin Türkiye Ekonomisindeki Yeri ve Önemi' etkinliğinin ders öncesi hazırlığını duyurmak (COĞ.10.5.3 a-ç).</a:t>
            </a:r>
          </a:p>
          <a:p/>
          <a:p>
            <a:r>
              <a:t>SÜRE: Aşama 4 dk.</a:t>
            </a:r>
          </a:p>
          <a:p/>
          <a:p>
            <a:r>
              <a:t>NASIL: 8-12 Mart 2. dönem ara tatilidir; tatile zorunlu iş bırakılmaz. 1. madde (amaç) bu derste sınıfta yazılır (sonraki slayt). Veri toplama 23. haftadaki dersten önce okul kütüphanesinde ya da evde bilgisayarla yapılabilir; sınıfta telefon kullanılmaz. İnternet erişimi olmayan öğrenci için öğretmen TÜİK'in resmî tablosunun çıktısını derse getirir; veri getiremeyen öğrenci 23. haftada kitabın verileriyle çalışır. Araç gereç okulda ve öğrencide olanlardır; satın alma istenmez.</a:t>
            </a:r>
          </a:p>
          <a:p/>
          <a:p>
            <a:r>
              <a:t>KAYNAK: Kitap s. 157 'Gelecek Derse Hazırlık' 1-4.</a:t>
            </a:r>
          </a:p>
        </p:txBody>
      </p:sp>
      <p:sp>
        <p:nvSpPr>
          <p:cNvPr id="4" name="Slide Number Placeholder 3"/>
          <p:cNvSpPr>
            <a:spLocks noGrp="1"/>
          </p:cNvSpPr>
          <p:nvPr>
            <p:ph type="sldNum" idx="5" sz="quarter"/>
          </p:nvPr>
        </p:nvSpPr>
        <p:spPr/>
      </p:sp>
    </p:spTree>
  </p:cSld>
  <p:clrMapOvr>
    <a:masterClrMapping/>
  </p:clrMapOvr>
</p:notes>
</file>

<file path=ppt/notesSlides/notesSlide10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Hazırlığın 1. maddesini sınıfta başlatmak (COĞ.10.5.3 a).</a:t>
            </a:r>
          </a:p>
          <a:p/>
          <a:p>
            <a:r>
              <a:t>NASIL: Öğrenciler amaç cümlesini kitabın kenarına ya da defterine yazar; bir-iki cümleyi sesli okutun.</a:t>
            </a:r>
          </a:p>
          <a:p/>
          <a:p>
            <a:r>
              <a:t>KAYNAK: Kitap s. 157.</a:t>
            </a:r>
          </a:p>
        </p:txBody>
      </p:sp>
      <p:sp>
        <p:nvSpPr>
          <p:cNvPr id="4" name="Slide Number Placeholder 3"/>
          <p:cNvSpPr>
            <a:spLocks noGrp="1"/>
          </p:cNvSpPr>
          <p:nvPr>
            <p:ph type="sldNum" idx="5" sz="quarter"/>
          </p:nvPr>
        </p:nvSpPr>
        <p:spPr/>
      </p:sp>
    </p:spTree>
  </p:cSld>
  <p:clrMapOvr>
    <a:masterClrMapping/>
  </p:clrMapOvr>
</p:notes>
</file>

<file path=ppt/notesSlides/notesSlide10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amaç cümleleri.</a:t>
            </a:r>
          </a:p>
          <a:p/>
          <a:p>
            <a:r>
              <a:t>BEKLENEN CEVAP: Amaç, 23. haftada grafik türünü seçmenin ölçütü olacaktır: yıllara göre değişim → sütun ya da çizgi; bir yılın dağılımı → pasta. Örneklerde sayı verilmez; veriyi öğrenci TÜİK'ten bulur.</a:t>
            </a:r>
          </a:p>
          <a:p/>
          <a:p>
            <a:r>
              <a:t>KAYNAK: Kitap s. 157; program COĞ.10.5.3 a-b.</a:t>
            </a:r>
          </a:p>
        </p:txBody>
      </p:sp>
      <p:sp>
        <p:nvSpPr>
          <p:cNvPr id="4" name="Slide Number Placeholder 3"/>
          <p:cNvSpPr>
            <a:spLocks noGrp="1"/>
          </p:cNvSpPr>
          <p:nvPr>
            <p:ph type="sldNum" idx="5" sz="quarter"/>
          </p:nvPr>
        </p:nvSpPr>
        <p:spPr/>
      </p:sp>
    </p:spTree>
  </p:cSld>
  <p:clrMapOvr>
    <a:masterClrMapping/>
  </p:clrMapOvr>
</p:notes>
</file>

<file path=ppt/notesSlides/notesSlide10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6.</a:t>
            </a:r>
          </a:p>
          <a:p/>
          <a:p>
            <a:r>
              <a:t>NASIL: Parmakla cevap (1 = A … 5 = E).</a:t>
            </a:r>
          </a:p>
          <a:p/>
          <a:p>
            <a:r>
              <a:t>KAYNAK: Kitap s. 153, s. 227 (sözlük).</a:t>
            </a:r>
          </a:p>
        </p:txBody>
      </p:sp>
      <p:sp>
        <p:nvSpPr>
          <p:cNvPr id="4" name="Slide Number Placeholder 3"/>
          <p:cNvSpPr>
            <a:spLocks noGrp="1"/>
          </p:cNvSpPr>
          <p:nvPr>
            <p:ph type="sldNum" idx="5" sz="quarter"/>
          </p:nvPr>
        </p:nvSpPr>
        <p:spPr/>
      </p:sp>
    </p:spTree>
  </p:cSld>
  <p:clrMapOvr>
    <a:masterClrMapping/>
  </p:clrMapOvr>
</p:notes>
</file>

<file path=ppt/notesSlides/notesSlide10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153 Bilgi Notu. GSMH ise sözlüğe göre ülke vatandaşlarınca üretilen nihai mal ve hizmetlerin piyasa değeridir (s. 227): GSYİH 'ülkenin sınırları içinde', GSMH 'ülkenin vatandaşlarınca' diye ayrılır.</a:t>
            </a:r>
          </a:p>
        </p:txBody>
      </p:sp>
      <p:sp>
        <p:nvSpPr>
          <p:cNvPr id="4" name="Slide Number Placeholder 3"/>
          <p:cNvSpPr>
            <a:spLocks noGrp="1"/>
          </p:cNvSpPr>
          <p:nvPr>
            <p:ph type="sldNum" idx="5" sz="quarter"/>
          </p:nvPr>
        </p:nvSpPr>
        <p:spPr/>
      </p:sp>
    </p:spTree>
  </p:cSld>
  <p:clrMapOvr>
    <a:masterClrMapping/>
  </p:clrMapOvr>
</p:notes>
</file>

<file path=ppt/notesSlides/notesSlide10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Aşama 4 dk: yoklama 1 dk, kart 2 dk, ev 1 dk.</a:t>
            </a:r>
          </a:p>
          <a:p/>
          <a:p>
            <a:r>
              <a:t>BEKLENEN CEVAP: 1) Kanada'da çalışanların çoğu hizmette (%79,5), tarımda çok az (%1,3); Çad'da çoğu tarımda (%69,1). 2) Hayır; sektörlerin GSYİH payı da gerekir — Çad'da tarım çalışanların %69,1'ini istihdam eder, GSYİH'nin %34,2'sini üretir. 3) GSYİH ülkenin sınırları içinde, GSMH ülkenin vatandaşlarınca üretilen mal ve hizmetlerin değeridir.</a:t>
            </a:r>
          </a:p>
          <a:p/>
          <a:p>
            <a:r>
              <a:t>KAYNAK: Kitap s. 153-154, s. 227.</a:t>
            </a:r>
          </a:p>
        </p:txBody>
      </p:sp>
      <p:sp>
        <p:nvSpPr>
          <p:cNvPr id="4" name="Slide Number Placeholder 3"/>
          <p:cNvSpPr>
            <a:spLocks noGrp="1"/>
          </p:cNvSpPr>
          <p:nvPr>
            <p:ph type="sldNum" idx="5" sz="quarter"/>
          </p:nvPr>
        </p:nvSpPr>
        <p:spPr/>
      </p:sp>
    </p:spTree>
  </p:cSld>
  <p:clrMapOvr>
    <a:masterClrMapping/>
  </p:clrMapOvr>
</p:notes>
</file>

<file path=ppt/notesSlides/notesSlide1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ve 23. haftanın hazırlığı.</a:t>
            </a:r>
          </a:p>
          <a:p/>
          <a:p>
            <a:r>
              <a:t>NASIL: 8-12 Mart ara tatildir. Hazırlığı 23. haftanın başında iki dakikayla kontrol edin.</a:t>
            </a:r>
          </a:p>
          <a:p/>
          <a:p>
            <a:r>
              <a:t>KAYNAK: Ders planı, 22. hafta ev çalışması.</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 Id="rId3" Type="http://schemas.openxmlformats.org/officeDocument/2006/relationships/chart" Target="../charts/chart3.xml"/><Relationship Id="rId4" Type="http://schemas.openxmlformats.org/officeDocument/2006/relationships/chart" Target="../charts/char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 Id="rId3" Type="http://schemas.openxmlformats.org/officeDocument/2006/relationships/chart" Target="../charts/chart5.xml"/><Relationship Id="rId4" Type="http://schemas.openxmlformats.org/officeDocument/2006/relationships/chart" Target="../charts/char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7.xml"/><Relationship Id="rId3" Type="http://schemas.openxmlformats.org/officeDocument/2006/relationships/chart" Target="../charts/char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9.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7.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2C6E8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22.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22</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150" b="1" i="0">
                <a:solidFill>
                  <a:srgbClr val="FFFFFF"/>
                </a:solidFill>
                <a:latin typeface="Calibri"/>
              </a:rPr>
              <a:t>Ekonomik Sektörlere Göre Ülkelerin Gelişmişlik Seviyesi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1-5 Mart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COĞ.10.5.2</a:t>
            </a:r>
          </a:p>
        </p:txBody>
      </p:sp>
      <p:sp>
        <p:nvSpPr>
          <p:cNvPr id="10" name="TextBox 9"/>
          <p:cNvSpPr txBox="1"/>
          <p:nvPr/>
        </p:nvSpPr>
        <p:spPr>
          <a:xfrm>
            <a:off x="3063240" y="2532888"/>
            <a:ext cx="8412480" cy="126060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Ekonomik sektörlerin dağılımını gösteren tablo, grafik, şekil ve/veya diyagramlar üzerinden farklı gelişmişlik seviyesine sahip ülkeleri karşılaştırabilme</a:t>
            </a:r>
          </a:p>
        </p:txBody>
      </p:sp>
      <p:sp>
        <p:nvSpPr>
          <p:cNvPr id="11" name="TextBox 10"/>
          <p:cNvSpPr txBox="1"/>
          <p:nvPr/>
        </p:nvSpPr>
        <p:spPr>
          <a:xfrm>
            <a:off x="3063240" y="390321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4268978"/>
            <a:ext cx="8412480" cy="165633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 diyagramları bileşenleriyle tanır ve anlamlandırır.</a:t>
            </a:r>
          </a:p>
          <a:p>
            <a:pPr algn="l" marL="340187" indent="-340187">
              <a:spcBef>
                <a:spcPts val="0"/>
              </a:spcBef>
              <a:spcAft>
                <a:spcPts val="500"/>
              </a:spcAft>
            </a:pPr>
            <a:r>
              <a:rPr lang="tr-TR" sz="2000" b="1" i="0">
                <a:solidFill>
                  <a:srgbClr val="FCC021"/>
                </a:solidFill>
                <a:latin typeface="Calibri"/>
              </a:rPr>
              <a:t>b)  </a:t>
            </a:r>
            <a:r>
              <a:rPr lang="tr-TR" sz="2000" b="0" i="0">
                <a:solidFill>
                  <a:srgbClr val="FFFFFF"/>
                </a:solidFill>
                <a:latin typeface="Calibri"/>
              </a:rPr>
              <a:t>… diyagramları çözümler.</a:t>
            </a:r>
          </a:p>
          <a:p>
            <a:pPr algn="l" marL="309283" indent="-309283">
              <a:spcBef>
                <a:spcPts val="0"/>
              </a:spcBef>
              <a:spcAft>
                <a:spcPts val="500"/>
              </a:spcAft>
            </a:pPr>
            <a:r>
              <a:rPr lang="tr-TR" sz="2000" b="1" i="0">
                <a:solidFill>
                  <a:srgbClr val="FCC021"/>
                </a:solidFill>
                <a:latin typeface="Calibri"/>
              </a:rPr>
              <a:t>c)  </a:t>
            </a:r>
            <a:r>
              <a:rPr lang="tr-TR" sz="2000" b="0" i="0">
                <a:solidFill>
                  <a:srgbClr val="FFFFFF"/>
                </a:solidFill>
                <a:latin typeface="Calibri"/>
              </a:rPr>
              <a:t>… diyagramlardan sonuç çıkarır.</a:t>
            </a:r>
          </a:p>
          <a:p>
            <a:pPr algn="l" marL="309283" indent="-309283">
              <a:spcBef>
                <a:spcPts val="0"/>
              </a:spcBef>
              <a:spcAft>
                <a:spcPts val="0"/>
              </a:spcAft>
            </a:pPr>
            <a:r>
              <a:rPr lang="tr-TR" sz="2000" b="1" i="0">
                <a:solidFill>
                  <a:srgbClr val="FCC021"/>
                </a:solidFill>
                <a:latin typeface="Calibri"/>
              </a:rPr>
              <a:t>ç)  </a:t>
            </a:r>
            <a:r>
              <a:rPr lang="tr-TR" sz="2000" b="0" i="0">
                <a:solidFill>
                  <a:srgbClr val="FFFFFF"/>
                </a:solidFill>
                <a:latin typeface="Calibri"/>
              </a:rPr>
              <a:t>… diyagramlardan elde ettiği sonuçları karşılaştırır.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5. Ünite: Ekonomik Faaliyetler ve Etkileri</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75 / 210</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22.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İkinci gösterge: GSYİH</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153</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Kanada ve Çad</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Pasta grafikleri · s. 154</a:t>
            </a:r>
          </a:p>
        </p:txBody>
      </p:sp>
      <p:sp>
        <p:nvSpPr>
          <p:cNvPr id="13" name="Oval 12"/>
          <p:cNvSpPr/>
          <p:nvPr/>
        </p:nvSpPr>
        <p:spPr>
          <a:xfrm>
            <a:off x="5711798"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Beş ülke</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Tablolar · s. 155</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Gelişmiş mi, az gelişmiş mi?</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4. adım · s. 155</a:t>
            </a:r>
          </a:p>
        </p:txBody>
      </p:sp>
      <p:sp>
        <p:nvSpPr>
          <p:cNvPr id="19" name="Oval 18"/>
          <p:cNvSpPr/>
          <p:nvPr/>
        </p:nvSpPr>
        <p:spPr>
          <a:xfrm>
            <a:off x="10266606" y="1828800"/>
            <a:ext cx="768096" cy="768096"/>
          </a:xfrm>
          <a:prstGeom prst="ellipse">
            <a:avLst/>
          </a:prstGeom>
          <a:solidFill>
            <a:srgbClr val="2C6E8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Çalışma yaprağı</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Karşılaştırma metni · s. 156</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76 / 210</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Geçen haftayı hatırlayalım: İtalya ve Zambiya</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HATIRLA</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İtalya ve Zambiya'nın çalışan nüfus grafikleri (s. 153) bize ne söylüyordu? Hangisi ekonomik açıdan gelişmiş ülke özelliği gösteriyordu, neden?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77 / 210</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650" b="1" i="0">
                <a:solidFill>
                  <a:srgbClr val="FFFFFF"/>
                </a:solidFill>
                <a:latin typeface="Calibri"/>
              </a:rPr>
              <a:t>Geçen haftayı hatırlayalım: İtalya ve Zambiya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430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İtalya ve Zambiya'nın çalışan nüfus grafikleri (s. 153) bize ne söylüyordu? Hangisi ekonomik açıdan gelişmiş ülke özelliği gösteriyordu, neden?</a:t>
            </a:r>
          </a:p>
        </p:txBody>
      </p:sp>
      <p:sp>
        <p:nvSpPr>
          <p:cNvPr id="7" name="Rounded Rectangle 6"/>
          <p:cNvSpPr/>
          <p:nvPr/>
        </p:nvSpPr>
        <p:spPr>
          <a:xfrm>
            <a:off x="502920" y="2542032"/>
            <a:ext cx="11185855" cy="36576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42032"/>
            <a:ext cx="109728" cy="3657600"/>
          </a:xfrm>
          <a:prstGeom prst="rect">
            <a:avLst/>
          </a:prstGeom>
          <a:solidFill>
            <a:srgbClr val="2E7D32"/>
          </a:solidFill>
          <a:ln>
            <a:noFill/>
          </a:ln>
          <a:effectLst/>
        </p:spPr>
        <p:txBody>
          <a:bodyPr rtlCol="0" anchor="ctr"/>
          <a:lstStyle/>
          <a:p/>
        </p:txBody>
      </p:sp>
      <p:sp>
        <p:nvSpPr>
          <p:cNvPr id="9" name="TextBox 8"/>
          <p:cNvSpPr txBox="1"/>
          <p:nvPr/>
        </p:nvSpPr>
        <p:spPr>
          <a:xfrm>
            <a:off x="731520" y="2596896"/>
            <a:ext cx="10865815" cy="354787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İtalya: tarım %3,6 · sanayi %26,6 · hizmet %69,8 — çalışanların çoğu sanayi ve hizmette.</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Zambiya: tarım %55,4 · sanayi %9,9 · hizmet %34,7 — çalışanların yarıdan fazlası tarımda.</a:t>
            </a:r>
          </a:p>
          <a:p>
            <a:pPr algn="l">
              <a:spcBef>
                <a:spcPts val="0"/>
              </a:spcBef>
              <a:spcAft>
                <a:spcPts val="0"/>
              </a:spcAft>
            </a:pPr>
            <a:r>
              <a:rPr lang="tr-TR" sz="2200" b="1" i="0">
                <a:solidFill>
                  <a:srgbClr val="262626"/>
                </a:solidFill>
                <a:latin typeface="Calibri"/>
              </a:rPr>
              <a:t>Ekonomik açıdan gelişmişlik seviyesi yüksek olan ülkelerde birincil ekonomik sektördeki faaliyet kollarında çalışanların yüzdesi düşük; ikincil ve üçüncül ekonomik sektörlerdeki faaliyet kollarında çalışanların yüzdesi yüksektir.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78 / 210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İkinci gösterge: sektörlerin GSYİH'deki payı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5.2</a:t>
            </a:r>
          </a:p>
        </p:txBody>
      </p:sp>
      <p:sp>
        <p:nvSpPr>
          <p:cNvPr id="6" name="Rounded Rectangle 5"/>
          <p:cNvSpPr/>
          <p:nvPr/>
        </p:nvSpPr>
        <p:spPr>
          <a:xfrm>
            <a:off x="502920" y="1307592"/>
            <a:ext cx="11185855" cy="173736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737360"/>
          </a:xfrm>
          <a:prstGeom prst="rect">
            <a:avLst/>
          </a:prstGeom>
          <a:solidFill>
            <a:srgbClr val="2C6E8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2C6E8F"/>
                </a:solidFill>
                <a:latin typeface="Calibri"/>
              </a:rPr>
              <a:t>GAYRİSAFİ YURT İÇİ HASILA (GSYİH)</a:t>
            </a:r>
          </a:p>
        </p:txBody>
      </p:sp>
      <p:sp>
        <p:nvSpPr>
          <p:cNvPr id="9" name="TextBox 8"/>
          <p:cNvSpPr txBox="1"/>
          <p:nvPr/>
        </p:nvSpPr>
        <p:spPr>
          <a:xfrm>
            <a:off x="868680" y="1810512"/>
            <a:ext cx="10637215" cy="10972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Belirli bir zaman diliminde (genellikle 1 yılda) bir ülkenin coğrafi sınırları içerisinde üretilmiş bütün mal ve hizmetlerin piyasa fiyatlarıyla değerlendirilmiş hâli gayrisafi yurt içi hasıla (GSYİH) olarak adlandırılır.</a:t>
            </a:r>
          </a:p>
        </p:txBody>
      </p:sp>
      <p:sp>
        <p:nvSpPr>
          <p:cNvPr id="10" name="Rounded Rectangle 9"/>
          <p:cNvSpPr/>
          <p:nvPr/>
        </p:nvSpPr>
        <p:spPr>
          <a:xfrm>
            <a:off x="502920" y="3090672"/>
            <a:ext cx="11185855" cy="141732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502920" y="3090672"/>
            <a:ext cx="118872" cy="1417320"/>
          </a:xfrm>
          <a:prstGeom prst="rect">
            <a:avLst/>
          </a:prstGeom>
          <a:solidFill>
            <a:srgbClr val="2E7D5B"/>
          </a:solidFill>
          <a:ln>
            <a:noFill/>
          </a:ln>
          <a:effectLst/>
        </p:spPr>
        <p:txBody>
          <a:bodyPr rtlCol="0" anchor="ctr"/>
          <a:lstStyle/>
          <a:p/>
        </p:txBody>
      </p:sp>
      <p:sp>
        <p:nvSpPr>
          <p:cNvPr id="12" name="TextBox 11"/>
          <p:cNvSpPr txBox="1"/>
          <p:nvPr/>
        </p:nvSpPr>
        <p:spPr>
          <a:xfrm>
            <a:off x="777240" y="3090672"/>
            <a:ext cx="10774375" cy="141732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Genel olarak birincil ekonomik sektörlerden elde edilen ürünlerin ekonomik açıdan katma değerinin düşük ürünler olması, bu sektörün gayrisafi yurt içi hasılasındaki payının diğer sektörlere göre daha düşük olmasına neden olmuştur.</a:t>
            </a:r>
          </a:p>
        </p:txBody>
      </p:sp>
      <p:sp>
        <p:nvSpPr>
          <p:cNvPr id="13" name="Rounded Rectangle 12"/>
          <p:cNvSpPr/>
          <p:nvPr/>
        </p:nvSpPr>
        <p:spPr>
          <a:xfrm>
            <a:off x="502920" y="4690872"/>
            <a:ext cx="5478627" cy="1463040"/>
          </a:xfrm>
          <a:prstGeom prst="roundRect">
            <a:avLst>
              <a:gd name="adj" fmla="val 8000"/>
            </a:avLst>
          </a:prstGeom>
          <a:solidFill>
            <a:srgbClr val="E3ECF5"/>
          </a:solidFill>
          <a:ln>
            <a:noFill/>
          </a:ln>
          <a:effectLst/>
        </p:spPr>
        <p:txBody>
          <a:bodyPr rtlCol="0" anchor="ctr" wrap="square" lIns="128016" rIns="128016" tIns="73152" bIns="73152">
            <a:noAutofit/>
          </a:bodyPr>
          <a:lstStyle/>
          <a:p>
            <a:pPr algn="l">
              <a:spcBef>
                <a:spcPts val="0"/>
              </a:spcBef>
              <a:spcAft>
                <a:spcPts val="600"/>
              </a:spcAft>
            </a:pPr>
            <a:r>
              <a:rPr lang="tr-TR" sz="2000" b="1" i="0">
                <a:solidFill>
                  <a:srgbClr val="2C6E8F"/>
                </a:solidFill>
                <a:latin typeface="Calibri"/>
              </a:rPr>
              <a:t>Birincil sektörün GSYİH payı DÜŞÜK</a:t>
            </a:r>
          </a:p>
          <a:p>
            <a:pPr algn="l">
              <a:spcBef>
                <a:spcPts val="0"/>
              </a:spcBef>
              <a:spcAft>
                <a:spcPts val="0"/>
              </a:spcAft>
            </a:pPr>
            <a:r>
              <a:rPr lang="tr-TR" sz="2000" b="0" i="0">
                <a:solidFill>
                  <a:srgbClr val="262626"/>
                </a:solidFill>
                <a:latin typeface="Calibri"/>
              </a:rPr>
              <a:t>Gelişmiş: ABD, Almanya, İngiltere, İsviçre, Japonya</a:t>
            </a:r>
          </a:p>
        </p:txBody>
      </p:sp>
      <p:sp>
        <p:nvSpPr>
          <p:cNvPr id="14" name="Rounded Rectangle 13"/>
          <p:cNvSpPr/>
          <p:nvPr/>
        </p:nvSpPr>
        <p:spPr>
          <a:xfrm>
            <a:off x="6210147" y="4690872"/>
            <a:ext cx="5478627" cy="1463040"/>
          </a:xfrm>
          <a:prstGeom prst="roundRect">
            <a:avLst>
              <a:gd name="adj" fmla="val 8000"/>
            </a:avLst>
          </a:prstGeom>
          <a:solidFill>
            <a:srgbClr val="E3F1E4"/>
          </a:solidFill>
          <a:ln>
            <a:noFill/>
          </a:ln>
          <a:effectLst/>
        </p:spPr>
        <p:txBody>
          <a:bodyPr rtlCol="0" anchor="ctr" wrap="square" lIns="128016" rIns="128016" tIns="73152" bIns="73152">
            <a:noAutofit/>
          </a:bodyPr>
          <a:lstStyle/>
          <a:p>
            <a:pPr algn="l">
              <a:spcBef>
                <a:spcPts val="0"/>
              </a:spcBef>
              <a:spcAft>
                <a:spcPts val="600"/>
              </a:spcAft>
            </a:pPr>
            <a:r>
              <a:rPr lang="tr-TR" sz="2000" b="1" i="0">
                <a:solidFill>
                  <a:srgbClr val="2E7D5B"/>
                </a:solidFill>
                <a:latin typeface="Calibri"/>
              </a:rPr>
              <a:t>Birincil sektörün GSYİH payı YÜKSEK</a:t>
            </a:r>
          </a:p>
          <a:p>
            <a:pPr algn="l">
              <a:spcBef>
                <a:spcPts val="0"/>
              </a:spcBef>
              <a:spcAft>
                <a:spcPts val="0"/>
              </a:spcAft>
            </a:pPr>
            <a:r>
              <a:rPr lang="tr-TR" sz="2000" b="0" i="0">
                <a:solidFill>
                  <a:srgbClr val="262626"/>
                </a:solidFill>
                <a:latin typeface="Calibri"/>
              </a:rPr>
              <a:t>Az gelişmiş: Kamerun, Gana, Bhutan, Ruanda, Nijer</a:t>
            </a:r>
          </a:p>
        </p:txBody>
      </p:sp>
      <p:sp>
        <p:nvSpPr>
          <p:cNvPr id="15" name="TextBox 1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6" name="Rounded Rectangle 1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17" name="TextBox 1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79 / 210</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500" b="1" i="0">
                <a:solidFill>
                  <a:srgbClr val="FFFFFF"/>
                </a:solidFill>
                <a:latin typeface="Calibri"/>
              </a:rPr>
              <a:t>Etkinlik: Ekonomik Sektörlere Göre Ülkelerin Gelişmişlik Seviyesi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BİREYSEL · 40+40</a:t>
            </a:r>
          </a:p>
        </p:txBody>
      </p:sp>
      <p:sp>
        <p:nvSpPr>
          <p:cNvPr id="6" name="Rounded Rectangle 5"/>
          <p:cNvSpPr/>
          <p:nvPr/>
        </p:nvSpPr>
        <p:spPr>
          <a:xfrm>
            <a:off x="502920" y="1216152"/>
            <a:ext cx="11185855" cy="960120"/>
          </a:xfrm>
          <a:prstGeom prst="roundRect">
            <a:avLst>
              <a:gd name="adj" fmla="val 8000"/>
            </a:avLst>
          </a:prstGeom>
          <a:solidFill>
            <a:srgbClr val="FFF3D1"/>
          </a:solidFill>
          <a:ln>
            <a:noFill/>
          </a:ln>
          <a:effectLst/>
        </p:spPr>
        <p:txBody>
          <a:bodyPr rtlCol="0" anchor="ctr"/>
          <a:lstStyle/>
          <a:p/>
        </p:txBody>
      </p:sp>
      <p:sp>
        <p:nvSpPr>
          <p:cNvPr id="7" name="TextBox 6"/>
          <p:cNvSpPr txBox="1"/>
          <p:nvPr/>
        </p:nvSpPr>
        <p:spPr>
          <a:xfrm>
            <a:off x="640080" y="1271016"/>
            <a:ext cx="1143000" cy="452628"/>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Amaç</a:t>
            </a:r>
          </a:p>
        </p:txBody>
      </p:sp>
      <p:sp>
        <p:nvSpPr>
          <p:cNvPr id="8" name="TextBox 7"/>
          <p:cNvSpPr txBox="1"/>
          <p:nvPr/>
        </p:nvSpPr>
        <p:spPr>
          <a:xfrm>
            <a:off x="1783080" y="1271016"/>
            <a:ext cx="9722815" cy="452628"/>
          </a:xfrm>
          <a:prstGeom prst="rect">
            <a:avLst/>
          </a:prstGeom>
          <a:noFill/>
        </p:spPr>
        <p:txBody>
          <a:bodyPr wrap="square" anchor="ctr" lIns="73152" rIns="73152" tIns="36576" bIns="36576">
            <a:noAutofit/>
          </a:bodyPr>
          <a:lstStyle/>
          <a:p>
            <a:pPr algn="l">
              <a:spcBef>
                <a:spcPts val="0"/>
              </a:spcBef>
              <a:spcAft>
                <a:spcPts val="0"/>
              </a:spcAft>
            </a:pPr>
            <a:r>
              <a:rPr lang="tr-TR" sz="1800" b="0" i="1">
                <a:solidFill>
                  <a:srgbClr val="262626"/>
                </a:solidFill>
                <a:latin typeface="Calibri"/>
              </a:rPr>
              <a:t>Belirli ekonomik göstergelerden hareketle farklı ülkelerin gelişmişlik seviyesini karşılaştırabilme</a:t>
            </a:r>
          </a:p>
        </p:txBody>
      </p:sp>
      <p:sp>
        <p:nvSpPr>
          <p:cNvPr id="9" name="TextBox 8"/>
          <p:cNvSpPr txBox="1"/>
          <p:nvPr/>
        </p:nvSpPr>
        <p:spPr>
          <a:xfrm>
            <a:off x="640080" y="1696212"/>
            <a:ext cx="1143000" cy="425196"/>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D3373A"/>
                </a:solidFill>
                <a:latin typeface="Calibri"/>
              </a:rPr>
              <a:t>Beceri</a:t>
            </a:r>
          </a:p>
        </p:txBody>
      </p:sp>
      <p:sp>
        <p:nvSpPr>
          <p:cNvPr id="10" name="TextBox 9"/>
          <p:cNvSpPr txBox="1"/>
          <p:nvPr/>
        </p:nvSpPr>
        <p:spPr>
          <a:xfrm>
            <a:off x="1783080" y="1696212"/>
            <a:ext cx="9722815" cy="425196"/>
          </a:xfrm>
          <a:prstGeom prst="rect">
            <a:avLst/>
          </a:prstGeom>
          <a:noFill/>
        </p:spPr>
        <p:txBody>
          <a:bodyPr wrap="square" anchor="ctr" lIns="73152" rIns="73152" tIns="36576" bIns="36576">
            <a:noAutofit/>
          </a:bodyPr>
          <a:lstStyle/>
          <a:p>
            <a:pPr algn="l">
              <a:spcBef>
                <a:spcPts val="0"/>
              </a:spcBef>
              <a:spcAft>
                <a:spcPts val="0"/>
              </a:spcAft>
            </a:pPr>
            <a:r>
              <a:rPr lang="tr-TR" sz="1750" b="0" i="1">
                <a:solidFill>
                  <a:srgbClr val="262626"/>
                </a:solidFill>
                <a:latin typeface="Calibri"/>
              </a:rPr>
              <a:t>Program: tablo ve grafik okuma ve yorumlama (SBAB11.1) · veri okuryazarlığı (OB7) · açık fikirlilik (E3.5)</a:t>
            </a:r>
          </a:p>
        </p:txBody>
      </p:sp>
      <p:sp>
        <p:nvSpPr>
          <p:cNvPr id="11" name="Rounded Rectangle 10"/>
          <p:cNvSpPr/>
          <p:nvPr/>
        </p:nvSpPr>
        <p:spPr>
          <a:xfrm>
            <a:off x="502920" y="2313432"/>
            <a:ext cx="11185855" cy="886968"/>
          </a:xfrm>
          <a:prstGeom prst="roundRect">
            <a:avLst>
              <a:gd name="adj" fmla="val 8000"/>
            </a:avLst>
          </a:prstGeom>
          <a:solidFill>
            <a:srgbClr val="F0F0F0"/>
          </a:solidFill>
          <a:ln>
            <a:noFill/>
          </a:ln>
          <a:effectLst/>
        </p:spPr>
        <p:txBody>
          <a:bodyPr rtlCol="0" anchor="ctr"/>
          <a:lstStyle/>
          <a:p/>
        </p:txBody>
      </p:sp>
      <p:sp>
        <p:nvSpPr>
          <p:cNvPr id="12" name="Rounded Rectangle 11"/>
          <p:cNvSpPr/>
          <p:nvPr/>
        </p:nvSpPr>
        <p:spPr>
          <a:xfrm>
            <a:off x="502920" y="2313432"/>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 Adım</a:t>
            </a:r>
          </a:p>
        </p:txBody>
      </p:sp>
      <p:sp>
        <p:nvSpPr>
          <p:cNvPr id="13" name="TextBox 12"/>
          <p:cNvSpPr txBox="1"/>
          <p:nvPr/>
        </p:nvSpPr>
        <p:spPr>
          <a:xfrm>
            <a:off x="2240280" y="2313432"/>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Kanada ve Çad: çalışan nüfus ve GSYİH grafiklerini inceleyin (s. 154).</a:t>
            </a:r>
          </a:p>
        </p:txBody>
      </p:sp>
      <p:sp>
        <p:nvSpPr>
          <p:cNvPr id="14" name="Rounded Rectangle 13"/>
          <p:cNvSpPr/>
          <p:nvPr/>
        </p:nvSpPr>
        <p:spPr>
          <a:xfrm>
            <a:off x="10545775" y="248259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10 dk</a:t>
            </a:r>
          </a:p>
        </p:txBody>
      </p:sp>
      <p:sp>
        <p:nvSpPr>
          <p:cNvPr id="15" name="Rounded Rectangle 14"/>
          <p:cNvSpPr/>
          <p:nvPr/>
        </p:nvSpPr>
        <p:spPr>
          <a:xfrm>
            <a:off x="502920" y="3328416"/>
            <a:ext cx="11185855" cy="886968"/>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328416"/>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 Adım</a:t>
            </a:r>
          </a:p>
        </p:txBody>
      </p:sp>
      <p:sp>
        <p:nvSpPr>
          <p:cNvPr id="17" name="TextBox 16"/>
          <p:cNvSpPr txBox="1"/>
          <p:nvPr/>
        </p:nvSpPr>
        <p:spPr>
          <a:xfrm>
            <a:off x="2240280" y="3328416"/>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Kanada ve Çad verileriyle üç soruyu cevaplayın (s. 154).</a:t>
            </a:r>
          </a:p>
        </p:txBody>
      </p:sp>
      <p:sp>
        <p:nvSpPr>
          <p:cNvPr id="18" name="Rounded Rectangle 17"/>
          <p:cNvSpPr/>
          <p:nvPr/>
        </p:nvSpPr>
        <p:spPr>
          <a:xfrm>
            <a:off x="10545775" y="34975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12 dk</a:t>
            </a:r>
          </a:p>
        </p:txBody>
      </p:sp>
      <p:sp>
        <p:nvSpPr>
          <p:cNvPr id="19" name="Rounded Rectangle 18"/>
          <p:cNvSpPr/>
          <p:nvPr/>
        </p:nvSpPr>
        <p:spPr>
          <a:xfrm>
            <a:off x="502920" y="4343400"/>
            <a:ext cx="11185855" cy="886968"/>
          </a:xfrm>
          <a:prstGeom prst="roundRect">
            <a:avLst>
              <a:gd name="adj" fmla="val 8000"/>
            </a:avLst>
          </a:prstGeom>
          <a:solidFill>
            <a:srgbClr val="F0F0F0"/>
          </a:solidFill>
          <a:ln>
            <a:noFill/>
          </a:ln>
          <a:effectLst/>
        </p:spPr>
        <p:txBody>
          <a:bodyPr rtlCol="0" anchor="ctr"/>
          <a:lstStyle/>
          <a:p/>
        </p:txBody>
      </p:sp>
      <p:sp>
        <p:nvSpPr>
          <p:cNvPr id="20" name="Rounded Rectangle 19"/>
          <p:cNvSpPr/>
          <p:nvPr/>
        </p:nvSpPr>
        <p:spPr>
          <a:xfrm>
            <a:off x="502920" y="4343400"/>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 Adım</a:t>
            </a:r>
          </a:p>
        </p:txBody>
      </p:sp>
      <p:sp>
        <p:nvSpPr>
          <p:cNvPr id="21" name="TextBox 20"/>
          <p:cNvSpPr txBox="1"/>
          <p:nvPr/>
        </p:nvSpPr>
        <p:spPr>
          <a:xfrm>
            <a:off x="2240280" y="4343400"/>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Beş ülkenin tablolarını inceleyin, soruyu cevaplayın (s. 155).</a:t>
            </a:r>
          </a:p>
        </p:txBody>
      </p:sp>
      <p:sp>
        <p:nvSpPr>
          <p:cNvPr id="22" name="Rounded Rectangle 21"/>
          <p:cNvSpPr/>
          <p:nvPr/>
        </p:nvSpPr>
        <p:spPr>
          <a:xfrm>
            <a:off x="10545775" y="451256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12 dk</a:t>
            </a:r>
          </a:p>
        </p:txBody>
      </p:sp>
      <p:sp>
        <p:nvSpPr>
          <p:cNvPr id="23" name="Rounded Rectangle 22"/>
          <p:cNvSpPr/>
          <p:nvPr/>
        </p:nvSpPr>
        <p:spPr>
          <a:xfrm>
            <a:off x="502920" y="5358384"/>
            <a:ext cx="11185855" cy="886968"/>
          </a:xfrm>
          <a:prstGeom prst="roundRect">
            <a:avLst>
              <a:gd name="adj" fmla="val 8000"/>
            </a:avLst>
          </a:prstGeom>
          <a:solidFill>
            <a:srgbClr val="F0F0F0"/>
          </a:solidFill>
          <a:ln>
            <a:noFill/>
          </a:ln>
          <a:effectLst/>
        </p:spPr>
        <p:txBody>
          <a:bodyPr rtlCol="0" anchor="ctr"/>
          <a:lstStyle/>
          <a:p/>
        </p:txBody>
      </p:sp>
      <p:sp>
        <p:nvSpPr>
          <p:cNvPr id="24" name="Rounded Rectangle 23"/>
          <p:cNvSpPr/>
          <p:nvPr/>
        </p:nvSpPr>
        <p:spPr>
          <a:xfrm>
            <a:off x="502920" y="5358384"/>
            <a:ext cx="1600200" cy="886968"/>
          </a:xfrm>
          <a:prstGeom prst="roundRect">
            <a:avLst>
              <a:gd name="adj" fmla="val 8000"/>
            </a:avLst>
          </a:prstGeom>
          <a:solidFill>
            <a:srgbClr val="2C6E8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 Adım</a:t>
            </a:r>
          </a:p>
        </p:txBody>
      </p:sp>
      <p:sp>
        <p:nvSpPr>
          <p:cNvPr id="25" name="TextBox 24"/>
          <p:cNvSpPr txBox="1"/>
          <p:nvPr/>
        </p:nvSpPr>
        <p:spPr>
          <a:xfrm>
            <a:off x="2240280" y="5358384"/>
            <a:ext cx="8122615" cy="886968"/>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Ülkeleri gelişmiş / az gelişmiş diye işaretleyin (s. 155).</a:t>
            </a:r>
          </a:p>
        </p:txBody>
      </p:sp>
      <p:sp>
        <p:nvSpPr>
          <p:cNvPr id="26" name="Rounded Rectangle 25"/>
          <p:cNvSpPr/>
          <p:nvPr/>
        </p:nvSpPr>
        <p:spPr>
          <a:xfrm>
            <a:off x="10545775" y="552754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9 dk</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154-155</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80 / 210</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çalışan nüfus kimde, nerede?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 ADIM</a:t>
            </a:r>
          </a:p>
        </p:txBody>
      </p:sp>
      <p:sp>
        <p:nvSpPr>
          <p:cNvPr id="6" name="TextBox 5"/>
          <p:cNvSpPr txBox="1"/>
          <p:nvPr/>
        </p:nvSpPr>
        <p:spPr>
          <a:xfrm>
            <a:off x="502920" y="1188720"/>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1">
                <a:solidFill>
                  <a:srgbClr val="2C6E8F"/>
                </a:solidFill>
                <a:latin typeface="Calibri"/>
              </a:rPr>
              <a:t>Çalışan Nüfusun Ekonomik Sektörlere Dağılış Yüzdesi (2025)</a:t>
            </a:r>
          </a:p>
        </p:txBody>
      </p:sp>
      <p:graphicFrame>
        <p:nvGraphicFramePr>
          <p:cNvPr id="7" name="Chart 6"/>
          <p:cNvGraphicFramePr>
            <a:graphicFrameLocks noGrp="1"/>
          </p:cNvGraphicFramePr>
          <p:nvPr/>
        </p:nvGraphicFramePr>
        <p:xfrm>
          <a:off x="502920" y="1673352"/>
          <a:ext cx="5410047" cy="4572000"/>
        </p:xfrm>
        <a:graphic>
          <a:graphicData uri="http://schemas.openxmlformats.org/drawingml/2006/chart">
            <c:chart xmlns:c="http://schemas.openxmlformats.org/drawingml/2006/chart" r:id="rId3"/>
          </a:graphicData>
        </a:graphic>
      </p:graphicFrame>
      <p:graphicFrame>
        <p:nvGraphicFramePr>
          <p:cNvPr id="8" name="Chart 7"/>
          <p:cNvGraphicFramePr>
            <a:graphicFrameLocks noGrp="1"/>
          </p:cNvGraphicFramePr>
          <p:nvPr/>
        </p:nvGraphicFramePr>
        <p:xfrm>
          <a:off x="6278727" y="1673352"/>
          <a:ext cx="5410047" cy="4572000"/>
        </p:xfrm>
        <a:graphic>
          <a:graphicData uri="http://schemas.openxmlformats.org/drawingml/2006/chart">
            <c:chart xmlns:c="http://schemas.openxmlformats.org/drawingml/2006/chart" r:id="rId4"/>
          </a:graphicData>
        </a:graphic>
      </p:graphicFrame>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81 / 210</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 adım: üretimin değeri hangi sektörden?</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1. ADIM</a:t>
            </a:r>
          </a:p>
        </p:txBody>
      </p:sp>
      <p:sp>
        <p:nvSpPr>
          <p:cNvPr id="6" name="TextBox 5"/>
          <p:cNvSpPr txBox="1"/>
          <p:nvPr/>
        </p:nvSpPr>
        <p:spPr>
          <a:xfrm>
            <a:off x="502920" y="1188720"/>
            <a:ext cx="11185855" cy="457200"/>
          </a:xfrm>
          <a:prstGeom prst="rect">
            <a:avLst/>
          </a:prstGeom>
          <a:noFill/>
        </p:spPr>
        <p:txBody>
          <a:bodyPr wrap="square" anchor="t" lIns="73152" rIns="73152" tIns="36576" bIns="36576">
            <a:noAutofit/>
          </a:bodyPr>
          <a:lstStyle/>
          <a:p>
            <a:pPr algn="ctr">
              <a:spcBef>
                <a:spcPts val="0"/>
              </a:spcBef>
              <a:spcAft>
                <a:spcPts val="0"/>
              </a:spcAft>
            </a:pPr>
            <a:r>
              <a:rPr lang="tr-TR" sz="2000" b="1" i="1">
                <a:solidFill>
                  <a:srgbClr val="2C6E8F"/>
                </a:solidFill>
                <a:latin typeface="Calibri"/>
              </a:rPr>
              <a:t>Ekonomik Sektörlerin GSYİH Yüzdesi (2025)</a:t>
            </a:r>
          </a:p>
        </p:txBody>
      </p:sp>
      <p:graphicFrame>
        <p:nvGraphicFramePr>
          <p:cNvPr id="7" name="Chart 6"/>
          <p:cNvGraphicFramePr>
            <a:graphicFrameLocks noGrp="1"/>
          </p:cNvGraphicFramePr>
          <p:nvPr/>
        </p:nvGraphicFramePr>
        <p:xfrm>
          <a:off x="502920" y="1673352"/>
          <a:ext cx="5410047" cy="4572000"/>
        </p:xfrm>
        <a:graphic>
          <a:graphicData uri="http://schemas.openxmlformats.org/drawingml/2006/chart">
            <c:chart xmlns:c="http://schemas.openxmlformats.org/drawingml/2006/chart" r:id="rId3"/>
          </a:graphicData>
        </a:graphic>
      </p:graphicFrame>
      <p:graphicFrame>
        <p:nvGraphicFramePr>
          <p:cNvPr id="8" name="Chart 7"/>
          <p:cNvGraphicFramePr>
            <a:graphicFrameLocks noGrp="1"/>
          </p:cNvGraphicFramePr>
          <p:nvPr/>
        </p:nvGraphicFramePr>
        <p:xfrm>
          <a:off x="6278727" y="1673352"/>
          <a:ext cx="5410047" cy="4572000"/>
        </p:xfrm>
        <a:graphic>
          <a:graphicData uri="http://schemas.openxmlformats.org/drawingml/2006/chart">
            <c:chart xmlns:c="http://schemas.openxmlformats.org/drawingml/2006/chart" r:id="rId4"/>
          </a:graphicData>
        </a:graphic>
      </p:graphicFrame>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82 / 210</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Grafiği okuyalım</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OKU</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Dört grafikte de en büyük dilim hangi sektöre ait? Kanada'nın çalışan nüfus grafiğinde tarım dilimi neden neredeyse görünmüyor?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83 / 210</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Grafiği okuyalım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Dört grafikte de en büyük dilim hangi sektöre ait? Kanada'nın çalışan nüfus grafiğinde tarım dilimi neden neredeyse görünmüyor?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Kanada · çalışan nüfus: hizmet %79,5 · GSYİH: hizmet %73,3</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Çad · çalışan nüfus: tarım %69,1 · GSYİH: sanayi %41,6</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Kanada'da tarımda çalışanlar yalnız %1,3'tür: dilim bütün dairenin yüzde birinden biraz büyüktür.</a:t>
            </a:r>
          </a:p>
          <a:p>
            <a:pPr algn="l">
              <a:spcBef>
                <a:spcPts val="0"/>
              </a:spcBef>
              <a:spcAft>
                <a:spcPts val="0"/>
              </a:spcAft>
            </a:pPr>
            <a:r>
              <a:rPr lang="tr-TR" sz="2200" b="1" i="0">
                <a:solidFill>
                  <a:srgbClr val="262626"/>
                </a:solidFill>
                <a:latin typeface="Calibri"/>
              </a:rPr>
              <a:t>Çad'da çalışanların çoğu tarımdadır ama GSYİH'nin en büyük payı sanayidedir.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84 / 210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1.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1</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Ülkelerdeki çalışan nüfusun ekonomik sektörlere dağılımı yüzdelerindeki farklılıklar hakkında neler söylenebilir?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85 / 210</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1.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Ülkelerdeki çalışan nüfusun ekonomik sektörlere dağılımı yüzdelerindeki farklılıklar hakkında neler söylenebilir?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Kanada'da çalışanların %79,5'i hizmette, %19,2'si sanayide, yalnız %1,3'ü tarımdadır.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Çad'da çalışanların %69,1'i tarımda; sanayide %9,6, hizmette %21,3'tür.</a:t>
            </a:r>
          </a:p>
          <a:p>
            <a:pPr algn="l">
              <a:spcBef>
                <a:spcPts val="0"/>
              </a:spcBef>
              <a:spcAft>
                <a:spcPts val="0"/>
              </a:spcAft>
            </a:pPr>
            <a:r>
              <a:rPr lang="tr-TR" sz="2200" b="1" i="0">
                <a:solidFill>
                  <a:srgbClr val="262626"/>
                </a:solidFill>
                <a:latin typeface="Calibri"/>
              </a:rPr>
              <a:t>Kanada'da çalışanlar ikincil ve üçüncül sektörde, Çad'da birincil sektörde yoğunlaşır. Bu dağılım kitapta gelişmiş (Kanada) ve az gelişmiş (Çad) ülkeler için anlatılan özelliklere uyar.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86 / 210</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2.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2</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Ülkelerdeki ekonomik sektörlerin GSYİH yüzdesindeki farklılıklar nelerdir?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87 / 210</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Ülkelerdeki ekonomik sektörlerin GSYİH yüzdesindeki farklılıklar nelerdir?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Kanada: hizmet %73,3 · sanayi %24,8 · tarım %1,9 — GSYİH'nin çoğu hizmetten gelir.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Çad: sanayi %41,6 · tarım %34,2 · hizmet %24,2 — tarımın payı Kanada'dakinden çok yüksektir.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Çad'da tarım çalışanların %69,1'ini istihdam eder ama GSYİH'nin %34,2'sini üretir: birincil sektörün ürünlerinin katma değeri düşüktür (s. 153).</a:t>
            </a:r>
          </a:p>
          <a:p>
            <a:pPr algn="l">
              <a:spcBef>
                <a:spcPts val="0"/>
              </a:spcBef>
              <a:spcAft>
                <a:spcPts val="0"/>
              </a:spcAft>
            </a:pPr>
            <a:r>
              <a:rPr lang="tr-TR" sz="2000" b="1" i="0">
                <a:solidFill>
                  <a:srgbClr val="262626"/>
                </a:solidFill>
                <a:latin typeface="Calibri"/>
              </a:rPr>
              <a:t>Çad'da sanayinin GSYİH payı yüksektir ama sanayide çalışanlar yalnız %9,6'dır: sanayi payı tek başına gelişmişlik göstermez.</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88 / 210</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Kanada ve Çad: karşılaştırma tablosu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KARŞILAŞTIR</a:t>
            </a:r>
          </a:p>
        </p:txBody>
      </p:sp>
      <p:graphicFrame>
        <p:nvGraphicFramePr>
          <p:cNvPr id="6" name="Table 5"/>
          <p:cNvGraphicFramePr>
            <a:graphicFrameLocks noGrp="1"/>
          </p:cNvGraphicFramePr>
          <p:nvPr/>
        </p:nvGraphicFramePr>
        <p:xfrm>
          <a:off x="502920" y="1261872"/>
          <a:ext cx="11183112" cy="2706624"/>
        </p:xfrm>
        <a:graphic>
          <a:graphicData uri="http://schemas.openxmlformats.org/drawingml/2006/table">
            <a:tbl>
              <a:tblPr firstRow="1" bandRow="1">
                <a:tableStyleId>{5C22544A-7EE6-4342-B048-85BDC9FD1C3A}</a:tableStyleId>
              </a:tblPr>
              <a:tblGrid>
                <a:gridCol w="2377440"/>
                <a:gridCol w="2194560"/>
                <a:gridCol w="2194560"/>
                <a:gridCol w="2194560"/>
                <a:gridCol w="2221992"/>
              </a:tblGrid>
              <a:tr h="566928">
                <a:tc>
                  <a:txBody>
                    <a:bodyPr wrap="square"/>
                    <a:lstStyle/>
                    <a:p>
                      <a:pPr algn="ctr">
                        <a:spcBef>
                          <a:spcPts val="0"/>
                        </a:spcBef>
                        <a:spcAft>
                          <a:spcPts val="0"/>
                        </a:spcAft>
                      </a:pPr>
                      <a:r>
                        <a:rPr lang="tr-TR" sz="1800" b="1" i="0">
                          <a:solidFill>
                            <a:srgbClr val="FFFFFF"/>
                          </a:solidFill>
                          <a:latin typeface="Calibri"/>
                        </a:rPr>
                        <a:t>Sektör</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Kanada · çalışan</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Kanada · GSYİH</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Çad · çalışan</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Çad · GSYİH</a:t>
                      </a:r>
                    </a:p>
                  </a:txBody>
                  <a:tcPr marL="54864" marR="54864" marT="18288" marB="18288" anchor="ctr">
                    <a:solidFill>
                      <a:srgbClr val="2C6E8F"/>
                    </a:solidFill>
                  </a:tcPr>
                </a:tc>
              </a:tr>
              <a:tr h="713232">
                <a:tc>
                  <a:txBody>
                    <a:bodyPr wrap="square"/>
                    <a:lstStyle/>
                    <a:p>
                      <a:pPr algn="l">
                        <a:spcBef>
                          <a:spcPts val="0"/>
                        </a:spcBef>
                        <a:spcAft>
                          <a:spcPts val="0"/>
                        </a:spcAft>
                      </a:pPr>
                      <a:r>
                        <a:rPr lang="tr-TR" sz="2400" b="0" i="0">
                          <a:solidFill>
                            <a:srgbClr val="262626"/>
                          </a:solidFill>
                          <a:latin typeface="Calibri"/>
                        </a:rPr>
                        <a:t>Tarım</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%1,3</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%1,9</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%69,1</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%34,2</a:t>
                      </a:r>
                    </a:p>
                  </a:txBody>
                  <a:tcPr marL="54864" marR="54864" marT="18288" marB="18288" anchor="ctr">
                    <a:solidFill>
                      <a:srgbClr val="FFFFFF"/>
                    </a:solidFill>
                  </a:tcPr>
                </a:tc>
              </a:tr>
              <a:tr h="713232">
                <a:tc>
                  <a:txBody>
                    <a:bodyPr wrap="square"/>
                    <a:lstStyle/>
                    <a:p>
                      <a:pPr algn="l">
                        <a:spcBef>
                          <a:spcPts val="0"/>
                        </a:spcBef>
                        <a:spcAft>
                          <a:spcPts val="0"/>
                        </a:spcAft>
                      </a:pPr>
                      <a:r>
                        <a:rPr lang="tr-TR" sz="2400" b="0" i="0">
                          <a:solidFill>
                            <a:srgbClr val="262626"/>
                          </a:solidFill>
                          <a:latin typeface="Calibri"/>
                        </a:rPr>
                        <a:t>Sanayi</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%19,2</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%24,8</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%9,6</a:t>
                      </a:r>
                    </a:p>
                  </a:txBody>
                  <a:tcPr marL="54864" marR="54864" marT="18288" marB="18288" anchor="ctr">
                    <a:solidFill>
                      <a:srgbClr val="E3ECF5"/>
                    </a:solidFill>
                  </a:tcPr>
                </a:tc>
                <a:tc>
                  <a:txBody>
                    <a:bodyPr wrap="square"/>
                    <a:lstStyle/>
                    <a:p>
                      <a:pPr algn="ctr">
                        <a:spcBef>
                          <a:spcPts val="0"/>
                        </a:spcBef>
                        <a:spcAft>
                          <a:spcPts val="0"/>
                        </a:spcAft>
                      </a:pPr>
                      <a:r>
                        <a:rPr lang="tr-TR" sz="2400" b="0" i="0">
                          <a:solidFill>
                            <a:srgbClr val="262626"/>
                          </a:solidFill>
                          <a:latin typeface="Calibri"/>
                        </a:rPr>
                        <a:t>%41,6</a:t>
                      </a:r>
                    </a:p>
                  </a:txBody>
                  <a:tcPr marL="54864" marR="54864" marT="18288" marB="18288" anchor="ctr">
                    <a:solidFill>
                      <a:srgbClr val="E3ECF5"/>
                    </a:solidFill>
                  </a:tcPr>
                </a:tc>
              </a:tr>
              <a:tr h="713232">
                <a:tc>
                  <a:txBody>
                    <a:bodyPr wrap="square"/>
                    <a:lstStyle/>
                    <a:p>
                      <a:pPr algn="l">
                        <a:spcBef>
                          <a:spcPts val="0"/>
                        </a:spcBef>
                        <a:spcAft>
                          <a:spcPts val="0"/>
                        </a:spcAft>
                      </a:pPr>
                      <a:r>
                        <a:rPr lang="tr-TR" sz="2400" b="0" i="0">
                          <a:solidFill>
                            <a:srgbClr val="262626"/>
                          </a:solidFill>
                          <a:latin typeface="Calibri"/>
                        </a:rPr>
                        <a:t>Hizmet</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%79,5</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%73,3</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%21,3</a:t>
                      </a:r>
                    </a:p>
                  </a:txBody>
                  <a:tcPr marL="54864" marR="54864" marT="18288" marB="18288" anchor="ctr">
                    <a:solidFill>
                      <a:srgbClr val="FFFFFF"/>
                    </a:solidFill>
                  </a:tcPr>
                </a:tc>
                <a:tc>
                  <a:txBody>
                    <a:bodyPr wrap="square"/>
                    <a:lstStyle/>
                    <a:p>
                      <a:pPr algn="ctr">
                        <a:spcBef>
                          <a:spcPts val="0"/>
                        </a:spcBef>
                        <a:spcAft>
                          <a:spcPts val="0"/>
                        </a:spcAft>
                      </a:pPr>
                      <a:r>
                        <a:rPr lang="tr-TR" sz="2400" b="0" i="0">
                          <a:solidFill>
                            <a:srgbClr val="262626"/>
                          </a:solidFill>
                          <a:latin typeface="Calibri"/>
                        </a:rPr>
                        <a:t>%24,2</a:t>
                      </a:r>
                    </a:p>
                  </a:txBody>
                  <a:tcPr marL="54864" marR="54864" marT="18288" marB="18288" anchor="ctr">
                    <a:solidFill>
                      <a:srgbClr val="FFFFFF"/>
                    </a:solidFill>
                  </a:tcPr>
                </a:tc>
              </a:tr>
            </a:tbl>
          </a:graphicData>
        </a:graphic>
      </p:graphicFrame>
      <p:sp>
        <p:nvSpPr>
          <p:cNvPr id="7" name="Rounded Rectangle 6"/>
          <p:cNvSpPr/>
          <p:nvPr/>
        </p:nvSpPr>
        <p:spPr>
          <a:xfrm>
            <a:off x="502920" y="4096512"/>
            <a:ext cx="11185855" cy="2057400"/>
          </a:xfrm>
          <a:prstGeom prst="roundRect">
            <a:avLst>
              <a:gd name="adj" fmla="val 8000"/>
            </a:avLst>
          </a:prstGeom>
          <a:solidFill>
            <a:srgbClr val="E3ECF5"/>
          </a:solidFill>
          <a:ln>
            <a:noFill/>
          </a:ln>
          <a:effectLst/>
        </p:spPr>
        <p:txBody>
          <a:bodyPr rtlCol="0" anchor="ctr" wrap="square" lIns="228600" rIns="228600" tIns="73152" bIns="73152">
            <a:noAutofit/>
          </a:bodyPr>
          <a:lstStyle/>
          <a:p>
            <a:pPr algn="l">
              <a:spcBef>
                <a:spcPts val="0"/>
              </a:spcBef>
              <a:spcAft>
                <a:spcPts val="600"/>
              </a:spcAft>
            </a:pPr>
            <a:r>
              <a:rPr lang="tr-TR" sz="2100" b="1" i="0">
                <a:solidFill>
                  <a:srgbClr val="2C6E8F"/>
                </a:solidFill>
                <a:latin typeface="Calibri"/>
              </a:rPr>
              <a:t>Ne görüyoruz?</a:t>
            </a:r>
          </a:p>
          <a:p>
            <a:pPr algn="l" marL="261051" indent="-261051">
              <a:spcBef>
                <a:spcPts val="0"/>
              </a:spcBef>
              <a:spcAft>
                <a:spcPts val="600"/>
              </a:spcAft>
            </a:pPr>
            <a:r>
              <a:rPr lang="tr-TR" sz="2100" b="1" i="0">
                <a:solidFill>
                  <a:srgbClr val="2C6696"/>
                </a:solidFill>
                <a:latin typeface="Calibri"/>
              </a:rPr>
              <a:t>•  </a:t>
            </a:r>
            <a:r>
              <a:rPr lang="tr-TR" sz="2100" b="0" i="0">
                <a:solidFill>
                  <a:srgbClr val="262626"/>
                </a:solidFill>
                <a:latin typeface="Calibri"/>
              </a:rPr>
              <a:t>Kanada'da iki göstergede de hizmet ağırlıklıdır; çalışan payı ile GSYİH payı birbirine yakındır.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Çad'da iki gösterge ayrışır: tarımda çalışanların payı (%69,1) tarımın GSYİH payının (%34,2) iki katından fazladır; sanayide ise tersi olur (%9,6 ve %41,6).</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89 / 210</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3.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SORU 3</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Ülkelerdeki çalışan nüfusun sektörlere dağılımı yüzdesi ülkelerin ekonomik açıdan gelişmişlik seviyesi hakkında çıkarım yapmada tek başına yeterli olur mu?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90 / 210</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2. adım · 3.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Ülkelerdeki çalışan nüfusun sektörlere dağılımı yüzdesi ülkelerin ekonomik açıdan gelişmişlik seviyesi hakkında çıkarım yapmada tek başına yeterli olur mu? Açıklayınız.</a:t>
            </a:r>
          </a:p>
        </p:txBody>
      </p:sp>
      <p:sp>
        <p:nvSpPr>
          <p:cNvPr id="7" name="Rounded Rectangle 6"/>
          <p:cNvSpPr/>
          <p:nvPr/>
        </p:nvSpPr>
        <p:spPr>
          <a:xfrm>
            <a:off x="502920" y="2633472"/>
            <a:ext cx="11185855" cy="35661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633472"/>
            <a:ext cx="109728" cy="3566160"/>
          </a:xfrm>
          <a:prstGeom prst="rect">
            <a:avLst/>
          </a:prstGeom>
          <a:solidFill>
            <a:srgbClr val="2E7D32"/>
          </a:solidFill>
          <a:ln>
            <a:noFill/>
          </a:ln>
          <a:effectLst/>
        </p:spPr>
        <p:txBody>
          <a:bodyPr rtlCol="0" anchor="ctr"/>
          <a:lstStyle/>
          <a:p/>
        </p:txBody>
      </p:sp>
      <p:sp>
        <p:nvSpPr>
          <p:cNvPr id="9" name="TextBox 8"/>
          <p:cNvSpPr txBox="1"/>
          <p:nvPr/>
        </p:nvSpPr>
        <p:spPr>
          <a:xfrm>
            <a:off x="731520" y="2688336"/>
            <a:ext cx="10865815" cy="34564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Tek başına yeterli değildir; ama önemli bir göstergedir: kitap çalışan nüfusun dağılışı ile gelişmişlik arasında güçlü bir ilişki olduğunu söyler (s. 153).</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Sektörlerin GSYİH payı da incelenmelidir: Çad'da çalışanların çoğu tarımdadır ama GSYİH'de en büyük pay sanayinindir.</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Kitabın saydığı diğer göstergeler: kişi başına düşen millî gelir, ham madde ve işlenmiş madde ticareti, enerji ve gıda tüketimi, nüfus artış hızı, beklenen yaşam süresi, kentli nüfus ve okuryazar yüzdesi (s. 153).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91 / 210</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50" b="1" i="0">
                <a:solidFill>
                  <a:srgbClr val="262626"/>
                </a:solidFill>
                <a:latin typeface="Calibri"/>
              </a:rPr>
              <a:t>Kanada'da tarımda çalışanlar %1,3, tarımın GSYİH payı %1,9; Çad'da tarımda çalışanlar %69,1, tarımın GSYİH payı %34,2'dir (2025). Bu verilere göre hangisi söylenebilir?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Çad'da çalışanların çoğu tarımdadır ama tarım GSYİH'nin yarısından azını oluşturur.</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Kanada'da GSYİH'nin en büyük payı tarımdan gelir.</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Çad'da hizmette çalışanların payı Kanada'dakinden yüksektir.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İki ülkede de çalışanların en büyük payı tarımdadır.</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Kanada'da sanayide çalışanların payı Çad'dakinden düşüktür.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92 / 210</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5</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50" b="1" i="0">
                <a:solidFill>
                  <a:srgbClr val="262626"/>
                </a:solidFill>
                <a:latin typeface="Calibri"/>
              </a:rPr>
              <a:t>Kanada'da tarımda çalışanlar %1,3, tarımın GSYİH payı %1,9; Çad'da tarımda çalışanlar %69,1, tarımın GSYİH payı %34,2'dir (2025). Bu verilere göre hangisi söylenebilir?</a:t>
            </a:r>
          </a:p>
        </p:txBody>
      </p:sp>
      <p:sp>
        <p:nvSpPr>
          <p:cNvPr id="7" name="Rounded Rectangle 6"/>
          <p:cNvSpPr/>
          <p:nvPr/>
        </p:nvSpPr>
        <p:spPr>
          <a:xfrm>
            <a:off x="502920" y="263347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8" name="Oval 7"/>
          <p:cNvSpPr/>
          <p:nvPr/>
        </p:nvSpPr>
        <p:spPr>
          <a:xfrm>
            <a:off x="594360" y="258958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Çad'da çalışanların çoğu tarımdadır ama tarım GSYİH'nin yarısından azını oluşturur.</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Kanada'da GSYİH'nin en büyük payı tarımdan gelir.</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Çad'da hizmette çalışanların payı Kanada'dakinden yüksektir.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İki ülkede de çalışanların en büyük payı tarımdadır.</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Kanada'da sanayide çalışanların payı Çad'dakinden düşüktür.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700" b="0" i="0">
                <a:solidFill>
                  <a:srgbClr val="262626"/>
                </a:solidFill>
                <a:latin typeface="Calibri"/>
              </a:rPr>
              <a:t>Kitap s. 154: Çad'da tarım çalışanların %69,1'ini istihdam eder, GSYİH'nin %34,2'sini üretir. Kanada'da GSYİH'nin en büyük payı hizmettedir (%73,3); hizmette çalışanlar Kanada'da %79,5, Çad'da %21,3; sanayide çalışanlar Kanada'da %19,2, Çad'da %9,6'dır.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154</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93 / 210</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beş ülkenin tabloları (2025)</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3. ADIM</a:t>
            </a:r>
          </a:p>
        </p:txBody>
      </p:sp>
      <p:sp>
        <p:nvSpPr>
          <p:cNvPr id="6" name="TextBox 5"/>
          <p:cNvSpPr txBox="1"/>
          <p:nvPr/>
        </p:nvSpPr>
        <p:spPr>
          <a:xfrm>
            <a:off x="502920" y="1216152"/>
            <a:ext cx="5455767" cy="777240"/>
          </a:xfrm>
          <a:prstGeom prst="rect">
            <a:avLst/>
          </a:prstGeom>
          <a:noFill/>
        </p:spPr>
        <p:txBody>
          <a:bodyPr wrap="square" anchor="ctr" lIns="73152" rIns="73152" tIns="36576" bIns="36576">
            <a:noAutofit/>
          </a:bodyPr>
          <a:lstStyle/>
          <a:p>
            <a:pPr algn="ctr">
              <a:spcBef>
                <a:spcPts val="0"/>
              </a:spcBef>
              <a:spcAft>
                <a:spcPts val="0"/>
              </a:spcAft>
            </a:pPr>
            <a:r>
              <a:rPr lang="tr-TR" sz="1800" b="1" i="1">
                <a:solidFill>
                  <a:srgbClr val="2C6E8F"/>
                </a:solidFill>
                <a:latin typeface="Calibri"/>
              </a:rPr>
              <a:t>Ülkelerde Çalışan Nüfusun Ekonomik Sektörlere Dağılış Yüzdesi (2025)</a:t>
            </a:r>
          </a:p>
        </p:txBody>
      </p:sp>
      <p:graphicFrame>
        <p:nvGraphicFramePr>
          <p:cNvPr id="7" name="Table 6"/>
          <p:cNvGraphicFramePr>
            <a:graphicFrameLocks noGrp="1"/>
          </p:cNvGraphicFramePr>
          <p:nvPr/>
        </p:nvGraphicFramePr>
        <p:xfrm>
          <a:off x="502920" y="2039112"/>
          <a:ext cx="5455767" cy="3383280"/>
        </p:xfrm>
        <a:graphic>
          <a:graphicData uri="http://schemas.openxmlformats.org/drawingml/2006/table">
            <a:tbl>
              <a:tblPr firstRow="1" bandRow="1">
                <a:tableStyleId>{5C22544A-7EE6-4342-B048-85BDC9FD1C3A}</a:tableStyleId>
              </a:tblPr>
              <a:tblGrid>
                <a:gridCol w="1463040"/>
                <a:gridCol w="1330909"/>
                <a:gridCol w="1330909"/>
                <a:gridCol w="1330909"/>
              </a:tblGrid>
              <a:tr h="548640">
                <a:tc>
                  <a:txBody>
                    <a:bodyPr wrap="square"/>
                    <a:lstStyle/>
                    <a:p>
                      <a:pPr algn="ctr">
                        <a:spcBef>
                          <a:spcPts val="0"/>
                        </a:spcBef>
                        <a:spcAft>
                          <a:spcPts val="0"/>
                        </a:spcAft>
                      </a:pPr>
                      <a:r>
                        <a:rPr lang="tr-TR" sz="18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Birincil</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İkincil</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Üçüncül</a:t>
                      </a:r>
                    </a:p>
                  </a:txBody>
                  <a:tcPr marL="54864" marR="54864" marT="18288" marB="18288" anchor="ctr">
                    <a:solidFill>
                      <a:srgbClr val="2C6E8F"/>
                    </a:solidFill>
                  </a:tcPr>
                </a:tc>
              </a:tr>
              <a:tr h="566928">
                <a:tc>
                  <a:txBody>
                    <a:bodyPr wrap="square"/>
                    <a:lstStyle/>
                    <a:p>
                      <a:pPr algn="l">
                        <a:spcBef>
                          <a:spcPts val="0"/>
                        </a:spcBef>
                        <a:spcAft>
                          <a:spcPts val="0"/>
                        </a:spcAft>
                      </a:pPr>
                      <a:r>
                        <a:rPr lang="tr-TR" sz="2200" b="0" i="0">
                          <a:solidFill>
                            <a:srgbClr val="262626"/>
                          </a:solidFill>
                          <a:latin typeface="Calibri"/>
                        </a:rPr>
                        <a:t>Belçika</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1,1</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19,4</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79,5</a:t>
                      </a:r>
                    </a:p>
                  </a:txBody>
                  <a:tcPr marL="54864" marR="54864" marT="18288" marB="18288" anchor="ctr">
                    <a:solidFill>
                      <a:srgbClr val="FFFFFF"/>
                    </a:solidFill>
                  </a:tcPr>
                </a:tc>
              </a:tr>
              <a:tr h="566928">
                <a:tc>
                  <a:txBody>
                    <a:bodyPr wrap="square"/>
                    <a:lstStyle/>
                    <a:p>
                      <a:pPr algn="l">
                        <a:spcBef>
                          <a:spcPts val="0"/>
                        </a:spcBef>
                        <a:spcAft>
                          <a:spcPts val="0"/>
                        </a:spcAft>
                      </a:pPr>
                      <a:r>
                        <a:rPr lang="tr-TR" sz="2200" b="0" i="0">
                          <a:solidFill>
                            <a:srgbClr val="262626"/>
                          </a:solidFill>
                          <a:latin typeface="Calibri"/>
                        </a:rPr>
                        <a:t>Uganda</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65,9</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7,1</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27</a:t>
                      </a:r>
                    </a:p>
                  </a:txBody>
                  <a:tcPr marL="54864" marR="54864" marT="18288" marB="18288" anchor="ctr">
                    <a:solidFill>
                      <a:srgbClr val="E3ECF5"/>
                    </a:solidFill>
                  </a:tcPr>
                </a:tc>
              </a:tr>
              <a:tr h="566928">
                <a:tc>
                  <a:txBody>
                    <a:bodyPr wrap="square"/>
                    <a:lstStyle/>
                    <a:p>
                      <a:pPr algn="l">
                        <a:spcBef>
                          <a:spcPts val="0"/>
                        </a:spcBef>
                        <a:spcAft>
                          <a:spcPts val="0"/>
                        </a:spcAft>
                      </a:pPr>
                      <a:r>
                        <a:rPr lang="tr-TR" sz="2200" b="0" i="0">
                          <a:solidFill>
                            <a:srgbClr val="262626"/>
                          </a:solidFill>
                          <a:latin typeface="Calibri"/>
                        </a:rPr>
                        <a:t>Romanya</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17,9</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33,2</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48,9</a:t>
                      </a:r>
                    </a:p>
                  </a:txBody>
                  <a:tcPr marL="54864" marR="54864" marT="18288" marB="18288" anchor="ctr">
                    <a:solidFill>
                      <a:srgbClr val="FFFFFF"/>
                    </a:solidFill>
                  </a:tcPr>
                </a:tc>
              </a:tr>
              <a:tr h="566928">
                <a:tc>
                  <a:txBody>
                    <a:bodyPr wrap="square"/>
                    <a:lstStyle/>
                    <a:p>
                      <a:pPr algn="l">
                        <a:spcBef>
                          <a:spcPts val="0"/>
                        </a:spcBef>
                        <a:spcAft>
                          <a:spcPts val="0"/>
                        </a:spcAft>
                      </a:pPr>
                      <a:r>
                        <a:rPr lang="tr-TR" sz="2200" b="0" i="0">
                          <a:solidFill>
                            <a:srgbClr val="262626"/>
                          </a:solidFill>
                          <a:latin typeface="Calibri"/>
                        </a:rPr>
                        <a:t>Brezilya</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8,2</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20,2</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71,6</a:t>
                      </a:r>
                    </a:p>
                  </a:txBody>
                  <a:tcPr marL="54864" marR="54864" marT="18288" marB="18288" anchor="ctr">
                    <a:solidFill>
                      <a:srgbClr val="E3ECF5"/>
                    </a:solidFill>
                  </a:tcPr>
                </a:tc>
              </a:tr>
              <a:tr h="566928">
                <a:tc>
                  <a:txBody>
                    <a:bodyPr wrap="square"/>
                    <a:lstStyle/>
                    <a:p>
                      <a:pPr algn="l">
                        <a:spcBef>
                          <a:spcPts val="0"/>
                        </a:spcBef>
                        <a:spcAft>
                          <a:spcPts val="0"/>
                        </a:spcAft>
                      </a:pPr>
                      <a:r>
                        <a:rPr lang="tr-TR" sz="2200" b="0" i="0">
                          <a:solidFill>
                            <a:srgbClr val="262626"/>
                          </a:solidFill>
                          <a:latin typeface="Calibri"/>
                        </a:rPr>
                        <a:t>ABD</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1,6</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19,3</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79,1</a:t>
                      </a:r>
                    </a:p>
                  </a:txBody>
                  <a:tcPr marL="54864" marR="54864" marT="18288" marB="18288" anchor="ctr">
                    <a:solidFill>
                      <a:srgbClr val="FFFFFF"/>
                    </a:solidFill>
                  </a:tcPr>
                </a:tc>
              </a:tr>
            </a:tbl>
          </a:graphicData>
        </a:graphic>
      </p:graphicFrame>
      <p:sp>
        <p:nvSpPr>
          <p:cNvPr id="8" name="TextBox 7"/>
          <p:cNvSpPr txBox="1"/>
          <p:nvPr/>
        </p:nvSpPr>
        <p:spPr>
          <a:xfrm>
            <a:off x="6233007" y="1216152"/>
            <a:ext cx="5455767" cy="777240"/>
          </a:xfrm>
          <a:prstGeom prst="rect">
            <a:avLst/>
          </a:prstGeom>
          <a:noFill/>
        </p:spPr>
        <p:txBody>
          <a:bodyPr wrap="square" anchor="ctr" lIns="73152" rIns="73152" tIns="36576" bIns="36576">
            <a:noAutofit/>
          </a:bodyPr>
          <a:lstStyle/>
          <a:p>
            <a:pPr algn="ctr">
              <a:spcBef>
                <a:spcPts val="0"/>
              </a:spcBef>
              <a:spcAft>
                <a:spcPts val="0"/>
              </a:spcAft>
            </a:pPr>
            <a:r>
              <a:rPr lang="tr-TR" sz="1800" b="1" i="1">
                <a:solidFill>
                  <a:srgbClr val="2C6E8F"/>
                </a:solidFill>
                <a:latin typeface="Calibri"/>
              </a:rPr>
              <a:t>Ülkelerdeki Ekonomik Sektörlerin GSYİH Yüzdeleri (2025)</a:t>
            </a:r>
          </a:p>
        </p:txBody>
      </p:sp>
      <p:graphicFrame>
        <p:nvGraphicFramePr>
          <p:cNvPr id="9" name="Table 8"/>
          <p:cNvGraphicFramePr>
            <a:graphicFrameLocks noGrp="1"/>
          </p:cNvGraphicFramePr>
          <p:nvPr/>
        </p:nvGraphicFramePr>
        <p:xfrm>
          <a:off x="6233007" y="2039112"/>
          <a:ext cx="5455767" cy="3383280"/>
        </p:xfrm>
        <a:graphic>
          <a:graphicData uri="http://schemas.openxmlformats.org/drawingml/2006/table">
            <a:tbl>
              <a:tblPr firstRow="1" bandRow="1">
                <a:tableStyleId>{5C22544A-7EE6-4342-B048-85BDC9FD1C3A}</a:tableStyleId>
              </a:tblPr>
              <a:tblGrid>
                <a:gridCol w="1463040"/>
                <a:gridCol w="1330909"/>
                <a:gridCol w="1330909"/>
                <a:gridCol w="1330909"/>
              </a:tblGrid>
              <a:tr h="548640">
                <a:tc>
                  <a:txBody>
                    <a:bodyPr wrap="square"/>
                    <a:lstStyle/>
                    <a:p>
                      <a:pPr algn="ctr">
                        <a:spcBef>
                          <a:spcPts val="0"/>
                        </a:spcBef>
                        <a:spcAft>
                          <a:spcPts val="0"/>
                        </a:spcAft>
                      </a:pPr>
                      <a:r>
                        <a:rPr lang="tr-TR" sz="1800" b="1" i="0">
                          <a:solidFill>
                            <a:srgbClr val="FFFFFF"/>
                          </a:solidFill>
                          <a:latin typeface="Calibri"/>
                        </a:rPr>
                        <a:t>Ülke</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Birincil</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İkincil</a:t>
                      </a:r>
                    </a:p>
                  </a:txBody>
                  <a:tcPr marL="54864" marR="54864" marT="18288" marB="18288" anchor="ctr">
                    <a:solidFill>
                      <a:srgbClr val="2C6E8F"/>
                    </a:solidFill>
                  </a:tcPr>
                </a:tc>
                <a:tc>
                  <a:txBody>
                    <a:bodyPr wrap="square"/>
                    <a:lstStyle/>
                    <a:p>
                      <a:pPr algn="ctr">
                        <a:spcBef>
                          <a:spcPts val="0"/>
                        </a:spcBef>
                        <a:spcAft>
                          <a:spcPts val="0"/>
                        </a:spcAft>
                      </a:pPr>
                      <a:r>
                        <a:rPr lang="tr-TR" sz="1800" b="1" i="0">
                          <a:solidFill>
                            <a:srgbClr val="FFFFFF"/>
                          </a:solidFill>
                          <a:latin typeface="Calibri"/>
                        </a:rPr>
                        <a:t>Üçüncül</a:t>
                      </a:r>
                    </a:p>
                  </a:txBody>
                  <a:tcPr marL="54864" marR="54864" marT="18288" marB="18288" anchor="ctr">
                    <a:solidFill>
                      <a:srgbClr val="2C6E8F"/>
                    </a:solidFill>
                  </a:tcPr>
                </a:tc>
              </a:tr>
              <a:tr h="566928">
                <a:tc>
                  <a:txBody>
                    <a:bodyPr wrap="square"/>
                    <a:lstStyle/>
                    <a:p>
                      <a:pPr algn="l">
                        <a:spcBef>
                          <a:spcPts val="0"/>
                        </a:spcBef>
                        <a:spcAft>
                          <a:spcPts val="0"/>
                        </a:spcAft>
                      </a:pPr>
                      <a:r>
                        <a:rPr lang="tr-TR" sz="2200" b="0" i="0">
                          <a:solidFill>
                            <a:srgbClr val="262626"/>
                          </a:solidFill>
                          <a:latin typeface="Calibri"/>
                        </a:rPr>
                        <a:t>Belçika</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0,9</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20,5</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78,6</a:t>
                      </a:r>
                    </a:p>
                  </a:txBody>
                  <a:tcPr marL="54864" marR="54864" marT="18288" marB="18288" anchor="ctr">
                    <a:solidFill>
                      <a:srgbClr val="FFFFFF"/>
                    </a:solidFill>
                  </a:tcPr>
                </a:tc>
              </a:tr>
              <a:tr h="566928">
                <a:tc>
                  <a:txBody>
                    <a:bodyPr wrap="square"/>
                    <a:lstStyle/>
                    <a:p>
                      <a:pPr algn="l">
                        <a:spcBef>
                          <a:spcPts val="0"/>
                        </a:spcBef>
                        <a:spcAft>
                          <a:spcPts val="0"/>
                        </a:spcAft>
                      </a:pPr>
                      <a:r>
                        <a:rPr lang="tr-TR" sz="2200" b="0" i="0">
                          <a:solidFill>
                            <a:srgbClr val="262626"/>
                          </a:solidFill>
                          <a:latin typeface="Calibri"/>
                        </a:rPr>
                        <a:t>Uganda</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25,5</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28,5</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46</a:t>
                      </a:r>
                    </a:p>
                  </a:txBody>
                  <a:tcPr marL="54864" marR="54864" marT="18288" marB="18288" anchor="ctr">
                    <a:solidFill>
                      <a:srgbClr val="E3ECF5"/>
                    </a:solidFill>
                  </a:tcPr>
                </a:tc>
              </a:tr>
              <a:tr h="566928">
                <a:tc>
                  <a:txBody>
                    <a:bodyPr wrap="square"/>
                    <a:lstStyle/>
                    <a:p>
                      <a:pPr algn="l">
                        <a:spcBef>
                          <a:spcPts val="0"/>
                        </a:spcBef>
                        <a:spcAft>
                          <a:spcPts val="0"/>
                        </a:spcAft>
                      </a:pPr>
                      <a:r>
                        <a:rPr lang="tr-TR" sz="2200" b="0" i="0">
                          <a:solidFill>
                            <a:srgbClr val="262626"/>
                          </a:solidFill>
                          <a:latin typeface="Calibri"/>
                        </a:rPr>
                        <a:t>Romanya</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4,2</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29,2</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66,6</a:t>
                      </a:r>
                    </a:p>
                  </a:txBody>
                  <a:tcPr marL="54864" marR="54864" marT="18288" marB="18288" anchor="ctr">
                    <a:solidFill>
                      <a:srgbClr val="FFFFFF"/>
                    </a:solidFill>
                  </a:tcPr>
                </a:tc>
              </a:tr>
              <a:tr h="566928">
                <a:tc>
                  <a:txBody>
                    <a:bodyPr wrap="square"/>
                    <a:lstStyle/>
                    <a:p>
                      <a:pPr algn="l">
                        <a:spcBef>
                          <a:spcPts val="0"/>
                        </a:spcBef>
                        <a:spcAft>
                          <a:spcPts val="0"/>
                        </a:spcAft>
                      </a:pPr>
                      <a:r>
                        <a:rPr lang="tr-TR" sz="2200" b="0" i="0">
                          <a:solidFill>
                            <a:srgbClr val="262626"/>
                          </a:solidFill>
                          <a:latin typeface="Calibri"/>
                        </a:rPr>
                        <a:t>Brezilya</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6,9</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25,4</a:t>
                      </a:r>
                    </a:p>
                  </a:txBody>
                  <a:tcPr marL="54864" marR="54864" marT="18288" marB="18288" anchor="ctr">
                    <a:solidFill>
                      <a:srgbClr val="E3ECF5"/>
                    </a:solidFill>
                  </a:tcPr>
                </a:tc>
                <a:tc>
                  <a:txBody>
                    <a:bodyPr wrap="square"/>
                    <a:lstStyle/>
                    <a:p>
                      <a:pPr algn="ctr">
                        <a:spcBef>
                          <a:spcPts val="0"/>
                        </a:spcBef>
                        <a:spcAft>
                          <a:spcPts val="0"/>
                        </a:spcAft>
                      </a:pPr>
                      <a:r>
                        <a:rPr lang="tr-TR" sz="2200" b="0" i="0">
                          <a:solidFill>
                            <a:srgbClr val="262626"/>
                          </a:solidFill>
                          <a:latin typeface="Calibri"/>
                        </a:rPr>
                        <a:t>67,8</a:t>
                      </a:r>
                    </a:p>
                  </a:txBody>
                  <a:tcPr marL="54864" marR="54864" marT="18288" marB="18288" anchor="ctr">
                    <a:solidFill>
                      <a:srgbClr val="E3ECF5"/>
                    </a:solidFill>
                  </a:tcPr>
                </a:tc>
              </a:tr>
              <a:tr h="566928">
                <a:tc>
                  <a:txBody>
                    <a:bodyPr wrap="square"/>
                    <a:lstStyle/>
                    <a:p>
                      <a:pPr algn="l">
                        <a:spcBef>
                          <a:spcPts val="0"/>
                        </a:spcBef>
                        <a:spcAft>
                          <a:spcPts val="0"/>
                        </a:spcAft>
                      </a:pPr>
                      <a:r>
                        <a:rPr lang="tr-TR" sz="2200" b="0" i="0">
                          <a:solidFill>
                            <a:srgbClr val="262626"/>
                          </a:solidFill>
                          <a:latin typeface="Calibri"/>
                        </a:rPr>
                        <a:t>ABD</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18</a:t>
                      </a:r>
                    </a:p>
                  </a:txBody>
                  <a:tcPr marL="54864" marR="54864" marT="18288" marB="18288" anchor="ctr">
                    <a:solidFill>
                      <a:srgbClr val="FFFFFF"/>
                    </a:solidFill>
                  </a:tcPr>
                </a:tc>
                <a:tc>
                  <a:txBody>
                    <a:bodyPr wrap="square"/>
                    <a:lstStyle/>
                    <a:p>
                      <a:pPr algn="ctr">
                        <a:spcBef>
                          <a:spcPts val="0"/>
                        </a:spcBef>
                        <a:spcAft>
                          <a:spcPts val="0"/>
                        </a:spcAft>
                      </a:pPr>
                      <a:r>
                        <a:rPr lang="tr-TR" sz="2200" b="0" i="0">
                          <a:solidFill>
                            <a:srgbClr val="262626"/>
                          </a:solidFill>
                          <a:latin typeface="Calibri"/>
                        </a:rPr>
                        <a:t>81</a:t>
                      </a:r>
                    </a:p>
                  </a:txBody>
                  <a:tcPr marL="54864" marR="54864" marT="18288" marB="18288" anchor="ctr">
                    <a:solidFill>
                      <a:srgbClr val="FFFFFF"/>
                    </a:solidFill>
                  </a:tcPr>
                </a:tc>
              </a:tr>
            </a:tbl>
          </a:graphicData>
        </a:graphic>
      </p:graphicFrame>
      <p:sp>
        <p:nvSpPr>
          <p:cNvPr id="10" name="Rounded Rectangle 9"/>
          <p:cNvSpPr/>
          <p:nvPr/>
        </p:nvSpPr>
        <p:spPr>
          <a:xfrm>
            <a:off x="502920" y="5605272"/>
            <a:ext cx="11185855" cy="59436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262626"/>
                </a:solidFill>
                <a:latin typeface="Calibri"/>
              </a:rPr>
              <a:t>İkili görevi: seçtiğiniz ülkede çalışan payı ile GSYİH payı en çok hangi sektörde ayrışıyor?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155</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94 / 210</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 soru</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 ADIM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Ülkelerin ekonomik açıdan gelişmişlik seviyesi belirlenirken sektörlerin GSYİH yüzdesi belirleyici faktörlerden biri olabilir mi? Açıklayınız.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95 / 210</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adım ·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Ülkelerin ekonomik açıdan gelişmişlik seviyesi belirlenirken sektörlerin GSYİH yüzdesi belirleyici faktörlerden biri olabilir mi? Açıklayınız.</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a:spcBef>
                <a:spcPts val="0"/>
              </a:spcBef>
              <a:spcAft>
                <a:spcPts val="500"/>
              </a:spcAft>
            </a:pPr>
            <a:r>
              <a:rPr lang="tr-TR" sz="2000" b="1" i="0">
                <a:solidFill>
                  <a:srgbClr val="262626"/>
                </a:solidFill>
                <a:latin typeface="Calibri"/>
              </a:rPr>
              <a:t>Evet, belirleyici faktörlerden biri olabilir.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Belçika ve ABD'de birincil sektörün GSYİH payı çok düşük (%0,9 ve %1), üçüncülün payı yüksektir (%78,6 ve %81). Uganda'da birincilin payı %25,5'tir.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Kitaba göre birincil sektörün GSYİH payı gelişmiş ülkelerde düşük, az gelişmiş ülkelerde yüksektir (s. 153).</a:t>
            </a:r>
          </a:p>
          <a:p>
            <a:pPr algn="l" marL="248620" indent="-248620">
              <a:spcBef>
                <a:spcPts val="0"/>
              </a:spcBef>
              <a:spcAft>
                <a:spcPts val="0"/>
              </a:spcAft>
            </a:pPr>
            <a:r>
              <a:rPr lang="tr-TR" sz="2000" b="1" i="0">
                <a:solidFill>
                  <a:srgbClr val="2C6696"/>
                </a:solidFill>
                <a:latin typeface="Calibri"/>
              </a:rPr>
              <a:t>•  </a:t>
            </a:r>
            <a:r>
              <a:rPr lang="tr-TR" sz="2000" b="0" i="0">
                <a:solidFill>
                  <a:srgbClr val="262626"/>
                </a:solidFill>
                <a:latin typeface="Calibri"/>
              </a:rPr>
              <a:t>Ama tek başına değil, çalışan nüfusla birlikte değerlendirilir: Uganda'da çalışanların %65,9'u birincil sektördedir, GSYİH'nin ise %25,5'i oradan gelir.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96 / 210</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600" b="1" i="0">
                <a:solidFill>
                  <a:srgbClr val="FFFFFF"/>
                </a:solidFill>
                <a:latin typeface="Calibri"/>
              </a:rPr>
              <a:t>Birincil sektör: çalışan payı ve GSYİH payı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Chart 5"/>
          <p:cNvGraphicFramePr>
            <a:graphicFrameLocks noGrp="1"/>
          </p:cNvGraphicFramePr>
          <p:nvPr/>
        </p:nvGraphicFramePr>
        <p:xfrm>
          <a:off x="502920" y="1261872"/>
          <a:ext cx="6766560" cy="4937760"/>
        </p:xfrm>
        <a:graphic>
          <a:graphicData uri="http://schemas.openxmlformats.org/drawingml/2006/chart">
            <c:chart xmlns:c="http://schemas.openxmlformats.org/drawingml/2006/chart" r:id="rId3"/>
          </a:graphicData>
        </a:graphic>
      </p:graphicFrame>
      <p:sp>
        <p:nvSpPr>
          <p:cNvPr id="7" name="Rounded Rectangle 6"/>
          <p:cNvSpPr/>
          <p:nvPr/>
        </p:nvSpPr>
        <p:spPr>
          <a:xfrm>
            <a:off x="7498080" y="1261872"/>
            <a:ext cx="4190695" cy="4937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7498080" y="1261872"/>
            <a:ext cx="109728" cy="4937760"/>
          </a:xfrm>
          <a:prstGeom prst="rect">
            <a:avLst/>
          </a:prstGeom>
          <a:solidFill>
            <a:srgbClr val="2E7D32"/>
          </a:solidFill>
          <a:ln>
            <a:noFill/>
          </a:ln>
          <a:effectLst/>
        </p:spPr>
        <p:txBody>
          <a:bodyPr rtlCol="0" anchor="ctr"/>
          <a:lstStyle/>
          <a:p/>
        </p:txBody>
      </p:sp>
      <p:sp>
        <p:nvSpPr>
          <p:cNvPr id="9" name="TextBox 8"/>
          <p:cNvSpPr txBox="1"/>
          <p:nvPr/>
        </p:nvSpPr>
        <p:spPr>
          <a:xfrm>
            <a:off x="7726680" y="1316736"/>
            <a:ext cx="3870655" cy="4828032"/>
          </a:xfrm>
          <a:prstGeom prst="rect">
            <a:avLst/>
          </a:prstGeom>
          <a:noFill/>
        </p:spPr>
        <p:txBody>
          <a:bodyPr wrap="square" anchor="ctr" lIns="73152" rIns="73152" tIns="36576" bIns="36576">
            <a:noAutofit/>
          </a:bodyPr>
          <a:lstStyle/>
          <a:p>
            <a:pPr algn="l">
              <a:spcBef>
                <a:spcPts val="0"/>
              </a:spcBef>
              <a:spcAft>
                <a:spcPts val="400"/>
              </a:spcAft>
            </a:pPr>
            <a:r>
              <a:rPr lang="tr-TR" sz="1900" b="1" i="0">
                <a:solidFill>
                  <a:srgbClr val="2E7D32"/>
                </a:solidFill>
                <a:latin typeface="Calibri"/>
              </a:rPr>
              <a:t>Ne görüyoruz?</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Uganda ve Romanya'da birincil sektörde çalışanların payı, bu sektörün GSYİH payından çok yüksektir.</a:t>
            </a:r>
          </a:p>
          <a:p>
            <a:pPr algn="l" marL="236189" indent="-236189">
              <a:spcBef>
                <a:spcPts val="0"/>
              </a:spcBef>
              <a:spcAft>
                <a:spcPts val="500"/>
              </a:spcAft>
            </a:pPr>
            <a:r>
              <a:rPr lang="tr-TR" sz="1900" b="1" i="0">
                <a:solidFill>
                  <a:srgbClr val="2C6696"/>
                </a:solidFill>
                <a:latin typeface="Calibri"/>
              </a:rPr>
              <a:t>•  </a:t>
            </a:r>
            <a:r>
              <a:rPr lang="tr-TR" sz="1900" b="0" i="0">
                <a:solidFill>
                  <a:srgbClr val="262626"/>
                </a:solidFill>
                <a:latin typeface="Calibri"/>
              </a:rPr>
              <a:t>Belçika, ABD ve Brezilya'da iki değer birbirine yakın ve düşüktür.</a:t>
            </a:r>
          </a:p>
          <a:p>
            <a:pPr algn="l">
              <a:spcBef>
                <a:spcPts val="0"/>
              </a:spcBef>
              <a:spcAft>
                <a:spcPts val="0"/>
              </a:spcAft>
            </a:pPr>
            <a:r>
              <a:rPr lang="tr-TR" sz="1900" b="1" i="0">
                <a:solidFill>
                  <a:srgbClr val="262626"/>
                </a:solidFill>
                <a:latin typeface="Calibri"/>
              </a:rPr>
              <a:t>Çalışan payı ile GSYİH payı arasındaki büyük fark, birincil sektörün katma değerinin düşük olduğunu gösterir (s. 153).</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97 / 210</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gelişmiş mi, az gelişmiş mi?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4. ADIM</a:t>
            </a:r>
          </a:p>
        </p:txBody>
      </p:sp>
      <p:graphicFrame>
        <p:nvGraphicFramePr>
          <p:cNvPr id="6" name="Table 5"/>
          <p:cNvGraphicFramePr>
            <a:graphicFrameLocks noGrp="1"/>
          </p:cNvGraphicFramePr>
          <p:nvPr/>
        </p:nvGraphicFramePr>
        <p:xfrm>
          <a:off x="502920" y="1261872"/>
          <a:ext cx="11183111" cy="3566160"/>
        </p:xfrm>
        <a:graphic>
          <a:graphicData uri="http://schemas.openxmlformats.org/drawingml/2006/table">
            <a:tbl>
              <a:tblPr firstRow="1" bandRow="1">
                <a:tableStyleId>{5C22544A-7EE6-4342-B048-85BDC9FD1C3A}</a:tableStyleId>
              </a:tblPr>
              <a:tblGrid>
                <a:gridCol w="3749039"/>
                <a:gridCol w="3703320"/>
                <a:gridCol w="3730752"/>
              </a:tblGrid>
              <a:tr h="548640">
                <a:tc>
                  <a:txBody>
                    <a:bodyPr wrap="square"/>
                    <a:lstStyle/>
                    <a:p>
                      <a:pPr algn="ctr">
                        <a:spcBef>
                          <a:spcPts val="0"/>
                        </a:spcBef>
                        <a:spcAft>
                          <a:spcPts val="0"/>
                        </a:spcAft>
                      </a:pPr>
                      <a:r>
                        <a:rPr lang="tr-TR" sz="1700" b="1" i="0">
                          <a:solidFill>
                            <a:srgbClr val="FFFFFF"/>
                          </a:solidFill>
                          <a:latin typeface="Calibri"/>
                        </a:rPr>
                        <a:t>Ülkeler</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Gelişmiş ülke</a:t>
                      </a:r>
                    </a:p>
                  </a:txBody>
                  <a:tcPr marL="54864" marR="54864" marT="18288" marB="18288" anchor="ctr">
                    <a:solidFill>
                      <a:srgbClr val="2C6E8F"/>
                    </a:solidFill>
                  </a:tcPr>
                </a:tc>
                <a:tc>
                  <a:txBody>
                    <a:bodyPr wrap="square"/>
                    <a:lstStyle/>
                    <a:p>
                      <a:pPr algn="ctr">
                        <a:spcBef>
                          <a:spcPts val="0"/>
                        </a:spcBef>
                        <a:spcAft>
                          <a:spcPts val="0"/>
                        </a:spcAft>
                      </a:pPr>
                      <a:r>
                        <a:rPr lang="tr-TR" sz="1700" b="1" i="0">
                          <a:solidFill>
                            <a:srgbClr val="FFFFFF"/>
                          </a:solidFill>
                          <a:latin typeface="Calibri"/>
                        </a:rPr>
                        <a:t>Az gelişmiş ülke</a:t>
                      </a:r>
                    </a:p>
                  </a:txBody>
                  <a:tcPr marL="54864" marR="54864" marT="18288" marB="18288" anchor="ctr">
                    <a:solidFill>
                      <a:srgbClr val="2C6E8F"/>
                    </a:solidFill>
                  </a:tcPr>
                </a:tc>
              </a:tr>
              <a:tr h="603504">
                <a:tc>
                  <a:txBody>
                    <a:bodyPr wrap="square"/>
                    <a:lstStyle/>
                    <a:p>
                      <a:pPr algn="l">
                        <a:spcBef>
                          <a:spcPts val="0"/>
                        </a:spcBef>
                        <a:spcAft>
                          <a:spcPts val="0"/>
                        </a:spcAft>
                      </a:pPr>
                      <a:r>
                        <a:rPr lang="tr-TR" sz="2000" b="0" i="0">
                          <a:solidFill>
                            <a:srgbClr val="262626"/>
                          </a:solidFill>
                          <a:latin typeface="Calibri"/>
                        </a:rPr>
                        <a:t>İtalya</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603504">
                <a:tc>
                  <a:txBody>
                    <a:bodyPr wrap="square"/>
                    <a:lstStyle/>
                    <a:p>
                      <a:pPr algn="l">
                        <a:spcBef>
                          <a:spcPts val="0"/>
                        </a:spcBef>
                        <a:spcAft>
                          <a:spcPts val="0"/>
                        </a:spcAft>
                      </a:pPr>
                      <a:r>
                        <a:rPr lang="tr-TR" sz="2000" b="0" i="0">
                          <a:solidFill>
                            <a:srgbClr val="262626"/>
                          </a:solidFill>
                          <a:latin typeface="Calibri"/>
                        </a:rPr>
                        <a:t>Çad</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603504">
                <a:tc>
                  <a:txBody>
                    <a:bodyPr wrap="square"/>
                    <a:lstStyle/>
                    <a:p>
                      <a:pPr algn="l">
                        <a:spcBef>
                          <a:spcPts val="0"/>
                        </a:spcBef>
                        <a:spcAft>
                          <a:spcPts val="0"/>
                        </a:spcAft>
                      </a:pPr>
                      <a:r>
                        <a:rPr lang="tr-TR" sz="2000" b="0" i="0">
                          <a:solidFill>
                            <a:srgbClr val="262626"/>
                          </a:solidFill>
                          <a:latin typeface="Calibri"/>
                        </a:rPr>
                        <a:t>Romanya</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603504">
                <a:tc>
                  <a:txBody>
                    <a:bodyPr wrap="square"/>
                    <a:lstStyle/>
                    <a:p>
                      <a:pPr algn="l">
                        <a:spcBef>
                          <a:spcPts val="0"/>
                        </a:spcBef>
                        <a:spcAft>
                          <a:spcPts val="0"/>
                        </a:spcAft>
                      </a:pPr>
                      <a:r>
                        <a:rPr lang="tr-TR" sz="2000" b="0" i="0">
                          <a:solidFill>
                            <a:srgbClr val="262626"/>
                          </a:solidFill>
                          <a:latin typeface="Calibri"/>
                        </a:rPr>
                        <a:t>Brezilya</a:t>
                      </a: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c>
                  <a:txBody>
                    <a:bodyPr wrap="square"/>
                    <a:lstStyle/>
                    <a:p>
                      <a:pPr algn="ctr">
                        <a:spcBef>
                          <a:spcPts val="0"/>
                        </a:spcBef>
                        <a:spcAft>
                          <a:spcPts val="0"/>
                        </a:spcAft>
                      </a:pPr>
                    </a:p>
                  </a:txBody>
                  <a:tcPr marL="54864" marR="54864" marT="18288" marB="18288" anchor="ctr">
                    <a:solidFill>
                      <a:srgbClr val="E3ECF5"/>
                    </a:solidFill>
                  </a:tcPr>
                </a:tc>
              </a:tr>
              <a:tr h="603504">
                <a:tc>
                  <a:txBody>
                    <a:bodyPr wrap="square"/>
                    <a:lstStyle/>
                    <a:p>
                      <a:pPr algn="l">
                        <a:spcBef>
                          <a:spcPts val="0"/>
                        </a:spcBef>
                        <a:spcAft>
                          <a:spcPts val="0"/>
                        </a:spcAft>
                      </a:pPr>
                      <a:r>
                        <a:rPr lang="tr-TR" sz="2000" b="0" i="0">
                          <a:solidFill>
                            <a:srgbClr val="262626"/>
                          </a:solidFill>
                          <a:latin typeface="Calibri"/>
                        </a:rPr>
                        <a:t>Kanada</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bl>
          </a:graphicData>
        </a:graphic>
      </p:graphicFrame>
      <p:sp>
        <p:nvSpPr>
          <p:cNvPr id="7" name="Rounded Rectangle 6"/>
          <p:cNvSpPr/>
          <p:nvPr/>
        </p:nvSpPr>
        <p:spPr>
          <a:xfrm>
            <a:off x="502920" y="496519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2100" b="1" i="0">
                <a:solidFill>
                  <a:srgbClr val="262626"/>
                </a:solidFill>
                <a:latin typeface="Calibri"/>
              </a:rPr>
              <a:t>İşaretinizin yanına kısa bir gerekçe yazın: hangi sektörde, kaç yüzde?</a:t>
            </a:r>
          </a:p>
          <a:p>
            <a:pPr algn="l">
              <a:spcBef>
                <a:spcPts val="0"/>
              </a:spcBef>
              <a:spcAft>
                <a:spcPts val="0"/>
              </a:spcAft>
            </a:pPr>
            <a:r>
              <a:rPr lang="tr-TR" sz="2100" b="0" i="0">
                <a:solidFill>
                  <a:srgbClr val="2C6E8F"/>
                </a:solidFill>
                <a:latin typeface="Calibri"/>
              </a:rPr>
              <a:t>İtalya s. 153 · Kanada ve Çad s. 154 · Romanya ve Brezilya s. 155</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98 / 210</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gelişmiş mi, az gelişmiş 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graphicFrame>
        <p:nvGraphicFramePr>
          <p:cNvPr id="6" name="Table 5"/>
          <p:cNvGraphicFramePr>
            <a:graphicFrameLocks noGrp="1"/>
          </p:cNvGraphicFramePr>
          <p:nvPr/>
        </p:nvGraphicFramePr>
        <p:xfrm>
          <a:off x="502920" y="1261872"/>
          <a:ext cx="11183112" cy="3566160"/>
        </p:xfrm>
        <a:graphic>
          <a:graphicData uri="http://schemas.openxmlformats.org/drawingml/2006/table">
            <a:tbl>
              <a:tblPr firstRow="1" bandRow="1">
                <a:tableStyleId>{5C22544A-7EE6-4342-B048-85BDC9FD1C3A}</a:tableStyleId>
              </a:tblPr>
              <a:tblGrid>
                <a:gridCol w="2377440"/>
                <a:gridCol w="2103120"/>
                <a:gridCol w="2103120"/>
                <a:gridCol w="4599432"/>
              </a:tblGrid>
              <a:tr h="548640">
                <a:tc>
                  <a:txBody>
                    <a:bodyPr wrap="square"/>
                    <a:lstStyle/>
                    <a:p>
                      <a:pPr algn="ctr">
                        <a:spcBef>
                          <a:spcPts val="0"/>
                        </a:spcBef>
                        <a:spcAft>
                          <a:spcPts val="0"/>
                        </a:spcAft>
                      </a:pPr>
                      <a:r>
                        <a:rPr lang="tr-TR" sz="1700" b="1" i="0">
                          <a:solidFill>
                            <a:srgbClr val="FFFFFF"/>
                          </a:solidFill>
                          <a:latin typeface="Calibri"/>
                        </a:rPr>
                        <a:t>Ülkeler</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Gelişmiş ülke</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Az gelişmiş ülke</a:t>
                      </a:r>
                    </a:p>
                  </a:txBody>
                  <a:tcPr marL="54864" marR="54864" marT="18288" marB="18288" anchor="ctr">
                    <a:solidFill>
                      <a:srgbClr val="2E7D32"/>
                    </a:solidFill>
                  </a:tcPr>
                </a:tc>
                <a:tc>
                  <a:txBody>
                    <a:bodyPr wrap="square"/>
                    <a:lstStyle/>
                    <a:p>
                      <a:pPr algn="ctr">
                        <a:spcBef>
                          <a:spcPts val="0"/>
                        </a:spcBef>
                        <a:spcAft>
                          <a:spcPts val="0"/>
                        </a:spcAft>
                      </a:pPr>
                      <a:r>
                        <a:rPr lang="tr-TR" sz="1700" b="1" i="0">
                          <a:solidFill>
                            <a:srgbClr val="FFFFFF"/>
                          </a:solidFill>
                          <a:latin typeface="Calibri"/>
                        </a:rPr>
                        <a:t>Gerekçe (kitap verisi)</a:t>
                      </a:r>
                    </a:p>
                  </a:txBody>
                  <a:tcPr marL="54864" marR="54864" marT="18288" marB="18288" anchor="ctr">
                    <a:solidFill>
                      <a:srgbClr val="2E7D32"/>
                    </a:solidFill>
                  </a:tcPr>
                </a:tc>
              </a:tr>
              <a:tr h="603504">
                <a:tc>
                  <a:txBody>
                    <a:bodyPr wrap="square"/>
                    <a:lstStyle/>
                    <a:p>
                      <a:pPr algn="l">
                        <a:spcBef>
                          <a:spcPts val="0"/>
                        </a:spcBef>
                        <a:spcAft>
                          <a:spcPts val="0"/>
                        </a:spcAft>
                      </a:pPr>
                      <a:r>
                        <a:rPr lang="tr-TR" sz="2000" b="0" i="0">
                          <a:solidFill>
                            <a:srgbClr val="262626"/>
                          </a:solidFill>
                          <a:latin typeface="Calibri"/>
                        </a:rPr>
                        <a:t>İtalya</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X</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r>
                        <a:rPr lang="tr-TR" sz="2000" b="0" i="0">
                          <a:solidFill>
                            <a:srgbClr val="262626"/>
                          </a:solidFill>
                          <a:latin typeface="Calibri"/>
                        </a:rPr>
                        <a:t>Birincil sektörde çalışan %3,6 (s. 153)</a:t>
                      </a:r>
                    </a:p>
                  </a:txBody>
                  <a:tcPr marL="54864" marR="54864" marT="18288" marB="18288" anchor="ctr">
                    <a:solidFill>
                      <a:srgbClr val="FFFFFF"/>
                    </a:solidFill>
                  </a:tcPr>
                </a:tc>
              </a:tr>
              <a:tr h="603504">
                <a:tc>
                  <a:txBody>
                    <a:bodyPr wrap="square"/>
                    <a:lstStyle/>
                    <a:p>
                      <a:pPr algn="l">
                        <a:spcBef>
                          <a:spcPts val="0"/>
                        </a:spcBef>
                        <a:spcAft>
                          <a:spcPts val="0"/>
                        </a:spcAft>
                      </a:pPr>
                      <a:r>
                        <a:rPr lang="tr-TR" sz="2000" b="0" i="0">
                          <a:solidFill>
                            <a:srgbClr val="262626"/>
                          </a:solidFill>
                          <a:latin typeface="Calibri"/>
                        </a:rPr>
                        <a:t>Çad</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X</a:t>
                      </a: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Tarımda çalışan %69,1; tarımın GSYİH payı %34,2</a:t>
                      </a:r>
                    </a:p>
                  </a:txBody>
                  <a:tcPr marL="54864" marR="54864" marT="18288" marB="18288" anchor="ctr">
                    <a:solidFill>
                      <a:srgbClr val="E3F1E4"/>
                    </a:solidFill>
                  </a:tcPr>
                </a:tc>
              </a:tr>
              <a:tr h="603504">
                <a:tc>
                  <a:txBody>
                    <a:bodyPr wrap="square"/>
                    <a:lstStyle/>
                    <a:p>
                      <a:pPr algn="l">
                        <a:spcBef>
                          <a:spcPts val="0"/>
                        </a:spcBef>
                        <a:spcAft>
                          <a:spcPts val="0"/>
                        </a:spcAft>
                      </a:pPr>
                      <a:r>
                        <a:rPr lang="tr-TR" sz="2000" b="0" i="0">
                          <a:solidFill>
                            <a:srgbClr val="262626"/>
                          </a:solidFill>
                          <a:latin typeface="Calibri"/>
                        </a:rPr>
                        <a:t>Romanya</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X *</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Birincil: çalışan %17,9, GSYİH %4,2; üçüncül GSYİH %66,6</a:t>
                      </a:r>
                    </a:p>
                  </a:txBody>
                  <a:tcPr marL="54864" marR="54864" marT="18288" marB="18288" anchor="ctr">
                    <a:solidFill>
                      <a:srgbClr val="FFFFFF"/>
                    </a:solidFill>
                  </a:tcPr>
                </a:tc>
              </a:tr>
              <a:tr h="603504">
                <a:tc>
                  <a:txBody>
                    <a:bodyPr wrap="square"/>
                    <a:lstStyle/>
                    <a:p>
                      <a:pPr algn="l">
                        <a:spcBef>
                          <a:spcPts val="0"/>
                        </a:spcBef>
                        <a:spcAft>
                          <a:spcPts val="0"/>
                        </a:spcAft>
                      </a:pPr>
                      <a:r>
                        <a:rPr lang="tr-TR" sz="2000" b="0" i="0">
                          <a:solidFill>
                            <a:srgbClr val="262626"/>
                          </a:solidFill>
                          <a:latin typeface="Calibri"/>
                        </a:rPr>
                        <a:t>Brezilya</a:t>
                      </a:r>
                    </a:p>
                  </a:txBody>
                  <a:tcPr marL="54864" marR="54864" marT="18288" marB="18288" anchor="ctr">
                    <a:solidFill>
                      <a:srgbClr val="E3F1E4"/>
                    </a:solidFill>
                  </a:tcPr>
                </a:tc>
                <a:tc>
                  <a:txBody>
                    <a:bodyPr wrap="square"/>
                    <a:lstStyle/>
                    <a:p>
                      <a:pPr algn="ctr">
                        <a:spcBef>
                          <a:spcPts val="0"/>
                        </a:spcBef>
                        <a:spcAft>
                          <a:spcPts val="0"/>
                        </a:spcAft>
                      </a:pPr>
                      <a:r>
                        <a:rPr lang="tr-TR" sz="2000" b="0" i="0">
                          <a:solidFill>
                            <a:srgbClr val="262626"/>
                          </a:solidFill>
                          <a:latin typeface="Calibri"/>
                        </a:rPr>
                        <a:t>X *</a:t>
                      </a:r>
                    </a:p>
                  </a:txBody>
                  <a:tcPr marL="54864" marR="54864" marT="18288" marB="18288" anchor="ctr">
                    <a:solidFill>
                      <a:srgbClr val="E3F1E4"/>
                    </a:solidFill>
                  </a:tcPr>
                </a:tc>
                <a:tc>
                  <a:txBody>
                    <a:bodyPr wrap="square"/>
                    <a:lstStyle/>
                    <a:p>
                      <a:pPr algn="ctr">
                        <a:spcBef>
                          <a:spcPts val="0"/>
                        </a:spcBef>
                        <a:spcAft>
                          <a:spcPts val="0"/>
                        </a:spcAft>
                      </a:pPr>
                    </a:p>
                  </a:txBody>
                  <a:tcPr marL="54864" marR="54864" marT="18288" marB="18288" anchor="ctr">
                    <a:solidFill>
                      <a:srgbClr val="E3F1E4"/>
                    </a:solidFill>
                  </a:tcPr>
                </a:tc>
                <a:tc>
                  <a:txBody>
                    <a:bodyPr wrap="square"/>
                    <a:lstStyle/>
                    <a:p>
                      <a:pPr algn="l">
                        <a:spcBef>
                          <a:spcPts val="0"/>
                        </a:spcBef>
                        <a:spcAft>
                          <a:spcPts val="0"/>
                        </a:spcAft>
                      </a:pPr>
                      <a:r>
                        <a:rPr lang="tr-TR" sz="1800" b="0" i="0">
                          <a:solidFill>
                            <a:srgbClr val="262626"/>
                          </a:solidFill>
                          <a:latin typeface="Calibri"/>
                        </a:rPr>
                        <a:t>Birincil: çalışan %8,2, GSYİH %6,9; üçüncül çalışan %71,6</a:t>
                      </a:r>
                    </a:p>
                  </a:txBody>
                  <a:tcPr marL="54864" marR="54864" marT="18288" marB="18288" anchor="ctr">
                    <a:solidFill>
                      <a:srgbClr val="E3F1E4"/>
                    </a:solidFill>
                  </a:tcPr>
                </a:tc>
              </a:tr>
              <a:tr h="603504">
                <a:tc>
                  <a:txBody>
                    <a:bodyPr wrap="square"/>
                    <a:lstStyle/>
                    <a:p>
                      <a:pPr algn="l">
                        <a:spcBef>
                          <a:spcPts val="0"/>
                        </a:spcBef>
                        <a:spcAft>
                          <a:spcPts val="0"/>
                        </a:spcAft>
                      </a:pPr>
                      <a:r>
                        <a:rPr lang="tr-TR" sz="2000" b="0" i="0">
                          <a:solidFill>
                            <a:srgbClr val="262626"/>
                          </a:solidFill>
                          <a:latin typeface="Calibri"/>
                        </a:rPr>
                        <a:t>Kanada</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X</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Tarımda çalışan %1,3; hizmet GSYİH payı %73,3</a:t>
                      </a:r>
                    </a:p>
                  </a:txBody>
                  <a:tcPr marL="54864" marR="54864" marT="18288" marB="18288" anchor="ctr">
                    <a:solidFill>
                      <a:srgbClr val="FFFFFF"/>
                    </a:solidFill>
                  </a:tcPr>
                </a:tc>
              </a:tr>
            </a:tbl>
          </a:graphicData>
        </a:graphic>
      </p:graphicFrame>
      <p:sp>
        <p:nvSpPr>
          <p:cNvPr id="7" name="Rounded Rectangle 6"/>
          <p:cNvSpPr/>
          <p:nvPr/>
        </p:nvSpPr>
        <p:spPr>
          <a:xfrm>
            <a:off x="502920" y="4965192"/>
            <a:ext cx="11185855" cy="12344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 Kitap iki kategori verir. Romanya ve Brezilya'nın verileri kesin bir ayrım için yeterince belirgin değildir: verilere dayanan gerekçeli her cevap kabul edilir.</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153-155</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99 / 210</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Verilerle ve saygıyla konuşuruz</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TARAFSIZ YORUM</a:t>
            </a:r>
          </a:p>
        </p:txBody>
      </p:sp>
      <p:sp>
        <p:nvSpPr>
          <p:cNvPr id="6" name="Rounded Rectangle 5"/>
          <p:cNvSpPr/>
          <p:nvPr/>
        </p:nvSpPr>
        <p:spPr>
          <a:xfrm>
            <a:off x="502920" y="1261872"/>
            <a:ext cx="11185855" cy="10515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5156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Ülkelerin gelişmişlik seviyelerine yönelik yorum ve düşüncelerin tarafsız bir şekilde paylaşılması sağlanır (program).</a:t>
            </a:r>
          </a:p>
        </p:txBody>
      </p:sp>
      <p:sp>
        <p:nvSpPr>
          <p:cNvPr id="9" name="Rounded Rectangle 8"/>
          <p:cNvSpPr/>
          <p:nvPr/>
        </p:nvSpPr>
        <p:spPr>
          <a:xfrm>
            <a:off x="502920" y="2496312"/>
            <a:ext cx="3594506" cy="237744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496312"/>
            <a:ext cx="3594506" cy="530352"/>
          </a:xfrm>
          <a:prstGeom prst="roundRect">
            <a:avLst>
              <a:gd name="adj" fmla="val 25000"/>
            </a:avLst>
          </a:prstGeom>
          <a:solidFill>
            <a:srgbClr val="2C6E8F"/>
          </a:solidFill>
          <a:ln>
            <a:noFill/>
          </a:ln>
          <a:effectLst/>
        </p:spPr>
        <p:txBody>
          <a:bodyPr rtlCol="0" anchor="ctr"/>
          <a:lstStyle/>
          <a:p/>
        </p:txBody>
      </p:sp>
      <p:sp>
        <p:nvSpPr>
          <p:cNvPr id="11" name="Rectangle 10"/>
          <p:cNvSpPr/>
          <p:nvPr/>
        </p:nvSpPr>
        <p:spPr>
          <a:xfrm>
            <a:off x="502920" y="2761488"/>
            <a:ext cx="3594506" cy="265176"/>
          </a:xfrm>
          <a:prstGeom prst="rect">
            <a:avLst/>
          </a:prstGeom>
          <a:solidFill>
            <a:srgbClr val="2C6E8F"/>
          </a:solidFill>
          <a:ln>
            <a:noFill/>
          </a:ln>
          <a:effectLst/>
        </p:spPr>
        <p:txBody>
          <a:bodyPr rtlCol="0" anchor="ctr"/>
          <a:lstStyle/>
          <a:p/>
        </p:txBody>
      </p:sp>
      <p:sp>
        <p:nvSpPr>
          <p:cNvPr id="12" name="TextBox 11"/>
          <p:cNvSpPr txBox="1"/>
          <p:nvPr/>
        </p:nvSpPr>
        <p:spPr>
          <a:xfrm>
            <a:off x="594360" y="24963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Veriyle söyle</a:t>
            </a:r>
          </a:p>
        </p:txBody>
      </p:sp>
      <p:sp>
        <p:nvSpPr>
          <p:cNvPr id="13" name="TextBox 12"/>
          <p:cNvSpPr txBox="1"/>
          <p:nvPr/>
        </p:nvSpPr>
        <p:spPr>
          <a:xfrm>
            <a:off x="612648" y="309981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“Çad'da çalışanların %69,1'i tarımdadır.”</a:t>
            </a:r>
          </a:p>
        </p:txBody>
      </p:sp>
      <p:sp>
        <p:nvSpPr>
          <p:cNvPr id="14" name="Rounded Rectangle 13"/>
          <p:cNvSpPr/>
          <p:nvPr/>
        </p:nvSpPr>
        <p:spPr>
          <a:xfrm>
            <a:off x="4298594" y="2496312"/>
            <a:ext cx="3594506" cy="237744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496312"/>
            <a:ext cx="3594506" cy="530352"/>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4298594" y="2761488"/>
            <a:ext cx="3594506" cy="265176"/>
          </a:xfrm>
          <a:prstGeom prst="rect">
            <a:avLst/>
          </a:prstGeom>
          <a:solidFill>
            <a:srgbClr val="4F4F4F"/>
          </a:solidFill>
          <a:ln>
            <a:noFill/>
          </a:ln>
          <a:effectLst/>
        </p:spPr>
        <p:txBody>
          <a:bodyPr rtlCol="0" anchor="ctr"/>
          <a:lstStyle/>
          <a:p/>
        </p:txBody>
      </p:sp>
      <p:sp>
        <p:nvSpPr>
          <p:cNvPr id="17" name="TextBox 16"/>
          <p:cNvSpPr txBox="1"/>
          <p:nvPr/>
        </p:nvSpPr>
        <p:spPr>
          <a:xfrm>
            <a:off x="4390034" y="24963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Kaynağı göster</a:t>
            </a:r>
          </a:p>
        </p:txBody>
      </p:sp>
      <p:sp>
        <p:nvSpPr>
          <p:cNvPr id="18" name="TextBox 17"/>
          <p:cNvSpPr txBox="1"/>
          <p:nvPr/>
        </p:nvSpPr>
        <p:spPr>
          <a:xfrm>
            <a:off x="4408322" y="309981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Hangi tablo, hangi yıl, kitabın kaçıncı sayfası?</a:t>
            </a:r>
          </a:p>
        </p:txBody>
      </p:sp>
      <p:sp>
        <p:nvSpPr>
          <p:cNvPr id="19" name="Rounded Rectangle 18"/>
          <p:cNvSpPr/>
          <p:nvPr/>
        </p:nvSpPr>
        <p:spPr>
          <a:xfrm>
            <a:off x="8094268" y="2496312"/>
            <a:ext cx="3594506" cy="237744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496312"/>
            <a:ext cx="3594506" cy="530352"/>
          </a:xfrm>
          <a:prstGeom prst="roundRect">
            <a:avLst>
              <a:gd name="adj" fmla="val 25000"/>
            </a:avLst>
          </a:prstGeom>
          <a:solidFill>
            <a:srgbClr val="2E7D5B"/>
          </a:solidFill>
          <a:ln>
            <a:noFill/>
          </a:ln>
          <a:effectLst/>
        </p:spPr>
        <p:txBody>
          <a:bodyPr rtlCol="0" anchor="ctr"/>
          <a:lstStyle/>
          <a:p/>
        </p:txBody>
      </p:sp>
      <p:sp>
        <p:nvSpPr>
          <p:cNvPr id="21" name="Rectangle 20"/>
          <p:cNvSpPr/>
          <p:nvPr/>
        </p:nvSpPr>
        <p:spPr>
          <a:xfrm>
            <a:off x="8094268" y="2761488"/>
            <a:ext cx="3594506" cy="265176"/>
          </a:xfrm>
          <a:prstGeom prst="rect">
            <a:avLst/>
          </a:prstGeom>
          <a:solidFill>
            <a:srgbClr val="2E7D5B"/>
          </a:solidFill>
          <a:ln>
            <a:noFill/>
          </a:ln>
          <a:effectLst/>
        </p:spPr>
        <p:txBody>
          <a:bodyPr rtlCol="0" anchor="ctr"/>
          <a:lstStyle/>
          <a:p/>
        </p:txBody>
      </p:sp>
      <p:sp>
        <p:nvSpPr>
          <p:cNvPr id="22" name="TextBox 21"/>
          <p:cNvSpPr txBox="1"/>
          <p:nvPr/>
        </p:nvSpPr>
        <p:spPr>
          <a:xfrm>
            <a:off x="8185708" y="249631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FFFFFF"/>
                </a:solidFill>
                <a:latin typeface="Calibri"/>
              </a:rPr>
              <a:t>Yargılama</a:t>
            </a:r>
          </a:p>
        </p:txBody>
      </p:sp>
      <p:sp>
        <p:nvSpPr>
          <p:cNvPr id="23" name="TextBox 22"/>
          <p:cNvSpPr txBox="1"/>
          <p:nvPr/>
        </p:nvSpPr>
        <p:spPr>
          <a:xfrm>
            <a:off x="8203996" y="3099816"/>
            <a:ext cx="3375050" cy="1700784"/>
          </a:xfrm>
          <a:prstGeom prst="rect">
            <a:avLst/>
          </a:prstGeom>
          <a:noFill/>
        </p:spPr>
        <p:txBody>
          <a:bodyPr wrap="square" anchor="t" lIns="73152" rIns="73152" tIns="36576" bIns="36576">
            <a:noAutofit/>
          </a:bodyPr>
          <a:lstStyle/>
          <a:p>
            <a:pPr algn="l">
              <a:spcBef>
                <a:spcPts val="0"/>
              </a:spcBef>
              <a:spcAft>
                <a:spcPts val="0"/>
              </a:spcAft>
            </a:pPr>
            <a:r>
              <a:rPr lang="tr-TR" sz="2400" b="0" i="0">
                <a:solidFill>
                  <a:srgbClr val="262626"/>
                </a:solidFill>
                <a:latin typeface="Calibri"/>
              </a:rPr>
              <a:t>Ülkeyi ve insanlarını küçümseyen ifade kullanma; sayıyı yorumla, insanı değil.</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100 / 210</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karşılaştırma metni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ÇALIŞMA YAPRAĞI</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61872"/>
            <a:ext cx="118872" cy="1097280"/>
          </a:xfrm>
          <a:prstGeom prst="rect">
            <a:avLst/>
          </a:prstGeom>
          <a:solidFill>
            <a:srgbClr val="2C6E8F"/>
          </a:solidFill>
          <a:ln>
            <a:noFill/>
          </a:ln>
          <a:effectLst/>
        </p:spPr>
        <p:txBody>
          <a:bodyPr rtlCol="0" anchor="ctr"/>
          <a:lstStyle/>
          <a:p/>
        </p:txBody>
      </p:sp>
      <p:sp>
        <p:nvSpPr>
          <p:cNvPr id="8" name="TextBox 7"/>
          <p:cNvSpPr txBox="1"/>
          <p:nvPr/>
        </p:nvSpPr>
        <p:spPr>
          <a:xfrm>
            <a:off x="777240" y="1261872"/>
            <a:ext cx="10774375" cy="10972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Aşağıda verilen kavramları kullanarak farklı gelişmişlik seviyesine sahip ülkeleri karşılaştırabilmeye yönelik bir metin oluşturarak arkadaşlarınızla paylaşınız.</a:t>
            </a:r>
          </a:p>
        </p:txBody>
      </p:sp>
      <p:sp>
        <p:nvSpPr>
          <p:cNvPr id="9" name="Rounded Rectangle 8"/>
          <p:cNvSpPr/>
          <p:nvPr/>
        </p:nvSpPr>
        <p:spPr>
          <a:xfrm>
            <a:off x="502920" y="2496312"/>
            <a:ext cx="2105497" cy="100584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000" b="1" i="0">
                <a:solidFill>
                  <a:srgbClr val="2C6E8F"/>
                </a:solidFill>
                <a:latin typeface="Calibri"/>
              </a:rPr>
              <a:t>Ekonomik Faaliyet</a:t>
            </a:r>
          </a:p>
        </p:txBody>
      </p:sp>
      <p:sp>
        <p:nvSpPr>
          <p:cNvPr id="10" name="Rounded Rectangle 9"/>
          <p:cNvSpPr/>
          <p:nvPr/>
        </p:nvSpPr>
        <p:spPr>
          <a:xfrm>
            <a:off x="2773009" y="2496312"/>
            <a:ext cx="2105497" cy="100584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000" b="1" i="0">
                <a:solidFill>
                  <a:srgbClr val="2C6E8F"/>
                </a:solidFill>
                <a:latin typeface="Calibri"/>
              </a:rPr>
              <a:t>Ekonomik Sektör</a:t>
            </a:r>
          </a:p>
        </p:txBody>
      </p:sp>
      <p:sp>
        <p:nvSpPr>
          <p:cNvPr id="11" name="Rounded Rectangle 10"/>
          <p:cNvSpPr/>
          <p:nvPr/>
        </p:nvSpPr>
        <p:spPr>
          <a:xfrm>
            <a:off x="5043098" y="2496312"/>
            <a:ext cx="2105497" cy="100584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000" b="1" i="0">
                <a:solidFill>
                  <a:srgbClr val="2C6E8F"/>
                </a:solidFill>
                <a:latin typeface="Calibri"/>
              </a:rPr>
              <a:t>Gayrisafi Millî Hasıla (GSMH)</a:t>
            </a:r>
          </a:p>
        </p:txBody>
      </p:sp>
      <p:sp>
        <p:nvSpPr>
          <p:cNvPr id="12" name="Rounded Rectangle 11"/>
          <p:cNvSpPr/>
          <p:nvPr/>
        </p:nvSpPr>
        <p:spPr>
          <a:xfrm>
            <a:off x="7313187" y="2496312"/>
            <a:ext cx="2105497" cy="100584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1900" b="1" i="0">
                <a:solidFill>
                  <a:srgbClr val="2C6E8F"/>
                </a:solidFill>
                <a:latin typeface="Calibri"/>
              </a:rPr>
              <a:t>Gayrisafi Yurt İçi Hasıla (GSYİH)</a:t>
            </a:r>
          </a:p>
        </p:txBody>
      </p:sp>
      <p:sp>
        <p:nvSpPr>
          <p:cNvPr id="13" name="Rounded Rectangle 12"/>
          <p:cNvSpPr/>
          <p:nvPr/>
        </p:nvSpPr>
        <p:spPr>
          <a:xfrm>
            <a:off x="9583276" y="2496312"/>
            <a:ext cx="2105497" cy="1005840"/>
          </a:xfrm>
          <a:prstGeom prst="roundRect">
            <a:avLst>
              <a:gd name="adj" fmla="val 25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2000" b="1" i="0">
                <a:solidFill>
                  <a:srgbClr val="2C6E8F"/>
                </a:solidFill>
                <a:latin typeface="Calibri"/>
              </a:rPr>
              <a:t>Gelişmişlik</a:t>
            </a:r>
          </a:p>
        </p:txBody>
      </p:sp>
      <p:sp>
        <p:nvSpPr>
          <p:cNvPr id="14" name="Rounded Rectangle 13"/>
          <p:cNvSpPr/>
          <p:nvPr/>
        </p:nvSpPr>
        <p:spPr>
          <a:xfrm>
            <a:off x="502920" y="3685032"/>
            <a:ext cx="11185855" cy="1051560"/>
          </a:xfrm>
          <a:prstGeom prst="roundRect">
            <a:avLst>
              <a:gd name="adj" fmla="val 8000"/>
            </a:avLst>
          </a:prstGeom>
          <a:solidFill>
            <a:srgbClr val="E3ECF5"/>
          </a:solidFill>
          <a:ln>
            <a:noFill/>
          </a:ln>
          <a:effectLst/>
        </p:spPr>
        <p:txBody>
          <a:bodyPr rtlCol="0" anchor="ctr" wrap="square" lIns="228600" rIns="228600" tIns="73152" bIns="73152">
            <a:noAutofit/>
          </a:bodyPr>
          <a:lstStyle/>
          <a:p>
            <a:pPr algn="l">
              <a:spcBef>
                <a:spcPts val="0"/>
              </a:spcBef>
              <a:spcAft>
                <a:spcPts val="200"/>
              </a:spcAft>
            </a:pPr>
            <a:r>
              <a:rPr lang="tr-TR" sz="1900" b="1" i="0">
                <a:solidFill>
                  <a:srgbClr val="2C6E8F"/>
                </a:solidFill>
                <a:latin typeface="Calibri"/>
              </a:rPr>
              <a:t>GSMH (sözlük, s. 227): </a:t>
            </a:r>
          </a:p>
          <a:p>
            <a:pPr algn="l">
              <a:spcBef>
                <a:spcPts val="0"/>
              </a:spcBef>
              <a:spcAft>
                <a:spcPts val="0"/>
              </a:spcAft>
            </a:pPr>
            <a:r>
              <a:rPr lang="tr-TR" sz="1900" b="0" i="0">
                <a:solidFill>
                  <a:srgbClr val="262626"/>
                </a:solidFill>
                <a:latin typeface="Calibri"/>
              </a:rPr>
              <a:t>Ekonomide belli bir dönemde ülke vatandaşlarınca üretilen nihai mal ve hizmetlerin piyasa değeri.</a:t>
            </a:r>
          </a:p>
        </p:txBody>
      </p:sp>
      <p:sp>
        <p:nvSpPr>
          <p:cNvPr id="15" name="Rounded Rectangle 14"/>
          <p:cNvSpPr/>
          <p:nvPr/>
        </p:nvSpPr>
        <p:spPr>
          <a:xfrm>
            <a:off x="502920" y="4873752"/>
            <a:ext cx="11185855" cy="1371601"/>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800" b="0" i="0">
                <a:solidFill>
                  <a:srgbClr val="262626"/>
                </a:solidFill>
                <a:latin typeface="Calibri"/>
              </a:rPr>
              <a:t>Yardım eden kalıp: … ve … ekonomik faaliyetler ve sektörler bakımından karşılaştırıldığında … · …'da çalışanların %…'i … sektöründedir · GSYİH'de en büyük pay … · Bu göstergelere göre … gelişmiş, … az gelişmiş bir ülkedir, çünkü … .</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156</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101 / 210</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örnek metin</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YAZ</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Beş kavramı kullanarak farklı gelişmişlik seviyesine sahip iki ülkeyi karşılaştıran kısa bir metin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102 / 210</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Çalışma yaprağı: örnek metin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Beş kavramı kullanarak farklı gelişmişlik seviyesine sahip iki ülkeyi karşılaştıran kısa bir metin yazın.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1800" b="1" i="0">
                <a:solidFill>
                  <a:srgbClr val="2E7D32"/>
                </a:solidFill>
                <a:latin typeface="Calibri"/>
              </a:rPr>
              <a:t>Örnek cevap</a:t>
            </a:r>
          </a:p>
          <a:p>
            <a:pPr algn="l">
              <a:spcBef>
                <a:spcPts val="0"/>
              </a:spcBef>
              <a:spcAft>
                <a:spcPts val="0"/>
              </a:spcAft>
            </a:pPr>
            <a:r>
              <a:rPr lang="tr-TR" sz="1800" b="0" i="0">
                <a:solidFill>
                  <a:srgbClr val="262626"/>
                </a:solidFill>
                <a:latin typeface="Calibri"/>
              </a:rPr>
              <a:t>Ekonomik faaliyetler, faaliyetin özelliklerine göre ekonomik sektörlere ayrılır. Kanada ve Çad'da çalışan nüfusun sektörlere dağılımı çok farklıdır: Kanada'da çalışanların %79,5'i hizmette, Çad'da %69,1'i tarımdadır. Bir ülkenin sınırları içinde bir yılda üretilen mal ve hizmetlerin değeri olan gayrisafi yurt içi hasılanın (GSYİH) Kanada'da %73,3'ü hizmetten gelir; Çad'da tarımın payı %34,2'dir. Çad'da tarım çalışanların çoğunu istihdam ettiği hâlde GSYİH'nin üçte birini üretir, çünkü birincil sektörün ürünlerinin katma değeri düşüktür. Gayrisafi millî hasıla (GSMH) ise ülke vatandaşlarınca üretilen mal ve hizmetlerin değeridir. Bu göstergelere göre Kanada'nın gelişmişlik seviyesi yüksek, Çad'ınki düşüktür.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103 / 210</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Gelecek derse hazırlık: Türkiye ekonomisi</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HAZIRLIK</a:t>
            </a:r>
          </a:p>
        </p:txBody>
      </p:sp>
      <p:sp>
        <p:nvSpPr>
          <p:cNvPr id="6" name="Rounded Rectangle 5"/>
          <p:cNvSpPr/>
          <p:nvPr/>
        </p:nvSpPr>
        <p:spPr>
          <a:xfrm>
            <a:off x="502920" y="1261872"/>
            <a:ext cx="11185855" cy="852678"/>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261872"/>
            <a:ext cx="1600200" cy="85267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8" name="TextBox 7"/>
          <p:cNvSpPr txBox="1"/>
          <p:nvPr/>
        </p:nvSpPr>
        <p:spPr>
          <a:xfrm>
            <a:off x="2240280" y="1261872"/>
            <a:ext cx="8122615" cy="852678"/>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Ekonomik sektörlerin Türkiye ekonomisindeki yeri ile ilgili oluşturacağınız tablo, grafik, şekil ve/veya diyagramın amacını belirleyiniz.</a:t>
            </a:r>
          </a:p>
        </p:txBody>
      </p:sp>
      <p:sp>
        <p:nvSpPr>
          <p:cNvPr id="9" name="Rounded Rectangle 8"/>
          <p:cNvSpPr/>
          <p:nvPr/>
        </p:nvSpPr>
        <p:spPr>
          <a:xfrm>
            <a:off x="10545775" y="1413891"/>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sınıfta</a:t>
            </a:r>
          </a:p>
        </p:txBody>
      </p:sp>
      <p:sp>
        <p:nvSpPr>
          <p:cNvPr id="10" name="Rounded Rectangle 9"/>
          <p:cNvSpPr/>
          <p:nvPr/>
        </p:nvSpPr>
        <p:spPr>
          <a:xfrm>
            <a:off x="502920" y="2242566"/>
            <a:ext cx="11185855" cy="852678"/>
          </a:xfrm>
          <a:prstGeom prst="roundRect">
            <a:avLst>
              <a:gd name="adj" fmla="val 8000"/>
            </a:avLst>
          </a:prstGeom>
          <a:solidFill>
            <a:srgbClr val="F0F0F0"/>
          </a:solidFill>
          <a:ln>
            <a:noFill/>
          </a:ln>
          <a:effectLst/>
        </p:spPr>
        <p:txBody>
          <a:bodyPr rtlCol="0" anchor="ctr"/>
          <a:lstStyle/>
          <a:p/>
        </p:txBody>
      </p:sp>
      <p:sp>
        <p:nvSpPr>
          <p:cNvPr id="11" name="Rounded Rectangle 10"/>
          <p:cNvSpPr/>
          <p:nvPr/>
        </p:nvSpPr>
        <p:spPr>
          <a:xfrm>
            <a:off x="502920" y="2242566"/>
            <a:ext cx="1600200" cy="85267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2" name="TextBox 11"/>
          <p:cNvSpPr txBox="1"/>
          <p:nvPr/>
        </p:nvSpPr>
        <p:spPr>
          <a:xfrm>
            <a:off x="2240280" y="2242566"/>
            <a:ext cx="9357055" cy="852678"/>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Belirlediğiniz amaca uygun oluşturacağınız tablo, grafik, şekil ve/veya diyagramları hazırlarken kullanacağınız (cetvel, pergel, boya kalemi vb.) araç gereçleri temin ediniz.</a:t>
            </a:r>
          </a:p>
        </p:txBody>
      </p:sp>
      <p:sp>
        <p:nvSpPr>
          <p:cNvPr id="13" name="Rounded Rectangle 12"/>
          <p:cNvSpPr/>
          <p:nvPr/>
        </p:nvSpPr>
        <p:spPr>
          <a:xfrm>
            <a:off x="502920" y="3223260"/>
            <a:ext cx="11185855" cy="852678"/>
          </a:xfrm>
          <a:prstGeom prst="roundRect">
            <a:avLst>
              <a:gd name="adj" fmla="val 8000"/>
            </a:avLst>
          </a:prstGeom>
          <a:solidFill>
            <a:srgbClr val="F0F0F0"/>
          </a:solidFill>
          <a:ln>
            <a:noFill/>
          </a:ln>
          <a:effectLst/>
        </p:spPr>
        <p:txBody>
          <a:bodyPr rtlCol="0" anchor="ctr"/>
          <a:lstStyle/>
          <a:p/>
        </p:txBody>
      </p:sp>
      <p:sp>
        <p:nvSpPr>
          <p:cNvPr id="14" name="Rounded Rectangle 13"/>
          <p:cNvSpPr/>
          <p:nvPr/>
        </p:nvSpPr>
        <p:spPr>
          <a:xfrm>
            <a:off x="502920" y="3223260"/>
            <a:ext cx="1600200" cy="85267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5" name="TextBox 14"/>
          <p:cNvSpPr txBox="1"/>
          <p:nvPr/>
        </p:nvSpPr>
        <p:spPr>
          <a:xfrm>
            <a:off x="2240280" y="3223260"/>
            <a:ext cx="9357055" cy="852678"/>
          </a:xfrm>
          <a:prstGeom prst="rect">
            <a:avLst/>
          </a:prstGeom>
          <a:noFill/>
        </p:spPr>
        <p:txBody>
          <a:bodyPr wrap="square" anchor="ctr" lIns="73152" rIns="73152" tIns="36576" bIns="36576">
            <a:noAutofit/>
          </a:bodyPr>
          <a:lstStyle/>
          <a:p>
            <a:pPr algn="l">
              <a:spcBef>
                <a:spcPts val="0"/>
              </a:spcBef>
              <a:spcAft>
                <a:spcPts val="0"/>
              </a:spcAft>
            </a:pPr>
            <a:r>
              <a:rPr lang="tr-TR" sz="1650" b="0" i="0">
                <a:solidFill>
                  <a:srgbClr val="262626"/>
                </a:solidFill>
                <a:latin typeface="Calibri"/>
              </a:rPr>
              <a:t>Tablo, grafik, şekil ve/veya diyagramın hazırlanması sürecinde Türkiye'de ekonomik sektörlerin istihdam ve gayrisafi yurt içi hasıladaki yerine ilişkin ihtiyaç duyulan verileri Türkiye İstatistik Kurumunun (TÜİK) genel ağ adresinden temin ediniz.</a:t>
            </a:r>
          </a:p>
        </p:txBody>
      </p:sp>
      <p:sp>
        <p:nvSpPr>
          <p:cNvPr id="16" name="Rounded Rectangle 15"/>
          <p:cNvSpPr/>
          <p:nvPr/>
        </p:nvSpPr>
        <p:spPr>
          <a:xfrm>
            <a:off x="502920" y="4203954"/>
            <a:ext cx="11185855" cy="852678"/>
          </a:xfrm>
          <a:prstGeom prst="roundRect">
            <a:avLst>
              <a:gd name="adj" fmla="val 8000"/>
            </a:avLst>
          </a:prstGeom>
          <a:solidFill>
            <a:srgbClr val="F0F0F0"/>
          </a:solidFill>
          <a:ln>
            <a:noFill/>
          </a:ln>
          <a:effectLst/>
        </p:spPr>
        <p:txBody>
          <a:bodyPr rtlCol="0" anchor="ctr"/>
          <a:lstStyle/>
          <a:p/>
        </p:txBody>
      </p:sp>
      <p:sp>
        <p:nvSpPr>
          <p:cNvPr id="17" name="Rounded Rectangle 16"/>
          <p:cNvSpPr/>
          <p:nvPr/>
        </p:nvSpPr>
        <p:spPr>
          <a:xfrm>
            <a:off x="502920" y="4203954"/>
            <a:ext cx="1600200" cy="852678"/>
          </a:xfrm>
          <a:prstGeom prst="roundRect">
            <a:avLst>
              <a:gd name="adj" fmla="val 8000"/>
            </a:avLst>
          </a:prstGeom>
          <a:solidFill>
            <a:srgbClr val="C25B1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a:t>
            </a:r>
          </a:p>
        </p:txBody>
      </p:sp>
      <p:sp>
        <p:nvSpPr>
          <p:cNvPr id="18" name="TextBox 17"/>
          <p:cNvSpPr txBox="1"/>
          <p:nvPr/>
        </p:nvSpPr>
        <p:spPr>
          <a:xfrm>
            <a:off x="2240280" y="4203954"/>
            <a:ext cx="9357055" cy="852678"/>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Temin ettiğiniz verileri tasnif ederek sınıflandırınız.</a:t>
            </a:r>
          </a:p>
        </p:txBody>
      </p:sp>
      <p:sp>
        <p:nvSpPr>
          <p:cNvPr id="19" name="Rounded Rectangle 18"/>
          <p:cNvSpPr/>
          <p:nvPr/>
        </p:nvSpPr>
        <p:spPr>
          <a:xfrm>
            <a:off x="502920" y="5148071"/>
            <a:ext cx="3594506" cy="109728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502920" y="5148071"/>
            <a:ext cx="3594506" cy="530352"/>
          </a:xfrm>
          <a:prstGeom prst="roundRect">
            <a:avLst>
              <a:gd name="adj" fmla="val 25000"/>
            </a:avLst>
          </a:prstGeom>
          <a:solidFill>
            <a:srgbClr val="C25B1F"/>
          </a:solidFill>
          <a:ln>
            <a:noFill/>
          </a:ln>
          <a:effectLst/>
        </p:spPr>
        <p:txBody>
          <a:bodyPr rtlCol="0" anchor="ctr"/>
          <a:lstStyle/>
          <a:p/>
        </p:txBody>
      </p:sp>
      <p:sp>
        <p:nvSpPr>
          <p:cNvPr id="21" name="Rectangle 20"/>
          <p:cNvSpPr/>
          <p:nvPr/>
        </p:nvSpPr>
        <p:spPr>
          <a:xfrm>
            <a:off x="502920" y="5413247"/>
            <a:ext cx="3594506" cy="265176"/>
          </a:xfrm>
          <a:prstGeom prst="rect">
            <a:avLst/>
          </a:prstGeom>
          <a:solidFill>
            <a:srgbClr val="C25B1F"/>
          </a:solidFill>
          <a:ln>
            <a:noFill/>
          </a:ln>
          <a:effectLst/>
        </p:spPr>
        <p:txBody>
          <a:bodyPr rtlCol="0" anchor="ctr"/>
          <a:lstStyle/>
          <a:p/>
        </p:txBody>
      </p:sp>
      <p:sp>
        <p:nvSpPr>
          <p:cNvPr id="22" name="TextBox 21"/>
          <p:cNvSpPr txBox="1"/>
          <p:nvPr/>
        </p:nvSpPr>
        <p:spPr>
          <a:xfrm>
            <a:off x="594360" y="514807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Bugün</a:t>
            </a:r>
          </a:p>
        </p:txBody>
      </p:sp>
      <p:sp>
        <p:nvSpPr>
          <p:cNvPr id="23" name="TextBox 22"/>
          <p:cNvSpPr txBox="1"/>
          <p:nvPr/>
        </p:nvSpPr>
        <p:spPr>
          <a:xfrm>
            <a:off x="612648" y="5751575"/>
            <a:ext cx="3375050" cy="4206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Amaç cümlesi sınıfta</a:t>
            </a:r>
          </a:p>
        </p:txBody>
      </p:sp>
      <p:sp>
        <p:nvSpPr>
          <p:cNvPr id="24" name="Rounded Rectangle 23"/>
          <p:cNvSpPr/>
          <p:nvPr/>
        </p:nvSpPr>
        <p:spPr>
          <a:xfrm>
            <a:off x="4298594" y="5148071"/>
            <a:ext cx="3594506" cy="1097280"/>
          </a:xfrm>
          <a:prstGeom prst="roundRect">
            <a:avLst>
              <a:gd name="adj" fmla="val 5000"/>
            </a:avLst>
          </a:prstGeom>
          <a:solidFill>
            <a:srgbClr val="F0F0F0"/>
          </a:solidFill>
          <a:ln>
            <a:noFill/>
          </a:ln>
          <a:effectLst/>
        </p:spPr>
        <p:txBody>
          <a:bodyPr rtlCol="0" anchor="ctr"/>
          <a:lstStyle/>
          <a:p/>
        </p:txBody>
      </p:sp>
      <p:sp>
        <p:nvSpPr>
          <p:cNvPr id="25" name="Rounded Rectangle 24"/>
          <p:cNvSpPr/>
          <p:nvPr/>
        </p:nvSpPr>
        <p:spPr>
          <a:xfrm>
            <a:off x="4298594" y="5148071"/>
            <a:ext cx="3594506" cy="530352"/>
          </a:xfrm>
          <a:prstGeom prst="roundRect">
            <a:avLst>
              <a:gd name="adj" fmla="val 25000"/>
            </a:avLst>
          </a:prstGeom>
          <a:solidFill>
            <a:srgbClr val="4F4F4F"/>
          </a:solidFill>
          <a:ln>
            <a:noFill/>
          </a:ln>
          <a:effectLst/>
        </p:spPr>
        <p:txBody>
          <a:bodyPr rtlCol="0" anchor="ctr"/>
          <a:lstStyle/>
          <a:p/>
        </p:txBody>
      </p:sp>
      <p:sp>
        <p:nvSpPr>
          <p:cNvPr id="26" name="Rectangle 25"/>
          <p:cNvSpPr/>
          <p:nvPr/>
        </p:nvSpPr>
        <p:spPr>
          <a:xfrm>
            <a:off x="4298594" y="5413247"/>
            <a:ext cx="3594506" cy="265176"/>
          </a:xfrm>
          <a:prstGeom prst="rect">
            <a:avLst/>
          </a:prstGeom>
          <a:solidFill>
            <a:srgbClr val="4F4F4F"/>
          </a:solidFill>
          <a:ln>
            <a:noFill/>
          </a:ln>
          <a:effectLst/>
        </p:spPr>
        <p:txBody>
          <a:bodyPr rtlCol="0" anchor="ctr"/>
          <a:lstStyle/>
          <a:p/>
        </p:txBody>
      </p:sp>
      <p:sp>
        <p:nvSpPr>
          <p:cNvPr id="27" name="TextBox 26"/>
          <p:cNvSpPr txBox="1"/>
          <p:nvPr/>
        </p:nvSpPr>
        <p:spPr>
          <a:xfrm>
            <a:off x="4390034" y="514807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8-12 Mart</a:t>
            </a:r>
          </a:p>
        </p:txBody>
      </p:sp>
      <p:sp>
        <p:nvSpPr>
          <p:cNvPr id="28" name="TextBox 27"/>
          <p:cNvSpPr txBox="1"/>
          <p:nvPr/>
        </p:nvSpPr>
        <p:spPr>
          <a:xfrm>
            <a:off x="4408322" y="5751575"/>
            <a:ext cx="3375050" cy="4206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Ara tatil: zorunlu iş yok</a:t>
            </a:r>
          </a:p>
        </p:txBody>
      </p:sp>
      <p:sp>
        <p:nvSpPr>
          <p:cNvPr id="29" name="Rounded Rectangle 28"/>
          <p:cNvSpPr/>
          <p:nvPr/>
        </p:nvSpPr>
        <p:spPr>
          <a:xfrm>
            <a:off x="8094268" y="5148071"/>
            <a:ext cx="3594506" cy="1097280"/>
          </a:xfrm>
          <a:prstGeom prst="roundRect">
            <a:avLst>
              <a:gd name="adj" fmla="val 5000"/>
            </a:avLst>
          </a:prstGeom>
          <a:solidFill>
            <a:srgbClr val="F0F0F0"/>
          </a:solidFill>
          <a:ln>
            <a:noFill/>
          </a:ln>
          <a:effectLst/>
        </p:spPr>
        <p:txBody>
          <a:bodyPr rtlCol="0" anchor="ctr"/>
          <a:lstStyle/>
          <a:p/>
        </p:txBody>
      </p:sp>
      <p:sp>
        <p:nvSpPr>
          <p:cNvPr id="30" name="Rounded Rectangle 29"/>
          <p:cNvSpPr/>
          <p:nvPr/>
        </p:nvSpPr>
        <p:spPr>
          <a:xfrm>
            <a:off x="8094268" y="5148071"/>
            <a:ext cx="3594506" cy="530352"/>
          </a:xfrm>
          <a:prstGeom prst="roundRect">
            <a:avLst>
              <a:gd name="adj" fmla="val 25000"/>
            </a:avLst>
          </a:prstGeom>
          <a:solidFill>
            <a:srgbClr val="2C6E8F"/>
          </a:solidFill>
          <a:ln>
            <a:noFill/>
          </a:ln>
          <a:effectLst/>
        </p:spPr>
        <p:txBody>
          <a:bodyPr rtlCol="0" anchor="ctr"/>
          <a:lstStyle/>
          <a:p/>
        </p:txBody>
      </p:sp>
      <p:sp>
        <p:nvSpPr>
          <p:cNvPr id="31" name="Rectangle 30"/>
          <p:cNvSpPr/>
          <p:nvPr/>
        </p:nvSpPr>
        <p:spPr>
          <a:xfrm>
            <a:off x="8094268" y="5413247"/>
            <a:ext cx="3594506" cy="265176"/>
          </a:xfrm>
          <a:prstGeom prst="rect">
            <a:avLst/>
          </a:prstGeom>
          <a:solidFill>
            <a:srgbClr val="2C6E8F"/>
          </a:solidFill>
          <a:ln>
            <a:noFill/>
          </a:ln>
          <a:effectLst/>
        </p:spPr>
        <p:txBody>
          <a:bodyPr rtlCol="0" anchor="ctr"/>
          <a:lstStyle/>
          <a:p/>
        </p:txBody>
      </p:sp>
      <p:sp>
        <p:nvSpPr>
          <p:cNvPr id="32" name="TextBox 31"/>
          <p:cNvSpPr txBox="1"/>
          <p:nvPr/>
        </p:nvSpPr>
        <p:spPr>
          <a:xfrm>
            <a:off x="8185708" y="5148071"/>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23. haftanın dersine kadar</a:t>
            </a:r>
          </a:p>
        </p:txBody>
      </p:sp>
      <p:sp>
        <p:nvSpPr>
          <p:cNvPr id="33" name="TextBox 32"/>
          <p:cNvSpPr txBox="1"/>
          <p:nvPr/>
        </p:nvSpPr>
        <p:spPr>
          <a:xfrm>
            <a:off x="8203996" y="5751575"/>
            <a:ext cx="3375050" cy="42062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Veri: okul kütüphanesi ya da ev</a:t>
            </a:r>
          </a:p>
        </p:txBody>
      </p:sp>
      <p:sp>
        <p:nvSpPr>
          <p:cNvPr id="34" name="TextBox 3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35" name="Rounded Rectangle 3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157</a:t>
            </a:r>
          </a:p>
        </p:txBody>
      </p:sp>
      <p:sp>
        <p:nvSpPr>
          <p:cNvPr id="36" name="TextBox 3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104 / 210</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Amacını yaz</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AMAÇ</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Hazırlığın 1. maddesi: Türkiye ekonomisindeki sektörlerle ilgili hazırlayacağın tablo ya da grafiğin amacını bir cümleyle yaz.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105 / 210</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Amacını yaz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Hazırlığın 1. maddesi: Türkiye ekonomisindeki sektörlerle ilgili hazırlayacağın tablo ya da grafiğin amacını bir cümleyle yaz.</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“Türkiye'de çalışan nüfusun tarım, sanayi ve hizmet sektörlerine dağılımının yıllara göre nasıl değiştiğini göstermek.”</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“Bir yılda sektörlerin Türkiye'nin gayrisafi yurt içi hasılasındaki paylarını karşılaştırmak.”</a:t>
            </a:r>
          </a:p>
          <a:p>
            <a:pPr algn="l">
              <a:spcBef>
                <a:spcPts val="0"/>
              </a:spcBef>
              <a:spcAft>
                <a:spcPts val="0"/>
              </a:spcAft>
            </a:pPr>
            <a:r>
              <a:rPr lang="tr-TR" sz="2200" b="1" i="0">
                <a:solidFill>
                  <a:srgbClr val="262626"/>
                </a:solidFill>
                <a:latin typeface="Calibri"/>
              </a:rPr>
              <a:t>İyi amaç cümlesi: neyi (istihdam ya da GSYİH), hangi sektörleri ve hangi zamanı gösterdiğini söyler.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157</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106 / 210</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00" b="1" i="0">
                <a:solidFill>
                  <a:srgbClr val="262626"/>
                </a:solidFill>
                <a:latin typeface="Calibri"/>
              </a:rPr>
              <a:t>Belirli bir zaman diliminde (genellikle 1 yılda) bir ülkenin coğrafi sınırları içerisinde üretilmiş bütün mal ve hizmetlerin piyasa fiyatlarıyla değerlendirilmiş hâline ne ad verilir?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Gayrisafi millî hasıla (GSMH)</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Gayrisafi yurt içi hasıla (GSYİH)</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Katma değer</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İstihdam</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Kişi başına düşen millî gelir</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107 / 210</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6</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200" b="1" i="0">
                <a:solidFill>
                  <a:srgbClr val="262626"/>
                </a:solidFill>
                <a:latin typeface="Calibri"/>
              </a:rPr>
              <a:t>Belirli bir zaman diliminde (genellikle 1 yılda) bir ülkenin coğrafi sınırları içerisinde üretilmiş bütün mal ve hizmetlerin piyasa fiyatlarıyla değerlendirilmiş hâline ne ad verilir?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Gayrisafi millî hasıla (GSMH)</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Gayrisafi yurt içi hasıla (GSYİH)</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Katma değer</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İstihdam</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Kişi başına düşen millî gelir</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153 Bilgi Notu. GSMH ise sözlüğe göre ülke vatandaşlarınca üretilen nihai mal ve hizmetlerin piyasa değeridir (s. 227): GSYİH 'ülkenin sınırları içinde', GSMH 'ülkenin vatandaşlarınca' diye ayrılır.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108 / 210</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Kanada ve Çad'da çalışan nüfusun sektörlere dağılımı nasıl farklıdır?</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Çalışan nüfusun dağılımı gelişmişliği anlamak için tek başına yeterli midir? Neden?</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GSYİH ile GSMH arasındaki farkı bir cümleyle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153-156</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109 / 210</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Çalışma kâğıdı 7-8. maddeler: beş ülke karşılaştırması ve çalışma yaprağı metni (sınıfta başladığın metni tamamla).</a:t>
            </a:r>
          </a:p>
          <a:p>
            <a:pPr algn="l" marL="323206" indent="-323206">
              <a:spcBef>
                <a:spcPts val="0"/>
              </a:spcBef>
              <a:spcAft>
                <a:spcPts val="1200"/>
              </a:spcAft>
            </a:pPr>
            <a:r>
              <a:rPr lang="tr-TR" sz="2600" b="1" i="0">
                <a:solidFill>
                  <a:srgbClr val="2C6E8F"/>
                </a:solidFill>
                <a:latin typeface="Calibri"/>
              </a:rPr>
              <a:t>•  </a:t>
            </a:r>
            <a:r>
              <a:rPr lang="tr-TR" sz="2600" b="0" i="0">
                <a:solidFill>
                  <a:srgbClr val="262626"/>
                </a:solidFill>
                <a:latin typeface="Calibri"/>
              </a:rPr>
              <a:t>23. haftanın hazırlığı (s. 157, 2-4): araç gereç, TÜİK verisi, tasnif — derse kadar; tatile zorunlu iş yok.</a:t>
            </a:r>
          </a:p>
          <a:p>
            <a:pPr algn="l" marL="323206" indent="-323206">
              <a:spcBef>
                <a:spcPts val="0"/>
              </a:spcBef>
              <a:spcAft>
                <a:spcPts val="0"/>
              </a:spcAft>
            </a:pPr>
            <a:r>
              <a:rPr lang="tr-TR" sz="2600" b="1" i="0">
                <a:solidFill>
                  <a:srgbClr val="2C6E8F"/>
                </a:solidFill>
                <a:latin typeface="Calibri"/>
              </a:rPr>
              <a:t>•  </a:t>
            </a:r>
            <a:r>
              <a:rPr lang="tr-TR" sz="2600" b="0" i="0">
                <a:solidFill>
                  <a:srgbClr val="262626"/>
                </a:solidFill>
                <a:latin typeface="Calibri"/>
              </a:rPr>
              <a:t>Veriyi okul kütüphanesinde ya da evde bilgisayarla bul; bulamazsan derste kitabın verileriyle çalışacaksın.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157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110 / 210</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5. Ünite: Ekonomik Faaliyetler ve Etkileri</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GNL-COG10-SN-U5 — 22. hafta · Ekonomik Sektörlere Göre Ülkelerin Gelişmişlik Seviyesi (slayt 75-110)</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