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40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66" r:id="rId118"/>
    <p:sldId id="367" r:id="rId119"/>
    <p:sldId id="368" r:id="rId120"/>
    <p:sldId id="369" r:id="rId121"/>
    <p:sldId id="370" r:id="rId122"/>
    <p:sldId id="371" r:id="rId123"/>
    <p:sldId id="372" r:id="rId124"/>
    <p:sldId id="373" r:id="rId125"/>
    <p:sldId id="374" r:id="rId126"/>
    <p:sldId id="375" r:id="rId127"/>
    <p:sldId id="376" r:id="rId128"/>
    <p:sldId id="377" r:id="rId129"/>
    <p:sldId id="378" r:id="rId130"/>
    <p:sldId id="379" r:id="rId131"/>
    <p:sldId id="380" r:id="rId132"/>
    <p:sldId id="381" r:id="rId133"/>
    <p:sldId id="382" r:id="rId134"/>
    <p:sldId id="383" r:id="rId135"/>
    <p:sldId id="384" r:id="rId136"/>
    <p:sldId id="385" r:id="rId137"/>
    <p:sldId id="386" r:id="rId138"/>
    <p:sldId id="387" r:id="rId139"/>
    <p:sldId id="388" r:id="rId140"/>
    <p:sldId id="389" r:id="rId141"/>
    <p:sldId id="390" r:id="rId142"/>
    <p:sldId id="391" r:id="rId143"/>
    <p:sldId id="392" r:id="rId144"/>
    <p:sldId id="393" r:id="rId145"/>
    <p:sldId id="394" r:id="rId146"/>
    <p:sldId id="395" r:id="rId147"/>
    <p:sldId id="396" r:id="rId148"/>
    <p:sldId id="397" r:id="rId149"/>
    <p:sldId id="398" r:id="rId150"/>
    <p:sldId id="399" r:id="rId151"/>
    <p:sldId id="400" r:id="rId152"/>
    <p:sldId id="401" r:id="rId153"/>
    <p:sldId id="402" r:id="rId154"/>
    <p:sldId id="403" r:id="rId155"/>
    <p:sldId id="404" r:id="rId156"/>
    <p:sldId id="405" r:id="rId47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47" Type="http://schemas.openxmlformats.org/officeDocument/2006/relationships/slide" Target="slides/slide40.xml"/><Relationship Id="rId118" Type="http://schemas.openxmlformats.org/officeDocument/2006/relationships/slide" Target="slides/slide1.xml"/><Relationship Id="rId119" Type="http://schemas.openxmlformats.org/officeDocument/2006/relationships/slide" Target="slides/slide2.xml"/><Relationship Id="rId120" Type="http://schemas.openxmlformats.org/officeDocument/2006/relationships/slide" Target="slides/slide3.xml"/><Relationship Id="rId121" Type="http://schemas.openxmlformats.org/officeDocument/2006/relationships/slide" Target="slides/slide4.xml"/><Relationship Id="rId122" Type="http://schemas.openxmlformats.org/officeDocument/2006/relationships/slide" Target="slides/slide5.xml"/><Relationship Id="rId123" Type="http://schemas.openxmlformats.org/officeDocument/2006/relationships/slide" Target="slides/slide6.xml"/><Relationship Id="rId124" Type="http://schemas.openxmlformats.org/officeDocument/2006/relationships/slide" Target="slides/slide7.xml"/><Relationship Id="rId125" Type="http://schemas.openxmlformats.org/officeDocument/2006/relationships/slide" Target="slides/slide8.xml"/><Relationship Id="rId126" Type="http://schemas.openxmlformats.org/officeDocument/2006/relationships/slide" Target="slides/slide9.xml"/><Relationship Id="rId127" Type="http://schemas.openxmlformats.org/officeDocument/2006/relationships/slide" Target="slides/slide10.xml"/><Relationship Id="rId128" Type="http://schemas.openxmlformats.org/officeDocument/2006/relationships/slide" Target="slides/slide11.xml"/><Relationship Id="rId129" Type="http://schemas.openxmlformats.org/officeDocument/2006/relationships/slide" Target="slides/slide12.xml"/><Relationship Id="rId130" Type="http://schemas.openxmlformats.org/officeDocument/2006/relationships/slide" Target="slides/slide13.xml"/><Relationship Id="rId131" Type="http://schemas.openxmlformats.org/officeDocument/2006/relationships/slide" Target="slides/slide14.xml"/><Relationship Id="rId132" Type="http://schemas.openxmlformats.org/officeDocument/2006/relationships/slide" Target="slides/slide15.xml"/><Relationship Id="rId133" Type="http://schemas.openxmlformats.org/officeDocument/2006/relationships/slide" Target="slides/slide16.xml"/><Relationship Id="rId134" Type="http://schemas.openxmlformats.org/officeDocument/2006/relationships/slide" Target="slides/slide17.xml"/><Relationship Id="rId135" Type="http://schemas.openxmlformats.org/officeDocument/2006/relationships/slide" Target="slides/slide18.xml"/><Relationship Id="rId136" Type="http://schemas.openxmlformats.org/officeDocument/2006/relationships/slide" Target="slides/slide19.xml"/><Relationship Id="rId137" Type="http://schemas.openxmlformats.org/officeDocument/2006/relationships/slide" Target="slides/slide20.xml"/><Relationship Id="rId138" Type="http://schemas.openxmlformats.org/officeDocument/2006/relationships/slide" Target="slides/slide21.xml"/><Relationship Id="rId139" Type="http://schemas.openxmlformats.org/officeDocument/2006/relationships/slide" Target="slides/slide22.xml"/><Relationship Id="rId140" Type="http://schemas.openxmlformats.org/officeDocument/2006/relationships/slide" Target="slides/slide23.xml"/><Relationship Id="rId141" Type="http://schemas.openxmlformats.org/officeDocument/2006/relationships/slide" Target="slides/slide24.xml"/><Relationship Id="rId142" Type="http://schemas.openxmlformats.org/officeDocument/2006/relationships/slide" Target="slides/slide25.xml"/><Relationship Id="rId143" Type="http://schemas.openxmlformats.org/officeDocument/2006/relationships/slide" Target="slides/slide26.xml"/><Relationship Id="rId144" Type="http://schemas.openxmlformats.org/officeDocument/2006/relationships/slide" Target="slides/slide27.xml"/><Relationship Id="rId145" Type="http://schemas.openxmlformats.org/officeDocument/2006/relationships/slide" Target="slides/slide28.xml"/><Relationship Id="rId146" Type="http://schemas.openxmlformats.org/officeDocument/2006/relationships/slide" Target="slides/slide29.xml"/><Relationship Id="rId147" Type="http://schemas.openxmlformats.org/officeDocument/2006/relationships/slide" Target="slides/slide30.xml"/><Relationship Id="rId148" Type="http://schemas.openxmlformats.org/officeDocument/2006/relationships/slide" Target="slides/slide31.xml"/><Relationship Id="rId149" Type="http://schemas.openxmlformats.org/officeDocument/2006/relationships/slide" Target="slides/slide32.xml"/><Relationship Id="rId150" Type="http://schemas.openxmlformats.org/officeDocument/2006/relationships/slide" Target="slides/slide33.xml"/><Relationship Id="rId151" Type="http://schemas.openxmlformats.org/officeDocument/2006/relationships/slide" Target="slides/slide34.xml"/><Relationship Id="rId152" Type="http://schemas.openxmlformats.org/officeDocument/2006/relationships/slide" Target="slides/slide35.xml"/><Relationship Id="rId153" Type="http://schemas.openxmlformats.org/officeDocument/2006/relationships/slide" Target="slides/slide36.xml"/><Relationship Id="rId154" Type="http://schemas.openxmlformats.org/officeDocument/2006/relationships/slide" Target="slides/slide37.xml"/><Relationship Id="rId155" Type="http://schemas.openxmlformats.org/officeDocument/2006/relationships/slide" Target="slides/slide38.xml"/><Relationship Id="rId156" Type="http://schemas.openxmlformats.org/officeDocument/2006/relationships/slide" Target="slides/slide39.xml"/></Relationships>
</file>

<file path=ppt/charts/_rels/chart8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8.xlsx"/></Relationships>
</file>

<file path=ppt/charts/_rels/chart9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9.xlsx"/></Relationships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title>
      <c:tx>
        <c:rich>
          <a:bodyPr/>
          <a:lstStyle/>
          <a:p>
            <a:r>
              <a:rPr sz="1700" b="1">
                <a:solidFill>
                  <a:srgbClr val="262626"/>
                </a:solidFill>
                <a:latin typeface="Calibri"/>
              </a:rPr>
              <a:t>Türkiye'de çalışan nüfusun yıllara göre ekonomik sektörlere dağılım yüzdeleri</a:t>
            </a:r>
          </a:p>
        </c:rich>
      </c:tx>
      <c:layout/>
      <c:overlay val="0"/>
    </c:title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TARIM</c:v>
                </c:pt>
              </c:strCache>
            </c:strRef>
          </c:tx>
          <c:spPr>
            <a:solidFill>
              <a:srgbClr val="2E7D5B"/>
            </a:solidFill>
          </c:spPr>
          <c:cat>
            <c:strRef>
              <c:f>Sheet1!$A$2:$A$4</c:f>
              <c:strCache>
                <c:ptCount val="3"/>
                <c:pt idx="0">
                  <c:v>1990</c:v>
                </c:pt>
                <c:pt idx="1">
                  <c:v>2018</c:v>
                </c:pt>
                <c:pt idx="2">
                  <c:v>2025</c:v>
                </c:pt>
              </c:strCache>
            </c:strRef>
          </c:cat>
          <c:val>
            <c:numRef>
              <c:f>Sheet1!$B$2:$B$4</c:f>
              <c:numCache>
                <c:formatCode>0.0</c:formatCode>
                <c:ptCount val="3"/>
                <c:pt idx="0">
                  <c:v>46.8</c:v>
                </c:pt>
                <c:pt idx="1">
                  <c:v>18.4</c:v>
                </c:pt>
                <c:pt idx="2">
                  <c:v>14.6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SANAYİ</c:v>
                </c:pt>
              </c:strCache>
            </c:strRef>
          </c:tx>
          <c:spPr>
            <a:solidFill>
              <a:srgbClr val="C0392B"/>
            </a:solidFill>
          </c:spPr>
          <c:cat>
            <c:strRef>
              <c:f>Sheet1!$A$2:$A$4</c:f>
              <c:strCache>
                <c:ptCount val="3"/>
                <c:pt idx="0">
                  <c:v>1990</c:v>
                </c:pt>
                <c:pt idx="1">
                  <c:v>2018</c:v>
                </c:pt>
                <c:pt idx="2">
                  <c:v>2025</c:v>
                </c:pt>
              </c:strCache>
            </c:strRef>
          </c:cat>
          <c:val>
            <c:numRef>
              <c:f>Sheet1!$C$2:$C$4</c:f>
              <c:numCache>
                <c:formatCode>0.0</c:formatCode>
                <c:ptCount val="3"/>
                <c:pt idx="0">
                  <c:v>20.3</c:v>
                </c:pt>
                <c:pt idx="1">
                  <c:v>26.7</c:v>
                </c:pt>
                <c:pt idx="2">
                  <c:v>27.6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HİZMET</c:v>
                </c:pt>
              </c:strCache>
            </c:strRef>
          </c:tx>
          <c:spPr>
            <a:solidFill>
              <a:srgbClr val="2C7FB8"/>
            </a:solidFill>
          </c:spPr>
          <c:cat>
            <c:strRef>
              <c:f>Sheet1!$A$2:$A$4</c:f>
              <c:strCache>
                <c:ptCount val="3"/>
                <c:pt idx="0">
                  <c:v>1990</c:v>
                </c:pt>
                <c:pt idx="1">
                  <c:v>2018</c:v>
                </c:pt>
                <c:pt idx="2">
                  <c:v>2025</c:v>
                </c:pt>
              </c:strCache>
            </c:strRef>
          </c:cat>
          <c:val>
            <c:numRef>
              <c:f>Sheet1!$D$2:$D$4</c:f>
              <c:numCache>
                <c:formatCode>0.0</c:formatCode>
                <c:ptCount val="3"/>
                <c:pt idx="0">
                  <c:v>32.9</c:v>
                </c:pt>
                <c:pt idx="1">
                  <c:v>54.9</c:v>
                </c:pt>
                <c:pt idx="2">
                  <c:v>57.8</c:v>
                </c:pt>
              </c:numCache>
            </c:numRef>
          </c:val>
        </c:ser>
        <c:dLbls>
          <c:numFmt formatCode="General" sourceLinked="0"/>
          <c:txPr>
            <a:bodyPr wrap="none"/>
            <a:lstStyle/>
            <a:p>
              <a:pPr>
                <a:defRPr sz="1300" b="0">
                  <a:solidFill>
                    <a:srgbClr val="262626"/>
                  </a:solidFill>
                  <a:latin typeface="Calibri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8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500" b="0">
                <a:solidFill>
                  <a:srgbClr val="262626"/>
                </a:solidFill>
                <a:latin typeface="Calibri"/>
              </a:defRPr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max val="65.0"/>
          <c:min val="0.0"/>
        </c:scaling>
        <c:delete val="0"/>
        <c:axPos val="l"/>
        <c:majorGridlines/>
        <c:numFmt formatCode="&quot;%&quot;0" sourceLinked="0"/>
        <c:majorTickMark val="out"/>
        <c:minorTickMark val="none"/>
        <c:tickLblPos val="nextTo"/>
        <c:txPr>
          <a:bodyPr/>
          <a:lstStyle/>
          <a:p>
            <a:pPr>
              <a:defRPr sz="1300" b="0">
                <a:solidFill>
                  <a:srgbClr val="262626"/>
                </a:solidFill>
                <a:latin typeface="Calibri"/>
              </a:defRPr>
            </a:pPr>
          </a:p>
        </c:txPr>
        <c:crossAx val="-2068027336"/>
        <c:crosses val="autoZero"/>
      </c:valAx>
    </c:plotArea>
    <c:legend>
      <c:legendPos val="t"/>
      <c:overlay val="0"/>
      <c:txPr>
        <a:bodyPr/>
        <a:lstStyle/>
        <a:p>
          <a:pPr>
            <a:defRPr sz="1500" b="0">
              <a:solidFill>
                <a:srgbClr val="262626"/>
              </a:solidFill>
              <a:latin typeface="Calibri"/>
            </a:defRPr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chart>
    <c:title>
      <c:tx>
        <c:rich>
          <a:bodyPr/>
          <a:lstStyle/>
          <a:p>
            <a:r>
              <a:rPr sz="1800" b="1">
                <a:solidFill>
                  <a:srgbClr val="262626"/>
                </a:solidFill>
                <a:latin typeface="Calibri"/>
              </a:rPr>
              <a:t>Türkiye'de çalışan nüfusun sektörlere dağılımı (2025)</a:t>
            </a:r>
          </a:p>
        </c:rich>
      </c:tx>
      <c:layout/>
      <c:overlay val="0"/>
    </c:title>
    <c:autoTitleDeleted val="0"/>
    <c:plotArea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Türkiye'de çalışan nüfusun sektörlere dağılımı (2025)</c:v>
                </c:pt>
              </c:strCache>
            </c:strRef>
          </c:tx>
          <c:dPt>
            <c:idx val="0"/>
            <c:spPr>
              <a:solidFill>
                <a:srgbClr val="2E7D5B"/>
              </a:solidFill>
            </c:spPr>
          </c:dPt>
          <c:dPt>
            <c:idx val="1"/>
            <c:spPr>
              <a:solidFill>
                <a:srgbClr val="C0392B"/>
              </a:solidFill>
            </c:spPr>
          </c:dPt>
          <c:dPt>
            <c:idx val="2"/>
            <c:spPr>
              <a:solidFill>
                <a:srgbClr val="2C7FB8"/>
              </a:solidFill>
            </c:spPr>
          </c:dPt>
          <c:cat>
            <c:strRef>
              <c:f>Sheet1!$A$2:$A$4</c:f>
              <c:strCache>
                <c:ptCount val="3"/>
                <c:pt idx="0">
                  <c:v>TARIM</c:v>
                </c:pt>
                <c:pt idx="1">
                  <c:v>SANAYİ</c:v>
                </c:pt>
                <c:pt idx="2">
                  <c:v>HİZMET</c:v>
                </c:pt>
              </c:strCache>
            </c:strRef>
          </c:cat>
          <c:val>
            <c:numRef>
              <c:f>Sheet1!$B$2:$B$4</c:f>
              <c:numCache>
                <c:formatCode>0.0</c:formatCode>
                <c:ptCount val="3"/>
                <c:pt idx="0">
                  <c:v>14.6</c:v>
                </c:pt>
                <c:pt idx="1">
                  <c:v>27.6</c:v>
                </c:pt>
                <c:pt idx="2">
                  <c:v>57.8</c:v>
                </c:pt>
              </c:numCache>
            </c:numRef>
          </c:val>
        </c:ser>
        <c:dLbls>
          <c:numFmt formatCode="&quot;%&quot;General" sourceLinked="0"/>
          <c:txPr>
            <a:bodyPr wrap="none"/>
            <a:lstStyle/>
            <a:p>
              <a:pPr>
                <a:defRPr sz="1600" b="1">
                  <a:solidFill>
                    <a:srgbClr val="262626"/>
                  </a:solidFill>
                  <a:latin typeface="Calibri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Chart>
    </c:plotArea>
    <c:legend>
      <c:legendPos val="b"/>
      <c:overlay val="0"/>
      <c:txPr>
        <a:bodyPr/>
        <a:lstStyle/>
        <a:p>
          <a:pPr>
            <a:defRPr sz="1400" b="0">
              <a:solidFill>
                <a:srgbClr val="262626"/>
              </a:solidFill>
              <a:latin typeface="Calibri"/>
            </a:defRPr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1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1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1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1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1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1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1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1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1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notesSlide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Ünitenin üçüncü öğrenme çıktısını ve altı süreç bileşenini göstermek.</a:t>
            </a:r>
          </a:p>
          <a:p/>
          <a:p>
            <a:r>
              <a:t>NASIL: 'Bugün Türkiye'ye bakıyoruz: çalışanlarımız hangi sektörlerde, bu nasıl değişti? Kendi grafiğimizi çizeceğiz.' Altı bileşen ikişer ikişer tek satırdadır; a, b, c ve e'nin ortak başı ('Ekonomik sektörlerin Türkiye ekonomisindeki yeri ve önemine ilişkin oluşturacağı tablo, grafik, şekil ve/veya …') yere sığması için '…' ile kısaltılmıştır; tam metinler programda ve ders planındadır. d ve e 24. haftanın bilgi görseliyle tamamlanır.</a:t>
            </a:r>
          </a:p>
          <a:p/>
          <a:p>
            <a:r>
              <a:t>KAYNAK: Program (2026) COĞ.10.5.3 a-e.</a:t>
            </a:r>
          </a:p>
          <a:p/>
          <a:p>
            <a:r>
              <a:t>NOT: 18 Mart Çanakkale Zaferi ve Şehitleri Anma Günü bu haftadadır (tatil değildir); kitabın 5.3 metni Birinci Dünya Savaşı sonrası Millî Mücadele ile başlar.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akışı.</a:t>
            </a:r>
          </a:p>
          <a:p/>
          <a:p>
            <a:r>
              <a:t>NASIL: Politikalar, Grafik 5.3, grafik türü seçimi ve çizim birinci ders saatidir; üç soru, kontrol listesi, paylaşım ve performans duyurusu ikinci ders saatidir. Kitap etkinliğe 40+40 dk verir; bu planda etkinlik yaklaşık 39 dk'dır (çizim 13 · sorular 14 · kontrol listesi 6 · paylaşım 6).</a:t>
            </a:r>
          </a:p>
          <a:p/>
          <a:p>
            <a:r>
              <a:t>KAYNAK: Ders planı, 23. hafta akışı; kitap s. 157-160.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22. haftada duyurulan ders öncesi hazırlığı (s. 157, 1-4) kontrol etmek.</a:t>
            </a:r>
          </a:p>
          <a:p/>
          <a:p>
            <a:r>
              <a:t>SÜRE: Aşama 5 dk (ayraç ve yol dâhil): kontrol 2 dk, tahmin sorusu 2 dk.</a:t>
            </a:r>
          </a:p>
          <a:p/>
          <a:p>
            <a:r>
              <a:t>NASIL: Parmak kaldırmayla sayın; kayıt P2 'derse hazırlık' gözlemine girer (örnek zümre kararında %15). Veri getiremeyen öğrenci ders kitabının verileriyle çalışır: Grafik 5.3 (s. 157) ve s. 167 tablosu (Türkiye'de yıllara göre çalışan nüfusun sektörel dağılımı). İnternet erişimi olmayan öğrenciler için öğretmen TÜİK'in resmî tablosunun çıktısını getirmiştir. Telefon kullanılmaz.</a:t>
            </a:r>
          </a:p>
          <a:p/>
          <a:p>
            <a:r>
              <a:t>KAYNAK: Kitap s. 157 'Gelecek Derse Hazırlık', s. 167 tablosu.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Ön bilgiyi yoklamak ve merak uyandırmak (köprü kurma).</a:t>
            </a:r>
          </a:p>
          <a:p/>
          <a:p>
            <a:r>
              <a:t>NASIL: Önce parmakla oylama: tarım 1, sanayi 2, hizmet 3. Doğru-yanlış demeden cevaba geçin.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Tahmini kitap verisiyle karşılaştırmak.</a:t>
            </a:r>
          </a:p>
          <a:p/>
          <a:p>
            <a:r>
              <a:t>BEKLENEN CEVAP: Değerler kitabın 5.3 metninden ve Grafik 5.3'tendir.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Türkiye ekonomisinin geçirdiği dönemleri kitabın sırasıyla göstermek (COĞ.10.5.3 için bağlam).</a:t>
            </a:r>
          </a:p>
          <a:p/>
          <a:p>
            <a:r>
              <a:t>SÜRE: Aşama 7 dk: şerit 4 dk, soru 3 dk.</a:t>
            </a:r>
          </a:p>
          <a:p/>
          <a:p>
            <a:r>
              <a:t>NASIL: Şeridi soldan sağa okutun; her basamakta 'liberal mi, devletçi mi?' diye sorun. İzmir İktisat Kongresi ve Lozan Antlaşması'nın ticari hükümleri Atatürk döneminin ekonomi uygulamalarıdır; Atatürkçülük bağlantısını yalnız kitabın verdiği bu iki olayla kurun. Kitap Kongre'nin tarihini vermez: Kongre'nin 1923'te bağımsızlığı ilan eden Türkiye'nin ilk ekonomi politikalarını şekillendirdiğini ve Lozan'ın 'Kongrenin hemen ardından' imzalandığını söyler.</a:t>
            </a:r>
          </a:p>
          <a:p/>
          <a:p>
            <a:r>
              <a:t>KAYNAK: Kitap s. 157 5.3 metni.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Politikalarla çalışan nüfus arasındaki ilişkiyi kurmak.</a:t>
            </a:r>
          </a:p>
          <a:p/>
          <a:p>
            <a:r>
              <a:t>NASIL: İkililer 1 dakika konuşur; iki cevap alın.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İkinci madde bir çıkarımdır: kitap ihracat odaklı modelin sektörlere etkisini ayrıca anlatmaz; ulaşım, ticaret ve finansın üçüncül sektörde olduğu s. 148-149'dadır. Öğrencinin farklı gerekçeli yorumları kabul edilir.</a:t>
            </a:r>
          </a:p>
          <a:p/>
          <a:p>
            <a:r>
              <a:t>KAYNAK: Kitap s. 148-149,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Türkiye'de çalışan nüfusun sektörel dağılımının 1990-2025 değişimini okumak (COĞ.10.5.3 e: grafiği amaca uygun kullanma — örnek).</a:t>
            </a:r>
          </a:p>
          <a:p/>
          <a:p>
            <a:r>
              <a:t>SÜRE: Aşama 9 dk: grafik 3 dk, okuma sorusu 3 dk, yoklama 3 dk.</a:t>
            </a:r>
          </a:p>
          <a:p/>
          <a:p>
            <a:r>
              <a:t>NASIL: Önce başlığı, yılları ve renkleri okutun. 'Hangi renk her yıl kısalıyor? Hangisi uzuyor?' Kitap metninde aynı değerler yazılıdır.</a:t>
            </a:r>
          </a:p>
          <a:p/>
          <a:p>
            <a:r>
              <a:t>KAYNAK: Kitap s. 157 Grafik 5.3 ve metin (değerler sayfa görüntüsünden doğrulandı, 17.10.2026).</a:t>
            </a:r>
          </a:p>
          <a:p/>
          <a:p>
            <a:r>
              <a:t>NOT: Kitap düzeltmeleri (s. 157 metni): '%20,3'i ikincil' → '%20,3'ü' (yüzde yirmi virgül üç); '26,7'si ikincil' → '%26,7'si'; '%57,8', üçüncül' → '%57,8'i üçüncül'. Grafik kitap değerleriyle yeniden çizilmiştir. Karekod videosu EBA girişlidir; isterseniz kendi hesabınızla tahtada açın, öğrenciye karekod okutturmayın: Türkiye'de Sektörlere Göre Yerli Üretimin Ülke Ekonomisine Katkısı (Video) (s. 157): https://ders.eba.gov.tr/ders//redirectContent.jsp?resourceId=881c2ecff5c547fc11555a0c98b84877&amp;resourceType=1&amp;resourceLocation=2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Grafiği çözümlemek (sütunların yıllara göre değişimi).</a:t>
            </a:r>
          </a:p>
          <a:p/>
          <a:p>
            <a:r>
              <a:t>NASIL: İkililer bir dakikada üç sektör için 'azaldı/arttı' yazar.</a:t>
            </a:r>
          </a:p>
          <a:p/>
          <a:p>
            <a:r>
              <a:t>KAYNAK: Kitap s. 157 Grafik 5.3.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Puan farkları kitabın değerlerinden hesaplanmıştır (46,8 − 14,6 = 32,2; 57,8 − 32,9 = 24,9). 'Yüzde' ile 'yüzde puan' farkını sezdirin: pay %46,8'den %14,6'ya inmiştir.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7.</a:t>
            </a:r>
          </a:p>
          <a:p/>
          <a:p>
            <a:r>
              <a:t>NASIL: Parmakla cevap (1 = A … 5 = E).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157: birincil %46,8 → %18,4 → %14,6. İkincil %20,3 → %27,6 arttı; 1990'da en büyük pay birincildeydi (%46,8); 2025'te ikincil %27,6 &gt; birincil %14,6; üçüncül %54,9 → %57,8 arttı.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Hazırlıktaki amaç cümlesinden grafik türünü ve araç gereci seçmek (COĞ.10.5.3 a-b).</a:t>
            </a:r>
          </a:p>
          <a:p/>
          <a:p>
            <a:r>
              <a:t>SÜRE: Aşama 6 dk: türler 2 dk, eşleştirme 2 dk, tasnif tablosu 2 dk.</a:t>
            </a:r>
          </a:p>
          <a:p/>
          <a:p>
            <a:r>
              <a:t>NASIL: Kartları okutun; her öğrenci kendi amaç cümlesine bakıp türünü seçer. Grafik türlerinin kullanımı 9. sınıfta öğrenilmiş genel bilgidir; kitap bu ünitede türleri ayrıca anlatmaz (örnekleri: pasta grafikler s. 153-154, sütun grafik s. 157).</a:t>
            </a:r>
          </a:p>
          <a:p/>
          <a:p>
            <a:r>
              <a:t>KAYNAK: Program (2026) COĞ.10.5.3 öğrenme-öğretme uygulamaları; kitap s. 153-154, 157 (grafik örnekleri).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Amaç → tür eşleştirmesi (COĞ.10.5.3 b); çalışma kâğıdının 11. maddesi bunun devamıdır.</a:t>
            </a:r>
          </a:p>
          <a:p/>
          <a:p>
            <a:r>
              <a:t>NASIL: Parmakla: pasta 1, sütun 2, çizgi 3, tablo 4.</a:t>
            </a:r>
          </a:p>
          <a:p/>
          <a:p>
            <a:r>
              <a:t>KAYNAK: Program COĞ.10.5.3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Grafik türlerinin kullanım amacı genel bilgidir (9. sınıf). (2)'de sütun da çizgi de kabul edilir.</a:t>
            </a:r>
          </a:p>
          <a:p/>
          <a:p>
            <a:r>
              <a:t>KAYNAK: Kitap s. 153-154, 157 (örnek grafikler).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Toplanan veriyi sektörlere göre sınıflandırmak, kaynağıyla kaydetmek ve etiketlemek (COĞ.10.5.3 c-ç).</a:t>
            </a:r>
          </a:p>
          <a:p/>
          <a:p>
            <a:r>
              <a:t>NASIL: Tabloyu defterine çizdir. Örnek satır kitabın değeridir; diğer satırlar öğrencinin TÜİK'ten getirdiği veridir (yıl, birim ve kaynak yazılır). TÜİK verisinde sektörlerin adları farklı olabilir (tarım, sanayi, inşaat, hizmetler gibi): öğrenci her kalemi birincil, ikincil ya da üçüncül sektöre yerleştirir — 20. haftanın sınıflandırması.</a:t>
            </a:r>
          </a:p>
          <a:p/>
          <a:p>
            <a:r>
              <a:t>BEKLENEN CEVAP: Örnek satırın kaynağı ders kitabıdır; kitap Grafik 5.3'ün kaynağını ayrıca yazmaz.</a:t>
            </a:r>
          </a:p>
          <a:p/>
          <a:p>
            <a:r>
              <a:t>KAYNAK: Kitap s. 157 Hazırlık 3-4; program COĞ.10.5.3 öğrenme-öğretme uygulamaları.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Etkinliği tanıtmak ve çizimi başlatmak (COĞ.10.5.3 d).</a:t>
            </a:r>
          </a:p>
          <a:p/>
          <a:p>
            <a:r>
              <a:t>SÜRE: Aşama 13 dk: yönerge 1 dk, çizim 10 dk, örnek ürün 2 dk; 40. dakikada biter.</a:t>
            </a:r>
          </a:p>
          <a:p/>
          <a:p>
            <a:r>
              <a:t>NASIL: Çizim kitabın s. 158'deki kareli alanına ya da A4 kâğıda yapılır. Dolaşarak her öğrencinin başlık, eksen, birim ve lejant yazdığını kontrol edin; verisi olmayan öğrenciye kitabın Grafik 5.3 ve s. 167 tablosunu gösterin.</a:t>
            </a:r>
          </a:p>
          <a:p/>
          <a:p>
            <a:r>
              <a:t>KAYNAK: Kitap s. 158.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Takılan öğrencilere bir örnek: amacı 'tek yılın dağılımı' olan bir grafik.</a:t>
            </a:r>
          </a:p>
          <a:p/>
          <a:p>
            <a:r>
              <a:t>NASIL: Çizimin ortasında gösterin: 'Amacım 2025'te çalışanların sektörlere dağılımını göstermek. Hangi grafik?' Sonra cevabı açın.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Takılan öğrencilere bir örnek: amacı 'tek yılın dağılımı' olan bir grafik.</a:t>
            </a:r>
          </a:p>
          <a:p/>
          <a:p>
            <a:r>
              <a:t>BEKLENEN CEVAP: Pasta grafik kitabın 2025 değerleriyle (s. 157) çizilmiştir. Başlık, yıl, lejant ve kaynak örnekte yazılıdır. Grafik 5.3'ün aynısını çizen öğrenci de doğru yoldadır (amacı yıllara göre değişimse).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2. adım: hazırlanan grafikten sonuç çıkarmak ve yerli üretimin ülke ekonomisine katkısını yorumlamak (COĞ.10.5.3 e; program D19.3).</a:t>
            </a:r>
          </a:p>
          <a:p/>
          <a:p>
            <a:r>
              <a:t>SÜRE: Aşama 14 dk: 1. soru 5 dk, 2. soru 5 dk, 3. soru 4 dk.</a:t>
            </a:r>
          </a:p>
          <a:p/>
          <a:p>
            <a:r>
              <a:t>NASIL: Her soruda 1 dk ikili konuşma, 2-3 dk bireysel yazma, ardından örnek cevap. Cevaplar kendi grafiğine dayanmalıdır.</a:t>
            </a:r>
          </a:p>
          <a:p/>
          <a:p>
            <a:r>
              <a:t>KAYNAK: Kitap s. 158, 2. adım.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Ölçüt: en az iki yılın değeri doğru okunmuş · azalan ve artan sektör adlandırılmış · bir genel sonuç cümlesi var. Kitabın dünyada son 30 yılda sanayiden hizmet sektörüne yapısal dönüşüm anlatımı (s. 145, 20. hafta) bu sonuçla karşılaştırılabilir.</a:t>
            </a:r>
          </a:p>
          <a:p/>
          <a:p>
            <a:r>
              <a:t>KAYNAK: Kitap s. 145, 157-158.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2. adım: hazırlanan grafikten sonuç çıkarmak ve yerli üretimin ülke ekonomisine katkısını yorumlamak (COĞ.10.5.3 e; program D19.3).</a:t>
            </a:r>
          </a:p>
          <a:p/>
          <a:p>
            <a:r>
              <a:t>SÜRE: Aşama 14 dk: 1. soru 5 dk, 2. soru 5 dk, 3. soru 4 dk.</a:t>
            </a:r>
          </a:p>
          <a:p/>
          <a:p>
            <a:r>
              <a:t>NASIL: Her soruda 1 dk ikili konuşma, 2-3 dk bireysel yazma, ardından örnek cevap. Cevaplar kendi grafiğine dayanmalıdır.</a:t>
            </a:r>
          </a:p>
          <a:p/>
          <a:p>
            <a:r>
              <a:t>KAYNAK: Kitap s. 158, 2. adım.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ve dikkat.</a:t>
            </a:r>
          </a:p>
          <a:p/>
          <a:p>
            <a:r>
              <a:t>BEKLENEN CEVAP: Kitap yerli üretime ilişkin sayı vermez; cevap GSYİH tanımından ve Grafik 5.3'ten yapılan bir çıkarımdır. Öğrencinin TÜİK verisi varsa yoruma onu ekler. Kitap s. 157 karekodundaki video bu konudadır (EBA girişli; yalnız öğretmen tahtada açabilir).</a:t>
            </a:r>
          </a:p>
          <a:p/>
          <a:p>
            <a:r>
              <a:t>KAYNAK: Kitap s. 153, 157-158.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2. adım: hazırlanan grafikten sonuç çıkarmak ve yerli üretimin ülke ekonomisine katkısını yorumlamak (COĞ.10.5.3 e; program D19.3).</a:t>
            </a:r>
          </a:p>
          <a:p/>
          <a:p>
            <a:r>
              <a:t>SÜRE: Aşama 14 dk: 1. soru 5 dk, 2. soru 5 dk, 3. soru 4 dk.</a:t>
            </a:r>
          </a:p>
          <a:p/>
          <a:p>
            <a:r>
              <a:t>NASIL: Her soruda 1 dk ikili konuşma, 2-3 dk bireysel yazma, ardından örnek cevap. Cevaplar kendi grafiğine dayanmalıdır.</a:t>
            </a:r>
          </a:p>
          <a:p/>
          <a:p>
            <a:r>
              <a:t>KAYNAK: Kitap s. 158, 2. adım.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(değer: vatanseverlik, D19.3).</a:t>
            </a:r>
          </a:p>
          <a:p/>
          <a:p>
            <a:r>
              <a:t>BEKLENEN CEVAP: Cevap bir çıkarımdır; ekonomik faaliyetlerin sektörlere ayrılması (20. hafta: tarım, sanayi, ulaşım, ticaret) üzerine kuruludur. Kitap düzeltmesi: s. 158'de 'artılmasına' yazılıdır; doğrusu 'artırılmasına'.</a:t>
            </a:r>
          </a:p>
          <a:p/>
          <a:p>
            <a:r>
              <a:t>KAYNAK: Kitap s. 158; program D19.3.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Programın öğrenme kanıtı: kontrol listesi ve geri bildirim (COĞ.10.5.3 a-d).</a:t>
            </a:r>
          </a:p>
          <a:p/>
          <a:p>
            <a:r>
              <a:t>SÜRE: Aşama 6 dk: doldurma 3 dk, geri bildirim 3 dk.</a:t>
            </a:r>
          </a:p>
          <a:p/>
          <a:p>
            <a:r>
              <a:t>NASIL: Öğrenci kitabın s. 159'daki listesini işaretler. 'Hayır'ı birden fazla olan öğrencinin eksiğini o anda birlikte tamamlayın (ör. amaç cümlesi yazdırma, lejant ekletme). Listeyi gören ikili arkadaşı da tek cümlelik geri bildirim verir.</a:t>
            </a:r>
          </a:p>
          <a:p/>
          <a:p>
            <a:r>
              <a:t>KAYNAK: Kitap s. 159; program COĞ.10.5.3 (kontrol listesiyle izleme ve geri bildirim).</a:t>
            </a:r>
          </a:p>
          <a:p/>
          <a:p>
            <a:r>
              <a:t>NOT: Kitap düzeltmesi: 1. maddede 'tablo, grafik şekil' yazılıdır (virgül eksik).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Grafiklerin amaca uygun kullanılıp kullanılmadığını akranla değerlendirmek (COĞ.10.5.3 e).</a:t>
            </a:r>
          </a:p>
          <a:p/>
          <a:p>
            <a:r>
              <a:t>SÜRE: Aşama 6 dk (esnek): grupta her öğrenci 30 sn grafiğini ve amacını gösterir; grup bir grafiği sınıfa önerir; öğretmen iki grafiği tahtada gösterir.</a:t>
            </a:r>
          </a:p>
          <a:p/>
          <a:p>
            <a:r>
              <a:t>NASIL: Gruplar ünite başında kurulan 8 heterojen gruptur; sıralar yerinde kalır, öğrenciler dönerek paylaşır. Süre yetmezse bu aşama kısaltılır, kontrol listesi korunur.</a:t>
            </a:r>
          </a:p>
          <a:p/>
          <a:p>
            <a:r>
              <a:t>KAYNAK: Program COĞ.10.5.3 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'Amaca uygun kullanma' bileşenini bir örnek üzerinde tartışmak.</a:t>
            </a:r>
          </a:p>
          <a:p/>
          <a:p>
            <a:r>
              <a:t>NASIL: Gruplar 1 dakikada karar verir; iki sözcüden cevap alın.</a:t>
            </a:r>
          </a:p>
          <a:p/>
          <a:p>
            <a:r>
              <a:t>KAYNAK: Program COĞ.10.5.3 e; kitap s. 157 Grafik 5.3.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Grafik türlerinin kullanımı genel bilgidir (9. sınıf). Pasta grafikleri de kabul edilebilir; ölçüt, okuyucunun amacı en kolay görmesidir.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Programın ve kitabın performans görevini duyurmak; ders öncesi hazırlığı başlatmak (SDB1.2 öz düzenleme).</a:t>
            </a:r>
          </a:p>
          <a:p/>
          <a:p>
            <a:r>
              <a:t>SÜRE: Aşama 8 dk: görev ve hazırlık 2 dk, adımlar ve takvim 2 dk, puanlama anahtarı 2 dk, örnek amaç 2 dk.</a:t>
            </a:r>
          </a:p>
          <a:p/>
          <a:p>
            <a:r>
              <a:t>NASIL: Görev bireyseldir. Hazırlık (s. 159, 1-4) 24. haftadaki derse kadar yapılır: sektör, amaç, bilgi toplama, düzenleme. Bilgi okul kütüphanesinden, EBA'dan ya da TÜİK genel ağ adresinden toplanabilir; sınıfta telefon kullanılmaz. Görsel 24. haftada sınıfta tamamlanır: okulun A3 kâğıdına ya da okulun etkileşimli tahtasında dijital olarak; çıktı ve satın alma istenmez.</a:t>
            </a:r>
          </a:p>
          <a:p/>
          <a:p>
            <a:r>
              <a:t>KAYNAK: Kitap s. 159; program COĞ.10.5.3 öğrenme kanıtları (performans görevi).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Performans çalışmasının üç adımını ve takvimini göstermek.</a:t>
            </a:r>
          </a:p>
          <a:p/>
          <a:p>
            <a:r>
              <a:t>NASIL: 24. haftada 38 bireysel sunum 80 dakikaya sığmaz: görsel sınıfta tamamlanır, grup içinde paylaşılır, her gruptan bir görsel tüm sınıfa sunulur. Değerlendirme: P2 beceri görevi (zümre kararı; zümre isterse P1).</a:t>
            </a:r>
          </a:p>
          <a:p/>
          <a:p>
            <a:r>
              <a:t>KAYNAK: Kitap s. 159; zümre kararındaki örnek ağırlıklar.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analitik dereceli puanlama anahtarını önceden göstermek.</a:t>
            </a:r>
          </a:p>
          <a:p/>
          <a:p>
            <a:r>
              <a:t>NASIL: Beş ölçüt eşit ağırlıktadır. Düzey ifadeleri 'çok az', 'kısmen', (uygun/yeterli), 'oldukça' — ör. Çok İyi: 'Yapılan çalışmanın amacı oldukça uygundur.' Öz değerlendirme formu (s. 161, yedi ölçüt + üç açık satır) 24. haftada doldurulur.</a:t>
            </a:r>
          </a:p>
          <a:p/>
          <a:p>
            <a:r>
              <a:t>KAYNAK: Kitap s. 159-160 (puanlar sayfa görüntüsünden doğrulandı, 17.10.2026). Karekod anahtarın içerik formudur; EBA girişi ister — basılı anahtar esastır: Analitik Dereceli Puanlama Anahtarı (İçerik Formu) (s. 160): https://ders.eba.gov.tr/ders//redirectContent.jsp?resourceId=c6b13af1d99a8933a942ae864d06f492&amp;resourceType=1&amp;resourceLocation=2</a:t>
            </a:r>
          </a:p>
          <a:p/>
          <a:p>
            <a:r>
              <a:t>NOT: Kitap düzeltmesi: s. 159 'Değerlendirme' metninde 'bilgi ve görselleri düzenlenme' yazılıdır; doğrusu 'düzenleme' (s. 160 ölçüt adı). Programın öğrenme kanıtlarında da 'bilgileri düzenlenme' yazılıdır.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Puanlama anahtarının 'amaç belirleme' ölçütünü somutlaştırmak (COĞ.10.5.3 a).</a:t>
            </a:r>
          </a:p>
          <a:p/>
          <a:p>
            <a:r>
              <a:t>NASIL: Bir-iki öğrencinin amacını sesli okutun; ölçütle birlikte düzeltin.</a:t>
            </a:r>
          </a:p>
          <a:p/>
          <a:p>
            <a:r>
              <a:t>KAYNAK: Kitap s. 159 hazırlık 1-2.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amaç cümleleri.</a:t>
            </a:r>
          </a:p>
          <a:p/>
          <a:p>
            <a:r>
              <a:t>BEKLENEN CEVAP: Örnekler kitabın Grafik 5.3'üne (s. 157) dayanır; nedenleri öğrenci kendi topladığı bilgiyle yazar. Sunumda örnek veri ya da istatistik verilmez.</a:t>
            </a:r>
          </a:p>
          <a:p/>
          <a:p>
            <a:r>
              <a:t>KAYNAK: Kitap s. 157, 159.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8.</a:t>
            </a:r>
          </a:p>
          <a:p/>
          <a:p>
            <a:r>
              <a:t>NASIL: Parmakla cevap (1 = A … 5 = E).</a:t>
            </a:r>
          </a:p>
          <a:p/>
          <a:p>
            <a:r>
              <a:t>KAYNAK: Kitap s. 157.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157: bunalım ve İkinci Dünya Savaşı devletçi politikalara sebep olmuştur. Liberal model İzmir İktisat Kongresi'yle; liberal politikalara yeniden geçiş İkinci Dünya Savaşı sonrasında; ihracat odaklı model 1980'li yıllardan itibaren.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öğrenmesi.</a:t>
            </a:r>
          </a:p>
          <a:p/>
          <a:p>
            <a:r>
              <a:t>SÜRE: Aşama 6 dk: yoklama 2 dk, kart 2 dk, ev ve proje 2 dk.</a:t>
            </a:r>
          </a:p>
          <a:p/>
          <a:p>
            <a:r>
              <a:t>BEKLENEN CEVAP: 1) Birincil %46,8 → %14,6 azaldı; ikincil %20,3 → %27,6 ve üçüncül %32,9 → %57,8 arttı. 2) Pasta (daire) grafik. 3) Bir sektör ve tek bir boyutu söyleyen amaç cümlesi.</a:t>
            </a:r>
          </a:p>
          <a:p/>
          <a:p>
            <a:r>
              <a:t>KAYNAK: Kitap s. 157, 159.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çalışması, performans hazırlığı ve proje hatırlatması.</a:t>
            </a:r>
          </a:p>
          <a:p/>
          <a:p>
            <a:r>
              <a:t>NASIL: Proje hatırlatması zümre kararıdır (zümrenin 10. sınıf proje konu havuzunda 'Türkiye ekonomisi sektörel dağılım' konusu; teslim nisan son haftası, 29. hafta).</a:t>
            </a:r>
          </a:p>
          <a:p/>
          <a:p>
            <a:r>
              <a:t>KAYNAK: Ders planı, 23. hafta ev çalışması; zümre kararı.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9.xml"/><Relationship Id="rId3" Type="http://schemas.openxmlformats.org/officeDocument/2006/relationships/chart" Target="../charts/chart8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0.xml"/><Relationship Id="rId3" Type="http://schemas.openxmlformats.org/officeDocument/2006/relationships/chart" Target="../charts/chart9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7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8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9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0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1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2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3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4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5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6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7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8.xml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9.xml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23.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23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Türkiye Ekonomisinin Sektörel Dağılımı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15-19 Mart 2027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COĞ.10.5.3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126060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Ekonomik sektörlerin Türkiye ekonomisindeki yeri ve önemini gösteren tablo, grafik, şekil ve/veya diyagram hazırlayabilme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90321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4268978"/>
            <a:ext cx="8412480" cy="165633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508196" indent="-508196">
              <a:spcBef>
                <a:spcPts val="0"/>
              </a:spcBef>
              <a:spcAft>
                <a:spcPts val="462"/>
              </a:spcAft>
            </a:pPr>
            <a:r>
              <a:rPr lang="tr-TR" sz="1850" b="1" i="0">
                <a:solidFill>
                  <a:srgbClr val="FCC021"/>
                </a:solidFill>
                <a:latin typeface="Calibri"/>
              </a:rPr>
              <a:t>a-b)  </a:t>
            </a:r>
            <a:r>
              <a:rPr lang="tr-TR" sz="1850" b="0" i="0">
                <a:solidFill>
                  <a:srgbClr val="FFFFFF"/>
                </a:solidFill>
                <a:latin typeface="Calibri"/>
              </a:rPr>
              <a:t>… diyagramın amacını belirler · … türünü ve kullanacağı araç gereci belirler.</a:t>
            </a:r>
          </a:p>
          <a:p>
            <a:pPr algn="l" marL="461423" indent="-461423">
              <a:spcBef>
                <a:spcPts val="0"/>
              </a:spcBef>
              <a:spcAft>
                <a:spcPts val="462"/>
              </a:spcAft>
            </a:pPr>
            <a:r>
              <a:rPr lang="tr-TR" sz="1850" b="1" i="0">
                <a:solidFill>
                  <a:srgbClr val="FCC021"/>
                </a:solidFill>
                <a:latin typeface="Calibri"/>
              </a:rPr>
              <a:t>c-ç)  </a:t>
            </a:r>
            <a:r>
              <a:rPr lang="tr-TR" sz="1850" b="0" i="0">
                <a:solidFill>
                  <a:srgbClr val="FFFFFF"/>
                </a:solidFill>
                <a:latin typeface="Calibri"/>
              </a:rPr>
              <a:t>… diyagramla ilgili veri toplar · Topladığı verileri ekonomik sektörlere göre sınıflandırır.</a:t>
            </a:r>
          </a:p>
          <a:p>
            <a:pPr algn="l" marL="510579" indent="-510579">
              <a:spcBef>
                <a:spcPts val="0"/>
              </a:spcBef>
              <a:spcAft>
                <a:spcPts val="0"/>
              </a:spcAft>
            </a:pPr>
            <a:r>
              <a:rPr lang="tr-TR" sz="1850" b="1" i="0">
                <a:solidFill>
                  <a:srgbClr val="FCC021"/>
                </a:solidFill>
                <a:latin typeface="Calibri"/>
              </a:rPr>
              <a:t>d-e)  </a:t>
            </a:r>
            <a:r>
              <a:rPr lang="tr-TR" sz="1850" b="0" i="0">
                <a:solidFill>
                  <a:srgbClr val="FFFFFF"/>
                </a:solidFill>
                <a:latin typeface="Calibri"/>
              </a:rPr>
              <a:t>Ekonomik sektörlere göre sınıflandırdığı verileri görselleştirir · … amaca uygun şekilde kullanır.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111 / 210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23.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351254" y="2212848"/>
            <a:ext cx="9489185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967206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Ekonomi politikaları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1923'ten 1980'lere · s. 157</a:t>
            </a:r>
          </a:p>
        </p:txBody>
      </p:sp>
      <p:sp>
        <p:nvSpPr>
          <p:cNvPr id="10" name="Oval 9"/>
          <p:cNvSpPr/>
          <p:nvPr/>
        </p:nvSpPr>
        <p:spPr>
          <a:xfrm>
            <a:off x="2865043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400757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Grafik 5.3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00757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1990 · 2018 · 2025</a:t>
            </a:r>
          </a:p>
        </p:txBody>
      </p:sp>
      <p:sp>
        <p:nvSpPr>
          <p:cNvPr id="13" name="Oval 12"/>
          <p:cNvSpPr/>
          <p:nvPr/>
        </p:nvSpPr>
        <p:spPr>
          <a:xfrm>
            <a:off x="4762880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Amaç ve grafik türü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98594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Hazırlığını kullan</a:t>
            </a:r>
          </a:p>
        </p:txBody>
      </p:sp>
      <p:sp>
        <p:nvSpPr>
          <p:cNvPr id="16" name="Oval 15"/>
          <p:cNvSpPr/>
          <p:nvPr/>
        </p:nvSpPr>
        <p:spPr>
          <a:xfrm>
            <a:off x="6660717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196431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Grafiğimi çiziyorum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96431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1. adım · s. 158</a:t>
            </a:r>
          </a:p>
        </p:txBody>
      </p:sp>
      <p:sp>
        <p:nvSpPr>
          <p:cNvPr id="19" name="Oval 18"/>
          <p:cNvSpPr/>
          <p:nvPr/>
        </p:nvSpPr>
        <p:spPr>
          <a:xfrm>
            <a:off x="8558554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94268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Sorular ve kontrol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94268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158-159</a:t>
            </a:r>
          </a:p>
        </p:txBody>
      </p:sp>
      <p:sp>
        <p:nvSpPr>
          <p:cNvPr id="22" name="Oval 21"/>
          <p:cNvSpPr/>
          <p:nvPr/>
        </p:nvSpPr>
        <p:spPr>
          <a:xfrm>
            <a:off x="10456391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992105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Bilgi görseli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105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Performans duyurusu · s. 159-160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112 / 210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Hazırlığını kontrol et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HAZIRLIK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502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/>
                <a:gridCol w="9052560"/>
                <a:gridCol w="1399032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Hazırlık (s. 157)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Tamam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Grafiğimin amacını bir cümleyle yazdım (22. haftada sınıfta).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Araç gerecim yanımda: cetvel, kurşun kalem, boya kalemi.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TÜİK genel ağ adresinden istihdam ve GSYİH verisi getirdim.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Verilerimi sektörlere göre tasnif ettim.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482803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C25B1F"/>
                </a:solidFill>
                <a:latin typeface="Calibri"/>
              </a:rPr>
              <a:t>Verin yoksa:</a:t>
            </a:r>
          </a:p>
          <a:p>
            <a:pPr algn="l" marL="261051" indent="-261051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Kitabın verileriyle çalış: Grafik 5.3 (s. 157) ve s. 167'deki tablo. Öğretmeninin getirdiği TÜİK tablosunu da kullanabilirsin.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113 / 210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Tahmin et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TAHMİN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Sence bugün Türkiye'de çalışan nüfusun en büyük payı hangi sektörde: tarım, sanayi, hizmet? 1990'da da böyle miydi?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114 / 210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Tahmin et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Sence bugün Türkiye'de çalışan nüfusun en büyük payı hangi sektörde: tarım, sanayi, hizmet? 1990'da da böyle miydi?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2025'te çalışanların %57,8'i hizmet (üçüncül) sektöründedir.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1990'da en büyük pay tarımdaydı: %46,8.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Bugünkü dersin sorusu: bu değişim nasıl oldu?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115 / 210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Türkiye'nin ekonomi politikaları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5.3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502920" y="1810512"/>
            <a:ext cx="11185855" cy="0"/>
          </a:xfrm>
          <a:prstGeom prst="line">
            <a:avLst/>
          </a:prstGeom>
          <a:ln w="63500">
            <a:solidFill>
              <a:srgbClr val="4F4F4F"/>
            </a:solidFill>
            <a:tailEnd type="triangle" w="med" len="med"/>
          </a:ln>
        </p:spPr>
      </p:cxnSp>
      <p:sp>
        <p:nvSpPr>
          <p:cNvPr id="7" name="Oval 6"/>
          <p:cNvSpPr/>
          <p:nvPr/>
        </p:nvSpPr>
        <p:spPr>
          <a:xfrm>
            <a:off x="1386801" y="1399032"/>
            <a:ext cx="822960" cy="822960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450592"/>
            <a:ext cx="2590723" cy="1051560"/>
          </a:xfrm>
          <a:prstGeom prst="roundRect">
            <a:avLst>
              <a:gd name="adj" fmla="val 1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İzmir İktisat Kongresi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639312"/>
            <a:ext cx="2590723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262626"/>
                </a:solidFill>
                <a:latin typeface="Calibri"/>
              </a:rPr>
              <a:t>Liberal ekonomi modeli; ardından Lozan'ın ticari hükümleri</a:t>
            </a:r>
          </a:p>
        </p:txBody>
      </p:sp>
      <p:sp>
        <p:nvSpPr>
          <p:cNvPr id="10" name="Oval 9"/>
          <p:cNvSpPr/>
          <p:nvPr/>
        </p:nvSpPr>
        <p:spPr>
          <a:xfrm>
            <a:off x="4251844" y="1399032"/>
            <a:ext cx="822960" cy="822960"/>
          </a:xfrm>
          <a:prstGeom prst="ellipse">
            <a:avLst/>
          </a:prstGeom>
          <a:solidFill>
            <a:srgbClr val="C0392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67963" y="2450592"/>
            <a:ext cx="2590723" cy="1051560"/>
          </a:xfrm>
          <a:prstGeom prst="roundRect">
            <a:avLst>
              <a:gd name="adj" fmla="val 15000"/>
            </a:avLst>
          </a:prstGeom>
          <a:solidFill>
            <a:srgbClr val="C0392B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50" b="1" i="0">
                <a:solidFill>
                  <a:srgbClr val="FFFFFF"/>
                </a:solidFill>
                <a:latin typeface="Calibri"/>
              </a:rPr>
              <a:t>1929 bunalımı ve İkinci Dünya Savaşı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67963" y="3639312"/>
            <a:ext cx="2590723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Devletçi politikalar</a:t>
            </a:r>
          </a:p>
        </p:txBody>
      </p:sp>
      <p:sp>
        <p:nvSpPr>
          <p:cNvPr id="13" name="Oval 12"/>
          <p:cNvSpPr/>
          <p:nvPr/>
        </p:nvSpPr>
        <p:spPr>
          <a:xfrm>
            <a:off x="7116887" y="1399032"/>
            <a:ext cx="822960" cy="822960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33006" y="2450592"/>
            <a:ext cx="2590723" cy="1051560"/>
          </a:xfrm>
          <a:prstGeom prst="roundRect">
            <a:avLst>
              <a:gd name="adj" fmla="val 1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İkinci Dünya Savaşı sonrası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33006" y="3639312"/>
            <a:ext cx="2590723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Liberal politikalara yeniden geçiş</a:t>
            </a:r>
          </a:p>
        </p:txBody>
      </p:sp>
      <p:sp>
        <p:nvSpPr>
          <p:cNvPr id="16" name="Oval 15"/>
          <p:cNvSpPr/>
          <p:nvPr/>
        </p:nvSpPr>
        <p:spPr>
          <a:xfrm>
            <a:off x="9981930" y="1399032"/>
            <a:ext cx="822960" cy="822960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098049" y="2450592"/>
            <a:ext cx="2590723" cy="1051560"/>
          </a:xfrm>
          <a:prstGeom prst="roundRect">
            <a:avLst>
              <a:gd name="adj" fmla="val 1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1980'li yıllardan itibaren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098049" y="3639312"/>
            <a:ext cx="2590723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İhracat odaklı yeni ekonomi modeli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148071"/>
            <a:ext cx="11185855" cy="10515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ectangle 19"/>
          <p:cNvSpPr/>
          <p:nvPr/>
        </p:nvSpPr>
        <p:spPr>
          <a:xfrm>
            <a:off x="502920" y="5148071"/>
            <a:ext cx="118872" cy="105156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TextBox 20"/>
          <p:cNvSpPr txBox="1"/>
          <p:nvPr/>
        </p:nvSpPr>
        <p:spPr>
          <a:xfrm>
            <a:off x="777240" y="5148071"/>
            <a:ext cx="10774375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Türkiye ekonomisinde yaşanan değişimler yıllar itibarıyla çalışan nüfusun ekonomik faaliyet kollarına dağılımı yüzdesinde de etkisini göstermiştir.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116 / 210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Politika değişince ne değişir?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YORUMLA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Kitaba göre ekonomi politikalarındaki değişimler nerede iz bırakmıştır? 1980'lerden sonraki ihracat odaklı modelde hangi sektörlerin önemi artmış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148-149, 157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117 / 210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Politika değişince ne değişir?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Kitaba göre ekonomi politikalarındaki değişimler nerede iz bırakmıştır? 1980'lerden sonraki ihracat odaklı modelde hangi sektörlerin önemi artmış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587752"/>
            <a:ext cx="11185855" cy="36118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587752"/>
            <a:ext cx="109728" cy="361188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642616"/>
            <a:ext cx="10865815" cy="35021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2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Kitaba göre çalışan nüfusun ekonomik faaliyet kollarına dağılımı yüzdesinde (s. 157).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İhracat için ürün üretmek (sanayi) ve bu ürünleri taşımak, satmak, pazarlamak (hizmet: ulaşım, ticaret, finans) gerekir; bu sektörlerin önemi artar.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Grafik 5.3 bu yorumu çalışan nüfus verisiyle sınar.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148-149, 157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118 / 210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Grafik 5.3: Türkiye'de çalışan nüfus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GRAFİK 5.3</a:t>
            </a:r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502920" y="1261872"/>
          <a:ext cx="6949440" cy="4937760"/>
        </p:xfrm>
        <a:graphic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7680960" y="1261872"/>
            <a:ext cx="400781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82880" rIns="18288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800"/>
              </a:spcAft>
            </a:pPr>
            <a:r>
              <a:rPr lang="tr-TR" sz="1900" b="1" i="0">
                <a:solidFill>
                  <a:srgbClr val="C25B1F"/>
                </a:solidFill>
                <a:latin typeface="Calibri"/>
              </a:rPr>
              <a:t>Kitabın metni (s. 157):</a:t>
            </a:r>
          </a:p>
          <a:p>
            <a:pPr algn="l" marL="236189" indent="-236189">
              <a:spcBef>
                <a:spcPts val="0"/>
              </a:spcBef>
              <a:spcAft>
                <a:spcPts val="8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1990: %46,8 birincil · %20,3 ikincil · %32,9 üçüncül</a:t>
            </a:r>
          </a:p>
          <a:p>
            <a:pPr algn="l" marL="236189" indent="-236189">
              <a:spcBef>
                <a:spcPts val="0"/>
              </a:spcBef>
              <a:spcAft>
                <a:spcPts val="8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2018: %18,4 birincil · %26,7 ikincil · %54,9 üçüncül</a:t>
            </a:r>
          </a:p>
          <a:p>
            <a:pPr algn="l" marL="236189" indent="-236189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2025 verilerine göre ise Türkiye'de çalışan nüfusun %14,6'sı birincil, %27,6'sı ikincil ve %57,8'i üçüncül sektörde çalışmaktadır.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119 / 210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Grafik 5.3'ü okuyalım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OKU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1990'dan 2025'e hangi sektörün payı azaldı, hangilerininki arttı? En büyük değişim hangi sektörde?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120 / 210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Grafik 5.3'ü okuyalım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1990'dan 2025'e hangi sektörün payı azaldı, hangilerininki arttı? En büyük değişim hangi sektörde?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2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Birincil (tarım): %46,8 → %18,4 → %14,6 — sürekli azaldı.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İkincil (sanayi): %20,3 → %26,7 → %27,6 — arttı.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Üçüncül (hizmet): %32,9 → %54,9 → %57,8 — arttı; 2018'den beri en büyük pay.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En büyük değişim tarımda: payı 32,2 puan azaldı; hizmetin payı 24,9 puan arttı.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121 / 210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Grafik 5.3'e göre 1990-2025 döneminde Türkiye'de çalışan nüfusla ilgili hangisi doğrudur?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Birincil sektörde çalışanların payı her dönemde azalmıştır.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İkincil sektörde çalışanların payı azalmıştır.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1990'da çalışanların en büyük payı üçüncül sektördeydi.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2025'te ikincil sektörün payı birincil sektörün payından azdır.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Üçüncül sektörün payı 2018'den 2025'e azalmıştır.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122 / 210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Grafik 5.3'e göre 1990-2025 döneminde Türkiye'de çalışan nüfusla ilgili hangisi doğrudur?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Birincil sektörde çalışanların payı her dönemde azalmıştır.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İkincil sektörde çalışanların payı azalmıştır.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1990'da çalışanların en büyük payı üçüncül sektördeydi.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2025'te ikincil sektörün payı birincil sektörün payından azdır.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Üçüncül sektörün payı 2018'den 2025'e azalmıştır.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157: birincil %46,8 → %18,4 → %14,6. İkincil %20,3 → %27,6 arttı; 1990'da en büyük pay birincildeydi (%46,8); 2025'te ikincil %27,6 &gt; birincil %14,6; üçüncül %54,9 → %57,8 arttı.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123 / 210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Amaca uygun grafik türü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TÜR SEÇ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868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86868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Amaca uygun tablo, grafik, şekil ve/veya diyagram türü seçilir ve kullanılacak araç gereç temin edilir. (program)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313432"/>
            <a:ext cx="2645587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578608"/>
            <a:ext cx="2645587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Pasta (daire) grafik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2916936"/>
            <a:ext cx="2426131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Bir yılda bütünün parçaları: sektörlerin payı (ör. Grafik 5.1, 5.2)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313432"/>
            <a:ext cx="2645587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257860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Sütun grafik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2916936"/>
            <a:ext cx="2426131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Yıllara ya da ülkelere göre karşılaştırma (ör. Grafik 5.3)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313432"/>
            <a:ext cx="2645587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039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2578608"/>
            <a:ext cx="2645587" cy="265176"/>
          </a:xfrm>
          <a:prstGeom prst="rect">
            <a:avLst/>
          </a:prstGeom>
          <a:solidFill>
            <a:srgbClr val="C039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Çizgi grafik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2916936"/>
            <a:ext cx="2426131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Uzun bir dönemde değişimin yönü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313432"/>
            <a:ext cx="2645587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257860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Tablo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2916936"/>
            <a:ext cx="2426131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Verinin kendisi: yıl, sektör, değer, kaynak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02920" y="501091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Araç gereç: cetvel, kurşun kalem, silgi, boya kalemi (kitabın önerdiği pergel daire çizmek içindir). Okulda ve sende olanlar yeterlidir; satın alma gerekmez.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124 / 210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Hangi amaç, hangi grafik?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EŞLEŞTİR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Üç amaç için uygun türü seç: (1) 2025'te çalışanların sektörlere dağılımını göstermek · (2) 1990, 2018 ve 2025'te sektörlerin payını karşılaştırmak · (3) verileri kaynağıyla birlikte düzenli kaydetmek.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125 / 210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Hangi amaç, hangi grafik?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Üç amaç için uygun türü seç: (1) 2025'te çalışanların sektörlere dağılımını göstermek · (2) 1990, 2018 ve 2025'te sektörlerin payını karşılaştırmak · (3) verileri kaynağıyla birlikte düzenli kaydetmek.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35661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633472"/>
            <a:ext cx="109728" cy="35661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688336"/>
            <a:ext cx="10865815" cy="34564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2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(1) Pasta (daire) grafik: tek yılın bütünü ve parçaları.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(2) Sütun grafik (Grafik 5.3 gibi) ya da çizgi grafik: yıllara göre değişim.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(3) Tablo: yıl · sektör · değer · kaynak sütunları.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Önce amaç, sonra tür: aynı veri farklı amaçla farklı grafikle gösterilir.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126 / 210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Verini kaydet ve tasnif et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TASNİF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127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040"/>
                <a:gridCol w="2194560"/>
                <a:gridCol w="2194560"/>
                <a:gridCol w="2194560"/>
                <a:gridCol w="3136392"/>
              </a:tblGrid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Yıl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Birincil (tarım) %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İkincil (sanayi) %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Üçüncül (hizmet) %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Kaynak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2025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14,6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27,6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57,8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Ders kitabı s. 157 (örnek)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TÜİK genel ağ adresi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4599432"/>
            <a:ext cx="11185855" cy="16002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C25B1F"/>
                </a:solidFill>
                <a:latin typeface="Calibri"/>
              </a:rPr>
              <a:t>Kayıt kuralı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Her satıra yılı, birimi (%) ve kaynağı yaz; istihdam ile GSYİH verisini ayrı tabloda tut.</a:t>
            </a:r>
          </a:p>
          <a:p>
            <a:pPr algn="l" marL="261051" indent="-261051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Kaynağını yazamadığın sayıyı kullanma.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127 / 210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50" b="1" i="0">
                <a:solidFill>
                  <a:srgbClr val="FFFFFF"/>
                </a:solidFill>
                <a:latin typeface="Calibri"/>
              </a:rPr>
              <a:t>Etkinlik: Ekonomik Sektörlerin Türkiye Ekonomisindeki Yeri ve Önemi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 · 40+40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16152"/>
            <a:ext cx="11185855" cy="96012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TextBox 6"/>
          <p:cNvSpPr txBox="1"/>
          <p:nvPr/>
        </p:nvSpPr>
        <p:spPr>
          <a:xfrm>
            <a:off x="640080" y="1271016"/>
            <a:ext cx="1143000" cy="45262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D3373A"/>
                </a:solidFill>
                <a:latin typeface="Calibri"/>
              </a:rPr>
              <a:t>Amaç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83080" y="1271016"/>
            <a:ext cx="9722815" cy="45262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0" i="1">
                <a:solidFill>
                  <a:srgbClr val="262626"/>
                </a:solidFill>
                <a:latin typeface="Calibri"/>
              </a:rPr>
              <a:t>Ekonomik sektörlerin Türkiye ekonomisindeki yeri ve önemini gösteren tablo, grafik, şekil ve/veya diyagram hazırlayabilme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696212"/>
            <a:ext cx="1143000" cy="4251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D3373A"/>
                </a:solidFill>
                <a:latin typeface="Calibri"/>
              </a:rPr>
              <a:t>Beceri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3080" y="1696212"/>
            <a:ext cx="9722815" cy="4251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1">
                <a:solidFill>
                  <a:srgbClr val="262626"/>
                </a:solidFill>
                <a:latin typeface="Calibri"/>
              </a:rPr>
              <a:t>Program: tablo ve grafik hazırlama (SBAB11.2) · veri okuryazarlığı (OB7) · sistematiklik (E3.7)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2313432"/>
            <a:ext cx="11185855" cy="1901952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502920" y="2313432"/>
            <a:ext cx="1600200" cy="1901952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40280" y="2313432"/>
            <a:ext cx="8122615" cy="19019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Ekonomik sektörlerin Türkiye ekonomisindeki yerine ilişkin ders öncesinde belirlediğiniz amaç ve elde ettiğiniz veriler doğrultusunda aşağıdaki çizim alanında tablo, grafik, şekil ve/veya diyagram oluşturunuz.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0545775" y="2990088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10 dk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4343400"/>
            <a:ext cx="11185855" cy="1901952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502920" y="4343400"/>
            <a:ext cx="1600200" cy="1901952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Unutma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0280" y="4343400"/>
            <a:ext cx="9357055" cy="19019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Başlık · yıllar ve sektörler · birim (%) · lejant (renklerin anlamı) · kaynak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128 / 210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 ürün: bir yılın dağılımı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7772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50" b="1" i="0">
                <a:solidFill>
                  <a:srgbClr val="262626"/>
                </a:solidFill>
                <a:latin typeface="Calibri"/>
              </a:rPr>
              <a:t>Amaç: 2025'te Türkiye'de çalışan nüfusun sektörlere dağılımını göstermek. Hangi grafik, hangi ögeler?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221992"/>
            <a:ext cx="3606698" cy="40233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2221992"/>
            <a:ext cx="3606698" cy="685800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564892"/>
            <a:ext cx="3606698" cy="3429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2221992"/>
            <a:ext cx="3423818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Grafik türü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2221992"/>
            <a:ext cx="3606698" cy="402336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12" name="Connector 11"/>
          <p:cNvCxnSpPr/>
          <p:nvPr/>
        </p:nvCxnSpPr>
        <p:spPr>
          <a:xfrm>
            <a:off x="685800" y="374218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3" name="Connector 12"/>
          <p:cNvCxnSpPr/>
          <p:nvPr/>
        </p:nvCxnSpPr>
        <p:spPr>
          <a:xfrm>
            <a:off x="685800" y="457657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4" name="Connector 13"/>
          <p:cNvCxnSpPr/>
          <p:nvPr/>
        </p:nvCxnSpPr>
        <p:spPr>
          <a:xfrm>
            <a:off x="685800" y="541096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15" name="Rounded Rectangle 14"/>
          <p:cNvSpPr/>
          <p:nvPr/>
        </p:nvSpPr>
        <p:spPr>
          <a:xfrm>
            <a:off x="4292498" y="2221992"/>
            <a:ext cx="3606698" cy="40233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4292498" y="2221992"/>
            <a:ext cx="3606698" cy="685800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4292498" y="2564892"/>
            <a:ext cx="3606698" cy="34290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4383938" y="2221992"/>
            <a:ext cx="3423818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Ögeleri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292498" y="2221992"/>
            <a:ext cx="3606698" cy="402336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0" name="Connector 19"/>
          <p:cNvCxnSpPr/>
          <p:nvPr/>
        </p:nvCxnSpPr>
        <p:spPr>
          <a:xfrm>
            <a:off x="4475378" y="374218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1" name="Connector 20"/>
          <p:cNvCxnSpPr/>
          <p:nvPr/>
        </p:nvCxnSpPr>
        <p:spPr>
          <a:xfrm>
            <a:off x="4475378" y="457657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2" name="Connector 21"/>
          <p:cNvCxnSpPr/>
          <p:nvPr/>
        </p:nvCxnSpPr>
        <p:spPr>
          <a:xfrm>
            <a:off x="4475378" y="541096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23" name="Rounded Rectangle 22"/>
          <p:cNvSpPr/>
          <p:nvPr/>
        </p:nvSpPr>
        <p:spPr>
          <a:xfrm>
            <a:off x="8082076" y="2221992"/>
            <a:ext cx="3606698" cy="40233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Rounded Rectangle 23"/>
          <p:cNvSpPr/>
          <p:nvPr/>
        </p:nvSpPr>
        <p:spPr>
          <a:xfrm>
            <a:off x="8082076" y="2221992"/>
            <a:ext cx="3606698" cy="685800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ectangle 24"/>
          <p:cNvSpPr/>
          <p:nvPr/>
        </p:nvSpPr>
        <p:spPr>
          <a:xfrm>
            <a:off x="8082076" y="2564892"/>
            <a:ext cx="3606698" cy="34290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TextBox 25"/>
          <p:cNvSpPr txBox="1"/>
          <p:nvPr/>
        </p:nvSpPr>
        <p:spPr>
          <a:xfrm>
            <a:off x="8173516" y="2221992"/>
            <a:ext cx="3423818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Kaynağı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082076" y="2221992"/>
            <a:ext cx="3606698" cy="402336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8" name="Connector 27"/>
          <p:cNvCxnSpPr/>
          <p:nvPr/>
        </p:nvCxnSpPr>
        <p:spPr>
          <a:xfrm>
            <a:off x="8264956" y="374218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9" name="Connector 28"/>
          <p:cNvCxnSpPr/>
          <p:nvPr/>
        </p:nvCxnSpPr>
        <p:spPr>
          <a:xfrm>
            <a:off x="8264956" y="457657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0" name="Connector 29"/>
          <p:cNvCxnSpPr/>
          <p:nvPr/>
        </p:nvCxnSpPr>
        <p:spPr>
          <a:xfrm>
            <a:off x="8264956" y="5410962"/>
            <a:ext cx="3240938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31" name="TextBox 3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129 / 210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 ürün: bir yılın dağılımı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7772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50" b="1" i="0">
                <a:solidFill>
                  <a:srgbClr val="262626"/>
                </a:solidFill>
                <a:latin typeface="Calibri"/>
              </a:rPr>
              <a:t>Amaç: 2025'te Türkiye'de çalışan nüfusun sektörlere dağılımını göstermek. Hangi grafik, hangi ögeler?</a:t>
            </a:r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502920" y="2130552"/>
          <a:ext cx="5852160" cy="4114800"/>
        </p:xfrm>
        <a:graphic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6583680" y="2130552"/>
            <a:ext cx="5105095" cy="41148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6583680" y="2130552"/>
            <a:ext cx="109728" cy="41148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6812280" y="2185416"/>
            <a:ext cx="4785055" cy="40050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19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36189" indent="-236189">
              <a:spcBef>
                <a:spcPts val="0"/>
              </a:spcBef>
              <a:spcAft>
                <a:spcPts val="5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Tür: pasta (daire) grafik — bir yılın bütünü ve parçaları.</a:t>
            </a:r>
          </a:p>
          <a:p>
            <a:pPr algn="l" marL="236189" indent="-236189">
              <a:spcBef>
                <a:spcPts val="0"/>
              </a:spcBef>
              <a:spcAft>
                <a:spcPts val="5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Ögeler: başlık ve yıl · üç dilim ve yüzdeleri · lejant · kaynak.</a:t>
            </a:r>
          </a:p>
          <a:p>
            <a:pPr algn="l" marL="236189" indent="-236189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Kaynak: ders kitabı s. 157 (2025).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130 / 210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 · 1. soru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Türkiye'nin ekonomisinde geçmişten bugüne nasıl bir değişim yaşandığını, Türkiye'de ekonomik sektörlerin istihdam ve gayrisafi yurt içi hasıladaki yerine ilişkin verileri aktardığınız tablo, grafik, şekil ve/veya diyagramdan yararlanarak belirleyiniz.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157-158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131 / 210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 · 1. soru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Türkiye'nin ekonomisinde geçmişten bugüne nasıl bir değişim yaşandığını, Türkiye'de ekonomik sektörlerin istihdam ve gayrisafi yurt içi hasıladaki yerine ilişkin verileri aktardığınız tablo, grafik, şekil ve/veya diyagramdan yararlanarak belirleyiniz.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724912"/>
            <a:ext cx="11185855" cy="3474721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724912"/>
            <a:ext cx="109728" cy="3474721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779776"/>
            <a:ext cx="10865815" cy="3364993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0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Kitabın verileriyle (Grafik 5.3): 1990'da çalışanların en büyük payı birincil sektördeydi (%46,8); 2018 ve 2025'te üçüncül sektördedir (%54,9 ve %57,8).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Birincil sektörün payı azalmış (%14,6), ikincil (%27,6) ve üçüncül sektörün payı artmıştır.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Türkiye ekonomisi tarıma dayalı bir yapıdan hizmet ve sanayinin ağırlıklı olduğu bir yapıya dönüşmüştür.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GSYİH yorumu: öğrencinin TÜİK'ten getirdiği veriyle yapılır (kitap Türkiye için GSYİH payı vermez).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157-158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132 / 210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 · 2. soru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Türkiye ekonomisinde son yıllarda yaşanan değişimde yerli üretimin ekonomik sektörlerdeki istihdama ve yurt içi hasılaya etkisi hakkında neler söylenebilir?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153, 157-158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133 / 210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 · 2. soru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Türkiye ekonomisinde son yıllarda yaşanan değişimde yerli üretimin ekonomik sektörlerdeki istihdama ve yurt içi hasılaya etkisi hakkında neler söylenebilir?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587752"/>
            <a:ext cx="11185855" cy="36118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587752"/>
            <a:ext cx="109728" cy="361188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642616"/>
            <a:ext cx="10865815" cy="35021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1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Yurt içinde üretilen her mal ve hizmet gayrisafi yurt içi hasılaya katılır (GSYİH tanımı, s. 153); yerli üretim arttıkça yurt içi hasıla artar.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Üretim için fabrikada, inşaatta, tarlada, ulaşımda ve ticarette çalışan gerekir: yerli üretim bu sektörlerde istihdam oluşturur.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62626"/>
                </a:solidFill>
                <a:latin typeface="Calibri"/>
              </a:rPr>
              <a:t>Grafik 5.3'te sanayide çalışanların payının %20,3'ten %27,6'ya çıkması bu değişimle ilişkilendirilebilir.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153, 157-158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134 / 210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 · 3. soru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Gündelik ihtiyaçların karşılanmasında yerli ve millî ürünleri tercih etmek ülkedeki istihdamın artırılmasına ne tür katkılar sağlayabilir?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135 / 210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 · 3. soru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Gündelik ihtiyaçların karşılanmasında yerli ve millî ürünleri tercih etmek ülkedeki istihdamın artırılmasına ne tür katkılar sağlayabilir?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96312"/>
            <a:ext cx="11185855" cy="3703321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96312"/>
            <a:ext cx="109728" cy="3703321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551176"/>
            <a:ext cx="10865815" cy="3593593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1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Yerli ürüne talep artınca o ürünü üreten çiftçi, fabrika ve atölyeler üretimini artırır; daha çok çalışana ihtiyaç duyar.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Ürünün taşınması, satılması ve tanıtılması ulaşım ve ticarette de iş oluşturur.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Kazanç ülke içinde kalır, yeni yatırımlara ve yeni iş alanlarına kaynak olur.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62626"/>
                </a:solidFill>
                <a:latin typeface="Calibri"/>
              </a:rPr>
              <a:t>Yerli ve millî ürünü tercih etmek ülkemizin ekonomisine ve istihdamına katkıdır.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136 / 210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Kontrol listesi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KONTROL LİSTESİ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71432"/>
                <a:gridCol w="1005840"/>
                <a:gridCol w="100584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Ölçütler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Ekonomik sektörlerin Türkiye ekonomisindeki yeri ile ilgili oluşturacağım tablo, grafik, şekil ve/veya diyagramın amacını belirledim.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Belirlediğim amaca uygun oluşturacağım tablo, grafik, şekil ve/veya diyagramları hazırlarken kullanacağım (cetvel, pergel, boya kalemi vb.) araç gereçleri temin ettim.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50" b="0" i="0">
                          <a:solidFill>
                            <a:srgbClr val="262626"/>
                          </a:solidFill>
                          <a:latin typeface="Calibri"/>
                        </a:rPr>
                        <a:t>Tablo, grafik, şekil ve/veya diyagramın hazırlanması sürecinde Türkiye'de ekonomik sektörlerin istihdam ve gayrisafi yurt içi hasıladaki yerine ilişkin ihtiyaç duyulan verileri Türkiye İstatistik Kurumunun (TÜİK) genel ağ adresinden temin ettim.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Temin ettiğim verileri tasnif ederek sınıflandırdım.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Ekonomik sektörlerin Türkiye ekonomisindeki yerine ilişkin belirlediğim amaç ve elde ettiğim veriler doğrultusunda çizim alanında tablo, grafik, şekil ve/veya diyagram oluşturdum.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5513832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“Hayır” bölümündeki işaretleriniz birden fazlaysa öğretmeniniz yardımıyla eksik öğrenmelerinizi tamamlayınız.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137 / 210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Grupta paylaş: grafik amacına uygun mu?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45587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645587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 · Amaç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2426131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Grafiğin amacını bir cümleyle söyle.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675" y="1261872"/>
            <a:ext cx="2645587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334967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3349675" y="152704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344111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 · Tür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9403" y="1865376"/>
            <a:ext cx="2426131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Seçtiğin tür bu amaca uygun mu?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96430" y="1261872"/>
            <a:ext cx="2645587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619643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039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6196430" y="1527048"/>
            <a:ext cx="2645587" cy="265176"/>
          </a:xfrm>
          <a:prstGeom prst="rect">
            <a:avLst/>
          </a:prstGeom>
          <a:solidFill>
            <a:srgbClr val="C039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628787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 · Ögeler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6158" y="1865376"/>
            <a:ext cx="2426131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Başlık, birim, lejant ve kaynak var mı?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43185" y="1261872"/>
            <a:ext cx="2645587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904318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9043185" y="1527048"/>
            <a:ext cx="2645587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913462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4 · Sonuç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2913" y="1865376"/>
            <a:ext cx="2426131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Grafikten çıkardığın bir sonucu söyle.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02920" y="4187952"/>
            <a:ext cx="11185855" cy="2011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C25B1F"/>
                </a:solidFill>
                <a:latin typeface="Calibri"/>
              </a:rPr>
              <a:t>Grubun görevi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Herkes 30 saniyede grafiğini gösterir; diğerleri dört soruyu sorar.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Grup, amacına en uygun grafiği seçer; sözcü sınıfa gösterir.</a:t>
            </a:r>
          </a:p>
          <a:p>
            <a:pPr algn="l" marL="261051" indent="-261051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Eksik öge görülürse sahibi hemen tamamlar.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138 / 210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grafik amacına uygun mu?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DEĞERLENDİR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Bir öğrencinin amacı 'Türkiye'de çalışan nüfusun sektörlere dağılımının 1990'dan 2025'e nasıl değiştiğini göstermek'. Üç ayrı pasta grafik çizmiş. Amacına uygun mu? Nasıl iyileştirirsin?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139 / 210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grafik amacına uygun mu?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Bir öğrencinin amacı 'Türkiye'de çalışan nüfusun sektörlere dağılımının 1990'dan 2025'e nasıl değiştiğini göstermek'. Üç ayrı pasta grafik çizmiş. Amacına uygun mu? Nasıl iyileştirirsin?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724912"/>
            <a:ext cx="11185855" cy="3474721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724912"/>
            <a:ext cx="109728" cy="3474721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779776"/>
            <a:ext cx="10865815" cy="3364993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2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Kısmen uygun: her pasta bir yılın dağılımını doğru gösterir.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Ama değişimi görmek için okuyucu üç daireyi ayrı ayrı karşılaştırmak zorunda kalır.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İyileştirme: yılları yan yana gösteren sütun grafik (Grafik 5.3 gibi) ya da her sektör için bir çizgi.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140 / 210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Performans görevi: bilgi görseli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PERFORMANS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0584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058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Sizlerden Türkiye'deki ekonomik sektörler ve bu sektörlerin gelişimine yönelik bilgi görseli oluşturmanız ve sunmanız beklenmektedir.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404872"/>
            <a:ext cx="11185855" cy="86410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404872"/>
            <a:ext cx="1600200" cy="864108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Hazırlık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404872"/>
            <a:ext cx="9357055" cy="8641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Bilgi görseli çalışması için Türkiye ekonomisine katkı sunan ekonomik sektörlerden birini belirleyiniz.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3396996"/>
            <a:ext cx="11185855" cy="86410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3396996"/>
            <a:ext cx="1600200" cy="864108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Hazırlık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3396996"/>
            <a:ext cx="9357055" cy="8641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Belirlediğiniz ekonomik sektörü bilgi görseli çalışmasında hangi boyutuyla ele alacağınıza yönelik amacınızı belirleyiniz.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4389120"/>
            <a:ext cx="11185855" cy="86410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502920" y="4389120"/>
            <a:ext cx="1600200" cy="864108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Hazırlık 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0280" y="4389120"/>
            <a:ext cx="9357055" cy="8641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Belirlediğiniz amaç doğrultusunda ilgili ekonomik sektöre yönelik bilgi toplayınız. Bu süreçte genel ağ, kütüphane vb. kaynaklardan yararlanabilirsiniz.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2920" y="5381244"/>
            <a:ext cx="11185855" cy="86410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ounded Rectangle 18"/>
          <p:cNvSpPr/>
          <p:nvPr/>
        </p:nvSpPr>
        <p:spPr>
          <a:xfrm>
            <a:off x="502920" y="5381244"/>
            <a:ext cx="1600200" cy="864108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Hazırlık 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40280" y="5381244"/>
            <a:ext cx="9357055" cy="8641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Topladığınız bilgileri düzenleyiniz.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141 / 210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 Görseli Çalışması: adımlar ve takvim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BİREYSEL · 40+40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16152"/>
            <a:ext cx="11185855" cy="96012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TextBox 6"/>
          <p:cNvSpPr txBox="1"/>
          <p:nvPr/>
        </p:nvSpPr>
        <p:spPr>
          <a:xfrm>
            <a:off x="640080" y="1271016"/>
            <a:ext cx="1143000" cy="45262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D3373A"/>
                </a:solidFill>
                <a:latin typeface="Calibri"/>
              </a:rPr>
              <a:t>Amaç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83080" y="1271016"/>
            <a:ext cx="9722815" cy="45262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1">
                <a:solidFill>
                  <a:srgbClr val="262626"/>
                </a:solidFill>
                <a:latin typeface="Calibri"/>
              </a:rPr>
              <a:t>Türkiye ekonomisine katkı sunan bir ekonomik sektörün bilgi görseli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696212"/>
            <a:ext cx="1143000" cy="4251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D3373A"/>
                </a:solidFill>
                <a:latin typeface="Calibri"/>
              </a:rPr>
              <a:t>Beceri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3080" y="1696212"/>
            <a:ext cx="9722815" cy="4251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1">
                <a:solidFill>
                  <a:srgbClr val="262626"/>
                </a:solidFill>
                <a:latin typeface="Calibri"/>
              </a:rPr>
              <a:t>Tablo, Grafik, Şekil ve/veya Diyagram; Kendini Düzenleme (Öz Düzenleme)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2286000"/>
            <a:ext cx="11185855" cy="69189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502920" y="2286000"/>
            <a:ext cx="1600200" cy="69189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40280" y="2286000"/>
            <a:ext cx="9357055" cy="6918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Düzenlediğiniz bilgileri coğrafi temsiller aracıyla görselleştiriniz.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2920" y="3105912"/>
            <a:ext cx="11185855" cy="69189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502920" y="3105912"/>
            <a:ext cx="1600200" cy="69189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40280" y="3105912"/>
            <a:ext cx="9357055" cy="6918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Görselleştirdiğiniz ilgili ekonomik sektörün Türkiye ekonomisine katkısına yönelik çıkarımlarda bulununuz.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2920" y="3925824"/>
            <a:ext cx="11185855" cy="69189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502920" y="3925824"/>
            <a:ext cx="1600200" cy="69189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3. Adım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40280" y="3925824"/>
            <a:ext cx="9357055" cy="69189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Hazırladığınız bilgi görselini sınıf ortamında sununuz.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02920" y="4754880"/>
            <a:ext cx="3594506" cy="1490472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ounded Rectangle 20"/>
          <p:cNvSpPr/>
          <p:nvPr/>
        </p:nvSpPr>
        <p:spPr>
          <a:xfrm>
            <a:off x="502920" y="4754880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502920" y="5020056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594360" y="4754880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Bu hafta → 24. haftanın dersi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2648" y="5358384"/>
            <a:ext cx="3375050" cy="81381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262626"/>
                </a:solidFill>
                <a:latin typeface="Calibri"/>
              </a:rPr>
              <a:t>Hazırlık 1-4 (ders dışında)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98594" y="4754880"/>
            <a:ext cx="3594506" cy="1490472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ounded Rectangle 25"/>
          <p:cNvSpPr/>
          <p:nvPr/>
        </p:nvSpPr>
        <p:spPr>
          <a:xfrm>
            <a:off x="4298594" y="4754880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ectangle 26"/>
          <p:cNvSpPr/>
          <p:nvPr/>
        </p:nvSpPr>
        <p:spPr>
          <a:xfrm>
            <a:off x="4298594" y="5020056"/>
            <a:ext cx="3594506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TextBox 27"/>
          <p:cNvSpPr txBox="1"/>
          <p:nvPr/>
        </p:nvSpPr>
        <p:spPr>
          <a:xfrm>
            <a:off x="4390034" y="4754880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24. hafta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08322" y="5358384"/>
            <a:ext cx="3375050" cy="81381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262626"/>
                </a:solidFill>
                <a:latin typeface="Calibri"/>
              </a:rPr>
              <a:t>Görsel sınıfta: A3 kâğıt ya da etkileşimli tahta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094268" y="4754880"/>
            <a:ext cx="3594506" cy="1490472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1" name="Rounded Rectangle 30"/>
          <p:cNvSpPr/>
          <p:nvPr/>
        </p:nvSpPr>
        <p:spPr>
          <a:xfrm>
            <a:off x="8094268" y="4754880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2" name="Rectangle 31"/>
          <p:cNvSpPr/>
          <p:nvPr/>
        </p:nvSpPr>
        <p:spPr>
          <a:xfrm>
            <a:off x="8094268" y="5020056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3" name="TextBox 32"/>
          <p:cNvSpPr txBox="1"/>
          <p:nvPr/>
        </p:nvSpPr>
        <p:spPr>
          <a:xfrm>
            <a:off x="8185708" y="4754880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Sunum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203996" y="5358384"/>
            <a:ext cx="3375050" cy="81381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262626"/>
                </a:solidFill>
                <a:latin typeface="Calibri"/>
              </a:rPr>
              <a:t>Grup içinde; her gruptan biri sınıfa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142 / 210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 görseli nasıl puanlanacak?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ÖLÇÜTLER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995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3360"/>
                <a:gridCol w="1783080"/>
                <a:gridCol w="1783080"/>
                <a:gridCol w="1783080"/>
                <a:gridCol w="1810512"/>
              </a:tblGrid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Ölçüt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Başlangıç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Kabul edilebilir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İyi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Çok iyi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Amaç belirleme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Bilgi ve görsel toplama (20)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Bilgi ve görselleri düzenleme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Sonuç çıkarma (20)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Sunum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5742432"/>
            <a:ext cx="11185855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C25B1F"/>
                </a:solidFill>
                <a:latin typeface="Calibri"/>
              </a:rPr>
              <a:t>Toplam 100 puan · öz değerlendirme formu (s. 161) ile birlikte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159-160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143 / 210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 görseli için iyi bir amaç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AMAÇ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Hazırlığın 2. maddesi: seçtiğin sektörü hangi boyutuyla ele alacaksın? Amacını bir cümleyle yaz.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157, 159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144 / 210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 görseli için iyi bir amaç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Hazırlığın 2. maddesi: seçtiğin sektörü hangi boyutuyla ele alacaksın? Amacını bir cümleyle yaz.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2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“Türkiye'de sanayi sektöründe çalışanların payının yıllar içinde nasıl değiştiğini göstermek.”</a:t>
            </a:r>
          </a:p>
          <a:p>
            <a:pPr algn="l" marL="273482" indent="-273482">
              <a:spcBef>
                <a:spcPts val="0"/>
              </a:spcBef>
              <a:spcAft>
                <a:spcPts val="5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“Tarım sektörünün Türkiye'de çalışan nüfus içindeki payının azalmasını ve bunun nedenlerini göstermek.”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İyi amaç: tek bir sektörü, tek bir boyutu (istihdam, üretim, gelişim) ve zamanı söyler.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157, 159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145 / 210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Kitaba göre 1929 Dünya Ekonomik Bunalımı ve İkinci Dünya Savaşı Türkiye'de ekonomik alanda neye sebep olmuştur?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İzmir İktisat Kongresi'yle liberal bir ekonomi modelinin belirlenmesine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Devletçi politikaların uygulanmasına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İhracat odaklı yeni bir ekonomi modeline geçilmesine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Liberal ekonomi politikalarına yeniden geçilmesine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Lozan Antlaşması'nın ticari hükümlerinin belirleyici olmasına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146 / 210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Kitaba göre 1929 Dünya Ekonomik Bunalımı ve İkinci Dünya Savaşı Türkiye'de ekonomik alanda neye sebep olmuştur?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İzmir İktisat Kongresi'yle liberal bir ekonomi modelinin belirlenmesine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Devletçi politikaların uygulanmasına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İhracat odaklı yeni bir ekonomi modeline geçilmesine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Liberal ekonomi politikalarına yeniden geçilmesine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Lozan Antlaşması'nın ticari hükümlerinin belirleyici olmasına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262626"/>
                </a:solidFill>
                <a:latin typeface="Calibri"/>
              </a:rPr>
              <a:t>Kitap s. 157: bunalım ve İkinci Dünya Savaşı devletçi politikalara sebep olmuştur. Liberal model İzmir İktisat Kongresi'yle; liberal politikalara yeniden geçiş İkinci Dünya Savaşı sonrasında; ihracat odaklı model 1980'li yıllardan itibaren.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147 / 210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1990'dan 2025'e Türkiye'de çalışan nüfusun sektörel dağılımı nasıl değişti?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Bir yılın sektörel dağılımını göstermek için hangi grafik türü uygundur?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Bilgi görseli için seçtiğin sektör ve amacın ne?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157-159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148 / 210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9-12. maddeler: ekonomi politikaları sıralaması, Grafik 5.3 sütun grafiği, grafik türü seçimi, yerli üretim ve istihdam.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Bilgi görseli hazırlığı (s. 159, 1-4): sektör, amaç, bilgi toplama, düzenleme — 24. haftadaki derse kadar.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Bilgiyi okul kütüphanesi, EBA ya da TÜİK genel ağ adresinden topla; çıktı ya da satın alma gerekmez.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Proje ödevi 'Türkiye ekonomisi sektörel dağılım' olanlar: teslim nisan son haftası.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149 / 210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GNL-COG10-SN-U5 — 23. hafta · Türkiye Ekonomisinin Sektörel Dağılımı (slayt 111-149)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