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50.xml" ContentType="application/vnd.openxmlformats-officedocument.presentationml.notesSlide+xml"/>
  <Override PartName="/ppt/notesSlides/notesSlide151.xml" ContentType="application/vnd.openxmlformats-officedocument.presentationml.notesSlide+xml"/>
  <Override PartName="/ppt/notesSlides/notesSlide152.xml" ContentType="application/vnd.openxmlformats-officedocument.presentationml.notesSlide+xml"/>
  <Override PartName="/ppt/notesSlides/notesSlide153.xml" ContentType="application/vnd.openxmlformats-officedocument.presentationml.notesSlide+xml"/>
  <Override PartName="/ppt/notesSlides/notesSlide154.xml" ContentType="application/vnd.openxmlformats-officedocument.presentationml.notesSlide+xml"/>
  <Override PartName="/ppt/notesSlides/notesSlide155.xml" ContentType="application/vnd.openxmlformats-officedocument.presentationml.notesSlide+xml"/>
  <Override PartName="/ppt/notesSlides/notesSlide156.xml" ContentType="application/vnd.openxmlformats-officedocument.presentationml.notesSlide+xml"/>
  <Override PartName="/ppt/notesSlides/notesSlide157.xml" ContentType="application/vnd.openxmlformats-officedocument.presentationml.notesSlide+xml"/>
  <Override PartName="/ppt/notesSlides/notesSlide158.xml" ContentType="application/vnd.openxmlformats-officedocument.presentationml.notesSlide+xml"/>
  <Override PartName="/ppt/notesSlides/notesSlide159.xml" ContentType="application/vnd.openxmlformats-officedocument.presentationml.notesSlide+xml"/>
  <Override PartName="/ppt/notesSlides/notesSlide160.xml" ContentType="application/vnd.openxmlformats-officedocument.presentationml.notesSlide+xml"/>
  <Override PartName="/ppt/notesSlides/notesSlide161.xml" ContentType="application/vnd.openxmlformats-officedocument.presentationml.notesSlide+xml"/>
  <Override PartName="/ppt/notesSlides/notesSlide162.xml" ContentType="application/vnd.openxmlformats-officedocument.presentationml.notesSlide+xml"/>
  <Override PartName="/ppt/notesSlides/notesSlide163.xml" ContentType="application/vnd.openxmlformats-officedocument.presentationml.notesSlide+xml"/>
  <Override PartName="/ppt/notesSlides/notesSlide164.xml" ContentType="application/vnd.openxmlformats-officedocument.presentationml.notesSlide+xml"/>
  <Override PartName="/ppt/notesSlides/notesSlide165.xml" ContentType="application/vnd.openxmlformats-officedocument.presentationml.notesSlide+xml"/>
  <Override PartName="/ppt/notesSlides/notesSlide166.xml" ContentType="application/vnd.openxmlformats-officedocument.presentationml.notesSlide+xml"/>
  <Override PartName="/ppt/notesSlides/notesSlide167.xml" ContentType="application/vnd.openxmlformats-officedocument.presentationml.notesSlide+xml"/>
  <Override PartName="/ppt/notesSlides/notesSlide168.xml" ContentType="application/vnd.openxmlformats-officedocument.presentationml.notesSlide+xml"/>
  <Override PartName="/ppt/notesSlides/notesSlide169.xml" ContentType="application/vnd.openxmlformats-officedocument.presentationml.notesSlide+xml"/>
  <Override PartName="/ppt/notesSlides/notesSlide170.xml" ContentType="application/vnd.openxmlformats-officedocument.presentationml.notesSlide+xml"/>
  <Override PartName="/ppt/notesSlides/notesSlide171.xml" ContentType="application/vnd.openxmlformats-officedocument.presentationml.notesSlide+xml"/>
  <Override PartName="/ppt/notesSlides/notesSlide172.xml" ContentType="application/vnd.openxmlformats-officedocument.presentationml.notesSlide+xml"/>
  <Override PartName="/ppt/notesSlides/notesSlide173.xml" ContentType="application/vnd.openxmlformats-officedocument.presentationml.notesSlide+xml"/>
  <Override PartName="/ppt/notesSlides/notesSlide174.xml" ContentType="application/vnd.openxmlformats-officedocument.presentationml.notesSlide+xml"/>
  <Override PartName="/ppt/notesSlides/notesSlide175.xml" ContentType="application/vnd.openxmlformats-officedocument.presentationml.notesSlide+xml"/>
  <Override PartName="/ppt/notesSlides/notesSlide2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405" r:id="rId157"/>
    <p:sldId id="406" r:id="rId158"/>
    <p:sldId id="407" r:id="rId159"/>
    <p:sldId id="408" r:id="rId160"/>
    <p:sldId id="409" r:id="rId161"/>
    <p:sldId id="410" r:id="rId162"/>
    <p:sldId id="411" r:id="rId163"/>
    <p:sldId id="412" r:id="rId164"/>
    <p:sldId id="413" r:id="rId165"/>
    <p:sldId id="414" r:id="rId166"/>
    <p:sldId id="415" r:id="rId167"/>
    <p:sldId id="416" r:id="rId168"/>
    <p:sldId id="417" r:id="rId169"/>
    <p:sldId id="418" r:id="rId170"/>
    <p:sldId id="419" r:id="rId171"/>
    <p:sldId id="420" r:id="rId172"/>
    <p:sldId id="421" r:id="rId173"/>
    <p:sldId id="422" r:id="rId174"/>
    <p:sldId id="423" r:id="rId175"/>
    <p:sldId id="424" r:id="rId176"/>
    <p:sldId id="425" r:id="rId177"/>
    <p:sldId id="426" r:id="rId178"/>
    <p:sldId id="427" r:id="rId179"/>
    <p:sldId id="428" r:id="rId180"/>
    <p:sldId id="429" r:id="rId181"/>
    <p:sldId id="430" r:id="rId182"/>
    <p:sldId id="431" r:id="rId34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34" Type="http://schemas.openxmlformats.org/officeDocument/2006/relationships/slide" Target="slides/slide27.xml"/><Relationship Id="rId157" Type="http://schemas.openxmlformats.org/officeDocument/2006/relationships/slide" Target="slides/slide1.xml"/><Relationship Id="rId158" Type="http://schemas.openxmlformats.org/officeDocument/2006/relationships/slide" Target="slides/slide2.xml"/><Relationship Id="rId159" Type="http://schemas.openxmlformats.org/officeDocument/2006/relationships/slide" Target="slides/slide3.xml"/><Relationship Id="rId160" Type="http://schemas.openxmlformats.org/officeDocument/2006/relationships/slide" Target="slides/slide4.xml"/><Relationship Id="rId161" Type="http://schemas.openxmlformats.org/officeDocument/2006/relationships/slide" Target="slides/slide5.xml"/><Relationship Id="rId162" Type="http://schemas.openxmlformats.org/officeDocument/2006/relationships/slide" Target="slides/slide6.xml"/><Relationship Id="rId163" Type="http://schemas.openxmlformats.org/officeDocument/2006/relationships/slide" Target="slides/slide7.xml"/><Relationship Id="rId164" Type="http://schemas.openxmlformats.org/officeDocument/2006/relationships/slide" Target="slides/slide8.xml"/><Relationship Id="rId165" Type="http://schemas.openxmlformats.org/officeDocument/2006/relationships/slide" Target="slides/slide9.xml"/><Relationship Id="rId166" Type="http://schemas.openxmlformats.org/officeDocument/2006/relationships/slide" Target="slides/slide10.xml"/><Relationship Id="rId167" Type="http://schemas.openxmlformats.org/officeDocument/2006/relationships/slide" Target="slides/slide11.xml"/><Relationship Id="rId168" Type="http://schemas.openxmlformats.org/officeDocument/2006/relationships/slide" Target="slides/slide12.xml"/><Relationship Id="rId169" Type="http://schemas.openxmlformats.org/officeDocument/2006/relationships/slide" Target="slides/slide13.xml"/><Relationship Id="rId170" Type="http://schemas.openxmlformats.org/officeDocument/2006/relationships/slide" Target="slides/slide14.xml"/><Relationship Id="rId171" Type="http://schemas.openxmlformats.org/officeDocument/2006/relationships/slide" Target="slides/slide15.xml"/><Relationship Id="rId172" Type="http://schemas.openxmlformats.org/officeDocument/2006/relationships/slide" Target="slides/slide16.xml"/><Relationship Id="rId173" Type="http://schemas.openxmlformats.org/officeDocument/2006/relationships/slide" Target="slides/slide17.xml"/><Relationship Id="rId174" Type="http://schemas.openxmlformats.org/officeDocument/2006/relationships/slide" Target="slides/slide18.xml"/><Relationship Id="rId175" Type="http://schemas.openxmlformats.org/officeDocument/2006/relationships/slide" Target="slides/slide19.xml"/><Relationship Id="rId176" Type="http://schemas.openxmlformats.org/officeDocument/2006/relationships/slide" Target="slides/slide20.xml"/><Relationship Id="rId177" Type="http://schemas.openxmlformats.org/officeDocument/2006/relationships/slide" Target="slides/slide21.xml"/><Relationship Id="rId178" Type="http://schemas.openxmlformats.org/officeDocument/2006/relationships/slide" Target="slides/slide22.xml"/><Relationship Id="rId179" Type="http://schemas.openxmlformats.org/officeDocument/2006/relationships/slide" Target="slides/slide23.xml"/><Relationship Id="rId180" Type="http://schemas.openxmlformats.org/officeDocument/2006/relationships/slide" Target="slides/slide24.xml"/><Relationship Id="rId181" Type="http://schemas.openxmlformats.org/officeDocument/2006/relationships/slide" Target="slides/slide25.xml"/><Relationship Id="rId182" Type="http://schemas.openxmlformats.org/officeDocument/2006/relationships/slide" Target="slides/slide26.xml"/></Relationships>
</file>

<file path=ppt/charts/_rels/chart10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0.xlsx"/></Relationships>
</file>

<file path=ppt/charts/_rels/chart1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1.xlsx"/></Relationships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title>
      <c:tx>
        <c:rich>
          <a:bodyPr/>
          <a:lstStyle/>
          <a:p>
            <a:r>
              <a:rPr sz="1500" b="1">
                <a:solidFill>
                  <a:srgbClr val="262626"/>
                </a:solidFill>
                <a:latin typeface="Calibri"/>
              </a:rPr>
              <a:t>Hizmette çalışanlar (%)</a:t>
            </a:r>
          </a:p>
        </c:rich>
      </c:tx>
      <c:layout/>
      <c:overlay val="0"/>
    </c:title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HİZMET</c:v>
                </c:pt>
              </c:strCache>
            </c:strRef>
          </c:tx>
          <c:spPr>
            <a:solidFill>
              <a:srgbClr val="2C7FB8"/>
            </a:solidFill>
          </c:spPr>
          <c:cat>
            <c:strRef>
              <c:f>Sheet1!$A$2:$A$4</c:f>
              <c:strCache>
                <c:ptCount val="3"/>
                <c:pt idx="0">
                  <c:v>1990</c:v>
                </c:pt>
                <c:pt idx="1">
                  <c:v>2018</c:v>
                </c:pt>
                <c:pt idx="2">
                  <c:v>2025</c:v>
                </c:pt>
              </c:strCache>
            </c:strRef>
          </c:cat>
          <c:val>
            <c:numRef>
              <c:f>Sheet1!$B$2:$B$4</c:f>
              <c:numCache>
                <c:formatCode>0.0</c:formatCode>
                <c:ptCount val="3"/>
                <c:pt idx="0">
                  <c:v>32.9</c:v>
                </c:pt>
                <c:pt idx="1">
                  <c:v>54.9</c:v>
                </c:pt>
                <c:pt idx="2">
                  <c:v>57.8</c:v>
                </c:pt>
              </c:numCache>
            </c:numRef>
          </c:val>
        </c:ser>
        <c:dLbls>
          <c:numFmt formatCode="General" sourceLinked="0"/>
          <c:txPr>
            <a:bodyPr wrap="none"/>
            <a:lstStyle/>
            <a:p>
              <a:pPr>
                <a:defRPr sz="1100" b="0">
                  <a:solidFill>
                    <a:srgbClr val="262626"/>
                  </a:solidFill>
                  <a:latin typeface="Calibri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gapWidth val="8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300" b="0">
                <a:solidFill>
                  <a:srgbClr val="262626"/>
                </a:solidFill>
                <a:latin typeface="Calibri"/>
              </a:defRPr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max val="100.0"/>
          <c:min val="0.0"/>
        </c:scaling>
        <c:delete val="0"/>
        <c:axPos val="l"/>
        <c:majorGridlines/>
        <c:numFmt formatCode="&quot;%&quot;0" sourceLinked="0"/>
        <c:majorTickMark val="out"/>
        <c:minorTickMark val="none"/>
        <c:tickLblPos val="nextTo"/>
        <c:txPr>
          <a:bodyPr/>
          <a:lstStyle/>
          <a:p>
            <a:pPr>
              <a:defRPr sz="1100" b="0">
                <a:solidFill>
                  <a:srgbClr val="262626"/>
                </a:solidFill>
                <a:latin typeface="Calibri"/>
              </a:defRPr>
            </a:pPr>
          </a:p>
        </c:txPr>
        <c:crossAx val="-2068027336"/>
        <c:crosses val="autoZero"/>
      </c:valAx>
    </c:plotArea>
    <c:legend>
      <c:legendPos val="t"/>
      <c:overlay val="0"/>
      <c:txPr>
        <a:bodyPr/>
        <a:lstStyle/>
        <a:p>
          <a:pPr>
            <a:defRPr sz="1300" b="0">
              <a:solidFill>
                <a:srgbClr val="262626"/>
              </a:solidFill>
              <a:latin typeface="Calibri"/>
            </a:defRPr>
          </a:pPr>
        </a:p>
      </c:txPr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chart>
    <c:title>
      <c:tx>
        <c:rich>
          <a:bodyPr/>
          <a:lstStyle/>
          <a:p>
            <a:r>
              <a:rPr sz="1500" b="1">
                <a:solidFill>
                  <a:srgbClr val="262626"/>
                </a:solidFill>
                <a:latin typeface="Calibri"/>
              </a:rPr>
              <a:t>2025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7"/>
          <c:y val="0.324"/>
          <c:w val="0.66"/>
          <c:h val="0.393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2025</c:v>
                </c:pt>
              </c:strCache>
            </c:strRef>
          </c:tx>
          <c:dPt>
            <c:idx val="0"/>
            <c:spPr>
              <a:solidFill>
                <a:srgbClr val="2E7D5B"/>
              </a:solidFill>
            </c:spPr>
          </c:dPt>
          <c:dPt>
            <c:idx val="1"/>
            <c:spPr>
              <a:solidFill>
                <a:srgbClr val="C0392B"/>
              </a:solidFill>
            </c:spPr>
          </c:dPt>
          <c:dPt>
            <c:idx val="2"/>
            <c:spPr>
              <a:solidFill>
                <a:srgbClr val="2C7FB8"/>
              </a:solidFill>
            </c:spPr>
          </c:dPt>
          <c:cat>
            <c:strRef>
              <c:f>Sheet1!$A$2:$A$4</c:f>
              <c:strCache>
                <c:ptCount val="3"/>
                <c:pt idx="0">
                  <c:v>TARIM</c:v>
                </c:pt>
                <c:pt idx="1">
                  <c:v>SANAYİ</c:v>
                </c:pt>
                <c:pt idx="2">
                  <c:v>HİZMET</c:v>
                </c:pt>
              </c:strCache>
            </c:strRef>
          </c:cat>
          <c:val>
            <c:numRef>
              <c:f>Sheet1!$B$2:$B$4</c:f>
              <c:numCache>
                <c:formatCode>0.0</c:formatCode>
                <c:ptCount val="3"/>
                <c:pt idx="0">
                  <c:v>14.6</c:v>
                </c:pt>
                <c:pt idx="1">
                  <c:v>27.6</c:v>
                </c:pt>
                <c:pt idx="2">
                  <c:v>57.8</c:v>
                </c:pt>
              </c:numCache>
            </c:numRef>
          </c:val>
        </c:ser>
        <c:dLbls>
          <c:numFmt formatCode="&quot;%&quot;General" sourceLinked="0"/>
          <c:txPr>
            <a:bodyPr wrap="none"/>
            <a:lstStyle/>
            <a:p>
              <a:pPr>
                <a:defRPr sz="1300" b="1">
                  <a:solidFill>
                    <a:srgbClr val="262626"/>
                  </a:solidFill>
                  <a:latin typeface="Calibri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Chart>
    </c:plotArea>
    <c:legend>
      <c:legendPos val="b"/>
      <c:overlay val="0"/>
      <c:txPr>
        <a:bodyPr/>
        <a:lstStyle/>
        <a:p>
          <a:pPr>
            <a:defRPr sz="1100" b="0">
              <a:solidFill>
                <a:srgbClr val="262626"/>
              </a:solidFill>
              <a:latin typeface="Calibri"/>
            </a:defRPr>
          </a:pPr>
        </a:p>
      </c:txPr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5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15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15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15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15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15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15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15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15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5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6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6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6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6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6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6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7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7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7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7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2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Üniteyi performans görevi ve ünite sonu ölçmeyle kapatmak.</a:t>
            </a:r>
          </a:p>
          <a:p/>
          <a:p>
            <a:r>
              <a:t>NASIL: Performans görevi programın öğrenme kanıtlarındadır: Türkiye'deki ekonomik sektörler ve gelişimine yönelik bilgi görseli. Bugün öğrenci 23. haftada topladığı verileri görselleştirir (d), görseli amaca uygun kullanarak çıkarım yapar ve sunar (e). Ünite sonu 8-9. sorular sınıflandırma ölçütünü (COĞ.10.5.1 a) yoklar.</a:t>
            </a:r>
          </a:p>
          <a:p/>
          <a:p>
            <a:r>
              <a:t>KAYNAK: Program (2026) COĞ.10.5.3 d-e, COĞ.10.5.1 a ve öğrenme kanıtları.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Blok dersin akışı.</a:t>
            </a:r>
          </a:p>
          <a:p/>
          <a:p>
            <a:r>
              <a:t>NASIL: 1-2. adımlar 40. dakikada biter (birinci ders saati); paylaşım, öz değerlendirme ve ünite sonu 8-9 ikinci ders saatidir. Kitap çalışmaya 40+40 dk verir; bu planda süre sıkıştırılmıştır: 38 bireysel görsel sınıfa tek tek sunulmaz, grup içinde paylaşılır.</a:t>
            </a:r>
          </a:p>
          <a:p/>
          <a:p>
            <a:r>
              <a:t>KAYNAK: Ders planı, 24. hafta akışı; kitap s. 159.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23. haftada verilen 'Gelecek Derse Hazırlık'ın dört maddesini kontrol etmek.</a:t>
            </a:r>
          </a:p>
          <a:p/>
          <a:p>
            <a:r>
              <a:t>SÜRE: Aşama 4 dk (açılış ve hazırlık kontrolü birlikte).</a:t>
            </a:r>
          </a:p>
          <a:p/>
          <a:p>
            <a:r>
              <a:t>NASIL: Elleri kaldırtarak sayın. Hazırlığı eksik öğrenci kitabın verisiyle (s. 157 Grafik 5.3, s. 167 tablo) çalışır; sektörünü ve amacını şimdi belirler. İnternet erişimi olmayan öğrenci için öğretmen TÜİK'in resmî tablosunun çıktısını getirmişti (23. hafta).</a:t>
            </a:r>
          </a:p>
          <a:p/>
          <a:p>
            <a:r>
              <a:t>KAYNAK: Kitap s. 159 Gelecek Derse Hazırlık (1-4).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Çalışmayı ve üç adımı tanıtmak.</a:t>
            </a:r>
          </a:p>
          <a:p/>
          <a:p>
            <a:r>
              <a:t>SÜRE: Aşama 5 dk (çalışma, puanlama anahtarı ve ağırlıklar birlikte).</a:t>
            </a:r>
          </a:p>
          <a:p/>
          <a:p>
            <a:r>
              <a:t>NASIL: Üç adımı okuyun; sürelerin bu dersteki karşılığını söyleyin. Beceri satırındaki 'Kendini Düzenleme' öz değerlendirme formuyla izlenir. Bilgi görseli okulun A3 kâğıdına ya da okulun etkileşimli tahtasında açılan dijital dosyaya hazırlanır; telefon kullanılmaz, çıktı ve malzeme satın aldırılmaz.</a:t>
            </a:r>
          </a:p>
          <a:p/>
          <a:p>
            <a:r>
              <a:t>KAYNAK: Kitap s. 159 Performans Çalışması (beceri: Tablo, Grafik, Şekil ve/veya Diyagram; Kendini Düzenleme (Öz Düzenleme)).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Kitabın analitik dereceli puanlama anahtarını göstermek.</a:t>
            </a:r>
          </a:p>
          <a:p/>
          <a:p>
            <a:r>
              <a:t>NASIL: Beş ölçüt eşit ağırlıktadır. Düzey ifadeleri 'çok az', 'kısmen', (uygun/yeterli), 'oldukça' diye ilerler — ör. sonuç çıkarmada Çok İyi: 'Çalışma konusuna ait ulaşılan sonuçlar oldukça yeterlidir.' Sunum ölçütü grup içi paylaşımda gözlemle, diğer dördü teslim edilen bilgi görselinden puanlanır.</a:t>
            </a:r>
          </a:p>
          <a:p/>
          <a:p>
            <a:r>
              <a:t>KAYNAK: Kitap s. 160 (puanlar sayfa görüntüsünden doğrulandı, 17.10.2026). s. 159 metninde ölçüt 'bilgi ve görselleri düzenlenme' diye yazılmış; s. 160 anahtarındaki 'Bilgi ve Görselleri Düzenleme' esas alındı. Sayfadaki karekod anahtarın içerik formudur; EBA girişi ister, açılmadı: Analitik Dereceli Puanlama Anahtarı (İçerik Formu) (s. 160): https://ders.eba.gov.tr/ders//redirectContent.jsp?resourceId=c6b13af1d99a8933a942ae864d06f492&amp;resourceType=1&amp;resourceLocation=2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Değerlendirmenin dönem notundaki yerini söylemek (zümre kararı).</a:t>
            </a:r>
          </a:p>
          <a:p/>
          <a:p>
            <a:r>
              <a:t>NASIL: Zümre plan seti önerisi: 2. dönem P1 4. ünitededir (sunu); bilgi görseli P2'nin 'beceri görevleri' payında kitabın puanlama anahtarıyla değerlendirilir (zümre örneği: 'sektör verilerinden grafik'). Zümre isterse P1 olarak da puanlanabilir; o durumda örnek ağırlıklar süreç 40 · ürün 50 · paylaşım 10'dur.</a:t>
            </a:r>
          </a:p>
          <a:p/>
          <a:p>
            <a:r>
              <a:t>KAYNAK: Zümre kararındaki örnek ağırlıklar (10. sınıf P2: beceri görevleri %35 · okuryazarlık %20 · derse hazırlık %15 · devam ve katılım %20 · örnek davranış %10).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Bilgi görselinin parçalarını göstermek (puanlama anahtarının ölçütleriyle eşli).</a:t>
            </a:r>
          </a:p>
          <a:p/>
          <a:p>
            <a:r>
              <a:t>SÜRE: Aşama 8 dk (parçalar, amaç → tür, örnek ve YOKLAMA 9 birlikte).</a:t>
            </a:r>
          </a:p>
          <a:p/>
          <a:p>
            <a:r>
              <a:t>NASIL: Kitap 'bilgi görseli'ni tanımlamaz; buradaki parçalar genel kabul gören bilgidir ve puanlama anahtarının ölçütleriyle eşlenmiştir: amaç → amaç belirleme; veri ve görseller → bilgi ve görsel toplama; grafik ve yerleşim → düzenleme; çıkarım → sonuç çıkarma.</a:t>
            </a:r>
          </a:p>
          <a:p/>
          <a:p>
            <a:r>
              <a:t>KAYNAK: Kitap s. 159-160; program COĞ.10.5.3 a-e.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Program COĞ.10.5.3 b: görselin türünü amaca göre belirlemek.</a:t>
            </a:r>
          </a:p>
          <a:p/>
          <a:p>
            <a:r>
              <a:t>NASIL: Örnekleri kitaptan gösterin: pasta grafikleri bir yılın dağılımını (Grafik 5.1-5.2, s. 153), sütun grafiği yıllara göre değişimi (Grafik 5.3, s. 157) gösterir. Grafik türlerinin kullanım amacı genel kabul gören bilgidir (9. sınıfta işlendi).</a:t>
            </a:r>
          </a:p>
          <a:p/>
          <a:p>
            <a:r>
              <a:t>KAYNAK: Kitap s. 153, 157; program COĞ.10.5.3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Bilgi görselinin iskeletini kitabın verisiyle modellemek; öğrenci kendi sektörünü ve verisini kullanır.</a:t>
            </a:r>
          </a:p>
          <a:p/>
          <a:p>
            <a:r>
              <a:t>NASIL: Parçaları sırayla gösterin: başlık-amaç (sol üst), iki grafik (orta-sağ), kitap bilgisi kutusu, çıkarım, kaynak. 'Bu görselin amacı ne? Neden sütun grafiği?' diye sorun. Bu örnek yalnız hizmet sektöründe çalışanların payını ele alır; GSYİH verisi kitapta Türkiye için verilmediğinden örnekte yoktur.</a:t>
            </a:r>
          </a:p>
          <a:p/>
          <a:p>
            <a:r>
              <a:t>BEKLENEN CEVAP: Çıkarımın dayanağı: hizmet payı 1990'da 32,9, 2018'de 54,9, 2025'te 57,8 (s. 157) — 1990'da çalışanların üçte birine yakını, 2025'te yarıdan fazlası hizmet sektöründe.</a:t>
            </a:r>
          </a:p>
          <a:p/>
          <a:p>
            <a:r>
              <a:t>KAYNAK: Kitap s. 148 (üçüncül sektör), s. 157 Grafik 5.3 (değerler sayfa görüntüsüyle doğrulandı, 17.10.2026).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9 (ünitenin son yoklaması): grafikten değişimi okuma (COĞ.10.5.3 e).</a:t>
            </a:r>
          </a:p>
          <a:p/>
          <a:p>
            <a:r>
              <a:t>NASIL: B seçeneği çeldiricidir: ikincil sektörün payı azalmamış, artmıştır (20,3 → 27,6).</a:t>
            </a:r>
          </a:p>
          <a:p/>
          <a:p>
            <a:r>
              <a:t>KAYNAK: Kitap s. 157 Grafik 5.3.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157: üçüncül sektörün payı 1990'da %32,9, 2025'te %57,8. Birincil %46,8 → %14,6 azalmış, ikincil %20,3 → %27,6 artmıştır.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Topladığı verileri sektörlere göre görselleştirmeden önce planı netleştirmek (COĞ.10.5.3 a-d).</a:t>
            </a:r>
          </a:p>
          <a:p/>
          <a:p>
            <a:r>
              <a:t>SÜRE: 1-2. adım birlikte 23 dk; ilk 3 dk plan.</a:t>
            </a:r>
          </a:p>
          <a:p/>
          <a:p>
            <a:r>
              <a:t>NASIL: Plan çalışma kâğıdının 13. maddesiyle aynıdır (çalışma kâğıdı). Öğrenci önce planı yazar, sonra çizer. Veri getirmeyen öğrenci kitabın verisiyle (s. 157 Grafik 5.3, s. 167 tablo) çalışır; sayıyı kaynağıyla yazar.</a:t>
            </a:r>
          </a:p>
          <a:p/>
          <a:p>
            <a:r>
              <a:t>KAYNAK: Kitap s. 159; program COĞ.10.5.3 a-d.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Görselleştirdiği verilerden sektörün Türkiye ekonomisine katkısına yönelik çıkarım (COĞ.10.5.3 e; program D19.3 yerli üretim).</a:t>
            </a:r>
          </a:p>
          <a:p/>
          <a:p>
            <a:r>
              <a:t>NASIL: Cümle kalıbını tahtaya yazın. Çıkarım, görseldeki veriye dayanmalı; veride olmayan neden uydurulmaz ('olabilir' dili).</a:t>
            </a:r>
          </a:p>
          <a:p/>
          <a:p>
            <a:r>
              <a:t>KAYNAK: Kitap s. 157, 159; program COĞ.10.5.3 açıklaması: Bu süreçte Türkiye'deki yerli üretimin ülke ekonomisine katkısı yorumlanır.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Ürünün biçimini ve kurallarını netleştirmek.</a:t>
            </a:r>
          </a:p>
          <a:p/>
          <a:p>
            <a:r>
              <a:t>NASIL: Kâğıt görsel okulun A3 kâğıdıyla, okulda bulunan kalemle hazırlanır. Dijital görsel yalnız okulun etkileşimli tahtasında açılır; öğrencinin telefonu kullanılmaz. Çıktı aldırılmaz, malzeme satın aldırılmaz; veliye mali yük getirilmez.</a:t>
            </a:r>
          </a:p>
          <a:p/>
          <a:p>
            <a:r>
              <a:t>KAYNAK: Kitap s. 159; zümre kararı (veliye mali yük yok); Genelge 2026/70 bent 37 (telefon).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1-2. adım: görselleştirme ve çıkarım (bireysel).</a:t>
            </a:r>
          </a:p>
          <a:p/>
          <a:p>
            <a:r>
              <a:t>SÜRE: 20 dk; 40. dakikada biter.</a:t>
            </a:r>
          </a:p>
          <a:p/>
          <a:p>
            <a:r>
              <a:t>NASIL: Dolaşırken her öğrenciye bir kez sorun: 'Amacın ne, bu grafik amacına uygun mu, çıkarımın hangi veriye dayanıyor?' Yüzdeleri toplatın: kitaptaki bazı tablolarda toplam 100'den sapabilir (yuvarlama) — öğrenci veriyi değiştirmez, notunu düşer.</a:t>
            </a:r>
          </a:p>
          <a:p/>
          <a:p>
            <a:r>
              <a:t>KAYNAK: Kitap s. 159 1-2. adım; ders planı, 24. hafta aşama 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çalışmasına geçiş: rolleri ve kuralları hatırlatmak.</a:t>
            </a:r>
          </a:p>
          <a:p/>
          <a:p>
            <a:r>
              <a:t>SÜRE: 2 dk (esnek).</a:t>
            </a:r>
          </a:p>
          <a:p/>
          <a:p>
            <a:r>
              <a:t>NASIL: Sıralar adalara çevrilir, malzeme sorumluları grup setlerini alır. Roller her hafta döner; 4 kişilik grupta kontrolcünün işini yazıcı üstlenir. Grup içinde sunum sırasını zaman sorumlusu belirler.</a:t>
            </a:r>
          </a:p>
          <a:p/>
          <a:p>
            <a:r>
              <a:t>KAYNAK: Ders planı (38 kişilik sınıf için grup düzeni: 6 × 5 + 2 × 4; sınıf mevcuduna göre uyarlanır).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3. adım: her öğrencinin bilgi görselini grubuna sunması (COĞ.10.5.3 e).</a:t>
            </a:r>
          </a:p>
          <a:p/>
          <a:p>
            <a:r>
              <a:t>SÜRE: Kişi başı yaklaşık 2 dk (5 kişilik grupta 10 dk) + 2 dk soru.</a:t>
            </a:r>
          </a:p>
          <a:p/>
          <a:p>
            <a:r>
              <a:t>NASIL: Grupları dolaşarak 'sunum' ölçütünü (s. 160) gözlemle puanlayın; her gruba en az iki kez uğrayın. Dinleyenler her görselden bir çıkarımı not eder.</a:t>
            </a:r>
          </a:p>
          <a:p/>
          <a:p>
            <a:r>
              <a:t>KAYNAK: Kitap s. 159 3. adım, s. 160 sunum ölçütü.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Seçilen görselleri sınıfla paylaşmak ve ortak sonucu tahtada toplamak (COĞ.10.5.3 e).</a:t>
            </a:r>
          </a:p>
          <a:p/>
          <a:p>
            <a:r>
              <a:t>SÜRE: 8 sözcü × yaklaşık 45 sn + 2 dk ortak sonuç.</a:t>
            </a:r>
          </a:p>
          <a:p/>
          <a:p>
            <a:r>
              <a:t>NASIL: Her görselden sonra sektörü, amacı, görsel türünü ve çıkarımı tahtadaki tabloya yazın. Sonunda sorun: 'Hangi sektörler seçildi? Aynı amaç için farklı görsel türleri seçildi mi?' Kaynağı belirsiz veriyi işaretleyin; geçerliliği teyit edilen veri kaydedilir.</a:t>
            </a:r>
          </a:p>
          <a:p/>
          <a:p>
            <a:r>
              <a:t>KAYNAK: Program COĞ.10.5.3 öğrenme-öğretme uygulamaları: Geçerliliği teyit edilen veriler kaydedilir, sistematik şekilde tasnif edilir ve etiketlenir.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SDB1.2: öz düzenleme (kitap s. 159 beceri satırı).</a:t>
            </a:r>
          </a:p>
          <a:p/>
          <a:p>
            <a:r>
              <a:t>NASIL: 'Çalışmamı yeniden yapacak olsaydım…' satırını mutlaka yazdırın; form bilgi görseliyle birlikte teslim edilir ve kanıt dosyasına girer. 'Hayır' ve 'Kısmen' işaretlenen konular tekrar edilir (s. 161 değerlendirme notu).</a:t>
            </a:r>
          </a:p>
          <a:p/>
          <a:p>
            <a:r>
              <a:t>KAYNAK: Kitap s. 161.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8-10. soruların kavram şemasını tanıtmak: beş sektörün kitaptaki kısa tanımları.</a:t>
            </a:r>
          </a:p>
          <a:p/>
          <a:p>
            <a:r>
              <a:t>NASIL: Kartları okutun; her karttan bir anahtar sözcük çıkarın (doğal ortam · işleme · hizmet · bilgi · karar verme). 24. haftada bu iki soru sınıfta sözlü çözülür (esnek aşama); süre yetmezse 9. soru eve kalır.</a:t>
            </a:r>
          </a:p>
          <a:p/>
          <a:p>
            <a:r>
              <a:t>KAYNAK: Kitap s. 164 kavram şeması (sayfa görüntüsüyle karşılaştırıldı, 17.10.2026).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8. soru: sınıflandırmanın ölçütü (COĞ.10.5.1 a).</a:t>
            </a:r>
          </a:p>
          <a:p/>
          <a:p>
            <a:r>
              <a:t>NASIL: Önce kavram şemasındaki tanımların neye dayandığını sorun: kazanca mı, faaliyetin kendisine mi?</a:t>
            </a:r>
          </a:p>
          <a:p/>
          <a:p>
            <a:r>
              <a:t>KAYNAK: Kitap s. 145, 151, 164.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cevap: yalnız 'Yürütülen ekonomik faaliyetin özelliği'.</a:t>
            </a:r>
          </a:p>
          <a:p/>
          <a:p>
            <a:r>
              <a:t>BEKLENEN CEVAP: Kitap: Ekonomik faaliyetlerin sektörlere göre sınıflandırılmasında ilgili ekonomik faaliyetin sahip olduğu özellikler belirleyici bir faktördür. Etkinliğin amacı: Ekonomik faaliyetleri üretim özellikleri ölçütüne göre sınıflandırabilme. Diğer beş seçenek (kazanç, GSYİH ve GSMH katkısı, çalışan sayısı, istihdam katkısı) sektörlerin ekonomideki ağırlığını gösterir; bir faaliyetin hangi sektörde olduğunu belirlemez.</a:t>
            </a:r>
          </a:p>
          <a:p/>
          <a:p>
            <a:r>
              <a:t>KAYNAK: Kitap s. 145, 151, 153.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9. soru: faaliyet kollarını sektörlere göre işaretlemek (COĞ.10.5.1 b-ç).</a:t>
            </a:r>
          </a:p>
          <a:p/>
          <a:p>
            <a:r>
              <a:t>NASIL: İkililer 2 dk işaretler; her satırda 'Hangi tanıma uyuyor?' diye sorun.</a:t>
            </a:r>
          </a:p>
          <a:p/>
          <a:p>
            <a:r>
              <a:t>KAYNAK: Kitap s. 146-150 ve s. 164 kavram şeması.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kitabın sektör metinlerine ve kavram şemasına göre.</a:t>
            </a:r>
          </a:p>
          <a:p/>
          <a:p>
            <a:r>
              <a:t>BEKLENEN CEVAP: Birincil: tarım, ormancılık, balıkçılık (s. 146) · İkincil: sanayi, enerji üretimi (s. 147) · Üçüncül: eğitim, sağlık (s. 148), bankacılık — finans (Finans; bankacılık, sigortacılık, borsa gibi alanlardaki iş ve işlemleri kapsayan süreçleri ifade eder.) · Dördüncül: yazılım ('donanım ve yazılım hizmetleri'), grafik tasarım (s. 150) · Beşincil: yönetim; denetim ve planlama.</a:t>
            </a:r>
          </a:p>
          <a:p/>
          <a:p>
            <a:r>
              <a:t>KAYNAK: Kitap s. 146-150, 152, 164.</a:t>
            </a:r>
          </a:p>
          <a:p/>
          <a:p>
            <a:r>
              <a:t>NOT: Dikkat: 'Denetim ve planlama' ifadesi kitabın sektör metinlerinde birebir geçmez; kavram şemasındaki 'karar verme ve yönetme' ile s. 152 gridindeki 'Üst düzey karar verme ve kontrol etme' ifadesine dayanarak beşincile konmuştur. Kitap s. 150 'yönetim danışmanlığı'nı dördüncülde sayar: danışmanlık bilgi hizmetidir, 'yönetim' (karar verme) beşincildir — öğrenci dördüncülü gerekçeyle işaretlerse tartışın.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 ve öz yansıtma.</a:t>
            </a:r>
          </a:p>
          <a:p/>
          <a:p>
            <a:r>
              <a:t>SÜRE: 3 dk.</a:t>
            </a:r>
          </a:p>
          <a:p/>
          <a:p>
            <a:r>
              <a:t>BEKLENEN CEVAP: 1) Türkiye ekonomisine katkı sunan bir sektör ve bir boyut (ör. hizmet sektöründe çalışanların payının yıllara göre değişimi). 2) Bir yılın dağılımı → pasta; yıllara göre değişim → sütun ya da çizgi; sayılarla karşılaştırma → tablo. 3) Öz değerlendirme formundaki cevabı.</a:t>
            </a:r>
          </a:p>
          <a:p/>
          <a:p>
            <a:r>
              <a:t>KAYNAK: Kitap s. 153, 157, 159-161; program COĞ.10.5.3 b, 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çalışması; ünite kapanışı.</a:t>
            </a:r>
          </a:p>
          <a:p/>
          <a:p>
            <a:r>
              <a:t>NASIL: Ünite sonu cevapları sunumun 'Ünite sonu' bölümündedir; dönüt 25. haftanın açılışında. Bir sonraki hafta 2. dönem 1. yazılı sınav dönemi başlar; ünite kapsamdadır. Performans sonuçları teslimi izleyen 10 iş günü içinde duyurulur (OKY md. 49/2). e-Okul gelişim raporu ünite bitişini izleyen sürede doldurulur (Genelge bent 20); MEBİ ve EBA konu tekrarı P2'ye girer.</a:t>
            </a:r>
          </a:p>
          <a:p/>
          <a:p>
            <a:r>
              <a:t>KAYNAK: Ders planı, 24.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0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3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4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5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8.xml"/><Relationship Id="rId3" Type="http://schemas.openxmlformats.org/officeDocument/2006/relationships/chart" Target="../charts/chart10.xml"/><Relationship Id="rId4" Type="http://schemas.openxmlformats.org/officeDocument/2006/relationships/chart" Target="../charts/chart11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9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0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1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3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4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5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7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8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9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0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1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2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3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4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5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24.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24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Bilgi Görseli Çalışması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22-26 Mart 2027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COĞ.10.5.3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126060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Ekonomik sektörlerin Türkiye ekonomisindeki yeri ve önemini gösteren tablo, grafik, şekil ve/veya diyagram hazırlayabilme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90321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4268978"/>
            <a:ext cx="8412480" cy="165633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31683" indent="-331683">
              <a:spcBef>
                <a:spcPts val="0"/>
              </a:spcBef>
              <a:spcAft>
                <a:spcPts val="487"/>
              </a:spcAft>
            </a:pPr>
            <a:r>
              <a:rPr lang="tr-TR" sz="1950" b="1" i="0">
                <a:solidFill>
                  <a:srgbClr val="FCC021"/>
                </a:solidFill>
                <a:latin typeface="Calibri"/>
              </a:rPr>
              <a:t>d)  </a:t>
            </a:r>
            <a:r>
              <a:rPr lang="tr-TR" sz="1950" b="0" i="0">
                <a:solidFill>
                  <a:srgbClr val="FFFFFF"/>
                </a:solidFill>
                <a:latin typeface="Calibri"/>
              </a:rPr>
              <a:t>Ekonomik sektörlere göre sınıflandırdığı verileri görselleştirir.</a:t>
            </a:r>
          </a:p>
          <a:p>
            <a:pPr algn="l" marL="323233" indent="-323233">
              <a:spcBef>
                <a:spcPts val="0"/>
              </a:spcBef>
              <a:spcAft>
                <a:spcPts val="487"/>
              </a:spcAft>
            </a:pPr>
            <a:r>
              <a:rPr lang="tr-TR" sz="1950" b="1" i="0">
                <a:solidFill>
                  <a:srgbClr val="FCC021"/>
                </a:solidFill>
                <a:latin typeface="Calibri"/>
              </a:rPr>
              <a:t>e)  </a:t>
            </a:r>
            <a:r>
              <a:rPr lang="tr-TR" sz="1950" b="0" i="0">
                <a:solidFill>
                  <a:srgbClr val="FFFFFF"/>
                </a:solidFill>
                <a:latin typeface="Calibri"/>
              </a:rPr>
              <a:t>Ekonomik sektörlerin Türkiye ekonomisindeki yeri ve önemini gösteren tablo, grafik, şekil ve/veya diyagramları amaca uygun şekilde kullanır.</a:t>
            </a:r>
          </a:p>
          <a:p>
            <a:pPr algn="l" marL="320722" indent="-320722">
              <a:spcBef>
                <a:spcPts val="0"/>
              </a:spcBef>
              <a:spcAft>
                <a:spcPts val="0"/>
              </a:spcAft>
            </a:pPr>
            <a:r>
              <a:rPr lang="tr-TR" sz="1950" b="1" i="0">
                <a:solidFill>
                  <a:srgbClr val="FCC021"/>
                </a:solidFill>
                <a:latin typeface="Calibri"/>
              </a:rPr>
              <a:t>a)  </a:t>
            </a:r>
            <a:r>
              <a:rPr lang="tr-TR" sz="1950" b="0" i="0">
                <a:solidFill>
                  <a:srgbClr val="FFFFFF"/>
                </a:solidFill>
                <a:latin typeface="Calibri"/>
              </a:rPr>
              <a:t>COĞ.10.5.1 — Ekonomik faaliyetlerin sınıflandırılmasındaki ölçütleri belirler.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150 / 210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24.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351254" y="2212848"/>
            <a:ext cx="9489185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967206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Hazırlık ve ölçütler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159-160</a:t>
            </a:r>
          </a:p>
        </p:txBody>
      </p:sp>
      <p:sp>
        <p:nvSpPr>
          <p:cNvPr id="10" name="Oval 9"/>
          <p:cNvSpPr/>
          <p:nvPr/>
        </p:nvSpPr>
        <p:spPr>
          <a:xfrm>
            <a:off x="2865043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400757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Bilgi görseli nasıl kurulur?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00757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amaç → tür · örnek</a:t>
            </a:r>
          </a:p>
        </p:txBody>
      </p:sp>
      <p:sp>
        <p:nvSpPr>
          <p:cNvPr id="13" name="Oval 12"/>
          <p:cNvSpPr/>
          <p:nvPr/>
        </p:nvSpPr>
        <p:spPr>
          <a:xfrm>
            <a:off x="4762880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98594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Görselleştir, çıkarım yap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98594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1-2. adım</a:t>
            </a:r>
          </a:p>
        </p:txBody>
      </p:sp>
      <p:sp>
        <p:nvSpPr>
          <p:cNvPr id="16" name="Oval 15"/>
          <p:cNvSpPr/>
          <p:nvPr/>
        </p:nvSpPr>
        <p:spPr>
          <a:xfrm>
            <a:off x="6660717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196431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Paylaş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96431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Grupta · sınıfta</a:t>
            </a:r>
          </a:p>
        </p:txBody>
      </p:sp>
      <p:sp>
        <p:nvSpPr>
          <p:cNvPr id="19" name="Oval 18"/>
          <p:cNvSpPr/>
          <p:nvPr/>
        </p:nvSpPr>
        <p:spPr>
          <a:xfrm>
            <a:off x="8558554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94268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50" b="1" i="0">
                <a:solidFill>
                  <a:srgbClr val="262626"/>
                </a:solidFill>
                <a:latin typeface="Calibri"/>
              </a:rPr>
              <a:t>Öz değerlendirme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94268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161</a:t>
            </a:r>
          </a:p>
        </p:txBody>
      </p:sp>
      <p:sp>
        <p:nvSpPr>
          <p:cNvPr id="22" name="Oval 21"/>
          <p:cNvSpPr/>
          <p:nvPr/>
        </p:nvSpPr>
        <p:spPr>
          <a:xfrm>
            <a:off x="10456391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992105" y="2788920"/>
            <a:ext cx="1696669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Ünite sonu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105" y="4041648"/>
            <a:ext cx="1696669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8-9. sorular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151 / 210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Hazırlığım tamam mı?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HAZIRLIK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3867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080"/>
                <a:gridCol w="9262872"/>
                <a:gridCol w="1280160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Hazırlık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Tamam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84124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Bilgi görseli çalışması için Türkiye ekonomisine katkı sunan ekonomik sektörlerden birini belirleyiniz.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4124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Belirlediğiniz ekonomik sektörü bilgi görseli çalışmasında hangi boyutuyla ele alacağınıza yönelik amacınızı belirleyiniz.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4124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Belirlediğiniz amaç doğrultusunda ilgili ekonomik sektöre yönelik bilgi toplayınız. Bu süreçte genel ağ, kütüphane vb. kaynaklardan yararlanabilirsiniz.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4124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Topladığınız bilgileri düzenleyiniz.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502920" y="5376672"/>
            <a:ext cx="11185855" cy="82296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Kaynağını yaz: kitap, okul kütüphanesi, EBA ya da kurumların resmî sayfaları. Bilmediğin sayıyı uydurma; boş bırak ve “araştırılacak” diye not et.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152 / 210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Performans çalışması: Bilgi Görseli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BİREYSEL · 40+40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9601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43584"/>
            <a:ext cx="118872" cy="96012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43584"/>
            <a:ext cx="10774375" cy="9601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Sizlerden Türkiye'deki ekonomik sektörler ve bu sektörlerin gelişimine yönelik bilgi görseli oluşturmanız ve sunmanız beklenmektedir.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359152"/>
            <a:ext cx="11185855" cy="121005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359152"/>
            <a:ext cx="1600200" cy="121005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1. Adım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359152"/>
            <a:ext cx="9357055" cy="121005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Düzenlediğiniz bilgileri coğrafi temsiller aracıyla görselleştiriniz.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3697224"/>
            <a:ext cx="11185855" cy="121005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502920" y="3697224"/>
            <a:ext cx="1600200" cy="121005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2. Adım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40280" y="3697224"/>
            <a:ext cx="8122615" cy="121005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Görselleştirdiğiniz ilgili ekonomik sektörün Türkiye ekonomisine katkısına yönelik çıkarımlarda bulununuz.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0545775" y="4027932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1-2 · 23 dk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5035296"/>
            <a:ext cx="11185855" cy="121005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2920" y="5035296"/>
            <a:ext cx="1600200" cy="121005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3. Adım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40280" y="5035296"/>
            <a:ext cx="8122615" cy="121005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Hazırladığınız bilgi görselini sınıf ortamında sununuz.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0545775" y="5366004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22 dk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153 / 210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Puanlama anahtarı: neye bakılacak?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ÖLÇÜTLER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041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3360"/>
                <a:gridCol w="1783080"/>
                <a:gridCol w="1783080"/>
                <a:gridCol w="1783080"/>
                <a:gridCol w="1810512"/>
              </a:tblGrid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Ölçüt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Başlangıç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Kabul edilebilir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İyi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Çok iyi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69494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Amaç belirleme (20)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9494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Bilgi ve görsel toplama (20)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9494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Bilgi ve görselleri düzenleme (20)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9494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Sonuç çıkarma (20)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9494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Sunum (20)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2920" y="5742432"/>
            <a:ext cx="11185855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C25B1F"/>
                </a:solidFill>
                <a:latin typeface="Calibri"/>
              </a:rPr>
              <a:t>Toplam 100 puan · öz değerlendirme formu (s. 161) ile birlikte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154 / 210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çalışma dönem notuma nasıl yansır?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P2 · BECERİ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32918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Beceri görevi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615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P2'nin beceri görevleri payında (%35) — kitabın puanlama anahtarıyla (100)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32918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Derse hazırlık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615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s. 159 'Gelecek Derse Hazırlık' (sektör, amaç, bilgi toplama, düzenleme) P2'nin derse hazırlık payında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32918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Öz değerlendirme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615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s. 161 formu bilgi görseliyle birlikte teslim edilir, kanıt dosyasına girer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478231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Zümre karar verirse dönemin performans puanı (P1) olarak da değerlendirilebilir.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155 / 210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 görselinde neler olur?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BİLGİ GÖRSELİ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645587" cy="33832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645587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1 · Başlık ve amaç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2426131" cy="27066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48620" indent="-248620">
              <a:spcBef>
                <a:spcPts val="0"/>
              </a:spcBef>
              <a:spcAft>
                <a:spcPts val="6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Sektör ve ele aldığın boyut</a:t>
            </a:r>
          </a:p>
          <a:p>
            <a:pPr algn="l" marL="248620" indent="-248620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Tek cümlelik amaç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49675" y="1261872"/>
            <a:ext cx="2645587" cy="33832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334967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3349675" y="152704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344111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2 · Veri ve görsel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9403" y="1865376"/>
            <a:ext cx="2426131" cy="27066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48620" indent="-248620">
              <a:spcBef>
                <a:spcPts val="0"/>
              </a:spcBef>
              <a:spcAft>
                <a:spcPts val="6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Tablo, grafik, şekil ya da diyagram</a:t>
            </a:r>
          </a:p>
          <a:p>
            <a:pPr algn="l" marL="248620" indent="-248620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Kısa bilgi kutuları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96430" y="1261872"/>
            <a:ext cx="2645587" cy="33832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619643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8C4A2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6196430" y="1527048"/>
            <a:ext cx="2645587" cy="265176"/>
          </a:xfrm>
          <a:prstGeom prst="rect">
            <a:avLst/>
          </a:prstGeom>
          <a:solidFill>
            <a:srgbClr val="8C4A2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628787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3 · Çıkarım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6158" y="1865376"/>
            <a:ext cx="2426131" cy="27066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48620" indent="-248620">
              <a:spcBef>
                <a:spcPts val="0"/>
              </a:spcBef>
              <a:spcAft>
                <a:spcPts val="6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Sektörün Türkiye ekonomisine katkısı</a:t>
            </a:r>
          </a:p>
          <a:p>
            <a:pPr algn="l" marL="248620" indent="-248620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Verinin gösterdiği değişim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043185" y="1261872"/>
            <a:ext cx="2645587" cy="33832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904318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9043185" y="1527048"/>
            <a:ext cx="264558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913462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4 · Kaynak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52913" y="1865376"/>
            <a:ext cx="2426131" cy="27066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48620" indent="-248620">
              <a:spcBef>
                <a:spcPts val="0"/>
              </a:spcBef>
              <a:spcAft>
                <a:spcPts val="6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Verinin kaynağı ve yılı</a:t>
            </a:r>
          </a:p>
          <a:p>
            <a:pPr algn="l" marL="248620" indent="-248620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Kitap sayfası ya da kurumun resmî sayfası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02920" y="4873752"/>
            <a:ext cx="11185855" cy="132588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262626"/>
                </a:solidFill>
                <a:latin typeface="Calibri"/>
              </a:rPr>
              <a:t>Görseli okuyan biri amacı, veriyi, çıkarımı ve kaynağı 30 saniyede bulabilmeli.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156 / 210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Amacına uygun görsel türünü seç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AMAÇ → TÜR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760"/>
                <a:gridCol w="2834640"/>
                <a:gridCol w="3410712"/>
              </a:tblGrid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Amacım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Görsel türü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Kitaptaki örnek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Bir yılda çalışanların sektörlere dağılımını göstermek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Pasta grafiği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Grafik 5.1-5.2 (s. 153)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Sektörlerin paylarının yıllara göre değişimini göstermek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Sütun ya da çizgi grafiği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Grafik 5.3 (s. 157)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Birkaç ülkeyi ya da yılı sayılarla karşılaştırmak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Tablo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s. 155 tabloları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Bir sektörün faaliyet kollarını göstermek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Şema ya da diyagram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s. 164 kavram şeması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2920" y="5605272"/>
            <a:ext cx="11185855" cy="594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C25B1F"/>
                </a:solidFill>
                <a:latin typeface="Calibri"/>
              </a:rPr>
              <a:t>Araç gereç: cetvel, pergel, boya kalemi (s. 157) — okulda ve sende olan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153, 157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157 / 210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 bilgi görseli (kitabın verisiyle)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ÖRNEK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16152"/>
            <a:ext cx="3886200" cy="960120"/>
          </a:xfrm>
          <a:prstGeom prst="roundRect">
            <a:avLst>
              <a:gd name="adj" fmla="val 8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137160" rIns="13716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529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Türkiye'de hizmet sektöründe çalışanlar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0" i="0">
                <a:solidFill>
                  <a:srgbClr val="FFFFFF"/>
                </a:solidFill>
                <a:latin typeface="Calibri"/>
              </a:rPr>
              <a:t>Amaç: çalışanların payının 1990-2025 değişimini göstermek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267712"/>
            <a:ext cx="3886200" cy="16916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267712"/>
            <a:ext cx="118872" cy="169164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77240" y="2267712"/>
            <a:ext cx="3474720" cy="16916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0" i="0">
                <a:solidFill>
                  <a:srgbClr val="262626"/>
                </a:solidFill>
                <a:latin typeface="Calibri"/>
              </a:rPr>
              <a:t>İnsan gücüne duyulan ihtiyacın fazla olması nedeniyle pek çok ülkede, hizmet sektörü olarak da ifade edilen üçüncül sektördeki ekonomik faaliyetlerde çok sayıda insan çalışmaktadır.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4050792"/>
            <a:ext cx="3886200" cy="16916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37160" rIns="13716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1500" b="1" i="0">
                <a:solidFill>
                  <a:srgbClr val="C25B1F"/>
                </a:solidFill>
                <a:latin typeface="Calibri"/>
              </a:rPr>
              <a:t>Çıkarım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0" i="0">
                <a:solidFill>
                  <a:srgbClr val="262626"/>
                </a:solidFill>
                <a:latin typeface="Calibri"/>
              </a:rPr>
              <a:t>1990'da çalışanların üçte birine yakını hizmette iken 2025'te yarıdan fazlası hizmettedir: istihdamda en büyük pay hizmet sektörünün.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920" y="5788152"/>
            <a:ext cx="388620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300" b="0" i="1">
                <a:solidFill>
                  <a:srgbClr val="767676"/>
                </a:solidFill>
                <a:latin typeface="Calibri"/>
              </a:rPr>
              <a:t>Kaynak: Ders kitabı s. 148, 157 (Grafik 5.3)</a:t>
            </a:r>
          </a:p>
        </p:txBody>
      </p:sp>
      <p:graphicFrame>
        <p:nvGraphicFramePr>
          <p:cNvPr id="12" name="Chart 11"/>
          <p:cNvGraphicFramePr>
            <a:graphicFrameLocks noGrp="1"/>
          </p:cNvGraphicFramePr>
          <p:nvPr/>
        </p:nvGraphicFramePr>
        <p:xfrm>
          <a:off x="4572000" y="1216152"/>
          <a:ext cx="3985394" cy="5029200"/>
        </p:xfrm>
        <a:graphic>
          <a:graphicData uri="http://schemas.openxmlformats.org/drawingml/2006/chart">
            <c:chart xmlns:c="http://schemas.openxmlformats.org/drawingml/2006/chart" r:id="rId3"/>
          </a:graphicData>
        </a:graphic>
      </p:graphicFrame>
      <p:graphicFrame>
        <p:nvGraphicFramePr>
          <p:cNvPr id="13" name="Chart 12"/>
          <p:cNvGraphicFramePr>
            <a:graphicFrameLocks noGrp="1"/>
          </p:cNvGraphicFramePr>
          <p:nvPr/>
        </p:nvGraphicFramePr>
        <p:xfrm>
          <a:off x="8694554" y="1216152"/>
          <a:ext cx="2994221" cy="5029200"/>
        </p:xfrm>
        <a:graphic>
          <a:graphicData uri="http://schemas.openxmlformats.org/drawingml/2006/chart">
            <c:chart xmlns:c="http://schemas.openxmlformats.org/drawingml/2006/chart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148, 157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158 / 210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Grafik 5.3'e göre 1990'dan 2025'e Türkiye'de çalışan nüfusun sektörlere dağılımında hangi değişim olmuştur?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Birincil sektörde çalışanların payı artmıştır.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İkincil sektörde çalışanların payı azalmıştır.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Üçüncül sektörde çalışanların payı artmıştır.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Üç sektörün payı değişmemiştir.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Birincil sektör en büyük paya ulaşmıştır.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159 / 210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Grafik 5.3'e göre 1990'dan 2025'e Türkiye'de çalışan nüfusun sektörlere dağılımında hangi değişim olmuştur?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Birincil sektörde çalışanların payı artmıştır.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İkincil sektörde çalışanların payı azalmıştır.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Üçüncül sektörde çalışanların payı artmıştır.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Üç sektörün payı değişmemiştir.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Birincil sektör en büyük paya ulaşmıştır.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157: üçüncül sektörün payı 1990'da %32,9, 2025'te %57,8. Birincil %46,8 → %14,6 azalmış, ikincil %20,3 → %27,6 artmıştır.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160 / 210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adım: bilgi görselimin planı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1. ADIM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1" cy="416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6080"/>
                <a:gridCol w="8257031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Planın parçası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Benim görselim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Sektör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…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Amaç (hangi boyutuyla?)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…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Veri ve kaynağı (yılıyla)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…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Görsel türü ve neden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…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Çıkarım (sektörün Türkiye ekonomisine katkısı)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…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161 / 210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adım: çıkarımda bulun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2. ADIM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43584"/>
            <a:ext cx="118872" cy="118872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43584"/>
            <a:ext cx="10774375" cy="11887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Türkiye ekonomisinde yaşanan değişimler yıllar itibarıyla çalışan nüfusun ekonomik faaliyet kollarına dağılımı yüzdesinde de etkisini göstermiştir.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633472"/>
            <a:ext cx="11185855" cy="160020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C25B1F"/>
                </a:solidFill>
                <a:latin typeface="Calibri"/>
              </a:rPr>
              <a:t>Cümle kalıbı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Görselime göre … sektörünün … payı … yılından … yılına …; bu durum Türkiye ekonomisine … katkı sağlıyor olabilir.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4416552"/>
            <a:ext cx="3594506" cy="18288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ounded Rectangle 10"/>
          <p:cNvSpPr/>
          <p:nvPr/>
        </p:nvSpPr>
        <p:spPr>
          <a:xfrm>
            <a:off x="502920" y="44165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502920" y="468172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594360" y="44165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Değişim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2648" y="5020056"/>
            <a:ext cx="3375050" cy="11521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Pay arttı mı, azaldı mı? Kaç puan?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298594" y="4416552"/>
            <a:ext cx="3594506" cy="18288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4298594" y="44165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4298594" y="468172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4390034" y="44165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Katkı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08322" y="5020056"/>
            <a:ext cx="3375050" cy="11521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İstihdam, üretim, yerli üretim, dış satım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94268" y="4416552"/>
            <a:ext cx="3594506" cy="18288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ounded Rectangle 20"/>
          <p:cNvSpPr/>
          <p:nvPr/>
        </p:nvSpPr>
        <p:spPr>
          <a:xfrm>
            <a:off x="8094268" y="44165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ectangle 21"/>
          <p:cNvSpPr/>
          <p:nvPr/>
        </p:nvSpPr>
        <p:spPr>
          <a:xfrm>
            <a:off x="8094268" y="468172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8185708" y="44165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Sınır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03996" y="5020056"/>
            <a:ext cx="3375050" cy="11521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Verimde olmayanı yazmam; 'olabilir' derim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157, 159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162 / 210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Biçim ve kurallar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BİLGİ GÖRSELİ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Kâğıt (okulun A3 kâğıdı)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Başlık ve amaç üstte</a:t>
            </a:r>
          </a:p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Grafik cetvelle, renkler lejantla</a:t>
            </a:r>
          </a:p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Çıkarım kutusu</a:t>
            </a:r>
          </a:p>
          <a:p>
            <a:pPr algn="l" marL="261051" indent="-261051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Kaynak altta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Dijital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Tek sayfa, sade düzen</a:t>
            </a:r>
          </a:p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Okulun etkileşimli tahtasında açılır</a:t>
            </a:r>
          </a:p>
          <a:p>
            <a:pPr algn="l" marL="261051" indent="-261051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Grafik ve görsellerin kaynağı altında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Kurallar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Telefon kullanılmaz</a:t>
            </a:r>
          </a:p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Çıktı, satın alma yok</a:t>
            </a:r>
          </a:p>
          <a:p>
            <a:pPr algn="l" marL="261051" indent="-261051">
              <a:spcBef>
                <a:spcPts val="0"/>
              </a:spcBef>
              <a:spcAft>
                <a:spcPts val="6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Bilmediğini uydurma, kaynağını yaz</a:t>
            </a:r>
          </a:p>
          <a:p>
            <a:pPr algn="l" marL="261051" indent="-261051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Kişisel bilgi yazılmaz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496519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Bilgi görseli, öz değerlendirme formuyla birlikte ders sonunda öğretmene teslim edilir.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163 / 210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Görselini tamamlama zamanı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20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53312"/>
            <a:ext cx="11185855" cy="1188720"/>
          </a:xfrm>
          <a:prstGeom prst="roundRect">
            <a:avLst>
              <a:gd name="adj" fmla="val 3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600" b="1" i="0">
                <a:solidFill>
                  <a:srgbClr val="FFFFFF"/>
                </a:solidFill>
                <a:latin typeface="Calibri"/>
              </a:rPr>
              <a:t>Bireysel · bilgi görselini tamamla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2770632"/>
            <a:ext cx="10820095" cy="33832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1000"/>
              </a:spcAft>
            </a:pPr>
            <a:r>
              <a:rPr lang="tr-TR" sz="2700" b="1" i="0">
                <a:solidFill>
                  <a:srgbClr val="C25B1F"/>
                </a:solidFill>
                <a:latin typeface="Calibri"/>
              </a:rPr>
              <a:t>Görselinde bunlar görünsün:</a:t>
            </a:r>
          </a:p>
          <a:p>
            <a:pPr algn="l" marL="335638" indent="-335638">
              <a:spcBef>
                <a:spcPts val="0"/>
              </a:spcBef>
              <a:spcAft>
                <a:spcPts val="1000"/>
              </a:spcAft>
            </a:pPr>
            <a:r>
              <a:rPr lang="tr-TR" sz="27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Başlık, sektör ve amaç</a:t>
            </a:r>
          </a:p>
          <a:p>
            <a:pPr algn="l" marL="335638" indent="-335638">
              <a:spcBef>
                <a:spcPts val="0"/>
              </a:spcBef>
              <a:spcAft>
                <a:spcPts val="1000"/>
              </a:spcAft>
            </a:pPr>
            <a:r>
              <a:rPr lang="tr-TR" sz="27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Amaca uygun grafik, tablo, şekil ya da diyagram (lejant, birim, yıl)</a:t>
            </a:r>
          </a:p>
          <a:p>
            <a:pPr algn="l" marL="335638" indent="-335638">
              <a:spcBef>
                <a:spcPts val="0"/>
              </a:spcBef>
              <a:spcAft>
                <a:spcPts val="1000"/>
              </a:spcAft>
            </a:pPr>
            <a:r>
              <a:rPr lang="tr-TR" sz="27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Sektörün Türkiye ekonomisine katkısına yönelik çıkarım</a:t>
            </a:r>
          </a:p>
          <a:p>
            <a:pPr algn="l" marL="335638" indent="-335638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Verinin kaynağı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164 / 210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Gruplara geçiş: paylaşım ekipleri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07623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SÖZCÜ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Grubun cevabını sınıfla paylaşır.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2780324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2780324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2871764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YAZICI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90052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Ortak cevabı yazar, tabloyu doldurur.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57728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57728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5057728" y="1527048"/>
            <a:ext cx="207623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5149168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ZAMAN VE MALZEME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67456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Süreyi izler, 2 dk kala uyarır; malzemeyi alır, teslim eder.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5132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7335132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7335132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7426572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HARİTA / VERİ OKUYUCU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4860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Haritayı, tabloyu ve grafiği okur, gösterir.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612536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9612536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9612536" y="1527048"/>
            <a:ext cx="207623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9703976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KONTROLCÜ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22264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Yazımı, kaynağı ve doğruluğu denetler.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02920" y="4599432"/>
            <a:ext cx="11185855" cy="1645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C25B1F"/>
                </a:solidFill>
                <a:latin typeface="Calibri"/>
              </a:rPr>
              <a:t>8 grup · 4-5 kişi · herkes kendi bilgi görselini getirir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Grupta “30 cm sesi” · söz hakkı isim kartıyla · farklı görüşlere saygı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165 / 210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3. adım: grubunda sun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PAYLAŞIM · 12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Sunan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2 dakikada: sektörün, amacın, görselin ve çıkarımın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Dinleyenler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Her görselden bir çıkarım not eder, bir soru sorar: 'Verin nereden?'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Sözcü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Gruptan sınıfa gösterilecek bir görseli grupla birlikte seçer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502920" y="4187952"/>
          <a:ext cx="11183112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3017520"/>
                <a:gridCol w="5422392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Arkadaşım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Sektör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Çıkarımı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5029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1.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029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166 / 210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Her gruptan bir görsel: sınıfımızın ortak sonucu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SINIF · 8 dk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261872"/>
            <a:ext cx="11185855" cy="5486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Sözcü görseli gösterir; tabloyu birlikte dolduralım: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502920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244852"/>
            <a:ext cx="2659303" cy="3429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94360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Sektör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12" name="Connector 11"/>
          <p:cNvCxnSpPr/>
          <p:nvPr/>
        </p:nvCxnSpPr>
        <p:spPr>
          <a:xfrm>
            <a:off x="685800" y="32049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3" name="Connector 12"/>
          <p:cNvCxnSpPr/>
          <p:nvPr/>
        </p:nvCxnSpPr>
        <p:spPr>
          <a:xfrm>
            <a:off x="685800" y="382219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4" name="Connector 13"/>
          <p:cNvCxnSpPr/>
          <p:nvPr/>
        </p:nvCxnSpPr>
        <p:spPr>
          <a:xfrm>
            <a:off x="685800" y="443941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5" name="Connector 14"/>
          <p:cNvCxnSpPr/>
          <p:nvPr/>
        </p:nvCxnSpPr>
        <p:spPr>
          <a:xfrm>
            <a:off x="685800" y="505663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6" name="Connector 15"/>
          <p:cNvCxnSpPr/>
          <p:nvPr/>
        </p:nvCxnSpPr>
        <p:spPr>
          <a:xfrm>
            <a:off x="685800" y="567385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17" name="Rounded Rectangle 16"/>
          <p:cNvSpPr/>
          <p:nvPr/>
        </p:nvSpPr>
        <p:spPr>
          <a:xfrm>
            <a:off x="3345103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ounded Rectangle 17"/>
          <p:cNvSpPr/>
          <p:nvPr/>
        </p:nvSpPr>
        <p:spPr>
          <a:xfrm>
            <a:off x="3345103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Rectangle 18"/>
          <p:cNvSpPr/>
          <p:nvPr/>
        </p:nvSpPr>
        <p:spPr>
          <a:xfrm>
            <a:off x="3345103" y="2244852"/>
            <a:ext cx="2659303" cy="342900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TextBox 19"/>
          <p:cNvSpPr txBox="1"/>
          <p:nvPr/>
        </p:nvSpPr>
        <p:spPr>
          <a:xfrm>
            <a:off x="3436543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Amaç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345103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22" name="Connector 21"/>
          <p:cNvCxnSpPr/>
          <p:nvPr/>
        </p:nvCxnSpPr>
        <p:spPr>
          <a:xfrm>
            <a:off x="3527983" y="32049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3" name="Connector 22"/>
          <p:cNvCxnSpPr/>
          <p:nvPr/>
        </p:nvCxnSpPr>
        <p:spPr>
          <a:xfrm>
            <a:off x="3527983" y="382219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4" name="Connector 23"/>
          <p:cNvCxnSpPr/>
          <p:nvPr/>
        </p:nvCxnSpPr>
        <p:spPr>
          <a:xfrm>
            <a:off x="3527983" y="443941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5" name="Connector 24"/>
          <p:cNvCxnSpPr/>
          <p:nvPr/>
        </p:nvCxnSpPr>
        <p:spPr>
          <a:xfrm>
            <a:off x="3527983" y="505663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6" name="Connector 25"/>
          <p:cNvCxnSpPr/>
          <p:nvPr/>
        </p:nvCxnSpPr>
        <p:spPr>
          <a:xfrm>
            <a:off x="3527983" y="567385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27" name="Rounded Rectangle 26"/>
          <p:cNvSpPr/>
          <p:nvPr/>
        </p:nvSpPr>
        <p:spPr>
          <a:xfrm>
            <a:off x="6187286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ounded Rectangle 27"/>
          <p:cNvSpPr/>
          <p:nvPr/>
        </p:nvSpPr>
        <p:spPr>
          <a:xfrm>
            <a:off x="6187286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8C4A2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Rectangle 28"/>
          <p:cNvSpPr/>
          <p:nvPr/>
        </p:nvSpPr>
        <p:spPr>
          <a:xfrm>
            <a:off x="6187286" y="2244852"/>
            <a:ext cx="2659303" cy="342900"/>
          </a:xfrm>
          <a:prstGeom prst="rect">
            <a:avLst/>
          </a:prstGeom>
          <a:solidFill>
            <a:srgbClr val="8C4A2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0" name="TextBox 29"/>
          <p:cNvSpPr txBox="1"/>
          <p:nvPr/>
        </p:nvSpPr>
        <p:spPr>
          <a:xfrm>
            <a:off x="6278726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Görsel türü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187286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32" name="Connector 31"/>
          <p:cNvCxnSpPr/>
          <p:nvPr/>
        </p:nvCxnSpPr>
        <p:spPr>
          <a:xfrm>
            <a:off x="6370166" y="32049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3" name="Connector 32"/>
          <p:cNvCxnSpPr/>
          <p:nvPr/>
        </p:nvCxnSpPr>
        <p:spPr>
          <a:xfrm>
            <a:off x="6370166" y="382219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4" name="Connector 33"/>
          <p:cNvCxnSpPr/>
          <p:nvPr/>
        </p:nvCxnSpPr>
        <p:spPr>
          <a:xfrm>
            <a:off x="6370166" y="443941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5" name="Connector 34"/>
          <p:cNvCxnSpPr/>
          <p:nvPr/>
        </p:nvCxnSpPr>
        <p:spPr>
          <a:xfrm>
            <a:off x="6370166" y="505663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6" name="Connector 35"/>
          <p:cNvCxnSpPr/>
          <p:nvPr/>
        </p:nvCxnSpPr>
        <p:spPr>
          <a:xfrm>
            <a:off x="6370166" y="567385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37" name="Rounded Rectangle 36"/>
          <p:cNvSpPr/>
          <p:nvPr/>
        </p:nvSpPr>
        <p:spPr>
          <a:xfrm>
            <a:off x="9029469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8" name="Rounded Rectangle 37"/>
          <p:cNvSpPr/>
          <p:nvPr/>
        </p:nvSpPr>
        <p:spPr>
          <a:xfrm>
            <a:off x="9029469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9" name="Rectangle 38"/>
          <p:cNvSpPr/>
          <p:nvPr/>
        </p:nvSpPr>
        <p:spPr>
          <a:xfrm>
            <a:off x="9029469" y="2244852"/>
            <a:ext cx="2659303" cy="34290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0" name="TextBox 39"/>
          <p:cNvSpPr txBox="1"/>
          <p:nvPr/>
        </p:nvSpPr>
        <p:spPr>
          <a:xfrm>
            <a:off x="9120909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Çıkarım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9029469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42" name="Connector 41"/>
          <p:cNvCxnSpPr/>
          <p:nvPr/>
        </p:nvCxnSpPr>
        <p:spPr>
          <a:xfrm>
            <a:off x="9212349" y="32049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3" name="Connector 42"/>
          <p:cNvCxnSpPr/>
          <p:nvPr/>
        </p:nvCxnSpPr>
        <p:spPr>
          <a:xfrm>
            <a:off x="9212349" y="382219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4" name="Connector 43"/>
          <p:cNvCxnSpPr/>
          <p:nvPr/>
        </p:nvCxnSpPr>
        <p:spPr>
          <a:xfrm>
            <a:off x="9212349" y="443941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5" name="Connector 44"/>
          <p:cNvCxnSpPr/>
          <p:nvPr/>
        </p:nvCxnSpPr>
        <p:spPr>
          <a:xfrm>
            <a:off x="9212349" y="505663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6" name="Connector 45"/>
          <p:cNvCxnSpPr/>
          <p:nvPr/>
        </p:nvCxnSpPr>
        <p:spPr>
          <a:xfrm>
            <a:off x="9212349" y="567385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47" name="TextBox 4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167 / 210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Öz değerlendirme formu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ÖZ DEĞERLENDİRME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43584"/>
          <a:ext cx="11183112" cy="4279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  <a:gridCol w="960120"/>
                <a:gridCol w="1005840"/>
                <a:gridCol w="987552"/>
              </a:tblGrid>
              <a:tr h="438912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Değerlendirme ölçütleri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Kısmen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1. Türkiye ekonomisine katkı sunan ekonomik sektörlerden birini bilgi görseli çalışması için belirledim.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2. Belirlediğim ekonomik sektörü, çalışmada hangi boyutuyla ele alacağıma yönelik amacımı belirledim.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3. Belirlediğim amaç doğrultusunda ilgili ekonomik sektöre yönelik bilgi topladım. Bu süreçte genel ağ, kütüphane vb. kaynaklardan yararlandım.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4. Topladığım bilgileri düzenledim.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5. Düzenlediğim bilgileri görselleştirdim.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6. Görselleştirdiğim ilgili ekonomik sektörün Türkiye ekonomisine katkısına yönelik çıkarımlarda bulundum.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7. Hazırladığım bilgi görselini sınıf ortamında sundum.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2920" y="5605272"/>
            <a:ext cx="11185855" cy="6400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C25B1F"/>
                </a:solidFill>
                <a:latin typeface="Calibri"/>
              </a:rPr>
              <a:t>Çalışmam sırasında öğrendiğim bilgiler: … · Çalışmam sırasında zorlandığım yerler: … · Çalışmamı yeniden yapacak olsaydım dikkat edeceğim hususlar: 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168 / 210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Kavram şeması: Ekonomik faaliyetler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8C4A2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8-10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794760" y="1243584"/>
            <a:ext cx="4602175" cy="548640"/>
          </a:xfrm>
          <a:prstGeom prst="roundRect">
            <a:avLst>
              <a:gd name="adj" fmla="val 40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750" b="1" i="0">
                <a:solidFill>
                  <a:srgbClr val="FFFFFF"/>
                </a:solidFill>
                <a:latin typeface="Calibri"/>
              </a:rPr>
              <a:t>Ekonomik Faaliyetler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039112"/>
            <a:ext cx="2076236" cy="42062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502920" y="203911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304288"/>
            <a:ext cx="207623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94360" y="203911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Birincil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2648" y="2642616"/>
            <a:ext cx="1856780" cy="35295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Temel maddelerin doğrudan veya dolaylı bir şekilde doğal ortamdan elde edilmesini kapsayan ekonomik faaliyetlerdir.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780324" y="2039112"/>
            <a:ext cx="2076236" cy="42062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2780324" y="203911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C039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ectangle 13"/>
          <p:cNvSpPr/>
          <p:nvPr/>
        </p:nvSpPr>
        <p:spPr>
          <a:xfrm>
            <a:off x="2780324" y="2304288"/>
            <a:ext cx="2076236" cy="265176"/>
          </a:xfrm>
          <a:prstGeom prst="rect">
            <a:avLst/>
          </a:prstGeom>
          <a:solidFill>
            <a:srgbClr val="C039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TextBox 14"/>
          <p:cNvSpPr txBox="1"/>
          <p:nvPr/>
        </p:nvSpPr>
        <p:spPr>
          <a:xfrm>
            <a:off x="2871764" y="203911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İkincil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90052" y="2642616"/>
            <a:ext cx="1856780" cy="35295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Ham maddelerin belirli teknolojiler kullanılarak işlenmesi ile insanların kullanabileceği ürünlere dönüştürüldüğü ekonomik faaliyetlerdir.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57728" y="2039112"/>
            <a:ext cx="2076236" cy="42062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ounded Rectangle 17"/>
          <p:cNvSpPr/>
          <p:nvPr/>
        </p:nvSpPr>
        <p:spPr>
          <a:xfrm>
            <a:off x="5057728" y="203911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Rectangle 18"/>
          <p:cNvSpPr/>
          <p:nvPr/>
        </p:nvSpPr>
        <p:spPr>
          <a:xfrm>
            <a:off x="5057728" y="2304288"/>
            <a:ext cx="2076236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TextBox 19"/>
          <p:cNvSpPr txBox="1"/>
          <p:nvPr/>
        </p:nvSpPr>
        <p:spPr>
          <a:xfrm>
            <a:off x="5149168" y="203911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Üçüncül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67456" y="2642616"/>
            <a:ext cx="1856780" cy="35295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Hizmet sektörü olarak da ifade edilen bu ekonomik faaliyet grubu, insanların ulaşım, sağlık vb. ihtiyaçlarını karşılamaya yönelik hizmetleri sunar.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335132" y="2039112"/>
            <a:ext cx="2076236" cy="42062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ounded Rectangle 22"/>
          <p:cNvSpPr/>
          <p:nvPr/>
        </p:nvSpPr>
        <p:spPr>
          <a:xfrm>
            <a:off x="7335132" y="203911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7A5C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Rectangle 23"/>
          <p:cNvSpPr/>
          <p:nvPr/>
        </p:nvSpPr>
        <p:spPr>
          <a:xfrm>
            <a:off x="7335132" y="2304288"/>
            <a:ext cx="2076236" cy="265176"/>
          </a:xfrm>
          <a:prstGeom prst="rect">
            <a:avLst/>
          </a:prstGeom>
          <a:solidFill>
            <a:srgbClr val="7A5C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TextBox 24"/>
          <p:cNvSpPr txBox="1"/>
          <p:nvPr/>
        </p:nvSpPr>
        <p:spPr>
          <a:xfrm>
            <a:off x="7426572" y="203911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Dördüncül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444860" y="2642616"/>
            <a:ext cx="1856780" cy="35295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Bilgi ve bilgisayar tabanlı hizmetleri kapsayan ekonomik faaliyetlerdir.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612536" y="2039112"/>
            <a:ext cx="2076236" cy="42062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ounded Rectangle 27"/>
          <p:cNvSpPr/>
          <p:nvPr/>
        </p:nvSpPr>
        <p:spPr>
          <a:xfrm>
            <a:off x="9612536" y="203911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Rectangle 28"/>
          <p:cNvSpPr/>
          <p:nvPr/>
        </p:nvSpPr>
        <p:spPr>
          <a:xfrm>
            <a:off x="9612536" y="2304288"/>
            <a:ext cx="2076236" cy="265176"/>
          </a:xfrm>
          <a:prstGeom prst="rect">
            <a:avLst/>
          </a:prstGeom>
          <a:solidFill>
            <a:srgbClr val="B8862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0" name="TextBox 29"/>
          <p:cNvSpPr txBox="1"/>
          <p:nvPr/>
        </p:nvSpPr>
        <p:spPr>
          <a:xfrm>
            <a:off x="9703976" y="203911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Beşincil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722264" y="2642616"/>
            <a:ext cx="1856780" cy="35295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Karar verme ve yönetme faaliyetlerini kapsayan ekonomik faaliyetlerdir.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169 / 210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8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8C4A2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8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50" b="1" i="0">
                <a:solidFill>
                  <a:srgbClr val="262626"/>
                </a:solidFill>
                <a:latin typeface="Calibri"/>
              </a:rPr>
              <a:t>Ekonomik faaliyetlerin sektörlere göre sınıflandırılmasında aşağıdakilerden hangisi ölçüt olarak kullanılır? İşaretleyiniz.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2020824"/>
          <a:ext cx="11183112" cy="3858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6320"/>
                <a:gridCol w="914400"/>
                <a:gridCol w="542239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Seçenek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İşaret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Gerekçe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faaliyetin özelliği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faaliyette çalışanların elde ettiği kazanç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faaliyetin gayrisafi yurt içi hasılaya (GSYİH) katkısı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faaliyette ülke genelinde çalışan kişi sayısı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faaliyetin gayrisafi millî hasılaya (GSMH) katkısı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faaliyetin ülke istihdamına katkısı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170 / 210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8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50" b="1" i="0">
                <a:solidFill>
                  <a:srgbClr val="262626"/>
                </a:solidFill>
                <a:latin typeface="Calibri"/>
              </a:rPr>
              <a:t>Ekonomik faaliyetlerin sektörlere göre sınıflandırılmasında aşağıdakilerden hangisi ölçüt olarak kullanılır? İşaretleyiniz.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2020824"/>
          <a:ext cx="11183112" cy="3858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6320"/>
                <a:gridCol w="914400"/>
                <a:gridCol w="542239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Seçenek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İşaret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Gerekçe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faaliyetin özelliği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Sınıflandırmada faaliyetin sahip olduğu özellikler belirleyicidir (s. 145); 'üretim özellikleri ölçütü' (s. 151)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faaliyette çalışanların elde ettiği kazanç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Kazanç sektörü belirlemez (s. 151 etkinliğinin 1. sorusu)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faaliyetin gayrisafi yurt içi hasılaya (GSYİH) katkısı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Gelişmişliği karşılaştırmada kullanılır (s. 153), sektörü belirlemez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faaliyette ülke genelinde çalışan kişi sayısı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Çalışan nüfusun dağılımıdır, ölçüt değildir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faaliyetin gayrisafi millî hasılaya (GSMH) katkısı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Ülke ekonomisine katkı göstergesidir, ölçüt değildir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Yürütülen ekonomik faaliyetin ülke istihdamına katkısı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İstihdam katkısı sektörü belirlemez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2920" y="5907023"/>
            <a:ext cx="11185855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00" b="0" i="0">
                <a:solidFill>
                  <a:srgbClr val="767676"/>
                </a:solidFill>
                <a:latin typeface="Calibri"/>
              </a:rPr>
              <a:t>✓ ölçüttür · — ölçüt değildir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171 / 210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9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8C4A2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502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350" b="1" i="0">
                <a:solidFill>
                  <a:srgbClr val="262626"/>
                </a:solidFill>
                <a:latin typeface="Calibri"/>
              </a:rPr>
              <a:t>Aşağıdaki tabloda verilen ekonomik faaliyet kollarının hangi ekonomik sektörde yer aldığını belirlediğiniz ölçütlerden yararlanarak işaretleyiniz.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1837944"/>
          <a:ext cx="11183112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0712"/>
                <a:gridCol w="1554480"/>
                <a:gridCol w="1554480"/>
                <a:gridCol w="1554480"/>
                <a:gridCol w="1554480"/>
                <a:gridCol w="1554480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Ekonomik faaliyet kolu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Birincil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İkincil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Üçüncül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Dördüncül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Beşincil</a:t>
                      </a:r>
                    </a:p>
                  </a:txBody>
                  <a:tcPr marL="54864" marR="54864" marT="18288" marB="18288" anchor="ctr">
                    <a:solidFill>
                      <a:srgbClr val="8C4A2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Tarım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Ormancılık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Yazılım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Eğitim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Sağlık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Yönetim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Balıkçılık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Sanayi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Bankacılık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Grafik tasarım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Enerji üretimi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Denetim ve planlama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172 / 210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9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502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350" b="1" i="0">
                <a:solidFill>
                  <a:srgbClr val="262626"/>
                </a:solidFill>
                <a:latin typeface="Calibri"/>
              </a:rPr>
              <a:t>Aşağıdaki tabloda verilen ekonomik faaliyet kollarının hangi ekonomik sektörde yer aldığını belirlediğiniz ölçütlerden yararlanarak işaretleyiniz.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1837944"/>
          <a:ext cx="11183112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0712"/>
                <a:gridCol w="1554480"/>
                <a:gridCol w="1554480"/>
                <a:gridCol w="1554480"/>
                <a:gridCol w="1554480"/>
                <a:gridCol w="1554480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Ekonomik faaliyet kolu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Birincil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İkincil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Üçüncül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Dördüncül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Beşincil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Tarım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Ormancılık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Yazılım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Eğitim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Sağlık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Yönetim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Balıkçılık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Sanayi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Bankacılık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Grafik tasarım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Enerji üretimi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320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Denetim ve planlama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4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173 / 210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Bilgi görselinde hangi sektörü, hangi amaçla ele aldın?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Amacına göre neden bu görsel türünü seçtin?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Çalışmanı yeniden yapsaydın neye dikkat ederdin?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159-161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174 / 210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Kitap s. 162-167 ünite ölçme ve değerlendirme sorularını (8-9 dışında) çöz.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13-14. maddeler: bilgi görseli planı ve öz değerlendirme.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Bilgi görselin bitmediyse bir hafta içinde tamamlayıp öğretmenine teslim et.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MEBİ ya da EBA'da 5. ünite konu tekrarını yap.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162-167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175 / 210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5. Ünite: Ekonomik Faaliyetler ve Etkileri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GNL-COG10-SN-U5 — 24. hafta · Bilgi Görseli Çalışması (slayt 150-175)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