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Masters/notesMaster1.xml" ContentType="application/vnd.openxmlformats-officedocument.presentationml.notesMaster+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notesSlides/notesSlide209.xml" ContentType="application/vnd.openxmlformats-officedocument.presentationml.notesSlide+xml"/>
  <Override PartName="/ppt/notesSlides/notesSlide210.xml" ContentType="application/vnd.openxmlformats-officedocument.presentationml.notesSlide+xml"/>
  <Override PartName="/ppt/notesSlides/notesSlide3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431" r:id="rId183"/>
    <p:sldId id="432" r:id="rId184"/>
    <p:sldId id="433" r:id="rId185"/>
    <p:sldId id="434" r:id="rId186"/>
    <p:sldId id="435" r:id="rId187"/>
    <p:sldId id="436" r:id="rId188"/>
    <p:sldId id="437" r:id="rId189"/>
    <p:sldId id="438" r:id="rId190"/>
    <p:sldId id="439" r:id="rId191"/>
    <p:sldId id="440" r:id="rId192"/>
    <p:sldId id="441" r:id="rId193"/>
    <p:sldId id="442" r:id="rId194"/>
    <p:sldId id="443" r:id="rId195"/>
    <p:sldId id="444" r:id="rId196"/>
    <p:sldId id="445" r:id="rId197"/>
    <p:sldId id="446" r:id="rId198"/>
    <p:sldId id="447" r:id="rId199"/>
    <p:sldId id="448" r:id="rId200"/>
    <p:sldId id="449" r:id="rId201"/>
    <p:sldId id="450" r:id="rId202"/>
    <p:sldId id="451" r:id="rId203"/>
    <p:sldId id="452" r:id="rId204"/>
    <p:sldId id="453" r:id="rId205"/>
    <p:sldId id="454" r:id="rId206"/>
    <p:sldId id="455" r:id="rId207"/>
    <p:sldId id="456" r:id="rId208"/>
    <p:sldId id="457" r:id="rId209"/>
    <p:sldId id="458" r:id="rId210"/>
    <p:sldId id="459" r:id="rId211"/>
    <p:sldId id="460" r:id="rId212"/>
    <p:sldId id="461" r:id="rId213"/>
    <p:sldId id="462" r:id="rId214"/>
    <p:sldId id="463" r:id="rId215"/>
    <p:sldId id="464" r:id="rId216"/>
    <p:sldId id="465" r:id="rId217"/>
    <p:sldId id="466" r:id="rId43"/>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3" Type="http://schemas.openxmlformats.org/officeDocument/2006/relationships/slide" Target="slides/slide36.xml"/><Relationship Id="rId183" Type="http://schemas.openxmlformats.org/officeDocument/2006/relationships/slide" Target="slides/slide1.xml"/><Relationship Id="rId184" Type="http://schemas.openxmlformats.org/officeDocument/2006/relationships/slide" Target="slides/slide2.xml"/><Relationship Id="rId185" Type="http://schemas.openxmlformats.org/officeDocument/2006/relationships/slide" Target="slides/slide3.xml"/><Relationship Id="rId186" Type="http://schemas.openxmlformats.org/officeDocument/2006/relationships/slide" Target="slides/slide4.xml"/><Relationship Id="rId187" Type="http://schemas.openxmlformats.org/officeDocument/2006/relationships/slide" Target="slides/slide5.xml"/><Relationship Id="rId188" Type="http://schemas.openxmlformats.org/officeDocument/2006/relationships/slide" Target="slides/slide6.xml"/><Relationship Id="rId189" Type="http://schemas.openxmlformats.org/officeDocument/2006/relationships/slide" Target="slides/slide7.xml"/><Relationship Id="rId190" Type="http://schemas.openxmlformats.org/officeDocument/2006/relationships/slide" Target="slides/slide8.xml"/><Relationship Id="rId191" Type="http://schemas.openxmlformats.org/officeDocument/2006/relationships/slide" Target="slides/slide9.xml"/><Relationship Id="rId192" Type="http://schemas.openxmlformats.org/officeDocument/2006/relationships/slide" Target="slides/slide10.xml"/><Relationship Id="rId193" Type="http://schemas.openxmlformats.org/officeDocument/2006/relationships/slide" Target="slides/slide11.xml"/><Relationship Id="rId194" Type="http://schemas.openxmlformats.org/officeDocument/2006/relationships/slide" Target="slides/slide12.xml"/><Relationship Id="rId195" Type="http://schemas.openxmlformats.org/officeDocument/2006/relationships/slide" Target="slides/slide13.xml"/><Relationship Id="rId196" Type="http://schemas.openxmlformats.org/officeDocument/2006/relationships/slide" Target="slides/slide14.xml"/><Relationship Id="rId197" Type="http://schemas.openxmlformats.org/officeDocument/2006/relationships/slide" Target="slides/slide15.xml"/><Relationship Id="rId198" Type="http://schemas.openxmlformats.org/officeDocument/2006/relationships/slide" Target="slides/slide16.xml"/><Relationship Id="rId199" Type="http://schemas.openxmlformats.org/officeDocument/2006/relationships/slide" Target="slides/slide17.xml"/><Relationship Id="rId200" Type="http://schemas.openxmlformats.org/officeDocument/2006/relationships/slide" Target="slides/slide18.xml"/><Relationship Id="rId201" Type="http://schemas.openxmlformats.org/officeDocument/2006/relationships/slide" Target="slides/slide19.xml"/><Relationship Id="rId202" Type="http://schemas.openxmlformats.org/officeDocument/2006/relationships/slide" Target="slides/slide20.xml"/><Relationship Id="rId203" Type="http://schemas.openxmlformats.org/officeDocument/2006/relationships/slide" Target="slides/slide21.xml"/><Relationship Id="rId204" Type="http://schemas.openxmlformats.org/officeDocument/2006/relationships/slide" Target="slides/slide22.xml"/><Relationship Id="rId205" Type="http://schemas.openxmlformats.org/officeDocument/2006/relationships/slide" Target="slides/slide23.xml"/><Relationship Id="rId206" Type="http://schemas.openxmlformats.org/officeDocument/2006/relationships/slide" Target="slides/slide24.xml"/><Relationship Id="rId207" Type="http://schemas.openxmlformats.org/officeDocument/2006/relationships/slide" Target="slides/slide25.xml"/><Relationship Id="rId208" Type="http://schemas.openxmlformats.org/officeDocument/2006/relationships/slide" Target="slides/slide26.xml"/><Relationship Id="rId209" Type="http://schemas.openxmlformats.org/officeDocument/2006/relationships/slide" Target="slides/slide27.xml"/><Relationship Id="rId210" Type="http://schemas.openxmlformats.org/officeDocument/2006/relationships/slide" Target="slides/slide28.xml"/><Relationship Id="rId211" Type="http://schemas.openxmlformats.org/officeDocument/2006/relationships/slide" Target="slides/slide29.xml"/><Relationship Id="rId212" Type="http://schemas.openxmlformats.org/officeDocument/2006/relationships/slide" Target="slides/slide30.xml"/><Relationship Id="rId213" Type="http://schemas.openxmlformats.org/officeDocument/2006/relationships/slide" Target="slides/slide31.xml"/><Relationship Id="rId214" Type="http://schemas.openxmlformats.org/officeDocument/2006/relationships/slide" Target="slides/slide32.xml"/><Relationship Id="rId215" Type="http://schemas.openxmlformats.org/officeDocument/2006/relationships/slide" Target="slides/slide33.xml"/><Relationship Id="rId216" Type="http://schemas.openxmlformats.org/officeDocument/2006/relationships/slide" Target="slides/slide34.xml"/><Relationship Id="rId217" Type="http://schemas.openxmlformats.org/officeDocument/2006/relationships/slide" Target="slides/slide35.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Sheet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Sheet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Sheet29.xlsx"/></Relationships>
</file>

<file path=ppt/charts/chart12.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ARNAVUTLUK</a:t>
            </a:r>
          </a:p>
        </c:rich>
      </c:tx>
      <c:layout/>
      <c:overlay val="0"/>
    </c:title>
    <c:autoTitleDeleted val="0"/>
    <c:plotArea>
      <c:layout>
        <c:manualLayout>
          <c:layoutTarget val="inner"/>
          <c:xMode val="edge"/>
          <c:yMode val="edge"/>
          <c:x val="0.17"/>
          <c:y val="0.316"/>
          <c:w val="0.66"/>
          <c:h val="0.408"/>
        </c:manualLayout>
      </c:layout>
      <c:pieChart>
        <c:varyColors val="1"/>
        <c:ser>
          <c:idx val="0"/>
          <c:order val="0"/>
          <c:tx>
            <c:strRef>
              <c:f>Sheet1!$B$1</c:f>
              <c:strCache>
                <c:ptCount val="1"/>
                <c:pt idx="0">
                  <c:v>ARNAVUTLUK</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34.9</c:v>
                </c:pt>
                <c:pt idx="1">
                  <c:v>21.2</c:v>
                </c:pt>
                <c:pt idx="2">
                  <c:v>43.9</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AVUSTRALYA</a:t>
            </a:r>
          </a:p>
        </c:rich>
      </c:tx>
      <c:layout/>
      <c:overlay val="0"/>
    </c:title>
    <c:autoTitleDeleted val="0"/>
    <c:plotArea>
      <c:layout>
        <c:manualLayout>
          <c:layoutTarget val="inner"/>
          <c:xMode val="edge"/>
          <c:yMode val="edge"/>
          <c:x val="0.17"/>
          <c:y val="0.316"/>
          <c:w val="0.66"/>
          <c:h val="0.408"/>
        </c:manualLayout>
      </c:layout>
      <c:pieChart>
        <c:varyColors val="1"/>
        <c:ser>
          <c:idx val="0"/>
          <c:order val="0"/>
          <c:tx>
            <c:strRef>
              <c:f>Sheet1!$B$1</c:f>
              <c:strCache>
                <c:ptCount val="1"/>
                <c:pt idx="0">
                  <c:v>AVUSTRALYA</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2.1</c:v>
                </c:pt>
                <c:pt idx="1">
                  <c:v>19.1</c:v>
                </c:pt>
                <c:pt idx="2">
                  <c:v>78.8</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KOLOMBİYA</a:t>
            </a:r>
          </a:p>
        </c:rich>
      </c:tx>
      <c:layout/>
      <c:overlay val="0"/>
    </c:title>
    <c:autoTitleDeleted val="0"/>
    <c:plotArea>
      <c:layout>
        <c:manualLayout>
          <c:layoutTarget val="inner"/>
          <c:xMode val="edge"/>
          <c:yMode val="edge"/>
          <c:x val="0.17"/>
          <c:y val="0.316"/>
          <c:w val="0.66"/>
          <c:h val="0.408"/>
        </c:manualLayout>
      </c:layout>
      <c:pieChart>
        <c:varyColors val="1"/>
        <c:ser>
          <c:idx val="0"/>
          <c:order val="0"/>
          <c:tx>
            <c:strRef>
              <c:f>Sheet1!$B$1</c:f>
              <c:strCache>
                <c:ptCount val="1"/>
                <c:pt idx="0">
                  <c:v>KOLOMBİYA</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14.4</c:v>
                </c:pt>
                <c:pt idx="1">
                  <c:v>20</c:v>
                </c:pt>
                <c:pt idx="2">
                  <c:v>65.6</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ÇEK CUMHURİYETİ</a:t>
            </a:r>
          </a:p>
        </c:rich>
      </c:tx>
      <c:layout/>
      <c:overlay val="0"/>
    </c:title>
    <c:autoTitleDeleted val="0"/>
    <c:plotArea>
      <c:layout>
        <c:manualLayout>
          <c:layoutTarget val="inner"/>
          <c:xMode val="edge"/>
          <c:yMode val="edge"/>
          <c:x val="0.17"/>
          <c:y val="0.316"/>
          <c:w val="0.66"/>
          <c:h val="0.408"/>
        </c:manualLayout>
      </c:layout>
      <c:pieChart>
        <c:varyColors val="1"/>
        <c:ser>
          <c:idx val="0"/>
          <c:order val="0"/>
          <c:tx>
            <c:strRef>
              <c:f>Sheet1!$B$1</c:f>
              <c:strCache>
                <c:ptCount val="1"/>
                <c:pt idx="0">
                  <c:v>ÇEK CUMHURİYETİ</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2.7</c:v>
                </c:pt>
                <c:pt idx="1">
                  <c:v>35.7</c:v>
                </c:pt>
                <c:pt idx="2">
                  <c:v>61.6</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bar"/>
        <c:grouping val="percentStacked"/>
        <c:ser>
          <c:idx val="0"/>
          <c:order val="0"/>
          <c:tx>
            <c:strRef>
              <c:f>Sheet1!$B$1</c:f>
              <c:strCache>
                <c:ptCount val="1"/>
                <c:pt idx="0">
                  <c:v>DÜŞÜK</c:v>
                </c:pt>
              </c:strCache>
            </c:strRef>
          </c:tx>
          <c:spPr>
            <a:solidFill>
              <a:srgbClr val="1E7B45"/>
            </a:solidFill>
          </c:spPr>
          <c:cat>
            <c:strRef>
              <c:f>Sheet1!$A$2:$A$6</c:f>
              <c:strCache>
                <c:ptCount val="5"/>
                <c:pt idx="0">
                  <c:v>2020</c:v>
                </c:pt>
                <c:pt idx="1">
                  <c:v>2021</c:v>
                </c:pt>
                <c:pt idx="2">
                  <c:v>2022</c:v>
                </c:pt>
                <c:pt idx="3">
                  <c:v>2023</c:v>
                </c:pt>
                <c:pt idx="4">
                  <c:v>2024</c:v>
                </c:pt>
              </c:strCache>
            </c:strRef>
          </c:cat>
          <c:val>
            <c:numRef>
              <c:f>Sheet1!$B$2:$B$6</c:f>
              <c:numCache>
                <c:formatCode>0.0</c:formatCode>
                <c:ptCount val="5"/>
                <c:pt idx="0">
                  <c:v>36.5</c:v>
                </c:pt>
                <c:pt idx="1">
                  <c:v>34.1</c:v>
                </c:pt>
                <c:pt idx="2">
                  <c:v>33.4</c:v>
                </c:pt>
                <c:pt idx="3">
                  <c:v>33.2</c:v>
                </c:pt>
                <c:pt idx="4">
                  <c:v>34.4</c:v>
                </c:pt>
              </c:numCache>
            </c:numRef>
          </c:val>
        </c:ser>
        <c:ser>
          <c:idx val="1"/>
          <c:order val="1"/>
          <c:tx>
            <c:strRef>
              <c:f>Sheet1!$C$1</c:f>
              <c:strCache>
                <c:ptCount val="1"/>
                <c:pt idx="0">
                  <c:v>DÜŞÜK-ORTA</c:v>
                </c:pt>
              </c:strCache>
            </c:strRef>
          </c:tx>
          <c:spPr>
            <a:solidFill>
              <a:srgbClr val="2F5597"/>
            </a:solidFill>
          </c:spPr>
          <c:cat>
            <c:strRef>
              <c:f>Sheet1!$A$2:$A$6</c:f>
              <c:strCache>
                <c:ptCount val="5"/>
                <c:pt idx="0">
                  <c:v>2020</c:v>
                </c:pt>
                <c:pt idx="1">
                  <c:v>2021</c:v>
                </c:pt>
                <c:pt idx="2">
                  <c:v>2022</c:v>
                </c:pt>
                <c:pt idx="3">
                  <c:v>2023</c:v>
                </c:pt>
                <c:pt idx="4">
                  <c:v>2024</c:v>
                </c:pt>
              </c:strCache>
            </c:strRef>
          </c:cat>
          <c:val>
            <c:numRef>
              <c:f>Sheet1!$C$2:$C$6</c:f>
              <c:numCache>
                <c:formatCode>0.0</c:formatCode>
                <c:ptCount val="5"/>
                <c:pt idx="0">
                  <c:v>32.9</c:v>
                </c:pt>
                <c:pt idx="1">
                  <c:v>36.7</c:v>
                </c:pt>
                <c:pt idx="2">
                  <c:v>39</c:v>
                </c:pt>
                <c:pt idx="3">
                  <c:v>35.3</c:v>
                </c:pt>
                <c:pt idx="4">
                  <c:v>34</c:v>
                </c:pt>
              </c:numCache>
            </c:numRef>
          </c:val>
        </c:ser>
        <c:ser>
          <c:idx val="2"/>
          <c:order val="2"/>
          <c:tx>
            <c:strRef>
              <c:f>Sheet1!$D$1</c:f>
              <c:strCache>
                <c:ptCount val="1"/>
                <c:pt idx="0">
                  <c:v>ORTA-YÜKSEK</c:v>
                </c:pt>
              </c:strCache>
            </c:strRef>
          </c:tx>
          <c:spPr>
            <a:solidFill>
              <a:srgbClr val="E8A23A"/>
            </a:solidFill>
          </c:spPr>
          <c:cat>
            <c:strRef>
              <c:f>Sheet1!$A$2:$A$6</c:f>
              <c:strCache>
                <c:ptCount val="5"/>
                <c:pt idx="0">
                  <c:v>2020</c:v>
                </c:pt>
                <c:pt idx="1">
                  <c:v>2021</c:v>
                </c:pt>
                <c:pt idx="2">
                  <c:v>2022</c:v>
                </c:pt>
                <c:pt idx="3">
                  <c:v>2023</c:v>
                </c:pt>
                <c:pt idx="4">
                  <c:v>2024</c:v>
                </c:pt>
              </c:strCache>
            </c:strRef>
          </c:cat>
          <c:val>
            <c:numRef>
              <c:f>Sheet1!$D$2:$D$6</c:f>
              <c:numCache>
                <c:formatCode>0.0</c:formatCode>
                <c:ptCount val="5"/>
                <c:pt idx="0">
                  <c:v>27.1</c:v>
                </c:pt>
                <c:pt idx="1">
                  <c:v>26.1</c:v>
                </c:pt>
                <c:pt idx="2">
                  <c:v>25.8</c:v>
                </c:pt>
                <c:pt idx="3">
                  <c:v>28.1</c:v>
                </c:pt>
                <c:pt idx="4">
                  <c:v>28.1</c:v>
                </c:pt>
              </c:numCache>
            </c:numRef>
          </c:val>
        </c:ser>
        <c:ser>
          <c:idx val="3"/>
          <c:order val="3"/>
          <c:tx>
            <c:strRef>
              <c:f>Sheet1!$E$1</c:f>
              <c:strCache>
                <c:ptCount val="1"/>
                <c:pt idx="0">
                  <c:v>YÜKSEK</c:v>
                </c:pt>
              </c:strCache>
            </c:strRef>
          </c:tx>
          <c:spPr>
            <a:solidFill>
              <a:srgbClr val="D62E7A"/>
            </a:solidFill>
          </c:spPr>
          <c:cat>
            <c:strRef>
              <c:f>Sheet1!$A$2:$A$6</c:f>
              <c:strCache>
                <c:ptCount val="5"/>
                <c:pt idx="0">
                  <c:v>2020</c:v>
                </c:pt>
                <c:pt idx="1">
                  <c:v>2021</c:v>
                </c:pt>
                <c:pt idx="2">
                  <c:v>2022</c:v>
                </c:pt>
                <c:pt idx="3">
                  <c:v>2023</c:v>
                </c:pt>
                <c:pt idx="4">
                  <c:v>2024</c:v>
                </c:pt>
              </c:strCache>
            </c:strRef>
          </c:cat>
          <c:val>
            <c:numRef>
              <c:f>Sheet1!$E$2:$E$6</c:f>
              <c:numCache>
                <c:formatCode>0.0</c:formatCode>
                <c:ptCount val="5"/>
                <c:pt idx="0">
                  <c:v>3.5</c:v>
                </c:pt>
                <c:pt idx="1">
                  <c:v>3.1</c:v>
                </c:pt>
                <c:pt idx="2">
                  <c:v>2.8</c:v>
                </c:pt>
                <c:pt idx="3">
                  <c:v>3.4</c:v>
                </c:pt>
                <c:pt idx="4">
                  <c:v>3.5</c:v>
                </c:pt>
              </c:numCache>
            </c:numRef>
          </c:val>
        </c:ser>
        <c:dLbls>
          <c:numFmt formatCode="General" sourceLinked="0"/>
          <c:txPr>
            <a:bodyPr wrap="none"/>
            <a:lstStyle/>
            <a:p>
              <a:pPr>
                <a:defRPr sz="1300" b="1">
                  <a:solidFill>
                    <a:srgbClr val="FFFFFF"/>
                  </a:solidFill>
                  <a:latin typeface="Calibri"/>
                </a:defRPr>
              </a:pPr>
            </a:p>
          </c:txPr>
          <c:dLblPos val="ctr"/>
          <c:showLegendKey val="0"/>
          <c:showVal val="1"/>
          <c:showCatName val="0"/>
          <c:showSerName val="0"/>
          <c:showPercent val="0"/>
          <c:showBubbleSize val="0"/>
          <c:showLeaderLines val="1"/>
        </c:dLbls>
        <c:gapWidth val="60"/>
        <c:overlap val="100"/>
        <c:axId val="-2068027336"/>
        <c:axId val="-2113994440"/>
      </c:barChart>
      <c:catAx>
        <c:axId val="-2068027336"/>
        <c:scaling>
          <c:orientation val="minMax"/>
        </c:scaling>
        <c:delete val="0"/>
        <c:axPos val="l"/>
        <c:majorTickMark val="out"/>
        <c:minorTickMark val="none"/>
        <c:tickLblPos val="nextTo"/>
        <c:txPr>
          <a:bodyPr/>
          <a:lstStyle/>
          <a:p>
            <a:pPr>
              <a:defRPr sz="1500" b="0">
                <a:solidFill>
                  <a:srgbClr val="262626"/>
                </a:solidFill>
                <a:latin typeface="Calibri"/>
              </a:defRPr>
            </a:pPr>
          </a:p>
        </c:txPr>
        <c:crossAx val="-2113994440"/>
        <c:crosses val="autoZero"/>
        <c:auto val="1"/>
        <c:lblAlgn val="ctr"/>
        <c:lblOffset val="100"/>
        <c:noMultiLvlLbl val="0"/>
      </c:catAx>
      <c:valAx>
        <c:axId val="-2113994440"/>
        <c:scaling/>
        <c:delete val="0"/>
        <c:axPos val="b"/>
        <c:majorGridlines/>
        <c:majorTickMark val="out"/>
        <c:minorTickMark val="none"/>
        <c:tickLblPos val="nextTo"/>
        <c:txPr>
          <a:bodyPr/>
          <a:lstStyle/>
          <a:p>
            <a:pPr>
              <a:defRPr sz="1300" b="0">
                <a:solidFill>
                  <a:srgbClr val="262626"/>
                </a:solidFill>
                <a:latin typeface="Calibri"/>
              </a:defRPr>
            </a:pPr>
          </a:p>
        </c:txPr>
        <c:crossAx val="-2068027336"/>
        <c:crosses val="autoZero"/>
      </c:valAx>
    </c:plotArea>
    <c:legend>
      <c:legendPos val="t"/>
      <c:overlay val="0"/>
      <c:txPr>
        <a:bodyPr/>
        <a:lstStyle/>
        <a:p>
          <a:pPr>
            <a:defRPr sz="15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bar"/>
        <c:grouping val="percentStacked"/>
        <c:ser>
          <c:idx val="0"/>
          <c:order val="0"/>
          <c:tx>
            <c:strRef>
              <c:f>Sheet1!$B$1</c:f>
              <c:strCache>
                <c:ptCount val="1"/>
                <c:pt idx="0">
                  <c:v>DÜŞÜK</c:v>
                </c:pt>
              </c:strCache>
            </c:strRef>
          </c:tx>
          <c:spPr>
            <a:solidFill>
              <a:srgbClr val="1E7B45"/>
            </a:solidFill>
          </c:spPr>
          <c:cat>
            <c:strRef>
              <c:f>Sheet1!$A$2:$A$6</c:f>
              <c:strCache>
                <c:ptCount val="5"/>
                <c:pt idx="0">
                  <c:v>2020</c:v>
                </c:pt>
                <c:pt idx="1">
                  <c:v>2021</c:v>
                </c:pt>
                <c:pt idx="2">
                  <c:v>2022</c:v>
                </c:pt>
                <c:pt idx="3">
                  <c:v>2023</c:v>
                </c:pt>
                <c:pt idx="4">
                  <c:v>2024</c:v>
                </c:pt>
              </c:strCache>
            </c:strRef>
          </c:cat>
          <c:val>
            <c:numRef>
              <c:f>Sheet1!$B$2:$B$6</c:f>
              <c:numCache>
                <c:formatCode>0.0</c:formatCode>
                <c:ptCount val="5"/>
                <c:pt idx="0">
                  <c:v>36.5</c:v>
                </c:pt>
                <c:pt idx="1">
                  <c:v>34.1</c:v>
                </c:pt>
                <c:pt idx="2">
                  <c:v>33.4</c:v>
                </c:pt>
                <c:pt idx="3">
                  <c:v>33.2</c:v>
                </c:pt>
                <c:pt idx="4">
                  <c:v>34.4</c:v>
                </c:pt>
              </c:numCache>
            </c:numRef>
          </c:val>
        </c:ser>
        <c:ser>
          <c:idx val="1"/>
          <c:order val="1"/>
          <c:tx>
            <c:strRef>
              <c:f>Sheet1!$C$1</c:f>
              <c:strCache>
                <c:ptCount val="1"/>
                <c:pt idx="0">
                  <c:v>DÜŞÜK-ORTA</c:v>
                </c:pt>
              </c:strCache>
            </c:strRef>
          </c:tx>
          <c:spPr>
            <a:solidFill>
              <a:srgbClr val="2F5597"/>
            </a:solidFill>
          </c:spPr>
          <c:cat>
            <c:strRef>
              <c:f>Sheet1!$A$2:$A$6</c:f>
              <c:strCache>
                <c:ptCount val="5"/>
                <c:pt idx="0">
                  <c:v>2020</c:v>
                </c:pt>
                <c:pt idx="1">
                  <c:v>2021</c:v>
                </c:pt>
                <c:pt idx="2">
                  <c:v>2022</c:v>
                </c:pt>
                <c:pt idx="3">
                  <c:v>2023</c:v>
                </c:pt>
                <c:pt idx="4">
                  <c:v>2024</c:v>
                </c:pt>
              </c:strCache>
            </c:strRef>
          </c:cat>
          <c:val>
            <c:numRef>
              <c:f>Sheet1!$C$2:$C$6</c:f>
              <c:numCache>
                <c:formatCode>0.0</c:formatCode>
                <c:ptCount val="5"/>
                <c:pt idx="0">
                  <c:v>32.9</c:v>
                </c:pt>
                <c:pt idx="1">
                  <c:v>36.7</c:v>
                </c:pt>
                <c:pt idx="2">
                  <c:v>39</c:v>
                </c:pt>
                <c:pt idx="3">
                  <c:v>35.3</c:v>
                </c:pt>
                <c:pt idx="4">
                  <c:v>34</c:v>
                </c:pt>
              </c:numCache>
            </c:numRef>
          </c:val>
        </c:ser>
        <c:ser>
          <c:idx val="2"/>
          <c:order val="2"/>
          <c:tx>
            <c:strRef>
              <c:f>Sheet1!$D$1</c:f>
              <c:strCache>
                <c:ptCount val="1"/>
                <c:pt idx="0">
                  <c:v>ORTA-YÜKSEK</c:v>
                </c:pt>
              </c:strCache>
            </c:strRef>
          </c:tx>
          <c:spPr>
            <a:solidFill>
              <a:srgbClr val="E8A23A"/>
            </a:solidFill>
          </c:spPr>
          <c:cat>
            <c:strRef>
              <c:f>Sheet1!$A$2:$A$6</c:f>
              <c:strCache>
                <c:ptCount val="5"/>
                <c:pt idx="0">
                  <c:v>2020</c:v>
                </c:pt>
                <c:pt idx="1">
                  <c:v>2021</c:v>
                </c:pt>
                <c:pt idx="2">
                  <c:v>2022</c:v>
                </c:pt>
                <c:pt idx="3">
                  <c:v>2023</c:v>
                </c:pt>
                <c:pt idx="4">
                  <c:v>2024</c:v>
                </c:pt>
              </c:strCache>
            </c:strRef>
          </c:cat>
          <c:val>
            <c:numRef>
              <c:f>Sheet1!$D$2:$D$6</c:f>
              <c:numCache>
                <c:formatCode>0.0</c:formatCode>
                <c:ptCount val="5"/>
                <c:pt idx="0">
                  <c:v>27.1</c:v>
                </c:pt>
                <c:pt idx="1">
                  <c:v>26.1</c:v>
                </c:pt>
                <c:pt idx="2">
                  <c:v>25.8</c:v>
                </c:pt>
                <c:pt idx="3">
                  <c:v>28.1</c:v>
                </c:pt>
                <c:pt idx="4">
                  <c:v>28.1</c:v>
                </c:pt>
              </c:numCache>
            </c:numRef>
          </c:val>
        </c:ser>
        <c:ser>
          <c:idx val="3"/>
          <c:order val="3"/>
          <c:tx>
            <c:strRef>
              <c:f>Sheet1!$E$1</c:f>
              <c:strCache>
                <c:ptCount val="1"/>
                <c:pt idx="0">
                  <c:v>YÜKSEK</c:v>
                </c:pt>
              </c:strCache>
            </c:strRef>
          </c:tx>
          <c:spPr>
            <a:solidFill>
              <a:srgbClr val="D62E7A"/>
            </a:solidFill>
          </c:spPr>
          <c:cat>
            <c:strRef>
              <c:f>Sheet1!$A$2:$A$6</c:f>
              <c:strCache>
                <c:ptCount val="5"/>
                <c:pt idx="0">
                  <c:v>2020</c:v>
                </c:pt>
                <c:pt idx="1">
                  <c:v>2021</c:v>
                </c:pt>
                <c:pt idx="2">
                  <c:v>2022</c:v>
                </c:pt>
                <c:pt idx="3">
                  <c:v>2023</c:v>
                </c:pt>
                <c:pt idx="4">
                  <c:v>2024</c:v>
                </c:pt>
              </c:strCache>
            </c:strRef>
          </c:cat>
          <c:val>
            <c:numRef>
              <c:f>Sheet1!$E$2:$E$6</c:f>
              <c:numCache>
                <c:formatCode>0.0</c:formatCode>
                <c:ptCount val="5"/>
                <c:pt idx="0">
                  <c:v>3.5</c:v>
                </c:pt>
                <c:pt idx="1">
                  <c:v>3.1</c:v>
                </c:pt>
                <c:pt idx="2">
                  <c:v>2.8</c:v>
                </c:pt>
                <c:pt idx="3">
                  <c:v>3.4</c:v>
                </c:pt>
                <c:pt idx="4">
                  <c:v>3.5</c:v>
                </c:pt>
              </c:numCache>
            </c:numRef>
          </c:val>
        </c:ser>
        <c:dLbls>
          <c:numFmt formatCode="General" sourceLinked="0"/>
          <c:txPr>
            <a:bodyPr wrap="none"/>
            <a:lstStyle/>
            <a:p>
              <a:pPr>
                <a:defRPr sz="900" b="1">
                  <a:solidFill>
                    <a:srgbClr val="FFFFFF"/>
                  </a:solidFill>
                  <a:latin typeface="Calibri"/>
                </a:defRPr>
              </a:pPr>
            </a:p>
          </c:txPr>
          <c:dLblPos val="ctr"/>
          <c:showLegendKey val="0"/>
          <c:showVal val="1"/>
          <c:showCatName val="0"/>
          <c:showSerName val="0"/>
          <c:showPercent val="0"/>
          <c:showBubbleSize val="0"/>
          <c:showLeaderLines val="1"/>
        </c:dLbls>
        <c:gapWidth val="60"/>
        <c:overlap val="100"/>
        <c:axId val="-2068027336"/>
        <c:axId val="-2113994440"/>
      </c:barChart>
      <c:catAx>
        <c:axId val="-2068027336"/>
        <c:scaling>
          <c:orientation val="minMax"/>
        </c:scaling>
        <c:delete val="0"/>
        <c:axPos val="l"/>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delete val="0"/>
        <c:axPos val="b"/>
        <c:majorGridlines/>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bar"/>
        <c:grouping val="percentStacked"/>
        <c:ser>
          <c:idx val="0"/>
          <c:order val="0"/>
          <c:tx>
            <c:strRef>
              <c:f>Sheet1!$B$1</c:f>
              <c:strCache>
                <c:ptCount val="1"/>
                <c:pt idx="0">
                  <c:v>DÜŞÜK</c:v>
                </c:pt>
              </c:strCache>
            </c:strRef>
          </c:tx>
          <c:spPr>
            <a:solidFill>
              <a:srgbClr val="1E7B45"/>
            </a:solidFill>
          </c:spPr>
          <c:cat>
            <c:strRef>
              <c:f>Sheet1!$A$2:$A$6</c:f>
              <c:strCache>
                <c:ptCount val="5"/>
                <c:pt idx="0">
                  <c:v>2020</c:v>
                </c:pt>
                <c:pt idx="1">
                  <c:v>2021</c:v>
                </c:pt>
                <c:pt idx="2">
                  <c:v>2022</c:v>
                </c:pt>
                <c:pt idx="3">
                  <c:v>2023</c:v>
                </c:pt>
                <c:pt idx="4">
                  <c:v>2024</c:v>
                </c:pt>
              </c:strCache>
            </c:strRef>
          </c:cat>
          <c:val>
            <c:numRef>
              <c:f>Sheet1!$B$2:$B$6</c:f>
              <c:numCache>
                <c:formatCode>0.0</c:formatCode>
                <c:ptCount val="5"/>
                <c:pt idx="0">
                  <c:v>36.5</c:v>
                </c:pt>
                <c:pt idx="1">
                  <c:v>34.1</c:v>
                </c:pt>
                <c:pt idx="2">
                  <c:v>33.4</c:v>
                </c:pt>
                <c:pt idx="3">
                  <c:v>33.2</c:v>
                </c:pt>
                <c:pt idx="4">
                  <c:v>34.4</c:v>
                </c:pt>
              </c:numCache>
            </c:numRef>
          </c:val>
        </c:ser>
        <c:ser>
          <c:idx val="1"/>
          <c:order val="1"/>
          <c:tx>
            <c:strRef>
              <c:f>Sheet1!$C$1</c:f>
              <c:strCache>
                <c:ptCount val="1"/>
                <c:pt idx="0">
                  <c:v>DÜŞÜK-ORTA</c:v>
                </c:pt>
              </c:strCache>
            </c:strRef>
          </c:tx>
          <c:spPr>
            <a:solidFill>
              <a:srgbClr val="2F5597"/>
            </a:solidFill>
          </c:spPr>
          <c:cat>
            <c:strRef>
              <c:f>Sheet1!$A$2:$A$6</c:f>
              <c:strCache>
                <c:ptCount val="5"/>
                <c:pt idx="0">
                  <c:v>2020</c:v>
                </c:pt>
                <c:pt idx="1">
                  <c:v>2021</c:v>
                </c:pt>
                <c:pt idx="2">
                  <c:v>2022</c:v>
                </c:pt>
                <c:pt idx="3">
                  <c:v>2023</c:v>
                </c:pt>
                <c:pt idx="4">
                  <c:v>2024</c:v>
                </c:pt>
              </c:strCache>
            </c:strRef>
          </c:cat>
          <c:val>
            <c:numRef>
              <c:f>Sheet1!$C$2:$C$6</c:f>
              <c:numCache>
                <c:formatCode>0.0</c:formatCode>
                <c:ptCount val="5"/>
                <c:pt idx="0">
                  <c:v>32.9</c:v>
                </c:pt>
                <c:pt idx="1">
                  <c:v>36.7</c:v>
                </c:pt>
                <c:pt idx="2">
                  <c:v>39</c:v>
                </c:pt>
                <c:pt idx="3">
                  <c:v>35.3</c:v>
                </c:pt>
                <c:pt idx="4">
                  <c:v>34</c:v>
                </c:pt>
              </c:numCache>
            </c:numRef>
          </c:val>
        </c:ser>
        <c:ser>
          <c:idx val="2"/>
          <c:order val="2"/>
          <c:tx>
            <c:strRef>
              <c:f>Sheet1!$D$1</c:f>
              <c:strCache>
                <c:ptCount val="1"/>
                <c:pt idx="0">
                  <c:v>ORTA-YÜKSEK</c:v>
                </c:pt>
              </c:strCache>
            </c:strRef>
          </c:tx>
          <c:spPr>
            <a:solidFill>
              <a:srgbClr val="E8A23A"/>
            </a:solidFill>
          </c:spPr>
          <c:cat>
            <c:strRef>
              <c:f>Sheet1!$A$2:$A$6</c:f>
              <c:strCache>
                <c:ptCount val="5"/>
                <c:pt idx="0">
                  <c:v>2020</c:v>
                </c:pt>
                <c:pt idx="1">
                  <c:v>2021</c:v>
                </c:pt>
                <c:pt idx="2">
                  <c:v>2022</c:v>
                </c:pt>
                <c:pt idx="3">
                  <c:v>2023</c:v>
                </c:pt>
                <c:pt idx="4">
                  <c:v>2024</c:v>
                </c:pt>
              </c:strCache>
            </c:strRef>
          </c:cat>
          <c:val>
            <c:numRef>
              <c:f>Sheet1!$D$2:$D$6</c:f>
              <c:numCache>
                <c:formatCode>0.0</c:formatCode>
                <c:ptCount val="5"/>
                <c:pt idx="0">
                  <c:v>27.1</c:v>
                </c:pt>
                <c:pt idx="1">
                  <c:v>26.1</c:v>
                </c:pt>
                <c:pt idx="2">
                  <c:v>25.8</c:v>
                </c:pt>
                <c:pt idx="3">
                  <c:v>28.1</c:v>
                </c:pt>
                <c:pt idx="4">
                  <c:v>28.1</c:v>
                </c:pt>
              </c:numCache>
            </c:numRef>
          </c:val>
        </c:ser>
        <c:ser>
          <c:idx val="3"/>
          <c:order val="3"/>
          <c:tx>
            <c:strRef>
              <c:f>Sheet1!$E$1</c:f>
              <c:strCache>
                <c:ptCount val="1"/>
                <c:pt idx="0">
                  <c:v>YÜKSEK</c:v>
                </c:pt>
              </c:strCache>
            </c:strRef>
          </c:tx>
          <c:spPr>
            <a:solidFill>
              <a:srgbClr val="D62E7A"/>
            </a:solidFill>
          </c:spPr>
          <c:cat>
            <c:strRef>
              <c:f>Sheet1!$A$2:$A$6</c:f>
              <c:strCache>
                <c:ptCount val="5"/>
                <c:pt idx="0">
                  <c:v>2020</c:v>
                </c:pt>
                <c:pt idx="1">
                  <c:v>2021</c:v>
                </c:pt>
                <c:pt idx="2">
                  <c:v>2022</c:v>
                </c:pt>
                <c:pt idx="3">
                  <c:v>2023</c:v>
                </c:pt>
                <c:pt idx="4">
                  <c:v>2024</c:v>
                </c:pt>
              </c:strCache>
            </c:strRef>
          </c:cat>
          <c:val>
            <c:numRef>
              <c:f>Sheet1!$E$2:$E$6</c:f>
              <c:numCache>
                <c:formatCode>0.0</c:formatCode>
                <c:ptCount val="5"/>
                <c:pt idx="0">
                  <c:v>3.5</c:v>
                </c:pt>
                <c:pt idx="1">
                  <c:v>3.1</c:v>
                </c:pt>
                <c:pt idx="2">
                  <c:v>2.8</c:v>
                </c:pt>
                <c:pt idx="3">
                  <c:v>3.4</c:v>
                </c:pt>
                <c:pt idx="4">
                  <c:v>3.5</c:v>
                </c:pt>
              </c:numCache>
            </c:numRef>
          </c:val>
        </c:ser>
        <c:dLbls>
          <c:numFmt formatCode="General" sourceLinked="0"/>
          <c:txPr>
            <a:bodyPr wrap="none"/>
            <a:lstStyle/>
            <a:p>
              <a:pPr>
                <a:defRPr sz="900" b="1">
                  <a:solidFill>
                    <a:srgbClr val="FFFFFF"/>
                  </a:solidFill>
                  <a:latin typeface="Calibri"/>
                </a:defRPr>
              </a:pPr>
            </a:p>
          </c:txPr>
          <c:dLblPos val="ctr"/>
          <c:showLegendKey val="0"/>
          <c:showVal val="1"/>
          <c:showCatName val="0"/>
          <c:showSerName val="0"/>
          <c:showPercent val="0"/>
          <c:showBubbleSize val="0"/>
          <c:showLeaderLines val="1"/>
        </c:dLbls>
        <c:gapWidth val="60"/>
        <c:overlap val="100"/>
        <c:axId val="-2068027336"/>
        <c:axId val="-2113994440"/>
      </c:barChart>
      <c:catAx>
        <c:axId val="-2068027336"/>
        <c:scaling>
          <c:orientation val="minMax"/>
        </c:scaling>
        <c:delete val="0"/>
        <c:axPos val="l"/>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delete val="0"/>
        <c:axPos val="b"/>
        <c:majorGridlines/>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bar"/>
        <c:grouping val="percentStacked"/>
        <c:ser>
          <c:idx val="0"/>
          <c:order val="0"/>
          <c:tx>
            <c:strRef>
              <c:f>Sheet1!$B$1</c:f>
              <c:strCache>
                <c:ptCount val="1"/>
                <c:pt idx="0">
                  <c:v>DÜŞÜK</c:v>
                </c:pt>
              </c:strCache>
            </c:strRef>
          </c:tx>
          <c:spPr>
            <a:solidFill>
              <a:srgbClr val="1E7B45"/>
            </a:solidFill>
          </c:spPr>
          <c:cat>
            <c:strRef>
              <c:f>Sheet1!$A$2:$A$6</c:f>
              <c:strCache>
                <c:ptCount val="5"/>
                <c:pt idx="0">
                  <c:v>2020</c:v>
                </c:pt>
                <c:pt idx="1">
                  <c:v>2021</c:v>
                </c:pt>
                <c:pt idx="2">
                  <c:v>2022</c:v>
                </c:pt>
                <c:pt idx="3">
                  <c:v>2023</c:v>
                </c:pt>
                <c:pt idx="4">
                  <c:v>2024</c:v>
                </c:pt>
              </c:strCache>
            </c:strRef>
          </c:cat>
          <c:val>
            <c:numRef>
              <c:f>Sheet1!$B$2:$B$6</c:f>
              <c:numCache>
                <c:formatCode>0.0</c:formatCode>
                <c:ptCount val="5"/>
                <c:pt idx="0">
                  <c:v>36.5</c:v>
                </c:pt>
                <c:pt idx="1">
                  <c:v>34.1</c:v>
                </c:pt>
                <c:pt idx="2">
                  <c:v>33.4</c:v>
                </c:pt>
                <c:pt idx="3">
                  <c:v>33.2</c:v>
                </c:pt>
                <c:pt idx="4">
                  <c:v>34.4</c:v>
                </c:pt>
              </c:numCache>
            </c:numRef>
          </c:val>
        </c:ser>
        <c:ser>
          <c:idx val="1"/>
          <c:order val="1"/>
          <c:tx>
            <c:strRef>
              <c:f>Sheet1!$C$1</c:f>
              <c:strCache>
                <c:ptCount val="1"/>
                <c:pt idx="0">
                  <c:v>DÜŞÜK-ORTA</c:v>
                </c:pt>
              </c:strCache>
            </c:strRef>
          </c:tx>
          <c:spPr>
            <a:solidFill>
              <a:srgbClr val="2F5597"/>
            </a:solidFill>
          </c:spPr>
          <c:cat>
            <c:strRef>
              <c:f>Sheet1!$A$2:$A$6</c:f>
              <c:strCache>
                <c:ptCount val="5"/>
                <c:pt idx="0">
                  <c:v>2020</c:v>
                </c:pt>
                <c:pt idx="1">
                  <c:v>2021</c:v>
                </c:pt>
                <c:pt idx="2">
                  <c:v>2022</c:v>
                </c:pt>
                <c:pt idx="3">
                  <c:v>2023</c:v>
                </c:pt>
                <c:pt idx="4">
                  <c:v>2024</c:v>
                </c:pt>
              </c:strCache>
            </c:strRef>
          </c:cat>
          <c:val>
            <c:numRef>
              <c:f>Sheet1!$C$2:$C$6</c:f>
              <c:numCache>
                <c:formatCode>0.0</c:formatCode>
                <c:ptCount val="5"/>
                <c:pt idx="0">
                  <c:v>32.9</c:v>
                </c:pt>
                <c:pt idx="1">
                  <c:v>36.7</c:v>
                </c:pt>
                <c:pt idx="2">
                  <c:v>39</c:v>
                </c:pt>
                <c:pt idx="3">
                  <c:v>35.3</c:v>
                </c:pt>
                <c:pt idx="4">
                  <c:v>34</c:v>
                </c:pt>
              </c:numCache>
            </c:numRef>
          </c:val>
        </c:ser>
        <c:ser>
          <c:idx val="2"/>
          <c:order val="2"/>
          <c:tx>
            <c:strRef>
              <c:f>Sheet1!$D$1</c:f>
              <c:strCache>
                <c:ptCount val="1"/>
                <c:pt idx="0">
                  <c:v>ORTA-YÜKSEK</c:v>
                </c:pt>
              </c:strCache>
            </c:strRef>
          </c:tx>
          <c:spPr>
            <a:solidFill>
              <a:srgbClr val="E8A23A"/>
            </a:solidFill>
          </c:spPr>
          <c:cat>
            <c:strRef>
              <c:f>Sheet1!$A$2:$A$6</c:f>
              <c:strCache>
                <c:ptCount val="5"/>
                <c:pt idx="0">
                  <c:v>2020</c:v>
                </c:pt>
                <c:pt idx="1">
                  <c:v>2021</c:v>
                </c:pt>
                <c:pt idx="2">
                  <c:v>2022</c:v>
                </c:pt>
                <c:pt idx="3">
                  <c:v>2023</c:v>
                </c:pt>
                <c:pt idx="4">
                  <c:v>2024</c:v>
                </c:pt>
              </c:strCache>
            </c:strRef>
          </c:cat>
          <c:val>
            <c:numRef>
              <c:f>Sheet1!$D$2:$D$6</c:f>
              <c:numCache>
                <c:formatCode>0.0</c:formatCode>
                <c:ptCount val="5"/>
                <c:pt idx="0">
                  <c:v>27.1</c:v>
                </c:pt>
                <c:pt idx="1">
                  <c:v>26.1</c:v>
                </c:pt>
                <c:pt idx="2">
                  <c:v>25.8</c:v>
                </c:pt>
                <c:pt idx="3">
                  <c:v>28.1</c:v>
                </c:pt>
                <c:pt idx="4">
                  <c:v>28.1</c:v>
                </c:pt>
              </c:numCache>
            </c:numRef>
          </c:val>
        </c:ser>
        <c:ser>
          <c:idx val="3"/>
          <c:order val="3"/>
          <c:tx>
            <c:strRef>
              <c:f>Sheet1!$E$1</c:f>
              <c:strCache>
                <c:ptCount val="1"/>
                <c:pt idx="0">
                  <c:v>YÜKSEK</c:v>
                </c:pt>
              </c:strCache>
            </c:strRef>
          </c:tx>
          <c:spPr>
            <a:solidFill>
              <a:srgbClr val="D62E7A"/>
            </a:solidFill>
          </c:spPr>
          <c:cat>
            <c:strRef>
              <c:f>Sheet1!$A$2:$A$6</c:f>
              <c:strCache>
                <c:ptCount val="5"/>
                <c:pt idx="0">
                  <c:v>2020</c:v>
                </c:pt>
                <c:pt idx="1">
                  <c:v>2021</c:v>
                </c:pt>
                <c:pt idx="2">
                  <c:v>2022</c:v>
                </c:pt>
                <c:pt idx="3">
                  <c:v>2023</c:v>
                </c:pt>
                <c:pt idx="4">
                  <c:v>2024</c:v>
                </c:pt>
              </c:strCache>
            </c:strRef>
          </c:cat>
          <c:val>
            <c:numRef>
              <c:f>Sheet1!$E$2:$E$6</c:f>
              <c:numCache>
                <c:formatCode>0.0</c:formatCode>
                <c:ptCount val="5"/>
                <c:pt idx="0">
                  <c:v>3.5</c:v>
                </c:pt>
                <c:pt idx="1">
                  <c:v>3.1</c:v>
                </c:pt>
                <c:pt idx="2">
                  <c:v>2.8</c:v>
                </c:pt>
                <c:pt idx="3">
                  <c:v>3.4</c:v>
                </c:pt>
                <c:pt idx="4">
                  <c:v>3.5</c:v>
                </c:pt>
              </c:numCache>
            </c:numRef>
          </c:val>
        </c:ser>
        <c:dLbls>
          <c:numFmt formatCode="General" sourceLinked="0"/>
          <c:txPr>
            <a:bodyPr wrap="none"/>
            <a:lstStyle/>
            <a:p>
              <a:pPr>
                <a:defRPr sz="900" b="1">
                  <a:solidFill>
                    <a:srgbClr val="FFFFFF"/>
                  </a:solidFill>
                  <a:latin typeface="Calibri"/>
                </a:defRPr>
              </a:pPr>
            </a:p>
          </c:txPr>
          <c:dLblPos val="ctr"/>
          <c:showLegendKey val="0"/>
          <c:showVal val="1"/>
          <c:showCatName val="0"/>
          <c:showSerName val="0"/>
          <c:showPercent val="0"/>
          <c:showBubbleSize val="0"/>
          <c:showLeaderLines val="1"/>
        </c:dLbls>
        <c:gapWidth val="60"/>
        <c:overlap val="100"/>
        <c:axId val="-2068027336"/>
        <c:axId val="-2113994440"/>
      </c:barChart>
      <c:catAx>
        <c:axId val="-2068027336"/>
        <c:scaling>
          <c:orientation val="minMax"/>
        </c:scaling>
        <c:delete val="0"/>
        <c:axPos val="l"/>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delete val="0"/>
        <c:axPos val="b"/>
        <c:majorGridlines/>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bar"/>
        <c:grouping val="percentStacked"/>
        <c:ser>
          <c:idx val="0"/>
          <c:order val="0"/>
          <c:tx>
            <c:strRef>
              <c:f>Sheet1!$B$1</c:f>
              <c:strCache>
                <c:ptCount val="1"/>
                <c:pt idx="0">
                  <c:v>DÜŞÜK</c:v>
                </c:pt>
              </c:strCache>
            </c:strRef>
          </c:tx>
          <c:spPr>
            <a:solidFill>
              <a:srgbClr val="1E7B45"/>
            </a:solidFill>
          </c:spPr>
          <c:cat>
            <c:strRef>
              <c:f>Sheet1!$A$2:$A$6</c:f>
              <c:strCache>
                <c:ptCount val="5"/>
                <c:pt idx="0">
                  <c:v>2020</c:v>
                </c:pt>
                <c:pt idx="1">
                  <c:v>2021</c:v>
                </c:pt>
                <c:pt idx="2">
                  <c:v>2022</c:v>
                </c:pt>
                <c:pt idx="3">
                  <c:v>2023</c:v>
                </c:pt>
                <c:pt idx="4">
                  <c:v>2024</c:v>
                </c:pt>
              </c:strCache>
            </c:strRef>
          </c:cat>
          <c:val>
            <c:numRef>
              <c:f>Sheet1!$B$2:$B$6</c:f>
              <c:numCache>
                <c:formatCode>0.0</c:formatCode>
                <c:ptCount val="5"/>
                <c:pt idx="0">
                  <c:v>36.5</c:v>
                </c:pt>
                <c:pt idx="1">
                  <c:v>34.1</c:v>
                </c:pt>
                <c:pt idx="2">
                  <c:v>33.4</c:v>
                </c:pt>
                <c:pt idx="3">
                  <c:v>33.2</c:v>
                </c:pt>
                <c:pt idx="4">
                  <c:v>34.4</c:v>
                </c:pt>
              </c:numCache>
            </c:numRef>
          </c:val>
        </c:ser>
        <c:ser>
          <c:idx val="1"/>
          <c:order val="1"/>
          <c:tx>
            <c:strRef>
              <c:f>Sheet1!$C$1</c:f>
              <c:strCache>
                <c:ptCount val="1"/>
                <c:pt idx="0">
                  <c:v>DÜŞÜK-ORTA</c:v>
                </c:pt>
              </c:strCache>
            </c:strRef>
          </c:tx>
          <c:spPr>
            <a:solidFill>
              <a:srgbClr val="2F5597"/>
            </a:solidFill>
          </c:spPr>
          <c:cat>
            <c:strRef>
              <c:f>Sheet1!$A$2:$A$6</c:f>
              <c:strCache>
                <c:ptCount val="5"/>
                <c:pt idx="0">
                  <c:v>2020</c:v>
                </c:pt>
                <c:pt idx="1">
                  <c:v>2021</c:v>
                </c:pt>
                <c:pt idx="2">
                  <c:v>2022</c:v>
                </c:pt>
                <c:pt idx="3">
                  <c:v>2023</c:v>
                </c:pt>
                <c:pt idx="4">
                  <c:v>2024</c:v>
                </c:pt>
              </c:strCache>
            </c:strRef>
          </c:cat>
          <c:val>
            <c:numRef>
              <c:f>Sheet1!$C$2:$C$6</c:f>
              <c:numCache>
                <c:formatCode>0.0</c:formatCode>
                <c:ptCount val="5"/>
                <c:pt idx="0">
                  <c:v>32.9</c:v>
                </c:pt>
                <c:pt idx="1">
                  <c:v>36.7</c:v>
                </c:pt>
                <c:pt idx="2">
                  <c:v>39</c:v>
                </c:pt>
                <c:pt idx="3">
                  <c:v>35.3</c:v>
                </c:pt>
                <c:pt idx="4">
                  <c:v>34</c:v>
                </c:pt>
              </c:numCache>
            </c:numRef>
          </c:val>
        </c:ser>
        <c:ser>
          <c:idx val="2"/>
          <c:order val="2"/>
          <c:tx>
            <c:strRef>
              <c:f>Sheet1!$D$1</c:f>
              <c:strCache>
                <c:ptCount val="1"/>
                <c:pt idx="0">
                  <c:v>ORTA-YÜKSEK</c:v>
                </c:pt>
              </c:strCache>
            </c:strRef>
          </c:tx>
          <c:spPr>
            <a:solidFill>
              <a:srgbClr val="E8A23A"/>
            </a:solidFill>
          </c:spPr>
          <c:cat>
            <c:strRef>
              <c:f>Sheet1!$A$2:$A$6</c:f>
              <c:strCache>
                <c:ptCount val="5"/>
                <c:pt idx="0">
                  <c:v>2020</c:v>
                </c:pt>
                <c:pt idx="1">
                  <c:v>2021</c:v>
                </c:pt>
                <c:pt idx="2">
                  <c:v>2022</c:v>
                </c:pt>
                <c:pt idx="3">
                  <c:v>2023</c:v>
                </c:pt>
                <c:pt idx="4">
                  <c:v>2024</c:v>
                </c:pt>
              </c:strCache>
            </c:strRef>
          </c:cat>
          <c:val>
            <c:numRef>
              <c:f>Sheet1!$D$2:$D$6</c:f>
              <c:numCache>
                <c:formatCode>0.0</c:formatCode>
                <c:ptCount val="5"/>
                <c:pt idx="0">
                  <c:v>27.1</c:v>
                </c:pt>
                <c:pt idx="1">
                  <c:v>26.1</c:v>
                </c:pt>
                <c:pt idx="2">
                  <c:v>25.8</c:v>
                </c:pt>
                <c:pt idx="3">
                  <c:v>28.1</c:v>
                </c:pt>
                <c:pt idx="4">
                  <c:v>28.1</c:v>
                </c:pt>
              </c:numCache>
            </c:numRef>
          </c:val>
        </c:ser>
        <c:ser>
          <c:idx val="3"/>
          <c:order val="3"/>
          <c:tx>
            <c:strRef>
              <c:f>Sheet1!$E$1</c:f>
              <c:strCache>
                <c:ptCount val="1"/>
                <c:pt idx="0">
                  <c:v>YÜKSEK</c:v>
                </c:pt>
              </c:strCache>
            </c:strRef>
          </c:tx>
          <c:spPr>
            <a:solidFill>
              <a:srgbClr val="D62E7A"/>
            </a:solidFill>
          </c:spPr>
          <c:cat>
            <c:strRef>
              <c:f>Sheet1!$A$2:$A$6</c:f>
              <c:strCache>
                <c:ptCount val="5"/>
                <c:pt idx="0">
                  <c:v>2020</c:v>
                </c:pt>
                <c:pt idx="1">
                  <c:v>2021</c:v>
                </c:pt>
                <c:pt idx="2">
                  <c:v>2022</c:v>
                </c:pt>
                <c:pt idx="3">
                  <c:v>2023</c:v>
                </c:pt>
                <c:pt idx="4">
                  <c:v>2024</c:v>
                </c:pt>
              </c:strCache>
            </c:strRef>
          </c:cat>
          <c:val>
            <c:numRef>
              <c:f>Sheet1!$E$2:$E$6</c:f>
              <c:numCache>
                <c:formatCode>0.0</c:formatCode>
                <c:ptCount val="5"/>
                <c:pt idx="0">
                  <c:v>3.5</c:v>
                </c:pt>
                <c:pt idx="1">
                  <c:v>3.1</c:v>
                </c:pt>
                <c:pt idx="2">
                  <c:v>2.8</c:v>
                </c:pt>
                <c:pt idx="3">
                  <c:v>3.4</c:v>
                </c:pt>
                <c:pt idx="4">
                  <c:v>3.5</c:v>
                </c:pt>
              </c:numCache>
            </c:numRef>
          </c:val>
        </c:ser>
        <c:dLbls>
          <c:numFmt formatCode="General" sourceLinked="0"/>
          <c:txPr>
            <a:bodyPr wrap="none"/>
            <a:lstStyle/>
            <a:p>
              <a:pPr>
                <a:defRPr sz="900" b="1">
                  <a:solidFill>
                    <a:srgbClr val="FFFFFF"/>
                  </a:solidFill>
                  <a:latin typeface="Calibri"/>
                </a:defRPr>
              </a:pPr>
            </a:p>
          </c:txPr>
          <c:dLblPos val="ctr"/>
          <c:showLegendKey val="0"/>
          <c:showVal val="1"/>
          <c:showCatName val="0"/>
          <c:showSerName val="0"/>
          <c:showPercent val="0"/>
          <c:showBubbleSize val="0"/>
          <c:showLeaderLines val="1"/>
        </c:dLbls>
        <c:gapWidth val="60"/>
        <c:overlap val="100"/>
        <c:axId val="-2068027336"/>
        <c:axId val="-2113994440"/>
      </c:barChart>
      <c:catAx>
        <c:axId val="-2068027336"/>
        <c:scaling>
          <c:orientation val="minMax"/>
        </c:scaling>
        <c:delete val="0"/>
        <c:axPos val="l"/>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delete val="0"/>
        <c:axPos val="b"/>
        <c:majorGridlines/>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ALMANYA - 2025</a:t>
            </a:r>
          </a:p>
        </c:rich>
      </c:tx>
      <c:layout/>
      <c:overlay val="0"/>
    </c:title>
    <c:autoTitleDeleted val="0"/>
    <c:plotArea>
      <c:layout>
        <c:manualLayout>
          <c:layoutTarget val="inner"/>
          <c:xMode val="edge"/>
          <c:yMode val="edge"/>
          <c:x val="0.17"/>
          <c:y val="0.295"/>
          <c:w val="0.66"/>
          <c:h val="0.45"/>
        </c:manualLayout>
      </c:layout>
      <c:pieChart>
        <c:varyColors val="1"/>
        <c:ser>
          <c:idx val="0"/>
          <c:order val="0"/>
          <c:tx>
            <c:strRef>
              <c:f>Sheet1!$B$1</c:f>
              <c:strCache>
                <c:ptCount val="1"/>
                <c:pt idx="0">
                  <c:v>ALMANYA - 2025</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1.2</c:v>
                </c:pt>
                <c:pt idx="1">
                  <c:v>26.5</c:v>
                </c:pt>
                <c:pt idx="2">
                  <c:v>72.3</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MOZAMBİK - 2025</a:t>
            </a:r>
          </a:p>
        </c:rich>
      </c:tx>
      <c:layout/>
      <c:overlay val="0"/>
    </c:title>
    <c:autoTitleDeleted val="0"/>
    <c:plotArea>
      <c:layout>
        <c:manualLayout>
          <c:layoutTarget val="inner"/>
          <c:xMode val="edge"/>
          <c:yMode val="edge"/>
          <c:x val="0.17"/>
          <c:y val="0.295"/>
          <c:w val="0.66"/>
          <c:h val="0.45"/>
        </c:manualLayout>
      </c:layout>
      <c:pieChart>
        <c:varyColors val="1"/>
        <c:ser>
          <c:idx val="0"/>
          <c:order val="0"/>
          <c:tx>
            <c:strRef>
              <c:f>Sheet1!$B$1</c:f>
              <c:strCache>
                <c:ptCount val="1"/>
                <c:pt idx="0">
                  <c:v>MOZAMBİK - 2025</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69.5</c:v>
                </c:pt>
                <c:pt idx="1">
                  <c:v>9.1</c:v>
                </c:pt>
                <c:pt idx="2">
                  <c:v>21.5</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ALMANYA - 2025</a:t>
            </a:r>
          </a:p>
        </c:rich>
      </c:tx>
      <c:layout/>
      <c:overlay val="0"/>
    </c:title>
    <c:autoTitleDeleted val="0"/>
    <c:plotArea>
      <c:layout>
        <c:manualLayout>
          <c:layoutTarget val="inner"/>
          <c:xMode val="edge"/>
          <c:yMode val="edge"/>
          <c:x val="0.17"/>
          <c:y val="0.295"/>
          <c:w val="0.66"/>
          <c:h val="0.45"/>
        </c:manualLayout>
      </c:layout>
      <c:pieChart>
        <c:varyColors val="1"/>
        <c:ser>
          <c:idx val="0"/>
          <c:order val="0"/>
          <c:tx>
            <c:strRef>
              <c:f>Sheet1!$B$1</c:f>
              <c:strCache>
                <c:ptCount val="1"/>
                <c:pt idx="0">
                  <c:v>ALMANYA - 2025</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0.9</c:v>
                </c:pt>
                <c:pt idx="1">
                  <c:v>29.4</c:v>
                </c:pt>
                <c:pt idx="2">
                  <c:v>69.7</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chart>
    <c:title>
      <c:tx>
        <c:rich>
          <a:bodyPr/>
          <a:lstStyle/>
          <a:p>
            <a:r>
              <a:rPr sz="1500" b="1">
                <a:solidFill>
                  <a:srgbClr val="262626"/>
                </a:solidFill>
                <a:latin typeface="Calibri"/>
              </a:rPr>
              <a:t>MOZAMBİK - 2025</a:t>
            </a:r>
          </a:p>
        </c:rich>
      </c:tx>
      <c:layout/>
      <c:overlay val="0"/>
    </c:title>
    <c:autoTitleDeleted val="0"/>
    <c:plotArea>
      <c:layout>
        <c:manualLayout>
          <c:layoutTarget val="inner"/>
          <c:xMode val="edge"/>
          <c:yMode val="edge"/>
          <c:x val="0.17"/>
          <c:y val="0.295"/>
          <c:w val="0.66"/>
          <c:h val="0.45"/>
        </c:manualLayout>
      </c:layout>
      <c:pieChart>
        <c:varyColors val="1"/>
        <c:ser>
          <c:idx val="0"/>
          <c:order val="0"/>
          <c:tx>
            <c:strRef>
              <c:f>Sheet1!$B$1</c:f>
              <c:strCache>
                <c:ptCount val="1"/>
                <c:pt idx="0">
                  <c:v>MOZAMBİK - 2025</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29.4</c:v>
                </c:pt>
                <c:pt idx="1">
                  <c:v>24.2</c:v>
                </c:pt>
                <c:pt idx="2">
                  <c:v>46.4</c:v>
                </c:pt>
              </c:numCache>
            </c:numRef>
          </c:val>
        </c:ser>
        <c:dLbls>
          <c:numFmt formatCode="&quot;%&quot;General" sourceLinked="0"/>
          <c:txPr>
            <a:bodyPr wrap="none"/>
            <a:lstStyle/>
            <a:p>
              <a:pPr>
                <a:defRPr sz="13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chart>
    <c:title>
      <c:tx>
        <c:rich>
          <a:bodyPr/>
          <a:lstStyle/>
          <a:p>
            <a:r>
              <a:rPr sz="1500" b="1">
                <a:solidFill>
                  <a:srgbClr val="262626"/>
                </a:solidFill>
                <a:latin typeface="Calibri"/>
              </a:rPr>
              <a:t>Türkiye’de Yıllara Göre Çalışan Nüfusun Sektörlere Dağılım Yüzdeliği</a:t>
            </a:r>
          </a:p>
        </c:rich>
      </c:tx>
      <c:layout/>
      <c:overlay val="0"/>
    </c:title>
    <c:autoTitleDeleted val="0"/>
    <c:plotArea>
      <c:barChart>
        <c:barDir val="col"/>
        <c:grouping val="clustered"/>
        <c:ser>
          <c:idx val="0"/>
          <c:order val="0"/>
          <c:tx>
            <c:strRef>
              <c:f>Sheet1!$B$1</c:f>
              <c:strCache>
                <c:ptCount val="1"/>
                <c:pt idx="0">
                  <c:v>TARIM</c:v>
                </c:pt>
              </c:strCache>
            </c:strRef>
          </c:tx>
          <c:spPr>
            <a:solidFill>
              <a:srgbClr val="2E7D5B"/>
            </a:solidFill>
          </c:spPr>
          <c:cat>
            <c:strRef>
              <c:f>Sheet1!$A$2:$A$7</c:f>
              <c:strCache>
                <c:ptCount val="6"/>
                <c:pt idx="0">
                  <c:v>1960</c:v>
                </c:pt>
                <c:pt idx="1">
                  <c:v>1980</c:v>
                </c:pt>
                <c:pt idx="2">
                  <c:v>2000</c:v>
                </c:pt>
                <c:pt idx="3">
                  <c:v>2016</c:v>
                </c:pt>
                <c:pt idx="4">
                  <c:v>2024</c:v>
                </c:pt>
                <c:pt idx="5">
                  <c:v>2025</c:v>
                </c:pt>
              </c:strCache>
            </c:strRef>
          </c:cat>
          <c:val>
            <c:numRef>
              <c:f>Sheet1!$B$2:$B$7</c:f>
              <c:numCache>
                <c:formatCode>0.0</c:formatCode>
                <c:ptCount val="6"/>
                <c:pt idx="0">
                  <c:v>75</c:v>
                </c:pt>
                <c:pt idx="1">
                  <c:v>63</c:v>
                </c:pt>
                <c:pt idx="2">
                  <c:v>48</c:v>
                </c:pt>
                <c:pt idx="3">
                  <c:v>19</c:v>
                </c:pt>
                <c:pt idx="4">
                  <c:v>14.8</c:v>
                </c:pt>
                <c:pt idx="5">
                  <c:v>14.6</c:v>
                </c:pt>
              </c:numCache>
            </c:numRef>
          </c:val>
        </c:ser>
        <c:ser>
          <c:idx val="1"/>
          <c:order val="1"/>
          <c:tx>
            <c:strRef>
              <c:f>Sheet1!$C$1</c:f>
              <c:strCache>
                <c:ptCount val="1"/>
                <c:pt idx="0">
                  <c:v>SANAYİ</c:v>
                </c:pt>
              </c:strCache>
            </c:strRef>
          </c:tx>
          <c:spPr>
            <a:solidFill>
              <a:srgbClr val="C0392B"/>
            </a:solidFill>
          </c:spPr>
          <c:cat>
            <c:strRef>
              <c:f>Sheet1!$A$2:$A$7</c:f>
              <c:strCache>
                <c:ptCount val="6"/>
                <c:pt idx="0">
                  <c:v>1960</c:v>
                </c:pt>
                <c:pt idx="1">
                  <c:v>1980</c:v>
                </c:pt>
                <c:pt idx="2">
                  <c:v>2000</c:v>
                </c:pt>
                <c:pt idx="3">
                  <c:v>2016</c:v>
                </c:pt>
                <c:pt idx="4">
                  <c:v>2024</c:v>
                </c:pt>
                <c:pt idx="5">
                  <c:v>2025</c:v>
                </c:pt>
              </c:strCache>
            </c:strRef>
          </c:cat>
          <c:val>
            <c:numRef>
              <c:f>Sheet1!$C$2:$C$7</c:f>
              <c:numCache>
                <c:formatCode>0.0</c:formatCode>
                <c:ptCount val="6"/>
                <c:pt idx="0">
                  <c:v>8</c:v>
                </c:pt>
                <c:pt idx="1">
                  <c:v>12</c:v>
                </c:pt>
                <c:pt idx="2">
                  <c:v>14</c:v>
                </c:pt>
                <c:pt idx="3">
                  <c:v>27</c:v>
                </c:pt>
                <c:pt idx="4">
                  <c:v>27.3</c:v>
                </c:pt>
                <c:pt idx="5">
                  <c:v>27.6</c:v>
                </c:pt>
              </c:numCache>
            </c:numRef>
          </c:val>
        </c:ser>
        <c:ser>
          <c:idx val="2"/>
          <c:order val="2"/>
          <c:tx>
            <c:strRef>
              <c:f>Sheet1!$D$1</c:f>
              <c:strCache>
                <c:ptCount val="1"/>
                <c:pt idx="0">
                  <c:v>HİZMET</c:v>
                </c:pt>
              </c:strCache>
            </c:strRef>
          </c:tx>
          <c:spPr>
            <a:solidFill>
              <a:srgbClr val="2C7FB8"/>
            </a:solidFill>
          </c:spPr>
          <c:cat>
            <c:strRef>
              <c:f>Sheet1!$A$2:$A$7</c:f>
              <c:strCache>
                <c:ptCount val="6"/>
                <c:pt idx="0">
                  <c:v>1960</c:v>
                </c:pt>
                <c:pt idx="1">
                  <c:v>1980</c:v>
                </c:pt>
                <c:pt idx="2">
                  <c:v>2000</c:v>
                </c:pt>
                <c:pt idx="3">
                  <c:v>2016</c:v>
                </c:pt>
                <c:pt idx="4">
                  <c:v>2024</c:v>
                </c:pt>
                <c:pt idx="5">
                  <c:v>2025</c:v>
                </c:pt>
              </c:strCache>
            </c:strRef>
          </c:cat>
          <c:val>
            <c:numRef>
              <c:f>Sheet1!$D$2:$D$7</c:f>
              <c:numCache>
                <c:formatCode>0.0</c:formatCode>
                <c:ptCount val="6"/>
                <c:pt idx="0">
                  <c:v>17</c:v>
                </c:pt>
                <c:pt idx="1">
                  <c:v>25</c:v>
                </c:pt>
                <c:pt idx="2">
                  <c:v>38</c:v>
                </c:pt>
                <c:pt idx="3">
                  <c:v>54</c:v>
                </c:pt>
                <c:pt idx="4">
                  <c:v>57.9</c:v>
                </c:pt>
                <c:pt idx="5">
                  <c:v>57.8</c:v>
                </c:pt>
              </c:numCache>
            </c:numRef>
          </c:val>
        </c:ser>
        <c:dLbls>
          <c:numFmt formatCode="General" sourceLinked="0"/>
          <c:txPr>
            <a:bodyPr wrap="none"/>
            <a:lstStyle/>
            <a:p>
              <a:pPr>
                <a:defRPr sz="1100" b="0">
                  <a:solidFill>
                    <a:srgbClr val="262626"/>
                  </a:solidFill>
                  <a:latin typeface="Calibri"/>
                </a:defRPr>
              </a:pPr>
            </a:p>
          </c:txPr>
          <c:dLblPos val="outEnd"/>
          <c:showLegendKey val="0"/>
          <c:showVal val="1"/>
          <c:showCatName val="0"/>
          <c:showSerName val="0"/>
          <c:showPercent val="0"/>
          <c:showBubbleSize val="0"/>
          <c:showLeaderLines val="1"/>
        </c:dLbls>
        <c:gapWidth val="80"/>
        <c:axId val="-2068027336"/>
        <c:axId val="-2113994440"/>
      </c:barChart>
      <c:catAx>
        <c:axId val="-2068027336"/>
        <c:scaling>
          <c:orientation val="minMax"/>
        </c:scaling>
        <c:delete val="0"/>
        <c:axPos val="b"/>
        <c:majorTickMark val="out"/>
        <c:minorTickMark val="none"/>
        <c:tickLblPos val="nextTo"/>
        <c:txPr>
          <a:bodyPr/>
          <a:lstStyle/>
          <a:p>
            <a:pPr>
              <a:defRPr sz="1300" b="0">
                <a:solidFill>
                  <a:srgbClr val="262626"/>
                </a:solidFill>
                <a:latin typeface="Calibri"/>
              </a:defRPr>
            </a:pPr>
          </a:p>
        </c:txPr>
        <c:crossAx val="-2113994440"/>
        <c:crosses val="autoZero"/>
        <c:auto val="1"/>
        <c:lblAlgn val="ctr"/>
        <c:lblOffset val="100"/>
        <c:noMultiLvlLbl val="0"/>
      </c:catAx>
      <c:valAx>
        <c:axId val="-2113994440"/>
        <c:scaling>
          <c:max val="100.0"/>
          <c:min val="0.0"/>
        </c:scaling>
        <c:delete val="0"/>
        <c:axPos val="l"/>
        <c:majorGridlines/>
        <c:numFmt formatCode="&quot;%&quot;0" sourceLinked="0"/>
        <c:majorTickMark val="out"/>
        <c:minorTickMark val="none"/>
        <c:tickLblPos val="nextTo"/>
        <c:txPr>
          <a:bodyPr/>
          <a:lstStyle/>
          <a:p>
            <a:pPr>
              <a:defRPr sz="1100" b="0">
                <a:solidFill>
                  <a:srgbClr val="262626"/>
                </a:solidFill>
                <a:latin typeface="Calibri"/>
              </a:defRPr>
            </a:pPr>
          </a:p>
        </c:txPr>
        <c:crossAx val="-2068027336"/>
        <c:crosses val="autoZero"/>
      </c:valAx>
    </c:plotArea>
    <c:legend>
      <c:legendPos val="t"/>
      <c:overlay val="0"/>
      <c:txPr>
        <a:bodyPr/>
        <a:lstStyle/>
        <a:p>
          <a:pPr>
            <a:defRPr sz="13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col"/>
        <c:grouping val="clustered"/>
        <c:ser>
          <c:idx val="0"/>
          <c:order val="0"/>
          <c:tx>
            <c:strRef>
              <c:f>Sheet1!$B$1</c:f>
              <c:strCache>
                <c:ptCount val="1"/>
                <c:pt idx="0">
                  <c:v>TARIM</c:v>
                </c:pt>
              </c:strCache>
            </c:strRef>
          </c:tx>
          <c:spPr>
            <a:solidFill>
              <a:srgbClr val="2E7D5B"/>
            </a:solidFill>
          </c:spPr>
          <c:cat>
            <c:strRef>
              <c:f>Sheet1!$A$2:$A$7</c:f>
              <c:strCache>
                <c:ptCount val="6"/>
                <c:pt idx="0">
                  <c:v>1960</c:v>
                </c:pt>
                <c:pt idx="1">
                  <c:v>1980</c:v>
                </c:pt>
                <c:pt idx="2">
                  <c:v>2000</c:v>
                </c:pt>
                <c:pt idx="3">
                  <c:v>2016</c:v>
                </c:pt>
                <c:pt idx="4">
                  <c:v>2024</c:v>
                </c:pt>
                <c:pt idx="5">
                  <c:v>2025</c:v>
                </c:pt>
              </c:strCache>
            </c:strRef>
          </c:cat>
          <c:val>
            <c:numRef>
              <c:f>Sheet1!$B$2:$B$7</c:f>
              <c:numCache>
                <c:formatCode>0.0</c:formatCode>
                <c:ptCount val="6"/>
                <c:pt idx="0">
                  <c:v>75</c:v>
                </c:pt>
                <c:pt idx="1">
                  <c:v>63</c:v>
                </c:pt>
                <c:pt idx="2">
                  <c:v>48</c:v>
                </c:pt>
                <c:pt idx="3">
                  <c:v>19</c:v>
                </c:pt>
                <c:pt idx="4">
                  <c:v>14.8</c:v>
                </c:pt>
                <c:pt idx="5">
                  <c:v>14.6</c:v>
                </c:pt>
              </c:numCache>
            </c:numRef>
          </c:val>
        </c:ser>
        <c:ser>
          <c:idx val="1"/>
          <c:order val="1"/>
          <c:tx>
            <c:strRef>
              <c:f>Sheet1!$C$1</c:f>
              <c:strCache>
                <c:ptCount val="1"/>
                <c:pt idx="0">
                  <c:v>SANAYİ</c:v>
                </c:pt>
              </c:strCache>
            </c:strRef>
          </c:tx>
          <c:spPr>
            <a:solidFill>
              <a:srgbClr val="C0392B"/>
            </a:solidFill>
          </c:spPr>
          <c:cat>
            <c:strRef>
              <c:f>Sheet1!$A$2:$A$7</c:f>
              <c:strCache>
                <c:ptCount val="6"/>
                <c:pt idx="0">
                  <c:v>1960</c:v>
                </c:pt>
                <c:pt idx="1">
                  <c:v>1980</c:v>
                </c:pt>
                <c:pt idx="2">
                  <c:v>2000</c:v>
                </c:pt>
                <c:pt idx="3">
                  <c:v>2016</c:v>
                </c:pt>
                <c:pt idx="4">
                  <c:v>2024</c:v>
                </c:pt>
                <c:pt idx="5">
                  <c:v>2025</c:v>
                </c:pt>
              </c:strCache>
            </c:strRef>
          </c:cat>
          <c:val>
            <c:numRef>
              <c:f>Sheet1!$C$2:$C$7</c:f>
              <c:numCache>
                <c:formatCode>0.0</c:formatCode>
                <c:ptCount val="6"/>
                <c:pt idx="0">
                  <c:v>8</c:v>
                </c:pt>
                <c:pt idx="1">
                  <c:v>12</c:v>
                </c:pt>
                <c:pt idx="2">
                  <c:v>14</c:v>
                </c:pt>
                <c:pt idx="3">
                  <c:v>27</c:v>
                </c:pt>
                <c:pt idx="4">
                  <c:v>27.3</c:v>
                </c:pt>
                <c:pt idx="5">
                  <c:v>27.6</c:v>
                </c:pt>
              </c:numCache>
            </c:numRef>
          </c:val>
        </c:ser>
        <c:ser>
          <c:idx val="2"/>
          <c:order val="2"/>
          <c:tx>
            <c:strRef>
              <c:f>Sheet1!$D$1</c:f>
              <c:strCache>
                <c:ptCount val="1"/>
                <c:pt idx="0">
                  <c:v>HİZMET</c:v>
                </c:pt>
              </c:strCache>
            </c:strRef>
          </c:tx>
          <c:spPr>
            <a:solidFill>
              <a:srgbClr val="2C7FB8"/>
            </a:solidFill>
          </c:spPr>
          <c:cat>
            <c:strRef>
              <c:f>Sheet1!$A$2:$A$7</c:f>
              <c:strCache>
                <c:ptCount val="6"/>
                <c:pt idx="0">
                  <c:v>1960</c:v>
                </c:pt>
                <c:pt idx="1">
                  <c:v>1980</c:v>
                </c:pt>
                <c:pt idx="2">
                  <c:v>2000</c:v>
                </c:pt>
                <c:pt idx="3">
                  <c:v>2016</c:v>
                </c:pt>
                <c:pt idx="4">
                  <c:v>2024</c:v>
                </c:pt>
                <c:pt idx="5">
                  <c:v>2025</c:v>
                </c:pt>
              </c:strCache>
            </c:strRef>
          </c:cat>
          <c:val>
            <c:numRef>
              <c:f>Sheet1!$D$2:$D$7</c:f>
              <c:numCache>
                <c:formatCode>0.0</c:formatCode>
                <c:ptCount val="6"/>
                <c:pt idx="0">
                  <c:v>17</c:v>
                </c:pt>
                <c:pt idx="1">
                  <c:v>25</c:v>
                </c:pt>
                <c:pt idx="2">
                  <c:v>38</c:v>
                </c:pt>
                <c:pt idx="3">
                  <c:v>54</c:v>
                </c:pt>
                <c:pt idx="4">
                  <c:v>57.9</c:v>
                </c:pt>
                <c:pt idx="5">
                  <c:v>57.8</c:v>
                </c:pt>
              </c:numCache>
            </c:numRef>
          </c:val>
        </c:ser>
        <c:gapWidth val="80"/>
        <c:axId val="-2068027336"/>
        <c:axId val="-2113994440"/>
      </c:barChart>
      <c:catAx>
        <c:axId val="-2068027336"/>
        <c:scaling>
          <c:orientation val="minMax"/>
        </c:scaling>
        <c:delete val="0"/>
        <c:axPos val="b"/>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max val="100.0"/>
          <c:min val="0.0"/>
        </c:scaling>
        <c:delete val="0"/>
        <c:axPos val="l"/>
        <c:majorGridlines/>
        <c:numFmt formatCode="&quot;%&quot;0" sourceLinked="0"/>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col"/>
        <c:grouping val="clustered"/>
        <c:ser>
          <c:idx val="0"/>
          <c:order val="0"/>
          <c:tx>
            <c:strRef>
              <c:f>Sheet1!$B$1</c:f>
              <c:strCache>
                <c:ptCount val="1"/>
                <c:pt idx="0">
                  <c:v>TARIM</c:v>
                </c:pt>
              </c:strCache>
            </c:strRef>
          </c:tx>
          <c:spPr>
            <a:solidFill>
              <a:srgbClr val="2E7D5B"/>
            </a:solidFill>
          </c:spPr>
          <c:cat>
            <c:strRef>
              <c:f>Sheet1!$A$2:$A$7</c:f>
              <c:strCache>
                <c:ptCount val="6"/>
                <c:pt idx="0">
                  <c:v>1960</c:v>
                </c:pt>
                <c:pt idx="1">
                  <c:v>1980</c:v>
                </c:pt>
                <c:pt idx="2">
                  <c:v>2000</c:v>
                </c:pt>
                <c:pt idx="3">
                  <c:v>2016</c:v>
                </c:pt>
                <c:pt idx="4">
                  <c:v>2024</c:v>
                </c:pt>
                <c:pt idx="5">
                  <c:v>2025</c:v>
                </c:pt>
              </c:strCache>
            </c:strRef>
          </c:cat>
          <c:val>
            <c:numRef>
              <c:f>Sheet1!$B$2:$B$7</c:f>
              <c:numCache>
                <c:formatCode>0.0</c:formatCode>
                <c:ptCount val="6"/>
                <c:pt idx="0">
                  <c:v>75</c:v>
                </c:pt>
                <c:pt idx="1">
                  <c:v>63</c:v>
                </c:pt>
                <c:pt idx="2">
                  <c:v>48</c:v>
                </c:pt>
                <c:pt idx="3">
                  <c:v>19</c:v>
                </c:pt>
                <c:pt idx="4">
                  <c:v>14.8</c:v>
                </c:pt>
                <c:pt idx="5">
                  <c:v>14.6</c:v>
                </c:pt>
              </c:numCache>
            </c:numRef>
          </c:val>
        </c:ser>
        <c:ser>
          <c:idx val="1"/>
          <c:order val="1"/>
          <c:tx>
            <c:strRef>
              <c:f>Sheet1!$C$1</c:f>
              <c:strCache>
                <c:ptCount val="1"/>
                <c:pt idx="0">
                  <c:v>SANAYİ</c:v>
                </c:pt>
              </c:strCache>
            </c:strRef>
          </c:tx>
          <c:spPr>
            <a:solidFill>
              <a:srgbClr val="C0392B"/>
            </a:solidFill>
          </c:spPr>
          <c:cat>
            <c:strRef>
              <c:f>Sheet1!$A$2:$A$7</c:f>
              <c:strCache>
                <c:ptCount val="6"/>
                <c:pt idx="0">
                  <c:v>1960</c:v>
                </c:pt>
                <c:pt idx="1">
                  <c:v>1980</c:v>
                </c:pt>
                <c:pt idx="2">
                  <c:v>2000</c:v>
                </c:pt>
                <c:pt idx="3">
                  <c:v>2016</c:v>
                </c:pt>
                <c:pt idx="4">
                  <c:v>2024</c:v>
                </c:pt>
                <c:pt idx="5">
                  <c:v>2025</c:v>
                </c:pt>
              </c:strCache>
            </c:strRef>
          </c:cat>
          <c:val>
            <c:numRef>
              <c:f>Sheet1!$C$2:$C$7</c:f>
              <c:numCache>
                <c:formatCode>0.0</c:formatCode>
                <c:ptCount val="6"/>
                <c:pt idx="0">
                  <c:v>8</c:v>
                </c:pt>
                <c:pt idx="1">
                  <c:v>12</c:v>
                </c:pt>
                <c:pt idx="2">
                  <c:v>14</c:v>
                </c:pt>
                <c:pt idx="3">
                  <c:v>27</c:v>
                </c:pt>
                <c:pt idx="4">
                  <c:v>27.3</c:v>
                </c:pt>
                <c:pt idx="5">
                  <c:v>27.6</c:v>
                </c:pt>
              </c:numCache>
            </c:numRef>
          </c:val>
        </c:ser>
        <c:ser>
          <c:idx val="2"/>
          <c:order val="2"/>
          <c:tx>
            <c:strRef>
              <c:f>Sheet1!$D$1</c:f>
              <c:strCache>
                <c:ptCount val="1"/>
                <c:pt idx="0">
                  <c:v>HİZMET</c:v>
                </c:pt>
              </c:strCache>
            </c:strRef>
          </c:tx>
          <c:spPr>
            <a:solidFill>
              <a:srgbClr val="2C7FB8"/>
            </a:solidFill>
          </c:spPr>
          <c:cat>
            <c:strRef>
              <c:f>Sheet1!$A$2:$A$7</c:f>
              <c:strCache>
                <c:ptCount val="6"/>
                <c:pt idx="0">
                  <c:v>1960</c:v>
                </c:pt>
                <c:pt idx="1">
                  <c:v>1980</c:v>
                </c:pt>
                <c:pt idx="2">
                  <c:v>2000</c:v>
                </c:pt>
                <c:pt idx="3">
                  <c:v>2016</c:v>
                </c:pt>
                <c:pt idx="4">
                  <c:v>2024</c:v>
                </c:pt>
                <c:pt idx="5">
                  <c:v>2025</c:v>
                </c:pt>
              </c:strCache>
            </c:strRef>
          </c:cat>
          <c:val>
            <c:numRef>
              <c:f>Sheet1!$D$2:$D$7</c:f>
              <c:numCache>
                <c:formatCode>0.0</c:formatCode>
                <c:ptCount val="6"/>
                <c:pt idx="0">
                  <c:v>17</c:v>
                </c:pt>
                <c:pt idx="1">
                  <c:v>25</c:v>
                </c:pt>
                <c:pt idx="2">
                  <c:v>38</c:v>
                </c:pt>
                <c:pt idx="3">
                  <c:v>54</c:v>
                </c:pt>
                <c:pt idx="4">
                  <c:v>57.9</c:v>
                </c:pt>
                <c:pt idx="5">
                  <c:v>57.8</c:v>
                </c:pt>
              </c:numCache>
            </c:numRef>
          </c:val>
        </c:ser>
        <c:gapWidth val="80"/>
        <c:axId val="-2068027336"/>
        <c:axId val="-2113994440"/>
      </c:barChart>
      <c:catAx>
        <c:axId val="-2068027336"/>
        <c:scaling>
          <c:orientation val="minMax"/>
        </c:scaling>
        <c:delete val="0"/>
        <c:axPos val="b"/>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max val="100.0"/>
          <c:min val="0.0"/>
        </c:scaling>
        <c:delete val="0"/>
        <c:axPos val="l"/>
        <c:majorGridlines/>
        <c:numFmt formatCode="&quot;%&quot;0" sourceLinked="0"/>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col"/>
        <c:grouping val="clustered"/>
        <c:ser>
          <c:idx val="0"/>
          <c:order val="0"/>
          <c:tx>
            <c:strRef>
              <c:f>Sheet1!$B$1</c:f>
              <c:strCache>
                <c:ptCount val="1"/>
                <c:pt idx="0">
                  <c:v>TARIM</c:v>
                </c:pt>
              </c:strCache>
            </c:strRef>
          </c:tx>
          <c:spPr>
            <a:solidFill>
              <a:srgbClr val="2E7D5B"/>
            </a:solidFill>
          </c:spPr>
          <c:cat>
            <c:strRef>
              <c:f>Sheet1!$A$2:$A$7</c:f>
              <c:strCache>
                <c:ptCount val="6"/>
                <c:pt idx="0">
                  <c:v>1960</c:v>
                </c:pt>
                <c:pt idx="1">
                  <c:v>1980</c:v>
                </c:pt>
                <c:pt idx="2">
                  <c:v>2000</c:v>
                </c:pt>
                <c:pt idx="3">
                  <c:v>2016</c:v>
                </c:pt>
                <c:pt idx="4">
                  <c:v>2024</c:v>
                </c:pt>
                <c:pt idx="5">
                  <c:v>2025</c:v>
                </c:pt>
              </c:strCache>
            </c:strRef>
          </c:cat>
          <c:val>
            <c:numRef>
              <c:f>Sheet1!$B$2:$B$7</c:f>
              <c:numCache>
                <c:formatCode>0.0</c:formatCode>
                <c:ptCount val="6"/>
                <c:pt idx="0">
                  <c:v>75</c:v>
                </c:pt>
                <c:pt idx="1">
                  <c:v>63</c:v>
                </c:pt>
                <c:pt idx="2">
                  <c:v>48</c:v>
                </c:pt>
                <c:pt idx="3">
                  <c:v>19</c:v>
                </c:pt>
                <c:pt idx="4">
                  <c:v>14.8</c:v>
                </c:pt>
                <c:pt idx="5">
                  <c:v>14.6</c:v>
                </c:pt>
              </c:numCache>
            </c:numRef>
          </c:val>
        </c:ser>
        <c:ser>
          <c:idx val="1"/>
          <c:order val="1"/>
          <c:tx>
            <c:strRef>
              <c:f>Sheet1!$C$1</c:f>
              <c:strCache>
                <c:ptCount val="1"/>
                <c:pt idx="0">
                  <c:v>SANAYİ</c:v>
                </c:pt>
              </c:strCache>
            </c:strRef>
          </c:tx>
          <c:spPr>
            <a:solidFill>
              <a:srgbClr val="C0392B"/>
            </a:solidFill>
          </c:spPr>
          <c:cat>
            <c:strRef>
              <c:f>Sheet1!$A$2:$A$7</c:f>
              <c:strCache>
                <c:ptCount val="6"/>
                <c:pt idx="0">
                  <c:v>1960</c:v>
                </c:pt>
                <c:pt idx="1">
                  <c:v>1980</c:v>
                </c:pt>
                <c:pt idx="2">
                  <c:v>2000</c:v>
                </c:pt>
                <c:pt idx="3">
                  <c:v>2016</c:v>
                </c:pt>
                <c:pt idx="4">
                  <c:v>2024</c:v>
                </c:pt>
                <c:pt idx="5">
                  <c:v>2025</c:v>
                </c:pt>
              </c:strCache>
            </c:strRef>
          </c:cat>
          <c:val>
            <c:numRef>
              <c:f>Sheet1!$C$2:$C$7</c:f>
              <c:numCache>
                <c:formatCode>0.0</c:formatCode>
                <c:ptCount val="6"/>
                <c:pt idx="0">
                  <c:v>8</c:v>
                </c:pt>
                <c:pt idx="1">
                  <c:v>12</c:v>
                </c:pt>
                <c:pt idx="2">
                  <c:v>14</c:v>
                </c:pt>
                <c:pt idx="3">
                  <c:v>27</c:v>
                </c:pt>
                <c:pt idx="4">
                  <c:v>27.3</c:v>
                </c:pt>
                <c:pt idx="5">
                  <c:v>27.6</c:v>
                </c:pt>
              </c:numCache>
            </c:numRef>
          </c:val>
        </c:ser>
        <c:ser>
          <c:idx val="2"/>
          <c:order val="2"/>
          <c:tx>
            <c:strRef>
              <c:f>Sheet1!$D$1</c:f>
              <c:strCache>
                <c:ptCount val="1"/>
                <c:pt idx="0">
                  <c:v>HİZMET</c:v>
                </c:pt>
              </c:strCache>
            </c:strRef>
          </c:tx>
          <c:spPr>
            <a:solidFill>
              <a:srgbClr val="2C7FB8"/>
            </a:solidFill>
          </c:spPr>
          <c:cat>
            <c:strRef>
              <c:f>Sheet1!$A$2:$A$7</c:f>
              <c:strCache>
                <c:ptCount val="6"/>
                <c:pt idx="0">
                  <c:v>1960</c:v>
                </c:pt>
                <c:pt idx="1">
                  <c:v>1980</c:v>
                </c:pt>
                <c:pt idx="2">
                  <c:v>2000</c:v>
                </c:pt>
                <c:pt idx="3">
                  <c:v>2016</c:v>
                </c:pt>
                <c:pt idx="4">
                  <c:v>2024</c:v>
                </c:pt>
                <c:pt idx="5">
                  <c:v>2025</c:v>
                </c:pt>
              </c:strCache>
            </c:strRef>
          </c:cat>
          <c:val>
            <c:numRef>
              <c:f>Sheet1!$D$2:$D$7</c:f>
              <c:numCache>
                <c:formatCode>0.0</c:formatCode>
                <c:ptCount val="6"/>
                <c:pt idx="0">
                  <c:v>17</c:v>
                </c:pt>
                <c:pt idx="1">
                  <c:v>25</c:v>
                </c:pt>
                <c:pt idx="2">
                  <c:v>38</c:v>
                </c:pt>
                <c:pt idx="3">
                  <c:v>54</c:v>
                </c:pt>
                <c:pt idx="4">
                  <c:v>57.9</c:v>
                </c:pt>
                <c:pt idx="5">
                  <c:v>57.8</c:v>
                </c:pt>
              </c:numCache>
            </c:numRef>
          </c:val>
        </c:ser>
        <c:gapWidth val="80"/>
        <c:axId val="-2068027336"/>
        <c:axId val="-2113994440"/>
      </c:barChart>
      <c:catAx>
        <c:axId val="-2068027336"/>
        <c:scaling>
          <c:orientation val="minMax"/>
        </c:scaling>
        <c:delete val="0"/>
        <c:axPos val="b"/>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max val="100.0"/>
          <c:min val="0.0"/>
        </c:scaling>
        <c:delete val="0"/>
        <c:axPos val="l"/>
        <c:majorGridlines/>
        <c:numFmt formatCode="&quot;%&quot;0" sourceLinked="0"/>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chart>
    <c:autoTitleDeleted val="1"/>
    <c:plotArea>
      <c:barChart>
        <c:barDir val="col"/>
        <c:grouping val="clustered"/>
        <c:ser>
          <c:idx val="0"/>
          <c:order val="0"/>
          <c:tx>
            <c:strRef>
              <c:f>Sheet1!$B$1</c:f>
              <c:strCache>
                <c:ptCount val="1"/>
                <c:pt idx="0">
                  <c:v>TARIM</c:v>
                </c:pt>
              </c:strCache>
            </c:strRef>
          </c:tx>
          <c:spPr>
            <a:solidFill>
              <a:srgbClr val="2E7D5B"/>
            </a:solidFill>
          </c:spPr>
          <c:cat>
            <c:strRef>
              <c:f>Sheet1!$A$2:$A$7</c:f>
              <c:strCache>
                <c:ptCount val="6"/>
                <c:pt idx="0">
                  <c:v>1960</c:v>
                </c:pt>
                <c:pt idx="1">
                  <c:v>1980</c:v>
                </c:pt>
                <c:pt idx="2">
                  <c:v>2000</c:v>
                </c:pt>
                <c:pt idx="3">
                  <c:v>2016</c:v>
                </c:pt>
                <c:pt idx="4">
                  <c:v>2024</c:v>
                </c:pt>
                <c:pt idx="5">
                  <c:v>2025</c:v>
                </c:pt>
              </c:strCache>
            </c:strRef>
          </c:cat>
          <c:val>
            <c:numRef>
              <c:f>Sheet1!$B$2:$B$7</c:f>
              <c:numCache>
                <c:formatCode>0.0</c:formatCode>
                <c:ptCount val="6"/>
                <c:pt idx="0">
                  <c:v>75</c:v>
                </c:pt>
                <c:pt idx="1">
                  <c:v>63</c:v>
                </c:pt>
                <c:pt idx="2">
                  <c:v>48</c:v>
                </c:pt>
                <c:pt idx="3">
                  <c:v>19</c:v>
                </c:pt>
                <c:pt idx="4">
                  <c:v>14.8</c:v>
                </c:pt>
                <c:pt idx="5">
                  <c:v>14.6</c:v>
                </c:pt>
              </c:numCache>
            </c:numRef>
          </c:val>
        </c:ser>
        <c:ser>
          <c:idx val="1"/>
          <c:order val="1"/>
          <c:tx>
            <c:strRef>
              <c:f>Sheet1!$C$1</c:f>
              <c:strCache>
                <c:ptCount val="1"/>
                <c:pt idx="0">
                  <c:v>SANAYİ</c:v>
                </c:pt>
              </c:strCache>
            </c:strRef>
          </c:tx>
          <c:spPr>
            <a:solidFill>
              <a:srgbClr val="C0392B"/>
            </a:solidFill>
          </c:spPr>
          <c:cat>
            <c:strRef>
              <c:f>Sheet1!$A$2:$A$7</c:f>
              <c:strCache>
                <c:ptCount val="6"/>
                <c:pt idx="0">
                  <c:v>1960</c:v>
                </c:pt>
                <c:pt idx="1">
                  <c:v>1980</c:v>
                </c:pt>
                <c:pt idx="2">
                  <c:v>2000</c:v>
                </c:pt>
                <c:pt idx="3">
                  <c:v>2016</c:v>
                </c:pt>
                <c:pt idx="4">
                  <c:v>2024</c:v>
                </c:pt>
                <c:pt idx="5">
                  <c:v>2025</c:v>
                </c:pt>
              </c:strCache>
            </c:strRef>
          </c:cat>
          <c:val>
            <c:numRef>
              <c:f>Sheet1!$C$2:$C$7</c:f>
              <c:numCache>
                <c:formatCode>0.0</c:formatCode>
                <c:ptCount val="6"/>
                <c:pt idx="0">
                  <c:v>8</c:v>
                </c:pt>
                <c:pt idx="1">
                  <c:v>12</c:v>
                </c:pt>
                <c:pt idx="2">
                  <c:v>14</c:v>
                </c:pt>
                <c:pt idx="3">
                  <c:v>27</c:v>
                </c:pt>
                <c:pt idx="4">
                  <c:v>27.3</c:v>
                </c:pt>
                <c:pt idx="5">
                  <c:v>27.6</c:v>
                </c:pt>
              </c:numCache>
            </c:numRef>
          </c:val>
        </c:ser>
        <c:ser>
          <c:idx val="2"/>
          <c:order val="2"/>
          <c:tx>
            <c:strRef>
              <c:f>Sheet1!$D$1</c:f>
              <c:strCache>
                <c:ptCount val="1"/>
                <c:pt idx="0">
                  <c:v>HİZMET</c:v>
                </c:pt>
              </c:strCache>
            </c:strRef>
          </c:tx>
          <c:spPr>
            <a:solidFill>
              <a:srgbClr val="2C7FB8"/>
            </a:solidFill>
          </c:spPr>
          <c:cat>
            <c:strRef>
              <c:f>Sheet1!$A$2:$A$7</c:f>
              <c:strCache>
                <c:ptCount val="6"/>
                <c:pt idx="0">
                  <c:v>1960</c:v>
                </c:pt>
                <c:pt idx="1">
                  <c:v>1980</c:v>
                </c:pt>
                <c:pt idx="2">
                  <c:v>2000</c:v>
                </c:pt>
                <c:pt idx="3">
                  <c:v>2016</c:v>
                </c:pt>
                <c:pt idx="4">
                  <c:v>2024</c:v>
                </c:pt>
                <c:pt idx="5">
                  <c:v>2025</c:v>
                </c:pt>
              </c:strCache>
            </c:strRef>
          </c:cat>
          <c:val>
            <c:numRef>
              <c:f>Sheet1!$D$2:$D$7</c:f>
              <c:numCache>
                <c:formatCode>0.0</c:formatCode>
                <c:ptCount val="6"/>
                <c:pt idx="0">
                  <c:v>17</c:v>
                </c:pt>
                <c:pt idx="1">
                  <c:v>25</c:v>
                </c:pt>
                <c:pt idx="2">
                  <c:v>38</c:v>
                </c:pt>
                <c:pt idx="3">
                  <c:v>54</c:v>
                </c:pt>
                <c:pt idx="4">
                  <c:v>57.9</c:v>
                </c:pt>
                <c:pt idx="5">
                  <c:v>57.8</c:v>
                </c:pt>
              </c:numCache>
            </c:numRef>
          </c:val>
        </c:ser>
        <c:gapWidth val="80"/>
        <c:axId val="-2068027336"/>
        <c:axId val="-2113994440"/>
      </c:barChart>
      <c:catAx>
        <c:axId val="-2068027336"/>
        <c:scaling>
          <c:orientation val="minMax"/>
        </c:scaling>
        <c:delete val="0"/>
        <c:axPos val="b"/>
        <c:majorTickMark val="out"/>
        <c:minorTickMark val="none"/>
        <c:tickLblPos val="nextTo"/>
        <c:txPr>
          <a:bodyPr/>
          <a:lstStyle/>
          <a:p>
            <a:pPr>
              <a:defRPr sz="1100" b="0">
                <a:solidFill>
                  <a:srgbClr val="262626"/>
                </a:solidFill>
                <a:latin typeface="Calibri"/>
              </a:defRPr>
            </a:pPr>
          </a:p>
        </c:txPr>
        <c:crossAx val="-2113994440"/>
        <c:crosses val="autoZero"/>
        <c:auto val="1"/>
        <c:lblAlgn val="ctr"/>
        <c:lblOffset val="100"/>
        <c:noMultiLvlLbl val="0"/>
      </c:catAx>
      <c:valAx>
        <c:axId val="-2113994440"/>
        <c:scaling>
          <c:max val="100.0"/>
          <c:min val="0.0"/>
        </c:scaling>
        <c:delete val="0"/>
        <c:axPos val="l"/>
        <c:majorGridlines/>
        <c:numFmt formatCode="&quot;%&quot;0" sourceLinked="0"/>
        <c:majorTickMark val="out"/>
        <c:minorTickMark val="none"/>
        <c:tickLblPos val="nextTo"/>
        <c:txPr>
          <a:bodyPr/>
          <a:lstStyle/>
          <a:p>
            <a:pPr>
              <a:defRPr sz="900" b="0">
                <a:solidFill>
                  <a:srgbClr val="262626"/>
                </a:solidFill>
                <a:latin typeface="Calibri"/>
              </a:defRPr>
            </a:pPr>
          </a:p>
        </c:txPr>
        <c:crossAx val="-2068027336"/>
        <c:crosses val="autoZero"/>
      </c:valAx>
    </c:plotArea>
    <c:legend>
      <c:legendPos val="t"/>
      <c:overlay val="0"/>
      <c:txPr>
        <a:bodyPr/>
        <a:lstStyle/>
        <a:p>
          <a:pPr>
            <a:defRPr sz="11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2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2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sorularını tanıtmak (24. haftanın ev çalışması).</a:t>
            </a:r>
          </a:p>
          <a:p/>
          <a:p>
            <a:r>
              <a:t>NASIL: 8-9. sorular 24. haftada sınıfta çözüldü (kavram şeması). Sorular grafik çizme, işaretleme ve açık uçlu sorulardır; çoktan seçmeli soru yoktur. Grafik sorularında cetvel ve boya kalemi yeterlidir; açık uçlu sorularda kitaba dayanan, gerekçeli farklı cevaplar kabul edilir.</a:t>
            </a:r>
          </a:p>
          <a:p/>
          <a:p>
            <a:r>
              <a:t>KAYNAK: Kitap s. 162. Kitabın cevap anahtarı s. 167 karekodundadır (EBA girişi ister; açılmadı) — örnek cevaplar kitabın ilgili sayfalarından kuruldu. Daha fazla soru (s. 167): https://ders.eba.gov.tr/ders//redirectContent.jsp?resourceId=70fbbcd81bb0166842a0ad3229afff51&amp;resourceType=1&amp;resourceLocation=2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1-4. soruların tablosunu okutmak.</a:t>
            </a:r>
          </a:p>
          <a:p/>
          <a:p>
            <a:r>
              <a:t>NASIL: Önce her ülkenin en büyük sektörünü buldurun; sonra birincil sektör sütununu yukarıdan aşağı karşılaştırtın.</a:t>
            </a:r>
          </a:p>
          <a:p/>
          <a:p>
            <a:r>
              <a:t>KAYNAK: Kitap s. 162 tablo (değerler sayfa görüntüsüyle karşılaştırıldı, 17.10.2026).</a:t>
            </a:r>
          </a:p>
        </p:txBody>
      </p:sp>
      <p:sp>
        <p:nvSpPr>
          <p:cNvPr id="4" name="Slide Number Placeholder 3"/>
          <p:cNvSpPr>
            <a:spLocks noGrp="1"/>
          </p:cNvSpPr>
          <p:nvPr>
            <p:ph type="sldNum" idx="5" sz="quarter"/>
          </p:nvPr>
        </p:nvSpPr>
        <p:spPr/>
      </p:sp>
    </p:spTree>
  </p:cSld>
  <p:clrMapOvr>
    <a:masterClrMapping/>
  </p:clrMapOvr>
</p:notes>
</file>

<file path=ppt/notesSlides/notesSlide1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 soru: tablodan pasta grafiği (SBAB11.2).</a:t>
            </a:r>
          </a:p>
          <a:p/>
          <a:p>
            <a:r>
              <a:t>NASIL: Yüzdeyi açıya çevirmeyi hatırlatın: %1 = 3,6°; çember 360°. Renkler kitabın lejandındaki gibi: tarım yeşil, sanayi kırmızı, hizmet mavi.</a:t>
            </a:r>
          </a:p>
          <a:p/>
          <a:p>
            <a:r>
              <a:t>KAYNAK: Kitap s. 162.</a:t>
            </a:r>
          </a:p>
        </p:txBody>
      </p:sp>
      <p:sp>
        <p:nvSpPr>
          <p:cNvPr id="4" name="Slide Number Placeholder 3"/>
          <p:cNvSpPr>
            <a:spLocks noGrp="1"/>
          </p:cNvSpPr>
          <p:nvPr>
            <p:ph type="sldNum" idx="5" sz="quarter"/>
          </p:nvPr>
        </p:nvSpPr>
        <p:spPr/>
      </p:sp>
    </p:spTree>
  </p:cSld>
  <p:clrMapOvr>
    <a:masterClrMapping/>
  </p:clrMapOvr>
</p:notes>
</file>

<file path=ppt/notesSlides/notesSlide1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dört pasta grafiği, kitabın değerleriyle çizildi.</a:t>
            </a:r>
          </a:p>
          <a:p/>
          <a:p>
            <a:r>
              <a:t>BEKLENEN CEVAP: Açılar (yaklaşık): Arnavutluk 126° · 76° · 158°; Avustralya 8° · 69° · 284°; Kolombiya 52° · 72° · 236°; Çek Cumhuriyeti 10° · 129° · 222° (yüzde × 3,6). Her grafikte başlık (ülke adı) ve lejant olmalı.</a:t>
            </a:r>
          </a:p>
          <a:p/>
          <a:p>
            <a:r>
              <a:t>KAYNAK: Kitap s. 162; yüzde-açı dönüşümü genel matematik bilgisidir.</a:t>
            </a:r>
          </a:p>
        </p:txBody>
      </p:sp>
      <p:sp>
        <p:nvSpPr>
          <p:cNvPr id="4" name="Slide Number Placeholder 3"/>
          <p:cNvSpPr>
            <a:spLocks noGrp="1"/>
          </p:cNvSpPr>
          <p:nvPr>
            <p:ph type="sldNum" idx="5" sz="quarter"/>
          </p:nvPr>
        </p:nvSpPr>
        <p:spPr/>
      </p:sp>
    </p:spTree>
  </p:cSld>
  <p:clrMapOvr>
    <a:masterClrMapping/>
  </p:clrMapOvr>
</p:notes>
</file>

<file path=ppt/notesSlides/notesSlide1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 soru: tabloyu çözümleme (COĞ.10.5.2 b).</a:t>
            </a:r>
          </a:p>
          <a:p/>
          <a:p>
            <a:r>
              <a:t>KAYNAK: Kitap s. 162.</a:t>
            </a:r>
          </a:p>
        </p:txBody>
      </p:sp>
      <p:sp>
        <p:nvSpPr>
          <p:cNvPr id="4" name="Slide Number Placeholder 3"/>
          <p:cNvSpPr>
            <a:spLocks noGrp="1"/>
          </p:cNvSpPr>
          <p:nvPr>
            <p:ph type="sldNum" idx="5" sz="quarter"/>
          </p:nvPr>
        </p:nvSpPr>
        <p:spPr/>
      </p:sp>
    </p:spTree>
  </p:cSld>
  <p:clrMapOvr>
    <a:masterClrMapping/>
  </p:clrMapOvr>
</p:notes>
</file>

<file path=ppt/notesSlides/notesSlide1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tablonun değerlerinden.</a:t>
            </a:r>
          </a:p>
          <a:p/>
          <a:p>
            <a:r>
              <a:t>BEKLENEN CEVAP: Karşılaştırma sütun sütun yapılır: en büyük sektör, birincilin payı, ikincilin payı. Arnavutluk'ta birincil ile üçüncül arasındaki fark (9 puan) öbür üç ülkeden çok küçüktür.</a:t>
            </a:r>
          </a:p>
          <a:p/>
          <a:p>
            <a:r>
              <a:t>KAYNAK: Kitap s. 162.</a:t>
            </a:r>
          </a:p>
        </p:txBody>
      </p:sp>
      <p:sp>
        <p:nvSpPr>
          <p:cNvPr id="4" name="Slide Number Placeholder 3"/>
          <p:cNvSpPr>
            <a:spLocks noGrp="1"/>
          </p:cNvSpPr>
          <p:nvPr>
            <p:ph type="sldNum" idx="5" sz="quarter"/>
          </p:nvPr>
        </p:nvSpPr>
        <p:spPr/>
      </p:sp>
    </p:spTree>
  </p:cSld>
  <p:clrMapOvr>
    <a:masterClrMapping/>
  </p:clrMapOvr>
</p:notes>
</file>

<file path=ppt/notesSlides/notesSlide1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3. soru: sektörel yapı ve kalkınma düzeyi (COĞ.10.5.2 c).</a:t>
            </a:r>
          </a:p>
          <a:p/>
          <a:p>
            <a:r>
              <a:t>KAYNAK: Kitap s. 153, 162.</a:t>
            </a:r>
          </a:p>
        </p:txBody>
      </p:sp>
      <p:sp>
        <p:nvSpPr>
          <p:cNvPr id="4" name="Slide Number Placeholder 3"/>
          <p:cNvSpPr>
            <a:spLocks noGrp="1"/>
          </p:cNvSpPr>
          <p:nvPr>
            <p:ph type="sldNum" idx="5" sz="quarter"/>
          </p:nvPr>
        </p:nvSpPr>
        <p:spPr/>
      </p:sp>
    </p:spTree>
  </p:cSld>
  <p:clrMapOvr>
    <a:masterClrMapping/>
  </p:clrMapOvr>
</p:notes>
</file>

<file path=ppt/notesSlides/notesSlide1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'olabilir' dili korunur.</a:t>
            </a:r>
          </a:p>
          <a:p/>
          <a:p>
            <a:r>
              <a:t>BEKLENEN CEVAP: Kitap: Çalışan nüfusun ekonomik sektörlere dağılışı ile ülkelerin gelişmişlik seviyeleri arasında güçlü bir ilişki söz konusudur. Ekonomik açıdan gelişmişlik seviyesi yüksek olan ülkelerde birincil ekonomik sektördeki faaliyet kollarında çalışanların yüzdesi düşük; ikincil ve üçüncül ekonomik sektörlerdeki faaliyet kollarında çalışanların yüzdesi yüksektir. Kitap ayrıca çalışan nüfus dağılımının tek başına yeterli olmadığını, GSYİH payının da gösterge olduğunu söyler (s. 153-155).</a:t>
            </a:r>
          </a:p>
          <a:p/>
          <a:p>
            <a:r>
              <a:t>KAYNAK: Kitap s. 153-155, 162.</a:t>
            </a:r>
          </a:p>
        </p:txBody>
      </p:sp>
      <p:sp>
        <p:nvSpPr>
          <p:cNvPr id="4" name="Slide Number Placeholder 3"/>
          <p:cNvSpPr>
            <a:spLocks noGrp="1"/>
          </p:cNvSpPr>
          <p:nvPr>
            <p:ph type="sldNum" idx="5" sz="quarter"/>
          </p:nvPr>
        </p:nvSpPr>
        <p:spPr/>
      </p:sp>
    </p:spTree>
  </p:cSld>
  <p:clrMapOvr>
    <a:masterClrMapping/>
  </p:clrMapOvr>
</p:notes>
</file>

<file path=ppt/notesSlides/notesSlide1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4. soru: tablodan sonuç çıkarma (COĞ.10.5.2 c-ç).</a:t>
            </a:r>
          </a:p>
          <a:p/>
          <a:p>
            <a:r>
              <a:t>NASIL: Yorumlar tarafsız dille paylaşılır (program E3.5): ülkeler küçümsenmez, yalnız verilere dayanılır.</a:t>
            </a:r>
          </a:p>
          <a:p/>
          <a:p>
            <a:r>
              <a:t>KAYNAK: Kitap s. 153, 162.</a:t>
            </a:r>
          </a:p>
        </p:txBody>
      </p:sp>
      <p:sp>
        <p:nvSpPr>
          <p:cNvPr id="4" name="Slide Number Placeholder 3"/>
          <p:cNvSpPr>
            <a:spLocks noGrp="1"/>
          </p:cNvSpPr>
          <p:nvPr>
            <p:ph type="sldNum" idx="5" sz="quarter"/>
          </p:nvPr>
        </p:nvSpPr>
        <p:spPr/>
      </p:sp>
    </p:spTree>
  </p:cSld>
  <p:clrMapOvr>
    <a:masterClrMapping/>
  </p:clrMapOvr>
</p:notes>
</file>

<file path=ppt/notesSlides/notesSlide1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öğretmen kontrolü: Kolombiya.</a:t>
            </a:r>
          </a:p>
          <a:p/>
          <a:p>
            <a:r>
              <a:t>BEKLENEN CEVAP: Avustralya ve Çek Cumhuriyeti gelişmiş (birincilde çalışanların yüzdesi çok düşük); Arnavutluk az gelişmiş (birincilde çalışanların yüzdesi yüksek). * Kolombiya: kitap yalnız iki kategoriyle çalışır; Kolombiya'nın birincil payı (%14,4) ne Avustralya kadar düşük ne Arnavutluk kadar yüksektir. Gerekçesini tablodan veren her işaret kabul edilir; kitapta olmayan ara kategori adı verilmez.</a:t>
            </a:r>
          </a:p>
          <a:p/>
          <a:p>
            <a:r>
              <a:t>KAYNAK: Kitap s. 153 (gelişmiş / az gelişmiş ülke özellikleri), s. 162.</a:t>
            </a:r>
          </a:p>
        </p:txBody>
      </p:sp>
      <p:sp>
        <p:nvSpPr>
          <p:cNvPr id="4" name="Slide Number Placeholder 3"/>
          <p:cNvSpPr>
            <a:spLocks noGrp="1"/>
          </p:cNvSpPr>
          <p:nvPr>
            <p:ph type="sldNum" idx="5" sz="quarter"/>
          </p:nvPr>
        </p:nvSpPr>
        <p:spPr/>
      </p:sp>
    </p:spTree>
  </p:cSld>
  <p:clrMapOvr>
    <a:masterClrMapping/>
  </p:clrMapOvr>
</p:notes>
</file>

<file path=ppt/notesSlides/notesSlide1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5-7. soruların tablosunu okutmak.</a:t>
            </a:r>
          </a:p>
          <a:p/>
          <a:p>
            <a:r>
              <a:t>NASIL: Önce her yılda en büyük payı buldurun; sonra yüksek teknoloji sütununu yıllara göre okutun.</a:t>
            </a:r>
          </a:p>
          <a:p/>
          <a:p>
            <a:r>
              <a:t>KAYNAK: Kitap s. 163 tablo (değerler sayfa görüntüsüyle karşılaştırıldı, 17.10.2026).</a:t>
            </a:r>
          </a:p>
          <a:p/>
          <a:p>
            <a:r>
              <a:t>NOT: Kitap tablosunda 2022 satırının toplamı 101'dir (33,4 + 39 + 25,8 + 2,8) — kitabın yuvarlaması; değerler olduğu gibi kullanılır. %100 yığılmış grafikte 2022 çubuğu yine 100'e ölçeklenir.</a:t>
            </a:r>
          </a:p>
        </p:txBody>
      </p:sp>
      <p:sp>
        <p:nvSpPr>
          <p:cNvPr id="4" name="Slide Number Placeholder 3"/>
          <p:cNvSpPr>
            <a:spLocks noGrp="1"/>
          </p:cNvSpPr>
          <p:nvPr>
            <p:ph type="sldNum" idx="5" sz="quarter"/>
          </p:nvPr>
        </p:nvSpPr>
        <p:spPr/>
      </p:sp>
    </p:spTree>
  </p:cSld>
  <p:clrMapOvr>
    <a:masterClrMapping/>
  </p:clrMapOvr>
</p:notes>
</file>

<file path=ppt/notesSlides/notesSlide1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5. soru: %100 yığılmış yatay sütun grafiği (SBAB11.2).</a:t>
            </a:r>
          </a:p>
          <a:p/>
          <a:p>
            <a:r>
              <a:t>NASIL: Kitaptaki boş grafikte yıllar dikey eksende (2020 altta), yüzdeler yatay eksende 0-100'dür: her yıl için bir çubuk, dört teknoloji düzeyi soldan sağa art arda.</a:t>
            </a:r>
          </a:p>
          <a:p/>
          <a:p>
            <a:r>
              <a:t>KAYNAK: Kitap s. 163.</a:t>
            </a:r>
          </a:p>
          <a:p/>
          <a:p>
            <a:r>
              <a:t>NOT: Kitap tablosunda 2022 satırının toplamı 101'dir (33,4 + 39 + 25,8 + 2,8) — kitabın yuvarlaması; değerler olduğu gibi kullanılır. %100 yığılmış grafikte 2022 çubuğu yine 100'e ölçeklenir.</a:t>
            </a:r>
          </a:p>
        </p:txBody>
      </p:sp>
      <p:sp>
        <p:nvSpPr>
          <p:cNvPr id="4" name="Slide Number Placeholder 3"/>
          <p:cNvSpPr>
            <a:spLocks noGrp="1"/>
          </p:cNvSpPr>
          <p:nvPr>
            <p:ph type="sldNum" idx="5" sz="quarter"/>
          </p:nvPr>
        </p:nvSpPr>
        <p:spPr/>
      </p:sp>
    </p:spTree>
  </p:cSld>
  <p:clrMapOvr>
    <a:masterClrMapping/>
  </p:clrMapOvr>
</p:notes>
</file>

<file path=ppt/notesSlides/notesSlide1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değerleriyle çizilmiş grafik.</a:t>
            </a:r>
          </a:p>
          <a:p/>
          <a:p>
            <a:r>
              <a:t>BEKLENEN CEVAP: Her çubukta dört parça: düşük (yeşil), düşük-orta (mavi), orta-yüksek (turuncu), yüksek (pembe) — renkler kitabın lejandındaki gibi.</a:t>
            </a:r>
          </a:p>
          <a:p/>
          <a:p>
            <a:r>
              <a:t>KAYNAK: Kitap s. 163.</a:t>
            </a:r>
          </a:p>
          <a:p/>
          <a:p>
            <a:r>
              <a:t>NOT: Kitap tablosunda 2022 satırının toplamı 101'dir (33,4 + 39 + 25,8 + 2,8) — kitabın yuvarlaması; değerler olduğu gibi kullanılır. %100 yığılmış grafikte 2022 çubuğu yine 100'e ölçeklenir.</a:t>
            </a:r>
          </a:p>
        </p:txBody>
      </p:sp>
      <p:sp>
        <p:nvSpPr>
          <p:cNvPr id="4" name="Slide Number Placeholder 3"/>
          <p:cNvSpPr>
            <a:spLocks noGrp="1"/>
          </p:cNvSpPr>
          <p:nvPr>
            <p:ph type="sldNum" idx="5" sz="quarter"/>
          </p:nvPr>
        </p:nvSpPr>
        <p:spPr/>
      </p:sp>
    </p:spTree>
  </p:cSld>
  <p:clrMapOvr>
    <a:masterClrMapping/>
  </p:clrMapOvr>
</p:notes>
</file>

<file path=ppt/notesSlides/notesSlide1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6. soru: grafikten değişimi okuma (COĞ.10.5.3 e).</a:t>
            </a:r>
          </a:p>
          <a:p/>
          <a:p>
            <a:r>
              <a:t>KAYNAK: Kitap s. 163.</a:t>
            </a:r>
          </a:p>
        </p:txBody>
      </p:sp>
      <p:sp>
        <p:nvSpPr>
          <p:cNvPr id="4" name="Slide Number Placeholder 3"/>
          <p:cNvSpPr>
            <a:spLocks noGrp="1"/>
          </p:cNvSpPr>
          <p:nvPr>
            <p:ph type="sldNum" idx="5" sz="quarter"/>
          </p:nvPr>
        </p:nvSpPr>
        <p:spPr/>
      </p:sp>
    </p:spTree>
  </p:cSld>
  <p:clrMapOvr>
    <a:masterClrMapping/>
  </p:clrMapOvr>
</p:notes>
</file>

<file path=ppt/notesSlides/notesSlide1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tablonun değerlerinden; kitap değişimin nedenini vermez.</a:t>
            </a:r>
          </a:p>
          <a:p/>
          <a:p>
            <a:r>
              <a:t>BEKLENEN CEVAP: Değişimler küçüktür (birkaç puan); en belirgin olanlar düşük teknolojide azalma (2020-2023), düşük-ortada 2022 artışı ve orta-yüksekte 2023-2024 artışıdır.</a:t>
            </a:r>
          </a:p>
          <a:p/>
          <a:p>
            <a:r>
              <a:t>KAYNAK: Kitap s. 163.</a:t>
            </a:r>
          </a:p>
          <a:p/>
          <a:p>
            <a:r>
              <a:t>NOT: Kitap tablosunda 2022 satırının toplamı 101'dir (33,4 + 39 + 25,8 + 2,8) — kitabın yuvarlaması; değerler olduğu gibi kullanılır. %100 yığılmış grafikte 2022 çubuğu yine 100'e ölçeklenir.</a:t>
            </a:r>
          </a:p>
        </p:txBody>
      </p:sp>
      <p:sp>
        <p:nvSpPr>
          <p:cNvPr id="4" name="Slide Number Placeholder 3"/>
          <p:cNvSpPr>
            <a:spLocks noGrp="1"/>
          </p:cNvSpPr>
          <p:nvPr>
            <p:ph type="sldNum" idx="5" sz="quarter"/>
          </p:nvPr>
        </p:nvSpPr>
        <p:spPr/>
      </p:sp>
    </p:spTree>
  </p:cSld>
  <p:clrMapOvr>
    <a:masterClrMapping/>
  </p:clrMapOvr>
</p:notes>
</file>

<file path=ppt/notesSlides/notesSlide1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7. soru: yüksek teknoloji ve ülke ekonomisi (COĞ.10.5.3; D19).</a:t>
            </a:r>
          </a:p>
          <a:p/>
          <a:p>
            <a:r>
              <a:t>KAYNAK: Kitap s. 150, 153, 163.</a:t>
            </a:r>
          </a:p>
        </p:txBody>
      </p:sp>
      <p:sp>
        <p:nvSpPr>
          <p:cNvPr id="4" name="Slide Number Placeholder 3"/>
          <p:cNvSpPr>
            <a:spLocks noGrp="1"/>
          </p:cNvSpPr>
          <p:nvPr>
            <p:ph type="sldNum" idx="5" sz="quarter"/>
          </p:nvPr>
        </p:nvSpPr>
        <p:spPr/>
      </p:sp>
    </p:spTree>
  </p:cSld>
  <p:clrMapOvr>
    <a:masterClrMapping/>
  </p:clrMapOvr>
</p:notes>
</file>

<file path=ppt/notesSlides/notesSlide1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görüş sorusudur, 'olabilir' dili korunur.</a:t>
            </a:r>
          </a:p>
          <a:p/>
          <a:p>
            <a:r>
              <a:t>BEKLENEN CEVAP: Kitap katma değer ilişkisini birincil sektör için kurar: Genel olarak birincil ekonomik sektörlerden elde edilen ürünlerin ekonomik açıdan katma değerinin düşük ürünler olması, bu sektörün gayrisafi yurt içi hasılasındaki payının diğer sektörlere göre daha düşük olmasına neden olmuştur. Gelişmiş ülkeler genelde ham madde alır, işlenmiş maddeler satar. Yüksek teknoloji ürünlerinin katma değerinin daha yüksek olduğu genel kabul gören bilgidir (kitap teknoloji düzeyleri için bunu yazmaz). AR-GE danışmanlık hizmetleri dördüncül sektördedir (s. 150).</a:t>
            </a:r>
          </a:p>
          <a:p/>
          <a:p>
            <a:r>
              <a:t>KAYNAK: Kitap s. 150, 153, 163.</a:t>
            </a:r>
          </a:p>
        </p:txBody>
      </p:sp>
      <p:sp>
        <p:nvSpPr>
          <p:cNvPr id="4" name="Slide Number Placeholder 3"/>
          <p:cNvSpPr>
            <a:spLocks noGrp="1"/>
          </p:cNvSpPr>
          <p:nvPr>
            <p:ph type="sldNum" idx="5" sz="quarter"/>
          </p:nvPr>
        </p:nvSpPr>
        <p:spPr/>
      </p:sp>
    </p:spTree>
  </p:cSld>
  <p:clrMapOvr>
    <a:masterClrMapping/>
  </p:clrMapOvr>
</p:notes>
</file>

<file path=ppt/notesSlides/notesSlide1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10. soru: yaşanılan yerin ekonomik faaliyetleri (COĞ.10.5.1 ç; program köprü kurma).</a:t>
            </a:r>
          </a:p>
          <a:p/>
          <a:p>
            <a:r>
              <a:t>NASIL: Kavram şeması 24. haftada sınıfta işlendi (8-9. sorular); öğrenci tabloyu kitapta doldurur.</a:t>
            </a:r>
          </a:p>
          <a:p/>
          <a:p>
            <a:r>
              <a:t>KAYNAK: Kitap s. 164-165.</a:t>
            </a:r>
          </a:p>
        </p:txBody>
      </p:sp>
      <p:sp>
        <p:nvSpPr>
          <p:cNvPr id="4" name="Slide Number Placeholder 3"/>
          <p:cNvSpPr>
            <a:spLocks noGrp="1"/>
          </p:cNvSpPr>
          <p:nvPr>
            <p:ph type="sldNum" idx="5" sz="quarter"/>
          </p:nvPr>
        </p:nvSpPr>
        <p:spPr/>
      </p:sp>
    </p:spTree>
  </p:cSld>
  <p:clrMapOvr>
    <a:masterClrMapping/>
  </p:clrMapOvr>
</p:notes>
</file>

<file path=ppt/notesSlides/notesSlide1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Cevap kişiseldir; değerlendirme ölçütü verilir.</a:t>
            </a:r>
          </a:p>
          <a:p/>
          <a:p>
            <a:r>
              <a:t>BEKLENEN CEVAP: Yaşadığımız yere ait istihdam sayısı bu sunumda verilmez. Ölçüt: faaliyet kolları doğru adlandırılmış ve kavram şemasındaki tanımlara göre doğru sektöre yerleştirilmiştir (ör. ticaret → üçüncül, sanayi → ikincil, yazılım → dördüncül).</a:t>
            </a:r>
          </a:p>
          <a:p/>
          <a:p>
            <a:r>
              <a:t>KAYNAK: Kitap s. 146-150, 164-165.</a:t>
            </a:r>
          </a:p>
        </p:txBody>
      </p:sp>
      <p:sp>
        <p:nvSpPr>
          <p:cNvPr id="4" name="Slide Number Placeholder 3"/>
          <p:cNvSpPr>
            <a:spLocks noGrp="1"/>
          </p:cNvSpPr>
          <p:nvPr>
            <p:ph type="sldNum" idx="5" sz="quarter"/>
          </p:nvPr>
        </p:nvSpPr>
        <p:spPr/>
      </p:sp>
    </p:spTree>
  </p:cSld>
  <p:clrMapOvr>
    <a:masterClrMapping/>
  </p:clrMapOvr>
</p:notes>
</file>

<file path=ppt/notesSlides/notesSlide1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11-14. soruların tablosunu okutmak: aynı ülkede iki farklı dağılım.</a:t>
            </a:r>
          </a:p>
          <a:p/>
          <a:p>
            <a:r>
              <a:t>NASIL: Sorun: 'Mozambik'te çalışanların yüzde kaçı birincil sektörde, birincil sektör GSYİH'nin yüzde kaçını üretiyor?' (69,5 ↔ 29,4).</a:t>
            </a:r>
          </a:p>
          <a:p/>
          <a:p>
            <a:r>
              <a:t>KAYNAK: Kitap s. 166 tablo (değerler sayfa görüntüsüyle karşılaştırıldı, 17.10.2026).</a:t>
            </a:r>
          </a:p>
          <a:p/>
          <a:p>
            <a:r>
              <a:t>NOT: Mozambik çalışan nüfus satırının toplamı 100,1'dir (kitabın yuvarlaması). Kitabın pasta başlığı 'EKONOMİK FAALİYET TÜRLERİNİN MİLLÎ GELİRE KATKISI' iken tablo başlığı 'Sektörlerin GSYİH'deki Payları'dır: değerler GSYİH payıdır, sunumda bu ad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1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11. soru: iki ülke için dört pasta grafiği (SBAB11.2).</a:t>
            </a:r>
          </a:p>
          <a:p/>
          <a:p>
            <a:r>
              <a:t>NASIL: Soldaki iki pasta çalışan nüfus, sağdaki iki pasta GSYİH payıdır (kitaptaki düzen). Yüzde × 3,6 = açı.</a:t>
            </a:r>
          </a:p>
          <a:p/>
          <a:p>
            <a:r>
              <a:t>KAYNAK: Kitap s. 166.</a:t>
            </a:r>
          </a:p>
          <a:p/>
          <a:p>
            <a:r>
              <a:t>NOT: Mozambik çalışan nüfus satırının toplamı 100,1'dir (kitabın yuvarlaması). Kitabın pasta başlığı 'EKONOMİK FAALİYET TÜRLERİNİN MİLLÎ GELİRE KATKISI' iken tablo başlığı 'Sektörlerin GSYİH'deki Payları'dır: değerler GSYİH payıdır, sunumda bu ad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1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dört pasta, kitabın değerleriyle.</a:t>
            </a:r>
          </a:p>
          <a:p/>
          <a:p>
            <a:r>
              <a:t>BEKLENEN CEVAP: Almanya'nın iki pastası birbirine çok benzer; Mozambik'te çalışan nüfus pastasında tarım, GSYİH pastasında hizmet en büyük dilimdir.</a:t>
            </a:r>
          </a:p>
          <a:p/>
          <a:p>
            <a:r>
              <a:t>KAYNAK: Kitap s. 166.</a:t>
            </a:r>
          </a:p>
          <a:p/>
          <a:p>
            <a:r>
              <a:t>NOT: Mozambik çalışan nüfus satırının toplamı 100,1'dir (kitabın yuvarlaması). Kitabın pasta başlığı 'EKONOMİK FAALİYET TÜRLERİNİN MİLLÎ GELİRE KATKISI' iken tablo başlığı 'Sektörlerin GSYİH'deki Payları'dır: değerler GSYİH payıdır, sunumda bu ad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1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12. soru: iki dağılımı karşılaştırma (COĞ.10.5.2 b-ç).</a:t>
            </a:r>
          </a:p>
          <a:p/>
          <a:p>
            <a:r>
              <a:t>KAYNAK: Kitap s. 166.</a:t>
            </a:r>
          </a:p>
        </p:txBody>
      </p:sp>
      <p:sp>
        <p:nvSpPr>
          <p:cNvPr id="4" name="Slide Number Placeholder 3"/>
          <p:cNvSpPr>
            <a:spLocks noGrp="1"/>
          </p:cNvSpPr>
          <p:nvPr>
            <p:ph type="sldNum" idx="5" sz="quarter"/>
          </p:nvPr>
        </p:nvSpPr>
        <p:spPr/>
      </p:sp>
    </p:spTree>
  </p:cSld>
  <p:clrMapOvr>
    <a:masterClrMapping/>
  </p:clrMapOvr>
</p:notes>
</file>

<file path=ppt/notesSlides/notesSlide1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tablodan.</a:t>
            </a:r>
          </a:p>
          <a:p/>
          <a:p>
            <a:r>
              <a:t>BEKLENEN CEVAP: Sonuç: Mozambik'te birincil sektörde çok kişi çalışır ama ürettiği değer azdır. Kitap: Genel olarak birincil ekonomik sektörlerden elde edilen ürünlerin ekonomik açıdan katma değerinin düşük ürünler olması, bu sektörün gayrisafi yurt içi hasılasındaki payının diğer sektörlere göre daha düşük olmasına neden olmuştur.</a:t>
            </a:r>
          </a:p>
          <a:p/>
          <a:p>
            <a:r>
              <a:t>KAYNAK: Kitap s. 153, 166.</a:t>
            </a:r>
          </a:p>
          <a:p/>
          <a:p>
            <a:r>
              <a:t>NOT: Mozambik çalışan nüfus satırının toplamı 100,1'dir (kitabın yuvarlaması). Kitabın pasta başlığı 'EKONOMİK FAALİYET TÜRLERİNİN MİLLÎ GELİRE KATKISI' iken tablo başlığı 'Sektörlerin GSYİH'deki Payları'dır: değerler GSYİH payıdır, sunumda bu ad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2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13. soru: verilerden ülke özelliklerine (COĞ.10.5.2 ç).</a:t>
            </a:r>
          </a:p>
          <a:p/>
          <a:p>
            <a:r>
              <a:t>NASIL: Her satırda 'Kitabın gelişmiş/az gelişmiş ülke paragrafında buna dayanak var mı?' diye sorun (s. 153). 'Dış ticaret dengesi' satırındaki açıklama kitaptadır: dış satımdan elde edilen gelir ile dış alıma ödenen gider arasındaki fark.</a:t>
            </a:r>
          </a:p>
          <a:p/>
          <a:p>
            <a:r>
              <a:t>KAYNAK: Kitap s. 153, 166.</a:t>
            </a:r>
          </a:p>
        </p:txBody>
      </p:sp>
      <p:sp>
        <p:nvSpPr>
          <p:cNvPr id="4" name="Slide Number Placeholder 3"/>
          <p:cNvSpPr>
            <a:spLocks noGrp="1"/>
          </p:cNvSpPr>
          <p:nvPr>
            <p:ph type="sldNum" idx="5" sz="quarter"/>
          </p:nvPr>
        </p:nvSpPr>
        <p:spPr/>
      </p:sp>
    </p:spTree>
  </p:cSld>
  <p:clrMapOvr>
    <a:masterClrMapping/>
  </p:clrMapOvr>
</p:notes>
</file>

<file path=ppt/notesSlides/notesSlide2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 satırlar öğretmen kontrolü.</a:t>
            </a:r>
          </a:p>
          <a:p/>
          <a:p>
            <a:r>
              <a:t>BEKLENEN CEVAP: Kitaba dayalı: kişi başına millî gelir — gelişmiş ülkede yüksek, az gelişmişte düşük; gelişmiş ülke genelde ham madde alır, işlenmiş maddeler satar, az gelişmiş ülke genelde ham madde satar, işlenmiş maddeler alır (→ Almanya ham madde ve ara mal alır, katma değeri yüksek ürün üretir; Mozambik'in dış satım geliri düşüktür); birincilin katma değeri düşüktür (s. 153). GSMH satırı: kitap kişi başına millî geliri anlatır, yıllık toplam GSMH'yi karşılaştırmaz — Mozambik işareti bu çıkarıma dayanır. * 'İstihdam oranı fazla' ve 'Dış ticaret dengesi daha düzenli' kitapta doğrudan yazmaz: işlenmiş mal satan ekonominin dış ticaretinin daha dengeli, kayıtlı istihdamının daha yüksek olması genel kabul gören bilgidir. Gerekçeli farklı işaret kabul edilir.</a:t>
            </a:r>
          </a:p>
          <a:p/>
          <a:p>
            <a:r>
              <a:t>KAYNAK: Kitap s. 153, 166; sözlük (GSMH).</a:t>
            </a:r>
          </a:p>
        </p:txBody>
      </p:sp>
      <p:sp>
        <p:nvSpPr>
          <p:cNvPr id="4" name="Slide Number Placeholder 3"/>
          <p:cNvSpPr>
            <a:spLocks noGrp="1"/>
          </p:cNvSpPr>
          <p:nvPr>
            <p:ph type="sldNum" idx="5" sz="quarter"/>
          </p:nvPr>
        </p:nvSpPr>
        <p:spPr/>
      </p:sp>
    </p:spTree>
  </p:cSld>
  <p:clrMapOvr>
    <a:masterClrMapping/>
  </p:clrMapOvr>
</p:notes>
</file>

<file path=ppt/notesSlides/notesSlide2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14. soru: gelişmişlik ve yaşam (programın temel kabulü: ekonomik gelişmişliğin hayat kalitesine etkisi).</a:t>
            </a:r>
          </a:p>
          <a:p/>
          <a:p>
            <a:r>
              <a:t>NASIL: Yorumlar tarafsız dille yapılır; ülkeler ve insanlar küçümsenmez (E3.5).</a:t>
            </a:r>
          </a:p>
          <a:p/>
          <a:p>
            <a:r>
              <a:t>KAYNAK: Kitap s. 153, 166-167.</a:t>
            </a:r>
          </a:p>
        </p:txBody>
      </p:sp>
      <p:sp>
        <p:nvSpPr>
          <p:cNvPr id="4" name="Slide Number Placeholder 3"/>
          <p:cNvSpPr>
            <a:spLocks noGrp="1"/>
          </p:cNvSpPr>
          <p:nvPr>
            <p:ph type="sldNum" idx="5" sz="quarter"/>
          </p:nvPr>
        </p:nvSpPr>
        <p:spPr/>
      </p:sp>
    </p:spTree>
  </p:cSld>
  <p:clrMapOvr>
    <a:masterClrMapping/>
  </p:clrMapOvr>
</p:notes>
</file>

<file path=ppt/notesSlides/notesSlide2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gelişmiş ve az gelişmiş ülke paragraflarından.</a:t>
            </a:r>
          </a:p>
          <a:p/>
          <a:p>
            <a:r>
              <a:t>BEKLENEN CEVAP: Sağdaki kartların ifadeleri kitaptandır (s. 153). 'Genellikle' ve 'genelde' kayıtları korunur: her ülkede bütün özellikler aynı anda görülmeyebilir.</a:t>
            </a:r>
          </a:p>
          <a:p/>
          <a:p>
            <a:r>
              <a:t>KAYNAK: Kitap s. 153, 166-167.</a:t>
            </a:r>
          </a:p>
        </p:txBody>
      </p:sp>
      <p:sp>
        <p:nvSpPr>
          <p:cNvPr id="4" name="Slide Number Placeholder 3"/>
          <p:cNvSpPr>
            <a:spLocks noGrp="1"/>
          </p:cNvSpPr>
          <p:nvPr>
            <p:ph type="sldNum" idx="5" sz="quarter"/>
          </p:nvPr>
        </p:nvSpPr>
        <p:spPr/>
      </p:sp>
    </p:spTree>
  </p:cSld>
  <p:clrMapOvr>
    <a:masterClrMapping/>
  </p:clrMapOvr>
</p:notes>
</file>

<file path=ppt/notesSlides/notesSlide2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15-17. soruların tablosunu okutmak.</a:t>
            </a:r>
          </a:p>
          <a:p/>
          <a:p>
            <a:r>
              <a:t>NASIL: Birincil sütununu yukarıdan aşağı okutun: 75'ten 14,6'ya. 23. haftadaki Grafik 5.3 (1990, 2018, 2025) ile karşılaştırın.</a:t>
            </a:r>
          </a:p>
          <a:p/>
          <a:p>
            <a:r>
              <a:t>KAYNAK: Kitap s. 167 tablo (değerler sayfa görüntüsüyle karşılaştırıldı, 17.10.2026).</a:t>
            </a:r>
          </a:p>
          <a:p/>
          <a:p>
            <a:r>
              <a:t>NOT: Kitabın boş grafiğinin yatay ekseninde 1927, 1960, 1980, 2000, 2016, 2025 yazılıdır; tabloda 1927 verisi YOKTUR, tablodaki 2024 ise eksende yoktur (kitap tutarsızlığı). Örnek grafik tablodaki altı yılla çizildi; 1927 için değer uydurulmaz. Öğrenci kitaptaki ekseni kullandıysa 1927 sütununu boş bırakıp 2024'ü eklemesi istenir.</a:t>
            </a:r>
          </a:p>
        </p:txBody>
      </p:sp>
      <p:sp>
        <p:nvSpPr>
          <p:cNvPr id="4" name="Slide Number Placeholder 3"/>
          <p:cNvSpPr>
            <a:spLocks noGrp="1"/>
          </p:cNvSpPr>
          <p:nvPr>
            <p:ph type="sldNum" idx="5" sz="quarter"/>
          </p:nvPr>
        </p:nvSpPr>
        <p:spPr/>
      </p:sp>
    </p:spTree>
  </p:cSld>
  <p:clrMapOvr>
    <a:masterClrMapping/>
  </p:clrMapOvr>
</p:notes>
</file>

<file path=ppt/notesSlides/notesSlide2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15. soru: yıllara göre sütun grafiği (COĞ.10.5.3 d).</a:t>
            </a:r>
          </a:p>
          <a:p/>
          <a:p>
            <a:r>
              <a:t>NASIL: Kitaptaki boş grafik her yıl için üç sütunludur (tarım, sanayi, hizmet); dikey eksen 0-100.</a:t>
            </a:r>
          </a:p>
          <a:p/>
          <a:p>
            <a:r>
              <a:t>KAYNAK: Kitap s. 167.</a:t>
            </a:r>
          </a:p>
          <a:p/>
          <a:p>
            <a:r>
              <a:t>NOT: Kitabın boş grafiğinin yatay ekseninde 1927, 1960, 1980, 2000, 2016, 2025 yazılıdır; tabloda 1927 verisi YOKTUR, tablodaki 2024 ise eksende yoktur (kitap tutarsızlığı). Örnek grafik tablodaki altı yılla çizildi; 1927 için değer uydurulmaz. Öğrenci kitaptaki ekseni kullandıysa 1927 sütununu boş bırakıp 2024'ü eklemesi istenir.</a:t>
            </a:r>
          </a:p>
        </p:txBody>
      </p:sp>
      <p:sp>
        <p:nvSpPr>
          <p:cNvPr id="4" name="Slide Number Placeholder 3"/>
          <p:cNvSpPr>
            <a:spLocks noGrp="1"/>
          </p:cNvSpPr>
          <p:nvPr>
            <p:ph type="sldNum" idx="5" sz="quarter"/>
          </p:nvPr>
        </p:nvSpPr>
        <p:spPr/>
      </p:sp>
    </p:spTree>
  </p:cSld>
  <p:clrMapOvr>
    <a:masterClrMapping/>
  </p:clrMapOvr>
</p:notes>
</file>

<file path=ppt/notesSlides/notesSlide2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tablosundaki altı yılla çizilmiş sütun grafiği.</a:t>
            </a:r>
          </a:p>
          <a:p/>
          <a:p>
            <a:r>
              <a:t>KAYNAK: Kitap s. 167.</a:t>
            </a:r>
          </a:p>
          <a:p/>
          <a:p>
            <a:r>
              <a:t>NOT: Kitabın boş grafiğinin yatay ekseninde 1927, 1960, 1980, 2000, 2016, 2025 yazılıdır; tabloda 1927 verisi YOKTUR, tablodaki 2024 ise eksende yoktur (kitap tutarsızlığı). Örnek grafik tablodaki altı yılla çizildi; 1927 için değer uydurulmaz. Öğrenci kitaptaki ekseni kullandıysa 1927 sütununu boş bırakıp 2024'ü eklemesi istenir.</a:t>
            </a:r>
          </a:p>
        </p:txBody>
      </p:sp>
      <p:sp>
        <p:nvSpPr>
          <p:cNvPr id="4" name="Slide Number Placeholder 3"/>
          <p:cNvSpPr>
            <a:spLocks noGrp="1"/>
          </p:cNvSpPr>
          <p:nvPr>
            <p:ph type="sldNum" idx="5" sz="quarter"/>
          </p:nvPr>
        </p:nvSpPr>
        <p:spPr/>
      </p:sp>
    </p:spTree>
  </p:cSld>
  <p:clrMapOvr>
    <a:masterClrMapping/>
  </p:clrMapOvr>
</p:notes>
</file>

<file path=ppt/notesSlides/notesSlide2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16. soru: grafikten değişimi okuma (COĞ.10.5.3 e).</a:t>
            </a:r>
          </a:p>
          <a:p/>
          <a:p>
            <a:r>
              <a:t>KAYNAK: Kitap s. 167.</a:t>
            </a:r>
          </a:p>
        </p:txBody>
      </p:sp>
      <p:sp>
        <p:nvSpPr>
          <p:cNvPr id="4" name="Slide Number Placeholder 3"/>
          <p:cNvSpPr>
            <a:spLocks noGrp="1"/>
          </p:cNvSpPr>
          <p:nvPr>
            <p:ph type="sldNum" idx="5" sz="quarter"/>
          </p:nvPr>
        </p:nvSpPr>
        <p:spPr/>
      </p:sp>
    </p:spTree>
  </p:cSld>
  <p:clrMapOvr>
    <a:masterClrMapping/>
  </p:clrMapOvr>
</p:notes>
</file>

<file path=ppt/notesSlides/notesSlide2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tablodan.</a:t>
            </a:r>
          </a:p>
          <a:p/>
          <a:p>
            <a:r>
              <a:t>BEKLENEN CEVAP: 2024'ten 2025'e değişim çok küçüktür (birincil 14,8 → 14,6; ikincil 27,3 → 27,6; üçüncül 57,9 → 57,8). Grafik 5.3 (s. 157) aynı yönü 1990, 2018 ve 2025 için gösterir.</a:t>
            </a:r>
          </a:p>
          <a:p/>
          <a:p>
            <a:r>
              <a:t>KAYNAK: Kitap s. 157, 167.</a:t>
            </a:r>
          </a:p>
          <a:p/>
          <a:p>
            <a:r>
              <a:t>NOT: Kitabın boş grafiğinin yatay ekseninde 1927, 1960, 1980, 2000, 2016, 2025 yazılıdır; tabloda 1927 verisi YOKTUR, tablodaki 2024 ise eksende yoktur (kitap tutarsızlığı). Örnek grafik tablodaki altı yılla çizildi; 1927 için değer uydurulmaz. Öğrenci kitaptaki ekseni kullandıysa 1927 sütununu boş bırakıp 2024'ü eklemesi istenir.</a:t>
            </a:r>
          </a:p>
        </p:txBody>
      </p:sp>
      <p:sp>
        <p:nvSpPr>
          <p:cNvPr id="4" name="Slide Number Placeholder 3"/>
          <p:cNvSpPr>
            <a:spLocks noGrp="1"/>
          </p:cNvSpPr>
          <p:nvPr>
            <p:ph type="sldNum" idx="5" sz="quarter"/>
          </p:nvPr>
        </p:nvSpPr>
        <p:spPr/>
      </p:sp>
    </p:spTree>
  </p:cSld>
  <p:clrMapOvr>
    <a:masterClrMapping/>
  </p:clrMapOvr>
</p:notes>
</file>

<file path=ppt/notesSlides/notesSlide2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17. soru: sektörel değişim ve gelişmişlik (COĞ.10.5.2-3).</a:t>
            </a:r>
          </a:p>
          <a:p/>
          <a:p>
            <a:r>
              <a:t>KAYNAK: Kitap s. 153, 157, 167.</a:t>
            </a:r>
          </a:p>
        </p:txBody>
      </p:sp>
      <p:sp>
        <p:nvSpPr>
          <p:cNvPr id="4" name="Slide Number Placeholder 3"/>
          <p:cNvSpPr>
            <a:spLocks noGrp="1"/>
          </p:cNvSpPr>
          <p:nvPr>
            <p:ph type="sldNum" idx="5" sz="quarter"/>
          </p:nvPr>
        </p:nvSpPr>
        <p:spPr/>
      </p:sp>
    </p:spTree>
  </p:cSld>
  <p:clrMapOvr>
    <a:masterClrMapping/>
  </p:clrMapOvr>
</p:notes>
</file>

<file path=ppt/notesSlides/notesSlide2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'olabilir' dili korunur.</a:t>
            </a:r>
          </a:p>
          <a:p/>
          <a:p>
            <a:r>
              <a:t>BEKLENEN CEVAP: Kitap: Türkiye ekonomisinde yaşanan değişimler yıllar itibarıyla çalışan nüfusun ekonomik faaliyet kollarına dağılımı yüzdesinde de etkisini göstermiştir. Gelişmiş ülkelerde birincil ekonomik sektördeki faaliyet kollarında çalışanların yüzdesi düşük. Çalışan nüfus dağılımı gelişmişlik hakkında tek başına kesin yargı vermez (s. 154, 22. hafta etkinliğinin 3. sorusu).</a:t>
            </a:r>
          </a:p>
          <a:p/>
          <a:p>
            <a:r>
              <a:t>KAYNAK: Kitap s. 153-157, 167.</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9.xml"/><Relationship Id="rId3" Type="http://schemas.openxmlformats.org/officeDocument/2006/relationships/chart" Target="../charts/chart12.xml"/><Relationship Id="rId4" Type="http://schemas.openxmlformats.org/officeDocument/2006/relationships/chart" Target="../charts/chart13.xml"/><Relationship Id="rId5" Type="http://schemas.openxmlformats.org/officeDocument/2006/relationships/chart" Target="../charts/chart14.xml"/><Relationship Id="rId6" Type="http://schemas.openxmlformats.org/officeDocument/2006/relationships/chart" Target="../charts/char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8.xml"/><Relationship Id="rId3" Type="http://schemas.openxmlformats.org/officeDocument/2006/relationships/chart" Target="../charts/char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9.xml"/><Relationship Id="rId3" Type="http://schemas.openxmlformats.org/officeDocument/2006/relationships/chart" Target="../charts/chart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0.xml"/><Relationship Id="rId3" Type="http://schemas.openxmlformats.org/officeDocument/2006/relationships/chart" Target="../charts/char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1.xml"/><Relationship Id="rId3" Type="http://schemas.openxmlformats.org/officeDocument/2006/relationships/chart" Target="../charts/char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2.xml"/><Relationship Id="rId3" Type="http://schemas.openxmlformats.org/officeDocument/2006/relationships/chart" Target="../charts/chart2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7.xml"/><Relationship Id="rId3" Type="http://schemas.openxmlformats.org/officeDocument/2006/relationships/chart" Target="../charts/chart21.xml"/><Relationship Id="rId4" Type="http://schemas.openxmlformats.org/officeDocument/2006/relationships/chart" Target="../charts/chart22.xml"/><Relationship Id="rId5" Type="http://schemas.openxmlformats.org/officeDocument/2006/relationships/chart" Target="../charts/chart23.xml"/><Relationship Id="rId6" Type="http://schemas.openxmlformats.org/officeDocument/2006/relationships/chart" Target="../charts/char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6.xml"/><Relationship Id="rId3" Type="http://schemas.openxmlformats.org/officeDocument/2006/relationships/chart" Target="../charts/chart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7.xml"/><Relationship Id="rId3" Type="http://schemas.openxmlformats.org/officeDocument/2006/relationships/chart" Target="../charts/chart2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8.xml"/><Relationship Id="rId3" Type="http://schemas.openxmlformats.org/officeDocument/2006/relationships/chart" Target="../charts/chart2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9.xml"/><Relationship Id="rId3" Type="http://schemas.openxmlformats.org/officeDocument/2006/relationships/chart" Target="../charts/chart2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0.xml"/><Relationship Id="rId3" Type="http://schemas.openxmlformats.org/officeDocument/2006/relationships/chart" Target="../charts/chart2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5. Ünite Ölçme ve Değerlendirme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SONU</a:t>
            </a:r>
          </a:p>
        </p:txBody>
      </p:sp>
      <p:graphicFrame>
        <p:nvGraphicFramePr>
          <p:cNvPr id="6" name="Table 5"/>
          <p:cNvGraphicFramePr>
            <a:graphicFrameLocks noGrp="1"/>
          </p:cNvGraphicFramePr>
          <p:nvPr/>
        </p:nvGraphicFramePr>
        <p:xfrm>
          <a:off x="502920" y="1280160"/>
          <a:ext cx="11183112" cy="3767328"/>
        </p:xfrm>
        <a:graphic>
          <a:graphicData uri="http://schemas.openxmlformats.org/drawingml/2006/table">
            <a:tbl>
              <a:tblPr firstRow="1" bandRow="1">
                <a:tableStyleId>{5C22544A-7EE6-4342-B048-85BDC9FD1C3A}</a:tableStyleId>
              </a:tblPr>
              <a:tblGrid>
                <a:gridCol w="1280160"/>
                <a:gridCol w="6309360"/>
                <a:gridCol w="1554480"/>
                <a:gridCol w="2039112"/>
              </a:tblGrid>
              <a:tr h="475488">
                <a:tc>
                  <a:txBody>
                    <a:bodyPr wrap="square"/>
                    <a:lstStyle/>
                    <a:p>
                      <a:pPr algn="ctr">
                        <a:spcBef>
                          <a:spcPts val="0"/>
                        </a:spcBef>
                        <a:spcAft>
                          <a:spcPts val="0"/>
                        </a:spcAft>
                      </a:pPr>
                      <a:r>
                        <a:rPr lang="tr-TR" sz="1600" b="1" i="0">
                          <a:solidFill>
                            <a:srgbClr val="FFFFFF"/>
                          </a:solidFill>
                          <a:latin typeface="Calibri"/>
                        </a:rPr>
                        <a:t>Sorular</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Konu</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Kitap</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Öğrenme çıktısı</a:t>
                      </a:r>
                    </a:p>
                  </a:txBody>
                  <a:tcPr marL="54864" marR="54864" marT="18288" marB="18288" anchor="ctr">
                    <a:solidFill>
                      <a:srgbClr val="8C4A2F"/>
                    </a:solidFill>
                  </a:tcPr>
                </a:tc>
              </a:tr>
              <a:tr h="548640">
                <a:tc>
                  <a:txBody>
                    <a:bodyPr wrap="square"/>
                    <a:lstStyle/>
                    <a:p>
                      <a:pPr algn="ctr">
                        <a:spcBef>
                          <a:spcPts val="0"/>
                        </a:spcBef>
                        <a:spcAft>
                          <a:spcPts val="0"/>
                        </a:spcAft>
                      </a:pPr>
                      <a:r>
                        <a:rPr lang="tr-TR" sz="1700" b="0" i="0">
                          <a:solidFill>
                            <a:srgbClr val="262626"/>
                          </a:solidFill>
                          <a:latin typeface="Calibri"/>
                        </a:rPr>
                        <a:t>1-4</a:t>
                      </a:r>
                    </a:p>
                  </a:txBody>
                  <a:tcPr marL="54864" marR="54864" marT="18288" marB="18288" anchor="ctr">
                    <a:solidFill>
                      <a:srgbClr val="FFFFFF"/>
                    </a:solidFill>
                  </a:tcPr>
                </a:tc>
                <a:tc>
                  <a:txBody>
                    <a:bodyPr wrap="square"/>
                    <a:lstStyle/>
                    <a:p>
                      <a:pPr algn="l">
                        <a:spcBef>
                          <a:spcPts val="0"/>
                        </a:spcBef>
                        <a:spcAft>
                          <a:spcPts val="0"/>
                        </a:spcAft>
                      </a:pPr>
                      <a:r>
                        <a:rPr lang="tr-TR" sz="1650" b="0" i="0">
                          <a:solidFill>
                            <a:srgbClr val="262626"/>
                          </a:solidFill>
                          <a:latin typeface="Calibri"/>
                        </a:rPr>
                        <a:t>Dört ülkede çalışan nüfusun sektörel dağılımı: pasta grafiği ve gelişmişlik</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162</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COĞ.10.5.2</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700" b="0" i="0">
                          <a:solidFill>
                            <a:srgbClr val="262626"/>
                          </a:solidFill>
                          <a:latin typeface="Calibri"/>
                        </a:rPr>
                        <a:t>5-7</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Türkiye'de imalat sanayisinde teknoloji düzeyi (2020-2024)</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163</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COĞ.10.5.3</a:t>
                      </a:r>
                    </a:p>
                  </a:txBody>
                  <a:tcPr marL="54864" marR="54864" marT="18288" marB="18288" anchor="ctr">
                    <a:solidFill>
                      <a:srgbClr val="E3ECF5"/>
                    </a:solidFill>
                  </a:tcPr>
                </a:tc>
              </a:tr>
              <a:tr h="548640">
                <a:tc>
                  <a:txBody>
                    <a:bodyPr wrap="square"/>
                    <a:lstStyle/>
                    <a:p>
                      <a:pPr algn="ctr">
                        <a:spcBef>
                          <a:spcPts val="0"/>
                        </a:spcBef>
                        <a:spcAft>
                          <a:spcPts val="0"/>
                        </a:spcAft>
                      </a:pPr>
                      <a:r>
                        <a:rPr lang="tr-TR" sz="1700" b="0" i="0">
                          <a:solidFill>
                            <a:srgbClr val="262626"/>
                          </a:solidFill>
                          <a:latin typeface="Calibri"/>
                        </a:rPr>
                        <a:t>8-9</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Kavram şeması: sınıflandırma ölçütü ve sektörler (24. haftada sınıfta)</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164</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COĞ.10.5.1</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700" b="0" i="0">
                          <a:solidFill>
                            <a:srgbClr val="262626"/>
                          </a:solidFill>
                          <a:latin typeface="Calibri"/>
                        </a:rPr>
                        <a:t>10</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Yaşadığım yerde istihdam ve sektörler</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165</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COĞ.10.5.1</a:t>
                      </a:r>
                    </a:p>
                  </a:txBody>
                  <a:tcPr marL="54864" marR="54864" marT="18288" marB="18288" anchor="ctr">
                    <a:solidFill>
                      <a:srgbClr val="E3ECF5"/>
                    </a:solidFill>
                  </a:tcPr>
                </a:tc>
              </a:tr>
              <a:tr h="548640">
                <a:tc>
                  <a:txBody>
                    <a:bodyPr wrap="square"/>
                    <a:lstStyle/>
                    <a:p>
                      <a:pPr algn="ctr">
                        <a:spcBef>
                          <a:spcPts val="0"/>
                        </a:spcBef>
                        <a:spcAft>
                          <a:spcPts val="0"/>
                        </a:spcAft>
                      </a:pPr>
                      <a:r>
                        <a:rPr lang="tr-TR" sz="1700" b="0" i="0">
                          <a:solidFill>
                            <a:srgbClr val="262626"/>
                          </a:solidFill>
                          <a:latin typeface="Calibri"/>
                        </a:rPr>
                        <a:t>11-14</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Almanya ve Mozambik: çalışan nüfus ve GSYİH</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166-167</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COĞ.10.5.2</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700" b="0" i="0">
                          <a:solidFill>
                            <a:srgbClr val="262626"/>
                          </a:solidFill>
                          <a:latin typeface="Calibri"/>
                        </a:rPr>
                        <a:t>15-17</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Türkiye'de çalışan nüfusun sektörlere dağılımı (1960-2025)</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s. 167</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COĞ.10.5.3</a:t>
                      </a:r>
                    </a:p>
                  </a:txBody>
                  <a:tcPr marL="54864" marR="54864" marT="18288" marB="18288" anchor="ctr">
                    <a:solidFill>
                      <a:srgbClr val="E3ECF5"/>
                    </a:solidFill>
                  </a:tcPr>
                </a:tc>
              </a:tr>
            </a:tbl>
          </a:graphicData>
        </a:graphic>
      </p:graphicFrame>
      <p:sp>
        <p:nvSpPr>
          <p:cNvPr id="7" name="TextBox 6"/>
          <p:cNvSpPr txBox="1"/>
          <p:nvPr/>
        </p:nvSpPr>
        <p:spPr>
          <a:xfrm>
            <a:off x="502920" y="5513832"/>
            <a:ext cx="11185855" cy="68580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8C4A2F"/>
                </a:solidFill>
                <a:latin typeface="Calibri"/>
              </a:rPr>
              <a:t>Her sorunun örnek cevabı sorunun hemen ardındadır. Kendi cevabını yazmadan cevaba geçme!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162-167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176 / 210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Dört ülkede çalışan nüfus</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1-4</a:t>
            </a:r>
          </a:p>
        </p:txBody>
      </p:sp>
      <p:sp>
        <p:nvSpPr>
          <p:cNvPr id="6" name="TextBox 5"/>
          <p:cNvSpPr txBox="1"/>
          <p:nvPr/>
        </p:nvSpPr>
        <p:spPr>
          <a:xfrm>
            <a:off x="502920" y="1307592"/>
            <a:ext cx="11185855" cy="777240"/>
          </a:xfrm>
          <a:prstGeom prst="rect">
            <a:avLst/>
          </a:prstGeom>
          <a:noFill/>
        </p:spPr>
        <p:txBody>
          <a:bodyPr wrap="square" anchor="t" lIns="73152" rIns="73152" tIns="36576" bIns="36576">
            <a:noAutofit/>
          </a:bodyPr>
          <a:lstStyle/>
          <a:p>
            <a:pPr algn="ctr">
              <a:spcBef>
                <a:spcPts val="0"/>
              </a:spcBef>
              <a:spcAft>
                <a:spcPts val="0"/>
              </a:spcAft>
            </a:pPr>
            <a:r>
              <a:rPr lang="tr-TR" sz="2100" b="1" i="0">
                <a:solidFill>
                  <a:srgbClr val="2C6E8F"/>
                </a:solidFill>
                <a:latin typeface="Calibri"/>
              </a:rPr>
              <a:t>2025 Yılı Verilerine Göre Arnavutluk, Avustralya, Kolombiya ve Çek Cumhuriyeti'nde Çalışan Nüfusun Sektörlere Yüzdelik Dağılımı</a:t>
            </a:r>
          </a:p>
        </p:txBody>
      </p:sp>
      <p:graphicFrame>
        <p:nvGraphicFramePr>
          <p:cNvPr id="7" name="Table 6"/>
          <p:cNvGraphicFramePr>
            <a:graphicFrameLocks noGrp="1"/>
          </p:cNvGraphicFramePr>
          <p:nvPr/>
        </p:nvGraphicFramePr>
        <p:xfrm>
          <a:off x="1691640" y="2221992"/>
          <a:ext cx="9720072" cy="3200400"/>
        </p:xfrm>
        <a:graphic>
          <a:graphicData uri="http://schemas.openxmlformats.org/drawingml/2006/table">
            <a:tbl>
              <a:tblPr firstRow="1" bandRow="1">
                <a:tableStyleId>{5C22544A-7EE6-4342-B048-85BDC9FD1C3A}</a:tableStyleId>
              </a:tblPr>
              <a:tblGrid>
                <a:gridCol w="3108960"/>
                <a:gridCol w="2194560"/>
                <a:gridCol w="2194560"/>
                <a:gridCol w="2221992"/>
              </a:tblGrid>
              <a:tr h="566928">
                <a:tc>
                  <a:txBody>
                    <a:bodyPr wrap="square"/>
                    <a:lstStyle/>
                    <a:p>
                      <a:pPr algn="ctr">
                        <a:spcBef>
                          <a:spcPts val="0"/>
                        </a:spcBef>
                        <a:spcAft>
                          <a:spcPts val="0"/>
                        </a:spcAft>
                      </a:pPr>
                      <a:r>
                        <a:rPr lang="tr-TR" sz="1900" b="1" i="0">
                          <a:solidFill>
                            <a:srgbClr val="FFFFFF"/>
                          </a:solidFill>
                          <a:latin typeface="Calibri"/>
                        </a:rPr>
                        <a:t>Ülkeler</a:t>
                      </a:r>
                    </a:p>
                  </a:txBody>
                  <a:tcPr marL="54864" marR="54864" marT="18288" marB="18288" anchor="ctr">
                    <a:solidFill>
                      <a:srgbClr val="2C6E8F"/>
                    </a:solidFill>
                  </a:tcPr>
                </a:tc>
                <a:tc>
                  <a:txBody>
                    <a:bodyPr wrap="square"/>
                    <a:lstStyle/>
                    <a:p>
                      <a:pPr algn="ctr">
                        <a:spcBef>
                          <a:spcPts val="0"/>
                        </a:spcBef>
                        <a:spcAft>
                          <a:spcPts val="0"/>
                        </a:spcAft>
                      </a:pPr>
                      <a:r>
                        <a:rPr lang="tr-TR" sz="1900" b="1" i="0">
                          <a:solidFill>
                            <a:srgbClr val="FFFFFF"/>
                          </a:solidFill>
                          <a:latin typeface="Calibri"/>
                        </a:rPr>
                        <a:t>Birincil (%)</a:t>
                      </a:r>
                    </a:p>
                  </a:txBody>
                  <a:tcPr marL="54864" marR="54864" marT="18288" marB="18288" anchor="ctr">
                    <a:solidFill>
                      <a:srgbClr val="2C6E8F"/>
                    </a:solidFill>
                  </a:tcPr>
                </a:tc>
                <a:tc>
                  <a:txBody>
                    <a:bodyPr wrap="square"/>
                    <a:lstStyle/>
                    <a:p>
                      <a:pPr algn="ctr">
                        <a:spcBef>
                          <a:spcPts val="0"/>
                        </a:spcBef>
                        <a:spcAft>
                          <a:spcPts val="0"/>
                        </a:spcAft>
                      </a:pPr>
                      <a:r>
                        <a:rPr lang="tr-TR" sz="1900" b="1" i="0">
                          <a:solidFill>
                            <a:srgbClr val="FFFFFF"/>
                          </a:solidFill>
                          <a:latin typeface="Calibri"/>
                        </a:rPr>
                        <a:t>İkincil (%)</a:t>
                      </a:r>
                    </a:p>
                  </a:txBody>
                  <a:tcPr marL="54864" marR="54864" marT="18288" marB="18288" anchor="ctr">
                    <a:solidFill>
                      <a:srgbClr val="2C6E8F"/>
                    </a:solidFill>
                  </a:tcPr>
                </a:tc>
                <a:tc>
                  <a:txBody>
                    <a:bodyPr wrap="square"/>
                    <a:lstStyle/>
                    <a:p>
                      <a:pPr algn="ctr">
                        <a:spcBef>
                          <a:spcPts val="0"/>
                        </a:spcBef>
                        <a:spcAft>
                          <a:spcPts val="0"/>
                        </a:spcAft>
                      </a:pPr>
                      <a:r>
                        <a:rPr lang="tr-TR" sz="1900" b="1" i="0">
                          <a:solidFill>
                            <a:srgbClr val="FFFFFF"/>
                          </a:solidFill>
                          <a:latin typeface="Calibri"/>
                        </a:rPr>
                        <a:t>Üçüncül (%)</a:t>
                      </a:r>
                    </a:p>
                  </a:txBody>
                  <a:tcPr marL="54864" marR="54864" marT="18288" marB="18288" anchor="ctr">
                    <a:solidFill>
                      <a:srgbClr val="2C6E8F"/>
                    </a:solidFill>
                  </a:tcPr>
                </a:tc>
              </a:tr>
              <a:tr h="658368">
                <a:tc>
                  <a:txBody>
                    <a:bodyPr wrap="square"/>
                    <a:lstStyle/>
                    <a:p>
                      <a:pPr algn="l">
                        <a:spcBef>
                          <a:spcPts val="0"/>
                        </a:spcBef>
                        <a:spcAft>
                          <a:spcPts val="0"/>
                        </a:spcAft>
                      </a:pPr>
                      <a:r>
                        <a:rPr lang="tr-TR" sz="22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34,9</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21,2</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43,9</a:t>
                      </a:r>
                    </a:p>
                  </a:txBody>
                  <a:tcPr marL="54864" marR="54864" marT="18288" marB="18288" anchor="ctr">
                    <a:solidFill>
                      <a:srgbClr val="FFFFFF"/>
                    </a:solidFill>
                  </a:tcPr>
                </a:tc>
              </a:tr>
              <a:tr h="658368">
                <a:tc>
                  <a:txBody>
                    <a:bodyPr wrap="square"/>
                    <a:lstStyle/>
                    <a:p>
                      <a:pPr algn="l">
                        <a:spcBef>
                          <a:spcPts val="0"/>
                        </a:spcBef>
                        <a:spcAft>
                          <a:spcPts val="0"/>
                        </a:spcAft>
                      </a:pPr>
                      <a:r>
                        <a:rPr lang="tr-TR" sz="2200" b="0" i="0">
                          <a:solidFill>
                            <a:srgbClr val="262626"/>
                          </a:solidFill>
                          <a:latin typeface="Calibri"/>
                        </a:rPr>
                        <a:t>Avustralya</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2,1</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19,1</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78,8</a:t>
                      </a:r>
                    </a:p>
                  </a:txBody>
                  <a:tcPr marL="54864" marR="54864" marT="18288" marB="18288" anchor="ctr">
                    <a:solidFill>
                      <a:srgbClr val="E3ECF5"/>
                    </a:solidFill>
                  </a:tcPr>
                </a:tc>
              </a:tr>
              <a:tr h="658368">
                <a:tc>
                  <a:txBody>
                    <a:bodyPr wrap="square"/>
                    <a:lstStyle/>
                    <a:p>
                      <a:pPr algn="l">
                        <a:spcBef>
                          <a:spcPts val="0"/>
                        </a:spcBef>
                        <a:spcAft>
                          <a:spcPts val="0"/>
                        </a:spcAft>
                      </a:pPr>
                      <a:r>
                        <a:rPr lang="tr-TR" sz="22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14,4</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20</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65,6</a:t>
                      </a:r>
                    </a:p>
                  </a:txBody>
                  <a:tcPr marL="54864" marR="54864" marT="18288" marB="18288" anchor="ctr">
                    <a:solidFill>
                      <a:srgbClr val="FFFFFF"/>
                    </a:solidFill>
                  </a:tcPr>
                </a:tc>
              </a:tr>
              <a:tr h="658368">
                <a:tc>
                  <a:txBody>
                    <a:bodyPr wrap="square"/>
                    <a:lstStyle/>
                    <a:p>
                      <a:pPr algn="l">
                        <a:spcBef>
                          <a:spcPts val="0"/>
                        </a:spcBef>
                        <a:spcAft>
                          <a:spcPts val="0"/>
                        </a:spcAft>
                      </a:pPr>
                      <a:r>
                        <a:rPr lang="tr-TR" sz="2200" b="0" i="0">
                          <a:solidFill>
                            <a:srgbClr val="262626"/>
                          </a:solidFill>
                          <a:latin typeface="Calibri"/>
                        </a:rPr>
                        <a:t>Çek Cumhuriyeti</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2,7</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35,7</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61,6</a:t>
                      </a:r>
                    </a:p>
                  </a:txBody>
                  <a:tcPr marL="54864" marR="54864" marT="18288" marB="18288" anchor="ctr">
                    <a:solidFill>
                      <a:srgbClr val="E3ECF5"/>
                    </a:solidFill>
                  </a:tcPr>
                </a:tc>
              </a:tr>
            </a:tbl>
          </a:graphicData>
        </a:graphic>
      </p:graphicFrame>
      <p:sp>
        <p:nvSpPr>
          <p:cNvPr id="8" name="TextBox 7"/>
          <p:cNvSpPr txBox="1"/>
          <p:nvPr/>
        </p:nvSpPr>
        <p:spPr>
          <a:xfrm>
            <a:off x="502920" y="5422392"/>
            <a:ext cx="11185855" cy="777240"/>
          </a:xfrm>
          <a:prstGeom prst="rect">
            <a:avLst/>
          </a:prstGeom>
          <a:noFill/>
        </p:spPr>
        <p:txBody>
          <a:bodyPr wrap="square" anchor="t" lIns="73152" rIns="73152" tIns="36576" bIns="36576">
            <a:noAutofit/>
          </a:bodyPr>
          <a:lstStyle/>
          <a:p>
            <a:pPr algn="ctr">
              <a:spcBef>
                <a:spcPts val="0"/>
              </a:spcBef>
              <a:spcAft>
                <a:spcPts val="0"/>
              </a:spcAft>
            </a:pPr>
            <a:r>
              <a:rPr lang="tr-TR" sz="1800" b="0" i="0">
                <a:solidFill>
                  <a:srgbClr val="767676"/>
                </a:solidFill>
                <a:latin typeface="Calibri"/>
              </a:rPr>
              <a:t>Birincil = tarım · İkincil = sanayi · Üçüncül = hizmet (dördüncül ve beşincil sektör verileri istatistikte üçüncüle dâhildir)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177 / 210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61872"/>
            <a:ext cx="11185855" cy="201168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Tablodaki verilerden yararlanarak aşağıdaki pasta grafiklerini oluşturunuz.</a:t>
            </a:r>
          </a:p>
        </p:txBody>
      </p:sp>
      <p:sp>
        <p:nvSpPr>
          <p:cNvPr id="7" name="TextBox 6"/>
          <p:cNvSpPr txBox="1"/>
          <p:nvPr/>
        </p:nvSpPr>
        <p:spPr>
          <a:xfrm>
            <a:off x="685800" y="3502152"/>
            <a:ext cx="10820095" cy="2651760"/>
          </a:xfrm>
          <a:prstGeom prst="rect">
            <a:avLst/>
          </a:prstGeom>
          <a:noFill/>
        </p:spPr>
        <p:txBody>
          <a:bodyPr wrap="square" anchor="t" lIns="73152" rIns="73152" tIns="36576" bIns="36576">
            <a:noAutofit/>
          </a:bodyPr>
          <a:lstStyle/>
          <a:p>
            <a:pPr algn="l" marL="273482" indent="-273482">
              <a:spcBef>
                <a:spcPts val="0"/>
              </a:spcBef>
              <a:spcAft>
                <a:spcPts val="800"/>
              </a:spcAft>
            </a:pPr>
            <a:r>
              <a:rPr lang="tr-TR" sz="2200" b="1" i="0">
                <a:solidFill>
                  <a:srgbClr val="2C6E8F"/>
                </a:solidFill>
                <a:latin typeface="Calibri"/>
              </a:rPr>
              <a:t>•  </a:t>
            </a:r>
            <a:r>
              <a:rPr lang="tr-TR" sz="2200" b="0" i="0">
                <a:solidFill>
                  <a:srgbClr val="262626"/>
                </a:solidFill>
                <a:latin typeface="Calibri"/>
              </a:rPr>
              <a:t>Her ülke için bir pasta: tarım, sanayi, hizmet</a:t>
            </a:r>
          </a:p>
          <a:p>
            <a:pPr algn="l" marL="273482" indent="-273482">
              <a:spcBef>
                <a:spcPts val="0"/>
              </a:spcBef>
              <a:spcAft>
                <a:spcPts val="800"/>
              </a:spcAft>
            </a:pPr>
            <a:r>
              <a:rPr lang="tr-TR" sz="2200" b="1" i="0">
                <a:solidFill>
                  <a:srgbClr val="2C6E8F"/>
                </a:solidFill>
                <a:latin typeface="Calibri"/>
              </a:rPr>
              <a:t>•  </a:t>
            </a:r>
            <a:r>
              <a:rPr lang="tr-TR" sz="2200" b="0" i="0">
                <a:solidFill>
                  <a:srgbClr val="262626"/>
                </a:solidFill>
                <a:latin typeface="Calibri"/>
              </a:rPr>
              <a:t>Yüzde × 3,6 = dilimin açısı (derece)</a:t>
            </a:r>
          </a:p>
          <a:p>
            <a:pPr algn="l" marL="273482" indent="-273482">
              <a:spcBef>
                <a:spcPts val="0"/>
              </a:spcBef>
              <a:spcAft>
                <a:spcPts val="0"/>
              </a:spcAft>
            </a:pPr>
            <a:r>
              <a:rPr lang="tr-TR" sz="2200" b="1" i="0">
                <a:solidFill>
                  <a:srgbClr val="2C6E8F"/>
                </a:solidFill>
                <a:latin typeface="Calibri"/>
              </a:rPr>
              <a:t>•  </a:t>
            </a:r>
            <a:r>
              <a:rPr lang="tr-TR" sz="2200" b="0" i="0">
                <a:solidFill>
                  <a:srgbClr val="262626"/>
                </a:solidFill>
                <a:latin typeface="Calibri"/>
              </a:rPr>
              <a:t>Renkler: tarım yeşil · sanayi kırmızı · hizmet mavi; başlık ve lejant</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178 / 210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25296"/>
            <a:ext cx="11185855" cy="566928"/>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Tablodaki verilerden yararlanarak aşağıdaki pasta grafiklerini oluşturunuz.</a:t>
            </a:r>
          </a:p>
        </p:txBody>
      </p:sp>
      <p:graphicFrame>
        <p:nvGraphicFramePr>
          <p:cNvPr id="7" name="Chart 6"/>
          <p:cNvGraphicFramePr>
            <a:graphicFrameLocks noGrp="1"/>
          </p:cNvGraphicFramePr>
          <p:nvPr/>
        </p:nvGraphicFramePr>
        <p:xfrm>
          <a:off x="502920" y="1883664"/>
          <a:ext cx="2693593" cy="4361688"/>
        </p:xfrm>
        <a:graphic>
          <a:graphicData uri="http://schemas.openxmlformats.org/drawingml/2006/chart">
            <c:chart xmlns:c="http://schemas.openxmlformats.org/drawingml/2006/chart" r:id="rId3"/>
          </a:graphicData>
        </a:graphic>
      </p:graphicFrame>
      <p:graphicFrame>
        <p:nvGraphicFramePr>
          <p:cNvPr id="8" name="Chart 7"/>
          <p:cNvGraphicFramePr>
            <a:graphicFrameLocks noGrp="1"/>
          </p:cNvGraphicFramePr>
          <p:nvPr/>
        </p:nvGraphicFramePr>
        <p:xfrm>
          <a:off x="3333673" y="1883664"/>
          <a:ext cx="2693593" cy="4361688"/>
        </p:xfrm>
        <a:graphic>
          <a:graphicData uri="http://schemas.openxmlformats.org/drawingml/2006/chart">
            <c:chart xmlns:c="http://schemas.openxmlformats.org/drawingml/2006/chart" r:id="rId4"/>
          </a:graphicData>
        </a:graphic>
      </p:graphicFrame>
      <p:graphicFrame>
        <p:nvGraphicFramePr>
          <p:cNvPr id="9" name="Chart 8"/>
          <p:cNvGraphicFramePr>
            <a:graphicFrameLocks noGrp="1"/>
          </p:cNvGraphicFramePr>
          <p:nvPr/>
        </p:nvGraphicFramePr>
        <p:xfrm>
          <a:off x="6164426" y="1883664"/>
          <a:ext cx="2693593" cy="4361688"/>
        </p:xfrm>
        <a:graphic>
          <a:graphicData uri="http://schemas.openxmlformats.org/drawingml/2006/chart">
            <c:chart xmlns:c="http://schemas.openxmlformats.org/drawingml/2006/chart" r:id="rId5"/>
          </a:graphicData>
        </a:graphic>
      </p:graphicFrame>
      <p:graphicFrame>
        <p:nvGraphicFramePr>
          <p:cNvPr id="10" name="Chart 9"/>
          <p:cNvGraphicFramePr>
            <a:graphicFrameLocks noGrp="1"/>
          </p:cNvGraphicFramePr>
          <p:nvPr/>
        </p:nvGraphicFramePr>
        <p:xfrm>
          <a:off x="8995179" y="1883664"/>
          <a:ext cx="2693593" cy="4361688"/>
        </p:xfrm>
        <a:graphic>
          <a:graphicData uri="http://schemas.openxmlformats.org/drawingml/2006/chart">
            <c:chart xmlns:c="http://schemas.openxmlformats.org/drawingml/2006/chart" r:id="rId6"/>
          </a:graphicData>
        </a:graphic>
      </p:graphicFrame>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179 / 210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TextBox 5"/>
          <p:cNvSpPr txBox="1"/>
          <p:nvPr/>
        </p:nvSpPr>
        <p:spPr>
          <a:xfrm>
            <a:off x="6751015" y="1261872"/>
            <a:ext cx="4937760" cy="685800"/>
          </a:xfrm>
          <a:prstGeom prst="rect">
            <a:avLst/>
          </a:prstGeom>
          <a:noFill/>
        </p:spPr>
        <p:txBody>
          <a:bodyPr wrap="square" anchor="t" lIns="73152" rIns="73152" tIns="36576" bIns="36576">
            <a:noAutofit/>
          </a:bodyPr>
          <a:lstStyle/>
          <a:p>
            <a:pPr algn="ctr">
              <a:spcBef>
                <a:spcPts val="0"/>
              </a:spcBef>
              <a:spcAft>
                <a:spcPts val="0"/>
              </a:spcAft>
            </a:pPr>
            <a:r>
              <a:rPr lang="tr-TR" sz="1300" b="1" i="0">
                <a:solidFill>
                  <a:srgbClr val="2C6E8F"/>
                </a:solidFill>
                <a:latin typeface="Calibri"/>
              </a:rPr>
              <a:t>Çalışan nüfusun sektörlere dağılımı (%) · 2025 · s. 162</a:t>
            </a:r>
          </a:p>
        </p:txBody>
      </p:sp>
      <p:graphicFrame>
        <p:nvGraphicFramePr>
          <p:cNvPr id="7" name="Table 6"/>
          <p:cNvGraphicFramePr>
            <a:graphicFrameLocks noGrp="1"/>
          </p:cNvGraphicFramePr>
          <p:nvPr/>
        </p:nvGraphicFramePr>
        <p:xfrm>
          <a:off x="6751015" y="1993392"/>
          <a:ext cx="4937757" cy="2468880"/>
        </p:xfrm>
        <a:graphic>
          <a:graphicData uri="http://schemas.openxmlformats.org/drawingml/2006/table">
            <a:tbl>
              <a:tblPr firstRow="1" bandRow="1">
                <a:tableStyleId>{5C22544A-7EE6-4342-B048-85BDC9FD1C3A}</a:tableStyleId>
              </a:tblPr>
              <a:tblGrid>
                <a:gridCol w="2142801"/>
                <a:gridCol w="931652"/>
                <a:gridCol w="931652"/>
                <a:gridCol w="931652"/>
              </a:tblGrid>
              <a:tr h="457200">
                <a:tc>
                  <a:txBody>
                    <a:bodyPr wrap="square"/>
                    <a:lstStyle/>
                    <a:p>
                      <a:pPr algn="ctr">
                        <a:spcBef>
                          <a:spcPts val="0"/>
                        </a:spcBef>
                        <a:spcAft>
                          <a:spcPts val="0"/>
                        </a:spcAft>
                      </a:pPr>
                      <a:r>
                        <a:rPr lang="tr-TR" sz="13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Bir.</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İki.</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Üç.</a:t>
                      </a:r>
                    </a:p>
                  </a:txBody>
                  <a:tcPr marL="54864" marR="54864" marT="18288" marB="18288" anchor="ctr">
                    <a:solidFill>
                      <a:srgbClr val="2C6E8F"/>
                    </a:solidFill>
                  </a:tcPr>
                </a:tc>
              </a:tr>
              <a:tr h="502920">
                <a:tc>
                  <a:txBody>
                    <a:bodyPr wrap="square"/>
                    <a:lstStyle/>
                    <a:p>
                      <a:pPr algn="l">
                        <a:spcBef>
                          <a:spcPts val="0"/>
                        </a:spcBef>
                        <a:spcAft>
                          <a:spcPts val="0"/>
                        </a:spcAft>
                      </a:pPr>
                      <a:r>
                        <a:rPr lang="tr-TR" sz="15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34,9</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21,2</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43,9</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Avustralya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19,1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78,8</a:t>
                      </a:r>
                    </a:p>
                  </a:txBody>
                  <a:tcPr marL="54864" marR="54864" marT="18288" marB="18288" anchor="ctr">
                    <a:solidFill>
                      <a:srgbClr val="E3ECF5"/>
                    </a:solidFill>
                  </a:tcPr>
                </a:tc>
              </a:tr>
              <a:tr h="502920">
                <a:tc>
                  <a:txBody>
                    <a:bodyPr wrap="square"/>
                    <a:lstStyle/>
                    <a:p>
                      <a:pPr algn="l">
                        <a:spcBef>
                          <a:spcPts val="0"/>
                        </a:spcBef>
                        <a:spcAft>
                          <a:spcPts val="0"/>
                        </a:spcAft>
                      </a:pPr>
                      <a:r>
                        <a:rPr lang="tr-TR" sz="15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14,4</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20</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65,6</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Çek Cumhuriyeti</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35,7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61,6</a:t>
                      </a:r>
                    </a:p>
                  </a:txBody>
                  <a:tcPr marL="54864" marR="54864" marT="18288" marB="18288" anchor="ctr">
                    <a:solidFill>
                      <a:srgbClr val="E3ECF5"/>
                    </a:solidFill>
                  </a:tcPr>
                </a:tc>
              </a:tr>
            </a:tbl>
          </a:graphicData>
        </a:graphic>
      </p:graphicFrame>
      <p:sp>
        <p:nvSpPr>
          <p:cNvPr id="8" name="Rounded Rectangle 7"/>
          <p:cNvSpPr/>
          <p:nvPr/>
        </p:nvSpPr>
        <p:spPr>
          <a:xfrm>
            <a:off x="502920" y="1261872"/>
            <a:ext cx="60194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Verilen ülkelerde çalışan nüfusun sektörel dağılımında ne tür farklılıklar bulunmaktadır?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180 / 210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751015" y="1261872"/>
            <a:ext cx="4937760" cy="685800"/>
          </a:xfrm>
          <a:prstGeom prst="rect">
            <a:avLst/>
          </a:prstGeom>
          <a:noFill/>
        </p:spPr>
        <p:txBody>
          <a:bodyPr wrap="square" anchor="t" lIns="73152" rIns="73152" tIns="36576" bIns="36576">
            <a:noAutofit/>
          </a:bodyPr>
          <a:lstStyle/>
          <a:p>
            <a:pPr algn="ctr">
              <a:spcBef>
                <a:spcPts val="0"/>
              </a:spcBef>
              <a:spcAft>
                <a:spcPts val="0"/>
              </a:spcAft>
            </a:pPr>
            <a:r>
              <a:rPr lang="tr-TR" sz="1300" b="1" i="0">
                <a:solidFill>
                  <a:srgbClr val="2C6E8F"/>
                </a:solidFill>
                <a:latin typeface="Calibri"/>
              </a:rPr>
              <a:t>Çalışan nüfusun sektörlere dağılımı (%) · 2025 · s. 162</a:t>
            </a:r>
          </a:p>
        </p:txBody>
      </p:sp>
      <p:graphicFrame>
        <p:nvGraphicFramePr>
          <p:cNvPr id="7" name="Table 6"/>
          <p:cNvGraphicFramePr>
            <a:graphicFrameLocks noGrp="1"/>
          </p:cNvGraphicFramePr>
          <p:nvPr/>
        </p:nvGraphicFramePr>
        <p:xfrm>
          <a:off x="6751015" y="1993392"/>
          <a:ext cx="4937757" cy="2468880"/>
        </p:xfrm>
        <a:graphic>
          <a:graphicData uri="http://schemas.openxmlformats.org/drawingml/2006/table">
            <a:tbl>
              <a:tblPr firstRow="1" bandRow="1">
                <a:tableStyleId>{5C22544A-7EE6-4342-B048-85BDC9FD1C3A}</a:tableStyleId>
              </a:tblPr>
              <a:tblGrid>
                <a:gridCol w="2142801"/>
                <a:gridCol w="931652"/>
                <a:gridCol w="931652"/>
                <a:gridCol w="931652"/>
              </a:tblGrid>
              <a:tr h="457200">
                <a:tc>
                  <a:txBody>
                    <a:bodyPr wrap="square"/>
                    <a:lstStyle/>
                    <a:p>
                      <a:pPr algn="ctr">
                        <a:spcBef>
                          <a:spcPts val="0"/>
                        </a:spcBef>
                        <a:spcAft>
                          <a:spcPts val="0"/>
                        </a:spcAft>
                      </a:pPr>
                      <a:r>
                        <a:rPr lang="tr-TR" sz="13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Bir.</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İki.</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Üç.</a:t>
                      </a:r>
                    </a:p>
                  </a:txBody>
                  <a:tcPr marL="54864" marR="54864" marT="18288" marB="18288" anchor="ctr">
                    <a:solidFill>
                      <a:srgbClr val="2C6E8F"/>
                    </a:solidFill>
                  </a:tcPr>
                </a:tc>
              </a:tr>
              <a:tr h="502920">
                <a:tc>
                  <a:txBody>
                    <a:bodyPr wrap="square"/>
                    <a:lstStyle/>
                    <a:p>
                      <a:pPr algn="l">
                        <a:spcBef>
                          <a:spcPts val="0"/>
                        </a:spcBef>
                        <a:spcAft>
                          <a:spcPts val="0"/>
                        </a:spcAft>
                      </a:pPr>
                      <a:r>
                        <a:rPr lang="tr-TR" sz="15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34,9</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21,2</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43,9</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Avustralya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19,1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78,8</a:t>
                      </a:r>
                    </a:p>
                  </a:txBody>
                  <a:tcPr marL="54864" marR="54864" marT="18288" marB="18288" anchor="ctr">
                    <a:solidFill>
                      <a:srgbClr val="E3ECF5"/>
                    </a:solidFill>
                  </a:tcPr>
                </a:tc>
              </a:tr>
              <a:tr h="502920">
                <a:tc>
                  <a:txBody>
                    <a:bodyPr wrap="square"/>
                    <a:lstStyle/>
                    <a:p>
                      <a:pPr algn="l">
                        <a:spcBef>
                          <a:spcPts val="0"/>
                        </a:spcBef>
                        <a:spcAft>
                          <a:spcPts val="0"/>
                        </a:spcAft>
                      </a:pPr>
                      <a:r>
                        <a:rPr lang="tr-TR" sz="15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14,4</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20</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65,6</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Çek Cumhuriyeti</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35,7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61,6</a:t>
                      </a:r>
                    </a:p>
                  </a:txBody>
                  <a:tcPr marL="54864" marR="54864" marT="18288" marB="18288" anchor="ctr">
                    <a:solidFill>
                      <a:srgbClr val="E3ECF5"/>
                    </a:solidFill>
                  </a:tcPr>
                </a:tc>
              </a:tr>
            </a:tbl>
          </a:graphicData>
        </a:graphic>
      </p:graphicFrame>
      <p:sp>
        <p:nvSpPr>
          <p:cNvPr id="8" name="Rounded Rectangle 7"/>
          <p:cNvSpPr/>
          <p:nvPr/>
        </p:nvSpPr>
        <p:spPr>
          <a:xfrm>
            <a:off x="502920" y="1261872"/>
            <a:ext cx="601949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Verilen ülkelerde çalışan nüfusun sektörel dağılımında ne tür farklılıklar bulunmaktadır? Açıklayınız.</a:t>
            </a:r>
          </a:p>
        </p:txBody>
      </p:sp>
      <p:sp>
        <p:nvSpPr>
          <p:cNvPr id="9" name="Rounded Rectangle 8"/>
          <p:cNvSpPr/>
          <p:nvPr/>
        </p:nvSpPr>
        <p:spPr>
          <a:xfrm>
            <a:off x="502920" y="2697480"/>
            <a:ext cx="601949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699455" cy="3392424"/>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Dört ülkede de en büyük pay üçüncül (hizmet) sektördedir.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Birincil sektörün payı Arnavutluk'ta çok yüksektir (%34,9); Avustralya (%2,1) ve Çek Cumhuriyeti'nde (%2,7) çok düşüktür, Kolombiya arada kalır (%14,4).</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İkincil sektör en yüksek Çek Cumhuriyeti'ndedir (%35,7); üçüncül sektör en yüksek Avustralya'dadır (%78,8).</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181 / 210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sp>
        <p:nvSpPr>
          <p:cNvPr id="6" name="TextBox 5"/>
          <p:cNvSpPr txBox="1"/>
          <p:nvPr/>
        </p:nvSpPr>
        <p:spPr>
          <a:xfrm>
            <a:off x="6751015" y="1261872"/>
            <a:ext cx="4937760" cy="685800"/>
          </a:xfrm>
          <a:prstGeom prst="rect">
            <a:avLst/>
          </a:prstGeom>
          <a:noFill/>
        </p:spPr>
        <p:txBody>
          <a:bodyPr wrap="square" anchor="t" lIns="73152" rIns="73152" tIns="36576" bIns="36576">
            <a:noAutofit/>
          </a:bodyPr>
          <a:lstStyle/>
          <a:p>
            <a:pPr algn="ctr">
              <a:spcBef>
                <a:spcPts val="0"/>
              </a:spcBef>
              <a:spcAft>
                <a:spcPts val="0"/>
              </a:spcAft>
            </a:pPr>
            <a:r>
              <a:rPr lang="tr-TR" sz="1300" b="1" i="0">
                <a:solidFill>
                  <a:srgbClr val="2C6E8F"/>
                </a:solidFill>
                <a:latin typeface="Calibri"/>
              </a:rPr>
              <a:t>Çalışan nüfusun sektörlere dağılımı (%) · 2025 · s. 162</a:t>
            </a:r>
          </a:p>
        </p:txBody>
      </p:sp>
      <p:graphicFrame>
        <p:nvGraphicFramePr>
          <p:cNvPr id="7" name="Table 6"/>
          <p:cNvGraphicFramePr>
            <a:graphicFrameLocks noGrp="1"/>
          </p:cNvGraphicFramePr>
          <p:nvPr/>
        </p:nvGraphicFramePr>
        <p:xfrm>
          <a:off x="6751015" y="1993392"/>
          <a:ext cx="4937757" cy="2468880"/>
        </p:xfrm>
        <a:graphic>
          <a:graphicData uri="http://schemas.openxmlformats.org/drawingml/2006/table">
            <a:tbl>
              <a:tblPr firstRow="1" bandRow="1">
                <a:tableStyleId>{5C22544A-7EE6-4342-B048-85BDC9FD1C3A}</a:tableStyleId>
              </a:tblPr>
              <a:tblGrid>
                <a:gridCol w="2142801"/>
                <a:gridCol w="931652"/>
                <a:gridCol w="931652"/>
                <a:gridCol w="931652"/>
              </a:tblGrid>
              <a:tr h="457200">
                <a:tc>
                  <a:txBody>
                    <a:bodyPr wrap="square"/>
                    <a:lstStyle/>
                    <a:p>
                      <a:pPr algn="ctr">
                        <a:spcBef>
                          <a:spcPts val="0"/>
                        </a:spcBef>
                        <a:spcAft>
                          <a:spcPts val="0"/>
                        </a:spcAft>
                      </a:pPr>
                      <a:r>
                        <a:rPr lang="tr-TR" sz="13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Bir.</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İki.</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Üç.</a:t>
                      </a:r>
                    </a:p>
                  </a:txBody>
                  <a:tcPr marL="54864" marR="54864" marT="18288" marB="18288" anchor="ctr">
                    <a:solidFill>
                      <a:srgbClr val="2C6E8F"/>
                    </a:solidFill>
                  </a:tcPr>
                </a:tc>
              </a:tr>
              <a:tr h="502920">
                <a:tc>
                  <a:txBody>
                    <a:bodyPr wrap="square"/>
                    <a:lstStyle/>
                    <a:p>
                      <a:pPr algn="l">
                        <a:spcBef>
                          <a:spcPts val="0"/>
                        </a:spcBef>
                        <a:spcAft>
                          <a:spcPts val="0"/>
                        </a:spcAft>
                      </a:pPr>
                      <a:r>
                        <a:rPr lang="tr-TR" sz="15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34,9</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21,2</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43,9</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Avustralya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19,1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78,8</a:t>
                      </a:r>
                    </a:p>
                  </a:txBody>
                  <a:tcPr marL="54864" marR="54864" marT="18288" marB="18288" anchor="ctr">
                    <a:solidFill>
                      <a:srgbClr val="E3ECF5"/>
                    </a:solidFill>
                  </a:tcPr>
                </a:tc>
              </a:tr>
              <a:tr h="502920">
                <a:tc>
                  <a:txBody>
                    <a:bodyPr wrap="square"/>
                    <a:lstStyle/>
                    <a:p>
                      <a:pPr algn="l">
                        <a:spcBef>
                          <a:spcPts val="0"/>
                        </a:spcBef>
                        <a:spcAft>
                          <a:spcPts val="0"/>
                        </a:spcAft>
                      </a:pPr>
                      <a:r>
                        <a:rPr lang="tr-TR" sz="15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14,4</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20</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65,6</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Çek Cumhuriyeti</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35,7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61,6</a:t>
                      </a:r>
                    </a:p>
                  </a:txBody>
                  <a:tcPr marL="54864" marR="54864" marT="18288" marB="18288" anchor="ctr">
                    <a:solidFill>
                      <a:srgbClr val="E3ECF5"/>
                    </a:solidFill>
                  </a:tcPr>
                </a:tc>
              </a:tr>
            </a:tbl>
          </a:graphicData>
        </a:graphic>
      </p:graphicFrame>
      <p:sp>
        <p:nvSpPr>
          <p:cNvPr id="8" name="Rounded Rectangle 7"/>
          <p:cNvSpPr/>
          <p:nvPr/>
        </p:nvSpPr>
        <p:spPr>
          <a:xfrm>
            <a:off x="502920" y="1261872"/>
            <a:ext cx="60194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Verilen ülkelerde çalışan nüfusun sektörel dağılımındaki farklılığın ortaya çıkmasında ülkelerin ekonomik kalkınma düzeyi ne ölçüde etkili olmuş olabilir?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182 / 210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751015" y="1261872"/>
            <a:ext cx="4937760" cy="685800"/>
          </a:xfrm>
          <a:prstGeom prst="rect">
            <a:avLst/>
          </a:prstGeom>
          <a:noFill/>
        </p:spPr>
        <p:txBody>
          <a:bodyPr wrap="square" anchor="t" lIns="73152" rIns="73152" tIns="36576" bIns="36576">
            <a:noAutofit/>
          </a:bodyPr>
          <a:lstStyle/>
          <a:p>
            <a:pPr algn="ctr">
              <a:spcBef>
                <a:spcPts val="0"/>
              </a:spcBef>
              <a:spcAft>
                <a:spcPts val="0"/>
              </a:spcAft>
            </a:pPr>
            <a:r>
              <a:rPr lang="tr-TR" sz="1300" b="1" i="0">
                <a:solidFill>
                  <a:srgbClr val="2C6E8F"/>
                </a:solidFill>
                <a:latin typeface="Calibri"/>
              </a:rPr>
              <a:t>Çalışan nüfusun sektörlere dağılımı (%) · 2025 · s. 162</a:t>
            </a:r>
          </a:p>
        </p:txBody>
      </p:sp>
      <p:graphicFrame>
        <p:nvGraphicFramePr>
          <p:cNvPr id="7" name="Table 6"/>
          <p:cNvGraphicFramePr>
            <a:graphicFrameLocks noGrp="1"/>
          </p:cNvGraphicFramePr>
          <p:nvPr/>
        </p:nvGraphicFramePr>
        <p:xfrm>
          <a:off x="6751015" y="1993392"/>
          <a:ext cx="4937757" cy="2468880"/>
        </p:xfrm>
        <a:graphic>
          <a:graphicData uri="http://schemas.openxmlformats.org/drawingml/2006/table">
            <a:tbl>
              <a:tblPr firstRow="1" bandRow="1">
                <a:tableStyleId>{5C22544A-7EE6-4342-B048-85BDC9FD1C3A}</a:tableStyleId>
              </a:tblPr>
              <a:tblGrid>
                <a:gridCol w="2142801"/>
                <a:gridCol w="931652"/>
                <a:gridCol w="931652"/>
                <a:gridCol w="931652"/>
              </a:tblGrid>
              <a:tr h="457200">
                <a:tc>
                  <a:txBody>
                    <a:bodyPr wrap="square"/>
                    <a:lstStyle/>
                    <a:p>
                      <a:pPr algn="ctr">
                        <a:spcBef>
                          <a:spcPts val="0"/>
                        </a:spcBef>
                        <a:spcAft>
                          <a:spcPts val="0"/>
                        </a:spcAft>
                      </a:pPr>
                      <a:r>
                        <a:rPr lang="tr-TR" sz="13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Bir.</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İki.</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Üç.</a:t>
                      </a:r>
                    </a:p>
                  </a:txBody>
                  <a:tcPr marL="54864" marR="54864" marT="18288" marB="18288" anchor="ctr">
                    <a:solidFill>
                      <a:srgbClr val="2C6E8F"/>
                    </a:solidFill>
                  </a:tcPr>
                </a:tc>
              </a:tr>
              <a:tr h="502920">
                <a:tc>
                  <a:txBody>
                    <a:bodyPr wrap="square"/>
                    <a:lstStyle/>
                    <a:p>
                      <a:pPr algn="l">
                        <a:spcBef>
                          <a:spcPts val="0"/>
                        </a:spcBef>
                        <a:spcAft>
                          <a:spcPts val="0"/>
                        </a:spcAft>
                      </a:pPr>
                      <a:r>
                        <a:rPr lang="tr-TR" sz="15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34,9</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21,2</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43,9</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Avustralya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19,1</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78,8</a:t>
                      </a:r>
                    </a:p>
                  </a:txBody>
                  <a:tcPr marL="54864" marR="54864" marT="18288" marB="18288" anchor="ctr">
                    <a:solidFill>
                      <a:srgbClr val="E3ECF5"/>
                    </a:solidFill>
                  </a:tcPr>
                </a:tc>
              </a:tr>
              <a:tr h="502920">
                <a:tc>
                  <a:txBody>
                    <a:bodyPr wrap="square"/>
                    <a:lstStyle/>
                    <a:p>
                      <a:pPr algn="l">
                        <a:spcBef>
                          <a:spcPts val="0"/>
                        </a:spcBef>
                        <a:spcAft>
                          <a:spcPts val="0"/>
                        </a:spcAft>
                      </a:pPr>
                      <a:r>
                        <a:rPr lang="tr-TR" sz="15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14,4</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20</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65,6</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Çek Cumhuriyeti</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35,7</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61,6</a:t>
                      </a:r>
                    </a:p>
                  </a:txBody>
                  <a:tcPr marL="54864" marR="54864" marT="18288" marB="18288" anchor="ctr">
                    <a:solidFill>
                      <a:srgbClr val="E3ECF5"/>
                    </a:solidFill>
                  </a:tcPr>
                </a:tc>
              </a:tr>
            </a:tbl>
          </a:graphicData>
        </a:graphic>
      </p:graphicFrame>
      <p:sp>
        <p:nvSpPr>
          <p:cNvPr id="8" name="Rounded Rectangle 7"/>
          <p:cNvSpPr/>
          <p:nvPr/>
        </p:nvSpPr>
        <p:spPr>
          <a:xfrm>
            <a:off x="502920" y="1261872"/>
            <a:ext cx="601949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Verilen ülkelerde çalışan nüfusun sektörel dağılımındaki farklılığın ortaya çıkmasında ülkelerin ekonomik kalkınma düzeyi ne ölçüde etkili olmuş olabilir? Açıklayınız.</a:t>
            </a:r>
          </a:p>
        </p:txBody>
      </p:sp>
      <p:sp>
        <p:nvSpPr>
          <p:cNvPr id="9" name="Rounded Rectangle 8"/>
          <p:cNvSpPr/>
          <p:nvPr/>
        </p:nvSpPr>
        <p:spPr>
          <a:xfrm>
            <a:off x="502920" y="2697480"/>
            <a:ext cx="601949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699455" cy="3392424"/>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Çalışan nüfusun sektörlere dağılışı ile gelişmişlik arasında güçlü bir ilişki vardır (s. 153).</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Gelişmiş ülkelerde birincilde çalışanların yüzdesi düşük, ikincil ve üçüncülde yüksektir: Avustralya ve Çek Cumhuriyeti bu yapıdadır.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Arnavutluk'ta birincilin yüksek payı az gelişmiş ülke özelliğine yakındır; Kolombiya arada kalır.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183 / 210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4</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Verilen ülkelerin ekonomik gelişmişlik durumlarını aşağıdaki tabloya işaretleyiniz.</a:t>
            </a:r>
          </a:p>
        </p:txBody>
      </p:sp>
      <p:graphicFrame>
        <p:nvGraphicFramePr>
          <p:cNvPr id="7" name="Table 6"/>
          <p:cNvGraphicFramePr>
            <a:graphicFrameLocks noGrp="1"/>
          </p:cNvGraphicFramePr>
          <p:nvPr/>
        </p:nvGraphicFramePr>
        <p:xfrm>
          <a:off x="502920" y="2020824"/>
          <a:ext cx="11183112" cy="3017520"/>
        </p:xfrm>
        <a:graphic>
          <a:graphicData uri="http://schemas.openxmlformats.org/drawingml/2006/table">
            <a:tbl>
              <a:tblPr firstRow="1" bandRow="1">
                <a:tableStyleId>{5C22544A-7EE6-4342-B048-85BDC9FD1C3A}</a:tableStyleId>
              </a:tblPr>
              <a:tblGrid>
                <a:gridCol w="2468880"/>
                <a:gridCol w="1463040"/>
                <a:gridCol w="1554480"/>
                <a:gridCol w="5696712"/>
              </a:tblGrid>
              <a:tr h="45720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Gelişmiş</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Az gelişmiş</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Gerekçe (tablodan)</a:t>
                      </a:r>
                    </a:p>
                  </a:txBody>
                  <a:tcPr marL="54864" marR="54864" marT="18288" marB="18288" anchor="ctr">
                    <a:solidFill>
                      <a:srgbClr val="2C6E8F"/>
                    </a:solidFill>
                  </a:tcPr>
                </a:tc>
              </a:tr>
              <a:tr h="640080">
                <a:tc>
                  <a:txBody>
                    <a:bodyPr wrap="square"/>
                    <a:lstStyle/>
                    <a:p>
                      <a:pPr algn="l">
                        <a:spcBef>
                          <a:spcPts val="0"/>
                        </a:spcBef>
                        <a:spcAft>
                          <a:spcPts val="0"/>
                        </a:spcAft>
                      </a:pPr>
                      <a:r>
                        <a:rPr lang="tr-TR" sz="17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40080">
                <a:tc>
                  <a:txBody>
                    <a:bodyPr wrap="square"/>
                    <a:lstStyle/>
                    <a:p>
                      <a:pPr algn="l">
                        <a:spcBef>
                          <a:spcPts val="0"/>
                        </a:spcBef>
                        <a:spcAft>
                          <a:spcPts val="0"/>
                        </a:spcAft>
                      </a:pPr>
                      <a:r>
                        <a:rPr lang="tr-TR" sz="1700" b="0" i="0">
                          <a:solidFill>
                            <a:srgbClr val="262626"/>
                          </a:solidFill>
                          <a:latin typeface="Calibri"/>
                        </a:rPr>
                        <a:t>Avustralya</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640080">
                <a:tc>
                  <a:txBody>
                    <a:bodyPr wrap="square"/>
                    <a:lstStyle/>
                    <a:p>
                      <a:pPr algn="l">
                        <a:spcBef>
                          <a:spcPts val="0"/>
                        </a:spcBef>
                        <a:spcAft>
                          <a:spcPts val="0"/>
                        </a:spcAft>
                      </a:pPr>
                      <a:r>
                        <a:rPr lang="tr-TR" sz="17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40080">
                <a:tc>
                  <a:txBody>
                    <a:bodyPr wrap="square"/>
                    <a:lstStyle/>
                    <a:p>
                      <a:pPr algn="l">
                        <a:spcBef>
                          <a:spcPts val="0"/>
                        </a:spcBef>
                        <a:spcAft>
                          <a:spcPts val="0"/>
                        </a:spcAft>
                      </a:pPr>
                      <a:r>
                        <a:rPr lang="tr-TR" sz="1700" b="0" i="0">
                          <a:solidFill>
                            <a:srgbClr val="262626"/>
                          </a:solidFill>
                          <a:latin typeface="Calibri"/>
                        </a:rPr>
                        <a:t>Çek Cumhuriyeti</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184 / 210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Verilen ülkelerin ekonomik gelişmişlik durumlarını aşağıdaki tabloya işaretleyiniz.</a:t>
            </a:r>
          </a:p>
        </p:txBody>
      </p:sp>
      <p:graphicFrame>
        <p:nvGraphicFramePr>
          <p:cNvPr id="7" name="Table 6"/>
          <p:cNvGraphicFramePr>
            <a:graphicFrameLocks noGrp="1"/>
          </p:cNvGraphicFramePr>
          <p:nvPr/>
        </p:nvGraphicFramePr>
        <p:xfrm>
          <a:off x="502920" y="2020824"/>
          <a:ext cx="11183112" cy="3017520"/>
        </p:xfrm>
        <a:graphic>
          <a:graphicData uri="http://schemas.openxmlformats.org/drawingml/2006/table">
            <a:tbl>
              <a:tblPr firstRow="1" bandRow="1">
                <a:tableStyleId>{5C22544A-7EE6-4342-B048-85BDC9FD1C3A}</a:tableStyleId>
              </a:tblPr>
              <a:tblGrid>
                <a:gridCol w="2468880"/>
                <a:gridCol w="1463040"/>
                <a:gridCol w="1554480"/>
                <a:gridCol w="5696712"/>
              </a:tblGrid>
              <a:tr h="45720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Gelişmiş</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Az gelişmiş</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Gerekçe (tablodan)</a:t>
                      </a:r>
                    </a:p>
                  </a:txBody>
                  <a:tcPr marL="54864" marR="54864" marT="18288" marB="18288" anchor="ctr">
                    <a:solidFill>
                      <a:srgbClr val="2E7D32"/>
                    </a:solidFill>
                  </a:tcPr>
                </a:tc>
              </a:tr>
              <a:tr h="640080">
                <a:tc>
                  <a:txBody>
                    <a:bodyPr wrap="square"/>
                    <a:lstStyle/>
                    <a:p>
                      <a:pPr algn="l">
                        <a:spcBef>
                          <a:spcPts val="0"/>
                        </a:spcBef>
                        <a:spcAft>
                          <a:spcPts val="0"/>
                        </a:spcAft>
                      </a:pPr>
                      <a:r>
                        <a:rPr lang="tr-TR" sz="1700" b="0" i="0">
                          <a:solidFill>
                            <a:srgbClr val="262626"/>
                          </a:solidFill>
                          <a:latin typeface="Calibri"/>
                        </a:rPr>
                        <a:t>Arnavutluk</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Birincil %34,9 — kitapta az gelişmiş ülke özelliği</a:t>
                      </a:r>
                    </a:p>
                  </a:txBody>
                  <a:tcPr marL="54864" marR="54864" marT="18288" marB="18288" anchor="ctr">
                    <a:solidFill>
                      <a:srgbClr val="FFFFFF"/>
                    </a:solidFill>
                  </a:tcPr>
                </a:tc>
              </a:tr>
              <a:tr h="640080">
                <a:tc>
                  <a:txBody>
                    <a:bodyPr wrap="square"/>
                    <a:lstStyle/>
                    <a:p>
                      <a:pPr algn="l">
                        <a:spcBef>
                          <a:spcPts val="0"/>
                        </a:spcBef>
                        <a:spcAft>
                          <a:spcPts val="0"/>
                        </a:spcAft>
                      </a:pPr>
                      <a:r>
                        <a:rPr lang="tr-TR" sz="1700" b="0" i="0">
                          <a:solidFill>
                            <a:srgbClr val="262626"/>
                          </a:solidFill>
                          <a:latin typeface="Calibri"/>
                        </a:rPr>
                        <a:t>Avustralya</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Birincil %2,1, üçüncül %78,8</a:t>
                      </a:r>
                    </a:p>
                  </a:txBody>
                  <a:tcPr marL="54864" marR="54864" marT="18288" marB="18288" anchor="ctr">
                    <a:solidFill>
                      <a:srgbClr val="E3F1E4"/>
                    </a:solidFill>
                  </a:tcPr>
                </a:tc>
              </a:tr>
              <a:tr h="640080">
                <a:tc>
                  <a:txBody>
                    <a:bodyPr wrap="square"/>
                    <a:lstStyle/>
                    <a:p>
                      <a:pPr algn="l">
                        <a:spcBef>
                          <a:spcPts val="0"/>
                        </a:spcBef>
                        <a:spcAft>
                          <a:spcPts val="0"/>
                        </a:spcAft>
                      </a:pPr>
                      <a:r>
                        <a:rPr lang="tr-TR" sz="1700" b="0" i="0">
                          <a:solidFill>
                            <a:srgbClr val="262626"/>
                          </a:solidFill>
                          <a:latin typeface="Calibri"/>
                        </a:rPr>
                        <a:t>Kolombiya</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Birincil %14,4, üçüncül %65,6 — iki kategoride kesin değil; gerekçeli cevap</a:t>
                      </a:r>
                    </a:p>
                  </a:txBody>
                  <a:tcPr marL="54864" marR="54864" marT="18288" marB="18288" anchor="ctr">
                    <a:solidFill>
                      <a:srgbClr val="FFFFFF"/>
                    </a:solidFill>
                  </a:tcPr>
                </a:tc>
              </a:tr>
              <a:tr h="640080">
                <a:tc>
                  <a:txBody>
                    <a:bodyPr wrap="square"/>
                    <a:lstStyle/>
                    <a:p>
                      <a:pPr algn="l">
                        <a:spcBef>
                          <a:spcPts val="0"/>
                        </a:spcBef>
                        <a:spcAft>
                          <a:spcPts val="0"/>
                        </a:spcAft>
                      </a:pPr>
                      <a:r>
                        <a:rPr lang="tr-TR" sz="1700" b="0" i="0">
                          <a:solidFill>
                            <a:srgbClr val="262626"/>
                          </a:solidFill>
                          <a:latin typeface="Calibri"/>
                        </a:rPr>
                        <a:t>Çek Cumhuriyeti</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Birincil %2,7, ikincil %35,7</a:t>
                      </a:r>
                    </a:p>
                  </a:txBody>
                  <a:tcPr marL="54864" marR="54864" marT="18288" marB="18288" anchor="ctr">
                    <a:solidFill>
                      <a:srgbClr val="E3F1E4"/>
                    </a:solidFill>
                  </a:tcPr>
                </a:tc>
              </a:tr>
            </a:tbl>
          </a:graphicData>
        </a:graphic>
      </p:graphicFrame>
      <p:sp>
        <p:nvSpPr>
          <p:cNvPr id="8" name="TextBox 7"/>
          <p:cNvSpPr txBox="1"/>
          <p:nvPr/>
        </p:nvSpPr>
        <p:spPr>
          <a:xfrm>
            <a:off x="502920" y="5065775"/>
            <a:ext cx="11185855" cy="347472"/>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767676"/>
                </a:solidFill>
                <a:latin typeface="Calibri"/>
              </a:rPr>
              <a:t>✓ işaretlenir · * kitabın iki kategorisinde kesin değil, gerekçeli her işaret kabul</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185 / 210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İmalat sanayisi ve teknoloji düzeyi</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5-7</a:t>
            </a:r>
          </a:p>
        </p:txBody>
      </p:sp>
      <p:sp>
        <p:nvSpPr>
          <p:cNvPr id="6" name="TextBox 5"/>
          <p:cNvSpPr txBox="1"/>
          <p:nvPr/>
        </p:nvSpPr>
        <p:spPr>
          <a:xfrm>
            <a:off x="502920" y="1280160"/>
            <a:ext cx="11185855" cy="82296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C25B1F"/>
                </a:solidFill>
                <a:latin typeface="Calibri"/>
              </a:rPr>
              <a:t>2024 Verilerine Göre Türkiye’de Yıllara Göre İmalat Sanayisinde Üretilen Ürünlerin Teknoloji Düzeyine Göre Satış Değerinin Yüzdelik Dağılımı</a:t>
            </a:r>
          </a:p>
        </p:txBody>
      </p:sp>
      <p:graphicFrame>
        <p:nvGraphicFramePr>
          <p:cNvPr id="7" name="Table 6"/>
          <p:cNvGraphicFramePr>
            <a:graphicFrameLocks noGrp="1"/>
          </p:cNvGraphicFramePr>
          <p:nvPr/>
        </p:nvGraphicFramePr>
        <p:xfrm>
          <a:off x="1051560" y="2221992"/>
          <a:ext cx="11000232" cy="3584448"/>
        </p:xfrm>
        <a:graphic>
          <a:graphicData uri="http://schemas.openxmlformats.org/drawingml/2006/table">
            <a:tbl>
              <a:tblPr firstRow="1" bandRow="1">
                <a:tableStyleId>{5C22544A-7EE6-4342-B048-85BDC9FD1C3A}</a:tableStyleId>
              </a:tblPr>
              <a:tblGrid>
                <a:gridCol w="1463040"/>
                <a:gridCol w="2377440"/>
                <a:gridCol w="2377440"/>
                <a:gridCol w="2377440"/>
                <a:gridCol w="2404872"/>
              </a:tblGrid>
              <a:tr h="566928">
                <a:tc>
                  <a:txBody>
                    <a:bodyPr wrap="square"/>
                    <a:lstStyle/>
                    <a:p>
                      <a:pPr algn="ctr">
                        <a:spcBef>
                          <a:spcPts val="0"/>
                        </a:spcBef>
                        <a:spcAft>
                          <a:spcPts val="0"/>
                        </a:spcAft>
                      </a:pPr>
                      <a:r>
                        <a:rPr lang="tr-TR" sz="1700" b="1" i="0">
                          <a:solidFill>
                            <a:srgbClr val="FFFFFF"/>
                          </a:solidFill>
                          <a:latin typeface="Calibri"/>
                        </a:rPr>
                        <a:t>Yıllar</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Düşük teknoloji</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Düşük-orta teknoloji</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Orta-yüksek teknoloji</a:t>
                      </a:r>
                    </a:p>
                  </a:txBody>
                  <a:tcPr marL="54864" marR="54864" marT="18288" marB="18288" anchor="ctr">
                    <a:solidFill>
                      <a:srgbClr val="C25B1F"/>
                    </a:solidFill>
                  </a:tcPr>
                </a:tc>
                <a:tc>
                  <a:txBody>
                    <a:bodyPr wrap="square"/>
                    <a:lstStyle/>
                    <a:p>
                      <a:pPr algn="ctr">
                        <a:spcBef>
                          <a:spcPts val="0"/>
                        </a:spcBef>
                        <a:spcAft>
                          <a:spcPts val="0"/>
                        </a:spcAft>
                      </a:pPr>
                      <a:r>
                        <a:rPr lang="tr-TR" sz="1700" b="1" i="0">
                          <a:solidFill>
                            <a:srgbClr val="FFFFFF"/>
                          </a:solidFill>
                          <a:latin typeface="Calibri"/>
                        </a:rPr>
                        <a:t>Yüksek teknoloji</a:t>
                      </a:r>
                    </a:p>
                  </a:txBody>
                  <a:tcPr marL="54864" marR="54864" marT="18288" marB="18288" anchor="ctr">
                    <a:solidFill>
                      <a:srgbClr val="C25B1F"/>
                    </a:solidFill>
                  </a:tcPr>
                </a:tc>
              </a:tr>
              <a:tr h="603504">
                <a:tc>
                  <a:txBody>
                    <a:bodyPr wrap="square"/>
                    <a:lstStyle/>
                    <a:p>
                      <a:pPr algn="ctr">
                        <a:spcBef>
                          <a:spcPts val="0"/>
                        </a:spcBef>
                        <a:spcAft>
                          <a:spcPts val="0"/>
                        </a:spcAft>
                      </a:pPr>
                      <a:r>
                        <a:rPr lang="tr-TR" sz="2100" b="0" i="0">
                          <a:solidFill>
                            <a:srgbClr val="262626"/>
                          </a:solidFill>
                          <a:latin typeface="Calibri"/>
                        </a:rPr>
                        <a:t>2020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36,5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32,9</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27,1</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3,5</a:t>
                      </a:r>
                    </a:p>
                  </a:txBody>
                  <a:tcPr marL="54864" marR="54864" marT="18288" marB="18288" anchor="ctr">
                    <a:solidFill>
                      <a:srgbClr val="FFFFFF"/>
                    </a:solidFill>
                  </a:tcPr>
                </a:tc>
              </a:tr>
              <a:tr h="603504">
                <a:tc>
                  <a:txBody>
                    <a:bodyPr wrap="square"/>
                    <a:lstStyle/>
                    <a:p>
                      <a:pPr algn="ctr">
                        <a:spcBef>
                          <a:spcPts val="0"/>
                        </a:spcBef>
                        <a:spcAft>
                          <a:spcPts val="0"/>
                        </a:spcAft>
                      </a:pPr>
                      <a:r>
                        <a:rPr lang="tr-TR" sz="2100" b="0" i="0">
                          <a:solidFill>
                            <a:srgbClr val="262626"/>
                          </a:solidFill>
                          <a:latin typeface="Calibri"/>
                        </a:rPr>
                        <a:t>2021</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34,1</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36,7</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26,1</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3,1</a:t>
                      </a:r>
                    </a:p>
                  </a:txBody>
                  <a:tcPr marL="54864" marR="54864" marT="18288" marB="18288" anchor="ctr">
                    <a:solidFill>
                      <a:srgbClr val="E3ECF5"/>
                    </a:solidFill>
                  </a:tcPr>
                </a:tc>
              </a:tr>
              <a:tr h="603504">
                <a:tc>
                  <a:txBody>
                    <a:bodyPr wrap="square"/>
                    <a:lstStyle/>
                    <a:p>
                      <a:pPr algn="ctr">
                        <a:spcBef>
                          <a:spcPts val="0"/>
                        </a:spcBef>
                        <a:spcAft>
                          <a:spcPts val="0"/>
                        </a:spcAft>
                      </a:pPr>
                      <a:r>
                        <a:rPr lang="tr-TR" sz="2100" b="0" i="0">
                          <a:solidFill>
                            <a:srgbClr val="262626"/>
                          </a:solidFill>
                          <a:latin typeface="Calibri"/>
                        </a:rPr>
                        <a:t>2022</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33,4</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39</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25,8</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2,8</a:t>
                      </a:r>
                    </a:p>
                  </a:txBody>
                  <a:tcPr marL="54864" marR="54864" marT="18288" marB="18288" anchor="ctr">
                    <a:solidFill>
                      <a:srgbClr val="FFFFFF"/>
                    </a:solidFill>
                  </a:tcPr>
                </a:tc>
              </a:tr>
              <a:tr h="603504">
                <a:tc>
                  <a:txBody>
                    <a:bodyPr wrap="square"/>
                    <a:lstStyle/>
                    <a:p>
                      <a:pPr algn="ctr">
                        <a:spcBef>
                          <a:spcPts val="0"/>
                        </a:spcBef>
                        <a:spcAft>
                          <a:spcPts val="0"/>
                        </a:spcAft>
                      </a:pPr>
                      <a:r>
                        <a:rPr lang="tr-TR" sz="2100" b="0" i="0">
                          <a:solidFill>
                            <a:srgbClr val="262626"/>
                          </a:solidFill>
                          <a:latin typeface="Calibri"/>
                        </a:rPr>
                        <a:t>2023</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33,2</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35,3</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28,1</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3,4</a:t>
                      </a:r>
                    </a:p>
                  </a:txBody>
                  <a:tcPr marL="54864" marR="54864" marT="18288" marB="18288" anchor="ctr">
                    <a:solidFill>
                      <a:srgbClr val="E3ECF5"/>
                    </a:solidFill>
                  </a:tcPr>
                </a:tc>
              </a:tr>
              <a:tr h="603504">
                <a:tc>
                  <a:txBody>
                    <a:bodyPr wrap="square"/>
                    <a:lstStyle/>
                    <a:p>
                      <a:pPr algn="ctr">
                        <a:spcBef>
                          <a:spcPts val="0"/>
                        </a:spcBef>
                        <a:spcAft>
                          <a:spcPts val="0"/>
                        </a:spcAft>
                      </a:pPr>
                      <a:r>
                        <a:rPr lang="tr-TR" sz="2100" b="0" i="0">
                          <a:solidFill>
                            <a:srgbClr val="262626"/>
                          </a:solidFill>
                          <a:latin typeface="Calibri"/>
                        </a:rPr>
                        <a:t>2024</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34,4</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34</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28,1</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3,5</a:t>
                      </a:r>
                    </a:p>
                  </a:txBody>
                  <a:tcPr marL="54864" marR="54864" marT="18288" marB="18288" anchor="ctr">
                    <a:solidFill>
                      <a:srgbClr val="FFFFFF"/>
                    </a:solidFill>
                  </a:tcPr>
                </a:tc>
              </a:tr>
            </a:tbl>
          </a:graphicData>
        </a:graphic>
      </p:graphicFrame>
      <p:sp>
        <p:nvSpPr>
          <p:cNvPr id="8" name="TextBox 7"/>
          <p:cNvSpPr txBox="1"/>
          <p:nvPr/>
        </p:nvSpPr>
        <p:spPr>
          <a:xfrm>
            <a:off x="502920" y="5650992"/>
            <a:ext cx="11185855" cy="548640"/>
          </a:xfrm>
          <a:prstGeom prst="rect">
            <a:avLst/>
          </a:prstGeom>
          <a:noFill/>
        </p:spPr>
        <p:txBody>
          <a:bodyPr wrap="square" anchor="t" lIns="73152" rIns="73152" tIns="36576" bIns="36576">
            <a:noAutofit/>
          </a:bodyPr>
          <a:lstStyle/>
          <a:p>
            <a:pPr algn="ctr">
              <a:spcBef>
                <a:spcPts val="0"/>
              </a:spcBef>
              <a:spcAft>
                <a:spcPts val="0"/>
              </a:spcAft>
            </a:pPr>
            <a:r>
              <a:rPr lang="tr-TR" sz="1700" b="0" i="0">
                <a:solidFill>
                  <a:srgbClr val="767676"/>
                </a:solidFill>
                <a:latin typeface="Calibri"/>
              </a:rPr>
              <a:t>İmalat sanayisi ikincil sektördedir (sanayi: ham maddelerin işlenmesi, s. 147).</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186 / 210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5</a:t>
            </a:r>
          </a:p>
        </p:txBody>
      </p:sp>
      <p:sp>
        <p:nvSpPr>
          <p:cNvPr id="6" name="Rounded Rectangle 5"/>
          <p:cNvSpPr/>
          <p:nvPr/>
        </p:nvSpPr>
        <p:spPr>
          <a:xfrm>
            <a:off x="502920" y="1261872"/>
            <a:ext cx="11185855" cy="201168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Tablodaki verilerden yararlanarak aşağıdaki grafiği oluşturunuz.</a:t>
            </a:r>
          </a:p>
        </p:txBody>
      </p:sp>
      <p:sp>
        <p:nvSpPr>
          <p:cNvPr id="7" name="TextBox 6"/>
          <p:cNvSpPr txBox="1"/>
          <p:nvPr/>
        </p:nvSpPr>
        <p:spPr>
          <a:xfrm>
            <a:off x="685800" y="3502152"/>
            <a:ext cx="10820095" cy="2651760"/>
          </a:xfrm>
          <a:prstGeom prst="rect">
            <a:avLst/>
          </a:prstGeom>
          <a:noFill/>
        </p:spPr>
        <p:txBody>
          <a:bodyPr wrap="square" anchor="t" lIns="73152" rIns="73152" tIns="36576" bIns="36576">
            <a:noAutofit/>
          </a:bodyPr>
          <a:lstStyle/>
          <a:p>
            <a:pPr algn="l" marL="273482" indent="-273482">
              <a:spcBef>
                <a:spcPts val="0"/>
              </a:spcBef>
              <a:spcAft>
                <a:spcPts val="800"/>
              </a:spcAft>
            </a:pPr>
            <a:r>
              <a:rPr lang="tr-TR" sz="2200" b="1" i="0">
                <a:solidFill>
                  <a:srgbClr val="C25B1F"/>
                </a:solidFill>
                <a:latin typeface="Calibri"/>
              </a:rPr>
              <a:t>•  </a:t>
            </a:r>
            <a:r>
              <a:rPr lang="tr-TR" sz="2200" b="0" i="0">
                <a:solidFill>
                  <a:srgbClr val="262626"/>
                </a:solidFill>
                <a:latin typeface="Calibri"/>
              </a:rPr>
              <a:t>Yıllar dikey eksende (2020 altta, 2024 üstte); yüzde yatay eksende 0-100</a:t>
            </a:r>
          </a:p>
          <a:p>
            <a:pPr algn="l" marL="273482" indent="-273482">
              <a:spcBef>
                <a:spcPts val="0"/>
              </a:spcBef>
              <a:spcAft>
                <a:spcPts val="800"/>
              </a:spcAft>
            </a:pPr>
            <a:r>
              <a:rPr lang="tr-TR" sz="2200" b="1" i="0">
                <a:solidFill>
                  <a:srgbClr val="C25B1F"/>
                </a:solidFill>
                <a:latin typeface="Calibri"/>
              </a:rPr>
              <a:t>•  </a:t>
            </a:r>
            <a:r>
              <a:rPr lang="tr-TR" sz="2200" b="0" i="0">
                <a:solidFill>
                  <a:srgbClr val="262626"/>
                </a:solidFill>
                <a:latin typeface="Calibri"/>
              </a:rPr>
              <a:t>Her yılın çubuğunda dört parça: düşük · düşük-orta · orta-yüksek · yüksek teknoloji</a:t>
            </a:r>
          </a:p>
          <a:p>
            <a:pPr algn="l" marL="273482" indent="-273482">
              <a:spcBef>
                <a:spcPts val="0"/>
              </a:spcBef>
              <a:spcAft>
                <a:spcPts val="0"/>
              </a:spcAft>
            </a:pPr>
            <a:r>
              <a:rPr lang="tr-TR" sz="2200" b="1" i="0">
                <a:solidFill>
                  <a:srgbClr val="C25B1F"/>
                </a:solidFill>
                <a:latin typeface="Calibri"/>
              </a:rPr>
              <a:t>•  </a:t>
            </a:r>
            <a:r>
              <a:rPr lang="tr-TR" sz="2200" b="0" i="0">
                <a:solidFill>
                  <a:srgbClr val="262626"/>
                </a:solidFill>
                <a:latin typeface="Calibri"/>
              </a:rPr>
              <a:t>Parça uzunluğu = tablodaki yüzde; renkleri lejanttaki gibi boya</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187 / 210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25296"/>
            <a:ext cx="11185855" cy="566928"/>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Tablodaki verilerden yararlanarak aşağıdaki grafiği oluşturunuz.</a:t>
            </a:r>
          </a:p>
        </p:txBody>
      </p:sp>
      <p:graphicFrame>
        <p:nvGraphicFramePr>
          <p:cNvPr id="7" name="Chart 6"/>
          <p:cNvGraphicFramePr>
            <a:graphicFrameLocks noGrp="1"/>
          </p:cNvGraphicFramePr>
          <p:nvPr/>
        </p:nvGraphicFramePr>
        <p:xfrm>
          <a:off x="502920" y="1883664"/>
          <a:ext cx="11185855" cy="4361688"/>
        </p:xfrm>
        <a:graphic>
          <a:graphicData uri="http://schemas.openxmlformats.org/drawingml/2006/chart">
            <c:chart xmlns:c="http://schemas.openxmlformats.org/drawingml/2006/chart" r:id="rId3"/>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188 / 210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6</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Teknoloji düzeyine göre satış değeri (%) · s. 163</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Türkiye’de yıllar itibarıyla imalat sanayisinde üretilen ürünlerin teknoloji düzeyine göre satış değerinin yüzdelik dağılımında ne tür değişimler yaşanmıştır?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189 / 210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6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Teknoloji düzeyine göre satış değeri (%) · s. 163</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Türkiye’de yıllar itibarıyla imalat sanayisinde üretilen ürünlerin teknoloji düzeyine göre satış değerinin yüzdelik dağılımında ne tür değişimler yaşanmıştır? Açıklayınız.</a:t>
            </a:r>
          </a:p>
        </p:txBody>
      </p:sp>
      <p:sp>
        <p:nvSpPr>
          <p:cNvPr id="9" name="Rounded Rectangle 8"/>
          <p:cNvSpPr/>
          <p:nvPr/>
        </p:nvSpPr>
        <p:spPr>
          <a:xfrm>
            <a:off x="502920" y="2697480"/>
            <a:ext cx="547085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150815" cy="3392424"/>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Yüksek teknolojinin payı her yıl en küçüktür (%2,8-3,5); 2022'de en düşüğe iner, 2024'te 2020'deki düzeye (%3,5) döner.</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Düşük ve düşük-orta teknoloji birlikte satış değerinin üçte ikisinden fazladır (2024: %68,4).</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Düşük teknolojinin payı 2020-2023'te azalır (36,5 → 33,2); düşük-orta 2022'de en yükseğe (39) çıkar; orta-yüksek 2023-2024'te 28,1'e yükselir.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190 / 210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Teknoloji düzeyine göre satış değeri (%) · s. 163</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İmalat sanayisinde üretilen yüksek teknoloji ürünlerinin satış değerinin diğer teknoloji düzeylerine göre yüzdelik açıdan artırılmasının ülke ekonomisine etkileri neler olabilir?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191 / 210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Teknoloji düzeyine göre satış değeri (%) · s. 163</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İmalat sanayisinde üretilen yüksek teknoloji ürünlerinin satış değerinin diğer teknoloji düzeylerine göre yüzdelik açıdan artırılmasının ülke ekonomisine etkileri neler olabilir? Açıklayınız.</a:t>
            </a:r>
          </a:p>
        </p:txBody>
      </p:sp>
      <p:sp>
        <p:nvSpPr>
          <p:cNvPr id="9" name="Rounded Rectangle 8"/>
          <p:cNvSpPr/>
          <p:nvPr/>
        </p:nvSpPr>
        <p:spPr>
          <a:xfrm>
            <a:off x="502920" y="2697480"/>
            <a:ext cx="547085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150815" cy="3392424"/>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Katma değeri yüksek ürünlerin payı artar; sanayinin GSYİH'ye katkısı büyüyebilir.</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İşlenmiş ve ileri teknolojili ürün satışı (ihracat) gelirleri artabilir; bu ürünler için dışarıya bağımlılık azalabilir.</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Bilgi ve AR-GE gibi dördüncül faaliyetler ve nitelikli istihdam gelişebilir.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163</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192 / 210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10</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Yaşadığınız yerde çalışan nüfusun istihdamının daha çok hangi ekonomik faaliyet kollarında olduğu ve bu faaliyet grubunun hangi ekonomik sektörlere ait olduğunu aşağıdaki tabloya yazınız.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164-165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193 / 210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Yaşadığınız yerde çalışan nüfusun istihdamının daha çok hangi ekonomik faaliyet kollarında olduğu ve bu faaliyet grubunun hangi ekonomik sektörlere ait olduğunu aşağıdaki tabloya yazınız.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Cevap kişiseldir: yaşadığın yerde gözlediğin ya da araştırdığın faaliyet kollarını yaz (ör. ticaret, ulaşım, sanayi, eğitim).</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Her faaliyet kolunu kavram şemasındaki tanıma göre bir sektöre yerleştir.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Sayı yazacaksan kaynağını belirt; bilmediğin sayıyı yazma.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164-165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194 / 210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Almanya ve Mozambik</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11-14</a:t>
            </a:r>
          </a:p>
        </p:txBody>
      </p:sp>
      <p:sp>
        <p:nvSpPr>
          <p:cNvPr id="6" name="TextBox 5"/>
          <p:cNvSpPr txBox="1"/>
          <p:nvPr/>
        </p:nvSpPr>
        <p:spPr>
          <a:xfrm>
            <a:off x="502920" y="1353312"/>
            <a:ext cx="11185855" cy="548640"/>
          </a:xfrm>
          <a:prstGeom prst="rect">
            <a:avLst/>
          </a:prstGeom>
          <a:noFill/>
        </p:spPr>
        <p:txBody>
          <a:bodyPr wrap="square" anchor="t" lIns="73152" rIns="73152" tIns="36576" bIns="36576">
            <a:noAutofit/>
          </a:bodyPr>
          <a:lstStyle/>
          <a:p>
            <a:pPr algn="ctr">
              <a:spcBef>
                <a:spcPts val="0"/>
              </a:spcBef>
              <a:spcAft>
                <a:spcPts val="0"/>
              </a:spcAft>
            </a:pPr>
            <a:r>
              <a:rPr lang="tr-TR" sz="2400" b="1" i="0">
                <a:solidFill>
                  <a:srgbClr val="2C6E8F"/>
                </a:solidFill>
                <a:latin typeface="Calibri"/>
              </a:rPr>
              <a:t>Almanya ve Mozambik (2025)</a:t>
            </a:r>
          </a:p>
        </p:txBody>
      </p:sp>
      <p:graphicFrame>
        <p:nvGraphicFramePr>
          <p:cNvPr id="7" name="Table 6"/>
          <p:cNvGraphicFramePr>
            <a:graphicFrameLocks noGrp="1"/>
          </p:cNvGraphicFramePr>
          <p:nvPr/>
        </p:nvGraphicFramePr>
        <p:xfrm>
          <a:off x="502920" y="1993392"/>
          <a:ext cx="11164824" cy="2057400"/>
        </p:xfrm>
        <a:graphic>
          <a:graphicData uri="http://schemas.openxmlformats.org/drawingml/2006/table">
            <a:tbl>
              <a:tblPr firstRow="1" bandRow="1">
                <a:tableStyleId>{5C22544A-7EE6-4342-B048-85BDC9FD1C3A}</a:tableStyleId>
              </a:tblPr>
              <a:tblGrid>
                <a:gridCol w="2221992"/>
                <a:gridCol w="1490472"/>
                <a:gridCol w="1490472"/>
                <a:gridCol w="1490472"/>
                <a:gridCol w="1490472"/>
                <a:gridCol w="1490472"/>
                <a:gridCol w="1490472"/>
              </a:tblGrid>
              <a:tr h="777240">
                <a:tc>
                  <a:txBody>
                    <a:bodyPr wrap="square"/>
                    <a:lstStyle/>
                    <a:p>
                      <a:pPr algn="ctr">
                        <a:spcBef>
                          <a:spcPts val="0"/>
                        </a:spcBef>
                        <a:spcAft>
                          <a:spcPts val="0"/>
                        </a:spcAft>
                      </a:pPr>
                      <a:r>
                        <a:rPr lang="tr-TR" sz="15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Çalışan · birincil (%)</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Çalışan · ikincil (%)</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Çalışan · üçüncül (%)</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GSYİH · birincil (%)</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GSYİH · ikincil (%)</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GSYİH · üçüncül (%)</a:t>
                      </a:r>
                    </a:p>
                  </a:txBody>
                  <a:tcPr marL="54864" marR="54864" marT="18288" marB="18288" anchor="ctr">
                    <a:solidFill>
                      <a:srgbClr val="2C6E8F"/>
                    </a:solidFill>
                  </a:tcPr>
                </a:tc>
              </a:tr>
              <a:tr h="640080">
                <a:tc>
                  <a:txBody>
                    <a:bodyPr wrap="square"/>
                    <a:lstStyle/>
                    <a:p>
                      <a:pPr algn="l">
                        <a:spcBef>
                          <a:spcPts val="0"/>
                        </a:spcBef>
                        <a:spcAft>
                          <a:spcPts val="0"/>
                        </a:spcAft>
                      </a:pPr>
                      <a:r>
                        <a:rPr lang="tr-TR" sz="2400" b="0" i="0">
                          <a:solidFill>
                            <a:srgbClr val="262626"/>
                          </a:solidFill>
                          <a:latin typeface="Calibri"/>
                        </a:rPr>
                        <a:t>Almanya</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1,2</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26,5</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72,3</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0,9</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29,4</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69,7</a:t>
                      </a:r>
                    </a:p>
                  </a:txBody>
                  <a:tcPr marL="54864" marR="54864" marT="18288" marB="18288" anchor="ctr">
                    <a:solidFill>
                      <a:srgbClr val="FFFFFF"/>
                    </a:solidFill>
                  </a:tcPr>
                </a:tc>
              </a:tr>
              <a:tr h="640080">
                <a:tc>
                  <a:txBody>
                    <a:bodyPr wrap="square"/>
                    <a:lstStyle/>
                    <a:p>
                      <a:pPr algn="l">
                        <a:spcBef>
                          <a:spcPts val="0"/>
                        </a:spcBef>
                        <a:spcAft>
                          <a:spcPts val="0"/>
                        </a:spcAft>
                      </a:pPr>
                      <a:r>
                        <a:rPr lang="tr-TR" sz="2400" b="0" i="0">
                          <a:solidFill>
                            <a:srgbClr val="262626"/>
                          </a:solidFill>
                          <a:latin typeface="Calibri"/>
                        </a:rPr>
                        <a:t>Mozambik</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69,5</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9,1</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21,5</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29,4</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24,2</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46,4</a:t>
                      </a:r>
                    </a:p>
                  </a:txBody>
                  <a:tcPr marL="54864" marR="54864" marT="18288" marB="18288" anchor="ctr">
                    <a:solidFill>
                      <a:srgbClr val="E3ECF5"/>
                    </a:solidFill>
                  </a:tcPr>
                </a:tc>
              </a:tr>
            </a:tbl>
          </a:graphicData>
        </a:graphic>
      </p:graphicFrame>
      <p:sp>
        <p:nvSpPr>
          <p:cNvPr id="8" name="Rounded Rectangle 7"/>
          <p:cNvSpPr/>
          <p:nvPr/>
        </p:nvSpPr>
        <p:spPr>
          <a:xfrm>
            <a:off x="502920" y="4279392"/>
            <a:ext cx="11185855" cy="123444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marL="248620" indent="-248620">
              <a:spcBef>
                <a:spcPts val="0"/>
              </a:spcBef>
              <a:spcAft>
                <a:spcPts val="600"/>
              </a:spcAft>
            </a:pPr>
            <a:r>
              <a:rPr lang="tr-TR" sz="2000" b="1" i="0">
                <a:solidFill>
                  <a:srgbClr val="2C6696"/>
                </a:solidFill>
                <a:latin typeface="Calibri"/>
              </a:rPr>
              <a:t>•  </a:t>
            </a:r>
            <a:r>
              <a:rPr lang="tr-TR" sz="2000" b="0" i="0">
                <a:solidFill>
                  <a:srgbClr val="262626"/>
                </a:solidFill>
                <a:latin typeface="Calibri"/>
              </a:rPr>
              <a:t>Çalışan nüfusun sektörel dağılımı: çalışanların yüzde kaçı hangi sektörde?</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Sektörlerin GSYİH'deki payları: ülkede üretilen mal ve hizmetlerin değerinin yüzde kaçı hangi sektörden?</a:t>
            </a:r>
          </a:p>
        </p:txBody>
      </p:sp>
      <p:sp>
        <p:nvSpPr>
          <p:cNvPr id="9" name="TextBox 8"/>
          <p:cNvSpPr txBox="1"/>
          <p:nvPr/>
        </p:nvSpPr>
        <p:spPr>
          <a:xfrm>
            <a:off x="502920" y="5605272"/>
            <a:ext cx="11185855" cy="640080"/>
          </a:xfrm>
          <a:prstGeom prst="rect">
            <a:avLst/>
          </a:prstGeom>
          <a:noFill/>
        </p:spPr>
        <p:txBody>
          <a:bodyPr wrap="square" anchor="t" lIns="73152" rIns="73152" tIns="36576" bIns="36576">
            <a:noAutofit/>
          </a:bodyPr>
          <a:lstStyle/>
          <a:p>
            <a:pPr algn="l">
              <a:spcBef>
                <a:spcPts val="0"/>
              </a:spcBef>
              <a:spcAft>
                <a:spcPts val="0"/>
              </a:spcAft>
            </a:pPr>
            <a:r>
              <a:rPr lang="tr-TR" sz="1500" b="0" i="1">
                <a:solidFill>
                  <a:srgbClr val="767676"/>
                </a:solidFill>
                <a:latin typeface="Calibri"/>
              </a:rPr>
              <a:t>Belirli bir zaman diliminde (genellikle 1 yılda) bir ülkenin coğrafi sınırları içerisinde üretilmiş bütün mal ve hizmetlerin piyasa fiyatlarıyla değerlendirilmiş hâli gayrisafi yurt içi hasıla (GSYİH) olarak adlandırılır.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195 / 210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11</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11</a:t>
            </a:r>
          </a:p>
        </p:txBody>
      </p:sp>
      <p:sp>
        <p:nvSpPr>
          <p:cNvPr id="6" name="Rounded Rectangle 5"/>
          <p:cNvSpPr/>
          <p:nvPr/>
        </p:nvSpPr>
        <p:spPr>
          <a:xfrm>
            <a:off x="502920" y="1261872"/>
            <a:ext cx="11185855" cy="201168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Verilen ülkelerdeki çalışan nüfusun sektörel dağılımı ile sektörlerin gayrisafi yurt içi hasıladaki (GSYİH) paylarına ait verilerden yararlanarak aşağıdaki pasta grafiklerini oluşturunuz.</a:t>
            </a:r>
          </a:p>
        </p:txBody>
      </p:sp>
      <p:sp>
        <p:nvSpPr>
          <p:cNvPr id="7" name="TextBox 6"/>
          <p:cNvSpPr txBox="1"/>
          <p:nvPr/>
        </p:nvSpPr>
        <p:spPr>
          <a:xfrm>
            <a:off x="685800" y="3502152"/>
            <a:ext cx="10820095" cy="2651760"/>
          </a:xfrm>
          <a:prstGeom prst="rect">
            <a:avLst/>
          </a:prstGeom>
          <a:noFill/>
        </p:spPr>
        <p:txBody>
          <a:bodyPr wrap="square" anchor="t" lIns="73152" rIns="73152" tIns="36576" bIns="36576">
            <a:noAutofit/>
          </a:bodyPr>
          <a:lstStyle/>
          <a:p>
            <a:pPr algn="l" marL="273482" indent="-273482">
              <a:spcBef>
                <a:spcPts val="0"/>
              </a:spcBef>
              <a:spcAft>
                <a:spcPts val="800"/>
              </a:spcAft>
            </a:pPr>
            <a:r>
              <a:rPr lang="tr-TR" sz="2200" b="1" i="0">
                <a:solidFill>
                  <a:srgbClr val="2C6E8F"/>
                </a:solidFill>
                <a:latin typeface="Calibri"/>
              </a:rPr>
              <a:t>•  </a:t>
            </a:r>
            <a:r>
              <a:rPr lang="tr-TR" sz="2200" b="0" i="0">
                <a:solidFill>
                  <a:srgbClr val="262626"/>
                </a:solidFill>
                <a:latin typeface="Calibri"/>
              </a:rPr>
              <a:t>Solda çalışan nüfus (Almanya, Mozambik), sağda GSYİH payları (Almanya, Mozambik)</a:t>
            </a:r>
          </a:p>
          <a:p>
            <a:pPr algn="l" marL="273482" indent="-273482">
              <a:spcBef>
                <a:spcPts val="0"/>
              </a:spcBef>
              <a:spcAft>
                <a:spcPts val="800"/>
              </a:spcAft>
            </a:pPr>
            <a:r>
              <a:rPr lang="tr-TR" sz="2200" b="1" i="0">
                <a:solidFill>
                  <a:srgbClr val="2C6E8F"/>
                </a:solidFill>
                <a:latin typeface="Calibri"/>
              </a:rPr>
              <a:t>•  </a:t>
            </a:r>
            <a:r>
              <a:rPr lang="tr-TR" sz="2200" b="0" i="0">
                <a:solidFill>
                  <a:srgbClr val="262626"/>
                </a:solidFill>
                <a:latin typeface="Calibri"/>
              </a:rPr>
              <a:t>Yüzde × 3,6 = dilimin açısı; tarım yeşil · sanayi kırmızı · hizmet mavi</a:t>
            </a:r>
          </a:p>
          <a:p>
            <a:pPr algn="l" marL="273482" indent="-273482">
              <a:spcBef>
                <a:spcPts val="0"/>
              </a:spcBef>
              <a:spcAft>
                <a:spcPts val="0"/>
              </a:spcAft>
            </a:pPr>
            <a:r>
              <a:rPr lang="tr-TR" sz="2200" b="1" i="0">
                <a:solidFill>
                  <a:srgbClr val="2C6E8F"/>
                </a:solidFill>
                <a:latin typeface="Calibri"/>
              </a:rPr>
              <a:t>•  </a:t>
            </a:r>
            <a:r>
              <a:rPr lang="tr-TR" sz="2200" b="0" i="0">
                <a:solidFill>
                  <a:srgbClr val="262626"/>
                </a:solidFill>
                <a:latin typeface="Calibri"/>
              </a:rPr>
              <a:t>Her pastanın altına ülke adını ve yılı yaz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196 / 210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25296"/>
            <a:ext cx="11185855" cy="566928"/>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250" b="1" i="0">
                <a:solidFill>
                  <a:srgbClr val="262626"/>
                </a:solidFill>
                <a:latin typeface="Calibri"/>
              </a:rPr>
              <a:t>Verilen ülkelerdeki çalışan nüfusun sektörel dağılımı ile sektörlerin gayrisafi yurt içi hasıladaki (GSYİH) paylarına ait verilerden yararlanarak aşağıdaki pasta grafiklerini oluşturunuz.</a:t>
            </a:r>
          </a:p>
        </p:txBody>
      </p:sp>
      <p:sp>
        <p:nvSpPr>
          <p:cNvPr id="7" name="TextBox 6"/>
          <p:cNvSpPr txBox="1"/>
          <p:nvPr/>
        </p:nvSpPr>
        <p:spPr>
          <a:xfrm>
            <a:off x="502920" y="1883664"/>
            <a:ext cx="5524346"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2C6E8F"/>
                </a:solidFill>
                <a:latin typeface="Calibri"/>
              </a:rPr>
              <a:t>Çalışan nüfusun sektörel dağılımı</a:t>
            </a:r>
          </a:p>
        </p:txBody>
      </p:sp>
      <p:sp>
        <p:nvSpPr>
          <p:cNvPr id="8" name="TextBox 7"/>
          <p:cNvSpPr txBox="1"/>
          <p:nvPr/>
        </p:nvSpPr>
        <p:spPr>
          <a:xfrm>
            <a:off x="6164426" y="1883664"/>
            <a:ext cx="5524346"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2C6E8F"/>
                </a:solidFill>
                <a:latin typeface="Calibri"/>
              </a:rPr>
              <a:t>Sektörlerin GSYİH'deki payları</a:t>
            </a:r>
          </a:p>
        </p:txBody>
      </p:sp>
      <p:graphicFrame>
        <p:nvGraphicFramePr>
          <p:cNvPr id="9" name="Chart 8"/>
          <p:cNvGraphicFramePr>
            <a:graphicFrameLocks noGrp="1"/>
          </p:cNvGraphicFramePr>
          <p:nvPr/>
        </p:nvGraphicFramePr>
        <p:xfrm>
          <a:off x="502920" y="2295144"/>
          <a:ext cx="2693593" cy="3950208"/>
        </p:xfrm>
        <a:graphic>
          <a:graphicData uri="http://schemas.openxmlformats.org/drawingml/2006/chart">
            <c:chart xmlns:c="http://schemas.openxmlformats.org/drawingml/2006/chart" r:id="rId3"/>
          </a:graphicData>
        </a:graphic>
      </p:graphicFrame>
      <p:graphicFrame>
        <p:nvGraphicFramePr>
          <p:cNvPr id="10" name="Chart 9"/>
          <p:cNvGraphicFramePr>
            <a:graphicFrameLocks noGrp="1"/>
          </p:cNvGraphicFramePr>
          <p:nvPr/>
        </p:nvGraphicFramePr>
        <p:xfrm>
          <a:off x="3333673" y="2295144"/>
          <a:ext cx="2693593" cy="3950208"/>
        </p:xfrm>
        <a:graphic>
          <a:graphicData uri="http://schemas.openxmlformats.org/drawingml/2006/chart">
            <c:chart xmlns:c="http://schemas.openxmlformats.org/drawingml/2006/chart" r:id="rId4"/>
          </a:graphicData>
        </a:graphic>
      </p:graphicFrame>
      <p:graphicFrame>
        <p:nvGraphicFramePr>
          <p:cNvPr id="11" name="Chart 10"/>
          <p:cNvGraphicFramePr>
            <a:graphicFrameLocks noGrp="1"/>
          </p:cNvGraphicFramePr>
          <p:nvPr/>
        </p:nvGraphicFramePr>
        <p:xfrm>
          <a:off x="6164426" y="2295144"/>
          <a:ext cx="2693593" cy="3950208"/>
        </p:xfrm>
        <a:graphic>
          <a:graphicData uri="http://schemas.openxmlformats.org/drawingml/2006/chart">
            <c:chart xmlns:c="http://schemas.openxmlformats.org/drawingml/2006/chart" r:id="rId5"/>
          </a:graphicData>
        </a:graphic>
      </p:graphicFrame>
      <p:graphicFrame>
        <p:nvGraphicFramePr>
          <p:cNvPr id="12" name="Chart 11"/>
          <p:cNvGraphicFramePr>
            <a:graphicFrameLocks noGrp="1"/>
          </p:cNvGraphicFramePr>
          <p:nvPr/>
        </p:nvGraphicFramePr>
        <p:xfrm>
          <a:off x="8995179" y="2295144"/>
          <a:ext cx="2693593" cy="3950208"/>
        </p:xfrm>
        <a:graphic>
          <a:graphicData uri="http://schemas.openxmlformats.org/drawingml/2006/chart">
            <c:chart xmlns:c="http://schemas.openxmlformats.org/drawingml/2006/chart" r:id="rId6"/>
          </a:graphicData>
        </a:graphic>
      </p:graphicFrame>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197 / 210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12</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12</a:t>
            </a:r>
          </a:p>
        </p:txBody>
      </p:sp>
      <p:sp>
        <p:nvSpPr>
          <p:cNvPr id="6" name="TextBox 5"/>
          <p:cNvSpPr txBox="1"/>
          <p:nvPr/>
        </p:nvSpPr>
        <p:spPr>
          <a:xfrm>
            <a:off x="6751015" y="1261872"/>
            <a:ext cx="4937760" cy="685800"/>
          </a:xfrm>
          <a:prstGeom prst="rect">
            <a:avLst/>
          </a:prstGeom>
          <a:noFill/>
        </p:spPr>
        <p:txBody>
          <a:bodyPr wrap="square" anchor="t" lIns="73152" rIns="73152" tIns="36576" bIns="36576">
            <a:noAutofit/>
          </a:bodyPr>
          <a:lstStyle/>
          <a:p>
            <a:pPr algn="ctr">
              <a:spcBef>
                <a:spcPts val="0"/>
              </a:spcBef>
              <a:spcAft>
                <a:spcPts val="0"/>
              </a:spcAft>
            </a:pPr>
            <a:r>
              <a:rPr lang="tr-TR" sz="1300" b="1" i="0">
                <a:solidFill>
                  <a:srgbClr val="2C6E8F"/>
                </a:solidFill>
                <a:latin typeface="Calibri"/>
              </a:rPr>
              <a:t>Almanya ve Mozambik (%) · 2025 · s. 166</a:t>
            </a:r>
          </a:p>
        </p:txBody>
      </p:sp>
      <p:graphicFrame>
        <p:nvGraphicFramePr>
          <p:cNvPr id="7" name="Table 6"/>
          <p:cNvGraphicFramePr>
            <a:graphicFrameLocks noGrp="1"/>
          </p:cNvGraphicFramePr>
          <p:nvPr/>
        </p:nvGraphicFramePr>
        <p:xfrm>
          <a:off x="6751015" y="1993392"/>
          <a:ext cx="4937757" cy="2468880"/>
        </p:xfrm>
        <a:graphic>
          <a:graphicData uri="http://schemas.openxmlformats.org/drawingml/2006/table">
            <a:tbl>
              <a:tblPr firstRow="1" bandRow="1">
                <a:tableStyleId>{5C22544A-7EE6-4342-B048-85BDC9FD1C3A}</a:tableStyleId>
              </a:tblPr>
              <a:tblGrid>
                <a:gridCol w="2142801"/>
                <a:gridCol w="931652"/>
                <a:gridCol w="931652"/>
                <a:gridCol w="931652"/>
              </a:tblGrid>
              <a:tr h="457200">
                <a:tc>
                  <a:txBody>
                    <a:bodyPr wrap="square"/>
                    <a:lstStyle/>
                    <a:p>
                      <a:pPr algn="ctr">
                        <a:spcBef>
                          <a:spcPts val="0"/>
                        </a:spcBef>
                        <a:spcAft>
                          <a:spcPts val="0"/>
                        </a:spcAft>
                      </a:pP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Bir.</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İki.</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Üç.</a:t>
                      </a:r>
                    </a:p>
                  </a:txBody>
                  <a:tcPr marL="54864" marR="54864" marT="18288" marB="18288" anchor="ctr">
                    <a:solidFill>
                      <a:srgbClr val="2C6E8F"/>
                    </a:solidFill>
                  </a:tcPr>
                </a:tc>
              </a:tr>
              <a:tr h="502920">
                <a:tc>
                  <a:txBody>
                    <a:bodyPr wrap="square"/>
                    <a:lstStyle/>
                    <a:p>
                      <a:pPr algn="l">
                        <a:spcBef>
                          <a:spcPts val="0"/>
                        </a:spcBef>
                        <a:spcAft>
                          <a:spcPts val="0"/>
                        </a:spcAft>
                      </a:pPr>
                      <a:r>
                        <a:rPr lang="tr-TR" sz="1500" b="0" i="0">
                          <a:solidFill>
                            <a:srgbClr val="262626"/>
                          </a:solidFill>
                          <a:latin typeface="Calibri"/>
                        </a:rPr>
                        <a:t>Alm. çalışan</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1,2</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26,5</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72,3</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Alm. GSYİH</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0,9</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29,4</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69,7</a:t>
                      </a:r>
                    </a:p>
                  </a:txBody>
                  <a:tcPr marL="54864" marR="54864" marT="18288" marB="18288" anchor="ctr">
                    <a:solidFill>
                      <a:srgbClr val="E3ECF5"/>
                    </a:solidFill>
                  </a:tcPr>
                </a:tc>
              </a:tr>
              <a:tr h="502920">
                <a:tc>
                  <a:txBody>
                    <a:bodyPr wrap="square"/>
                    <a:lstStyle/>
                    <a:p>
                      <a:pPr algn="l">
                        <a:spcBef>
                          <a:spcPts val="0"/>
                        </a:spcBef>
                        <a:spcAft>
                          <a:spcPts val="0"/>
                        </a:spcAft>
                      </a:pPr>
                      <a:r>
                        <a:rPr lang="tr-TR" sz="1500" b="0" i="0">
                          <a:solidFill>
                            <a:srgbClr val="262626"/>
                          </a:solidFill>
                          <a:latin typeface="Calibri"/>
                        </a:rPr>
                        <a:t>Moz. çalışan</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69,5</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9,1</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21,5</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Moz. GSYİH</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29,4</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24,2</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46,4</a:t>
                      </a:r>
                    </a:p>
                  </a:txBody>
                  <a:tcPr marL="54864" marR="54864" marT="18288" marB="18288" anchor="ctr">
                    <a:solidFill>
                      <a:srgbClr val="E3ECF5"/>
                    </a:solidFill>
                  </a:tcPr>
                </a:tc>
              </a:tr>
            </a:tbl>
          </a:graphicData>
        </a:graphic>
      </p:graphicFrame>
      <p:sp>
        <p:nvSpPr>
          <p:cNvPr id="8" name="Rounded Rectangle 7"/>
          <p:cNvSpPr/>
          <p:nvPr/>
        </p:nvSpPr>
        <p:spPr>
          <a:xfrm>
            <a:off x="502920" y="1261872"/>
            <a:ext cx="601949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Verilen ülkelerde çalışan nüfusun sektörel dağılımı ile bu sektörlerin ülkelerin GSYİH'deki yüzdesi arasında ne tür farklılıklar bulunmaktadır?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198 / 210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751015" y="1261872"/>
            <a:ext cx="4937760" cy="685800"/>
          </a:xfrm>
          <a:prstGeom prst="rect">
            <a:avLst/>
          </a:prstGeom>
          <a:noFill/>
        </p:spPr>
        <p:txBody>
          <a:bodyPr wrap="square" anchor="t" lIns="73152" rIns="73152" tIns="36576" bIns="36576">
            <a:noAutofit/>
          </a:bodyPr>
          <a:lstStyle/>
          <a:p>
            <a:pPr algn="ctr">
              <a:spcBef>
                <a:spcPts val="0"/>
              </a:spcBef>
              <a:spcAft>
                <a:spcPts val="0"/>
              </a:spcAft>
            </a:pPr>
            <a:r>
              <a:rPr lang="tr-TR" sz="1300" b="1" i="0">
                <a:solidFill>
                  <a:srgbClr val="2C6E8F"/>
                </a:solidFill>
                <a:latin typeface="Calibri"/>
              </a:rPr>
              <a:t>Almanya ve Mozambik (%) · 2025 · s. 166</a:t>
            </a:r>
          </a:p>
        </p:txBody>
      </p:sp>
      <p:graphicFrame>
        <p:nvGraphicFramePr>
          <p:cNvPr id="7" name="Table 6"/>
          <p:cNvGraphicFramePr>
            <a:graphicFrameLocks noGrp="1"/>
          </p:cNvGraphicFramePr>
          <p:nvPr/>
        </p:nvGraphicFramePr>
        <p:xfrm>
          <a:off x="6751015" y="1993392"/>
          <a:ext cx="4937757" cy="2468880"/>
        </p:xfrm>
        <a:graphic>
          <a:graphicData uri="http://schemas.openxmlformats.org/drawingml/2006/table">
            <a:tbl>
              <a:tblPr firstRow="1" bandRow="1">
                <a:tableStyleId>{5C22544A-7EE6-4342-B048-85BDC9FD1C3A}</a:tableStyleId>
              </a:tblPr>
              <a:tblGrid>
                <a:gridCol w="2142801"/>
                <a:gridCol w="931652"/>
                <a:gridCol w="931652"/>
                <a:gridCol w="931652"/>
              </a:tblGrid>
              <a:tr h="457200">
                <a:tc>
                  <a:txBody>
                    <a:bodyPr wrap="square"/>
                    <a:lstStyle/>
                    <a:p>
                      <a:pPr algn="ctr">
                        <a:spcBef>
                          <a:spcPts val="0"/>
                        </a:spcBef>
                        <a:spcAft>
                          <a:spcPts val="0"/>
                        </a:spcAft>
                      </a:pP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Bir.</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İki.</a:t>
                      </a:r>
                    </a:p>
                  </a:txBody>
                  <a:tcPr marL="54864" marR="54864" marT="18288" marB="18288" anchor="ctr">
                    <a:solidFill>
                      <a:srgbClr val="2C6E8F"/>
                    </a:solidFill>
                  </a:tcPr>
                </a:tc>
                <a:tc>
                  <a:txBody>
                    <a:bodyPr wrap="square"/>
                    <a:lstStyle/>
                    <a:p>
                      <a:pPr algn="ctr">
                        <a:spcBef>
                          <a:spcPts val="0"/>
                        </a:spcBef>
                        <a:spcAft>
                          <a:spcPts val="0"/>
                        </a:spcAft>
                      </a:pPr>
                      <a:r>
                        <a:rPr lang="tr-TR" sz="1300" b="1" i="0">
                          <a:solidFill>
                            <a:srgbClr val="FFFFFF"/>
                          </a:solidFill>
                          <a:latin typeface="Calibri"/>
                        </a:rPr>
                        <a:t>Üç.</a:t>
                      </a:r>
                    </a:p>
                  </a:txBody>
                  <a:tcPr marL="54864" marR="54864" marT="18288" marB="18288" anchor="ctr">
                    <a:solidFill>
                      <a:srgbClr val="2C6E8F"/>
                    </a:solidFill>
                  </a:tcPr>
                </a:tc>
              </a:tr>
              <a:tr h="502920">
                <a:tc>
                  <a:txBody>
                    <a:bodyPr wrap="square"/>
                    <a:lstStyle/>
                    <a:p>
                      <a:pPr algn="l">
                        <a:spcBef>
                          <a:spcPts val="0"/>
                        </a:spcBef>
                        <a:spcAft>
                          <a:spcPts val="0"/>
                        </a:spcAft>
                      </a:pPr>
                      <a:r>
                        <a:rPr lang="tr-TR" sz="1500" b="0" i="0">
                          <a:solidFill>
                            <a:srgbClr val="262626"/>
                          </a:solidFill>
                          <a:latin typeface="Calibri"/>
                        </a:rPr>
                        <a:t>Alm. çalışan</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1,2</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26,5</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72,3</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Alm. GSYİH</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0,9</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29,4</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69,7</a:t>
                      </a:r>
                    </a:p>
                  </a:txBody>
                  <a:tcPr marL="54864" marR="54864" marT="18288" marB="18288" anchor="ctr">
                    <a:solidFill>
                      <a:srgbClr val="E3ECF5"/>
                    </a:solidFill>
                  </a:tcPr>
                </a:tc>
              </a:tr>
              <a:tr h="502920">
                <a:tc>
                  <a:txBody>
                    <a:bodyPr wrap="square"/>
                    <a:lstStyle/>
                    <a:p>
                      <a:pPr algn="l">
                        <a:spcBef>
                          <a:spcPts val="0"/>
                        </a:spcBef>
                        <a:spcAft>
                          <a:spcPts val="0"/>
                        </a:spcAft>
                      </a:pPr>
                      <a:r>
                        <a:rPr lang="tr-TR" sz="1500" b="0" i="0">
                          <a:solidFill>
                            <a:srgbClr val="262626"/>
                          </a:solidFill>
                          <a:latin typeface="Calibri"/>
                        </a:rPr>
                        <a:t>Moz. çalışan</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69,5</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9,1</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21,5</a:t>
                      </a:r>
                    </a:p>
                  </a:txBody>
                  <a:tcPr marL="54864" marR="54864" marT="18288" marB="18288" anchor="ctr">
                    <a:solidFill>
                      <a:srgbClr val="FFFFFF"/>
                    </a:solidFill>
                  </a:tcPr>
                </a:tc>
              </a:tr>
              <a:tr h="502920">
                <a:tc>
                  <a:txBody>
                    <a:bodyPr wrap="square"/>
                    <a:lstStyle/>
                    <a:p>
                      <a:pPr algn="l">
                        <a:spcBef>
                          <a:spcPts val="0"/>
                        </a:spcBef>
                        <a:spcAft>
                          <a:spcPts val="0"/>
                        </a:spcAft>
                      </a:pPr>
                      <a:r>
                        <a:rPr lang="tr-TR" sz="1500" b="0" i="0">
                          <a:solidFill>
                            <a:srgbClr val="262626"/>
                          </a:solidFill>
                          <a:latin typeface="Calibri"/>
                        </a:rPr>
                        <a:t>Moz. GSYİH</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29,4</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24,2</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46,4</a:t>
                      </a:r>
                    </a:p>
                  </a:txBody>
                  <a:tcPr marL="54864" marR="54864" marT="18288" marB="18288" anchor="ctr">
                    <a:solidFill>
                      <a:srgbClr val="E3ECF5"/>
                    </a:solidFill>
                  </a:tcPr>
                </a:tc>
              </a:tr>
            </a:tbl>
          </a:graphicData>
        </a:graphic>
      </p:graphicFrame>
      <p:sp>
        <p:nvSpPr>
          <p:cNvPr id="8" name="Rounded Rectangle 7"/>
          <p:cNvSpPr/>
          <p:nvPr/>
        </p:nvSpPr>
        <p:spPr>
          <a:xfrm>
            <a:off x="502920" y="1261872"/>
            <a:ext cx="601949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Verilen ülkelerde çalışan nüfusun sektörel dağılımı ile bu sektörlerin ülkelerin GSYİH'deki yüzdesi arasında ne tür farklılıklar bulunmaktadır? Açıklayınız.</a:t>
            </a:r>
          </a:p>
        </p:txBody>
      </p:sp>
      <p:sp>
        <p:nvSpPr>
          <p:cNvPr id="9" name="Rounded Rectangle 8"/>
          <p:cNvSpPr/>
          <p:nvPr/>
        </p:nvSpPr>
        <p:spPr>
          <a:xfrm>
            <a:off x="502920" y="2697480"/>
            <a:ext cx="601949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699455" cy="3392424"/>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Almanya: iki dağılım birbirine yakındır (birincil 1,2 ↔ 0,9; ikincil 26,5 ↔ 29,4; üçüncül 72,3 ↔ 69,7).</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Mozambik: çalışanların %69,5'i birincildedir ama birincil GSYİH'nin yalnız %29,4'ünü üretir.</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Mozambik'te çalışanların %21,5'i üçüncüldedir ama üçüncül GSYİH'nin %46,4'ünü, %9,1'lik ikincil %24,2'sini üretir.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199 / 210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13</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13</a:t>
            </a:r>
          </a:p>
        </p:txBody>
      </p:sp>
      <p:sp>
        <p:nvSpPr>
          <p:cNvPr id="6" name="Rounded Rectangle 5"/>
          <p:cNvSpPr/>
          <p:nvPr/>
        </p:nvSpPr>
        <p:spPr>
          <a:xfrm>
            <a:off x="502920" y="1243584"/>
            <a:ext cx="11185855" cy="7772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Verilen ülkelerde çalışan nüfusun sektörel dağılımı ile bu sektörlerin ülkelerin GSYİH'deki yüzdesi arasındaki farklılıktan yararlanarak ülkeleri aşağıda verilen bilgiler açısından karşılaştırınız.</a:t>
            </a:r>
          </a:p>
        </p:txBody>
      </p:sp>
      <p:graphicFrame>
        <p:nvGraphicFramePr>
          <p:cNvPr id="7" name="Table 6"/>
          <p:cNvGraphicFramePr>
            <a:graphicFrameLocks noGrp="1"/>
          </p:cNvGraphicFramePr>
          <p:nvPr/>
        </p:nvGraphicFramePr>
        <p:xfrm>
          <a:off x="502920" y="2112264"/>
          <a:ext cx="11183112" cy="3657600"/>
        </p:xfrm>
        <a:graphic>
          <a:graphicData uri="http://schemas.openxmlformats.org/drawingml/2006/table">
            <a:tbl>
              <a:tblPr firstRow="1" bandRow="1">
                <a:tableStyleId>{5C22544A-7EE6-4342-B048-85BDC9FD1C3A}</a:tableStyleId>
              </a:tblPr>
              <a:tblGrid>
                <a:gridCol w="7708392"/>
                <a:gridCol w="1737360"/>
                <a:gridCol w="1737360"/>
              </a:tblGrid>
              <a:tr h="457200">
                <a:tc>
                  <a:txBody>
                    <a:bodyPr wrap="square"/>
                    <a:lstStyle/>
                    <a:p>
                      <a:pPr algn="ctr">
                        <a:spcBef>
                          <a:spcPts val="0"/>
                        </a:spcBef>
                        <a:spcAft>
                          <a:spcPts val="0"/>
                        </a:spcAft>
                      </a:pPr>
                      <a:r>
                        <a:rPr lang="tr-TR" sz="1500" b="1" i="0">
                          <a:solidFill>
                            <a:srgbClr val="FFFFFF"/>
                          </a:solidFill>
                          <a:latin typeface="Calibri"/>
                        </a:rPr>
                        <a:t>Bilgiler</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Almanya</a:t>
                      </a: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Mozambik</a:t>
                      </a:r>
                    </a:p>
                  </a:txBody>
                  <a:tcPr marL="54864" marR="54864" marT="18288" marB="18288" anchor="ctr">
                    <a:solidFill>
                      <a:srgbClr val="2C6E8F"/>
                    </a:solidFill>
                  </a:tcPr>
                </a:tc>
              </a:tr>
              <a:tr h="457200">
                <a:tc>
                  <a:txBody>
                    <a:bodyPr wrap="square"/>
                    <a:lstStyle/>
                    <a:p>
                      <a:pPr algn="l">
                        <a:spcBef>
                          <a:spcPts val="0"/>
                        </a:spcBef>
                        <a:spcAft>
                          <a:spcPts val="0"/>
                        </a:spcAft>
                      </a:pPr>
                      <a:r>
                        <a:rPr lang="tr-TR" sz="1600" b="0" i="0">
                          <a:solidFill>
                            <a:srgbClr val="262626"/>
                          </a:solidFill>
                          <a:latin typeface="Calibri"/>
                        </a:rPr>
                        <a:t>Yıllık gayrisafi millî hasılası (GSMH) düşük</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457200">
                <a:tc>
                  <a:txBody>
                    <a:bodyPr wrap="square"/>
                    <a:lstStyle/>
                    <a:p>
                      <a:pPr algn="l">
                        <a:spcBef>
                          <a:spcPts val="0"/>
                        </a:spcBef>
                        <a:spcAft>
                          <a:spcPts val="0"/>
                        </a:spcAft>
                      </a:pPr>
                      <a:r>
                        <a:rPr lang="tr-TR" sz="1600" b="0" i="0">
                          <a:solidFill>
                            <a:srgbClr val="262626"/>
                          </a:solidFill>
                          <a:latin typeface="Calibri"/>
                        </a:rPr>
                        <a:t>Katma değeri yüksek olan ürünlerin üretimi fazla</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457200">
                <a:tc>
                  <a:txBody>
                    <a:bodyPr wrap="square"/>
                    <a:lstStyle/>
                    <a:p>
                      <a:pPr algn="l">
                        <a:spcBef>
                          <a:spcPts val="0"/>
                        </a:spcBef>
                        <a:spcAft>
                          <a:spcPts val="0"/>
                        </a:spcAft>
                      </a:pPr>
                      <a:r>
                        <a:rPr lang="tr-TR" sz="1600" b="0" i="0">
                          <a:solidFill>
                            <a:srgbClr val="262626"/>
                          </a:solidFill>
                          <a:latin typeface="Calibri"/>
                        </a:rPr>
                        <a:t>Dış satım (ihracat) gelirleri düşük</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457200">
                <a:tc>
                  <a:txBody>
                    <a:bodyPr wrap="square"/>
                    <a:lstStyle/>
                    <a:p>
                      <a:pPr algn="l">
                        <a:spcBef>
                          <a:spcPts val="0"/>
                        </a:spcBef>
                        <a:spcAft>
                          <a:spcPts val="0"/>
                        </a:spcAft>
                      </a:pPr>
                      <a:r>
                        <a:rPr lang="tr-TR" sz="1600" b="0" i="0">
                          <a:solidFill>
                            <a:srgbClr val="262626"/>
                          </a:solidFill>
                          <a:latin typeface="Calibri"/>
                        </a:rPr>
                        <a:t>İstihdam oranı fazla</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457200">
                <a:tc>
                  <a:txBody>
                    <a:bodyPr wrap="square"/>
                    <a:lstStyle/>
                    <a:p>
                      <a:pPr algn="l">
                        <a:spcBef>
                          <a:spcPts val="0"/>
                        </a:spcBef>
                        <a:spcAft>
                          <a:spcPts val="0"/>
                        </a:spcAft>
                      </a:pPr>
                      <a:r>
                        <a:rPr lang="tr-TR" sz="1600" b="0" i="0">
                          <a:solidFill>
                            <a:srgbClr val="262626"/>
                          </a:solidFill>
                          <a:latin typeface="Calibri"/>
                        </a:rPr>
                        <a:t>Dış alımda (ithalat) ham madde ve ara mal ürünlerin alımı fazla</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457200">
                <a:tc>
                  <a:txBody>
                    <a:bodyPr wrap="square"/>
                    <a:lstStyle/>
                    <a:p>
                      <a:pPr algn="l">
                        <a:spcBef>
                          <a:spcPts val="0"/>
                        </a:spcBef>
                        <a:spcAft>
                          <a:spcPts val="0"/>
                        </a:spcAft>
                      </a:pPr>
                      <a:r>
                        <a:rPr lang="tr-TR" sz="1450" b="0" i="0">
                          <a:solidFill>
                            <a:srgbClr val="262626"/>
                          </a:solidFill>
                          <a:latin typeface="Calibri"/>
                        </a:rPr>
                        <a:t>Dış ticaret dengesi (dış satımdan elde edilen gelir ile dış alıma ödenen gider arası fark) daha düzenli</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ECF5"/>
                    </a:solidFill>
                  </a:tcPr>
                </a:tc>
              </a:tr>
              <a:tr h="457200">
                <a:tc>
                  <a:txBody>
                    <a:bodyPr wrap="square"/>
                    <a:lstStyle/>
                    <a:p>
                      <a:pPr algn="l">
                        <a:spcBef>
                          <a:spcPts val="0"/>
                        </a:spcBef>
                        <a:spcAft>
                          <a:spcPts val="0"/>
                        </a:spcAft>
                      </a:pPr>
                      <a:r>
                        <a:rPr lang="tr-TR" sz="1600" b="0" i="0">
                          <a:solidFill>
                            <a:srgbClr val="262626"/>
                          </a:solidFill>
                          <a:latin typeface="Calibri"/>
                        </a:rPr>
                        <a:t>Kişi başına düşen millî gelir daha yüksek</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200 / 210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7772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Verilen ülkelerde çalışan nüfusun sektörel dağılımı ile bu sektörlerin ülkelerin GSYİH'deki yüzdesi arasındaki farklılıktan yararlanarak ülkeleri aşağıda verilen bilgiler açısından karşılaştırınız.</a:t>
            </a:r>
          </a:p>
        </p:txBody>
      </p:sp>
      <p:graphicFrame>
        <p:nvGraphicFramePr>
          <p:cNvPr id="7" name="Table 6"/>
          <p:cNvGraphicFramePr>
            <a:graphicFrameLocks noGrp="1"/>
          </p:cNvGraphicFramePr>
          <p:nvPr/>
        </p:nvGraphicFramePr>
        <p:xfrm>
          <a:off x="502920" y="2112264"/>
          <a:ext cx="11183112" cy="3657600"/>
        </p:xfrm>
        <a:graphic>
          <a:graphicData uri="http://schemas.openxmlformats.org/drawingml/2006/table">
            <a:tbl>
              <a:tblPr firstRow="1" bandRow="1">
                <a:tableStyleId>{5C22544A-7EE6-4342-B048-85BDC9FD1C3A}</a:tableStyleId>
              </a:tblPr>
              <a:tblGrid>
                <a:gridCol w="7708392"/>
                <a:gridCol w="1737360"/>
                <a:gridCol w="1737360"/>
              </a:tblGrid>
              <a:tr h="457200">
                <a:tc>
                  <a:txBody>
                    <a:bodyPr wrap="square"/>
                    <a:lstStyle/>
                    <a:p>
                      <a:pPr algn="ctr">
                        <a:spcBef>
                          <a:spcPts val="0"/>
                        </a:spcBef>
                        <a:spcAft>
                          <a:spcPts val="0"/>
                        </a:spcAft>
                      </a:pPr>
                      <a:r>
                        <a:rPr lang="tr-TR" sz="1500" b="1" i="0">
                          <a:solidFill>
                            <a:srgbClr val="FFFFFF"/>
                          </a:solidFill>
                          <a:latin typeface="Calibri"/>
                        </a:rPr>
                        <a:t>Bilgiler</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Almanya</a:t>
                      </a:r>
                    </a:p>
                  </a:txBody>
                  <a:tcPr marL="54864" marR="54864" marT="18288" marB="18288" anchor="ctr">
                    <a:solidFill>
                      <a:srgbClr val="2E7D32"/>
                    </a:solidFill>
                  </a:tcPr>
                </a:tc>
                <a:tc>
                  <a:txBody>
                    <a:bodyPr wrap="square"/>
                    <a:lstStyle/>
                    <a:p>
                      <a:pPr algn="ctr">
                        <a:spcBef>
                          <a:spcPts val="0"/>
                        </a:spcBef>
                        <a:spcAft>
                          <a:spcPts val="0"/>
                        </a:spcAft>
                      </a:pPr>
                      <a:r>
                        <a:rPr lang="tr-TR" sz="1500" b="1" i="0">
                          <a:solidFill>
                            <a:srgbClr val="FFFFFF"/>
                          </a:solidFill>
                          <a:latin typeface="Calibri"/>
                        </a:rPr>
                        <a:t>Mozambik</a:t>
                      </a:r>
                    </a:p>
                  </a:txBody>
                  <a:tcPr marL="54864" marR="54864" marT="18288" marB="18288" anchor="ctr">
                    <a:solidFill>
                      <a:srgbClr val="2E7D32"/>
                    </a:solidFill>
                  </a:tcPr>
                </a:tc>
              </a:tr>
              <a:tr h="457200">
                <a:tc>
                  <a:txBody>
                    <a:bodyPr wrap="square"/>
                    <a:lstStyle/>
                    <a:p>
                      <a:pPr algn="l">
                        <a:spcBef>
                          <a:spcPts val="0"/>
                        </a:spcBef>
                        <a:spcAft>
                          <a:spcPts val="0"/>
                        </a:spcAft>
                      </a:pPr>
                      <a:r>
                        <a:rPr lang="tr-TR" sz="1600" b="0" i="0">
                          <a:solidFill>
                            <a:srgbClr val="262626"/>
                          </a:solidFill>
                          <a:latin typeface="Calibri"/>
                        </a:rPr>
                        <a:t>Yıllık gayrisafi millî hasılası (GSMH) düşük</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457200">
                <a:tc>
                  <a:txBody>
                    <a:bodyPr wrap="square"/>
                    <a:lstStyle/>
                    <a:p>
                      <a:pPr algn="l">
                        <a:spcBef>
                          <a:spcPts val="0"/>
                        </a:spcBef>
                        <a:spcAft>
                          <a:spcPts val="0"/>
                        </a:spcAft>
                      </a:pPr>
                      <a:r>
                        <a:rPr lang="tr-TR" sz="1600" b="0" i="0">
                          <a:solidFill>
                            <a:srgbClr val="262626"/>
                          </a:solidFill>
                          <a:latin typeface="Calibri"/>
                        </a:rPr>
                        <a:t>Katma değeri yüksek olan ürünlerin üretimi fazla</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r h="457200">
                <a:tc>
                  <a:txBody>
                    <a:bodyPr wrap="square"/>
                    <a:lstStyle/>
                    <a:p>
                      <a:pPr algn="l">
                        <a:spcBef>
                          <a:spcPts val="0"/>
                        </a:spcBef>
                        <a:spcAft>
                          <a:spcPts val="0"/>
                        </a:spcAft>
                      </a:pPr>
                      <a:r>
                        <a:rPr lang="tr-TR" sz="1600" b="0" i="0">
                          <a:solidFill>
                            <a:srgbClr val="262626"/>
                          </a:solidFill>
                          <a:latin typeface="Calibri"/>
                        </a:rPr>
                        <a:t>Dış satım (ihracat) gelirleri düşük</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r>
              <a:tr h="457200">
                <a:tc>
                  <a:txBody>
                    <a:bodyPr wrap="square"/>
                    <a:lstStyle/>
                    <a:p>
                      <a:pPr algn="l">
                        <a:spcBef>
                          <a:spcPts val="0"/>
                        </a:spcBef>
                        <a:spcAft>
                          <a:spcPts val="0"/>
                        </a:spcAft>
                      </a:pPr>
                      <a:r>
                        <a:rPr lang="tr-TR" sz="1600" b="0" i="0">
                          <a:solidFill>
                            <a:srgbClr val="262626"/>
                          </a:solidFill>
                          <a:latin typeface="Calibri"/>
                        </a:rPr>
                        <a:t>İstihdam oranı fazla</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r h="457200">
                <a:tc>
                  <a:txBody>
                    <a:bodyPr wrap="square"/>
                    <a:lstStyle/>
                    <a:p>
                      <a:pPr algn="l">
                        <a:spcBef>
                          <a:spcPts val="0"/>
                        </a:spcBef>
                        <a:spcAft>
                          <a:spcPts val="0"/>
                        </a:spcAft>
                      </a:pPr>
                      <a:r>
                        <a:rPr lang="tr-TR" sz="1600" b="0" i="0">
                          <a:solidFill>
                            <a:srgbClr val="262626"/>
                          </a:solidFill>
                          <a:latin typeface="Calibri"/>
                        </a:rPr>
                        <a:t>Dış alımda (ithalat) ham madde ve ara mal ürünlerin alımı fazla</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57200">
                <a:tc>
                  <a:txBody>
                    <a:bodyPr wrap="square"/>
                    <a:lstStyle/>
                    <a:p>
                      <a:pPr algn="l">
                        <a:spcBef>
                          <a:spcPts val="0"/>
                        </a:spcBef>
                        <a:spcAft>
                          <a:spcPts val="0"/>
                        </a:spcAft>
                      </a:pPr>
                      <a:r>
                        <a:rPr lang="tr-TR" sz="1450" b="0" i="0">
                          <a:solidFill>
                            <a:srgbClr val="262626"/>
                          </a:solidFill>
                          <a:latin typeface="Calibri"/>
                        </a:rPr>
                        <a:t>Dış ticaret dengesi (dış satımdan elde edilen gelir ile dış alıma ödenen gider arası fark) daha düzenli</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r h="457200">
                <a:tc>
                  <a:txBody>
                    <a:bodyPr wrap="square"/>
                    <a:lstStyle/>
                    <a:p>
                      <a:pPr algn="l">
                        <a:spcBef>
                          <a:spcPts val="0"/>
                        </a:spcBef>
                        <a:spcAft>
                          <a:spcPts val="0"/>
                        </a:spcAft>
                      </a:pPr>
                      <a:r>
                        <a:rPr lang="tr-TR" sz="1600" b="0" i="0">
                          <a:solidFill>
                            <a:srgbClr val="262626"/>
                          </a:solidFill>
                          <a:latin typeface="Calibri"/>
                        </a:rPr>
                        <a:t>Kişi başına düşen millî gelir daha yüksek</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8" name="TextBox 7"/>
          <p:cNvSpPr txBox="1"/>
          <p:nvPr/>
        </p:nvSpPr>
        <p:spPr>
          <a:xfrm>
            <a:off x="502920" y="5797296"/>
            <a:ext cx="11185855" cy="347472"/>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767676"/>
                </a:solidFill>
                <a:latin typeface="Calibri"/>
              </a:rPr>
              <a:t>✓ kitaba dayalı çıkarım · ✓* kitapta doğrudan yok, gerekçeli her işaret kabul</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166</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201 / 210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14</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14</a:t>
            </a:r>
          </a:p>
        </p:txBody>
      </p:sp>
      <p:sp>
        <p:nvSpPr>
          <p:cNvPr id="6" name="Rounded Rectangle 5"/>
          <p:cNvSpPr/>
          <p:nvPr/>
        </p:nvSpPr>
        <p:spPr>
          <a:xfrm>
            <a:off x="6019495" y="1261872"/>
            <a:ext cx="2734056" cy="49377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6019495" y="1261872"/>
            <a:ext cx="273405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6019495" y="1527048"/>
            <a:ext cx="2734056" cy="265176"/>
          </a:xfrm>
          <a:prstGeom prst="rect">
            <a:avLst/>
          </a:prstGeom>
          <a:solidFill>
            <a:srgbClr val="2C6E8F"/>
          </a:solidFill>
          <a:ln>
            <a:noFill/>
          </a:ln>
          <a:effectLst/>
        </p:spPr>
        <p:txBody>
          <a:bodyPr rtlCol="0" anchor="ctr"/>
          <a:lstStyle/>
          <a:p/>
        </p:txBody>
      </p:sp>
      <p:sp>
        <p:nvSpPr>
          <p:cNvPr id="9" name="TextBox 8"/>
          <p:cNvSpPr txBox="1"/>
          <p:nvPr/>
        </p:nvSpPr>
        <p:spPr>
          <a:xfrm>
            <a:off x="6110935" y="1261872"/>
            <a:ext cx="255117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Gelişmiş (Almanya)</a:t>
            </a:r>
          </a:p>
        </p:txBody>
      </p:sp>
      <p:sp>
        <p:nvSpPr>
          <p:cNvPr id="10" name="TextBox 9"/>
          <p:cNvSpPr txBox="1"/>
          <p:nvPr/>
        </p:nvSpPr>
        <p:spPr>
          <a:xfrm>
            <a:off x="6129223" y="1865376"/>
            <a:ext cx="2514600" cy="4261104"/>
          </a:xfrm>
          <a:prstGeom prst="rect">
            <a:avLst/>
          </a:prstGeom>
          <a:noFill/>
        </p:spPr>
        <p:txBody>
          <a:bodyPr wrap="square" anchor="t" lIns="73152" rIns="73152" tIns="36576" bIns="36576">
            <a:noAutofit/>
          </a:bodyPr>
          <a:lstStyle/>
          <a:p>
            <a:pPr algn="l" marL="198896" indent="-198896">
              <a:spcBef>
                <a:spcPts val="0"/>
              </a:spcBef>
              <a:spcAft>
                <a:spcPts val="600"/>
              </a:spcAft>
            </a:pPr>
            <a:r>
              <a:rPr lang="tr-TR" sz="1600" b="1" i="0">
                <a:solidFill>
                  <a:srgbClr val="2C6696"/>
                </a:solidFill>
                <a:latin typeface="Calibri"/>
              </a:rPr>
              <a:t>•  </a:t>
            </a:r>
            <a:r>
              <a:rPr lang="tr-TR" sz="1600" b="0" i="0">
                <a:solidFill>
                  <a:srgbClr val="262626"/>
                </a:solidFill>
                <a:latin typeface="Calibri"/>
              </a:rPr>
              <a:t>Kişi başına düşen enerji ve gıda tüketimi fazladır</a:t>
            </a:r>
          </a:p>
          <a:p>
            <a:pPr algn="l" marL="198896" indent="-198896">
              <a:spcBef>
                <a:spcPts val="0"/>
              </a:spcBef>
              <a:spcAft>
                <a:spcPts val="0"/>
              </a:spcAft>
            </a:pPr>
            <a:r>
              <a:rPr lang="tr-TR" sz="1600" b="1" i="0">
                <a:solidFill>
                  <a:srgbClr val="2C6696"/>
                </a:solidFill>
                <a:latin typeface="Calibri"/>
              </a:rPr>
              <a:t>•  </a:t>
            </a:r>
            <a:r>
              <a:rPr lang="tr-TR" sz="1600" b="0" i="0">
                <a:solidFill>
                  <a:srgbClr val="262626"/>
                </a:solidFill>
                <a:latin typeface="Calibri"/>
              </a:rPr>
              <a:t>Nüfus artış hızı düşük, beklenen yaşam süresi uzun, kentli nüfus yüzdesi ve okuryazar yüzdesi yüksektir</a:t>
            </a:r>
          </a:p>
        </p:txBody>
      </p:sp>
      <p:sp>
        <p:nvSpPr>
          <p:cNvPr id="11" name="Rounded Rectangle 10"/>
          <p:cNvSpPr/>
          <p:nvPr/>
        </p:nvSpPr>
        <p:spPr>
          <a:xfrm>
            <a:off x="8954719" y="1261872"/>
            <a:ext cx="2734056" cy="49377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8954719" y="1261872"/>
            <a:ext cx="2734056" cy="530352"/>
          </a:xfrm>
          <a:prstGeom prst="roundRect">
            <a:avLst>
              <a:gd name="adj" fmla="val 25000"/>
            </a:avLst>
          </a:prstGeom>
          <a:solidFill>
            <a:srgbClr val="2E7D5B"/>
          </a:solidFill>
          <a:ln>
            <a:noFill/>
          </a:ln>
          <a:effectLst/>
        </p:spPr>
        <p:txBody>
          <a:bodyPr rtlCol="0" anchor="ctr"/>
          <a:lstStyle/>
          <a:p/>
        </p:txBody>
      </p:sp>
      <p:sp>
        <p:nvSpPr>
          <p:cNvPr id="13" name="Rectangle 12"/>
          <p:cNvSpPr/>
          <p:nvPr/>
        </p:nvSpPr>
        <p:spPr>
          <a:xfrm>
            <a:off x="8954719" y="1527048"/>
            <a:ext cx="2734056" cy="265176"/>
          </a:xfrm>
          <a:prstGeom prst="rect">
            <a:avLst/>
          </a:prstGeom>
          <a:solidFill>
            <a:srgbClr val="2E7D5B"/>
          </a:solidFill>
          <a:ln>
            <a:noFill/>
          </a:ln>
          <a:effectLst/>
        </p:spPr>
        <p:txBody>
          <a:bodyPr rtlCol="0" anchor="ctr"/>
          <a:lstStyle/>
          <a:p/>
        </p:txBody>
      </p:sp>
      <p:sp>
        <p:nvSpPr>
          <p:cNvPr id="14" name="TextBox 13"/>
          <p:cNvSpPr txBox="1"/>
          <p:nvPr/>
        </p:nvSpPr>
        <p:spPr>
          <a:xfrm>
            <a:off x="9046159" y="1261872"/>
            <a:ext cx="255117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Az gelişmiş (Mozambik)</a:t>
            </a:r>
          </a:p>
        </p:txBody>
      </p:sp>
      <p:sp>
        <p:nvSpPr>
          <p:cNvPr id="15" name="TextBox 14"/>
          <p:cNvSpPr txBox="1"/>
          <p:nvPr/>
        </p:nvSpPr>
        <p:spPr>
          <a:xfrm>
            <a:off x="9064447" y="1865376"/>
            <a:ext cx="2514600" cy="4261104"/>
          </a:xfrm>
          <a:prstGeom prst="rect">
            <a:avLst/>
          </a:prstGeom>
          <a:noFill/>
        </p:spPr>
        <p:txBody>
          <a:bodyPr wrap="square" anchor="t" lIns="73152" rIns="73152" tIns="36576" bIns="36576">
            <a:noAutofit/>
          </a:bodyPr>
          <a:lstStyle/>
          <a:p>
            <a:pPr algn="l" marL="198896" indent="-198896">
              <a:spcBef>
                <a:spcPts val="0"/>
              </a:spcBef>
              <a:spcAft>
                <a:spcPts val="600"/>
              </a:spcAft>
            </a:pPr>
            <a:r>
              <a:rPr lang="tr-TR" sz="1600" b="1" i="0">
                <a:solidFill>
                  <a:srgbClr val="2C6696"/>
                </a:solidFill>
                <a:latin typeface="Calibri"/>
              </a:rPr>
              <a:t>•  </a:t>
            </a:r>
            <a:r>
              <a:rPr lang="tr-TR" sz="1600" b="0" i="0">
                <a:solidFill>
                  <a:srgbClr val="262626"/>
                </a:solidFill>
                <a:latin typeface="Calibri"/>
              </a:rPr>
              <a:t>Kişi başına düşen enerji ve gıda tüketimi azdır</a:t>
            </a:r>
          </a:p>
          <a:p>
            <a:pPr algn="l" marL="198896" indent="-198896">
              <a:spcBef>
                <a:spcPts val="0"/>
              </a:spcBef>
              <a:spcAft>
                <a:spcPts val="0"/>
              </a:spcAft>
            </a:pPr>
            <a:r>
              <a:rPr lang="tr-TR" sz="1600" b="1" i="0">
                <a:solidFill>
                  <a:srgbClr val="2C6696"/>
                </a:solidFill>
                <a:latin typeface="Calibri"/>
              </a:rPr>
              <a:t>•  </a:t>
            </a:r>
            <a:r>
              <a:rPr lang="tr-TR" sz="1600" b="0" i="0">
                <a:solidFill>
                  <a:srgbClr val="262626"/>
                </a:solidFill>
                <a:latin typeface="Calibri"/>
              </a:rPr>
              <a:t>Nüfus artış hızı yüksek, beklenen yaşam süresi kısa, kentli nüfus yüzdesi ve okuryazar yüzdesi düşüktür</a:t>
            </a:r>
          </a:p>
        </p:txBody>
      </p:sp>
      <p:sp>
        <p:nvSpPr>
          <p:cNvPr id="16" name="Rounded Rectangle 15"/>
          <p:cNvSpPr/>
          <p:nvPr/>
        </p:nvSpPr>
        <p:spPr>
          <a:xfrm>
            <a:off x="502920" y="1261872"/>
            <a:ext cx="528797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Verilen iki ülkenin ekonomik göstergelerine göre gelişmiş ve az gelişmiş ülkelerde yaşayan insanların sosyoekonomik yaşantıları hakkında neler söylenebilir?</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202 / 210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14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6019495" y="1261872"/>
            <a:ext cx="2734056" cy="49377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6019495" y="1261872"/>
            <a:ext cx="2734056" cy="530352"/>
          </a:xfrm>
          <a:prstGeom prst="roundRect">
            <a:avLst>
              <a:gd name="adj" fmla="val 25000"/>
            </a:avLst>
          </a:prstGeom>
          <a:solidFill>
            <a:srgbClr val="2C6E8F"/>
          </a:solidFill>
          <a:ln>
            <a:noFill/>
          </a:ln>
          <a:effectLst/>
        </p:spPr>
        <p:txBody>
          <a:bodyPr rtlCol="0" anchor="ctr"/>
          <a:lstStyle/>
          <a:p/>
        </p:txBody>
      </p:sp>
      <p:sp>
        <p:nvSpPr>
          <p:cNvPr id="8" name="Rectangle 7"/>
          <p:cNvSpPr/>
          <p:nvPr/>
        </p:nvSpPr>
        <p:spPr>
          <a:xfrm>
            <a:off x="6019495" y="1527048"/>
            <a:ext cx="2734056" cy="265176"/>
          </a:xfrm>
          <a:prstGeom prst="rect">
            <a:avLst/>
          </a:prstGeom>
          <a:solidFill>
            <a:srgbClr val="2C6E8F"/>
          </a:solidFill>
          <a:ln>
            <a:noFill/>
          </a:ln>
          <a:effectLst/>
        </p:spPr>
        <p:txBody>
          <a:bodyPr rtlCol="0" anchor="ctr"/>
          <a:lstStyle/>
          <a:p/>
        </p:txBody>
      </p:sp>
      <p:sp>
        <p:nvSpPr>
          <p:cNvPr id="9" name="TextBox 8"/>
          <p:cNvSpPr txBox="1"/>
          <p:nvPr/>
        </p:nvSpPr>
        <p:spPr>
          <a:xfrm>
            <a:off x="6110935" y="1261872"/>
            <a:ext cx="255117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Gelişmiş (Almanya)</a:t>
            </a:r>
          </a:p>
        </p:txBody>
      </p:sp>
      <p:sp>
        <p:nvSpPr>
          <p:cNvPr id="10" name="TextBox 9"/>
          <p:cNvSpPr txBox="1"/>
          <p:nvPr/>
        </p:nvSpPr>
        <p:spPr>
          <a:xfrm>
            <a:off x="6129223" y="1865376"/>
            <a:ext cx="2514600" cy="4261104"/>
          </a:xfrm>
          <a:prstGeom prst="rect">
            <a:avLst/>
          </a:prstGeom>
          <a:noFill/>
        </p:spPr>
        <p:txBody>
          <a:bodyPr wrap="square" anchor="t" lIns="73152" rIns="73152" tIns="36576" bIns="36576">
            <a:noAutofit/>
          </a:bodyPr>
          <a:lstStyle/>
          <a:p>
            <a:pPr algn="l" marL="198896" indent="-198896">
              <a:spcBef>
                <a:spcPts val="0"/>
              </a:spcBef>
              <a:spcAft>
                <a:spcPts val="600"/>
              </a:spcAft>
            </a:pPr>
            <a:r>
              <a:rPr lang="tr-TR" sz="1600" b="1" i="0">
                <a:solidFill>
                  <a:srgbClr val="2C6696"/>
                </a:solidFill>
                <a:latin typeface="Calibri"/>
              </a:rPr>
              <a:t>•  </a:t>
            </a:r>
            <a:r>
              <a:rPr lang="tr-TR" sz="1600" b="0" i="0">
                <a:solidFill>
                  <a:srgbClr val="262626"/>
                </a:solidFill>
                <a:latin typeface="Calibri"/>
              </a:rPr>
              <a:t>Kişi başına düşen enerji ve gıda tüketimi fazladır</a:t>
            </a:r>
          </a:p>
          <a:p>
            <a:pPr algn="l" marL="198896" indent="-198896">
              <a:spcBef>
                <a:spcPts val="0"/>
              </a:spcBef>
              <a:spcAft>
                <a:spcPts val="0"/>
              </a:spcAft>
            </a:pPr>
            <a:r>
              <a:rPr lang="tr-TR" sz="1600" b="1" i="0">
                <a:solidFill>
                  <a:srgbClr val="2C6696"/>
                </a:solidFill>
                <a:latin typeface="Calibri"/>
              </a:rPr>
              <a:t>•  </a:t>
            </a:r>
            <a:r>
              <a:rPr lang="tr-TR" sz="1600" b="0" i="0">
                <a:solidFill>
                  <a:srgbClr val="262626"/>
                </a:solidFill>
                <a:latin typeface="Calibri"/>
              </a:rPr>
              <a:t>Nüfus artış hızı düşük, beklenen yaşam süresi uzun, kentli nüfus yüzdesi ve okuryazar yüzdesi yüksektir</a:t>
            </a:r>
          </a:p>
        </p:txBody>
      </p:sp>
      <p:sp>
        <p:nvSpPr>
          <p:cNvPr id="11" name="Rounded Rectangle 10"/>
          <p:cNvSpPr/>
          <p:nvPr/>
        </p:nvSpPr>
        <p:spPr>
          <a:xfrm>
            <a:off x="8954719" y="1261872"/>
            <a:ext cx="2734056" cy="49377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8954719" y="1261872"/>
            <a:ext cx="2734056" cy="530352"/>
          </a:xfrm>
          <a:prstGeom prst="roundRect">
            <a:avLst>
              <a:gd name="adj" fmla="val 25000"/>
            </a:avLst>
          </a:prstGeom>
          <a:solidFill>
            <a:srgbClr val="2E7D5B"/>
          </a:solidFill>
          <a:ln>
            <a:noFill/>
          </a:ln>
          <a:effectLst/>
        </p:spPr>
        <p:txBody>
          <a:bodyPr rtlCol="0" anchor="ctr"/>
          <a:lstStyle/>
          <a:p/>
        </p:txBody>
      </p:sp>
      <p:sp>
        <p:nvSpPr>
          <p:cNvPr id="13" name="Rectangle 12"/>
          <p:cNvSpPr/>
          <p:nvPr/>
        </p:nvSpPr>
        <p:spPr>
          <a:xfrm>
            <a:off x="8954719" y="1527048"/>
            <a:ext cx="2734056" cy="265176"/>
          </a:xfrm>
          <a:prstGeom prst="rect">
            <a:avLst/>
          </a:prstGeom>
          <a:solidFill>
            <a:srgbClr val="2E7D5B"/>
          </a:solidFill>
          <a:ln>
            <a:noFill/>
          </a:ln>
          <a:effectLst/>
        </p:spPr>
        <p:txBody>
          <a:bodyPr rtlCol="0" anchor="ctr"/>
          <a:lstStyle/>
          <a:p/>
        </p:txBody>
      </p:sp>
      <p:sp>
        <p:nvSpPr>
          <p:cNvPr id="14" name="TextBox 13"/>
          <p:cNvSpPr txBox="1"/>
          <p:nvPr/>
        </p:nvSpPr>
        <p:spPr>
          <a:xfrm>
            <a:off x="9046159" y="1261872"/>
            <a:ext cx="255117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Az gelişmiş (Mozambik)</a:t>
            </a:r>
          </a:p>
        </p:txBody>
      </p:sp>
      <p:sp>
        <p:nvSpPr>
          <p:cNvPr id="15" name="TextBox 14"/>
          <p:cNvSpPr txBox="1"/>
          <p:nvPr/>
        </p:nvSpPr>
        <p:spPr>
          <a:xfrm>
            <a:off x="9064447" y="1865376"/>
            <a:ext cx="2514600" cy="4261104"/>
          </a:xfrm>
          <a:prstGeom prst="rect">
            <a:avLst/>
          </a:prstGeom>
          <a:noFill/>
        </p:spPr>
        <p:txBody>
          <a:bodyPr wrap="square" anchor="t" lIns="73152" rIns="73152" tIns="36576" bIns="36576">
            <a:noAutofit/>
          </a:bodyPr>
          <a:lstStyle/>
          <a:p>
            <a:pPr algn="l" marL="198896" indent="-198896">
              <a:spcBef>
                <a:spcPts val="0"/>
              </a:spcBef>
              <a:spcAft>
                <a:spcPts val="600"/>
              </a:spcAft>
            </a:pPr>
            <a:r>
              <a:rPr lang="tr-TR" sz="1600" b="1" i="0">
                <a:solidFill>
                  <a:srgbClr val="2C6696"/>
                </a:solidFill>
                <a:latin typeface="Calibri"/>
              </a:rPr>
              <a:t>•  </a:t>
            </a:r>
            <a:r>
              <a:rPr lang="tr-TR" sz="1600" b="0" i="0">
                <a:solidFill>
                  <a:srgbClr val="262626"/>
                </a:solidFill>
                <a:latin typeface="Calibri"/>
              </a:rPr>
              <a:t>Kişi başına düşen enerji ve gıda tüketimi azdır</a:t>
            </a:r>
          </a:p>
          <a:p>
            <a:pPr algn="l" marL="198896" indent="-198896">
              <a:spcBef>
                <a:spcPts val="0"/>
              </a:spcBef>
              <a:spcAft>
                <a:spcPts val="0"/>
              </a:spcAft>
            </a:pPr>
            <a:r>
              <a:rPr lang="tr-TR" sz="1600" b="1" i="0">
                <a:solidFill>
                  <a:srgbClr val="2C6696"/>
                </a:solidFill>
                <a:latin typeface="Calibri"/>
              </a:rPr>
              <a:t>•  </a:t>
            </a:r>
            <a:r>
              <a:rPr lang="tr-TR" sz="1600" b="0" i="0">
                <a:solidFill>
                  <a:srgbClr val="262626"/>
                </a:solidFill>
                <a:latin typeface="Calibri"/>
              </a:rPr>
              <a:t>Nüfus artış hızı yüksek, beklenen yaşam süresi kısa, kentli nüfus yüzdesi ve okuryazar yüzdesi düşüktür</a:t>
            </a:r>
          </a:p>
        </p:txBody>
      </p:sp>
      <p:sp>
        <p:nvSpPr>
          <p:cNvPr id="16" name="Rounded Rectangle 15"/>
          <p:cNvSpPr/>
          <p:nvPr/>
        </p:nvSpPr>
        <p:spPr>
          <a:xfrm>
            <a:off x="502920" y="1261872"/>
            <a:ext cx="528797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Verilen iki ülkenin ekonomik göstergelerine göre gelişmiş ve az gelişmiş ülkelerde yaşayan insanların sosyoekonomik yaşantıları hakkında neler söylenebilir?</a:t>
            </a:r>
          </a:p>
        </p:txBody>
      </p:sp>
      <p:sp>
        <p:nvSpPr>
          <p:cNvPr id="17" name="Rounded Rectangle 16"/>
          <p:cNvSpPr/>
          <p:nvPr/>
        </p:nvSpPr>
        <p:spPr>
          <a:xfrm>
            <a:off x="502920" y="2697480"/>
            <a:ext cx="5287975" cy="3502152"/>
          </a:xfrm>
          <a:prstGeom prst="roundRect">
            <a:avLst>
              <a:gd name="adj" fmla="val 6000"/>
            </a:avLst>
          </a:prstGeom>
          <a:solidFill>
            <a:srgbClr val="E3F1E4"/>
          </a:solidFill>
          <a:ln>
            <a:noFill/>
          </a:ln>
          <a:effectLst/>
        </p:spPr>
        <p:txBody>
          <a:bodyPr rtlCol="0" anchor="ctr"/>
          <a:lstStyle/>
          <a:p/>
        </p:txBody>
      </p:sp>
      <p:sp>
        <p:nvSpPr>
          <p:cNvPr id="18" name="Rectangle 17"/>
          <p:cNvSpPr/>
          <p:nvPr/>
        </p:nvSpPr>
        <p:spPr>
          <a:xfrm>
            <a:off x="502920" y="2697480"/>
            <a:ext cx="109728" cy="3502152"/>
          </a:xfrm>
          <a:prstGeom prst="rect">
            <a:avLst/>
          </a:prstGeom>
          <a:solidFill>
            <a:srgbClr val="2E7D32"/>
          </a:solidFill>
          <a:ln>
            <a:noFill/>
          </a:ln>
          <a:effectLst/>
        </p:spPr>
        <p:txBody>
          <a:bodyPr rtlCol="0" anchor="ctr"/>
          <a:lstStyle/>
          <a:p/>
        </p:txBody>
      </p:sp>
      <p:sp>
        <p:nvSpPr>
          <p:cNvPr id="19" name="TextBox 18"/>
          <p:cNvSpPr txBox="1"/>
          <p:nvPr/>
        </p:nvSpPr>
        <p:spPr>
          <a:xfrm>
            <a:off x="731520" y="2752344"/>
            <a:ext cx="4967935" cy="3392424"/>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Almanya'da çalışanların çoğu hizmet ve sanayide, gelirleri yüksek sektörlerdedir: kişi başına gelir, enerji ve gıda tüketimi, yaşam süresi ve okuryazarlık yüksektir.</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Mozambik'te çalışanların çoğu katma değeri düşük birincil sektördedir: kişi başına gelir düşüktür; nüfus artış hızı yüksek, yaşam süresi kısa, kentli nüfus ve okuryazar yüzdesi düşüktür.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203 / 210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Türkiye'de çalışan nüfus (1960-2025)</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15-17</a:t>
            </a:r>
          </a:p>
        </p:txBody>
      </p:sp>
      <p:sp>
        <p:nvSpPr>
          <p:cNvPr id="6" name="TextBox 5"/>
          <p:cNvSpPr txBox="1"/>
          <p:nvPr/>
        </p:nvSpPr>
        <p:spPr>
          <a:xfrm>
            <a:off x="502920" y="1307592"/>
            <a:ext cx="11185855" cy="548640"/>
          </a:xfrm>
          <a:prstGeom prst="rect">
            <a:avLst/>
          </a:prstGeom>
          <a:noFill/>
        </p:spPr>
        <p:txBody>
          <a:bodyPr wrap="square" anchor="t" lIns="73152" rIns="73152" tIns="36576" bIns="36576">
            <a:noAutofit/>
          </a:bodyPr>
          <a:lstStyle/>
          <a:p>
            <a:pPr algn="ctr">
              <a:spcBef>
                <a:spcPts val="0"/>
              </a:spcBef>
              <a:spcAft>
                <a:spcPts val="0"/>
              </a:spcAft>
            </a:pPr>
            <a:r>
              <a:rPr lang="tr-TR" sz="2200" b="1" i="0">
                <a:solidFill>
                  <a:srgbClr val="C25B1F"/>
                </a:solidFill>
                <a:latin typeface="Calibri"/>
              </a:rPr>
              <a:t>Türkiye’de Yıllara Göre Çalışan Nüfusun Sektörlere Dağılım Yüzdeliği</a:t>
            </a:r>
          </a:p>
        </p:txBody>
      </p:sp>
      <p:graphicFrame>
        <p:nvGraphicFramePr>
          <p:cNvPr id="7" name="Table 6"/>
          <p:cNvGraphicFramePr>
            <a:graphicFrameLocks noGrp="1"/>
          </p:cNvGraphicFramePr>
          <p:nvPr/>
        </p:nvGraphicFramePr>
        <p:xfrm>
          <a:off x="2148840" y="1993392"/>
          <a:ext cx="8805672" cy="3950208"/>
        </p:xfrm>
        <a:graphic>
          <a:graphicData uri="http://schemas.openxmlformats.org/drawingml/2006/table">
            <a:tbl>
              <a:tblPr firstRow="1" bandRow="1">
                <a:tableStyleId>{5C22544A-7EE6-4342-B048-85BDC9FD1C3A}</a:tableStyleId>
              </a:tblPr>
              <a:tblGrid>
                <a:gridCol w="2194560"/>
                <a:gridCol w="2194560"/>
                <a:gridCol w="2194560"/>
                <a:gridCol w="2221992"/>
              </a:tblGrid>
              <a:tr h="548640">
                <a:tc>
                  <a:txBody>
                    <a:bodyPr wrap="square"/>
                    <a:lstStyle/>
                    <a:p>
                      <a:pPr algn="ctr">
                        <a:spcBef>
                          <a:spcPts val="0"/>
                        </a:spcBef>
                        <a:spcAft>
                          <a:spcPts val="0"/>
                        </a:spcAft>
                      </a:pPr>
                      <a:r>
                        <a:rPr lang="tr-TR" sz="1800" b="1" i="0">
                          <a:solidFill>
                            <a:srgbClr val="FFFFFF"/>
                          </a:solidFill>
                          <a:latin typeface="Calibri"/>
                        </a:rPr>
                        <a:t>Yıllar</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Birincil (%)</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İkincil (%)</a:t>
                      </a:r>
                    </a:p>
                  </a:txBody>
                  <a:tcPr marL="54864" marR="54864" marT="18288" marB="18288" anchor="ctr">
                    <a:solidFill>
                      <a:srgbClr val="C25B1F"/>
                    </a:solidFill>
                  </a:tcPr>
                </a:tc>
                <a:tc>
                  <a:txBody>
                    <a:bodyPr wrap="square"/>
                    <a:lstStyle/>
                    <a:p>
                      <a:pPr algn="ctr">
                        <a:spcBef>
                          <a:spcPts val="0"/>
                        </a:spcBef>
                        <a:spcAft>
                          <a:spcPts val="0"/>
                        </a:spcAft>
                      </a:pPr>
                      <a:r>
                        <a:rPr lang="tr-TR" sz="1800" b="1" i="0">
                          <a:solidFill>
                            <a:srgbClr val="FFFFFF"/>
                          </a:solidFill>
                          <a:latin typeface="Calibri"/>
                        </a:rPr>
                        <a:t>Üçüncül (%)</a:t>
                      </a:r>
                    </a:p>
                  </a:txBody>
                  <a:tcPr marL="54864" marR="54864" marT="18288" marB="18288" anchor="ctr">
                    <a:solidFill>
                      <a:srgbClr val="C25B1F"/>
                    </a:solidFill>
                  </a:tcPr>
                </a:tc>
              </a:tr>
              <a:tr h="566928">
                <a:tc>
                  <a:txBody>
                    <a:bodyPr wrap="square"/>
                    <a:lstStyle/>
                    <a:p>
                      <a:pPr algn="ctr">
                        <a:spcBef>
                          <a:spcPts val="0"/>
                        </a:spcBef>
                        <a:spcAft>
                          <a:spcPts val="0"/>
                        </a:spcAft>
                      </a:pPr>
                      <a:r>
                        <a:rPr lang="tr-TR" sz="2100" b="0" i="0">
                          <a:solidFill>
                            <a:srgbClr val="262626"/>
                          </a:solidFill>
                          <a:latin typeface="Calibri"/>
                        </a:rPr>
                        <a:t>1960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75</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8</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17</a:t>
                      </a:r>
                    </a:p>
                  </a:txBody>
                  <a:tcPr marL="54864" marR="54864" marT="18288" marB="18288" anchor="ctr">
                    <a:solidFill>
                      <a:srgbClr val="FFFFFF"/>
                    </a:solidFill>
                  </a:tcPr>
                </a:tc>
              </a:tr>
              <a:tr h="566928">
                <a:tc>
                  <a:txBody>
                    <a:bodyPr wrap="square"/>
                    <a:lstStyle/>
                    <a:p>
                      <a:pPr algn="ctr">
                        <a:spcBef>
                          <a:spcPts val="0"/>
                        </a:spcBef>
                        <a:spcAft>
                          <a:spcPts val="0"/>
                        </a:spcAft>
                      </a:pPr>
                      <a:r>
                        <a:rPr lang="tr-TR" sz="2100" b="0" i="0">
                          <a:solidFill>
                            <a:srgbClr val="262626"/>
                          </a:solidFill>
                          <a:latin typeface="Calibri"/>
                        </a:rPr>
                        <a:t>1980</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63</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12</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25</a:t>
                      </a:r>
                    </a:p>
                  </a:txBody>
                  <a:tcPr marL="54864" marR="54864" marT="18288" marB="18288" anchor="ctr">
                    <a:solidFill>
                      <a:srgbClr val="E3ECF5"/>
                    </a:solidFill>
                  </a:tcPr>
                </a:tc>
              </a:tr>
              <a:tr h="566928">
                <a:tc>
                  <a:txBody>
                    <a:bodyPr wrap="square"/>
                    <a:lstStyle/>
                    <a:p>
                      <a:pPr algn="ctr">
                        <a:spcBef>
                          <a:spcPts val="0"/>
                        </a:spcBef>
                        <a:spcAft>
                          <a:spcPts val="0"/>
                        </a:spcAft>
                      </a:pPr>
                      <a:r>
                        <a:rPr lang="tr-TR" sz="2100" b="0" i="0">
                          <a:solidFill>
                            <a:srgbClr val="262626"/>
                          </a:solidFill>
                          <a:latin typeface="Calibri"/>
                        </a:rPr>
                        <a:t>2000</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48</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14</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38</a:t>
                      </a:r>
                    </a:p>
                  </a:txBody>
                  <a:tcPr marL="54864" marR="54864" marT="18288" marB="18288" anchor="ctr">
                    <a:solidFill>
                      <a:srgbClr val="FFFFFF"/>
                    </a:solidFill>
                  </a:tcPr>
                </a:tc>
              </a:tr>
              <a:tr h="566928">
                <a:tc>
                  <a:txBody>
                    <a:bodyPr wrap="square"/>
                    <a:lstStyle/>
                    <a:p>
                      <a:pPr algn="ctr">
                        <a:spcBef>
                          <a:spcPts val="0"/>
                        </a:spcBef>
                        <a:spcAft>
                          <a:spcPts val="0"/>
                        </a:spcAft>
                      </a:pPr>
                      <a:r>
                        <a:rPr lang="tr-TR" sz="2100" b="0" i="0">
                          <a:solidFill>
                            <a:srgbClr val="262626"/>
                          </a:solidFill>
                          <a:latin typeface="Calibri"/>
                        </a:rPr>
                        <a:t>2016</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19</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27</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54</a:t>
                      </a:r>
                    </a:p>
                  </a:txBody>
                  <a:tcPr marL="54864" marR="54864" marT="18288" marB="18288" anchor="ctr">
                    <a:solidFill>
                      <a:srgbClr val="E3ECF5"/>
                    </a:solidFill>
                  </a:tcPr>
                </a:tc>
              </a:tr>
              <a:tr h="566928">
                <a:tc>
                  <a:txBody>
                    <a:bodyPr wrap="square"/>
                    <a:lstStyle/>
                    <a:p>
                      <a:pPr algn="ctr">
                        <a:spcBef>
                          <a:spcPts val="0"/>
                        </a:spcBef>
                        <a:spcAft>
                          <a:spcPts val="0"/>
                        </a:spcAft>
                      </a:pPr>
                      <a:r>
                        <a:rPr lang="tr-TR" sz="2100" b="0" i="0">
                          <a:solidFill>
                            <a:srgbClr val="262626"/>
                          </a:solidFill>
                          <a:latin typeface="Calibri"/>
                        </a:rPr>
                        <a:t>2024</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14,8</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27,3</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57,9</a:t>
                      </a:r>
                    </a:p>
                  </a:txBody>
                  <a:tcPr marL="54864" marR="54864" marT="18288" marB="18288" anchor="ctr">
                    <a:solidFill>
                      <a:srgbClr val="FFFFFF"/>
                    </a:solidFill>
                  </a:tcPr>
                </a:tc>
              </a:tr>
              <a:tr h="566928">
                <a:tc>
                  <a:txBody>
                    <a:bodyPr wrap="square"/>
                    <a:lstStyle/>
                    <a:p>
                      <a:pPr algn="ctr">
                        <a:spcBef>
                          <a:spcPts val="0"/>
                        </a:spcBef>
                        <a:spcAft>
                          <a:spcPts val="0"/>
                        </a:spcAft>
                      </a:pPr>
                      <a:r>
                        <a:rPr lang="tr-TR" sz="2100" b="0" i="0">
                          <a:solidFill>
                            <a:srgbClr val="262626"/>
                          </a:solidFill>
                          <a:latin typeface="Calibri"/>
                        </a:rPr>
                        <a:t>2025</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14,6</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27,6</a:t>
                      </a:r>
                    </a:p>
                  </a:txBody>
                  <a:tcPr marL="54864" marR="54864" marT="18288" marB="18288" anchor="ctr">
                    <a:solidFill>
                      <a:srgbClr val="E3ECF5"/>
                    </a:solidFill>
                  </a:tcPr>
                </a:tc>
                <a:tc>
                  <a:txBody>
                    <a:bodyPr wrap="square"/>
                    <a:lstStyle/>
                    <a:p>
                      <a:pPr algn="ctr">
                        <a:spcBef>
                          <a:spcPts val="0"/>
                        </a:spcBef>
                        <a:spcAft>
                          <a:spcPts val="0"/>
                        </a:spcAft>
                      </a:pPr>
                      <a:r>
                        <a:rPr lang="tr-TR" sz="2100" b="0" i="0">
                          <a:solidFill>
                            <a:srgbClr val="262626"/>
                          </a:solidFill>
                          <a:latin typeface="Calibri"/>
                        </a:rPr>
                        <a:t>57,8</a:t>
                      </a: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204 / 210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15</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15</a:t>
            </a:r>
          </a:p>
        </p:txBody>
      </p:sp>
      <p:sp>
        <p:nvSpPr>
          <p:cNvPr id="6" name="Rounded Rectangle 5"/>
          <p:cNvSpPr/>
          <p:nvPr/>
        </p:nvSpPr>
        <p:spPr>
          <a:xfrm>
            <a:off x="502920" y="1261872"/>
            <a:ext cx="11185855" cy="201168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Türkiye'de yıllara göre çalışan nüfusun sektörlere dağılım yüzdeliği grafiğini tablodaki bilgilerden yararlanarak oluşturunuz.</a:t>
            </a:r>
          </a:p>
        </p:txBody>
      </p:sp>
      <p:sp>
        <p:nvSpPr>
          <p:cNvPr id="7" name="TextBox 6"/>
          <p:cNvSpPr txBox="1"/>
          <p:nvPr/>
        </p:nvSpPr>
        <p:spPr>
          <a:xfrm>
            <a:off x="685800" y="3502152"/>
            <a:ext cx="10820095" cy="2651760"/>
          </a:xfrm>
          <a:prstGeom prst="rect">
            <a:avLst/>
          </a:prstGeom>
          <a:noFill/>
        </p:spPr>
        <p:txBody>
          <a:bodyPr wrap="square" anchor="t" lIns="73152" rIns="73152" tIns="36576" bIns="36576">
            <a:noAutofit/>
          </a:bodyPr>
          <a:lstStyle/>
          <a:p>
            <a:pPr algn="l" marL="273482" indent="-273482">
              <a:spcBef>
                <a:spcPts val="0"/>
              </a:spcBef>
              <a:spcAft>
                <a:spcPts val="800"/>
              </a:spcAft>
            </a:pPr>
            <a:r>
              <a:rPr lang="tr-TR" sz="2200" b="1" i="0">
                <a:solidFill>
                  <a:srgbClr val="C25B1F"/>
                </a:solidFill>
                <a:latin typeface="Calibri"/>
              </a:rPr>
              <a:t>•  </a:t>
            </a:r>
            <a:r>
              <a:rPr lang="tr-TR" sz="2200" b="0" i="0">
                <a:solidFill>
                  <a:srgbClr val="262626"/>
                </a:solidFill>
                <a:latin typeface="Calibri"/>
              </a:rPr>
              <a:t>Her yıl için üç sütun: tarım · sanayi · hizmet (dikey eksen 0-100)</a:t>
            </a:r>
          </a:p>
          <a:p>
            <a:pPr algn="l" marL="273482" indent="-273482">
              <a:spcBef>
                <a:spcPts val="0"/>
              </a:spcBef>
              <a:spcAft>
                <a:spcPts val="800"/>
              </a:spcAft>
            </a:pPr>
            <a:r>
              <a:rPr lang="tr-TR" sz="2200" b="1" i="0">
                <a:solidFill>
                  <a:srgbClr val="C25B1F"/>
                </a:solidFill>
                <a:latin typeface="Calibri"/>
              </a:rPr>
              <a:t>•  </a:t>
            </a:r>
            <a:r>
              <a:rPr lang="tr-TR" sz="2200" b="0" i="0">
                <a:solidFill>
                  <a:srgbClr val="262626"/>
                </a:solidFill>
                <a:latin typeface="Calibri"/>
              </a:rPr>
              <a:t>Tablodaki yıllar: 1960, 1980, 2000, 2016, 2024, 2025</a:t>
            </a:r>
          </a:p>
          <a:p>
            <a:pPr algn="l" marL="273482" indent="-273482">
              <a:spcBef>
                <a:spcPts val="0"/>
              </a:spcBef>
              <a:spcAft>
                <a:spcPts val="0"/>
              </a:spcAft>
            </a:pPr>
            <a:r>
              <a:rPr lang="tr-TR" sz="2200" b="1" i="0">
                <a:solidFill>
                  <a:srgbClr val="C25B1F"/>
                </a:solidFill>
                <a:latin typeface="Calibri"/>
              </a:rPr>
              <a:t>•  </a:t>
            </a:r>
            <a:r>
              <a:rPr lang="tr-TR" sz="2200" b="0" i="0">
                <a:solidFill>
                  <a:srgbClr val="262626"/>
                </a:solidFill>
                <a:latin typeface="Calibri"/>
              </a:rPr>
              <a:t>Kitaptaki eksende 1927 yazılı ama tabloda 1927 verisi yok: o sütunu boş bırak, 2024'ü ekle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205 / 210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15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25296"/>
            <a:ext cx="11185855" cy="566928"/>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600" b="1" i="0">
                <a:solidFill>
                  <a:srgbClr val="262626"/>
                </a:solidFill>
                <a:latin typeface="Calibri"/>
              </a:rPr>
              <a:t>Türkiye'de yıllara göre çalışan nüfusun sektörlere dağılım yüzdeliği grafiğini tablodaki bilgilerden yararlanarak oluşturunuz.</a:t>
            </a:r>
          </a:p>
        </p:txBody>
      </p:sp>
      <p:graphicFrame>
        <p:nvGraphicFramePr>
          <p:cNvPr id="7" name="Chart 6"/>
          <p:cNvGraphicFramePr>
            <a:graphicFrameLocks noGrp="1"/>
          </p:cNvGraphicFramePr>
          <p:nvPr/>
        </p:nvGraphicFramePr>
        <p:xfrm>
          <a:off x="502920" y="1883664"/>
          <a:ext cx="11185855" cy="4361688"/>
        </p:xfrm>
        <a:graphic>
          <a:graphicData uri="http://schemas.openxmlformats.org/drawingml/2006/chart">
            <c:chart xmlns:c="http://schemas.openxmlformats.org/drawingml/2006/chart" r:id="rId3"/>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206 / 210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16</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16</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Çalışan nüfusun sektörlere dağılımı (%) · s. 167</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Türkiye’de yıllar itibarıyla çalışan nüfusun sektörel dağılım oranında ne tür değişimler yaşanmıştır?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207 / 210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16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Çalışan nüfusun sektörlere dağılımı (%) · s. 167</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Türkiye’de yıllar itibarıyla çalışan nüfusun sektörel dağılım oranında ne tür değişimler yaşanmıştır? Açıklayınız.</a:t>
            </a:r>
          </a:p>
        </p:txBody>
      </p:sp>
      <p:sp>
        <p:nvSpPr>
          <p:cNvPr id="9" name="Rounded Rectangle 8"/>
          <p:cNvSpPr/>
          <p:nvPr/>
        </p:nvSpPr>
        <p:spPr>
          <a:xfrm>
            <a:off x="502920" y="2697480"/>
            <a:ext cx="547085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150815" cy="3392424"/>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Örnek cevap</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Birincil sektörün payı sürekli azalmıştır: %75 (1960) → %14,6 (2025).</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İkincil (8 → 27,6) ve üçüncül (17 → 57,8) sektörlerin payı artmıştır.</a:t>
            </a:r>
          </a:p>
          <a:p>
            <a:pPr algn="l" marL="236189" indent="-236189">
              <a:spcBef>
                <a:spcPts val="0"/>
              </a:spcBef>
              <a:spcAft>
                <a:spcPts val="0"/>
              </a:spcAft>
            </a:pPr>
            <a:r>
              <a:rPr lang="tr-TR" sz="1900" b="1" i="0">
                <a:solidFill>
                  <a:srgbClr val="2C6696"/>
                </a:solidFill>
                <a:latin typeface="Calibri"/>
              </a:rPr>
              <a:t>•  </a:t>
            </a:r>
            <a:r>
              <a:rPr lang="tr-TR" sz="1900" b="0" i="0">
                <a:solidFill>
                  <a:srgbClr val="262626"/>
                </a:solidFill>
                <a:latin typeface="Calibri"/>
              </a:rPr>
              <a:t>2000'e kadar en büyük pay birincildeydi; 2016'dan beri çalışanların yarıdan fazlası üçüncül sektördedir.</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208 / 210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17</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17</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Çalışan nüfusun sektörlere dağılımı (%) · s. 167</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Türkiye’de yıllar içerisinde çalışan nüfusun sektörel dağılım yüzdesinde yaşanan değişim, ülkenin ekonomik gelişmişliğini nasıl etkilemiş olabilir? Açıklayınız.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209 / 210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17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6202375" y="1261872"/>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500" b="1" i="0">
                <a:solidFill>
                  <a:srgbClr val="C25B1F"/>
                </a:solidFill>
                <a:latin typeface="Calibri"/>
              </a:rPr>
              <a:t>Çalışan nüfusun sektörlere dağılımı (%) · s. 167</a:t>
            </a:r>
          </a:p>
        </p:txBody>
      </p:sp>
      <p:graphicFrame>
        <p:nvGraphicFramePr>
          <p:cNvPr id="7" name="Chart 6"/>
          <p:cNvGraphicFramePr>
            <a:graphicFrameLocks noGrp="1"/>
          </p:cNvGraphicFramePr>
          <p:nvPr/>
        </p:nvGraphicFramePr>
        <p:xfrm>
          <a:off x="6202375" y="1645920"/>
          <a:ext cx="5486400" cy="4553712"/>
        </p:xfrm>
        <a:graphic>
          <a:graphicData uri="http://schemas.openxmlformats.org/drawingml/2006/chart">
            <c:chart xmlns:c="http://schemas.openxmlformats.org/drawingml/2006/chart" r:id="rId3"/>
          </a:graphicData>
        </a:graphic>
      </p:graphicFrame>
      <p:sp>
        <p:nvSpPr>
          <p:cNvPr id="8" name="Rounded Rectangle 7"/>
          <p:cNvSpPr/>
          <p:nvPr/>
        </p:nvSpPr>
        <p:spPr>
          <a:xfrm>
            <a:off x="502920" y="1261872"/>
            <a:ext cx="5470855" cy="132588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0"/>
              </a:spcAft>
            </a:pPr>
            <a:r>
              <a:rPr lang="tr-TR" sz="1700" b="1" i="0">
                <a:solidFill>
                  <a:srgbClr val="262626"/>
                </a:solidFill>
                <a:latin typeface="Calibri"/>
              </a:rPr>
              <a:t>Türkiye’de yıllar içerisinde çalışan nüfusun sektörel dağılım yüzdesinde yaşanan değişim, ülkenin ekonomik gelişmişliğini nasıl etkilemiş olabilir? Açıklayınız.</a:t>
            </a:r>
          </a:p>
        </p:txBody>
      </p:sp>
      <p:sp>
        <p:nvSpPr>
          <p:cNvPr id="9" name="Rounded Rectangle 8"/>
          <p:cNvSpPr/>
          <p:nvPr/>
        </p:nvSpPr>
        <p:spPr>
          <a:xfrm>
            <a:off x="502920" y="2697480"/>
            <a:ext cx="5470855" cy="3502152"/>
          </a:xfrm>
          <a:prstGeom prst="roundRect">
            <a:avLst>
              <a:gd name="adj" fmla="val 6000"/>
            </a:avLst>
          </a:prstGeom>
          <a:solidFill>
            <a:srgbClr val="E3F1E4"/>
          </a:solidFill>
          <a:ln>
            <a:noFill/>
          </a:ln>
          <a:effectLst/>
        </p:spPr>
        <p:txBody>
          <a:bodyPr rtlCol="0" anchor="ctr"/>
          <a:lstStyle/>
          <a:p/>
        </p:txBody>
      </p:sp>
      <p:sp>
        <p:nvSpPr>
          <p:cNvPr id="10" name="Rectangle 9"/>
          <p:cNvSpPr/>
          <p:nvPr/>
        </p:nvSpPr>
        <p:spPr>
          <a:xfrm>
            <a:off x="502920" y="2697480"/>
            <a:ext cx="109728" cy="3502152"/>
          </a:xfrm>
          <a:prstGeom prst="rect">
            <a:avLst/>
          </a:prstGeom>
          <a:solidFill>
            <a:srgbClr val="2E7D32"/>
          </a:solidFill>
          <a:ln>
            <a:noFill/>
          </a:ln>
          <a:effectLst/>
        </p:spPr>
        <p:txBody>
          <a:bodyPr rtlCol="0" anchor="ctr"/>
          <a:lstStyle/>
          <a:p/>
        </p:txBody>
      </p:sp>
      <p:sp>
        <p:nvSpPr>
          <p:cNvPr id="11" name="TextBox 10"/>
          <p:cNvSpPr txBox="1"/>
          <p:nvPr/>
        </p:nvSpPr>
        <p:spPr>
          <a:xfrm>
            <a:off x="731520" y="2752344"/>
            <a:ext cx="5150815" cy="3392424"/>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Birincilde çalışanların payının azalması, ikincil ve üçüncülde çalışanların payının artması kitabın gelişmiş ülke yapısına yaklaşmayı gösterir.</a:t>
            </a:r>
          </a:p>
          <a:p>
            <a:pPr algn="l" marL="223758" indent="-223758">
              <a:spcBef>
                <a:spcPts val="0"/>
              </a:spcBef>
              <a:spcAft>
                <a:spcPts val="500"/>
              </a:spcAft>
            </a:pPr>
            <a:r>
              <a:rPr lang="tr-TR" sz="1800" b="1" i="0">
                <a:solidFill>
                  <a:srgbClr val="2C6696"/>
                </a:solidFill>
                <a:latin typeface="Calibri"/>
              </a:rPr>
              <a:t>•  </a:t>
            </a:r>
            <a:r>
              <a:rPr lang="tr-TR" sz="1800" b="0" i="0">
                <a:solidFill>
                  <a:srgbClr val="262626"/>
                </a:solidFill>
                <a:latin typeface="Calibri"/>
              </a:rPr>
              <a:t>Çalışanlar katma değeri daha yüksek sektörlere geçtikçe ülkenin ürettiği değer ve kişi başına gelir artmış olabilir.</a:t>
            </a:r>
          </a:p>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Kesin yargı için GSYİH payları gibi başka göstergelere de bakmak gerekir (s. 154-155).</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167</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210 / 210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GNL-COG10-SN-U5 — Ünite sonu · Ünite sonu ölçme ve değerlendirme (slayt 176-210)</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