
<file path=[Content_Types].xml><?xml version="1.0" encoding="utf-8"?>
<Types xmlns="http://schemas.openxmlformats.org/package/2006/content-types">
  <Default Extension="bin" ContentType="application/vnd.openxmlformats-officedocument.presentationml.printerSettings"/>
  <Default Extension="jpeg" ContentType="image/jpeg"/>
  <Default Extension="jpg" ContentType="image/jpe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xml" ContentType="application/vnd.openxmlformats-officedocument.presentationml.notesSlide+xml"/>
  <Override PartName="/ppt/notesSlides/notesSlide40.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7"/>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 id="283" r:id="rId35"/>
    <p:sldId id="284" r:id="rId36"/>
    <p:sldId id="285" r:id="rId37"/>
    <p:sldId id="286" r:id="rId38"/>
    <p:sldId id="287" r:id="rId39"/>
    <p:sldId id="288" r:id="rId40"/>
    <p:sldId id="289" r:id="rId41"/>
    <p:sldId id="290" r:id="rId42"/>
    <p:sldId id="291" r:id="rId43"/>
    <p:sldId id="292" r:id="rId44"/>
    <p:sldId id="293" r:id="rId45"/>
    <p:sldId id="294" r:id="rId46"/>
    <p:sldId id="295" r:id="rId47"/>
  </p:sldIdLst>
  <p:sldSz cx="12191695" cy="6858000" type="screen4x3"/>
  <p:notesSz cx="6858000" cy="9144000"/>
  <p:defaultTextStyle>
    <a:defPPr>
      <a:defRPr lang="tr-TR"/>
    </a:defPPr>
    <a:lvl1pPr marL="0" algn="l" defTabSz="457200" rtl="0" eaLnBrk="1" latinLnBrk="0" hangingPunct="1">
      <a:defRPr lang="tr-TR" sz="1800" kern="1200">
        <a:solidFill>
          <a:schemeClr val="tx1"/>
        </a:solidFill>
        <a:latin typeface="+mn-lt"/>
        <a:ea typeface="+mn-ea"/>
        <a:cs typeface="+mn-cs"/>
      </a:defRPr>
    </a:lvl1pPr>
    <a:lvl2pPr marL="457200" algn="l" defTabSz="457200" rtl="0" eaLnBrk="1" latinLnBrk="0" hangingPunct="1">
      <a:defRPr lang="tr-TR" sz="1800" kern="1200">
        <a:solidFill>
          <a:schemeClr val="tx1"/>
        </a:solidFill>
        <a:latin typeface="+mn-lt"/>
        <a:ea typeface="+mn-ea"/>
        <a:cs typeface="+mn-cs"/>
      </a:defRPr>
    </a:lvl2pPr>
    <a:lvl3pPr marL="914400" algn="l" defTabSz="457200" rtl="0" eaLnBrk="1" latinLnBrk="0" hangingPunct="1">
      <a:defRPr lang="tr-TR" sz="1800" kern="1200">
        <a:solidFill>
          <a:schemeClr val="tx1"/>
        </a:solidFill>
        <a:latin typeface="+mn-lt"/>
        <a:ea typeface="+mn-ea"/>
        <a:cs typeface="+mn-cs"/>
      </a:defRPr>
    </a:lvl3pPr>
    <a:lvl4pPr marL="1371600" algn="l" defTabSz="457200" rtl="0" eaLnBrk="1" latinLnBrk="0" hangingPunct="1">
      <a:defRPr lang="tr-TR" sz="1800" kern="1200">
        <a:solidFill>
          <a:schemeClr val="tx1"/>
        </a:solidFill>
        <a:latin typeface="+mn-lt"/>
        <a:ea typeface="+mn-ea"/>
        <a:cs typeface="+mn-cs"/>
      </a:defRPr>
    </a:lvl4pPr>
    <a:lvl5pPr marL="1828800" algn="l" defTabSz="457200" rtl="0" eaLnBrk="1" latinLnBrk="0" hangingPunct="1">
      <a:defRPr lang="tr-TR" sz="1800" kern="1200">
        <a:solidFill>
          <a:schemeClr val="tx1"/>
        </a:solidFill>
        <a:latin typeface="+mn-lt"/>
        <a:ea typeface="+mn-ea"/>
        <a:cs typeface="+mn-cs"/>
      </a:defRPr>
    </a:lvl5pPr>
    <a:lvl6pPr marL="2286000" algn="l" defTabSz="457200" rtl="0" eaLnBrk="1" latinLnBrk="0" hangingPunct="1">
      <a:defRPr lang="tr-TR" sz="1800" kern="1200">
        <a:solidFill>
          <a:schemeClr val="tx1"/>
        </a:solidFill>
        <a:latin typeface="+mn-lt"/>
        <a:ea typeface="+mn-ea"/>
        <a:cs typeface="+mn-cs"/>
      </a:defRPr>
    </a:lvl6pPr>
    <a:lvl7pPr marL="2743200" algn="l" defTabSz="457200" rtl="0" eaLnBrk="1" latinLnBrk="0" hangingPunct="1">
      <a:defRPr lang="tr-TR" sz="1800" kern="1200">
        <a:solidFill>
          <a:schemeClr val="tx1"/>
        </a:solidFill>
        <a:latin typeface="+mn-lt"/>
        <a:ea typeface="+mn-ea"/>
        <a:cs typeface="+mn-cs"/>
      </a:defRPr>
    </a:lvl7pPr>
    <a:lvl8pPr marL="3200400" algn="l" defTabSz="457200" rtl="0" eaLnBrk="1" latinLnBrk="0" hangingPunct="1">
      <a:defRPr lang="tr-TR" sz="1800" kern="1200">
        <a:solidFill>
          <a:schemeClr val="tx1"/>
        </a:solidFill>
        <a:latin typeface="+mn-lt"/>
        <a:ea typeface="+mn-ea"/>
        <a:cs typeface="+mn-cs"/>
      </a:defRPr>
    </a:lvl8pPr>
    <a:lvl9pPr marL="3657600" algn="l" defTabSz="457200" rtl="0" eaLnBrk="1" latinLnBrk="0" hangingPunct="1">
      <a:defRPr lang="tr-T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124" d="100"/>
          <a:sy n="124" d="100"/>
        </p:scale>
        <p:origin x="-1512" y="-11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printerSettings" Target="printerSettings/printerSettings1.bin"/><Relationship Id="rId3" Type="http://schemas.openxmlformats.org/officeDocument/2006/relationships/presProps" Target="presProps.xml"/><Relationship Id="rId4" Type="http://schemas.openxmlformats.org/officeDocument/2006/relationships/viewProps" Target="viewProps.xml"/><Relationship Id="rId5" Type="http://schemas.openxmlformats.org/officeDocument/2006/relationships/theme" Target="theme/theme1.xml"/><Relationship Id="rId6" Type="http://schemas.openxmlformats.org/officeDocument/2006/relationships/tableStyles" Target="tableStyles.xml"/><Relationship Id="rId7" Type="http://schemas.openxmlformats.org/officeDocument/2006/relationships/slide" Target="slides/slide1.xml"/><Relationship Id="rId8" Type="http://schemas.openxmlformats.org/officeDocument/2006/relationships/notesMaster" Target="notesMasters/notesMaster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 Id="rId20" Type="http://schemas.openxmlformats.org/officeDocument/2006/relationships/slide" Target="slides/slide13.xml"/><Relationship Id="rId21" Type="http://schemas.openxmlformats.org/officeDocument/2006/relationships/slide" Target="slides/slide14.xml"/><Relationship Id="rId22" Type="http://schemas.openxmlformats.org/officeDocument/2006/relationships/slide" Target="slides/slide15.xml"/><Relationship Id="rId23" Type="http://schemas.openxmlformats.org/officeDocument/2006/relationships/slide" Target="slides/slide16.xml"/><Relationship Id="rId24" Type="http://schemas.openxmlformats.org/officeDocument/2006/relationships/slide" Target="slides/slide17.xml"/><Relationship Id="rId25" Type="http://schemas.openxmlformats.org/officeDocument/2006/relationships/slide" Target="slides/slide18.xml"/><Relationship Id="rId26" Type="http://schemas.openxmlformats.org/officeDocument/2006/relationships/slide" Target="slides/slide19.xml"/><Relationship Id="rId27" Type="http://schemas.openxmlformats.org/officeDocument/2006/relationships/slide" Target="slides/slide20.xml"/><Relationship Id="rId28" Type="http://schemas.openxmlformats.org/officeDocument/2006/relationships/slide" Target="slides/slide21.xml"/><Relationship Id="rId29" Type="http://schemas.openxmlformats.org/officeDocument/2006/relationships/slide" Target="slides/slide22.xml"/><Relationship Id="rId30" Type="http://schemas.openxmlformats.org/officeDocument/2006/relationships/slide" Target="slides/slide23.xml"/><Relationship Id="rId31" Type="http://schemas.openxmlformats.org/officeDocument/2006/relationships/slide" Target="slides/slide24.xml"/><Relationship Id="rId32" Type="http://schemas.openxmlformats.org/officeDocument/2006/relationships/slide" Target="slides/slide25.xml"/><Relationship Id="rId33" Type="http://schemas.openxmlformats.org/officeDocument/2006/relationships/slide" Target="slides/slide26.xml"/><Relationship Id="rId34" Type="http://schemas.openxmlformats.org/officeDocument/2006/relationships/slide" Target="slides/slide27.xml"/><Relationship Id="rId35" Type="http://schemas.openxmlformats.org/officeDocument/2006/relationships/slide" Target="slides/slide28.xml"/><Relationship Id="rId36" Type="http://schemas.openxmlformats.org/officeDocument/2006/relationships/slide" Target="slides/slide29.xml"/><Relationship Id="rId37" Type="http://schemas.openxmlformats.org/officeDocument/2006/relationships/slide" Target="slides/slide30.xml"/><Relationship Id="rId38" Type="http://schemas.openxmlformats.org/officeDocument/2006/relationships/slide" Target="slides/slide31.xml"/><Relationship Id="rId39" Type="http://schemas.openxmlformats.org/officeDocument/2006/relationships/slide" Target="slides/slide32.xml"/><Relationship Id="rId40" Type="http://schemas.openxmlformats.org/officeDocument/2006/relationships/slide" Target="slides/slide33.xml"/><Relationship Id="rId41" Type="http://schemas.openxmlformats.org/officeDocument/2006/relationships/slide" Target="slides/slide34.xml"/><Relationship Id="rId42" Type="http://schemas.openxmlformats.org/officeDocument/2006/relationships/slide" Target="slides/slide35.xml"/><Relationship Id="rId43" Type="http://schemas.openxmlformats.org/officeDocument/2006/relationships/slide" Target="slides/slide36.xml"/><Relationship Id="rId44" Type="http://schemas.openxmlformats.org/officeDocument/2006/relationships/slide" Target="slides/slide37.xml"/><Relationship Id="rId45" Type="http://schemas.openxmlformats.org/officeDocument/2006/relationships/slide" Target="slides/slide38.xml"/><Relationship Id="rId46" Type="http://schemas.openxmlformats.org/officeDocument/2006/relationships/slide" Target="slides/slide39.xml"/><Relationship Id="rId47"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p="http://schemas.openxmlformats.org/presentationml/2006/main" xmlns:r="http://schemas.openxmlformats.org/officeDocument/2006/relationships">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lang="tr-TR" sz="1200"/>
            </a:lvl1pPr>
          </a:lstStyle>
          <a:p>
            <a:endParaRPr lang="tr-T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lang="tr-TR" sz="1200"/>
            </a:lvl1pPr>
          </a:lstStyle>
          <a:p>
            <a:fld id="{0F89C1C7-3DCD-1040-A9CF-14679D8B5DDD}" type="datetimeFigureOut">
              <a:rPr lang="tr-TR" smtClean="0"/>
              <a:t>10/17/16</a:t>
            </a:fld>
            <a:endParaRPr lang="tr-T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r-T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lang="tr-TR" sz="1200"/>
            </a:lvl1pPr>
          </a:lstStyle>
          <a:p>
            <a:endParaRPr lang="tr-T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lang="tr-TR" sz="1200"/>
            </a:lvl1pPr>
          </a:lstStyle>
          <a:p>
            <a:fld id="{BB5E49A5-4136-284D-997B-48E1D791AD67}" type="slidenum">
              <a:rPr lang="tr-TR" smtClean="0"/>
              <a:t>‹#›</a:t>
            </a:fld>
            <a:endParaRPr lang="tr-TR"/>
          </a:p>
        </p:txBody>
      </p:sp>
    </p:spTree>
    <p:extLst>
      <p:ext uri="{BB962C8B-B14F-4D97-AF65-F5344CB8AC3E}">
        <p14:creationId xmlns:p14="http://schemas.microsoft.com/office/powerpoint/2010/main" val="2623252185"/>
      </p:ext>
    </p:extLst>
  </p:cSld>
  <p:clrMap bg1="lt1" tx1="dk1" bg2="lt2" tx2="dk2" accent1="accent1" accent2="accent2" accent3="accent3" accent4="accent4" accent5="accent5" accent6="accent6" hlink="hlink" folHlink="folHlink"/>
  <p:notesStyle>
    <a:lvl1pPr marL="0" algn="l" defTabSz="457200" rtl="0" eaLnBrk="1" latinLnBrk="0" hangingPunct="1">
      <a:defRPr lang="tr-TR" sz="1200" kern="1200">
        <a:solidFill>
          <a:schemeClr val="tx1"/>
        </a:solidFill>
        <a:latin typeface="+mn-lt"/>
        <a:ea typeface="+mn-ea"/>
        <a:cs typeface="+mn-cs"/>
      </a:defRPr>
    </a:lvl1pPr>
    <a:lvl2pPr marL="457200" algn="l" defTabSz="457200" rtl="0" eaLnBrk="1" latinLnBrk="0" hangingPunct="1">
      <a:defRPr lang="tr-TR" sz="1200" kern="1200">
        <a:solidFill>
          <a:schemeClr val="tx1"/>
        </a:solidFill>
        <a:latin typeface="+mn-lt"/>
        <a:ea typeface="+mn-ea"/>
        <a:cs typeface="+mn-cs"/>
      </a:defRPr>
    </a:lvl2pPr>
    <a:lvl3pPr marL="914400" algn="l" defTabSz="457200" rtl="0" eaLnBrk="1" latinLnBrk="0" hangingPunct="1">
      <a:defRPr lang="tr-TR" sz="1200" kern="1200">
        <a:solidFill>
          <a:schemeClr val="tx1"/>
        </a:solidFill>
        <a:latin typeface="+mn-lt"/>
        <a:ea typeface="+mn-ea"/>
        <a:cs typeface="+mn-cs"/>
      </a:defRPr>
    </a:lvl3pPr>
    <a:lvl4pPr marL="1371600" algn="l" defTabSz="457200" rtl="0" eaLnBrk="1" latinLnBrk="0" hangingPunct="1">
      <a:defRPr lang="tr-TR" sz="1200" kern="1200">
        <a:solidFill>
          <a:schemeClr val="tx1"/>
        </a:solidFill>
        <a:latin typeface="+mn-lt"/>
        <a:ea typeface="+mn-ea"/>
        <a:cs typeface="+mn-cs"/>
      </a:defRPr>
    </a:lvl4pPr>
    <a:lvl5pPr marL="1828800" algn="l" defTabSz="457200" rtl="0" eaLnBrk="1" latinLnBrk="0" hangingPunct="1">
      <a:defRPr lang="tr-TR" sz="1200" kern="1200">
        <a:solidFill>
          <a:schemeClr val="tx1"/>
        </a:solidFill>
        <a:latin typeface="+mn-lt"/>
        <a:ea typeface="+mn-ea"/>
        <a:cs typeface="+mn-cs"/>
      </a:defRPr>
    </a:lvl5pPr>
    <a:lvl6pPr marL="2286000" algn="l" defTabSz="457200" rtl="0" eaLnBrk="1" latinLnBrk="0" hangingPunct="1">
      <a:defRPr lang="tr-TR" sz="1200" kern="1200">
        <a:solidFill>
          <a:schemeClr val="tx1"/>
        </a:solidFill>
        <a:latin typeface="+mn-lt"/>
        <a:ea typeface="+mn-ea"/>
        <a:cs typeface="+mn-cs"/>
      </a:defRPr>
    </a:lvl6pPr>
    <a:lvl7pPr marL="2743200" algn="l" defTabSz="457200" rtl="0" eaLnBrk="1" latinLnBrk="0" hangingPunct="1">
      <a:defRPr lang="tr-TR" sz="1200" kern="1200">
        <a:solidFill>
          <a:schemeClr val="tx1"/>
        </a:solidFill>
        <a:latin typeface="+mn-lt"/>
        <a:ea typeface="+mn-ea"/>
        <a:cs typeface="+mn-cs"/>
      </a:defRPr>
    </a:lvl7pPr>
    <a:lvl8pPr marL="3200400" algn="l" defTabSz="457200" rtl="0" eaLnBrk="1" latinLnBrk="0" hangingPunct="1">
      <a:defRPr lang="tr-TR" sz="1200" kern="1200">
        <a:solidFill>
          <a:schemeClr val="tx1"/>
        </a:solidFill>
        <a:latin typeface="+mn-lt"/>
        <a:ea typeface="+mn-ea"/>
        <a:cs typeface="+mn-cs"/>
      </a:defRPr>
    </a:lvl8pPr>
    <a:lvl9pPr marL="3657600" algn="l" defTabSz="457200" rtl="0" eaLnBrk="1" latinLnBrk="0" hangingPunct="1">
      <a:defRPr lang="tr-T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9.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0.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2.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3.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4.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5.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6.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7.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8.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9.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0.xml"/></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Üniteyi fotoğraflarla açmak: aynı doğa olayı her yerde aynı zararı verir mi?</a:t>
            </a:r>
          </a:p>
          <a:p/>
          <a:p>
            <a:r>
              <a:t>SÜRE: Ünite açılışı (25. hafta 1. aşama); aşamanın slaytları 1-6.</a:t>
            </a:r>
          </a:p>
          <a:p/>
          <a:p>
            <a:r>
              <a:t>NASIL: Fotoğrafları 15 saniye inceletin: 'Hangi olaylar? Hangisi önlenebilir, hangisinin yalnız zararı azaltılabilir?' Cevapları sekiz haftalık yola bağlayın.</a:t>
            </a:r>
          </a:p>
          <a:p/>
          <a:p>
            <a:r>
              <a:t>BEKLENEN CEVAP: Hortum, orman yangını, depremde yıkılan yapılar; yangın çoğu zaman önlenebilir, deprem önlenemez ama zararı azaltılabilir (kitap s. 171).</a:t>
            </a:r>
          </a:p>
          <a:p/>
          <a:p>
            <a:r>
              <a:t>KAYNAK: Kitap s. 169 ünite açılış görselleri. Ünite sunusu (s. 169): kitaptaki karekod (EBA girişi ister)</a:t>
            </a:r>
          </a:p>
          <a:p/>
          <a:p>
            <a:r>
              <a:t>NOT: Bu sunum yalnız okul içi ders kullanımı içindir: görseller MEB ders kitabındandır.</a:t>
            </a:r>
          </a:p>
        </p:txBody>
      </p:sp>
      <p:sp>
        <p:nvSpPr>
          <p:cNvPr id="4" name="Slide Number Placeholder 3"/>
          <p:cNvSpPr>
            <a:spLocks noGrp="1"/>
          </p:cNvSpPr>
          <p:nvPr>
            <p:ph type="sldNum" idx="5" sz="quarter"/>
          </p:nvPr>
        </p:nvSpPr>
        <p:spPr/>
      </p:sp>
    </p:spTree>
  </p:cSld>
  <p:clrMapOvr>
    <a:masterClrMapping/>
  </p:clrMapOvr>
</p:notes>
</file>

<file path=ppt/notesSlides/notesSlide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Ünitenin dört öğrenme çıktısını ve sekiz haftalık yolunu göstermek.</a:t>
            </a:r>
          </a:p>
          <a:p/>
          <a:p>
            <a:r>
              <a:t>NASIL: Kartları okuyun. Ünite 16 ders saatidir; 25-26. haftalar 2. dönem 1. yazılı sınav dönemine denk gelir; 28. haftada 23 Nisan, 32. haftada Kurban Bayramı vardır (32. hafta yalnız perşembe-cuma ders yapılır).</a:t>
            </a:r>
          </a:p>
          <a:p/>
          <a:p>
            <a:r>
              <a:t>KAYNAK: Program (2026) COĞ.10.6.1-4; kitap s. 168.</a:t>
            </a:r>
          </a:p>
        </p:txBody>
      </p:sp>
      <p:sp>
        <p:nvSpPr>
          <p:cNvPr id="4" name="Slide Number Placeholder 3"/>
          <p:cNvSpPr>
            <a:spLocks noGrp="1"/>
          </p:cNvSpPr>
          <p:nvPr>
            <p:ph type="sldNum" idx="5" sz="quarter"/>
          </p:nvPr>
        </p:nvSpPr>
        <p:spPr/>
      </p:sp>
    </p:spTree>
  </p:cSld>
  <p:clrMapOvr>
    <a:masterClrMapping/>
  </p:clrMapOvr>
</p:notes>
</file>

<file path=ppt/notesSlides/notesSlide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Ölçme araçlarını öğrencinin diliyle duyurmak.</a:t>
            </a:r>
          </a:p>
          <a:p/>
          <a:p>
            <a:r>
              <a:t>NASIL: Öz değerlendirme formu 26. haftada, tanılayıcı dallanmış ağaç 27. haftada, kontrol listesi ve çalışma yaprağı 29. haftada, öğrenme günlüğü 30-32. haftalarda. Performans görevi bireysel sunumdur: bir afet ve onunla mücadelede en az iki ülkenin uygulamaları; hazırlığı 29. haftada duyurulur, sunum 31. haftada sınıfta yapılır.</a:t>
            </a:r>
          </a:p>
          <a:p/>
          <a:p>
            <a:r>
              <a:t>KAYNAK: Kitap s. 168; program öğrenme kanıtları.</a:t>
            </a:r>
          </a:p>
        </p:txBody>
      </p:sp>
      <p:sp>
        <p:nvSpPr>
          <p:cNvPr id="4" name="Slide Number Placeholder 3"/>
          <p:cNvSpPr>
            <a:spLocks noGrp="1"/>
          </p:cNvSpPr>
          <p:nvPr>
            <p:ph type="sldNum" idx="5" sz="quarter"/>
          </p:nvPr>
        </p:nvSpPr>
        <p:spPr/>
      </p:sp>
    </p:spTree>
  </p:cSld>
  <p:clrMapOvr>
    <a:masterClrMapping/>
  </p:clrMapOvr>
</p:notes>
</file>

<file path=ppt/notesSlides/notesSlide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Dört anahtar kavramı göstermek; ön bilgiyi yoklamak (tehlike, risk, afet — 9. sınıf).</a:t>
            </a:r>
          </a:p>
          <a:p/>
          <a:p>
            <a:r>
              <a:t>NASIL: 'Afet ile tehlike arasındaki fark nedir?' diye sorun. Yeşil vatan 25-26. haftada (s. 174, 178), dirençli yaşam alanı 27. haftada, afet bilinci 30. haftada tanımlanır.</a:t>
            </a:r>
          </a:p>
          <a:p/>
          <a:p>
            <a:r>
              <a:t>KAYNAK: Kitap s. 169 Anahtar Kavramlar; program (2026) aynı dört kavram.</a:t>
            </a:r>
          </a:p>
        </p:txBody>
      </p:sp>
      <p:sp>
        <p:nvSpPr>
          <p:cNvPr id="4" name="Slide Number Placeholder 3"/>
          <p:cNvSpPr>
            <a:spLocks noGrp="1"/>
          </p:cNvSpPr>
          <p:nvPr>
            <p:ph type="sldNum" idx="5" sz="quarter"/>
          </p:nvPr>
        </p:nvSpPr>
        <p:spPr/>
      </p:sp>
    </p:spTree>
  </p:cSld>
  <p:clrMapOvr>
    <a:masterClrMapping/>
  </p:clrMapOvr>
</p:notes>
</file>

<file path=ppt/notesSlides/notesSlide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Haftanın öğrenme çıktısını ve iki süreç bileşenini göstermek.</a:t>
            </a:r>
          </a:p>
          <a:p/>
          <a:p>
            <a:r>
              <a:t>NASIL: 'Sorgulamak' sözcüğünü vurgulayın: bu hafta afetleri ve alınan önlemleri tanıyıp merak ettiğimiz soruları soracağız (a), bilgi toplamaya başlayacağız (b). Bilgileri düzenleme, çözümleme ve paylaşma (c-d) 26. haftanın grup etkinliğinde.</a:t>
            </a:r>
          </a:p>
          <a:p/>
          <a:p>
            <a:r>
              <a:t>KAYNAK: Program (2026) COĞ.10.6.1 a-b.</a:t>
            </a:r>
          </a:p>
          <a:p/>
          <a:p>
            <a:r>
              <a:t>NOT: 2. dönem 1. yazılı sınav dönemi bu hafta başlar (Bakanlık penceresi; okul sınav takvimi). Akış sınav gününe göre uyarlanır.</a:t>
            </a:r>
          </a:p>
        </p:txBody>
      </p:sp>
      <p:sp>
        <p:nvSpPr>
          <p:cNvPr id="4" name="Slide Number Placeholder 3"/>
          <p:cNvSpPr>
            <a:spLocks noGrp="1"/>
          </p:cNvSpPr>
          <p:nvPr>
            <p:ph type="sldNum" idx="5" sz="quarter"/>
          </p:nvPr>
        </p:nvSpPr>
        <p:spPr/>
      </p:sp>
    </p:spTree>
  </p:cSld>
  <p:clrMapOvr>
    <a:masterClrMapping/>
  </p:clrMapOvr>
</p:notes>
</file>

<file path=ppt/notesSlides/notesSlide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Blok dersin akışı.</a:t>
            </a:r>
          </a:p>
          <a:p/>
          <a:p>
            <a:r>
              <a:t>NASIL: İlk üç istasyon ve Amerika'dan üç afet birinci ders saatidir; Japonya ve Türkiye'den üç afet, altı afet tablosu ve gelecek derse hazırlık ikinci ders saatidir.</a:t>
            </a:r>
          </a:p>
          <a:p/>
          <a:p>
            <a:r>
              <a:t>KAYNAK: Ders planı, 25. hafta akışı.</a:t>
            </a:r>
          </a:p>
        </p:txBody>
      </p:sp>
      <p:sp>
        <p:nvSpPr>
          <p:cNvPr id="4" name="Slide Number Placeholder 3"/>
          <p:cNvSpPr>
            <a:spLocks noGrp="1"/>
          </p:cNvSpPr>
          <p:nvPr>
            <p:ph type="sldNum" idx="5" sz="quarter"/>
          </p:nvPr>
        </p:nvSpPr>
        <p:spPr/>
      </p:sp>
    </p:spTree>
  </p:cSld>
  <p:clrMapOvr>
    <a:masterClrMapping/>
  </p:clrMapOvr>
</p:notes>
</file>

<file path=ppt/notesSlides/notesSlide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5. ünite sonu ev çalışmasının dönütü (ders planı U5 24. hafta: ünite sonu ev çalışması).</a:t>
            </a:r>
          </a:p>
          <a:p/>
          <a:p>
            <a:r>
              <a:t>SÜRE: 5 dk (esnek). Süre daralırsa ilk kısaltılan aşamadır.</a:t>
            </a:r>
          </a:p>
          <a:p/>
          <a:p>
            <a:r>
              <a:t>NASIL: Tabloyu yansıtın; ev kâğıtlarından en çok zorlanılan iki soruyu çözün. Ayrıntılı örnek cevaplar ve grafikler 5. ünite sunumunun 'Ünite sonu' bölümündedir. 8-9. sorular (kavram şeması) 24. haftada sınıfta çözülmüştü. Öğrenciler eksiklerini kırmızı kalemle tamamlar; 2. dönem 1. yazılı sınavına tekrar olarak saklanır.</a:t>
            </a:r>
          </a:p>
          <a:p/>
          <a:p>
            <a:r>
              <a:t>KAYNAK: 10. Sınıf Coğrafya Ders Kitabı s. 162-167; 5. ünite sunumunun ünite sonu bölümü (kısa cevaplar oradaki örnek cevaplardan).</a:t>
            </a:r>
          </a:p>
        </p:txBody>
      </p:sp>
      <p:sp>
        <p:nvSpPr>
          <p:cNvPr id="4" name="Slide Number Placeholder 3"/>
          <p:cNvSpPr>
            <a:spLocks noGrp="1"/>
          </p:cNvSpPr>
          <p:nvPr>
            <p:ph type="sldNum" idx="5" sz="quarter"/>
          </p:nvPr>
        </p:nvSpPr>
        <p:spPr/>
      </p:sp>
    </p:spTree>
  </p:cSld>
  <p:clrMapOvr>
    <a:masterClrMapping/>
  </p:clrMapOvr>
</p:notes>
</file>

<file path=ppt/notesSlides/notesSlide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Ön değerlendirme (not amaçlı değil): programın önerdiği görsellerle afet türleri.</a:t>
            </a:r>
          </a:p>
          <a:p/>
          <a:p>
            <a:r>
              <a:t>SÜRE: Aşama 9 dk: görseller 2 dk, 1. soru 3 dk, 2-3. sorular 3 dk, örnek cevaplar 1 dk.</a:t>
            </a:r>
          </a:p>
          <a:p/>
          <a:p>
            <a:r>
              <a:t>NASIL: Öğrenciler kitapta her görselin altındaki boşluğa afetin adını yazar. Dolaşarak birkaç kitaba bakın; şube listesine yanlış ya da boş kalan görselleri işaretleyin (zümre dosyası için sınıf özeti). Afet konusu duygusal olabilir: sınıfta yaşanmış bir afetten (ör. 6 Şubat 2023 depremleri) etkilenmiş öğrenci bulunabilir. Kimseye kişisel deneyimi sorulmaz; paylaşım gönüllüdür (program E2.1 empati, D20 yardımseverlik).</a:t>
            </a:r>
          </a:p>
          <a:p/>
          <a:p>
            <a:r>
              <a:t>KAYNAK: Kitap s. 170 Başlarken; program (2026) ön değerlendirme süreci.</a:t>
            </a:r>
          </a:p>
        </p:txBody>
      </p:sp>
      <p:sp>
        <p:nvSpPr>
          <p:cNvPr id="4" name="Slide Number Placeholder 3"/>
          <p:cNvSpPr>
            <a:spLocks noGrp="1"/>
          </p:cNvSpPr>
          <p:nvPr>
            <p:ph type="sldNum" idx="5" sz="quarter"/>
          </p:nvPr>
        </p:nvSpPr>
        <p:spPr/>
      </p:sp>
    </p:spTree>
  </p:cSld>
  <p:clrMapOvr>
    <a:masterClrMapping/>
  </p:clrMapOvr>
</p:notes>
</file>

<file path=ppt/notesSlides/notesSlide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 görsellerdeki afetler.</a:t>
            </a:r>
          </a:p>
          <a:p/>
          <a:p>
            <a:r>
              <a:t>BEKLENEN CEVAP: Afet adları kitapta yazmaz; görüntüden: 1 depremde yıkılmış yapılar, 2 su baskını sonrası çamurlu cadde, 3 çatlamış toprak (kuraklık), 4 yola düşen kaya kütlesi (kütle hareketi; 'heyelan', 'kaya düşmesi' de kabul), 5 volkanik püskürme, 6 orman yangını.</a:t>
            </a:r>
          </a:p>
          <a:p/>
          <a:p>
            <a:r>
              <a:t>KAYNAK: Kitap s. 170 Başlarken; program (2026) ön değerlendirme süreci.</a:t>
            </a:r>
          </a:p>
        </p:txBody>
      </p:sp>
      <p:sp>
        <p:nvSpPr>
          <p:cNvPr id="4" name="Slide Number Placeholder 3"/>
          <p:cNvSpPr>
            <a:spLocks noGrp="1"/>
          </p:cNvSpPr>
          <p:nvPr>
            <p:ph type="sldNum" idx="5" sz="quarter"/>
          </p:nvPr>
        </p:nvSpPr>
        <p:spPr/>
      </p:sp>
    </p:spTree>
  </p:cSld>
  <p:clrMapOvr>
    <a:masterClrMapping/>
  </p:clrMapOvr>
</p:notes>
</file>

<file path=ppt/notesSlides/notesSlide1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Programın ön değerlendirme süreci: afetleri oluşumlarına göre sınıflandırma.</a:t>
            </a:r>
          </a:p>
          <a:p/>
          <a:p>
            <a:r>
              <a:t>SÜRE: 3 dk; ikililer konuşur, iki-üç görüş alınır, doğru-yanlış denmez.</a:t>
            </a:r>
          </a:p>
          <a:p/>
          <a:p>
            <a:r>
              <a:t>KAYNAK: Kitap s. 170; program (2026) ön değerlendirme süreci; temel kabul: öğrenciler afet türlerini 9. sınıftan bilir.</a:t>
            </a:r>
          </a:p>
        </p:txBody>
      </p:sp>
      <p:sp>
        <p:nvSpPr>
          <p:cNvPr id="4" name="Slide Number Placeholder 3"/>
          <p:cNvSpPr>
            <a:spLocks noGrp="1"/>
          </p:cNvSpPr>
          <p:nvPr>
            <p:ph type="sldNum" idx="5" sz="quarter"/>
          </p:nvPr>
        </p:nvSpPr>
        <p:spPr/>
      </p:sp>
    </p:spTree>
  </p:cSld>
  <p:clrMapOvr>
    <a:masterClrMapping/>
  </p:clrMapOvr>
</p:notes>
</file>

<file path=ppt/notesSlides/notesSlide1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 (9. sınıf bilgisi).</a:t>
            </a:r>
          </a:p>
          <a:p/>
          <a:p>
            <a:r>
              <a:t>BEKLENEN CEVAP: Sınıflama 10. sınıf kitabında yoktur; 9. sınıf ders kitabının 6. ünitesindeki oluşum türleridir (jeolojik · klimatik-hidrolojik · biyolojik · insan kaynaklı sosyal ve teknolojik). Kütle hareketi ve orman yangını iki gerekçeyle bağlanabilir; gerekçesini söyleyen her cevap kabul edilir.</a:t>
            </a:r>
          </a:p>
          <a:p/>
          <a:p>
            <a:r>
              <a:t>KAYNAK: 9. sınıf ders kitabı 6. ünite (afetlerin oluşumlarına göre türleri) — 9. sınıf bilgisi; kitap s. 170.</a:t>
            </a:r>
          </a:p>
        </p:txBody>
      </p:sp>
      <p:sp>
        <p:nvSpPr>
          <p:cNvPr id="4" name="Slide Number Placeholder 3"/>
          <p:cNvSpPr>
            <a:spLocks noGrp="1"/>
          </p:cNvSpPr>
          <p:nvPr>
            <p:ph type="sldNum" idx="5" sz="quarter"/>
          </p:nvPr>
        </p:nvSpPr>
        <p:spPr/>
      </p:sp>
    </p:spTree>
  </p:cSld>
  <p:clrMapOvr>
    <a:masterClrMapping/>
  </p:clrMapOvr>
</p:notes>
</file>

<file path=ppt/notesSlides/notesSlide1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Programın ön değerlendirme süreci: bütüncül afet yönetiminin önemi (soru-cevap).</a:t>
            </a:r>
          </a:p>
          <a:p/>
          <a:p>
            <a:r>
              <a:t>SÜRE: 3 dk.</a:t>
            </a:r>
          </a:p>
          <a:p/>
          <a:p>
            <a:r>
              <a:t>NASIL: İki-üç öğrenciden kısa cevap alın; 'bütüncül' sözcüğünün 'bütün aşamaları birlikte' demek olduğunu hatırlatın (9. sınıf). Tehlike, risk ve afet kavramlarını da birer örnekle sorabilirsiniz (program ön değerlendirme süreci).</a:t>
            </a:r>
          </a:p>
          <a:p/>
          <a:p>
            <a:r>
              <a:t>KAYNAK: Kitap s. 170; program (2026) ön değerlendirme süreci.</a:t>
            </a:r>
          </a:p>
        </p:txBody>
      </p:sp>
      <p:sp>
        <p:nvSpPr>
          <p:cNvPr id="4" name="Slide Number Placeholder 3"/>
          <p:cNvSpPr>
            <a:spLocks noGrp="1"/>
          </p:cNvSpPr>
          <p:nvPr>
            <p:ph type="sldNum" idx="5" sz="quarter"/>
          </p:nvPr>
        </p:nvSpPr>
        <p:spPr/>
      </p:sp>
    </p:spTree>
  </p:cSld>
  <p:clrMapOvr>
    <a:masterClrMapping/>
  </p:clrMapOvr>
</p:notes>
</file>

<file path=ppt/notesSlides/notesSlide1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 ayrıntısı bu derste (s. 171) ve 26. haftada (s. 174).</a:t>
            </a:r>
          </a:p>
          <a:p/>
          <a:p>
            <a:r>
              <a:t>BEKLENEN CEVAP: 2. sorunun dayanağı: Gerçekleşmesi önlenemeyecek deprem, tsunami, kasırga gibi afetlerde zararı en aza indirmeye yönelik önlemler ön plandadır. Volkanik püskürmenin bu gruba girmesi 'gibi' ifadesinden çıkarımdır. 3. sorunun dayanağı: Oluşturulan afet yönetim sistemleri afet öncesi, afet esnasında ve afet sonrasında yapılması gerekenler olarak belirlenmiştir. Bütüncül afet yönetimi kavramı 9. sınıfta tanımlanmıştır.</a:t>
            </a:r>
          </a:p>
          <a:p/>
          <a:p>
            <a:r>
              <a:t>KAYNAK: Kitap s. 170, 171, 174; 9. sınıf bilgisi.</a:t>
            </a:r>
          </a:p>
        </p:txBody>
      </p:sp>
      <p:sp>
        <p:nvSpPr>
          <p:cNvPr id="4" name="Slide Number Placeholder 3"/>
          <p:cNvSpPr>
            <a:spLocks noGrp="1"/>
          </p:cNvSpPr>
          <p:nvPr>
            <p:ph type="sldNum" idx="5" sz="quarter"/>
          </p:nvPr>
        </p:nvSpPr>
        <p:spPr/>
      </p:sp>
    </p:spTree>
  </p:cSld>
  <p:clrMapOvr>
    <a:masterClrMapping/>
  </p:clrMapOvr>
</p:notes>
</file>

<file path=ppt/notesSlides/notesSlide1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Köprü kurma (program): aynı özellikteki doğa olayının farklı yerleşmeleri farklı etkilemesi.</a:t>
            </a:r>
          </a:p>
          <a:p/>
          <a:p>
            <a:r>
              <a:t>SÜRE: 8 dk: metinler 2 dk, iki soru ikililerde 3 dk, paylaşım ve örnek cevaplar 3 dk.</a:t>
            </a:r>
          </a:p>
          <a:p/>
          <a:p>
            <a:r>
              <a:t>NASIL: İki öğrenciye metinleri okutun; haritalarda deprem merkezlerini gösterin. Okunuşlar kitaptadır: Santiago (Santiyago), Coquimbo (Kokoyingo).</a:t>
            </a:r>
          </a:p>
          <a:p/>
          <a:p>
            <a:r>
              <a:t>KAYNAK: Kitap s. 171 Konuya Başlarken; program köprü kurma. Ekstrem Doğa Olayının Yerleşmelere Etkileri (Etkileşimli İçerik) (s. 171): https://ders.eba.gov.tr/ders//redirectContent.jsp?resourceId=ed8e2582fd72325a896325a3b33c8979&amp;resourceType=1&amp;resourceLocation=2</a:t>
            </a:r>
          </a:p>
          <a:p/>
          <a:p>
            <a:r>
              <a:t>NOT: Karekod içeriği EBA girişi ister; kitapta basılı değildir, sunuma konmadı. Öğretmen kendi hesabıyla tahtada açabilir. Kitapta 'derinliğ 22,4 km' yazılmış; sunumda 'derinliği'.</a:t>
            </a:r>
          </a:p>
        </p:txBody>
      </p:sp>
      <p:sp>
        <p:nvSpPr>
          <p:cNvPr id="4" name="Slide Number Placeholder 3"/>
          <p:cNvSpPr>
            <a:spLocks noGrp="1"/>
          </p:cNvSpPr>
          <p:nvPr>
            <p:ph type="sldNum" idx="5" sz="quarter"/>
          </p:nvPr>
        </p:nvSpPr>
        <p:spPr/>
      </p:sp>
    </p:spTree>
  </p:cSld>
  <p:clrMapOvr>
    <a:masterClrMapping/>
  </p:clrMapOvr>
</p:notes>
</file>

<file path=ppt/notesSlides/notesSlide1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Köprü kurma 1. soru: metinlerden karşılaştırma (bilgi toplama, COĞ.10.6.1 b).</a:t>
            </a:r>
          </a:p>
          <a:p/>
          <a:p>
            <a:r>
              <a:t>NASIL: İkililer tabloyu deftere çizip doldurur. 'Büyük olan hangisi, can kaybı nerede fazla?' sorusuna vurgu yapın.</a:t>
            </a:r>
          </a:p>
          <a:p/>
          <a:p>
            <a:r>
              <a:t>KAYNAK: Kitap s. 171.</a:t>
            </a:r>
          </a:p>
        </p:txBody>
      </p:sp>
      <p:sp>
        <p:nvSpPr>
          <p:cNvPr id="4" name="Slide Number Placeholder 3"/>
          <p:cNvSpPr>
            <a:spLocks noGrp="1"/>
          </p:cNvSpPr>
          <p:nvPr>
            <p:ph type="sldNum" idx="5" sz="quarter"/>
          </p:nvPr>
        </p:nvSpPr>
        <p:spPr/>
      </p:sp>
    </p:spTree>
  </p:cSld>
  <p:clrMapOvr>
    <a:masterClrMapping/>
  </p:clrMapOvr>
</p:notes>
</file>

<file path=ppt/notesSlides/notesSlide1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 — kitabın metinlerinden.</a:t>
            </a:r>
          </a:p>
          <a:p/>
          <a:p>
            <a:r>
              <a:t>BEKLENEN CEVAP: Şili depremi daha büyüktür (8,3 &gt; 6,6) ama can kaybı çok azdır (13 ↔ yaklaşık 26 bin). Şili depreminin süresi kitapta verilmez; uydurulmaz. Bem depreminin merkez üssü kentin kendisidir; Şili depremi Coquimbo yakınlarındadır.</a:t>
            </a:r>
          </a:p>
          <a:p/>
          <a:p>
            <a:r>
              <a:t>KAYNAK: Kitap s. 171.</a:t>
            </a:r>
          </a:p>
        </p:txBody>
      </p:sp>
      <p:sp>
        <p:nvSpPr>
          <p:cNvPr id="4" name="Slide Number Placeholder 3"/>
          <p:cNvSpPr>
            <a:spLocks noGrp="1"/>
          </p:cNvSpPr>
          <p:nvPr>
            <p:ph type="sldNum" idx="5" sz="quarter"/>
          </p:nvPr>
        </p:nvSpPr>
        <p:spPr/>
      </p:sp>
    </p:spTree>
  </p:cSld>
  <p:clrMapOvr>
    <a:masterClrMapping/>
  </p:clrMapOvr>
</p:notes>
</file>

<file path=ppt/notesSlides/notesSlide1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Köprü kurma 2. soru: öğrencilerin aynı doğa olayının farklı yerleşmelerdeki etkilerine ilişkin düşünceleri.</a:t>
            </a:r>
          </a:p>
          <a:p/>
          <a:p>
            <a:r>
              <a:t>KAYNAK: Kitap s. 171; program köprü kurma.</a:t>
            </a:r>
          </a:p>
        </p:txBody>
      </p:sp>
      <p:sp>
        <p:nvSpPr>
          <p:cNvPr id="4" name="Slide Number Placeholder 3"/>
          <p:cNvSpPr>
            <a:spLocks noGrp="1"/>
          </p:cNvSpPr>
          <p:nvPr>
            <p:ph type="sldNum" idx="5" sz="quarter"/>
          </p:nvPr>
        </p:nvSpPr>
        <p:spPr/>
      </p:sp>
    </p:spTree>
  </p:cSld>
  <p:clrMapOvr>
    <a:masterClrMapping/>
  </p:clrMapOvr>
</p:notes>
</file>

<file path=ppt/notesSlides/notesSlide1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 'olabilir' dili korunur.</a:t>
            </a:r>
          </a:p>
          <a:p/>
          <a:p>
            <a:r>
              <a:t>BEKLENEN CEVAP: Kitap iki ülkenin stratejilerini karşılaştırmaz; cevap metindeki verilerden ve s. 171 önlem cümlesinden çıkarımdır: Erken uyarı sistemleri, yıkımı azaltacak mimari tarz ve yer seçimi gibi uygulamalar bu önlemlere örneklerdir. Ülkelerin önlemleri hakkında kitapta olmayan bilgi (yönetmelik, tarih) verilmez. 'Derinlik az, merkez kentin kendisi' etkenleri metindeki verilerdir; etkisinin büyüklüğü tartışmaya açıktır.</a:t>
            </a:r>
          </a:p>
          <a:p/>
          <a:p>
            <a:r>
              <a:t>KAYNAK: Kitap s. 171.</a:t>
            </a:r>
          </a:p>
        </p:txBody>
      </p:sp>
      <p:sp>
        <p:nvSpPr>
          <p:cNvPr id="4" name="Slide Number Placeholder 3"/>
          <p:cNvSpPr>
            <a:spLocks noGrp="1"/>
          </p:cNvSpPr>
          <p:nvPr>
            <p:ph type="sldNum" idx="5" sz="quarter"/>
          </p:nvPr>
        </p:nvSpPr>
        <p:spPr/>
      </p:sp>
    </p:spTree>
  </p:cSld>
  <p:clrMapOvr>
    <a:masterClrMapping/>
  </p:clrMapOvr>
</p:notes>
</file>

<file path=ppt/notesSlides/notesSlide1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6.1 girişi: afetlerin dünyadaki dağılışı ve farklı mücadele yöntemleri.</a:t>
            </a:r>
          </a:p>
          <a:p/>
          <a:p>
            <a:r>
              <a:t>NASIL: Kartları okutun; dünya duvar haritasında bölgeleri gösterin. 'Akdeniz çevresinde hangi afetler?' sorusunu Türkiye'ye bağlayın: orman yangınları, deprem, heyelan.</a:t>
            </a:r>
          </a:p>
          <a:p/>
          <a:p>
            <a:r>
              <a:t>KAYNAK: Kitap s. 171.</a:t>
            </a:r>
          </a:p>
        </p:txBody>
      </p:sp>
      <p:sp>
        <p:nvSpPr>
          <p:cNvPr id="4" name="Slide Number Placeholder 3"/>
          <p:cNvSpPr>
            <a:spLocks noGrp="1"/>
          </p:cNvSpPr>
          <p:nvPr>
            <p:ph type="sldNum" idx="5" sz="quarter"/>
          </p:nvPr>
        </p:nvSpPr>
        <p:spPr/>
      </p:sp>
    </p:spTree>
  </p:cSld>
  <p:clrMapOvr>
    <a:masterClrMapping/>
  </p:clrMapOvr>
</p:notes>
</file>

<file path=ppt/notesSlides/notesSlide2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İki önlem türü: önlenemeyen afette zarar azaltma, önlenebilen afette önleme.</a:t>
            </a:r>
          </a:p>
          <a:p/>
          <a:p>
            <a:r>
              <a:t>NASIL: 'Depremi durdurabilir miyiz? Ya su baskınını?' diye sorun. Renkleri ünite boyunca kullanacağız: mavi önleme, kırmızı zarar azaltma. Bu ayrım çalışma kâğıdının 2. maddesidir.</a:t>
            </a:r>
          </a:p>
          <a:p/>
          <a:p>
            <a:r>
              <a:t>KAYNAK: Kitap s. 171.</a:t>
            </a:r>
          </a:p>
        </p:txBody>
      </p:sp>
      <p:sp>
        <p:nvSpPr>
          <p:cNvPr id="4" name="Slide Number Placeholder 3"/>
          <p:cNvSpPr>
            <a:spLocks noGrp="1"/>
          </p:cNvSpPr>
          <p:nvPr>
            <p:ph type="sldNum" idx="5" sz="quarter"/>
          </p:nvPr>
        </p:nvSpPr>
        <p:spPr/>
      </p:sp>
    </p:spTree>
  </p:cSld>
  <p:clrMapOvr>
    <a:masterClrMapping/>
  </p:clrMapOvr>
</p:notes>
</file>

<file path=ppt/notesSlides/notesSlide2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Altı afetin yerini haritada görmek (OB4 görsel okuryazarlık).</a:t>
            </a:r>
          </a:p>
          <a:p/>
          <a:p>
            <a:r>
              <a:t>NASIL: Harfleri sırayla gösterin; önce afetin türünü tahmin ettirin. Bu derste afetleri iki grupta işleyeceğiz: a-c Amerika (birinci ders saati), ç-e Japonya ve Türkiye.</a:t>
            </a:r>
          </a:p>
          <a:p/>
          <a:p>
            <a:r>
              <a:t>KAYNAK: Kitap s. 172-173 haritaları (etiketleriyle sayfadan kırpıldı).</a:t>
            </a:r>
          </a:p>
        </p:txBody>
      </p:sp>
      <p:sp>
        <p:nvSpPr>
          <p:cNvPr id="4" name="Slide Number Placeholder 3"/>
          <p:cNvSpPr>
            <a:spLocks noGrp="1"/>
          </p:cNvSpPr>
          <p:nvPr>
            <p:ph type="sldNum" idx="5" sz="quarter"/>
          </p:nvPr>
        </p:nvSpPr>
        <p:spPr/>
      </p:sp>
    </p:spTree>
  </p:cSld>
  <p:clrMapOvr>
    <a:masterClrMapping/>
  </p:clrMapOvr>
</p:notes>
</file>

<file path=ppt/notesSlides/notesSlide2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a: kasırga ve zarar azaltma önlemleri.</a:t>
            </a:r>
          </a:p>
          <a:p/>
          <a:p>
            <a:r>
              <a:t>NASIL: 'Kasırgayı durdurabilir miyiz?' → hayır; önlemler zararı azaltır. Yer altı sığınağını vurgulayın.</a:t>
            </a:r>
          </a:p>
          <a:p/>
          <a:p>
            <a:r>
              <a:t>KAYNAK: Kitap s. 172 metin ve Görsel 6.1.</a:t>
            </a:r>
          </a:p>
          <a:p/>
          <a:p>
            <a:r>
              <a:t>NOT: Olay kitabın anlattığı biçimde verilir; kitapta 'Oklahama' yazılmış, doğrusu 'Oklahoma' (eyalet adı). Olayla ilgili kitapta olmayan bilgi (tür, tarih ayrıntısı) eklenmez.</a:t>
            </a:r>
          </a:p>
        </p:txBody>
      </p:sp>
      <p:sp>
        <p:nvSpPr>
          <p:cNvPr id="4" name="Slide Number Placeholder 3"/>
          <p:cNvSpPr>
            <a:spLocks noGrp="1"/>
          </p:cNvSpPr>
          <p:nvPr>
            <p:ph type="sldNum" idx="5" sz="quarter"/>
          </p:nvPr>
        </p:nvSpPr>
        <p:spPr/>
      </p:sp>
    </p:spTree>
  </p:cSld>
  <p:clrMapOvr>
    <a:masterClrMapping/>
  </p:clrMapOvr>
</p:notes>
</file>

<file path=ppt/notesSlides/notesSlide2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b: su baskını; önleme ve zarar azaltma birlikte.</a:t>
            </a:r>
          </a:p>
          <a:p/>
          <a:p>
            <a:r>
              <a:t>NASIL: Önlemleri ikiye ayırtın: ıslah ve imar yasağı afeti önler; erken uyarı ve tahliye zararı azaltır.</a:t>
            </a:r>
          </a:p>
          <a:p/>
          <a:p>
            <a:r>
              <a:t>KAYNAK: Kitap s. 172 metin ve Görsel 6.2.</a:t>
            </a:r>
          </a:p>
          <a:p/>
          <a:p>
            <a:r>
              <a:t>NOT: Kitapta 'Su baskının etkileri' yazılmış; doğrusu 'baskınının'.</a:t>
            </a:r>
          </a:p>
        </p:txBody>
      </p:sp>
      <p:sp>
        <p:nvSpPr>
          <p:cNvPr id="4" name="Slide Number Placeholder 3"/>
          <p:cNvSpPr>
            <a:spLocks noGrp="1"/>
          </p:cNvSpPr>
          <p:nvPr>
            <p:ph type="sldNum" idx="5" sz="quarter"/>
          </p:nvPr>
        </p:nvSpPr>
        <p:spPr/>
      </p:sp>
    </p:spTree>
  </p:cSld>
  <p:clrMapOvr>
    <a:masterClrMapping/>
  </p:clrMapOvr>
</p:notes>
</file>

<file path=ppt/notesSlides/notesSlide2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c: heyelan ve önleme önlemleri.</a:t>
            </a:r>
          </a:p>
          <a:p/>
          <a:p>
            <a:r>
              <a:t>NASIL: 'Heyelanı ne tetikledi?' → şiddetli yağış. 'Evler nerede yıkıldı?' → yamaç mahallelerde: yer seçimi.</a:t>
            </a:r>
          </a:p>
          <a:p/>
          <a:p>
            <a:r>
              <a:t>KAYNAK: Kitap s. 172 metin ve Görsel 6.3.</a:t>
            </a:r>
          </a:p>
        </p:txBody>
      </p:sp>
      <p:sp>
        <p:nvSpPr>
          <p:cNvPr id="4" name="Slide Number Placeholder 3"/>
          <p:cNvSpPr>
            <a:spLocks noGrp="1"/>
          </p:cNvSpPr>
          <p:nvPr>
            <p:ph type="sldNum" idx="5" sz="quarter"/>
          </p:nvPr>
        </p:nvSpPr>
        <p:spPr/>
      </p:sp>
    </p:spTree>
  </p:cSld>
  <p:clrMapOvr>
    <a:masterClrMapping/>
  </p:clrMapOvr>
</p:notes>
</file>

<file path=ppt/notesSlides/notesSlide2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Ara yoklama 1.</a:t>
            </a:r>
          </a:p>
          <a:p/>
          <a:p>
            <a:r>
              <a:t>NASIL: Parmakla cevap (1 = A … 5 = E). Birinci ders saati burada biter: kısa geçiş.</a:t>
            </a:r>
          </a:p>
          <a:p/>
          <a:p>
            <a:r>
              <a:t>KAYNAK: Kitap s. 171-172.</a:t>
            </a:r>
          </a:p>
        </p:txBody>
      </p:sp>
      <p:sp>
        <p:nvSpPr>
          <p:cNvPr id="4" name="Slide Number Placeholder 3"/>
          <p:cNvSpPr>
            <a:spLocks noGrp="1"/>
          </p:cNvSpPr>
          <p:nvPr>
            <p:ph type="sldNum" idx="5" sz="quarter"/>
          </p:nvPr>
        </p:nvSpPr>
        <p:spPr/>
      </p:sp>
    </p:spTree>
  </p:cSld>
  <p:clrMapOvr>
    <a:masterClrMapping/>
  </p:clrMapOvr>
</p:notes>
</file>

<file path=ppt/notesSlides/notesSlide2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Doğru seçeneği gerekçesiyle göstermek.</a:t>
            </a:r>
          </a:p>
          <a:p/>
          <a:p>
            <a:r>
              <a:t>SÖYLENEBİLİR: Kitap s. 171: dere yatağı ıslah çalışmaları, dik yamaçlara istinat duvarları, orman yangını uyarı ve müdahale sistemleri afetleri önlemeye yönelik tedbirlerdir. Diğerleri önlenemeyen afetlerde zararı azaltır.</a:t>
            </a:r>
          </a:p>
        </p:txBody>
      </p:sp>
      <p:sp>
        <p:nvSpPr>
          <p:cNvPr id="4" name="Slide Number Placeholder 3"/>
          <p:cNvSpPr>
            <a:spLocks noGrp="1"/>
          </p:cNvSpPr>
          <p:nvPr>
            <p:ph type="sldNum" idx="5" sz="quarter"/>
          </p:nvPr>
        </p:nvSpPr>
        <p:spPr/>
      </p:sp>
    </p:spTree>
  </p:cSld>
  <p:clrMapOvr>
    <a:masterClrMapping/>
  </p:clrMapOvr>
</p:notes>
</file>

<file path=ppt/notesSlides/notesSlide2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ç: doğa olayının tetiklediği teknolojik kaza (deprem → tsunami → nükleer santral kazası).</a:t>
            </a:r>
          </a:p>
          <a:p/>
          <a:p>
            <a:r>
              <a:t>NASIL: Zinciri tahtaya yazın: deprem → tsunami → santralde sıcaklık ve basınç artışı → hidrojen patlaması. 'Tesisi nereye kurmalı?' → deprem riski düşük bölgeye (yer seçimi: önleme).</a:t>
            </a:r>
          </a:p>
          <a:p/>
          <a:p>
            <a:r>
              <a:t>KAYNAK: Kitap s. 173 metin ve Görsel 6.4.</a:t>
            </a:r>
          </a:p>
          <a:p/>
          <a:p>
            <a:r>
              <a:t>NOT: Nükleer santral kazası 9. sınıfta teknolojik afet olarak geçer (9. sınıf bilgisi).</a:t>
            </a:r>
          </a:p>
        </p:txBody>
      </p:sp>
      <p:sp>
        <p:nvSpPr>
          <p:cNvPr id="4" name="Slide Number Placeholder 3"/>
          <p:cNvSpPr>
            <a:spLocks noGrp="1"/>
          </p:cNvSpPr>
          <p:nvPr>
            <p:ph type="sldNum" idx="5" sz="quarter"/>
          </p:nvPr>
        </p:nvSpPr>
        <p:spPr/>
      </p:sp>
    </p:spTree>
  </p:cSld>
  <p:clrMapOvr>
    <a:masterClrMapping/>
  </p:clrMapOvr>
</p:notes>
</file>

<file path=ppt/notesSlides/notesSlide2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d: deprem ve tsunami; zarar azaltmanın dört önlemi.</a:t>
            </a:r>
          </a:p>
          <a:p/>
          <a:p>
            <a:r>
              <a:t>NASIL: Dört önlemi saydırın; 'halkın eğitilmesi' önleminin bizimle ilgisini sorun (30. haftada afet bilinci). Japonya'yı 27. haftada Türkiye ile karşılaştıracağız.</a:t>
            </a:r>
          </a:p>
          <a:p/>
          <a:p>
            <a:r>
              <a:t>KAYNAK: Kitap s. 173 metin ve Görsel 6.5.</a:t>
            </a:r>
          </a:p>
          <a:p/>
          <a:p>
            <a:r>
              <a:t>NOT: Kitap s. 173 'Töhoku şehri açıklarında' der; s. 183'te 'Töhoku bölgesinin Pasifik kıyıları' denir (kitap içi ifade farkı). Can kaybı s. 173'te 19.759, s. 183'te 'yaklaşık 20 bin'dir (tutarlı).</a:t>
            </a:r>
          </a:p>
        </p:txBody>
      </p:sp>
      <p:sp>
        <p:nvSpPr>
          <p:cNvPr id="4" name="Slide Number Placeholder 3"/>
          <p:cNvSpPr>
            <a:spLocks noGrp="1"/>
          </p:cNvSpPr>
          <p:nvPr>
            <p:ph type="sldNum" idx="5" sz="quarter"/>
          </p:nvPr>
        </p:nvSpPr>
        <p:spPr/>
      </p:sp>
    </p:spTree>
  </p:cSld>
  <p:clrMapOvr>
    <a:masterClrMapping/>
  </p:clrMapOvr>
</p:notes>
</file>

<file path=ppt/notesSlides/notesSlide2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e: Türkiye'den bir afet; orman yangınını önleme.</a:t>
            </a:r>
          </a:p>
          <a:p/>
          <a:p>
            <a:r>
              <a:t>NASIL: 'Yangın riski oluşturan faaliyetlere örnek?' diye sorun (ör. ormanda ateş yakmak — genel kabul gören bilgi). Yeşil vatan kavramına 26. haftada döneceğiz.</a:t>
            </a:r>
          </a:p>
          <a:p/>
          <a:p>
            <a:r>
              <a:t>KAYNAK: Kitap s. 173 metin ve Görsel 6.6.</a:t>
            </a:r>
          </a:p>
          <a:p/>
          <a:p>
            <a:r>
              <a:t>NOT: Alan kitapta 'yaklaşık 9 bin 52 hektar' diye yazılıdır; kitaptaki biçimiyle verildi. Afet konusu duygusal olabilir: sınıfta yaşanmış bir afetten (ör. 6 Şubat 2023 depremleri) etkilenmiş öğrenci bulunabilir. Kimseye kişisel deneyimi sorulmaz; paylaşım gönüllüdür (program E2.1 empati, D20 yardımseverlik).</a:t>
            </a:r>
          </a:p>
        </p:txBody>
      </p:sp>
      <p:sp>
        <p:nvSpPr>
          <p:cNvPr id="4" name="Slide Number Placeholder 3"/>
          <p:cNvSpPr>
            <a:spLocks noGrp="1"/>
          </p:cNvSpPr>
          <p:nvPr>
            <p:ph type="sldNum" idx="5" sz="quarter"/>
          </p:nvPr>
        </p:nvSpPr>
        <p:spPr/>
      </p:sp>
    </p:spTree>
  </p:cSld>
  <p:clrMapOvr>
    <a:masterClrMapping/>
  </p:clrMapOvr>
</p:notes>
</file>

<file path=ppt/notesSlides/notesSlide3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Süreç bileşeni b: bilgi toplamak ve tabloda düzenlemek (BTYAB5 veri yönetimi).</a:t>
            </a:r>
          </a:p>
          <a:p/>
          <a:p>
            <a:r>
              <a:t>SÜRE: Aşama 12 dk: tablo 6 dk, iki ikili sözlü karşılaştırma 2 dk, örnek cevap 1 dk, YOKLAMA 2 3 dk.</a:t>
            </a:r>
          </a:p>
          <a:p/>
          <a:p>
            <a:r>
              <a:t>NASIL: Defterlere tablo çizdirin; kitabı açık tutsunlar. Karşılaştırma için: 'Hangi iki afette önlem türü farklı? Neden?'</a:t>
            </a:r>
          </a:p>
          <a:p/>
          <a:p>
            <a:r>
              <a:t>KAYNAK: Kitap s. 171-173.</a:t>
            </a:r>
          </a:p>
        </p:txBody>
      </p:sp>
      <p:sp>
        <p:nvSpPr>
          <p:cNvPr id="4" name="Slide Number Placeholder 3"/>
          <p:cNvSpPr>
            <a:spLocks noGrp="1"/>
          </p:cNvSpPr>
          <p:nvPr>
            <p:ph type="sldNum" idx="5" sz="quarter"/>
          </p:nvPr>
        </p:nvSpPr>
        <p:spPr/>
      </p:sp>
    </p:spTree>
  </p:cSld>
  <p:clrMapOvr>
    <a:masterClrMapping/>
  </p:clrMapOvr>
</p:notes>
</file>

<file path=ppt/notesSlides/notesSlide3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a:t>
            </a:r>
          </a:p>
          <a:p/>
          <a:p>
            <a:r>
              <a:t>BEKLENEN CEVAP: Önlemler kitabın her afet kutusundaki son cümledir. Önlem türü s. 171'deki ayrıma göredir: deprem, tsunami, kasırga önlenemez (zarar azaltma); su baskını, heyelan, orman yangını önlenebilir (önleme). Su baskınında ve Fukushima'da iki tür birlikte bulunur (ıslah/yer seçimi önler, erken uyarı ve tahliye zararı azaltır). Bu tablo çalışma kâğıdının 1. maddesinin temelidir.</a:t>
            </a:r>
          </a:p>
          <a:p/>
          <a:p>
            <a:r>
              <a:t>KAYNAK: Kitap s. 171-173.</a:t>
            </a:r>
          </a:p>
        </p:txBody>
      </p:sp>
      <p:sp>
        <p:nvSpPr>
          <p:cNvPr id="4" name="Slide Number Placeholder 3"/>
          <p:cNvSpPr>
            <a:spLocks noGrp="1"/>
          </p:cNvSpPr>
          <p:nvPr>
            <p:ph type="sldNum" idx="5" sz="quarter"/>
          </p:nvPr>
        </p:nvSpPr>
        <p:spPr/>
      </p:sp>
    </p:spTree>
  </p:cSld>
  <p:clrMapOvr>
    <a:masterClrMapping/>
  </p:clrMapOvr>
</p:notes>
</file>

<file path=ppt/notesSlides/notesSlide3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Ara yoklama 2.</a:t>
            </a:r>
          </a:p>
          <a:p/>
          <a:p>
            <a:r>
              <a:t>KAYNAK: Kitap s. 172-173.</a:t>
            </a:r>
          </a:p>
        </p:txBody>
      </p:sp>
      <p:sp>
        <p:nvSpPr>
          <p:cNvPr id="4" name="Slide Number Placeholder 3"/>
          <p:cNvSpPr>
            <a:spLocks noGrp="1"/>
          </p:cNvSpPr>
          <p:nvPr>
            <p:ph type="sldNum" idx="5" sz="quarter"/>
          </p:nvPr>
        </p:nvSpPr>
        <p:spPr/>
      </p:sp>
    </p:spTree>
  </p:cSld>
  <p:clrMapOvr>
    <a:masterClrMapping/>
  </p:clrMapOvr>
</p:notes>
</file>

<file path=ppt/notesSlides/notesSlide3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Doğru seçeneği gerekçesiyle göstermek.</a:t>
            </a:r>
          </a:p>
          <a:p/>
          <a:p>
            <a:r>
              <a:t>SÖYLENEBİLİR: Kitap s. 173: Töhoku için dört tedbir sayılır (sağlam zemin, dayanıklı mimari, tsunami erken uyarı, halkın eğitimi). Yer altı sığınaklarını kullanma kitapta kasırgalar için yazılıdır (s. 172).</a:t>
            </a:r>
          </a:p>
        </p:txBody>
      </p:sp>
      <p:sp>
        <p:nvSpPr>
          <p:cNvPr id="4" name="Slide Number Placeholder 3"/>
          <p:cNvSpPr>
            <a:spLocks noGrp="1"/>
          </p:cNvSpPr>
          <p:nvPr>
            <p:ph type="sldNum" idx="5" sz="quarter"/>
          </p:nvPr>
        </p:nvSpPr>
        <p:spPr/>
      </p:sp>
    </p:spTree>
  </p:cSld>
  <p:clrMapOvr>
    <a:masterClrMapping/>
  </p:clrMapOvr>
</p:notes>
</file>

<file path=ppt/notesSlides/notesSlide3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26. haftanın grup etkinliğine hazırlık: soru oluşturma (süreç bileşeni a) ve bilgi toplama (b).</a:t>
            </a:r>
          </a:p>
          <a:p/>
          <a:p>
            <a:r>
              <a:t>SÜRE: Aşama 13 dk: duyuru 2 dk, gruplara geçiş 2 dk, 1-2. adımlar sınıfta 8 dk, örnek sorular 1 dk.</a:t>
            </a:r>
          </a:p>
          <a:p/>
          <a:p>
            <a:r>
              <a:t>NASIL: 1-2. adımlar bu derste yapılır; 3-4. adımlar 26. haftaya kadar ders dışında. Kaynaklar: okul kütüphanesi, EBA ve kitabımız (s. 170-177). Telefon kullanılmaz; çıktı aldırılmaz, satın alma istenmez. İnternete erişemeyen grup kitabın görsellerini ve kütüphane kitaplarını kullanır; resim ve fotoğraf yerine kaynağı yazılı kısa not ya da çizim de olur.</a:t>
            </a:r>
          </a:p>
          <a:p/>
          <a:p>
            <a:r>
              <a:t>KAYNAK: Kitap s. 178 Gelecek Derse Hazırlık; program COĞ.10.6.1.</a:t>
            </a:r>
          </a:p>
          <a:p/>
          <a:p>
            <a:r>
              <a:t>NOT: Etkinliğin 1. adımında (s. 178) ve öz değerlendirme formunda (s. 179) 'fotograf' yazılmış; doğrusu 'fotoğraf' (26. hafta).</a:t>
            </a:r>
          </a:p>
        </p:txBody>
      </p:sp>
      <p:sp>
        <p:nvSpPr>
          <p:cNvPr id="4" name="Slide Number Placeholder 3"/>
          <p:cNvSpPr>
            <a:spLocks noGrp="1"/>
          </p:cNvSpPr>
          <p:nvPr>
            <p:ph type="sldNum" idx="5" sz="quarter"/>
          </p:nvPr>
        </p:nvSpPr>
        <p:spPr/>
      </p:sp>
    </p:spTree>
  </p:cSld>
  <p:clrMapOvr>
    <a:masterClrMapping/>
  </p:clrMapOvr>
</p:notes>
</file>

<file path=ppt/notesSlides/notesSlide3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Grup çalışmasına geçiş: rolleri ve kuralları hatırlatmak.</a:t>
            </a:r>
          </a:p>
          <a:p/>
          <a:p>
            <a:r>
              <a:t>SÜRE: 2 dk</a:t>
            </a:r>
          </a:p>
          <a:p/>
          <a:p>
            <a:r>
              <a:t>NASIL: Sıralar adalara çevrilir, malzeme sorumluları grup setlerini alır. Roller her hafta döner; 4 kişilik grupta kontrolcünün işini yazıcı üstlenir. Gruplar ünite başında yeniden karılır (8 heterojen grup: 6 × 5 + 2 × 4) ve 26. haftada aynı kalır.</a:t>
            </a:r>
          </a:p>
          <a:p/>
          <a:p>
            <a:r>
              <a:t>KAYNAK: Ders planı (38 kişilik sınıf için grup düzeni: 6 × 5 + 2 × 4; sınıf mevcuduna göre uyarlanır).</a:t>
            </a:r>
          </a:p>
        </p:txBody>
      </p:sp>
      <p:sp>
        <p:nvSpPr>
          <p:cNvPr id="4" name="Slide Number Placeholder 3"/>
          <p:cNvSpPr>
            <a:spLocks noGrp="1"/>
          </p:cNvSpPr>
          <p:nvPr>
            <p:ph type="sldNum" idx="5" sz="quarter"/>
          </p:nvPr>
        </p:nvSpPr>
        <p:spPr/>
      </p:sp>
    </p:spTree>
  </p:cSld>
  <p:clrMapOvr>
    <a:masterClrMapping/>
  </p:clrMapOvr>
</p:notes>
</file>

<file path=ppt/notesSlides/notesSlide3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Süreç bileşeni a: merak edilen soruları sormak (E3.8 soru sorma).</a:t>
            </a:r>
          </a:p>
          <a:p/>
          <a:p>
            <a:r>
              <a:t>NASIL: Her öğrenci iki soru yazar, grup tartışıp birini seçer; dolaşarak soruların 'evet-hayır' sorusu olmamasına dikkat edin. Sözcüler sorularını 26. haftanın başında okuyacak.</a:t>
            </a:r>
          </a:p>
          <a:p/>
          <a:p>
            <a:r>
              <a:t>KAYNAK: Kitap s. 178; program COĞ.10.6.1 (sorular sorulur, bilgi toplanır).</a:t>
            </a:r>
          </a:p>
        </p:txBody>
      </p:sp>
      <p:sp>
        <p:nvSpPr>
          <p:cNvPr id="4" name="Slide Number Placeholder 3"/>
          <p:cNvSpPr>
            <a:spLocks noGrp="1"/>
          </p:cNvSpPr>
          <p:nvPr>
            <p:ph type="sldNum" idx="5" sz="quarter"/>
          </p:nvPr>
        </p:nvSpPr>
        <p:spPr/>
      </p:sp>
    </p:spTree>
  </p:cSld>
  <p:clrMapOvr>
    <a:masterClrMapping/>
  </p:clrMapOvr>
</p:notes>
</file>

<file path=ppt/notesSlides/notesSlide3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sorular ve iyi araştırma sorusunun ölçütleri.</a:t>
            </a:r>
          </a:p>
          <a:p/>
          <a:p>
            <a:r>
              <a:t>BEKLENEN CEVAP: Örnek sorular kitabın s. 171-173 önlemlerinden türetildi; cevapları bu sunumda verilmez. Programın bağlantısı: ülkelerin deneyimleri ve gelişmişlik seviyeleri ile afetlere karşı uygulamaları arasındaki ilişki 26. haftada çözümlenecek.</a:t>
            </a:r>
          </a:p>
          <a:p/>
          <a:p>
            <a:r>
              <a:t>KAYNAK: Kitap s. 171-173, 178; program COĞ.10.6.1.</a:t>
            </a:r>
          </a:p>
        </p:txBody>
      </p:sp>
      <p:sp>
        <p:nvSpPr>
          <p:cNvPr id="4" name="Slide Number Placeholder 3"/>
          <p:cNvSpPr>
            <a:spLocks noGrp="1"/>
          </p:cNvSpPr>
          <p:nvPr>
            <p:ph type="sldNum" idx="5" sz="quarter"/>
          </p:nvPr>
        </p:nvSpPr>
        <p:spPr/>
      </p:sp>
    </p:spTree>
  </p:cSld>
  <p:clrMapOvr>
    <a:masterClrMapping/>
  </p:clrMapOvr>
</p:notes>
</file>

<file path=ppt/notesSlides/notesSlide3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Haftanın öğrenmesi.</a:t>
            </a:r>
          </a:p>
          <a:p/>
          <a:p>
            <a:r>
              <a:t>SÜRE: 3 dk; grup yazıcısı toplar.</a:t>
            </a:r>
          </a:p>
          <a:p/>
          <a:p>
            <a:r>
              <a:t>BEKLENEN CEVAP: 1) Deprem, tsunami, kasırga; zararı en aza indirmeye yönelik önlemler (erken uyarı, yıkımı azaltacak mimari, yer seçimi). 2) Yapıların dayanıklılığı ve alınan önlemler farklı olabilir; Bem'de binaların yaklaşık %80'i yıkıldı, deprem kentin altında ve sığdı. 3) Dik yamaçlara sağlam istinat duvarları, risk altındaki yerleşmelerin güvenli alanlara taşınması.</a:t>
            </a:r>
          </a:p>
          <a:p/>
          <a:p>
            <a:r>
              <a:t>KAYNAK: Kitap s. 171-173.</a:t>
            </a:r>
          </a:p>
        </p:txBody>
      </p:sp>
      <p:sp>
        <p:nvSpPr>
          <p:cNvPr id="4" name="Slide Number Placeholder 3"/>
          <p:cNvSpPr>
            <a:spLocks noGrp="1"/>
          </p:cNvSpPr>
          <p:nvPr>
            <p:ph type="sldNum" idx="5" sz="quarter"/>
          </p:nvPr>
        </p:nvSpPr>
        <p:spPr/>
      </p:sp>
    </p:spTree>
  </p:cSld>
  <p:clrMapOvr>
    <a:masterClrMapping/>
  </p:clrMapOvr>
</p:notes>
</file>

<file path=ppt/notesSlides/notesSlide3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Ev çalışması ve grup hazırlığı.</a:t>
            </a:r>
          </a:p>
          <a:p/>
          <a:p>
            <a:r>
              <a:t>NASIL: Çalışma kâğıdının 1-3. maddeleri 26. haftanın başında kontrol edilir. Grup hazırlığı ders dışındadır; okul kütüphanesinin kullanımı için kütüphane sorumlusuyla önceden konuşulabilir.</a:t>
            </a:r>
          </a:p>
          <a:p/>
          <a:p>
            <a:r>
              <a:t>KAYNAK: Ders planı, 25. hafta; çalışma kâğıdı Bölüm 1; kitap s. 178.</a:t>
            </a:r>
          </a:p>
        </p:txBody>
      </p:sp>
      <p:sp>
        <p:nvSpPr>
          <p:cNvPr id="4" name="Slide Number Placeholder 3"/>
          <p:cNvSpPr>
            <a:spLocks noGrp="1"/>
          </p:cNvSpPr>
          <p:nvPr>
            <p:ph type="sldNum" idx="5" sz="quarter"/>
          </p:nvPr>
        </p:nvSpPr>
        <p:spPr/>
      </p:sp>
    </p:spTree>
  </p:cSld>
  <p:clrMapOvr>
    <a:masterClrMapping/>
  </p:clrMapOvr>
</p:notes>
</file>

<file path=ppt/notesSlides/notesSlide4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Kaynak gösterimi — 5846 sayılı Kanun md. 34 eğitim amaçlı seçme ve toplama eserlerde eserin ve eser sahibinin adının belirtilmesini ister. Derste gösterilmesi gerekmez; dosyayı paylaşırken bu slaytı silmeyin.</a:t>
            </a:r>
          </a:p>
        </p:txBody>
      </p:sp>
      <p:sp>
        <p:nvSpPr>
          <p:cNvPr id="4" name="Slide Number Placeholder 3"/>
          <p:cNvSpPr>
            <a:spLocks noGrp="1"/>
          </p:cNvSpPr>
          <p:nvPr>
            <p:ph type="sldNum" idx="5" sz="quarter"/>
          </p:nvPr>
        </p:nvSpPr>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tr-TR" smtClean="0"/>
              <a:t>Click to edit Master title style</a:t>
            </a:r>
            <a:endParaRPr lang="tr-TR"/>
          </a:p>
        </p:txBody>
      </p:sp>
      <p:sp>
        <p:nvSpPr>
          <p:cNvPr id="3" name="Subtitle 2"/>
          <p:cNvSpPr>
            <a:spLocks noGrp="1"/>
          </p:cNvSpPr>
          <p:nvPr>
            <p:ph type="subTitle" idx="1"/>
          </p:nvPr>
        </p:nvSpPr>
        <p:spPr>
          <a:xfrm>
            <a:off x="1371600" y="3886200"/>
            <a:ext cx="6400800" cy="1752600"/>
          </a:xfrm>
        </p:spPr>
        <p:txBody>
          <a:bodyPr/>
          <a:lstStyle>
            <a:lvl1pPr marL="0" indent="0" algn="ctr">
              <a:buNone/>
              <a:defRPr lang="tr-TR">
                <a:solidFill>
                  <a:schemeClr val="tx1">
                    <a:tint val="75000"/>
                  </a:schemeClr>
                </a:solidFill>
              </a:defRPr>
            </a:lvl1pPr>
            <a:lvl2pPr marL="457200" indent="0" algn="ctr">
              <a:buNone/>
              <a:defRPr lang="tr-TR">
                <a:solidFill>
                  <a:schemeClr val="tx1">
                    <a:tint val="75000"/>
                  </a:schemeClr>
                </a:solidFill>
              </a:defRPr>
            </a:lvl2pPr>
            <a:lvl3pPr marL="914400" indent="0" algn="ctr">
              <a:buNone/>
              <a:defRPr lang="tr-TR">
                <a:solidFill>
                  <a:schemeClr val="tx1">
                    <a:tint val="75000"/>
                  </a:schemeClr>
                </a:solidFill>
              </a:defRPr>
            </a:lvl3pPr>
            <a:lvl4pPr marL="1371600" indent="0" algn="ctr">
              <a:buNone/>
              <a:defRPr lang="tr-TR">
                <a:solidFill>
                  <a:schemeClr val="tx1">
                    <a:tint val="75000"/>
                  </a:schemeClr>
                </a:solidFill>
              </a:defRPr>
            </a:lvl4pPr>
            <a:lvl5pPr marL="1828800" indent="0" algn="ctr">
              <a:buNone/>
              <a:defRPr lang="tr-TR">
                <a:solidFill>
                  <a:schemeClr val="tx1">
                    <a:tint val="75000"/>
                  </a:schemeClr>
                </a:solidFill>
              </a:defRPr>
            </a:lvl5pPr>
            <a:lvl6pPr marL="2286000" indent="0" algn="ctr">
              <a:buNone/>
              <a:defRPr lang="tr-TR">
                <a:solidFill>
                  <a:schemeClr val="tx1">
                    <a:tint val="75000"/>
                  </a:schemeClr>
                </a:solidFill>
              </a:defRPr>
            </a:lvl6pPr>
            <a:lvl7pPr marL="2743200" indent="0" algn="ctr">
              <a:buNone/>
              <a:defRPr lang="tr-TR">
                <a:solidFill>
                  <a:schemeClr val="tx1">
                    <a:tint val="75000"/>
                  </a:schemeClr>
                </a:solidFill>
              </a:defRPr>
            </a:lvl7pPr>
            <a:lvl8pPr marL="3200400" indent="0" algn="ctr">
              <a:buNone/>
              <a:defRPr lang="tr-TR">
                <a:solidFill>
                  <a:schemeClr val="tx1">
                    <a:tint val="75000"/>
                  </a:schemeClr>
                </a:solidFill>
              </a:defRPr>
            </a:lvl8pPr>
            <a:lvl9pPr marL="3657600" indent="0" algn="ctr">
              <a:buNone/>
              <a:defRPr lang="tr-TR">
                <a:solidFill>
                  <a:schemeClr val="tx1">
                    <a:tint val="75000"/>
                  </a:schemeClr>
                </a:solidFill>
              </a:defRPr>
            </a:lvl9pPr>
          </a:lstStyle>
          <a:p>
            <a:r>
              <a:rPr lang="tr-TR" smtClean="0"/>
              <a:t>Click to edit Master subtitle style</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Content Placeholder 2"/>
          <p:cNvSpPr>
            <a:spLocks noGrp="1"/>
          </p:cNvSpPr>
          <p:nvPr>
            <p:ph idx="1"/>
          </p:nvPr>
        </p:nvSpPr>
        <p:spPr/>
        <p:txBody>
          <a:body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lang="tr-TR" sz="4000" b="1" cap="all"/>
            </a:lvl1pPr>
          </a:lstStyle>
          <a:p>
            <a:r>
              <a:rPr lang="tr-TR" smtClean="0"/>
              <a:t>Click to edit Master title style</a:t>
            </a:r>
            <a:endParaRPr lang="tr-TR"/>
          </a:p>
        </p:txBody>
      </p:sp>
      <p:sp>
        <p:nvSpPr>
          <p:cNvPr id="3" name="Text Placeholder 2"/>
          <p:cNvSpPr>
            <a:spLocks noGrp="1"/>
          </p:cNvSpPr>
          <p:nvPr>
            <p:ph type="body" idx="1"/>
          </p:nvPr>
        </p:nvSpPr>
        <p:spPr>
          <a:xfrm>
            <a:off x="722313" y="2906713"/>
            <a:ext cx="7772400" cy="1500187"/>
          </a:xfrm>
        </p:spPr>
        <p:txBody>
          <a:bodyPr anchor="b"/>
          <a:lstStyle>
            <a:lvl1pPr marL="0" indent="0">
              <a:buNone/>
              <a:defRPr lang="tr-TR" sz="2000">
                <a:solidFill>
                  <a:schemeClr val="tx1">
                    <a:tint val="75000"/>
                  </a:schemeClr>
                </a:solidFill>
              </a:defRPr>
            </a:lvl1pPr>
            <a:lvl2pPr marL="457200" indent="0">
              <a:buNone/>
              <a:defRPr lang="tr-TR" sz="1800">
                <a:solidFill>
                  <a:schemeClr val="tx1">
                    <a:tint val="75000"/>
                  </a:schemeClr>
                </a:solidFill>
              </a:defRPr>
            </a:lvl2pPr>
            <a:lvl3pPr marL="914400" indent="0">
              <a:buNone/>
              <a:defRPr lang="tr-TR" sz="1600">
                <a:solidFill>
                  <a:schemeClr val="tx1">
                    <a:tint val="75000"/>
                  </a:schemeClr>
                </a:solidFill>
              </a:defRPr>
            </a:lvl3pPr>
            <a:lvl4pPr marL="1371600" indent="0">
              <a:buNone/>
              <a:defRPr lang="tr-TR" sz="1400">
                <a:solidFill>
                  <a:schemeClr val="tx1">
                    <a:tint val="75000"/>
                  </a:schemeClr>
                </a:solidFill>
              </a:defRPr>
            </a:lvl4pPr>
            <a:lvl5pPr marL="1828800" indent="0">
              <a:buNone/>
              <a:defRPr lang="tr-TR" sz="1400">
                <a:solidFill>
                  <a:schemeClr val="tx1">
                    <a:tint val="75000"/>
                  </a:schemeClr>
                </a:solidFill>
              </a:defRPr>
            </a:lvl5pPr>
            <a:lvl6pPr marL="2286000" indent="0">
              <a:buNone/>
              <a:defRPr lang="tr-TR" sz="1400">
                <a:solidFill>
                  <a:schemeClr val="tx1">
                    <a:tint val="75000"/>
                  </a:schemeClr>
                </a:solidFill>
              </a:defRPr>
            </a:lvl6pPr>
            <a:lvl7pPr marL="2743200" indent="0">
              <a:buNone/>
              <a:defRPr lang="tr-TR" sz="1400">
                <a:solidFill>
                  <a:schemeClr val="tx1">
                    <a:tint val="75000"/>
                  </a:schemeClr>
                </a:solidFill>
              </a:defRPr>
            </a:lvl7pPr>
            <a:lvl8pPr marL="3200400" indent="0">
              <a:buNone/>
              <a:defRPr lang="tr-TR" sz="1400">
                <a:solidFill>
                  <a:schemeClr val="tx1">
                    <a:tint val="75000"/>
                  </a:schemeClr>
                </a:solidFill>
              </a:defRPr>
            </a:lvl8pPr>
            <a:lvl9pPr marL="3657600" indent="0">
              <a:buNone/>
              <a:defRPr lang="tr-TR" sz="1400">
                <a:solidFill>
                  <a:schemeClr val="tx1">
                    <a:tint val="75000"/>
                  </a:schemeClr>
                </a:solidFill>
              </a:defRPr>
            </a:lvl9pPr>
          </a:lstStyle>
          <a:p>
            <a:pPr lvl="0"/>
            <a:r>
              <a:rPr lang="tr-TR" smtClean="0"/>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Content Placeholder 2"/>
          <p:cNvSpPr>
            <a:spLocks noGrp="1"/>
          </p:cNvSpPr>
          <p:nvPr>
            <p:ph sz="half" idx="1"/>
          </p:nvPr>
        </p:nvSpPr>
        <p:spPr>
          <a:xfrm>
            <a:off x="457200" y="1600200"/>
            <a:ext cx="4038600" cy="4525963"/>
          </a:xfrm>
        </p:spPr>
        <p:txBody>
          <a:bodyPr/>
          <a:lstStyle>
            <a:lvl1pPr>
              <a:defRPr lang="tr-TR" sz="2800"/>
            </a:lvl1pPr>
            <a:lvl2pPr>
              <a:defRPr lang="tr-TR" sz="2400"/>
            </a:lvl2pPr>
            <a:lvl3pPr>
              <a:defRPr lang="tr-TR" sz="2000"/>
            </a:lvl3pPr>
            <a:lvl4pPr>
              <a:defRPr lang="tr-TR" sz="1800"/>
            </a:lvl4pPr>
            <a:lvl5pPr>
              <a:defRPr lang="tr-TR" sz="1800"/>
            </a:lvl5pPr>
            <a:lvl6pPr>
              <a:defRPr lang="tr-TR" sz="1800"/>
            </a:lvl6pPr>
            <a:lvl7pPr>
              <a:defRPr lang="tr-TR" sz="1800"/>
            </a:lvl7pPr>
            <a:lvl8pPr>
              <a:defRPr lang="tr-TR" sz="1800"/>
            </a:lvl8pPr>
            <a:lvl9pPr>
              <a:defRPr lang="tr-TR" sz="18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Content Placeholder 3"/>
          <p:cNvSpPr>
            <a:spLocks noGrp="1"/>
          </p:cNvSpPr>
          <p:nvPr>
            <p:ph sz="half" idx="2"/>
          </p:nvPr>
        </p:nvSpPr>
        <p:spPr>
          <a:xfrm>
            <a:off x="4648200" y="1600200"/>
            <a:ext cx="4038600" cy="4525963"/>
          </a:xfrm>
        </p:spPr>
        <p:txBody>
          <a:bodyPr/>
          <a:lstStyle>
            <a:lvl1pPr>
              <a:defRPr lang="tr-TR" sz="2800"/>
            </a:lvl1pPr>
            <a:lvl2pPr>
              <a:defRPr lang="tr-TR" sz="2400"/>
            </a:lvl2pPr>
            <a:lvl3pPr>
              <a:defRPr lang="tr-TR" sz="2000"/>
            </a:lvl3pPr>
            <a:lvl4pPr>
              <a:defRPr lang="tr-TR" sz="1800"/>
            </a:lvl4pPr>
            <a:lvl5pPr>
              <a:defRPr lang="tr-TR" sz="1800"/>
            </a:lvl5pPr>
            <a:lvl6pPr>
              <a:defRPr lang="tr-TR" sz="1800"/>
            </a:lvl6pPr>
            <a:lvl7pPr>
              <a:defRPr lang="tr-TR" sz="1800"/>
            </a:lvl7pPr>
            <a:lvl8pPr>
              <a:defRPr lang="tr-TR" sz="1800"/>
            </a:lvl8pPr>
            <a:lvl9pPr>
              <a:defRPr lang="tr-TR" sz="18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5" name="Date Placeholder 4"/>
          <p:cNvSpPr>
            <a:spLocks noGrp="1"/>
          </p:cNvSpPr>
          <p:nvPr>
            <p:ph type="dt" sz="half" idx="10"/>
          </p:nvPr>
        </p:nvSpPr>
        <p:spPr/>
        <p:txBody>
          <a:bodyPr/>
          <a:lstStyle/>
          <a:p>
            <a:fld id="{5BCAD085-E8A6-8845-BD4E-CB4CCA059FC4}" type="datetimeFigureOut">
              <a:rPr lang="tr-TR" smtClean="0"/>
              <a:t>1/27/13</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lang="tr-TR"/>
            </a:lvl1pPr>
          </a:lstStyle>
          <a:p>
            <a:r>
              <a:rPr lang="tr-TR" smtClean="0"/>
              <a:t>Click to edit Master title style</a:t>
            </a:r>
            <a:endParaRPr lang="tr-TR"/>
          </a:p>
        </p:txBody>
      </p:sp>
      <p:sp>
        <p:nvSpPr>
          <p:cNvPr id="3" name="Text Placeholder 2"/>
          <p:cNvSpPr>
            <a:spLocks noGrp="1"/>
          </p:cNvSpPr>
          <p:nvPr>
            <p:ph type="body" idx="1"/>
          </p:nvPr>
        </p:nvSpPr>
        <p:spPr>
          <a:xfrm>
            <a:off x="457200" y="1535113"/>
            <a:ext cx="4040188" cy="639762"/>
          </a:xfrm>
        </p:spPr>
        <p:txBody>
          <a:bodyPr anchor="b"/>
          <a:lstStyle>
            <a:lvl1pPr marL="0" indent="0">
              <a:buNone/>
              <a:defRPr lang="tr-TR" sz="2400" b="1"/>
            </a:lvl1pPr>
            <a:lvl2pPr marL="457200" indent="0">
              <a:buNone/>
              <a:defRPr lang="tr-TR" sz="2000" b="1"/>
            </a:lvl2pPr>
            <a:lvl3pPr marL="914400" indent="0">
              <a:buNone/>
              <a:defRPr lang="tr-TR" sz="1800" b="1"/>
            </a:lvl3pPr>
            <a:lvl4pPr marL="1371600" indent="0">
              <a:buNone/>
              <a:defRPr lang="tr-TR" sz="1600" b="1"/>
            </a:lvl4pPr>
            <a:lvl5pPr marL="1828800" indent="0">
              <a:buNone/>
              <a:defRPr lang="tr-TR" sz="1600" b="1"/>
            </a:lvl5pPr>
            <a:lvl6pPr marL="2286000" indent="0">
              <a:buNone/>
              <a:defRPr lang="tr-TR" sz="1600" b="1"/>
            </a:lvl6pPr>
            <a:lvl7pPr marL="2743200" indent="0">
              <a:buNone/>
              <a:defRPr lang="tr-TR" sz="1600" b="1"/>
            </a:lvl7pPr>
            <a:lvl8pPr marL="3200400" indent="0">
              <a:buNone/>
              <a:defRPr lang="tr-TR" sz="1600" b="1"/>
            </a:lvl8pPr>
            <a:lvl9pPr marL="3657600" indent="0">
              <a:buNone/>
              <a:defRPr lang="tr-TR" sz="1600" b="1"/>
            </a:lvl9pPr>
          </a:lstStyle>
          <a:p>
            <a:pPr lvl="0"/>
            <a:r>
              <a:rPr lang="tr-TR"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lang="tr-TR" sz="2400"/>
            </a:lvl1pPr>
            <a:lvl2pPr>
              <a:defRPr lang="tr-TR" sz="2000"/>
            </a:lvl2pPr>
            <a:lvl3pPr>
              <a:defRPr lang="tr-TR" sz="1800"/>
            </a:lvl3pPr>
            <a:lvl4pPr>
              <a:defRPr lang="tr-TR" sz="1600"/>
            </a:lvl4pPr>
            <a:lvl5pPr>
              <a:defRPr lang="tr-TR" sz="1600"/>
            </a:lvl5pPr>
            <a:lvl6pPr>
              <a:defRPr lang="tr-TR" sz="1600"/>
            </a:lvl6pPr>
            <a:lvl7pPr>
              <a:defRPr lang="tr-TR" sz="1600"/>
            </a:lvl7pPr>
            <a:lvl8pPr>
              <a:defRPr lang="tr-TR" sz="1600"/>
            </a:lvl8pPr>
            <a:lvl9pPr>
              <a:defRPr lang="tr-TR" sz="16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lang="tr-TR" sz="2400" b="1"/>
            </a:lvl1pPr>
            <a:lvl2pPr marL="457200" indent="0">
              <a:buNone/>
              <a:defRPr lang="tr-TR" sz="2000" b="1"/>
            </a:lvl2pPr>
            <a:lvl3pPr marL="914400" indent="0">
              <a:buNone/>
              <a:defRPr lang="tr-TR" sz="1800" b="1"/>
            </a:lvl3pPr>
            <a:lvl4pPr marL="1371600" indent="0">
              <a:buNone/>
              <a:defRPr lang="tr-TR" sz="1600" b="1"/>
            </a:lvl4pPr>
            <a:lvl5pPr marL="1828800" indent="0">
              <a:buNone/>
              <a:defRPr lang="tr-TR" sz="1600" b="1"/>
            </a:lvl5pPr>
            <a:lvl6pPr marL="2286000" indent="0">
              <a:buNone/>
              <a:defRPr lang="tr-TR" sz="1600" b="1"/>
            </a:lvl6pPr>
            <a:lvl7pPr marL="2743200" indent="0">
              <a:buNone/>
              <a:defRPr lang="tr-TR" sz="1600" b="1"/>
            </a:lvl7pPr>
            <a:lvl8pPr marL="3200400" indent="0">
              <a:buNone/>
              <a:defRPr lang="tr-TR" sz="1600" b="1"/>
            </a:lvl8pPr>
            <a:lvl9pPr marL="3657600" indent="0">
              <a:buNone/>
              <a:defRPr lang="tr-TR" sz="1600" b="1"/>
            </a:lvl9pPr>
          </a:lstStyle>
          <a:p>
            <a:pPr lvl="0"/>
            <a:r>
              <a:rPr lang="tr-TR"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lang="tr-TR" sz="2400"/>
            </a:lvl1pPr>
            <a:lvl2pPr>
              <a:defRPr lang="tr-TR" sz="2000"/>
            </a:lvl2pPr>
            <a:lvl3pPr>
              <a:defRPr lang="tr-TR" sz="1800"/>
            </a:lvl3pPr>
            <a:lvl4pPr>
              <a:defRPr lang="tr-TR" sz="1600"/>
            </a:lvl4pPr>
            <a:lvl5pPr>
              <a:defRPr lang="tr-TR" sz="1600"/>
            </a:lvl5pPr>
            <a:lvl6pPr>
              <a:defRPr lang="tr-TR" sz="1600"/>
            </a:lvl6pPr>
            <a:lvl7pPr>
              <a:defRPr lang="tr-TR" sz="1600"/>
            </a:lvl7pPr>
            <a:lvl8pPr>
              <a:defRPr lang="tr-TR" sz="1600"/>
            </a:lvl8pPr>
            <a:lvl9pPr>
              <a:defRPr lang="tr-TR" sz="16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7" name="Date Placeholder 6"/>
          <p:cNvSpPr>
            <a:spLocks noGrp="1"/>
          </p:cNvSpPr>
          <p:nvPr>
            <p:ph type="dt" sz="half" idx="10"/>
          </p:nvPr>
        </p:nvSpPr>
        <p:spPr/>
        <p:txBody>
          <a:bodyPr/>
          <a:lstStyle/>
          <a:p>
            <a:fld id="{5BCAD085-E8A6-8845-BD4E-CB4CCA059FC4}" type="datetimeFigureOut">
              <a:rPr lang="tr-TR" smtClean="0"/>
              <a:t>1/27/13</a:t>
            </a:fld>
            <a:endParaRPr lang="tr-TR"/>
          </a:p>
        </p:txBody>
      </p:sp>
      <p:sp>
        <p:nvSpPr>
          <p:cNvPr id="8" name="Footer Placeholder 7"/>
          <p:cNvSpPr>
            <a:spLocks noGrp="1"/>
          </p:cNvSpPr>
          <p:nvPr>
            <p:ph type="ftr" sz="quarter" idx="11"/>
          </p:nvPr>
        </p:nvSpPr>
        <p:spPr/>
        <p:txBody>
          <a:bodyPr/>
          <a:lstStyle/>
          <a:p>
            <a:endParaRPr lang="tr-TR"/>
          </a:p>
        </p:txBody>
      </p:sp>
      <p:sp>
        <p:nvSpPr>
          <p:cNvPr id="9" name="Slide Number Placeholder 8"/>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Date Placeholder 2"/>
          <p:cNvSpPr>
            <a:spLocks noGrp="1"/>
          </p:cNvSpPr>
          <p:nvPr>
            <p:ph type="dt" sz="half" idx="10"/>
          </p:nvPr>
        </p:nvSpPr>
        <p:spPr/>
        <p:txBody>
          <a:bodyPr/>
          <a:lstStyle/>
          <a:p>
            <a:fld id="{5BCAD085-E8A6-8845-BD4E-CB4CCA059FC4}" type="datetimeFigureOut">
              <a:rPr lang="tr-TR" smtClean="0"/>
              <a:t>1/27/13</a:t>
            </a:fld>
            <a:endParaRPr lang="tr-TR"/>
          </a:p>
        </p:txBody>
      </p:sp>
      <p:sp>
        <p:nvSpPr>
          <p:cNvPr id="4" name="Footer Placeholder 3"/>
          <p:cNvSpPr>
            <a:spLocks noGrp="1"/>
          </p:cNvSpPr>
          <p:nvPr>
            <p:ph type="ftr" sz="quarter" idx="11"/>
          </p:nvPr>
        </p:nvSpPr>
        <p:spPr/>
        <p:txBody>
          <a:bodyPr/>
          <a:lstStyle/>
          <a:p>
            <a:endParaRPr lang="tr-TR"/>
          </a:p>
        </p:txBody>
      </p:sp>
      <p:sp>
        <p:nvSpPr>
          <p:cNvPr id="5" name="Slide Number Placeholder 4"/>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tr-TR" smtClean="0"/>
              <a:t>1/27/13</a:t>
            </a:fld>
            <a:endParaRPr lang="tr-TR"/>
          </a:p>
        </p:txBody>
      </p:sp>
      <p:sp>
        <p:nvSpPr>
          <p:cNvPr id="3" name="Footer Placeholder 2"/>
          <p:cNvSpPr>
            <a:spLocks noGrp="1"/>
          </p:cNvSpPr>
          <p:nvPr>
            <p:ph type="ftr" sz="quarter" idx="11"/>
          </p:nvPr>
        </p:nvSpPr>
        <p:spPr/>
        <p:txBody>
          <a:bodyPr/>
          <a:lstStyle/>
          <a:p>
            <a:endParaRPr lang="tr-TR"/>
          </a:p>
        </p:txBody>
      </p:sp>
      <p:sp>
        <p:nvSpPr>
          <p:cNvPr id="4" name="Slide Number Placeholder 3"/>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lang="tr-TR" sz="2000" b="1"/>
            </a:lvl1pPr>
          </a:lstStyle>
          <a:p>
            <a:r>
              <a:rPr lang="tr-TR" smtClean="0"/>
              <a:t>Click to edit Master title style</a:t>
            </a:r>
            <a:endParaRPr lang="tr-TR"/>
          </a:p>
        </p:txBody>
      </p:sp>
      <p:sp>
        <p:nvSpPr>
          <p:cNvPr id="3" name="Content Placeholder 2"/>
          <p:cNvSpPr>
            <a:spLocks noGrp="1"/>
          </p:cNvSpPr>
          <p:nvPr>
            <p:ph idx="1"/>
          </p:nvPr>
        </p:nvSpPr>
        <p:spPr>
          <a:xfrm>
            <a:off x="3575050" y="273050"/>
            <a:ext cx="5111750" cy="5853113"/>
          </a:xfrm>
        </p:spPr>
        <p:txBody>
          <a:bodyPr/>
          <a:lstStyle>
            <a:lvl1pPr>
              <a:defRPr lang="tr-TR" sz="3200"/>
            </a:lvl1pPr>
            <a:lvl2pPr>
              <a:defRPr lang="tr-TR" sz="2800"/>
            </a:lvl2pPr>
            <a:lvl3pPr>
              <a:defRPr lang="tr-TR" sz="2400"/>
            </a:lvl3pPr>
            <a:lvl4pPr>
              <a:defRPr lang="tr-TR" sz="2000"/>
            </a:lvl4pPr>
            <a:lvl5pPr>
              <a:defRPr lang="tr-TR" sz="2000"/>
            </a:lvl5pPr>
            <a:lvl6pPr>
              <a:defRPr lang="tr-TR" sz="2000"/>
            </a:lvl6pPr>
            <a:lvl7pPr>
              <a:defRPr lang="tr-TR" sz="2000"/>
            </a:lvl7pPr>
            <a:lvl8pPr>
              <a:defRPr lang="tr-TR" sz="2000"/>
            </a:lvl8pPr>
            <a:lvl9pPr>
              <a:defRPr lang="tr-TR" sz="20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Text Placeholder 3"/>
          <p:cNvSpPr>
            <a:spLocks noGrp="1"/>
          </p:cNvSpPr>
          <p:nvPr>
            <p:ph type="body" sz="half" idx="2"/>
          </p:nvPr>
        </p:nvSpPr>
        <p:spPr>
          <a:xfrm>
            <a:off x="457200" y="1435100"/>
            <a:ext cx="3008313" cy="4691063"/>
          </a:xfrm>
        </p:spPr>
        <p:txBody>
          <a:bodyPr/>
          <a:lstStyle>
            <a:lvl1pPr marL="0" indent="0">
              <a:buNone/>
              <a:defRPr lang="tr-TR" sz="1400"/>
            </a:lvl1pPr>
            <a:lvl2pPr marL="457200" indent="0">
              <a:buNone/>
              <a:defRPr lang="tr-TR" sz="1200"/>
            </a:lvl2pPr>
            <a:lvl3pPr marL="914400" indent="0">
              <a:buNone/>
              <a:defRPr lang="tr-TR" sz="1000"/>
            </a:lvl3pPr>
            <a:lvl4pPr marL="1371600" indent="0">
              <a:buNone/>
              <a:defRPr lang="tr-TR" sz="900"/>
            </a:lvl4pPr>
            <a:lvl5pPr marL="1828800" indent="0">
              <a:buNone/>
              <a:defRPr lang="tr-TR" sz="900"/>
            </a:lvl5pPr>
            <a:lvl6pPr marL="2286000" indent="0">
              <a:buNone/>
              <a:defRPr lang="tr-TR" sz="900"/>
            </a:lvl6pPr>
            <a:lvl7pPr marL="2743200" indent="0">
              <a:buNone/>
              <a:defRPr lang="tr-TR" sz="900"/>
            </a:lvl7pPr>
            <a:lvl8pPr marL="3200400" indent="0">
              <a:buNone/>
              <a:defRPr lang="tr-TR" sz="900"/>
            </a:lvl8pPr>
            <a:lvl9pPr marL="3657600" indent="0">
              <a:buNone/>
              <a:defRPr lang="tr-TR" sz="900"/>
            </a:lvl9pPr>
          </a:lstStyle>
          <a:p>
            <a:pPr lvl="0"/>
            <a:r>
              <a:rPr lang="tr-TR"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tr-TR" smtClean="0"/>
              <a:t>1/27/13</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lang="tr-TR" sz="2000" b="1"/>
            </a:lvl1pPr>
          </a:lstStyle>
          <a:p>
            <a:r>
              <a:rPr lang="tr-TR" smtClean="0"/>
              <a:t>Click to edit Master title style</a:t>
            </a:r>
            <a:endParaRPr lang="tr-TR"/>
          </a:p>
        </p:txBody>
      </p:sp>
      <p:sp>
        <p:nvSpPr>
          <p:cNvPr id="3" name="Picture Placeholder 2"/>
          <p:cNvSpPr>
            <a:spLocks noGrp="1"/>
          </p:cNvSpPr>
          <p:nvPr>
            <p:ph type="pic" idx="1"/>
          </p:nvPr>
        </p:nvSpPr>
        <p:spPr>
          <a:xfrm>
            <a:off x="1792288" y="612775"/>
            <a:ext cx="5486400" cy="4114800"/>
          </a:xfrm>
        </p:spPr>
        <p:txBody>
          <a:bodyPr/>
          <a:lstStyle>
            <a:lvl1pPr marL="0" indent="0">
              <a:buNone/>
              <a:defRPr lang="tr-TR" sz="3200"/>
            </a:lvl1pPr>
            <a:lvl2pPr marL="457200" indent="0">
              <a:buNone/>
              <a:defRPr lang="tr-TR" sz="2800"/>
            </a:lvl2pPr>
            <a:lvl3pPr marL="914400" indent="0">
              <a:buNone/>
              <a:defRPr lang="tr-TR" sz="2400"/>
            </a:lvl3pPr>
            <a:lvl4pPr marL="1371600" indent="0">
              <a:buNone/>
              <a:defRPr lang="tr-TR" sz="2000"/>
            </a:lvl4pPr>
            <a:lvl5pPr marL="1828800" indent="0">
              <a:buNone/>
              <a:defRPr lang="tr-TR" sz="2000"/>
            </a:lvl5pPr>
            <a:lvl6pPr marL="2286000" indent="0">
              <a:buNone/>
              <a:defRPr lang="tr-TR" sz="2000"/>
            </a:lvl6pPr>
            <a:lvl7pPr marL="2743200" indent="0">
              <a:buNone/>
              <a:defRPr lang="tr-TR" sz="2000"/>
            </a:lvl7pPr>
            <a:lvl8pPr marL="3200400" indent="0">
              <a:buNone/>
              <a:defRPr lang="tr-TR" sz="2000"/>
            </a:lvl8pPr>
            <a:lvl9pPr marL="3657600" indent="0">
              <a:buNone/>
              <a:defRPr lang="tr-TR" sz="2000"/>
            </a:lvl9pPr>
          </a:lstStyle>
          <a:p>
            <a:endParaRPr lang="tr-TR"/>
          </a:p>
        </p:txBody>
      </p:sp>
      <p:sp>
        <p:nvSpPr>
          <p:cNvPr id="4" name="Text Placeholder 3"/>
          <p:cNvSpPr>
            <a:spLocks noGrp="1"/>
          </p:cNvSpPr>
          <p:nvPr>
            <p:ph type="body" sz="half" idx="2"/>
          </p:nvPr>
        </p:nvSpPr>
        <p:spPr>
          <a:xfrm>
            <a:off x="1792288" y="5367338"/>
            <a:ext cx="5486400" cy="804862"/>
          </a:xfrm>
        </p:spPr>
        <p:txBody>
          <a:bodyPr/>
          <a:lstStyle>
            <a:lvl1pPr marL="0" indent="0">
              <a:buNone/>
              <a:defRPr lang="tr-TR" sz="1400"/>
            </a:lvl1pPr>
            <a:lvl2pPr marL="457200" indent="0">
              <a:buNone/>
              <a:defRPr lang="tr-TR" sz="1200"/>
            </a:lvl2pPr>
            <a:lvl3pPr marL="914400" indent="0">
              <a:buNone/>
              <a:defRPr lang="tr-TR" sz="1000"/>
            </a:lvl3pPr>
            <a:lvl4pPr marL="1371600" indent="0">
              <a:buNone/>
              <a:defRPr lang="tr-TR" sz="900"/>
            </a:lvl4pPr>
            <a:lvl5pPr marL="1828800" indent="0">
              <a:buNone/>
              <a:defRPr lang="tr-TR" sz="900"/>
            </a:lvl5pPr>
            <a:lvl6pPr marL="2286000" indent="0">
              <a:buNone/>
              <a:defRPr lang="tr-TR" sz="900"/>
            </a:lvl6pPr>
            <a:lvl7pPr marL="2743200" indent="0">
              <a:buNone/>
              <a:defRPr lang="tr-TR" sz="900"/>
            </a:lvl7pPr>
            <a:lvl8pPr marL="3200400" indent="0">
              <a:buNone/>
              <a:defRPr lang="tr-TR" sz="900"/>
            </a:lvl8pPr>
            <a:lvl9pPr marL="3657600" indent="0">
              <a:buNone/>
              <a:defRPr lang="tr-TR" sz="900"/>
            </a:lvl9pPr>
          </a:lstStyle>
          <a:p>
            <a:pPr lvl="0"/>
            <a:r>
              <a:rPr lang="tr-TR"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tr-TR" smtClean="0"/>
              <a:t>1/27/13</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Vertical Text Placeholder 2"/>
          <p:cNvSpPr>
            <a:spLocks noGrp="1"/>
          </p:cNvSpPr>
          <p:nvPr>
            <p:ph type="body" orient="vert" idx="1"/>
          </p:nvPr>
        </p:nvSpPr>
        <p:spPr/>
        <p:txBody>
          <a:bodyPr vert="eaVert"/>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tr-TR" smtClean="0"/>
              <a:t>Click to edit Master title style</a:t>
            </a:r>
            <a:endParaRPr lang="tr-T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r-TR" smtClean="0"/>
              <a:t>Click to edit Master title style</a:t>
            </a:r>
            <a:endParaRPr lang="tr-T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lang="tr-TR" sz="1200">
                <a:solidFill>
                  <a:schemeClr val="tx1">
                    <a:tint val="75000"/>
                  </a:schemeClr>
                </a:solidFill>
              </a:defRPr>
            </a:lvl1pPr>
          </a:lstStyle>
          <a:p>
            <a:fld id="{5BCAD085-E8A6-8845-BD4E-CB4CCA059FC4}" type="datetimeFigureOut">
              <a:rPr lang="tr-TR" smtClean="0"/>
              <a:t>1/27/13</a:t>
            </a:fld>
            <a:endParaRPr lang="tr-T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lang="tr-TR" sz="1200">
                <a:solidFill>
                  <a:schemeClr val="tx1">
                    <a:tint val="75000"/>
                  </a:schemeClr>
                </a:solidFill>
              </a:defRPr>
            </a:lvl1pPr>
          </a:lstStyle>
          <a:p>
            <a:endParaRPr lang="tr-T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lang="tr-TR" sz="1200">
                <a:solidFill>
                  <a:schemeClr val="tx1">
                    <a:tint val="75000"/>
                  </a:schemeClr>
                </a:solidFill>
              </a:defRPr>
            </a:lvl1pPr>
          </a:lstStyle>
          <a:p>
            <a:fld id="{C1FF6DA9-008F-8B48-92A6-B652298478BF}" type="slidenum">
              <a:rPr lang="tr-TR" smtClean="0"/>
              <a:t>‹#›</a:t>
            </a:fld>
            <a:endParaRPr lang="tr-TR"/>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lang="tr-T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lang="tr-T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lang="tr-T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lang="tr-T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9pPr>
    </p:bodyStyle>
    <p:otherStyle>
      <a:defPPr>
        <a:defRPr lang="tr-TR"/>
      </a:defPPr>
      <a:lvl1pPr marL="0" algn="l" defTabSz="457200" rtl="0" eaLnBrk="1" latinLnBrk="0" hangingPunct="1">
        <a:defRPr lang="tr-TR" sz="1800" kern="1200">
          <a:solidFill>
            <a:schemeClr val="tx1"/>
          </a:solidFill>
          <a:latin typeface="+mn-lt"/>
          <a:ea typeface="+mn-ea"/>
          <a:cs typeface="+mn-cs"/>
        </a:defRPr>
      </a:lvl1pPr>
      <a:lvl2pPr marL="457200" algn="l" defTabSz="457200" rtl="0" eaLnBrk="1" latinLnBrk="0" hangingPunct="1">
        <a:defRPr lang="tr-TR" sz="1800" kern="1200">
          <a:solidFill>
            <a:schemeClr val="tx1"/>
          </a:solidFill>
          <a:latin typeface="+mn-lt"/>
          <a:ea typeface="+mn-ea"/>
          <a:cs typeface="+mn-cs"/>
        </a:defRPr>
      </a:lvl2pPr>
      <a:lvl3pPr marL="914400" algn="l" defTabSz="457200" rtl="0" eaLnBrk="1" latinLnBrk="0" hangingPunct="1">
        <a:defRPr lang="tr-TR" sz="1800" kern="1200">
          <a:solidFill>
            <a:schemeClr val="tx1"/>
          </a:solidFill>
          <a:latin typeface="+mn-lt"/>
          <a:ea typeface="+mn-ea"/>
          <a:cs typeface="+mn-cs"/>
        </a:defRPr>
      </a:lvl3pPr>
      <a:lvl4pPr marL="1371600" algn="l" defTabSz="457200" rtl="0" eaLnBrk="1" latinLnBrk="0" hangingPunct="1">
        <a:defRPr lang="tr-TR" sz="1800" kern="1200">
          <a:solidFill>
            <a:schemeClr val="tx1"/>
          </a:solidFill>
          <a:latin typeface="+mn-lt"/>
          <a:ea typeface="+mn-ea"/>
          <a:cs typeface="+mn-cs"/>
        </a:defRPr>
      </a:lvl4pPr>
      <a:lvl5pPr marL="1828800" algn="l" defTabSz="457200" rtl="0" eaLnBrk="1" latinLnBrk="0" hangingPunct="1">
        <a:defRPr lang="tr-TR" sz="1800" kern="1200">
          <a:solidFill>
            <a:schemeClr val="tx1"/>
          </a:solidFill>
          <a:latin typeface="+mn-lt"/>
          <a:ea typeface="+mn-ea"/>
          <a:cs typeface="+mn-cs"/>
        </a:defRPr>
      </a:lvl5pPr>
      <a:lvl6pPr marL="2286000" algn="l" defTabSz="457200" rtl="0" eaLnBrk="1" latinLnBrk="0" hangingPunct="1">
        <a:defRPr lang="tr-TR" sz="1800" kern="1200">
          <a:solidFill>
            <a:schemeClr val="tx1"/>
          </a:solidFill>
          <a:latin typeface="+mn-lt"/>
          <a:ea typeface="+mn-ea"/>
          <a:cs typeface="+mn-cs"/>
        </a:defRPr>
      </a:lvl6pPr>
      <a:lvl7pPr marL="2743200" algn="l" defTabSz="457200" rtl="0" eaLnBrk="1" latinLnBrk="0" hangingPunct="1">
        <a:defRPr lang="tr-TR" sz="1800" kern="1200">
          <a:solidFill>
            <a:schemeClr val="tx1"/>
          </a:solidFill>
          <a:latin typeface="+mn-lt"/>
          <a:ea typeface="+mn-ea"/>
          <a:cs typeface="+mn-cs"/>
        </a:defRPr>
      </a:lvl7pPr>
      <a:lvl8pPr marL="3200400" algn="l" defTabSz="457200" rtl="0" eaLnBrk="1" latinLnBrk="0" hangingPunct="1">
        <a:defRPr lang="tr-TR" sz="1800" kern="1200">
          <a:solidFill>
            <a:schemeClr val="tx1"/>
          </a:solidFill>
          <a:latin typeface="+mn-lt"/>
          <a:ea typeface="+mn-ea"/>
          <a:cs typeface="+mn-cs"/>
        </a:defRPr>
      </a:lvl8pPr>
      <a:lvl9pPr marL="3657600" algn="l" defTabSz="457200" rtl="0" eaLnBrk="1" latinLnBrk="0" hangingPunct="1">
        <a:defRPr lang="tr-T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jpg"/><Relationship Id="rId3"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xml"/><Relationship Id="rId3" Type="http://schemas.openxmlformats.org/officeDocument/2006/relationships/image" Target="../media/image2.jpg"/><Relationship Id="rId4" Type="http://schemas.openxmlformats.org/officeDocument/2006/relationships/image" Target="../media/image3.jpg"/><Relationship Id="rId5" Type="http://schemas.openxmlformats.org/officeDocument/2006/relationships/image" Target="../media/image4.jpg"/><Relationship Id="rId6" Type="http://schemas.openxmlformats.org/officeDocument/2006/relationships/image" Target="../media/image5.jpg"/><Relationship Id="rId7" Type="http://schemas.openxmlformats.org/officeDocument/2006/relationships/image" Target="../media/image6.jpg"/><Relationship Id="rId8" Type="http://schemas.openxmlformats.org/officeDocument/2006/relationships/image" Target="../media/image7.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xml"/><Relationship Id="rId3" Type="http://schemas.openxmlformats.org/officeDocument/2006/relationships/image" Target="../media/image2.jpg"/><Relationship Id="rId4" Type="http://schemas.openxmlformats.org/officeDocument/2006/relationships/image" Target="../media/image3.jpg"/><Relationship Id="rId5" Type="http://schemas.openxmlformats.org/officeDocument/2006/relationships/image" Target="../media/image4.jpg"/><Relationship Id="rId6" Type="http://schemas.openxmlformats.org/officeDocument/2006/relationships/image" Target="../media/image5.jpg"/><Relationship Id="rId7" Type="http://schemas.openxmlformats.org/officeDocument/2006/relationships/image" Target="../media/image6.jpg"/><Relationship Id="rId8" Type="http://schemas.openxmlformats.org/officeDocument/2006/relationships/image" Target="../media/image7.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4.xml"/><Relationship Id="rId3" Type="http://schemas.openxmlformats.org/officeDocument/2006/relationships/image" Target="../media/image8.jpg"/><Relationship Id="rId4" Type="http://schemas.openxmlformats.org/officeDocument/2006/relationships/image" Target="../media/image9.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1.xml"/><Relationship Id="rId3" Type="http://schemas.openxmlformats.org/officeDocument/2006/relationships/image" Target="../media/image10.jpg"/><Relationship Id="rId4" Type="http://schemas.openxmlformats.org/officeDocument/2006/relationships/image" Target="../media/image11.jp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2.xml"/><Relationship Id="rId3" Type="http://schemas.openxmlformats.org/officeDocument/2006/relationships/image" Target="../media/image12.jp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3.xml"/><Relationship Id="rId3" Type="http://schemas.openxmlformats.org/officeDocument/2006/relationships/image" Target="../media/image13.jp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4.xml"/><Relationship Id="rId3" Type="http://schemas.openxmlformats.org/officeDocument/2006/relationships/image" Target="../media/image14.jp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7.xml"/><Relationship Id="rId3" Type="http://schemas.openxmlformats.org/officeDocument/2006/relationships/image" Target="../media/image15.jp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8.xml"/><Relationship Id="rId3" Type="http://schemas.openxmlformats.org/officeDocument/2006/relationships/image" Target="../media/image16.jp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9.xml"/><Relationship Id="rId3" Type="http://schemas.openxmlformats.org/officeDocument/2006/relationships/image" Target="../media/image17.jp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0.xml"/></Relationships>
</file>

<file path=ppt/slides/slide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2" name="Picture 1" descr="kapak_s169.jpg"/>
          <p:cNvPicPr>
            <a:picLocks noChangeAspect="1"/>
          </p:cNvPicPr>
          <p:nvPr/>
        </p:nvPicPr>
        <p:blipFill>
          <a:blip r:embed="rId2"/>
          <a:srcRect l="26" r="26"/>
          <a:stretch>
            <a:fillRect/>
          </a:stretch>
        </p:blipFill>
        <p:spPr>
          <a:xfrm>
            <a:off x="0" y="0"/>
            <a:ext cx="12191695" cy="6858000"/>
          </a:xfrm>
          <a:prstGeom prst="rect">
            <a:avLst/>
          </a:prstGeom>
        </p:spPr>
      </p:pic>
      <p:sp>
        <p:nvSpPr>
          <p:cNvPr id="3" name="Rectangle 2"/>
          <p:cNvSpPr/>
          <p:nvPr/>
        </p:nvSpPr>
        <p:spPr>
          <a:xfrm>
            <a:off x="0" y="3886200"/>
            <a:ext cx="12191695" cy="2971800"/>
          </a:xfrm>
          <a:prstGeom prst="rect">
            <a:avLst/>
          </a:prstGeom>
          <a:solidFill>
            <a:srgbClr val="4F4F4F">
              <a:alpha val="86000"/>
            </a:srgbClr>
          </a:solidFill>
          <a:ln>
            <a:noFill/>
          </a:ln>
          <a:effectLst/>
        </p:spPr>
        <p:txBody>
          <a:bodyPr rtlCol="0" anchor="ctr"/>
          <a:lstStyle/>
          <a:p/>
        </p:txBody>
      </p:sp>
      <p:sp>
        <p:nvSpPr>
          <p:cNvPr id="4" name="Rectangle 3"/>
          <p:cNvSpPr/>
          <p:nvPr/>
        </p:nvSpPr>
        <p:spPr>
          <a:xfrm>
            <a:off x="0" y="3886200"/>
            <a:ext cx="12191695" cy="73152"/>
          </a:xfrm>
          <a:prstGeom prst="rect">
            <a:avLst/>
          </a:prstGeom>
          <a:solidFill>
            <a:srgbClr val="FCC021"/>
          </a:solidFill>
          <a:ln>
            <a:noFill/>
          </a:ln>
          <a:effectLst/>
        </p:spPr>
        <p:txBody>
          <a:bodyPr rtlCol="0" anchor="ctr"/>
          <a:lstStyle/>
          <a:p/>
        </p:txBody>
      </p:sp>
      <p:sp>
        <p:nvSpPr>
          <p:cNvPr id="5" name="TextBox 4"/>
          <p:cNvSpPr txBox="1"/>
          <p:nvPr/>
        </p:nvSpPr>
        <p:spPr>
          <a:xfrm>
            <a:off x="685800" y="4069080"/>
            <a:ext cx="10789920" cy="457200"/>
          </a:xfrm>
          <a:prstGeom prst="rect">
            <a:avLst/>
          </a:prstGeom>
          <a:noFill/>
        </p:spPr>
        <p:txBody>
          <a:bodyPr wrap="square" anchor="t" lIns="73152" rIns="73152" tIns="36576" bIns="36576">
            <a:noAutofit/>
          </a:bodyPr>
          <a:lstStyle/>
          <a:p>
            <a:pPr algn="l">
              <a:spcBef>
                <a:spcPts val="0"/>
              </a:spcBef>
              <a:spcAft>
                <a:spcPts val="0"/>
              </a:spcAft>
            </a:pPr>
            <a:r>
              <a:rPr lang="tr-TR" sz="2000" b="1" i="0">
                <a:solidFill>
                  <a:srgbClr val="FCC021"/>
                </a:solidFill>
                <a:latin typeface="Calibri"/>
              </a:rPr>
              <a:t>10. SINIF COĞRAFYA · 6. ÜNİTE</a:t>
            </a:r>
          </a:p>
        </p:txBody>
      </p:sp>
      <p:sp>
        <p:nvSpPr>
          <p:cNvPr id="6" name="TextBox 5"/>
          <p:cNvSpPr txBox="1"/>
          <p:nvPr/>
        </p:nvSpPr>
        <p:spPr>
          <a:xfrm>
            <a:off x="685800" y="4498848"/>
            <a:ext cx="10789920" cy="1051560"/>
          </a:xfrm>
          <a:prstGeom prst="rect">
            <a:avLst/>
          </a:prstGeom>
          <a:noFill/>
        </p:spPr>
        <p:txBody>
          <a:bodyPr wrap="square" anchor="ctr" lIns="73152" rIns="73152" tIns="36576" bIns="36576">
            <a:noAutofit/>
          </a:bodyPr>
          <a:lstStyle/>
          <a:p>
            <a:pPr algn="l">
              <a:spcBef>
                <a:spcPts val="0"/>
              </a:spcBef>
              <a:spcAft>
                <a:spcPts val="0"/>
              </a:spcAft>
            </a:pPr>
            <a:r>
              <a:rPr lang="tr-TR" sz="5350" b="1" i="0">
                <a:solidFill>
                  <a:srgbClr val="FFFFFF"/>
                </a:solidFill>
                <a:latin typeface="Calibri"/>
              </a:rPr>
              <a:t>AFETLER VE SÜRDÜRÜLEBİLİR ÇEVRE</a:t>
            </a:r>
          </a:p>
        </p:txBody>
      </p:sp>
      <p:sp>
        <p:nvSpPr>
          <p:cNvPr id="7" name="TextBox 6"/>
          <p:cNvSpPr txBox="1"/>
          <p:nvPr/>
        </p:nvSpPr>
        <p:spPr>
          <a:xfrm>
            <a:off x="685800" y="5577840"/>
            <a:ext cx="8778240" cy="1051560"/>
          </a:xfrm>
          <a:prstGeom prst="rect">
            <a:avLst/>
          </a:prstGeom>
          <a:noFill/>
        </p:spPr>
        <p:txBody>
          <a:bodyPr wrap="square" anchor="t" lIns="73152" rIns="73152" tIns="36576" bIns="36576">
            <a:noAutofit/>
          </a:bodyPr>
          <a:lstStyle/>
          <a:p>
            <a:pPr algn="l">
              <a:spcBef>
                <a:spcPts val="0"/>
              </a:spcBef>
              <a:spcAft>
                <a:spcPts val="200"/>
              </a:spcAft>
            </a:pPr>
            <a:r>
              <a:rPr lang="tr-TR" sz="1800" b="0" i="0">
                <a:solidFill>
                  <a:srgbClr val="FFFFFF"/>
                </a:solidFill>
                <a:latin typeface="Calibri"/>
              </a:rPr>
              <a:t>6.1. İyi Uygulama Örnekleri · 6.2. Dirençli Yaşam Alanları · 6.3. Afetlerden Korunma · 6.4. Afet Bilinci</a:t>
            </a:r>
          </a:p>
          <a:p>
            <a:pPr algn="l">
              <a:spcBef>
                <a:spcPts val="0"/>
              </a:spcBef>
              <a:spcAft>
                <a:spcPts val="0"/>
              </a:spcAft>
            </a:pPr>
            <a:r>
              <a:rPr lang="tr-TR" sz="1800" b="0" i="0">
                <a:solidFill>
                  <a:srgbClr val="FFFFFF"/>
                </a:solidFill>
                <a:latin typeface="Calibri"/>
              </a:rPr>
              <a:t>25-32. haftalar · 2026-2027</a:t>
            </a:r>
          </a:p>
        </p:txBody>
      </p:sp>
      <p:sp>
        <p:nvSpPr>
          <p:cNvPr id="8" name="TextBox 7"/>
          <p:cNvSpPr txBox="1"/>
          <p:nvPr/>
        </p:nvSpPr>
        <p:spPr>
          <a:xfrm>
            <a:off x="8229600" y="6446520"/>
            <a:ext cx="3794760" cy="320040"/>
          </a:xfrm>
          <a:prstGeom prst="rect">
            <a:avLst/>
          </a:prstGeom>
          <a:noFill/>
        </p:spPr>
        <p:txBody>
          <a:bodyPr wrap="square" anchor="t" lIns="73152" rIns="73152" tIns="36576" bIns="36576">
            <a:noAutofit/>
          </a:bodyPr>
          <a:lstStyle/>
          <a:p>
            <a:pPr algn="r">
              <a:spcBef>
                <a:spcPts val="0"/>
              </a:spcBef>
              <a:spcAft>
                <a:spcPts val="0"/>
              </a:spcAft>
            </a:pPr>
            <a:r>
              <a:rPr lang="tr-TR" sz="1000" b="0" i="0">
                <a:solidFill>
                  <a:srgbClr val="F0F0F0"/>
                </a:solidFill>
                <a:latin typeface="Calibri"/>
              </a:rPr>
              <a:t>Görsel: 10. Sınıf Coğrafya Ders Kitabı, s. 169</a:t>
            </a:r>
          </a:p>
        </p:txBody>
      </p:sp>
    </p:spTree>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Bu ünitede neler öğreneceğiz?</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6. ÜNİTE</a:t>
            </a:r>
          </a:p>
        </p:txBody>
      </p:sp>
      <p:sp>
        <p:nvSpPr>
          <p:cNvPr id="6" name="Rounded Rectangle 5"/>
          <p:cNvSpPr/>
          <p:nvPr/>
        </p:nvSpPr>
        <p:spPr>
          <a:xfrm>
            <a:off x="502920" y="1280160"/>
            <a:ext cx="2659303" cy="4873752"/>
          </a:xfrm>
          <a:prstGeom prst="roundRect">
            <a:avLst>
              <a:gd name="adj" fmla="val 4000"/>
            </a:avLst>
          </a:prstGeom>
          <a:solidFill>
            <a:srgbClr val="F0F0F0"/>
          </a:solidFill>
          <a:ln>
            <a:noFill/>
          </a:ln>
          <a:effectLst/>
        </p:spPr>
        <p:txBody>
          <a:bodyPr rtlCol="0" anchor="ctr"/>
          <a:lstStyle/>
          <a:p/>
        </p:txBody>
      </p:sp>
      <p:sp>
        <p:nvSpPr>
          <p:cNvPr id="7" name="Rounded Rectangle 6"/>
          <p:cNvSpPr/>
          <p:nvPr/>
        </p:nvSpPr>
        <p:spPr>
          <a:xfrm>
            <a:off x="502920" y="1280160"/>
            <a:ext cx="2659303" cy="566928"/>
          </a:xfrm>
          <a:prstGeom prst="roundRect">
            <a:avLst>
              <a:gd name="adj" fmla="val 15000"/>
            </a:avLst>
          </a:prstGeom>
          <a:solidFill>
            <a:srgbClr val="A43E2A"/>
          </a:solidFill>
          <a:ln>
            <a:noFill/>
          </a:ln>
          <a:effectLst/>
        </p:spPr>
        <p:txBody>
          <a:bodyPr rtlCol="0" anchor="ctr" wrap="square" lIns="128016" rIns="128016" tIns="73152" bIns="73152">
            <a:noAutofit/>
          </a:bodyPr>
          <a:lstStyle/>
          <a:p>
            <a:pPr algn="ctr">
              <a:spcBef>
                <a:spcPts val="0"/>
              </a:spcBef>
              <a:spcAft>
                <a:spcPts val="0"/>
              </a:spcAft>
            </a:pPr>
            <a:r>
              <a:rPr lang="tr-TR" sz="1500" b="1" i="0">
                <a:solidFill>
                  <a:srgbClr val="FFFFFF"/>
                </a:solidFill>
                <a:latin typeface="Calibri"/>
              </a:rPr>
              <a:t>25-26. hafta · s. 170-179</a:t>
            </a:r>
          </a:p>
        </p:txBody>
      </p:sp>
      <p:sp>
        <p:nvSpPr>
          <p:cNvPr id="8" name="TextBox 7"/>
          <p:cNvSpPr txBox="1"/>
          <p:nvPr/>
        </p:nvSpPr>
        <p:spPr>
          <a:xfrm>
            <a:off x="612648" y="1965960"/>
            <a:ext cx="2439847" cy="1188720"/>
          </a:xfrm>
          <a:prstGeom prst="rect">
            <a:avLst/>
          </a:prstGeom>
          <a:noFill/>
        </p:spPr>
        <p:txBody>
          <a:bodyPr wrap="square" anchor="ctr" lIns="73152" rIns="73152" tIns="36576" bIns="36576">
            <a:noAutofit/>
          </a:bodyPr>
          <a:lstStyle/>
          <a:p>
            <a:pPr algn="ctr">
              <a:spcBef>
                <a:spcPts val="0"/>
              </a:spcBef>
              <a:spcAft>
                <a:spcPts val="0"/>
              </a:spcAft>
            </a:pPr>
            <a:r>
              <a:rPr lang="tr-TR" sz="2200" b="1" i="0">
                <a:solidFill>
                  <a:srgbClr val="A43E2A"/>
                </a:solidFill>
                <a:latin typeface="Calibri"/>
              </a:rPr>
              <a:t>İyi uygulama örnekleri</a:t>
            </a:r>
          </a:p>
        </p:txBody>
      </p:sp>
      <p:sp>
        <p:nvSpPr>
          <p:cNvPr id="9" name="TextBox 8"/>
          <p:cNvSpPr txBox="1"/>
          <p:nvPr/>
        </p:nvSpPr>
        <p:spPr>
          <a:xfrm>
            <a:off x="612648" y="3200400"/>
            <a:ext cx="2439847" cy="457200"/>
          </a:xfrm>
          <a:prstGeom prst="rect">
            <a:avLst/>
          </a:prstGeom>
          <a:noFill/>
        </p:spPr>
        <p:txBody>
          <a:bodyPr wrap="square" anchor="t" lIns="73152" rIns="73152" tIns="36576" bIns="36576">
            <a:noAutofit/>
          </a:bodyPr>
          <a:lstStyle/>
          <a:p>
            <a:pPr algn="ctr">
              <a:spcBef>
                <a:spcPts val="0"/>
              </a:spcBef>
              <a:spcAft>
                <a:spcPts val="0"/>
              </a:spcAft>
            </a:pPr>
            <a:r>
              <a:rPr lang="tr-TR" sz="1700" b="1" i="0">
                <a:solidFill>
                  <a:srgbClr val="D3373A"/>
                </a:solidFill>
                <a:latin typeface="Calibri"/>
              </a:rPr>
              <a:t>COĞ.10.6.1</a:t>
            </a:r>
          </a:p>
        </p:txBody>
      </p:sp>
      <p:sp>
        <p:nvSpPr>
          <p:cNvPr id="10" name="TextBox 9"/>
          <p:cNvSpPr txBox="1"/>
          <p:nvPr/>
        </p:nvSpPr>
        <p:spPr>
          <a:xfrm>
            <a:off x="612648" y="3749040"/>
            <a:ext cx="2439847" cy="2267712"/>
          </a:xfrm>
          <a:prstGeom prst="rect">
            <a:avLst/>
          </a:prstGeom>
          <a:noFill/>
        </p:spPr>
        <p:txBody>
          <a:bodyPr wrap="square" anchor="t" lIns="73152" rIns="73152" tIns="36576" bIns="36576">
            <a:noAutofit/>
          </a:bodyPr>
          <a:lstStyle/>
          <a:p>
            <a:pPr algn="ctr">
              <a:spcBef>
                <a:spcPts val="0"/>
              </a:spcBef>
              <a:spcAft>
                <a:spcPts val="0"/>
              </a:spcAft>
            </a:pPr>
            <a:r>
              <a:rPr lang="tr-TR" sz="1900" b="0" i="0">
                <a:solidFill>
                  <a:srgbClr val="767676"/>
                </a:solidFill>
                <a:latin typeface="Calibri"/>
              </a:rPr>
              <a:t>Dünyadan afetler · Erzincan şiiri · Gaziantep ve Potenza · poster</a:t>
            </a:r>
          </a:p>
        </p:txBody>
      </p:sp>
      <p:sp>
        <p:nvSpPr>
          <p:cNvPr id="11" name="Rounded Rectangle 10"/>
          <p:cNvSpPr/>
          <p:nvPr/>
        </p:nvSpPr>
        <p:spPr>
          <a:xfrm>
            <a:off x="3345103" y="1280160"/>
            <a:ext cx="2659303" cy="4873752"/>
          </a:xfrm>
          <a:prstGeom prst="roundRect">
            <a:avLst>
              <a:gd name="adj" fmla="val 4000"/>
            </a:avLst>
          </a:prstGeom>
          <a:solidFill>
            <a:srgbClr val="F0F0F0"/>
          </a:solidFill>
          <a:ln>
            <a:noFill/>
          </a:ln>
          <a:effectLst/>
        </p:spPr>
        <p:txBody>
          <a:bodyPr rtlCol="0" anchor="ctr"/>
          <a:lstStyle/>
          <a:p/>
        </p:txBody>
      </p:sp>
      <p:sp>
        <p:nvSpPr>
          <p:cNvPr id="12" name="Rounded Rectangle 11"/>
          <p:cNvSpPr/>
          <p:nvPr/>
        </p:nvSpPr>
        <p:spPr>
          <a:xfrm>
            <a:off x="3345103" y="1280160"/>
            <a:ext cx="2659303" cy="566928"/>
          </a:xfrm>
          <a:prstGeom prst="roundRect">
            <a:avLst>
              <a:gd name="adj" fmla="val 15000"/>
            </a:avLst>
          </a:prstGeom>
          <a:solidFill>
            <a:srgbClr val="2C6E8F"/>
          </a:solidFill>
          <a:ln>
            <a:noFill/>
          </a:ln>
          <a:effectLst/>
        </p:spPr>
        <p:txBody>
          <a:bodyPr rtlCol="0" anchor="ctr" wrap="square" lIns="128016" rIns="128016" tIns="73152" bIns="73152">
            <a:noAutofit/>
          </a:bodyPr>
          <a:lstStyle/>
          <a:p>
            <a:pPr algn="ctr">
              <a:spcBef>
                <a:spcPts val="0"/>
              </a:spcBef>
              <a:spcAft>
                <a:spcPts val="0"/>
              </a:spcAft>
            </a:pPr>
            <a:r>
              <a:rPr lang="tr-TR" sz="1500" b="1" i="0">
                <a:solidFill>
                  <a:srgbClr val="FFFFFF"/>
                </a:solidFill>
                <a:latin typeface="Calibri"/>
              </a:rPr>
              <a:t>27. hafta · s. 180-184</a:t>
            </a:r>
          </a:p>
        </p:txBody>
      </p:sp>
      <p:sp>
        <p:nvSpPr>
          <p:cNvPr id="13" name="TextBox 12"/>
          <p:cNvSpPr txBox="1"/>
          <p:nvPr/>
        </p:nvSpPr>
        <p:spPr>
          <a:xfrm>
            <a:off x="3454831" y="1965960"/>
            <a:ext cx="2439847" cy="1188720"/>
          </a:xfrm>
          <a:prstGeom prst="rect">
            <a:avLst/>
          </a:prstGeom>
          <a:noFill/>
        </p:spPr>
        <p:txBody>
          <a:bodyPr wrap="square" anchor="ctr" lIns="73152" rIns="73152" tIns="36576" bIns="36576">
            <a:noAutofit/>
          </a:bodyPr>
          <a:lstStyle/>
          <a:p>
            <a:pPr algn="ctr">
              <a:spcBef>
                <a:spcPts val="0"/>
              </a:spcBef>
              <a:spcAft>
                <a:spcPts val="0"/>
              </a:spcAft>
            </a:pPr>
            <a:r>
              <a:rPr lang="tr-TR" sz="2200" b="1" i="0">
                <a:solidFill>
                  <a:srgbClr val="2C6E8F"/>
                </a:solidFill>
                <a:latin typeface="Calibri"/>
              </a:rPr>
              <a:t>Dirençli yaşam alanları</a:t>
            </a:r>
          </a:p>
        </p:txBody>
      </p:sp>
      <p:sp>
        <p:nvSpPr>
          <p:cNvPr id="14" name="TextBox 13"/>
          <p:cNvSpPr txBox="1"/>
          <p:nvPr/>
        </p:nvSpPr>
        <p:spPr>
          <a:xfrm>
            <a:off x="3454831" y="3200400"/>
            <a:ext cx="2439847" cy="457200"/>
          </a:xfrm>
          <a:prstGeom prst="rect">
            <a:avLst/>
          </a:prstGeom>
          <a:noFill/>
        </p:spPr>
        <p:txBody>
          <a:bodyPr wrap="square" anchor="t" lIns="73152" rIns="73152" tIns="36576" bIns="36576">
            <a:noAutofit/>
          </a:bodyPr>
          <a:lstStyle/>
          <a:p>
            <a:pPr algn="ctr">
              <a:spcBef>
                <a:spcPts val="0"/>
              </a:spcBef>
              <a:spcAft>
                <a:spcPts val="0"/>
              </a:spcAft>
            </a:pPr>
            <a:r>
              <a:rPr lang="tr-TR" sz="1700" b="1" i="0">
                <a:solidFill>
                  <a:srgbClr val="D3373A"/>
                </a:solidFill>
                <a:latin typeface="Calibri"/>
              </a:rPr>
              <a:t>COĞ.10.6.2</a:t>
            </a:r>
          </a:p>
        </p:txBody>
      </p:sp>
      <p:sp>
        <p:nvSpPr>
          <p:cNvPr id="15" name="TextBox 14"/>
          <p:cNvSpPr txBox="1"/>
          <p:nvPr/>
        </p:nvSpPr>
        <p:spPr>
          <a:xfrm>
            <a:off x="3454831" y="3749040"/>
            <a:ext cx="2439847" cy="2267712"/>
          </a:xfrm>
          <a:prstGeom prst="rect">
            <a:avLst/>
          </a:prstGeom>
          <a:noFill/>
        </p:spPr>
        <p:txBody>
          <a:bodyPr wrap="square" anchor="t" lIns="73152" rIns="73152" tIns="36576" bIns="36576">
            <a:noAutofit/>
          </a:bodyPr>
          <a:lstStyle/>
          <a:p>
            <a:pPr algn="ctr">
              <a:spcBef>
                <a:spcPts val="0"/>
              </a:spcBef>
              <a:spcAft>
                <a:spcPts val="0"/>
              </a:spcAft>
            </a:pPr>
            <a:r>
              <a:rPr lang="tr-TR" sz="1900" b="0" i="0">
                <a:solidFill>
                  <a:srgbClr val="767676"/>
                </a:solidFill>
                <a:latin typeface="Calibri"/>
              </a:rPr>
              <a:t>Altı özellik · Türkiye ve Japonya · dallanmış ağaç</a:t>
            </a:r>
          </a:p>
        </p:txBody>
      </p:sp>
      <p:sp>
        <p:nvSpPr>
          <p:cNvPr id="16" name="Rounded Rectangle 15"/>
          <p:cNvSpPr/>
          <p:nvPr/>
        </p:nvSpPr>
        <p:spPr>
          <a:xfrm>
            <a:off x="6187286" y="1280160"/>
            <a:ext cx="2659303" cy="4873752"/>
          </a:xfrm>
          <a:prstGeom prst="roundRect">
            <a:avLst>
              <a:gd name="adj" fmla="val 4000"/>
            </a:avLst>
          </a:prstGeom>
          <a:solidFill>
            <a:srgbClr val="F0F0F0"/>
          </a:solidFill>
          <a:ln>
            <a:noFill/>
          </a:ln>
          <a:effectLst/>
        </p:spPr>
        <p:txBody>
          <a:bodyPr rtlCol="0" anchor="ctr"/>
          <a:lstStyle/>
          <a:p/>
        </p:txBody>
      </p:sp>
      <p:sp>
        <p:nvSpPr>
          <p:cNvPr id="17" name="Rounded Rectangle 16"/>
          <p:cNvSpPr/>
          <p:nvPr/>
        </p:nvSpPr>
        <p:spPr>
          <a:xfrm>
            <a:off x="6187286" y="1280160"/>
            <a:ext cx="2659303" cy="566928"/>
          </a:xfrm>
          <a:prstGeom prst="roundRect">
            <a:avLst>
              <a:gd name="adj" fmla="val 15000"/>
            </a:avLst>
          </a:prstGeom>
          <a:solidFill>
            <a:srgbClr val="C25B1F"/>
          </a:solidFill>
          <a:ln>
            <a:noFill/>
          </a:ln>
          <a:effectLst/>
        </p:spPr>
        <p:txBody>
          <a:bodyPr rtlCol="0" anchor="ctr" wrap="square" lIns="128016" rIns="128016" tIns="73152" bIns="73152">
            <a:noAutofit/>
          </a:bodyPr>
          <a:lstStyle/>
          <a:p>
            <a:pPr algn="ctr">
              <a:spcBef>
                <a:spcPts val="0"/>
              </a:spcBef>
              <a:spcAft>
                <a:spcPts val="0"/>
              </a:spcAft>
            </a:pPr>
            <a:r>
              <a:rPr lang="tr-TR" sz="1500" b="1" i="0">
                <a:solidFill>
                  <a:srgbClr val="FFFFFF"/>
                </a:solidFill>
                <a:latin typeface="Calibri"/>
              </a:rPr>
              <a:t>28-29. hafta · s. 185-189</a:t>
            </a:r>
          </a:p>
        </p:txBody>
      </p:sp>
      <p:sp>
        <p:nvSpPr>
          <p:cNvPr id="18" name="TextBox 17"/>
          <p:cNvSpPr txBox="1"/>
          <p:nvPr/>
        </p:nvSpPr>
        <p:spPr>
          <a:xfrm>
            <a:off x="6297014" y="1965960"/>
            <a:ext cx="2439847" cy="1188720"/>
          </a:xfrm>
          <a:prstGeom prst="rect">
            <a:avLst/>
          </a:prstGeom>
          <a:noFill/>
        </p:spPr>
        <p:txBody>
          <a:bodyPr wrap="square" anchor="ctr" lIns="73152" rIns="73152" tIns="36576" bIns="36576">
            <a:noAutofit/>
          </a:bodyPr>
          <a:lstStyle/>
          <a:p>
            <a:pPr algn="ctr">
              <a:spcBef>
                <a:spcPts val="0"/>
              </a:spcBef>
              <a:spcAft>
                <a:spcPts val="0"/>
              </a:spcAft>
            </a:pPr>
            <a:r>
              <a:rPr lang="tr-TR" sz="2200" b="1" i="0">
                <a:solidFill>
                  <a:srgbClr val="C25B1F"/>
                </a:solidFill>
                <a:latin typeface="Calibri"/>
              </a:rPr>
              <a:t>Afetlerden korunma</a:t>
            </a:r>
          </a:p>
        </p:txBody>
      </p:sp>
      <p:sp>
        <p:nvSpPr>
          <p:cNvPr id="19" name="TextBox 18"/>
          <p:cNvSpPr txBox="1"/>
          <p:nvPr/>
        </p:nvSpPr>
        <p:spPr>
          <a:xfrm>
            <a:off x="6297014" y="3200400"/>
            <a:ext cx="2439847" cy="457200"/>
          </a:xfrm>
          <a:prstGeom prst="rect">
            <a:avLst/>
          </a:prstGeom>
          <a:noFill/>
        </p:spPr>
        <p:txBody>
          <a:bodyPr wrap="square" anchor="t" lIns="73152" rIns="73152" tIns="36576" bIns="36576">
            <a:noAutofit/>
          </a:bodyPr>
          <a:lstStyle/>
          <a:p>
            <a:pPr algn="ctr">
              <a:spcBef>
                <a:spcPts val="0"/>
              </a:spcBef>
              <a:spcAft>
                <a:spcPts val="0"/>
              </a:spcAft>
            </a:pPr>
            <a:r>
              <a:rPr lang="tr-TR" sz="1700" b="1" i="0">
                <a:solidFill>
                  <a:srgbClr val="D3373A"/>
                </a:solidFill>
                <a:latin typeface="Calibri"/>
              </a:rPr>
              <a:t>COĞ.10.6.3</a:t>
            </a:r>
          </a:p>
        </p:txBody>
      </p:sp>
      <p:sp>
        <p:nvSpPr>
          <p:cNvPr id="20" name="TextBox 19"/>
          <p:cNvSpPr txBox="1"/>
          <p:nvPr/>
        </p:nvSpPr>
        <p:spPr>
          <a:xfrm>
            <a:off x="6297014" y="3749040"/>
            <a:ext cx="2439847" cy="2267712"/>
          </a:xfrm>
          <a:prstGeom prst="rect">
            <a:avLst/>
          </a:prstGeom>
          <a:noFill/>
        </p:spPr>
        <p:txBody>
          <a:bodyPr wrap="square" anchor="t" lIns="73152" rIns="73152" tIns="36576" bIns="36576">
            <a:noAutofit/>
          </a:bodyPr>
          <a:lstStyle/>
          <a:p>
            <a:pPr algn="ctr">
              <a:spcBef>
                <a:spcPts val="0"/>
              </a:spcBef>
              <a:spcAft>
                <a:spcPts val="0"/>
              </a:spcAft>
            </a:pPr>
            <a:r>
              <a:rPr lang="tr-TR" sz="1900" b="0" i="0">
                <a:solidFill>
                  <a:srgbClr val="767676"/>
                </a:solidFill>
                <a:latin typeface="Calibri"/>
              </a:rPr>
              <a:t>Risk · erken uyarı · yapısal önlemler · drama · okulumuz hazır mı?</a:t>
            </a:r>
          </a:p>
        </p:txBody>
      </p:sp>
      <p:sp>
        <p:nvSpPr>
          <p:cNvPr id="21" name="Rounded Rectangle 20"/>
          <p:cNvSpPr/>
          <p:nvPr/>
        </p:nvSpPr>
        <p:spPr>
          <a:xfrm>
            <a:off x="9029469" y="1280160"/>
            <a:ext cx="2659303" cy="4873752"/>
          </a:xfrm>
          <a:prstGeom prst="roundRect">
            <a:avLst>
              <a:gd name="adj" fmla="val 4000"/>
            </a:avLst>
          </a:prstGeom>
          <a:solidFill>
            <a:srgbClr val="F0F0F0"/>
          </a:solidFill>
          <a:ln>
            <a:noFill/>
          </a:ln>
          <a:effectLst/>
        </p:spPr>
        <p:txBody>
          <a:bodyPr rtlCol="0" anchor="ctr"/>
          <a:lstStyle/>
          <a:p/>
        </p:txBody>
      </p:sp>
      <p:sp>
        <p:nvSpPr>
          <p:cNvPr id="22" name="Rounded Rectangle 21"/>
          <p:cNvSpPr/>
          <p:nvPr/>
        </p:nvSpPr>
        <p:spPr>
          <a:xfrm>
            <a:off x="9029469" y="1280160"/>
            <a:ext cx="2659303" cy="566928"/>
          </a:xfrm>
          <a:prstGeom prst="roundRect">
            <a:avLst>
              <a:gd name="adj" fmla="val 15000"/>
            </a:avLst>
          </a:prstGeom>
          <a:solidFill>
            <a:srgbClr val="2E7D5B"/>
          </a:solidFill>
          <a:ln>
            <a:noFill/>
          </a:ln>
          <a:effectLst/>
        </p:spPr>
        <p:txBody>
          <a:bodyPr rtlCol="0" anchor="ctr" wrap="square" lIns="128016" rIns="128016" tIns="73152" bIns="73152">
            <a:noAutofit/>
          </a:bodyPr>
          <a:lstStyle/>
          <a:p>
            <a:pPr algn="ctr">
              <a:spcBef>
                <a:spcPts val="0"/>
              </a:spcBef>
              <a:spcAft>
                <a:spcPts val="0"/>
              </a:spcAft>
            </a:pPr>
            <a:r>
              <a:rPr lang="tr-TR" sz="1500" b="1" i="0">
                <a:solidFill>
                  <a:srgbClr val="FFFFFF"/>
                </a:solidFill>
                <a:latin typeface="Calibri"/>
              </a:rPr>
              <a:t>30-32. hafta · s. 190-199</a:t>
            </a:r>
          </a:p>
        </p:txBody>
      </p:sp>
      <p:sp>
        <p:nvSpPr>
          <p:cNvPr id="23" name="TextBox 22"/>
          <p:cNvSpPr txBox="1"/>
          <p:nvPr/>
        </p:nvSpPr>
        <p:spPr>
          <a:xfrm>
            <a:off x="9139197" y="1965960"/>
            <a:ext cx="2439847" cy="1188720"/>
          </a:xfrm>
          <a:prstGeom prst="rect">
            <a:avLst/>
          </a:prstGeom>
          <a:noFill/>
        </p:spPr>
        <p:txBody>
          <a:bodyPr wrap="square" anchor="ctr" lIns="73152" rIns="73152" tIns="36576" bIns="36576">
            <a:noAutofit/>
          </a:bodyPr>
          <a:lstStyle/>
          <a:p>
            <a:pPr algn="ctr">
              <a:spcBef>
                <a:spcPts val="0"/>
              </a:spcBef>
              <a:spcAft>
                <a:spcPts val="0"/>
              </a:spcAft>
            </a:pPr>
            <a:r>
              <a:rPr lang="tr-TR" sz="2200" b="1" i="0">
                <a:solidFill>
                  <a:srgbClr val="2E7D5B"/>
                </a:solidFill>
                <a:latin typeface="Calibri"/>
              </a:rPr>
              <a:t>Afet bilinci</a:t>
            </a:r>
          </a:p>
        </p:txBody>
      </p:sp>
      <p:sp>
        <p:nvSpPr>
          <p:cNvPr id="24" name="TextBox 23"/>
          <p:cNvSpPr txBox="1"/>
          <p:nvPr/>
        </p:nvSpPr>
        <p:spPr>
          <a:xfrm>
            <a:off x="9139197" y="3200400"/>
            <a:ext cx="2439847" cy="457200"/>
          </a:xfrm>
          <a:prstGeom prst="rect">
            <a:avLst/>
          </a:prstGeom>
          <a:noFill/>
        </p:spPr>
        <p:txBody>
          <a:bodyPr wrap="square" anchor="t" lIns="73152" rIns="73152" tIns="36576" bIns="36576">
            <a:noAutofit/>
          </a:bodyPr>
          <a:lstStyle/>
          <a:p>
            <a:pPr algn="ctr">
              <a:spcBef>
                <a:spcPts val="0"/>
              </a:spcBef>
              <a:spcAft>
                <a:spcPts val="0"/>
              </a:spcAft>
            </a:pPr>
            <a:r>
              <a:rPr lang="tr-TR" sz="1700" b="1" i="0">
                <a:solidFill>
                  <a:srgbClr val="D3373A"/>
                </a:solidFill>
                <a:latin typeface="Calibri"/>
              </a:rPr>
              <a:t>COĞ.10.6.4</a:t>
            </a:r>
          </a:p>
        </p:txBody>
      </p:sp>
      <p:sp>
        <p:nvSpPr>
          <p:cNvPr id="25" name="TextBox 24"/>
          <p:cNvSpPr txBox="1"/>
          <p:nvPr/>
        </p:nvSpPr>
        <p:spPr>
          <a:xfrm>
            <a:off x="9139197" y="3749040"/>
            <a:ext cx="2439847" cy="2267712"/>
          </a:xfrm>
          <a:prstGeom prst="rect">
            <a:avLst/>
          </a:prstGeom>
          <a:noFill/>
        </p:spPr>
        <p:txBody>
          <a:bodyPr wrap="square" anchor="t" lIns="73152" rIns="73152" tIns="36576" bIns="36576">
            <a:noAutofit/>
          </a:bodyPr>
          <a:lstStyle/>
          <a:p>
            <a:pPr algn="ctr">
              <a:spcBef>
                <a:spcPts val="0"/>
              </a:spcBef>
              <a:spcAft>
                <a:spcPts val="0"/>
              </a:spcAft>
            </a:pPr>
            <a:r>
              <a:rPr lang="tr-TR" sz="1900" b="0" i="0">
                <a:solidFill>
                  <a:srgbClr val="767676"/>
                </a:solidFill>
                <a:latin typeface="Calibri"/>
              </a:rPr>
              <a:t>Öğrenci topluluğu · seminer · aile planı · sunum · ünite sonu</a:t>
            </a:r>
          </a:p>
        </p:txBody>
      </p:sp>
      <p:sp>
        <p:nvSpPr>
          <p:cNvPr id="26" name="TextBox 25"/>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27" name="Rounded Rectangle 26"/>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168</a:t>
            </a:r>
          </a:p>
        </p:txBody>
      </p:sp>
      <p:sp>
        <p:nvSpPr>
          <p:cNvPr id="28" name="TextBox 27"/>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 / 254</a:t>
            </a:r>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Ünitede sizden beklenenler</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6. ÜNİTE</a:t>
            </a:r>
          </a:p>
        </p:txBody>
      </p:sp>
      <p:sp>
        <p:nvSpPr>
          <p:cNvPr id="6" name="Rounded Rectangle 5"/>
          <p:cNvSpPr/>
          <p:nvPr/>
        </p:nvSpPr>
        <p:spPr>
          <a:xfrm>
            <a:off x="502920" y="1399032"/>
            <a:ext cx="3545738" cy="4480560"/>
          </a:xfrm>
          <a:prstGeom prst="roundRect">
            <a:avLst>
              <a:gd name="adj" fmla="val 6000"/>
            </a:avLst>
          </a:prstGeom>
          <a:solidFill>
            <a:srgbClr val="F0F0F0"/>
          </a:solidFill>
          <a:ln>
            <a:noFill/>
          </a:ln>
          <a:effectLst/>
        </p:spPr>
        <p:txBody>
          <a:bodyPr rtlCol="0" anchor="ctr"/>
          <a:lstStyle/>
          <a:p/>
        </p:txBody>
      </p:sp>
      <p:sp>
        <p:nvSpPr>
          <p:cNvPr id="7" name="Oval 6"/>
          <p:cNvSpPr/>
          <p:nvPr/>
        </p:nvSpPr>
        <p:spPr>
          <a:xfrm>
            <a:off x="1864309" y="1673352"/>
            <a:ext cx="822960" cy="82296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3000" b="1" i="0">
                <a:solidFill>
                  <a:srgbClr val="262626"/>
                </a:solidFill>
                <a:latin typeface="Calibri"/>
              </a:rPr>
              <a:t>1</a:t>
            </a:r>
          </a:p>
        </p:txBody>
      </p:sp>
      <p:sp>
        <p:nvSpPr>
          <p:cNvPr id="8" name="TextBox 7"/>
          <p:cNvSpPr txBox="1"/>
          <p:nvPr/>
        </p:nvSpPr>
        <p:spPr>
          <a:xfrm>
            <a:off x="685800" y="2633472"/>
            <a:ext cx="3179978" cy="2377440"/>
          </a:xfrm>
          <a:prstGeom prst="rect">
            <a:avLst/>
          </a:prstGeom>
          <a:noFill/>
        </p:spPr>
        <p:txBody>
          <a:bodyPr wrap="square" anchor="ctr" lIns="73152" rIns="73152" tIns="36576" bIns="36576">
            <a:noAutofit/>
          </a:bodyPr>
          <a:lstStyle/>
          <a:p>
            <a:pPr algn="ctr">
              <a:spcBef>
                <a:spcPts val="0"/>
              </a:spcBef>
              <a:spcAft>
                <a:spcPts val="0"/>
              </a:spcAft>
            </a:pPr>
            <a:r>
              <a:rPr lang="tr-TR" sz="2300" b="0" i="0">
                <a:solidFill>
                  <a:srgbClr val="262626"/>
                </a:solidFill>
                <a:latin typeface="Calibri"/>
              </a:rPr>
              <a:t>Öz değerlendirme formunu, tanılayıcı dallanmış ağacı, kontrol listesini, çalışma yaprağını ve öğrenme günlüğünü doldurmanız</a:t>
            </a:r>
          </a:p>
        </p:txBody>
      </p:sp>
      <p:sp>
        <p:nvSpPr>
          <p:cNvPr id="9" name="Rounded Rectangle 8"/>
          <p:cNvSpPr/>
          <p:nvPr/>
        </p:nvSpPr>
        <p:spPr>
          <a:xfrm>
            <a:off x="685800" y="5148071"/>
            <a:ext cx="3179978" cy="502920"/>
          </a:xfrm>
          <a:prstGeom prst="roundRect">
            <a:avLst>
              <a:gd name="adj" fmla="val 50000"/>
            </a:avLst>
          </a:prstGeom>
          <a:solidFill>
            <a:srgbClr val="FFFFFF"/>
          </a:solidFill>
          <a:ln w="12700">
            <a:solidFill>
              <a:srgbClr val="A43E2A"/>
            </a:solidFill>
          </a:ln>
          <a:effectLst/>
        </p:spPr>
        <p:txBody>
          <a:bodyPr rtlCol="0" anchor="ctr" wrap="square" lIns="36576" rIns="36576" tIns="73152" bIns="73152">
            <a:noAutofit/>
          </a:bodyPr>
          <a:lstStyle/>
          <a:p>
            <a:pPr algn="ctr">
              <a:spcBef>
                <a:spcPts val="0"/>
              </a:spcBef>
              <a:spcAft>
                <a:spcPts val="0"/>
              </a:spcAft>
            </a:pPr>
            <a:r>
              <a:rPr lang="tr-TR" sz="1350" b="1" i="0">
                <a:solidFill>
                  <a:srgbClr val="A43E2A"/>
                </a:solidFill>
                <a:latin typeface="Calibri"/>
              </a:rPr>
              <a:t>26-32. hafta · s. 179-192</a:t>
            </a:r>
          </a:p>
        </p:txBody>
      </p:sp>
      <p:sp>
        <p:nvSpPr>
          <p:cNvPr id="10" name="Rounded Rectangle 9"/>
          <p:cNvSpPr/>
          <p:nvPr/>
        </p:nvSpPr>
        <p:spPr>
          <a:xfrm>
            <a:off x="4322978" y="1399032"/>
            <a:ext cx="3545738" cy="4480560"/>
          </a:xfrm>
          <a:prstGeom prst="roundRect">
            <a:avLst>
              <a:gd name="adj" fmla="val 6000"/>
            </a:avLst>
          </a:prstGeom>
          <a:solidFill>
            <a:srgbClr val="F0F0F0"/>
          </a:solidFill>
          <a:ln>
            <a:noFill/>
          </a:ln>
          <a:effectLst/>
        </p:spPr>
        <p:txBody>
          <a:bodyPr rtlCol="0" anchor="ctr"/>
          <a:lstStyle/>
          <a:p/>
        </p:txBody>
      </p:sp>
      <p:sp>
        <p:nvSpPr>
          <p:cNvPr id="11" name="Oval 10"/>
          <p:cNvSpPr/>
          <p:nvPr/>
        </p:nvSpPr>
        <p:spPr>
          <a:xfrm>
            <a:off x="5684367" y="1673352"/>
            <a:ext cx="822960" cy="82296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3000" b="1" i="0">
                <a:solidFill>
                  <a:srgbClr val="262626"/>
                </a:solidFill>
                <a:latin typeface="Calibri"/>
              </a:rPr>
              <a:t>2</a:t>
            </a:r>
          </a:p>
        </p:txBody>
      </p:sp>
      <p:sp>
        <p:nvSpPr>
          <p:cNvPr id="12" name="TextBox 11"/>
          <p:cNvSpPr txBox="1"/>
          <p:nvPr/>
        </p:nvSpPr>
        <p:spPr>
          <a:xfrm>
            <a:off x="4505858" y="2633472"/>
            <a:ext cx="3179978" cy="2377440"/>
          </a:xfrm>
          <a:prstGeom prst="rect">
            <a:avLst/>
          </a:prstGeom>
          <a:noFill/>
        </p:spPr>
        <p:txBody>
          <a:bodyPr wrap="square" anchor="ctr" lIns="73152" rIns="73152" tIns="36576" bIns="36576">
            <a:noAutofit/>
          </a:bodyPr>
          <a:lstStyle/>
          <a:p>
            <a:pPr algn="ctr">
              <a:spcBef>
                <a:spcPts val="0"/>
              </a:spcBef>
              <a:spcAft>
                <a:spcPts val="0"/>
              </a:spcAft>
            </a:pPr>
            <a:r>
              <a:rPr lang="tr-TR" sz="2300" b="0" i="0">
                <a:solidFill>
                  <a:srgbClr val="262626"/>
                </a:solidFill>
                <a:latin typeface="Calibri"/>
              </a:rPr>
              <a:t>Performans görevini yaparak bu görevle ilgili öz değerlendirme formunu doldurmanız</a:t>
            </a:r>
          </a:p>
        </p:txBody>
      </p:sp>
      <p:sp>
        <p:nvSpPr>
          <p:cNvPr id="13" name="Rounded Rectangle 12"/>
          <p:cNvSpPr/>
          <p:nvPr/>
        </p:nvSpPr>
        <p:spPr>
          <a:xfrm>
            <a:off x="4505858" y="5148071"/>
            <a:ext cx="3179978" cy="502920"/>
          </a:xfrm>
          <a:prstGeom prst="roundRect">
            <a:avLst>
              <a:gd name="adj" fmla="val 50000"/>
            </a:avLst>
          </a:prstGeom>
          <a:solidFill>
            <a:srgbClr val="FFFFFF"/>
          </a:solidFill>
          <a:ln w="12700">
            <a:solidFill>
              <a:srgbClr val="A43E2A"/>
            </a:solidFill>
          </a:ln>
          <a:effectLst/>
        </p:spPr>
        <p:txBody>
          <a:bodyPr rtlCol="0" anchor="ctr" wrap="square" lIns="36576" rIns="36576" tIns="73152" bIns="73152">
            <a:noAutofit/>
          </a:bodyPr>
          <a:lstStyle/>
          <a:p>
            <a:pPr algn="ctr">
              <a:spcBef>
                <a:spcPts val="0"/>
              </a:spcBef>
              <a:spcAft>
                <a:spcPts val="0"/>
              </a:spcAft>
            </a:pPr>
            <a:r>
              <a:rPr lang="tr-TR" sz="1350" b="1" i="0">
                <a:solidFill>
                  <a:srgbClr val="A43E2A"/>
                </a:solidFill>
                <a:latin typeface="Calibri"/>
              </a:rPr>
              <a:t>31. hafta · s. 193-195</a:t>
            </a:r>
          </a:p>
        </p:txBody>
      </p:sp>
      <p:sp>
        <p:nvSpPr>
          <p:cNvPr id="14" name="Rounded Rectangle 13"/>
          <p:cNvSpPr/>
          <p:nvPr/>
        </p:nvSpPr>
        <p:spPr>
          <a:xfrm>
            <a:off x="8143036" y="1399032"/>
            <a:ext cx="3545738" cy="4480560"/>
          </a:xfrm>
          <a:prstGeom prst="roundRect">
            <a:avLst>
              <a:gd name="adj" fmla="val 6000"/>
            </a:avLst>
          </a:prstGeom>
          <a:solidFill>
            <a:srgbClr val="F0F0F0"/>
          </a:solidFill>
          <a:ln>
            <a:noFill/>
          </a:ln>
          <a:effectLst/>
        </p:spPr>
        <p:txBody>
          <a:bodyPr rtlCol="0" anchor="ctr"/>
          <a:lstStyle/>
          <a:p/>
        </p:txBody>
      </p:sp>
      <p:sp>
        <p:nvSpPr>
          <p:cNvPr id="15" name="Oval 14"/>
          <p:cNvSpPr/>
          <p:nvPr/>
        </p:nvSpPr>
        <p:spPr>
          <a:xfrm>
            <a:off x="9504425" y="1673352"/>
            <a:ext cx="822960" cy="82296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3000" b="1" i="0">
                <a:solidFill>
                  <a:srgbClr val="262626"/>
                </a:solidFill>
                <a:latin typeface="Calibri"/>
              </a:rPr>
              <a:t>3</a:t>
            </a:r>
          </a:p>
        </p:txBody>
      </p:sp>
      <p:sp>
        <p:nvSpPr>
          <p:cNvPr id="16" name="TextBox 15"/>
          <p:cNvSpPr txBox="1"/>
          <p:nvPr/>
        </p:nvSpPr>
        <p:spPr>
          <a:xfrm>
            <a:off x="8325916" y="2633472"/>
            <a:ext cx="3179978" cy="2377440"/>
          </a:xfrm>
          <a:prstGeom prst="rect">
            <a:avLst/>
          </a:prstGeom>
          <a:noFill/>
        </p:spPr>
        <p:txBody>
          <a:bodyPr wrap="square" anchor="ctr" lIns="73152" rIns="73152" tIns="36576" bIns="36576">
            <a:noAutofit/>
          </a:bodyPr>
          <a:lstStyle/>
          <a:p>
            <a:pPr algn="ctr">
              <a:spcBef>
                <a:spcPts val="0"/>
              </a:spcBef>
              <a:spcAft>
                <a:spcPts val="0"/>
              </a:spcAft>
            </a:pPr>
            <a:r>
              <a:rPr lang="tr-TR" sz="2300" b="0" i="0">
                <a:solidFill>
                  <a:srgbClr val="262626"/>
                </a:solidFill>
                <a:latin typeface="Calibri"/>
              </a:rPr>
              <a:t>Ölçme ve değerlendirme sorularını cevaplamanız</a:t>
            </a:r>
          </a:p>
        </p:txBody>
      </p:sp>
      <p:sp>
        <p:nvSpPr>
          <p:cNvPr id="17" name="Rounded Rectangle 16"/>
          <p:cNvSpPr/>
          <p:nvPr/>
        </p:nvSpPr>
        <p:spPr>
          <a:xfrm>
            <a:off x="8325916" y="5148071"/>
            <a:ext cx="3179978" cy="502920"/>
          </a:xfrm>
          <a:prstGeom prst="roundRect">
            <a:avLst>
              <a:gd name="adj" fmla="val 50000"/>
            </a:avLst>
          </a:prstGeom>
          <a:solidFill>
            <a:srgbClr val="FFFFFF"/>
          </a:solidFill>
          <a:ln w="12700">
            <a:solidFill>
              <a:srgbClr val="A43E2A"/>
            </a:solidFill>
          </a:ln>
          <a:effectLst/>
        </p:spPr>
        <p:txBody>
          <a:bodyPr rtlCol="0" anchor="ctr" wrap="square" lIns="36576" rIns="36576" tIns="73152" bIns="73152">
            <a:noAutofit/>
          </a:bodyPr>
          <a:lstStyle/>
          <a:p>
            <a:pPr algn="ctr">
              <a:spcBef>
                <a:spcPts val="0"/>
              </a:spcBef>
              <a:spcAft>
                <a:spcPts val="0"/>
              </a:spcAft>
            </a:pPr>
            <a:r>
              <a:rPr lang="tr-TR" sz="1350" b="1" i="0">
                <a:solidFill>
                  <a:srgbClr val="A43E2A"/>
                </a:solidFill>
                <a:latin typeface="Calibri"/>
              </a:rPr>
              <a:t>32. hafta ve ev · s. 196-199</a:t>
            </a:r>
          </a:p>
        </p:txBody>
      </p:sp>
      <p:sp>
        <p:nvSpPr>
          <p:cNvPr id="18" name="TextBox 1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19" name="Rounded Rectangle 1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168</a:t>
            </a:r>
          </a:p>
        </p:txBody>
      </p:sp>
      <p:sp>
        <p:nvSpPr>
          <p:cNvPr id="20" name="TextBox 1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 / 254</a:t>
            </a:r>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Anahtar kavramlar</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6. ÜNİTE</a:t>
            </a:r>
          </a:p>
        </p:txBody>
      </p:sp>
      <p:sp>
        <p:nvSpPr>
          <p:cNvPr id="6" name="Rounded Rectangle 5"/>
          <p:cNvSpPr/>
          <p:nvPr/>
        </p:nvSpPr>
        <p:spPr>
          <a:xfrm>
            <a:off x="502920" y="1627632"/>
            <a:ext cx="5410047" cy="1645920"/>
          </a:xfrm>
          <a:prstGeom prst="roundRect">
            <a:avLst>
              <a:gd name="adj" fmla="val 30000"/>
            </a:avLst>
          </a:prstGeom>
          <a:solidFill>
            <a:srgbClr val="FFFFFF"/>
          </a:solidFill>
          <a:ln w="31750">
            <a:solidFill>
              <a:srgbClr val="2E7D5B"/>
            </a:solidFill>
          </a:ln>
          <a:effectLst/>
        </p:spPr>
        <p:txBody>
          <a:bodyPr rtlCol="0" anchor="ctr" wrap="square" lIns="128016" rIns="128016" tIns="73152" bIns="73152">
            <a:noAutofit/>
          </a:bodyPr>
          <a:lstStyle/>
          <a:p>
            <a:pPr algn="ctr">
              <a:spcBef>
                <a:spcPts val="0"/>
              </a:spcBef>
              <a:spcAft>
                <a:spcPts val="0"/>
              </a:spcAft>
            </a:pPr>
            <a:r>
              <a:rPr lang="tr-TR" sz="3200" b="1" i="0">
                <a:solidFill>
                  <a:srgbClr val="2E7D5B"/>
                </a:solidFill>
                <a:latin typeface="Calibri"/>
              </a:rPr>
              <a:t>afet bilinci</a:t>
            </a:r>
          </a:p>
        </p:txBody>
      </p:sp>
      <p:sp>
        <p:nvSpPr>
          <p:cNvPr id="7" name="Rounded Rectangle 6"/>
          <p:cNvSpPr/>
          <p:nvPr/>
        </p:nvSpPr>
        <p:spPr>
          <a:xfrm>
            <a:off x="6278727" y="1627632"/>
            <a:ext cx="5410047" cy="1645920"/>
          </a:xfrm>
          <a:prstGeom prst="roundRect">
            <a:avLst>
              <a:gd name="adj" fmla="val 30000"/>
            </a:avLst>
          </a:prstGeom>
          <a:solidFill>
            <a:srgbClr val="FFFFFF"/>
          </a:solidFill>
          <a:ln w="31750">
            <a:solidFill>
              <a:srgbClr val="2C6E8F"/>
            </a:solidFill>
          </a:ln>
          <a:effectLst/>
        </p:spPr>
        <p:txBody>
          <a:bodyPr rtlCol="0" anchor="ctr" wrap="square" lIns="128016" rIns="128016" tIns="73152" bIns="73152">
            <a:noAutofit/>
          </a:bodyPr>
          <a:lstStyle/>
          <a:p>
            <a:pPr algn="ctr">
              <a:spcBef>
                <a:spcPts val="0"/>
              </a:spcBef>
              <a:spcAft>
                <a:spcPts val="0"/>
              </a:spcAft>
            </a:pPr>
            <a:r>
              <a:rPr lang="tr-TR" sz="3200" b="1" i="0">
                <a:solidFill>
                  <a:srgbClr val="2C6E8F"/>
                </a:solidFill>
                <a:latin typeface="Calibri"/>
              </a:rPr>
              <a:t>afete dirençli toplum</a:t>
            </a:r>
          </a:p>
        </p:txBody>
      </p:sp>
      <p:sp>
        <p:nvSpPr>
          <p:cNvPr id="8" name="Rounded Rectangle 7"/>
          <p:cNvSpPr/>
          <p:nvPr/>
        </p:nvSpPr>
        <p:spPr>
          <a:xfrm>
            <a:off x="502920" y="3639312"/>
            <a:ext cx="5410047" cy="1645920"/>
          </a:xfrm>
          <a:prstGeom prst="roundRect">
            <a:avLst>
              <a:gd name="adj" fmla="val 30000"/>
            </a:avLst>
          </a:prstGeom>
          <a:solidFill>
            <a:srgbClr val="FFFFFF"/>
          </a:solidFill>
          <a:ln w="31750">
            <a:solidFill>
              <a:srgbClr val="2C6E8F"/>
            </a:solidFill>
          </a:ln>
          <a:effectLst/>
        </p:spPr>
        <p:txBody>
          <a:bodyPr rtlCol="0" anchor="ctr" wrap="square" lIns="128016" rIns="128016" tIns="73152" bIns="73152">
            <a:noAutofit/>
          </a:bodyPr>
          <a:lstStyle/>
          <a:p>
            <a:pPr algn="ctr">
              <a:spcBef>
                <a:spcPts val="0"/>
              </a:spcBef>
              <a:spcAft>
                <a:spcPts val="0"/>
              </a:spcAft>
            </a:pPr>
            <a:r>
              <a:rPr lang="tr-TR" sz="3200" b="1" i="0">
                <a:solidFill>
                  <a:srgbClr val="2C6E8F"/>
                </a:solidFill>
                <a:latin typeface="Calibri"/>
              </a:rPr>
              <a:t>afete dirençli yaşam alanı</a:t>
            </a:r>
          </a:p>
        </p:txBody>
      </p:sp>
      <p:sp>
        <p:nvSpPr>
          <p:cNvPr id="9" name="Rounded Rectangle 8"/>
          <p:cNvSpPr/>
          <p:nvPr/>
        </p:nvSpPr>
        <p:spPr>
          <a:xfrm>
            <a:off x="6278727" y="3639312"/>
            <a:ext cx="5410047" cy="1645920"/>
          </a:xfrm>
          <a:prstGeom prst="roundRect">
            <a:avLst>
              <a:gd name="adj" fmla="val 30000"/>
            </a:avLst>
          </a:prstGeom>
          <a:solidFill>
            <a:srgbClr val="FFFFFF"/>
          </a:solidFill>
          <a:ln w="31750">
            <a:solidFill>
              <a:srgbClr val="A43E2A"/>
            </a:solidFill>
          </a:ln>
          <a:effectLst/>
        </p:spPr>
        <p:txBody>
          <a:bodyPr rtlCol="0" anchor="ctr" wrap="square" lIns="128016" rIns="128016" tIns="73152" bIns="73152">
            <a:noAutofit/>
          </a:bodyPr>
          <a:lstStyle/>
          <a:p>
            <a:pPr algn="ctr">
              <a:spcBef>
                <a:spcPts val="0"/>
              </a:spcBef>
              <a:spcAft>
                <a:spcPts val="0"/>
              </a:spcAft>
            </a:pPr>
            <a:r>
              <a:rPr lang="tr-TR" sz="3200" b="1" i="0">
                <a:solidFill>
                  <a:srgbClr val="A43E2A"/>
                </a:solidFill>
                <a:latin typeface="Calibri"/>
              </a:rPr>
              <a:t>yeşil vatan</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169</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4 / 254</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6858000"/>
          </a:xfrm>
          <a:prstGeom prst="rect">
            <a:avLst/>
          </a:prstGeom>
          <a:solidFill>
            <a:srgbClr val="A43E2A"/>
          </a:solidFill>
          <a:ln>
            <a:noFill/>
          </a:ln>
          <a:effectLst/>
        </p:spPr>
        <p:txBody>
          <a:bodyPr rtlCol="0" anchor="ctr"/>
          <a:lstStyle/>
          <a:p/>
        </p:txBody>
      </p:sp>
      <p:sp>
        <p:nvSpPr>
          <p:cNvPr id="3" name="Rectangle 2"/>
          <p:cNvSpPr/>
          <p:nvPr/>
        </p:nvSpPr>
        <p:spPr>
          <a:xfrm>
            <a:off x="0" y="6199632"/>
            <a:ext cx="12191695" cy="73152"/>
          </a:xfrm>
          <a:prstGeom prst="rect">
            <a:avLst/>
          </a:prstGeom>
          <a:solidFill>
            <a:srgbClr val="FCC021"/>
          </a:solidFill>
          <a:ln>
            <a:noFill/>
          </a:ln>
          <a:effectLst/>
        </p:spPr>
        <p:txBody>
          <a:bodyPr rtlCol="0" anchor="ctr"/>
          <a:lstStyle/>
          <a:p/>
        </p:txBody>
      </p:sp>
      <p:sp>
        <p:nvSpPr>
          <p:cNvPr id="4" name="TextBox 3"/>
          <p:cNvSpPr txBox="1"/>
          <p:nvPr/>
        </p:nvSpPr>
        <p:spPr>
          <a:xfrm>
            <a:off x="548640" y="320040"/>
            <a:ext cx="2377440" cy="502920"/>
          </a:xfrm>
          <a:prstGeom prst="rect">
            <a:avLst/>
          </a:prstGeom>
          <a:noFill/>
        </p:spPr>
        <p:txBody>
          <a:bodyPr wrap="square" anchor="t" lIns="73152" rIns="73152" tIns="36576" bIns="36576">
            <a:noAutofit/>
          </a:bodyPr>
          <a:lstStyle/>
          <a:p>
            <a:pPr algn="l">
              <a:spcBef>
                <a:spcPts val="0"/>
              </a:spcBef>
              <a:spcAft>
                <a:spcPts val="0"/>
              </a:spcAft>
            </a:pPr>
            <a:r>
              <a:rPr lang="tr-TR" sz="2400" b="1" i="0">
                <a:solidFill>
                  <a:srgbClr val="FCC021"/>
                </a:solidFill>
                <a:latin typeface="Calibri"/>
              </a:rPr>
              <a:t>25. HAFTA</a:t>
            </a:r>
          </a:p>
        </p:txBody>
      </p:sp>
      <p:sp>
        <p:nvSpPr>
          <p:cNvPr id="5" name="TextBox 4"/>
          <p:cNvSpPr txBox="1"/>
          <p:nvPr/>
        </p:nvSpPr>
        <p:spPr>
          <a:xfrm>
            <a:off x="411480" y="731520"/>
            <a:ext cx="2377440" cy="2514600"/>
          </a:xfrm>
          <a:prstGeom prst="rect">
            <a:avLst/>
          </a:prstGeom>
          <a:noFill/>
        </p:spPr>
        <p:txBody>
          <a:bodyPr wrap="square" anchor="t" lIns="73152" rIns="73152" tIns="0" bIns="0">
            <a:noAutofit/>
          </a:bodyPr>
          <a:lstStyle/>
          <a:p>
            <a:pPr algn="l">
              <a:spcBef>
                <a:spcPts val="0"/>
              </a:spcBef>
              <a:spcAft>
                <a:spcPts val="0"/>
              </a:spcAft>
            </a:pPr>
            <a:r>
              <a:rPr lang="tr-TR" sz="16000" b="1" i="0">
                <a:solidFill>
                  <a:srgbClr val="FCC021"/>
                </a:solidFill>
                <a:latin typeface="Calibri"/>
              </a:rPr>
              <a:t>25</a:t>
            </a:r>
          </a:p>
        </p:txBody>
      </p:sp>
      <p:sp>
        <p:nvSpPr>
          <p:cNvPr id="6" name="TextBox 5"/>
          <p:cNvSpPr txBox="1"/>
          <p:nvPr/>
        </p:nvSpPr>
        <p:spPr>
          <a:xfrm>
            <a:off x="2834640" y="411480"/>
            <a:ext cx="8869680" cy="1051560"/>
          </a:xfrm>
          <a:prstGeom prst="rect">
            <a:avLst/>
          </a:prstGeom>
          <a:noFill/>
        </p:spPr>
        <p:txBody>
          <a:bodyPr wrap="square" anchor="ctr" lIns="73152" rIns="73152" tIns="36576" bIns="36576">
            <a:noAutofit/>
          </a:bodyPr>
          <a:lstStyle/>
          <a:p>
            <a:pPr algn="l">
              <a:spcBef>
                <a:spcPts val="0"/>
              </a:spcBef>
              <a:spcAft>
                <a:spcPts val="0"/>
              </a:spcAft>
            </a:pPr>
            <a:r>
              <a:rPr lang="tr-TR" sz="4000" b="1" i="0">
                <a:solidFill>
                  <a:srgbClr val="FFFFFF"/>
                </a:solidFill>
                <a:latin typeface="Calibri"/>
              </a:rPr>
              <a:t>Afetler ve Mücadele Önlemleri</a:t>
            </a:r>
          </a:p>
        </p:txBody>
      </p:sp>
      <p:sp>
        <p:nvSpPr>
          <p:cNvPr id="7" name="TextBox 6"/>
          <p:cNvSpPr txBox="1"/>
          <p:nvPr/>
        </p:nvSpPr>
        <p:spPr>
          <a:xfrm>
            <a:off x="2834640" y="1481328"/>
            <a:ext cx="8869680" cy="411480"/>
          </a:xfrm>
          <a:prstGeom prst="rect">
            <a:avLst/>
          </a:prstGeom>
          <a:noFill/>
        </p:spPr>
        <p:txBody>
          <a:bodyPr wrap="square" anchor="t" lIns="73152" rIns="73152" tIns="36576" bIns="36576">
            <a:noAutofit/>
          </a:bodyPr>
          <a:lstStyle/>
          <a:p>
            <a:pPr algn="l">
              <a:spcBef>
                <a:spcPts val="0"/>
              </a:spcBef>
              <a:spcAft>
                <a:spcPts val="0"/>
              </a:spcAft>
            </a:pPr>
            <a:r>
              <a:rPr lang="tr-TR" sz="1800" b="0" i="0">
                <a:solidFill>
                  <a:srgbClr val="E3ECF5"/>
                </a:solidFill>
                <a:latin typeface="Calibri"/>
              </a:rPr>
              <a:t>29 Mart - 2 Nisan 2027</a:t>
            </a:r>
          </a:p>
        </p:txBody>
      </p:sp>
      <p:sp>
        <p:nvSpPr>
          <p:cNvPr id="8" name="Rounded Rectangle 7"/>
          <p:cNvSpPr/>
          <p:nvPr/>
        </p:nvSpPr>
        <p:spPr>
          <a:xfrm>
            <a:off x="2834640" y="2011680"/>
            <a:ext cx="8869680" cy="4023360"/>
          </a:xfrm>
          <a:prstGeom prst="roundRect">
            <a:avLst>
              <a:gd name="adj" fmla="val 5000"/>
            </a:avLst>
          </a:prstGeom>
          <a:solidFill>
            <a:srgbClr val="FFFFFF">
              <a:alpha val="12000"/>
            </a:srgbClr>
          </a:solidFill>
          <a:ln>
            <a:noFill/>
          </a:ln>
          <a:effectLst/>
        </p:spPr>
        <p:txBody>
          <a:bodyPr rtlCol="0" anchor="ctr"/>
          <a:lstStyle/>
          <a:p/>
        </p:txBody>
      </p:sp>
      <p:sp>
        <p:nvSpPr>
          <p:cNvPr id="9" name="TextBox 8"/>
          <p:cNvSpPr txBox="1"/>
          <p:nvPr/>
        </p:nvSpPr>
        <p:spPr>
          <a:xfrm>
            <a:off x="3063240" y="2148840"/>
            <a:ext cx="8412480" cy="365760"/>
          </a:xfrm>
          <a:prstGeom prst="rect">
            <a:avLst/>
          </a:prstGeom>
          <a:noFill/>
        </p:spPr>
        <p:txBody>
          <a:bodyPr wrap="square" anchor="t" lIns="73152" rIns="73152" tIns="36576" bIns="36576">
            <a:noAutofit/>
          </a:bodyPr>
          <a:lstStyle/>
          <a:p>
            <a:pPr algn="l">
              <a:spcBef>
                <a:spcPts val="0"/>
              </a:spcBef>
              <a:spcAft>
                <a:spcPts val="0"/>
              </a:spcAft>
            </a:pPr>
            <a:r>
              <a:rPr lang="tr-TR" sz="1600" b="1" i="0">
                <a:solidFill>
                  <a:srgbClr val="FCC021"/>
                </a:solidFill>
                <a:latin typeface="Calibri"/>
              </a:rPr>
              <a:t>ÖĞRENME ÇIKTISI · COĞ.10.6.1</a:t>
            </a:r>
          </a:p>
        </p:txBody>
      </p:sp>
      <p:sp>
        <p:nvSpPr>
          <p:cNvPr id="10" name="TextBox 9"/>
          <p:cNvSpPr txBox="1"/>
          <p:nvPr/>
        </p:nvSpPr>
        <p:spPr>
          <a:xfrm>
            <a:off x="3063240" y="2532888"/>
            <a:ext cx="8412480" cy="873252"/>
          </a:xfrm>
          <a:prstGeom prst="rect">
            <a:avLst/>
          </a:prstGeom>
          <a:noFill/>
        </p:spPr>
        <p:txBody>
          <a:bodyPr wrap="square" anchor="t" lIns="73152" rIns="73152" tIns="36576" bIns="36576">
            <a:noAutofit/>
          </a:bodyPr>
          <a:lstStyle/>
          <a:p>
            <a:pPr algn="l">
              <a:spcBef>
                <a:spcPts val="0"/>
              </a:spcBef>
              <a:spcAft>
                <a:spcPts val="0"/>
              </a:spcAft>
            </a:pPr>
            <a:r>
              <a:rPr lang="tr-TR" sz="2500" b="1" i="0">
                <a:solidFill>
                  <a:srgbClr val="FFFFFF"/>
                </a:solidFill>
                <a:latin typeface="Calibri"/>
              </a:rPr>
              <a:t>Afetlerle mücadelede iyi uygulama örneklerini sorgulayabilme</a:t>
            </a:r>
          </a:p>
        </p:txBody>
      </p:sp>
      <p:sp>
        <p:nvSpPr>
          <p:cNvPr id="11" name="TextBox 10"/>
          <p:cNvSpPr txBox="1"/>
          <p:nvPr/>
        </p:nvSpPr>
        <p:spPr>
          <a:xfrm>
            <a:off x="3063240" y="3515868"/>
            <a:ext cx="8412480" cy="347472"/>
          </a:xfrm>
          <a:prstGeom prst="rect">
            <a:avLst/>
          </a:prstGeom>
          <a:noFill/>
        </p:spPr>
        <p:txBody>
          <a:bodyPr wrap="square" anchor="t" lIns="73152" rIns="73152" tIns="36576" bIns="36576">
            <a:noAutofit/>
          </a:bodyPr>
          <a:lstStyle/>
          <a:p>
            <a:pPr algn="l">
              <a:spcBef>
                <a:spcPts val="0"/>
              </a:spcBef>
              <a:spcAft>
                <a:spcPts val="0"/>
              </a:spcAft>
            </a:pPr>
            <a:r>
              <a:rPr lang="tr-TR" sz="1500" b="1" i="0">
                <a:solidFill>
                  <a:srgbClr val="FCC021"/>
                </a:solidFill>
                <a:latin typeface="Calibri"/>
              </a:rPr>
              <a:t>Süreç bileşenleri</a:t>
            </a:r>
          </a:p>
        </p:txBody>
      </p:sp>
      <p:sp>
        <p:nvSpPr>
          <p:cNvPr id="12" name="TextBox 11"/>
          <p:cNvSpPr txBox="1"/>
          <p:nvPr/>
        </p:nvSpPr>
        <p:spPr>
          <a:xfrm>
            <a:off x="3063240" y="3881628"/>
            <a:ext cx="8412480" cy="2043684"/>
          </a:xfrm>
          <a:prstGeom prst="rect">
            <a:avLst/>
          </a:prstGeom>
          <a:noFill/>
        </p:spPr>
        <p:txBody>
          <a:bodyPr wrap="square" anchor="t" lIns="73152" rIns="73152" tIns="36576" bIns="36576">
            <a:noAutofit/>
          </a:bodyPr>
          <a:lstStyle/>
          <a:p>
            <a:pPr algn="l" marL="328946" indent="-328946">
              <a:spcBef>
                <a:spcPts val="0"/>
              </a:spcBef>
              <a:spcAft>
                <a:spcPts val="500"/>
              </a:spcAft>
            </a:pPr>
            <a:r>
              <a:rPr lang="tr-TR" sz="2000" b="1" i="0">
                <a:solidFill>
                  <a:srgbClr val="FCC021"/>
                </a:solidFill>
                <a:latin typeface="Calibri"/>
              </a:rPr>
              <a:t>a)  </a:t>
            </a:r>
            <a:r>
              <a:rPr lang="tr-TR" sz="2000" b="0" i="0">
                <a:solidFill>
                  <a:srgbClr val="FFFFFF"/>
                </a:solidFill>
                <a:latin typeface="Calibri"/>
              </a:rPr>
              <a:t>Afetlerle mücadelede iyi uygulama örneklerine yönelik merak ettiği soruları sorar.</a:t>
            </a:r>
          </a:p>
          <a:p>
            <a:pPr algn="l" marL="340187" indent="-340187">
              <a:spcBef>
                <a:spcPts val="0"/>
              </a:spcBef>
              <a:spcAft>
                <a:spcPts val="0"/>
              </a:spcAft>
            </a:pPr>
            <a:r>
              <a:rPr lang="tr-TR" sz="2000" b="1" i="0">
                <a:solidFill>
                  <a:srgbClr val="FCC021"/>
                </a:solidFill>
                <a:latin typeface="Calibri"/>
              </a:rPr>
              <a:t>b)  </a:t>
            </a:r>
            <a:r>
              <a:rPr lang="tr-TR" sz="2000" b="0" i="0">
                <a:solidFill>
                  <a:srgbClr val="FFFFFF"/>
                </a:solidFill>
                <a:latin typeface="Calibri"/>
              </a:rPr>
              <a:t>Afetlerle mücadelede iyi uygulama örnekleri ile ilgili bilgi toplar.</a:t>
            </a:r>
          </a:p>
        </p:txBody>
      </p:sp>
      <p:sp>
        <p:nvSpPr>
          <p:cNvPr id="13" name="TextBox 12"/>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F0F0F0"/>
                </a:solidFill>
                <a:latin typeface="Calibri"/>
              </a:rPr>
              <a:t>10. Sınıf Coğrafya · 6. Ünite: Afetler ve Sürdürülebilir Çevre</a:t>
            </a:r>
          </a:p>
        </p:txBody>
      </p:sp>
      <p:sp>
        <p:nvSpPr>
          <p:cNvPr id="14" name="TextBox 1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F0F0F0"/>
                </a:solidFill>
                <a:latin typeface="Calibri"/>
              </a:rPr>
              <a:t>5 / 254</a:t>
            </a:r>
          </a:p>
        </p:txBody>
      </p:sp>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Bugünün yolu</a:t>
            </a:r>
          </a:p>
        </p:txBody>
      </p:sp>
      <p:sp>
        <p:nvSpPr>
          <p:cNvPr id="5" name="Rounded Rectangle 4"/>
          <p:cNvSpPr/>
          <p:nvPr/>
        </p:nvSpPr>
        <p:spPr>
          <a:xfrm>
            <a:off x="9555480" y="201168"/>
            <a:ext cx="2221992" cy="475488"/>
          </a:xfrm>
          <a:prstGeom prst="roundRect">
            <a:avLst>
              <a:gd name="adj" fmla="val 50000"/>
            </a:avLst>
          </a:prstGeom>
          <a:solidFill>
            <a:srgbClr val="2C6696"/>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25. HAFTA</a:t>
            </a:r>
          </a:p>
        </p:txBody>
      </p:sp>
      <p:cxnSp>
        <p:nvCxnSpPr>
          <p:cNvPr id="6" name="Connector 5"/>
          <p:cNvCxnSpPr/>
          <p:nvPr/>
        </p:nvCxnSpPr>
        <p:spPr>
          <a:xfrm>
            <a:off x="1541038" y="2212848"/>
            <a:ext cx="9109616" cy="0"/>
          </a:xfrm>
          <a:prstGeom prst="line">
            <a:avLst/>
          </a:prstGeom>
          <a:ln w="50800">
            <a:solidFill>
              <a:srgbClr val="D9D9D9"/>
            </a:solidFill>
          </a:ln>
        </p:spPr>
      </p:cxnSp>
      <p:sp>
        <p:nvSpPr>
          <p:cNvPr id="7" name="Oval 6"/>
          <p:cNvSpPr/>
          <p:nvPr/>
        </p:nvSpPr>
        <p:spPr>
          <a:xfrm>
            <a:off x="1156990" y="1828800"/>
            <a:ext cx="768096" cy="768096"/>
          </a:xfrm>
          <a:prstGeom prst="ellipse">
            <a:avLst/>
          </a:prstGeom>
          <a:solidFill>
            <a:srgbClr val="A43E2A"/>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1</a:t>
            </a:r>
          </a:p>
        </p:txBody>
      </p:sp>
      <p:sp>
        <p:nvSpPr>
          <p:cNvPr id="8" name="Rounded Rectangle 7"/>
          <p:cNvSpPr/>
          <p:nvPr/>
        </p:nvSpPr>
        <p:spPr>
          <a:xfrm>
            <a:off x="502920" y="2788920"/>
            <a:ext cx="2076236"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Altı görsel</a:t>
            </a:r>
          </a:p>
        </p:txBody>
      </p:sp>
      <p:sp>
        <p:nvSpPr>
          <p:cNvPr id="9" name="TextBox 8"/>
          <p:cNvSpPr txBox="1"/>
          <p:nvPr/>
        </p:nvSpPr>
        <p:spPr>
          <a:xfrm>
            <a:off x="502920" y="4041648"/>
            <a:ext cx="2076236"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Başlarken · s. 170</a:t>
            </a:r>
          </a:p>
        </p:txBody>
      </p:sp>
      <p:sp>
        <p:nvSpPr>
          <p:cNvPr id="10" name="Oval 9"/>
          <p:cNvSpPr/>
          <p:nvPr/>
        </p:nvSpPr>
        <p:spPr>
          <a:xfrm>
            <a:off x="3434394" y="1828800"/>
            <a:ext cx="768096" cy="768096"/>
          </a:xfrm>
          <a:prstGeom prst="ellipse">
            <a:avLst/>
          </a:prstGeom>
          <a:solidFill>
            <a:srgbClr val="4F4F4F"/>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2</a:t>
            </a:r>
          </a:p>
        </p:txBody>
      </p:sp>
      <p:sp>
        <p:nvSpPr>
          <p:cNvPr id="11" name="Rounded Rectangle 10"/>
          <p:cNvSpPr/>
          <p:nvPr/>
        </p:nvSpPr>
        <p:spPr>
          <a:xfrm>
            <a:off x="2780324" y="2788920"/>
            <a:ext cx="2076236"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Şili ve Bem</a:t>
            </a:r>
          </a:p>
        </p:txBody>
      </p:sp>
      <p:sp>
        <p:nvSpPr>
          <p:cNvPr id="12" name="TextBox 11"/>
          <p:cNvSpPr txBox="1"/>
          <p:nvPr/>
        </p:nvSpPr>
        <p:spPr>
          <a:xfrm>
            <a:off x="2780324" y="4041648"/>
            <a:ext cx="2076236"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Konuya Başlarken · s. 171</a:t>
            </a:r>
          </a:p>
        </p:txBody>
      </p:sp>
      <p:sp>
        <p:nvSpPr>
          <p:cNvPr id="13" name="Oval 12"/>
          <p:cNvSpPr/>
          <p:nvPr/>
        </p:nvSpPr>
        <p:spPr>
          <a:xfrm>
            <a:off x="5711798" y="1828800"/>
            <a:ext cx="768096" cy="768096"/>
          </a:xfrm>
          <a:prstGeom prst="ellipse">
            <a:avLst/>
          </a:prstGeom>
          <a:solidFill>
            <a:srgbClr val="A43E2A"/>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3</a:t>
            </a:r>
          </a:p>
        </p:txBody>
      </p:sp>
      <p:sp>
        <p:nvSpPr>
          <p:cNvPr id="14" name="Rounded Rectangle 13"/>
          <p:cNvSpPr/>
          <p:nvPr/>
        </p:nvSpPr>
        <p:spPr>
          <a:xfrm>
            <a:off x="5057728" y="2788920"/>
            <a:ext cx="2076236"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Önlemek mi, azaltmak mı?</a:t>
            </a:r>
          </a:p>
        </p:txBody>
      </p:sp>
      <p:sp>
        <p:nvSpPr>
          <p:cNvPr id="15" name="TextBox 14"/>
          <p:cNvSpPr txBox="1"/>
          <p:nvPr/>
        </p:nvSpPr>
        <p:spPr>
          <a:xfrm>
            <a:off x="5057728" y="4041648"/>
            <a:ext cx="2076236"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6.1 · s. 171</a:t>
            </a:r>
          </a:p>
        </p:txBody>
      </p:sp>
      <p:sp>
        <p:nvSpPr>
          <p:cNvPr id="16" name="Oval 15"/>
          <p:cNvSpPr/>
          <p:nvPr/>
        </p:nvSpPr>
        <p:spPr>
          <a:xfrm>
            <a:off x="7989202" y="1828800"/>
            <a:ext cx="768096" cy="768096"/>
          </a:xfrm>
          <a:prstGeom prst="ellipse">
            <a:avLst/>
          </a:prstGeom>
          <a:solidFill>
            <a:srgbClr val="4F4F4F"/>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4</a:t>
            </a:r>
          </a:p>
        </p:txBody>
      </p:sp>
      <p:sp>
        <p:nvSpPr>
          <p:cNvPr id="17" name="Rounded Rectangle 16"/>
          <p:cNvSpPr/>
          <p:nvPr/>
        </p:nvSpPr>
        <p:spPr>
          <a:xfrm>
            <a:off x="7335132" y="2788920"/>
            <a:ext cx="2076236"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Dünyadan altı afet</a:t>
            </a:r>
          </a:p>
        </p:txBody>
      </p:sp>
      <p:sp>
        <p:nvSpPr>
          <p:cNvPr id="18" name="TextBox 17"/>
          <p:cNvSpPr txBox="1"/>
          <p:nvPr/>
        </p:nvSpPr>
        <p:spPr>
          <a:xfrm>
            <a:off x="7335132" y="4041648"/>
            <a:ext cx="2076236"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Önlemleriyle · s. 172-173</a:t>
            </a:r>
          </a:p>
        </p:txBody>
      </p:sp>
      <p:sp>
        <p:nvSpPr>
          <p:cNvPr id="19" name="Oval 18"/>
          <p:cNvSpPr/>
          <p:nvPr/>
        </p:nvSpPr>
        <p:spPr>
          <a:xfrm>
            <a:off x="10266606" y="1828800"/>
            <a:ext cx="768096" cy="768096"/>
          </a:xfrm>
          <a:prstGeom prst="ellipse">
            <a:avLst/>
          </a:prstGeom>
          <a:solidFill>
            <a:srgbClr val="A43E2A"/>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5</a:t>
            </a:r>
          </a:p>
        </p:txBody>
      </p:sp>
      <p:sp>
        <p:nvSpPr>
          <p:cNvPr id="20" name="Rounded Rectangle 19"/>
          <p:cNvSpPr/>
          <p:nvPr/>
        </p:nvSpPr>
        <p:spPr>
          <a:xfrm>
            <a:off x="9612536" y="2788920"/>
            <a:ext cx="2076236"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Merak ettiklerimiz</a:t>
            </a:r>
          </a:p>
        </p:txBody>
      </p:sp>
      <p:sp>
        <p:nvSpPr>
          <p:cNvPr id="21" name="TextBox 20"/>
          <p:cNvSpPr txBox="1"/>
          <p:nvPr/>
        </p:nvSpPr>
        <p:spPr>
          <a:xfrm>
            <a:off x="9612536" y="4041648"/>
            <a:ext cx="2076236"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Gelecek Derse Hazırlık · s. 178</a:t>
            </a:r>
          </a:p>
        </p:txBody>
      </p:sp>
      <p:sp>
        <p:nvSpPr>
          <p:cNvPr id="22" name="TextBox 2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23" name="TextBox 22"/>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6 / 254</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5. ünite ölçme soruları: kısa cevaplar</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DÖNÜT · 5 dk</a:t>
            </a:r>
          </a:p>
        </p:txBody>
      </p:sp>
      <p:graphicFrame>
        <p:nvGraphicFramePr>
          <p:cNvPr id="6" name="Table 5"/>
          <p:cNvGraphicFramePr>
            <a:graphicFrameLocks noGrp="1"/>
          </p:cNvGraphicFramePr>
          <p:nvPr/>
        </p:nvGraphicFramePr>
        <p:xfrm>
          <a:off x="502920" y="1216152"/>
          <a:ext cx="11183112" cy="4434840"/>
        </p:xfrm>
        <a:graphic>
          <a:graphicData uri="http://schemas.openxmlformats.org/drawingml/2006/table">
            <a:tbl>
              <a:tblPr firstRow="1" bandRow="1">
                <a:tableStyleId>{5C22544A-7EE6-4342-B048-85BDC9FD1C3A}</a:tableStyleId>
              </a:tblPr>
              <a:tblGrid>
                <a:gridCol w="1143000"/>
                <a:gridCol w="10040112"/>
              </a:tblGrid>
              <a:tr h="411480">
                <a:tc>
                  <a:txBody>
                    <a:bodyPr wrap="square"/>
                    <a:lstStyle/>
                    <a:p>
                      <a:pPr algn="ctr">
                        <a:spcBef>
                          <a:spcPts val="0"/>
                        </a:spcBef>
                        <a:spcAft>
                          <a:spcPts val="0"/>
                        </a:spcAft>
                      </a:pPr>
                      <a:r>
                        <a:rPr lang="tr-TR" sz="1600" b="1" i="0">
                          <a:solidFill>
                            <a:srgbClr val="FFFFFF"/>
                          </a:solidFill>
                          <a:latin typeface="Calibri"/>
                        </a:rPr>
                        <a:t>Soru</a:t>
                      </a:r>
                    </a:p>
                  </a:txBody>
                  <a:tcPr marL="54864" marR="54864" marT="18288" marB="18288" anchor="ctr">
                    <a:solidFill>
                      <a:srgbClr val="A43E2A"/>
                    </a:solidFill>
                  </a:tcPr>
                </a:tc>
                <a:tc>
                  <a:txBody>
                    <a:bodyPr wrap="square"/>
                    <a:lstStyle/>
                    <a:p>
                      <a:pPr algn="ctr">
                        <a:spcBef>
                          <a:spcPts val="0"/>
                        </a:spcBef>
                        <a:spcAft>
                          <a:spcPts val="0"/>
                        </a:spcAft>
                      </a:pPr>
                      <a:r>
                        <a:rPr lang="tr-TR" sz="1600" b="1" i="0">
                          <a:solidFill>
                            <a:srgbClr val="FFFFFF"/>
                          </a:solidFill>
                          <a:latin typeface="Calibri"/>
                        </a:rPr>
                        <a:t>Kısa cevap</a:t>
                      </a:r>
                    </a:p>
                  </a:txBody>
                  <a:tcPr marL="54864" marR="54864" marT="18288" marB="18288" anchor="ctr">
                    <a:solidFill>
                      <a:srgbClr val="A43E2A"/>
                    </a:solidFill>
                  </a:tcPr>
                </a:tc>
              </a:tr>
              <a:tr h="804672">
                <a:tc>
                  <a:txBody>
                    <a:bodyPr wrap="square"/>
                    <a:lstStyle/>
                    <a:p>
                      <a:pPr algn="ctr">
                        <a:spcBef>
                          <a:spcPts val="0"/>
                        </a:spcBef>
                        <a:spcAft>
                          <a:spcPts val="0"/>
                        </a:spcAft>
                      </a:pPr>
                      <a:r>
                        <a:rPr lang="tr-TR" sz="1600" b="0" i="0">
                          <a:solidFill>
                            <a:srgbClr val="262626"/>
                          </a:solidFill>
                          <a:latin typeface="Calibri"/>
                        </a:rPr>
                        <a:t>1-4</a:t>
                      </a:r>
                    </a:p>
                  </a:txBody>
                  <a:tcPr marL="54864" marR="54864" marT="18288" marB="18288" anchor="ctr">
                    <a:solidFill>
                      <a:srgbClr val="FFFFFF"/>
                    </a:solidFill>
                  </a:tcPr>
                </a:tc>
                <a:tc>
                  <a:txBody>
                    <a:bodyPr wrap="square"/>
                    <a:lstStyle/>
                    <a:p>
                      <a:pPr algn="l">
                        <a:spcBef>
                          <a:spcPts val="0"/>
                        </a:spcBef>
                        <a:spcAft>
                          <a:spcPts val="0"/>
                        </a:spcAft>
                      </a:pPr>
                      <a:r>
                        <a:rPr lang="tr-TR" sz="1600" b="0" i="0">
                          <a:solidFill>
                            <a:srgbClr val="262626"/>
                          </a:solidFill>
                          <a:latin typeface="Calibri"/>
                        </a:rPr>
                        <a:t>Pasta grafikleri kitabın değerleriyle · dört ülkede en büyük pay hizmet; birincil Arnavutluk'ta çok yüksek · gelişmiş: Avustralya, Çek Cumhuriyeti; az gelişmiş: Arnavutluk; Kolombiya * gerekçeli</a:t>
                      </a:r>
                    </a:p>
                  </a:txBody>
                  <a:tcPr marL="54864" marR="54864" marT="18288" marB="18288" anchor="ctr">
                    <a:solidFill>
                      <a:srgbClr val="FFFFFF"/>
                    </a:solidFill>
                  </a:tcPr>
                </a:tc>
              </a:tr>
              <a:tr h="804672">
                <a:tc>
                  <a:txBody>
                    <a:bodyPr wrap="square"/>
                    <a:lstStyle/>
                    <a:p>
                      <a:pPr algn="ctr">
                        <a:spcBef>
                          <a:spcPts val="0"/>
                        </a:spcBef>
                        <a:spcAft>
                          <a:spcPts val="0"/>
                        </a:spcAft>
                      </a:pPr>
                      <a:r>
                        <a:rPr lang="tr-TR" sz="1600" b="0" i="0">
                          <a:solidFill>
                            <a:srgbClr val="262626"/>
                          </a:solidFill>
                          <a:latin typeface="Calibri"/>
                        </a:rPr>
                        <a:t>5-7</a:t>
                      </a:r>
                    </a:p>
                  </a:txBody>
                  <a:tcPr marL="54864" marR="54864" marT="18288" marB="18288" anchor="ctr">
                    <a:solidFill>
                      <a:srgbClr val="F0F0F0"/>
                    </a:solidFill>
                  </a:tcPr>
                </a:tc>
                <a:tc>
                  <a:txBody>
                    <a:bodyPr wrap="square"/>
                    <a:lstStyle/>
                    <a:p>
                      <a:pPr algn="l">
                        <a:spcBef>
                          <a:spcPts val="0"/>
                        </a:spcBef>
                        <a:spcAft>
                          <a:spcPts val="0"/>
                        </a:spcAft>
                      </a:pPr>
                      <a:r>
                        <a:rPr lang="tr-TR" sz="1600" b="0" i="0">
                          <a:solidFill>
                            <a:srgbClr val="262626"/>
                          </a:solidFill>
                          <a:latin typeface="Calibri"/>
                        </a:rPr>
                        <a:t>Yığılmış grafik 2020-2024 · yüksek teknolojinin payı her yıl en küçük · payı artarsa katma değer, dış satım geliri ve nitelikli istihdam artabilir</a:t>
                      </a:r>
                    </a:p>
                  </a:txBody>
                  <a:tcPr marL="54864" marR="54864" marT="18288" marB="18288" anchor="ctr">
                    <a:solidFill>
                      <a:srgbClr val="F0F0F0"/>
                    </a:solidFill>
                  </a:tcPr>
                </a:tc>
              </a:tr>
              <a:tr h="804672">
                <a:tc>
                  <a:txBody>
                    <a:bodyPr wrap="square"/>
                    <a:lstStyle/>
                    <a:p>
                      <a:pPr algn="ctr">
                        <a:spcBef>
                          <a:spcPts val="0"/>
                        </a:spcBef>
                        <a:spcAft>
                          <a:spcPts val="0"/>
                        </a:spcAft>
                      </a:pPr>
                      <a:r>
                        <a:rPr lang="tr-TR" sz="1600" b="0" i="0">
                          <a:solidFill>
                            <a:srgbClr val="262626"/>
                          </a:solidFill>
                          <a:latin typeface="Calibri"/>
                        </a:rPr>
                        <a:t>8-10</a:t>
                      </a:r>
                    </a:p>
                  </a:txBody>
                  <a:tcPr marL="54864" marR="54864" marT="18288" marB="18288" anchor="ctr">
                    <a:solidFill>
                      <a:srgbClr val="FFFFFF"/>
                    </a:solidFill>
                  </a:tcPr>
                </a:tc>
                <a:tc>
                  <a:txBody>
                    <a:bodyPr wrap="square"/>
                    <a:lstStyle/>
                    <a:p>
                      <a:pPr algn="l">
                        <a:spcBef>
                          <a:spcPts val="0"/>
                        </a:spcBef>
                        <a:spcAft>
                          <a:spcPts val="0"/>
                        </a:spcAft>
                      </a:pPr>
                      <a:r>
                        <a:rPr lang="tr-TR" sz="1600" b="0" i="0">
                          <a:solidFill>
                            <a:srgbClr val="262626"/>
                          </a:solidFill>
                          <a:latin typeface="Calibri"/>
                        </a:rPr>
                        <a:t>8-9 24. haftada sınıfta çözüldü (kavram şeması) · 10 kişisel: yaşadığın yerin faaliyet kolları</a:t>
                      </a:r>
                    </a:p>
                  </a:txBody>
                  <a:tcPr marL="54864" marR="54864" marT="18288" marB="18288" anchor="ctr">
                    <a:solidFill>
                      <a:srgbClr val="FFFFFF"/>
                    </a:solidFill>
                  </a:tcPr>
                </a:tc>
              </a:tr>
              <a:tr h="804672">
                <a:tc>
                  <a:txBody>
                    <a:bodyPr wrap="square"/>
                    <a:lstStyle/>
                    <a:p>
                      <a:pPr algn="ctr">
                        <a:spcBef>
                          <a:spcPts val="0"/>
                        </a:spcBef>
                        <a:spcAft>
                          <a:spcPts val="0"/>
                        </a:spcAft>
                      </a:pPr>
                      <a:r>
                        <a:rPr lang="tr-TR" sz="1600" b="0" i="0">
                          <a:solidFill>
                            <a:srgbClr val="262626"/>
                          </a:solidFill>
                          <a:latin typeface="Calibri"/>
                        </a:rPr>
                        <a:t>11-14</a:t>
                      </a:r>
                    </a:p>
                  </a:txBody>
                  <a:tcPr marL="54864" marR="54864" marT="18288" marB="18288" anchor="ctr">
                    <a:solidFill>
                      <a:srgbClr val="F0F0F0"/>
                    </a:solidFill>
                  </a:tcPr>
                </a:tc>
                <a:tc>
                  <a:txBody>
                    <a:bodyPr wrap="square"/>
                    <a:lstStyle/>
                    <a:p>
                      <a:pPr algn="l">
                        <a:spcBef>
                          <a:spcPts val="0"/>
                        </a:spcBef>
                        <a:spcAft>
                          <a:spcPts val="0"/>
                        </a:spcAft>
                      </a:pPr>
                      <a:r>
                        <a:rPr lang="tr-TR" sz="1600" b="0" i="0">
                          <a:solidFill>
                            <a:srgbClr val="262626"/>
                          </a:solidFill>
                          <a:latin typeface="Calibri"/>
                        </a:rPr>
                        <a:t>Almanya'da çalışan ve GSYİH dağılımları birbirine yakın; Mozambik'te çalışanların %69,5'i birincilde, GSYİH payı %29,4 → katma değeri düşük birincil sektör · 13. soruda * satırlar</a:t>
                      </a:r>
                    </a:p>
                  </a:txBody>
                  <a:tcPr marL="54864" marR="54864" marT="18288" marB="18288" anchor="ctr">
                    <a:solidFill>
                      <a:srgbClr val="F0F0F0"/>
                    </a:solidFill>
                  </a:tcPr>
                </a:tc>
              </a:tr>
              <a:tr h="804672">
                <a:tc>
                  <a:txBody>
                    <a:bodyPr wrap="square"/>
                    <a:lstStyle/>
                    <a:p>
                      <a:pPr algn="ctr">
                        <a:spcBef>
                          <a:spcPts val="0"/>
                        </a:spcBef>
                        <a:spcAft>
                          <a:spcPts val="0"/>
                        </a:spcAft>
                      </a:pPr>
                      <a:r>
                        <a:rPr lang="tr-TR" sz="1600" b="0" i="0">
                          <a:solidFill>
                            <a:srgbClr val="262626"/>
                          </a:solidFill>
                          <a:latin typeface="Calibri"/>
                        </a:rPr>
                        <a:t>15-17</a:t>
                      </a:r>
                    </a:p>
                  </a:txBody>
                  <a:tcPr marL="54864" marR="54864" marT="18288" marB="18288" anchor="ctr">
                    <a:solidFill>
                      <a:srgbClr val="FFFFFF"/>
                    </a:solidFill>
                  </a:tcPr>
                </a:tc>
                <a:tc>
                  <a:txBody>
                    <a:bodyPr wrap="square"/>
                    <a:lstStyle/>
                    <a:p>
                      <a:pPr algn="l">
                        <a:spcBef>
                          <a:spcPts val="0"/>
                        </a:spcBef>
                        <a:spcAft>
                          <a:spcPts val="0"/>
                        </a:spcAft>
                      </a:pPr>
                      <a:r>
                        <a:rPr lang="tr-TR" sz="1600" b="0" i="0">
                          <a:solidFill>
                            <a:srgbClr val="262626"/>
                          </a:solidFill>
                          <a:latin typeface="Calibri"/>
                        </a:rPr>
                        <a:t>Sütun grafiği tablonun altı yılıyla · birincil %75 → %14,6; ikincil ve üçüncül arttı · değişim gelişmişlik yönündedir, kesin yargı için başka göstergeler gerekir</a:t>
                      </a:r>
                    </a:p>
                  </a:txBody>
                  <a:tcPr marL="54864" marR="54864" marT="18288" marB="18288" anchor="ctr">
                    <a:solidFill>
                      <a:srgbClr val="FFFFFF"/>
                    </a:solidFill>
                  </a:tcPr>
                </a:tc>
              </a:tr>
            </a:tbl>
          </a:graphicData>
        </a:graphic>
      </p:graphicFrame>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162-167</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7 / 254</a:t>
            </a:r>
          </a:p>
        </p:txBody>
      </p:sp>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Başlarken: hangi afet?</a:t>
            </a:r>
          </a:p>
        </p:txBody>
      </p:sp>
      <p:sp>
        <p:nvSpPr>
          <p:cNvPr id="5" name="Rounded Rectangle 4"/>
          <p:cNvSpPr/>
          <p:nvPr/>
        </p:nvSpPr>
        <p:spPr>
          <a:xfrm>
            <a:off x="9555480" y="201168"/>
            <a:ext cx="2221992" cy="475488"/>
          </a:xfrm>
          <a:prstGeom prst="roundRect">
            <a:avLst>
              <a:gd name="adj" fmla="val 50000"/>
            </a:avLst>
          </a:prstGeom>
          <a:solidFill>
            <a:srgbClr val="A43E2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SINAV DEĞİL</a:t>
            </a:r>
          </a:p>
        </p:txBody>
      </p:sp>
      <p:pic>
        <p:nvPicPr>
          <p:cNvPr id="6" name="Picture 5" descr="h25_bas1_s170.jpg"/>
          <p:cNvPicPr>
            <a:picLocks noChangeAspect="1"/>
          </p:cNvPicPr>
          <p:nvPr/>
        </p:nvPicPr>
        <p:blipFill>
          <a:blip r:embed="rId3"/>
          <a:stretch>
            <a:fillRect/>
          </a:stretch>
        </p:blipFill>
        <p:spPr>
          <a:xfrm>
            <a:off x="971376" y="1216152"/>
            <a:ext cx="2669784" cy="2084832"/>
          </a:xfrm>
          <a:prstGeom prst="rect">
            <a:avLst/>
          </a:prstGeom>
          <a:ln w="9525">
            <a:solidFill>
              <a:srgbClr val="D9D9D9"/>
            </a:solidFill>
          </a:ln>
        </p:spPr>
      </p:pic>
      <p:sp>
        <p:nvSpPr>
          <p:cNvPr id="7" name="TextBox 6"/>
          <p:cNvSpPr txBox="1"/>
          <p:nvPr/>
        </p:nvSpPr>
        <p:spPr>
          <a:xfrm>
            <a:off x="502920" y="3328416"/>
            <a:ext cx="3606698" cy="384048"/>
          </a:xfrm>
          <a:prstGeom prst="rect">
            <a:avLst/>
          </a:prstGeom>
          <a:noFill/>
        </p:spPr>
        <p:txBody>
          <a:bodyPr wrap="square" anchor="t" lIns="73152" rIns="73152" tIns="36576" bIns="36576">
            <a:noAutofit/>
          </a:bodyPr>
          <a:lstStyle/>
          <a:p>
            <a:pPr algn="ctr">
              <a:spcBef>
                <a:spcPts val="0"/>
              </a:spcBef>
              <a:spcAft>
                <a:spcPts val="0"/>
              </a:spcAft>
            </a:pPr>
            <a:r>
              <a:rPr lang="tr-TR" sz="1700" b="0" i="0">
                <a:solidFill>
                  <a:srgbClr val="767676"/>
                </a:solidFill>
                <a:latin typeface="Calibri"/>
              </a:rPr>
              <a:t>…………………………………</a:t>
            </a:r>
          </a:p>
        </p:txBody>
      </p:sp>
      <p:sp>
        <p:nvSpPr>
          <p:cNvPr id="8" name="Oval 7"/>
          <p:cNvSpPr/>
          <p:nvPr/>
        </p:nvSpPr>
        <p:spPr>
          <a:xfrm>
            <a:off x="1044528" y="1289304"/>
            <a:ext cx="457200" cy="45720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1800" b="1" i="0">
                <a:solidFill>
                  <a:srgbClr val="262626"/>
                </a:solidFill>
                <a:latin typeface="Calibri"/>
              </a:rPr>
              <a:t>1</a:t>
            </a:r>
          </a:p>
        </p:txBody>
      </p:sp>
      <p:pic>
        <p:nvPicPr>
          <p:cNvPr id="9" name="Picture 8" descr="h25_bas2_s170.jpg"/>
          <p:cNvPicPr>
            <a:picLocks noChangeAspect="1"/>
          </p:cNvPicPr>
          <p:nvPr/>
        </p:nvPicPr>
        <p:blipFill>
          <a:blip r:embed="rId4"/>
          <a:stretch>
            <a:fillRect/>
          </a:stretch>
        </p:blipFill>
        <p:spPr>
          <a:xfrm>
            <a:off x="4804908" y="1216152"/>
            <a:ext cx="2581878" cy="2084832"/>
          </a:xfrm>
          <a:prstGeom prst="rect">
            <a:avLst/>
          </a:prstGeom>
          <a:ln w="9525">
            <a:solidFill>
              <a:srgbClr val="D9D9D9"/>
            </a:solidFill>
          </a:ln>
        </p:spPr>
      </p:pic>
      <p:sp>
        <p:nvSpPr>
          <p:cNvPr id="10" name="TextBox 9"/>
          <p:cNvSpPr txBox="1"/>
          <p:nvPr/>
        </p:nvSpPr>
        <p:spPr>
          <a:xfrm>
            <a:off x="4292498" y="3328416"/>
            <a:ext cx="3606698" cy="384048"/>
          </a:xfrm>
          <a:prstGeom prst="rect">
            <a:avLst/>
          </a:prstGeom>
          <a:noFill/>
        </p:spPr>
        <p:txBody>
          <a:bodyPr wrap="square" anchor="t" lIns="73152" rIns="73152" tIns="36576" bIns="36576">
            <a:noAutofit/>
          </a:bodyPr>
          <a:lstStyle/>
          <a:p>
            <a:pPr algn="ctr">
              <a:spcBef>
                <a:spcPts val="0"/>
              </a:spcBef>
              <a:spcAft>
                <a:spcPts val="0"/>
              </a:spcAft>
            </a:pPr>
            <a:r>
              <a:rPr lang="tr-TR" sz="1700" b="0" i="0">
                <a:solidFill>
                  <a:srgbClr val="767676"/>
                </a:solidFill>
                <a:latin typeface="Calibri"/>
              </a:rPr>
              <a:t>…………………………………</a:t>
            </a:r>
          </a:p>
        </p:txBody>
      </p:sp>
      <p:sp>
        <p:nvSpPr>
          <p:cNvPr id="11" name="Oval 10"/>
          <p:cNvSpPr/>
          <p:nvPr/>
        </p:nvSpPr>
        <p:spPr>
          <a:xfrm>
            <a:off x="4878060" y="1289304"/>
            <a:ext cx="457200" cy="45720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1800" b="1" i="0">
                <a:solidFill>
                  <a:srgbClr val="262626"/>
                </a:solidFill>
                <a:latin typeface="Calibri"/>
              </a:rPr>
              <a:t>2</a:t>
            </a:r>
          </a:p>
        </p:txBody>
      </p:sp>
      <p:pic>
        <p:nvPicPr>
          <p:cNvPr id="12" name="Picture 11" descr="h25_bas3_s170.jpg"/>
          <p:cNvPicPr>
            <a:picLocks noChangeAspect="1"/>
          </p:cNvPicPr>
          <p:nvPr/>
        </p:nvPicPr>
        <p:blipFill>
          <a:blip r:embed="rId5"/>
          <a:stretch>
            <a:fillRect/>
          </a:stretch>
        </p:blipFill>
        <p:spPr>
          <a:xfrm>
            <a:off x="8599550" y="1216152"/>
            <a:ext cx="2571750" cy="2084832"/>
          </a:xfrm>
          <a:prstGeom prst="rect">
            <a:avLst/>
          </a:prstGeom>
          <a:ln w="9525">
            <a:solidFill>
              <a:srgbClr val="D9D9D9"/>
            </a:solidFill>
          </a:ln>
        </p:spPr>
      </p:pic>
      <p:sp>
        <p:nvSpPr>
          <p:cNvPr id="13" name="TextBox 12"/>
          <p:cNvSpPr txBox="1"/>
          <p:nvPr/>
        </p:nvSpPr>
        <p:spPr>
          <a:xfrm>
            <a:off x="8082076" y="3328416"/>
            <a:ext cx="3606698" cy="384048"/>
          </a:xfrm>
          <a:prstGeom prst="rect">
            <a:avLst/>
          </a:prstGeom>
          <a:noFill/>
        </p:spPr>
        <p:txBody>
          <a:bodyPr wrap="square" anchor="t" lIns="73152" rIns="73152" tIns="36576" bIns="36576">
            <a:noAutofit/>
          </a:bodyPr>
          <a:lstStyle/>
          <a:p>
            <a:pPr algn="ctr">
              <a:spcBef>
                <a:spcPts val="0"/>
              </a:spcBef>
              <a:spcAft>
                <a:spcPts val="0"/>
              </a:spcAft>
            </a:pPr>
            <a:r>
              <a:rPr lang="tr-TR" sz="1700" b="0" i="0">
                <a:solidFill>
                  <a:srgbClr val="767676"/>
                </a:solidFill>
                <a:latin typeface="Calibri"/>
              </a:rPr>
              <a:t>…………………………………</a:t>
            </a:r>
          </a:p>
        </p:txBody>
      </p:sp>
      <p:sp>
        <p:nvSpPr>
          <p:cNvPr id="14" name="Oval 13"/>
          <p:cNvSpPr/>
          <p:nvPr/>
        </p:nvSpPr>
        <p:spPr>
          <a:xfrm>
            <a:off x="8672702" y="1289304"/>
            <a:ext cx="457200" cy="45720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1800" b="1" i="0">
                <a:solidFill>
                  <a:srgbClr val="262626"/>
                </a:solidFill>
                <a:latin typeface="Calibri"/>
              </a:rPr>
              <a:t>3</a:t>
            </a:r>
          </a:p>
        </p:txBody>
      </p:sp>
      <p:pic>
        <p:nvPicPr>
          <p:cNvPr id="15" name="Picture 14" descr="h25_bas4_s170.jpg"/>
          <p:cNvPicPr>
            <a:picLocks noChangeAspect="1"/>
          </p:cNvPicPr>
          <p:nvPr/>
        </p:nvPicPr>
        <p:blipFill>
          <a:blip r:embed="rId6"/>
          <a:stretch>
            <a:fillRect/>
          </a:stretch>
        </p:blipFill>
        <p:spPr>
          <a:xfrm>
            <a:off x="971376" y="3730752"/>
            <a:ext cx="2669784" cy="2084832"/>
          </a:xfrm>
          <a:prstGeom prst="rect">
            <a:avLst/>
          </a:prstGeom>
          <a:ln w="9525">
            <a:solidFill>
              <a:srgbClr val="D9D9D9"/>
            </a:solidFill>
          </a:ln>
        </p:spPr>
      </p:pic>
      <p:sp>
        <p:nvSpPr>
          <p:cNvPr id="16" name="TextBox 15"/>
          <p:cNvSpPr txBox="1"/>
          <p:nvPr/>
        </p:nvSpPr>
        <p:spPr>
          <a:xfrm>
            <a:off x="502920" y="5843016"/>
            <a:ext cx="3606698" cy="384048"/>
          </a:xfrm>
          <a:prstGeom prst="rect">
            <a:avLst/>
          </a:prstGeom>
          <a:noFill/>
        </p:spPr>
        <p:txBody>
          <a:bodyPr wrap="square" anchor="t" lIns="73152" rIns="73152" tIns="36576" bIns="36576">
            <a:noAutofit/>
          </a:bodyPr>
          <a:lstStyle/>
          <a:p>
            <a:pPr algn="ctr">
              <a:spcBef>
                <a:spcPts val="0"/>
              </a:spcBef>
              <a:spcAft>
                <a:spcPts val="0"/>
              </a:spcAft>
            </a:pPr>
            <a:r>
              <a:rPr lang="tr-TR" sz="1700" b="0" i="0">
                <a:solidFill>
                  <a:srgbClr val="767676"/>
                </a:solidFill>
                <a:latin typeface="Calibri"/>
              </a:rPr>
              <a:t>…………………………………</a:t>
            </a:r>
          </a:p>
        </p:txBody>
      </p:sp>
      <p:sp>
        <p:nvSpPr>
          <p:cNvPr id="17" name="Oval 16"/>
          <p:cNvSpPr/>
          <p:nvPr/>
        </p:nvSpPr>
        <p:spPr>
          <a:xfrm>
            <a:off x="1044528" y="3803904"/>
            <a:ext cx="457200" cy="45720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1800" b="1" i="0">
                <a:solidFill>
                  <a:srgbClr val="262626"/>
                </a:solidFill>
                <a:latin typeface="Calibri"/>
              </a:rPr>
              <a:t>4</a:t>
            </a:r>
          </a:p>
        </p:txBody>
      </p:sp>
      <p:pic>
        <p:nvPicPr>
          <p:cNvPr id="18" name="Picture 17" descr="h25_bas5_s170.jpg"/>
          <p:cNvPicPr>
            <a:picLocks noChangeAspect="1"/>
          </p:cNvPicPr>
          <p:nvPr/>
        </p:nvPicPr>
        <p:blipFill>
          <a:blip r:embed="rId7"/>
          <a:stretch>
            <a:fillRect/>
          </a:stretch>
        </p:blipFill>
        <p:spPr>
          <a:xfrm>
            <a:off x="4811764" y="3730752"/>
            <a:ext cx="2568166" cy="2084832"/>
          </a:xfrm>
          <a:prstGeom prst="rect">
            <a:avLst/>
          </a:prstGeom>
          <a:ln w="9525">
            <a:solidFill>
              <a:srgbClr val="D9D9D9"/>
            </a:solidFill>
          </a:ln>
        </p:spPr>
      </p:pic>
      <p:sp>
        <p:nvSpPr>
          <p:cNvPr id="19" name="TextBox 18"/>
          <p:cNvSpPr txBox="1"/>
          <p:nvPr/>
        </p:nvSpPr>
        <p:spPr>
          <a:xfrm>
            <a:off x="4292498" y="5843016"/>
            <a:ext cx="3606698" cy="384048"/>
          </a:xfrm>
          <a:prstGeom prst="rect">
            <a:avLst/>
          </a:prstGeom>
          <a:noFill/>
        </p:spPr>
        <p:txBody>
          <a:bodyPr wrap="square" anchor="t" lIns="73152" rIns="73152" tIns="36576" bIns="36576">
            <a:noAutofit/>
          </a:bodyPr>
          <a:lstStyle/>
          <a:p>
            <a:pPr algn="ctr">
              <a:spcBef>
                <a:spcPts val="0"/>
              </a:spcBef>
              <a:spcAft>
                <a:spcPts val="0"/>
              </a:spcAft>
            </a:pPr>
            <a:r>
              <a:rPr lang="tr-TR" sz="1700" b="0" i="0">
                <a:solidFill>
                  <a:srgbClr val="767676"/>
                </a:solidFill>
                <a:latin typeface="Calibri"/>
              </a:rPr>
              <a:t>…………………………………</a:t>
            </a:r>
          </a:p>
        </p:txBody>
      </p:sp>
      <p:sp>
        <p:nvSpPr>
          <p:cNvPr id="20" name="Oval 19"/>
          <p:cNvSpPr/>
          <p:nvPr/>
        </p:nvSpPr>
        <p:spPr>
          <a:xfrm>
            <a:off x="4884916" y="3803904"/>
            <a:ext cx="457200" cy="45720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1800" b="1" i="0">
                <a:solidFill>
                  <a:srgbClr val="262626"/>
                </a:solidFill>
                <a:latin typeface="Calibri"/>
              </a:rPr>
              <a:t>5</a:t>
            </a:r>
          </a:p>
        </p:txBody>
      </p:sp>
      <p:pic>
        <p:nvPicPr>
          <p:cNvPr id="21" name="Picture 20" descr="h25_bas6_s170.jpg"/>
          <p:cNvPicPr>
            <a:picLocks noChangeAspect="1"/>
          </p:cNvPicPr>
          <p:nvPr/>
        </p:nvPicPr>
        <p:blipFill>
          <a:blip r:embed="rId8"/>
          <a:stretch>
            <a:fillRect/>
          </a:stretch>
        </p:blipFill>
        <p:spPr>
          <a:xfrm>
            <a:off x="8596931" y="3730752"/>
            <a:ext cx="2576989" cy="2084832"/>
          </a:xfrm>
          <a:prstGeom prst="rect">
            <a:avLst/>
          </a:prstGeom>
          <a:ln w="9525">
            <a:solidFill>
              <a:srgbClr val="D9D9D9"/>
            </a:solidFill>
          </a:ln>
        </p:spPr>
      </p:pic>
      <p:sp>
        <p:nvSpPr>
          <p:cNvPr id="22" name="TextBox 21"/>
          <p:cNvSpPr txBox="1"/>
          <p:nvPr/>
        </p:nvSpPr>
        <p:spPr>
          <a:xfrm>
            <a:off x="8082076" y="5843016"/>
            <a:ext cx="3606698" cy="384048"/>
          </a:xfrm>
          <a:prstGeom prst="rect">
            <a:avLst/>
          </a:prstGeom>
          <a:noFill/>
        </p:spPr>
        <p:txBody>
          <a:bodyPr wrap="square" anchor="t" lIns="73152" rIns="73152" tIns="36576" bIns="36576">
            <a:noAutofit/>
          </a:bodyPr>
          <a:lstStyle/>
          <a:p>
            <a:pPr algn="ctr">
              <a:spcBef>
                <a:spcPts val="0"/>
              </a:spcBef>
              <a:spcAft>
                <a:spcPts val="0"/>
              </a:spcAft>
            </a:pPr>
            <a:r>
              <a:rPr lang="tr-TR" sz="1700" b="0" i="0">
                <a:solidFill>
                  <a:srgbClr val="767676"/>
                </a:solidFill>
                <a:latin typeface="Calibri"/>
              </a:rPr>
              <a:t>…………………………………</a:t>
            </a:r>
          </a:p>
        </p:txBody>
      </p:sp>
      <p:sp>
        <p:nvSpPr>
          <p:cNvPr id="23" name="Oval 22"/>
          <p:cNvSpPr/>
          <p:nvPr/>
        </p:nvSpPr>
        <p:spPr>
          <a:xfrm>
            <a:off x="8670083" y="3803904"/>
            <a:ext cx="457200" cy="45720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1800" b="1" i="0">
                <a:solidFill>
                  <a:srgbClr val="262626"/>
                </a:solidFill>
                <a:latin typeface="Calibri"/>
              </a:rPr>
              <a:t>6</a:t>
            </a:r>
          </a:p>
        </p:txBody>
      </p:sp>
      <p:sp>
        <p:nvSpPr>
          <p:cNvPr id="24" name="TextBox 23"/>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25" name="Rounded Rectangle 24"/>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170</a:t>
            </a:r>
          </a:p>
        </p:txBody>
      </p:sp>
      <p:sp>
        <p:nvSpPr>
          <p:cNvPr id="26" name="TextBox 25"/>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8 / 254</a:t>
            </a:r>
          </a:p>
        </p:txBody>
      </p:sp>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Başlarken: hangi afet?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pic>
        <p:nvPicPr>
          <p:cNvPr id="6" name="Picture 5" descr="h25_bas1_s170.jpg"/>
          <p:cNvPicPr>
            <a:picLocks noChangeAspect="1"/>
          </p:cNvPicPr>
          <p:nvPr/>
        </p:nvPicPr>
        <p:blipFill>
          <a:blip r:embed="rId3"/>
          <a:stretch>
            <a:fillRect/>
          </a:stretch>
        </p:blipFill>
        <p:spPr>
          <a:xfrm>
            <a:off x="971376" y="1216152"/>
            <a:ext cx="2669784" cy="2084832"/>
          </a:xfrm>
          <a:prstGeom prst="rect">
            <a:avLst/>
          </a:prstGeom>
          <a:ln w="9525">
            <a:solidFill>
              <a:srgbClr val="D9D9D9"/>
            </a:solidFill>
          </a:ln>
        </p:spPr>
      </p:pic>
      <p:sp>
        <p:nvSpPr>
          <p:cNvPr id="7" name="TextBox 6"/>
          <p:cNvSpPr txBox="1"/>
          <p:nvPr/>
        </p:nvSpPr>
        <p:spPr>
          <a:xfrm>
            <a:off x="502920" y="3328416"/>
            <a:ext cx="3606698" cy="384048"/>
          </a:xfrm>
          <a:prstGeom prst="rect">
            <a:avLst/>
          </a:prstGeom>
          <a:noFill/>
        </p:spPr>
        <p:txBody>
          <a:bodyPr wrap="square" anchor="t" lIns="73152" rIns="73152" tIns="36576" bIns="36576">
            <a:noAutofit/>
          </a:bodyPr>
          <a:lstStyle/>
          <a:p>
            <a:pPr algn="ctr">
              <a:spcBef>
                <a:spcPts val="0"/>
              </a:spcBef>
              <a:spcAft>
                <a:spcPts val="0"/>
              </a:spcAft>
            </a:pPr>
            <a:r>
              <a:rPr lang="tr-TR" sz="1700" b="0" i="0">
                <a:solidFill>
                  <a:srgbClr val="2E7D32"/>
                </a:solidFill>
                <a:latin typeface="Calibri"/>
              </a:rPr>
              <a:t>deprem</a:t>
            </a:r>
          </a:p>
        </p:txBody>
      </p:sp>
      <p:sp>
        <p:nvSpPr>
          <p:cNvPr id="8" name="Oval 7"/>
          <p:cNvSpPr/>
          <p:nvPr/>
        </p:nvSpPr>
        <p:spPr>
          <a:xfrm>
            <a:off x="1044528" y="1289304"/>
            <a:ext cx="457200" cy="45720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1800" b="1" i="0">
                <a:solidFill>
                  <a:srgbClr val="262626"/>
                </a:solidFill>
                <a:latin typeface="Calibri"/>
              </a:rPr>
              <a:t>1</a:t>
            </a:r>
          </a:p>
        </p:txBody>
      </p:sp>
      <p:pic>
        <p:nvPicPr>
          <p:cNvPr id="9" name="Picture 8" descr="h25_bas2_s170.jpg"/>
          <p:cNvPicPr>
            <a:picLocks noChangeAspect="1"/>
          </p:cNvPicPr>
          <p:nvPr/>
        </p:nvPicPr>
        <p:blipFill>
          <a:blip r:embed="rId4"/>
          <a:stretch>
            <a:fillRect/>
          </a:stretch>
        </p:blipFill>
        <p:spPr>
          <a:xfrm>
            <a:off x="4804908" y="1216152"/>
            <a:ext cx="2581878" cy="2084832"/>
          </a:xfrm>
          <a:prstGeom prst="rect">
            <a:avLst/>
          </a:prstGeom>
          <a:ln w="9525">
            <a:solidFill>
              <a:srgbClr val="D9D9D9"/>
            </a:solidFill>
          </a:ln>
        </p:spPr>
      </p:pic>
      <p:sp>
        <p:nvSpPr>
          <p:cNvPr id="10" name="TextBox 9"/>
          <p:cNvSpPr txBox="1"/>
          <p:nvPr/>
        </p:nvSpPr>
        <p:spPr>
          <a:xfrm>
            <a:off x="4292498" y="3328416"/>
            <a:ext cx="3606698" cy="384048"/>
          </a:xfrm>
          <a:prstGeom prst="rect">
            <a:avLst/>
          </a:prstGeom>
          <a:noFill/>
        </p:spPr>
        <p:txBody>
          <a:bodyPr wrap="square" anchor="t" lIns="73152" rIns="73152" tIns="36576" bIns="36576">
            <a:noAutofit/>
          </a:bodyPr>
          <a:lstStyle/>
          <a:p>
            <a:pPr algn="ctr">
              <a:spcBef>
                <a:spcPts val="0"/>
              </a:spcBef>
              <a:spcAft>
                <a:spcPts val="0"/>
              </a:spcAft>
            </a:pPr>
            <a:r>
              <a:rPr lang="tr-TR" sz="1700" b="0" i="0">
                <a:solidFill>
                  <a:srgbClr val="2E7D32"/>
                </a:solidFill>
                <a:latin typeface="Calibri"/>
              </a:rPr>
              <a:t>su baskını (sel)</a:t>
            </a:r>
          </a:p>
        </p:txBody>
      </p:sp>
      <p:sp>
        <p:nvSpPr>
          <p:cNvPr id="11" name="Oval 10"/>
          <p:cNvSpPr/>
          <p:nvPr/>
        </p:nvSpPr>
        <p:spPr>
          <a:xfrm>
            <a:off x="4878060" y="1289304"/>
            <a:ext cx="457200" cy="45720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1800" b="1" i="0">
                <a:solidFill>
                  <a:srgbClr val="262626"/>
                </a:solidFill>
                <a:latin typeface="Calibri"/>
              </a:rPr>
              <a:t>2</a:t>
            </a:r>
          </a:p>
        </p:txBody>
      </p:sp>
      <p:pic>
        <p:nvPicPr>
          <p:cNvPr id="12" name="Picture 11" descr="h25_bas3_s170.jpg"/>
          <p:cNvPicPr>
            <a:picLocks noChangeAspect="1"/>
          </p:cNvPicPr>
          <p:nvPr/>
        </p:nvPicPr>
        <p:blipFill>
          <a:blip r:embed="rId5"/>
          <a:stretch>
            <a:fillRect/>
          </a:stretch>
        </p:blipFill>
        <p:spPr>
          <a:xfrm>
            <a:off x="8599550" y="1216152"/>
            <a:ext cx="2571750" cy="2084832"/>
          </a:xfrm>
          <a:prstGeom prst="rect">
            <a:avLst/>
          </a:prstGeom>
          <a:ln w="9525">
            <a:solidFill>
              <a:srgbClr val="D9D9D9"/>
            </a:solidFill>
          </a:ln>
        </p:spPr>
      </p:pic>
      <p:sp>
        <p:nvSpPr>
          <p:cNvPr id="13" name="TextBox 12"/>
          <p:cNvSpPr txBox="1"/>
          <p:nvPr/>
        </p:nvSpPr>
        <p:spPr>
          <a:xfrm>
            <a:off x="8082076" y="3328416"/>
            <a:ext cx="3606698" cy="384048"/>
          </a:xfrm>
          <a:prstGeom prst="rect">
            <a:avLst/>
          </a:prstGeom>
          <a:noFill/>
        </p:spPr>
        <p:txBody>
          <a:bodyPr wrap="square" anchor="t" lIns="73152" rIns="73152" tIns="36576" bIns="36576">
            <a:noAutofit/>
          </a:bodyPr>
          <a:lstStyle/>
          <a:p>
            <a:pPr algn="ctr">
              <a:spcBef>
                <a:spcPts val="0"/>
              </a:spcBef>
              <a:spcAft>
                <a:spcPts val="0"/>
              </a:spcAft>
            </a:pPr>
            <a:r>
              <a:rPr lang="tr-TR" sz="1700" b="0" i="0">
                <a:solidFill>
                  <a:srgbClr val="2E7D32"/>
                </a:solidFill>
                <a:latin typeface="Calibri"/>
              </a:rPr>
              <a:t>kuraklık</a:t>
            </a:r>
          </a:p>
        </p:txBody>
      </p:sp>
      <p:sp>
        <p:nvSpPr>
          <p:cNvPr id="14" name="Oval 13"/>
          <p:cNvSpPr/>
          <p:nvPr/>
        </p:nvSpPr>
        <p:spPr>
          <a:xfrm>
            <a:off x="8672702" y="1289304"/>
            <a:ext cx="457200" cy="45720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1800" b="1" i="0">
                <a:solidFill>
                  <a:srgbClr val="262626"/>
                </a:solidFill>
                <a:latin typeface="Calibri"/>
              </a:rPr>
              <a:t>3</a:t>
            </a:r>
          </a:p>
        </p:txBody>
      </p:sp>
      <p:pic>
        <p:nvPicPr>
          <p:cNvPr id="15" name="Picture 14" descr="h25_bas4_s170.jpg"/>
          <p:cNvPicPr>
            <a:picLocks noChangeAspect="1"/>
          </p:cNvPicPr>
          <p:nvPr/>
        </p:nvPicPr>
        <p:blipFill>
          <a:blip r:embed="rId6"/>
          <a:stretch>
            <a:fillRect/>
          </a:stretch>
        </p:blipFill>
        <p:spPr>
          <a:xfrm>
            <a:off x="971376" y="3730752"/>
            <a:ext cx="2669784" cy="2084832"/>
          </a:xfrm>
          <a:prstGeom prst="rect">
            <a:avLst/>
          </a:prstGeom>
          <a:ln w="9525">
            <a:solidFill>
              <a:srgbClr val="D9D9D9"/>
            </a:solidFill>
          </a:ln>
        </p:spPr>
      </p:pic>
      <p:sp>
        <p:nvSpPr>
          <p:cNvPr id="16" name="TextBox 15"/>
          <p:cNvSpPr txBox="1"/>
          <p:nvPr/>
        </p:nvSpPr>
        <p:spPr>
          <a:xfrm>
            <a:off x="502920" y="5843016"/>
            <a:ext cx="3606698" cy="384048"/>
          </a:xfrm>
          <a:prstGeom prst="rect">
            <a:avLst/>
          </a:prstGeom>
          <a:noFill/>
        </p:spPr>
        <p:txBody>
          <a:bodyPr wrap="square" anchor="t" lIns="73152" rIns="73152" tIns="36576" bIns="36576">
            <a:noAutofit/>
          </a:bodyPr>
          <a:lstStyle/>
          <a:p>
            <a:pPr algn="ctr">
              <a:spcBef>
                <a:spcPts val="0"/>
              </a:spcBef>
              <a:spcAft>
                <a:spcPts val="0"/>
              </a:spcAft>
            </a:pPr>
            <a:r>
              <a:rPr lang="tr-TR" sz="1700" b="0" i="0">
                <a:solidFill>
                  <a:srgbClr val="2E7D32"/>
                </a:solidFill>
                <a:latin typeface="Calibri"/>
              </a:rPr>
              <a:t>kütle hareketi (kaya düşmesi)</a:t>
            </a:r>
          </a:p>
        </p:txBody>
      </p:sp>
      <p:sp>
        <p:nvSpPr>
          <p:cNvPr id="17" name="Oval 16"/>
          <p:cNvSpPr/>
          <p:nvPr/>
        </p:nvSpPr>
        <p:spPr>
          <a:xfrm>
            <a:off x="1044528" y="3803904"/>
            <a:ext cx="457200" cy="45720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1800" b="1" i="0">
                <a:solidFill>
                  <a:srgbClr val="262626"/>
                </a:solidFill>
                <a:latin typeface="Calibri"/>
              </a:rPr>
              <a:t>4</a:t>
            </a:r>
          </a:p>
        </p:txBody>
      </p:sp>
      <p:pic>
        <p:nvPicPr>
          <p:cNvPr id="18" name="Picture 17" descr="h25_bas5_s170.jpg"/>
          <p:cNvPicPr>
            <a:picLocks noChangeAspect="1"/>
          </p:cNvPicPr>
          <p:nvPr/>
        </p:nvPicPr>
        <p:blipFill>
          <a:blip r:embed="rId7"/>
          <a:stretch>
            <a:fillRect/>
          </a:stretch>
        </p:blipFill>
        <p:spPr>
          <a:xfrm>
            <a:off x="4811764" y="3730752"/>
            <a:ext cx="2568166" cy="2084832"/>
          </a:xfrm>
          <a:prstGeom prst="rect">
            <a:avLst/>
          </a:prstGeom>
          <a:ln w="9525">
            <a:solidFill>
              <a:srgbClr val="D9D9D9"/>
            </a:solidFill>
          </a:ln>
        </p:spPr>
      </p:pic>
      <p:sp>
        <p:nvSpPr>
          <p:cNvPr id="19" name="TextBox 18"/>
          <p:cNvSpPr txBox="1"/>
          <p:nvPr/>
        </p:nvSpPr>
        <p:spPr>
          <a:xfrm>
            <a:off x="4292498" y="5843016"/>
            <a:ext cx="3606698" cy="384048"/>
          </a:xfrm>
          <a:prstGeom prst="rect">
            <a:avLst/>
          </a:prstGeom>
          <a:noFill/>
        </p:spPr>
        <p:txBody>
          <a:bodyPr wrap="square" anchor="t" lIns="73152" rIns="73152" tIns="36576" bIns="36576">
            <a:noAutofit/>
          </a:bodyPr>
          <a:lstStyle/>
          <a:p>
            <a:pPr algn="ctr">
              <a:spcBef>
                <a:spcPts val="0"/>
              </a:spcBef>
              <a:spcAft>
                <a:spcPts val="0"/>
              </a:spcAft>
            </a:pPr>
            <a:r>
              <a:rPr lang="tr-TR" sz="1700" b="0" i="0">
                <a:solidFill>
                  <a:srgbClr val="2E7D32"/>
                </a:solidFill>
                <a:latin typeface="Calibri"/>
              </a:rPr>
              <a:t>volkanik püskürme</a:t>
            </a:r>
          </a:p>
        </p:txBody>
      </p:sp>
      <p:sp>
        <p:nvSpPr>
          <p:cNvPr id="20" name="Oval 19"/>
          <p:cNvSpPr/>
          <p:nvPr/>
        </p:nvSpPr>
        <p:spPr>
          <a:xfrm>
            <a:off x="4884916" y="3803904"/>
            <a:ext cx="457200" cy="45720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1800" b="1" i="0">
                <a:solidFill>
                  <a:srgbClr val="262626"/>
                </a:solidFill>
                <a:latin typeface="Calibri"/>
              </a:rPr>
              <a:t>5</a:t>
            </a:r>
          </a:p>
        </p:txBody>
      </p:sp>
      <p:pic>
        <p:nvPicPr>
          <p:cNvPr id="21" name="Picture 20" descr="h25_bas6_s170.jpg"/>
          <p:cNvPicPr>
            <a:picLocks noChangeAspect="1"/>
          </p:cNvPicPr>
          <p:nvPr/>
        </p:nvPicPr>
        <p:blipFill>
          <a:blip r:embed="rId8"/>
          <a:stretch>
            <a:fillRect/>
          </a:stretch>
        </p:blipFill>
        <p:spPr>
          <a:xfrm>
            <a:off x="8596931" y="3730752"/>
            <a:ext cx="2576989" cy="2084832"/>
          </a:xfrm>
          <a:prstGeom prst="rect">
            <a:avLst/>
          </a:prstGeom>
          <a:ln w="9525">
            <a:solidFill>
              <a:srgbClr val="D9D9D9"/>
            </a:solidFill>
          </a:ln>
        </p:spPr>
      </p:pic>
      <p:sp>
        <p:nvSpPr>
          <p:cNvPr id="22" name="TextBox 21"/>
          <p:cNvSpPr txBox="1"/>
          <p:nvPr/>
        </p:nvSpPr>
        <p:spPr>
          <a:xfrm>
            <a:off x="8082076" y="5843016"/>
            <a:ext cx="3606698" cy="384048"/>
          </a:xfrm>
          <a:prstGeom prst="rect">
            <a:avLst/>
          </a:prstGeom>
          <a:noFill/>
        </p:spPr>
        <p:txBody>
          <a:bodyPr wrap="square" anchor="t" lIns="73152" rIns="73152" tIns="36576" bIns="36576">
            <a:noAutofit/>
          </a:bodyPr>
          <a:lstStyle/>
          <a:p>
            <a:pPr algn="ctr">
              <a:spcBef>
                <a:spcPts val="0"/>
              </a:spcBef>
              <a:spcAft>
                <a:spcPts val="0"/>
              </a:spcAft>
            </a:pPr>
            <a:r>
              <a:rPr lang="tr-TR" sz="1700" b="0" i="0">
                <a:solidFill>
                  <a:srgbClr val="2E7D32"/>
                </a:solidFill>
                <a:latin typeface="Calibri"/>
              </a:rPr>
              <a:t>orman yangını</a:t>
            </a:r>
          </a:p>
        </p:txBody>
      </p:sp>
      <p:sp>
        <p:nvSpPr>
          <p:cNvPr id="23" name="Oval 22"/>
          <p:cNvSpPr/>
          <p:nvPr/>
        </p:nvSpPr>
        <p:spPr>
          <a:xfrm>
            <a:off x="8670083" y="3803904"/>
            <a:ext cx="457200" cy="45720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1800" b="1" i="0">
                <a:solidFill>
                  <a:srgbClr val="262626"/>
                </a:solidFill>
                <a:latin typeface="Calibri"/>
              </a:rPr>
              <a:t>6</a:t>
            </a:r>
          </a:p>
        </p:txBody>
      </p:sp>
      <p:sp>
        <p:nvSpPr>
          <p:cNvPr id="24" name="TextBox 23"/>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25" name="Rounded Rectangle 24"/>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170</a:t>
            </a:r>
          </a:p>
        </p:txBody>
      </p:sp>
      <p:sp>
        <p:nvSpPr>
          <p:cNvPr id="26" name="TextBox 25"/>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9 / 254</a:t>
            </a:r>
          </a:p>
        </p:txBody>
      </p:sp>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Başlarken 1. soru: oluşumlarına göre</a:t>
            </a:r>
          </a:p>
        </p:txBody>
      </p:sp>
      <p:sp>
        <p:nvSpPr>
          <p:cNvPr id="5" name="Rounded Rectangle 4"/>
          <p:cNvSpPr/>
          <p:nvPr/>
        </p:nvSpPr>
        <p:spPr>
          <a:xfrm>
            <a:off x="9555480" y="201168"/>
            <a:ext cx="2221992" cy="475488"/>
          </a:xfrm>
          <a:prstGeom prst="roundRect">
            <a:avLst>
              <a:gd name="adj" fmla="val 50000"/>
            </a:avLst>
          </a:prstGeom>
          <a:solidFill>
            <a:srgbClr val="A43E2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SINAV DEĞİL</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3000" b="1" i="0">
                <a:solidFill>
                  <a:srgbClr val="262626"/>
                </a:solidFill>
                <a:latin typeface="Calibri"/>
              </a:rPr>
              <a:t>1. Görsellere yazdığınız afet türlerini oluşumlarına göre sınıflandırınız.</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170</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10 / 254</a:t>
            </a:r>
          </a:p>
        </p:txBody>
      </p:sp>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Başlarken 1. soru: oluşumlarına göre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82296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1. Görsellere yazdığınız afet türlerini oluşumlarına göre sınıflandırınız.</a:t>
            </a:r>
          </a:p>
        </p:txBody>
      </p:sp>
      <p:sp>
        <p:nvSpPr>
          <p:cNvPr id="7" name="Rounded Rectangle 6"/>
          <p:cNvSpPr/>
          <p:nvPr/>
        </p:nvSpPr>
        <p:spPr>
          <a:xfrm>
            <a:off x="502920" y="2221992"/>
            <a:ext cx="11185855" cy="397764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221992"/>
            <a:ext cx="109728" cy="3977640"/>
          </a:xfrm>
          <a:prstGeom prst="rect">
            <a:avLst/>
          </a:prstGeom>
          <a:solidFill>
            <a:srgbClr val="2E7D32"/>
          </a:solidFill>
          <a:ln>
            <a:noFill/>
          </a:ln>
          <a:effectLst/>
        </p:spPr>
        <p:txBody>
          <a:bodyPr rtlCol="0" anchor="ctr"/>
          <a:lstStyle/>
          <a:p/>
        </p:txBody>
      </p:sp>
      <p:sp>
        <p:nvSpPr>
          <p:cNvPr id="9" name="TextBox 8"/>
          <p:cNvSpPr txBox="1"/>
          <p:nvPr/>
        </p:nvSpPr>
        <p:spPr>
          <a:xfrm>
            <a:off x="731520" y="2276856"/>
            <a:ext cx="10865815" cy="3867912"/>
          </a:xfrm>
          <a:prstGeom prst="rect">
            <a:avLst/>
          </a:prstGeom>
          <a:noFill/>
        </p:spPr>
        <p:txBody>
          <a:bodyPr wrap="square" anchor="ctr" lIns="73152" rIns="73152" tIns="36576" bIns="36576">
            <a:noAutofit/>
          </a:bodyPr>
          <a:lstStyle/>
          <a:p>
            <a:pPr algn="l">
              <a:spcBef>
                <a:spcPts val="0"/>
              </a:spcBef>
              <a:spcAft>
                <a:spcPts val="400"/>
              </a:spcAft>
            </a:pPr>
            <a:r>
              <a:rPr lang="tr-TR" sz="2100" b="1" i="0">
                <a:solidFill>
                  <a:srgbClr val="2E7D32"/>
                </a:solidFill>
                <a:latin typeface="Calibri"/>
              </a:rPr>
              <a:t>Örnek cevap</a:t>
            </a:r>
          </a:p>
          <a:p>
            <a:pPr algn="l" marL="261051" indent="-261051">
              <a:spcBef>
                <a:spcPts val="0"/>
              </a:spcBef>
              <a:spcAft>
                <a:spcPts val="500"/>
              </a:spcAft>
            </a:pPr>
            <a:r>
              <a:rPr lang="tr-TR" sz="2100" b="1" i="0">
                <a:solidFill>
                  <a:srgbClr val="2C6696"/>
                </a:solidFill>
                <a:latin typeface="Calibri"/>
              </a:rPr>
              <a:t>•  </a:t>
            </a:r>
            <a:r>
              <a:rPr lang="tr-TR" sz="2100" b="0" i="0">
                <a:solidFill>
                  <a:srgbClr val="262626"/>
                </a:solidFill>
                <a:latin typeface="Calibri"/>
              </a:rPr>
              <a:t>Jeolojik (kaynağı yer kabuğu ve yerin derinlikleri): 1 deprem · 5 volkanik püskürme</a:t>
            </a:r>
          </a:p>
          <a:p>
            <a:pPr algn="l" marL="261051" indent="-261051">
              <a:spcBef>
                <a:spcPts val="0"/>
              </a:spcBef>
              <a:spcAft>
                <a:spcPts val="500"/>
              </a:spcAft>
            </a:pPr>
            <a:r>
              <a:rPr lang="tr-TR" sz="2100" b="1" i="0">
                <a:solidFill>
                  <a:srgbClr val="2C6696"/>
                </a:solidFill>
                <a:latin typeface="Calibri"/>
              </a:rPr>
              <a:t>•  </a:t>
            </a:r>
            <a:r>
              <a:rPr lang="tr-TR" sz="2100" b="0" i="0">
                <a:solidFill>
                  <a:srgbClr val="262626"/>
                </a:solidFill>
                <a:latin typeface="Calibri"/>
              </a:rPr>
              <a:t>Klimatik-hidrolojik (atmosfer olaylarına bağlı): 2 su baskını · 3 kuraklık</a:t>
            </a:r>
          </a:p>
          <a:p>
            <a:pPr algn="l" marL="261051" indent="-261051">
              <a:spcBef>
                <a:spcPts val="0"/>
              </a:spcBef>
              <a:spcAft>
                <a:spcPts val="500"/>
              </a:spcAft>
            </a:pPr>
            <a:r>
              <a:rPr lang="tr-TR" sz="2100" b="1" i="0">
                <a:solidFill>
                  <a:srgbClr val="2C6696"/>
                </a:solidFill>
                <a:latin typeface="Calibri"/>
              </a:rPr>
              <a:t>•  </a:t>
            </a:r>
            <a:r>
              <a:rPr lang="tr-TR" sz="2100" b="0" i="0">
                <a:solidFill>
                  <a:srgbClr val="262626"/>
                </a:solidFill>
                <a:latin typeface="Calibri"/>
              </a:rPr>
              <a:t>4 kütle hareketi: kaynağı yamaçtaki kaya ve toprak (jeolojik), çoğu zaman yağış tetikler (klimatik-hidrolojik) — gerekçesiyle ikisi de kabul</a:t>
            </a:r>
          </a:p>
          <a:p>
            <a:pPr algn="l" marL="261051" indent="-261051">
              <a:spcBef>
                <a:spcPts val="0"/>
              </a:spcBef>
              <a:spcAft>
                <a:spcPts val="0"/>
              </a:spcAft>
            </a:pPr>
            <a:r>
              <a:rPr lang="tr-TR" sz="2100" b="1" i="0">
                <a:solidFill>
                  <a:srgbClr val="2C6696"/>
                </a:solidFill>
                <a:latin typeface="Calibri"/>
              </a:rPr>
              <a:t>•  </a:t>
            </a:r>
            <a:r>
              <a:rPr lang="tr-TR" sz="2100" b="0" i="0">
                <a:solidFill>
                  <a:srgbClr val="262626"/>
                </a:solidFill>
                <a:latin typeface="Calibri"/>
              </a:rPr>
              <a:t>6 orman yangını: yıldırım ya da aşırı sıcakla çıkarsa doğa kaynaklı (klimatik-hidrolojik), insan çıkarmışsa insan kaynaklı</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170</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11 / 254</a:t>
            </a:r>
          </a:p>
        </p:txBody>
      </p:sp>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Başlarken 2-3. sorular</a:t>
            </a:r>
          </a:p>
        </p:txBody>
      </p:sp>
      <p:sp>
        <p:nvSpPr>
          <p:cNvPr id="5" name="Rounded Rectangle 4"/>
          <p:cNvSpPr/>
          <p:nvPr/>
        </p:nvSpPr>
        <p:spPr>
          <a:xfrm>
            <a:off x="9555480" y="201168"/>
            <a:ext cx="2221992" cy="475488"/>
          </a:xfrm>
          <a:prstGeom prst="roundRect">
            <a:avLst>
              <a:gd name="adj" fmla="val 50000"/>
            </a:avLst>
          </a:prstGeom>
          <a:solidFill>
            <a:srgbClr val="A43E2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SINAV DEĞİL</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600" b="1" i="0">
                <a:solidFill>
                  <a:srgbClr val="262626"/>
                </a:solidFill>
                <a:latin typeface="Calibri"/>
              </a:rPr>
              <a:t>2. Sınıflandırdığınız afet türlerinin ortaya çıkardığı etkilerin en aza indirilmesi için neler yapılabilir?   3. Afetlerle mücadelede bütüncül afet yönetimi neden önemlidir?</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170</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12 / 254</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Başlarken 2-3. sorular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2344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2. Sınıflandırdığınız afet türlerinin ortaya çıkardığı etkilerin en aza indirilmesi için neler yapılabilir?   3. Afetlerle mücadelede bütüncül afet yönetimi neden önemlidir?</a:t>
            </a:r>
          </a:p>
        </p:txBody>
      </p:sp>
      <p:sp>
        <p:nvSpPr>
          <p:cNvPr id="7" name="Rounded Rectangle 6"/>
          <p:cNvSpPr/>
          <p:nvPr/>
        </p:nvSpPr>
        <p:spPr>
          <a:xfrm>
            <a:off x="502920" y="2633472"/>
            <a:ext cx="11185855" cy="356616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633472"/>
            <a:ext cx="109728" cy="3566160"/>
          </a:xfrm>
          <a:prstGeom prst="rect">
            <a:avLst/>
          </a:prstGeom>
          <a:solidFill>
            <a:srgbClr val="2E7D32"/>
          </a:solidFill>
          <a:ln>
            <a:noFill/>
          </a:ln>
          <a:effectLst/>
        </p:spPr>
        <p:txBody>
          <a:bodyPr rtlCol="0" anchor="ctr"/>
          <a:lstStyle/>
          <a:p/>
        </p:txBody>
      </p:sp>
      <p:sp>
        <p:nvSpPr>
          <p:cNvPr id="9" name="TextBox 8"/>
          <p:cNvSpPr txBox="1"/>
          <p:nvPr/>
        </p:nvSpPr>
        <p:spPr>
          <a:xfrm>
            <a:off x="731520" y="2688336"/>
            <a:ext cx="10865815" cy="3456432"/>
          </a:xfrm>
          <a:prstGeom prst="rect">
            <a:avLst/>
          </a:prstGeom>
          <a:noFill/>
        </p:spPr>
        <p:txBody>
          <a:bodyPr wrap="square" anchor="ctr" lIns="73152" rIns="73152" tIns="36576" bIns="36576">
            <a:noAutofit/>
          </a:bodyPr>
          <a:lstStyle/>
          <a:p>
            <a:pPr algn="l">
              <a:spcBef>
                <a:spcPts val="0"/>
              </a:spcBef>
              <a:spcAft>
                <a:spcPts val="400"/>
              </a:spcAft>
            </a:pPr>
            <a:r>
              <a:rPr lang="tr-TR" sz="2000" b="1" i="0">
                <a:solidFill>
                  <a:srgbClr val="2E7D32"/>
                </a:solidFill>
                <a:latin typeface="Calibri"/>
              </a:rPr>
              <a:t>Örnek cevap</a:t>
            </a:r>
          </a:p>
          <a:p>
            <a:pPr algn="l" marL="248620" indent="-248620">
              <a:spcBef>
                <a:spcPts val="0"/>
              </a:spcBef>
              <a:spcAft>
                <a:spcPts val="500"/>
              </a:spcAft>
            </a:pPr>
            <a:r>
              <a:rPr lang="tr-TR" sz="2000" b="1" i="0">
                <a:solidFill>
                  <a:srgbClr val="2C6696"/>
                </a:solidFill>
                <a:latin typeface="Calibri"/>
              </a:rPr>
              <a:t>•  </a:t>
            </a:r>
            <a:r>
              <a:rPr lang="tr-TR" sz="2000" b="0" i="0">
                <a:solidFill>
                  <a:srgbClr val="262626"/>
                </a:solidFill>
                <a:latin typeface="Calibri"/>
              </a:rPr>
              <a:t>2) Önlenemeyen afetlerde (deprem, volkan) zararı azaltan önlemler: erken uyarı, yıkımı azaltacak mimari, güvenli yer seçimi. Önlenebilen afetlerde (su baskını, heyelan, orman yangını, kuraklık) afeti önleyen önlemler: dere yatağı ıslahı, istinat duvarı, yangın uyarı ve müdahale sistemleri (s. 171).</a:t>
            </a:r>
          </a:p>
          <a:p>
            <a:pPr algn="l" marL="248620" indent="-248620">
              <a:spcBef>
                <a:spcPts val="0"/>
              </a:spcBef>
              <a:spcAft>
                <a:spcPts val="0"/>
              </a:spcAft>
            </a:pPr>
            <a:r>
              <a:rPr lang="tr-TR" sz="2000" b="1" i="0">
                <a:solidFill>
                  <a:srgbClr val="2C6696"/>
                </a:solidFill>
                <a:latin typeface="Calibri"/>
              </a:rPr>
              <a:t>•  </a:t>
            </a:r>
            <a:r>
              <a:rPr lang="tr-TR" sz="2000" b="0" i="0">
                <a:solidFill>
                  <a:srgbClr val="262626"/>
                </a:solidFill>
                <a:latin typeface="Calibri"/>
              </a:rPr>
              <a:t>3) Afet öncesi, esnası ve sonrası birbirine bağlıdır: önceden alınan önlemler ve hazırlık afet anındaki müdahaleyi ve sonraki iyileştirmeyi kolaylaştırır, zararı en aza indirir (s. 174).</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170</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13 / 254</a:t>
            </a:r>
          </a:p>
        </p:txBody>
      </p:sp>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Konuya Başlarken: iki deprem, iki farklı sonuç</a:t>
            </a:r>
          </a:p>
        </p:txBody>
      </p:sp>
      <p:sp>
        <p:nvSpPr>
          <p:cNvPr id="5" name="Rounded Rectangle 4"/>
          <p:cNvSpPr/>
          <p:nvPr/>
        </p:nvSpPr>
        <p:spPr>
          <a:xfrm>
            <a:off x="9555480" y="201168"/>
            <a:ext cx="2221992" cy="475488"/>
          </a:xfrm>
          <a:prstGeom prst="roundRect">
            <a:avLst>
              <a:gd name="adj" fmla="val 50000"/>
            </a:avLst>
          </a:prstGeom>
          <a:solidFill>
            <a:srgbClr val="A43E2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İKİLİ · 8 dk</a:t>
            </a:r>
          </a:p>
        </p:txBody>
      </p:sp>
      <p:pic>
        <p:nvPicPr>
          <p:cNvPr id="6" name="Picture 5" descr="h25_sili_s171.jpg"/>
          <p:cNvPicPr>
            <a:picLocks noChangeAspect="1"/>
          </p:cNvPicPr>
          <p:nvPr/>
        </p:nvPicPr>
        <p:blipFill>
          <a:blip r:embed="rId3"/>
          <a:stretch>
            <a:fillRect/>
          </a:stretch>
        </p:blipFill>
        <p:spPr>
          <a:xfrm>
            <a:off x="682920" y="1243584"/>
            <a:ext cx="2154599" cy="2446020"/>
          </a:xfrm>
          <a:prstGeom prst="rect">
            <a:avLst/>
          </a:prstGeom>
          <a:ln w="9525">
            <a:solidFill>
              <a:srgbClr val="D9D9D9"/>
            </a:solidFill>
          </a:ln>
        </p:spPr>
      </p:pic>
      <p:sp>
        <p:nvSpPr>
          <p:cNvPr id="7" name="Rounded Rectangle 6"/>
          <p:cNvSpPr/>
          <p:nvPr/>
        </p:nvSpPr>
        <p:spPr>
          <a:xfrm>
            <a:off x="3200400" y="1243584"/>
            <a:ext cx="8488375" cy="2446020"/>
          </a:xfrm>
          <a:prstGeom prst="roundRect">
            <a:avLst>
              <a:gd name="adj" fmla="val 5000"/>
            </a:avLst>
          </a:prstGeom>
          <a:solidFill>
            <a:srgbClr val="F0F0F0"/>
          </a:solidFill>
          <a:ln>
            <a:noFill/>
          </a:ln>
          <a:effectLst/>
        </p:spPr>
        <p:txBody>
          <a:bodyPr rtlCol="0" anchor="ctr"/>
          <a:lstStyle/>
          <a:p/>
        </p:txBody>
      </p:sp>
      <p:sp>
        <p:nvSpPr>
          <p:cNvPr id="8" name="Rounded Rectangle 7"/>
          <p:cNvSpPr/>
          <p:nvPr/>
        </p:nvSpPr>
        <p:spPr>
          <a:xfrm>
            <a:off x="3200400" y="1243584"/>
            <a:ext cx="8488375" cy="411480"/>
          </a:xfrm>
          <a:prstGeom prst="roundRect">
            <a:avLst>
              <a:gd name="adj" fmla="val 25000"/>
            </a:avLst>
          </a:prstGeom>
          <a:solidFill>
            <a:srgbClr val="A43E2A"/>
          </a:solidFill>
          <a:ln>
            <a:noFill/>
          </a:ln>
          <a:effectLst/>
        </p:spPr>
        <p:txBody>
          <a:bodyPr rtlCol="0" anchor="ctr"/>
          <a:lstStyle/>
          <a:p/>
        </p:txBody>
      </p:sp>
      <p:sp>
        <p:nvSpPr>
          <p:cNvPr id="9" name="Rectangle 8"/>
          <p:cNvSpPr/>
          <p:nvPr/>
        </p:nvSpPr>
        <p:spPr>
          <a:xfrm>
            <a:off x="3200400" y="1449324"/>
            <a:ext cx="8488375" cy="205740"/>
          </a:xfrm>
          <a:prstGeom prst="rect">
            <a:avLst/>
          </a:prstGeom>
          <a:solidFill>
            <a:srgbClr val="A43E2A"/>
          </a:solidFill>
          <a:ln>
            <a:noFill/>
          </a:ln>
          <a:effectLst/>
        </p:spPr>
        <p:txBody>
          <a:bodyPr rtlCol="0" anchor="ctr"/>
          <a:lstStyle/>
          <a:p/>
        </p:txBody>
      </p:sp>
      <p:sp>
        <p:nvSpPr>
          <p:cNvPr id="10" name="TextBox 9"/>
          <p:cNvSpPr txBox="1"/>
          <p:nvPr/>
        </p:nvSpPr>
        <p:spPr>
          <a:xfrm>
            <a:off x="3291840" y="1243584"/>
            <a:ext cx="8305495" cy="411480"/>
          </a:xfrm>
          <a:prstGeom prst="rect">
            <a:avLst/>
          </a:prstGeom>
          <a:noFill/>
        </p:spPr>
        <p:txBody>
          <a:bodyPr wrap="square" anchor="ctr" lIns="73152" rIns="73152" tIns="36576" bIns="36576">
            <a:noAutofit/>
          </a:bodyPr>
          <a:lstStyle/>
          <a:p>
            <a:pPr algn="l">
              <a:spcBef>
                <a:spcPts val="0"/>
              </a:spcBef>
              <a:spcAft>
                <a:spcPts val="0"/>
              </a:spcAft>
            </a:pPr>
            <a:r>
              <a:rPr lang="tr-TR" sz="1800" b="1" i="0">
                <a:solidFill>
                  <a:srgbClr val="FFFFFF"/>
                </a:solidFill>
                <a:latin typeface="Calibri"/>
              </a:rPr>
              <a:t>2015 ŞİLİ DEPREMİ</a:t>
            </a:r>
          </a:p>
        </p:txBody>
      </p:sp>
      <p:sp>
        <p:nvSpPr>
          <p:cNvPr id="11" name="TextBox 10"/>
          <p:cNvSpPr txBox="1"/>
          <p:nvPr/>
        </p:nvSpPr>
        <p:spPr>
          <a:xfrm>
            <a:off x="3310128" y="1728216"/>
            <a:ext cx="8268919" cy="1888236"/>
          </a:xfrm>
          <a:prstGeom prst="rect">
            <a:avLst/>
          </a:prstGeom>
          <a:noFill/>
        </p:spPr>
        <p:txBody>
          <a:bodyPr wrap="square" anchor="t" lIns="73152" rIns="73152" tIns="36576" bIns="36576">
            <a:noAutofit/>
          </a:bodyPr>
          <a:lstStyle/>
          <a:p>
            <a:pPr algn="l">
              <a:spcBef>
                <a:spcPts val="0"/>
              </a:spcBef>
              <a:spcAft>
                <a:spcPts val="0"/>
              </a:spcAft>
            </a:pPr>
            <a:r>
              <a:rPr lang="tr-TR" sz="1700" b="0" i="0">
                <a:solidFill>
                  <a:srgbClr val="262626"/>
                </a:solidFill>
                <a:latin typeface="Calibri"/>
              </a:rPr>
              <a:t>16 Eylül günü yerel saat ile 19.54’te başkent Santiago'nun (Santiyago) kuzeyindeki Coquimbo (Kokoyingo) yakınlarında derinliği 22,4 km, magnitüdü 8,3 büyüklüğünde olan bir deprem yaşanmıştır. Deprem sonrasında bölgede heyelanlar gerçekleşmiş, boyu 4,5 metreyi aşan tsunami dalgaları deprem merkezinin kuzey ve güney kıyılarında etkili olmuştur. Depremde 179 evin tamamen yıkıldığı, 175 evin ağır hasarlı olduğu belirlenirken 13 kişinin hayatını kaybettiği tespit edilmiştir.</a:t>
            </a:r>
          </a:p>
        </p:txBody>
      </p:sp>
      <p:pic>
        <p:nvPicPr>
          <p:cNvPr id="12" name="Picture 11" descr="h25_bem_s171.jpg"/>
          <p:cNvPicPr>
            <a:picLocks noChangeAspect="1"/>
          </p:cNvPicPr>
          <p:nvPr/>
        </p:nvPicPr>
        <p:blipFill>
          <a:blip r:embed="rId4"/>
          <a:stretch>
            <a:fillRect/>
          </a:stretch>
        </p:blipFill>
        <p:spPr>
          <a:xfrm>
            <a:off x="708616" y="3781044"/>
            <a:ext cx="2103206" cy="2446020"/>
          </a:xfrm>
          <a:prstGeom prst="rect">
            <a:avLst/>
          </a:prstGeom>
          <a:ln w="9525">
            <a:solidFill>
              <a:srgbClr val="D9D9D9"/>
            </a:solidFill>
          </a:ln>
        </p:spPr>
      </p:pic>
      <p:sp>
        <p:nvSpPr>
          <p:cNvPr id="13" name="Rounded Rectangle 12"/>
          <p:cNvSpPr/>
          <p:nvPr/>
        </p:nvSpPr>
        <p:spPr>
          <a:xfrm>
            <a:off x="3200400" y="3781044"/>
            <a:ext cx="8488375" cy="2446020"/>
          </a:xfrm>
          <a:prstGeom prst="roundRect">
            <a:avLst>
              <a:gd name="adj" fmla="val 5000"/>
            </a:avLst>
          </a:prstGeom>
          <a:solidFill>
            <a:srgbClr val="F0F0F0"/>
          </a:solidFill>
          <a:ln>
            <a:noFill/>
          </a:ln>
          <a:effectLst/>
        </p:spPr>
        <p:txBody>
          <a:bodyPr rtlCol="0" anchor="ctr"/>
          <a:lstStyle/>
          <a:p/>
        </p:txBody>
      </p:sp>
      <p:sp>
        <p:nvSpPr>
          <p:cNvPr id="14" name="Rounded Rectangle 13"/>
          <p:cNvSpPr/>
          <p:nvPr/>
        </p:nvSpPr>
        <p:spPr>
          <a:xfrm>
            <a:off x="3200400" y="3781044"/>
            <a:ext cx="8488375" cy="411480"/>
          </a:xfrm>
          <a:prstGeom prst="roundRect">
            <a:avLst>
              <a:gd name="adj" fmla="val 25000"/>
            </a:avLst>
          </a:prstGeom>
          <a:solidFill>
            <a:srgbClr val="4F4F4F"/>
          </a:solidFill>
          <a:ln>
            <a:noFill/>
          </a:ln>
          <a:effectLst/>
        </p:spPr>
        <p:txBody>
          <a:bodyPr rtlCol="0" anchor="ctr"/>
          <a:lstStyle/>
          <a:p/>
        </p:txBody>
      </p:sp>
      <p:sp>
        <p:nvSpPr>
          <p:cNvPr id="15" name="Rectangle 14"/>
          <p:cNvSpPr/>
          <p:nvPr/>
        </p:nvSpPr>
        <p:spPr>
          <a:xfrm>
            <a:off x="3200400" y="3986784"/>
            <a:ext cx="8488375" cy="205740"/>
          </a:xfrm>
          <a:prstGeom prst="rect">
            <a:avLst/>
          </a:prstGeom>
          <a:solidFill>
            <a:srgbClr val="4F4F4F"/>
          </a:solidFill>
          <a:ln>
            <a:noFill/>
          </a:ln>
          <a:effectLst/>
        </p:spPr>
        <p:txBody>
          <a:bodyPr rtlCol="0" anchor="ctr"/>
          <a:lstStyle/>
          <a:p/>
        </p:txBody>
      </p:sp>
      <p:sp>
        <p:nvSpPr>
          <p:cNvPr id="16" name="TextBox 15"/>
          <p:cNvSpPr txBox="1"/>
          <p:nvPr/>
        </p:nvSpPr>
        <p:spPr>
          <a:xfrm>
            <a:off x="3291840" y="3781044"/>
            <a:ext cx="8305495" cy="411480"/>
          </a:xfrm>
          <a:prstGeom prst="rect">
            <a:avLst/>
          </a:prstGeom>
          <a:noFill/>
        </p:spPr>
        <p:txBody>
          <a:bodyPr wrap="square" anchor="ctr" lIns="73152" rIns="73152" tIns="36576" bIns="36576">
            <a:noAutofit/>
          </a:bodyPr>
          <a:lstStyle/>
          <a:p>
            <a:pPr algn="l">
              <a:spcBef>
                <a:spcPts val="0"/>
              </a:spcBef>
              <a:spcAft>
                <a:spcPts val="0"/>
              </a:spcAft>
            </a:pPr>
            <a:r>
              <a:rPr lang="tr-TR" sz="1800" b="1" i="0">
                <a:solidFill>
                  <a:srgbClr val="FFFFFF"/>
                </a:solidFill>
                <a:latin typeface="Calibri"/>
              </a:rPr>
              <a:t>2003 BEM DEPREMİ</a:t>
            </a:r>
          </a:p>
        </p:txBody>
      </p:sp>
      <p:sp>
        <p:nvSpPr>
          <p:cNvPr id="17" name="TextBox 16"/>
          <p:cNvSpPr txBox="1"/>
          <p:nvPr/>
        </p:nvSpPr>
        <p:spPr>
          <a:xfrm>
            <a:off x="3310128" y="4265676"/>
            <a:ext cx="8268919" cy="1888236"/>
          </a:xfrm>
          <a:prstGeom prst="rect">
            <a:avLst/>
          </a:prstGeom>
          <a:noFill/>
        </p:spPr>
        <p:txBody>
          <a:bodyPr wrap="square" anchor="t" lIns="73152" rIns="73152" tIns="36576" bIns="36576">
            <a:noAutofit/>
          </a:bodyPr>
          <a:lstStyle/>
          <a:p>
            <a:pPr algn="l">
              <a:spcBef>
                <a:spcPts val="0"/>
              </a:spcBef>
              <a:spcAft>
                <a:spcPts val="0"/>
              </a:spcAft>
            </a:pPr>
            <a:r>
              <a:rPr lang="tr-TR" sz="1700" b="0" i="0">
                <a:solidFill>
                  <a:srgbClr val="262626"/>
                </a:solidFill>
                <a:latin typeface="Calibri"/>
              </a:rPr>
              <a:t>26 Aralık 2003 tarihinde İran’ın güneydoğusunda merkez üssü Bem kenti olan magnitüdü 6,6 büyüklüğünde ve 8 km derinlikte bir deprem meydana gelmiştir. Yaklaşık 3 dakika süren deprem, tarihî Bem Kalesi'nin ve şehirdeki binaların yaklaşık yüzde 80’inin yıkılmasına neden olmuştur. Yaklaşık 26 bin kişinin hayatını kaybettiği depremde 50 binden fazla insan yaralanmış, 90 binin üzerinde insan da evsiz kalmıştır.</a:t>
            </a:r>
          </a:p>
        </p:txBody>
      </p:sp>
      <p:sp>
        <p:nvSpPr>
          <p:cNvPr id="18" name="TextBox 1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19" name="Rounded Rectangle 1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171</a:t>
            </a:r>
          </a:p>
        </p:txBody>
      </p:sp>
      <p:sp>
        <p:nvSpPr>
          <p:cNvPr id="20" name="TextBox 1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14 / 254</a:t>
            </a:r>
          </a:p>
        </p:txBody>
      </p:sp>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Konuya Başlarken 1. soru</a:t>
            </a:r>
          </a:p>
        </p:txBody>
      </p:sp>
      <p:sp>
        <p:nvSpPr>
          <p:cNvPr id="5" name="Rounded Rectangle 4"/>
          <p:cNvSpPr/>
          <p:nvPr/>
        </p:nvSpPr>
        <p:spPr>
          <a:xfrm>
            <a:off x="9555480" y="201168"/>
            <a:ext cx="2221992" cy="475488"/>
          </a:xfrm>
          <a:prstGeom prst="roundRect">
            <a:avLst>
              <a:gd name="adj" fmla="val 50000"/>
            </a:avLst>
          </a:prstGeom>
          <a:solidFill>
            <a:srgbClr val="A43E2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İKİLİ</a:t>
            </a:r>
          </a:p>
        </p:txBody>
      </p:sp>
      <p:sp>
        <p:nvSpPr>
          <p:cNvPr id="6" name="Rounded Rectangle 5"/>
          <p:cNvSpPr/>
          <p:nvPr/>
        </p:nvSpPr>
        <p:spPr>
          <a:xfrm>
            <a:off x="502920" y="1243584"/>
            <a:ext cx="11185855" cy="68580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1900" b="1" i="0">
                <a:solidFill>
                  <a:srgbClr val="262626"/>
                </a:solidFill>
                <a:latin typeface="Calibri"/>
              </a:rPr>
              <a:t>1. Yaşanan depremlerin büyüklük, süre ve ortaya çıkardığı etkiler bakımından farklılıkları nelerdir?</a:t>
            </a:r>
          </a:p>
        </p:txBody>
      </p:sp>
      <p:graphicFrame>
        <p:nvGraphicFramePr>
          <p:cNvPr id="7" name="Table 6"/>
          <p:cNvGraphicFramePr>
            <a:graphicFrameLocks noGrp="1"/>
          </p:cNvGraphicFramePr>
          <p:nvPr/>
        </p:nvGraphicFramePr>
        <p:xfrm>
          <a:off x="502920" y="2039112"/>
          <a:ext cx="11183112" cy="3749040"/>
        </p:xfrm>
        <a:graphic>
          <a:graphicData uri="http://schemas.openxmlformats.org/drawingml/2006/table">
            <a:tbl>
              <a:tblPr firstRow="1" bandRow="1">
                <a:tableStyleId>{5C22544A-7EE6-4342-B048-85BDC9FD1C3A}</a:tableStyleId>
              </a:tblPr>
              <a:tblGrid>
                <a:gridCol w="2651760"/>
                <a:gridCol w="4251960"/>
                <a:gridCol w="4279392"/>
              </a:tblGrid>
              <a:tr h="457200">
                <a:tc>
                  <a:txBody>
                    <a:bodyPr wrap="square"/>
                    <a:lstStyle/>
                    <a:p>
                      <a:pPr algn="ctr">
                        <a:spcBef>
                          <a:spcPts val="0"/>
                        </a:spcBef>
                        <a:spcAft>
                          <a:spcPts val="0"/>
                        </a:spcAft>
                      </a:pPr>
                      <a:r>
                        <a:rPr lang="tr-TR" sz="1600" b="1" i="0">
                          <a:solidFill>
                            <a:srgbClr val="FFFFFF"/>
                          </a:solidFill>
                          <a:latin typeface="Calibri"/>
                        </a:rPr>
                        <a:t>Özellik</a:t>
                      </a:r>
                    </a:p>
                  </a:txBody>
                  <a:tcPr marL="54864" marR="54864" marT="18288" marB="18288" anchor="ctr">
                    <a:solidFill>
                      <a:srgbClr val="A43E2A"/>
                    </a:solidFill>
                  </a:tcPr>
                </a:tc>
                <a:tc>
                  <a:txBody>
                    <a:bodyPr wrap="square"/>
                    <a:lstStyle/>
                    <a:p>
                      <a:pPr algn="ctr">
                        <a:spcBef>
                          <a:spcPts val="0"/>
                        </a:spcBef>
                        <a:spcAft>
                          <a:spcPts val="0"/>
                        </a:spcAft>
                      </a:pPr>
                      <a:r>
                        <a:rPr lang="tr-TR" sz="1600" b="1" i="0">
                          <a:solidFill>
                            <a:srgbClr val="FFFFFF"/>
                          </a:solidFill>
                          <a:latin typeface="Calibri"/>
                        </a:rPr>
                        <a:t>2015 Şili</a:t>
                      </a:r>
                    </a:p>
                  </a:txBody>
                  <a:tcPr marL="54864" marR="54864" marT="18288" marB="18288" anchor="ctr">
                    <a:solidFill>
                      <a:srgbClr val="A43E2A"/>
                    </a:solidFill>
                  </a:tcPr>
                </a:tc>
                <a:tc>
                  <a:txBody>
                    <a:bodyPr wrap="square"/>
                    <a:lstStyle/>
                    <a:p>
                      <a:pPr algn="ctr">
                        <a:spcBef>
                          <a:spcPts val="0"/>
                        </a:spcBef>
                        <a:spcAft>
                          <a:spcPts val="0"/>
                        </a:spcAft>
                      </a:pPr>
                      <a:r>
                        <a:rPr lang="tr-TR" sz="1600" b="1" i="0">
                          <a:solidFill>
                            <a:srgbClr val="FFFFFF"/>
                          </a:solidFill>
                          <a:latin typeface="Calibri"/>
                        </a:rPr>
                        <a:t>2003 Bem</a:t>
                      </a:r>
                    </a:p>
                  </a:txBody>
                  <a:tcPr marL="54864" marR="54864" marT="18288" marB="18288" anchor="ctr">
                    <a:solidFill>
                      <a:srgbClr val="A43E2A"/>
                    </a:solidFill>
                  </a:tcPr>
                </a:tc>
              </a:tr>
              <a:tr h="548640">
                <a:tc>
                  <a:txBody>
                    <a:bodyPr wrap="square"/>
                    <a:lstStyle/>
                    <a:p>
                      <a:pPr algn="l">
                        <a:spcBef>
                          <a:spcPts val="0"/>
                        </a:spcBef>
                        <a:spcAft>
                          <a:spcPts val="0"/>
                        </a:spcAft>
                      </a:pPr>
                      <a:r>
                        <a:rPr lang="tr-TR" sz="1700" b="0" i="0">
                          <a:solidFill>
                            <a:srgbClr val="262626"/>
                          </a:solidFill>
                          <a:latin typeface="Calibri"/>
                        </a:rPr>
                        <a:t>Büyüklük (magnitüd)</a:t>
                      </a:r>
                    </a:p>
                  </a:txBody>
                  <a:tcPr marL="54864" marR="54864" marT="18288" marB="18288" anchor="ctr">
                    <a:solidFill>
                      <a:srgbClr val="FFFFFF"/>
                    </a:solidFill>
                  </a:tcPr>
                </a:tc>
                <a:tc>
                  <a:txBody>
                    <a:bodyPr wrap="square"/>
                    <a:lstStyle/>
                    <a:p>
                      <a:pPr algn="l">
                        <a:spcBef>
                          <a:spcPts val="0"/>
                        </a:spcBef>
                        <a:spcAft>
                          <a:spcPts val="0"/>
                        </a:spcAft>
                      </a:pPr>
                    </a:p>
                  </a:txBody>
                  <a:tcPr marL="54864" marR="54864" marT="18288" marB="18288" anchor="ctr">
                    <a:solidFill>
                      <a:srgbClr val="FFFFFF"/>
                    </a:solidFill>
                  </a:tcPr>
                </a:tc>
                <a:tc>
                  <a:txBody>
                    <a:bodyPr wrap="square"/>
                    <a:lstStyle/>
                    <a:p>
                      <a:pPr algn="l">
                        <a:spcBef>
                          <a:spcPts val="0"/>
                        </a:spcBef>
                        <a:spcAft>
                          <a:spcPts val="0"/>
                        </a:spcAft>
                      </a:pPr>
                    </a:p>
                  </a:txBody>
                  <a:tcPr marL="54864" marR="54864" marT="18288" marB="18288" anchor="ctr">
                    <a:solidFill>
                      <a:srgbClr val="FFFFFF"/>
                    </a:solidFill>
                  </a:tcPr>
                </a:tc>
              </a:tr>
              <a:tr h="548640">
                <a:tc>
                  <a:txBody>
                    <a:bodyPr wrap="square"/>
                    <a:lstStyle/>
                    <a:p>
                      <a:pPr algn="l">
                        <a:spcBef>
                          <a:spcPts val="0"/>
                        </a:spcBef>
                        <a:spcAft>
                          <a:spcPts val="0"/>
                        </a:spcAft>
                      </a:pPr>
                      <a:r>
                        <a:rPr lang="tr-TR" sz="1700" b="0" i="0">
                          <a:solidFill>
                            <a:srgbClr val="262626"/>
                          </a:solidFill>
                          <a:latin typeface="Calibri"/>
                        </a:rPr>
                        <a:t>Derinlik</a:t>
                      </a:r>
                    </a:p>
                  </a:txBody>
                  <a:tcPr marL="54864" marR="54864" marT="18288" marB="18288" anchor="ctr">
                    <a:solidFill>
                      <a:srgbClr val="F0F0F0"/>
                    </a:solidFill>
                  </a:tcPr>
                </a:tc>
                <a:tc>
                  <a:txBody>
                    <a:bodyPr wrap="square"/>
                    <a:lstStyle/>
                    <a:p>
                      <a:pPr algn="l">
                        <a:spcBef>
                          <a:spcPts val="0"/>
                        </a:spcBef>
                        <a:spcAft>
                          <a:spcPts val="0"/>
                        </a:spcAft>
                      </a:pPr>
                    </a:p>
                  </a:txBody>
                  <a:tcPr marL="54864" marR="54864" marT="18288" marB="18288" anchor="ctr">
                    <a:solidFill>
                      <a:srgbClr val="F0F0F0"/>
                    </a:solidFill>
                  </a:tcPr>
                </a:tc>
                <a:tc>
                  <a:txBody>
                    <a:bodyPr wrap="square"/>
                    <a:lstStyle/>
                    <a:p>
                      <a:pPr algn="l">
                        <a:spcBef>
                          <a:spcPts val="0"/>
                        </a:spcBef>
                        <a:spcAft>
                          <a:spcPts val="0"/>
                        </a:spcAft>
                      </a:pPr>
                    </a:p>
                  </a:txBody>
                  <a:tcPr marL="54864" marR="54864" marT="18288" marB="18288" anchor="ctr">
                    <a:solidFill>
                      <a:srgbClr val="F0F0F0"/>
                    </a:solidFill>
                  </a:tcPr>
                </a:tc>
              </a:tr>
              <a:tr h="548640">
                <a:tc>
                  <a:txBody>
                    <a:bodyPr wrap="square"/>
                    <a:lstStyle/>
                    <a:p>
                      <a:pPr algn="l">
                        <a:spcBef>
                          <a:spcPts val="0"/>
                        </a:spcBef>
                        <a:spcAft>
                          <a:spcPts val="0"/>
                        </a:spcAft>
                      </a:pPr>
                      <a:r>
                        <a:rPr lang="tr-TR" sz="1700" b="0" i="0">
                          <a:solidFill>
                            <a:srgbClr val="262626"/>
                          </a:solidFill>
                          <a:latin typeface="Calibri"/>
                        </a:rPr>
                        <a:t>Süre</a:t>
                      </a:r>
                    </a:p>
                  </a:txBody>
                  <a:tcPr marL="54864" marR="54864" marT="18288" marB="18288" anchor="ctr">
                    <a:solidFill>
                      <a:srgbClr val="FFFFFF"/>
                    </a:solidFill>
                  </a:tcPr>
                </a:tc>
                <a:tc>
                  <a:txBody>
                    <a:bodyPr wrap="square"/>
                    <a:lstStyle/>
                    <a:p>
                      <a:pPr algn="l">
                        <a:spcBef>
                          <a:spcPts val="0"/>
                        </a:spcBef>
                        <a:spcAft>
                          <a:spcPts val="0"/>
                        </a:spcAft>
                      </a:pPr>
                    </a:p>
                  </a:txBody>
                  <a:tcPr marL="54864" marR="54864" marT="18288" marB="18288" anchor="ctr">
                    <a:solidFill>
                      <a:srgbClr val="FFFFFF"/>
                    </a:solidFill>
                  </a:tcPr>
                </a:tc>
                <a:tc>
                  <a:txBody>
                    <a:bodyPr wrap="square"/>
                    <a:lstStyle/>
                    <a:p>
                      <a:pPr algn="l">
                        <a:spcBef>
                          <a:spcPts val="0"/>
                        </a:spcBef>
                        <a:spcAft>
                          <a:spcPts val="0"/>
                        </a:spcAft>
                      </a:pPr>
                    </a:p>
                  </a:txBody>
                  <a:tcPr marL="54864" marR="54864" marT="18288" marB="18288" anchor="ctr">
                    <a:solidFill>
                      <a:srgbClr val="FFFFFF"/>
                    </a:solidFill>
                  </a:tcPr>
                </a:tc>
              </a:tr>
              <a:tr h="548640">
                <a:tc>
                  <a:txBody>
                    <a:bodyPr wrap="square"/>
                    <a:lstStyle/>
                    <a:p>
                      <a:pPr algn="l">
                        <a:spcBef>
                          <a:spcPts val="0"/>
                        </a:spcBef>
                        <a:spcAft>
                          <a:spcPts val="0"/>
                        </a:spcAft>
                      </a:pPr>
                      <a:r>
                        <a:rPr lang="tr-TR" sz="1700" b="0" i="0">
                          <a:solidFill>
                            <a:srgbClr val="262626"/>
                          </a:solidFill>
                          <a:latin typeface="Calibri"/>
                        </a:rPr>
                        <a:t>Can kaybı</a:t>
                      </a:r>
                    </a:p>
                  </a:txBody>
                  <a:tcPr marL="54864" marR="54864" marT="18288" marB="18288" anchor="ctr">
                    <a:solidFill>
                      <a:srgbClr val="F0F0F0"/>
                    </a:solidFill>
                  </a:tcPr>
                </a:tc>
                <a:tc>
                  <a:txBody>
                    <a:bodyPr wrap="square"/>
                    <a:lstStyle/>
                    <a:p>
                      <a:pPr algn="l">
                        <a:spcBef>
                          <a:spcPts val="0"/>
                        </a:spcBef>
                        <a:spcAft>
                          <a:spcPts val="0"/>
                        </a:spcAft>
                      </a:pPr>
                    </a:p>
                  </a:txBody>
                  <a:tcPr marL="54864" marR="54864" marT="18288" marB="18288" anchor="ctr">
                    <a:solidFill>
                      <a:srgbClr val="F0F0F0"/>
                    </a:solidFill>
                  </a:tcPr>
                </a:tc>
                <a:tc>
                  <a:txBody>
                    <a:bodyPr wrap="square"/>
                    <a:lstStyle/>
                    <a:p>
                      <a:pPr algn="l">
                        <a:spcBef>
                          <a:spcPts val="0"/>
                        </a:spcBef>
                        <a:spcAft>
                          <a:spcPts val="0"/>
                        </a:spcAft>
                      </a:pPr>
                    </a:p>
                  </a:txBody>
                  <a:tcPr marL="54864" marR="54864" marT="18288" marB="18288" anchor="ctr">
                    <a:solidFill>
                      <a:srgbClr val="F0F0F0"/>
                    </a:solidFill>
                  </a:tcPr>
                </a:tc>
              </a:tr>
              <a:tr h="548640">
                <a:tc>
                  <a:txBody>
                    <a:bodyPr wrap="square"/>
                    <a:lstStyle/>
                    <a:p>
                      <a:pPr algn="l">
                        <a:spcBef>
                          <a:spcPts val="0"/>
                        </a:spcBef>
                        <a:spcAft>
                          <a:spcPts val="0"/>
                        </a:spcAft>
                      </a:pPr>
                      <a:r>
                        <a:rPr lang="tr-TR" sz="1700" b="0" i="0">
                          <a:solidFill>
                            <a:srgbClr val="262626"/>
                          </a:solidFill>
                          <a:latin typeface="Calibri"/>
                        </a:rPr>
                        <a:t>Yapılar</a:t>
                      </a:r>
                    </a:p>
                  </a:txBody>
                  <a:tcPr marL="54864" marR="54864" marT="18288" marB="18288" anchor="ctr">
                    <a:solidFill>
                      <a:srgbClr val="FFFFFF"/>
                    </a:solidFill>
                  </a:tcPr>
                </a:tc>
                <a:tc>
                  <a:txBody>
                    <a:bodyPr wrap="square"/>
                    <a:lstStyle/>
                    <a:p>
                      <a:pPr algn="l">
                        <a:spcBef>
                          <a:spcPts val="0"/>
                        </a:spcBef>
                        <a:spcAft>
                          <a:spcPts val="0"/>
                        </a:spcAft>
                      </a:pPr>
                    </a:p>
                  </a:txBody>
                  <a:tcPr marL="54864" marR="54864" marT="18288" marB="18288" anchor="ctr">
                    <a:solidFill>
                      <a:srgbClr val="FFFFFF"/>
                    </a:solidFill>
                  </a:tcPr>
                </a:tc>
                <a:tc>
                  <a:txBody>
                    <a:bodyPr wrap="square"/>
                    <a:lstStyle/>
                    <a:p>
                      <a:pPr algn="l">
                        <a:spcBef>
                          <a:spcPts val="0"/>
                        </a:spcBef>
                        <a:spcAft>
                          <a:spcPts val="0"/>
                        </a:spcAft>
                      </a:pPr>
                    </a:p>
                  </a:txBody>
                  <a:tcPr marL="54864" marR="54864" marT="18288" marB="18288" anchor="ctr">
                    <a:solidFill>
                      <a:srgbClr val="FFFFFF"/>
                    </a:solidFill>
                  </a:tcPr>
                </a:tc>
              </a:tr>
              <a:tr h="548640">
                <a:tc>
                  <a:txBody>
                    <a:bodyPr wrap="square"/>
                    <a:lstStyle/>
                    <a:p>
                      <a:pPr algn="l">
                        <a:spcBef>
                          <a:spcPts val="0"/>
                        </a:spcBef>
                        <a:spcAft>
                          <a:spcPts val="0"/>
                        </a:spcAft>
                      </a:pPr>
                      <a:r>
                        <a:rPr lang="tr-TR" sz="1700" b="0" i="0">
                          <a:solidFill>
                            <a:srgbClr val="262626"/>
                          </a:solidFill>
                          <a:latin typeface="Calibri"/>
                        </a:rPr>
                        <a:t>Diğer etkiler</a:t>
                      </a:r>
                    </a:p>
                  </a:txBody>
                  <a:tcPr marL="54864" marR="54864" marT="18288" marB="18288" anchor="ctr">
                    <a:solidFill>
                      <a:srgbClr val="F0F0F0"/>
                    </a:solidFill>
                  </a:tcPr>
                </a:tc>
                <a:tc>
                  <a:txBody>
                    <a:bodyPr wrap="square"/>
                    <a:lstStyle/>
                    <a:p>
                      <a:pPr algn="l">
                        <a:spcBef>
                          <a:spcPts val="0"/>
                        </a:spcBef>
                        <a:spcAft>
                          <a:spcPts val="0"/>
                        </a:spcAft>
                      </a:pPr>
                    </a:p>
                  </a:txBody>
                  <a:tcPr marL="54864" marR="54864" marT="18288" marB="18288" anchor="ctr">
                    <a:solidFill>
                      <a:srgbClr val="F0F0F0"/>
                    </a:solidFill>
                  </a:tcPr>
                </a:tc>
                <a:tc>
                  <a:txBody>
                    <a:bodyPr wrap="square"/>
                    <a:lstStyle/>
                    <a:p>
                      <a:pPr algn="l">
                        <a:spcBef>
                          <a:spcPts val="0"/>
                        </a:spcBef>
                        <a:spcAft>
                          <a:spcPts val="0"/>
                        </a:spcAft>
                      </a:pPr>
                    </a:p>
                  </a:txBody>
                  <a:tcPr marL="54864" marR="54864" marT="18288" marB="18288" anchor="ctr">
                    <a:solidFill>
                      <a:srgbClr val="F0F0F0"/>
                    </a:solidFill>
                  </a:tcPr>
                </a:tc>
              </a:tr>
            </a:tbl>
          </a:graphicData>
        </a:graphic>
      </p:graphicFrame>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171</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15 / 254</a:t>
            </a:r>
          </a:p>
        </p:txBody>
      </p:sp>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Konuya Başlarken 1. soru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43584"/>
            <a:ext cx="11185855" cy="68580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1900" b="1" i="0">
                <a:solidFill>
                  <a:srgbClr val="262626"/>
                </a:solidFill>
                <a:latin typeface="Calibri"/>
              </a:rPr>
              <a:t>1. Yaşanan depremlerin büyüklük, süre ve ortaya çıkardığı etkiler bakımından farklılıkları nelerdir?</a:t>
            </a:r>
          </a:p>
        </p:txBody>
      </p:sp>
      <p:graphicFrame>
        <p:nvGraphicFramePr>
          <p:cNvPr id="7" name="Table 6"/>
          <p:cNvGraphicFramePr>
            <a:graphicFrameLocks noGrp="1"/>
          </p:cNvGraphicFramePr>
          <p:nvPr/>
        </p:nvGraphicFramePr>
        <p:xfrm>
          <a:off x="502920" y="2039112"/>
          <a:ext cx="11183112" cy="3749040"/>
        </p:xfrm>
        <a:graphic>
          <a:graphicData uri="http://schemas.openxmlformats.org/drawingml/2006/table">
            <a:tbl>
              <a:tblPr firstRow="1" bandRow="1">
                <a:tableStyleId>{5C22544A-7EE6-4342-B048-85BDC9FD1C3A}</a:tableStyleId>
              </a:tblPr>
              <a:tblGrid>
                <a:gridCol w="2651760"/>
                <a:gridCol w="4251960"/>
                <a:gridCol w="4279392"/>
              </a:tblGrid>
              <a:tr h="457200">
                <a:tc>
                  <a:txBody>
                    <a:bodyPr wrap="square"/>
                    <a:lstStyle/>
                    <a:p>
                      <a:pPr algn="ctr">
                        <a:spcBef>
                          <a:spcPts val="0"/>
                        </a:spcBef>
                        <a:spcAft>
                          <a:spcPts val="0"/>
                        </a:spcAft>
                      </a:pPr>
                      <a:r>
                        <a:rPr lang="tr-TR" sz="1600" b="1" i="0">
                          <a:solidFill>
                            <a:srgbClr val="FFFFFF"/>
                          </a:solidFill>
                          <a:latin typeface="Calibri"/>
                        </a:rPr>
                        <a:t>Özellik</a:t>
                      </a:r>
                    </a:p>
                  </a:txBody>
                  <a:tcPr marL="54864" marR="54864" marT="18288" marB="18288" anchor="ctr">
                    <a:solidFill>
                      <a:srgbClr val="2E7D32"/>
                    </a:solidFill>
                  </a:tcPr>
                </a:tc>
                <a:tc>
                  <a:txBody>
                    <a:bodyPr wrap="square"/>
                    <a:lstStyle/>
                    <a:p>
                      <a:pPr algn="ctr">
                        <a:spcBef>
                          <a:spcPts val="0"/>
                        </a:spcBef>
                        <a:spcAft>
                          <a:spcPts val="0"/>
                        </a:spcAft>
                      </a:pPr>
                      <a:r>
                        <a:rPr lang="tr-TR" sz="1600" b="1" i="0">
                          <a:solidFill>
                            <a:srgbClr val="FFFFFF"/>
                          </a:solidFill>
                          <a:latin typeface="Calibri"/>
                        </a:rPr>
                        <a:t>2015 Şili</a:t>
                      </a:r>
                    </a:p>
                  </a:txBody>
                  <a:tcPr marL="54864" marR="54864" marT="18288" marB="18288" anchor="ctr">
                    <a:solidFill>
                      <a:srgbClr val="2E7D32"/>
                    </a:solidFill>
                  </a:tcPr>
                </a:tc>
                <a:tc>
                  <a:txBody>
                    <a:bodyPr wrap="square"/>
                    <a:lstStyle/>
                    <a:p>
                      <a:pPr algn="ctr">
                        <a:spcBef>
                          <a:spcPts val="0"/>
                        </a:spcBef>
                        <a:spcAft>
                          <a:spcPts val="0"/>
                        </a:spcAft>
                      </a:pPr>
                      <a:r>
                        <a:rPr lang="tr-TR" sz="1600" b="1" i="0">
                          <a:solidFill>
                            <a:srgbClr val="FFFFFF"/>
                          </a:solidFill>
                          <a:latin typeface="Calibri"/>
                        </a:rPr>
                        <a:t>2003 Bem</a:t>
                      </a:r>
                    </a:p>
                  </a:txBody>
                  <a:tcPr marL="54864" marR="54864" marT="18288" marB="18288" anchor="ctr">
                    <a:solidFill>
                      <a:srgbClr val="2E7D32"/>
                    </a:solidFill>
                  </a:tcPr>
                </a:tc>
              </a:tr>
              <a:tr h="548640">
                <a:tc>
                  <a:txBody>
                    <a:bodyPr wrap="square"/>
                    <a:lstStyle/>
                    <a:p>
                      <a:pPr algn="l">
                        <a:spcBef>
                          <a:spcPts val="0"/>
                        </a:spcBef>
                        <a:spcAft>
                          <a:spcPts val="0"/>
                        </a:spcAft>
                      </a:pPr>
                      <a:r>
                        <a:rPr lang="tr-TR" sz="1700" b="0" i="0">
                          <a:solidFill>
                            <a:srgbClr val="262626"/>
                          </a:solidFill>
                          <a:latin typeface="Calibri"/>
                        </a:rPr>
                        <a:t>Büyüklük (magnitüd)</a:t>
                      </a:r>
                    </a:p>
                  </a:txBody>
                  <a:tcPr marL="54864" marR="54864" marT="18288" marB="18288" anchor="ctr">
                    <a:solidFill>
                      <a:srgbClr val="FFFFFF"/>
                    </a:solidFill>
                  </a:tcPr>
                </a:tc>
                <a:tc>
                  <a:txBody>
                    <a:bodyPr wrap="square"/>
                    <a:lstStyle/>
                    <a:p>
                      <a:pPr algn="l">
                        <a:spcBef>
                          <a:spcPts val="0"/>
                        </a:spcBef>
                        <a:spcAft>
                          <a:spcPts val="0"/>
                        </a:spcAft>
                      </a:pPr>
                      <a:r>
                        <a:rPr lang="tr-TR" sz="1700" b="0" i="0">
                          <a:solidFill>
                            <a:srgbClr val="262626"/>
                          </a:solidFill>
                          <a:latin typeface="Calibri"/>
                        </a:rPr>
                        <a:t>8,3</a:t>
                      </a:r>
                    </a:p>
                  </a:txBody>
                  <a:tcPr marL="54864" marR="54864" marT="18288" marB="18288" anchor="ctr">
                    <a:solidFill>
                      <a:srgbClr val="FFFFFF"/>
                    </a:solidFill>
                  </a:tcPr>
                </a:tc>
                <a:tc>
                  <a:txBody>
                    <a:bodyPr wrap="square"/>
                    <a:lstStyle/>
                    <a:p>
                      <a:pPr algn="l">
                        <a:spcBef>
                          <a:spcPts val="0"/>
                        </a:spcBef>
                        <a:spcAft>
                          <a:spcPts val="0"/>
                        </a:spcAft>
                      </a:pPr>
                      <a:r>
                        <a:rPr lang="tr-TR" sz="1700" b="0" i="0">
                          <a:solidFill>
                            <a:srgbClr val="262626"/>
                          </a:solidFill>
                          <a:latin typeface="Calibri"/>
                        </a:rPr>
                        <a:t>6,6</a:t>
                      </a:r>
                    </a:p>
                  </a:txBody>
                  <a:tcPr marL="54864" marR="54864" marT="18288" marB="18288" anchor="ctr">
                    <a:solidFill>
                      <a:srgbClr val="FFFFFF"/>
                    </a:solidFill>
                  </a:tcPr>
                </a:tc>
              </a:tr>
              <a:tr h="548640">
                <a:tc>
                  <a:txBody>
                    <a:bodyPr wrap="square"/>
                    <a:lstStyle/>
                    <a:p>
                      <a:pPr algn="l">
                        <a:spcBef>
                          <a:spcPts val="0"/>
                        </a:spcBef>
                        <a:spcAft>
                          <a:spcPts val="0"/>
                        </a:spcAft>
                      </a:pPr>
                      <a:r>
                        <a:rPr lang="tr-TR" sz="1700" b="0" i="0">
                          <a:solidFill>
                            <a:srgbClr val="262626"/>
                          </a:solidFill>
                          <a:latin typeface="Calibri"/>
                        </a:rPr>
                        <a:t>Derinlik</a:t>
                      </a:r>
                    </a:p>
                  </a:txBody>
                  <a:tcPr marL="54864" marR="54864" marT="18288" marB="18288" anchor="ctr">
                    <a:solidFill>
                      <a:srgbClr val="E3F1E4"/>
                    </a:solidFill>
                  </a:tcPr>
                </a:tc>
                <a:tc>
                  <a:txBody>
                    <a:bodyPr wrap="square"/>
                    <a:lstStyle/>
                    <a:p>
                      <a:pPr algn="l">
                        <a:spcBef>
                          <a:spcPts val="0"/>
                        </a:spcBef>
                        <a:spcAft>
                          <a:spcPts val="0"/>
                        </a:spcAft>
                      </a:pPr>
                      <a:r>
                        <a:rPr lang="tr-TR" sz="1700" b="0" i="0">
                          <a:solidFill>
                            <a:srgbClr val="262626"/>
                          </a:solidFill>
                          <a:latin typeface="Calibri"/>
                        </a:rPr>
                        <a:t>22,4 km</a:t>
                      </a:r>
                    </a:p>
                  </a:txBody>
                  <a:tcPr marL="54864" marR="54864" marT="18288" marB="18288" anchor="ctr">
                    <a:solidFill>
                      <a:srgbClr val="E3F1E4"/>
                    </a:solidFill>
                  </a:tcPr>
                </a:tc>
                <a:tc>
                  <a:txBody>
                    <a:bodyPr wrap="square"/>
                    <a:lstStyle/>
                    <a:p>
                      <a:pPr algn="l">
                        <a:spcBef>
                          <a:spcPts val="0"/>
                        </a:spcBef>
                        <a:spcAft>
                          <a:spcPts val="0"/>
                        </a:spcAft>
                      </a:pPr>
                      <a:r>
                        <a:rPr lang="tr-TR" sz="1700" b="0" i="0">
                          <a:solidFill>
                            <a:srgbClr val="262626"/>
                          </a:solidFill>
                          <a:latin typeface="Calibri"/>
                        </a:rPr>
                        <a:t>8 km</a:t>
                      </a:r>
                    </a:p>
                  </a:txBody>
                  <a:tcPr marL="54864" marR="54864" marT="18288" marB="18288" anchor="ctr">
                    <a:solidFill>
                      <a:srgbClr val="E3F1E4"/>
                    </a:solidFill>
                  </a:tcPr>
                </a:tc>
              </a:tr>
              <a:tr h="548640">
                <a:tc>
                  <a:txBody>
                    <a:bodyPr wrap="square"/>
                    <a:lstStyle/>
                    <a:p>
                      <a:pPr algn="l">
                        <a:spcBef>
                          <a:spcPts val="0"/>
                        </a:spcBef>
                        <a:spcAft>
                          <a:spcPts val="0"/>
                        </a:spcAft>
                      </a:pPr>
                      <a:r>
                        <a:rPr lang="tr-TR" sz="1700" b="0" i="0">
                          <a:solidFill>
                            <a:srgbClr val="262626"/>
                          </a:solidFill>
                          <a:latin typeface="Calibri"/>
                        </a:rPr>
                        <a:t>Süre</a:t>
                      </a:r>
                    </a:p>
                  </a:txBody>
                  <a:tcPr marL="54864" marR="54864" marT="18288" marB="18288" anchor="ctr">
                    <a:solidFill>
                      <a:srgbClr val="FFFFFF"/>
                    </a:solidFill>
                  </a:tcPr>
                </a:tc>
                <a:tc>
                  <a:txBody>
                    <a:bodyPr wrap="square"/>
                    <a:lstStyle/>
                    <a:p>
                      <a:pPr algn="l">
                        <a:spcBef>
                          <a:spcPts val="0"/>
                        </a:spcBef>
                        <a:spcAft>
                          <a:spcPts val="0"/>
                        </a:spcAft>
                      </a:pPr>
                      <a:r>
                        <a:rPr lang="tr-TR" sz="1700" b="0" i="0">
                          <a:solidFill>
                            <a:srgbClr val="262626"/>
                          </a:solidFill>
                          <a:latin typeface="Calibri"/>
                        </a:rPr>
                        <a:t>kitapta yazmaz</a:t>
                      </a:r>
                    </a:p>
                  </a:txBody>
                  <a:tcPr marL="54864" marR="54864" marT="18288" marB="18288" anchor="ctr">
                    <a:solidFill>
                      <a:srgbClr val="FFFFFF"/>
                    </a:solidFill>
                  </a:tcPr>
                </a:tc>
                <a:tc>
                  <a:txBody>
                    <a:bodyPr wrap="square"/>
                    <a:lstStyle/>
                    <a:p>
                      <a:pPr algn="l">
                        <a:spcBef>
                          <a:spcPts val="0"/>
                        </a:spcBef>
                        <a:spcAft>
                          <a:spcPts val="0"/>
                        </a:spcAft>
                      </a:pPr>
                      <a:r>
                        <a:rPr lang="tr-TR" sz="1700" b="0" i="0">
                          <a:solidFill>
                            <a:srgbClr val="262626"/>
                          </a:solidFill>
                          <a:latin typeface="Calibri"/>
                        </a:rPr>
                        <a:t>yaklaşık 3 dakika</a:t>
                      </a:r>
                    </a:p>
                  </a:txBody>
                  <a:tcPr marL="54864" marR="54864" marT="18288" marB="18288" anchor="ctr">
                    <a:solidFill>
                      <a:srgbClr val="FFFFFF"/>
                    </a:solidFill>
                  </a:tcPr>
                </a:tc>
              </a:tr>
              <a:tr h="548640">
                <a:tc>
                  <a:txBody>
                    <a:bodyPr wrap="square"/>
                    <a:lstStyle/>
                    <a:p>
                      <a:pPr algn="l">
                        <a:spcBef>
                          <a:spcPts val="0"/>
                        </a:spcBef>
                        <a:spcAft>
                          <a:spcPts val="0"/>
                        </a:spcAft>
                      </a:pPr>
                      <a:r>
                        <a:rPr lang="tr-TR" sz="1700" b="0" i="0">
                          <a:solidFill>
                            <a:srgbClr val="262626"/>
                          </a:solidFill>
                          <a:latin typeface="Calibri"/>
                        </a:rPr>
                        <a:t>Can kaybı</a:t>
                      </a:r>
                    </a:p>
                  </a:txBody>
                  <a:tcPr marL="54864" marR="54864" marT="18288" marB="18288" anchor="ctr">
                    <a:solidFill>
                      <a:srgbClr val="E3F1E4"/>
                    </a:solidFill>
                  </a:tcPr>
                </a:tc>
                <a:tc>
                  <a:txBody>
                    <a:bodyPr wrap="square"/>
                    <a:lstStyle/>
                    <a:p>
                      <a:pPr algn="l">
                        <a:spcBef>
                          <a:spcPts val="0"/>
                        </a:spcBef>
                        <a:spcAft>
                          <a:spcPts val="0"/>
                        </a:spcAft>
                      </a:pPr>
                      <a:r>
                        <a:rPr lang="tr-TR" sz="1700" b="0" i="0">
                          <a:solidFill>
                            <a:srgbClr val="262626"/>
                          </a:solidFill>
                          <a:latin typeface="Calibri"/>
                        </a:rPr>
                        <a:t>13 kişi</a:t>
                      </a:r>
                    </a:p>
                  </a:txBody>
                  <a:tcPr marL="54864" marR="54864" marT="18288" marB="18288" anchor="ctr">
                    <a:solidFill>
                      <a:srgbClr val="E3F1E4"/>
                    </a:solidFill>
                  </a:tcPr>
                </a:tc>
                <a:tc>
                  <a:txBody>
                    <a:bodyPr wrap="square"/>
                    <a:lstStyle/>
                    <a:p>
                      <a:pPr algn="l">
                        <a:spcBef>
                          <a:spcPts val="0"/>
                        </a:spcBef>
                        <a:spcAft>
                          <a:spcPts val="0"/>
                        </a:spcAft>
                      </a:pPr>
                      <a:r>
                        <a:rPr lang="tr-TR" sz="1700" b="0" i="0">
                          <a:solidFill>
                            <a:srgbClr val="262626"/>
                          </a:solidFill>
                          <a:latin typeface="Calibri"/>
                        </a:rPr>
                        <a:t>yaklaşık 26 bin kişi</a:t>
                      </a:r>
                    </a:p>
                  </a:txBody>
                  <a:tcPr marL="54864" marR="54864" marT="18288" marB="18288" anchor="ctr">
                    <a:solidFill>
                      <a:srgbClr val="E3F1E4"/>
                    </a:solidFill>
                  </a:tcPr>
                </a:tc>
              </a:tr>
              <a:tr h="548640">
                <a:tc>
                  <a:txBody>
                    <a:bodyPr wrap="square"/>
                    <a:lstStyle/>
                    <a:p>
                      <a:pPr algn="l">
                        <a:spcBef>
                          <a:spcPts val="0"/>
                        </a:spcBef>
                        <a:spcAft>
                          <a:spcPts val="0"/>
                        </a:spcAft>
                      </a:pPr>
                      <a:r>
                        <a:rPr lang="tr-TR" sz="1700" b="0" i="0">
                          <a:solidFill>
                            <a:srgbClr val="262626"/>
                          </a:solidFill>
                          <a:latin typeface="Calibri"/>
                        </a:rPr>
                        <a:t>Yapılar</a:t>
                      </a:r>
                    </a:p>
                  </a:txBody>
                  <a:tcPr marL="54864" marR="54864" marT="18288" marB="18288" anchor="ctr">
                    <a:solidFill>
                      <a:srgbClr val="FFFFFF"/>
                    </a:solidFill>
                  </a:tcPr>
                </a:tc>
                <a:tc>
                  <a:txBody>
                    <a:bodyPr wrap="square"/>
                    <a:lstStyle/>
                    <a:p>
                      <a:pPr algn="l">
                        <a:spcBef>
                          <a:spcPts val="0"/>
                        </a:spcBef>
                        <a:spcAft>
                          <a:spcPts val="0"/>
                        </a:spcAft>
                      </a:pPr>
                      <a:r>
                        <a:rPr lang="tr-TR" sz="1700" b="0" i="0">
                          <a:solidFill>
                            <a:srgbClr val="262626"/>
                          </a:solidFill>
                          <a:latin typeface="Calibri"/>
                        </a:rPr>
                        <a:t>179 ev tamamen yıkıldı, 175 ev ağır hasarlı</a:t>
                      </a:r>
                    </a:p>
                  </a:txBody>
                  <a:tcPr marL="54864" marR="54864" marT="18288" marB="18288" anchor="ctr">
                    <a:solidFill>
                      <a:srgbClr val="FFFFFF"/>
                    </a:solidFill>
                  </a:tcPr>
                </a:tc>
                <a:tc>
                  <a:txBody>
                    <a:bodyPr wrap="square"/>
                    <a:lstStyle/>
                    <a:p>
                      <a:pPr algn="l">
                        <a:spcBef>
                          <a:spcPts val="0"/>
                        </a:spcBef>
                        <a:spcAft>
                          <a:spcPts val="0"/>
                        </a:spcAft>
                      </a:pPr>
                      <a:r>
                        <a:rPr lang="tr-TR" sz="1700" b="0" i="0">
                          <a:solidFill>
                            <a:srgbClr val="262626"/>
                          </a:solidFill>
                          <a:latin typeface="Calibri"/>
                        </a:rPr>
                        <a:t>binaların yaklaşık %80'i ve Bem Kalesi yıkıldı</a:t>
                      </a:r>
                    </a:p>
                  </a:txBody>
                  <a:tcPr marL="54864" marR="54864" marT="18288" marB="18288" anchor="ctr">
                    <a:solidFill>
                      <a:srgbClr val="FFFFFF"/>
                    </a:solidFill>
                  </a:tcPr>
                </a:tc>
              </a:tr>
              <a:tr h="548640">
                <a:tc>
                  <a:txBody>
                    <a:bodyPr wrap="square"/>
                    <a:lstStyle/>
                    <a:p>
                      <a:pPr algn="l">
                        <a:spcBef>
                          <a:spcPts val="0"/>
                        </a:spcBef>
                        <a:spcAft>
                          <a:spcPts val="0"/>
                        </a:spcAft>
                      </a:pPr>
                      <a:r>
                        <a:rPr lang="tr-TR" sz="1700" b="0" i="0">
                          <a:solidFill>
                            <a:srgbClr val="262626"/>
                          </a:solidFill>
                          <a:latin typeface="Calibri"/>
                        </a:rPr>
                        <a:t>Diğer etkiler</a:t>
                      </a:r>
                    </a:p>
                  </a:txBody>
                  <a:tcPr marL="54864" marR="54864" marT="18288" marB="18288" anchor="ctr">
                    <a:solidFill>
                      <a:srgbClr val="E3F1E4"/>
                    </a:solidFill>
                  </a:tcPr>
                </a:tc>
                <a:tc>
                  <a:txBody>
                    <a:bodyPr wrap="square"/>
                    <a:lstStyle/>
                    <a:p>
                      <a:pPr algn="l">
                        <a:spcBef>
                          <a:spcPts val="0"/>
                        </a:spcBef>
                        <a:spcAft>
                          <a:spcPts val="0"/>
                        </a:spcAft>
                      </a:pPr>
                      <a:r>
                        <a:rPr lang="tr-TR" sz="1650" b="0" i="0">
                          <a:solidFill>
                            <a:srgbClr val="262626"/>
                          </a:solidFill>
                          <a:latin typeface="Calibri"/>
                        </a:rPr>
                        <a:t>heyelanlar; 4,5 metreyi aşan tsunami dalgaları</a:t>
                      </a:r>
                    </a:p>
                  </a:txBody>
                  <a:tcPr marL="54864" marR="54864" marT="18288" marB="18288" anchor="ctr">
                    <a:solidFill>
                      <a:srgbClr val="E3F1E4"/>
                    </a:solidFill>
                  </a:tcPr>
                </a:tc>
                <a:tc>
                  <a:txBody>
                    <a:bodyPr wrap="square"/>
                    <a:lstStyle/>
                    <a:p>
                      <a:pPr algn="l">
                        <a:spcBef>
                          <a:spcPts val="0"/>
                        </a:spcBef>
                        <a:spcAft>
                          <a:spcPts val="0"/>
                        </a:spcAft>
                      </a:pPr>
                      <a:r>
                        <a:rPr lang="tr-TR" sz="1700" b="0" i="0">
                          <a:solidFill>
                            <a:srgbClr val="262626"/>
                          </a:solidFill>
                          <a:latin typeface="Calibri"/>
                        </a:rPr>
                        <a:t>50 binden fazla yaralı, 90 binin üzerinde evsiz</a:t>
                      </a:r>
                    </a:p>
                  </a:txBody>
                  <a:tcPr marL="54864" marR="54864" marT="18288" marB="18288" anchor="ctr">
                    <a:solidFill>
                      <a:srgbClr val="E3F1E4"/>
                    </a:solidFill>
                  </a:tcPr>
                </a:tc>
              </a:tr>
            </a:tbl>
          </a:graphicData>
        </a:graphic>
      </p:graphicFrame>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171</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16 / 254</a:t>
            </a:r>
          </a:p>
        </p:txBody>
      </p:sp>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Konuya Başlarken 2. soru</a:t>
            </a:r>
          </a:p>
        </p:txBody>
      </p:sp>
      <p:sp>
        <p:nvSpPr>
          <p:cNvPr id="5" name="Rounded Rectangle 4"/>
          <p:cNvSpPr/>
          <p:nvPr/>
        </p:nvSpPr>
        <p:spPr>
          <a:xfrm>
            <a:off x="9555480" y="201168"/>
            <a:ext cx="2221992" cy="475488"/>
          </a:xfrm>
          <a:prstGeom prst="roundRect">
            <a:avLst>
              <a:gd name="adj" fmla="val 50000"/>
            </a:avLst>
          </a:prstGeom>
          <a:solidFill>
            <a:srgbClr val="A43E2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İKİLİ</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800" b="1" i="0">
                <a:solidFill>
                  <a:srgbClr val="262626"/>
                </a:solidFill>
                <a:latin typeface="Calibri"/>
              </a:rPr>
              <a:t>2. İki farklı yerde yaşanan bu depremlerin etkilerinin farklılık göstermesinde ülkelerin afetle mücadele stratejilerindeki farklılıklar etkili midir? Açıklayınız.</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171</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17 / 254</a:t>
            </a:r>
          </a:p>
        </p:txBody>
      </p:sp>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Konuya Başlarken 2. soru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05156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2. İki farklı yerde yaşanan bu depremlerin etkilerinin farklılık göstermesinde ülkelerin afetle mücadele stratejilerindeki farklılıklar etkili midir? Açıklayınız.</a:t>
            </a:r>
          </a:p>
        </p:txBody>
      </p:sp>
      <p:sp>
        <p:nvSpPr>
          <p:cNvPr id="7" name="Rounded Rectangle 6"/>
          <p:cNvSpPr/>
          <p:nvPr/>
        </p:nvSpPr>
        <p:spPr>
          <a:xfrm>
            <a:off x="502920" y="2450592"/>
            <a:ext cx="11185855" cy="374904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450592"/>
            <a:ext cx="109728" cy="3749040"/>
          </a:xfrm>
          <a:prstGeom prst="rect">
            <a:avLst/>
          </a:prstGeom>
          <a:solidFill>
            <a:srgbClr val="2E7D32"/>
          </a:solidFill>
          <a:ln>
            <a:noFill/>
          </a:ln>
          <a:effectLst/>
        </p:spPr>
        <p:txBody>
          <a:bodyPr rtlCol="0" anchor="ctr"/>
          <a:lstStyle/>
          <a:p/>
        </p:txBody>
      </p:sp>
      <p:sp>
        <p:nvSpPr>
          <p:cNvPr id="9" name="TextBox 8"/>
          <p:cNvSpPr txBox="1"/>
          <p:nvPr/>
        </p:nvSpPr>
        <p:spPr>
          <a:xfrm>
            <a:off x="731520" y="2505456"/>
            <a:ext cx="10865815" cy="3639312"/>
          </a:xfrm>
          <a:prstGeom prst="rect">
            <a:avLst/>
          </a:prstGeom>
          <a:noFill/>
        </p:spPr>
        <p:txBody>
          <a:bodyPr wrap="square" anchor="ctr" lIns="73152" rIns="73152" tIns="36576" bIns="36576">
            <a:noAutofit/>
          </a:bodyPr>
          <a:lstStyle/>
          <a:p>
            <a:pPr algn="l">
              <a:spcBef>
                <a:spcPts val="0"/>
              </a:spcBef>
              <a:spcAft>
                <a:spcPts val="400"/>
              </a:spcAft>
            </a:pPr>
            <a:r>
              <a:rPr lang="tr-TR" sz="2000" b="1" i="0">
                <a:solidFill>
                  <a:srgbClr val="2E7D32"/>
                </a:solidFill>
                <a:latin typeface="Calibri"/>
              </a:rPr>
              <a:t>Örnek cevap</a:t>
            </a:r>
          </a:p>
          <a:p>
            <a:pPr algn="l" marL="248620" indent="-248620">
              <a:spcBef>
                <a:spcPts val="0"/>
              </a:spcBef>
              <a:spcAft>
                <a:spcPts val="500"/>
              </a:spcAft>
            </a:pPr>
            <a:r>
              <a:rPr lang="tr-TR" sz="2000" b="1" i="0">
                <a:solidFill>
                  <a:srgbClr val="2C6696"/>
                </a:solidFill>
                <a:latin typeface="Calibri"/>
              </a:rPr>
              <a:t>•  </a:t>
            </a:r>
            <a:r>
              <a:rPr lang="tr-TR" sz="2000" b="0" i="0">
                <a:solidFill>
                  <a:srgbClr val="262626"/>
                </a:solidFill>
                <a:latin typeface="Calibri"/>
              </a:rPr>
              <a:t>Etkili olabilir: daha büyük olan Şili depreminde 13 kişi, daha küçük olan Bem depreminde yaklaşık 26 bin kişi hayatını kaybetti. Aynı doğa olayı farklı yerleşmeleri farklı etkiler.</a:t>
            </a:r>
          </a:p>
          <a:p>
            <a:pPr algn="l" marL="248620" indent="-248620">
              <a:spcBef>
                <a:spcPts val="0"/>
              </a:spcBef>
              <a:spcAft>
                <a:spcPts val="500"/>
              </a:spcAft>
            </a:pPr>
            <a:r>
              <a:rPr lang="tr-TR" sz="2000" b="1" i="0">
                <a:solidFill>
                  <a:srgbClr val="2C6696"/>
                </a:solidFill>
                <a:latin typeface="Calibri"/>
              </a:rPr>
              <a:t>•  </a:t>
            </a:r>
            <a:r>
              <a:rPr lang="tr-TR" sz="2000" b="0" i="0">
                <a:solidFill>
                  <a:srgbClr val="262626"/>
                </a:solidFill>
                <a:latin typeface="Calibri"/>
              </a:rPr>
              <a:t>Bem'de binaların yaklaşık %80'i yıkıldı: yapılar depreme dayanıklı değildi. Dayanıklı mimari, yer seçimi ve erken uyarı gibi önlemler zararı en aza indirir (s. 171).</a:t>
            </a:r>
          </a:p>
          <a:p>
            <a:pPr algn="l" marL="248620" indent="-248620">
              <a:spcBef>
                <a:spcPts val="0"/>
              </a:spcBef>
              <a:spcAft>
                <a:spcPts val="0"/>
              </a:spcAft>
            </a:pPr>
            <a:r>
              <a:rPr lang="tr-TR" sz="2000" b="1" i="0">
                <a:solidFill>
                  <a:srgbClr val="2C6696"/>
                </a:solidFill>
                <a:latin typeface="Calibri"/>
              </a:rPr>
              <a:t>•  </a:t>
            </a:r>
            <a:r>
              <a:rPr lang="tr-TR" sz="2000" b="0" i="0">
                <a:solidFill>
                  <a:srgbClr val="262626"/>
                </a:solidFill>
                <a:latin typeface="Calibri"/>
              </a:rPr>
              <a:t>Başka etkenler de var: Bem depreminin merkez üssü kentin kendisi ve derinliği 8 km; Şili'de deprem Coquimbo yakınlarında, 22,4 km derinlikte.</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171</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18 / 254</a:t>
            </a:r>
          </a:p>
        </p:txBody>
      </p:sp>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Afetler dünyaya dengeli dağılmaz</a:t>
            </a:r>
          </a:p>
        </p:txBody>
      </p:sp>
      <p:sp>
        <p:nvSpPr>
          <p:cNvPr id="5" name="Rounded Rectangle 4"/>
          <p:cNvSpPr/>
          <p:nvPr/>
        </p:nvSpPr>
        <p:spPr>
          <a:xfrm>
            <a:off x="9555480" y="201168"/>
            <a:ext cx="2221992" cy="475488"/>
          </a:xfrm>
          <a:prstGeom prst="roundRect">
            <a:avLst>
              <a:gd name="adj" fmla="val 50000"/>
            </a:avLst>
          </a:prstGeom>
          <a:solidFill>
            <a:srgbClr val="A43E2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6.1</a:t>
            </a:r>
          </a:p>
        </p:txBody>
      </p:sp>
      <p:sp>
        <p:nvSpPr>
          <p:cNvPr id="6" name="Rounded Rectangle 5"/>
          <p:cNvSpPr/>
          <p:nvPr/>
        </p:nvSpPr>
        <p:spPr>
          <a:xfrm>
            <a:off x="502920" y="1261872"/>
            <a:ext cx="11185855" cy="1051560"/>
          </a:xfrm>
          <a:prstGeom prst="roundRect">
            <a:avLst>
              <a:gd name="adj" fmla="val 8000"/>
            </a:avLst>
          </a:prstGeom>
          <a:solidFill>
            <a:srgbClr val="F0F0F0"/>
          </a:solidFill>
          <a:ln>
            <a:noFill/>
          </a:ln>
          <a:effectLst/>
        </p:spPr>
        <p:txBody>
          <a:bodyPr rtlCol="0" anchor="ctr"/>
          <a:lstStyle/>
          <a:p/>
        </p:txBody>
      </p:sp>
      <p:sp>
        <p:nvSpPr>
          <p:cNvPr id="7" name="Rectangle 6"/>
          <p:cNvSpPr/>
          <p:nvPr/>
        </p:nvSpPr>
        <p:spPr>
          <a:xfrm>
            <a:off x="502920" y="1261872"/>
            <a:ext cx="118872" cy="1051560"/>
          </a:xfrm>
          <a:prstGeom prst="rect">
            <a:avLst/>
          </a:prstGeom>
          <a:solidFill>
            <a:srgbClr val="A43E2A"/>
          </a:solidFill>
          <a:ln>
            <a:noFill/>
          </a:ln>
          <a:effectLst/>
        </p:spPr>
        <p:txBody>
          <a:bodyPr rtlCol="0" anchor="ctr"/>
          <a:lstStyle/>
          <a:p/>
        </p:txBody>
      </p:sp>
      <p:sp>
        <p:nvSpPr>
          <p:cNvPr id="8" name="TextBox 7"/>
          <p:cNvSpPr txBox="1"/>
          <p:nvPr/>
        </p:nvSpPr>
        <p:spPr>
          <a:xfrm>
            <a:off x="777240" y="1261872"/>
            <a:ext cx="10774375" cy="1051560"/>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Dünya üzerinde her yıl farklı türde, çok sayıda afet meydana gelmektedir ve bu afetler dünya genelinde dengeli dağılmamaktadır.</a:t>
            </a:r>
          </a:p>
        </p:txBody>
      </p:sp>
      <p:sp>
        <p:nvSpPr>
          <p:cNvPr id="9" name="Rounded Rectangle 8"/>
          <p:cNvSpPr/>
          <p:nvPr/>
        </p:nvSpPr>
        <p:spPr>
          <a:xfrm>
            <a:off x="502920" y="2496312"/>
            <a:ext cx="2127443" cy="2103120"/>
          </a:xfrm>
          <a:prstGeom prst="roundRect">
            <a:avLst>
              <a:gd name="adj" fmla="val 5000"/>
            </a:avLst>
          </a:prstGeom>
          <a:solidFill>
            <a:srgbClr val="F0F0F0"/>
          </a:solidFill>
          <a:ln>
            <a:noFill/>
          </a:ln>
          <a:effectLst/>
        </p:spPr>
        <p:txBody>
          <a:bodyPr rtlCol="0" anchor="ctr"/>
          <a:lstStyle/>
          <a:p/>
        </p:txBody>
      </p:sp>
      <p:sp>
        <p:nvSpPr>
          <p:cNvPr id="10" name="Rounded Rectangle 9"/>
          <p:cNvSpPr/>
          <p:nvPr/>
        </p:nvSpPr>
        <p:spPr>
          <a:xfrm>
            <a:off x="502920" y="2496312"/>
            <a:ext cx="2127443" cy="530352"/>
          </a:xfrm>
          <a:prstGeom prst="roundRect">
            <a:avLst>
              <a:gd name="adj" fmla="val 25000"/>
            </a:avLst>
          </a:prstGeom>
          <a:solidFill>
            <a:srgbClr val="A43E2A"/>
          </a:solidFill>
          <a:ln>
            <a:noFill/>
          </a:ln>
          <a:effectLst/>
        </p:spPr>
        <p:txBody>
          <a:bodyPr rtlCol="0" anchor="ctr"/>
          <a:lstStyle/>
          <a:p/>
        </p:txBody>
      </p:sp>
      <p:sp>
        <p:nvSpPr>
          <p:cNvPr id="11" name="Rectangle 10"/>
          <p:cNvSpPr/>
          <p:nvPr/>
        </p:nvSpPr>
        <p:spPr>
          <a:xfrm>
            <a:off x="502920" y="2761488"/>
            <a:ext cx="2127443" cy="265176"/>
          </a:xfrm>
          <a:prstGeom prst="rect">
            <a:avLst/>
          </a:prstGeom>
          <a:solidFill>
            <a:srgbClr val="A43E2A"/>
          </a:solidFill>
          <a:ln>
            <a:noFill/>
          </a:ln>
          <a:effectLst/>
        </p:spPr>
        <p:txBody>
          <a:bodyPr rtlCol="0" anchor="ctr"/>
          <a:lstStyle/>
          <a:p/>
        </p:txBody>
      </p:sp>
      <p:sp>
        <p:nvSpPr>
          <p:cNvPr id="12" name="TextBox 11"/>
          <p:cNvSpPr txBox="1"/>
          <p:nvPr/>
        </p:nvSpPr>
        <p:spPr>
          <a:xfrm>
            <a:off x="594360" y="2496312"/>
            <a:ext cx="1944563" cy="530352"/>
          </a:xfrm>
          <a:prstGeom prst="rect">
            <a:avLst/>
          </a:prstGeom>
          <a:noFill/>
        </p:spPr>
        <p:txBody>
          <a:bodyPr wrap="square" anchor="ctr" lIns="73152" rIns="73152" tIns="36576" bIns="36576">
            <a:noAutofit/>
          </a:bodyPr>
          <a:lstStyle/>
          <a:p>
            <a:pPr algn="l">
              <a:spcBef>
                <a:spcPts val="0"/>
              </a:spcBef>
              <a:spcAft>
                <a:spcPts val="0"/>
              </a:spcAft>
            </a:pPr>
            <a:r>
              <a:rPr lang="tr-TR" sz="1800" b="1" i="0">
                <a:solidFill>
                  <a:srgbClr val="FFFFFF"/>
                </a:solidFill>
                <a:latin typeface="Calibri"/>
              </a:rPr>
              <a:t>Güneydoğu Asya</a:t>
            </a:r>
          </a:p>
        </p:txBody>
      </p:sp>
      <p:sp>
        <p:nvSpPr>
          <p:cNvPr id="13" name="TextBox 12"/>
          <p:cNvSpPr txBox="1"/>
          <p:nvPr/>
        </p:nvSpPr>
        <p:spPr>
          <a:xfrm>
            <a:off x="612648" y="3099816"/>
            <a:ext cx="1907987" cy="142646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deprem, tsunami, volkanik püskürmeler</a:t>
            </a:r>
          </a:p>
        </p:txBody>
      </p:sp>
      <p:sp>
        <p:nvSpPr>
          <p:cNvPr id="14" name="Rounded Rectangle 13"/>
          <p:cNvSpPr/>
          <p:nvPr/>
        </p:nvSpPr>
        <p:spPr>
          <a:xfrm>
            <a:off x="2767523" y="2496312"/>
            <a:ext cx="2127443" cy="2103120"/>
          </a:xfrm>
          <a:prstGeom prst="roundRect">
            <a:avLst>
              <a:gd name="adj" fmla="val 5000"/>
            </a:avLst>
          </a:prstGeom>
          <a:solidFill>
            <a:srgbClr val="F0F0F0"/>
          </a:solidFill>
          <a:ln>
            <a:noFill/>
          </a:ln>
          <a:effectLst/>
        </p:spPr>
        <p:txBody>
          <a:bodyPr rtlCol="0" anchor="ctr"/>
          <a:lstStyle/>
          <a:p/>
        </p:txBody>
      </p:sp>
      <p:sp>
        <p:nvSpPr>
          <p:cNvPr id="15" name="Rounded Rectangle 14"/>
          <p:cNvSpPr/>
          <p:nvPr/>
        </p:nvSpPr>
        <p:spPr>
          <a:xfrm>
            <a:off x="2767523" y="2496312"/>
            <a:ext cx="2127443" cy="530352"/>
          </a:xfrm>
          <a:prstGeom prst="roundRect">
            <a:avLst>
              <a:gd name="adj" fmla="val 25000"/>
            </a:avLst>
          </a:prstGeom>
          <a:solidFill>
            <a:srgbClr val="4F4F4F"/>
          </a:solidFill>
          <a:ln>
            <a:noFill/>
          </a:ln>
          <a:effectLst/>
        </p:spPr>
        <p:txBody>
          <a:bodyPr rtlCol="0" anchor="ctr"/>
          <a:lstStyle/>
          <a:p/>
        </p:txBody>
      </p:sp>
      <p:sp>
        <p:nvSpPr>
          <p:cNvPr id="16" name="Rectangle 15"/>
          <p:cNvSpPr/>
          <p:nvPr/>
        </p:nvSpPr>
        <p:spPr>
          <a:xfrm>
            <a:off x="2767523" y="2761488"/>
            <a:ext cx="2127443" cy="265176"/>
          </a:xfrm>
          <a:prstGeom prst="rect">
            <a:avLst/>
          </a:prstGeom>
          <a:solidFill>
            <a:srgbClr val="4F4F4F"/>
          </a:solidFill>
          <a:ln>
            <a:noFill/>
          </a:ln>
          <a:effectLst/>
        </p:spPr>
        <p:txBody>
          <a:bodyPr rtlCol="0" anchor="ctr"/>
          <a:lstStyle/>
          <a:p/>
        </p:txBody>
      </p:sp>
      <p:sp>
        <p:nvSpPr>
          <p:cNvPr id="17" name="TextBox 16"/>
          <p:cNvSpPr txBox="1"/>
          <p:nvPr/>
        </p:nvSpPr>
        <p:spPr>
          <a:xfrm>
            <a:off x="2858963" y="2496312"/>
            <a:ext cx="1944563" cy="530352"/>
          </a:xfrm>
          <a:prstGeom prst="rect">
            <a:avLst/>
          </a:prstGeom>
          <a:noFill/>
        </p:spPr>
        <p:txBody>
          <a:bodyPr wrap="square" anchor="ctr" lIns="73152" rIns="73152" tIns="36576" bIns="36576">
            <a:noAutofit/>
          </a:bodyPr>
          <a:lstStyle/>
          <a:p>
            <a:pPr algn="l">
              <a:spcBef>
                <a:spcPts val="0"/>
              </a:spcBef>
              <a:spcAft>
                <a:spcPts val="0"/>
              </a:spcAft>
            </a:pPr>
            <a:r>
              <a:rPr lang="tr-TR" sz="1800" b="1" i="0">
                <a:solidFill>
                  <a:srgbClr val="FFFFFF"/>
                </a:solidFill>
                <a:latin typeface="Calibri"/>
              </a:rPr>
              <a:t>Güney Asya</a:t>
            </a:r>
          </a:p>
        </p:txBody>
      </p:sp>
      <p:sp>
        <p:nvSpPr>
          <p:cNvPr id="18" name="TextBox 17"/>
          <p:cNvSpPr txBox="1"/>
          <p:nvPr/>
        </p:nvSpPr>
        <p:spPr>
          <a:xfrm>
            <a:off x="2877251" y="3099816"/>
            <a:ext cx="1907987" cy="142646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su baskınları</a:t>
            </a:r>
          </a:p>
        </p:txBody>
      </p:sp>
      <p:sp>
        <p:nvSpPr>
          <p:cNvPr id="19" name="Rounded Rectangle 18"/>
          <p:cNvSpPr/>
          <p:nvPr/>
        </p:nvSpPr>
        <p:spPr>
          <a:xfrm>
            <a:off x="5032126" y="2496312"/>
            <a:ext cx="2127443" cy="2103120"/>
          </a:xfrm>
          <a:prstGeom prst="roundRect">
            <a:avLst>
              <a:gd name="adj" fmla="val 5000"/>
            </a:avLst>
          </a:prstGeom>
          <a:solidFill>
            <a:srgbClr val="F0F0F0"/>
          </a:solidFill>
          <a:ln>
            <a:noFill/>
          </a:ln>
          <a:effectLst/>
        </p:spPr>
        <p:txBody>
          <a:bodyPr rtlCol="0" anchor="ctr"/>
          <a:lstStyle/>
          <a:p/>
        </p:txBody>
      </p:sp>
      <p:sp>
        <p:nvSpPr>
          <p:cNvPr id="20" name="Rounded Rectangle 19"/>
          <p:cNvSpPr/>
          <p:nvPr/>
        </p:nvSpPr>
        <p:spPr>
          <a:xfrm>
            <a:off x="5032126" y="2496312"/>
            <a:ext cx="2127443" cy="530352"/>
          </a:xfrm>
          <a:prstGeom prst="roundRect">
            <a:avLst>
              <a:gd name="adj" fmla="val 25000"/>
            </a:avLst>
          </a:prstGeom>
          <a:solidFill>
            <a:srgbClr val="A43E2A"/>
          </a:solidFill>
          <a:ln>
            <a:noFill/>
          </a:ln>
          <a:effectLst/>
        </p:spPr>
        <p:txBody>
          <a:bodyPr rtlCol="0" anchor="ctr"/>
          <a:lstStyle/>
          <a:p/>
        </p:txBody>
      </p:sp>
      <p:sp>
        <p:nvSpPr>
          <p:cNvPr id="21" name="Rectangle 20"/>
          <p:cNvSpPr/>
          <p:nvPr/>
        </p:nvSpPr>
        <p:spPr>
          <a:xfrm>
            <a:off x="5032126" y="2761488"/>
            <a:ext cx="2127443" cy="265176"/>
          </a:xfrm>
          <a:prstGeom prst="rect">
            <a:avLst/>
          </a:prstGeom>
          <a:solidFill>
            <a:srgbClr val="A43E2A"/>
          </a:solidFill>
          <a:ln>
            <a:noFill/>
          </a:ln>
          <a:effectLst/>
        </p:spPr>
        <p:txBody>
          <a:bodyPr rtlCol="0" anchor="ctr"/>
          <a:lstStyle/>
          <a:p/>
        </p:txBody>
      </p:sp>
      <p:sp>
        <p:nvSpPr>
          <p:cNvPr id="22" name="TextBox 21"/>
          <p:cNvSpPr txBox="1"/>
          <p:nvPr/>
        </p:nvSpPr>
        <p:spPr>
          <a:xfrm>
            <a:off x="5123566" y="2496312"/>
            <a:ext cx="1944563" cy="530352"/>
          </a:xfrm>
          <a:prstGeom prst="rect">
            <a:avLst/>
          </a:prstGeom>
          <a:noFill/>
        </p:spPr>
        <p:txBody>
          <a:bodyPr wrap="square" anchor="ctr" lIns="73152" rIns="73152" tIns="36576" bIns="36576">
            <a:noAutofit/>
          </a:bodyPr>
          <a:lstStyle/>
          <a:p>
            <a:pPr algn="l">
              <a:spcBef>
                <a:spcPts val="0"/>
              </a:spcBef>
              <a:spcAft>
                <a:spcPts val="0"/>
              </a:spcAft>
            </a:pPr>
            <a:r>
              <a:rPr lang="tr-TR" sz="1800" b="1" i="0">
                <a:solidFill>
                  <a:srgbClr val="FFFFFF"/>
                </a:solidFill>
                <a:latin typeface="Calibri"/>
              </a:rPr>
              <a:t>Orta Amerika</a:t>
            </a:r>
          </a:p>
        </p:txBody>
      </p:sp>
      <p:sp>
        <p:nvSpPr>
          <p:cNvPr id="23" name="TextBox 22"/>
          <p:cNvSpPr txBox="1"/>
          <p:nvPr/>
        </p:nvSpPr>
        <p:spPr>
          <a:xfrm>
            <a:off x="5141854" y="3099816"/>
            <a:ext cx="1907987" cy="142646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kasırgalar</a:t>
            </a:r>
          </a:p>
        </p:txBody>
      </p:sp>
      <p:sp>
        <p:nvSpPr>
          <p:cNvPr id="24" name="Rounded Rectangle 23"/>
          <p:cNvSpPr/>
          <p:nvPr/>
        </p:nvSpPr>
        <p:spPr>
          <a:xfrm>
            <a:off x="7296729" y="2496312"/>
            <a:ext cx="2127443" cy="2103120"/>
          </a:xfrm>
          <a:prstGeom prst="roundRect">
            <a:avLst>
              <a:gd name="adj" fmla="val 5000"/>
            </a:avLst>
          </a:prstGeom>
          <a:solidFill>
            <a:srgbClr val="F0F0F0"/>
          </a:solidFill>
          <a:ln>
            <a:noFill/>
          </a:ln>
          <a:effectLst/>
        </p:spPr>
        <p:txBody>
          <a:bodyPr rtlCol="0" anchor="ctr"/>
          <a:lstStyle/>
          <a:p/>
        </p:txBody>
      </p:sp>
      <p:sp>
        <p:nvSpPr>
          <p:cNvPr id="25" name="Rounded Rectangle 24"/>
          <p:cNvSpPr/>
          <p:nvPr/>
        </p:nvSpPr>
        <p:spPr>
          <a:xfrm>
            <a:off x="7296729" y="2496312"/>
            <a:ext cx="2127443" cy="530352"/>
          </a:xfrm>
          <a:prstGeom prst="roundRect">
            <a:avLst>
              <a:gd name="adj" fmla="val 25000"/>
            </a:avLst>
          </a:prstGeom>
          <a:solidFill>
            <a:srgbClr val="4F4F4F"/>
          </a:solidFill>
          <a:ln>
            <a:noFill/>
          </a:ln>
          <a:effectLst/>
        </p:spPr>
        <p:txBody>
          <a:bodyPr rtlCol="0" anchor="ctr"/>
          <a:lstStyle/>
          <a:p/>
        </p:txBody>
      </p:sp>
      <p:sp>
        <p:nvSpPr>
          <p:cNvPr id="26" name="Rectangle 25"/>
          <p:cNvSpPr/>
          <p:nvPr/>
        </p:nvSpPr>
        <p:spPr>
          <a:xfrm>
            <a:off x="7296729" y="2761488"/>
            <a:ext cx="2127443" cy="265176"/>
          </a:xfrm>
          <a:prstGeom prst="rect">
            <a:avLst/>
          </a:prstGeom>
          <a:solidFill>
            <a:srgbClr val="4F4F4F"/>
          </a:solidFill>
          <a:ln>
            <a:noFill/>
          </a:ln>
          <a:effectLst/>
        </p:spPr>
        <p:txBody>
          <a:bodyPr rtlCol="0" anchor="ctr"/>
          <a:lstStyle/>
          <a:p/>
        </p:txBody>
      </p:sp>
      <p:sp>
        <p:nvSpPr>
          <p:cNvPr id="27" name="TextBox 26"/>
          <p:cNvSpPr txBox="1"/>
          <p:nvPr/>
        </p:nvSpPr>
        <p:spPr>
          <a:xfrm>
            <a:off x="7388169" y="2496312"/>
            <a:ext cx="1944563" cy="530352"/>
          </a:xfrm>
          <a:prstGeom prst="rect">
            <a:avLst/>
          </a:prstGeom>
          <a:noFill/>
        </p:spPr>
        <p:txBody>
          <a:bodyPr wrap="square" anchor="ctr" lIns="73152" rIns="73152" tIns="36576" bIns="36576">
            <a:noAutofit/>
          </a:bodyPr>
          <a:lstStyle/>
          <a:p>
            <a:pPr algn="l">
              <a:spcBef>
                <a:spcPts val="0"/>
              </a:spcBef>
              <a:spcAft>
                <a:spcPts val="0"/>
              </a:spcAft>
            </a:pPr>
            <a:r>
              <a:rPr lang="tr-TR" sz="1800" b="1" i="0">
                <a:solidFill>
                  <a:srgbClr val="FFFFFF"/>
                </a:solidFill>
                <a:latin typeface="Calibri"/>
              </a:rPr>
              <a:t>Kuzey Afrika</a:t>
            </a:r>
          </a:p>
        </p:txBody>
      </p:sp>
      <p:sp>
        <p:nvSpPr>
          <p:cNvPr id="28" name="TextBox 27"/>
          <p:cNvSpPr txBox="1"/>
          <p:nvPr/>
        </p:nvSpPr>
        <p:spPr>
          <a:xfrm>
            <a:off x="7406457" y="3099816"/>
            <a:ext cx="1907987" cy="142646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kuraklık</a:t>
            </a:r>
          </a:p>
        </p:txBody>
      </p:sp>
      <p:sp>
        <p:nvSpPr>
          <p:cNvPr id="29" name="Rounded Rectangle 28"/>
          <p:cNvSpPr/>
          <p:nvPr/>
        </p:nvSpPr>
        <p:spPr>
          <a:xfrm>
            <a:off x="9561332" y="2496312"/>
            <a:ext cx="2127443" cy="2103120"/>
          </a:xfrm>
          <a:prstGeom prst="roundRect">
            <a:avLst>
              <a:gd name="adj" fmla="val 5000"/>
            </a:avLst>
          </a:prstGeom>
          <a:solidFill>
            <a:srgbClr val="F0F0F0"/>
          </a:solidFill>
          <a:ln>
            <a:noFill/>
          </a:ln>
          <a:effectLst/>
        </p:spPr>
        <p:txBody>
          <a:bodyPr rtlCol="0" anchor="ctr"/>
          <a:lstStyle/>
          <a:p/>
        </p:txBody>
      </p:sp>
      <p:sp>
        <p:nvSpPr>
          <p:cNvPr id="30" name="Rounded Rectangle 29"/>
          <p:cNvSpPr/>
          <p:nvPr/>
        </p:nvSpPr>
        <p:spPr>
          <a:xfrm>
            <a:off x="9561332" y="2496312"/>
            <a:ext cx="2127443" cy="530352"/>
          </a:xfrm>
          <a:prstGeom prst="roundRect">
            <a:avLst>
              <a:gd name="adj" fmla="val 25000"/>
            </a:avLst>
          </a:prstGeom>
          <a:solidFill>
            <a:srgbClr val="A43E2A"/>
          </a:solidFill>
          <a:ln>
            <a:noFill/>
          </a:ln>
          <a:effectLst/>
        </p:spPr>
        <p:txBody>
          <a:bodyPr rtlCol="0" anchor="ctr"/>
          <a:lstStyle/>
          <a:p/>
        </p:txBody>
      </p:sp>
      <p:sp>
        <p:nvSpPr>
          <p:cNvPr id="31" name="Rectangle 30"/>
          <p:cNvSpPr/>
          <p:nvPr/>
        </p:nvSpPr>
        <p:spPr>
          <a:xfrm>
            <a:off x="9561332" y="2761488"/>
            <a:ext cx="2127443" cy="265176"/>
          </a:xfrm>
          <a:prstGeom prst="rect">
            <a:avLst/>
          </a:prstGeom>
          <a:solidFill>
            <a:srgbClr val="A43E2A"/>
          </a:solidFill>
          <a:ln>
            <a:noFill/>
          </a:ln>
          <a:effectLst/>
        </p:spPr>
        <p:txBody>
          <a:bodyPr rtlCol="0" anchor="ctr"/>
          <a:lstStyle/>
          <a:p/>
        </p:txBody>
      </p:sp>
      <p:sp>
        <p:nvSpPr>
          <p:cNvPr id="32" name="TextBox 31"/>
          <p:cNvSpPr txBox="1"/>
          <p:nvPr/>
        </p:nvSpPr>
        <p:spPr>
          <a:xfrm>
            <a:off x="9652772" y="2496312"/>
            <a:ext cx="1944563" cy="530352"/>
          </a:xfrm>
          <a:prstGeom prst="rect">
            <a:avLst/>
          </a:prstGeom>
          <a:noFill/>
        </p:spPr>
        <p:txBody>
          <a:bodyPr wrap="square" anchor="ctr" lIns="73152" rIns="73152" tIns="36576" bIns="36576">
            <a:noAutofit/>
          </a:bodyPr>
          <a:lstStyle/>
          <a:p>
            <a:pPr algn="l">
              <a:spcBef>
                <a:spcPts val="0"/>
              </a:spcBef>
              <a:spcAft>
                <a:spcPts val="0"/>
              </a:spcAft>
            </a:pPr>
            <a:r>
              <a:rPr lang="tr-TR" sz="1800" b="1" i="0">
                <a:solidFill>
                  <a:srgbClr val="FFFFFF"/>
                </a:solidFill>
                <a:latin typeface="Calibri"/>
              </a:rPr>
              <a:t>Akdeniz çevresi</a:t>
            </a:r>
          </a:p>
        </p:txBody>
      </p:sp>
      <p:sp>
        <p:nvSpPr>
          <p:cNvPr id="33" name="TextBox 32"/>
          <p:cNvSpPr txBox="1"/>
          <p:nvPr/>
        </p:nvSpPr>
        <p:spPr>
          <a:xfrm>
            <a:off x="9671060" y="3099816"/>
            <a:ext cx="1907987" cy="142646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orman yangınları, deprem ve heyelanlar</a:t>
            </a:r>
          </a:p>
        </p:txBody>
      </p:sp>
      <p:sp>
        <p:nvSpPr>
          <p:cNvPr id="34" name="Rounded Rectangle 33"/>
          <p:cNvSpPr/>
          <p:nvPr/>
        </p:nvSpPr>
        <p:spPr>
          <a:xfrm>
            <a:off x="502920" y="4828032"/>
            <a:ext cx="11185855" cy="1371600"/>
          </a:xfrm>
          <a:prstGeom prst="roundRect">
            <a:avLst>
              <a:gd name="adj" fmla="val 8000"/>
            </a:avLst>
          </a:prstGeom>
          <a:solidFill>
            <a:srgbClr val="F0F0F0"/>
          </a:solidFill>
          <a:ln>
            <a:noFill/>
          </a:ln>
          <a:effectLst/>
        </p:spPr>
        <p:txBody>
          <a:bodyPr rtlCol="0" anchor="ctr"/>
          <a:lstStyle/>
          <a:p/>
        </p:txBody>
      </p:sp>
      <p:sp>
        <p:nvSpPr>
          <p:cNvPr id="35" name="Rectangle 34"/>
          <p:cNvSpPr/>
          <p:nvPr/>
        </p:nvSpPr>
        <p:spPr>
          <a:xfrm>
            <a:off x="502920" y="4828032"/>
            <a:ext cx="118872" cy="1371600"/>
          </a:xfrm>
          <a:prstGeom prst="rect">
            <a:avLst/>
          </a:prstGeom>
          <a:solidFill>
            <a:srgbClr val="4F4F4F"/>
          </a:solidFill>
          <a:ln>
            <a:noFill/>
          </a:ln>
          <a:effectLst/>
        </p:spPr>
        <p:txBody>
          <a:bodyPr rtlCol="0" anchor="ctr"/>
          <a:lstStyle/>
          <a:p/>
        </p:txBody>
      </p:sp>
      <p:sp>
        <p:nvSpPr>
          <p:cNvPr id="36" name="TextBox 35"/>
          <p:cNvSpPr txBox="1"/>
          <p:nvPr/>
        </p:nvSpPr>
        <p:spPr>
          <a:xfrm>
            <a:off x="777240" y="4828032"/>
            <a:ext cx="10774375" cy="1371600"/>
          </a:xfrm>
          <a:prstGeom prst="rect">
            <a:avLst/>
          </a:prstGeom>
          <a:noFill/>
        </p:spPr>
        <p:txBody>
          <a:bodyPr wrap="square" anchor="ctr" lIns="73152" rIns="73152" tIns="36576" bIns="36576">
            <a:noAutofit/>
          </a:bodyPr>
          <a:lstStyle/>
          <a:p>
            <a:pPr algn="l">
              <a:spcBef>
                <a:spcPts val="0"/>
              </a:spcBef>
              <a:spcAft>
                <a:spcPts val="0"/>
              </a:spcAft>
            </a:pPr>
            <a:r>
              <a:rPr lang="tr-TR" sz="2400" b="0" i="0">
                <a:solidFill>
                  <a:srgbClr val="262626"/>
                </a:solidFill>
                <a:latin typeface="Calibri"/>
              </a:rPr>
              <a:t>Dolayısıyla dünyanın farklı bölgelerinde afetlerle mücadelede farklı yöntemler geliştirilmiştir.</a:t>
            </a:r>
          </a:p>
        </p:txBody>
      </p:sp>
      <p:sp>
        <p:nvSpPr>
          <p:cNvPr id="37" name="TextBox 3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38" name="Rounded Rectangle 3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171</a:t>
            </a:r>
          </a:p>
        </p:txBody>
      </p:sp>
      <p:sp>
        <p:nvSpPr>
          <p:cNvPr id="39" name="TextBox 3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19 / 254</a:t>
            </a:r>
          </a:p>
        </p:txBody>
      </p:sp>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Önlemek mi, zararı azaltmak mı?</a:t>
            </a:r>
          </a:p>
        </p:txBody>
      </p:sp>
      <p:sp>
        <p:nvSpPr>
          <p:cNvPr id="5" name="Rounded Rectangle 4"/>
          <p:cNvSpPr/>
          <p:nvPr/>
        </p:nvSpPr>
        <p:spPr>
          <a:xfrm>
            <a:off x="9555480" y="201168"/>
            <a:ext cx="2221992" cy="475488"/>
          </a:xfrm>
          <a:prstGeom prst="roundRect">
            <a:avLst>
              <a:gd name="adj" fmla="val 50000"/>
            </a:avLst>
          </a:prstGeom>
          <a:solidFill>
            <a:srgbClr val="A43E2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6.1</a:t>
            </a:r>
          </a:p>
        </p:txBody>
      </p:sp>
      <p:sp>
        <p:nvSpPr>
          <p:cNvPr id="6" name="Rounded Rectangle 5"/>
          <p:cNvSpPr/>
          <p:nvPr/>
        </p:nvSpPr>
        <p:spPr>
          <a:xfrm>
            <a:off x="502920" y="1261872"/>
            <a:ext cx="5455767" cy="685800"/>
          </a:xfrm>
          <a:prstGeom prst="roundRect">
            <a:avLst>
              <a:gd name="adj" fmla="val 20000"/>
            </a:avLst>
          </a:prstGeom>
          <a:solidFill>
            <a:srgbClr val="C0392B"/>
          </a:solidFill>
          <a:ln>
            <a:noFill/>
          </a:ln>
          <a:effectLst/>
        </p:spPr>
        <p:txBody>
          <a:bodyPr rtlCol="0" anchor="ctr" wrap="square" lIns="128016" rIns="128016" tIns="73152" bIns="73152">
            <a:noAutofit/>
          </a:bodyPr>
          <a:lstStyle/>
          <a:p>
            <a:pPr algn="ctr">
              <a:spcBef>
                <a:spcPts val="0"/>
              </a:spcBef>
              <a:spcAft>
                <a:spcPts val="0"/>
              </a:spcAft>
            </a:pPr>
            <a:r>
              <a:rPr lang="tr-TR" sz="2000" b="1" i="0">
                <a:solidFill>
                  <a:srgbClr val="FFFFFF"/>
                </a:solidFill>
                <a:latin typeface="Calibri"/>
              </a:rPr>
              <a:t>Gerçekleşmesi önlenemez → zararı en aza indir</a:t>
            </a:r>
          </a:p>
        </p:txBody>
      </p:sp>
      <p:sp>
        <p:nvSpPr>
          <p:cNvPr id="7" name="Rounded Rectangle 6"/>
          <p:cNvSpPr/>
          <p:nvPr/>
        </p:nvSpPr>
        <p:spPr>
          <a:xfrm>
            <a:off x="502920" y="2084832"/>
            <a:ext cx="5455767" cy="1874519"/>
          </a:xfrm>
          <a:prstGeom prst="roundRect">
            <a:avLst>
              <a:gd name="adj" fmla="val 8000"/>
            </a:avLst>
          </a:prstGeom>
          <a:solidFill>
            <a:srgbClr val="F0F0F0"/>
          </a:solidFill>
          <a:ln>
            <a:noFill/>
          </a:ln>
          <a:effectLst/>
        </p:spPr>
        <p:txBody>
          <a:bodyPr rtlCol="0" anchor="ctr" wrap="square" lIns="182880" rIns="182880" tIns="73152" bIns="73152">
            <a:noAutofit/>
          </a:bodyPr>
          <a:lstStyle/>
          <a:p>
            <a:pPr algn="l">
              <a:spcBef>
                <a:spcPts val="0"/>
              </a:spcBef>
              <a:spcAft>
                <a:spcPts val="0"/>
              </a:spcAft>
            </a:pPr>
            <a:r>
              <a:rPr lang="tr-TR" sz="2000" b="0" i="0">
                <a:solidFill>
                  <a:srgbClr val="262626"/>
                </a:solidFill>
                <a:latin typeface="Calibri"/>
              </a:rPr>
              <a:t>Gerçekleşmesi önlenemeyecek deprem, tsunami, kasırga gibi afetlerde zararı en aza indirmeye yönelik önlemler ön plandadır.</a:t>
            </a:r>
          </a:p>
        </p:txBody>
      </p:sp>
      <p:sp>
        <p:nvSpPr>
          <p:cNvPr id="8" name="Rounded Rectangle 7"/>
          <p:cNvSpPr/>
          <p:nvPr/>
        </p:nvSpPr>
        <p:spPr>
          <a:xfrm>
            <a:off x="502920" y="4096512"/>
            <a:ext cx="5455767" cy="2148840"/>
          </a:xfrm>
          <a:prstGeom prst="roundRect">
            <a:avLst>
              <a:gd name="adj" fmla="val 5000"/>
            </a:avLst>
          </a:prstGeom>
          <a:solidFill>
            <a:srgbClr val="F0F0F0"/>
          </a:solidFill>
          <a:ln>
            <a:noFill/>
          </a:ln>
          <a:effectLst/>
        </p:spPr>
        <p:txBody>
          <a:bodyPr rtlCol="0" anchor="ctr"/>
          <a:lstStyle/>
          <a:p/>
        </p:txBody>
      </p:sp>
      <p:sp>
        <p:nvSpPr>
          <p:cNvPr id="9" name="Rounded Rectangle 8"/>
          <p:cNvSpPr/>
          <p:nvPr/>
        </p:nvSpPr>
        <p:spPr>
          <a:xfrm>
            <a:off x="502920" y="4096512"/>
            <a:ext cx="5455767" cy="411480"/>
          </a:xfrm>
          <a:prstGeom prst="roundRect">
            <a:avLst>
              <a:gd name="adj" fmla="val 25000"/>
            </a:avLst>
          </a:prstGeom>
          <a:solidFill>
            <a:srgbClr val="C0392B"/>
          </a:solidFill>
          <a:ln>
            <a:noFill/>
          </a:ln>
          <a:effectLst/>
        </p:spPr>
        <p:txBody>
          <a:bodyPr rtlCol="0" anchor="ctr"/>
          <a:lstStyle/>
          <a:p/>
        </p:txBody>
      </p:sp>
      <p:sp>
        <p:nvSpPr>
          <p:cNvPr id="10" name="Rectangle 9"/>
          <p:cNvSpPr/>
          <p:nvPr/>
        </p:nvSpPr>
        <p:spPr>
          <a:xfrm>
            <a:off x="502920" y="4302252"/>
            <a:ext cx="5455767" cy="205740"/>
          </a:xfrm>
          <a:prstGeom prst="rect">
            <a:avLst/>
          </a:prstGeom>
          <a:solidFill>
            <a:srgbClr val="C0392B"/>
          </a:solidFill>
          <a:ln>
            <a:noFill/>
          </a:ln>
          <a:effectLst/>
        </p:spPr>
        <p:txBody>
          <a:bodyPr rtlCol="0" anchor="ctr"/>
          <a:lstStyle/>
          <a:p/>
        </p:txBody>
      </p:sp>
      <p:sp>
        <p:nvSpPr>
          <p:cNvPr id="11" name="TextBox 10"/>
          <p:cNvSpPr txBox="1"/>
          <p:nvPr/>
        </p:nvSpPr>
        <p:spPr>
          <a:xfrm>
            <a:off x="594360" y="4096512"/>
            <a:ext cx="5272887" cy="411480"/>
          </a:xfrm>
          <a:prstGeom prst="rect">
            <a:avLst/>
          </a:prstGeom>
          <a:noFill/>
        </p:spPr>
        <p:txBody>
          <a:bodyPr wrap="square" anchor="ctr" lIns="73152" rIns="73152" tIns="36576" bIns="36576">
            <a:noAutofit/>
          </a:bodyPr>
          <a:lstStyle/>
          <a:p>
            <a:pPr algn="l">
              <a:spcBef>
                <a:spcPts val="0"/>
              </a:spcBef>
              <a:spcAft>
                <a:spcPts val="0"/>
              </a:spcAft>
            </a:pPr>
            <a:r>
              <a:rPr lang="tr-TR" sz="1800" b="1" i="0">
                <a:solidFill>
                  <a:srgbClr val="FFFFFF"/>
                </a:solidFill>
                <a:latin typeface="Calibri"/>
              </a:rPr>
              <a:t>Örnek önlemler</a:t>
            </a:r>
          </a:p>
        </p:txBody>
      </p:sp>
      <p:sp>
        <p:nvSpPr>
          <p:cNvPr id="12" name="TextBox 11"/>
          <p:cNvSpPr txBox="1"/>
          <p:nvPr/>
        </p:nvSpPr>
        <p:spPr>
          <a:xfrm>
            <a:off x="612648" y="4581144"/>
            <a:ext cx="5236311" cy="1591056"/>
          </a:xfrm>
          <a:prstGeom prst="rect">
            <a:avLst/>
          </a:prstGeom>
          <a:noFill/>
        </p:spPr>
        <p:txBody>
          <a:bodyPr wrap="square" anchor="t" lIns="73152" rIns="73152" tIns="36576" bIns="36576">
            <a:noAutofit/>
          </a:bodyPr>
          <a:lstStyle/>
          <a:p>
            <a:pPr algn="l">
              <a:spcBef>
                <a:spcPts val="0"/>
              </a:spcBef>
              <a:spcAft>
                <a:spcPts val="0"/>
              </a:spcAft>
            </a:pPr>
            <a:r>
              <a:rPr lang="tr-TR" sz="2000" b="0" i="0">
                <a:solidFill>
                  <a:srgbClr val="262626"/>
                </a:solidFill>
                <a:latin typeface="Calibri"/>
              </a:rPr>
              <a:t>Erken uyarı sistemleri, yıkımı azaltacak mimari tarz ve yer seçimi gibi uygulamalar bu önlemlere örneklerdir.</a:t>
            </a:r>
          </a:p>
        </p:txBody>
      </p:sp>
      <p:sp>
        <p:nvSpPr>
          <p:cNvPr id="13" name="Rounded Rectangle 12"/>
          <p:cNvSpPr/>
          <p:nvPr/>
        </p:nvSpPr>
        <p:spPr>
          <a:xfrm>
            <a:off x="6233007" y="1261872"/>
            <a:ext cx="5455767" cy="685800"/>
          </a:xfrm>
          <a:prstGeom prst="roundRect">
            <a:avLst>
              <a:gd name="adj" fmla="val 20000"/>
            </a:avLst>
          </a:prstGeom>
          <a:solidFill>
            <a:srgbClr val="2C5F9E"/>
          </a:solidFill>
          <a:ln>
            <a:noFill/>
          </a:ln>
          <a:effectLst/>
        </p:spPr>
        <p:txBody>
          <a:bodyPr rtlCol="0" anchor="ctr" wrap="square" lIns="128016" rIns="128016" tIns="73152" bIns="73152">
            <a:noAutofit/>
          </a:bodyPr>
          <a:lstStyle/>
          <a:p>
            <a:pPr algn="ctr">
              <a:spcBef>
                <a:spcPts val="0"/>
              </a:spcBef>
              <a:spcAft>
                <a:spcPts val="0"/>
              </a:spcAft>
            </a:pPr>
            <a:r>
              <a:rPr lang="tr-TR" sz="2100" b="1" i="0">
                <a:solidFill>
                  <a:srgbClr val="FFFFFF"/>
                </a:solidFill>
                <a:latin typeface="Calibri"/>
              </a:rPr>
              <a:t>Gerçekleşmesi önlenebilir → afeti önle</a:t>
            </a:r>
          </a:p>
        </p:txBody>
      </p:sp>
      <p:sp>
        <p:nvSpPr>
          <p:cNvPr id="14" name="Rounded Rectangle 13"/>
          <p:cNvSpPr/>
          <p:nvPr/>
        </p:nvSpPr>
        <p:spPr>
          <a:xfrm>
            <a:off x="6233007" y="2084832"/>
            <a:ext cx="5455767" cy="1874519"/>
          </a:xfrm>
          <a:prstGeom prst="roundRect">
            <a:avLst>
              <a:gd name="adj" fmla="val 8000"/>
            </a:avLst>
          </a:prstGeom>
          <a:solidFill>
            <a:srgbClr val="F0F0F0"/>
          </a:solidFill>
          <a:ln>
            <a:noFill/>
          </a:ln>
          <a:effectLst/>
        </p:spPr>
        <p:txBody>
          <a:bodyPr rtlCol="0" anchor="ctr" wrap="square" lIns="182880" rIns="182880" tIns="73152" bIns="73152">
            <a:noAutofit/>
          </a:bodyPr>
          <a:lstStyle/>
          <a:p>
            <a:pPr algn="l">
              <a:spcBef>
                <a:spcPts val="0"/>
              </a:spcBef>
              <a:spcAft>
                <a:spcPts val="0"/>
              </a:spcAft>
            </a:pPr>
            <a:r>
              <a:rPr lang="tr-TR" sz="2000" b="0" i="0">
                <a:solidFill>
                  <a:srgbClr val="262626"/>
                </a:solidFill>
                <a:latin typeface="Calibri"/>
              </a:rPr>
              <a:t>Buna karşın su baskını, heyelan, orman yangını, kuraklık, salgın için afetin gerçekleşmesini önlemeye yönelik önlemler ön planda olmaktadır.</a:t>
            </a:r>
          </a:p>
        </p:txBody>
      </p:sp>
      <p:sp>
        <p:nvSpPr>
          <p:cNvPr id="15" name="Rounded Rectangle 14"/>
          <p:cNvSpPr/>
          <p:nvPr/>
        </p:nvSpPr>
        <p:spPr>
          <a:xfrm>
            <a:off x="6233007" y="4096512"/>
            <a:ext cx="5455767" cy="2148840"/>
          </a:xfrm>
          <a:prstGeom prst="roundRect">
            <a:avLst>
              <a:gd name="adj" fmla="val 5000"/>
            </a:avLst>
          </a:prstGeom>
          <a:solidFill>
            <a:srgbClr val="F0F0F0"/>
          </a:solidFill>
          <a:ln>
            <a:noFill/>
          </a:ln>
          <a:effectLst/>
        </p:spPr>
        <p:txBody>
          <a:bodyPr rtlCol="0" anchor="ctr"/>
          <a:lstStyle/>
          <a:p/>
        </p:txBody>
      </p:sp>
      <p:sp>
        <p:nvSpPr>
          <p:cNvPr id="16" name="Rounded Rectangle 15"/>
          <p:cNvSpPr/>
          <p:nvPr/>
        </p:nvSpPr>
        <p:spPr>
          <a:xfrm>
            <a:off x="6233007" y="4096512"/>
            <a:ext cx="5455767" cy="411480"/>
          </a:xfrm>
          <a:prstGeom prst="roundRect">
            <a:avLst>
              <a:gd name="adj" fmla="val 25000"/>
            </a:avLst>
          </a:prstGeom>
          <a:solidFill>
            <a:srgbClr val="2C5F9E"/>
          </a:solidFill>
          <a:ln>
            <a:noFill/>
          </a:ln>
          <a:effectLst/>
        </p:spPr>
        <p:txBody>
          <a:bodyPr rtlCol="0" anchor="ctr"/>
          <a:lstStyle/>
          <a:p/>
        </p:txBody>
      </p:sp>
      <p:sp>
        <p:nvSpPr>
          <p:cNvPr id="17" name="Rectangle 16"/>
          <p:cNvSpPr/>
          <p:nvPr/>
        </p:nvSpPr>
        <p:spPr>
          <a:xfrm>
            <a:off x="6233007" y="4302252"/>
            <a:ext cx="5455767" cy="205740"/>
          </a:xfrm>
          <a:prstGeom prst="rect">
            <a:avLst/>
          </a:prstGeom>
          <a:solidFill>
            <a:srgbClr val="2C5F9E"/>
          </a:solidFill>
          <a:ln>
            <a:noFill/>
          </a:ln>
          <a:effectLst/>
        </p:spPr>
        <p:txBody>
          <a:bodyPr rtlCol="0" anchor="ctr"/>
          <a:lstStyle/>
          <a:p/>
        </p:txBody>
      </p:sp>
      <p:sp>
        <p:nvSpPr>
          <p:cNvPr id="18" name="TextBox 17"/>
          <p:cNvSpPr txBox="1"/>
          <p:nvPr/>
        </p:nvSpPr>
        <p:spPr>
          <a:xfrm>
            <a:off x="6324447" y="4096512"/>
            <a:ext cx="5272887" cy="411480"/>
          </a:xfrm>
          <a:prstGeom prst="rect">
            <a:avLst/>
          </a:prstGeom>
          <a:noFill/>
        </p:spPr>
        <p:txBody>
          <a:bodyPr wrap="square" anchor="ctr" lIns="73152" rIns="73152" tIns="36576" bIns="36576">
            <a:noAutofit/>
          </a:bodyPr>
          <a:lstStyle/>
          <a:p>
            <a:pPr algn="l">
              <a:spcBef>
                <a:spcPts val="0"/>
              </a:spcBef>
              <a:spcAft>
                <a:spcPts val="0"/>
              </a:spcAft>
            </a:pPr>
            <a:r>
              <a:rPr lang="tr-TR" sz="1800" b="1" i="0">
                <a:solidFill>
                  <a:srgbClr val="FFFFFF"/>
                </a:solidFill>
                <a:latin typeface="Calibri"/>
              </a:rPr>
              <a:t>Örnek önlemler</a:t>
            </a:r>
          </a:p>
        </p:txBody>
      </p:sp>
      <p:sp>
        <p:nvSpPr>
          <p:cNvPr id="19" name="TextBox 18"/>
          <p:cNvSpPr txBox="1"/>
          <p:nvPr/>
        </p:nvSpPr>
        <p:spPr>
          <a:xfrm>
            <a:off x="6342735" y="4581144"/>
            <a:ext cx="5236311" cy="1591056"/>
          </a:xfrm>
          <a:prstGeom prst="rect">
            <a:avLst/>
          </a:prstGeom>
          <a:noFill/>
        </p:spPr>
        <p:txBody>
          <a:bodyPr wrap="square" anchor="t" lIns="73152" rIns="73152" tIns="36576" bIns="36576">
            <a:noAutofit/>
          </a:bodyPr>
          <a:lstStyle/>
          <a:p>
            <a:pPr algn="l">
              <a:spcBef>
                <a:spcPts val="0"/>
              </a:spcBef>
              <a:spcAft>
                <a:spcPts val="0"/>
              </a:spcAft>
            </a:pPr>
            <a:r>
              <a:rPr lang="tr-TR" sz="2000" b="0" i="0">
                <a:solidFill>
                  <a:srgbClr val="262626"/>
                </a:solidFill>
                <a:latin typeface="Calibri"/>
              </a:rPr>
              <a:t>Dere yatağı ıslah çalışmaları, dik yamaçlara istinat duvarları yapımı, orman yangını uyarı ve müdahale sistemleri afetleri önlemeye yönelik tedbirlere örneklerdir.</a:t>
            </a:r>
          </a:p>
        </p:txBody>
      </p:sp>
      <p:sp>
        <p:nvSpPr>
          <p:cNvPr id="20" name="TextBox 1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21" name="Rounded Rectangle 2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171</a:t>
            </a:r>
          </a:p>
        </p:txBody>
      </p:sp>
      <p:sp>
        <p:nvSpPr>
          <p:cNvPr id="22" name="TextBox 2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20 / 254</a:t>
            </a:r>
          </a:p>
        </p:txBody>
      </p:sp>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Dünyadan altı afet: neredeler?</a:t>
            </a:r>
          </a:p>
        </p:txBody>
      </p:sp>
      <p:sp>
        <p:nvSpPr>
          <p:cNvPr id="5" name="Rounded Rectangle 4"/>
          <p:cNvSpPr/>
          <p:nvPr/>
        </p:nvSpPr>
        <p:spPr>
          <a:xfrm>
            <a:off x="9555480" y="201168"/>
            <a:ext cx="2221992" cy="475488"/>
          </a:xfrm>
          <a:prstGeom prst="roundRect">
            <a:avLst>
              <a:gd name="adj" fmla="val 50000"/>
            </a:avLst>
          </a:prstGeom>
          <a:solidFill>
            <a:srgbClr val="A43E2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 172-173</a:t>
            </a:r>
          </a:p>
        </p:txBody>
      </p:sp>
      <p:pic>
        <p:nvPicPr>
          <p:cNvPr id="6" name="Picture 5" descr="h25_harita_s172.jpg"/>
          <p:cNvPicPr>
            <a:picLocks noChangeAspect="1"/>
          </p:cNvPicPr>
          <p:nvPr/>
        </p:nvPicPr>
        <p:blipFill>
          <a:blip r:embed="rId3"/>
          <a:stretch>
            <a:fillRect/>
          </a:stretch>
        </p:blipFill>
        <p:spPr>
          <a:xfrm>
            <a:off x="502920" y="1708410"/>
            <a:ext cx="4206240" cy="4044683"/>
          </a:xfrm>
          <a:prstGeom prst="rect">
            <a:avLst/>
          </a:prstGeom>
          <a:ln w="9525">
            <a:solidFill>
              <a:srgbClr val="D9D9D9"/>
            </a:solidFill>
          </a:ln>
        </p:spPr>
      </p:pic>
      <p:pic>
        <p:nvPicPr>
          <p:cNvPr id="7" name="Picture 6" descr="h25_harita_s173.jpg"/>
          <p:cNvPicPr>
            <a:picLocks noChangeAspect="1"/>
          </p:cNvPicPr>
          <p:nvPr/>
        </p:nvPicPr>
        <p:blipFill>
          <a:blip r:embed="rId4"/>
          <a:stretch>
            <a:fillRect/>
          </a:stretch>
        </p:blipFill>
        <p:spPr>
          <a:xfrm>
            <a:off x="7482535" y="1660124"/>
            <a:ext cx="4206240" cy="4141255"/>
          </a:xfrm>
          <a:prstGeom prst="rect">
            <a:avLst/>
          </a:prstGeom>
          <a:ln w="9525">
            <a:solidFill>
              <a:srgbClr val="D9D9D9"/>
            </a:solidFill>
          </a:ln>
        </p:spPr>
      </p:pic>
      <p:sp>
        <p:nvSpPr>
          <p:cNvPr id="8" name="TextBox 7"/>
          <p:cNvSpPr txBox="1"/>
          <p:nvPr/>
        </p:nvSpPr>
        <p:spPr>
          <a:xfrm>
            <a:off x="4892040" y="1307592"/>
            <a:ext cx="2407615" cy="4846320"/>
          </a:xfrm>
          <a:prstGeom prst="rect">
            <a:avLst/>
          </a:prstGeom>
          <a:noFill/>
        </p:spPr>
        <p:txBody>
          <a:bodyPr wrap="square" anchor="ctr" lIns="73152" rIns="73152" tIns="36576" bIns="36576">
            <a:noAutofit/>
          </a:bodyPr>
          <a:lstStyle/>
          <a:p>
            <a:pPr algn="l">
              <a:spcBef>
                <a:spcPts val="0"/>
              </a:spcBef>
              <a:spcAft>
                <a:spcPts val="194"/>
              </a:spcAft>
            </a:pPr>
            <a:r>
              <a:rPr lang="tr-TR" sz="1750" b="1" i="0">
                <a:solidFill>
                  <a:srgbClr val="A43E2A"/>
                </a:solidFill>
                <a:latin typeface="Calibri"/>
              </a:rPr>
              <a:t>a  Katie Kasırgası</a:t>
            </a:r>
          </a:p>
          <a:p>
            <a:pPr algn="l">
              <a:spcBef>
                <a:spcPts val="0"/>
              </a:spcBef>
              <a:spcAft>
                <a:spcPts val="1166"/>
              </a:spcAft>
            </a:pPr>
            <a:r>
              <a:rPr lang="tr-TR" sz="1750" b="0" i="0">
                <a:solidFill>
                  <a:srgbClr val="767676"/>
                </a:solidFill>
                <a:latin typeface="Calibri"/>
              </a:rPr>
              <a:t>kasırga</a:t>
            </a:r>
          </a:p>
          <a:p>
            <a:pPr algn="l">
              <a:spcBef>
                <a:spcPts val="0"/>
              </a:spcBef>
              <a:spcAft>
                <a:spcPts val="194"/>
              </a:spcAft>
            </a:pPr>
            <a:r>
              <a:rPr lang="tr-TR" sz="1750" b="1" i="0">
                <a:solidFill>
                  <a:srgbClr val="A43E2A"/>
                </a:solidFill>
                <a:latin typeface="Calibri"/>
              </a:rPr>
              <a:t>b  Rio Grande do Sul</a:t>
            </a:r>
          </a:p>
          <a:p>
            <a:pPr algn="l">
              <a:spcBef>
                <a:spcPts val="0"/>
              </a:spcBef>
              <a:spcAft>
                <a:spcPts val="1166"/>
              </a:spcAft>
            </a:pPr>
            <a:r>
              <a:rPr lang="tr-TR" sz="1750" b="0" i="0">
                <a:solidFill>
                  <a:srgbClr val="767676"/>
                </a:solidFill>
                <a:latin typeface="Calibri"/>
              </a:rPr>
              <a:t>su baskını</a:t>
            </a:r>
          </a:p>
          <a:p>
            <a:pPr algn="l">
              <a:spcBef>
                <a:spcPts val="0"/>
              </a:spcBef>
              <a:spcAft>
                <a:spcPts val="194"/>
              </a:spcAft>
            </a:pPr>
            <a:r>
              <a:rPr lang="tr-TR" sz="1750" b="1" i="0">
                <a:solidFill>
                  <a:srgbClr val="A43E2A"/>
                </a:solidFill>
                <a:latin typeface="Calibri"/>
              </a:rPr>
              <a:t>c  Petropolis</a:t>
            </a:r>
          </a:p>
          <a:p>
            <a:pPr algn="l">
              <a:spcBef>
                <a:spcPts val="0"/>
              </a:spcBef>
              <a:spcAft>
                <a:spcPts val="1166"/>
              </a:spcAft>
            </a:pPr>
            <a:r>
              <a:rPr lang="tr-TR" sz="1750" b="0" i="0">
                <a:solidFill>
                  <a:srgbClr val="767676"/>
                </a:solidFill>
                <a:latin typeface="Calibri"/>
              </a:rPr>
              <a:t>heyelan</a:t>
            </a:r>
          </a:p>
          <a:p>
            <a:pPr algn="l">
              <a:spcBef>
                <a:spcPts val="0"/>
              </a:spcBef>
              <a:spcAft>
                <a:spcPts val="194"/>
              </a:spcAft>
            </a:pPr>
            <a:r>
              <a:rPr lang="tr-TR" sz="1750" b="1" i="0">
                <a:solidFill>
                  <a:srgbClr val="4F4F4F"/>
                </a:solidFill>
                <a:latin typeface="Calibri"/>
              </a:rPr>
              <a:t>ç  Fukushima Daiichi</a:t>
            </a:r>
          </a:p>
          <a:p>
            <a:pPr algn="l">
              <a:spcBef>
                <a:spcPts val="0"/>
              </a:spcBef>
              <a:spcAft>
                <a:spcPts val="1166"/>
              </a:spcAft>
            </a:pPr>
            <a:r>
              <a:rPr lang="tr-TR" sz="1750" b="0" i="0">
                <a:solidFill>
                  <a:srgbClr val="767676"/>
                </a:solidFill>
                <a:latin typeface="Calibri"/>
              </a:rPr>
              <a:t>nükleer santral kazası (deprem ve tsunami etkisiyle)</a:t>
            </a:r>
          </a:p>
          <a:p>
            <a:pPr algn="l">
              <a:spcBef>
                <a:spcPts val="0"/>
              </a:spcBef>
              <a:spcAft>
                <a:spcPts val="194"/>
              </a:spcAft>
            </a:pPr>
            <a:r>
              <a:rPr lang="tr-TR" sz="1750" b="1" i="0">
                <a:solidFill>
                  <a:srgbClr val="4F4F4F"/>
                </a:solidFill>
                <a:latin typeface="Calibri"/>
              </a:rPr>
              <a:t>d  Töhoku</a:t>
            </a:r>
          </a:p>
          <a:p>
            <a:pPr algn="l">
              <a:spcBef>
                <a:spcPts val="0"/>
              </a:spcBef>
              <a:spcAft>
                <a:spcPts val="1166"/>
              </a:spcAft>
            </a:pPr>
            <a:r>
              <a:rPr lang="tr-TR" sz="1750" b="0" i="0">
                <a:solidFill>
                  <a:srgbClr val="767676"/>
                </a:solidFill>
                <a:latin typeface="Calibri"/>
              </a:rPr>
              <a:t>deprem ve tsunami</a:t>
            </a:r>
          </a:p>
          <a:p>
            <a:pPr algn="l">
              <a:spcBef>
                <a:spcPts val="0"/>
              </a:spcBef>
              <a:spcAft>
                <a:spcPts val="194"/>
              </a:spcAft>
            </a:pPr>
            <a:r>
              <a:rPr lang="tr-TR" sz="1750" b="1" i="0">
                <a:solidFill>
                  <a:srgbClr val="4F4F4F"/>
                </a:solidFill>
                <a:latin typeface="Calibri"/>
              </a:rPr>
              <a:t>e  Muğla</a:t>
            </a:r>
          </a:p>
          <a:p>
            <a:pPr algn="l">
              <a:spcBef>
                <a:spcPts val="0"/>
              </a:spcBef>
              <a:spcAft>
                <a:spcPts val="0"/>
              </a:spcAft>
            </a:pPr>
            <a:r>
              <a:rPr lang="tr-TR" sz="1750" b="0" i="0">
                <a:solidFill>
                  <a:srgbClr val="767676"/>
                </a:solidFill>
                <a:latin typeface="Calibri"/>
              </a:rPr>
              <a:t>orman yangını</a:t>
            </a:r>
          </a:p>
        </p:txBody>
      </p:sp>
      <p:sp>
        <p:nvSpPr>
          <p:cNvPr id="9" name="TextBox 8"/>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10" name="Rounded Rectangle 9"/>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172-173</a:t>
            </a:r>
          </a:p>
        </p:txBody>
      </p:sp>
      <p:sp>
        <p:nvSpPr>
          <p:cNvPr id="11" name="TextBox 10"/>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21 / 254</a:t>
            </a:r>
          </a:p>
        </p:txBody>
      </p:sp>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2800" b="1" i="0">
                <a:solidFill>
                  <a:srgbClr val="FFFFFF"/>
                </a:solidFill>
                <a:latin typeface="Calibri"/>
              </a:rPr>
              <a:t>a · Katie Kasırgası</a:t>
            </a:r>
          </a:p>
        </p:txBody>
      </p:sp>
      <p:sp>
        <p:nvSpPr>
          <p:cNvPr id="5" name="Rounded Rectangle 4"/>
          <p:cNvSpPr/>
          <p:nvPr/>
        </p:nvSpPr>
        <p:spPr>
          <a:xfrm>
            <a:off x="9555480" y="201168"/>
            <a:ext cx="2221992" cy="475488"/>
          </a:xfrm>
          <a:prstGeom prst="roundRect">
            <a:avLst>
              <a:gd name="adj" fmla="val 50000"/>
            </a:avLst>
          </a:prstGeom>
          <a:solidFill>
            <a:srgbClr val="A43E2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 172</a:t>
            </a:r>
          </a:p>
        </p:txBody>
      </p:sp>
      <p:pic>
        <p:nvPicPr>
          <p:cNvPr id="6" name="Picture 5" descr="h25_g61_s172.jpg"/>
          <p:cNvPicPr>
            <a:picLocks noChangeAspect="1"/>
          </p:cNvPicPr>
          <p:nvPr/>
        </p:nvPicPr>
        <p:blipFill>
          <a:blip r:embed="rId3"/>
          <a:stretch>
            <a:fillRect/>
          </a:stretch>
        </p:blipFill>
        <p:spPr>
          <a:xfrm>
            <a:off x="502920" y="1261872"/>
            <a:ext cx="4892040" cy="3190460"/>
          </a:xfrm>
          <a:prstGeom prst="rect">
            <a:avLst/>
          </a:prstGeom>
          <a:ln w="9525">
            <a:solidFill>
              <a:srgbClr val="D9D9D9"/>
            </a:solidFill>
          </a:ln>
        </p:spPr>
      </p:pic>
      <p:sp>
        <p:nvSpPr>
          <p:cNvPr id="7" name="TextBox 6"/>
          <p:cNvSpPr txBox="1"/>
          <p:nvPr/>
        </p:nvSpPr>
        <p:spPr>
          <a:xfrm>
            <a:off x="502920" y="4479764"/>
            <a:ext cx="4892040" cy="411480"/>
          </a:xfrm>
          <a:prstGeom prst="rect">
            <a:avLst/>
          </a:prstGeom>
          <a:noFill/>
        </p:spPr>
        <p:txBody>
          <a:bodyPr wrap="square" anchor="t" lIns="73152" rIns="73152" tIns="36576" bIns="36576">
            <a:noAutofit/>
          </a:bodyPr>
          <a:lstStyle/>
          <a:p>
            <a:pPr algn="ctr">
              <a:spcBef>
                <a:spcPts val="0"/>
              </a:spcBef>
              <a:spcAft>
                <a:spcPts val="0"/>
              </a:spcAft>
            </a:pPr>
            <a:r>
              <a:rPr lang="tr-TR" sz="1400" b="0" i="0">
                <a:solidFill>
                  <a:srgbClr val="767676"/>
                </a:solidFill>
                <a:latin typeface="Calibri"/>
              </a:rPr>
              <a:t>Görsel 6.1: Oklahoma (ABD), 2023</a:t>
            </a:r>
          </a:p>
        </p:txBody>
      </p:sp>
      <p:sp>
        <p:nvSpPr>
          <p:cNvPr id="8" name="Rounded Rectangle 7"/>
          <p:cNvSpPr/>
          <p:nvPr/>
        </p:nvSpPr>
        <p:spPr>
          <a:xfrm>
            <a:off x="502920" y="5422392"/>
            <a:ext cx="4892040" cy="502920"/>
          </a:xfrm>
          <a:prstGeom prst="roundRect">
            <a:avLst>
              <a:gd name="adj" fmla="val 40000"/>
            </a:avLst>
          </a:prstGeom>
          <a:solidFill>
            <a:srgbClr val="C0392B"/>
          </a:solidFill>
          <a:ln>
            <a:noFill/>
          </a:ln>
          <a:effectLst/>
        </p:spPr>
        <p:txBody>
          <a:bodyPr rtlCol="0" anchor="ctr" wrap="square" lIns="36576" rIns="36576" tIns="0" bIns="0">
            <a:noAutofit/>
          </a:bodyPr>
          <a:lstStyle/>
          <a:p>
            <a:pPr algn="ctr">
              <a:spcBef>
                <a:spcPts val="0"/>
              </a:spcBef>
              <a:spcAft>
                <a:spcPts val="0"/>
              </a:spcAft>
            </a:pPr>
            <a:r>
              <a:rPr lang="tr-TR" sz="1600" b="1" i="0">
                <a:solidFill>
                  <a:srgbClr val="FFFFFF"/>
                </a:solidFill>
                <a:latin typeface="Calibri"/>
              </a:rPr>
              <a:t>ZARAR AZALTMA</a:t>
            </a:r>
          </a:p>
        </p:txBody>
      </p:sp>
      <p:sp>
        <p:nvSpPr>
          <p:cNvPr id="9" name="Rounded Rectangle 8"/>
          <p:cNvSpPr/>
          <p:nvPr/>
        </p:nvSpPr>
        <p:spPr>
          <a:xfrm>
            <a:off x="5669280" y="1261872"/>
            <a:ext cx="6019495" cy="2514600"/>
          </a:xfrm>
          <a:prstGeom prst="roundRect">
            <a:avLst>
              <a:gd name="adj" fmla="val 5000"/>
            </a:avLst>
          </a:prstGeom>
          <a:solidFill>
            <a:srgbClr val="F0F0F0"/>
          </a:solidFill>
          <a:ln>
            <a:noFill/>
          </a:ln>
          <a:effectLst/>
        </p:spPr>
        <p:txBody>
          <a:bodyPr rtlCol="0" anchor="ctr"/>
          <a:lstStyle/>
          <a:p/>
        </p:txBody>
      </p:sp>
      <p:sp>
        <p:nvSpPr>
          <p:cNvPr id="10" name="Rounded Rectangle 9"/>
          <p:cNvSpPr/>
          <p:nvPr/>
        </p:nvSpPr>
        <p:spPr>
          <a:xfrm>
            <a:off x="5669280" y="1261872"/>
            <a:ext cx="6019495" cy="438912"/>
          </a:xfrm>
          <a:prstGeom prst="roundRect">
            <a:avLst>
              <a:gd name="adj" fmla="val 25000"/>
            </a:avLst>
          </a:prstGeom>
          <a:solidFill>
            <a:srgbClr val="4F4F4F"/>
          </a:solidFill>
          <a:ln>
            <a:noFill/>
          </a:ln>
          <a:effectLst/>
        </p:spPr>
        <p:txBody>
          <a:bodyPr rtlCol="0" anchor="ctr"/>
          <a:lstStyle/>
          <a:p/>
        </p:txBody>
      </p:sp>
      <p:sp>
        <p:nvSpPr>
          <p:cNvPr id="11" name="Rectangle 10"/>
          <p:cNvSpPr/>
          <p:nvPr/>
        </p:nvSpPr>
        <p:spPr>
          <a:xfrm>
            <a:off x="5669280" y="1481328"/>
            <a:ext cx="6019495" cy="219456"/>
          </a:xfrm>
          <a:prstGeom prst="rect">
            <a:avLst/>
          </a:prstGeom>
          <a:solidFill>
            <a:srgbClr val="4F4F4F"/>
          </a:solidFill>
          <a:ln>
            <a:noFill/>
          </a:ln>
          <a:effectLst/>
        </p:spPr>
        <p:txBody>
          <a:bodyPr rtlCol="0" anchor="ctr"/>
          <a:lstStyle/>
          <a:p/>
        </p:txBody>
      </p:sp>
      <p:sp>
        <p:nvSpPr>
          <p:cNvPr id="12" name="TextBox 11"/>
          <p:cNvSpPr txBox="1"/>
          <p:nvPr/>
        </p:nvSpPr>
        <p:spPr>
          <a:xfrm>
            <a:off x="5760720" y="1261872"/>
            <a:ext cx="5836615" cy="438912"/>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Ne oldu?</a:t>
            </a:r>
          </a:p>
        </p:txBody>
      </p:sp>
      <p:sp>
        <p:nvSpPr>
          <p:cNvPr id="13" name="TextBox 12"/>
          <p:cNvSpPr txBox="1"/>
          <p:nvPr/>
        </p:nvSpPr>
        <p:spPr>
          <a:xfrm>
            <a:off x="5779008" y="1773936"/>
            <a:ext cx="5800039" cy="1929384"/>
          </a:xfrm>
          <a:prstGeom prst="rect">
            <a:avLst/>
          </a:prstGeom>
          <a:noFill/>
        </p:spPr>
        <p:txBody>
          <a:bodyPr wrap="square" anchor="t" lIns="73152" rIns="73152" tIns="36576" bIns="36576">
            <a:noAutofit/>
          </a:bodyPr>
          <a:lstStyle/>
          <a:p>
            <a:pPr algn="l" marL="223758" indent="-223758">
              <a:spcBef>
                <a:spcPts val="0"/>
              </a:spcBef>
              <a:spcAft>
                <a:spcPts val="600"/>
              </a:spcAft>
            </a:pPr>
            <a:r>
              <a:rPr lang="tr-TR" sz="1800" b="1" i="0">
                <a:solidFill>
                  <a:srgbClr val="A43E2A"/>
                </a:solidFill>
                <a:latin typeface="Calibri"/>
              </a:rPr>
              <a:t>•  </a:t>
            </a:r>
            <a:r>
              <a:rPr lang="tr-TR" sz="1800" b="0" i="0">
                <a:solidFill>
                  <a:srgbClr val="262626"/>
                </a:solidFill>
                <a:latin typeface="Calibri"/>
              </a:rPr>
              <a:t>2023 yılının Mayıs ayında ABD’nin Oklahoma eyaletinde gerçekleşmiştir.</a:t>
            </a:r>
          </a:p>
          <a:p>
            <a:pPr algn="l" marL="223758" indent="-223758">
              <a:spcBef>
                <a:spcPts val="0"/>
              </a:spcBef>
              <a:spcAft>
                <a:spcPts val="600"/>
              </a:spcAft>
            </a:pPr>
            <a:r>
              <a:rPr lang="tr-TR" sz="1800" b="1" i="0">
                <a:solidFill>
                  <a:srgbClr val="A43E2A"/>
                </a:solidFill>
                <a:latin typeface="Calibri"/>
              </a:rPr>
              <a:t>•  </a:t>
            </a:r>
            <a:r>
              <a:rPr lang="tr-TR" sz="1800" b="0" i="0">
                <a:solidFill>
                  <a:srgbClr val="262626"/>
                </a:solidFill>
                <a:latin typeface="Calibri"/>
              </a:rPr>
              <a:t>Saatteki hızı 200-210 km'yi bulan kasırga büyük hasarlara neden olmuştur.</a:t>
            </a:r>
          </a:p>
          <a:p>
            <a:pPr algn="l" marL="223758" indent="-223758">
              <a:spcBef>
                <a:spcPts val="0"/>
              </a:spcBef>
              <a:spcAft>
                <a:spcPts val="0"/>
              </a:spcAft>
            </a:pPr>
            <a:r>
              <a:rPr lang="tr-TR" sz="1800" b="1" i="0">
                <a:solidFill>
                  <a:srgbClr val="A43E2A"/>
                </a:solidFill>
                <a:latin typeface="Calibri"/>
              </a:rPr>
              <a:t>•  </a:t>
            </a:r>
            <a:r>
              <a:rPr lang="tr-TR" sz="1800" b="0" i="0">
                <a:solidFill>
                  <a:srgbClr val="262626"/>
                </a:solidFill>
                <a:latin typeface="Calibri"/>
              </a:rPr>
              <a:t>Katie (Keyti) Kasırgası'nda 9’u çocuk olmak üzere 24 kişi hayatını kaybetmiş, 237 kişi de yaralanmıştır.</a:t>
            </a:r>
          </a:p>
        </p:txBody>
      </p:sp>
      <p:sp>
        <p:nvSpPr>
          <p:cNvPr id="14" name="Rounded Rectangle 13"/>
          <p:cNvSpPr/>
          <p:nvPr/>
        </p:nvSpPr>
        <p:spPr>
          <a:xfrm>
            <a:off x="5669280" y="3913632"/>
            <a:ext cx="6019495" cy="2331720"/>
          </a:xfrm>
          <a:prstGeom prst="roundRect">
            <a:avLst>
              <a:gd name="adj" fmla="val 5000"/>
            </a:avLst>
          </a:prstGeom>
          <a:solidFill>
            <a:srgbClr val="F0F0F0"/>
          </a:solidFill>
          <a:ln>
            <a:noFill/>
          </a:ln>
          <a:effectLst/>
        </p:spPr>
        <p:txBody>
          <a:bodyPr rtlCol="0" anchor="ctr"/>
          <a:lstStyle/>
          <a:p/>
        </p:txBody>
      </p:sp>
      <p:sp>
        <p:nvSpPr>
          <p:cNvPr id="15" name="Rounded Rectangle 14"/>
          <p:cNvSpPr/>
          <p:nvPr/>
        </p:nvSpPr>
        <p:spPr>
          <a:xfrm>
            <a:off x="5669280" y="3913632"/>
            <a:ext cx="6019495" cy="438912"/>
          </a:xfrm>
          <a:prstGeom prst="roundRect">
            <a:avLst>
              <a:gd name="adj" fmla="val 25000"/>
            </a:avLst>
          </a:prstGeom>
          <a:solidFill>
            <a:srgbClr val="A43E2A"/>
          </a:solidFill>
          <a:ln>
            <a:noFill/>
          </a:ln>
          <a:effectLst/>
        </p:spPr>
        <p:txBody>
          <a:bodyPr rtlCol="0" anchor="ctr"/>
          <a:lstStyle/>
          <a:p/>
        </p:txBody>
      </p:sp>
      <p:sp>
        <p:nvSpPr>
          <p:cNvPr id="16" name="Rectangle 15"/>
          <p:cNvSpPr/>
          <p:nvPr/>
        </p:nvSpPr>
        <p:spPr>
          <a:xfrm>
            <a:off x="5669280" y="4133088"/>
            <a:ext cx="6019495" cy="219456"/>
          </a:xfrm>
          <a:prstGeom prst="rect">
            <a:avLst/>
          </a:prstGeom>
          <a:solidFill>
            <a:srgbClr val="A43E2A"/>
          </a:solidFill>
          <a:ln>
            <a:noFill/>
          </a:ln>
          <a:effectLst/>
        </p:spPr>
        <p:txBody>
          <a:bodyPr rtlCol="0" anchor="ctr"/>
          <a:lstStyle/>
          <a:p/>
        </p:txBody>
      </p:sp>
      <p:sp>
        <p:nvSpPr>
          <p:cNvPr id="17" name="TextBox 16"/>
          <p:cNvSpPr txBox="1"/>
          <p:nvPr/>
        </p:nvSpPr>
        <p:spPr>
          <a:xfrm>
            <a:off x="5760720" y="3913632"/>
            <a:ext cx="5836615" cy="438912"/>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Kitapta yazan başlıca tedbirler</a:t>
            </a:r>
          </a:p>
        </p:txBody>
      </p:sp>
      <p:sp>
        <p:nvSpPr>
          <p:cNvPr id="18" name="TextBox 17"/>
          <p:cNvSpPr txBox="1"/>
          <p:nvPr/>
        </p:nvSpPr>
        <p:spPr>
          <a:xfrm>
            <a:off x="5779008" y="4425696"/>
            <a:ext cx="5800039" cy="1746504"/>
          </a:xfrm>
          <a:prstGeom prst="rect">
            <a:avLst/>
          </a:prstGeom>
          <a:noFill/>
        </p:spPr>
        <p:txBody>
          <a:bodyPr wrap="square" anchor="t" lIns="73152" rIns="73152" tIns="36576" bIns="36576">
            <a:noAutofit/>
          </a:bodyPr>
          <a:lstStyle/>
          <a:p>
            <a:pPr algn="l">
              <a:spcBef>
                <a:spcPts val="0"/>
              </a:spcBef>
              <a:spcAft>
                <a:spcPts val="0"/>
              </a:spcAft>
            </a:pPr>
            <a:r>
              <a:rPr lang="tr-TR" sz="1800" b="0" i="0">
                <a:solidFill>
                  <a:srgbClr val="262626"/>
                </a:solidFill>
                <a:latin typeface="Calibri"/>
              </a:rPr>
              <a:t>Erken uyarı, halkın tahliye edilmesi, yer altı sığınaklarını kullanma gibi tedbirlerle kasırgaların verdiği zararlar azaltılmaya çalışılmaktadır.</a:t>
            </a:r>
          </a:p>
        </p:txBody>
      </p:sp>
      <p:sp>
        <p:nvSpPr>
          <p:cNvPr id="19" name="TextBox 18"/>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20" name="Rounded Rectangle 19"/>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172</a:t>
            </a:r>
          </a:p>
        </p:txBody>
      </p:sp>
      <p:sp>
        <p:nvSpPr>
          <p:cNvPr id="21" name="TextBox 20"/>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22 / 254</a:t>
            </a:r>
          </a:p>
        </p:txBody>
      </p:sp>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2800" b="1" i="0">
                <a:solidFill>
                  <a:srgbClr val="FFFFFF"/>
                </a:solidFill>
                <a:latin typeface="Calibri"/>
              </a:rPr>
              <a:t>b · Rio Grande do Sul su baskını</a:t>
            </a:r>
          </a:p>
        </p:txBody>
      </p:sp>
      <p:sp>
        <p:nvSpPr>
          <p:cNvPr id="5" name="Rounded Rectangle 4"/>
          <p:cNvSpPr/>
          <p:nvPr/>
        </p:nvSpPr>
        <p:spPr>
          <a:xfrm>
            <a:off x="9555480" y="201168"/>
            <a:ext cx="2221992" cy="475488"/>
          </a:xfrm>
          <a:prstGeom prst="roundRect">
            <a:avLst>
              <a:gd name="adj" fmla="val 50000"/>
            </a:avLst>
          </a:prstGeom>
          <a:solidFill>
            <a:srgbClr val="A43E2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 172</a:t>
            </a:r>
          </a:p>
        </p:txBody>
      </p:sp>
      <p:pic>
        <p:nvPicPr>
          <p:cNvPr id="6" name="Picture 5" descr="h25_g62_s172.jpg"/>
          <p:cNvPicPr>
            <a:picLocks noChangeAspect="1"/>
          </p:cNvPicPr>
          <p:nvPr/>
        </p:nvPicPr>
        <p:blipFill>
          <a:blip r:embed="rId3"/>
          <a:stretch>
            <a:fillRect/>
          </a:stretch>
        </p:blipFill>
        <p:spPr>
          <a:xfrm>
            <a:off x="502920" y="1261872"/>
            <a:ext cx="4892040" cy="3213748"/>
          </a:xfrm>
          <a:prstGeom prst="rect">
            <a:avLst/>
          </a:prstGeom>
          <a:ln w="9525">
            <a:solidFill>
              <a:srgbClr val="D9D9D9"/>
            </a:solidFill>
          </a:ln>
        </p:spPr>
      </p:pic>
      <p:sp>
        <p:nvSpPr>
          <p:cNvPr id="7" name="TextBox 6"/>
          <p:cNvSpPr txBox="1"/>
          <p:nvPr/>
        </p:nvSpPr>
        <p:spPr>
          <a:xfrm>
            <a:off x="502920" y="4503052"/>
            <a:ext cx="4892040" cy="411480"/>
          </a:xfrm>
          <a:prstGeom prst="rect">
            <a:avLst/>
          </a:prstGeom>
          <a:noFill/>
        </p:spPr>
        <p:txBody>
          <a:bodyPr wrap="square" anchor="t" lIns="73152" rIns="73152" tIns="36576" bIns="36576">
            <a:noAutofit/>
          </a:bodyPr>
          <a:lstStyle/>
          <a:p>
            <a:pPr algn="ctr">
              <a:spcBef>
                <a:spcPts val="0"/>
              </a:spcBef>
              <a:spcAft>
                <a:spcPts val="0"/>
              </a:spcAft>
            </a:pPr>
            <a:r>
              <a:rPr lang="tr-TR" sz="1400" b="0" i="0">
                <a:solidFill>
                  <a:srgbClr val="767676"/>
                </a:solidFill>
                <a:latin typeface="Calibri"/>
              </a:rPr>
              <a:t>Görsel 6.2: Rio Grande do Sul (Brezilya), 2024</a:t>
            </a:r>
          </a:p>
        </p:txBody>
      </p:sp>
      <p:sp>
        <p:nvSpPr>
          <p:cNvPr id="8" name="Rounded Rectangle 7"/>
          <p:cNvSpPr/>
          <p:nvPr/>
        </p:nvSpPr>
        <p:spPr>
          <a:xfrm>
            <a:off x="502920" y="5422392"/>
            <a:ext cx="2377440" cy="502920"/>
          </a:xfrm>
          <a:prstGeom prst="roundRect">
            <a:avLst>
              <a:gd name="adj" fmla="val 40000"/>
            </a:avLst>
          </a:prstGeom>
          <a:solidFill>
            <a:srgbClr val="2C5F9E"/>
          </a:solidFill>
          <a:ln>
            <a:noFill/>
          </a:ln>
          <a:effectLst/>
        </p:spPr>
        <p:txBody>
          <a:bodyPr rtlCol="0" anchor="ctr" wrap="square" lIns="36576" rIns="36576" tIns="0" bIns="0">
            <a:noAutofit/>
          </a:bodyPr>
          <a:lstStyle/>
          <a:p>
            <a:pPr algn="ctr">
              <a:spcBef>
                <a:spcPts val="0"/>
              </a:spcBef>
              <a:spcAft>
                <a:spcPts val="0"/>
              </a:spcAft>
            </a:pPr>
            <a:r>
              <a:rPr lang="tr-TR" sz="1600" b="1" i="0">
                <a:solidFill>
                  <a:srgbClr val="FFFFFF"/>
                </a:solidFill>
                <a:latin typeface="Calibri"/>
              </a:rPr>
              <a:t>ÖNLEME</a:t>
            </a:r>
          </a:p>
        </p:txBody>
      </p:sp>
      <p:sp>
        <p:nvSpPr>
          <p:cNvPr id="9" name="Rounded Rectangle 8"/>
          <p:cNvSpPr/>
          <p:nvPr/>
        </p:nvSpPr>
        <p:spPr>
          <a:xfrm>
            <a:off x="3017520" y="5422392"/>
            <a:ext cx="2377440" cy="502920"/>
          </a:xfrm>
          <a:prstGeom prst="roundRect">
            <a:avLst>
              <a:gd name="adj" fmla="val 40000"/>
            </a:avLst>
          </a:prstGeom>
          <a:solidFill>
            <a:srgbClr val="C0392B"/>
          </a:solidFill>
          <a:ln>
            <a:noFill/>
          </a:ln>
          <a:effectLst/>
        </p:spPr>
        <p:txBody>
          <a:bodyPr rtlCol="0" anchor="ctr" wrap="square" lIns="36576" rIns="36576" tIns="0" bIns="0">
            <a:noAutofit/>
          </a:bodyPr>
          <a:lstStyle/>
          <a:p>
            <a:pPr algn="ctr">
              <a:spcBef>
                <a:spcPts val="0"/>
              </a:spcBef>
              <a:spcAft>
                <a:spcPts val="0"/>
              </a:spcAft>
            </a:pPr>
            <a:r>
              <a:rPr lang="tr-TR" sz="1600" b="1" i="0">
                <a:solidFill>
                  <a:srgbClr val="FFFFFF"/>
                </a:solidFill>
                <a:latin typeface="Calibri"/>
              </a:rPr>
              <a:t>ZARAR AZALTMA</a:t>
            </a:r>
          </a:p>
        </p:txBody>
      </p:sp>
      <p:sp>
        <p:nvSpPr>
          <p:cNvPr id="10" name="Rounded Rectangle 9"/>
          <p:cNvSpPr/>
          <p:nvPr/>
        </p:nvSpPr>
        <p:spPr>
          <a:xfrm>
            <a:off x="5669280" y="1261872"/>
            <a:ext cx="6019495" cy="2514600"/>
          </a:xfrm>
          <a:prstGeom prst="roundRect">
            <a:avLst>
              <a:gd name="adj" fmla="val 5000"/>
            </a:avLst>
          </a:prstGeom>
          <a:solidFill>
            <a:srgbClr val="F0F0F0"/>
          </a:solidFill>
          <a:ln>
            <a:noFill/>
          </a:ln>
          <a:effectLst/>
        </p:spPr>
        <p:txBody>
          <a:bodyPr rtlCol="0" anchor="ctr"/>
          <a:lstStyle/>
          <a:p/>
        </p:txBody>
      </p:sp>
      <p:sp>
        <p:nvSpPr>
          <p:cNvPr id="11" name="Rounded Rectangle 10"/>
          <p:cNvSpPr/>
          <p:nvPr/>
        </p:nvSpPr>
        <p:spPr>
          <a:xfrm>
            <a:off x="5669280" y="1261872"/>
            <a:ext cx="6019495" cy="438912"/>
          </a:xfrm>
          <a:prstGeom prst="roundRect">
            <a:avLst>
              <a:gd name="adj" fmla="val 25000"/>
            </a:avLst>
          </a:prstGeom>
          <a:solidFill>
            <a:srgbClr val="4F4F4F"/>
          </a:solidFill>
          <a:ln>
            <a:noFill/>
          </a:ln>
          <a:effectLst/>
        </p:spPr>
        <p:txBody>
          <a:bodyPr rtlCol="0" anchor="ctr"/>
          <a:lstStyle/>
          <a:p/>
        </p:txBody>
      </p:sp>
      <p:sp>
        <p:nvSpPr>
          <p:cNvPr id="12" name="Rectangle 11"/>
          <p:cNvSpPr/>
          <p:nvPr/>
        </p:nvSpPr>
        <p:spPr>
          <a:xfrm>
            <a:off x="5669280" y="1481328"/>
            <a:ext cx="6019495" cy="219456"/>
          </a:xfrm>
          <a:prstGeom prst="rect">
            <a:avLst/>
          </a:prstGeom>
          <a:solidFill>
            <a:srgbClr val="4F4F4F"/>
          </a:solidFill>
          <a:ln>
            <a:noFill/>
          </a:ln>
          <a:effectLst/>
        </p:spPr>
        <p:txBody>
          <a:bodyPr rtlCol="0" anchor="ctr"/>
          <a:lstStyle/>
          <a:p/>
        </p:txBody>
      </p:sp>
      <p:sp>
        <p:nvSpPr>
          <p:cNvPr id="13" name="TextBox 12"/>
          <p:cNvSpPr txBox="1"/>
          <p:nvPr/>
        </p:nvSpPr>
        <p:spPr>
          <a:xfrm>
            <a:off x="5760720" y="1261872"/>
            <a:ext cx="5836615" cy="438912"/>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Ne oldu?</a:t>
            </a:r>
          </a:p>
        </p:txBody>
      </p:sp>
      <p:sp>
        <p:nvSpPr>
          <p:cNvPr id="14" name="TextBox 13"/>
          <p:cNvSpPr txBox="1"/>
          <p:nvPr/>
        </p:nvSpPr>
        <p:spPr>
          <a:xfrm>
            <a:off x="5779008" y="1773936"/>
            <a:ext cx="5800039" cy="1929384"/>
          </a:xfrm>
          <a:prstGeom prst="rect">
            <a:avLst/>
          </a:prstGeom>
          <a:noFill/>
        </p:spPr>
        <p:txBody>
          <a:bodyPr wrap="square" anchor="t" lIns="73152" rIns="73152" tIns="36576" bIns="36576">
            <a:noAutofit/>
          </a:bodyPr>
          <a:lstStyle/>
          <a:p>
            <a:pPr algn="l" marL="198896" indent="-198896">
              <a:spcBef>
                <a:spcPts val="0"/>
              </a:spcBef>
              <a:spcAft>
                <a:spcPts val="533"/>
              </a:spcAft>
            </a:pPr>
            <a:r>
              <a:rPr lang="tr-TR" sz="1600" b="1" i="0">
                <a:solidFill>
                  <a:srgbClr val="A43E2A"/>
                </a:solidFill>
                <a:latin typeface="Calibri"/>
              </a:rPr>
              <a:t>•  </a:t>
            </a:r>
            <a:r>
              <a:rPr lang="tr-TR" sz="1600" b="0" i="0">
                <a:solidFill>
                  <a:srgbClr val="262626"/>
                </a:solidFill>
                <a:latin typeface="Calibri"/>
              </a:rPr>
              <a:t>2024 yılının Nisan ayında Brezilya’nın Rio Grande do Sul (Riyo Gırande do Su) eyaletinde yaşanmıştır.</a:t>
            </a:r>
          </a:p>
          <a:p>
            <a:pPr algn="l" marL="198896" indent="-198896">
              <a:spcBef>
                <a:spcPts val="0"/>
              </a:spcBef>
              <a:spcAft>
                <a:spcPts val="533"/>
              </a:spcAft>
            </a:pPr>
            <a:r>
              <a:rPr lang="tr-TR" sz="1600" b="1" i="0">
                <a:solidFill>
                  <a:srgbClr val="A43E2A"/>
                </a:solidFill>
                <a:latin typeface="Calibri"/>
              </a:rPr>
              <a:t>•  </a:t>
            </a:r>
            <a:r>
              <a:rPr lang="tr-TR" sz="1600" b="0" i="0">
                <a:solidFill>
                  <a:srgbClr val="262626"/>
                </a:solidFill>
                <a:latin typeface="Calibri"/>
              </a:rPr>
              <a:t>Su baskınında 158 kişi hayatını kaybetmiş, 88 kişi de kaybolmuştur.</a:t>
            </a:r>
          </a:p>
          <a:p>
            <a:pPr algn="l" marL="198896" indent="-198896">
              <a:spcBef>
                <a:spcPts val="0"/>
              </a:spcBef>
              <a:spcAft>
                <a:spcPts val="533"/>
              </a:spcAft>
            </a:pPr>
            <a:r>
              <a:rPr lang="tr-TR" sz="1600" b="1" i="0">
                <a:solidFill>
                  <a:srgbClr val="A43E2A"/>
                </a:solidFill>
                <a:latin typeface="Calibri"/>
              </a:rPr>
              <a:t>•  </a:t>
            </a:r>
            <a:r>
              <a:rPr lang="tr-TR" sz="1600" b="0" i="0">
                <a:solidFill>
                  <a:srgbClr val="262626"/>
                </a:solidFill>
                <a:latin typeface="Calibri"/>
              </a:rPr>
              <a:t>Su baskınından 2 milyon 300 bin kişi etkilenmiştir.</a:t>
            </a:r>
          </a:p>
          <a:p>
            <a:pPr algn="l" marL="198896" indent="-198896">
              <a:spcBef>
                <a:spcPts val="0"/>
              </a:spcBef>
              <a:spcAft>
                <a:spcPts val="0"/>
              </a:spcAft>
            </a:pPr>
            <a:r>
              <a:rPr lang="tr-TR" sz="1600" b="1" i="0">
                <a:solidFill>
                  <a:srgbClr val="A43E2A"/>
                </a:solidFill>
                <a:latin typeface="Calibri"/>
              </a:rPr>
              <a:t>•  </a:t>
            </a:r>
            <a:r>
              <a:rPr lang="tr-TR" sz="1600" b="0" i="0">
                <a:solidFill>
                  <a:srgbClr val="262626"/>
                </a:solidFill>
                <a:latin typeface="Calibri"/>
              </a:rPr>
              <a:t>Su baskınının etkileri ülke ekonomisine de büyük zarar vermiştir.</a:t>
            </a:r>
          </a:p>
        </p:txBody>
      </p:sp>
      <p:sp>
        <p:nvSpPr>
          <p:cNvPr id="15" name="Rounded Rectangle 14"/>
          <p:cNvSpPr/>
          <p:nvPr/>
        </p:nvSpPr>
        <p:spPr>
          <a:xfrm>
            <a:off x="5669280" y="3913632"/>
            <a:ext cx="6019495" cy="2331720"/>
          </a:xfrm>
          <a:prstGeom prst="roundRect">
            <a:avLst>
              <a:gd name="adj" fmla="val 5000"/>
            </a:avLst>
          </a:prstGeom>
          <a:solidFill>
            <a:srgbClr val="F0F0F0"/>
          </a:solidFill>
          <a:ln>
            <a:noFill/>
          </a:ln>
          <a:effectLst/>
        </p:spPr>
        <p:txBody>
          <a:bodyPr rtlCol="0" anchor="ctr"/>
          <a:lstStyle/>
          <a:p/>
        </p:txBody>
      </p:sp>
      <p:sp>
        <p:nvSpPr>
          <p:cNvPr id="16" name="Rounded Rectangle 15"/>
          <p:cNvSpPr/>
          <p:nvPr/>
        </p:nvSpPr>
        <p:spPr>
          <a:xfrm>
            <a:off x="5669280" y="3913632"/>
            <a:ext cx="6019495" cy="438912"/>
          </a:xfrm>
          <a:prstGeom prst="roundRect">
            <a:avLst>
              <a:gd name="adj" fmla="val 25000"/>
            </a:avLst>
          </a:prstGeom>
          <a:solidFill>
            <a:srgbClr val="A43E2A"/>
          </a:solidFill>
          <a:ln>
            <a:noFill/>
          </a:ln>
          <a:effectLst/>
        </p:spPr>
        <p:txBody>
          <a:bodyPr rtlCol="0" anchor="ctr"/>
          <a:lstStyle/>
          <a:p/>
        </p:txBody>
      </p:sp>
      <p:sp>
        <p:nvSpPr>
          <p:cNvPr id="17" name="Rectangle 16"/>
          <p:cNvSpPr/>
          <p:nvPr/>
        </p:nvSpPr>
        <p:spPr>
          <a:xfrm>
            <a:off x="5669280" y="4133088"/>
            <a:ext cx="6019495" cy="219456"/>
          </a:xfrm>
          <a:prstGeom prst="rect">
            <a:avLst/>
          </a:prstGeom>
          <a:solidFill>
            <a:srgbClr val="A43E2A"/>
          </a:solidFill>
          <a:ln>
            <a:noFill/>
          </a:ln>
          <a:effectLst/>
        </p:spPr>
        <p:txBody>
          <a:bodyPr rtlCol="0" anchor="ctr"/>
          <a:lstStyle/>
          <a:p/>
        </p:txBody>
      </p:sp>
      <p:sp>
        <p:nvSpPr>
          <p:cNvPr id="18" name="TextBox 17"/>
          <p:cNvSpPr txBox="1"/>
          <p:nvPr/>
        </p:nvSpPr>
        <p:spPr>
          <a:xfrm>
            <a:off x="5760720" y="3913632"/>
            <a:ext cx="5836615" cy="438912"/>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Kitapta yazan başlıca tedbirler</a:t>
            </a:r>
          </a:p>
        </p:txBody>
      </p:sp>
      <p:sp>
        <p:nvSpPr>
          <p:cNvPr id="19" name="TextBox 18"/>
          <p:cNvSpPr txBox="1"/>
          <p:nvPr/>
        </p:nvSpPr>
        <p:spPr>
          <a:xfrm>
            <a:off x="5779008" y="4425696"/>
            <a:ext cx="5800039" cy="1746504"/>
          </a:xfrm>
          <a:prstGeom prst="rect">
            <a:avLst/>
          </a:prstGeom>
          <a:noFill/>
        </p:spPr>
        <p:txBody>
          <a:bodyPr wrap="square" anchor="t" lIns="73152" rIns="73152" tIns="36576" bIns="36576">
            <a:noAutofit/>
          </a:bodyPr>
          <a:lstStyle/>
          <a:p>
            <a:pPr algn="l">
              <a:spcBef>
                <a:spcPts val="0"/>
              </a:spcBef>
              <a:spcAft>
                <a:spcPts val="0"/>
              </a:spcAft>
            </a:pPr>
            <a:r>
              <a:rPr lang="tr-TR" sz="1800" b="0" i="0">
                <a:solidFill>
                  <a:srgbClr val="262626"/>
                </a:solidFill>
                <a:latin typeface="Calibri"/>
              </a:rPr>
              <a:t>Su baskınlarında akarsu yataklarının ve drenaj kanallarının önceden ıslah edilmesi, akarsu yataklarına imarın yasaklanması, erken uyarı ve tahliyeler, afeti önlemeye ve zararlarını en aza indirmeye yönelik başlıca tedbirlerdir.</a:t>
            </a:r>
          </a:p>
        </p:txBody>
      </p:sp>
      <p:sp>
        <p:nvSpPr>
          <p:cNvPr id="20" name="TextBox 1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21" name="Rounded Rectangle 2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172</a:t>
            </a:r>
          </a:p>
        </p:txBody>
      </p:sp>
      <p:sp>
        <p:nvSpPr>
          <p:cNvPr id="22" name="TextBox 2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23 / 254</a:t>
            </a:r>
          </a:p>
        </p:txBody>
      </p:sp>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2800" b="1" i="0">
                <a:solidFill>
                  <a:srgbClr val="FFFFFF"/>
                </a:solidFill>
                <a:latin typeface="Calibri"/>
              </a:rPr>
              <a:t>c · Petropolis heyelanı</a:t>
            </a:r>
          </a:p>
        </p:txBody>
      </p:sp>
      <p:sp>
        <p:nvSpPr>
          <p:cNvPr id="5" name="Rounded Rectangle 4"/>
          <p:cNvSpPr/>
          <p:nvPr/>
        </p:nvSpPr>
        <p:spPr>
          <a:xfrm>
            <a:off x="9555480" y="201168"/>
            <a:ext cx="2221992" cy="475488"/>
          </a:xfrm>
          <a:prstGeom prst="roundRect">
            <a:avLst>
              <a:gd name="adj" fmla="val 50000"/>
            </a:avLst>
          </a:prstGeom>
          <a:solidFill>
            <a:srgbClr val="A43E2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 172</a:t>
            </a:r>
          </a:p>
        </p:txBody>
      </p:sp>
      <p:pic>
        <p:nvPicPr>
          <p:cNvPr id="6" name="Picture 5" descr="h25_g63_s172.jpg"/>
          <p:cNvPicPr>
            <a:picLocks noChangeAspect="1"/>
          </p:cNvPicPr>
          <p:nvPr/>
        </p:nvPicPr>
        <p:blipFill>
          <a:blip r:embed="rId3"/>
          <a:stretch>
            <a:fillRect/>
          </a:stretch>
        </p:blipFill>
        <p:spPr>
          <a:xfrm>
            <a:off x="502920" y="1261872"/>
            <a:ext cx="4892040" cy="3246929"/>
          </a:xfrm>
          <a:prstGeom prst="rect">
            <a:avLst/>
          </a:prstGeom>
          <a:ln w="9525">
            <a:solidFill>
              <a:srgbClr val="D9D9D9"/>
            </a:solidFill>
          </a:ln>
        </p:spPr>
      </p:pic>
      <p:sp>
        <p:nvSpPr>
          <p:cNvPr id="7" name="TextBox 6"/>
          <p:cNvSpPr txBox="1"/>
          <p:nvPr/>
        </p:nvSpPr>
        <p:spPr>
          <a:xfrm>
            <a:off x="502920" y="4536233"/>
            <a:ext cx="4892040" cy="411480"/>
          </a:xfrm>
          <a:prstGeom prst="rect">
            <a:avLst/>
          </a:prstGeom>
          <a:noFill/>
        </p:spPr>
        <p:txBody>
          <a:bodyPr wrap="square" anchor="t" lIns="73152" rIns="73152" tIns="36576" bIns="36576">
            <a:noAutofit/>
          </a:bodyPr>
          <a:lstStyle/>
          <a:p>
            <a:pPr algn="ctr">
              <a:spcBef>
                <a:spcPts val="0"/>
              </a:spcBef>
              <a:spcAft>
                <a:spcPts val="0"/>
              </a:spcAft>
            </a:pPr>
            <a:r>
              <a:rPr lang="tr-TR" sz="1400" b="0" i="0">
                <a:solidFill>
                  <a:srgbClr val="767676"/>
                </a:solidFill>
                <a:latin typeface="Calibri"/>
              </a:rPr>
              <a:t>Görsel 6.3: Petropolis (Brezilya), 2022</a:t>
            </a:r>
          </a:p>
        </p:txBody>
      </p:sp>
      <p:sp>
        <p:nvSpPr>
          <p:cNvPr id="8" name="Rounded Rectangle 7"/>
          <p:cNvSpPr/>
          <p:nvPr/>
        </p:nvSpPr>
        <p:spPr>
          <a:xfrm>
            <a:off x="502920" y="5422392"/>
            <a:ext cx="4892040" cy="502920"/>
          </a:xfrm>
          <a:prstGeom prst="roundRect">
            <a:avLst>
              <a:gd name="adj" fmla="val 40000"/>
            </a:avLst>
          </a:prstGeom>
          <a:solidFill>
            <a:srgbClr val="2C5F9E"/>
          </a:solidFill>
          <a:ln>
            <a:noFill/>
          </a:ln>
          <a:effectLst/>
        </p:spPr>
        <p:txBody>
          <a:bodyPr rtlCol="0" anchor="ctr" wrap="square" lIns="36576" rIns="36576" tIns="0" bIns="0">
            <a:noAutofit/>
          </a:bodyPr>
          <a:lstStyle/>
          <a:p>
            <a:pPr algn="ctr">
              <a:spcBef>
                <a:spcPts val="0"/>
              </a:spcBef>
              <a:spcAft>
                <a:spcPts val="0"/>
              </a:spcAft>
            </a:pPr>
            <a:r>
              <a:rPr lang="tr-TR" sz="1600" b="1" i="0">
                <a:solidFill>
                  <a:srgbClr val="FFFFFF"/>
                </a:solidFill>
                <a:latin typeface="Calibri"/>
              </a:rPr>
              <a:t>ÖNLEME</a:t>
            </a:r>
          </a:p>
        </p:txBody>
      </p:sp>
      <p:sp>
        <p:nvSpPr>
          <p:cNvPr id="9" name="Rounded Rectangle 8"/>
          <p:cNvSpPr/>
          <p:nvPr/>
        </p:nvSpPr>
        <p:spPr>
          <a:xfrm>
            <a:off x="5669280" y="1261872"/>
            <a:ext cx="6019495" cy="2514600"/>
          </a:xfrm>
          <a:prstGeom prst="roundRect">
            <a:avLst>
              <a:gd name="adj" fmla="val 5000"/>
            </a:avLst>
          </a:prstGeom>
          <a:solidFill>
            <a:srgbClr val="F0F0F0"/>
          </a:solidFill>
          <a:ln>
            <a:noFill/>
          </a:ln>
          <a:effectLst/>
        </p:spPr>
        <p:txBody>
          <a:bodyPr rtlCol="0" anchor="ctr"/>
          <a:lstStyle/>
          <a:p/>
        </p:txBody>
      </p:sp>
      <p:sp>
        <p:nvSpPr>
          <p:cNvPr id="10" name="Rounded Rectangle 9"/>
          <p:cNvSpPr/>
          <p:nvPr/>
        </p:nvSpPr>
        <p:spPr>
          <a:xfrm>
            <a:off x="5669280" y="1261872"/>
            <a:ext cx="6019495" cy="438912"/>
          </a:xfrm>
          <a:prstGeom prst="roundRect">
            <a:avLst>
              <a:gd name="adj" fmla="val 25000"/>
            </a:avLst>
          </a:prstGeom>
          <a:solidFill>
            <a:srgbClr val="4F4F4F"/>
          </a:solidFill>
          <a:ln>
            <a:noFill/>
          </a:ln>
          <a:effectLst/>
        </p:spPr>
        <p:txBody>
          <a:bodyPr rtlCol="0" anchor="ctr"/>
          <a:lstStyle/>
          <a:p/>
        </p:txBody>
      </p:sp>
      <p:sp>
        <p:nvSpPr>
          <p:cNvPr id="11" name="Rectangle 10"/>
          <p:cNvSpPr/>
          <p:nvPr/>
        </p:nvSpPr>
        <p:spPr>
          <a:xfrm>
            <a:off x="5669280" y="1481328"/>
            <a:ext cx="6019495" cy="219456"/>
          </a:xfrm>
          <a:prstGeom prst="rect">
            <a:avLst/>
          </a:prstGeom>
          <a:solidFill>
            <a:srgbClr val="4F4F4F"/>
          </a:solidFill>
          <a:ln>
            <a:noFill/>
          </a:ln>
          <a:effectLst/>
        </p:spPr>
        <p:txBody>
          <a:bodyPr rtlCol="0" anchor="ctr"/>
          <a:lstStyle/>
          <a:p/>
        </p:txBody>
      </p:sp>
      <p:sp>
        <p:nvSpPr>
          <p:cNvPr id="12" name="TextBox 11"/>
          <p:cNvSpPr txBox="1"/>
          <p:nvPr/>
        </p:nvSpPr>
        <p:spPr>
          <a:xfrm>
            <a:off x="5760720" y="1261872"/>
            <a:ext cx="5836615" cy="438912"/>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Ne oldu?</a:t>
            </a:r>
          </a:p>
        </p:txBody>
      </p:sp>
      <p:sp>
        <p:nvSpPr>
          <p:cNvPr id="13" name="TextBox 12"/>
          <p:cNvSpPr txBox="1"/>
          <p:nvPr/>
        </p:nvSpPr>
        <p:spPr>
          <a:xfrm>
            <a:off x="5779008" y="1773936"/>
            <a:ext cx="5800039" cy="1929384"/>
          </a:xfrm>
          <a:prstGeom prst="rect">
            <a:avLst/>
          </a:prstGeom>
          <a:noFill/>
        </p:spPr>
        <p:txBody>
          <a:bodyPr wrap="square" anchor="t" lIns="73152" rIns="73152" tIns="36576" bIns="36576">
            <a:noAutofit/>
          </a:bodyPr>
          <a:lstStyle/>
          <a:p>
            <a:pPr algn="l" marL="223758" indent="-223758">
              <a:spcBef>
                <a:spcPts val="0"/>
              </a:spcBef>
              <a:spcAft>
                <a:spcPts val="600"/>
              </a:spcAft>
            </a:pPr>
            <a:r>
              <a:rPr lang="tr-TR" sz="1800" b="1" i="0">
                <a:solidFill>
                  <a:srgbClr val="A43E2A"/>
                </a:solidFill>
                <a:latin typeface="Calibri"/>
              </a:rPr>
              <a:t>•  </a:t>
            </a:r>
            <a:r>
              <a:rPr lang="tr-TR" sz="1800" b="0" i="0">
                <a:solidFill>
                  <a:srgbClr val="262626"/>
                </a:solidFill>
                <a:latin typeface="Calibri"/>
              </a:rPr>
              <a:t>2022 yılının Şubat ayında Brezilya’nın Petropolis kentinde şiddetli yağışların ardından heyelan yaşanmıştır.</a:t>
            </a:r>
          </a:p>
          <a:p>
            <a:pPr algn="l" marL="223758" indent="-223758">
              <a:spcBef>
                <a:spcPts val="0"/>
              </a:spcBef>
              <a:spcAft>
                <a:spcPts val="600"/>
              </a:spcAft>
            </a:pPr>
            <a:r>
              <a:rPr lang="tr-TR" sz="1800" b="1" i="0">
                <a:solidFill>
                  <a:srgbClr val="A43E2A"/>
                </a:solidFill>
                <a:latin typeface="Calibri"/>
              </a:rPr>
              <a:t>•  </a:t>
            </a:r>
            <a:r>
              <a:rPr lang="tr-TR" sz="1800" b="0" i="0">
                <a:solidFill>
                  <a:srgbClr val="262626"/>
                </a:solidFill>
                <a:latin typeface="Calibri"/>
              </a:rPr>
              <a:t>Bu heyelan nedeniyle yamaç mahallelerdeki evler yıkılmış, çok sayıda insan enkaz altında kalmıştır.</a:t>
            </a:r>
          </a:p>
          <a:p>
            <a:pPr algn="l" marL="223758" indent="-223758">
              <a:spcBef>
                <a:spcPts val="0"/>
              </a:spcBef>
              <a:spcAft>
                <a:spcPts val="0"/>
              </a:spcAft>
            </a:pPr>
            <a:r>
              <a:rPr lang="tr-TR" sz="1800" b="1" i="0">
                <a:solidFill>
                  <a:srgbClr val="A43E2A"/>
                </a:solidFill>
                <a:latin typeface="Calibri"/>
              </a:rPr>
              <a:t>•  </a:t>
            </a:r>
            <a:r>
              <a:rPr lang="tr-TR" sz="1800" b="0" i="0">
                <a:solidFill>
                  <a:srgbClr val="262626"/>
                </a:solidFill>
                <a:latin typeface="Calibri"/>
              </a:rPr>
              <a:t>Heyelanda 223 kişi hayatını kaybetmiş, 121 kişi de kaybolmuştur.</a:t>
            </a:r>
          </a:p>
        </p:txBody>
      </p:sp>
      <p:sp>
        <p:nvSpPr>
          <p:cNvPr id="14" name="Rounded Rectangle 13"/>
          <p:cNvSpPr/>
          <p:nvPr/>
        </p:nvSpPr>
        <p:spPr>
          <a:xfrm>
            <a:off x="5669280" y="3913632"/>
            <a:ext cx="6019495" cy="2331720"/>
          </a:xfrm>
          <a:prstGeom prst="roundRect">
            <a:avLst>
              <a:gd name="adj" fmla="val 5000"/>
            </a:avLst>
          </a:prstGeom>
          <a:solidFill>
            <a:srgbClr val="F0F0F0"/>
          </a:solidFill>
          <a:ln>
            <a:noFill/>
          </a:ln>
          <a:effectLst/>
        </p:spPr>
        <p:txBody>
          <a:bodyPr rtlCol="0" anchor="ctr"/>
          <a:lstStyle/>
          <a:p/>
        </p:txBody>
      </p:sp>
      <p:sp>
        <p:nvSpPr>
          <p:cNvPr id="15" name="Rounded Rectangle 14"/>
          <p:cNvSpPr/>
          <p:nvPr/>
        </p:nvSpPr>
        <p:spPr>
          <a:xfrm>
            <a:off x="5669280" y="3913632"/>
            <a:ext cx="6019495" cy="438912"/>
          </a:xfrm>
          <a:prstGeom prst="roundRect">
            <a:avLst>
              <a:gd name="adj" fmla="val 25000"/>
            </a:avLst>
          </a:prstGeom>
          <a:solidFill>
            <a:srgbClr val="A43E2A"/>
          </a:solidFill>
          <a:ln>
            <a:noFill/>
          </a:ln>
          <a:effectLst/>
        </p:spPr>
        <p:txBody>
          <a:bodyPr rtlCol="0" anchor="ctr"/>
          <a:lstStyle/>
          <a:p/>
        </p:txBody>
      </p:sp>
      <p:sp>
        <p:nvSpPr>
          <p:cNvPr id="16" name="Rectangle 15"/>
          <p:cNvSpPr/>
          <p:nvPr/>
        </p:nvSpPr>
        <p:spPr>
          <a:xfrm>
            <a:off x="5669280" y="4133088"/>
            <a:ext cx="6019495" cy="219456"/>
          </a:xfrm>
          <a:prstGeom prst="rect">
            <a:avLst/>
          </a:prstGeom>
          <a:solidFill>
            <a:srgbClr val="A43E2A"/>
          </a:solidFill>
          <a:ln>
            <a:noFill/>
          </a:ln>
          <a:effectLst/>
        </p:spPr>
        <p:txBody>
          <a:bodyPr rtlCol="0" anchor="ctr"/>
          <a:lstStyle/>
          <a:p/>
        </p:txBody>
      </p:sp>
      <p:sp>
        <p:nvSpPr>
          <p:cNvPr id="17" name="TextBox 16"/>
          <p:cNvSpPr txBox="1"/>
          <p:nvPr/>
        </p:nvSpPr>
        <p:spPr>
          <a:xfrm>
            <a:off x="5760720" y="3913632"/>
            <a:ext cx="5836615" cy="438912"/>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Kitapta yazan başlıca tedbirler</a:t>
            </a:r>
          </a:p>
        </p:txBody>
      </p:sp>
      <p:sp>
        <p:nvSpPr>
          <p:cNvPr id="18" name="TextBox 17"/>
          <p:cNvSpPr txBox="1"/>
          <p:nvPr/>
        </p:nvSpPr>
        <p:spPr>
          <a:xfrm>
            <a:off x="5779008" y="4425696"/>
            <a:ext cx="5800039" cy="1746504"/>
          </a:xfrm>
          <a:prstGeom prst="rect">
            <a:avLst/>
          </a:prstGeom>
          <a:noFill/>
        </p:spPr>
        <p:txBody>
          <a:bodyPr wrap="square" anchor="t" lIns="73152" rIns="73152" tIns="36576" bIns="36576">
            <a:noAutofit/>
          </a:bodyPr>
          <a:lstStyle/>
          <a:p>
            <a:pPr algn="l">
              <a:spcBef>
                <a:spcPts val="0"/>
              </a:spcBef>
              <a:spcAft>
                <a:spcPts val="0"/>
              </a:spcAft>
            </a:pPr>
            <a:r>
              <a:rPr lang="tr-TR" sz="1800" b="0" i="0">
                <a:solidFill>
                  <a:srgbClr val="262626"/>
                </a:solidFill>
                <a:latin typeface="Calibri"/>
              </a:rPr>
              <a:t>Dik yamaçlara sağlam istinat duvarları yapılması ve risk altındaki yerleşmelerin güvenli alanlara taşınması heyelan afetini önlemeye yönelik başlıca tedbirlerdir.</a:t>
            </a:r>
          </a:p>
        </p:txBody>
      </p:sp>
      <p:sp>
        <p:nvSpPr>
          <p:cNvPr id="19" name="TextBox 18"/>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20" name="Rounded Rectangle 19"/>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172</a:t>
            </a:r>
          </a:p>
        </p:txBody>
      </p:sp>
      <p:sp>
        <p:nvSpPr>
          <p:cNvPr id="21" name="TextBox 20"/>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24 / 254</a:t>
            </a:r>
          </a:p>
        </p:txBody>
      </p:sp>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Bilgimizi Yoklayalım</a:t>
            </a:r>
          </a:p>
        </p:txBody>
      </p:sp>
      <p:sp>
        <p:nvSpPr>
          <p:cNvPr id="5" name="Rounded Rectangle 4"/>
          <p:cNvSpPr/>
          <p:nvPr/>
        </p:nvSpPr>
        <p:spPr>
          <a:xfrm>
            <a:off x="9555480" y="201168"/>
            <a:ext cx="2221992" cy="475488"/>
          </a:xfrm>
          <a:prstGeom prst="roundRect">
            <a:avLst>
              <a:gd name="adj" fmla="val 50000"/>
            </a:avLst>
          </a:prstGeom>
          <a:solidFill>
            <a:srgbClr val="D3373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YOKLAMA 1</a:t>
            </a:r>
          </a:p>
        </p:txBody>
      </p:sp>
      <p:sp>
        <p:nvSpPr>
          <p:cNvPr id="6" name="Rounded Rectangle 5"/>
          <p:cNvSpPr/>
          <p:nvPr/>
        </p:nvSpPr>
        <p:spPr>
          <a:xfrm>
            <a:off x="502920" y="1261872"/>
            <a:ext cx="11185855" cy="12344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600" b="1" i="0">
                <a:solidFill>
                  <a:srgbClr val="262626"/>
                </a:solidFill>
                <a:latin typeface="Calibri"/>
              </a:rPr>
              <a:t>Aşağıdakilerden hangisi kitapta afetin gerçekleşmesini ÖNLEMEYE yönelik tedbirlere örnek gösterilmiştir?</a:t>
            </a:r>
          </a:p>
        </p:txBody>
      </p:sp>
      <p:sp>
        <p:nvSpPr>
          <p:cNvPr id="7" name="Rounded Rectangle 6"/>
          <p:cNvSpPr/>
          <p:nvPr/>
        </p:nvSpPr>
        <p:spPr>
          <a:xfrm>
            <a:off x="502920" y="2633472"/>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8" name="Oval 7"/>
          <p:cNvSpPr/>
          <p:nvPr/>
        </p:nvSpPr>
        <p:spPr>
          <a:xfrm>
            <a:off x="594360" y="2694736"/>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A</a:t>
            </a:r>
          </a:p>
        </p:txBody>
      </p:sp>
      <p:sp>
        <p:nvSpPr>
          <p:cNvPr id="9" name="TextBox 8"/>
          <p:cNvSpPr txBox="1"/>
          <p:nvPr/>
        </p:nvSpPr>
        <p:spPr>
          <a:xfrm>
            <a:off x="1234440" y="2633472"/>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Erken uyarı sistemleri</a:t>
            </a:r>
          </a:p>
        </p:txBody>
      </p:sp>
      <p:sp>
        <p:nvSpPr>
          <p:cNvPr id="10" name="Rounded Rectangle 9"/>
          <p:cNvSpPr/>
          <p:nvPr/>
        </p:nvSpPr>
        <p:spPr>
          <a:xfrm>
            <a:off x="502920" y="3368649"/>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1" name="Oval 10"/>
          <p:cNvSpPr/>
          <p:nvPr/>
        </p:nvSpPr>
        <p:spPr>
          <a:xfrm>
            <a:off x="594360" y="3429913"/>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B</a:t>
            </a:r>
          </a:p>
        </p:txBody>
      </p:sp>
      <p:sp>
        <p:nvSpPr>
          <p:cNvPr id="12" name="TextBox 11"/>
          <p:cNvSpPr txBox="1"/>
          <p:nvPr/>
        </p:nvSpPr>
        <p:spPr>
          <a:xfrm>
            <a:off x="1234440" y="3368649"/>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Yıkımı azaltacak mimari tarz</a:t>
            </a:r>
          </a:p>
        </p:txBody>
      </p:sp>
      <p:sp>
        <p:nvSpPr>
          <p:cNvPr id="13" name="Rounded Rectangle 12"/>
          <p:cNvSpPr/>
          <p:nvPr/>
        </p:nvSpPr>
        <p:spPr>
          <a:xfrm>
            <a:off x="502920" y="4103826"/>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4" name="Oval 13"/>
          <p:cNvSpPr/>
          <p:nvPr/>
        </p:nvSpPr>
        <p:spPr>
          <a:xfrm>
            <a:off x="594360" y="4165090"/>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C</a:t>
            </a:r>
          </a:p>
        </p:txBody>
      </p:sp>
      <p:sp>
        <p:nvSpPr>
          <p:cNvPr id="15" name="TextBox 14"/>
          <p:cNvSpPr txBox="1"/>
          <p:nvPr/>
        </p:nvSpPr>
        <p:spPr>
          <a:xfrm>
            <a:off x="1234440" y="4103826"/>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Dere yatağı ıslah çalışmaları</a:t>
            </a:r>
          </a:p>
        </p:txBody>
      </p:sp>
      <p:sp>
        <p:nvSpPr>
          <p:cNvPr id="16" name="Rounded Rectangle 15"/>
          <p:cNvSpPr/>
          <p:nvPr/>
        </p:nvSpPr>
        <p:spPr>
          <a:xfrm>
            <a:off x="502920" y="4839003"/>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7" name="Oval 16"/>
          <p:cNvSpPr/>
          <p:nvPr/>
        </p:nvSpPr>
        <p:spPr>
          <a:xfrm>
            <a:off x="594360" y="4900267"/>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D</a:t>
            </a:r>
          </a:p>
        </p:txBody>
      </p:sp>
      <p:sp>
        <p:nvSpPr>
          <p:cNvPr id="18" name="TextBox 17"/>
          <p:cNvSpPr txBox="1"/>
          <p:nvPr/>
        </p:nvSpPr>
        <p:spPr>
          <a:xfrm>
            <a:off x="1234440" y="4839003"/>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Yer altı sığınaklarını kullanma</a:t>
            </a:r>
          </a:p>
        </p:txBody>
      </p:sp>
      <p:sp>
        <p:nvSpPr>
          <p:cNvPr id="19" name="Rounded Rectangle 18"/>
          <p:cNvSpPr/>
          <p:nvPr/>
        </p:nvSpPr>
        <p:spPr>
          <a:xfrm>
            <a:off x="502920" y="5574180"/>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20" name="Oval 19"/>
          <p:cNvSpPr/>
          <p:nvPr/>
        </p:nvSpPr>
        <p:spPr>
          <a:xfrm>
            <a:off x="594360" y="5635444"/>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E</a:t>
            </a:r>
          </a:p>
        </p:txBody>
      </p:sp>
      <p:sp>
        <p:nvSpPr>
          <p:cNvPr id="21" name="TextBox 20"/>
          <p:cNvSpPr txBox="1"/>
          <p:nvPr/>
        </p:nvSpPr>
        <p:spPr>
          <a:xfrm>
            <a:off x="1234440" y="5574180"/>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Tsunami erken uyarı sistemleri</a:t>
            </a:r>
          </a:p>
        </p:txBody>
      </p:sp>
      <p:sp>
        <p:nvSpPr>
          <p:cNvPr id="22" name="TextBox 2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23" name="Rounded Rectangle 22"/>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171-172</a:t>
            </a:r>
          </a:p>
        </p:txBody>
      </p:sp>
      <p:sp>
        <p:nvSpPr>
          <p:cNvPr id="24" name="TextBox 2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25 / 254</a:t>
            </a:r>
          </a:p>
        </p:txBody>
      </p:sp>
    </p:spTree>
  </p:cSld>
  <p:clrMapOvr>
    <a:masterClrMapping/>
  </p:clrMapOvr>
</p:sld>
</file>

<file path=ppt/slides/slide2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Bilgimizi Yoklayalım —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YOKLAMA 1</a:t>
            </a:r>
          </a:p>
        </p:txBody>
      </p:sp>
      <p:sp>
        <p:nvSpPr>
          <p:cNvPr id="6" name="Rounded Rectangle 5"/>
          <p:cNvSpPr/>
          <p:nvPr/>
        </p:nvSpPr>
        <p:spPr>
          <a:xfrm>
            <a:off x="502920" y="1261872"/>
            <a:ext cx="11185855" cy="12344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600" b="1" i="0">
                <a:solidFill>
                  <a:srgbClr val="262626"/>
                </a:solidFill>
                <a:latin typeface="Calibri"/>
              </a:rPr>
              <a:t>Aşağıdakilerden hangisi kitapta afetin gerçekleşmesini ÖNLEMEYE yönelik tedbirlere örnek gösterilmiştir?</a:t>
            </a:r>
          </a:p>
        </p:txBody>
      </p:sp>
      <p:sp>
        <p:nvSpPr>
          <p:cNvPr id="7" name="Rounded Rectangle 6"/>
          <p:cNvSpPr/>
          <p:nvPr/>
        </p:nvSpPr>
        <p:spPr>
          <a:xfrm>
            <a:off x="502920" y="2633472"/>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8" name="Oval 7"/>
          <p:cNvSpPr/>
          <p:nvPr/>
        </p:nvSpPr>
        <p:spPr>
          <a:xfrm>
            <a:off x="594360" y="2589580"/>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A</a:t>
            </a:r>
          </a:p>
        </p:txBody>
      </p:sp>
      <p:sp>
        <p:nvSpPr>
          <p:cNvPr id="9" name="TextBox 8"/>
          <p:cNvSpPr txBox="1"/>
          <p:nvPr/>
        </p:nvSpPr>
        <p:spPr>
          <a:xfrm>
            <a:off x="1234440" y="263347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Erken uyarı sistemleri</a:t>
            </a:r>
          </a:p>
        </p:txBody>
      </p:sp>
      <p:sp>
        <p:nvSpPr>
          <p:cNvPr id="10" name="Rounded Rectangle 9"/>
          <p:cNvSpPr/>
          <p:nvPr/>
        </p:nvSpPr>
        <p:spPr>
          <a:xfrm>
            <a:off x="502920" y="3158337"/>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11" name="Oval 10"/>
          <p:cNvSpPr/>
          <p:nvPr/>
        </p:nvSpPr>
        <p:spPr>
          <a:xfrm>
            <a:off x="594360" y="3114445"/>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B</a:t>
            </a:r>
          </a:p>
        </p:txBody>
      </p:sp>
      <p:sp>
        <p:nvSpPr>
          <p:cNvPr id="12" name="TextBox 11"/>
          <p:cNvSpPr txBox="1"/>
          <p:nvPr/>
        </p:nvSpPr>
        <p:spPr>
          <a:xfrm>
            <a:off x="1234440" y="3158337"/>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Yıkımı azaltacak mimari tarz</a:t>
            </a:r>
          </a:p>
        </p:txBody>
      </p:sp>
      <p:sp>
        <p:nvSpPr>
          <p:cNvPr id="13" name="Rounded Rectangle 12"/>
          <p:cNvSpPr/>
          <p:nvPr/>
        </p:nvSpPr>
        <p:spPr>
          <a:xfrm>
            <a:off x="502920" y="3683202"/>
            <a:ext cx="11185855" cy="415137"/>
          </a:xfrm>
          <a:prstGeom prst="roundRect">
            <a:avLst>
              <a:gd name="adj" fmla="val 30000"/>
            </a:avLst>
          </a:prstGeom>
          <a:solidFill>
            <a:srgbClr val="E3F1E4"/>
          </a:solidFill>
          <a:ln w="31750">
            <a:solidFill>
              <a:srgbClr val="2E7D32"/>
            </a:solidFill>
          </a:ln>
          <a:effectLst/>
        </p:spPr>
        <p:txBody>
          <a:bodyPr rtlCol="0" anchor="ctr"/>
          <a:lstStyle/>
          <a:p/>
        </p:txBody>
      </p:sp>
      <p:sp>
        <p:nvSpPr>
          <p:cNvPr id="14" name="Oval 13"/>
          <p:cNvSpPr/>
          <p:nvPr/>
        </p:nvSpPr>
        <p:spPr>
          <a:xfrm>
            <a:off x="594360" y="3639310"/>
            <a:ext cx="502920" cy="502920"/>
          </a:xfrm>
          <a:prstGeom prst="ellipse">
            <a:avLst/>
          </a:prstGeom>
          <a:solidFill>
            <a:srgbClr val="2E7D32"/>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C</a:t>
            </a:r>
          </a:p>
        </p:txBody>
      </p:sp>
      <p:sp>
        <p:nvSpPr>
          <p:cNvPr id="15" name="TextBox 14"/>
          <p:cNvSpPr txBox="1"/>
          <p:nvPr/>
        </p:nvSpPr>
        <p:spPr>
          <a:xfrm>
            <a:off x="1234440" y="368320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1" i="0">
                <a:solidFill>
                  <a:srgbClr val="262626"/>
                </a:solidFill>
                <a:latin typeface="Calibri"/>
              </a:rPr>
              <a:t>Dere yatağı ıslah çalışmaları</a:t>
            </a:r>
          </a:p>
        </p:txBody>
      </p:sp>
      <p:sp>
        <p:nvSpPr>
          <p:cNvPr id="16" name="Rounded Rectangle 15"/>
          <p:cNvSpPr/>
          <p:nvPr/>
        </p:nvSpPr>
        <p:spPr>
          <a:xfrm>
            <a:off x="502920" y="4208067"/>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17" name="Oval 16"/>
          <p:cNvSpPr/>
          <p:nvPr/>
        </p:nvSpPr>
        <p:spPr>
          <a:xfrm>
            <a:off x="594360" y="4164175"/>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D</a:t>
            </a:r>
          </a:p>
        </p:txBody>
      </p:sp>
      <p:sp>
        <p:nvSpPr>
          <p:cNvPr id="18" name="TextBox 17"/>
          <p:cNvSpPr txBox="1"/>
          <p:nvPr/>
        </p:nvSpPr>
        <p:spPr>
          <a:xfrm>
            <a:off x="1234440" y="4208067"/>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Yer altı sığınaklarını kullanma</a:t>
            </a:r>
          </a:p>
        </p:txBody>
      </p:sp>
      <p:sp>
        <p:nvSpPr>
          <p:cNvPr id="19" name="Rounded Rectangle 18"/>
          <p:cNvSpPr/>
          <p:nvPr/>
        </p:nvSpPr>
        <p:spPr>
          <a:xfrm>
            <a:off x="502920" y="4732932"/>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20" name="Oval 19"/>
          <p:cNvSpPr/>
          <p:nvPr/>
        </p:nvSpPr>
        <p:spPr>
          <a:xfrm>
            <a:off x="594360" y="4689040"/>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E</a:t>
            </a:r>
          </a:p>
        </p:txBody>
      </p:sp>
      <p:sp>
        <p:nvSpPr>
          <p:cNvPr id="21" name="TextBox 20"/>
          <p:cNvSpPr txBox="1"/>
          <p:nvPr/>
        </p:nvSpPr>
        <p:spPr>
          <a:xfrm>
            <a:off x="1234440" y="473293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Tsunami erken uyarı sistemleri</a:t>
            </a:r>
          </a:p>
        </p:txBody>
      </p:sp>
      <p:sp>
        <p:nvSpPr>
          <p:cNvPr id="22" name="Rounded Rectangle 21"/>
          <p:cNvSpPr/>
          <p:nvPr/>
        </p:nvSpPr>
        <p:spPr>
          <a:xfrm>
            <a:off x="502920" y="5266944"/>
            <a:ext cx="11185855" cy="1005840"/>
          </a:xfrm>
          <a:prstGeom prst="roundRect">
            <a:avLst>
              <a:gd name="adj" fmla="val 8000"/>
            </a:avLst>
          </a:prstGeom>
          <a:solidFill>
            <a:srgbClr val="FFF3D1"/>
          </a:solidFill>
          <a:ln>
            <a:noFill/>
          </a:ln>
          <a:effectLst/>
        </p:spPr>
        <p:txBody>
          <a:bodyPr rtlCol="0" anchor="ctr" wrap="square" lIns="228600" rIns="228600" tIns="73152" bIns="73152">
            <a:noAutofit/>
          </a:bodyPr>
          <a:lstStyle/>
          <a:p>
            <a:pPr algn="l">
              <a:spcBef>
                <a:spcPts val="0"/>
              </a:spcBef>
              <a:spcAft>
                <a:spcPts val="0"/>
              </a:spcAft>
            </a:pPr>
            <a:r>
              <a:rPr lang="tr-TR" sz="1900" b="0" i="0">
                <a:solidFill>
                  <a:srgbClr val="262626"/>
                </a:solidFill>
                <a:latin typeface="Calibri"/>
              </a:rPr>
              <a:t>Kitap s. 171: dere yatağı ıslah çalışmaları, dik yamaçlara istinat duvarları, orman yangını uyarı ve müdahale sistemleri afetleri önlemeye yönelik tedbirlerdir. Diğerleri önlenemeyen afetlerde zararı azaltır.</a:t>
            </a:r>
          </a:p>
        </p:txBody>
      </p:sp>
      <p:sp>
        <p:nvSpPr>
          <p:cNvPr id="23" name="TextBox 22"/>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24" name="Rounded Rectangle 23"/>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171-172</a:t>
            </a:r>
          </a:p>
        </p:txBody>
      </p:sp>
      <p:sp>
        <p:nvSpPr>
          <p:cNvPr id="25" name="TextBox 24"/>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26 / 254</a:t>
            </a:r>
          </a:p>
        </p:txBody>
      </p:sp>
    </p:spTree>
  </p:cSld>
  <p:clrMapOvr>
    <a:masterClrMapping/>
  </p:clrMapOvr>
</p:sld>
</file>

<file path=ppt/slides/slide2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2800" b="1" i="0">
                <a:solidFill>
                  <a:srgbClr val="FFFFFF"/>
                </a:solidFill>
                <a:latin typeface="Calibri"/>
              </a:rPr>
              <a:t>ç · Fukushima Daiichi Nükleer Santral Kazası</a:t>
            </a:r>
          </a:p>
        </p:txBody>
      </p:sp>
      <p:sp>
        <p:nvSpPr>
          <p:cNvPr id="5" name="Rounded Rectangle 4"/>
          <p:cNvSpPr/>
          <p:nvPr/>
        </p:nvSpPr>
        <p:spPr>
          <a:xfrm>
            <a:off x="9555480" y="201168"/>
            <a:ext cx="2221992" cy="475488"/>
          </a:xfrm>
          <a:prstGeom prst="roundRect">
            <a:avLst>
              <a:gd name="adj" fmla="val 50000"/>
            </a:avLst>
          </a:prstGeom>
          <a:solidFill>
            <a:srgbClr val="A43E2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 173</a:t>
            </a:r>
          </a:p>
        </p:txBody>
      </p:sp>
      <p:pic>
        <p:nvPicPr>
          <p:cNvPr id="6" name="Picture 5" descr="h25_g64_s173.jpg"/>
          <p:cNvPicPr>
            <a:picLocks noChangeAspect="1"/>
          </p:cNvPicPr>
          <p:nvPr/>
        </p:nvPicPr>
        <p:blipFill>
          <a:blip r:embed="rId3"/>
          <a:stretch>
            <a:fillRect/>
          </a:stretch>
        </p:blipFill>
        <p:spPr>
          <a:xfrm>
            <a:off x="502920" y="1261872"/>
            <a:ext cx="4892040" cy="3198641"/>
          </a:xfrm>
          <a:prstGeom prst="rect">
            <a:avLst/>
          </a:prstGeom>
          <a:ln w="9525">
            <a:solidFill>
              <a:srgbClr val="D9D9D9"/>
            </a:solidFill>
          </a:ln>
        </p:spPr>
      </p:pic>
      <p:sp>
        <p:nvSpPr>
          <p:cNvPr id="7" name="TextBox 6"/>
          <p:cNvSpPr txBox="1"/>
          <p:nvPr/>
        </p:nvSpPr>
        <p:spPr>
          <a:xfrm>
            <a:off x="502920" y="4487945"/>
            <a:ext cx="4892040" cy="411480"/>
          </a:xfrm>
          <a:prstGeom prst="rect">
            <a:avLst/>
          </a:prstGeom>
          <a:noFill/>
        </p:spPr>
        <p:txBody>
          <a:bodyPr wrap="square" anchor="t" lIns="73152" rIns="73152" tIns="36576" bIns="36576">
            <a:noAutofit/>
          </a:bodyPr>
          <a:lstStyle/>
          <a:p>
            <a:pPr algn="ctr">
              <a:spcBef>
                <a:spcPts val="0"/>
              </a:spcBef>
              <a:spcAft>
                <a:spcPts val="0"/>
              </a:spcAft>
            </a:pPr>
            <a:r>
              <a:rPr lang="tr-TR" sz="1400" b="0" i="0">
                <a:solidFill>
                  <a:srgbClr val="767676"/>
                </a:solidFill>
                <a:latin typeface="Calibri"/>
              </a:rPr>
              <a:t>Görsel 6.4: Fukushima (Japonya), 2011</a:t>
            </a:r>
          </a:p>
        </p:txBody>
      </p:sp>
      <p:sp>
        <p:nvSpPr>
          <p:cNvPr id="8" name="Rounded Rectangle 7"/>
          <p:cNvSpPr/>
          <p:nvPr/>
        </p:nvSpPr>
        <p:spPr>
          <a:xfrm>
            <a:off x="502920" y="5422392"/>
            <a:ext cx="2377440" cy="502920"/>
          </a:xfrm>
          <a:prstGeom prst="roundRect">
            <a:avLst>
              <a:gd name="adj" fmla="val 40000"/>
            </a:avLst>
          </a:prstGeom>
          <a:solidFill>
            <a:srgbClr val="2C5F9E"/>
          </a:solidFill>
          <a:ln>
            <a:noFill/>
          </a:ln>
          <a:effectLst/>
        </p:spPr>
        <p:txBody>
          <a:bodyPr rtlCol="0" anchor="ctr" wrap="square" lIns="36576" rIns="36576" tIns="0" bIns="0">
            <a:noAutofit/>
          </a:bodyPr>
          <a:lstStyle/>
          <a:p>
            <a:pPr algn="ctr">
              <a:spcBef>
                <a:spcPts val="0"/>
              </a:spcBef>
              <a:spcAft>
                <a:spcPts val="0"/>
              </a:spcAft>
            </a:pPr>
            <a:r>
              <a:rPr lang="tr-TR" sz="1600" b="1" i="0">
                <a:solidFill>
                  <a:srgbClr val="FFFFFF"/>
                </a:solidFill>
                <a:latin typeface="Calibri"/>
              </a:rPr>
              <a:t>ÖNLEME</a:t>
            </a:r>
          </a:p>
        </p:txBody>
      </p:sp>
      <p:sp>
        <p:nvSpPr>
          <p:cNvPr id="9" name="Rounded Rectangle 8"/>
          <p:cNvSpPr/>
          <p:nvPr/>
        </p:nvSpPr>
        <p:spPr>
          <a:xfrm>
            <a:off x="3017520" y="5422392"/>
            <a:ext cx="2377440" cy="502920"/>
          </a:xfrm>
          <a:prstGeom prst="roundRect">
            <a:avLst>
              <a:gd name="adj" fmla="val 40000"/>
            </a:avLst>
          </a:prstGeom>
          <a:solidFill>
            <a:srgbClr val="C0392B"/>
          </a:solidFill>
          <a:ln>
            <a:noFill/>
          </a:ln>
          <a:effectLst/>
        </p:spPr>
        <p:txBody>
          <a:bodyPr rtlCol="0" anchor="ctr" wrap="square" lIns="36576" rIns="36576" tIns="0" bIns="0">
            <a:noAutofit/>
          </a:bodyPr>
          <a:lstStyle/>
          <a:p>
            <a:pPr algn="ctr">
              <a:spcBef>
                <a:spcPts val="0"/>
              </a:spcBef>
              <a:spcAft>
                <a:spcPts val="0"/>
              </a:spcAft>
            </a:pPr>
            <a:r>
              <a:rPr lang="tr-TR" sz="1600" b="1" i="0">
                <a:solidFill>
                  <a:srgbClr val="FFFFFF"/>
                </a:solidFill>
                <a:latin typeface="Calibri"/>
              </a:rPr>
              <a:t>ZARAR AZALTMA</a:t>
            </a:r>
          </a:p>
        </p:txBody>
      </p:sp>
      <p:sp>
        <p:nvSpPr>
          <p:cNvPr id="10" name="Rounded Rectangle 9"/>
          <p:cNvSpPr/>
          <p:nvPr/>
        </p:nvSpPr>
        <p:spPr>
          <a:xfrm>
            <a:off x="5669280" y="1261872"/>
            <a:ext cx="6019495" cy="2514600"/>
          </a:xfrm>
          <a:prstGeom prst="roundRect">
            <a:avLst>
              <a:gd name="adj" fmla="val 5000"/>
            </a:avLst>
          </a:prstGeom>
          <a:solidFill>
            <a:srgbClr val="F0F0F0"/>
          </a:solidFill>
          <a:ln>
            <a:noFill/>
          </a:ln>
          <a:effectLst/>
        </p:spPr>
        <p:txBody>
          <a:bodyPr rtlCol="0" anchor="ctr"/>
          <a:lstStyle/>
          <a:p/>
        </p:txBody>
      </p:sp>
      <p:sp>
        <p:nvSpPr>
          <p:cNvPr id="11" name="Rounded Rectangle 10"/>
          <p:cNvSpPr/>
          <p:nvPr/>
        </p:nvSpPr>
        <p:spPr>
          <a:xfrm>
            <a:off x="5669280" y="1261872"/>
            <a:ext cx="6019495" cy="438912"/>
          </a:xfrm>
          <a:prstGeom prst="roundRect">
            <a:avLst>
              <a:gd name="adj" fmla="val 25000"/>
            </a:avLst>
          </a:prstGeom>
          <a:solidFill>
            <a:srgbClr val="4F4F4F"/>
          </a:solidFill>
          <a:ln>
            <a:noFill/>
          </a:ln>
          <a:effectLst/>
        </p:spPr>
        <p:txBody>
          <a:bodyPr rtlCol="0" anchor="ctr"/>
          <a:lstStyle/>
          <a:p/>
        </p:txBody>
      </p:sp>
      <p:sp>
        <p:nvSpPr>
          <p:cNvPr id="12" name="Rectangle 11"/>
          <p:cNvSpPr/>
          <p:nvPr/>
        </p:nvSpPr>
        <p:spPr>
          <a:xfrm>
            <a:off x="5669280" y="1481328"/>
            <a:ext cx="6019495" cy="219456"/>
          </a:xfrm>
          <a:prstGeom prst="rect">
            <a:avLst/>
          </a:prstGeom>
          <a:solidFill>
            <a:srgbClr val="4F4F4F"/>
          </a:solidFill>
          <a:ln>
            <a:noFill/>
          </a:ln>
          <a:effectLst/>
        </p:spPr>
        <p:txBody>
          <a:bodyPr rtlCol="0" anchor="ctr"/>
          <a:lstStyle/>
          <a:p/>
        </p:txBody>
      </p:sp>
      <p:sp>
        <p:nvSpPr>
          <p:cNvPr id="13" name="TextBox 12"/>
          <p:cNvSpPr txBox="1"/>
          <p:nvPr/>
        </p:nvSpPr>
        <p:spPr>
          <a:xfrm>
            <a:off x="5760720" y="1261872"/>
            <a:ext cx="5836615" cy="438912"/>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Ne oldu?</a:t>
            </a:r>
          </a:p>
        </p:txBody>
      </p:sp>
      <p:sp>
        <p:nvSpPr>
          <p:cNvPr id="14" name="TextBox 13"/>
          <p:cNvSpPr txBox="1"/>
          <p:nvPr/>
        </p:nvSpPr>
        <p:spPr>
          <a:xfrm>
            <a:off x="5779008" y="1773936"/>
            <a:ext cx="5800039" cy="1929384"/>
          </a:xfrm>
          <a:prstGeom prst="rect">
            <a:avLst/>
          </a:prstGeom>
          <a:noFill/>
        </p:spPr>
        <p:txBody>
          <a:bodyPr wrap="square" anchor="t" lIns="73152" rIns="73152" tIns="36576" bIns="36576">
            <a:noAutofit/>
          </a:bodyPr>
          <a:lstStyle/>
          <a:p>
            <a:pPr algn="l" marL="223758" indent="-223758">
              <a:spcBef>
                <a:spcPts val="0"/>
              </a:spcBef>
              <a:spcAft>
                <a:spcPts val="0"/>
              </a:spcAft>
            </a:pPr>
            <a:r>
              <a:rPr lang="tr-TR" sz="1800" b="1" i="0">
                <a:solidFill>
                  <a:srgbClr val="A43E2A"/>
                </a:solidFill>
                <a:latin typeface="Calibri"/>
              </a:rPr>
              <a:t>•  </a:t>
            </a:r>
            <a:r>
              <a:rPr lang="tr-TR" sz="1800" b="0" i="0">
                <a:solidFill>
                  <a:srgbClr val="262626"/>
                </a:solidFill>
                <a:latin typeface="Calibri"/>
              </a:rPr>
              <a:t>11 Mart 2011 tarihinde Japonya'da yaşanan deprem etkisiyle gerçekleşen tsunami sonrasında Fukushima (Fukuşima) şehrinde bulunan Daiichi (Daiçi) Nükleer Santrali'nde sıcaklık ve basıncın artması sonucunda yaşanan hidrojen patlamasına bağlı bir kaza gerçekleşmiştir.</a:t>
            </a:r>
          </a:p>
        </p:txBody>
      </p:sp>
      <p:sp>
        <p:nvSpPr>
          <p:cNvPr id="15" name="Rounded Rectangle 14"/>
          <p:cNvSpPr/>
          <p:nvPr/>
        </p:nvSpPr>
        <p:spPr>
          <a:xfrm>
            <a:off x="5669280" y="3913632"/>
            <a:ext cx="6019495" cy="2331720"/>
          </a:xfrm>
          <a:prstGeom prst="roundRect">
            <a:avLst>
              <a:gd name="adj" fmla="val 5000"/>
            </a:avLst>
          </a:prstGeom>
          <a:solidFill>
            <a:srgbClr val="F0F0F0"/>
          </a:solidFill>
          <a:ln>
            <a:noFill/>
          </a:ln>
          <a:effectLst/>
        </p:spPr>
        <p:txBody>
          <a:bodyPr rtlCol="0" anchor="ctr"/>
          <a:lstStyle/>
          <a:p/>
        </p:txBody>
      </p:sp>
      <p:sp>
        <p:nvSpPr>
          <p:cNvPr id="16" name="Rounded Rectangle 15"/>
          <p:cNvSpPr/>
          <p:nvPr/>
        </p:nvSpPr>
        <p:spPr>
          <a:xfrm>
            <a:off x="5669280" y="3913632"/>
            <a:ext cx="6019495" cy="438912"/>
          </a:xfrm>
          <a:prstGeom prst="roundRect">
            <a:avLst>
              <a:gd name="adj" fmla="val 25000"/>
            </a:avLst>
          </a:prstGeom>
          <a:solidFill>
            <a:srgbClr val="A43E2A"/>
          </a:solidFill>
          <a:ln>
            <a:noFill/>
          </a:ln>
          <a:effectLst/>
        </p:spPr>
        <p:txBody>
          <a:bodyPr rtlCol="0" anchor="ctr"/>
          <a:lstStyle/>
          <a:p/>
        </p:txBody>
      </p:sp>
      <p:sp>
        <p:nvSpPr>
          <p:cNvPr id="17" name="Rectangle 16"/>
          <p:cNvSpPr/>
          <p:nvPr/>
        </p:nvSpPr>
        <p:spPr>
          <a:xfrm>
            <a:off x="5669280" y="4133088"/>
            <a:ext cx="6019495" cy="219456"/>
          </a:xfrm>
          <a:prstGeom prst="rect">
            <a:avLst/>
          </a:prstGeom>
          <a:solidFill>
            <a:srgbClr val="A43E2A"/>
          </a:solidFill>
          <a:ln>
            <a:noFill/>
          </a:ln>
          <a:effectLst/>
        </p:spPr>
        <p:txBody>
          <a:bodyPr rtlCol="0" anchor="ctr"/>
          <a:lstStyle/>
          <a:p/>
        </p:txBody>
      </p:sp>
      <p:sp>
        <p:nvSpPr>
          <p:cNvPr id="18" name="TextBox 17"/>
          <p:cNvSpPr txBox="1"/>
          <p:nvPr/>
        </p:nvSpPr>
        <p:spPr>
          <a:xfrm>
            <a:off x="5760720" y="3913632"/>
            <a:ext cx="5836615" cy="438912"/>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Kitapta yazan başlıca tedbirler</a:t>
            </a:r>
          </a:p>
        </p:txBody>
      </p:sp>
      <p:sp>
        <p:nvSpPr>
          <p:cNvPr id="19" name="TextBox 18"/>
          <p:cNvSpPr txBox="1"/>
          <p:nvPr/>
        </p:nvSpPr>
        <p:spPr>
          <a:xfrm>
            <a:off x="5779008" y="4425696"/>
            <a:ext cx="5800039" cy="1746504"/>
          </a:xfrm>
          <a:prstGeom prst="rect">
            <a:avLst/>
          </a:prstGeom>
          <a:noFill/>
        </p:spPr>
        <p:txBody>
          <a:bodyPr wrap="square" anchor="t" lIns="73152" rIns="73152" tIns="36576" bIns="36576">
            <a:noAutofit/>
          </a:bodyPr>
          <a:lstStyle/>
          <a:p>
            <a:pPr algn="l">
              <a:spcBef>
                <a:spcPts val="0"/>
              </a:spcBef>
              <a:spcAft>
                <a:spcPts val="0"/>
              </a:spcAft>
            </a:pPr>
            <a:r>
              <a:rPr lang="tr-TR" sz="1800" b="0" i="0">
                <a:solidFill>
                  <a:srgbClr val="262626"/>
                </a:solidFill>
                <a:latin typeface="Calibri"/>
              </a:rPr>
              <a:t>Bu tür kazalara yönelik en önemli tedbirler; nükleer tesislerin deprem riski düşük bölgelere kurulması, tsunami erken uyarı sistemlerinin kullanılması ve hızlı tahliyedir.</a:t>
            </a:r>
          </a:p>
        </p:txBody>
      </p:sp>
      <p:sp>
        <p:nvSpPr>
          <p:cNvPr id="20" name="TextBox 1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21" name="Rounded Rectangle 2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173</a:t>
            </a:r>
          </a:p>
        </p:txBody>
      </p:sp>
      <p:sp>
        <p:nvSpPr>
          <p:cNvPr id="22" name="TextBox 2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27 / 254</a:t>
            </a:r>
          </a:p>
        </p:txBody>
      </p:sp>
    </p:spTree>
  </p:cSld>
  <p:clrMapOvr>
    <a:masterClrMapping/>
  </p:clrMapOvr>
</p:sld>
</file>

<file path=ppt/slides/slide2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2800" b="1" i="0">
                <a:solidFill>
                  <a:srgbClr val="FFFFFF"/>
                </a:solidFill>
                <a:latin typeface="Calibri"/>
              </a:rPr>
              <a:t>d · Töhoku depremi ve tsunamisi</a:t>
            </a:r>
          </a:p>
        </p:txBody>
      </p:sp>
      <p:sp>
        <p:nvSpPr>
          <p:cNvPr id="5" name="Rounded Rectangle 4"/>
          <p:cNvSpPr/>
          <p:nvPr/>
        </p:nvSpPr>
        <p:spPr>
          <a:xfrm>
            <a:off x="9555480" y="201168"/>
            <a:ext cx="2221992" cy="475488"/>
          </a:xfrm>
          <a:prstGeom prst="roundRect">
            <a:avLst>
              <a:gd name="adj" fmla="val 50000"/>
            </a:avLst>
          </a:prstGeom>
          <a:solidFill>
            <a:srgbClr val="A43E2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 173</a:t>
            </a:r>
          </a:p>
        </p:txBody>
      </p:sp>
      <p:pic>
        <p:nvPicPr>
          <p:cNvPr id="6" name="Picture 5" descr="h25_g65_s173.jpg"/>
          <p:cNvPicPr>
            <a:picLocks noChangeAspect="1"/>
          </p:cNvPicPr>
          <p:nvPr/>
        </p:nvPicPr>
        <p:blipFill>
          <a:blip r:embed="rId3"/>
          <a:stretch>
            <a:fillRect/>
          </a:stretch>
        </p:blipFill>
        <p:spPr>
          <a:xfrm>
            <a:off x="502920" y="1261872"/>
            <a:ext cx="4892040" cy="3213748"/>
          </a:xfrm>
          <a:prstGeom prst="rect">
            <a:avLst/>
          </a:prstGeom>
          <a:ln w="9525">
            <a:solidFill>
              <a:srgbClr val="D9D9D9"/>
            </a:solidFill>
          </a:ln>
        </p:spPr>
      </p:pic>
      <p:sp>
        <p:nvSpPr>
          <p:cNvPr id="7" name="TextBox 6"/>
          <p:cNvSpPr txBox="1"/>
          <p:nvPr/>
        </p:nvSpPr>
        <p:spPr>
          <a:xfrm>
            <a:off x="502920" y="4503052"/>
            <a:ext cx="4892040" cy="411480"/>
          </a:xfrm>
          <a:prstGeom prst="rect">
            <a:avLst/>
          </a:prstGeom>
          <a:noFill/>
        </p:spPr>
        <p:txBody>
          <a:bodyPr wrap="square" anchor="t" lIns="73152" rIns="73152" tIns="36576" bIns="36576">
            <a:noAutofit/>
          </a:bodyPr>
          <a:lstStyle/>
          <a:p>
            <a:pPr algn="ctr">
              <a:spcBef>
                <a:spcPts val="0"/>
              </a:spcBef>
              <a:spcAft>
                <a:spcPts val="0"/>
              </a:spcAft>
            </a:pPr>
            <a:r>
              <a:rPr lang="tr-TR" sz="1400" b="0" i="0">
                <a:solidFill>
                  <a:srgbClr val="767676"/>
                </a:solidFill>
                <a:latin typeface="Calibri"/>
              </a:rPr>
              <a:t>Görsel 6.5: Töhoku (Japonya), 2011</a:t>
            </a:r>
          </a:p>
        </p:txBody>
      </p:sp>
      <p:sp>
        <p:nvSpPr>
          <p:cNvPr id="8" name="Rounded Rectangle 7"/>
          <p:cNvSpPr/>
          <p:nvPr/>
        </p:nvSpPr>
        <p:spPr>
          <a:xfrm>
            <a:off x="502920" y="5422392"/>
            <a:ext cx="4892040" cy="502920"/>
          </a:xfrm>
          <a:prstGeom prst="roundRect">
            <a:avLst>
              <a:gd name="adj" fmla="val 40000"/>
            </a:avLst>
          </a:prstGeom>
          <a:solidFill>
            <a:srgbClr val="C0392B"/>
          </a:solidFill>
          <a:ln>
            <a:noFill/>
          </a:ln>
          <a:effectLst/>
        </p:spPr>
        <p:txBody>
          <a:bodyPr rtlCol="0" anchor="ctr" wrap="square" lIns="36576" rIns="36576" tIns="0" bIns="0">
            <a:noAutofit/>
          </a:bodyPr>
          <a:lstStyle/>
          <a:p>
            <a:pPr algn="ctr">
              <a:spcBef>
                <a:spcPts val="0"/>
              </a:spcBef>
              <a:spcAft>
                <a:spcPts val="0"/>
              </a:spcAft>
            </a:pPr>
            <a:r>
              <a:rPr lang="tr-TR" sz="1600" b="1" i="0">
                <a:solidFill>
                  <a:srgbClr val="FFFFFF"/>
                </a:solidFill>
                <a:latin typeface="Calibri"/>
              </a:rPr>
              <a:t>ZARAR AZALTMA</a:t>
            </a:r>
          </a:p>
        </p:txBody>
      </p:sp>
      <p:sp>
        <p:nvSpPr>
          <p:cNvPr id="9" name="Rounded Rectangle 8"/>
          <p:cNvSpPr/>
          <p:nvPr/>
        </p:nvSpPr>
        <p:spPr>
          <a:xfrm>
            <a:off x="5669280" y="1261872"/>
            <a:ext cx="6019495" cy="2514600"/>
          </a:xfrm>
          <a:prstGeom prst="roundRect">
            <a:avLst>
              <a:gd name="adj" fmla="val 5000"/>
            </a:avLst>
          </a:prstGeom>
          <a:solidFill>
            <a:srgbClr val="F0F0F0"/>
          </a:solidFill>
          <a:ln>
            <a:noFill/>
          </a:ln>
          <a:effectLst/>
        </p:spPr>
        <p:txBody>
          <a:bodyPr rtlCol="0" anchor="ctr"/>
          <a:lstStyle/>
          <a:p/>
        </p:txBody>
      </p:sp>
      <p:sp>
        <p:nvSpPr>
          <p:cNvPr id="10" name="Rounded Rectangle 9"/>
          <p:cNvSpPr/>
          <p:nvPr/>
        </p:nvSpPr>
        <p:spPr>
          <a:xfrm>
            <a:off x="5669280" y="1261872"/>
            <a:ext cx="6019495" cy="438912"/>
          </a:xfrm>
          <a:prstGeom prst="roundRect">
            <a:avLst>
              <a:gd name="adj" fmla="val 25000"/>
            </a:avLst>
          </a:prstGeom>
          <a:solidFill>
            <a:srgbClr val="4F4F4F"/>
          </a:solidFill>
          <a:ln>
            <a:noFill/>
          </a:ln>
          <a:effectLst/>
        </p:spPr>
        <p:txBody>
          <a:bodyPr rtlCol="0" anchor="ctr"/>
          <a:lstStyle/>
          <a:p/>
        </p:txBody>
      </p:sp>
      <p:sp>
        <p:nvSpPr>
          <p:cNvPr id="11" name="Rectangle 10"/>
          <p:cNvSpPr/>
          <p:nvPr/>
        </p:nvSpPr>
        <p:spPr>
          <a:xfrm>
            <a:off x="5669280" y="1481328"/>
            <a:ext cx="6019495" cy="219456"/>
          </a:xfrm>
          <a:prstGeom prst="rect">
            <a:avLst/>
          </a:prstGeom>
          <a:solidFill>
            <a:srgbClr val="4F4F4F"/>
          </a:solidFill>
          <a:ln>
            <a:noFill/>
          </a:ln>
          <a:effectLst/>
        </p:spPr>
        <p:txBody>
          <a:bodyPr rtlCol="0" anchor="ctr"/>
          <a:lstStyle/>
          <a:p/>
        </p:txBody>
      </p:sp>
      <p:sp>
        <p:nvSpPr>
          <p:cNvPr id="12" name="TextBox 11"/>
          <p:cNvSpPr txBox="1"/>
          <p:nvPr/>
        </p:nvSpPr>
        <p:spPr>
          <a:xfrm>
            <a:off x="5760720" y="1261872"/>
            <a:ext cx="5836615" cy="438912"/>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Ne oldu?</a:t>
            </a:r>
          </a:p>
        </p:txBody>
      </p:sp>
      <p:sp>
        <p:nvSpPr>
          <p:cNvPr id="13" name="TextBox 12"/>
          <p:cNvSpPr txBox="1"/>
          <p:nvPr/>
        </p:nvSpPr>
        <p:spPr>
          <a:xfrm>
            <a:off x="5779008" y="1773936"/>
            <a:ext cx="5800039" cy="1929384"/>
          </a:xfrm>
          <a:prstGeom prst="rect">
            <a:avLst/>
          </a:prstGeom>
          <a:noFill/>
        </p:spPr>
        <p:txBody>
          <a:bodyPr wrap="square" anchor="t" lIns="73152" rIns="73152" tIns="36576" bIns="36576">
            <a:noAutofit/>
          </a:bodyPr>
          <a:lstStyle/>
          <a:p>
            <a:pPr algn="l" marL="192681" indent="-192681">
              <a:spcBef>
                <a:spcPts val="0"/>
              </a:spcBef>
              <a:spcAft>
                <a:spcPts val="516"/>
              </a:spcAft>
            </a:pPr>
            <a:r>
              <a:rPr lang="tr-TR" sz="1550" b="1" i="0">
                <a:solidFill>
                  <a:srgbClr val="A43E2A"/>
                </a:solidFill>
                <a:latin typeface="Calibri"/>
              </a:rPr>
              <a:t>•  </a:t>
            </a:r>
            <a:r>
              <a:rPr lang="tr-TR" sz="1550" b="0" i="0">
                <a:solidFill>
                  <a:srgbClr val="262626"/>
                </a:solidFill>
                <a:latin typeface="Calibri"/>
              </a:rPr>
              <a:t>Japonya'da Töhoku şehri açıklarında 2011 yılında magnitüdü 9,1 büyüklüğünde olan ve yaklaşık 6 dakika süren bir deprem yaşanmıştır.</a:t>
            </a:r>
          </a:p>
          <a:p>
            <a:pPr algn="l" marL="192681" indent="-192681">
              <a:spcBef>
                <a:spcPts val="0"/>
              </a:spcBef>
              <a:spcAft>
                <a:spcPts val="516"/>
              </a:spcAft>
            </a:pPr>
            <a:r>
              <a:rPr lang="tr-TR" sz="1550" b="1" i="0">
                <a:solidFill>
                  <a:srgbClr val="A43E2A"/>
                </a:solidFill>
                <a:latin typeface="Calibri"/>
              </a:rPr>
              <a:t>•  </a:t>
            </a:r>
            <a:r>
              <a:rPr lang="tr-TR" sz="1550" b="0" i="0">
                <a:solidFill>
                  <a:srgbClr val="262626"/>
                </a:solidFill>
                <a:latin typeface="Calibri"/>
              </a:rPr>
              <a:t>Deprem sonrasında gerçekleşen tsunaminin etkisiyle saatteki hızı 500 km ve boyu 35-40 metreye varan dev dalgalar oluşmuştur.</a:t>
            </a:r>
          </a:p>
          <a:p>
            <a:pPr algn="l" marL="192681" indent="-192681">
              <a:spcBef>
                <a:spcPts val="0"/>
              </a:spcBef>
              <a:spcAft>
                <a:spcPts val="0"/>
              </a:spcAft>
            </a:pPr>
            <a:r>
              <a:rPr lang="tr-TR" sz="1550" b="1" i="0">
                <a:solidFill>
                  <a:srgbClr val="A43E2A"/>
                </a:solidFill>
                <a:latin typeface="Calibri"/>
              </a:rPr>
              <a:t>•  </a:t>
            </a:r>
            <a:r>
              <a:rPr lang="tr-TR" sz="1550" b="0" i="0">
                <a:solidFill>
                  <a:srgbClr val="262626"/>
                </a:solidFill>
                <a:latin typeface="Calibri"/>
              </a:rPr>
              <a:t>Yaşanan deprem ve tsunami sonucunda 19.759 kişi hayatını kaybetmiş, 6.242 kişi yaralanmış, 2.553 kişi de kaybolmuştur.</a:t>
            </a:r>
          </a:p>
        </p:txBody>
      </p:sp>
      <p:sp>
        <p:nvSpPr>
          <p:cNvPr id="14" name="Rounded Rectangle 13"/>
          <p:cNvSpPr/>
          <p:nvPr/>
        </p:nvSpPr>
        <p:spPr>
          <a:xfrm>
            <a:off x="5669280" y="3913632"/>
            <a:ext cx="6019495" cy="2331720"/>
          </a:xfrm>
          <a:prstGeom prst="roundRect">
            <a:avLst>
              <a:gd name="adj" fmla="val 5000"/>
            </a:avLst>
          </a:prstGeom>
          <a:solidFill>
            <a:srgbClr val="F0F0F0"/>
          </a:solidFill>
          <a:ln>
            <a:noFill/>
          </a:ln>
          <a:effectLst/>
        </p:spPr>
        <p:txBody>
          <a:bodyPr rtlCol="0" anchor="ctr"/>
          <a:lstStyle/>
          <a:p/>
        </p:txBody>
      </p:sp>
      <p:sp>
        <p:nvSpPr>
          <p:cNvPr id="15" name="Rounded Rectangle 14"/>
          <p:cNvSpPr/>
          <p:nvPr/>
        </p:nvSpPr>
        <p:spPr>
          <a:xfrm>
            <a:off x="5669280" y="3913632"/>
            <a:ext cx="6019495" cy="438912"/>
          </a:xfrm>
          <a:prstGeom prst="roundRect">
            <a:avLst>
              <a:gd name="adj" fmla="val 25000"/>
            </a:avLst>
          </a:prstGeom>
          <a:solidFill>
            <a:srgbClr val="A43E2A"/>
          </a:solidFill>
          <a:ln>
            <a:noFill/>
          </a:ln>
          <a:effectLst/>
        </p:spPr>
        <p:txBody>
          <a:bodyPr rtlCol="0" anchor="ctr"/>
          <a:lstStyle/>
          <a:p/>
        </p:txBody>
      </p:sp>
      <p:sp>
        <p:nvSpPr>
          <p:cNvPr id="16" name="Rectangle 15"/>
          <p:cNvSpPr/>
          <p:nvPr/>
        </p:nvSpPr>
        <p:spPr>
          <a:xfrm>
            <a:off x="5669280" y="4133088"/>
            <a:ext cx="6019495" cy="219456"/>
          </a:xfrm>
          <a:prstGeom prst="rect">
            <a:avLst/>
          </a:prstGeom>
          <a:solidFill>
            <a:srgbClr val="A43E2A"/>
          </a:solidFill>
          <a:ln>
            <a:noFill/>
          </a:ln>
          <a:effectLst/>
        </p:spPr>
        <p:txBody>
          <a:bodyPr rtlCol="0" anchor="ctr"/>
          <a:lstStyle/>
          <a:p/>
        </p:txBody>
      </p:sp>
      <p:sp>
        <p:nvSpPr>
          <p:cNvPr id="17" name="TextBox 16"/>
          <p:cNvSpPr txBox="1"/>
          <p:nvPr/>
        </p:nvSpPr>
        <p:spPr>
          <a:xfrm>
            <a:off x="5760720" y="3913632"/>
            <a:ext cx="5836615" cy="438912"/>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Kitapta yazan başlıca tedbirler</a:t>
            </a:r>
          </a:p>
        </p:txBody>
      </p:sp>
      <p:sp>
        <p:nvSpPr>
          <p:cNvPr id="18" name="TextBox 17"/>
          <p:cNvSpPr txBox="1"/>
          <p:nvPr/>
        </p:nvSpPr>
        <p:spPr>
          <a:xfrm>
            <a:off x="5779008" y="4425696"/>
            <a:ext cx="5800039" cy="1746504"/>
          </a:xfrm>
          <a:prstGeom prst="rect">
            <a:avLst/>
          </a:prstGeom>
          <a:noFill/>
        </p:spPr>
        <p:txBody>
          <a:bodyPr wrap="square" anchor="t" lIns="73152" rIns="73152" tIns="36576" bIns="36576">
            <a:noAutofit/>
          </a:bodyPr>
          <a:lstStyle/>
          <a:p>
            <a:pPr algn="l">
              <a:spcBef>
                <a:spcPts val="0"/>
              </a:spcBef>
              <a:spcAft>
                <a:spcPts val="0"/>
              </a:spcAft>
            </a:pPr>
            <a:r>
              <a:rPr lang="tr-TR" sz="1800" b="0" i="0">
                <a:solidFill>
                  <a:srgbClr val="262626"/>
                </a:solidFill>
                <a:latin typeface="Calibri"/>
              </a:rPr>
              <a:t>Yerleşmelerin deprem riski az ve zemini sağlam alanlara kurulması, depreme dayanıklı mimarinin uygulanması, tsunami erken uyarı sisteminin kullanılması, afet anı ve sonrası için halkın eğitilmesi bu tür afetlerde zararı en aza indirmeye yönelik başlıca tedbirlerdir.</a:t>
            </a:r>
          </a:p>
        </p:txBody>
      </p:sp>
      <p:sp>
        <p:nvSpPr>
          <p:cNvPr id="19" name="TextBox 18"/>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20" name="Rounded Rectangle 19"/>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173</a:t>
            </a:r>
          </a:p>
        </p:txBody>
      </p:sp>
      <p:sp>
        <p:nvSpPr>
          <p:cNvPr id="21" name="TextBox 20"/>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28 / 254</a:t>
            </a:r>
          </a:p>
        </p:txBody>
      </p:sp>
    </p:spTree>
  </p:cSld>
  <p:clrMapOvr>
    <a:masterClrMapping/>
  </p:clrMapOvr>
</p:sld>
</file>

<file path=ppt/slides/slide2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2800" b="1" i="0">
                <a:solidFill>
                  <a:srgbClr val="FFFFFF"/>
                </a:solidFill>
                <a:latin typeface="Calibri"/>
              </a:rPr>
              <a:t>e · Muğla orman yangınları</a:t>
            </a:r>
          </a:p>
        </p:txBody>
      </p:sp>
      <p:sp>
        <p:nvSpPr>
          <p:cNvPr id="5" name="Rounded Rectangle 4"/>
          <p:cNvSpPr/>
          <p:nvPr/>
        </p:nvSpPr>
        <p:spPr>
          <a:xfrm>
            <a:off x="9555480" y="201168"/>
            <a:ext cx="2221992" cy="475488"/>
          </a:xfrm>
          <a:prstGeom prst="roundRect">
            <a:avLst>
              <a:gd name="adj" fmla="val 50000"/>
            </a:avLst>
          </a:prstGeom>
          <a:solidFill>
            <a:srgbClr val="A43E2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 173</a:t>
            </a:r>
          </a:p>
        </p:txBody>
      </p:sp>
      <p:pic>
        <p:nvPicPr>
          <p:cNvPr id="6" name="Picture 5" descr="h25_g66_s173.jpg"/>
          <p:cNvPicPr>
            <a:picLocks noChangeAspect="1"/>
          </p:cNvPicPr>
          <p:nvPr/>
        </p:nvPicPr>
        <p:blipFill>
          <a:blip r:embed="rId3"/>
          <a:stretch>
            <a:fillRect/>
          </a:stretch>
        </p:blipFill>
        <p:spPr>
          <a:xfrm>
            <a:off x="502920" y="1261872"/>
            <a:ext cx="4892040" cy="3261360"/>
          </a:xfrm>
          <a:prstGeom prst="rect">
            <a:avLst/>
          </a:prstGeom>
          <a:ln w="9525">
            <a:solidFill>
              <a:srgbClr val="D9D9D9"/>
            </a:solidFill>
          </a:ln>
        </p:spPr>
      </p:pic>
      <p:sp>
        <p:nvSpPr>
          <p:cNvPr id="7" name="TextBox 6"/>
          <p:cNvSpPr txBox="1"/>
          <p:nvPr/>
        </p:nvSpPr>
        <p:spPr>
          <a:xfrm>
            <a:off x="502920" y="4550664"/>
            <a:ext cx="4892040" cy="411480"/>
          </a:xfrm>
          <a:prstGeom prst="rect">
            <a:avLst/>
          </a:prstGeom>
          <a:noFill/>
        </p:spPr>
        <p:txBody>
          <a:bodyPr wrap="square" anchor="t" lIns="73152" rIns="73152" tIns="36576" bIns="36576">
            <a:noAutofit/>
          </a:bodyPr>
          <a:lstStyle/>
          <a:p>
            <a:pPr algn="ctr">
              <a:spcBef>
                <a:spcPts val="0"/>
              </a:spcBef>
              <a:spcAft>
                <a:spcPts val="0"/>
              </a:spcAft>
            </a:pPr>
            <a:r>
              <a:rPr lang="tr-TR" sz="1400" b="0" i="0">
                <a:solidFill>
                  <a:srgbClr val="767676"/>
                </a:solidFill>
                <a:latin typeface="Calibri"/>
              </a:rPr>
              <a:t>Görsel 6.6: Muğla (Türkiye), 2021</a:t>
            </a:r>
          </a:p>
        </p:txBody>
      </p:sp>
      <p:sp>
        <p:nvSpPr>
          <p:cNvPr id="8" name="Rounded Rectangle 7"/>
          <p:cNvSpPr/>
          <p:nvPr/>
        </p:nvSpPr>
        <p:spPr>
          <a:xfrm>
            <a:off x="502920" y="5422392"/>
            <a:ext cx="4892040" cy="502920"/>
          </a:xfrm>
          <a:prstGeom prst="roundRect">
            <a:avLst>
              <a:gd name="adj" fmla="val 40000"/>
            </a:avLst>
          </a:prstGeom>
          <a:solidFill>
            <a:srgbClr val="2C5F9E"/>
          </a:solidFill>
          <a:ln>
            <a:noFill/>
          </a:ln>
          <a:effectLst/>
        </p:spPr>
        <p:txBody>
          <a:bodyPr rtlCol="0" anchor="ctr" wrap="square" lIns="36576" rIns="36576" tIns="0" bIns="0">
            <a:noAutofit/>
          </a:bodyPr>
          <a:lstStyle/>
          <a:p>
            <a:pPr algn="ctr">
              <a:spcBef>
                <a:spcPts val="0"/>
              </a:spcBef>
              <a:spcAft>
                <a:spcPts val="0"/>
              </a:spcAft>
            </a:pPr>
            <a:r>
              <a:rPr lang="tr-TR" sz="1600" b="1" i="0">
                <a:solidFill>
                  <a:srgbClr val="FFFFFF"/>
                </a:solidFill>
                <a:latin typeface="Calibri"/>
              </a:rPr>
              <a:t>ÖNLEME</a:t>
            </a:r>
          </a:p>
        </p:txBody>
      </p:sp>
      <p:sp>
        <p:nvSpPr>
          <p:cNvPr id="9" name="Rounded Rectangle 8"/>
          <p:cNvSpPr/>
          <p:nvPr/>
        </p:nvSpPr>
        <p:spPr>
          <a:xfrm>
            <a:off x="5669280" y="1261872"/>
            <a:ext cx="6019495" cy="2514600"/>
          </a:xfrm>
          <a:prstGeom prst="roundRect">
            <a:avLst>
              <a:gd name="adj" fmla="val 5000"/>
            </a:avLst>
          </a:prstGeom>
          <a:solidFill>
            <a:srgbClr val="F0F0F0"/>
          </a:solidFill>
          <a:ln>
            <a:noFill/>
          </a:ln>
          <a:effectLst/>
        </p:spPr>
        <p:txBody>
          <a:bodyPr rtlCol="0" anchor="ctr"/>
          <a:lstStyle/>
          <a:p/>
        </p:txBody>
      </p:sp>
      <p:sp>
        <p:nvSpPr>
          <p:cNvPr id="10" name="Rounded Rectangle 9"/>
          <p:cNvSpPr/>
          <p:nvPr/>
        </p:nvSpPr>
        <p:spPr>
          <a:xfrm>
            <a:off x="5669280" y="1261872"/>
            <a:ext cx="6019495" cy="438912"/>
          </a:xfrm>
          <a:prstGeom prst="roundRect">
            <a:avLst>
              <a:gd name="adj" fmla="val 25000"/>
            </a:avLst>
          </a:prstGeom>
          <a:solidFill>
            <a:srgbClr val="4F4F4F"/>
          </a:solidFill>
          <a:ln>
            <a:noFill/>
          </a:ln>
          <a:effectLst/>
        </p:spPr>
        <p:txBody>
          <a:bodyPr rtlCol="0" anchor="ctr"/>
          <a:lstStyle/>
          <a:p/>
        </p:txBody>
      </p:sp>
      <p:sp>
        <p:nvSpPr>
          <p:cNvPr id="11" name="Rectangle 10"/>
          <p:cNvSpPr/>
          <p:nvPr/>
        </p:nvSpPr>
        <p:spPr>
          <a:xfrm>
            <a:off x="5669280" y="1481328"/>
            <a:ext cx="6019495" cy="219456"/>
          </a:xfrm>
          <a:prstGeom prst="rect">
            <a:avLst/>
          </a:prstGeom>
          <a:solidFill>
            <a:srgbClr val="4F4F4F"/>
          </a:solidFill>
          <a:ln>
            <a:noFill/>
          </a:ln>
          <a:effectLst/>
        </p:spPr>
        <p:txBody>
          <a:bodyPr rtlCol="0" anchor="ctr"/>
          <a:lstStyle/>
          <a:p/>
        </p:txBody>
      </p:sp>
      <p:sp>
        <p:nvSpPr>
          <p:cNvPr id="12" name="TextBox 11"/>
          <p:cNvSpPr txBox="1"/>
          <p:nvPr/>
        </p:nvSpPr>
        <p:spPr>
          <a:xfrm>
            <a:off x="5760720" y="1261872"/>
            <a:ext cx="5836615" cy="438912"/>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Ne oldu?</a:t>
            </a:r>
          </a:p>
        </p:txBody>
      </p:sp>
      <p:sp>
        <p:nvSpPr>
          <p:cNvPr id="13" name="TextBox 12"/>
          <p:cNvSpPr txBox="1"/>
          <p:nvPr/>
        </p:nvSpPr>
        <p:spPr>
          <a:xfrm>
            <a:off x="5779008" y="1773936"/>
            <a:ext cx="5800039" cy="1929384"/>
          </a:xfrm>
          <a:prstGeom prst="rect">
            <a:avLst/>
          </a:prstGeom>
          <a:noFill/>
        </p:spPr>
        <p:txBody>
          <a:bodyPr wrap="square" anchor="t" lIns="73152" rIns="73152" tIns="36576" bIns="36576">
            <a:noAutofit/>
          </a:bodyPr>
          <a:lstStyle/>
          <a:p>
            <a:pPr algn="l" marL="223758" indent="-223758">
              <a:spcBef>
                <a:spcPts val="0"/>
              </a:spcBef>
              <a:spcAft>
                <a:spcPts val="600"/>
              </a:spcAft>
            </a:pPr>
            <a:r>
              <a:rPr lang="tr-TR" sz="1800" b="1" i="0">
                <a:solidFill>
                  <a:srgbClr val="A43E2A"/>
                </a:solidFill>
                <a:latin typeface="Calibri"/>
              </a:rPr>
              <a:t>•  </a:t>
            </a:r>
            <a:r>
              <a:rPr lang="tr-TR" sz="1800" b="0" i="0">
                <a:solidFill>
                  <a:srgbClr val="262626"/>
                </a:solidFill>
                <a:latin typeface="Calibri"/>
              </a:rPr>
              <a:t>29 Temmuz-6 Ağustos 2021 tarihleri arasında Muğla’da orman yangınları meydana gelmiştir.</a:t>
            </a:r>
          </a:p>
          <a:p>
            <a:pPr algn="l" marL="223758" indent="-223758">
              <a:spcBef>
                <a:spcPts val="0"/>
              </a:spcBef>
              <a:spcAft>
                <a:spcPts val="600"/>
              </a:spcAft>
            </a:pPr>
            <a:r>
              <a:rPr lang="tr-TR" sz="1800" b="1" i="0">
                <a:solidFill>
                  <a:srgbClr val="A43E2A"/>
                </a:solidFill>
                <a:latin typeface="Calibri"/>
              </a:rPr>
              <a:t>•  </a:t>
            </a:r>
            <a:r>
              <a:rPr lang="tr-TR" sz="1800" b="0" i="0">
                <a:solidFill>
                  <a:srgbClr val="262626"/>
                </a:solidFill>
                <a:latin typeface="Calibri"/>
              </a:rPr>
              <a:t>Bu yangınlarda yaklaşık 9 bin 52 hektar orman alanı zarar görmüştür.</a:t>
            </a:r>
          </a:p>
          <a:p>
            <a:pPr algn="l" marL="223758" indent="-223758">
              <a:spcBef>
                <a:spcPts val="0"/>
              </a:spcBef>
              <a:spcAft>
                <a:spcPts val="0"/>
              </a:spcAft>
            </a:pPr>
            <a:r>
              <a:rPr lang="tr-TR" sz="1800" b="1" i="0">
                <a:solidFill>
                  <a:srgbClr val="A43E2A"/>
                </a:solidFill>
                <a:latin typeface="Calibri"/>
              </a:rPr>
              <a:t>•  </a:t>
            </a:r>
            <a:r>
              <a:rPr lang="tr-TR" sz="1800" b="0" i="0">
                <a:solidFill>
                  <a:srgbClr val="262626"/>
                </a:solidFill>
                <a:latin typeface="Calibri"/>
              </a:rPr>
              <a:t>Yangınlarda 8 kişi hayatını kaybederken 1.520 kişi de yaralanmıştır.</a:t>
            </a:r>
          </a:p>
        </p:txBody>
      </p:sp>
      <p:sp>
        <p:nvSpPr>
          <p:cNvPr id="14" name="Rounded Rectangle 13"/>
          <p:cNvSpPr/>
          <p:nvPr/>
        </p:nvSpPr>
        <p:spPr>
          <a:xfrm>
            <a:off x="5669280" y="3913632"/>
            <a:ext cx="6019495" cy="2331720"/>
          </a:xfrm>
          <a:prstGeom prst="roundRect">
            <a:avLst>
              <a:gd name="adj" fmla="val 5000"/>
            </a:avLst>
          </a:prstGeom>
          <a:solidFill>
            <a:srgbClr val="F0F0F0"/>
          </a:solidFill>
          <a:ln>
            <a:noFill/>
          </a:ln>
          <a:effectLst/>
        </p:spPr>
        <p:txBody>
          <a:bodyPr rtlCol="0" anchor="ctr"/>
          <a:lstStyle/>
          <a:p/>
        </p:txBody>
      </p:sp>
      <p:sp>
        <p:nvSpPr>
          <p:cNvPr id="15" name="Rounded Rectangle 14"/>
          <p:cNvSpPr/>
          <p:nvPr/>
        </p:nvSpPr>
        <p:spPr>
          <a:xfrm>
            <a:off x="5669280" y="3913632"/>
            <a:ext cx="6019495" cy="438912"/>
          </a:xfrm>
          <a:prstGeom prst="roundRect">
            <a:avLst>
              <a:gd name="adj" fmla="val 25000"/>
            </a:avLst>
          </a:prstGeom>
          <a:solidFill>
            <a:srgbClr val="A43E2A"/>
          </a:solidFill>
          <a:ln>
            <a:noFill/>
          </a:ln>
          <a:effectLst/>
        </p:spPr>
        <p:txBody>
          <a:bodyPr rtlCol="0" anchor="ctr"/>
          <a:lstStyle/>
          <a:p/>
        </p:txBody>
      </p:sp>
      <p:sp>
        <p:nvSpPr>
          <p:cNvPr id="16" name="Rectangle 15"/>
          <p:cNvSpPr/>
          <p:nvPr/>
        </p:nvSpPr>
        <p:spPr>
          <a:xfrm>
            <a:off x="5669280" y="4133088"/>
            <a:ext cx="6019495" cy="219456"/>
          </a:xfrm>
          <a:prstGeom prst="rect">
            <a:avLst/>
          </a:prstGeom>
          <a:solidFill>
            <a:srgbClr val="A43E2A"/>
          </a:solidFill>
          <a:ln>
            <a:noFill/>
          </a:ln>
          <a:effectLst/>
        </p:spPr>
        <p:txBody>
          <a:bodyPr rtlCol="0" anchor="ctr"/>
          <a:lstStyle/>
          <a:p/>
        </p:txBody>
      </p:sp>
      <p:sp>
        <p:nvSpPr>
          <p:cNvPr id="17" name="TextBox 16"/>
          <p:cNvSpPr txBox="1"/>
          <p:nvPr/>
        </p:nvSpPr>
        <p:spPr>
          <a:xfrm>
            <a:off x="5760720" y="3913632"/>
            <a:ext cx="5836615" cy="438912"/>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Kitapta yazan başlıca tedbirler</a:t>
            </a:r>
          </a:p>
        </p:txBody>
      </p:sp>
      <p:sp>
        <p:nvSpPr>
          <p:cNvPr id="18" name="TextBox 17"/>
          <p:cNvSpPr txBox="1"/>
          <p:nvPr/>
        </p:nvSpPr>
        <p:spPr>
          <a:xfrm>
            <a:off x="5779008" y="4425696"/>
            <a:ext cx="5800039" cy="1746504"/>
          </a:xfrm>
          <a:prstGeom prst="rect">
            <a:avLst/>
          </a:prstGeom>
          <a:noFill/>
        </p:spPr>
        <p:txBody>
          <a:bodyPr wrap="square" anchor="t" lIns="73152" rIns="73152" tIns="36576" bIns="36576">
            <a:noAutofit/>
          </a:bodyPr>
          <a:lstStyle/>
          <a:p>
            <a:pPr algn="l">
              <a:spcBef>
                <a:spcPts val="0"/>
              </a:spcBef>
              <a:spcAft>
                <a:spcPts val="0"/>
              </a:spcAft>
            </a:pPr>
            <a:r>
              <a:rPr lang="tr-TR" sz="1800" b="0" i="0">
                <a:solidFill>
                  <a:srgbClr val="262626"/>
                </a:solidFill>
                <a:latin typeface="Calibri"/>
              </a:rPr>
              <a:t>Orman yangınlarını önlemeye yönelik alınabilecek başlıca tedbirler; yangın uyarı sistemlerinin kurulması, hızlı müdahale ekiplerinin oluşturulması ve yangın riski oluşturan faaliyetlerin yasaklanmasıdır.</a:t>
            </a:r>
          </a:p>
        </p:txBody>
      </p:sp>
      <p:sp>
        <p:nvSpPr>
          <p:cNvPr id="19" name="TextBox 18"/>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20" name="Rounded Rectangle 19"/>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173</a:t>
            </a:r>
          </a:p>
        </p:txBody>
      </p:sp>
      <p:sp>
        <p:nvSpPr>
          <p:cNvPr id="21" name="TextBox 20"/>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29 / 254</a:t>
            </a:r>
          </a:p>
        </p:txBody>
      </p:sp>
    </p:spTree>
  </p:cSld>
  <p:clrMapOvr>
    <a:masterClrMapping/>
  </p:clrMapOvr>
</p:sld>
</file>

<file path=ppt/slides/slide3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Altı afet: önlem ve önlem türü</a:t>
            </a:r>
          </a:p>
        </p:txBody>
      </p:sp>
      <p:sp>
        <p:nvSpPr>
          <p:cNvPr id="5" name="Rounded Rectangle 4"/>
          <p:cNvSpPr/>
          <p:nvPr/>
        </p:nvSpPr>
        <p:spPr>
          <a:xfrm>
            <a:off x="9555480" y="201168"/>
            <a:ext cx="2221992" cy="475488"/>
          </a:xfrm>
          <a:prstGeom prst="roundRect">
            <a:avLst>
              <a:gd name="adj" fmla="val 50000"/>
            </a:avLst>
          </a:prstGeom>
          <a:solidFill>
            <a:srgbClr val="A43E2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İKİLİ · 6 dk</a:t>
            </a:r>
          </a:p>
        </p:txBody>
      </p:sp>
      <p:sp>
        <p:nvSpPr>
          <p:cNvPr id="6" name="Rounded Rectangle 5"/>
          <p:cNvSpPr/>
          <p:nvPr/>
        </p:nvSpPr>
        <p:spPr>
          <a:xfrm>
            <a:off x="502920" y="1243584"/>
            <a:ext cx="11185855" cy="73152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1750" b="1" i="0">
                <a:solidFill>
                  <a:srgbClr val="262626"/>
                </a:solidFill>
                <a:latin typeface="Calibri"/>
              </a:rPr>
              <a:t>İkilinle tabloyu doldur: her afetin türü, kitapta yazan başlıca önlemi ve bu önlemin afeti önlemeye mi, zararı azaltmaya mı yönelik olduğu. Sonra iki afeti karşılaştır.</a:t>
            </a:r>
          </a:p>
        </p:txBody>
      </p:sp>
      <p:graphicFrame>
        <p:nvGraphicFramePr>
          <p:cNvPr id="7" name="Table 6"/>
          <p:cNvGraphicFramePr>
            <a:graphicFrameLocks noGrp="1"/>
          </p:cNvGraphicFramePr>
          <p:nvPr/>
        </p:nvGraphicFramePr>
        <p:xfrm>
          <a:off x="502920" y="2084832"/>
          <a:ext cx="11183112" cy="4187952"/>
        </p:xfrm>
        <a:graphic>
          <a:graphicData uri="http://schemas.openxmlformats.org/drawingml/2006/table">
            <a:tbl>
              <a:tblPr firstRow="1" bandRow="1">
                <a:tableStyleId>{5C22544A-7EE6-4342-B048-85BDC9FD1C3A}</a:tableStyleId>
              </a:tblPr>
              <a:tblGrid>
                <a:gridCol w="411480"/>
                <a:gridCol w="2423160"/>
                <a:gridCol w="2331720"/>
                <a:gridCol w="4114800"/>
                <a:gridCol w="1901952"/>
              </a:tblGrid>
              <a:tr h="457200">
                <a:tc>
                  <a:txBody>
                    <a:bodyPr wrap="square"/>
                    <a:lstStyle/>
                    <a:p>
                      <a:pPr algn="ctr">
                        <a:spcBef>
                          <a:spcPts val="0"/>
                        </a:spcBef>
                        <a:spcAft>
                          <a:spcPts val="0"/>
                        </a:spcAft>
                      </a:pPr>
                    </a:p>
                  </a:txBody>
                  <a:tcPr marL="54864" marR="54864" marT="18288" marB="18288" anchor="ctr">
                    <a:solidFill>
                      <a:srgbClr val="A43E2A"/>
                    </a:solidFill>
                  </a:tcPr>
                </a:tc>
                <a:tc>
                  <a:txBody>
                    <a:bodyPr wrap="square"/>
                    <a:lstStyle/>
                    <a:p>
                      <a:pPr algn="ctr">
                        <a:spcBef>
                          <a:spcPts val="0"/>
                        </a:spcBef>
                        <a:spcAft>
                          <a:spcPts val="0"/>
                        </a:spcAft>
                      </a:pPr>
                      <a:r>
                        <a:rPr lang="tr-TR" sz="1500" b="1" i="0">
                          <a:solidFill>
                            <a:srgbClr val="FFFFFF"/>
                          </a:solidFill>
                          <a:latin typeface="Calibri"/>
                        </a:rPr>
                        <a:t>Afet</a:t>
                      </a:r>
                    </a:p>
                  </a:txBody>
                  <a:tcPr marL="54864" marR="54864" marT="18288" marB="18288" anchor="ctr">
                    <a:solidFill>
                      <a:srgbClr val="A43E2A"/>
                    </a:solidFill>
                  </a:tcPr>
                </a:tc>
                <a:tc>
                  <a:txBody>
                    <a:bodyPr wrap="square"/>
                    <a:lstStyle/>
                    <a:p>
                      <a:pPr algn="ctr">
                        <a:spcBef>
                          <a:spcPts val="0"/>
                        </a:spcBef>
                        <a:spcAft>
                          <a:spcPts val="0"/>
                        </a:spcAft>
                      </a:pPr>
                      <a:r>
                        <a:rPr lang="tr-TR" sz="1500" b="1" i="0">
                          <a:solidFill>
                            <a:srgbClr val="FFFFFF"/>
                          </a:solidFill>
                          <a:latin typeface="Calibri"/>
                        </a:rPr>
                        <a:t>Türü</a:t>
                      </a:r>
                    </a:p>
                  </a:txBody>
                  <a:tcPr marL="54864" marR="54864" marT="18288" marB="18288" anchor="ctr">
                    <a:solidFill>
                      <a:srgbClr val="A43E2A"/>
                    </a:solidFill>
                  </a:tcPr>
                </a:tc>
                <a:tc>
                  <a:txBody>
                    <a:bodyPr wrap="square"/>
                    <a:lstStyle/>
                    <a:p>
                      <a:pPr algn="ctr">
                        <a:spcBef>
                          <a:spcPts val="0"/>
                        </a:spcBef>
                        <a:spcAft>
                          <a:spcPts val="0"/>
                        </a:spcAft>
                      </a:pPr>
                      <a:r>
                        <a:rPr lang="tr-TR" sz="1500" b="1" i="0">
                          <a:solidFill>
                            <a:srgbClr val="FFFFFF"/>
                          </a:solidFill>
                          <a:latin typeface="Calibri"/>
                        </a:rPr>
                        <a:t>Kitapta yazan başlıca önlem</a:t>
                      </a:r>
                    </a:p>
                  </a:txBody>
                  <a:tcPr marL="54864" marR="54864" marT="18288" marB="18288" anchor="ctr">
                    <a:solidFill>
                      <a:srgbClr val="A43E2A"/>
                    </a:solidFill>
                  </a:tcPr>
                </a:tc>
                <a:tc>
                  <a:txBody>
                    <a:bodyPr wrap="square"/>
                    <a:lstStyle/>
                    <a:p>
                      <a:pPr algn="ctr">
                        <a:spcBef>
                          <a:spcPts val="0"/>
                        </a:spcBef>
                        <a:spcAft>
                          <a:spcPts val="0"/>
                        </a:spcAft>
                      </a:pPr>
                      <a:r>
                        <a:rPr lang="tr-TR" sz="1400" b="1" i="0">
                          <a:solidFill>
                            <a:srgbClr val="FFFFFF"/>
                          </a:solidFill>
                          <a:latin typeface="Calibri"/>
                        </a:rPr>
                        <a:t>Önleme / zarar azaltma</a:t>
                      </a:r>
                    </a:p>
                  </a:txBody>
                  <a:tcPr marL="54864" marR="54864" marT="18288" marB="18288" anchor="ctr">
                    <a:solidFill>
                      <a:srgbClr val="A43E2A"/>
                    </a:solidFill>
                  </a:tcPr>
                </a:tc>
              </a:tr>
              <a:tr h="621792">
                <a:tc>
                  <a:txBody>
                    <a:bodyPr wrap="square"/>
                    <a:lstStyle/>
                    <a:p>
                      <a:pPr algn="ctr">
                        <a:spcBef>
                          <a:spcPts val="0"/>
                        </a:spcBef>
                        <a:spcAft>
                          <a:spcPts val="0"/>
                        </a:spcAft>
                      </a:pPr>
                      <a:r>
                        <a:rPr lang="tr-TR" sz="1500" b="0" i="0">
                          <a:solidFill>
                            <a:srgbClr val="262626"/>
                          </a:solidFill>
                          <a:latin typeface="Calibri"/>
                        </a:rPr>
                        <a:t>a</a:t>
                      </a:r>
                    </a:p>
                  </a:txBody>
                  <a:tcPr marL="54864" marR="54864" marT="18288" marB="18288" anchor="ctr">
                    <a:solidFill>
                      <a:srgbClr val="FFFFFF"/>
                    </a:solidFill>
                  </a:tcPr>
                </a:tc>
                <a:tc>
                  <a:txBody>
                    <a:bodyPr wrap="square"/>
                    <a:lstStyle/>
                    <a:p>
                      <a:pPr algn="l">
                        <a:spcBef>
                          <a:spcPts val="0"/>
                        </a:spcBef>
                        <a:spcAft>
                          <a:spcPts val="0"/>
                        </a:spcAft>
                      </a:pPr>
                      <a:r>
                        <a:rPr lang="tr-TR" sz="1500" b="0" i="0">
                          <a:solidFill>
                            <a:srgbClr val="262626"/>
                          </a:solidFill>
                          <a:latin typeface="Calibri"/>
                        </a:rPr>
                        <a:t>Katie Kasırgası</a:t>
                      </a:r>
                    </a:p>
                  </a:txBody>
                  <a:tcPr marL="54864" marR="54864" marT="18288" marB="18288" anchor="ctr">
                    <a:solidFill>
                      <a:srgbClr val="FFFFFF"/>
                    </a:solidFill>
                  </a:tcPr>
                </a:tc>
                <a:tc>
                  <a:txBody>
                    <a:bodyPr wrap="square"/>
                    <a:lstStyle/>
                    <a:p>
                      <a:pPr algn="l">
                        <a:spcBef>
                          <a:spcPts val="0"/>
                        </a:spcBef>
                        <a:spcAft>
                          <a:spcPts val="0"/>
                        </a:spcAft>
                      </a:pPr>
                    </a:p>
                  </a:txBody>
                  <a:tcPr marL="54864" marR="54864" marT="18288" marB="18288" anchor="ctr">
                    <a:solidFill>
                      <a:srgbClr val="FFFFFF"/>
                    </a:solidFill>
                  </a:tcPr>
                </a:tc>
                <a:tc>
                  <a:txBody>
                    <a:bodyPr wrap="square"/>
                    <a:lstStyle/>
                    <a:p>
                      <a:pPr algn="l">
                        <a:spcBef>
                          <a:spcPts val="0"/>
                        </a:spcBef>
                        <a:spcAft>
                          <a:spcPts val="0"/>
                        </a:spcAft>
                      </a:pPr>
                    </a:p>
                  </a:txBody>
                  <a:tcPr marL="54864" marR="54864" marT="18288" marB="18288" anchor="ctr">
                    <a:solidFill>
                      <a:srgbClr val="FFFFFF"/>
                    </a:solidFill>
                  </a:tcPr>
                </a:tc>
                <a:tc>
                  <a:txBody>
                    <a:bodyPr wrap="square"/>
                    <a:lstStyle/>
                    <a:p>
                      <a:pPr algn="l">
                        <a:spcBef>
                          <a:spcPts val="0"/>
                        </a:spcBef>
                        <a:spcAft>
                          <a:spcPts val="0"/>
                        </a:spcAft>
                      </a:pPr>
                    </a:p>
                  </a:txBody>
                  <a:tcPr marL="54864" marR="54864" marT="18288" marB="18288" anchor="ctr">
                    <a:solidFill>
                      <a:srgbClr val="FFFFFF"/>
                    </a:solidFill>
                  </a:tcPr>
                </a:tc>
              </a:tr>
              <a:tr h="621792">
                <a:tc>
                  <a:txBody>
                    <a:bodyPr wrap="square"/>
                    <a:lstStyle/>
                    <a:p>
                      <a:pPr algn="ctr">
                        <a:spcBef>
                          <a:spcPts val="0"/>
                        </a:spcBef>
                        <a:spcAft>
                          <a:spcPts val="0"/>
                        </a:spcAft>
                      </a:pPr>
                      <a:r>
                        <a:rPr lang="tr-TR" sz="1500" b="0" i="0">
                          <a:solidFill>
                            <a:srgbClr val="262626"/>
                          </a:solidFill>
                          <a:latin typeface="Calibri"/>
                        </a:rPr>
                        <a:t>b</a:t>
                      </a:r>
                    </a:p>
                  </a:txBody>
                  <a:tcPr marL="54864" marR="54864" marT="18288" marB="18288" anchor="ctr">
                    <a:solidFill>
                      <a:srgbClr val="F0F0F0"/>
                    </a:solidFill>
                  </a:tcPr>
                </a:tc>
                <a:tc>
                  <a:txBody>
                    <a:bodyPr wrap="square"/>
                    <a:lstStyle/>
                    <a:p>
                      <a:pPr algn="l">
                        <a:spcBef>
                          <a:spcPts val="0"/>
                        </a:spcBef>
                        <a:spcAft>
                          <a:spcPts val="0"/>
                        </a:spcAft>
                      </a:pPr>
                      <a:r>
                        <a:rPr lang="tr-TR" sz="1500" b="0" i="0">
                          <a:solidFill>
                            <a:srgbClr val="262626"/>
                          </a:solidFill>
                          <a:latin typeface="Calibri"/>
                        </a:rPr>
                        <a:t>Rio Grande do Sul</a:t>
                      </a:r>
                    </a:p>
                  </a:txBody>
                  <a:tcPr marL="54864" marR="54864" marT="18288" marB="18288" anchor="ctr">
                    <a:solidFill>
                      <a:srgbClr val="F0F0F0"/>
                    </a:solidFill>
                  </a:tcPr>
                </a:tc>
                <a:tc>
                  <a:txBody>
                    <a:bodyPr wrap="square"/>
                    <a:lstStyle/>
                    <a:p>
                      <a:pPr algn="l">
                        <a:spcBef>
                          <a:spcPts val="0"/>
                        </a:spcBef>
                        <a:spcAft>
                          <a:spcPts val="0"/>
                        </a:spcAft>
                      </a:pPr>
                    </a:p>
                  </a:txBody>
                  <a:tcPr marL="54864" marR="54864" marT="18288" marB="18288" anchor="ctr">
                    <a:solidFill>
                      <a:srgbClr val="F0F0F0"/>
                    </a:solidFill>
                  </a:tcPr>
                </a:tc>
                <a:tc>
                  <a:txBody>
                    <a:bodyPr wrap="square"/>
                    <a:lstStyle/>
                    <a:p>
                      <a:pPr algn="l">
                        <a:spcBef>
                          <a:spcPts val="0"/>
                        </a:spcBef>
                        <a:spcAft>
                          <a:spcPts val="0"/>
                        </a:spcAft>
                      </a:pPr>
                    </a:p>
                  </a:txBody>
                  <a:tcPr marL="54864" marR="54864" marT="18288" marB="18288" anchor="ctr">
                    <a:solidFill>
                      <a:srgbClr val="F0F0F0"/>
                    </a:solidFill>
                  </a:tcPr>
                </a:tc>
                <a:tc>
                  <a:txBody>
                    <a:bodyPr wrap="square"/>
                    <a:lstStyle/>
                    <a:p>
                      <a:pPr algn="l">
                        <a:spcBef>
                          <a:spcPts val="0"/>
                        </a:spcBef>
                        <a:spcAft>
                          <a:spcPts val="0"/>
                        </a:spcAft>
                      </a:pPr>
                    </a:p>
                  </a:txBody>
                  <a:tcPr marL="54864" marR="54864" marT="18288" marB="18288" anchor="ctr">
                    <a:solidFill>
                      <a:srgbClr val="F0F0F0"/>
                    </a:solidFill>
                  </a:tcPr>
                </a:tc>
              </a:tr>
              <a:tr h="621792">
                <a:tc>
                  <a:txBody>
                    <a:bodyPr wrap="square"/>
                    <a:lstStyle/>
                    <a:p>
                      <a:pPr algn="ctr">
                        <a:spcBef>
                          <a:spcPts val="0"/>
                        </a:spcBef>
                        <a:spcAft>
                          <a:spcPts val="0"/>
                        </a:spcAft>
                      </a:pPr>
                      <a:r>
                        <a:rPr lang="tr-TR" sz="1500" b="0" i="0">
                          <a:solidFill>
                            <a:srgbClr val="262626"/>
                          </a:solidFill>
                          <a:latin typeface="Calibri"/>
                        </a:rPr>
                        <a:t>c</a:t>
                      </a:r>
                    </a:p>
                  </a:txBody>
                  <a:tcPr marL="54864" marR="54864" marT="18288" marB="18288" anchor="ctr">
                    <a:solidFill>
                      <a:srgbClr val="FFFFFF"/>
                    </a:solidFill>
                  </a:tcPr>
                </a:tc>
                <a:tc>
                  <a:txBody>
                    <a:bodyPr wrap="square"/>
                    <a:lstStyle/>
                    <a:p>
                      <a:pPr algn="l">
                        <a:spcBef>
                          <a:spcPts val="0"/>
                        </a:spcBef>
                        <a:spcAft>
                          <a:spcPts val="0"/>
                        </a:spcAft>
                      </a:pPr>
                      <a:r>
                        <a:rPr lang="tr-TR" sz="1500" b="0" i="0">
                          <a:solidFill>
                            <a:srgbClr val="262626"/>
                          </a:solidFill>
                          <a:latin typeface="Calibri"/>
                        </a:rPr>
                        <a:t>Petropolis</a:t>
                      </a:r>
                    </a:p>
                  </a:txBody>
                  <a:tcPr marL="54864" marR="54864" marT="18288" marB="18288" anchor="ctr">
                    <a:solidFill>
                      <a:srgbClr val="FFFFFF"/>
                    </a:solidFill>
                  </a:tcPr>
                </a:tc>
                <a:tc>
                  <a:txBody>
                    <a:bodyPr wrap="square"/>
                    <a:lstStyle/>
                    <a:p>
                      <a:pPr algn="l">
                        <a:spcBef>
                          <a:spcPts val="0"/>
                        </a:spcBef>
                        <a:spcAft>
                          <a:spcPts val="0"/>
                        </a:spcAft>
                      </a:pPr>
                    </a:p>
                  </a:txBody>
                  <a:tcPr marL="54864" marR="54864" marT="18288" marB="18288" anchor="ctr">
                    <a:solidFill>
                      <a:srgbClr val="FFFFFF"/>
                    </a:solidFill>
                  </a:tcPr>
                </a:tc>
                <a:tc>
                  <a:txBody>
                    <a:bodyPr wrap="square"/>
                    <a:lstStyle/>
                    <a:p>
                      <a:pPr algn="l">
                        <a:spcBef>
                          <a:spcPts val="0"/>
                        </a:spcBef>
                        <a:spcAft>
                          <a:spcPts val="0"/>
                        </a:spcAft>
                      </a:pPr>
                    </a:p>
                  </a:txBody>
                  <a:tcPr marL="54864" marR="54864" marT="18288" marB="18288" anchor="ctr">
                    <a:solidFill>
                      <a:srgbClr val="FFFFFF"/>
                    </a:solidFill>
                  </a:tcPr>
                </a:tc>
                <a:tc>
                  <a:txBody>
                    <a:bodyPr wrap="square"/>
                    <a:lstStyle/>
                    <a:p>
                      <a:pPr algn="l">
                        <a:spcBef>
                          <a:spcPts val="0"/>
                        </a:spcBef>
                        <a:spcAft>
                          <a:spcPts val="0"/>
                        </a:spcAft>
                      </a:pPr>
                    </a:p>
                  </a:txBody>
                  <a:tcPr marL="54864" marR="54864" marT="18288" marB="18288" anchor="ctr">
                    <a:solidFill>
                      <a:srgbClr val="FFFFFF"/>
                    </a:solidFill>
                  </a:tcPr>
                </a:tc>
              </a:tr>
              <a:tr h="621792">
                <a:tc>
                  <a:txBody>
                    <a:bodyPr wrap="square"/>
                    <a:lstStyle/>
                    <a:p>
                      <a:pPr algn="ctr">
                        <a:spcBef>
                          <a:spcPts val="0"/>
                        </a:spcBef>
                        <a:spcAft>
                          <a:spcPts val="0"/>
                        </a:spcAft>
                      </a:pPr>
                      <a:r>
                        <a:rPr lang="tr-TR" sz="1500" b="0" i="0">
                          <a:solidFill>
                            <a:srgbClr val="262626"/>
                          </a:solidFill>
                          <a:latin typeface="Calibri"/>
                        </a:rPr>
                        <a:t>ç</a:t>
                      </a:r>
                    </a:p>
                  </a:txBody>
                  <a:tcPr marL="54864" marR="54864" marT="18288" marB="18288" anchor="ctr">
                    <a:solidFill>
                      <a:srgbClr val="F0F0F0"/>
                    </a:solidFill>
                  </a:tcPr>
                </a:tc>
                <a:tc>
                  <a:txBody>
                    <a:bodyPr wrap="square"/>
                    <a:lstStyle/>
                    <a:p>
                      <a:pPr algn="l">
                        <a:spcBef>
                          <a:spcPts val="0"/>
                        </a:spcBef>
                        <a:spcAft>
                          <a:spcPts val="0"/>
                        </a:spcAft>
                      </a:pPr>
                      <a:r>
                        <a:rPr lang="tr-TR" sz="1500" b="0" i="0">
                          <a:solidFill>
                            <a:srgbClr val="262626"/>
                          </a:solidFill>
                          <a:latin typeface="Calibri"/>
                        </a:rPr>
                        <a:t>Fukushima Daiichi</a:t>
                      </a:r>
                    </a:p>
                  </a:txBody>
                  <a:tcPr marL="54864" marR="54864" marT="18288" marB="18288" anchor="ctr">
                    <a:solidFill>
                      <a:srgbClr val="F0F0F0"/>
                    </a:solidFill>
                  </a:tcPr>
                </a:tc>
                <a:tc>
                  <a:txBody>
                    <a:bodyPr wrap="square"/>
                    <a:lstStyle/>
                    <a:p>
                      <a:pPr algn="l">
                        <a:spcBef>
                          <a:spcPts val="0"/>
                        </a:spcBef>
                        <a:spcAft>
                          <a:spcPts val="0"/>
                        </a:spcAft>
                      </a:pPr>
                    </a:p>
                  </a:txBody>
                  <a:tcPr marL="54864" marR="54864" marT="18288" marB="18288" anchor="ctr">
                    <a:solidFill>
                      <a:srgbClr val="F0F0F0"/>
                    </a:solidFill>
                  </a:tcPr>
                </a:tc>
                <a:tc>
                  <a:txBody>
                    <a:bodyPr wrap="square"/>
                    <a:lstStyle/>
                    <a:p>
                      <a:pPr algn="l">
                        <a:spcBef>
                          <a:spcPts val="0"/>
                        </a:spcBef>
                        <a:spcAft>
                          <a:spcPts val="0"/>
                        </a:spcAft>
                      </a:pPr>
                    </a:p>
                  </a:txBody>
                  <a:tcPr marL="54864" marR="54864" marT="18288" marB="18288" anchor="ctr">
                    <a:solidFill>
                      <a:srgbClr val="F0F0F0"/>
                    </a:solidFill>
                  </a:tcPr>
                </a:tc>
                <a:tc>
                  <a:txBody>
                    <a:bodyPr wrap="square"/>
                    <a:lstStyle/>
                    <a:p>
                      <a:pPr algn="l">
                        <a:spcBef>
                          <a:spcPts val="0"/>
                        </a:spcBef>
                        <a:spcAft>
                          <a:spcPts val="0"/>
                        </a:spcAft>
                      </a:pPr>
                    </a:p>
                  </a:txBody>
                  <a:tcPr marL="54864" marR="54864" marT="18288" marB="18288" anchor="ctr">
                    <a:solidFill>
                      <a:srgbClr val="F0F0F0"/>
                    </a:solidFill>
                  </a:tcPr>
                </a:tc>
              </a:tr>
              <a:tr h="621792">
                <a:tc>
                  <a:txBody>
                    <a:bodyPr wrap="square"/>
                    <a:lstStyle/>
                    <a:p>
                      <a:pPr algn="ctr">
                        <a:spcBef>
                          <a:spcPts val="0"/>
                        </a:spcBef>
                        <a:spcAft>
                          <a:spcPts val="0"/>
                        </a:spcAft>
                      </a:pPr>
                      <a:r>
                        <a:rPr lang="tr-TR" sz="1500" b="0" i="0">
                          <a:solidFill>
                            <a:srgbClr val="262626"/>
                          </a:solidFill>
                          <a:latin typeface="Calibri"/>
                        </a:rPr>
                        <a:t>d</a:t>
                      </a:r>
                    </a:p>
                  </a:txBody>
                  <a:tcPr marL="54864" marR="54864" marT="18288" marB="18288" anchor="ctr">
                    <a:solidFill>
                      <a:srgbClr val="FFFFFF"/>
                    </a:solidFill>
                  </a:tcPr>
                </a:tc>
                <a:tc>
                  <a:txBody>
                    <a:bodyPr wrap="square"/>
                    <a:lstStyle/>
                    <a:p>
                      <a:pPr algn="l">
                        <a:spcBef>
                          <a:spcPts val="0"/>
                        </a:spcBef>
                        <a:spcAft>
                          <a:spcPts val="0"/>
                        </a:spcAft>
                      </a:pPr>
                      <a:r>
                        <a:rPr lang="tr-TR" sz="1500" b="0" i="0">
                          <a:solidFill>
                            <a:srgbClr val="262626"/>
                          </a:solidFill>
                          <a:latin typeface="Calibri"/>
                        </a:rPr>
                        <a:t>Töhoku</a:t>
                      </a:r>
                    </a:p>
                  </a:txBody>
                  <a:tcPr marL="54864" marR="54864" marT="18288" marB="18288" anchor="ctr">
                    <a:solidFill>
                      <a:srgbClr val="FFFFFF"/>
                    </a:solidFill>
                  </a:tcPr>
                </a:tc>
                <a:tc>
                  <a:txBody>
                    <a:bodyPr wrap="square"/>
                    <a:lstStyle/>
                    <a:p>
                      <a:pPr algn="l">
                        <a:spcBef>
                          <a:spcPts val="0"/>
                        </a:spcBef>
                        <a:spcAft>
                          <a:spcPts val="0"/>
                        </a:spcAft>
                      </a:pPr>
                    </a:p>
                  </a:txBody>
                  <a:tcPr marL="54864" marR="54864" marT="18288" marB="18288" anchor="ctr">
                    <a:solidFill>
                      <a:srgbClr val="FFFFFF"/>
                    </a:solidFill>
                  </a:tcPr>
                </a:tc>
                <a:tc>
                  <a:txBody>
                    <a:bodyPr wrap="square"/>
                    <a:lstStyle/>
                    <a:p>
                      <a:pPr algn="l">
                        <a:spcBef>
                          <a:spcPts val="0"/>
                        </a:spcBef>
                        <a:spcAft>
                          <a:spcPts val="0"/>
                        </a:spcAft>
                      </a:pPr>
                    </a:p>
                  </a:txBody>
                  <a:tcPr marL="54864" marR="54864" marT="18288" marB="18288" anchor="ctr">
                    <a:solidFill>
                      <a:srgbClr val="FFFFFF"/>
                    </a:solidFill>
                  </a:tcPr>
                </a:tc>
                <a:tc>
                  <a:txBody>
                    <a:bodyPr wrap="square"/>
                    <a:lstStyle/>
                    <a:p>
                      <a:pPr algn="l">
                        <a:spcBef>
                          <a:spcPts val="0"/>
                        </a:spcBef>
                        <a:spcAft>
                          <a:spcPts val="0"/>
                        </a:spcAft>
                      </a:pPr>
                    </a:p>
                  </a:txBody>
                  <a:tcPr marL="54864" marR="54864" marT="18288" marB="18288" anchor="ctr">
                    <a:solidFill>
                      <a:srgbClr val="FFFFFF"/>
                    </a:solidFill>
                  </a:tcPr>
                </a:tc>
              </a:tr>
              <a:tr h="621792">
                <a:tc>
                  <a:txBody>
                    <a:bodyPr wrap="square"/>
                    <a:lstStyle/>
                    <a:p>
                      <a:pPr algn="ctr">
                        <a:spcBef>
                          <a:spcPts val="0"/>
                        </a:spcBef>
                        <a:spcAft>
                          <a:spcPts val="0"/>
                        </a:spcAft>
                      </a:pPr>
                      <a:r>
                        <a:rPr lang="tr-TR" sz="1500" b="0" i="0">
                          <a:solidFill>
                            <a:srgbClr val="262626"/>
                          </a:solidFill>
                          <a:latin typeface="Calibri"/>
                        </a:rPr>
                        <a:t>e</a:t>
                      </a:r>
                    </a:p>
                  </a:txBody>
                  <a:tcPr marL="54864" marR="54864" marT="18288" marB="18288" anchor="ctr">
                    <a:solidFill>
                      <a:srgbClr val="F0F0F0"/>
                    </a:solidFill>
                  </a:tcPr>
                </a:tc>
                <a:tc>
                  <a:txBody>
                    <a:bodyPr wrap="square"/>
                    <a:lstStyle/>
                    <a:p>
                      <a:pPr algn="l">
                        <a:spcBef>
                          <a:spcPts val="0"/>
                        </a:spcBef>
                        <a:spcAft>
                          <a:spcPts val="0"/>
                        </a:spcAft>
                      </a:pPr>
                      <a:r>
                        <a:rPr lang="tr-TR" sz="1500" b="0" i="0">
                          <a:solidFill>
                            <a:srgbClr val="262626"/>
                          </a:solidFill>
                          <a:latin typeface="Calibri"/>
                        </a:rPr>
                        <a:t>Muğla</a:t>
                      </a:r>
                    </a:p>
                  </a:txBody>
                  <a:tcPr marL="54864" marR="54864" marT="18288" marB="18288" anchor="ctr">
                    <a:solidFill>
                      <a:srgbClr val="F0F0F0"/>
                    </a:solidFill>
                  </a:tcPr>
                </a:tc>
                <a:tc>
                  <a:txBody>
                    <a:bodyPr wrap="square"/>
                    <a:lstStyle/>
                    <a:p>
                      <a:pPr algn="l">
                        <a:spcBef>
                          <a:spcPts val="0"/>
                        </a:spcBef>
                        <a:spcAft>
                          <a:spcPts val="0"/>
                        </a:spcAft>
                      </a:pPr>
                    </a:p>
                  </a:txBody>
                  <a:tcPr marL="54864" marR="54864" marT="18288" marB="18288" anchor="ctr">
                    <a:solidFill>
                      <a:srgbClr val="F0F0F0"/>
                    </a:solidFill>
                  </a:tcPr>
                </a:tc>
                <a:tc>
                  <a:txBody>
                    <a:bodyPr wrap="square"/>
                    <a:lstStyle/>
                    <a:p>
                      <a:pPr algn="l">
                        <a:spcBef>
                          <a:spcPts val="0"/>
                        </a:spcBef>
                        <a:spcAft>
                          <a:spcPts val="0"/>
                        </a:spcAft>
                      </a:pPr>
                    </a:p>
                  </a:txBody>
                  <a:tcPr marL="54864" marR="54864" marT="18288" marB="18288" anchor="ctr">
                    <a:solidFill>
                      <a:srgbClr val="F0F0F0"/>
                    </a:solidFill>
                  </a:tcPr>
                </a:tc>
                <a:tc>
                  <a:txBody>
                    <a:bodyPr wrap="square"/>
                    <a:lstStyle/>
                    <a:p>
                      <a:pPr algn="l">
                        <a:spcBef>
                          <a:spcPts val="0"/>
                        </a:spcBef>
                        <a:spcAft>
                          <a:spcPts val="0"/>
                        </a:spcAft>
                      </a:pPr>
                    </a:p>
                  </a:txBody>
                  <a:tcPr marL="54864" marR="54864" marT="18288" marB="18288" anchor="ctr">
                    <a:solidFill>
                      <a:srgbClr val="F0F0F0"/>
                    </a:solidFill>
                  </a:tcPr>
                </a:tc>
              </a:tr>
            </a:tbl>
          </a:graphicData>
        </a:graphic>
      </p:graphicFrame>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171-173</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30 / 254</a:t>
            </a:r>
          </a:p>
        </p:txBody>
      </p:sp>
    </p:spTree>
  </p:cSld>
  <p:clrMapOvr>
    <a:masterClrMapping/>
  </p:clrMapOvr>
</p:sld>
</file>

<file path=ppt/slides/slide3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Altı afet: önlem ve önlem türü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43584"/>
            <a:ext cx="11185855" cy="73152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1750" b="1" i="0">
                <a:solidFill>
                  <a:srgbClr val="262626"/>
                </a:solidFill>
                <a:latin typeface="Calibri"/>
              </a:rPr>
              <a:t>İkilinle tabloyu doldur: her afetin türü, kitapta yazan başlıca önlemi ve bu önlemin afeti önlemeye mi, zararı azaltmaya mı yönelik olduğu. Sonra iki afeti karşılaştır.</a:t>
            </a:r>
          </a:p>
        </p:txBody>
      </p:sp>
      <p:graphicFrame>
        <p:nvGraphicFramePr>
          <p:cNvPr id="7" name="Table 6"/>
          <p:cNvGraphicFramePr>
            <a:graphicFrameLocks noGrp="1"/>
          </p:cNvGraphicFramePr>
          <p:nvPr/>
        </p:nvGraphicFramePr>
        <p:xfrm>
          <a:off x="502920" y="2084832"/>
          <a:ext cx="11183112" cy="4187952"/>
        </p:xfrm>
        <a:graphic>
          <a:graphicData uri="http://schemas.openxmlformats.org/drawingml/2006/table">
            <a:tbl>
              <a:tblPr firstRow="1" bandRow="1">
                <a:tableStyleId>{5C22544A-7EE6-4342-B048-85BDC9FD1C3A}</a:tableStyleId>
              </a:tblPr>
              <a:tblGrid>
                <a:gridCol w="411480"/>
                <a:gridCol w="2423160"/>
                <a:gridCol w="2331720"/>
                <a:gridCol w="4114800"/>
                <a:gridCol w="1901952"/>
              </a:tblGrid>
              <a:tr h="457200">
                <a:tc>
                  <a:txBody>
                    <a:bodyPr wrap="square"/>
                    <a:lstStyle/>
                    <a:p>
                      <a:pPr algn="ctr">
                        <a:spcBef>
                          <a:spcPts val="0"/>
                        </a:spcBef>
                        <a:spcAft>
                          <a:spcPts val="0"/>
                        </a:spcAft>
                      </a:pPr>
                    </a:p>
                  </a:txBody>
                  <a:tcPr marL="54864" marR="54864" marT="18288" marB="18288" anchor="ctr">
                    <a:solidFill>
                      <a:srgbClr val="2E7D32"/>
                    </a:solidFill>
                  </a:tcPr>
                </a:tc>
                <a:tc>
                  <a:txBody>
                    <a:bodyPr wrap="square"/>
                    <a:lstStyle/>
                    <a:p>
                      <a:pPr algn="ctr">
                        <a:spcBef>
                          <a:spcPts val="0"/>
                        </a:spcBef>
                        <a:spcAft>
                          <a:spcPts val="0"/>
                        </a:spcAft>
                      </a:pPr>
                      <a:r>
                        <a:rPr lang="tr-TR" sz="1500" b="1" i="0">
                          <a:solidFill>
                            <a:srgbClr val="FFFFFF"/>
                          </a:solidFill>
                          <a:latin typeface="Calibri"/>
                        </a:rPr>
                        <a:t>Afet</a:t>
                      </a:r>
                    </a:p>
                  </a:txBody>
                  <a:tcPr marL="54864" marR="54864" marT="18288" marB="18288" anchor="ctr">
                    <a:solidFill>
                      <a:srgbClr val="2E7D32"/>
                    </a:solidFill>
                  </a:tcPr>
                </a:tc>
                <a:tc>
                  <a:txBody>
                    <a:bodyPr wrap="square"/>
                    <a:lstStyle/>
                    <a:p>
                      <a:pPr algn="ctr">
                        <a:spcBef>
                          <a:spcPts val="0"/>
                        </a:spcBef>
                        <a:spcAft>
                          <a:spcPts val="0"/>
                        </a:spcAft>
                      </a:pPr>
                      <a:r>
                        <a:rPr lang="tr-TR" sz="1500" b="1" i="0">
                          <a:solidFill>
                            <a:srgbClr val="FFFFFF"/>
                          </a:solidFill>
                          <a:latin typeface="Calibri"/>
                        </a:rPr>
                        <a:t>Türü</a:t>
                      </a:r>
                    </a:p>
                  </a:txBody>
                  <a:tcPr marL="54864" marR="54864" marT="18288" marB="18288" anchor="ctr">
                    <a:solidFill>
                      <a:srgbClr val="2E7D32"/>
                    </a:solidFill>
                  </a:tcPr>
                </a:tc>
                <a:tc>
                  <a:txBody>
                    <a:bodyPr wrap="square"/>
                    <a:lstStyle/>
                    <a:p>
                      <a:pPr algn="ctr">
                        <a:spcBef>
                          <a:spcPts val="0"/>
                        </a:spcBef>
                        <a:spcAft>
                          <a:spcPts val="0"/>
                        </a:spcAft>
                      </a:pPr>
                      <a:r>
                        <a:rPr lang="tr-TR" sz="1500" b="1" i="0">
                          <a:solidFill>
                            <a:srgbClr val="FFFFFF"/>
                          </a:solidFill>
                          <a:latin typeface="Calibri"/>
                        </a:rPr>
                        <a:t>Kitapta yazan başlıca önlem</a:t>
                      </a:r>
                    </a:p>
                  </a:txBody>
                  <a:tcPr marL="54864" marR="54864" marT="18288" marB="18288" anchor="ctr">
                    <a:solidFill>
                      <a:srgbClr val="2E7D32"/>
                    </a:solidFill>
                  </a:tcPr>
                </a:tc>
                <a:tc>
                  <a:txBody>
                    <a:bodyPr wrap="square"/>
                    <a:lstStyle/>
                    <a:p>
                      <a:pPr algn="ctr">
                        <a:spcBef>
                          <a:spcPts val="0"/>
                        </a:spcBef>
                        <a:spcAft>
                          <a:spcPts val="0"/>
                        </a:spcAft>
                      </a:pPr>
                      <a:r>
                        <a:rPr lang="tr-TR" sz="1400" b="1" i="0">
                          <a:solidFill>
                            <a:srgbClr val="FFFFFF"/>
                          </a:solidFill>
                          <a:latin typeface="Calibri"/>
                        </a:rPr>
                        <a:t>Önleme / zarar azaltma</a:t>
                      </a:r>
                    </a:p>
                  </a:txBody>
                  <a:tcPr marL="54864" marR="54864" marT="18288" marB="18288" anchor="ctr">
                    <a:solidFill>
                      <a:srgbClr val="2E7D32"/>
                    </a:solidFill>
                  </a:tcPr>
                </a:tc>
              </a:tr>
              <a:tr h="621792">
                <a:tc>
                  <a:txBody>
                    <a:bodyPr wrap="square"/>
                    <a:lstStyle/>
                    <a:p>
                      <a:pPr algn="ctr">
                        <a:spcBef>
                          <a:spcPts val="0"/>
                        </a:spcBef>
                        <a:spcAft>
                          <a:spcPts val="0"/>
                        </a:spcAft>
                      </a:pPr>
                      <a:r>
                        <a:rPr lang="tr-TR" sz="1500" b="0" i="0">
                          <a:solidFill>
                            <a:srgbClr val="262626"/>
                          </a:solidFill>
                          <a:latin typeface="Calibri"/>
                        </a:rPr>
                        <a:t>a</a:t>
                      </a:r>
                    </a:p>
                  </a:txBody>
                  <a:tcPr marL="54864" marR="54864" marT="18288" marB="18288" anchor="ctr">
                    <a:solidFill>
                      <a:srgbClr val="FFFFFF"/>
                    </a:solidFill>
                  </a:tcPr>
                </a:tc>
                <a:tc>
                  <a:txBody>
                    <a:bodyPr wrap="square"/>
                    <a:lstStyle/>
                    <a:p>
                      <a:pPr algn="l">
                        <a:spcBef>
                          <a:spcPts val="0"/>
                        </a:spcBef>
                        <a:spcAft>
                          <a:spcPts val="0"/>
                        </a:spcAft>
                      </a:pPr>
                      <a:r>
                        <a:rPr lang="tr-TR" sz="1500" b="0" i="0">
                          <a:solidFill>
                            <a:srgbClr val="262626"/>
                          </a:solidFill>
                          <a:latin typeface="Calibri"/>
                        </a:rPr>
                        <a:t>Katie Kasırgası</a:t>
                      </a:r>
                    </a:p>
                  </a:txBody>
                  <a:tcPr marL="54864" marR="54864" marT="18288" marB="18288" anchor="ctr">
                    <a:solidFill>
                      <a:srgbClr val="FFFFFF"/>
                    </a:solidFill>
                  </a:tcPr>
                </a:tc>
                <a:tc>
                  <a:txBody>
                    <a:bodyPr wrap="square"/>
                    <a:lstStyle/>
                    <a:p>
                      <a:pPr algn="l">
                        <a:spcBef>
                          <a:spcPts val="0"/>
                        </a:spcBef>
                        <a:spcAft>
                          <a:spcPts val="0"/>
                        </a:spcAft>
                      </a:pPr>
                      <a:r>
                        <a:rPr lang="tr-TR" sz="1500" b="0" i="0">
                          <a:solidFill>
                            <a:srgbClr val="262626"/>
                          </a:solidFill>
                          <a:latin typeface="Calibri"/>
                        </a:rPr>
                        <a:t>kasırga</a:t>
                      </a:r>
                    </a:p>
                  </a:txBody>
                  <a:tcPr marL="54864" marR="54864" marT="18288" marB="18288" anchor="ctr">
                    <a:solidFill>
                      <a:srgbClr val="FFFFFF"/>
                    </a:solidFill>
                  </a:tcPr>
                </a:tc>
                <a:tc>
                  <a:txBody>
                    <a:bodyPr wrap="square"/>
                    <a:lstStyle/>
                    <a:p>
                      <a:pPr algn="l">
                        <a:spcBef>
                          <a:spcPts val="0"/>
                        </a:spcBef>
                        <a:spcAft>
                          <a:spcPts val="0"/>
                        </a:spcAft>
                      </a:pPr>
                      <a:r>
                        <a:rPr lang="tr-TR" sz="1500" b="0" i="0">
                          <a:solidFill>
                            <a:srgbClr val="262626"/>
                          </a:solidFill>
                          <a:latin typeface="Calibri"/>
                        </a:rPr>
                        <a:t>erken uyarı, halkın tahliyesi, yer altı sığınakları</a:t>
                      </a:r>
                    </a:p>
                  </a:txBody>
                  <a:tcPr marL="54864" marR="54864" marT="18288" marB="18288" anchor="ctr">
                    <a:solidFill>
                      <a:srgbClr val="FFFFFF"/>
                    </a:solidFill>
                  </a:tcPr>
                </a:tc>
                <a:tc>
                  <a:txBody>
                    <a:bodyPr wrap="square"/>
                    <a:lstStyle/>
                    <a:p>
                      <a:pPr algn="l">
                        <a:spcBef>
                          <a:spcPts val="0"/>
                        </a:spcBef>
                        <a:spcAft>
                          <a:spcPts val="0"/>
                        </a:spcAft>
                      </a:pPr>
                      <a:r>
                        <a:rPr lang="tr-TR" sz="1500" b="0" i="0">
                          <a:solidFill>
                            <a:srgbClr val="262626"/>
                          </a:solidFill>
                          <a:latin typeface="Calibri"/>
                        </a:rPr>
                        <a:t>zarar azaltma</a:t>
                      </a:r>
                    </a:p>
                  </a:txBody>
                  <a:tcPr marL="54864" marR="54864" marT="18288" marB="18288" anchor="ctr">
                    <a:solidFill>
                      <a:srgbClr val="FFFFFF"/>
                    </a:solidFill>
                  </a:tcPr>
                </a:tc>
              </a:tr>
              <a:tr h="621792">
                <a:tc>
                  <a:txBody>
                    <a:bodyPr wrap="square"/>
                    <a:lstStyle/>
                    <a:p>
                      <a:pPr algn="ctr">
                        <a:spcBef>
                          <a:spcPts val="0"/>
                        </a:spcBef>
                        <a:spcAft>
                          <a:spcPts val="0"/>
                        </a:spcAft>
                      </a:pPr>
                      <a:r>
                        <a:rPr lang="tr-TR" sz="1500" b="0" i="0">
                          <a:solidFill>
                            <a:srgbClr val="262626"/>
                          </a:solidFill>
                          <a:latin typeface="Calibri"/>
                        </a:rPr>
                        <a:t>b</a:t>
                      </a:r>
                    </a:p>
                  </a:txBody>
                  <a:tcPr marL="54864" marR="54864" marT="18288" marB="18288" anchor="ctr">
                    <a:solidFill>
                      <a:srgbClr val="E3F1E4"/>
                    </a:solidFill>
                  </a:tcPr>
                </a:tc>
                <a:tc>
                  <a:txBody>
                    <a:bodyPr wrap="square"/>
                    <a:lstStyle/>
                    <a:p>
                      <a:pPr algn="l">
                        <a:spcBef>
                          <a:spcPts val="0"/>
                        </a:spcBef>
                        <a:spcAft>
                          <a:spcPts val="0"/>
                        </a:spcAft>
                      </a:pPr>
                      <a:r>
                        <a:rPr lang="tr-TR" sz="1500" b="0" i="0">
                          <a:solidFill>
                            <a:srgbClr val="262626"/>
                          </a:solidFill>
                          <a:latin typeface="Calibri"/>
                        </a:rPr>
                        <a:t>Rio Grande do Sul</a:t>
                      </a:r>
                    </a:p>
                  </a:txBody>
                  <a:tcPr marL="54864" marR="54864" marT="18288" marB="18288" anchor="ctr">
                    <a:solidFill>
                      <a:srgbClr val="E3F1E4"/>
                    </a:solidFill>
                  </a:tcPr>
                </a:tc>
                <a:tc>
                  <a:txBody>
                    <a:bodyPr wrap="square"/>
                    <a:lstStyle/>
                    <a:p>
                      <a:pPr algn="l">
                        <a:spcBef>
                          <a:spcPts val="0"/>
                        </a:spcBef>
                        <a:spcAft>
                          <a:spcPts val="0"/>
                        </a:spcAft>
                      </a:pPr>
                      <a:r>
                        <a:rPr lang="tr-TR" sz="1500" b="0" i="0">
                          <a:solidFill>
                            <a:srgbClr val="262626"/>
                          </a:solidFill>
                          <a:latin typeface="Calibri"/>
                        </a:rPr>
                        <a:t>su baskını</a:t>
                      </a:r>
                    </a:p>
                  </a:txBody>
                  <a:tcPr marL="54864" marR="54864" marT="18288" marB="18288" anchor="ctr">
                    <a:solidFill>
                      <a:srgbClr val="E3F1E4"/>
                    </a:solidFill>
                  </a:tcPr>
                </a:tc>
                <a:tc>
                  <a:txBody>
                    <a:bodyPr wrap="square"/>
                    <a:lstStyle/>
                    <a:p>
                      <a:pPr algn="l">
                        <a:spcBef>
                          <a:spcPts val="0"/>
                        </a:spcBef>
                        <a:spcAft>
                          <a:spcPts val="0"/>
                        </a:spcAft>
                      </a:pPr>
                      <a:r>
                        <a:rPr lang="tr-TR" sz="1500" b="0" i="0">
                          <a:solidFill>
                            <a:srgbClr val="262626"/>
                          </a:solidFill>
                          <a:latin typeface="Calibri"/>
                        </a:rPr>
                        <a:t>akarsu yatakları ve drenaj kanallarının ıslahı, imar yasağı, erken uyarı ve tahliye</a:t>
                      </a:r>
                    </a:p>
                  </a:txBody>
                  <a:tcPr marL="54864" marR="54864" marT="18288" marB="18288" anchor="ctr">
                    <a:solidFill>
                      <a:srgbClr val="E3F1E4"/>
                    </a:solidFill>
                  </a:tcPr>
                </a:tc>
                <a:tc>
                  <a:txBody>
                    <a:bodyPr wrap="square"/>
                    <a:lstStyle/>
                    <a:p>
                      <a:pPr algn="l">
                        <a:spcBef>
                          <a:spcPts val="0"/>
                        </a:spcBef>
                        <a:spcAft>
                          <a:spcPts val="0"/>
                        </a:spcAft>
                      </a:pPr>
                      <a:r>
                        <a:rPr lang="tr-TR" sz="1500" b="0" i="0">
                          <a:solidFill>
                            <a:srgbClr val="262626"/>
                          </a:solidFill>
                          <a:latin typeface="Calibri"/>
                        </a:rPr>
                        <a:t>önleme + zarar azaltma</a:t>
                      </a:r>
                    </a:p>
                  </a:txBody>
                  <a:tcPr marL="54864" marR="54864" marT="18288" marB="18288" anchor="ctr">
                    <a:solidFill>
                      <a:srgbClr val="E3F1E4"/>
                    </a:solidFill>
                  </a:tcPr>
                </a:tc>
              </a:tr>
              <a:tr h="621792">
                <a:tc>
                  <a:txBody>
                    <a:bodyPr wrap="square"/>
                    <a:lstStyle/>
                    <a:p>
                      <a:pPr algn="ctr">
                        <a:spcBef>
                          <a:spcPts val="0"/>
                        </a:spcBef>
                        <a:spcAft>
                          <a:spcPts val="0"/>
                        </a:spcAft>
                      </a:pPr>
                      <a:r>
                        <a:rPr lang="tr-TR" sz="1500" b="0" i="0">
                          <a:solidFill>
                            <a:srgbClr val="262626"/>
                          </a:solidFill>
                          <a:latin typeface="Calibri"/>
                        </a:rPr>
                        <a:t>c</a:t>
                      </a:r>
                    </a:p>
                  </a:txBody>
                  <a:tcPr marL="54864" marR="54864" marT="18288" marB="18288" anchor="ctr">
                    <a:solidFill>
                      <a:srgbClr val="FFFFFF"/>
                    </a:solidFill>
                  </a:tcPr>
                </a:tc>
                <a:tc>
                  <a:txBody>
                    <a:bodyPr wrap="square"/>
                    <a:lstStyle/>
                    <a:p>
                      <a:pPr algn="l">
                        <a:spcBef>
                          <a:spcPts val="0"/>
                        </a:spcBef>
                        <a:spcAft>
                          <a:spcPts val="0"/>
                        </a:spcAft>
                      </a:pPr>
                      <a:r>
                        <a:rPr lang="tr-TR" sz="1500" b="0" i="0">
                          <a:solidFill>
                            <a:srgbClr val="262626"/>
                          </a:solidFill>
                          <a:latin typeface="Calibri"/>
                        </a:rPr>
                        <a:t>Petropolis</a:t>
                      </a:r>
                    </a:p>
                  </a:txBody>
                  <a:tcPr marL="54864" marR="54864" marT="18288" marB="18288" anchor="ctr">
                    <a:solidFill>
                      <a:srgbClr val="FFFFFF"/>
                    </a:solidFill>
                  </a:tcPr>
                </a:tc>
                <a:tc>
                  <a:txBody>
                    <a:bodyPr wrap="square"/>
                    <a:lstStyle/>
                    <a:p>
                      <a:pPr algn="l">
                        <a:spcBef>
                          <a:spcPts val="0"/>
                        </a:spcBef>
                        <a:spcAft>
                          <a:spcPts val="0"/>
                        </a:spcAft>
                      </a:pPr>
                      <a:r>
                        <a:rPr lang="tr-TR" sz="1500" b="0" i="0">
                          <a:solidFill>
                            <a:srgbClr val="262626"/>
                          </a:solidFill>
                          <a:latin typeface="Calibri"/>
                        </a:rPr>
                        <a:t>heyelan</a:t>
                      </a:r>
                    </a:p>
                  </a:txBody>
                  <a:tcPr marL="54864" marR="54864" marT="18288" marB="18288" anchor="ctr">
                    <a:solidFill>
                      <a:srgbClr val="FFFFFF"/>
                    </a:solidFill>
                  </a:tcPr>
                </a:tc>
                <a:tc>
                  <a:txBody>
                    <a:bodyPr wrap="square"/>
                    <a:lstStyle/>
                    <a:p>
                      <a:pPr algn="l">
                        <a:spcBef>
                          <a:spcPts val="0"/>
                        </a:spcBef>
                        <a:spcAft>
                          <a:spcPts val="0"/>
                        </a:spcAft>
                      </a:pPr>
                      <a:r>
                        <a:rPr lang="tr-TR" sz="1500" b="0" i="0">
                          <a:solidFill>
                            <a:srgbClr val="262626"/>
                          </a:solidFill>
                          <a:latin typeface="Calibri"/>
                        </a:rPr>
                        <a:t>dik yamaçlara sağlam istinat duvarları, yerleşmelerin güvenli alanlara taşınması</a:t>
                      </a:r>
                    </a:p>
                  </a:txBody>
                  <a:tcPr marL="54864" marR="54864" marT="18288" marB="18288" anchor="ctr">
                    <a:solidFill>
                      <a:srgbClr val="FFFFFF"/>
                    </a:solidFill>
                  </a:tcPr>
                </a:tc>
                <a:tc>
                  <a:txBody>
                    <a:bodyPr wrap="square"/>
                    <a:lstStyle/>
                    <a:p>
                      <a:pPr algn="l">
                        <a:spcBef>
                          <a:spcPts val="0"/>
                        </a:spcBef>
                        <a:spcAft>
                          <a:spcPts val="0"/>
                        </a:spcAft>
                      </a:pPr>
                      <a:r>
                        <a:rPr lang="tr-TR" sz="1500" b="0" i="0">
                          <a:solidFill>
                            <a:srgbClr val="262626"/>
                          </a:solidFill>
                          <a:latin typeface="Calibri"/>
                        </a:rPr>
                        <a:t>önleme</a:t>
                      </a:r>
                    </a:p>
                  </a:txBody>
                  <a:tcPr marL="54864" marR="54864" marT="18288" marB="18288" anchor="ctr">
                    <a:solidFill>
                      <a:srgbClr val="FFFFFF"/>
                    </a:solidFill>
                  </a:tcPr>
                </a:tc>
              </a:tr>
              <a:tr h="621792">
                <a:tc>
                  <a:txBody>
                    <a:bodyPr wrap="square"/>
                    <a:lstStyle/>
                    <a:p>
                      <a:pPr algn="ctr">
                        <a:spcBef>
                          <a:spcPts val="0"/>
                        </a:spcBef>
                        <a:spcAft>
                          <a:spcPts val="0"/>
                        </a:spcAft>
                      </a:pPr>
                      <a:r>
                        <a:rPr lang="tr-TR" sz="1500" b="0" i="0">
                          <a:solidFill>
                            <a:srgbClr val="262626"/>
                          </a:solidFill>
                          <a:latin typeface="Calibri"/>
                        </a:rPr>
                        <a:t>ç</a:t>
                      </a:r>
                    </a:p>
                  </a:txBody>
                  <a:tcPr marL="54864" marR="54864" marT="18288" marB="18288" anchor="ctr">
                    <a:solidFill>
                      <a:srgbClr val="E3F1E4"/>
                    </a:solidFill>
                  </a:tcPr>
                </a:tc>
                <a:tc>
                  <a:txBody>
                    <a:bodyPr wrap="square"/>
                    <a:lstStyle/>
                    <a:p>
                      <a:pPr algn="l">
                        <a:spcBef>
                          <a:spcPts val="0"/>
                        </a:spcBef>
                        <a:spcAft>
                          <a:spcPts val="0"/>
                        </a:spcAft>
                      </a:pPr>
                      <a:r>
                        <a:rPr lang="tr-TR" sz="1500" b="0" i="0">
                          <a:solidFill>
                            <a:srgbClr val="262626"/>
                          </a:solidFill>
                          <a:latin typeface="Calibri"/>
                        </a:rPr>
                        <a:t>Fukushima Daiichi</a:t>
                      </a:r>
                    </a:p>
                  </a:txBody>
                  <a:tcPr marL="54864" marR="54864" marT="18288" marB="18288" anchor="ctr">
                    <a:solidFill>
                      <a:srgbClr val="E3F1E4"/>
                    </a:solidFill>
                  </a:tcPr>
                </a:tc>
                <a:tc>
                  <a:txBody>
                    <a:bodyPr wrap="square"/>
                    <a:lstStyle/>
                    <a:p>
                      <a:pPr algn="l">
                        <a:spcBef>
                          <a:spcPts val="0"/>
                        </a:spcBef>
                        <a:spcAft>
                          <a:spcPts val="0"/>
                        </a:spcAft>
                      </a:pPr>
                      <a:r>
                        <a:rPr lang="tr-TR" sz="1400" b="0" i="0">
                          <a:solidFill>
                            <a:srgbClr val="262626"/>
                          </a:solidFill>
                          <a:latin typeface="Calibri"/>
                        </a:rPr>
                        <a:t>nükleer santral kazası (deprem ve tsunami etkisiyle)</a:t>
                      </a:r>
                    </a:p>
                  </a:txBody>
                  <a:tcPr marL="54864" marR="54864" marT="18288" marB="18288" anchor="ctr">
                    <a:solidFill>
                      <a:srgbClr val="E3F1E4"/>
                    </a:solidFill>
                  </a:tcPr>
                </a:tc>
                <a:tc>
                  <a:txBody>
                    <a:bodyPr wrap="square"/>
                    <a:lstStyle/>
                    <a:p>
                      <a:pPr algn="l">
                        <a:spcBef>
                          <a:spcPts val="0"/>
                        </a:spcBef>
                        <a:spcAft>
                          <a:spcPts val="0"/>
                        </a:spcAft>
                      </a:pPr>
                      <a:r>
                        <a:rPr lang="tr-TR" sz="1500" b="0" i="0">
                          <a:solidFill>
                            <a:srgbClr val="262626"/>
                          </a:solidFill>
                          <a:latin typeface="Calibri"/>
                        </a:rPr>
                        <a:t>deprem riski düşük yere kurma, tsunami erken uyarı, hızlı tahliye</a:t>
                      </a:r>
                    </a:p>
                  </a:txBody>
                  <a:tcPr marL="54864" marR="54864" marT="18288" marB="18288" anchor="ctr">
                    <a:solidFill>
                      <a:srgbClr val="E3F1E4"/>
                    </a:solidFill>
                  </a:tcPr>
                </a:tc>
                <a:tc>
                  <a:txBody>
                    <a:bodyPr wrap="square"/>
                    <a:lstStyle/>
                    <a:p>
                      <a:pPr algn="l">
                        <a:spcBef>
                          <a:spcPts val="0"/>
                        </a:spcBef>
                        <a:spcAft>
                          <a:spcPts val="0"/>
                        </a:spcAft>
                      </a:pPr>
                      <a:r>
                        <a:rPr lang="tr-TR" sz="1500" b="0" i="0">
                          <a:solidFill>
                            <a:srgbClr val="262626"/>
                          </a:solidFill>
                          <a:latin typeface="Calibri"/>
                        </a:rPr>
                        <a:t>önleme + zarar azaltma</a:t>
                      </a:r>
                    </a:p>
                  </a:txBody>
                  <a:tcPr marL="54864" marR="54864" marT="18288" marB="18288" anchor="ctr">
                    <a:solidFill>
                      <a:srgbClr val="E3F1E4"/>
                    </a:solidFill>
                  </a:tcPr>
                </a:tc>
              </a:tr>
              <a:tr h="621792">
                <a:tc>
                  <a:txBody>
                    <a:bodyPr wrap="square"/>
                    <a:lstStyle/>
                    <a:p>
                      <a:pPr algn="ctr">
                        <a:spcBef>
                          <a:spcPts val="0"/>
                        </a:spcBef>
                        <a:spcAft>
                          <a:spcPts val="0"/>
                        </a:spcAft>
                      </a:pPr>
                      <a:r>
                        <a:rPr lang="tr-TR" sz="1500" b="0" i="0">
                          <a:solidFill>
                            <a:srgbClr val="262626"/>
                          </a:solidFill>
                          <a:latin typeface="Calibri"/>
                        </a:rPr>
                        <a:t>d</a:t>
                      </a:r>
                    </a:p>
                  </a:txBody>
                  <a:tcPr marL="54864" marR="54864" marT="18288" marB="18288" anchor="ctr">
                    <a:solidFill>
                      <a:srgbClr val="FFFFFF"/>
                    </a:solidFill>
                  </a:tcPr>
                </a:tc>
                <a:tc>
                  <a:txBody>
                    <a:bodyPr wrap="square"/>
                    <a:lstStyle/>
                    <a:p>
                      <a:pPr algn="l">
                        <a:spcBef>
                          <a:spcPts val="0"/>
                        </a:spcBef>
                        <a:spcAft>
                          <a:spcPts val="0"/>
                        </a:spcAft>
                      </a:pPr>
                      <a:r>
                        <a:rPr lang="tr-TR" sz="1500" b="0" i="0">
                          <a:solidFill>
                            <a:srgbClr val="262626"/>
                          </a:solidFill>
                          <a:latin typeface="Calibri"/>
                        </a:rPr>
                        <a:t>Töhoku</a:t>
                      </a:r>
                    </a:p>
                  </a:txBody>
                  <a:tcPr marL="54864" marR="54864" marT="18288" marB="18288" anchor="ctr">
                    <a:solidFill>
                      <a:srgbClr val="FFFFFF"/>
                    </a:solidFill>
                  </a:tcPr>
                </a:tc>
                <a:tc>
                  <a:txBody>
                    <a:bodyPr wrap="square"/>
                    <a:lstStyle/>
                    <a:p>
                      <a:pPr algn="l">
                        <a:spcBef>
                          <a:spcPts val="0"/>
                        </a:spcBef>
                        <a:spcAft>
                          <a:spcPts val="0"/>
                        </a:spcAft>
                      </a:pPr>
                      <a:r>
                        <a:rPr lang="tr-TR" sz="1500" b="0" i="0">
                          <a:solidFill>
                            <a:srgbClr val="262626"/>
                          </a:solidFill>
                          <a:latin typeface="Calibri"/>
                        </a:rPr>
                        <a:t>deprem ve tsunami</a:t>
                      </a:r>
                    </a:p>
                  </a:txBody>
                  <a:tcPr marL="54864" marR="54864" marT="18288" marB="18288" anchor="ctr">
                    <a:solidFill>
                      <a:srgbClr val="FFFFFF"/>
                    </a:solidFill>
                  </a:tcPr>
                </a:tc>
                <a:tc>
                  <a:txBody>
                    <a:bodyPr wrap="square"/>
                    <a:lstStyle/>
                    <a:p>
                      <a:pPr algn="l">
                        <a:spcBef>
                          <a:spcPts val="0"/>
                        </a:spcBef>
                        <a:spcAft>
                          <a:spcPts val="0"/>
                        </a:spcAft>
                      </a:pPr>
                      <a:r>
                        <a:rPr lang="tr-TR" sz="1500" b="0" i="0">
                          <a:solidFill>
                            <a:srgbClr val="262626"/>
                          </a:solidFill>
                          <a:latin typeface="Calibri"/>
                        </a:rPr>
                        <a:t>sağlam zeminde yerleşme, dayanıklı mimari, tsunami erken uyarı, halkın eğitimi</a:t>
                      </a:r>
                    </a:p>
                  </a:txBody>
                  <a:tcPr marL="54864" marR="54864" marT="18288" marB="18288" anchor="ctr">
                    <a:solidFill>
                      <a:srgbClr val="FFFFFF"/>
                    </a:solidFill>
                  </a:tcPr>
                </a:tc>
                <a:tc>
                  <a:txBody>
                    <a:bodyPr wrap="square"/>
                    <a:lstStyle/>
                    <a:p>
                      <a:pPr algn="l">
                        <a:spcBef>
                          <a:spcPts val="0"/>
                        </a:spcBef>
                        <a:spcAft>
                          <a:spcPts val="0"/>
                        </a:spcAft>
                      </a:pPr>
                      <a:r>
                        <a:rPr lang="tr-TR" sz="1500" b="0" i="0">
                          <a:solidFill>
                            <a:srgbClr val="262626"/>
                          </a:solidFill>
                          <a:latin typeface="Calibri"/>
                        </a:rPr>
                        <a:t>zarar azaltma</a:t>
                      </a:r>
                    </a:p>
                  </a:txBody>
                  <a:tcPr marL="54864" marR="54864" marT="18288" marB="18288" anchor="ctr">
                    <a:solidFill>
                      <a:srgbClr val="FFFFFF"/>
                    </a:solidFill>
                  </a:tcPr>
                </a:tc>
              </a:tr>
              <a:tr h="621792">
                <a:tc>
                  <a:txBody>
                    <a:bodyPr wrap="square"/>
                    <a:lstStyle/>
                    <a:p>
                      <a:pPr algn="ctr">
                        <a:spcBef>
                          <a:spcPts val="0"/>
                        </a:spcBef>
                        <a:spcAft>
                          <a:spcPts val="0"/>
                        </a:spcAft>
                      </a:pPr>
                      <a:r>
                        <a:rPr lang="tr-TR" sz="1500" b="0" i="0">
                          <a:solidFill>
                            <a:srgbClr val="262626"/>
                          </a:solidFill>
                          <a:latin typeface="Calibri"/>
                        </a:rPr>
                        <a:t>e</a:t>
                      </a:r>
                    </a:p>
                  </a:txBody>
                  <a:tcPr marL="54864" marR="54864" marT="18288" marB="18288" anchor="ctr">
                    <a:solidFill>
                      <a:srgbClr val="E3F1E4"/>
                    </a:solidFill>
                  </a:tcPr>
                </a:tc>
                <a:tc>
                  <a:txBody>
                    <a:bodyPr wrap="square"/>
                    <a:lstStyle/>
                    <a:p>
                      <a:pPr algn="l">
                        <a:spcBef>
                          <a:spcPts val="0"/>
                        </a:spcBef>
                        <a:spcAft>
                          <a:spcPts val="0"/>
                        </a:spcAft>
                      </a:pPr>
                      <a:r>
                        <a:rPr lang="tr-TR" sz="1500" b="0" i="0">
                          <a:solidFill>
                            <a:srgbClr val="262626"/>
                          </a:solidFill>
                          <a:latin typeface="Calibri"/>
                        </a:rPr>
                        <a:t>Muğla</a:t>
                      </a:r>
                    </a:p>
                  </a:txBody>
                  <a:tcPr marL="54864" marR="54864" marT="18288" marB="18288" anchor="ctr">
                    <a:solidFill>
                      <a:srgbClr val="E3F1E4"/>
                    </a:solidFill>
                  </a:tcPr>
                </a:tc>
                <a:tc>
                  <a:txBody>
                    <a:bodyPr wrap="square"/>
                    <a:lstStyle/>
                    <a:p>
                      <a:pPr algn="l">
                        <a:spcBef>
                          <a:spcPts val="0"/>
                        </a:spcBef>
                        <a:spcAft>
                          <a:spcPts val="0"/>
                        </a:spcAft>
                      </a:pPr>
                      <a:r>
                        <a:rPr lang="tr-TR" sz="1500" b="0" i="0">
                          <a:solidFill>
                            <a:srgbClr val="262626"/>
                          </a:solidFill>
                          <a:latin typeface="Calibri"/>
                        </a:rPr>
                        <a:t>orman yangını</a:t>
                      </a:r>
                    </a:p>
                  </a:txBody>
                  <a:tcPr marL="54864" marR="54864" marT="18288" marB="18288" anchor="ctr">
                    <a:solidFill>
                      <a:srgbClr val="E3F1E4"/>
                    </a:solidFill>
                  </a:tcPr>
                </a:tc>
                <a:tc>
                  <a:txBody>
                    <a:bodyPr wrap="square"/>
                    <a:lstStyle/>
                    <a:p>
                      <a:pPr algn="l">
                        <a:spcBef>
                          <a:spcPts val="0"/>
                        </a:spcBef>
                        <a:spcAft>
                          <a:spcPts val="0"/>
                        </a:spcAft>
                      </a:pPr>
                      <a:r>
                        <a:rPr lang="tr-TR" sz="1500" b="0" i="0">
                          <a:solidFill>
                            <a:srgbClr val="262626"/>
                          </a:solidFill>
                          <a:latin typeface="Calibri"/>
                        </a:rPr>
                        <a:t>yangın uyarı sistemleri, hızlı müdahale ekipleri, riskli faaliyetlerin yasaklanması</a:t>
                      </a:r>
                    </a:p>
                  </a:txBody>
                  <a:tcPr marL="54864" marR="54864" marT="18288" marB="18288" anchor="ctr">
                    <a:solidFill>
                      <a:srgbClr val="E3F1E4"/>
                    </a:solidFill>
                  </a:tcPr>
                </a:tc>
                <a:tc>
                  <a:txBody>
                    <a:bodyPr wrap="square"/>
                    <a:lstStyle/>
                    <a:p>
                      <a:pPr algn="l">
                        <a:spcBef>
                          <a:spcPts val="0"/>
                        </a:spcBef>
                        <a:spcAft>
                          <a:spcPts val="0"/>
                        </a:spcAft>
                      </a:pPr>
                      <a:r>
                        <a:rPr lang="tr-TR" sz="1500" b="0" i="0">
                          <a:solidFill>
                            <a:srgbClr val="262626"/>
                          </a:solidFill>
                          <a:latin typeface="Calibri"/>
                        </a:rPr>
                        <a:t>önleme</a:t>
                      </a:r>
                    </a:p>
                  </a:txBody>
                  <a:tcPr marL="54864" marR="54864" marT="18288" marB="18288" anchor="ctr">
                    <a:solidFill>
                      <a:srgbClr val="E3F1E4"/>
                    </a:solidFill>
                  </a:tcPr>
                </a:tc>
              </a:tr>
            </a:tbl>
          </a:graphicData>
        </a:graphic>
      </p:graphicFrame>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171-173</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31 / 254</a:t>
            </a:r>
          </a:p>
        </p:txBody>
      </p:sp>
    </p:spTree>
  </p:cSld>
  <p:clrMapOvr>
    <a:masterClrMapping/>
  </p:clrMapOvr>
</p:sld>
</file>

<file path=ppt/slides/slide3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Bilgimizi Yoklayalım</a:t>
            </a:r>
          </a:p>
        </p:txBody>
      </p:sp>
      <p:sp>
        <p:nvSpPr>
          <p:cNvPr id="5" name="Rounded Rectangle 4"/>
          <p:cNvSpPr/>
          <p:nvPr/>
        </p:nvSpPr>
        <p:spPr>
          <a:xfrm>
            <a:off x="9555480" y="201168"/>
            <a:ext cx="2221992" cy="475488"/>
          </a:xfrm>
          <a:prstGeom prst="roundRect">
            <a:avLst>
              <a:gd name="adj" fmla="val 50000"/>
            </a:avLst>
          </a:prstGeom>
          <a:solidFill>
            <a:srgbClr val="D3373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YOKLAMA 2</a:t>
            </a:r>
          </a:p>
        </p:txBody>
      </p:sp>
      <p:sp>
        <p:nvSpPr>
          <p:cNvPr id="6" name="Rounded Rectangle 5"/>
          <p:cNvSpPr/>
          <p:nvPr/>
        </p:nvSpPr>
        <p:spPr>
          <a:xfrm>
            <a:off x="502920" y="1261872"/>
            <a:ext cx="11185855" cy="12344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600" b="1" i="0">
                <a:solidFill>
                  <a:srgbClr val="262626"/>
                </a:solidFill>
                <a:latin typeface="Calibri"/>
              </a:rPr>
              <a:t>Kitaba göre aşağıdakilerden hangisi Töhoku depremi ve tsunamisinde zararı en aza indirmeye yönelik tedbirlerden biri DEĞİLDİR?</a:t>
            </a:r>
          </a:p>
        </p:txBody>
      </p:sp>
      <p:sp>
        <p:nvSpPr>
          <p:cNvPr id="7" name="Rounded Rectangle 6"/>
          <p:cNvSpPr/>
          <p:nvPr/>
        </p:nvSpPr>
        <p:spPr>
          <a:xfrm>
            <a:off x="502920" y="2633472"/>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8" name="Oval 7"/>
          <p:cNvSpPr/>
          <p:nvPr/>
        </p:nvSpPr>
        <p:spPr>
          <a:xfrm>
            <a:off x="594360" y="2694736"/>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A</a:t>
            </a:r>
          </a:p>
        </p:txBody>
      </p:sp>
      <p:sp>
        <p:nvSpPr>
          <p:cNvPr id="9" name="TextBox 8"/>
          <p:cNvSpPr txBox="1"/>
          <p:nvPr/>
        </p:nvSpPr>
        <p:spPr>
          <a:xfrm>
            <a:off x="1234440" y="2633472"/>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Yerleşmelerin zemini sağlam alanlara kurulması</a:t>
            </a:r>
          </a:p>
        </p:txBody>
      </p:sp>
      <p:sp>
        <p:nvSpPr>
          <p:cNvPr id="10" name="Rounded Rectangle 9"/>
          <p:cNvSpPr/>
          <p:nvPr/>
        </p:nvSpPr>
        <p:spPr>
          <a:xfrm>
            <a:off x="502920" y="3368649"/>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1" name="Oval 10"/>
          <p:cNvSpPr/>
          <p:nvPr/>
        </p:nvSpPr>
        <p:spPr>
          <a:xfrm>
            <a:off x="594360" y="3429913"/>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B</a:t>
            </a:r>
          </a:p>
        </p:txBody>
      </p:sp>
      <p:sp>
        <p:nvSpPr>
          <p:cNvPr id="12" name="TextBox 11"/>
          <p:cNvSpPr txBox="1"/>
          <p:nvPr/>
        </p:nvSpPr>
        <p:spPr>
          <a:xfrm>
            <a:off x="1234440" y="3368649"/>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Depreme dayanıklı mimarinin uygulanması</a:t>
            </a:r>
          </a:p>
        </p:txBody>
      </p:sp>
      <p:sp>
        <p:nvSpPr>
          <p:cNvPr id="13" name="Rounded Rectangle 12"/>
          <p:cNvSpPr/>
          <p:nvPr/>
        </p:nvSpPr>
        <p:spPr>
          <a:xfrm>
            <a:off x="502920" y="4103826"/>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4" name="Oval 13"/>
          <p:cNvSpPr/>
          <p:nvPr/>
        </p:nvSpPr>
        <p:spPr>
          <a:xfrm>
            <a:off x="594360" y="4165090"/>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C</a:t>
            </a:r>
          </a:p>
        </p:txBody>
      </p:sp>
      <p:sp>
        <p:nvSpPr>
          <p:cNvPr id="15" name="TextBox 14"/>
          <p:cNvSpPr txBox="1"/>
          <p:nvPr/>
        </p:nvSpPr>
        <p:spPr>
          <a:xfrm>
            <a:off x="1234440" y="4103826"/>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Tsunami erken uyarı sisteminin kullanılması</a:t>
            </a:r>
          </a:p>
        </p:txBody>
      </p:sp>
      <p:sp>
        <p:nvSpPr>
          <p:cNvPr id="16" name="Rounded Rectangle 15"/>
          <p:cNvSpPr/>
          <p:nvPr/>
        </p:nvSpPr>
        <p:spPr>
          <a:xfrm>
            <a:off x="502920" y="4839003"/>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7" name="Oval 16"/>
          <p:cNvSpPr/>
          <p:nvPr/>
        </p:nvSpPr>
        <p:spPr>
          <a:xfrm>
            <a:off x="594360" y="4900267"/>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D</a:t>
            </a:r>
          </a:p>
        </p:txBody>
      </p:sp>
      <p:sp>
        <p:nvSpPr>
          <p:cNvPr id="18" name="TextBox 17"/>
          <p:cNvSpPr txBox="1"/>
          <p:nvPr/>
        </p:nvSpPr>
        <p:spPr>
          <a:xfrm>
            <a:off x="1234440" y="4839003"/>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Afet anı ve sonrası için halkın eğitilmesi</a:t>
            </a:r>
          </a:p>
        </p:txBody>
      </p:sp>
      <p:sp>
        <p:nvSpPr>
          <p:cNvPr id="19" name="Rounded Rectangle 18"/>
          <p:cNvSpPr/>
          <p:nvPr/>
        </p:nvSpPr>
        <p:spPr>
          <a:xfrm>
            <a:off x="502920" y="5574180"/>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20" name="Oval 19"/>
          <p:cNvSpPr/>
          <p:nvPr/>
        </p:nvSpPr>
        <p:spPr>
          <a:xfrm>
            <a:off x="594360" y="5635444"/>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E</a:t>
            </a:r>
          </a:p>
        </p:txBody>
      </p:sp>
      <p:sp>
        <p:nvSpPr>
          <p:cNvPr id="21" name="TextBox 20"/>
          <p:cNvSpPr txBox="1"/>
          <p:nvPr/>
        </p:nvSpPr>
        <p:spPr>
          <a:xfrm>
            <a:off x="1234440" y="5574180"/>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Yer altı sığınaklarının kullanılması</a:t>
            </a:r>
          </a:p>
        </p:txBody>
      </p:sp>
      <p:sp>
        <p:nvSpPr>
          <p:cNvPr id="22" name="TextBox 2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23" name="Rounded Rectangle 22"/>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172-173</a:t>
            </a:r>
          </a:p>
        </p:txBody>
      </p:sp>
      <p:sp>
        <p:nvSpPr>
          <p:cNvPr id="24" name="TextBox 2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32 / 254</a:t>
            </a:r>
          </a:p>
        </p:txBody>
      </p:sp>
    </p:spTree>
  </p:cSld>
  <p:clrMapOvr>
    <a:masterClrMapping/>
  </p:clrMapOvr>
</p:sld>
</file>

<file path=ppt/slides/slide3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Bilgimizi Yoklayalım —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YOKLAMA 2</a:t>
            </a:r>
          </a:p>
        </p:txBody>
      </p:sp>
      <p:sp>
        <p:nvSpPr>
          <p:cNvPr id="6" name="Rounded Rectangle 5"/>
          <p:cNvSpPr/>
          <p:nvPr/>
        </p:nvSpPr>
        <p:spPr>
          <a:xfrm>
            <a:off x="502920" y="1261872"/>
            <a:ext cx="11185855" cy="12344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600" b="1" i="0">
                <a:solidFill>
                  <a:srgbClr val="262626"/>
                </a:solidFill>
                <a:latin typeface="Calibri"/>
              </a:rPr>
              <a:t>Kitaba göre aşağıdakilerden hangisi Töhoku depremi ve tsunamisinde zararı en aza indirmeye yönelik tedbirlerden biri DEĞİLDİR?</a:t>
            </a:r>
          </a:p>
        </p:txBody>
      </p:sp>
      <p:sp>
        <p:nvSpPr>
          <p:cNvPr id="7" name="Rounded Rectangle 6"/>
          <p:cNvSpPr/>
          <p:nvPr/>
        </p:nvSpPr>
        <p:spPr>
          <a:xfrm>
            <a:off x="502920" y="2633472"/>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8" name="Oval 7"/>
          <p:cNvSpPr/>
          <p:nvPr/>
        </p:nvSpPr>
        <p:spPr>
          <a:xfrm>
            <a:off x="594360" y="2589580"/>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A</a:t>
            </a:r>
          </a:p>
        </p:txBody>
      </p:sp>
      <p:sp>
        <p:nvSpPr>
          <p:cNvPr id="9" name="TextBox 8"/>
          <p:cNvSpPr txBox="1"/>
          <p:nvPr/>
        </p:nvSpPr>
        <p:spPr>
          <a:xfrm>
            <a:off x="1234440" y="263347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Yerleşmelerin zemini sağlam alanlara kurulması</a:t>
            </a:r>
          </a:p>
        </p:txBody>
      </p:sp>
      <p:sp>
        <p:nvSpPr>
          <p:cNvPr id="10" name="Rounded Rectangle 9"/>
          <p:cNvSpPr/>
          <p:nvPr/>
        </p:nvSpPr>
        <p:spPr>
          <a:xfrm>
            <a:off x="502920" y="3158337"/>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11" name="Oval 10"/>
          <p:cNvSpPr/>
          <p:nvPr/>
        </p:nvSpPr>
        <p:spPr>
          <a:xfrm>
            <a:off x="594360" y="3114445"/>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B</a:t>
            </a:r>
          </a:p>
        </p:txBody>
      </p:sp>
      <p:sp>
        <p:nvSpPr>
          <p:cNvPr id="12" name="TextBox 11"/>
          <p:cNvSpPr txBox="1"/>
          <p:nvPr/>
        </p:nvSpPr>
        <p:spPr>
          <a:xfrm>
            <a:off x="1234440" y="3158337"/>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Depreme dayanıklı mimarinin uygulanması</a:t>
            </a:r>
          </a:p>
        </p:txBody>
      </p:sp>
      <p:sp>
        <p:nvSpPr>
          <p:cNvPr id="13" name="Rounded Rectangle 12"/>
          <p:cNvSpPr/>
          <p:nvPr/>
        </p:nvSpPr>
        <p:spPr>
          <a:xfrm>
            <a:off x="502920" y="3683202"/>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14" name="Oval 13"/>
          <p:cNvSpPr/>
          <p:nvPr/>
        </p:nvSpPr>
        <p:spPr>
          <a:xfrm>
            <a:off x="594360" y="3639310"/>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C</a:t>
            </a:r>
          </a:p>
        </p:txBody>
      </p:sp>
      <p:sp>
        <p:nvSpPr>
          <p:cNvPr id="15" name="TextBox 14"/>
          <p:cNvSpPr txBox="1"/>
          <p:nvPr/>
        </p:nvSpPr>
        <p:spPr>
          <a:xfrm>
            <a:off x="1234440" y="368320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Tsunami erken uyarı sisteminin kullanılması</a:t>
            </a:r>
          </a:p>
        </p:txBody>
      </p:sp>
      <p:sp>
        <p:nvSpPr>
          <p:cNvPr id="16" name="Rounded Rectangle 15"/>
          <p:cNvSpPr/>
          <p:nvPr/>
        </p:nvSpPr>
        <p:spPr>
          <a:xfrm>
            <a:off x="502920" y="4208067"/>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17" name="Oval 16"/>
          <p:cNvSpPr/>
          <p:nvPr/>
        </p:nvSpPr>
        <p:spPr>
          <a:xfrm>
            <a:off x="594360" y="4164175"/>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D</a:t>
            </a:r>
          </a:p>
        </p:txBody>
      </p:sp>
      <p:sp>
        <p:nvSpPr>
          <p:cNvPr id="18" name="TextBox 17"/>
          <p:cNvSpPr txBox="1"/>
          <p:nvPr/>
        </p:nvSpPr>
        <p:spPr>
          <a:xfrm>
            <a:off x="1234440" y="4208067"/>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Afet anı ve sonrası için halkın eğitilmesi</a:t>
            </a:r>
          </a:p>
        </p:txBody>
      </p:sp>
      <p:sp>
        <p:nvSpPr>
          <p:cNvPr id="19" name="Rounded Rectangle 18"/>
          <p:cNvSpPr/>
          <p:nvPr/>
        </p:nvSpPr>
        <p:spPr>
          <a:xfrm>
            <a:off x="502920" y="4732932"/>
            <a:ext cx="11185855" cy="415137"/>
          </a:xfrm>
          <a:prstGeom prst="roundRect">
            <a:avLst>
              <a:gd name="adj" fmla="val 30000"/>
            </a:avLst>
          </a:prstGeom>
          <a:solidFill>
            <a:srgbClr val="E3F1E4"/>
          </a:solidFill>
          <a:ln w="31750">
            <a:solidFill>
              <a:srgbClr val="2E7D32"/>
            </a:solidFill>
          </a:ln>
          <a:effectLst/>
        </p:spPr>
        <p:txBody>
          <a:bodyPr rtlCol="0" anchor="ctr"/>
          <a:lstStyle/>
          <a:p/>
        </p:txBody>
      </p:sp>
      <p:sp>
        <p:nvSpPr>
          <p:cNvPr id="20" name="Oval 19"/>
          <p:cNvSpPr/>
          <p:nvPr/>
        </p:nvSpPr>
        <p:spPr>
          <a:xfrm>
            <a:off x="594360" y="4689040"/>
            <a:ext cx="502920" cy="502920"/>
          </a:xfrm>
          <a:prstGeom prst="ellipse">
            <a:avLst/>
          </a:prstGeom>
          <a:solidFill>
            <a:srgbClr val="2E7D32"/>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E</a:t>
            </a:r>
          </a:p>
        </p:txBody>
      </p:sp>
      <p:sp>
        <p:nvSpPr>
          <p:cNvPr id="21" name="TextBox 20"/>
          <p:cNvSpPr txBox="1"/>
          <p:nvPr/>
        </p:nvSpPr>
        <p:spPr>
          <a:xfrm>
            <a:off x="1234440" y="473293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1" i="0">
                <a:solidFill>
                  <a:srgbClr val="262626"/>
                </a:solidFill>
                <a:latin typeface="Calibri"/>
              </a:rPr>
              <a:t>Yer altı sığınaklarının kullanılması</a:t>
            </a:r>
          </a:p>
        </p:txBody>
      </p:sp>
      <p:sp>
        <p:nvSpPr>
          <p:cNvPr id="22" name="Rounded Rectangle 21"/>
          <p:cNvSpPr/>
          <p:nvPr/>
        </p:nvSpPr>
        <p:spPr>
          <a:xfrm>
            <a:off x="502920" y="5266944"/>
            <a:ext cx="11185855" cy="1005840"/>
          </a:xfrm>
          <a:prstGeom prst="roundRect">
            <a:avLst>
              <a:gd name="adj" fmla="val 8000"/>
            </a:avLst>
          </a:prstGeom>
          <a:solidFill>
            <a:srgbClr val="FFF3D1"/>
          </a:solidFill>
          <a:ln>
            <a:noFill/>
          </a:ln>
          <a:effectLst/>
        </p:spPr>
        <p:txBody>
          <a:bodyPr rtlCol="0" anchor="ctr" wrap="square" lIns="228600" rIns="228600" tIns="73152" bIns="73152">
            <a:noAutofit/>
          </a:bodyPr>
          <a:lstStyle/>
          <a:p>
            <a:pPr algn="l">
              <a:spcBef>
                <a:spcPts val="0"/>
              </a:spcBef>
              <a:spcAft>
                <a:spcPts val="0"/>
              </a:spcAft>
            </a:pPr>
            <a:r>
              <a:rPr lang="tr-TR" sz="2000" b="0" i="0">
                <a:solidFill>
                  <a:srgbClr val="262626"/>
                </a:solidFill>
                <a:latin typeface="Calibri"/>
              </a:rPr>
              <a:t>Kitap s. 173: Töhoku için dört tedbir sayılır (sağlam zemin, dayanıklı mimari, tsunami erken uyarı, halkın eğitimi). Yer altı sığınaklarını kullanma kitapta kasırgalar için yazılıdır (s. 172).</a:t>
            </a:r>
          </a:p>
        </p:txBody>
      </p:sp>
      <p:sp>
        <p:nvSpPr>
          <p:cNvPr id="23" name="TextBox 22"/>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24" name="Rounded Rectangle 23"/>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172-173</a:t>
            </a:r>
          </a:p>
        </p:txBody>
      </p:sp>
      <p:sp>
        <p:nvSpPr>
          <p:cNvPr id="25" name="TextBox 24"/>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33 / 254</a:t>
            </a:r>
          </a:p>
        </p:txBody>
      </p:sp>
    </p:spTree>
  </p:cSld>
  <p:clrMapOvr>
    <a:masterClrMapping/>
  </p:clrMapOvr>
</p:sld>
</file>

<file path=ppt/slides/slide3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Gelecek Derse Hazırlık</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8 GRUP</a:t>
            </a:r>
          </a:p>
        </p:txBody>
      </p:sp>
      <p:sp>
        <p:nvSpPr>
          <p:cNvPr id="6" name="Rounded Rectangle 5"/>
          <p:cNvSpPr/>
          <p:nvPr/>
        </p:nvSpPr>
        <p:spPr>
          <a:xfrm>
            <a:off x="502920" y="1307592"/>
            <a:ext cx="11185855" cy="1149858"/>
          </a:xfrm>
          <a:prstGeom prst="roundRect">
            <a:avLst>
              <a:gd name="adj" fmla="val 8000"/>
            </a:avLst>
          </a:prstGeom>
          <a:solidFill>
            <a:srgbClr val="F0F0F0"/>
          </a:solidFill>
          <a:ln>
            <a:noFill/>
          </a:ln>
          <a:effectLst/>
        </p:spPr>
        <p:txBody>
          <a:bodyPr rtlCol="0" anchor="ctr"/>
          <a:lstStyle/>
          <a:p/>
        </p:txBody>
      </p:sp>
      <p:sp>
        <p:nvSpPr>
          <p:cNvPr id="7" name="Rounded Rectangle 6"/>
          <p:cNvSpPr/>
          <p:nvPr/>
        </p:nvSpPr>
        <p:spPr>
          <a:xfrm>
            <a:off x="502920" y="1307592"/>
            <a:ext cx="1600200" cy="1149858"/>
          </a:xfrm>
          <a:prstGeom prst="roundRect">
            <a:avLst>
              <a:gd name="adj" fmla="val 8000"/>
            </a:avLst>
          </a:prstGeom>
          <a:solidFill>
            <a:srgbClr val="A43E2A"/>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1 · SINIFTA</a:t>
            </a:r>
          </a:p>
        </p:txBody>
      </p:sp>
      <p:sp>
        <p:nvSpPr>
          <p:cNvPr id="8" name="TextBox 7"/>
          <p:cNvSpPr txBox="1"/>
          <p:nvPr/>
        </p:nvSpPr>
        <p:spPr>
          <a:xfrm>
            <a:off x="2240280" y="1307592"/>
            <a:ext cx="9357055" cy="1149858"/>
          </a:xfrm>
          <a:prstGeom prst="rect">
            <a:avLst/>
          </a:prstGeom>
          <a:noFill/>
        </p:spPr>
        <p:txBody>
          <a:bodyPr wrap="square" anchor="ctr" lIns="73152" rIns="73152" tIns="36576" bIns="36576">
            <a:noAutofit/>
          </a:bodyPr>
          <a:lstStyle/>
          <a:p>
            <a:pPr algn="l">
              <a:spcBef>
                <a:spcPts val="0"/>
              </a:spcBef>
              <a:spcAft>
                <a:spcPts val="0"/>
              </a:spcAft>
            </a:pPr>
            <a:r>
              <a:rPr lang="tr-TR" sz="2000" b="0" i="0">
                <a:solidFill>
                  <a:srgbClr val="262626"/>
                </a:solidFill>
                <a:latin typeface="Calibri"/>
              </a:rPr>
              <a:t>Ülkelerin afet riski taşıyan olaylara karşı geliştirdikleri çözümler ve iyi uygulama örneklerine yönelik sorular oluşturunuz.</a:t>
            </a:r>
          </a:p>
        </p:txBody>
      </p:sp>
      <p:sp>
        <p:nvSpPr>
          <p:cNvPr id="9" name="Rounded Rectangle 8"/>
          <p:cNvSpPr/>
          <p:nvPr/>
        </p:nvSpPr>
        <p:spPr>
          <a:xfrm>
            <a:off x="502920" y="2585466"/>
            <a:ext cx="11185855" cy="1149858"/>
          </a:xfrm>
          <a:prstGeom prst="roundRect">
            <a:avLst>
              <a:gd name="adj" fmla="val 8000"/>
            </a:avLst>
          </a:prstGeom>
          <a:solidFill>
            <a:srgbClr val="F0F0F0"/>
          </a:solidFill>
          <a:ln>
            <a:noFill/>
          </a:ln>
          <a:effectLst/>
        </p:spPr>
        <p:txBody>
          <a:bodyPr rtlCol="0" anchor="ctr"/>
          <a:lstStyle/>
          <a:p/>
        </p:txBody>
      </p:sp>
      <p:sp>
        <p:nvSpPr>
          <p:cNvPr id="10" name="Rounded Rectangle 9"/>
          <p:cNvSpPr/>
          <p:nvPr/>
        </p:nvSpPr>
        <p:spPr>
          <a:xfrm>
            <a:off x="502920" y="2585466"/>
            <a:ext cx="1600200" cy="1149858"/>
          </a:xfrm>
          <a:prstGeom prst="roundRect">
            <a:avLst>
              <a:gd name="adj" fmla="val 8000"/>
            </a:avLst>
          </a:prstGeom>
          <a:solidFill>
            <a:srgbClr val="A43E2A"/>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2 · SINIFTA</a:t>
            </a:r>
          </a:p>
        </p:txBody>
      </p:sp>
      <p:sp>
        <p:nvSpPr>
          <p:cNvPr id="11" name="TextBox 10"/>
          <p:cNvSpPr txBox="1"/>
          <p:nvPr/>
        </p:nvSpPr>
        <p:spPr>
          <a:xfrm>
            <a:off x="2240280" y="2585466"/>
            <a:ext cx="9357055" cy="1149858"/>
          </a:xfrm>
          <a:prstGeom prst="rect">
            <a:avLst/>
          </a:prstGeom>
          <a:noFill/>
        </p:spPr>
        <p:txBody>
          <a:bodyPr wrap="square" anchor="ctr" lIns="73152" rIns="73152" tIns="36576" bIns="36576">
            <a:noAutofit/>
          </a:bodyPr>
          <a:lstStyle/>
          <a:p>
            <a:pPr algn="l">
              <a:spcBef>
                <a:spcPts val="0"/>
              </a:spcBef>
              <a:spcAft>
                <a:spcPts val="0"/>
              </a:spcAft>
            </a:pPr>
            <a:r>
              <a:rPr lang="tr-TR" sz="2000" b="0" i="0">
                <a:solidFill>
                  <a:srgbClr val="262626"/>
                </a:solidFill>
                <a:latin typeface="Calibri"/>
              </a:rPr>
              <a:t>Oluşturduğunuz soruları grup içinde tartışarak araştırma sorunuzu/sorularınızı belirleyiniz.</a:t>
            </a:r>
          </a:p>
        </p:txBody>
      </p:sp>
      <p:sp>
        <p:nvSpPr>
          <p:cNvPr id="12" name="Rounded Rectangle 11"/>
          <p:cNvSpPr/>
          <p:nvPr/>
        </p:nvSpPr>
        <p:spPr>
          <a:xfrm>
            <a:off x="502920" y="3863340"/>
            <a:ext cx="11185855" cy="1149858"/>
          </a:xfrm>
          <a:prstGeom prst="roundRect">
            <a:avLst>
              <a:gd name="adj" fmla="val 8000"/>
            </a:avLst>
          </a:prstGeom>
          <a:solidFill>
            <a:srgbClr val="F0F0F0"/>
          </a:solidFill>
          <a:ln>
            <a:noFill/>
          </a:ln>
          <a:effectLst/>
        </p:spPr>
        <p:txBody>
          <a:bodyPr rtlCol="0" anchor="ctr"/>
          <a:lstStyle/>
          <a:p/>
        </p:txBody>
      </p:sp>
      <p:sp>
        <p:nvSpPr>
          <p:cNvPr id="13" name="Rounded Rectangle 12"/>
          <p:cNvSpPr/>
          <p:nvPr/>
        </p:nvSpPr>
        <p:spPr>
          <a:xfrm>
            <a:off x="502920" y="3863340"/>
            <a:ext cx="1600200" cy="1149858"/>
          </a:xfrm>
          <a:prstGeom prst="roundRect">
            <a:avLst>
              <a:gd name="adj" fmla="val 8000"/>
            </a:avLst>
          </a:prstGeom>
          <a:solidFill>
            <a:srgbClr val="A43E2A"/>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3 · DERS DIŞI</a:t>
            </a:r>
          </a:p>
        </p:txBody>
      </p:sp>
      <p:sp>
        <p:nvSpPr>
          <p:cNvPr id="14" name="TextBox 13"/>
          <p:cNvSpPr txBox="1"/>
          <p:nvPr/>
        </p:nvSpPr>
        <p:spPr>
          <a:xfrm>
            <a:off x="2240280" y="3863340"/>
            <a:ext cx="9357055" cy="1149858"/>
          </a:xfrm>
          <a:prstGeom prst="rect">
            <a:avLst/>
          </a:prstGeom>
          <a:noFill/>
        </p:spPr>
        <p:txBody>
          <a:bodyPr wrap="square" anchor="ctr" lIns="73152" rIns="73152" tIns="36576" bIns="36576">
            <a:noAutofit/>
          </a:bodyPr>
          <a:lstStyle/>
          <a:p>
            <a:pPr algn="l">
              <a:spcBef>
                <a:spcPts val="0"/>
              </a:spcBef>
              <a:spcAft>
                <a:spcPts val="0"/>
              </a:spcAft>
            </a:pPr>
            <a:r>
              <a:rPr lang="tr-TR" sz="2000" b="0" i="0">
                <a:solidFill>
                  <a:srgbClr val="262626"/>
                </a:solidFill>
                <a:latin typeface="Calibri"/>
              </a:rPr>
              <a:t>Belirlediğiniz soru/soruların cevaplarına yönelik bilgi ve afetlerin doğal çevre üzerindeki yıkıcı etkilerini gösteren resim, fotoğraf ve gravür toplayınız. Kaynak: okul kütüphanesi, EBA, kitabımız.</a:t>
            </a:r>
          </a:p>
        </p:txBody>
      </p:sp>
      <p:sp>
        <p:nvSpPr>
          <p:cNvPr id="15" name="Rounded Rectangle 14"/>
          <p:cNvSpPr/>
          <p:nvPr/>
        </p:nvSpPr>
        <p:spPr>
          <a:xfrm>
            <a:off x="502920" y="5141214"/>
            <a:ext cx="11185855" cy="1149858"/>
          </a:xfrm>
          <a:prstGeom prst="roundRect">
            <a:avLst>
              <a:gd name="adj" fmla="val 8000"/>
            </a:avLst>
          </a:prstGeom>
          <a:solidFill>
            <a:srgbClr val="F0F0F0"/>
          </a:solidFill>
          <a:ln>
            <a:noFill/>
          </a:ln>
          <a:effectLst/>
        </p:spPr>
        <p:txBody>
          <a:bodyPr rtlCol="0" anchor="ctr"/>
          <a:lstStyle/>
          <a:p/>
        </p:txBody>
      </p:sp>
      <p:sp>
        <p:nvSpPr>
          <p:cNvPr id="16" name="Rounded Rectangle 15"/>
          <p:cNvSpPr/>
          <p:nvPr/>
        </p:nvSpPr>
        <p:spPr>
          <a:xfrm>
            <a:off x="502920" y="5141214"/>
            <a:ext cx="1600200" cy="1149858"/>
          </a:xfrm>
          <a:prstGeom prst="roundRect">
            <a:avLst>
              <a:gd name="adj" fmla="val 8000"/>
            </a:avLst>
          </a:prstGeom>
          <a:solidFill>
            <a:srgbClr val="A43E2A"/>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4 · DERS DIŞI</a:t>
            </a:r>
          </a:p>
        </p:txBody>
      </p:sp>
      <p:sp>
        <p:nvSpPr>
          <p:cNvPr id="17" name="TextBox 16"/>
          <p:cNvSpPr txBox="1"/>
          <p:nvPr/>
        </p:nvSpPr>
        <p:spPr>
          <a:xfrm>
            <a:off x="2240280" y="5141214"/>
            <a:ext cx="9357055" cy="1149858"/>
          </a:xfrm>
          <a:prstGeom prst="rect">
            <a:avLst/>
          </a:prstGeom>
          <a:noFill/>
        </p:spPr>
        <p:txBody>
          <a:bodyPr wrap="square" anchor="ctr" lIns="73152" rIns="73152" tIns="36576" bIns="36576">
            <a:noAutofit/>
          </a:bodyPr>
          <a:lstStyle/>
          <a:p>
            <a:pPr algn="l">
              <a:spcBef>
                <a:spcPts val="0"/>
              </a:spcBef>
              <a:spcAft>
                <a:spcPts val="0"/>
              </a:spcAft>
            </a:pPr>
            <a:r>
              <a:rPr lang="tr-TR" sz="2000" b="0" i="0">
                <a:solidFill>
                  <a:srgbClr val="262626"/>
                </a:solidFill>
                <a:latin typeface="Calibri"/>
              </a:rPr>
              <a:t>Topladığınız bilgileri sorularınızın cevaplarına göre düzenleyiniz.</a:t>
            </a:r>
          </a:p>
        </p:txBody>
      </p:sp>
      <p:sp>
        <p:nvSpPr>
          <p:cNvPr id="18" name="TextBox 1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19" name="Rounded Rectangle 1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178</a:t>
            </a:r>
          </a:p>
        </p:txBody>
      </p:sp>
      <p:sp>
        <p:nvSpPr>
          <p:cNvPr id="20" name="TextBox 1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34 / 254</a:t>
            </a:r>
          </a:p>
        </p:txBody>
      </p:sp>
    </p:spTree>
  </p:cSld>
  <p:clrMapOvr>
    <a:masterClrMapping/>
  </p:clrMapOvr>
</p:sld>
</file>

<file path=ppt/slides/slide3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Gruplara geçiş: görevlerimiz</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8 GRUP</a:t>
            </a:r>
          </a:p>
        </p:txBody>
      </p:sp>
      <p:sp>
        <p:nvSpPr>
          <p:cNvPr id="6" name="Rounded Rectangle 5"/>
          <p:cNvSpPr/>
          <p:nvPr/>
        </p:nvSpPr>
        <p:spPr>
          <a:xfrm>
            <a:off x="502920" y="1261872"/>
            <a:ext cx="2076236" cy="3108960"/>
          </a:xfrm>
          <a:prstGeom prst="roundRect">
            <a:avLst>
              <a:gd name="adj" fmla="val 5000"/>
            </a:avLst>
          </a:prstGeom>
          <a:solidFill>
            <a:srgbClr val="F0F0F0"/>
          </a:solidFill>
          <a:ln>
            <a:noFill/>
          </a:ln>
          <a:effectLst/>
        </p:spPr>
        <p:txBody>
          <a:bodyPr rtlCol="0" anchor="ctr"/>
          <a:lstStyle/>
          <a:p/>
        </p:txBody>
      </p:sp>
      <p:sp>
        <p:nvSpPr>
          <p:cNvPr id="7" name="Rounded Rectangle 6"/>
          <p:cNvSpPr/>
          <p:nvPr/>
        </p:nvSpPr>
        <p:spPr>
          <a:xfrm>
            <a:off x="502920" y="1261872"/>
            <a:ext cx="2076236" cy="530352"/>
          </a:xfrm>
          <a:prstGeom prst="roundRect">
            <a:avLst>
              <a:gd name="adj" fmla="val 25000"/>
            </a:avLst>
          </a:prstGeom>
          <a:solidFill>
            <a:srgbClr val="A43E2A"/>
          </a:solidFill>
          <a:ln>
            <a:noFill/>
          </a:ln>
          <a:effectLst/>
        </p:spPr>
        <p:txBody>
          <a:bodyPr rtlCol="0" anchor="ctr"/>
          <a:lstStyle/>
          <a:p/>
        </p:txBody>
      </p:sp>
      <p:sp>
        <p:nvSpPr>
          <p:cNvPr id="8" name="Rectangle 7"/>
          <p:cNvSpPr/>
          <p:nvPr/>
        </p:nvSpPr>
        <p:spPr>
          <a:xfrm>
            <a:off x="502920" y="1527048"/>
            <a:ext cx="2076236" cy="265176"/>
          </a:xfrm>
          <a:prstGeom prst="rect">
            <a:avLst/>
          </a:prstGeom>
          <a:solidFill>
            <a:srgbClr val="A43E2A"/>
          </a:solidFill>
          <a:ln>
            <a:noFill/>
          </a:ln>
          <a:effectLst/>
        </p:spPr>
        <p:txBody>
          <a:bodyPr rtlCol="0" anchor="ctr"/>
          <a:lstStyle/>
          <a:p/>
        </p:txBody>
      </p:sp>
      <p:sp>
        <p:nvSpPr>
          <p:cNvPr id="9" name="TextBox 8"/>
          <p:cNvSpPr txBox="1"/>
          <p:nvPr/>
        </p:nvSpPr>
        <p:spPr>
          <a:xfrm>
            <a:off x="594360" y="1261872"/>
            <a:ext cx="1893356" cy="530352"/>
          </a:xfrm>
          <a:prstGeom prst="rect">
            <a:avLst/>
          </a:prstGeom>
          <a:noFill/>
        </p:spPr>
        <p:txBody>
          <a:bodyPr wrap="square" anchor="ctr" lIns="73152" rIns="73152" tIns="36576" bIns="36576">
            <a:noAutofit/>
          </a:bodyPr>
          <a:lstStyle/>
          <a:p>
            <a:pPr algn="l">
              <a:spcBef>
                <a:spcPts val="0"/>
              </a:spcBef>
              <a:spcAft>
                <a:spcPts val="0"/>
              </a:spcAft>
            </a:pPr>
            <a:r>
              <a:rPr lang="tr-TR" sz="1600" b="1" i="0">
                <a:solidFill>
                  <a:srgbClr val="FFFFFF"/>
                </a:solidFill>
                <a:latin typeface="Calibri"/>
              </a:rPr>
              <a:t>SÖZCÜ</a:t>
            </a:r>
          </a:p>
        </p:txBody>
      </p:sp>
      <p:sp>
        <p:nvSpPr>
          <p:cNvPr id="10" name="TextBox 9"/>
          <p:cNvSpPr txBox="1"/>
          <p:nvPr/>
        </p:nvSpPr>
        <p:spPr>
          <a:xfrm>
            <a:off x="612648" y="1865376"/>
            <a:ext cx="1856780" cy="243230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Grubun cevabını sınıfla paylaşır.</a:t>
            </a:r>
          </a:p>
        </p:txBody>
      </p:sp>
      <p:sp>
        <p:nvSpPr>
          <p:cNvPr id="11" name="Rounded Rectangle 10"/>
          <p:cNvSpPr/>
          <p:nvPr/>
        </p:nvSpPr>
        <p:spPr>
          <a:xfrm>
            <a:off x="2780324" y="1261872"/>
            <a:ext cx="2076236" cy="3108960"/>
          </a:xfrm>
          <a:prstGeom prst="roundRect">
            <a:avLst>
              <a:gd name="adj" fmla="val 5000"/>
            </a:avLst>
          </a:prstGeom>
          <a:solidFill>
            <a:srgbClr val="F0F0F0"/>
          </a:solidFill>
          <a:ln>
            <a:noFill/>
          </a:ln>
          <a:effectLst/>
        </p:spPr>
        <p:txBody>
          <a:bodyPr rtlCol="0" anchor="ctr"/>
          <a:lstStyle/>
          <a:p/>
        </p:txBody>
      </p:sp>
      <p:sp>
        <p:nvSpPr>
          <p:cNvPr id="12" name="Rounded Rectangle 11"/>
          <p:cNvSpPr/>
          <p:nvPr/>
        </p:nvSpPr>
        <p:spPr>
          <a:xfrm>
            <a:off x="2780324" y="1261872"/>
            <a:ext cx="2076236" cy="530352"/>
          </a:xfrm>
          <a:prstGeom prst="roundRect">
            <a:avLst>
              <a:gd name="adj" fmla="val 25000"/>
            </a:avLst>
          </a:prstGeom>
          <a:solidFill>
            <a:srgbClr val="4F4F4F"/>
          </a:solidFill>
          <a:ln>
            <a:noFill/>
          </a:ln>
          <a:effectLst/>
        </p:spPr>
        <p:txBody>
          <a:bodyPr rtlCol="0" anchor="ctr"/>
          <a:lstStyle/>
          <a:p/>
        </p:txBody>
      </p:sp>
      <p:sp>
        <p:nvSpPr>
          <p:cNvPr id="13" name="Rectangle 12"/>
          <p:cNvSpPr/>
          <p:nvPr/>
        </p:nvSpPr>
        <p:spPr>
          <a:xfrm>
            <a:off x="2780324" y="1527048"/>
            <a:ext cx="2076236" cy="265176"/>
          </a:xfrm>
          <a:prstGeom prst="rect">
            <a:avLst/>
          </a:prstGeom>
          <a:solidFill>
            <a:srgbClr val="4F4F4F"/>
          </a:solidFill>
          <a:ln>
            <a:noFill/>
          </a:ln>
          <a:effectLst/>
        </p:spPr>
        <p:txBody>
          <a:bodyPr rtlCol="0" anchor="ctr"/>
          <a:lstStyle/>
          <a:p/>
        </p:txBody>
      </p:sp>
      <p:sp>
        <p:nvSpPr>
          <p:cNvPr id="14" name="TextBox 13"/>
          <p:cNvSpPr txBox="1"/>
          <p:nvPr/>
        </p:nvSpPr>
        <p:spPr>
          <a:xfrm>
            <a:off x="2871764" y="1261872"/>
            <a:ext cx="1893356" cy="530352"/>
          </a:xfrm>
          <a:prstGeom prst="rect">
            <a:avLst/>
          </a:prstGeom>
          <a:noFill/>
        </p:spPr>
        <p:txBody>
          <a:bodyPr wrap="square" anchor="ctr" lIns="73152" rIns="73152" tIns="36576" bIns="36576">
            <a:noAutofit/>
          </a:bodyPr>
          <a:lstStyle/>
          <a:p>
            <a:pPr algn="l">
              <a:spcBef>
                <a:spcPts val="0"/>
              </a:spcBef>
              <a:spcAft>
                <a:spcPts val="0"/>
              </a:spcAft>
            </a:pPr>
            <a:r>
              <a:rPr lang="tr-TR" sz="1600" b="1" i="0">
                <a:solidFill>
                  <a:srgbClr val="FFFFFF"/>
                </a:solidFill>
                <a:latin typeface="Calibri"/>
              </a:rPr>
              <a:t>YAZICI</a:t>
            </a:r>
          </a:p>
        </p:txBody>
      </p:sp>
      <p:sp>
        <p:nvSpPr>
          <p:cNvPr id="15" name="TextBox 14"/>
          <p:cNvSpPr txBox="1"/>
          <p:nvPr/>
        </p:nvSpPr>
        <p:spPr>
          <a:xfrm>
            <a:off x="2890052" y="1865376"/>
            <a:ext cx="1856780" cy="243230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Ortak cevabı yazar, tabloyu doldurur.</a:t>
            </a:r>
          </a:p>
        </p:txBody>
      </p:sp>
      <p:sp>
        <p:nvSpPr>
          <p:cNvPr id="16" name="Rounded Rectangle 15"/>
          <p:cNvSpPr/>
          <p:nvPr/>
        </p:nvSpPr>
        <p:spPr>
          <a:xfrm>
            <a:off x="5057728" y="1261872"/>
            <a:ext cx="2076236" cy="3108960"/>
          </a:xfrm>
          <a:prstGeom prst="roundRect">
            <a:avLst>
              <a:gd name="adj" fmla="val 5000"/>
            </a:avLst>
          </a:prstGeom>
          <a:solidFill>
            <a:srgbClr val="F0F0F0"/>
          </a:solidFill>
          <a:ln>
            <a:noFill/>
          </a:ln>
          <a:effectLst/>
        </p:spPr>
        <p:txBody>
          <a:bodyPr rtlCol="0" anchor="ctr"/>
          <a:lstStyle/>
          <a:p/>
        </p:txBody>
      </p:sp>
      <p:sp>
        <p:nvSpPr>
          <p:cNvPr id="17" name="Rounded Rectangle 16"/>
          <p:cNvSpPr/>
          <p:nvPr/>
        </p:nvSpPr>
        <p:spPr>
          <a:xfrm>
            <a:off x="5057728" y="1261872"/>
            <a:ext cx="2076236" cy="530352"/>
          </a:xfrm>
          <a:prstGeom prst="roundRect">
            <a:avLst>
              <a:gd name="adj" fmla="val 25000"/>
            </a:avLst>
          </a:prstGeom>
          <a:solidFill>
            <a:srgbClr val="A43E2A"/>
          </a:solidFill>
          <a:ln>
            <a:noFill/>
          </a:ln>
          <a:effectLst/>
        </p:spPr>
        <p:txBody>
          <a:bodyPr rtlCol="0" anchor="ctr"/>
          <a:lstStyle/>
          <a:p/>
        </p:txBody>
      </p:sp>
      <p:sp>
        <p:nvSpPr>
          <p:cNvPr id="18" name="Rectangle 17"/>
          <p:cNvSpPr/>
          <p:nvPr/>
        </p:nvSpPr>
        <p:spPr>
          <a:xfrm>
            <a:off x="5057728" y="1527048"/>
            <a:ext cx="2076236" cy="265176"/>
          </a:xfrm>
          <a:prstGeom prst="rect">
            <a:avLst/>
          </a:prstGeom>
          <a:solidFill>
            <a:srgbClr val="A43E2A"/>
          </a:solidFill>
          <a:ln>
            <a:noFill/>
          </a:ln>
          <a:effectLst/>
        </p:spPr>
        <p:txBody>
          <a:bodyPr rtlCol="0" anchor="ctr"/>
          <a:lstStyle/>
          <a:p/>
        </p:txBody>
      </p:sp>
      <p:sp>
        <p:nvSpPr>
          <p:cNvPr id="19" name="TextBox 18"/>
          <p:cNvSpPr txBox="1"/>
          <p:nvPr/>
        </p:nvSpPr>
        <p:spPr>
          <a:xfrm>
            <a:off x="5149168" y="1261872"/>
            <a:ext cx="1893356" cy="530352"/>
          </a:xfrm>
          <a:prstGeom prst="rect">
            <a:avLst/>
          </a:prstGeom>
          <a:noFill/>
        </p:spPr>
        <p:txBody>
          <a:bodyPr wrap="square" anchor="ctr" lIns="73152" rIns="73152" tIns="36576" bIns="36576">
            <a:noAutofit/>
          </a:bodyPr>
          <a:lstStyle/>
          <a:p>
            <a:pPr algn="l">
              <a:spcBef>
                <a:spcPts val="0"/>
              </a:spcBef>
              <a:spcAft>
                <a:spcPts val="0"/>
              </a:spcAft>
            </a:pPr>
            <a:r>
              <a:rPr lang="tr-TR" sz="1450" b="1" i="0">
                <a:solidFill>
                  <a:srgbClr val="FFFFFF"/>
                </a:solidFill>
                <a:latin typeface="Calibri"/>
              </a:rPr>
              <a:t>ZAMAN VE MALZEME</a:t>
            </a:r>
          </a:p>
        </p:txBody>
      </p:sp>
      <p:sp>
        <p:nvSpPr>
          <p:cNvPr id="20" name="TextBox 19"/>
          <p:cNvSpPr txBox="1"/>
          <p:nvPr/>
        </p:nvSpPr>
        <p:spPr>
          <a:xfrm>
            <a:off x="5167456" y="1865376"/>
            <a:ext cx="1856780" cy="243230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Süreyi izler, 2 dk kala uyarır; malzemeyi alır, teslim eder.</a:t>
            </a:r>
          </a:p>
        </p:txBody>
      </p:sp>
      <p:sp>
        <p:nvSpPr>
          <p:cNvPr id="21" name="Rounded Rectangle 20"/>
          <p:cNvSpPr/>
          <p:nvPr/>
        </p:nvSpPr>
        <p:spPr>
          <a:xfrm>
            <a:off x="7335132" y="1261872"/>
            <a:ext cx="2076236" cy="3108960"/>
          </a:xfrm>
          <a:prstGeom prst="roundRect">
            <a:avLst>
              <a:gd name="adj" fmla="val 5000"/>
            </a:avLst>
          </a:prstGeom>
          <a:solidFill>
            <a:srgbClr val="F0F0F0"/>
          </a:solidFill>
          <a:ln>
            <a:noFill/>
          </a:ln>
          <a:effectLst/>
        </p:spPr>
        <p:txBody>
          <a:bodyPr rtlCol="0" anchor="ctr"/>
          <a:lstStyle/>
          <a:p/>
        </p:txBody>
      </p:sp>
      <p:sp>
        <p:nvSpPr>
          <p:cNvPr id="22" name="Rounded Rectangle 21"/>
          <p:cNvSpPr/>
          <p:nvPr/>
        </p:nvSpPr>
        <p:spPr>
          <a:xfrm>
            <a:off x="7335132" y="1261872"/>
            <a:ext cx="2076236" cy="530352"/>
          </a:xfrm>
          <a:prstGeom prst="roundRect">
            <a:avLst>
              <a:gd name="adj" fmla="val 25000"/>
            </a:avLst>
          </a:prstGeom>
          <a:solidFill>
            <a:srgbClr val="4F4F4F"/>
          </a:solidFill>
          <a:ln>
            <a:noFill/>
          </a:ln>
          <a:effectLst/>
        </p:spPr>
        <p:txBody>
          <a:bodyPr rtlCol="0" anchor="ctr"/>
          <a:lstStyle/>
          <a:p/>
        </p:txBody>
      </p:sp>
      <p:sp>
        <p:nvSpPr>
          <p:cNvPr id="23" name="Rectangle 22"/>
          <p:cNvSpPr/>
          <p:nvPr/>
        </p:nvSpPr>
        <p:spPr>
          <a:xfrm>
            <a:off x="7335132" y="1527048"/>
            <a:ext cx="2076236" cy="265176"/>
          </a:xfrm>
          <a:prstGeom prst="rect">
            <a:avLst/>
          </a:prstGeom>
          <a:solidFill>
            <a:srgbClr val="4F4F4F"/>
          </a:solidFill>
          <a:ln>
            <a:noFill/>
          </a:ln>
          <a:effectLst/>
        </p:spPr>
        <p:txBody>
          <a:bodyPr rtlCol="0" anchor="ctr"/>
          <a:lstStyle/>
          <a:p/>
        </p:txBody>
      </p:sp>
      <p:sp>
        <p:nvSpPr>
          <p:cNvPr id="24" name="TextBox 23"/>
          <p:cNvSpPr txBox="1"/>
          <p:nvPr/>
        </p:nvSpPr>
        <p:spPr>
          <a:xfrm>
            <a:off x="7426572" y="1261872"/>
            <a:ext cx="1893356" cy="530352"/>
          </a:xfrm>
          <a:prstGeom prst="rect">
            <a:avLst/>
          </a:prstGeom>
          <a:noFill/>
        </p:spPr>
        <p:txBody>
          <a:bodyPr wrap="square" anchor="ctr" lIns="73152" rIns="73152" tIns="36576" bIns="36576">
            <a:noAutofit/>
          </a:bodyPr>
          <a:lstStyle/>
          <a:p>
            <a:pPr algn="l">
              <a:spcBef>
                <a:spcPts val="0"/>
              </a:spcBef>
              <a:spcAft>
                <a:spcPts val="0"/>
              </a:spcAft>
            </a:pPr>
            <a:r>
              <a:rPr lang="tr-TR" sz="1450" b="1" i="0">
                <a:solidFill>
                  <a:srgbClr val="FFFFFF"/>
                </a:solidFill>
                <a:latin typeface="Calibri"/>
              </a:rPr>
              <a:t>HARİTA / VERİ OKUYUCU</a:t>
            </a:r>
          </a:p>
        </p:txBody>
      </p:sp>
      <p:sp>
        <p:nvSpPr>
          <p:cNvPr id="25" name="TextBox 24"/>
          <p:cNvSpPr txBox="1"/>
          <p:nvPr/>
        </p:nvSpPr>
        <p:spPr>
          <a:xfrm>
            <a:off x="7444860" y="1865376"/>
            <a:ext cx="1856780" cy="243230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Haritayı, tabloyu ve grafiği okur, gösterir.</a:t>
            </a:r>
          </a:p>
        </p:txBody>
      </p:sp>
      <p:sp>
        <p:nvSpPr>
          <p:cNvPr id="26" name="Rounded Rectangle 25"/>
          <p:cNvSpPr/>
          <p:nvPr/>
        </p:nvSpPr>
        <p:spPr>
          <a:xfrm>
            <a:off x="9612536" y="1261872"/>
            <a:ext cx="2076236" cy="3108960"/>
          </a:xfrm>
          <a:prstGeom prst="roundRect">
            <a:avLst>
              <a:gd name="adj" fmla="val 5000"/>
            </a:avLst>
          </a:prstGeom>
          <a:solidFill>
            <a:srgbClr val="F0F0F0"/>
          </a:solidFill>
          <a:ln>
            <a:noFill/>
          </a:ln>
          <a:effectLst/>
        </p:spPr>
        <p:txBody>
          <a:bodyPr rtlCol="0" anchor="ctr"/>
          <a:lstStyle/>
          <a:p/>
        </p:txBody>
      </p:sp>
      <p:sp>
        <p:nvSpPr>
          <p:cNvPr id="27" name="Rounded Rectangle 26"/>
          <p:cNvSpPr/>
          <p:nvPr/>
        </p:nvSpPr>
        <p:spPr>
          <a:xfrm>
            <a:off x="9612536" y="1261872"/>
            <a:ext cx="2076236" cy="530352"/>
          </a:xfrm>
          <a:prstGeom prst="roundRect">
            <a:avLst>
              <a:gd name="adj" fmla="val 25000"/>
            </a:avLst>
          </a:prstGeom>
          <a:solidFill>
            <a:srgbClr val="A43E2A"/>
          </a:solidFill>
          <a:ln>
            <a:noFill/>
          </a:ln>
          <a:effectLst/>
        </p:spPr>
        <p:txBody>
          <a:bodyPr rtlCol="0" anchor="ctr"/>
          <a:lstStyle/>
          <a:p/>
        </p:txBody>
      </p:sp>
      <p:sp>
        <p:nvSpPr>
          <p:cNvPr id="28" name="Rectangle 27"/>
          <p:cNvSpPr/>
          <p:nvPr/>
        </p:nvSpPr>
        <p:spPr>
          <a:xfrm>
            <a:off x="9612536" y="1527048"/>
            <a:ext cx="2076236" cy="265176"/>
          </a:xfrm>
          <a:prstGeom prst="rect">
            <a:avLst/>
          </a:prstGeom>
          <a:solidFill>
            <a:srgbClr val="A43E2A"/>
          </a:solidFill>
          <a:ln>
            <a:noFill/>
          </a:ln>
          <a:effectLst/>
        </p:spPr>
        <p:txBody>
          <a:bodyPr rtlCol="0" anchor="ctr"/>
          <a:lstStyle/>
          <a:p/>
        </p:txBody>
      </p:sp>
      <p:sp>
        <p:nvSpPr>
          <p:cNvPr id="29" name="TextBox 28"/>
          <p:cNvSpPr txBox="1"/>
          <p:nvPr/>
        </p:nvSpPr>
        <p:spPr>
          <a:xfrm>
            <a:off x="9703976" y="1261872"/>
            <a:ext cx="1893356" cy="530352"/>
          </a:xfrm>
          <a:prstGeom prst="rect">
            <a:avLst/>
          </a:prstGeom>
          <a:noFill/>
        </p:spPr>
        <p:txBody>
          <a:bodyPr wrap="square" anchor="ctr" lIns="73152" rIns="73152" tIns="36576" bIns="36576">
            <a:noAutofit/>
          </a:bodyPr>
          <a:lstStyle/>
          <a:p>
            <a:pPr algn="l">
              <a:spcBef>
                <a:spcPts val="0"/>
              </a:spcBef>
              <a:spcAft>
                <a:spcPts val="0"/>
              </a:spcAft>
            </a:pPr>
            <a:r>
              <a:rPr lang="tr-TR" sz="1600" b="1" i="0">
                <a:solidFill>
                  <a:srgbClr val="FFFFFF"/>
                </a:solidFill>
                <a:latin typeface="Calibri"/>
              </a:rPr>
              <a:t>KONTROLCÜ</a:t>
            </a:r>
          </a:p>
        </p:txBody>
      </p:sp>
      <p:sp>
        <p:nvSpPr>
          <p:cNvPr id="30" name="TextBox 29"/>
          <p:cNvSpPr txBox="1"/>
          <p:nvPr/>
        </p:nvSpPr>
        <p:spPr>
          <a:xfrm>
            <a:off x="9722264" y="1865376"/>
            <a:ext cx="1856780" cy="243230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Yazımı, kaynağı ve doğruluğu denetler.</a:t>
            </a:r>
          </a:p>
        </p:txBody>
      </p:sp>
      <p:sp>
        <p:nvSpPr>
          <p:cNvPr id="31" name="Rounded Rectangle 30"/>
          <p:cNvSpPr/>
          <p:nvPr/>
        </p:nvSpPr>
        <p:spPr>
          <a:xfrm>
            <a:off x="502920" y="4599432"/>
            <a:ext cx="11185855" cy="164592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600"/>
              </a:spcAft>
            </a:pPr>
            <a:r>
              <a:rPr lang="tr-TR" sz="2400" b="1" i="0">
                <a:solidFill>
                  <a:srgbClr val="A43E2A"/>
                </a:solidFill>
                <a:latin typeface="Calibri"/>
              </a:rPr>
              <a:t>8 grup · önce herkes iki soru yazar, sonra grup araştırma sorusunu seçer</a:t>
            </a:r>
          </a:p>
          <a:p>
            <a:pPr algn="l" marL="298344" indent="-298344">
              <a:spcBef>
                <a:spcPts val="0"/>
              </a:spcBef>
              <a:spcAft>
                <a:spcPts val="0"/>
              </a:spcAft>
            </a:pPr>
            <a:r>
              <a:rPr lang="tr-TR" sz="2400" b="1" i="0">
                <a:solidFill>
                  <a:srgbClr val="2C6696"/>
                </a:solidFill>
                <a:latin typeface="Calibri"/>
              </a:rPr>
              <a:t>•  </a:t>
            </a:r>
            <a:r>
              <a:rPr lang="tr-TR" sz="2400" b="0" i="0">
                <a:solidFill>
                  <a:srgbClr val="262626"/>
                </a:solidFill>
                <a:latin typeface="Calibri"/>
              </a:rPr>
              <a:t>Grupta “30 cm sesi” · söz hakkı isim kartıyla · farklı görüşlere saygı</a:t>
            </a:r>
          </a:p>
        </p:txBody>
      </p:sp>
      <p:sp>
        <p:nvSpPr>
          <p:cNvPr id="32" name="TextBox 3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33" name="TextBox 32"/>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35 / 254</a:t>
            </a:r>
          </a:p>
        </p:txBody>
      </p:sp>
    </p:spTree>
  </p:cSld>
  <p:clrMapOvr>
    <a:masterClrMapping/>
  </p:clrMapOvr>
</p:sld>
</file>

<file path=ppt/slides/slide3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Merak ettiğimiz sorular</a:t>
            </a:r>
          </a:p>
        </p:txBody>
      </p:sp>
      <p:sp>
        <p:nvSpPr>
          <p:cNvPr id="5" name="Rounded Rectangle 4"/>
          <p:cNvSpPr/>
          <p:nvPr/>
        </p:nvSpPr>
        <p:spPr>
          <a:xfrm>
            <a:off x="9555480" y="201168"/>
            <a:ext cx="2221992" cy="475488"/>
          </a:xfrm>
          <a:prstGeom prst="roundRect">
            <a:avLst>
              <a:gd name="adj" fmla="val 50000"/>
            </a:avLst>
          </a:prstGeom>
          <a:solidFill>
            <a:srgbClr val="A43E2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8 GRUP · 8 dk</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600" b="1" i="0">
                <a:solidFill>
                  <a:srgbClr val="262626"/>
                </a:solidFill>
                <a:latin typeface="Calibri"/>
              </a:rPr>
              <a:t>Bugünkü altı afetten ve s. 171'deki önlemlerden yola çıkarak grubunla iyi uygulama örneklerine yönelik soru yaz. Sonra birini araştırma sorusu olarak seç: cevabı kaynakta bulunabilir mi, tek konuya odaklı mı?</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178</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36 / 254</a:t>
            </a:r>
          </a:p>
        </p:txBody>
      </p:sp>
    </p:spTree>
  </p:cSld>
  <p:clrMapOvr>
    <a:masterClrMapping/>
  </p:clrMapOvr>
</p:sld>
</file>

<file path=ppt/slides/slide3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Merak ettiğimiz sorular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09728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1900" b="1" i="0">
                <a:solidFill>
                  <a:srgbClr val="262626"/>
                </a:solidFill>
                <a:latin typeface="Calibri"/>
              </a:rPr>
              <a:t>Bugünkü altı afetten ve s. 171'deki önlemlerden yola çıkarak grubunla iyi uygulama örneklerine yönelik soru yaz. Sonra birini araştırma sorusu olarak seç: cevabı kaynakta bulunabilir mi, tek konuya odaklı mı?</a:t>
            </a:r>
          </a:p>
        </p:txBody>
      </p:sp>
      <p:sp>
        <p:nvSpPr>
          <p:cNvPr id="7" name="Rounded Rectangle 6"/>
          <p:cNvSpPr/>
          <p:nvPr/>
        </p:nvSpPr>
        <p:spPr>
          <a:xfrm>
            <a:off x="502920" y="2496312"/>
            <a:ext cx="11185855" cy="3703321"/>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496312"/>
            <a:ext cx="109728" cy="3703321"/>
          </a:xfrm>
          <a:prstGeom prst="rect">
            <a:avLst/>
          </a:prstGeom>
          <a:solidFill>
            <a:srgbClr val="2E7D32"/>
          </a:solidFill>
          <a:ln>
            <a:noFill/>
          </a:ln>
          <a:effectLst/>
        </p:spPr>
        <p:txBody>
          <a:bodyPr rtlCol="0" anchor="ctr"/>
          <a:lstStyle/>
          <a:p/>
        </p:txBody>
      </p:sp>
      <p:sp>
        <p:nvSpPr>
          <p:cNvPr id="9" name="TextBox 8"/>
          <p:cNvSpPr txBox="1"/>
          <p:nvPr/>
        </p:nvSpPr>
        <p:spPr>
          <a:xfrm>
            <a:off x="731520" y="2551176"/>
            <a:ext cx="10865815" cy="3593593"/>
          </a:xfrm>
          <a:prstGeom prst="rect">
            <a:avLst/>
          </a:prstGeom>
          <a:noFill/>
        </p:spPr>
        <p:txBody>
          <a:bodyPr wrap="square" anchor="ctr" lIns="73152" rIns="73152" tIns="36576" bIns="36576">
            <a:noAutofit/>
          </a:bodyPr>
          <a:lstStyle/>
          <a:p>
            <a:pPr algn="l">
              <a:spcBef>
                <a:spcPts val="0"/>
              </a:spcBef>
              <a:spcAft>
                <a:spcPts val="400"/>
              </a:spcAft>
            </a:pPr>
            <a:r>
              <a:rPr lang="tr-TR" sz="2000" b="1" i="0">
                <a:solidFill>
                  <a:srgbClr val="2E7D32"/>
                </a:solidFill>
                <a:latin typeface="Calibri"/>
              </a:rPr>
              <a:t>Örnek cevap</a:t>
            </a:r>
          </a:p>
          <a:p>
            <a:pPr algn="l" marL="248620" indent="-248620">
              <a:spcBef>
                <a:spcPts val="0"/>
              </a:spcBef>
              <a:spcAft>
                <a:spcPts val="500"/>
              </a:spcAft>
            </a:pPr>
            <a:r>
              <a:rPr lang="tr-TR" sz="2000" b="1" i="0">
                <a:solidFill>
                  <a:srgbClr val="2C6696"/>
                </a:solidFill>
                <a:latin typeface="Calibri"/>
              </a:rPr>
              <a:t>•  </a:t>
            </a:r>
            <a:r>
              <a:rPr lang="tr-TR" sz="2000" b="0" i="0">
                <a:solidFill>
                  <a:srgbClr val="262626"/>
                </a:solidFill>
                <a:latin typeface="Calibri"/>
              </a:rPr>
              <a:t>Örnek sorular: Kasırga riski olan yerlerde erken uyarı halka nasıl ulaştırılır? · Akarsu yatakları su baskınına karşı nasıl ıslah edilir? · Orman yangınlarına karşı uyarı sistemleri nasıl çalışır? · Gelişmişlik düzeyi farklı ülkelerin önlemleri neden farklıdır?</a:t>
            </a:r>
          </a:p>
          <a:p>
            <a:pPr algn="l" marL="248620" indent="-248620">
              <a:spcBef>
                <a:spcPts val="0"/>
              </a:spcBef>
              <a:spcAft>
                <a:spcPts val="500"/>
              </a:spcAft>
            </a:pPr>
            <a:r>
              <a:rPr lang="tr-TR" sz="2000" b="1" i="0">
                <a:solidFill>
                  <a:srgbClr val="2C6696"/>
                </a:solidFill>
                <a:latin typeface="Calibri"/>
              </a:rPr>
              <a:t>•  </a:t>
            </a:r>
            <a:r>
              <a:rPr lang="tr-TR" sz="2000" b="0" i="0">
                <a:solidFill>
                  <a:srgbClr val="262626"/>
                </a:solidFill>
                <a:latin typeface="Calibri"/>
              </a:rPr>
              <a:t>İyi araştırma sorusu: tek afete ya da tek önleme odaklanır, cevabı resmî kaynakta ya da kütüphanede bulunabilir, 'nasıl' ya da 'neden' diye sorar.</a:t>
            </a:r>
          </a:p>
          <a:p>
            <a:pPr algn="l">
              <a:spcBef>
                <a:spcPts val="0"/>
              </a:spcBef>
              <a:spcAft>
                <a:spcPts val="0"/>
              </a:spcAft>
            </a:pPr>
            <a:r>
              <a:rPr lang="tr-TR" sz="2000" b="1" i="0">
                <a:solidFill>
                  <a:srgbClr val="262626"/>
                </a:solidFill>
                <a:latin typeface="Calibri"/>
              </a:rPr>
              <a:t>Grubun araştırma sorusu deftere ve kâğıdın üstüne yazılır; 26. haftada posterin başlığı olacak.</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178</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37 / 254</a:t>
            </a:r>
          </a:p>
        </p:txBody>
      </p:sp>
    </p:spTree>
  </p:cSld>
  <p:clrMapOvr>
    <a:masterClrMapping/>
  </p:clrMapOvr>
</p:sld>
</file>

<file path=ppt/slides/slide3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Çıkış Kartı</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ÇIKIŞ KARTI</a:t>
            </a:r>
          </a:p>
        </p:txBody>
      </p:sp>
      <p:sp>
        <p:nvSpPr>
          <p:cNvPr id="6" name="TextBox 5"/>
          <p:cNvSpPr txBox="1"/>
          <p:nvPr/>
        </p:nvSpPr>
        <p:spPr>
          <a:xfrm>
            <a:off x="502920" y="1170432"/>
            <a:ext cx="11185855" cy="502920"/>
          </a:xfrm>
          <a:prstGeom prst="rect">
            <a:avLst/>
          </a:prstGeom>
          <a:noFill/>
        </p:spPr>
        <p:txBody>
          <a:bodyPr wrap="square" anchor="t" lIns="73152" rIns="73152" tIns="36576" bIns="36576">
            <a:noAutofit/>
          </a:bodyPr>
          <a:lstStyle/>
          <a:p>
            <a:pPr algn="l">
              <a:spcBef>
                <a:spcPts val="0"/>
              </a:spcBef>
              <a:spcAft>
                <a:spcPts val="0"/>
              </a:spcAft>
            </a:pPr>
            <a:r>
              <a:rPr lang="tr-TR" sz="2200" b="0" i="0">
                <a:solidFill>
                  <a:srgbClr val="767676"/>
                </a:solidFill>
                <a:latin typeface="Calibri"/>
              </a:rPr>
              <a:t>Çıkmadan önce kâğıdına yaz:</a:t>
            </a:r>
          </a:p>
        </p:txBody>
      </p:sp>
      <p:sp>
        <p:nvSpPr>
          <p:cNvPr id="7" name="Rounded Rectangle 6"/>
          <p:cNvSpPr/>
          <p:nvPr/>
        </p:nvSpPr>
        <p:spPr>
          <a:xfrm>
            <a:off x="502920" y="1764792"/>
            <a:ext cx="11185855" cy="1399032"/>
          </a:xfrm>
          <a:prstGeom prst="roundRect">
            <a:avLst>
              <a:gd name="adj" fmla="val 10000"/>
            </a:avLst>
          </a:prstGeom>
          <a:solidFill>
            <a:srgbClr val="F0F0F0"/>
          </a:solidFill>
          <a:ln>
            <a:noFill/>
          </a:ln>
          <a:effectLst/>
        </p:spPr>
        <p:txBody>
          <a:bodyPr rtlCol="0" anchor="ctr"/>
          <a:lstStyle/>
          <a:p/>
        </p:txBody>
      </p:sp>
      <p:sp>
        <p:nvSpPr>
          <p:cNvPr id="8" name="Oval 7"/>
          <p:cNvSpPr/>
          <p:nvPr/>
        </p:nvSpPr>
        <p:spPr>
          <a:xfrm>
            <a:off x="667512" y="2144268"/>
            <a:ext cx="640080" cy="64008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2600" b="1" i="0">
                <a:solidFill>
                  <a:srgbClr val="262626"/>
                </a:solidFill>
                <a:latin typeface="Calibri"/>
              </a:rPr>
              <a:t>1</a:t>
            </a:r>
          </a:p>
        </p:txBody>
      </p:sp>
      <p:sp>
        <p:nvSpPr>
          <p:cNvPr id="9" name="TextBox 8"/>
          <p:cNvSpPr txBox="1"/>
          <p:nvPr/>
        </p:nvSpPr>
        <p:spPr>
          <a:xfrm>
            <a:off x="1508760" y="1764792"/>
            <a:ext cx="9997135" cy="1399032"/>
          </a:xfrm>
          <a:prstGeom prst="rect">
            <a:avLst/>
          </a:prstGeom>
          <a:noFill/>
        </p:spPr>
        <p:txBody>
          <a:bodyPr wrap="square" anchor="ctr" lIns="73152" rIns="73152" tIns="36576" bIns="36576">
            <a:noAutofit/>
          </a:bodyPr>
          <a:lstStyle/>
          <a:p>
            <a:pPr algn="l">
              <a:spcBef>
                <a:spcPts val="0"/>
              </a:spcBef>
              <a:spcAft>
                <a:spcPts val="0"/>
              </a:spcAft>
            </a:pPr>
            <a:r>
              <a:rPr lang="tr-TR" sz="2600" b="0" i="0">
                <a:solidFill>
                  <a:srgbClr val="262626"/>
                </a:solidFill>
                <a:latin typeface="Calibri"/>
              </a:rPr>
              <a:t>Kitaba göre gerçekleşmesi önlenemeyen üç afeti yaz. Bu afetlerde hangi tür önlemler ön plandadır?</a:t>
            </a:r>
          </a:p>
        </p:txBody>
      </p:sp>
      <p:sp>
        <p:nvSpPr>
          <p:cNvPr id="10" name="Rounded Rectangle 9"/>
          <p:cNvSpPr/>
          <p:nvPr/>
        </p:nvSpPr>
        <p:spPr>
          <a:xfrm>
            <a:off x="502920" y="3328416"/>
            <a:ext cx="11185855" cy="1399032"/>
          </a:xfrm>
          <a:prstGeom prst="roundRect">
            <a:avLst>
              <a:gd name="adj" fmla="val 10000"/>
            </a:avLst>
          </a:prstGeom>
          <a:solidFill>
            <a:srgbClr val="F0F0F0"/>
          </a:solidFill>
          <a:ln>
            <a:noFill/>
          </a:ln>
          <a:effectLst/>
        </p:spPr>
        <p:txBody>
          <a:bodyPr rtlCol="0" anchor="ctr"/>
          <a:lstStyle/>
          <a:p/>
        </p:txBody>
      </p:sp>
      <p:sp>
        <p:nvSpPr>
          <p:cNvPr id="11" name="Oval 10"/>
          <p:cNvSpPr/>
          <p:nvPr/>
        </p:nvSpPr>
        <p:spPr>
          <a:xfrm>
            <a:off x="667512" y="3707892"/>
            <a:ext cx="640080" cy="64008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2600" b="1" i="0">
                <a:solidFill>
                  <a:srgbClr val="262626"/>
                </a:solidFill>
                <a:latin typeface="Calibri"/>
              </a:rPr>
              <a:t>2</a:t>
            </a:r>
          </a:p>
        </p:txBody>
      </p:sp>
      <p:sp>
        <p:nvSpPr>
          <p:cNvPr id="12" name="TextBox 11"/>
          <p:cNvSpPr txBox="1"/>
          <p:nvPr/>
        </p:nvSpPr>
        <p:spPr>
          <a:xfrm>
            <a:off x="1508760" y="3328416"/>
            <a:ext cx="9997135" cy="1399032"/>
          </a:xfrm>
          <a:prstGeom prst="rect">
            <a:avLst/>
          </a:prstGeom>
          <a:noFill/>
        </p:spPr>
        <p:txBody>
          <a:bodyPr wrap="square" anchor="ctr" lIns="73152" rIns="73152" tIns="36576" bIns="36576">
            <a:noAutofit/>
          </a:bodyPr>
          <a:lstStyle/>
          <a:p>
            <a:pPr algn="l">
              <a:spcBef>
                <a:spcPts val="0"/>
              </a:spcBef>
              <a:spcAft>
                <a:spcPts val="0"/>
              </a:spcAft>
            </a:pPr>
            <a:r>
              <a:rPr lang="tr-TR" sz="2600" b="0" i="0">
                <a:solidFill>
                  <a:srgbClr val="262626"/>
                </a:solidFill>
                <a:latin typeface="Calibri"/>
              </a:rPr>
              <a:t>Şili depremi daha büyük olduğu hâlde neden daha az can kaybına yol açmış olabilir?</a:t>
            </a:r>
          </a:p>
        </p:txBody>
      </p:sp>
      <p:sp>
        <p:nvSpPr>
          <p:cNvPr id="13" name="Rounded Rectangle 12"/>
          <p:cNvSpPr/>
          <p:nvPr/>
        </p:nvSpPr>
        <p:spPr>
          <a:xfrm>
            <a:off x="502920" y="4892040"/>
            <a:ext cx="11185855" cy="1399032"/>
          </a:xfrm>
          <a:prstGeom prst="roundRect">
            <a:avLst>
              <a:gd name="adj" fmla="val 10000"/>
            </a:avLst>
          </a:prstGeom>
          <a:solidFill>
            <a:srgbClr val="F0F0F0"/>
          </a:solidFill>
          <a:ln>
            <a:noFill/>
          </a:ln>
          <a:effectLst/>
        </p:spPr>
        <p:txBody>
          <a:bodyPr rtlCol="0" anchor="ctr"/>
          <a:lstStyle/>
          <a:p/>
        </p:txBody>
      </p:sp>
      <p:sp>
        <p:nvSpPr>
          <p:cNvPr id="14" name="Oval 13"/>
          <p:cNvSpPr/>
          <p:nvPr/>
        </p:nvSpPr>
        <p:spPr>
          <a:xfrm>
            <a:off x="667512" y="5271516"/>
            <a:ext cx="640080" cy="64008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2600" b="1" i="0">
                <a:solidFill>
                  <a:srgbClr val="262626"/>
                </a:solidFill>
                <a:latin typeface="Calibri"/>
              </a:rPr>
              <a:t>3</a:t>
            </a:r>
          </a:p>
        </p:txBody>
      </p:sp>
      <p:sp>
        <p:nvSpPr>
          <p:cNvPr id="15" name="TextBox 14"/>
          <p:cNvSpPr txBox="1"/>
          <p:nvPr/>
        </p:nvSpPr>
        <p:spPr>
          <a:xfrm>
            <a:off x="1508760" y="4892040"/>
            <a:ext cx="9997135" cy="1399032"/>
          </a:xfrm>
          <a:prstGeom prst="rect">
            <a:avLst/>
          </a:prstGeom>
          <a:noFill/>
        </p:spPr>
        <p:txBody>
          <a:bodyPr wrap="square" anchor="ctr" lIns="73152" rIns="73152" tIns="36576" bIns="36576">
            <a:noAutofit/>
          </a:bodyPr>
          <a:lstStyle/>
          <a:p>
            <a:pPr algn="l">
              <a:spcBef>
                <a:spcPts val="0"/>
              </a:spcBef>
              <a:spcAft>
                <a:spcPts val="0"/>
              </a:spcAft>
            </a:pPr>
            <a:r>
              <a:rPr lang="tr-TR" sz="2600" b="0" i="0">
                <a:solidFill>
                  <a:srgbClr val="262626"/>
                </a:solidFill>
                <a:latin typeface="Calibri"/>
              </a:rPr>
              <a:t>Petropolis heyelanını önlemeye yönelik iki tedbir yaz.</a:t>
            </a:r>
          </a:p>
        </p:txBody>
      </p:sp>
      <p:sp>
        <p:nvSpPr>
          <p:cNvPr id="16" name="TextBox 15"/>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17" name="Rounded Rectangle 16"/>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171-173</a:t>
            </a:r>
          </a:p>
        </p:txBody>
      </p:sp>
      <p:sp>
        <p:nvSpPr>
          <p:cNvPr id="18" name="TextBox 17"/>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38 / 254</a:t>
            </a:r>
          </a:p>
        </p:txBody>
      </p:sp>
    </p:spTree>
  </p:cSld>
  <p:clrMapOvr>
    <a:masterClrMapping/>
  </p:clrMapOvr>
</p:sld>
</file>

<file path=ppt/slides/slide3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Bu hafta evde</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BU HAFTA EVDE</a:t>
            </a:r>
          </a:p>
        </p:txBody>
      </p:sp>
      <p:sp>
        <p:nvSpPr>
          <p:cNvPr id="6" name="TextBox 5"/>
          <p:cNvSpPr txBox="1"/>
          <p:nvPr/>
        </p:nvSpPr>
        <p:spPr>
          <a:xfrm>
            <a:off x="594360" y="1307592"/>
            <a:ext cx="11002975" cy="4846320"/>
          </a:xfrm>
          <a:prstGeom prst="rect">
            <a:avLst/>
          </a:prstGeom>
          <a:noFill/>
        </p:spPr>
        <p:txBody>
          <a:bodyPr wrap="square" anchor="t" lIns="73152" rIns="73152" tIns="36576" bIns="36576">
            <a:noAutofit/>
          </a:bodyPr>
          <a:lstStyle/>
          <a:p>
            <a:pPr algn="l" marL="323206" indent="-323206">
              <a:spcBef>
                <a:spcPts val="0"/>
              </a:spcBef>
              <a:spcAft>
                <a:spcPts val="1200"/>
              </a:spcAft>
            </a:pPr>
            <a:r>
              <a:rPr lang="tr-TR" sz="2600" b="1" i="0">
                <a:solidFill>
                  <a:srgbClr val="A43E2A"/>
                </a:solidFill>
                <a:latin typeface="Calibri"/>
              </a:rPr>
              <a:t>•  </a:t>
            </a:r>
            <a:r>
              <a:rPr lang="tr-TR" sz="2600" b="0" i="0">
                <a:solidFill>
                  <a:srgbClr val="262626"/>
                </a:solidFill>
                <a:latin typeface="Calibri"/>
              </a:rPr>
              <a:t>Çalışma kâğıdı Bölüm 1'in 1-3. maddelerini çöz.</a:t>
            </a:r>
          </a:p>
          <a:p>
            <a:pPr algn="l" marL="323206" indent="-323206">
              <a:spcBef>
                <a:spcPts val="0"/>
              </a:spcBef>
              <a:spcAft>
                <a:spcPts val="1200"/>
              </a:spcAft>
            </a:pPr>
            <a:r>
              <a:rPr lang="tr-TR" sz="2600" b="1" i="0">
                <a:solidFill>
                  <a:srgbClr val="A43E2A"/>
                </a:solidFill>
                <a:latin typeface="Calibri"/>
              </a:rPr>
              <a:t>•  </a:t>
            </a:r>
            <a:r>
              <a:rPr lang="tr-TR" sz="2600" b="0" i="0">
                <a:solidFill>
                  <a:srgbClr val="262626"/>
                </a:solidFill>
                <a:latin typeface="Calibri"/>
              </a:rPr>
              <a:t>Grubunla s. 178'in 3-4. adımları: araştırma sorunun cevabı için bilgi ve resim, fotoğraf, gravür topla (okul kütüphanesi, EBA, kitabımız); topladıklarını sorulara göre düzenle.</a:t>
            </a:r>
          </a:p>
          <a:p>
            <a:pPr algn="l" marL="323206" indent="-323206">
              <a:spcBef>
                <a:spcPts val="0"/>
              </a:spcBef>
              <a:spcAft>
                <a:spcPts val="1200"/>
              </a:spcAft>
            </a:pPr>
            <a:r>
              <a:rPr lang="tr-TR" sz="2600" b="1" i="0">
                <a:solidFill>
                  <a:srgbClr val="A43E2A"/>
                </a:solidFill>
                <a:latin typeface="Calibri"/>
              </a:rPr>
              <a:t>•  </a:t>
            </a:r>
            <a:r>
              <a:rPr lang="tr-TR" sz="2600" b="0" i="0">
                <a:solidFill>
                  <a:srgbClr val="262626"/>
                </a:solidFill>
                <a:latin typeface="Calibri"/>
              </a:rPr>
              <a:t>Çıktı ve satın alma gerekmez; sınıfta telefon kullanılmaz.</a:t>
            </a:r>
          </a:p>
          <a:p>
            <a:pPr algn="l" marL="323206" indent="-323206">
              <a:spcBef>
                <a:spcPts val="0"/>
              </a:spcBef>
              <a:spcAft>
                <a:spcPts val="0"/>
              </a:spcAft>
            </a:pPr>
            <a:r>
              <a:rPr lang="tr-TR" sz="2600" b="1" i="0">
                <a:solidFill>
                  <a:srgbClr val="A43E2A"/>
                </a:solidFill>
                <a:latin typeface="Calibri"/>
              </a:rPr>
              <a:t>•  </a:t>
            </a:r>
            <a:r>
              <a:rPr lang="tr-TR" sz="2600" b="0" i="0">
                <a:solidFill>
                  <a:srgbClr val="262626"/>
                </a:solidFill>
                <a:latin typeface="Calibri"/>
              </a:rPr>
              <a:t>26. haftaya hazırlık: s. 174-178'i oku.</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174-178</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39 / 254</a:t>
            </a:r>
          </a:p>
        </p:txBody>
      </p:sp>
    </p:spTree>
  </p:cSld>
  <p:clrMapOvr>
    <a:masterClrMapping/>
  </p:clrMapOvr>
</p:sld>
</file>

<file path=ppt/slides/slide4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Kaynaklar ve Haklar</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KAYNAKÇA</a:t>
            </a:r>
          </a:p>
        </p:txBody>
      </p:sp>
      <p:sp>
        <p:nvSpPr>
          <p:cNvPr id="6" name="Rounded Rectangle 5"/>
          <p:cNvSpPr/>
          <p:nvPr/>
        </p:nvSpPr>
        <p:spPr>
          <a:xfrm>
            <a:off x="502920" y="1280160"/>
            <a:ext cx="11185855" cy="1508760"/>
          </a:xfrm>
          <a:prstGeom prst="roundRect">
            <a:avLst>
              <a:gd name="adj" fmla="val 8000"/>
            </a:avLst>
          </a:prstGeom>
          <a:solidFill>
            <a:srgbClr val="F0F0F0"/>
          </a:solidFill>
          <a:ln>
            <a:noFill/>
          </a:ln>
          <a:effectLst/>
        </p:spPr>
        <p:txBody>
          <a:bodyPr rtlCol="0" anchor="t" wrap="square" lIns="128016" rIns="128016" tIns="73152" bIns="73152">
            <a:noAutofit/>
          </a:bodyPr>
          <a:lstStyle/>
          <a:p>
            <a:pPr algn="l">
              <a:spcBef>
                <a:spcPts val="0"/>
              </a:spcBef>
              <a:spcAft>
                <a:spcPts val="0"/>
              </a:spcAft>
            </a:pPr>
            <a:r>
              <a:rPr lang="tr-TR" sz="1700" b="1" i="0">
                <a:solidFill>
                  <a:srgbClr val="262626"/>
                </a:solidFill>
                <a:latin typeface="Calibri"/>
              </a:rPr>
              <a:t>Ders kitabı.</a:t>
            </a:r>
            <a:r>
              <a:rPr lang="tr-TR" sz="1700" b="0" i="0">
                <a:solidFill>
                  <a:srgbClr val="262626"/>
                </a:solidFill>
                <a:latin typeface="Calibri"/>
              </a:rPr>
              <a:t> Coğrafya 10. Sınıf Ders Kitabı (Ortaöğretim), 2026-2027 baskısı. </a:t>
            </a:r>
            <a:r>
              <a:rPr lang="tr-TR" sz="1700" b="1" i="0">
                <a:solidFill>
                  <a:srgbClr val="262626"/>
                </a:solidFill>
                <a:latin typeface="Calibri"/>
              </a:rPr>
              <a:t>Yazarlar:</a:t>
            </a:r>
            <a:r>
              <a:rPr lang="tr-TR" sz="1700" b="0" i="0">
                <a:solidFill>
                  <a:srgbClr val="262626"/>
                </a:solidFill>
                <a:latin typeface="Calibri"/>
              </a:rPr>
              <a:t> Alper Soyatlar, Bülent Akça, Mehmet Ekici, Yıldıray Türkmen. Millî Eğitim Bakanlığı Yayınları No 10141 · Ders Kitapları Dizisi No 2174 · ISBN 978-975-11-8921-9. Slaytlardaki “Kitap s. …” etiketleri bu baskının sayfalarıdır.</a:t>
            </a:r>
          </a:p>
        </p:txBody>
      </p:sp>
      <p:sp>
        <p:nvSpPr>
          <p:cNvPr id="7" name="Rounded Rectangle 6"/>
          <p:cNvSpPr/>
          <p:nvPr/>
        </p:nvSpPr>
        <p:spPr>
          <a:xfrm>
            <a:off x="502920" y="2916936"/>
            <a:ext cx="11185855" cy="1143000"/>
          </a:xfrm>
          <a:prstGeom prst="roundRect">
            <a:avLst>
              <a:gd name="adj" fmla="val 8000"/>
            </a:avLst>
          </a:prstGeom>
          <a:solidFill>
            <a:srgbClr val="F0F0F0"/>
          </a:solidFill>
          <a:ln>
            <a:noFill/>
          </a:ln>
          <a:effectLst/>
        </p:spPr>
        <p:txBody>
          <a:bodyPr rtlCol="0" anchor="t" wrap="square" lIns="128016" rIns="128016" tIns="73152" bIns="73152">
            <a:noAutofit/>
          </a:bodyPr>
          <a:lstStyle/>
          <a:p>
            <a:pPr algn="l">
              <a:spcBef>
                <a:spcPts val="0"/>
              </a:spcBef>
              <a:spcAft>
                <a:spcPts val="0"/>
              </a:spcAft>
            </a:pPr>
            <a:r>
              <a:rPr lang="tr-TR" sz="1700" b="1" i="0">
                <a:solidFill>
                  <a:srgbClr val="262626"/>
                </a:solidFill>
                <a:latin typeface="Calibri"/>
              </a:rPr>
              <a:t>Öğretim programı ve etkinlikler.</a:t>
            </a:r>
            <a:r>
              <a:rPr lang="tr-TR" sz="1700" b="0" i="0">
                <a:solidFill>
                  <a:srgbClr val="262626"/>
                </a:solidFill>
                <a:latin typeface="Calibri"/>
              </a:rPr>
              <a:t> Coğrafya dersi öğretim programı (2026 nüshası): Talim ve Terbiye Kurulunun 23.05.2024 tarihli ve 20 sayılı kararıyla kabul edilen, 13.05.2026 tarihli ve 53 sayılı kararıyla güncellenen program.</a:t>
            </a:r>
          </a:p>
        </p:txBody>
      </p:sp>
      <p:sp>
        <p:nvSpPr>
          <p:cNvPr id="8" name="Rounded Rectangle 7"/>
          <p:cNvSpPr/>
          <p:nvPr/>
        </p:nvSpPr>
        <p:spPr>
          <a:xfrm>
            <a:off x="502920" y="4187952"/>
            <a:ext cx="11185855" cy="1371600"/>
          </a:xfrm>
          <a:prstGeom prst="roundRect">
            <a:avLst>
              <a:gd name="adj" fmla="val 8000"/>
            </a:avLst>
          </a:prstGeom>
          <a:solidFill>
            <a:srgbClr val="F0F0F0"/>
          </a:solidFill>
          <a:ln>
            <a:noFill/>
          </a:ln>
          <a:effectLst/>
        </p:spPr>
        <p:txBody>
          <a:bodyPr rtlCol="0" anchor="t" wrap="square" lIns="128016" rIns="128016" tIns="73152" bIns="73152">
            <a:noAutofit/>
          </a:bodyPr>
          <a:lstStyle/>
          <a:p>
            <a:pPr algn="l">
              <a:spcBef>
                <a:spcPts val="0"/>
              </a:spcBef>
              <a:spcAft>
                <a:spcPts val="0"/>
              </a:spcAft>
            </a:pPr>
            <a:r>
              <a:rPr lang="tr-TR" sz="1700" b="1" i="0">
                <a:solidFill>
                  <a:srgbClr val="262626"/>
                </a:solidFill>
                <a:latin typeface="Calibri"/>
              </a:rPr>
              <a:t>Haklar ve lisans.</a:t>
            </a:r>
            <a:r>
              <a:rPr lang="tr-TR" sz="1700" b="0" i="0">
                <a:solidFill>
                  <a:srgbClr val="262626"/>
                </a:solidFill>
                <a:latin typeface="Calibri"/>
              </a:rPr>
              <a:t> Ders kitabından alınan metin, soru ve görsellerin hakları Millî Eğitim Bakanlığına aittir; eğitim ve öğretim amacıyla, kaynak gösterilerek alıntılanmıştır (5846 sayılı Fikir ve Sanat Eserleri Kanunu md. 34). Sunumun tasarımı, ders akışı, etkinlik kurgusu, örnek cevaplar ve öğretmen notları okulapp.org'un özgün katkısıdır; yalnız bu katkılar CC BY 4.0 lisansıyla paylaşılır. Resmî bir Bakanlık materyali değildir.</a:t>
            </a:r>
          </a:p>
        </p:txBody>
      </p:sp>
      <p:sp>
        <p:nvSpPr>
          <p:cNvPr id="9" name="TextBox 8"/>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6. Ünite: Afetler ve Sürdürülebilir Çevre</a:t>
            </a:r>
          </a:p>
        </p:txBody>
      </p:sp>
      <p:sp>
        <p:nvSpPr>
          <p:cNvPr id="10" name="TextBox 9"/>
          <p:cNvSpPr txBox="1"/>
          <p:nvPr/>
        </p:nvSpPr>
        <p:spPr>
          <a:xfrm>
            <a:off x="8503920" y="6437376"/>
            <a:ext cx="32918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okulapp.org/cografya · sürüm 2026.10</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TotalTime>
  <Words>0</Words>
  <Application>Microsoft Macintosh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Manager/>
  <Company/>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GNL-COG10-SN-U6 — 25. hafta · Afetler ve Mücadele Önlemleri (slayt 1-39)</dc:title>
  <dc:subject>10. Sınıf Coğrafya ders sunumu. Kaynak: Coğrafya 10. Sınıf Ders Kitabı (MEB, 2026-2027 baskısı) ve 2026 öğretim programı. okulapp.org/cografya</dc:subject>
  <dc:creator>okulapp.org</dc:creator>
  <cp:keywords/>
  <dc:description>Kitaptan alınan metin, soru ve görsellerin hakları MEB'e aittir (5846 sayılı Kanun md. 34 kapsamında kaynak gösterilerek alıntı). Özgün katkılar CC BY 4.0 — okulapp.org</dc:description>
  <cp:lastModifiedBy>okulapp.org</cp:lastModifiedBy>
  <cp:revision>1</cp:revision>
  <dcterms:created xsi:type="dcterms:W3CDTF">2013-01-27T09:14:16Z</dcterms:created>
  <dcterms:modified xsi:type="dcterms:W3CDTF">2013-01-27T09:15:58Z</dcterms:modified>
  <cp:category>Ders materyali</cp:category>
  <dc:language>tr-TR</dc:language>
</cp:coreProperties>
</file>