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30.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37"/>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37" Type="http://schemas.openxmlformats.org/officeDocument/2006/relationships/slide" Target="slides/slide30.xml"/><Relationship Id="rId47" Type="http://schemas.openxmlformats.org/officeDocument/2006/relationships/slide" Target="slides/slide1.xml"/><Relationship Id="rId48" Type="http://schemas.openxmlformats.org/officeDocument/2006/relationships/slide" Target="slides/slide2.xml"/><Relationship Id="rId49" Type="http://schemas.openxmlformats.org/officeDocument/2006/relationships/slide" Target="slides/slide3.xml"/><Relationship Id="rId50" Type="http://schemas.openxmlformats.org/officeDocument/2006/relationships/slide" Target="slides/slide4.xml"/><Relationship Id="rId51" Type="http://schemas.openxmlformats.org/officeDocument/2006/relationships/slide" Target="slides/slide5.xml"/><Relationship Id="rId52" Type="http://schemas.openxmlformats.org/officeDocument/2006/relationships/slide" Target="slides/slide6.xml"/><Relationship Id="rId53" Type="http://schemas.openxmlformats.org/officeDocument/2006/relationships/slide" Target="slides/slide7.xml"/><Relationship Id="rId54" Type="http://schemas.openxmlformats.org/officeDocument/2006/relationships/slide" Target="slides/slide8.xml"/><Relationship Id="rId55" Type="http://schemas.openxmlformats.org/officeDocument/2006/relationships/slide" Target="slides/slide9.xml"/><Relationship Id="rId56" Type="http://schemas.openxmlformats.org/officeDocument/2006/relationships/slide" Target="slides/slide10.xml"/><Relationship Id="rId57" Type="http://schemas.openxmlformats.org/officeDocument/2006/relationships/slide" Target="slides/slide11.xml"/><Relationship Id="rId58" Type="http://schemas.openxmlformats.org/officeDocument/2006/relationships/slide" Target="slides/slide12.xml"/><Relationship Id="rId59" Type="http://schemas.openxmlformats.org/officeDocument/2006/relationships/slide" Target="slides/slide13.xml"/><Relationship Id="rId60" Type="http://schemas.openxmlformats.org/officeDocument/2006/relationships/slide" Target="slides/slide14.xml"/><Relationship Id="rId61" Type="http://schemas.openxmlformats.org/officeDocument/2006/relationships/slide" Target="slides/slide15.xml"/><Relationship Id="rId62" Type="http://schemas.openxmlformats.org/officeDocument/2006/relationships/slide" Target="slides/slide16.xml"/><Relationship Id="rId63" Type="http://schemas.openxmlformats.org/officeDocument/2006/relationships/slide" Target="slides/slide17.xml"/><Relationship Id="rId64" Type="http://schemas.openxmlformats.org/officeDocument/2006/relationships/slide" Target="slides/slide18.xml"/><Relationship Id="rId65" Type="http://schemas.openxmlformats.org/officeDocument/2006/relationships/slide" Target="slides/slide19.xml"/><Relationship Id="rId66" Type="http://schemas.openxmlformats.org/officeDocument/2006/relationships/slide" Target="slides/slide20.xml"/><Relationship Id="rId67" Type="http://schemas.openxmlformats.org/officeDocument/2006/relationships/slide" Target="slides/slide21.xml"/><Relationship Id="rId68" Type="http://schemas.openxmlformats.org/officeDocument/2006/relationships/slide" Target="slides/slide22.xml"/><Relationship Id="rId69" Type="http://schemas.openxmlformats.org/officeDocument/2006/relationships/slide" Target="slides/slide23.xml"/><Relationship Id="rId70" Type="http://schemas.openxmlformats.org/officeDocument/2006/relationships/slide" Target="slides/slide24.xml"/><Relationship Id="rId71" Type="http://schemas.openxmlformats.org/officeDocument/2006/relationships/slide" Target="slides/slide25.xml"/><Relationship Id="rId72" Type="http://schemas.openxmlformats.org/officeDocument/2006/relationships/slide" Target="slides/slide26.xml"/><Relationship Id="rId73" Type="http://schemas.openxmlformats.org/officeDocument/2006/relationships/slide" Target="slides/slide27.xml"/><Relationship Id="rId74" Type="http://schemas.openxmlformats.org/officeDocument/2006/relationships/slide" Target="slides/slide28.xml"/><Relationship Id="rId75" Type="http://schemas.openxmlformats.org/officeDocument/2006/relationships/slide" Target="slides/slide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süreç bileşenlerini göstermek.</a:t>
            </a:r>
          </a:p>
          <a:p/>
          <a:p>
            <a:r>
              <a:t>NASIL: Soru sorma ve bilgi toplama (a-b) 25. haftada ve ders dışında yapıldı. Bu hafta grupların topladığı bilgiyi düzenleyecek (c), çözümleyecek (ç) ve posterle paylaşacağız (d). Başta sözcüler grubun araştırma sorusunu bir cümleyle okur; çalışma kâğıdının 1-3. maddeleri kontrol edilir.</a:t>
            </a:r>
          </a:p>
          <a:p/>
          <a:p>
            <a:r>
              <a:t>KAYNAK: Program (2026) COĞ.10.6.1 a-d.</a:t>
            </a:r>
          </a:p>
          <a:p/>
          <a:p>
            <a:r>
              <a:t>NOT: 2. dönem 1. yazılı sınav dönemi sürer; akış sınav gününe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Şiir, afet yönetimi, iki iyi uygulama ve etkinliğe geçiş birinci ders saatidir; etkinliğin üç adımı, paylaşım ve öz değerlendirme ikinci ders saatidir.</a:t>
            </a:r>
          </a:p>
          <a:p/>
          <a:p>
            <a:r>
              <a:t>KAYNAK: Ders planı, 26.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Sanat okuryazarlığı (OB9) ve empati (E2.1): bir halk şairinin afeti anlatan eseri.</a:t>
            </a:r>
          </a:p>
          <a:p/>
          <a:p>
            <a:r>
              <a:t>SÜRE: Aşama 9 dk: şiir 2 dk, dört soru ikililerde 4 dk, gönüllü paylaşım ve örnek cevaplar 3 dk.</a:t>
            </a:r>
          </a:p>
          <a:p/>
          <a:p>
            <a:r>
              <a:t>NASIL: Şiiri bir öğrenci okusun ya da siz okuyun. Önce yer adlarını sordurun: Erzincan, Sivas, Niksar, Erbaa, Tokat, Karahisar, Koyulhisar — depremin geniş bir alanı etkilediğini gösterir. Şiir yaşanmış bir depremin acısını anlatır; sınıfta afetten (ör. 6 Şubat 2023 depremleri) etkilenmiş öğrenci bulunabilir. Kimseye kişisel deneyimi sorulmaz, paylaşım gönüllüdür; duygular yargılanmaz (program E2.1 empati, D20 yardımseverlik).</a:t>
            </a:r>
          </a:p>
          <a:p/>
          <a:p>
            <a:r>
              <a:t>KAYNAK: Kitap s. 174 Uygulama; program COĞ.10.6.1 öğrenme-öğretme uygulamaları (OB9, SAB2).</a:t>
            </a:r>
          </a:p>
          <a:p/>
          <a:p>
            <a:r>
              <a:t>NOT: Fotoğrafın alt yazısı kitapta yoktur; yıkılmış yapıları gösterir.</a:t>
            </a:r>
          </a:p>
        </p:txBody>
      </p:sp>
      <p:sp>
        <p:nvSpPr>
          <p:cNvPr id="4" name="Slide Number Placeholder 3"/>
          <p:cNvSpPr>
            <a:spLocks noGrp="1"/>
          </p:cNvSpPr>
          <p:nvPr>
            <p:ph type="sldNum" idx="5" sz="quarter"/>
          </p:nvPr>
        </p:nvSpPr>
        <p:spPr/>
      </p:sp>
    </p:spTree>
  </p:cSld>
  <p:clrMapOvr>
    <a:masterClrMapping/>
  </p:clrMapOvr>
</p:notes>
</file>

<file path=ppt/notesSlides/notesSlide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Eserin uyandırdığı duygularla afetzedelerin yaşamış olabileceği duyguları karşılaştırmak (E2.1, SDB1.1).</a:t>
            </a:r>
          </a:p>
          <a:p/>
          <a:p>
            <a:r>
              <a:t>NASIL: İkililer konuşur; iki-üç gönüllü paylaşır. Şiir yaşanmış bir depremin acısını anlatır; sınıfta afetten (ör. 6 Şubat 2023 depremleri) etkilenmiş öğrenci bulunabilir. Kimseye kişisel deneyimi sorulmaz, paylaşım gönüllüdür; duygular yargılanmaz (program E2.1 empati, D20 yardımseverlik).</a:t>
            </a:r>
          </a:p>
          <a:p/>
          <a:p>
            <a:r>
              <a:t>KAYNAK: Kitap s. 174; program COĞ.10.6.1.</a:t>
            </a:r>
          </a:p>
        </p:txBody>
      </p:sp>
      <p:sp>
        <p:nvSpPr>
          <p:cNvPr id="4" name="Slide Number Placeholder 3"/>
          <p:cNvSpPr>
            <a:spLocks noGrp="1"/>
          </p:cNvSpPr>
          <p:nvPr>
            <p:ph type="sldNum" idx="5" sz="quarter"/>
          </p:nvPr>
        </p:nvSpPr>
        <p:spPr/>
      </p:sp>
    </p:spTree>
  </p:cSld>
  <p:clrMapOvr>
    <a:masterClrMapping/>
  </p:clrMapOvr>
</p:notes>
</file>

<file path=ppt/notesSlides/notesSlide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duygular şiirin dizelerinden okunur.</a:t>
            </a:r>
          </a:p>
          <a:p/>
          <a:p>
            <a:r>
              <a:t>BEKLENEN CEVAP: 1. soru kişiseldir, tek doğru yoktur. 2. sorunun cevabı dizelerle gerekçelendirilir; dizeler kitaptan alıntıdır.</a:t>
            </a:r>
          </a:p>
          <a:p/>
          <a:p>
            <a:r>
              <a:t>KAYNAK: Kitap s. 174.</a:t>
            </a:r>
          </a:p>
        </p:txBody>
      </p:sp>
      <p:sp>
        <p:nvSpPr>
          <p:cNvPr id="4" name="Slide Number Placeholder 3"/>
          <p:cNvSpPr>
            <a:spLocks noGrp="1"/>
          </p:cNvSpPr>
          <p:nvPr>
            <p:ph type="sldNum" idx="5" sz="quarter"/>
          </p:nvPr>
        </p:nvSpPr>
        <p:spPr/>
      </p:sp>
    </p:spTree>
  </p:cSld>
  <p:clrMapOvr>
    <a:masterClrMapping/>
  </p:clrMapOvr>
</p:notes>
</file>

<file path=ppt/notesSlides/notesSlide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Yardımseverlik (D20) ve eleştirel bakış: hazırlıktaki eksiklikleri kitabın örnekleriyle görmek.</a:t>
            </a:r>
          </a:p>
          <a:p/>
          <a:p>
            <a:r>
              <a:t>KAYNAK: Kitap s. 174; program COĞ.10.6.1.</a:t>
            </a:r>
          </a:p>
        </p:txBody>
      </p:sp>
      <p:sp>
        <p:nvSpPr>
          <p:cNvPr id="4" name="Slide Number Placeholder 3"/>
          <p:cNvSpPr>
            <a:spLocks noGrp="1"/>
          </p:cNvSpPr>
          <p:nvPr>
            <p:ph type="sldNum" idx="5" sz="quarter"/>
          </p:nvPr>
        </p:nvSpPr>
        <p:spPr/>
      </p:sp>
    </p:spTree>
  </p:cSld>
  <p:clrMapOvr>
    <a:masterClrMapping/>
  </p:clrMapOvr>
</p:notes>
</file>

<file path=ppt/notesSlides/notesSlide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3. sorunun toplumsal kısmı kitabın afet yönetim sistemi paragrafına dayanır: afet esnasında ve sonrasında müdahale ile iyileştirme. 'Resmî kurumların yardım çalışmalarına katılmak' genel kabul gören bilgidir (program zenginleştirme önerisi Türk Kızılay, AFAD, UMKE gibi kurumları anar). 4. soruda eksiklikler kitabın s. 171-173 örneklerinden ve önlem cümlelerinden çıkarımdır; bir ülkeyi suçlayan ifade kullanılmaz.</a:t>
            </a:r>
          </a:p>
          <a:p/>
          <a:p>
            <a:r>
              <a:t>KAYNAK: Kitap s. 171-174; program COĞ.10.6.1 ve zenginleştirme.</a:t>
            </a:r>
          </a:p>
        </p:txBody>
      </p:sp>
      <p:sp>
        <p:nvSpPr>
          <p:cNvPr id="4" name="Slide Number Placeholder 3"/>
          <p:cNvSpPr>
            <a:spLocks noGrp="1"/>
          </p:cNvSpPr>
          <p:nvPr>
            <p:ph type="sldNum" idx="5" sz="quarter"/>
          </p:nvPr>
        </p:nvSpPr>
        <p:spPr/>
      </p:sp>
    </p:spTree>
  </p:cSld>
  <p:clrMapOvr>
    <a:masterClrMapping/>
  </p:clrMapOvr>
</p:notes>
</file>

<file path=ppt/notesSlides/notesSlide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Afetlerin iki ortamdaki zararı ve 'yeşil vatan' kavramı (anahtar kavram).</a:t>
            </a:r>
          </a:p>
          <a:p/>
          <a:p>
            <a:r>
              <a:t>NASIL: 'Yeşil vatan nedir?' sorusuna kitabın tanımıyla cevap verin: bitki ve hayvan varlığının büyük kısmını barındıran doğal ortam. 25. haftadaki Muğla orman yangınlarını hatırlatın.</a:t>
            </a:r>
          </a:p>
          <a:p/>
          <a:p>
            <a:r>
              <a:t>KAYNAK: Kitap s. 174.</a:t>
            </a:r>
          </a:p>
          <a:p/>
          <a:p>
            <a:r>
              <a:t>NOT: Kitapta 'beşeri ortamda' yazılmış; doğrusu 'beşerî'.</a:t>
            </a:r>
          </a:p>
        </p:txBody>
      </p:sp>
      <p:sp>
        <p:nvSpPr>
          <p:cNvPr id="4" name="Slide Number Placeholder 3"/>
          <p:cNvSpPr>
            <a:spLocks noGrp="1"/>
          </p:cNvSpPr>
          <p:nvPr>
            <p:ph type="sldNum" idx="5" sz="quarter"/>
          </p:nvPr>
        </p:nvSpPr>
        <p:spPr/>
      </p:sp>
    </p:spTree>
  </p:cSld>
  <p:clrMapOvr>
    <a:masterClrMapping/>
  </p:clrMapOvr>
</p:notes>
</file>

<file path=ppt/notesSlides/notesSlide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Afet yönetim sisteminin üç zamanı ve odaklanılan çalışmalar.</a:t>
            </a:r>
          </a:p>
          <a:p/>
          <a:p>
            <a:r>
              <a:t>NASIL: Üç sütunu soldan sağa okutun; 'Yetkililer en çok hangi sütuna yoğunlaşmış? Neden?' → afet öncesi: zararı en aza indirmek için. Bu ayrım çalışma kâğıdının 4. maddesidir.</a:t>
            </a:r>
          </a:p>
          <a:p/>
          <a:p>
            <a:r>
              <a:t>KAYNAK: Kitap s. 174.</a:t>
            </a:r>
          </a:p>
          <a:p/>
          <a:p>
            <a:r>
              <a:t>NOT: Kitap 'afet esnasında ve sonrasında ise müdahale ile iyileştirme' der; müdahalenin afet anında, iyileştirmenin sonrasında ağırlık kazanması 9. sınıf bütüncül afet yönetimi bilgisidir.</a:t>
            </a:r>
          </a:p>
        </p:txBody>
      </p:sp>
      <p:sp>
        <p:nvSpPr>
          <p:cNvPr id="4" name="Slide Number Placeholder 3"/>
          <p:cNvSpPr>
            <a:spLocks noGrp="1"/>
          </p:cNvSpPr>
          <p:nvPr>
            <p:ph type="sldNum" idx="5" sz="quarter"/>
          </p:nvPr>
        </p:nvSpPr>
        <p:spPr/>
      </p:sp>
    </p:spTree>
  </p:cSld>
  <p:clrMapOvr>
    <a:masterClrMapping/>
  </p:clrMapOvr>
</p:notes>
</file>

<file path=ppt/notesSlides/notesSlide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3.</a:t>
            </a:r>
          </a:p>
          <a:p/>
          <a:p>
            <a:r>
              <a:t>NASIL: Parmakla cevap (1 = A … 5 = E).</a:t>
            </a:r>
          </a:p>
          <a:p/>
          <a:p>
            <a:r>
              <a:t>KAYNAK: Kitap s. 174.</a:t>
            </a:r>
          </a:p>
        </p:txBody>
      </p:sp>
      <p:sp>
        <p:nvSpPr>
          <p:cNvPr id="4" name="Slide Number Placeholder 3"/>
          <p:cNvSpPr>
            <a:spLocks noGrp="1"/>
          </p:cNvSpPr>
          <p:nvPr>
            <p:ph type="sldNum" idx="5" sz="quarter"/>
          </p:nvPr>
        </p:nvSpPr>
        <p:spPr/>
      </p:sp>
    </p:spTree>
  </p:cSld>
  <p:clrMapOvr>
    <a:masterClrMapping/>
  </p:clrMapOvr>
</p:notes>
</file>

<file path=ppt/notesSlides/notesSlide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174: ülkeler afet öncesinde risk ve zarar azaltma ile hazırlık çalışmalarına; afet esnasında ve sonrasında müdahale ile iyileştirme çalışmalarına odaklanmıştır.</a:t>
            </a:r>
          </a:p>
        </p:txBody>
      </p:sp>
      <p:sp>
        <p:nvSpPr>
          <p:cNvPr id="4" name="Slide Number Placeholder 3"/>
          <p:cNvSpPr>
            <a:spLocks noGrp="1"/>
          </p:cNvSpPr>
          <p:nvPr>
            <p:ph type="sldNum" idx="5" sz="quarter"/>
          </p:nvPr>
        </p:nvSpPr>
        <p:spPr/>
      </p:sp>
    </p:spTree>
  </p:cSld>
  <p:clrMapOvr>
    <a:masterClrMapping/>
  </p:clrMapOvr>
</p:notes>
</file>

<file path=ppt/notesSlides/notesSlide5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Türkiye'den bir iyi uygulama örneğinin künyesi: afete dirençli toplum uygulaması.</a:t>
            </a:r>
          </a:p>
          <a:p/>
          <a:p>
            <a:r>
              <a:t>NASIL: Kitapta künye bir yol üzerinde verilir ('Yolu takip ediniz.'); burada kartlarla. İkililer dört soruya cevap arar: amacı ne, kimin için, hangi afetler, onu özgün yapan ne? 'Coğrafi bilgi sistemi' 2. üniteden tanıdıktır.</a:t>
            </a:r>
          </a:p>
          <a:p/>
          <a:p>
            <a:r>
              <a:t>KAYNAK: Kitap s. 175 (Gaziantep Büyükşehir Belediyesi Afete Dirençli Toplum Uygulama Örneği).</a:t>
            </a:r>
          </a:p>
        </p:txBody>
      </p:sp>
      <p:sp>
        <p:nvSpPr>
          <p:cNvPr id="4" name="Slide Number Placeholder 3"/>
          <p:cNvSpPr>
            <a:spLocks noGrp="1"/>
          </p:cNvSpPr>
          <p:nvPr>
            <p:ph type="sldNum" idx="5" sz="quarter"/>
          </p:nvPr>
        </p:nvSpPr>
        <p:spPr/>
      </p:sp>
    </p:spTree>
  </p:cSld>
  <p:clrMapOvr>
    <a:masterClrMapping/>
  </p:clrMapOvr>
</p:notes>
</file>

<file path=ppt/notesSlides/notesSlide5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Dünyadan bir iyi uygulama örneği: bölge ölçeğinde dirençli toplum stratejisi.</a:t>
            </a:r>
          </a:p>
          <a:p/>
          <a:p>
            <a:r>
              <a:t>NASIL: Gaziantep ile aynı dört soruyu sorun. 'Dirençlilik' kavramı 27. haftada tanımlanacak; burada 'afetlere ve iklim değişimine karşı dayanıklı ve hazırlıklı olma' diye geçin. Okunuş kitaptadır: #weResilient (viRizılyent).</a:t>
            </a:r>
          </a:p>
          <a:p/>
          <a:p>
            <a:r>
              <a:t>KAYNAK: Kitap s. 176-177 (Potenza Bölgesi Dirençli Toplum Uygulama Örneği).</a:t>
            </a:r>
          </a:p>
          <a:p/>
          <a:p>
            <a:r>
              <a:t>NOT: s. 176 başlığında '#weResılıent' biçiminde yazılmış; s. 177 metninde '#weResilient'.</a:t>
            </a:r>
          </a:p>
        </p:txBody>
      </p:sp>
      <p:sp>
        <p:nvSpPr>
          <p:cNvPr id="4" name="Slide Number Placeholder 3"/>
          <p:cNvSpPr>
            <a:spLocks noGrp="1"/>
          </p:cNvSpPr>
          <p:nvPr>
            <p:ph type="sldNum" idx="5" sz="quarter"/>
          </p:nvPr>
        </p:nvSpPr>
        <p:spPr/>
      </p:sp>
    </p:spTree>
  </p:cSld>
  <p:clrMapOvr>
    <a:masterClrMapping/>
  </p:clrMapOvr>
</p:notes>
</file>

<file path=ppt/notesSlides/notesSlide5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c-ç: bilgileri düzenlemek ve çözümlemek.</a:t>
            </a:r>
          </a:p>
          <a:p/>
          <a:p>
            <a:r>
              <a:t>SÜRE: Aşama 6 dk: tablo 3 dk, örnek cevap 1 dk, YOKLAMA 4 2 dk.</a:t>
            </a:r>
          </a:p>
          <a:p/>
          <a:p>
            <a:r>
              <a:t>NASIL: İkililer yalnız üç satırı doldurabilir (ölçek, hedef kitle, nasıl çalışır); kalan satırlar örnek cevapta tartışılır.</a:t>
            </a:r>
          </a:p>
          <a:p/>
          <a:p>
            <a:r>
              <a:t>KAYNAK: Kitap s. 175-177.</a:t>
            </a:r>
          </a:p>
        </p:txBody>
      </p:sp>
      <p:sp>
        <p:nvSpPr>
          <p:cNvPr id="4" name="Slide Number Placeholder 3"/>
          <p:cNvSpPr>
            <a:spLocks noGrp="1"/>
          </p:cNvSpPr>
          <p:nvPr>
            <p:ph type="sldNum" idx="5" sz="quarter"/>
          </p:nvPr>
        </p:nvSpPr>
        <p:spPr/>
      </p:sp>
    </p:spTree>
  </p:cSld>
  <p:clrMapOvr>
    <a:masterClrMapping/>
  </p:clrMapOvr>
</p:notes>
</file>

<file path=ppt/notesSlides/notesSlide5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künyelerden.</a:t>
            </a:r>
          </a:p>
          <a:p/>
          <a:p>
            <a:r>
              <a:t>BEKLENEN CEVAP: Benzer: ikisi de afet öncesi çalışmaya yoğunlaşır ve zararı azaltmayı amaçlar; ikisi de yerel yönetimin işidir. Farklı: Gaziantep bir şehirde teknolojiye (coğrafi bilgi sistemi) dayanır; Potenza bir bölgede toplumun katılımına ve planlamaya dayanır. 'Afet yönetiminde' satırı künyelerdeki 'öncesi, esnası ve sonrasında yapılacaklar', 'hızlı ve etkin müdahale' ve 'afet risk azaltma' ifadelerinden çıkarımdır.</a:t>
            </a:r>
          </a:p>
          <a:p/>
          <a:p>
            <a:r>
              <a:t>KAYNAK: Kitap s. 174-177.</a:t>
            </a:r>
          </a:p>
        </p:txBody>
      </p:sp>
      <p:sp>
        <p:nvSpPr>
          <p:cNvPr id="4" name="Slide Number Placeholder 3"/>
          <p:cNvSpPr>
            <a:spLocks noGrp="1"/>
          </p:cNvSpPr>
          <p:nvPr>
            <p:ph type="sldNum" idx="5" sz="quarter"/>
          </p:nvPr>
        </p:nvSpPr>
        <p:spPr/>
      </p:sp>
    </p:spTree>
  </p:cSld>
  <p:clrMapOvr>
    <a:masterClrMapping/>
  </p:clrMapOvr>
</p:notes>
</file>

<file path=ppt/notesSlides/notesSlide5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4.</a:t>
            </a:r>
          </a:p>
          <a:p/>
          <a:p>
            <a:r>
              <a:t>KAYNAK: Kitap s. 175-177.</a:t>
            </a:r>
          </a:p>
        </p:txBody>
      </p:sp>
      <p:sp>
        <p:nvSpPr>
          <p:cNvPr id="4" name="Slide Number Placeholder 3"/>
          <p:cNvSpPr>
            <a:spLocks noGrp="1"/>
          </p:cNvSpPr>
          <p:nvPr>
            <p:ph type="sldNum" idx="5" sz="quarter"/>
          </p:nvPr>
        </p:nvSpPr>
        <p:spPr/>
      </p:sp>
    </p:spTree>
  </p:cSld>
  <p:clrMapOvr>
    <a:masterClrMapping/>
  </p:clrMapOvr>
</p:notes>
</file>

<file path=ppt/notesSlides/notesSlide5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177: sürece tüm toplumun farklı kesimlerini (kadınlar, yaşlılar, gençler, engelliler, göçmenler vs.) temsil eden gruplar katılmıştır. Sistemi itfaiye personelinin kullanması Gaziantep örneğindedir (s. 175).</a:t>
            </a:r>
          </a:p>
        </p:txBody>
      </p:sp>
      <p:sp>
        <p:nvSpPr>
          <p:cNvPr id="4" name="Slide Number Placeholder 3"/>
          <p:cNvSpPr>
            <a:spLocks noGrp="1"/>
          </p:cNvSpPr>
          <p:nvPr>
            <p:ph type="sldNum" idx="5" sz="quarter"/>
          </p:nvPr>
        </p:nvSpPr>
        <p:spPr/>
      </p:sp>
    </p:spTree>
  </p:cSld>
  <p:clrMapOvr>
    <a:masterClrMapping/>
  </p:clrMapOvr>
</p:notes>
</file>

<file path=ppt/notesSlides/notesSlide5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 ve üç adımını tanıtmak.</a:t>
            </a:r>
          </a:p>
          <a:p/>
          <a:p>
            <a:r>
              <a:t>NASIL: Kitap etkinliğe 40 dk verir; bu planda geçiş 5 dk, 1. adım 8, 2. adım 9, 3. adım 12, paylaşım 5 dk (39 dk). Grupların 25. haftada seçtiği araştırma sorusu ve ders dışında topladıkları kullanılır; toplayamayan grup kitabın s. 170-177 görselleri ve örnekleriyle çalışır. Poster okulun A3 kâğıdına yapılır; telefon kullanılmaz.</a:t>
            </a:r>
          </a:p>
          <a:p/>
          <a:p>
            <a:r>
              <a:t>KAYNAK: Kitap s. 178. Afetlerle Mücadelede İyi Uygulama Örnekleri (Video) (s. 178): https://ders.eba.gov.tr/ders//redirectContent.jsp?resourceId=c5b09251f2ad8449fff1afb5a8bf9eee&amp;resourceType=1&amp;resourceLocation=2</a:t>
            </a:r>
          </a:p>
          <a:p/>
          <a:p>
            <a:r>
              <a:t>NOT: Karekod içeriği EBA girişi ister; kitapta basılı değildir. Öğretmen kendi hesabıyla tahtada açabilir.</a:t>
            </a:r>
          </a:p>
        </p:txBody>
      </p:sp>
      <p:sp>
        <p:nvSpPr>
          <p:cNvPr id="4" name="Slide Number Placeholder 3"/>
          <p:cNvSpPr>
            <a:spLocks noGrp="1"/>
          </p:cNvSpPr>
          <p:nvPr>
            <p:ph type="sldNum" idx="5" sz="quarter"/>
          </p:nvPr>
        </p:nvSpPr>
        <p:spPr/>
      </p:sp>
    </p:spTree>
  </p:cSld>
  <p:clrMapOvr>
    <a:masterClrMapping/>
  </p:clrMapOvr>
</p:notes>
</file>

<file path=ppt/notesSlides/notesSlide5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2 dk</a:t>
            </a:r>
          </a:p>
          <a:p/>
          <a:p>
            <a:r>
              <a:t>NASIL: Sıralar adalara çevrilir, malzeme sorumluları grup setlerini alır. Roller her hafta döner; 4 kişilik grupta kontrolcünün işini yazıcı üstlenir. Gruplar 25. haftadaki gruplardır; malzeme sorumlusu A3 kâğıdını ve kalemleri alır.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5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 afetlerin geçmişte yaşandığı, önlem alınmazsa tekrar yaşanabileceği ve Yeşil Vatan'ın olumsuz etkilenebileceği görseller üzerinden ifade edilir (D5.3).</a:t>
            </a:r>
          </a:p>
          <a:p/>
          <a:p>
            <a:r>
              <a:t>NASIL: Sözcüler grubun en güçlü görselini ve bir cümlelik çıkarımını hazırlar. Dolaşırken görsellerin kaynağının yazılı olduğuna bakın.</a:t>
            </a:r>
          </a:p>
          <a:p/>
          <a:p>
            <a:r>
              <a:t>KAYNAK: Kitap s. 178; program COĞ.10.6.1.</a:t>
            </a:r>
          </a:p>
        </p:txBody>
      </p:sp>
      <p:sp>
        <p:nvSpPr>
          <p:cNvPr id="4" name="Slide Number Placeholder 3"/>
          <p:cNvSpPr>
            <a:spLocks noGrp="1"/>
          </p:cNvSpPr>
          <p:nvPr>
            <p:ph type="sldNum" idx="5" sz="quarter"/>
          </p:nvPr>
        </p:nvSpPr>
        <p:spPr/>
      </p:sp>
    </p:spTree>
  </p:cSld>
  <p:clrMapOvr>
    <a:masterClrMapping/>
  </p:clrMapOvr>
</p:notes>
</file>

<file path=ppt/notesSlides/notesSlide6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örnekleriyle; grupların kendi bulguları esastır.</a:t>
            </a:r>
          </a:p>
          <a:p/>
          <a:p>
            <a:r>
              <a:t>BEKLENEN CEVAP: Kitabın dayanakları: afetlerin dağılışı (s. 171), altı afet (s. 172-173), yeşil vatan tanımı (s. 174). Grupların topladığı resim, fotoğraf ve gravürler kaynaklarıyla değerlendirilir; kaynağı belirsiz bilgi posterde kullanılmaz.</a:t>
            </a:r>
          </a:p>
          <a:p/>
          <a:p>
            <a:r>
              <a:t>KAYNAK: Kitap s. 171-174, 178.</a:t>
            </a:r>
          </a:p>
        </p:txBody>
      </p:sp>
      <p:sp>
        <p:nvSpPr>
          <p:cNvPr id="4" name="Slide Number Placeholder 3"/>
          <p:cNvSpPr>
            <a:spLocks noGrp="1"/>
          </p:cNvSpPr>
          <p:nvPr>
            <p:ph type="sldNum" idx="5" sz="quarter"/>
          </p:nvPr>
        </p:nvSpPr>
        <p:spPr/>
      </p:sp>
    </p:spTree>
  </p:cSld>
  <p:clrMapOvr>
    <a:masterClrMapping/>
  </p:clrMapOvr>
</p:notes>
</file>

<file path=ppt/notesSlides/notesSlide6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ç: ülkelerin deneyimleri ve gelişmişlik seviyeleri ile uygulamaları arasındaki ilişkiyi çözümlemek; sonuç çıkarmak.</a:t>
            </a:r>
          </a:p>
          <a:p/>
          <a:p>
            <a:r>
              <a:t>NASIL: Her grup en az iki fikir yazar ve birini 'neden Türkiye için uygun?' diye gerekçelendirir (Türkiye'nin afetleri: s. 171 Akdeniz çevresi).</a:t>
            </a:r>
          </a:p>
          <a:p/>
          <a:p>
            <a:r>
              <a:t>KAYNAK: Kitap s. 178-179 (öz değerlendirme 6. ölçüt); program COĞ.10.6.1.</a:t>
            </a:r>
          </a:p>
        </p:txBody>
      </p:sp>
      <p:sp>
        <p:nvSpPr>
          <p:cNvPr id="4" name="Slide Number Placeholder 3"/>
          <p:cNvSpPr>
            <a:spLocks noGrp="1"/>
          </p:cNvSpPr>
          <p:nvPr>
            <p:ph type="sldNum" idx="5" sz="quarter"/>
          </p:nvPr>
        </p:nvSpPr>
        <p:spPr/>
      </p:sp>
    </p:spTree>
  </p:cSld>
  <p:clrMapOvr>
    <a:masterClrMapping/>
  </p:clrMapOvr>
</p:notes>
</file>

<file path=ppt/notesSlides/notesSlide6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görüş sorusudur, gerekçeli fikirler kabul edilir.</a:t>
            </a:r>
          </a:p>
          <a:p/>
          <a:p>
            <a:r>
              <a:t>BEKLENEN CEVAP: Fikirler kitapta yazan önlemlerden türetildi. Deneyim ve gelişmişlik ilişkisi kitabın öz değerlendirme formundaki (s. 179, 6. ölçüt) ifadedir; 'kaynak ister, kapsamı etkileyebilir' çıkarımı genel kabul gören bilgidir, ülkeler küçümsenmez. 27. haftada Japonya'nın 2011 sonrası önlemlerini gözden geçirmesi (s. 183) deneyime örnek olarak işlenecek.</a:t>
            </a:r>
          </a:p>
          <a:p/>
          <a:p>
            <a:r>
              <a:t>KAYNAK: Kitap s. 171-179.</a:t>
            </a:r>
          </a:p>
        </p:txBody>
      </p:sp>
      <p:sp>
        <p:nvSpPr>
          <p:cNvPr id="4" name="Slide Number Placeholder 3"/>
          <p:cNvSpPr>
            <a:spLocks noGrp="1"/>
          </p:cNvSpPr>
          <p:nvPr>
            <p:ph type="sldNum" idx="5" sz="quarter"/>
          </p:nvPr>
        </p:nvSpPr>
        <p:spPr/>
      </p:sp>
    </p:spTree>
  </p:cSld>
  <p:clrMapOvr>
    <a:masterClrMapping/>
  </p:clrMapOvr>
</p:notes>
</file>

<file path=ppt/notesSlides/notesSlide6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d: çıkarılan sonuçları poster ya da afişle paylaşmak (OB2).</a:t>
            </a:r>
          </a:p>
          <a:p/>
          <a:p>
            <a:r>
              <a:t>SÜRE: 12 dk: plan 3 dk, poster 9 dk.</a:t>
            </a:r>
          </a:p>
          <a:p/>
          <a:p>
            <a:r>
              <a:t>NASIL: Poster okulun A3 kâğıdına yapılır; kalem ve boya okulda bulunanlardır. Çıktı ve satın alma istenmez. Her poster beş bölümü taşır; yazı az, görsel ve başlık büyük.</a:t>
            </a:r>
          </a:p>
          <a:p/>
          <a:p>
            <a:r>
              <a:t>KAYNAK: Kitap s. 173-174, 178; program COĞ.10.6.1 (OB2).</a:t>
            </a:r>
          </a:p>
        </p:txBody>
      </p:sp>
      <p:sp>
        <p:nvSpPr>
          <p:cNvPr id="4" name="Slide Number Placeholder 3"/>
          <p:cNvSpPr>
            <a:spLocks noGrp="1"/>
          </p:cNvSpPr>
          <p:nvPr>
            <p:ph type="sldNum" idx="5" sz="quarter"/>
          </p:nvPr>
        </p:nvSpPr>
        <p:spPr/>
      </p:sp>
    </p:spTree>
  </p:cSld>
  <p:clrMapOvr>
    <a:masterClrMapping/>
  </p:clrMapOvr>
</p:notes>
</file>

<file path=ppt/notesSlides/notesSlide6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poster planı — kitabın Muğla örneğiyle.</a:t>
            </a:r>
          </a:p>
          <a:p/>
          <a:p>
            <a:r>
              <a:t>BEKLENEN CEVAP: Örnek planın bütün bilgileri kitaptandır (s. 173-174). Grupların posteri kendi araştırma sorusuna göredir; kaynağı yazılmayan bilgi kullanılmaz.</a:t>
            </a:r>
          </a:p>
          <a:p/>
          <a:p>
            <a:r>
              <a:t>KAYNAK: Kitap s. 173-174, 178; program COĞ.10.6.1 (OB2).</a:t>
            </a:r>
          </a:p>
        </p:txBody>
      </p:sp>
      <p:sp>
        <p:nvSpPr>
          <p:cNvPr id="4" name="Slide Number Placeholder 3"/>
          <p:cNvSpPr>
            <a:spLocks noGrp="1"/>
          </p:cNvSpPr>
          <p:nvPr>
            <p:ph type="sldNum" idx="5" sz="quarter"/>
          </p:nvPr>
        </p:nvSpPr>
        <p:spPr/>
      </p:sp>
    </p:spTree>
  </p:cSld>
  <p:clrMapOvr>
    <a:masterClrMapping/>
  </p:clrMapOvr>
</p:notes>
</file>

<file path=ppt/notesSlides/notesSlide6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d: sonuçların paylaşılması; akran dönütü.</a:t>
            </a:r>
          </a:p>
          <a:p/>
          <a:p>
            <a:r>
              <a:t>SÜRE: 5 dk: sekiz sözcü 30'ar saniye (4 dk), ortak sonuç 1 dk.</a:t>
            </a:r>
          </a:p>
          <a:p/>
          <a:p>
            <a:r>
              <a:t>NASIL: Posterler panoya ya da tahtaya asılır; sözcü başlığı ve 'Türkiye için' fikrini okur. Tahtaya dört sütunlu tabloyu birlikte doldurun. Posterler bir hafta sınıf panosunda kalır; akranlar yapışkan notla bir dönüt bırakabilir.</a:t>
            </a:r>
          </a:p>
          <a:p/>
          <a:p>
            <a:r>
              <a:t>KAYNAK: Kitap s. 178; program COĞ.10.6.1 (öz veya akran değerlendirme, SDB1.2).</a:t>
            </a:r>
          </a:p>
        </p:txBody>
      </p:sp>
      <p:sp>
        <p:nvSpPr>
          <p:cNvPr id="4" name="Slide Number Placeholder 3"/>
          <p:cNvSpPr>
            <a:spLocks noGrp="1"/>
          </p:cNvSpPr>
          <p:nvPr>
            <p:ph type="sldNum" idx="5" sz="quarter"/>
          </p:nvPr>
        </p:nvSpPr>
        <p:spPr/>
      </p:sp>
    </p:spTree>
  </p:cSld>
  <p:clrMapOvr>
    <a:masterClrMapping/>
  </p:clrMapOvr>
</p:notes>
</file>

<file path=ppt/notesSlides/notesSlide6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 kanıtı: öz değerlendirme formu (SDB1.2 öz düzenleme).</a:t>
            </a:r>
          </a:p>
          <a:p/>
          <a:p>
            <a:r>
              <a:t>SÜRE: 3 dk (esnek). Süre yetmezse ev çalışmasıdır; form 27. haftanın başında toplanır.</a:t>
            </a:r>
          </a:p>
          <a:p/>
          <a:p>
            <a:r>
              <a:t>NASIL: 'Hayır' ve 'Kısmen' işaretlenen konular tekrar edilir (s. 179 değerlendirme notu). Form kanıt dosyasına girer.</a:t>
            </a:r>
          </a:p>
          <a:p/>
          <a:p>
            <a:r>
              <a:t>KAYNAK: Kitap s. 179.</a:t>
            </a:r>
          </a:p>
          <a:p/>
          <a:p>
            <a:r>
              <a:t>NOT: Kitapta 3. ve 5. ölçütte 'fotograf' yazılmış; doğrusu 'fotoğraf'.</a:t>
            </a:r>
          </a:p>
        </p:txBody>
      </p:sp>
      <p:sp>
        <p:nvSpPr>
          <p:cNvPr id="4" name="Slide Number Placeholder 3"/>
          <p:cNvSpPr>
            <a:spLocks noGrp="1"/>
          </p:cNvSpPr>
          <p:nvPr>
            <p:ph type="sldNum" idx="5" sz="quarter"/>
          </p:nvPr>
        </p:nvSpPr>
        <p:spPr/>
      </p:sp>
    </p:spTree>
  </p:cSld>
  <p:clrMapOvr>
    <a:masterClrMapping/>
  </p:clrMapOvr>
</p:notes>
</file>

<file path=ppt/notesSlides/notesSlide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 grup yazıcısı toplar.</a:t>
            </a:r>
          </a:p>
          <a:p/>
          <a:p>
            <a:r>
              <a:t>BEKLENEN CEVAP: 1) Risk ve zarar azaltma ile hazırlık. 2) Coğrafi bilgi sistemi tabanlıdır; veriler gerçek istatistiklere göre tutulur, olaylar mahalle bazında haritaya işlenir; Türkiye'de ilk kez uygulanmaktadır. 3) Grubun fikri (gerekçeli).</a:t>
            </a:r>
          </a:p>
          <a:p/>
          <a:p>
            <a:r>
              <a:t>KAYNAK: Kitap s. 174-178.</a:t>
            </a:r>
          </a:p>
        </p:txBody>
      </p:sp>
      <p:sp>
        <p:nvSpPr>
          <p:cNvPr id="4" name="Slide Number Placeholder 3"/>
          <p:cNvSpPr>
            <a:spLocks noGrp="1"/>
          </p:cNvSpPr>
          <p:nvPr>
            <p:ph type="sldNum" idx="5" sz="quarter"/>
          </p:nvPr>
        </p:nvSpPr>
        <p:spPr/>
      </p:sp>
    </p:spTree>
  </p:cSld>
  <p:clrMapOvr>
    <a:masterClrMapping/>
  </p:clrMapOvr>
</p:notes>
</file>

<file path=ppt/notesSlides/notesSlide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NASIL: Çalışma kâğıdının 4-5. maddeleri 27. haftanın başında kontrol edilir. Telefon, internet ya da çıktı gerekmez.</a:t>
            </a:r>
          </a:p>
          <a:p/>
          <a:p>
            <a:r>
              <a:t>KAYNAK: Ders planı, 26. hafta; çalışma kâğıdı Bölüm 1.</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 Id="rId3" Type="http://schemas.openxmlformats.org/officeDocument/2006/relationships/image" Target="../media/image1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A43E2A"/>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26.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26</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İyi Uygulama Örnekleri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5-9 Nisan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COĞ.10.6.1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Afetlerle mücadelede iyi uygulama örneklerini sorgulayabilme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01551" indent="-301551">
              <a:spcBef>
                <a:spcPts val="0"/>
              </a:spcBef>
              <a:spcAft>
                <a:spcPts val="487"/>
              </a:spcAft>
            </a:pPr>
            <a:r>
              <a:rPr lang="tr-TR" sz="1950" b="1" i="0">
                <a:solidFill>
                  <a:srgbClr val="FCC021"/>
                </a:solidFill>
                <a:latin typeface="Calibri"/>
              </a:rPr>
              <a:t>c)  </a:t>
            </a:r>
            <a:r>
              <a:rPr lang="tr-TR" sz="1950" b="0" i="0">
                <a:solidFill>
                  <a:srgbClr val="FFFFFF"/>
                </a:solidFill>
                <a:latin typeface="Calibri"/>
              </a:rPr>
              <a:t>Afetlerle mücadelede iyi uygulama örnekleri hakkında elde ettiği bilgileri düzenler.</a:t>
            </a:r>
          </a:p>
          <a:p>
            <a:pPr algn="l" marL="301551" indent="-301551">
              <a:spcBef>
                <a:spcPts val="0"/>
              </a:spcBef>
              <a:spcAft>
                <a:spcPts val="487"/>
              </a:spcAft>
            </a:pPr>
            <a:r>
              <a:rPr lang="tr-TR" sz="1950" b="1" i="0">
                <a:solidFill>
                  <a:srgbClr val="FCC021"/>
                </a:solidFill>
                <a:latin typeface="Calibri"/>
              </a:rPr>
              <a:t>ç)  </a:t>
            </a:r>
            <a:r>
              <a:rPr lang="tr-TR" sz="1950" b="0" i="0">
                <a:solidFill>
                  <a:srgbClr val="FFFFFF"/>
                </a:solidFill>
                <a:latin typeface="Calibri"/>
              </a:rPr>
              <a:t>Afetlerle mücadelede iyi uygulama örnekleri hakkında düzenlediği bilgileri çözümler.</a:t>
            </a:r>
          </a:p>
          <a:p>
            <a:pPr algn="l" marL="331683" indent="-331683">
              <a:spcBef>
                <a:spcPts val="0"/>
              </a:spcBef>
              <a:spcAft>
                <a:spcPts val="0"/>
              </a:spcAft>
            </a:pPr>
            <a:r>
              <a:rPr lang="tr-TR" sz="1950" b="1" i="0">
                <a:solidFill>
                  <a:srgbClr val="FCC021"/>
                </a:solidFill>
                <a:latin typeface="Calibri"/>
              </a:rPr>
              <a:t>d)  </a:t>
            </a:r>
            <a:r>
              <a:rPr lang="tr-TR" sz="1950" b="0" i="0">
                <a:solidFill>
                  <a:srgbClr val="FFFFFF"/>
                </a:solidFill>
                <a:latin typeface="Calibri"/>
              </a:rPr>
              <a:t>Afetle mücadelede iyi uygulama örneklerine ilişkin çözümlediği bilgilerden çıkardığı sonuçları paylaşır.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6. Ünite: Afetler ve Sürdürülebilir Çevre</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40 / 254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26.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Bir şiir, bir deprem</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Erzincan · s. 174</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Öncesi · esnası · sonrası</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Afet yönetimi · s. 174</a:t>
            </a:r>
          </a:p>
        </p:txBody>
      </p:sp>
      <p:sp>
        <p:nvSpPr>
          <p:cNvPr id="13" name="Oval 12"/>
          <p:cNvSpPr/>
          <p:nvPr/>
        </p:nvSpPr>
        <p:spPr>
          <a:xfrm>
            <a:off x="5711798"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İki iyi uygulama</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Gaziantep · Potenza · s. 175-177</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Grup etkinliği</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Poster / afiş · s. 178</a:t>
            </a:r>
          </a:p>
        </p:txBody>
      </p:sp>
      <p:sp>
        <p:nvSpPr>
          <p:cNvPr id="19" name="Oval 18"/>
          <p:cNvSpPr/>
          <p:nvPr/>
        </p:nvSpPr>
        <p:spPr>
          <a:xfrm>
            <a:off x="10266606"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Paylaş, değerlendir</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Galeri · öz değerlendirme · s. 179</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41 / 254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“Erzincan”</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OKUYALIM · 9 dk</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868680"/>
          </a:xfrm>
          <a:prstGeom prst="rect">
            <a:avLst/>
          </a:prstGeom>
          <a:solidFill>
            <a:srgbClr val="A43E2A"/>
          </a:solidFill>
          <a:ln>
            <a:noFill/>
          </a:ln>
          <a:effectLst/>
        </p:spPr>
        <p:txBody>
          <a:bodyPr rtlCol="0" anchor="ctr"/>
          <a:lstStyle/>
          <a:p/>
        </p:txBody>
      </p:sp>
      <p:sp>
        <p:nvSpPr>
          <p:cNvPr id="8" name="TextBox 7"/>
          <p:cNvSpPr txBox="1"/>
          <p:nvPr/>
        </p:nvSpPr>
        <p:spPr>
          <a:xfrm>
            <a:off x="777240" y="1243584"/>
            <a:ext cx="10774375" cy="868680"/>
          </a:xfrm>
          <a:prstGeom prst="rect">
            <a:avLst/>
          </a:prstGeom>
          <a:noFill/>
        </p:spPr>
        <p:txBody>
          <a:bodyPr wrap="square" anchor="ctr" lIns="73152" rIns="73152" tIns="36576" bIns="36576">
            <a:noAutofit/>
          </a:bodyPr>
          <a:lstStyle/>
          <a:p>
            <a:pPr algn="l">
              <a:spcBef>
                <a:spcPts val="0"/>
              </a:spcBef>
              <a:spcAft>
                <a:spcPts val="0"/>
              </a:spcAft>
            </a:pPr>
            <a:r>
              <a:rPr lang="tr-TR" sz="1700" b="0" i="0">
                <a:solidFill>
                  <a:srgbClr val="262626"/>
                </a:solidFill>
                <a:latin typeface="Calibri"/>
              </a:rPr>
              <a:t>Zaralı Halil Söyler'in 1939 yılında Erzincan'da magnitüdü 7,9 büyüklüğünde olan depremin etkilerini ifade eden ve sonrasında bir halk türküsü hâline gelen Erzincan şiirini okuyunuz ve aşağıdaki soruları cevaplayınız.</a:t>
            </a:r>
          </a:p>
        </p:txBody>
      </p:sp>
      <p:sp>
        <p:nvSpPr>
          <p:cNvPr id="9" name="Rounded Rectangle 8"/>
          <p:cNvSpPr/>
          <p:nvPr/>
        </p:nvSpPr>
        <p:spPr>
          <a:xfrm>
            <a:off x="502920" y="2221992"/>
            <a:ext cx="3246120" cy="178308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200"/>
              </a:spcAft>
            </a:pPr>
            <a:r>
              <a:rPr lang="tr-TR" sz="1600" b="0" i="1">
                <a:solidFill>
                  <a:srgbClr val="262626"/>
                </a:solidFill>
                <a:latin typeface="Calibri"/>
              </a:rPr>
              <a:t>Kan ağlıyor Erzincan’ın dağları</a:t>
            </a:r>
          </a:p>
          <a:p>
            <a:pPr algn="l">
              <a:spcBef>
                <a:spcPts val="0"/>
              </a:spcBef>
              <a:spcAft>
                <a:spcPts val="200"/>
              </a:spcAft>
            </a:pPr>
            <a:r>
              <a:rPr lang="tr-TR" sz="1600" b="0" i="1">
                <a:solidFill>
                  <a:srgbClr val="262626"/>
                </a:solidFill>
                <a:latin typeface="Calibri"/>
              </a:rPr>
              <a:t>Viran kaldı mor sümbüllü bağları</a:t>
            </a:r>
          </a:p>
          <a:p>
            <a:pPr algn="l">
              <a:spcBef>
                <a:spcPts val="0"/>
              </a:spcBef>
              <a:spcAft>
                <a:spcPts val="200"/>
              </a:spcAft>
            </a:pPr>
            <a:r>
              <a:rPr lang="tr-TR" sz="1600" b="0" i="1">
                <a:solidFill>
                  <a:srgbClr val="262626"/>
                </a:solidFill>
                <a:latin typeface="Calibri"/>
              </a:rPr>
              <a:t>Sivas’a geliyor kalan sağları</a:t>
            </a:r>
          </a:p>
          <a:p>
            <a:pPr algn="l">
              <a:spcBef>
                <a:spcPts val="0"/>
              </a:spcBef>
              <a:spcAft>
                <a:spcPts val="0"/>
              </a:spcAft>
            </a:pPr>
            <a:r>
              <a:rPr lang="tr-TR" sz="1600" b="0" i="1">
                <a:solidFill>
                  <a:srgbClr val="262626"/>
                </a:solidFill>
                <a:latin typeface="Calibri"/>
              </a:rPr>
              <a:t>Şikâyetim kimden kime ne diyem.</a:t>
            </a:r>
          </a:p>
        </p:txBody>
      </p:sp>
      <p:sp>
        <p:nvSpPr>
          <p:cNvPr id="10" name="Rounded Rectangle 9"/>
          <p:cNvSpPr/>
          <p:nvPr/>
        </p:nvSpPr>
        <p:spPr>
          <a:xfrm>
            <a:off x="3886200" y="2221992"/>
            <a:ext cx="3246120" cy="178308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200"/>
              </a:spcAft>
            </a:pPr>
            <a:r>
              <a:rPr lang="tr-TR" sz="1600" b="0" i="1">
                <a:solidFill>
                  <a:srgbClr val="262626"/>
                </a:solidFill>
                <a:latin typeface="Calibri"/>
              </a:rPr>
              <a:t>Niksar’da kalmadı bir dikili taş</a:t>
            </a:r>
          </a:p>
          <a:p>
            <a:pPr algn="l">
              <a:spcBef>
                <a:spcPts val="0"/>
              </a:spcBef>
              <a:spcAft>
                <a:spcPts val="200"/>
              </a:spcAft>
            </a:pPr>
            <a:r>
              <a:rPr lang="tr-TR" sz="1600" b="0" i="1">
                <a:solidFill>
                  <a:srgbClr val="262626"/>
                </a:solidFill>
                <a:latin typeface="Calibri"/>
              </a:rPr>
              <a:t>Erbaa’yı sormayın döker kanlı yaş</a:t>
            </a:r>
          </a:p>
          <a:p>
            <a:pPr algn="l">
              <a:spcBef>
                <a:spcPts val="0"/>
              </a:spcBef>
              <a:spcAft>
                <a:spcPts val="200"/>
              </a:spcAft>
            </a:pPr>
            <a:r>
              <a:rPr lang="tr-TR" sz="1600" b="0" i="1">
                <a:solidFill>
                  <a:srgbClr val="262626"/>
                </a:solidFill>
                <a:latin typeface="Calibri"/>
              </a:rPr>
              <a:t>Tokat’ta geçirdim kanlı bir savaş</a:t>
            </a:r>
          </a:p>
          <a:p>
            <a:pPr algn="l">
              <a:spcBef>
                <a:spcPts val="0"/>
              </a:spcBef>
              <a:spcAft>
                <a:spcPts val="0"/>
              </a:spcAft>
            </a:pPr>
            <a:r>
              <a:rPr lang="tr-TR" sz="1600" b="0" i="1">
                <a:solidFill>
                  <a:srgbClr val="262626"/>
                </a:solidFill>
                <a:latin typeface="Calibri"/>
              </a:rPr>
              <a:t>Şikâyetim kimden kime ne diyem.</a:t>
            </a:r>
          </a:p>
        </p:txBody>
      </p:sp>
      <p:sp>
        <p:nvSpPr>
          <p:cNvPr id="11" name="Rounded Rectangle 10"/>
          <p:cNvSpPr/>
          <p:nvPr/>
        </p:nvSpPr>
        <p:spPr>
          <a:xfrm>
            <a:off x="502920" y="4096511"/>
            <a:ext cx="3246120" cy="178308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200"/>
              </a:spcAft>
            </a:pPr>
            <a:r>
              <a:rPr lang="tr-TR" sz="1600" b="0" i="1">
                <a:solidFill>
                  <a:srgbClr val="262626"/>
                </a:solidFill>
                <a:latin typeface="Calibri"/>
              </a:rPr>
              <a:t>Karahisar, Koyulhisar hep viran oldu</a:t>
            </a:r>
          </a:p>
          <a:p>
            <a:pPr algn="l">
              <a:spcBef>
                <a:spcPts val="0"/>
              </a:spcBef>
              <a:spcAft>
                <a:spcPts val="200"/>
              </a:spcAft>
            </a:pPr>
            <a:r>
              <a:rPr lang="tr-TR" sz="1600" b="0" i="1">
                <a:solidFill>
                  <a:srgbClr val="262626"/>
                </a:solidFill>
                <a:latin typeface="Calibri"/>
              </a:rPr>
              <a:t>Gül yüzlü yavrular sarardı soldu</a:t>
            </a:r>
          </a:p>
          <a:p>
            <a:pPr algn="l">
              <a:spcBef>
                <a:spcPts val="0"/>
              </a:spcBef>
              <a:spcAft>
                <a:spcPts val="200"/>
              </a:spcAft>
            </a:pPr>
            <a:r>
              <a:rPr lang="tr-TR" sz="1600" b="0" i="1">
                <a:solidFill>
                  <a:srgbClr val="262626"/>
                </a:solidFill>
                <a:latin typeface="Calibri"/>
              </a:rPr>
              <a:t>Bize ne olduysa Mevlâ’dan oldu</a:t>
            </a:r>
          </a:p>
          <a:p>
            <a:pPr algn="l">
              <a:spcBef>
                <a:spcPts val="0"/>
              </a:spcBef>
              <a:spcAft>
                <a:spcPts val="0"/>
              </a:spcAft>
            </a:pPr>
            <a:r>
              <a:rPr lang="tr-TR" sz="1600" b="0" i="1">
                <a:solidFill>
                  <a:srgbClr val="262626"/>
                </a:solidFill>
                <a:latin typeface="Calibri"/>
              </a:rPr>
              <a:t>Şikâyetim kimden kime ne diyem.</a:t>
            </a:r>
          </a:p>
        </p:txBody>
      </p:sp>
      <p:sp>
        <p:nvSpPr>
          <p:cNvPr id="12" name="Rounded Rectangle 11"/>
          <p:cNvSpPr/>
          <p:nvPr/>
        </p:nvSpPr>
        <p:spPr>
          <a:xfrm>
            <a:off x="3886200" y="4096511"/>
            <a:ext cx="3246120" cy="178308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200"/>
              </a:spcAft>
            </a:pPr>
            <a:r>
              <a:rPr lang="tr-TR" sz="1600" b="0" i="1">
                <a:solidFill>
                  <a:srgbClr val="262626"/>
                </a:solidFill>
                <a:latin typeface="Calibri"/>
              </a:rPr>
              <a:t>Ben gelişin mamur idi o bağlar</a:t>
            </a:r>
          </a:p>
          <a:p>
            <a:pPr algn="l">
              <a:spcBef>
                <a:spcPts val="0"/>
              </a:spcBef>
              <a:spcAft>
                <a:spcPts val="200"/>
              </a:spcAft>
            </a:pPr>
            <a:r>
              <a:rPr lang="tr-TR" sz="1600" b="0" i="1">
                <a:solidFill>
                  <a:srgbClr val="262626"/>
                </a:solidFill>
                <a:latin typeface="Calibri"/>
              </a:rPr>
              <a:t>Yavrusunu yitirmiş analar ağlar</a:t>
            </a:r>
          </a:p>
          <a:p>
            <a:pPr algn="l">
              <a:spcBef>
                <a:spcPts val="0"/>
              </a:spcBef>
              <a:spcAft>
                <a:spcPts val="200"/>
              </a:spcAft>
            </a:pPr>
            <a:r>
              <a:rPr lang="tr-TR" sz="1600" b="0" i="1">
                <a:solidFill>
                  <a:srgbClr val="262626"/>
                </a:solidFill>
                <a:latin typeface="Calibri"/>
              </a:rPr>
              <a:t>Alların yerine karalar bağlar</a:t>
            </a:r>
          </a:p>
          <a:p>
            <a:pPr algn="l">
              <a:spcBef>
                <a:spcPts val="0"/>
              </a:spcBef>
              <a:spcAft>
                <a:spcPts val="0"/>
              </a:spcAft>
            </a:pPr>
            <a:r>
              <a:rPr lang="tr-TR" sz="1600" b="0" i="1">
                <a:solidFill>
                  <a:srgbClr val="262626"/>
                </a:solidFill>
                <a:latin typeface="Calibri"/>
              </a:rPr>
              <a:t>Şikâyetim kimden kime ne diyem.</a:t>
            </a:r>
          </a:p>
        </p:txBody>
      </p:sp>
      <p:sp>
        <p:nvSpPr>
          <p:cNvPr id="13" name="TextBox 12"/>
          <p:cNvSpPr txBox="1"/>
          <p:nvPr/>
        </p:nvSpPr>
        <p:spPr>
          <a:xfrm>
            <a:off x="502920" y="5989320"/>
            <a:ext cx="6629400" cy="292608"/>
          </a:xfrm>
          <a:prstGeom prst="rect">
            <a:avLst/>
          </a:prstGeom>
          <a:noFill/>
        </p:spPr>
        <p:txBody>
          <a:bodyPr wrap="square" anchor="t" lIns="73152" rIns="73152" tIns="36576" bIns="36576">
            <a:noAutofit/>
          </a:bodyPr>
          <a:lstStyle/>
          <a:p>
            <a:pPr algn="r">
              <a:spcBef>
                <a:spcPts val="0"/>
              </a:spcBef>
              <a:spcAft>
                <a:spcPts val="0"/>
              </a:spcAft>
            </a:pPr>
            <a:r>
              <a:rPr lang="tr-TR" sz="1400" b="1" i="0">
                <a:solidFill>
                  <a:srgbClr val="A43E2A"/>
                </a:solidFill>
                <a:latin typeface="Calibri"/>
              </a:rPr>
              <a:t>Zaralı Halil SÖYLER</a:t>
            </a:r>
          </a:p>
        </p:txBody>
      </p:sp>
      <p:pic>
        <p:nvPicPr>
          <p:cNvPr id="14" name="Picture 13" descr="h26_erzincan_s174.jpg"/>
          <p:cNvPicPr>
            <a:picLocks noChangeAspect="1"/>
          </p:cNvPicPr>
          <p:nvPr/>
        </p:nvPicPr>
        <p:blipFill>
          <a:blip r:embed="rId3"/>
          <a:stretch>
            <a:fillRect/>
          </a:stretch>
        </p:blipFill>
        <p:spPr>
          <a:xfrm>
            <a:off x="7360920" y="2221992"/>
            <a:ext cx="4327855" cy="3154525"/>
          </a:xfrm>
          <a:prstGeom prst="rect">
            <a:avLst/>
          </a:prstGeom>
          <a:ln w="9525">
            <a:solidFill>
              <a:srgbClr val="D9D9D9"/>
            </a:solidFill>
          </a:ln>
        </p:spPr>
      </p:pic>
      <p:sp>
        <p:nvSpPr>
          <p:cNvPr id="15" name="TextBox 14"/>
          <p:cNvSpPr txBox="1"/>
          <p:nvPr/>
        </p:nvSpPr>
        <p:spPr>
          <a:xfrm>
            <a:off x="7360920" y="5403949"/>
            <a:ext cx="4327855" cy="32004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767676"/>
                </a:solidFill>
                <a:latin typeface="Calibri"/>
              </a:rPr>
              <a:t>Kitap s. 174</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42 / 254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Erzincan: 1-2. sorular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GÖNÜLLÜ</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1. Okuduğunuz şiir sizde hangi duyguları uyandırdı?   2. Erzincan ve çevresinde etkili olan bu depremde yöre insanı hangi duyguları yaşamış olabilir?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43 / 254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Erzincan: 1-2. sorular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Okuduğunuz şiir sizde hangi duyguları uyandırdı?   2. Erzincan ve çevresinde etkili olan bu depremde yöre insanı hangi duyguları yaşamış olabilir?</a:t>
            </a:r>
          </a:p>
        </p:txBody>
      </p:sp>
      <p:sp>
        <p:nvSpPr>
          <p:cNvPr id="7" name="Rounded Rectangle 6"/>
          <p:cNvSpPr/>
          <p:nvPr/>
        </p:nvSpPr>
        <p:spPr>
          <a:xfrm>
            <a:off x="502920" y="2313432"/>
            <a:ext cx="11185855" cy="38862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313432"/>
            <a:ext cx="109728" cy="3886200"/>
          </a:xfrm>
          <a:prstGeom prst="rect">
            <a:avLst/>
          </a:prstGeom>
          <a:solidFill>
            <a:srgbClr val="2E7D32"/>
          </a:solidFill>
          <a:ln>
            <a:noFill/>
          </a:ln>
          <a:effectLst/>
        </p:spPr>
        <p:txBody>
          <a:bodyPr rtlCol="0" anchor="ctr"/>
          <a:lstStyle/>
          <a:p/>
        </p:txBody>
      </p:sp>
      <p:sp>
        <p:nvSpPr>
          <p:cNvPr id="9" name="TextBox 8"/>
          <p:cNvSpPr txBox="1"/>
          <p:nvPr/>
        </p:nvSpPr>
        <p:spPr>
          <a:xfrm>
            <a:off x="731520" y="2368296"/>
            <a:ext cx="10865815" cy="377647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1) Kişisel cevap: üzüntü, acıma, çaresizlik, kayıp acısı… Her duygu saygıyla dinlenir; paylaşmak istemeyen zorlanmaz.</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2) Şiirin dizelerinden: yakınını yitirmenin acısı (“Yavrusunu yitirmiş analar ağlar”), yurdunun yıkılması (“Viran kaldı mor sümbüllü bağları”), göç ve yersiz yurtsuz kalma (“Sivas’a geliyor kalan sağları”), derdini anlatacak kimse bulamama (“Şikâyetim kimden kime ne diyem.”).</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44 / 254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Erzincan: 3-4. sorular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3. Afete maruz kalmış kişilerin duygularını anlamaya ve yardımcı olmaya yönelik bireysel ve toplumsal anlamda neler yapılabilir?   4. Geçmişten günümüze yaşanan afetler göz önünde bulundurulduğunda ülkelerin afet riski taşıyan olaylara karşı hazırlıklarında ne gibi eksiklikler gözlemektesiniz?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45 / 254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Erzincan: 3-4. sorular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3. Afete maruz kalmış kişilerin duygularını anlamaya ve yardımcı olmaya yönelik bireysel ve toplumsal anlamda neler yapılabilir?   4. Geçmişten günümüze yaşanan afetler göz önünde bulundurulduğunda ülkelerin afet riski taşıyan olaylara karşı hazırlıklarında ne gibi eksiklikler gözlemektesiniz?</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3) Bireysel: dinlemek ve empati kurmak, yargılamamak, resmî kurumların yardım çalışmalarına katılmak. Toplumsal: barınma, beslenme, sağlık ve eğitim desteği; afet sonrası müdahale ve iyileştirme çalışmaları (s. 174).</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4) Kitaptaki örneklerden: depreme dayanıksız yapılar (Bem'de binaların yaklaşık %80'i yıkıldı), risk alanlarına yerleşme (Petropolis'te yamaç mahalleleri), akarsu yataklarına imar, erken uyarı, tahliye ve halkın eğitimi eksikliği (s. 171-173).</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46 / 254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Afetler beşerî ortamı da doğal ortamı da etkiler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6.1</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97280"/>
          </a:xfrm>
          <a:prstGeom prst="rect">
            <a:avLst/>
          </a:prstGeom>
          <a:solidFill>
            <a:srgbClr val="A43E2A"/>
          </a:solidFill>
          <a:ln>
            <a:noFill/>
          </a:ln>
          <a:effectLst/>
        </p:spPr>
        <p:txBody>
          <a:bodyPr rtlCol="0" anchor="ctr"/>
          <a:lstStyle/>
          <a:p/>
        </p:txBody>
      </p:sp>
      <p:sp>
        <p:nvSpPr>
          <p:cNvPr id="8" name="TextBox 7"/>
          <p:cNvSpPr txBox="1"/>
          <p:nvPr/>
        </p:nvSpPr>
        <p:spPr>
          <a:xfrm>
            <a:off x="777240" y="1261872"/>
            <a:ext cx="10774375" cy="10972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İnsan, geçmişten günümüze doğal süreçlerin ve beşerî faaliyetlerin etkisiyle oluşan çok sayıda afete maruz kalmıştır.</a:t>
            </a:r>
          </a:p>
        </p:txBody>
      </p:sp>
      <p:sp>
        <p:nvSpPr>
          <p:cNvPr id="9" name="Rounded Rectangle 8"/>
          <p:cNvSpPr/>
          <p:nvPr/>
        </p:nvSpPr>
        <p:spPr>
          <a:xfrm>
            <a:off x="502920" y="2542032"/>
            <a:ext cx="5455767" cy="219456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542032"/>
            <a:ext cx="5455767" cy="530352"/>
          </a:xfrm>
          <a:prstGeom prst="roundRect">
            <a:avLst>
              <a:gd name="adj" fmla="val 25000"/>
            </a:avLst>
          </a:prstGeom>
          <a:solidFill>
            <a:srgbClr val="4F4F4F"/>
          </a:solidFill>
          <a:ln>
            <a:noFill/>
          </a:ln>
          <a:effectLst/>
        </p:spPr>
        <p:txBody>
          <a:bodyPr rtlCol="0" anchor="ctr"/>
          <a:lstStyle/>
          <a:p/>
        </p:txBody>
      </p:sp>
      <p:sp>
        <p:nvSpPr>
          <p:cNvPr id="11" name="Rectangle 10"/>
          <p:cNvSpPr/>
          <p:nvPr/>
        </p:nvSpPr>
        <p:spPr>
          <a:xfrm>
            <a:off x="502920" y="2807208"/>
            <a:ext cx="5455767" cy="265176"/>
          </a:xfrm>
          <a:prstGeom prst="rect">
            <a:avLst/>
          </a:prstGeom>
          <a:solidFill>
            <a:srgbClr val="4F4F4F"/>
          </a:solidFill>
          <a:ln>
            <a:noFill/>
          </a:ln>
          <a:effectLst/>
        </p:spPr>
        <p:txBody>
          <a:bodyPr rtlCol="0" anchor="ctr"/>
          <a:lstStyle/>
          <a:p/>
        </p:txBody>
      </p:sp>
      <p:sp>
        <p:nvSpPr>
          <p:cNvPr id="12" name="TextBox 11"/>
          <p:cNvSpPr txBox="1"/>
          <p:nvPr/>
        </p:nvSpPr>
        <p:spPr>
          <a:xfrm>
            <a:off x="594360" y="254203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Beşerî ortam</a:t>
            </a:r>
          </a:p>
        </p:txBody>
      </p:sp>
      <p:sp>
        <p:nvSpPr>
          <p:cNvPr id="13" name="TextBox 12"/>
          <p:cNvSpPr txBox="1"/>
          <p:nvPr/>
        </p:nvSpPr>
        <p:spPr>
          <a:xfrm>
            <a:off x="612648" y="3145536"/>
            <a:ext cx="5236311" cy="15179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Afetler; şehirler, yollar, sanayi tesisleri başta olmak üzere beşerî ortamda ciddi zararlara neden olduğu gibi …</a:t>
            </a:r>
          </a:p>
        </p:txBody>
      </p:sp>
      <p:sp>
        <p:nvSpPr>
          <p:cNvPr id="14" name="Rounded Rectangle 13"/>
          <p:cNvSpPr/>
          <p:nvPr/>
        </p:nvSpPr>
        <p:spPr>
          <a:xfrm>
            <a:off x="6233007" y="2542032"/>
            <a:ext cx="5455767" cy="219456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6233007" y="2542032"/>
            <a:ext cx="5455767" cy="530352"/>
          </a:xfrm>
          <a:prstGeom prst="roundRect">
            <a:avLst>
              <a:gd name="adj" fmla="val 25000"/>
            </a:avLst>
          </a:prstGeom>
          <a:solidFill>
            <a:srgbClr val="3D8B3D"/>
          </a:solidFill>
          <a:ln>
            <a:noFill/>
          </a:ln>
          <a:effectLst/>
        </p:spPr>
        <p:txBody>
          <a:bodyPr rtlCol="0" anchor="ctr"/>
          <a:lstStyle/>
          <a:p/>
        </p:txBody>
      </p:sp>
      <p:sp>
        <p:nvSpPr>
          <p:cNvPr id="16" name="Rectangle 15"/>
          <p:cNvSpPr/>
          <p:nvPr/>
        </p:nvSpPr>
        <p:spPr>
          <a:xfrm>
            <a:off x="6233007" y="2807208"/>
            <a:ext cx="5455767" cy="265176"/>
          </a:xfrm>
          <a:prstGeom prst="rect">
            <a:avLst/>
          </a:prstGeom>
          <a:solidFill>
            <a:srgbClr val="3D8B3D"/>
          </a:solidFill>
          <a:ln>
            <a:noFill/>
          </a:ln>
          <a:effectLst/>
        </p:spPr>
        <p:txBody>
          <a:bodyPr rtlCol="0" anchor="ctr"/>
          <a:lstStyle/>
          <a:p/>
        </p:txBody>
      </p:sp>
      <p:sp>
        <p:nvSpPr>
          <p:cNvPr id="17" name="TextBox 16"/>
          <p:cNvSpPr txBox="1"/>
          <p:nvPr/>
        </p:nvSpPr>
        <p:spPr>
          <a:xfrm>
            <a:off x="6324447" y="254203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Doğal ortam: YEŞİL VATAN</a:t>
            </a:r>
          </a:p>
        </p:txBody>
      </p:sp>
      <p:sp>
        <p:nvSpPr>
          <p:cNvPr id="18" name="TextBox 17"/>
          <p:cNvSpPr txBox="1"/>
          <p:nvPr/>
        </p:nvSpPr>
        <p:spPr>
          <a:xfrm>
            <a:off x="6342735" y="3145536"/>
            <a:ext cx="5236311" cy="15179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bitki ve hayvan varlığının büyük kısmını barındıran ve yeşil vatan olarak adlandırılan doğal ortamda da büyük zararlara yol açabilmektedir.</a:t>
            </a:r>
          </a:p>
        </p:txBody>
      </p:sp>
      <p:sp>
        <p:nvSpPr>
          <p:cNvPr id="19" name="Rounded Rectangle 18"/>
          <p:cNvSpPr/>
          <p:nvPr/>
        </p:nvSpPr>
        <p:spPr>
          <a:xfrm>
            <a:off x="502920" y="4919471"/>
            <a:ext cx="11185855" cy="1325880"/>
          </a:xfrm>
          <a:prstGeom prst="roundRect">
            <a:avLst>
              <a:gd name="adj" fmla="val 8000"/>
            </a:avLst>
          </a:prstGeom>
          <a:solidFill>
            <a:srgbClr val="F0F0F0"/>
          </a:solidFill>
          <a:ln>
            <a:noFill/>
          </a:ln>
          <a:effectLst/>
        </p:spPr>
        <p:txBody>
          <a:bodyPr rtlCol="0" anchor="ctr"/>
          <a:lstStyle/>
          <a:p/>
        </p:txBody>
      </p:sp>
      <p:sp>
        <p:nvSpPr>
          <p:cNvPr id="20" name="Rectangle 19"/>
          <p:cNvSpPr/>
          <p:nvPr/>
        </p:nvSpPr>
        <p:spPr>
          <a:xfrm>
            <a:off x="502920" y="4919471"/>
            <a:ext cx="118872" cy="1325880"/>
          </a:xfrm>
          <a:prstGeom prst="rect">
            <a:avLst/>
          </a:prstGeom>
          <a:solidFill>
            <a:srgbClr val="4F4F4F"/>
          </a:solidFill>
          <a:ln>
            <a:noFill/>
          </a:ln>
          <a:effectLst/>
        </p:spPr>
        <p:txBody>
          <a:bodyPr rtlCol="0" anchor="ctr"/>
          <a:lstStyle/>
          <a:p/>
        </p:txBody>
      </p:sp>
      <p:sp>
        <p:nvSpPr>
          <p:cNvPr id="21" name="TextBox 20"/>
          <p:cNvSpPr txBox="1"/>
          <p:nvPr/>
        </p:nvSpPr>
        <p:spPr>
          <a:xfrm>
            <a:off x="777240" y="4919471"/>
            <a:ext cx="10774375" cy="13258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Ülkeler, afet esnasında ortaya çıkan olumsuz etkilerin yaşanmaması ya da en aza indirilebilmesi amacıyla afet yönetim sistemleri oluşturmuştur.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47 / 254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 yönetim sistemi: öncesi · esnası · sonrası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6.1</a:t>
            </a:r>
          </a:p>
        </p:txBody>
      </p:sp>
      <p:sp>
        <p:nvSpPr>
          <p:cNvPr id="6" name="Rounded Rectangle 5"/>
          <p:cNvSpPr/>
          <p:nvPr/>
        </p:nvSpPr>
        <p:spPr>
          <a:xfrm>
            <a:off x="502920" y="1261872"/>
            <a:ext cx="3576218" cy="640080"/>
          </a:xfrm>
          <a:prstGeom prst="roundRect">
            <a:avLst>
              <a:gd name="adj" fmla="val 25000"/>
            </a:avLst>
          </a:prstGeom>
          <a:solidFill>
            <a:srgbClr val="2C5F9E"/>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AFET ÖNCESİ</a:t>
            </a:r>
          </a:p>
        </p:txBody>
      </p:sp>
      <p:sp>
        <p:nvSpPr>
          <p:cNvPr id="7" name="Rounded Rectangle 6"/>
          <p:cNvSpPr/>
          <p:nvPr/>
        </p:nvSpPr>
        <p:spPr>
          <a:xfrm>
            <a:off x="502920" y="2039112"/>
            <a:ext cx="3576218" cy="132588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600"/>
              </a:spcAft>
            </a:pPr>
            <a:r>
              <a:rPr lang="tr-TR" sz="2400" b="1" i="0">
                <a:solidFill>
                  <a:srgbClr val="2C5F9E"/>
                </a:solidFill>
                <a:latin typeface="Calibri"/>
              </a:rPr>
              <a:t>risk ve zarar azaltma</a:t>
            </a:r>
          </a:p>
          <a:p>
            <a:pPr algn="ctr">
              <a:spcBef>
                <a:spcPts val="0"/>
              </a:spcBef>
              <a:spcAft>
                <a:spcPts val="0"/>
              </a:spcAft>
            </a:pPr>
            <a:r>
              <a:rPr lang="tr-TR" sz="2400" b="1" i="0">
                <a:solidFill>
                  <a:srgbClr val="2C5F9E"/>
                </a:solidFill>
                <a:latin typeface="Calibri"/>
              </a:rPr>
              <a:t>hazırlık</a:t>
            </a:r>
          </a:p>
        </p:txBody>
      </p:sp>
      <p:sp>
        <p:nvSpPr>
          <p:cNvPr id="8" name="Right Arrow 7"/>
          <p:cNvSpPr/>
          <p:nvPr/>
        </p:nvSpPr>
        <p:spPr>
          <a:xfrm>
            <a:off x="4106570" y="2496312"/>
            <a:ext cx="182880" cy="411480"/>
          </a:xfrm>
          <a:prstGeom prst="rightArrow">
            <a:avLst/>
          </a:prstGeom>
          <a:solidFill>
            <a:srgbClr val="FCC021"/>
          </a:solidFill>
          <a:ln>
            <a:noFill/>
          </a:ln>
          <a:effectLst/>
        </p:spPr>
        <p:txBody>
          <a:bodyPr rtlCol="0" anchor="ctr"/>
          <a:lstStyle/>
          <a:p/>
        </p:txBody>
      </p:sp>
      <p:sp>
        <p:nvSpPr>
          <p:cNvPr id="9" name="Rounded Rectangle 8"/>
          <p:cNvSpPr/>
          <p:nvPr/>
        </p:nvSpPr>
        <p:spPr>
          <a:xfrm>
            <a:off x="4307738" y="1261872"/>
            <a:ext cx="3576218" cy="640080"/>
          </a:xfrm>
          <a:prstGeom prst="roundRect">
            <a:avLst>
              <a:gd name="adj" fmla="val 25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AFET ESNASI</a:t>
            </a:r>
          </a:p>
        </p:txBody>
      </p:sp>
      <p:sp>
        <p:nvSpPr>
          <p:cNvPr id="10" name="Rounded Rectangle 9"/>
          <p:cNvSpPr/>
          <p:nvPr/>
        </p:nvSpPr>
        <p:spPr>
          <a:xfrm>
            <a:off x="4307738" y="2039112"/>
            <a:ext cx="3576218" cy="132588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C0392B"/>
                </a:solidFill>
                <a:latin typeface="Calibri"/>
              </a:rPr>
              <a:t>müdahale</a:t>
            </a:r>
          </a:p>
        </p:txBody>
      </p:sp>
      <p:sp>
        <p:nvSpPr>
          <p:cNvPr id="11" name="Right Arrow 10"/>
          <p:cNvSpPr/>
          <p:nvPr/>
        </p:nvSpPr>
        <p:spPr>
          <a:xfrm>
            <a:off x="7911388" y="2496312"/>
            <a:ext cx="182880" cy="411480"/>
          </a:xfrm>
          <a:prstGeom prst="rightArrow">
            <a:avLst/>
          </a:prstGeom>
          <a:solidFill>
            <a:srgbClr val="FCC021"/>
          </a:solidFill>
          <a:ln>
            <a:noFill/>
          </a:ln>
          <a:effectLst/>
        </p:spPr>
        <p:txBody>
          <a:bodyPr rtlCol="0" anchor="ctr"/>
          <a:lstStyle/>
          <a:p/>
        </p:txBody>
      </p:sp>
      <p:sp>
        <p:nvSpPr>
          <p:cNvPr id="12" name="Rounded Rectangle 11"/>
          <p:cNvSpPr/>
          <p:nvPr/>
        </p:nvSpPr>
        <p:spPr>
          <a:xfrm>
            <a:off x="8112556" y="1261872"/>
            <a:ext cx="3576218" cy="640080"/>
          </a:xfrm>
          <a:prstGeom prst="roundRect">
            <a:avLst>
              <a:gd name="adj" fmla="val 25000"/>
            </a:avLst>
          </a:prstGeom>
          <a:solidFill>
            <a:srgbClr val="B8862B"/>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AFET SONRASI</a:t>
            </a:r>
          </a:p>
        </p:txBody>
      </p:sp>
      <p:sp>
        <p:nvSpPr>
          <p:cNvPr id="13" name="Rounded Rectangle 12"/>
          <p:cNvSpPr/>
          <p:nvPr/>
        </p:nvSpPr>
        <p:spPr>
          <a:xfrm>
            <a:off x="8112556" y="2039112"/>
            <a:ext cx="3576218" cy="132588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B8862B"/>
                </a:solidFill>
                <a:latin typeface="Calibri"/>
              </a:rPr>
              <a:t>iyileştirme</a:t>
            </a:r>
          </a:p>
        </p:txBody>
      </p:sp>
      <p:sp>
        <p:nvSpPr>
          <p:cNvPr id="14" name="Rounded Rectangle 13"/>
          <p:cNvSpPr/>
          <p:nvPr/>
        </p:nvSpPr>
        <p:spPr>
          <a:xfrm>
            <a:off x="502920" y="3593592"/>
            <a:ext cx="11185855" cy="1188720"/>
          </a:xfrm>
          <a:prstGeom prst="roundRect">
            <a:avLst>
              <a:gd name="adj" fmla="val 8000"/>
            </a:avLst>
          </a:prstGeom>
          <a:solidFill>
            <a:srgbClr val="F0F0F0"/>
          </a:solidFill>
          <a:ln>
            <a:noFill/>
          </a:ln>
          <a:effectLst/>
        </p:spPr>
        <p:txBody>
          <a:bodyPr rtlCol="0" anchor="ctr"/>
          <a:lstStyle/>
          <a:p/>
        </p:txBody>
      </p:sp>
      <p:sp>
        <p:nvSpPr>
          <p:cNvPr id="15" name="Rectangle 14"/>
          <p:cNvSpPr/>
          <p:nvPr/>
        </p:nvSpPr>
        <p:spPr>
          <a:xfrm>
            <a:off x="502920" y="3593592"/>
            <a:ext cx="118872" cy="1188720"/>
          </a:xfrm>
          <a:prstGeom prst="rect">
            <a:avLst/>
          </a:prstGeom>
          <a:solidFill>
            <a:srgbClr val="2C5F9E"/>
          </a:solidFill>
          <a:ln>
            <a:noFill/>
          </a:ln>
          <a:effectLst/>
        </p:spPr>
        <p:txBody>
          <a:bodyPr rtlCol="0" anchor="ctr"/>
          <a:lstStyle/>
          <a:p/>
        </p:txBody>
      </p:sp>
      <p:sp>
        <p:nvSpPr>
          <p:cNvPr id="16" name="TextBox 15"/>
          <p:cNvSpPr txBox="1"/>
          <p:nvPr/>
        </p:nvSpPr>
        <p:spPr>
          <a:xfrm>
            <a:off x="777240" y="3593592"/>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Ülkeler afet öncesinde risk ve zarar azaltma ile hazırlık çalışmalarına odaklanırken afet esnasında ve sonrasında ise müdahale ile iyileştirme çalışmalarına odaklanmıştır.</a:t>
            </a:r>
          </a:p>
        </p:txBody>
      </p:sp>
      <p:sp>
        <p:nvSpPr>
          <p:cNvPr id="17" name="Rounded Rectangle 16"/>
          <p:cNvSpPr/>
          <p:nvPr/>
        </p:nvSpPr>
        <p:spPr>
          <a:xfrm>
            <a:off x="502920" y="4965192"/>
            <a:ext cx="11185855" cy="1280160"/>
          </a:xfrm>
          <a:prstGeom prst="roundRect">
            <a:avLst>
              <a:gd name="adj" fmla="val 8000"/>
            </a:avLst>
          </a:prstGeom>
          <a:solidFill>
            <a:srgbClr val="F0F0F0"/>
          </a:solidFill>
          <a:ln>
            <a:noFill/>
          </a:ln>
          <a:effectLst/>
        </p:spPr>
        <p:txBody>
          <a:bodyPr rtlCol="0" anchor="ctr"/>
          <a:lstStyle/>
          <a:p/>
        </p:txBody>
      </p:sp>
      <p:sp>
        <p:nvSpPr>
          <p:cNvPr id="18" name="Rectangle 17"/>
          <p:cNvSpPr/>
          <p:nvPr/>
        </p:nvSpPr>
        <p:spPr>
          <a:xfrm>
            <a:off x="502920" y="4965192"/>
            <a:ext cx="118872" cy="1280160"/>
          </a:xfrm>
          <a:prstGeom prst="rect">
            <a:avLst/>
          </a:prstGeom>
          <a:solidFill>
            <a:srgbClr val="A43E2A"/>
          </a:solidFill>
          <a:ln>
            <a:noFill/>
          </a:ln>
          <a:effectLst/>
        </p:spPr>
        <p:txBody>
          <a:bodyPr rtlCol="0" anchor="ctr"/>
          <a:lstStyle/>
          <a:p/>
        </p:txBody>
      </p:sp>
      <p:sp>
        <p:nvSpPr>
          <p:cNvPr id="19" name="TextBox 18"/>
          <p:cNvSpPr txBox="1"/>
          <p:nvPr/>
        </p:nvSpPr>
        <p:spPr>
          <a:xfrm>
            <a:off x="777240" y="4965192"/>
            <a:ext cx="10774375" cy="128016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Bu bağlamda yetkililer, afetlerin ortaya çıkarabileceği zararları en aza indirmek amacıyla daha çok afet öncesi çalışmalara yoğunlaşmışlar ve afetlerle mücadelede iyi uygulama örnekleri geliştirmişlerdir.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48 / 254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ülkeler afet ÖNCESİNDE hangi çalışmalara odaklanmıştır?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Müdahale ve iyileştirme</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Risk ve zarar azaltma ile hazırlık</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yeniden yapılanma</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arama-kurtarma</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yardım toplama</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49 / 254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ülkeler afet ÖNCESİNDE hangi çalışmalara odaklanmıştır?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Müdahale ve iyileştirme</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Risk ve zarar azaltma ile hazırlık</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yeniden yapılanma</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arama-kurtarma</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yardım toplama</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174: ülkeler afet öncesinde risk ve zarar azaltma ile hazırlık çalışmalarına; afet esnasında ve sonrasında müdahale ile iyileştirme çalışmalarına odaklanmıştır.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50 / 254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Gaziantep risk haritası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İYİ UYGULAMA · s. 175</a:t>
            </a:r>
          </a:p>
        </p:txBody>
      </p:sp>
      <p:sp>
        <p:nvSpPr>
          <p:cNvPr id="6" name="Rounded Rectangle 5"/>
          <p:cNvSpPr/>
          <p:nvPr/>
        </p:nvSpPr>
        <p:spPr>
          <a:xfrm>
            <a:off x="502920" y="1243584"/>
            <a:ext cx="3618890" cy="2418588"/>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43584"/>
            <a:ext cx="3618890" cy="384048"/>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435608"/>
            <a:ext cx="3618890" cy="192024"/>
          </a:xfrm>
          <a:prstGeom prst="rect">
            <a:avLst/>
          </a:prstGeom>
          <a:solidFill>
            <a:srgbClr val="A43E2A"/>
          </a:solidFill>
          <a:ln>
            <a:noFill/>
          </a:ln>
          <a:effectLst/>
        </p:spPr>
        <p:txBody>
          <a:bodyPr rtlCol="0" anchor="ctr"/>
          <a:lstStyle/>
          <a:p/>
        </p:txBody>
      </p:sp>
      <p:sp>
        <p:nvSpPr>
          <p:cNvPr id="9" name="TextBox 8"/>
          <p:cNvSpPr txBox="1"/>
          <p:nvPr/>
        </p:nvSpPr>
        <p:spPr>
          <a:xfrm>
            <a:off x="594360" y="124358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AMACI</a:t>
            </a:r>
          </a:p>
        </p:txBody>
      </p:sp>
      <p:sp>
        <p:nvSpPr>
          <p:cNvPr id="10" name="TextBox 9"/>
          <p:cNvSpPr txBox="1"/>
          <p:nvPr/>
        </p:nvSpPr>
        <p:spPr>
          <a:xfrm>
            <a:off x="612648" y="170078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Gaziantep’in risk haritasını oluşturmak. Bu sayede önleyici tedbirler alabilmek ve muhtemel zararları azaltmak.</a:t>
            </a:r>
          </a:p>
        </p:txBody>
      </p:sp>
      <p:sp>
        <p:nvSpPr>
          <p:cNvPr id="11" name="Rounded Rectangle 10"/>
          <p:cNvSpPr/>
          <p:nvPr/>
        </p:nvSpPr>
        <p:spPr>
          <a:xfrm>
            <a:off x="4286402" y="1243584"/>
            <a:ext cx="3618890" cy="2418588"/>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86402" y="1243584"/>
            <a:ext cx="3618890" cy="384048"/>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86402" y="1435608"/>
            <a:ext cx="3618890" cy="192024"/>
          </a:xfrm>
          <a:prstGeom prst="rect">
            <a:avLst/>
          </a:prstGeom>
          <a:solidFill>
            <a:srgbClr val="4F4F4F"/>
          </a:solidFill>
          <a:ln>
            <a:noFill/>
          </a:ln>
          <a:effectLst/>
        </p:spPr>
        <p:txBody>
          <a:bodyPr rtlCol="0" anchor="ctr"/>
          <a:lstStyle/>
          <a:p/>
        </p:txBody>
      </p:sp>
      <p:sp>
        <p:nvSpPr>
          <p:cNvPr id="14" name="TextBox 13"/>
          <p:cNvSpPr txBox="1"/>
          <p:nvPr/>
        </p:nvSpPr>
        <p:spPr>
          <a:xfrm>
            <a:off x="4377842" y="124358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KAPSADIĞI AFET TÜRÜ</a:t>
            </a:r>
          </a:p>
        </p:txBody>
      </p:sp>
      <p:sp>
        <p:nvSpPr>
          <p:cNvPr id="15" name="TextBox 14"/>
          <p:cNvSpPr txBox="1"/>
          <p:nvPr/>
        </p:nvSpPr>
        <p:spPr>
          <a:xfrm>
            <a:off x="4396130" y="170078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Yangın, deprem, sel ve su baskını, toprak kayması, arazi yangını, tüm arama-kurtarma olayları</a:t>
            </a:r>
          </a:p>
        </p:txBody>
      </p:sp>
      <p:sp>
        <p:nvSpPr>
          <p:cNvPr id="16" name="Rounded Rectangle 15"/>
          <p:cNvSpPr/>
          <p:nvPr/>
        </p:nvSpPr>
        <p:spPr>
          <a:xfrm>
            <a:off x="8069884" y="1243584"/>
            <a:ext cx="3618890" cy="2418588"/>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69884" y="1243584"/>
            <a:ext cx="3618890" cy="384048"/>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8069884" y="1435608"/>
            <a:ext cx="3618890" cy="192024"/>
          </a:xfrm>
          <a:prstGeom prst="rect">
            <a:avLst/>
          </a:prstGeom>
          <a:solidFill>
            <a:srgbClr val="A43E2A"/>
          </a:solidFill>
          <a:ln>
            <a:noFill/>
          </a:ln>
          <a:effectLst/>
        </p:spPr>
        <p:txBody>
          <a:bodyPr rtlCol="0" anchor="ctr"/>
          <a:lstStyle/>
          <a:p/>
        </p:txBody>
      </p:sp>
      <p:sp>
        <p:nvSpPr>
          <p:cNvPr id="19" name="TextBox 18"/>
          <p:cNvSpPr txBox="1"/>
          <p:nvPr/>
        </p:nvSpPr>
        <p:spPr>
          <a:xfrm>
            <a:off x="8161324" y="124358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HEDEF KİTLESİ · SORUMLULARI</a:t>
            </a:r>
          </a:p>
        </p:txBody>
      </p:sp>
      <p:sp>
        <p:nvSpPr>
          <p:cNvPr id="20" name="TextBox 19"/>
          <p:cNvSpPr txBox="1"/>
          <p:nvPr/>
        </p:nvSpPr>
        <p:spPr>
          <a:xfrm>
            <a:off x="8179612" y="170078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Gaziantep · Gaziantep Büyükşehir Belediyesi İtfaiye Daire Başkanlığı</a:t>
            </a:r>
          </a:p>
        </p:txBody>
      </p:sp>
      <p:sp>
        <p:nvSpPr>
          <p:cNvPr id="21" name="Rounded Rectangle 20"/>
          <p:cNvSpPr/>
          <p:nvPr/>
        </p:nvSpPr>
        <p:spPr>
          <a:xfrm>
            <a:off x="502920" y="3826764"/>
            <a:ext cx="3618890" cy="2418588"/>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3826764"/>
            <a:ext cx="3618890" cy="384048"/>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502920" y="4018788"/>
            <a:ext cx="3618890" cy="192024"/>
          </a:xfrm>
          <a:prstGeom prst="rect">
            <a:avLst/>
          </a:prstGeom>
          <a:solidFill>
            <a:srgbClr val="4F4F4F"/>
          </a:solidFill>
          <a:ln>
            <a:noFill/>
          </a:ln>
          <a:effectLst/>
        </p:spPr>
        <p:txBody>
          <a:bodyPr rtlCol="0" anchor="ctr"/>
          <a:lstStyle/>
          <a:p/>
        </p:txBody>
      </p:sp>
      <p:sp>
        <p:nvSpPr>
          <p:cNvPr id="24" name="TextBox 23"/>
          <p:cNvSpPr txBox="1"/>
          <p:nvPr/>
        </p:nvSpPr>
        <p:spPr>
          <a:xfrm>
            <a:off x="594360" y="382676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ÖZETİ</a:t>
            </a:r>
          </a:p>
        </p:txBody>
      </p:sp>
      <p:sp>
        <p:nvSpPr>
          <p:cNvPr id="25" name="TextBox 24"/>
          <p:cNvSpPr txBox="1"/>
          <p:nvPr/>
        </p:nvSpPr>
        <p:spPr>
          <a:xfrm>
            <a:off x="612648" y="428396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Coğrafi bilgi sistemi tabanlı çalışmada şehirdeki tüm olaylar ilçe ve mahalle bazlı haritaya işlenmektedir. Yeni müdahale araçları, hidrantlar, müdahale istasyonları da sisteme işlenmiştir.</a:t>
            </a:r>
          </a:p>
        </p:txBody>
      </p:sp>
      <p:sp>
        <p:nvSpPr>
          <p:cNvPr id="26" name="Rounded Rectangle 25"/>
          <p:cNvSpPr/>
          <p:nvPr/>
        </p:nvSpPr>
        <p:spPr>
          <a:xfrm>
            <a:off x="4286402" y="3826764"/>
            <a:ext cx="3618890" cy="2418588"/>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4286402" y="3826764"/>
            <a:ext cx="3618890" cy="384048"/>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4286402" y="4018788"/>
            <a:ext cx="3618890" cy="192024"/>
          </a:xfrm>
          <a:prstGeom prst="rect">
            <a:avLst/>
          </a:prstGeom>
          <a:solidFill>
            <a:srgbClr val="A43E2A"/>
          </a:solidFill>
          <a:ln>
            <a:noFill/>
          </a:ln>
          <a:effectLst/>
        </p:spPr>
        <p:txBody>
          <a:bodyPr rtlCol="0" anchor="ctr"/>
          <a:lstStyle/>
          <a:p/>
        </p:txBody>
      </p:sp>
      <p:sp>
        <p:nvSpPr>
          <p:cNvPr id="29" name="TextBox 28"/>
          <p:cNvSpPr txBox="1"/>
          <p:nvPr/>
        </p:nvSpPr>
        <p:spPr>
          <a:xfrm>
            <a:off x="4377842" y="382676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İLGİLİ ALANA KATKISI</a:t>
            </a:r>
          </a:p>
        </p:txBody>
      </p:sp>
      <p:sp>
        <p:nvSpPr>
          <p:cNvPr id="30" name="TextBox 29"/>
          <p:cNvSpPr txBox="1"/>
          <p:nvPr/>
        </p:nvSpPr>
        <p:spPr>
          <a:xfrm>
            <a:off x="4396130" y="428396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Gaziantep’teki afet ve risklerin belirlenerek öncesi, esnası ve sonrasında yapılacaklarla ilgili eylem planı hazırlamak; böylece afet risklerini ve afet zararlarını azaltmak.</a:t>
            </a:r>
          </a:p>
        </p:txBody>
      </p:sp>
      <p:sp>
        <p:nvSpPr>
          <p:cNvPr id="31" name="Rounded Rectangle 30"/>
          <p:cNvSpPr/>
          <p:nvPr/>
        </p:nvSpPr>
        <p:spPr>
          <a:xfrm>
            <a:off x="8069884" y="3826764"/>
            <a:ext cx="3618890" cy="2418588"/>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8069884" y="3826764"/>
            <a:ext cx="3618890" cy="384048"/>
          </a:xfrm>
          <a:prstGeom prst="roundRect">
            <a:avLst>
              <a:gd name="adj" fmla="val 25000"/>
            </a:avLst>
          </a:prstGeom>
          <a:solidFill>
            <a:srgbClr val="4F4F4F"/>
          </a:solidFill>
          <a:ln>
            <a:noFill/>
          </a:ln>
          <a:effectLst/>
        </p:spPr>
        <p:txBody>
          <a:bodyPr rtlCol="0" anchor="ctr"/>
          <a:lstStyle/>
          <a:p/>
        </p:txBody>
      </p:sp>
      <p:sp>
        <p:nvSpPr>
          <p:cNvPr id="33" name="Rectangle 32"/>
          <p:cNvSpPr/>
          <p:nvPr/>
        </p:nvSpPr>
        <p:spPr>
          <a:xfrm>
            <a:off x="8069884" y="4018788"/>
            <a:ext cx="3618890" cy="192024"/>
          </a:xfrm>
          <a:prstGeom prst="rect">
            <a:avLst/>
          </a:prstGeom>
          <a:solidFill>
            <a:srgbClr val="4F4F4F"/>
          </a:solidFill>
          <a:ln>
            <a:noFill/>
          </a:ln>
          <a:effectLst/>
        </p:spPr>
        <p:txBody>
          <a:bodyPr rtlCol="0" anchor="ctr"/>
          <a:lstStyle/>
          <a:p/>
        </p:txBody>
      </p:sp>
      <p:sp>
        <p:nvSpPr>
          <p:cNvPr id="34" name="TextBox 33"/>
          <p:cNvSpPr txBox="1"/>
          <p:nvPr/>
        </p:nvSpPr>
        <p:spPr>
          <a:xfrm>
            <a:off x="8161324" y="382676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ÖZGÜN DEĞERİ</a:t>
            </a:r>
          </a:p>
        </p:txBody>
      </p:sp>
      <p:sp>
        <p:nvSpPr>
          <p:cNvPr id="35" name="TextBox 34"/>
          <p:cNvSpPr txBox="1"/>
          <p:nvPr/>
        </p:nvSpPr>
        <p:spPr>
          <a:xfrm>
            <a:off x="8179612" y="428396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Tüm veriler gerçek istatistiklere göre tutulmaktadır. Bu sistem Türkiye’de ilk kez uygulanmakta olup şimdiye kadar sisteme 30.000’e yakın olayın girişi yapılmıştır.</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7" name="Rounded Rectangle 3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175</a:t>
            </a:r>
          </a:p>
        </p:txBody>
      </p:sp>
      <p:sp>
        <p:nvSpPr>
          <p:cNvPr id="38" name="TextBox 3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51 / 254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600" b="1" i="0">
                <a:solidFill>
                  <a:srgbClr val="FFFFFF"/>
                </a:solidFill>
                <a:latin typeface="Calibri"/>
              </a:rPr>
              <a:t>Potenza (İtalya): #weResilient — Biz dirençliyiz</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İYİ UYGULAMA · s. 176</a:t>
            </a:r>
          </a:p>
        </p:txBody>
      </p:sp>
      <p:sp>
        <p:nvSpPr>
          <p:cNvPr id="6" name="Rounded Rectangle 5"/>
          <p:cNvSpPr/>
          <p:nvPr/>
        </p:nvSpPr>
        <p:spPr>
          <a:xfrm>
            <a:off x="502920" y="1243584"/>
            <a:ext cx="3618890" cy="2418588"/>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43584"/>
            <a:ext cx="3618890" cy="384048"/>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435608"/>
            <a:ext cx="3618890" cy="192024"/>
          </a:xfrm>
          <a:prstGeom prst="rect">
            <a:avLst/>
          </a:prstGeom>
          <a:solidFill>
            <a:srgbClr val="A43E2A"/>
          </a:solidFill>
          <a:ln>
            <a:noFill/>
          </a:ln>
          <a:effectLst/>
        </p:spPr>
        <p:txBody>
          <a:bodyPr rtlCol="0" anchor="ctr"/>
          <a:lstStyle/>
          <a:p/>
        </p:txBody>
      </p:sp>
      <p:sp>
        <p:nvSpPr>
          <p:cNvPr id="9" name="TextBox 8"/>
          <p:cNvSpPr txBox="1"/>
          <p:nvPr/>
        </p:nvSpPr>
        <p:spPr>
          <a:xfrm>
            <a:off x="594360" y="124358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AMACI</a:t>
            </a:r>
          </a:p>
        </p:txBody>
      </p:sp>
      <p:sp>
        <p:nvSpPr>
          <p:cNvPr id="10" name="TextBox 9"/>
          <p:cNvSpPr txBox="1"/>
          <p:nvPr/>
        </p:nvSpPr>
        <p:spPr>
          <a:xfrm>
            <a:off x="612648" y="170078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Stratejinin yol haritası, hem kentsel planlamaya yönelik koordinasyon faaliyetlerinden hem de farkındalık yaratmaya yönelik faaliyetlerden oluşmaktadır.</a:t>
            </a:r>
          </a:p>
        </p:txBody>
      </p:sp>
      <p:sp>
        <p:nvSpPr>
          <p:cNvPr id="11" name="Rounded Rectangle 10"/>
          <p:cNvSpPr/>
          <p:nvPr/>
        </p:nvSpPr>
        <p:spPr>
          <a:xfrm>
            <a:off x="4286402" y="1243584"/>
            <a:ext cx="3618890" cy="2418588"/>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86402" y="1243584"/>
            <a:ext cx="3618890" cy="384048"/>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86402" y="1435608"/>
            <a:ext cx="3618890" cy="192024"/>
          </a:xfrm>
          <a:prstGeom prst="rect">
            <a:avLst/>
          </a:prstGeom>
          <a:solidFill>
            <a:srgbClr val="4F4F4F"/>
          </a:solidFill>
          <a:ln>
            <a:noFill/>
          </a:ln>
          <a:effectLst/>
        </p:spPr>
        <p:txBody>
          <a:bodyPr rtlCol="0" anchor="ctr"/>
          <a:lstStyle/>
          <a:p/>
        </p:txBody>
      </p:sp>
      <p:sp>
        <p:nvSpPr>
          <p:cNvPr id="14" name="TextBox 13"/>
          <p:cNvSpPr txBox="1"/>
          <p:nvPr/>
        </p:nvSpPr>
        <p:spPr>
          <a:xfrm>
            <a:off x="4377842" y="124358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KAPSADIĞI AFET TÜRÜ</a:t>
            </a:r>
          </a:p>
        </p:txBody>
      </p:sp>
      <p:sp>
        <p:nvSpPr>
          <p:cNvPr id="15" name="TextBox 14"/>
          <p:cNvSpPr txBox="1"/>
          <p:nvPr/>
        </p:nvSpPr>
        <p:spPr>
          <a:xfrm>
            <a:off x="4396130" y="170078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Her türlü doğal ve insan kaynaklı afetler.</a:t>
            </a:r>
          </a:p>
        </p:txBody>
      </p:sp>
      <p:sp>
        <p:nvSpPr>
          <p:cNvPr id="16" name="Rounded Rectangle 15"/>
          <p:cNvSpPr/>
          <p:nvPr/>
        </p:nvSpPr>
        <p:spPr>
          <a:xfrm>
            <a:off x="8069884" y="1243584"/>
            <a:ext cx="3618890" cy="2418588"/>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69884" y="1243584"/>
            <a:ext cx="3618890" cy="384048"/>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8069884" y="1435608"/>
            <a:ext cx="3618890" cy="192024"/>
          </a:xfrm>
          <a:prstGeom prst="rect">
            <a:avLst/>
          </a:prstGeom>
          <a:solidFill>
            <a:srgbClr val="A43E2A"/>
          </a:solidFill>
          <a:ln>
            <a:noFill/>
          </a:ln>
          <a:effectLst/>
        </p:spPr>
        <p:txBody>
          <a:bodyPr rtlCol="0" anchor="ctr"/>
          <a:lstStyle/>
          <a:p/>
        </p:txBody>
      </p:sp>
      <p:sp>
        <p:nvSpPr>
          <p:cNvPr id="19" name="TextBox 18"/>
          <p:cNvSpPr txBox="1"/>
          <p:nvPr/>
        </p:nvSpPr>
        <p:spPr>
          <a:xfrm>
            <a:off x="8161324" y="124358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HEDEF KİTLESİ</a:t>
            </a:r>
          </a:p>
        </p:txBody>
      </p:sp>
      <p:sp>
        <p:nvSpPr>
          <p:cNvPr id="20" name="TextBox 19"/>
          <p:cNvSpPr txBox="1"/>
          <p:nvPr/>
        </p:nvSpPr>
        <p:spPr>
          <a:xfrm>
            <a:off x="8179612" y="170078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Sürece tüm toplumun farklı kesimlerini (kadınlar, yaşlılar, gençler, engelliler, göçmenler vs.) temsil eden gruplar katılmıştır.</a:t>
            </a:r>
          </a:p>
        </p:txBody>
      </p:sp>
      <p:sp>
        <p:nvSpPr>
          <p:cNvPr id="21" name="Rounded Rectangle 20"/>
          <p:cNvSpPr/>
          <p:nvPr/>
        </p:nvSpPr>
        <p:spPr>
          <a:xfrm>
            <a:off x="502920" y="3826764"/>
            <a:ext cx="3618890" cy="2418588"/>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3826764"/>
            <a:ext cx="3618890" cy="384048"/>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502920" y="4018788"/>
            <a:ext cx="3618890" cy="192024"/>
          </a:xfrm>
          <a:prstGeom prst="rect">
            <a:avLst/>
          </a:prstGeom>
          <a:solidFill>
            <a:srgbClr val="4F4F4F"/>
          </a:solidFill>
          <a:ln>
            <a:noFill/>
          </a:ln>
          <a:effectLst/>
        </p:spPr>
        <p:txBody>
          <a:bodyPr rtlCol="0" anchor="ctr"/>
          <a:lstStyle/>
          <a:p/>
        </p:txBody>
      </p:sp>
      <p:sp>
        <p:nvSpPr>
          <p:cNvPr id="24" name="TextBox 23"/>
          <p:cNvSpPr txBox="1"/>
          <p:nvPr/>
        </p:nvSpPr>
        <p:spPr>
          <a:xfrm>
            <a:off x="594360" y="382676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İLGİLİ ALANA KATKISI</a:t>
            </a:r>
          </a:p>
        </p:txBody>
      </p:sp>
      <p:sp>
        <p:nvSpPr>
          <p:cNvPr id="25" name="TextBox 24"/>
          <p:cNvSpPr txBox="1"/>
          <p:nvPr/>
        </p:nvSpPr>
        <p:spPr>
          <a:xfrm>
            <a:off x="612648" y="428396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262626"/>
                </a:solidFill>
                <a:latin typeface="Calibri"/>
              </a:rPr>
              <a:t>İnsan odaklı bir yaklaşım izleyen bu iyi uygulama, hem kamu desteğinin artırılmasına yönelik politikaları ve kurumsal istekliliği güçlendirmekte hem de toplulukların kendi bünyelerinde dirençlilik oluşturabilme kapasitelerini artırmayı hedeflemektedir.</a:t>
            </a:r>
          </a:p>
        </p:txBody>
      </p:sp>
      <p:sp>
        <p:nvSpPr>
          <p:cNvPr id="26" name="Rounded Rectangle 25"/>
          <p:cNvSpPr/>
          <p:nvPr/>
        </p:nvSpPr>
        <p:spPr>
          <a:xfrm>
            <a:off x="4286402" y="3826764"/>
            <a:ext cx="3618890" cy="2418588"/>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4286402" y="3826764"/>
            <a:ext cx="3618890" cy="384048"/>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4286402" y="4018788"/>
            <a:ext cx="3618890" cy="192024"/>
          </a:xfrm>
          <a:prstGeom prst="rect">
            <a:avLst/>
          </a:prstGeom>
          <a:solidFill>
            <a:srgbClr val="A43E2A"/>
          </a:solidFill>
          <a:ln>
            <a:noFill/>
          </a:ln>
          <a:effectLst/>
        </p:spPr>
        <p:txBody>
          <a:bodyPr rtlCol="0" anchor="ctr"/>
          <a:lstStyle/>
          <a:p/>
        </p:txBody>
      </p:sp>
      <p:sp>
        <p:nvSpPr>
          <p:cNvPr id="29" name="TextBox 28"/>
          <p:cNvSpPr txBox="1"/>
          <p:nvPr/>
        </p:nvSpPr>
        <p:spPr>
          <a:xfrm>
            <a:off x="4377842" y="382676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ÖZGÜN DEĞERİ</a:t>
            </a:r>
          </a:p>
        </p:txBody>
      </p:sp>
      <p:sp>
        <p:nvSpPr>
          <p:cNvPr id="30" name="TextBox 29"/>
          <p:cNvSpPr txBox="1"/>
          <p:nvPr/>
        </p:nvSpPr>
        <p:spPr>
          <a:xfrm>
            <a:off x="4396130" y="428396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Yeni bir bölgesel yönetim kavramı: afetlere ve iklim değişimine karşı “dirençlilik” kavramının bölgesel kalkınma politikalarına yapısal olarak dâhil edilmesini sağlar.</a:t>
            </a:r>
          </a:p>
        </p:txBody>
      </p:sp>
      <p:sp>
        <p:nvSpPr>
          <p:cNvPr id="31" name="Rounded Rectangle 30"/>
          <p:cNvSpPr/>
          <p:nvPr/>
        </p:nvSpPr>
        <p:spPr>
          <a:xfrm>
            <a:off x="8069884" y="3826764"/>
            <a:ext cx="3618890" cy="2418588"/>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8069884" y="3826764"/>
            <a:ext cx="3618890" cy="384048"/>
          </a:xfrm>
          <a:prstGeom prst="roundRect">
            <a:avLst>
              <a:gd name="adj" fmla="val 25000"/>
            </a:avLst>
          </a:prstGeom>
          <a:solidFill>
            <a:srgbClr val="4F4F4F"/>
          </a:solidFill>
          <a:ln>
            <a:noFill/>
          </a:ln>
          <a:effectLst/>
        </p:spPr>
        <p:txBody>
          <a:bodyPr rtlCol="0" anchor="ctr"/>
          <a:lstStyle/>
          <a:p/>
        </p:txBody>
      </p:sp>
      <p:sp>
        <p:nvSpPr>
          <p:cNvPr id="33" name="Rectangle 32"/>
          <p:cNvSpPr/>
          <p:nvPr/>
        </p:nvSpPr>
        <p:spPr>
          <a:xfrm>
            <a:off x="8069884" y="4018788"/>
            <a:ext cx="3618890" cy="192024"/>
          </a:xfrm>
          <a:prstGeom prst="rect">
            <a:avLst/>
          </a:prstGeom>
          <a:solidFill>
            <a:srgbClr val="4F4F4F"/>
          </a:solidFill>
          <a:ln>
            <a:noFill/>
          </a:ln>
          <a:effectLst/>
        </p:spPr>
        <p:txBody>
          <a:bodyPr rtlCol="0" anchor="ctr"/>
          <a:lstStyle/>
          <a:p/>
        </p:txBody>
      </p:sp>
      <p:sp>
        <p:nvSpPr>
          <p:cNvPr id="34" name="TextBox 33"/>
          <p:cNvSpPr txBox="1"/>
          <p:nvPr/>
        </p:nvSpPr>
        <p:spPr>
          <a:xfrm>
            <a:off x="8161324" y="3826764"/>
            <a:ext cx="343601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ÖZETİ</a:t>
            </a:r>
          </a:p>
        </p:txBody>
      </p:sp>
      <p:sp>
        <p:nvSpPr>
          <p:cNvPr id="35" name="TextBox 34"/>
          <p:cNvSpPr txBox="1"/>
          <p:nvPr/>
        </p:nvSpPr>
        <p:spPr>
          <a:xfrm>
            <a:off x="8179612" y="4283964"/>
            <a:ext cx="3399434" cy="1888236"/>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2004 yılından beri Potenza, hem kendi kurumsal sorumlulukları kapsamında hem de ilgili belediyelere destek ve koordinasyon sağlayarak afet risk azaltma politika ve faaliyetlerinin gerçekleştirilmesinde önemli bir rol oynamıştır.</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7" name="Rounded Rectangle 3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176-177</a:t>
            </a:r>
          </a:p>
        </p:txBody>
      </p:sp>
      <p:sp>
        <p:nvSpPr>
          <p:cNvPr id="38" name="TextBox 3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52 / 254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İki iyi uygulamayı karşılaştıralım</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4 dk</a:t>
            </a:r>
          </a:p>
        </p:txBody>
      </p:sp>
      <p:sp>
        <p:nvSpPr>
          <p:cNvPr id="6" name="Rounded Rectangle 5"/>
          <p:cNvSpPr/>
          <p:nvPr/>
        </p:nvSpPr>
        <p:spPr>
          <a:xfrm>
            <a:off x="502920" y="1243584"/>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50" b="1" i="0">
                <a:solidFill>
                  <a:srgbClr val="262626"/>
                </a:solidFill>
                <a:latin typeface="Calibri"/>
              </a:rPr>
              <a:t>İkilinle karşılaştır: iki iyi uygulama hangi bakımlardan benzer, hangi bakımlardan farklı? Tabloyu künyelere bakarak doldur.</a:t>
            </a:r>
          </a:p>
        </p:txBody>
      </p:sp>
      <p:graphicFrame>
        <p:nvGraphicFramePr>
          <p:cNvPr id="7" name="Table 6"/>
          <p:cNvGraphicFramePr>
            <a:graphicFrameLocks noGrp="1"/>
          </p:cNvGraphicFramePr>
          <p:nvPr/>
        </p:nvGraphicFramePr>
        <p:xfrm>
          <a:off x="502920" y="2084832"/>
          <a:ext cx="11183112" cy="4187952"/>
        </p:xfrm>
        <a:graphic>
          <a:graphicData uri="http://schemas.openxmlformats.org/drawingml/2006/table">
            <a:tbl>
              <a:tblPr firstRow="1" bandRow="1">
                <a:tableStyleId>{5C22544A-7EE6-4342-B048-85BDC9FD1C3A}</a:tableStyleId>
              </a:tblPr>
              <a:tblGrid>
                <a:gridCol w="2286000"/>
                <a:gridCol w="4434840"/>
                <a:gridCol w="4462272"/>
              </a:tblGrid>
              <a:tr h="457200">
                <a:tc>
                  <a:txBody>
                    <a:bodyPr wrap="square"/>
                    <a:lstStyle/>
                    <a:p>
                      <a:pPr algn="ctr">
                        <a:spcBef>
                          <a:spcPts val="0"/>
                        </a:spcBef>
                        <a:spcAft>
                          <a:spcPts val="0"/>
                        </a:spcAft>
                      </a:pPr>
                      <a:r>
                        <a:rPr lang="tr-TR" sz="1500" b="1" i="0">
                          <a:solidFill>
                            <a:srgbClr val="FFFFFF"/>
                          </a:solidFill>
                          <a:latin typeface="Calibri"/>
                        </a:rPr>
                        <a:t>Ölçüt</a:t>
                      </a:r>
                    </a:p>
                  </a:txBody>
                  <a:tcPr marL="54864" marR="54864" marT="18288" marB="18288" anchor="ctr">
                    <a:solidFill>
                      <a:srgbClr val="A43E2A"/>
                    </a:solidFill>
                  </a:tcPr>
                </a:tc>
                <a:tc>
                  <a:txBody>
                    <a:bodyPr wrap="square"/>
                    <a:lstStyle/>
                    <a:p>
                      <a:pPr algn="ctr">
                        <a:spcBef>
                          <a:spcPts val="0"/>
                        </a:spcBef>
                        <a:spcAft>
                          <a:spcPts val="0"/>
                        </a:spcAft>
                      </a:pPr>
                      <a:r>
                        <a:rPr lang="tr-TR" sz="1500" b="1" i="0">
                          <a:solidFill>
                            <a:srgbClr val="FFFFFF"/>
                          </a:solidFill>
                          <a:latin typeface="Calibri"/>
                        </a:rPr>
                        <a:t>Gaziantep risk haritası</a:t>
                      </a:r>
                    </a:p>
                  </a:txBody>
                  <a:tcPr marL="54864" marR="54864" marT="18288" marB="18288" anchor="ctr">
                    <a:solidFill>
                      <a:srgbClr val="A43E2A"/>
                    </a:solidFill>
                  </a:tcPr>
                </a:tc>
                <a:tc>
                  <a:txBody>
                    <a:bodyPr wrap="square"/>
                    <a:lstStyle/>
                    <a:p>
                      <a:pPr algn="ctr">
                        <a:spcBef>
                          <a:spcPts val="0"/>
                        </a:spcBef>
                        <a:spcAft>
                          <a:spcPts val="0"/>
                        </a:spcAft>
                      </a:pPr>
                      <a:r>
                        <a:rPr lang="tr-TR" sz="1500" b="1" i="0">
                          <a:solidFill>
                            <a:srgbClr val="FFFFFF"/>
                          </a:solidFill>
                          <a:latin typeface="Calibri"/>
                        </a:rPr>
                        <a:t>Potenza #weResilient</a:t>
                      </a:r>
                    </a:p>
                  </a:txBody>
                  <a:tcPr marL="54864" marR="54864" marT="18288" marB="18288" anchor="ctr">
                    <a:solidFill>
                      <a:srgbClr val="A43E2A"/>
                    </a:solidFill>
                  </a:tcPr>
                </a:tc>
              </a:tr>
              <a:tr h="621792">
                <a:tc>
                  <a:txBody>
                    <a:bodyPr wrap="square"/>
                    <a:lstStyle/>
                    <a:p>
                      <a:pPr algn="l">
                        <a:spcBef>
                          <a:spcPts val="0"/>
                        </a:spcBef>
                        <a:spcAft>
                          <a:spcPts val="0"/>
                        </a:spcAft>
                      </a:pPr>
                      <a:r>
                        <a:rPr lang="tr-TR" sz="1500" b="0" i="0">
                          <a:solidFill>
                            <a:srgbClr val="262626"/>
                          </a:solidFill>
                          <a:latin typeface="Calibri"/>
                        </a:rPr>
                        <a:t>Ölçek</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21792">
                <a:tc>
                  <a:txBody>
                    <a:bodyPr wrap="square"/>
                    <a:lstStyle/>
                    <a:p>
                      <a:pPr algn="l">
                        <a:spcBef>
                          <a:spcPts val="0"/>
                        </a:spcBef>
                        <a:spcAft>
                          <a:spcPts val="0"/>
                        </a:spcAft>
                      </a:pPr>
                      <a:r>
                        <a:rPr lang="tr-TR" sz="1500" b="0" i="0">
                          <a:solidFill>
                            <a:srgbClr val="262626"/>
                          </a:solidFill>
                          <a:latin typeface="Calibri"/>
                        </a:rPr>
                        <a:t>Kapsadığı afet</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621792">
                <a:tc>
                  <a:txBody>
                    <a:bodyPr wrap="square"/>
                    <a:lstStyle/>
                    <a:p>
                      <a:pPr algn="l">
                        <a:spcBef>
                          <a:spcPts val="0"/>
                        </a:spcBef>
                        <a:spcAft>
                          <a:spcPts val="0"/>
                        </a:spcAft>
                      </a:pPr>
                      <a:r>
                        <a:rPr lang="tr-TR" sz="1500" b="0" i="0">
                          <a:solidFill>
                            <a:srgbClr val="262626"/>
                          </a:solidFill>
                          <a:latin typeface="Calibri"/>
                        </a:rPr>
                        <a:t>Hedef kitle</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21792">
                <a:tc>
                  <a:txBody>
                    <a:bodyPr wrap="square"/>
                    <a:lstStyle/>
                    <a:p>
                      <a:pPr algn="l">
                        <a:spcBef>
                          <a:spcPts val="0"/>
                        </a:spcBef>
                        <a:spcAft>
                          <a:spcPts val="0"/>
                        </a:spcAft>
                      </a:pPr>
                      <a:r>
                        <a:rPr lang="tr-TR" sz="1500" b="0" i="0">
                          <a:solidFill>
                            <a:srgbClr val="262626"/>
                          </a:solidFill>
                          <a:latin typeface="Calibri"/>
                        </a:rPr>
                        <a:t>Nasıl çalışır?</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621792">
                <a:tc>
                  <a:txBody>
                    <a:bodyPr wrap="square"/>
                    <a:lstStyle/>
                    <a:p>
                      <a:pPr algn="l">
                        <a:spcBef>
                          <a:spcPts val="0"/>
                        </a:spcBef>
                        <a:spcAft>
                          <a:spcPts val="0"/>
                        </a:spcAft>
                      </a:pPr>
                      <a:r>
                        <a:rPr lang="tr-TR" sz="1500" b="0" i="0">
                          <a:solidFill>
                            <a:srgbClr val="262626"/>
                          </a:solidFill>
                          <a:latin typeface="Calibri"/>
                        </a:rPr>
                        <a:t>Sorumlusu</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21792">
                <a:tc>
                  <a:txBody>
                    <a:bodyPr wrap="square"/>
                    <a:lstStyle/>
                    <a:p>
                      <a:pPr algn="l">
                        <a:spcBef>
                          <a:spcPts val="0"/>
                        </a:spcBef>
                        <a:spcAft>
                          <a:spcPts val="0"/>
                        </a:spcAft>
                      </a:pPr>
                      <a:r>
                        <a:rPr lang="tr-TR" sz="1500" b="0" i="0">
                          <a:solidFill>
                            <a:srgbClr val="262626"/>
                          </a:solidFill>
                          <a:latin typeface="Calibri"/>
                        </a:rPr>
                        <a:t>Afet yönetiminde</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175-177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53 / 254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İki iyi uygulamayı karşılaştıralım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50" b="1" i="0">
                <a:solidFill>
                  <a:srgbClr val="262626"/>
                </a:solidFill>
                <a:latin typeface="Calibri"/>
              </a:rPr>
              <a:t>İkilinle karşılaştır: iki iyi uygulama hangi bakımlardan benzer, hangi bakımlardan farklı? Tabloyu künyelere bakarak doldur.</a:t>
            </a:r>
          </a:p>
        </p:txBody>
      </p:sp>
      <p:graphicFrame>
        <p:nvGraphicFramePr>
          <p:cNvPr id="7" name="Table 6"/>
          <p:cNvGraphicFramePr>
            <a:graphicFrameLocks noGrp="1"/>
          </p:cNvGraphicFramePr>
          <p:nvPr/>
        </p:nvGraphicFramePr>
        <p:xfrm>
          <a:off x="502920" y="2084832"/>
          <a:ext cx="11183112" cy="4187952"/>
        </p:xfrm>
        <a:graphic>
          <a:graphicData uri="http://schemas.openxmlformats.org/drawingml/2006/table">
            <a:tbl>
              <a:tblPr firstRow="1" bandRow="1">
                <a:tableStyleId>{5C22544A-7EE6-4342-B048-85BDC9FD1C3A}</a:tableStyleId>
              </a:tblPr>
              <a:tblGrid>
                <a:gridCol w="2286000"/>
                <a:gridCol w="4434840"/>
                <a:gridCol w="4462272"/>
              </a:tblGrid>
              <a:tr h="457200">
                <a:tc>
                  <a:txBody>
                    <a:bodyPr wrap="square"/>
                    <a:lstStyle/>
                    <a:p>
                      <a:pPr algn="ctr">
                        <a:spcBef>
                          <a:spcPts val="0"/>
                        </a:spcBef>
                        <a:spcAft>
                          <a:spcPts val="0"/>
                        </a:spcAft>
                      </a:pPr>
                      <a:r>
                        <a:rPr lang="tr-TR" sz="1500" b="1" i="0">
                          <a:solidFill>
                            <a:srgbClr val="FFFFFF"/>
                          </a:solidFill>
                          <a:latin typeface="Calibri"/>
                        </a:rPr>
                        <a:t>Ölçüt</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Gaziantep risk haritası</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Potenza #weResilient</a:t>
                      </a:r>
                    </a:p>
                  </a:txBody>
                  <a:tcPr marL="54864" marR="54864" marT="18288" marB="18288" anchor="ctr">
                    <a:solidFill>
                      <a:srgbClr val="2E7D32"/>
                    </a:solidFill>
                  </a:tcPr>
                </a:tc>
              </a:tr>
              <a:tr h="621792">
                <a:tc>
                  <a:txBody>
                    <a:bodyPr wrap="square"/>
                    <a:lstStyle/>
                    <a:p>
                      <a:pPr algn="l">
                        <a:spcBef>
                          <a:spcPts val="0"/>
                        </a:spcBef>
                        <a:spcAft>
                          <a:spcPts val="0"/>
                        </a:spcAft>
                      </a:pPr>
                      <a:r>
                        <a:rPr lang="tr-TR" sz="1500" b="0" i="0">
                          <a:solidFill>
                            <a:srgbClr val="262626"/>
                          </a:solidFill>
                          <a:latin typeface="Calibri"/>
                        </a:rPr>
                        <a:t>Ölçek</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bir şehir (Gaziantep)</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bir bölge ve kentleri (Potenza)</a:t>
                      </a:r>
                    </a:p>
                  </a:txBody>
                  <a:tcPr marL="54864" marR="54864" marT="18288" marB="18288" anchor="ctr">
                    <a:solidFill>
                      <a:srgbClr val="FFFFFF"/>
                    </a:solidFill>
                  </a:tcPr>
                </a:tc>
              </a:tr>
              <a:tr h="621792">
                <a:tc>
                  <a:txBody>
                    <a:bodyPr wrap="square"/>
                    <a:lstStyle/>
                    <a:p>
                      <a:pPr algn="l">
                        <a:spcBef>
                          <a:spcPts val="0"/>
                        </a:spcBef>
                        <a:spcAft>
                          <a:spcPts val="0"/>
                        </a:spcAft>
                      </a:pPr>
                      <a:r>
                        <a:rPr lang="tr-TR" sz="1500" b="0" i="0">
                          <a:solidFill>
                            <a:srgbClr val="262626"/>
                          </a:solidFill>
                          <a:latin typeface="Calibri"/>
                        </a:rPr>
                        <a:t>Kapsadığı afet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yangın, deprem, sel ve su baskını, toprak kayması, arazi yangını, arama-kurtarma</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her türlü doğal ve insan kaynaklı afet</a:t>
                      </a:r>
                    </a:p>
                  </a:txBody>
                  <a:tcPr marL="54864" marR="54864" marT="18288" marB="18288" anchor="ctr">
                    <a:solidFill>
                      <a:srgbClr val="E3F1E4"/>
                    </a:solidFill>
                  </a:tcPr>
                </a:tc>
              </a:tr>
              <a:tr h="621792">
                <a:tc>
                  <a:txBody>
                    <a:bodyPr wrap="square"/>
                    <a:lstStyle/>
                    <a:p>
                      <a:pPr algn="l">
                        <a:spcBef>
                          <a:spcPts val="0"/>
                        </a:spcBef>
                        <a:spcAft>
                          <a:spcPts val="0"/>
                        </a:spcAft>
                      </a:pPr>
                      <a:r>
                        <a:rPr lang="tr-TR" sz="1500" b="0" i="0">
                          <a:solidFill>
                            <a:srgbClr val="262626"/>
                          </a:solidFill>
                          <a:latin typeface="Calibri"/>
                        </a:rPr>
                        <a:t>Hedef kitle</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Gaziantep</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toplumun farklı kesimlerini temsil eden gruplar</a:t>
                      </a:r>
                    </a:p>
                  </a:txBody>
                  <a:tcPr marL="54864" marR="54864" marT="18288" marB="18288" anchor="ctr">
                    <a:solidFill>
                      <a:srgbClr val="FFFFFF"/>
                    </a:solidFill>
                  </a:tcPr>
                </a:tc>
              </a:tr>
              <a:tr h="621792">
                <a:tc>
                  <a:txBody>
                    <a:bodyPr wrap="square"/>
                    <a:lstStyle/>
                    <a:p>
                      <a:pPr algn="l">
                        <a:spcBef>
                          <a:spcPts val="0"/>
                        </a:spcBef>
                        <a:spcAft>
                          <a:spcPts val="0"/>
                        </a:spcAft>
                      </a:pPr>
                      <a:r>
                        <a:rPr lang="tr-TR" sz="1500" b="0" i="0">
                          <a:solidFill>
                            <a:srgbClr val="262626"/>
                          </a:solidFill>
                          <a:latin typeface="Calibri"/>
                        </a:rPr>
                        <a:t>Nasıl çalışır?</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coğrafi bilgi sistemi tabanlı risk haritası; olaylar mahalle bazında işlenir</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dirençliliği kalkınma politikalarına ve şehir planlamasına katar; toplumsal katılım</a:t>
                      </a:r>
                    </a:p>
                  </a:txBody>
                  <a:tcPr marL="54864" marR="54864" marT="18288" marB="18288" anchor="ctr">
                    <a:solidFill>
                      <a:srgbClr val="E3F1E4"/>
                    </a:solidFill>
                  </a:tcPr>
                </a:tc>
              </a:tr>
              <a:tr h="621792">
                <a:tc>
                  <a:txBody>
                    <a:bodyPr wrap="square"/>
                    <a:lstStyle/>
                    <a:p>
                      <a:pPr algn="l">
                        <a:spcBef>
                          <a:spcPts val="0"/>
                        </a:spcBef>
                        <a:spcAft>
                          <a:spcPts val="0"/>
                        </a:spcAft>
                      </a:pPr>
                      <a:r>
                        <a:rPr lang="tr-TR" sz="1500" b="0" i="0">
                          <a:solidFill>
                            <a:srgbClr val="262626"/>
                          </a:solidFill>
                          <a:latin typeface="Calibri"/>
                        </a:rPr>
                        <a:t>Sorumlusu</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Büyükşehir Belediyesi İtfaiye Daire Başkanlığı</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yerel yönetim ve bölgesel kurumlar</a:t>
                      </a:r>
                    </a:p>
                  </a:txBody>
                  <a:tcPr marL="54864" marR="54864" marT="18288" marB="18288" anchor="ctr">
                    <a:solidFill>
                      <a:srgbClr val="FFFFFF"/>
                    </a:solidFill>
                  </a:tcPr>
                </a:tc>
              </a:tr>
              <a:tr h="621792">
                <a:tc>
                  <a:txBody>
                    <a:bodyPr wrap="square"/>
                    <a:lstStyle/>
                    <a:p>
                      <a:pPr algn="l">
                        <a:spcBef>
                          <a:spcPts val="0"/>
                        </a:spcBef>
                        <a:spcAft>
                          <a:spcPts val="0"/>
                        </a:spcAft>
                      </a:pPr>
                      <a:r>
                        <a:rPr lang="tr-TR" sz="1500" b="0" i="0">
                          <a:solidFill>
                            <a:srgbClr val="262626"/>
                          </a:solidFill>
                          <a:latin typeface="Calibri"/>
                        </a:rPr>
                        <a:t>Afet yönetiminde</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öncesi (risk belirleme), esnası (hızlı ve etkin müdahale)</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öncesi (risk azaltma, farkındalık)</a:t>
                      </a:r>
                    </a:p>
                  </a:txBody>
                  <a:tcPr marL="54864" marR="54864" marT="18288" marB="18288" anchor="ctr">
                    <a:solidFill>
                      <a:srgbClr val="E3F1E4"/>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175-177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54 / 254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4</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Potenza'nın #weResilient stratejisine katılan hedef kitle hangisidir?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itfaiye personeli</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Toplumun farklı kesimlerini temsil eden gruplar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belediye başkanları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bilim insanları</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ziyaretçiler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175-177</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55 / 254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4</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Potenza'nın #weResilient stratejisine katılan hedef kitle hangisidir?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itfaiye personeli</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Toplumun farklı kesimlerini temsil eden gruplar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belediye başkanları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bilim insanları</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ziyaretçiler</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950" b="0" i="0">
                <a:solidFill>
                  <a:srgbClr val="262626"/>
                </a:solidFill>
                <a:latin typeface="Calibri"/>
              </a:rPr>
              <a:t>Kitap s. 177: sürece tüm toplumun farklı kesimlerini (kadınlar, yaşlılar, gençler, engelliler, göçmenler vs.) temsil eden gruplar katılmıştır. Sistemi itfaiye personelinin kullanması Gaziantep örneğindedir (s. 175).</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175-177</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56 / 254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Etkinlik: Afetlerle Mücadelede İyi Uygulama Çalışmaları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 · 40 dk</a:t>
            </a:r>
          </a:p>
        </p:txBody>
      </p:sp>
      <p:sp>
        <p:nvSpPr>
          <p:cNvPr id="6" name="Rounded Rectangle 5"/>
          <p:cNvSpPr/>
          <p:nvPr/>
        </p:nvSpPr>
        <p:spPr>
          <a:xfrm>
            <a:off x="502920" y="1216152"/>
            <a:ext cx="11185855" cy="960120"/>
          </a:xfrm>
          <a:prstGeom prst="roundRect">
            <a:avLst>
              <a:gd name="adj" fmla="val 8000"/>
            </a:avLst>
          </a:prstGeom>
          <a:solidFill>
            <a:srgbClr val="FFF3D1"/>
          </a:solidFill>
          <a:ln>
            <a:noFill/>
          </a:ln>
          <a:effectLst/>
        </p:spPr>
        <p:txBody>
          <a:bodyPr rtlCol="0" anchor="ctr"/>
          <a:lstStyle/>
          <a:p/>
        </p:txBody>
      </p:sp>
      <p:sp>
        <p:nvSpPr>
          <p:cNvPr id="7" name="TextBox 6"/>
          <p:cNvSpPr txBox="1"/>
          <p:nvPr/>
        </p:nvSpPr>
        <p:spPr>
          <a:xfrm>
            <a:off x="640080" y="1252728"/>
            <a:ext cx="1143000" cy="443484"/>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Amaç</a:t>
            </a:r>
          </a:p>
        </p:txBody>
      </p:sp>
      <p:sp>
        <p:nvSpPr>
          <p:cNvPr id="8" name="TextBox 7"/>
          <p:cNvSpPr txBox="1"/>
          <p:nvPr/>
        </p:nvSpPr>
        <p:spPr>
          <a:xfrm>
            <a:off x="1783080" y="1252728"/>
            <a:ext cx="9722815" cy="443484"/>
          </a:xfrm>
          <a:prstGeom prst="rect">
            <a:avLst/>
          </a:prstGeom>
          <a:noFill/>
        </p:spPr>
        <p:txBody>
          <a:bodyPr wrap="square" anchor="ctr" lIns="73152" rIns="73152" tIns="36576" bIns="36576">
            <a:noAutofit/>
          </a:bodyPr>
          <a:lstStyle/>
          <a:p>
            <a:pPr algn="l">
              <a:spcBef>
                <a:spcPts val="0"/>
              </a:spcBef>
              <a:spcAft>
                <a:spcPts val="0"/>
              </a:spcAft>
            </a:pPr>
            <a:r>
              <a:rPr lang="tr-TR" sz="1600" b="0" i="1">
                <a:solidFill>
                  <a:srgbClr val="262626"/>
                </a:solidFill>
                <a:latin typeface="Calibri"/>
              </a:rPr>
              <a:t>Farklı ülkelerin afet riski taşıyan olaylara karşı geliştirdikleri çözümleri ve iyi uygulama örneklerini sorgulayabilme</a:t>
            </a:r>
          </a:p>
        </p:txBody>
      </p:sp>
      <p:sp>
        <p:nvSpPr>
          <p:cNvPr id="9" name="TextBox 8"/>
          <p:cNvSpPr txBox="1"/>
          <p:nvPr/>
        </p:nvSpPr>
        <p:spPr>
          <a:xfrm>
            <a:off x="640080" y="1714500"/>
            <a:ext cx="1143000" cy="443484"/>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Yönerge</a:t>
            </a:r>
          </a:p>
        </p:txBody>
      </p:sp>
      <p:sp>
        <p:nvSpPr>
          <p:cNvPr id="10" name="TextBox 9"/>
          <p:cNvSpPr txBox="1"/>
          <p:nvPr/>
        </p:nvSpPr>
        <p:spPr>
          <a:xfrm>
            <a:off x="1783080" y="1714500"/>
            <a:ext cx="9722815" cy="443484"/>
          </a:xfrm>
          <a:prstGeom prst="rect">
            <a:avLst/>
          </a:prstGeom>
          <a:noFill/>
        </p:spPr>
        <p:txBody>
          <a:bodyPr wrap="square" anchor="ctr" lIns="73152" rIns="73152" tIns="36576" bIns="36576">
            <a:noAutofit/>
          </a:bodyPr>
          <a:lstStyle/>
          <a:p>
            <a:pPr algn="l">
              <a:spcBef>
                <a:spcPts val="0"/>
              </a:spcBef>
              <a:spcAft>
                <a:spcPts val="0"/>
              </a:spcAft>
            </a:pPr>
            <a:r>
              <a:rPr lang="tr-TR" sz="1750" b="0" i="1">
                <a:solidFill>
                  <a:srgbClr val="262626"/>
                </a:solidFill>
                <a:latin typeface="Calibri"/>
              </a:rPr>
              <a:t>Grup hâlinde ders öncesi yaptığınız araştırmalardan yararlanarak aşağıdaki işlem adımlarını uygulayınız.</a:t>
            </a:r>
          </a:p>
        </p:txBody>
      </p:sp>
      <p:sp>
        <p:nvSpPr>
          <p:cNvPr id="11" name="Rounded Rectangle 10"/>
          <p:cNvSpPr/>
          <p:nvPr/>
        </p:nvSpPr>
        <p:spPr>
          <a:xfrm>
            <a:off x="502920" y="2313432"/>
            <a:ext cx="11185855" cy="886968"/>
          </a:xfrm>
          <a:prstGeom prst="roundRect">
            <a:avLst>
              <a:gd name="adj" fmla="val 8000"/>
            </a:avLst>
          </a:prstGeom>
          <a:solidFill>
            <a:srgbClr val="F0F0F0"/>
          </a:solidFill>
          <a:ln>
            <a:noFill/>
          </a:ln>
          <a:effectLst/>
        </p:spPr>
        <p:txBody>
          <a:bodyPr rtlCol="0" anchor="ctr"/>
          <a:lstStyle/>
          <a:p/>
        </p:txBody>
      </p:sp>
      <p:sp>
        <p:nvSpPr>
          <p:cNvPr id="12" name="Rounded Rectangle 11"/>
          <p:cNvSpPr/>
          <p:nvPr/>
        </p:nvSpPr>
        <p:spPr>
          <a:xfrm>
            <a:off x="502920" y="2313432"/>
            <a:ext cx="1600200" cy="88696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3" name="TextBox 12"/>
          <p:cNvSpPr txBox="1"/>
          <p:nvPr/>
        </p:nvSpPr>
        <p:spPr>
          <a:xfrm>
            <a:off x="2240280" y="2313432"/>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Topladıklarınız üzerinden: geçmiş afetler önlem alınmazsa tekrar yaşanır mı? “Yeşil Vatan” nasıl etkilenir? Tartışın.</a:t>
            </a:r>
          </a:p>
        </p:txBody>
      </p:sp>
      <p:sp>
        <p:nvSpPr>
          <p:cNvPr id="14" name="Rounded Rectangle 13"/>
          <p:cNvSpPr/>
          <p:nvPr/>
        </p:nvSpPr>
        <p:spPr>
          <a:xfrm>
            <a:off x="10545775" y="248259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15" name="Rounded Rectangle 14"/>
          <p:cNvSpPr/>
          <p:nvPr/>
        </p:nvSpPr>
        <p:spPr>
          <a:xfrm>
            <a:off x="502920" y="3328416"/>
            <a:ext cx="11185855" cy="886968"/>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3328416"/>
            <a:ext cx="1600200" cy="88696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7" name="TextBox 16"/>
          <p:cNvSpPr txBox="1"/>
          <p:nvPr/>
        </p:nvSpPr>
        <p:spPr>
          <a:xfrm>
            <a:off x="2240280" y="3328416"/>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Türkiye'de afetlerle mücadelede ne tür uygulamalar geliştirilebilir? Fikir üretin.</a:t>
            </a:r>
          </a:p>
        </p:txBody>
      </p:sp>
      <p:sp>
        <p:nvSpPr>
          <p:cNvPr id="18" name="Rounded Rectangle 17"/>
          <p:cNvSpPr/>
          <p:nvPr/>
        </p:nvSpPr>
        <p:spPr>
          <a:xfrm>
            <a:off x="10545775" y="349758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9 dk</a:t>
            </a:r>
          </a:p>
        </p:txBody>
      </p:sp>
      <p:sp>
        <p:nvSpPr>
          <p:cNvPr id="19" name="Rounded Rectangle 18"/>
          <p:cNvSpPr/>
          <p:nvPr/>
        </p:nvSpPr>
        <p:spPr>
          <a:xfrm>
            <a:off x="502920" y="4343400"/>
            <a:ext cx="11185855" cy="886968"/>
          </a:xfrm>
          <a:prstGeom prst="roundRect">
            <a:avLst>
              <a:gd name="adj" fmla="val 8000"/>
            </a:avLst>
          </a:prstGeom>
          <a:solidFill>
            <a:srgbClr val="F0F0F0"/>
          </a:solidFill>
          <a:ln>
            <a:noFill/>
          </a:ln>
          <a:effectLst/>
        </p:spPr>
        <p:txBody>
          <a:bodyPr rtlCol="0" anchor="ctr"/>
          <a:lstStyle/>
          <a:p/>
        </p:txBody>
      </p:sp>
      <p:sp>
        <p:nvSpPr>
          <p:cNvPr id="20" name="Rounded Rectangle 19"/>
          <p:cNvSpPr/>
          <p:nvPr/>
        </p:nvSpPr>
        <p:spPr>
          <a:xfrm>
            <a:off x="502920" y="4343400"/>
            <a:ext cx="1600200" cy="88696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21" name="TextBox 20"/>
          <p:cNvSpPr txBox="1"/>
          <p:nvPr/>
        </p:nvSpPr>
        <p:spPr>
          <a:xfrm>
            <a:off x="2240280" y="4343400"/>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Fikirlerinizi poster ya da afişe dönüştürün (okulun A3 kâğıdı).</a:t>
            </a:r>
          </a:p>
        </p:txBody>
      </p:sp>
      <p:sp>
        <p:nvSpPr>
          <p:cNvPr id="22" name="Rounded Rectangle 21"/>
          <p:cNvSpPr/>
          <p:nvPr/>
        </p:nvSpPr>
        <p:spPr>
          <a:xfrm>
            <a:off x="10545775" y="451256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12 dk</a:t>
            </a:r>
          </a:p>
        </p:txBody>
      </p:sp>
      <p:sp>
        <p:nvSpPr>
          <p:cNvPr id="23" name="Rounded Rectangle 22"/>
          <p:cNvSpPr/>
          <p:nvPr/>
        </p:nvSpPr>
        <p:spPr>
          <a:xfrm>
            <a:off x="502920" y="5358384"/>
            <a:ext cx="11185855" cy="886968"/>
          </a:xfrm>
          <a:prstGeom prst="roundRect">
            <a:avLst>
              <a:gd name="adj" fmla="val 8000"/>
            </a:avLst>
          </a:prstGeom>
          <a:solidFill>
            <a:srgbClr val="F0F0F0"/>
          </a:solidFill>
          <a:ln>
            <a:noFill/>
          </a:ln>
          <a:effectLst/>
        </p:spPr>
        <p:txBody>
          <a:bodyPr rtlCol="0" anchor="ctr"/>
          <a:lstStyle/>
          <a:p/>
        </p:txBody>
      </p:sp>
      <p:sp>
        <p:nvSpPr>
          <p:cNvPr id="24" name="Rounded Rectangle 23"/>
          <p:cNvSpPr/>
          <p:nvPr/>
        </p:nvSpPr>
        <p:spPr>
          <a:xfrm>
            <a:off x="502920" y="5358384"/>
            <a:ext cx="1600200" cy="88696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Paylaşım</a:t>
            </a:r>
          </a:p>
        </p:txBody>
      </p:sp>
      <p:sp>
        <p:nvSpPr>
          <p:cNvPr id="25" name="TextBox 24"/>
          <p:cNvSpPr txBox="1"/>
          <p:nvPr/>
        </p:nvSpPr>
        <p:spPr>
          <a:xfrm>
            <a:off x="2240280" y="5358384"/>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Posterler sınıfta paylaşılır; öz değerlendirme formu doldurulur (s. 179).</a:t>
            </a:r>
          </a:p>
        </p:txBody>
      </p:sp>
      <p:sp>
        <p:nvSpPr>
          <p:cNvPr id="26" name="Rounded Rectangle 25"/>
          <p:cNvSpPr/>
          <p:nvPr/>
        </p:nvSpPr>
        <p:spPr>
          <a:xfrm>
            <a:off x="10545775" y="552754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5 dk</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57 / 254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görevlerimiz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A43E2A"/>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A43E2A"/>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A43E2A"/>
                </a:solidFill>
                <a:latin typeface="Calibri"/>
              </a:rPr>
              <a:t>8 grup · araştırma sorunuz posterin başlığıdır · roller bu hafta döner</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58 / 254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önlem alınmazsa?</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8 GRUP · 8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1. Adım: Topladığınız resim, fotoğraf ve gravür üzerinden geçmişte yaşanan afetlerin, önlem alınmadığında tekrar yaşanma olasılığını ve “Yeşil Vatan” olan doğal mirasın üzerinde ne gibi yıkıcı etkiler yapabileceğini arkadaşlarınızla tartışınız.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59 / 254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önlem alınmazsa?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Adım: Topladığınız resim, fotoğraf ve gravür üzerinden geçmişte yaşanan afetlerin, önlem alınmadığında tekrar yaşanma olasılığını ve “Yeşil Vatan” olan doğal mirasın üzerinde ne gibi yıkıcı etkiler yapabileceğini arkadaşlarınızla tartışınız.</a:t>
            </a:r>
          </a:p>
        </p:txBody>
      </p:sp>
      <p:sp>
        <p:nvSpPr>
          <p:cNvPr id="7" name="Rounded Rectangle 6"/>
          <p:cNvSpPr/>
          <p:nvPr/>
        </p:nvSpPr>
        <p:spPr>
          <a:xfrm>
            <a:off x="502920" y="2633472"/>
            <a:ext cx="11185855" cy="35661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633472"/>
            <a:ext cx="109728" cy="3566160"/>
          </a:xfrm>
          <a:prstGeom prst="rect">
            <a:avLst/>
          </a:prstGeom>
          <a:solidFill>
            <a:srgbClr val="2E7D32"/>
          </a:solidFill>
          <a:ln>
            <a:noFill/>
          </a:ln>
          <a:effectLst/>
        </p:spPr>
        <p:txBody>
          <a:bodyPr rtlCol="0" anchor="ctr"/>
          <a:lstStyle/>
          <a:p/>
        </p:txBody>
      </p:sp>
      <p:sp>
        <p:nvSpPr>
          <p:cNvPr id="9" name="TextBox 8"/>
          <p:cNvSpPr txBox="1"/>
          <p:nvPr/>
        </p:nvSpPr>
        <p:spPr>
          <a:xfrm>
            <a:off x="731520" y="2688336"/>
            <a:ext cx="10865815" cy="34564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Afetler aynı yerlerde yeniden yaşanabilir: Akdeniz çevresinde orman yangınları, deprem ve heyelanlar daha çok gerçekleşir (s. 171). Önlem alınmazsa geçmişteki zarar tekrarlanır.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Orman yangını (Muğla, 2021): orman alanı yanar; bitki ve hayvan varlığını barındıran yeşil vatan zarar görür (s. 173-174).</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Su baskını ve heyelan: akarsu yatakları ve yamaçlar yapılaşırsa yeniden can ve mal kaybı olur; doğal ortam da tahrip olur (s. 172).</a:t>
            </a:r>
          </a:p>
          <a:p>
            <a:pPr algn="l">
              <a:spcBef>
                <a:spcPts val="0"/>
              </a:spcBef>
              <a:spcAft>
                <a:spcPts val="0"/>
              </a:spcAft>
            </a:pPr>
            <a:r>
              <a:rPr lang="tr-TR" sz="2000" b="1" i="0">
                <a:solidFill>
                  <a:srgbClr val="262626"/>
                </a:solidFill>
                <a:latin typeface="Calibri"/>
              </a:rPr>
              <a:t>Sonuç: önlem almak hem insanı hem doğal mirası korur.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60 / 254</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Türkiye için fikirler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8 GRUP · 9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2. Adım: Yaptığınız çözümlemelerden yararlanarak Türkiye’de afetlerle mücadelede ne tür uygulamalar geliştirilebileceğine yönelik fikirler geliştiriniz. Çözümle: ülkelerin deneyimleri ve gelişmişlik seviyeleri uygulamalarını nasıl etkiliyor?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61 / 254</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Türkiye için fikirler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3258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2. Adım: Yaptığınız çözümlemelerden yararlanarak Türkiye’de afetlerle mücadelede ne tür uygulamalar geliştirilebileceğine yönelik fikirler geliştiriniz. Çözümle: ülkelerin deneyimleri ve gelişmişlik seviyeleri uygulamalarını nasıl etkiliyor?</a:t>
            </a:r>
          </a:p>
        </p:txBody>
      </p:sp>
      <p:sp>
        <p:nvSpPr>
          <p:cNvPr id="7" name="Rounded Rectangle 6"/>
          <p:cNvSpPr/>
          <p:nvPr/>
        </p:nvSpPr>
        <p:spPr>
          <a:xfrm>
            <a:off x="502920" y="2724912"/>
            <a:ext cx="11185855" cy="34747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724912"/>
            <a:ext cx="109728" cy="3474721"/>
          </a:xfrm>
          <a:prstGeom prst="rect">
            <a:avLst/>
          </a:prstGeom>
          <a:solidFill>
            <a:srgbClr val="2E7D32"/>
          </a:solidFill>
          <a:ln>
            <a:noFill/>
          </a:ln>
          <a:effectLst/>
        </p:spPr>
        <p:txBody>
          <a:bodyPr rtlCol="0" anchor="ctr"/>
          <a:lstStyle/>
          <a:p/>
        </p:txBody>
      </p:sp>
      <p:sp>
        <p:nvSpPr>
          <p:cNvPr id="9" name="TextBox 8"/>
          <p:cNvSpPr txBox="1"/>
          <p:nvPr/>
        </p:nvSpPr>
        <p:spPr>
          <a:xfrm>
            <a:off x="731520" y="2779776"/>
            <a:ext cx="10865815" cy="3364993"/>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Fikirler: Gaziantep'teki gibi coğrafi bilgi sistemi tabanlı risk haritalarını yaygınlaştırmak; akarsu yataklarına imarı yasaklamak ve dere yataklarını ıslah etmek; orman yangınlarına uyarı sistemleri ve hızlı müdahale ekipleri; erken uyarı ve tahliye; halkın afet anı ve sonrası için eğitilmesi (s. 171-175).</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Deneyim: ülkeler ve bölgeler geçmiş uygulamalarından yararlanarak stratejilerini geliştirir (Potenza, geçtiğimiz 10 yıldaki iyi yönetim uygulamalarından faydalanarak #weResilient stratejisini oluşturdu, s. 177).</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Gelişmişlik: erken uyarı sistemleri, dayanıklı yapılar ve coğrafi bilgi sistemleri kaynak ister; gelişmişlik seviyesi uygulamaların kapsamını etkileyebilir.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62 / 254</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posterimiz</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8 GRUP · 12 dk</a:t>
            </a:r>
          </a:p>
        </p:txBody>
      </p:sp>
      <p:sp>
        <p:nvSpPr>
          <p:cNvPr id="6" name="Rounded Rectangle 5"/>
          <p:cNvSpPr/>
          <p:nvPr/>
        </p:nvSpPr>
        <p:spPr>
          <a:xfrm>
            <a:off x="502920" y="1261872"/>
            <a:ext cx="11185855" cy="8686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11185855" cy="365760"/>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444752"/>
            <a:ext cx="11185855" cy="182880"/>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11002975"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BAŞLIK</a:t>
            </a:r>
          </a:p>
        </p:txBody>
      </p:sp>
      <p:sp>
        <p:nvSpPr>
          <p:cNvPr id="10" name="TextBox 9"/>
          <p:cNvSpPr txBox="1"/>
          <p:nvPr/>
        </p:nvSpPr>
        <p:spPr>
          <a:xfrm>
            <a:off x="612648" y="1700784"/>
            <a:ext cx="10966399" cy="356616"/>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Grubun araştırma sorusu</a:t>
            </a:r>
          </a:p>
        </p:txBody>
      </p:sp>
      <p:sp>
        <p:nvSpPr>
          <p:cNvPr id="11" name="Rounded Rectangle 10"/>
          <p:cNvSpPr/>
          <p:nvPr/>
        </p:nvSpPr>
        <p:spPr>
          <a:xfrm>
            <a:off x="502920" y="2267712"/>
            <a:ext cx="5501487" cy="23317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502920" y="2267712"/>
            <a:ext cx="5501487" cy="365760"/>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502920" y="2450592"/>
            <a:ext cx="5501487" cy="182880"/>
          </a:xfrm>
          <a:prstGeom prst="rect">
            <a:avLst/>
          </a:prstGeom>
          <a:solidFill>
            <a:srgbClr val="4F4F4F"/>
          </a:solidFill>
          <a:ln>
            <a:noFill/>
          </a:ln>
          <a:effectLst/>
        </p:spPr>
        <p:txBody>
          <a:bodyPr rtlCol="0" anchor="ctr"/>
          <a:lstStyle/>
          <a:p/>
        </p:txBody>
      </p:sp>
      <p:sp>
        <p:nvSpPr>
          <p:cNvPr id="14" name="TextBox 13"/>
          <p:cNvSpPr txBox="1"/>
          <p:nvPr/>
        </p:nvSpPr>
        <p:spPr>
          <a:xfrm>
            <a:off x="594360" y="2267712"/>
            <a:ext cx="5318607"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GÖRSEL</a:t>
            </a:r>
          </a:p>
        </p:txBody>
      </p:sp>
      <p:sp>
        <p:nvSpPr>
          <p:cNvPr id="15" name="TextBox 14"/>
          <p:cNvSpPr txBox="1"/>
          <p:nvPr/>
        </p:nvSpPr>
        <p:spPr>
          <a:xfrm>
            <a:off x="612648" y="2706624"/>
            <a:ext cx="5282031" cy="181965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Resim, fotoğraf, gravür ya da çizim — kaynağıyla</a:t>
            </a:r>
          </a:p>
        </p:txBody>
      </p:sp>
      <p:sp>
        <p:nvSpPr>
          <p:cNvPr id="16" name="Rounded Rectangle 15"/>
          <p:cNvSpPr/>
          <p:nvPr/>
        </p:nvSpPr>
        <p:spPr>
          <a:xfrm>
            <a:off x="6187287" y="2267712"/>
            <a:ext cx="5501487" cy="23317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87287" y="2267712"/>
            <a:ext cx="5501487" cy="365760"/>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6187287" y="2450592"/>
            <a:ext cx="5501487" cy="182880"/>
          </a:xfrm>
          <a:prstGeom prst="rect">
            <a:avLst/>
          </a:prstGeom>
          <a:solidFill>
            <a:srgbClr val="A43E2A"/>
          </a:solidFill>
          <a:ln>
            <a:noFill/>
          </a:ln>
          <a:effectLst/>
        </p:spPr>
        <p:txBody>
          <a:bodyPr rtlCol="0" anchor="ctr"/>
          <a:lstStyle/>
          <a:p/>
        </p:txBody>
      </p:sp>
      <p:sp>
        <p:nvSpPr>
          <p:cNvPr id="19" name="TextBox 18"/>
          <p:cNvSpPr txBox="1"/>
          <p:nvPr/>
        </p:nvSpPr>
        <p:spPr>
          <a:xfrm>
            <a:off x="6278727" y="2267712"/>
            <a:ext cx="5318607"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BULGULAR</a:t>
            </a:r>
          </a:p>
        </p:txBody>
      </p:sp>
      <p:sp>
        <p:nvSpPr>
          <p:cNvPr id="20" name="TextBox 19"/>
          <p:cNvSpPr txBox="1"/>
          <p:nvPr/>
        </p:nvSpPr>
        <p:spPr>
          <a:xfrm>
            <a:off x="6297015" y="2706624"/>
            <a:ext cx="5282031" cy="181965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İyi uygulama örneği: hangi ülke, hangi afet, hangi önlem? (2-3 madde)</a:t>
            </a:r>
          </a:p>
        </p:txBody>
      </p:sp>
      <p:sp>
        <p:nvSpPr>
          <p:cNvPr id="21" name="Rounded Rectangle 20"/>
          <p:cNvSpPr/>
          <p:nvPr/>
        </p:nvSpPr>
        <p:spPr>
          <a:xfrm>
            <a:off x="502920" y="4782312"/>
            <a:ext cx="5501487" cy="146304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4782312"/>
            <a:ext cx="5501487" cy="365760"/>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502920" y="4965192"/>
            <a:ext cx="5501487" cy="182880"/>
          </a:xfrm>
          <a:prstGeom prst="rect">
            <a:avLst/>
          </a:prstGeom>
          <a:solidFill>
            <a:srgbClr val="4F4F4F"/>
          </a:solidFill>
          <a:ln>
            <a:noFill/>
          </a:ln>
          <a:effectLst/>
        </p:spPr>
        <p:txBody>
          <a:bodyPr rtlCol="0" anchor="ctr"/>
          <a:lstStyle/>
          <a:p/>
        </p:txBody>
      </p:sp>
      <p:sp>
        <p:nvSpPr>
          <p:cNvPr id="24" name="TextBox 23"/>
          <p:cNvSpPr txBox="1"/>
          <p:nvPr/>
        </p:nvSpPr>
        <p:spPr>
          <a:xfrm>
            <a:off x="594360" y="4782312"/>
            <a:ext cx="5318607"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TÜRKİYE İÇİN</a:t>
            </a:r>
          </a:p>
        </p:txBody>
      </p:sp>
      <p:sp>
        <p:nvSpPr>
          <p:cNvPr id="25" name="TextBox 24"/>
          <p:cNvSpPr txBox="1"/>
          <p:nvPr/>
        </p:nvSpPr>
        <p:spPr>
          <a:xfrm>
            <a:off x="612648" y="5221224"/>
            <a:ext cx="5282031" cy="95097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Grubun fikri ve gerekçesi</a:t>
            </a:r>
          </a:p>
        </p:txBody>
      </p:sp>
      <p:sp>
        <p:nvSpPr>
          <p:cNvPr id="26" name="Rounded Rectangle 25"/>
          <p:cNvSpPr/>
          <p:nvPr/>
        </p:nvSpPr>
        <p:spPr>
          <a:xfrm>
            <a:off x="6187287" y="4782312"/>
            <a:ext cx="5501487" cy="146304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6187287" y="4782312"/>
            <a:ext cx="5501487" cy="365760"/>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6187287" y="4965192"/>
            <a:ext cx="5501487" cy="182880"/>
          </a:xfrm>
          <a:prstGeom prst="rect">
            <a:avLst/>
          </a:prstGeom>
          <a:solidFill>
            <a:srgbClr val="A43E2A"/>
          </a:solidFill>
          <a:ln>
            <a:noFill/>
          </a:ln>
          <a:effectLst/>
        </p:spPr>
        <p:txBody>
          <a:bodyPr rtlCol="0" anchor="ctr"/>
          <a:lstStyle/>
          <a:p/>
        </p:txBody>
      </p:sp>
      <p:sp>
        <p:nvSpPr>
          <p:cNvPr id="29" name="TextBox 28"/>
          <p:cNvSpPr txBox="1"/>
          <p:nvPr/>
        </p:nvSpPr>
        <p:spPr>
          <a:xfrm>
            <a:off x="6278727" y="4782312"/>
            <a:ext cx="5318607"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KAYNAK</a:t>
            </a:r>
          </a:p>
        </p:txBody>
      </p:sp>
      <p:sp>
        <p:nvSpPr>
          <p:cNvPr id="30" name="TextBox 29"/>
          <p:cNvSpPr txBox="1"/>
          <p:nvPr/>
        </p:nvSpPr>
        <p:spPr>
          <a:xfrm>
            <a:off x="6297015" y="5221224"/>
            <a:ext cx="5282031" cy="95097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Kitap sayfası, kütüphane kitabı, EBA</a:t>
            </a:r>
          </a:p>
        </p:txBody>
      </p:sp>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63 / 254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posterimiz — Örnek poster planı</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8686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11185855" cy="365760"/>
          </a:xfrm>
          <a:prstGeom prst="roundRect">
            <a:avLst>
              <a:gd name="adj" fmla="val 25000"/>
            </a:avLst>
          </a:prstGeom>
          <a:solidFill>
            <a:srgbClr val="2E7D32"/>
          </a:solidFill>
          <a:ln>
            <a:noFill/>
          </a:ln>
          <a:effectLst/>
        </p:spPr>
        <p:txBody>
          <a:bodyPr rtlCol="0" anchor="ctr"/>
          <a:lstStyle/>
          <a:p/>
        </p:txBody>
      </p:sp>
      <p:sp>
        <p:nvSpPr>
          <p:cNvPr id="8" name="Rectangle 7"/>
          <p:cNvSpPr/>
          <p:nvPr/>
        </p:nvSpPr>
        <p:spPr>
          <a:xfrm>
            <a:off x="502920" y="1444752"/>
            <a:ext cx="11185855" cy="182880"/>
          </a:xfrm>
          <a:prstGeom prst="rect">
            <a:avLst/>
          </a:prstGeom>
          <a:solidFill>
            <a:srgbClr val="2E7D32"/>
          </a:solidFill>
          <a:ln>
            <a:noFill/>
          </a:ln>
          <a:effectLst/>
        </p:spPr>
        <p:txBody>
          <a:bodyPr rtlCol="0" anchor="ctr"/>
          <a:lstStyle/>
          <a:p/>
        </p:txBody>
      </p:sp>
      <p:sp>
        <p:nvSpPr>
          <p:cNvPr id="9" name="TextBox 8"/>
          <p:cNvSpPr txBox="1"/>
          <p:nvPr/>
        </p:nvSpPr>
        <p:spPr>
          <a:xfrm>
            <a:off x="594360" y="1261872"/>
            <a:ext cx="11002975"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BAŞLIK</a:t>
            </a:r>
          </a:p>
        </p:txBody>
      </p:sp>
      <p:sp>
        <p:nvSpPr>
          <p:cNvPr id="10" name="TextBox 9"/>
          <p:cNvSpPr txBox="1"/>
          <p:nvPr/>
        </p:nvSpPr>
        <p:spPr>
          <a:xfrm>
            <a:off x="612648" y="1700784"/>
            <a:ext cx="10966399" cy="356616"/>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Orman yangınlarına karşı neler yapılabilir?</a:t>
            </a:r>
          </a:p>
        </p:txBody>
      </p:sp>
      <p:sp>
        <p:nvSpPr>
          <p:cNvPr id="11" name="Rounded Rectangle 10"/>
          <p:cNvSpPr/>
          <p:nvPr/>
        </p:nvSpPr>
        <p:spPr>
          <a:xfrm>
            <a:off x="502920" y="2267712"/>
            <a:ext cx="5501487" cy="23317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502920" y="2267712"/>
            <a:ext cx="5501487" cy="365760"/>
          </a:xfrm>
          <a:prstGeom prst="roundRect">
            <a:avLst>
              <a:gd name="adj" fmla="val 25000"/>
            </a:avLst>
          </a:prstGeom>
          <a:solidFill>
            <a:srgbClr val="2E7D32"/>
          </a:solidFill>
          <a:ln>
            <a:noFill/>
          </a:ln>
          <a:effectLst/>
        </p:spPr>
        <p:txBody>
          <a:bodyPr rtlCol="0" anchor="ctr"/>
          <a:lstStyle/>
          <a:p/>
        </p:txBody>
      </p:sp>
      <p:sp>
        <p:nvSpPr>
          <p:cNvPr id="13" name="Rectangle 12"/>
          <p:cNvSpPr/>
          <p:nvPr/>
        </p:nvSpPr>
        <p:spPr>
          <a:xfrm>
            <a:off x="502920" y="2450592"/>
            <a:ext cx="5501487" cy="182880"/>
          </a:xfrm>
          <a:prstGeom prst="rect">
            <a:avLst/>
          </a:prstGeom>
          <a:solidFill>
            <a:srgbClr val="2E7D32"/>
          </a:solidFill>
          <a:ln>
            <a:noFill/>
          </a:ln>
          <a:effectLst/>
        </p:spPr>
        <p:txBody>
          <a:bodyPr rtlCol="0" anchor="ctr"/>
          <a:lstStyle/>
          <a:p/>
        </p:txBody>
      </p:sp>
      <p:sp>
        <p:nvSpPr>
          <p:cNvPr id="14" name="TextBox 13"/>
          <p:cNvSpPr txBox="1"/>
          <p:nvPr/>
        </p:nvSpPr>
        <p:spPr>
          <a:xfrm>
            <a:off x="594360" y="2267712"/>
            <a:ext cx="5318607"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GÖRSEL</a:t>
            </a:r>
          </a:p>
        </p:txBody>
      </p:sp>
      <p:sp>
        <p:nvSpPr>
          <p:cNvPr id="15" name="TextBox 14"/>
          <p:cNvSpPr txBox="1"/>
          <p:nvPr/>
        </p:nvSpPr>
        <p:spPr>
          <a:xfrm>
            <a:off x="612648" y="2706624"/>
            <a:ext cx="5282031" cy="181965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Görsel 6.6: Muğla (Türkiye), 2021 — kitabımızdan ya da kendi çizimimiz</a:t>
            </a:r>
          </a:p>
        </p:txBody>
      </p:sp>
      <p:sp>
        <p:nvSpPr>
          <p:cNvPr id="16" name="Rounded Rectangle 15"/>
          <p:cNvSpPr/>
          <p:nvPr/>
        </p:nvSpPr>
        <p:spPr>
          <a:xfrm>
            <a:off x="6187287" y="2267712"/>
            <a:ext cx="5501487" cy="23317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87287" y="2267712"/>
            <a:ext cx="5501487" cy="365760"/>
          </a:xfrm>
          <a:prstGeom prst="roundRect">
            <a:avLst>
              <a:gd name="adj" fmla="val 25000"/>
            </a:avLst>
          </a:prstGeom>
          <a:solidFill>
            <a:srgbClr val="2E7D32"/>
          </a:solidFill>
          <a:ln>
            <a:noFill/>
          </a:ln>
          <a:effectLst/>
        </p:spPr>
        <p:txBody>
          <a:bodyPr rtlCol="0" anchor="ctr"/>
          <a:lstStyle/>
          <a:p/>
        </p:txBody>
      </p:sp>
      <p:sp>
        <p:nvSpPr>
          <p:cNvPr id="18" name="Rectangle 17"/>
          <p:cNvSpPr/>
          <p:nvPr/>
        </p:nvSpPr>
        <p:spPr>
          <a:xfrm>
            <a:off x="6187287" y="2450592"/>
            <a:ext cx="5501487" cy="182880"/>
          </a:xfrm>
          <a:prstGeom prst="rect">
            <a:avLst/>
          </a:prstGeom>
          <a:solidFill>
            <a:srgbClr val="2E7D32"/>
          </a:solidFill>
          <a:ln>
            <a:noFill/>
          </a:ln>
          <a:effectLst/>
        </p:spPr>
        <p:txBody>
          <a:bodyPr rtlCol="0" anchor="ctr"/>
          <a:lstStyle/>
          <a:p/>
        </p:txBody>
      </p:sp>
      <p:sp>
        <p:nvSpPr>
          <p:cNvPr id="19" name="TextBox 18"/>
          <p:cNvSpPr txBox="1"/>
          <p:nvPr/>
        </p:nvSpPr>
        <p:spPr>
          <a:xfrm>
            <a:off x="6278727" y="2267712"/>
            <a:ext cx="5318607"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BULGULAR</a:t>
            </a:r>
          </a:p>
        </p:txBody>
      </p:sp>
      <p:sp>
        <p:nvSpPr>
          <p:cNvPr id="20" name="TextBox 19"/>
          <p:cNvSpPr txBox="1"/>
          <p:nvPr/>
        </p:nvSpPr>
        <p:spPr>
          <a:xfrm>
            <a:off x="6297015" y="2706624"/>
            <a:ext cx="5282031" cy="181965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Muğla 2021: 8 kişi hayatını kaybetti, 1.520 kişi yaralandı · tedbirler: yangın uyarı sistemleri, hızlı müdahale ekipleri, yangın riski oluşturan faaliyetlerin yasaklanması</a:t>
            </a:r>
          </a:p>
        </p:txBody>
      </p:sp>
      <p:sp>
        <p:nvSpPr>
          <p:cNvPr id="21" name="Rounded Rectangle 20"/>
          <p:cNvSpPr/>
          <p:nvPr/>
        </p:nvSpPr>
        <p:spPr>
          <a:xfrm>
            <a:off x="502920" y="4782312"/>
            <a:ext cx="5501487" cy="146304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4782312"/>
            <a:ext cx="5501487" cy="365760"/>
          </a:xfrm>
          <a:prstGeom prst="roundRect">
            <a:avLst>
              <a:gd name="adj" fmla="val 25000"/>
            </a:avLst>
          </a:prstGeom>
          <a:solidFill>
            <a:srgbClr val="2E7D32"/>
          </a:solidFill>
          <a:ln>
            <a:noFill/>
          </a:ln>
          <a:effectLst/>
        </p:spPr>
        <p:txBody>
          <a:bodyPr rtlCol="0" anchor="ctr"/>
          <a:lstStyle/>
          <a:p/>
        </p:txBody>
      </p:sp>
      <p:sp>
        <p:nvSpPr>
          <p:cNvPr id="23" name="Rectangle 22"/>
          <p:cNvSpPr/>
          <p:nvPr/>
        </p:nvSpPr>
        <p:spPr>
          <a:xfrm>
            <a:off x="502920" y="4965192"/>
            <a:ext cx="5501487" cy="182880"/>
          </a:xfrm>
          <a:prstGeom prst="rect">
            <a:avLst/>
          </a:prstGeom>
          <a:solidFill>
            <a:srgbClr val="2E7D32"/>
          </a:solidFill>
          <a:ln>
            <a:noFill/>
          </a:ln>
          <a:effectLst/>
        </p:spPr>
        <p:txBody>
          <a:bodyPr rtlCol="0" anchor="ctr"/>
          <a:lstStyle/>
          <a:p/>
        </p:txBody>
      </p:sp>
      <p:sp>
        <p:nvSpPr>
          <p:cNvPr id="24" name="TextBox 23"/>
          <p:cNvSpPr txBox="1"/>
          <p:nvPr/>
        </p:nvSpPr>
        <p:spPr>
          <a:xfrm>
            <a:off x="594360" y="4782312"/>
            <a:ext cx="5318607"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TÜRKİYE İÇİN</a:t>
            </a:r>
          </a:p>
        </p:txBody>
      </p:sp>
      <p:sp>
        <p:nvSpPr>
          <p:cNvPr id="25" name="TextBox 24"/>
          <p:cNvSpPr txBox="1"/>
          <p:nvPr/>
        </p:nvSpPr>
        <p:spPr>
          <a:xfrm>
            <a:off x="612648" y="5221224"/>
            <a:ext cx="5282031" cy="950976"/>
          </a:xfrm>
          <a:prstGeom prst="rect">
            <a:avLst/>
          </a:prstGeom>
          <a:noFill/>
        </p:spPr>
        <p:txBody>
          <a:bodyPr wrap="square" anchor="t" lIns="73152" rIns="73152" tIns="36576" bIns="36576">
            <a:noAutofit/>
          </a:bodyPr>
          <a:lstStyle/>
          <a:p>
            <a:pPr algn="l">
              <a:spcBef>
                <a:spcPts val="0"/>
              </a:spcBef>
              <a:spcAft>
                <a:spcPts val="0"/>
              </a:spcAft>
            </a:pPr>
            <a:r>
              <a:rPr lang="tr-TR" sz="1850" b="0" i="0">
                <a:solidFill>
                  <a:srgbClr val="262626"/>
                </a:solidFill>
                <a:latin typeface="Calibri"/>
              </a:rPr>
              <a:t>Ormanlık alanlara yakın okullarda yangın riski oluşturan davranışlara karşı farkındalık afişi; yeşil vatanı korumak</a:t>
            </a:r>
          </a:p>
        </p:txBody>
      </p:sp>
      <p:sp>
        <p:nvSpPr>
          <p:cNvPr id="26" name="Rounded Rectangle 25"/>
          <p:cNvSpPr/>
          <p:nvPr/>
        </p:nvSpPr>
        <p:spPr>
          <a:xfrm>
            <a:off x="6187287" y="4782312"/>
            <a:ext cx="5501487" cy="146304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6187287" y="4782312"/>
            <a:ext cx="5501487" cy="365760"/>
          </a:xfrm>
          <a:prstGeom prst="roundRect">
            <a:avLst>
              <a:gd name="adj" fmla="val 25000"/>
            </a:avLst>
          </a:prstGeom>
          <a:solidFill>
            <a:srgbClr val="2E7D32"/>
          </a:solidFill>
          <a:ln>
            <a:noFill/>
          </a:ln>
          <a:effectLst/>
        </p:spPr>
        <p:txBody>
          <a:bodyPr rtlCol="0" anchor="ctr"/>
          <a:lstStyle/>
          <a:p/>
        </p:txBody>
      </p:sp>
      <p:sp>
        <p:nvSpPr>
          <p:cNvPr id="28" name="Rectangle 27"/>
          <p:cNvSpPr/>
          <p:nvPr/>
        </p:nvSpPr>
        <p:spPr>
          <a:xfrm>
            <a:off x="6187287" y="4965192"/>
            <a:ext cx="5501487" cy="182880"/>
          </a:xfrm>
          <a:prstGeom prst="rect">
            <a:avLst/>
          </a:prstGeom>
          <a:solidFill>
            <a:srgbClr val="2E7D32"/>
          </a:solidFill>
          <a:ln>
            <a:noFill/>
          </a:ln>
          <a:effectLst/>
        </p:spPr>
        <p:txBody>
          <a:bodyPr rtlCol="0" anchor="ctr"/>
          <a:lstStyle/>
          <a:p/>
        </p:txBody>
      </p:sp>
      <p:sp>
        <p:nvSpPr>
          <p:cNvPr id="29" name="TextBox 28"/>
          <p:cNvSpPr txBox="1"/>
          <p:nvPr/>
        </p:nvSpPr>
        <p:spPr>
          <a:xfrm>
            <a:off x="6278727" y="4782312"/>
            <a:ext cx="5318607" cy="365760"/>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KAYNAK</a:t>
            </a:r>
          </a:p>
        </p:txBody>
      </p:sp>
      <p:sp>
        <p:nvSpPr>
          <p:cNvPr id="30" name="TextBox 29"/>
          <p:cNvSpPr txBox="1"/>
          <p:nvPr/>
        </p:nvSpPr>
        <p:spPr>
          <a:xfrm>
            <a:off x="6297015" y="5221224"/>
            <a:ext cx="5282031" cy="950976"/>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10. Sınıf Coğrafya Ders Kitabı s. 173-174</a:t>
            </a:r>
          </a:p>
        </p:txBody>
      </p:sp>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64 / 254</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Paylaşım: posterler konuşuyor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GALERİ · 5 dk</a:t>
            </a:r>
          </a:p>
        </p:txBody>
      </p:sp>
      <p:sp>
        <p:nvSpPr>
          <p:cNvPr id="6" name="TextBox 5"/>
          <p:cNvSpPr txBox="1"/>
          <p:nvPr/>
        </p:nvSpPr>
        <p:spPr>
          <a:xfrm>
            <a:off x="502920" y="1261872"/>
            <a:ext cx="11185855" cy="54864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Sözcü posteri tanıtır; tabloyu birlikte dolduralım:</a:t>
            </a:r>
          </a:p>
        </p:txBody>
      </p:sp>
      <p:sp>
        <p:nvSpPr>
          <p:cNvPr id="7" name="Rounded Rectangle 6"/>
          <p:cNvSpPr/>
          <p:nvPr/>
        </p:nvSpPr>
        <p:spPr>
          <a:xfrm>
            <a:off x="502920" y="1901952"/>
            <a:ext cx="2659303" cy="4389120"/>
          </a:xfrm>
          <a:prstGeom prst="roundRect">
            <a:avLst>
              <a:gd name="adj" fmla="val 5000"/>
            </a:avLst>
          </a:prstGeom>
          <a:solidFill>
            <a:srgbClr val="FFFFFF"/>
          </a:solidFill>
          <a:ln>
            <a:noFill/>
          </a:ln>
          <a:effectLst/>
        </p:spPr>
        <p:txBody>
          <a:bodyPr rtlCol="0" anchor="ctr"/>
          <a:lstStyle/>
          <a:p/>
        </p:txBody>
      </p:sp>
      <p:sp>
        <p:nvSpPr>
          <p:cNvPr id="8" name="Rounded Rectangle 7"/>
          <p:cNvSpPr/>
          <p:nvPr/>
        </p:nvSpPr>
        <p:spPr>
          <a:xfrm>
            <a:off x="502920" y="1901952"/>
            <a:ext cx="2659303" cy="685800"/>
          </a:xfrm>
          <a:prstGeom prst="roundRect">
            <a:avLst>
              <a:gd name="adj" fmla="val 25000"/>
            </a:avLst>
          </a:prstGeom>
          <a:solidFill>
            <a:srgbClr val="A43E2A"/>
          </a:solidFill>
          <a:ln>
            <a:noFill/>
          </a:ln>
          <a:effectLst/>
        </p:spPr>
        <p:txBody>
          <a:bodyPr rtlCol="0" anchor="ctr"/>
          <a:lstStyle/>
          <a:p/>
        </p:txBody>
      </p:sp>
      <p:sp>
        <p:nvSpPr>
          <p:cNvPr id="9" name="Rectangle 8"/>
          <p:cNvSpPr/>
          <p:nvPr/>
        </p:nvSpPr>
        <p:spPr>
          <a:xfrm>
            <a:off x="502920" y="2244852"/>
            <a:ext cx="2659303" cy="342900"/>
          </a:xfrm>
          <a:prstGeom prst="rect">
            <a:avLst/>
          </a:prstGeom>
          <a:solidFill>
            <a:srgbClr val="A43E2A"/>
          </a:solidFill>
          <a:ln>
            <a:noFill/>
          </a:ln>
          <a:effectLst/>
        </p:spPr>
        <p:txBody>
          <a:bodyPr rtlCol="0" anchor="ctr"/>
          <a:lstStyle/>
          <a:p/>
        </p:txBody>
      </p:sp>
      <p:sp>
        <p:nvSpPr>
          <p:cNvPr id="10" name="TextBox 9"/>
          <p:cNvSpPr txBox="1"/>
          <p:nvPr/>
        </p:nvSpPr>
        <p:spPr>
          <a:xfrm>
            <a:off x="594360"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Grup</a:t>
            </a:r>
          </a:p>
        </p:txBody>
      </p:sp>
      <p:sp>
        <p:nvSpPr>
          <p:cNvPr id="11" name="Rounded Rectangle 10"/>
          <p:cNvSpPr/>
          <p:nvPr/>
        </p:nvSpPr>
        <p:spPr>
          <a:xfrm>
            <a:off x="502920"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12" name="Connector 11"/>
          <p:cNvCxnSpPr/>
          <p:nvPr/>
        </p:nvCxnSpPr>
        <p:spPr>
          <a:xfrm>
            <a:off x="685800" y="3204972"/>
            <a:ext cx="2293543" cy="0"/>
          </a:xfrm>
          <a:prstGeom prst="line">
            <a:avLst/>
          </a:prstGeom>
          <a:ln w="12700">
            <a:solidFill>
              <a:srgbClr val="D9D9D9"/>
            </a:solidFill>
            <a:prstDash val="dash"/>
          </a:ln>
        </p:spPr>
      </p:cxnSp>
      <p:cxnSp>
        <p:nvCxnSpPr>
          <p:cNvPr id="13" name="Connector 12"/>
          <p:cNvCxnSpPr/>
          <p:nvPr/>
        </p:nvCxnSpPr>
        <p:spPr>
          <a:xfrm>
            <a:off x="685800" y="3822192"/>
            <a:ext cx="2293543" cy="0"/>
          </a:xfrm>
          <a:prstGeom prst="line">
            <a:avLst/>
          </a:prstGeom>
          <a:ln w="12700">
            <a:solidFill>
              <a:srgbClr val="D9D9D9"/>
            </a:solidFill>
            <a:prstDash val="dash"/>
          </a:ln>
        </p:spPr>
      </p:cxnSp>
      <p:cxnSp>
        <p:nvCxnSpPr>
          <p:cNvPr id="14" name="Connector 13"/>
          <p:cNvCxnSpPr/>
          <p:nvPr/>
        </p:nvCxnSpPr>
        <p:spPr>
          <a:xfrm>
            <a:off x="685800" y="4439412"/>
            <a:ext cx="2293543" cy="0"/>
          </a:xfrm>
          <a:prstGeom prst="line">
            <a:avLst/>
          </a:prstGeom>
          <a:ln w="12700">
            <a:solidFill>
              <a:srgbClr val="D9D9D9"/>
            </a:solidFill>
            <a:prstDash val="dash"/>
          </a:ln>
        </p:spPr>
      </p:cxnSp>
      <p:cxnSp>
        <p:nvCxnSpPr>
          <p:cNvPr id="15" name="Connector 14"/>
          <p:cNvCxnSpPr/>
          <p:nvPr/>
        </p:nvCxnSpPr>
        <p:spPr>
          <a:xfrm>
            <a:off x="685800" y="5056632"/>
            <a:ext cx="2293543" cy="0"/>
          </a:xfrm>
          <a:prstGeom prst="line">
            <a:avLst/>
          </a:prstGeom>
          <a:ln w="12700">
            <a:solidFill>
              <a:srgbClr val="D9D9D9"/>
            </a:solidFill>
            <a:prstDash val="dash"/>
          </a:ln>
        </p:spPr>
      </p:cxnSp>
      <p:cxnSp>
        <p:nvCxnSpPr>
          <p:cNvPr id="16" name="Connector 15"/>
          <p:cNvCxnSpPr/>
          <p:nvPr/>
        </p:nvCxnSpPr>
        <p:spPr>
          <a:xfrm>
            <a:off x="685800" y="5673852"/>
            <a:ext cx="2293543" cy="0"/>
          </a:xfrm>
          <a:prstGeom prst="line">
            <a:avLst/>
          </a:prstGeom>
          <a:ln w="12700">
            <a:solidFill>
              <a:srgbClr val="D9D9D9"/>
            </a:solidFill>
            <a:prstDash val="dash"/>
          </a:ln>
        </p:spPr>
      </p:cxnSp>
      <p:sp>
        <p:nvSpPr>
          <p:cNvPr id="17" name="Rounded Rectangle 16"/>
          <p:cNvSpPr/>
          <p:nvPr/>
        </p:nvSpPr>
        <p:spPr>
          <a:xfrm>
            <a:off x="3345103" y="1901952"/>
            <a:ext cx="2659303" cy="4389120"/>
          </a:xfrm>
          <a:prstGeom prst="roundRect">
            <a:avLst>
              <a:gd name="adj" fmla="val 5000"/>
            </a:avLst>
          </a:prstGeom>
          <a:solidFill>
            <a:srgbClr val="FFFFFF"/>
          </a:solidFill>
          <a:ln>
            <a:noFill/>
          </a:ln>
          <a:effectLst/>
        </p:spPr>
        <p:txBody>
          <a:bodyPr rtlCol="0" anchor="ctr"/>
          <a:lstStyle/>
          <a:p/>
        </p:txBody>
      </p:sp>
      <p:sp>
        <p:nvSpPr>
          <p:cNvPr id="18" name="Rounded Rectangle 17"/>
          <p:cNvSpPr/>
          <p:nvPr/>
        </p:nvSpPr>
        <p:spPr>
          <a:xfrm>
            <a:off x="3345103" y="1901952"/>
            <a:ext cx="2659303" cy="685800"/>
          </a:xfrm>
          <a:prstGeom prst="roundRect">
            <a:avLst>
              <a:gd name="adj" fmla="val 25000"/>
            </a:avLst>
          </a:prstGeom>
          <a:solidFill>
            <a:srgbClr val="4F4F4F"/>
          </a:solidFill>
          <a:ln>
            <a:noFill/>
          </a:ln>
          <a:effectLst/>
        </p:spPr>
        <p:txBody>
          <a:bodyPr rtlCol="0" anchor="ctr"/>
          <a:lstStyle/>
          <a:p/>
        </p:txBody>
      </p:sp>
      <p:sp>
        <p:nvSpPr>
          <p:cNvPr id="19" name="Rectangle 18"/>
          <p:cNvSpPr/>
          <p:nvPr/>
        </p:nvSpPr>
        <p:spPr>
          <a:xfrm>
            <a:off x="3345103" y="2244852"/>
            <a:ext cx="2659303" cy="342900"/>
          </a:xfrm>
          <a:prstGeom prst="rect">
            <a:avLst/>
          </a:prstGeom>
          <a:solidFill>
            <a:srgbClr val="4F4F4F"/>
          </a:solidFill>
          <a:ln>
            <a:noFill/>
          </a:ln>
          <a:effectLst/>
        </p:spPr>
        <p:txBody>
          <a:bodyPr rtlCol="0" anchor="ctr"/>
          <a:lstStyle/>
          <a:p/>
        </p:txBody>
      </p:sp>
      <p:sp>
        <p:nvSpPr>
          <p:cNvPr id="20" name="TextBox 19"/>
          <p:cNvSpPr txBox="1"/>
          <p:nvPr/>
        </p:nvSpPr>
        <p:spPr>
          <a:xfrm>
            <a:off x="3436543"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Afet ve ülke</a:t>
            </a:r>
          </a:p>
        </p:txBody>
      </p:sp>
      <p:sp>
        <p:nvSpPr>
          <p:cNvPr id="21" name="Rounded Rectangle 20"/>
          <p:cNvSpPr/>
          <p:nvPr/>
        </p:nvSpPr>
        <p:spPr>
          <a:xfrm>
            <a:off x="3345103"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22" name="Connector 21"/>
          <p:cNvCxnSpPr/>
          <p:nvPr/>
        </p:nvCxnSpPr>
        <p:spPr>
          <a:xfrm>
            <a:off x="3527983" y="3204972"/>
            <a:ext cx="2293543" cy="0"/>
          </a:xfrm>
          <a:prstGeom prst="line">
            <a:avLst/>
          </a:prstGeom>
          <a:ln w="12700">
            <a:solidFill>
              <a:srgbClr val="D9D9D9"/>
            </a:solidFill>
            <a:prstDash val="dash"/>
          </a:ln>
        </p:spPr>
      </p:cxnSp>
      <p:cxnSp>
        <p:nvCxnSpPr>
          <p:cNvPr id="23" name="Connector 22"/>
          <p:cNvCxnSpPr/>
          <p:nvPr/>
        </p:nvCxnSpPr>
        <p:spPr>
          <a:xfrm>
            <a:off x="3527983" y="3822192"/>
            <a:ext cx="2293543" cy="0"/>
          </a:xfrm>
          <a:prstGeom prst="line">
            <a:avLst/>
          </a:prstGeom>
          <a:ln w="12700">
            <a:solidFill>
              <a:srgbClr val="D9D9D9"/>
            </a:solidFill>
            <a:prstDash val="dash"/>
          </a:ln>
        </p:spPr>
      </p:cxnSp>
      <p:cxnSp>
        <p:nvCxnSpPr>
          <p:cNvPr id="24" name="Connector 23"/>
          <p:cNvCxnSpPr/>
          <p:nvPr/>
        </p:nvCxnSpPr>
        <p:spPr>
          <a:xfrm>
            <a:off x="3527983" y="4439412"/>
            <a:ext cx="2293543" cy="0"/>
          </a:xfrm>
          <a:prstGeom prst="line">
            <a:avLst/>
          </a:prstGeom>
          <a:ln w="12700">
            <a:solidFill>
              <a:srgbClr val="D9D9D9"/>
            </a:solidFill>
            <a:prstDash val="dash"/>
          </a:ln>
        </p:spPr>
      </p:cxnSp>
      <p:cxnSp>
        <p:nvCxnSpPr>
          <p:cNvPr id="25" name="Connector 24"/>
          <p:cNvCxnSpPr/>
          <p:nvPr/>
        </p:nvCxnSpPr>
        <p:spPr>
          <a:xfrm>
            <a:off x="3527983" y="5056632"/>
            <a:ext cx="2293543" cy="0"/>
          </a:xfrm>
          <a:prstGeom prst="line">
            <a:avLst/>
          </a:prstGeom>
          <a:ln w="12700">
            <a:solidFill>
              <a:srgbClr val="D9D9D9"/>
            </a:solidFill>
            <a:prstDash val="dash"/>
          </a:ln>
        </p:spPr>
      </p:cxnSp>
      <p:cxnSp>
        <p:nvCxnSpPr>
          <p:cNvPr id="26" name="Connector 25"/>
          <p:cNvCxnSpPr/>
          <p:nvPr/>
        </p:nvCxnSpPr>
        <p:spPr>
          <a:xfrm>
            <a:off x="3527983" y="5673852"/>
            <a:ext cx="2293543" cy="0"/>
          </a:xfrm>
          <a:prstGeom prst="line">
            <a:avLst/>
          </a:prstGeom>
          <a:ln w="12700">
            <a:solidFill>
              <a:srgbClr val="D9D9D9"/>
            </a:solidFill>
            <a:prstDash val="dash"/>
          </a:ln>
        </p:spPr>
      </p:cxnSp>
      <p:sp>
        <p:nvSpPr>
          <p:cNvPr id="27" name="Rounded Rectangle 26"/>
          <p:cNvSpPr/>
          <p:nvPr/>
        </p:nvSpPr>
        <p:spPr>
          <a:xfrm>
            <a:off x="6187286" y="1901952"/>
            <a:ext cx="2659303" cy="4389120"/>
          </a:xfrm>
          <a:prstGeom prst="roundRect">
            <a:avLst>
              <a:gd name="adj" fmla="val 5000"/>
            </a:avLst>
          </a:prstGeom>
          <a:solidFill>
            <a:srgbClr val="FFFFFF"/>
          </a:solidFill>
          <a:ln>
            <a:noFill/>
          </a:ln>
          <a:effectLst/>
        </p:spPr>
        <p:txBody>
          <a:bodyPr rtlCol="0" anchor="ctr"/>
          <a:lstStyle/>
          <a:p/>
        </p:txBody>
      </p:sp>
      <p:sp>
        <p:nvSpPr>
          <p:cNvPr id="28" name="Rounded Rectangle 27"/>
          <p:cNvSpPr/>
          <p:nvPr/>
        </p:nvSpPr>
        <p:spPr>
          <a:xfrm>
            <a:off x="6187286" y="1901952"/>
            <a:ext cx="2659303" cy="685800"/>
          </a:xfrm>
          <a:prstGeom prst="roundRect">
            <a:avLst>
              <a:gd name="adj" fmla="val 25000"/>
            </a:avLst>
          </a:prstGeom>
          <a:solidFill>
            <a:srgbClr val="3D8B3D"/>
          </a:solidFill>
          <a:ln>
            <a:noFill/>
          </a:ln>
          <a:effectLst/>
        </p:spPr>
        <p:txBody>
          <a:bodyPr rtlCol="0" anchor="ctr"/>
          <a:lstStyle/>
          <a:p/>
        </p:txBody>
      </p:sp>
      <p:sp>
        <p:nvSpPr>
          <p:cNvPr id="29" name="Rectangle 28"/>
          <p:cNvSpPr/>
          <p:nvPr/>
        </p:nvSpPr>
        <p:spPr>
          <a:xfrm>
            <a:off x="6187286" y="2244852"/>
            <a:ext cx="2659303" cy="342900"/>
          </a:xfrm>
          <a:prstGeom prst="rect">
            <a:avLst/>
          </a:prstGeom>
          <a:solidFill>
            <a:srgbClr val="3D8B3D"/>
          </a:solidFill>
          <a:ln>
            <a:noFill/>
          </a:ln>
          <a:effectLst/>
        </p:spPr>
        <p:txBody>
          <a:bodyPr rtlCol="0" anchor="ctr"/>
          <a:lstStyle/>
          <a:p/>
        </p:txBody>
      </p:sp>
      <p:sp>
        <p:nvSpPr>
          <p:cNvPr id="30" name="TextBox 29"/>
          <p:cNvSpPr txBox="1"/>
          <p:nvPr/>
        </p:nvSpPr>
        <p:spPr>
          <a:xfrm>
            <a:off x="6278726"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İyi uygulama</a:t>
            </a:r>
          </a:p>
        </p:txBody>
      </p:sp>
      <p:sp>
        <p:nvSpPr>
          <p:cNvPr id="31" name="Rounded Rectangle 30"/>
          <p:cNvSpPr/>
          <p:nvPr/>
        </p:nvSpPr>
        <p:spPr>
          <a:xfrm>
            <a:off x="6187286"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32" name="Connector 31"/>
          <p:cNvCxnSpPr/>
          <p:nvPr/>
        </p:nvCxnSpPr>
        <p:spPr>
          <a:xfrm>
            <a:off x="6370166" y="3204972"/>
            <a:ext cx="2293543" cy="0"/>
          </a:xfrm>
          <a:prstGeom prst="line">
            <a:avLst/>
          </a:prstGeom>
          <a:ln w="12700">
            <a:solidFill>
              <a:srgbClr val="D9D9D9"/>
            </a:solidFill>
            <a:prstDash val="dash"/>
          </a:ln>
        </p:spPr>
      </p:cxnSp>
      <p:cxnSp>
        <p:nvCxnSpPr>
          <p:cNvPr id="33" name="Connector 32"/>
          <p:cNvCxnSpPr/>
          <p:nvPr/>
        </p:nvCxnSpPr>
        <p:spPr>
          <a:xfrm>
            <a:off x="6370166" y="3822192"/>
            <a:ext cx="2293543" cy="0"/>
          </a:xfrm>
          <a:prstGeom prst="line">
            <a:avLst/>
          </a:prstGeom>
          <a:ln w="12700">
            <a:solidFill>
              <a:srgbClr val="D9D9D9"/>
            </a:solidFill>
            <a:prstDash val="dash"/>
          </a:ln>
        </p:spPr>
      </p:cxnSp>
      <p:cxnSp>
        <p:nvCxnSpPr>
          <p:cNvPr id="34" name="Connector 33"/>
          <p:cNvCxnSpPr/>
          <p:nvPr/>
        </p:nvCxnSpPr>
        <p:spPr>
          <a:xfrm>
            <a:off x="6370166" y="4439412"/>
            <a:ext cx="2293543" cy="0"/>
          </a:xfrm>
          <a:prstGeom prst="line">
            <a:avLst/>
          </a:prstGeom>
          <a:ln w="12700">
            <a:solidFill>
              <a:srgbClr val="D9D9D9"/>
            </a:solidFill>
            <a:prstDash val="dash"/>
          </a:ln>
        </p:spPr>
      </p:cxnSp>
      <p:cxnSp>
        <p:nvCxnSpPr>
          <p:cNvPr id="35" name="Connector 34"/>
          <p:cNvCxnSpPr/>
          <p:nvPr/>
        </p:nvCxnSpPr>
        <p:spPr>
          <a:xfrm>
            <a:off x="6370166" y="5056632"/>
            <a:ext cx="2293543" cy="0"/>
          </a:xfrm>
          <a:prstGeom prst="line">
            <a:avLst/>
          </a:prstGeom>
          <a:ln w="12700">
            <a:solidFill>
              <a:srgbClr val="D9D9D9"/>
            </a:solidFill>
            <a:prstDash val="dash"/>
          </a:ln>
        </p:spPr>
      </p:cxnSp>
      <p:cxnSp>
        <p:nvCxnSpPr>
          <p:cNvPr id="36" name="Connector 35"/>
          <p:cNvCxnSpPr/>
          <p:nvPr/>
        </p:nvCxnSpPr>
        <p:spPr>
          <a:xfrm>
            <a:off x="6370166" y="5673852"/>
            <a:ext cx="2293543" cy="0"/>
          </a:xfrm>
          <a:prstGeom prst="line">
            <a:avLst/>
          </a:prstGeom>
          <a:ln w="12700">
            <a:solidFill>
              <a:srgbClr val="D9D9D9"/>
            </a:solidFill>
            <a:prstDash val="dash"/>
          </a:ln>
        </p:spPr>
      </p:cxnSp>
      <p:sp>
        <p:nvSpPr>
          <p:cNvPr id="37" name="Rounded Rectangle 36"/>
          <p:cNvSpPr/>
          <p:nvPr/>
        </p:nvSpPr>
        <p:spPr>
          <a:xfrm>
            <a:off x="9029469" y="1901952"/>
            <a:ext cx="2659303" cy="4389120"/>
          </a:xfrm>
          <a:prstGeom prst="roundRect">
            <a:avLst>
              <a:gd name="adj" fmla="val 5000"/>
            </a:avLst>
          </a:prstGeom>
          <a:solidFill>
            <a:srgbClr val="FFFFFF"/>
          </a:solidFill>
          <a:ln>
            <a:noFill/>
          </a:ln>
          <a:effectLst/>
        </p:spPr>
        <p:txBody>
          <a:bodyPr rtlCol="0" anchor="ctr"/>
          <a:lstStyle/>
          <a:p/>
        </p:txBody>
      </p:sp>
      <p:sp>
        <p:nvSpPr>
          <p:cNvPr id="38" name="Rounded Rectangle 37"/>
          <p:cNvSpPr/>
          <p:nvPr/>
        </p:nvSpPr>
        <p:spPr>
          <a:xfrm>
            <a:off x="9029469" y="1901952"/>
            <a:ext cx="2659303" cy="685800"/>
          </a:xfrm>
          <a:prstGeom prst="roundRect">
            <a:avLst>
              <a:gd name="adj" fmla="val 25000"/>
            </a:avLst>
          </a:prstGeom>
          <a:solidFill>
            <a:srgbClr val="2C5F9E"/>
          </a:solidFill>
          <a:ln>
            <a:noFill/>
          </a:ln>
          <a:effectLst/>
        </p:spPr>
        <p:txBody>
          <a:bodyPr rtlCol="0" anchor="ctr"/>
          <a:lstStyle/>
          <a:p/>
        </p:txBody>
      </p:sp>
      <p:sp>
        <p:nvSpPr>
          <p:cNvPr id="39" name="Rectangle 38"/>
          <p:cNvSpPr/>
          <p:nvPr/>
        </p:nvSpPr>
        <p:spPr>
          <a:xfrm>
            <a:off x="9029469" y="2244852"/>
            <a:ext cx="2659303" cy="342900"/>
          </a:xfrm>
          <a:prstGeom prst="rect">
            <a:avLst/>
          </a:prstGeom>
          <a:solidFill>
            <a:srgbClr val="2C5F9E"/>
          </a:solidFill>
          <a:ln>
            <a:noFill/>
          </a:ln>
          <a:effectLst/>
        </p:spPr>
        <p:txBody>
          <a:bodyPr rtlCol="0" anchor="ctr"/>
          <a:lstStyle/>
          <a:p/>
        </p:txBody>
      </p:sp>
      <p:sp>
        <p:nvSpPr>
          <p:cNvPr id="40" name="TextBox 39"/>
          <p:cNvSpPr txBox="1"/>
          <p:nvPr/>
        </p:nvSpPr>
        <p:spPr>
          <a:xfrm>
            <a:off x="9120909"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Türkiye için fikir</a:t>
            </a:r>
          </a:p>
        </p:txBody>
      </p:sp>
      <p:sp>
        <p:nvSpPr>
          <p:cNvPr id="41" name="Rounded Rectangle 40"/>
          <p:cNvSpPr/>
          <p:nvPr/>
        </p:nvSpPr>
        <p:spPr>
          <a:xfrm>
            <a:off x="9029469"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42" name="Connector 41"/>
          <p:cNvCxnSpPr/>
          <p:nvPr/>
        </p:nvCxnSpPr>
        <p:spPr>
          <a:xfrm>
            <a:off x="9212349" y="3204972"/>
            <a:ext cx="2293543" cy="0"/>
          </a:xfrm>
          <a:prstGeom prst="line">
            <a:avLst/>
          </a:prstGeom>
          <a:ln w="12700">
            <a:solidFill>
              <a:srgbClr val="D9D9D9"/>
            </a:solidFill>
            <a:prstDash val="dash"/>
          </a:ln>
        </p:spPr>
      </p:cxnSp>
      <p:cxnSp>
        <p:nvCxnSpPr>
          <p:cNvPr id="43" name="Connector 42"/>
          <p:cNvCxnSpPr/>
          <p:nvPr/>
        </p:nvCxnSpPr>
        <p:spPr>
          <a:xfrm>
            <a:off x="9212349" y="3822192"/>
            <a:ext cx="2293543" cy="0"/>
          </a:xfrm>
          <a:prstGeom prst="line">
            <a:avLst/>
          </a:prstGeom>
          <a:ln w="12700">
            <a:solidFill>
              <a:srgbClr val="D9D9D9"/>
            </a:solidFill>
            <a:prstDash val="dash"/>
          </a:ln>
        </p:spPr>
      </p:cxnSp>
      <p:cxnSp>
        <p:nvCxnSpPr>
          <p:cNvPr id="44" name="Connector 43"/>
          <p:cNvCxnSpPr/>
          <p:nvPr/>
        </p:nvCxnSpPr>
        <p:spPr>
          <a:xfrm>
            <a:off x="9212349" y="4439412"/>
            <a:ext cx="2293543" cy="0"/>
          </a:xfrm>
          <a:prstGeom prst="line">
            <a:avLst/>
          </a:prstGeom>
          <a:ln w="12700">
            <a:solidFill>
              <a:srgbClr val="D9D9D9"/>
            </a:solidFill>
            <a:prstDash val="dash"/>
          </a:ln>
        </p:spPr>
      </p:cxnSp>
      <p:cxnSp>
        <p:nvCxnSpPr>
          <p:cNvPr id="45" name="Connector 44"/>
          <p:cNvCxnSpPr/>
          <p:nvPr/>
        </p:nvCxnSpPr>
        <p:spPr>
          <a:xfrm>
            <a:off x="9212349" y="5056632"/>
            <a:ext cx="2293543" cy="0"/>
          </a:xfrm>
          <a:prstGeom prst="line">
            <a:avLst/>
          </a:prstGeom>
          <a:ln w="12700">
            <a:solidFill>
              <a:srgbClr val="D9D9D9"/>
            </a:solidFill>
            <a:prstDash val="dash"/>
          </a:ln>
        </p:spPr>
      </p:cxnSp>
      <p:cxnSp>
        <p:nvCxnSpPr>
          <p:cNvPr id="46" name="Connector 45"/>
          <p:cNvCxnSpPr/>
          <p:nvPr/>
        </p:nvCxnSpPr>
        <p:spPr>
          <a:xfrm>
            <a:off x="9212349" y="5673852"/>
            <a:ext cx="2293543" cy="0"/>
          </a:xfrm>
          <a:prstGeom prst="line">
            <a:avLst/>
          </a:prstGeom>
          <a:ln w="12700">
            <a:solidFill>
              <a:srgbClr val="D9D9D9"/>
            </a:solidFill>
            <a:prstDash val="dash"/>
          </a:ln>
        </p:spPr>
      </p:cxnSp>
      <p:sp>
        <p:nvSpPr>
          <p:cNvPr id="47" name="TextBox 4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48" name="Rounded Rectangle 4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49" name="TextBox 4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65 / 254</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Öz değerlendirme formu</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ÖZ DEĞERLENDİRME</a:t>
            </a:r>
          </a:p>
        </p:txBody>
      </p:sp>
      <p:graphicFrame>
        <p:nvGraphicFramePr>
          <p:cNvPr id="6" name="Table 5"/>
          <p:cNvGraphicFramePr>
            <a:graphicFrameLocks noGrp="1"/>
          </p:cNvGraphicFramePr>
          <p:nvPr/>
        </p:nvGraphicFramePr>
        <p:xfrm>
          <a:off x="502920" y="1216152"/>
          <a:ext cx="11183112" cy="4334256"/>
        </p:xfrm>
        <a:graphic>
          <a:graphicData uri="http://schemas.openxmlformats.org/drawingml/2006/table">
            <a:tbl>
              <a:tblPr firstRow="1" bandRow="1">
                <a:tableStyleId>{5C22544A-7EE6-4342-B048-85BDC9FD1C3A}</a:tableStyleId>
              </a:tblPr>
              <a:tblGrid>
                <a:gridCol w="8412480"/>
                <a:gridCol w="914400"/>
                <a:gridCol w="960120"/>
                <a:gridCol w="896112"/>
              </a:tblGrid>
              <a:tr h="384048">
                <a:tc>
                  <a:txBody>
                    <a:bodyPr wrap="square"/>
                    <a:lstStyle/>
                    <a:p>
                      <a:pPr algn="ctr">
                        <a:spcBef>
                          <a:spcPts val="0"/>
                        </a:spcBef>
                        <a:spcAft>
                          <a:spcPts val="0"/>
                        </a:spcAft>
                      </a:pPr>
                      <a:r>
                        <a:rPr lang="tr-TR" sz="1500" b="1" i="0">
                          <a:solidFill>
                            <a:srgbClr val="FFFFFF"/>
                          </a:solidFill>
                          <a:latin typeface="Calibri"/>
                        </a:rPr>
                        <a:t>Değerlendirme ölçütleri</a:t>
                      </a:r>
                    </a:p>
                  </a:txBody>
                  <a:tcPr marL="54864" marR="54864" marT="18288" marB="18288" anchor="ctr">
                    <a:solidFill>
                      <a:srgbClr val="A43E2A"/>
                    </a:solidFill>
                  </a:tcPr>
                </a:tc>
                <a:tc>
                  <a:txBody>
                    <a:bodyPr wrap="square"/>
                    <a:lstStyle/>
                    <a:p>
                      <a:pPr algn="ctr">
                        <a:spcBef>
                          <a:spcPts val="0"/>
                        </a:spcBef>
                        <a:spcAft>
                          <a:spcPts val="0"/>
                        </a:spcAft>
                      </a:pPr>
                      <a:r>
                        <a:rPr lang="tr-TR" sz="1500" b="1" i="0">
                          <a:solidFill>
                            <a:srgbClr val="FFFFFF"/>
                          </a:solidFill>
                          <a:latin typeface="Calibri"/>
                        </a:rPr>
                        <a:t>Evet</a:t>
                      </a:r>
                    </a:p>
                  </a:txBody>
                  <a:tcPr marL="54864" marR="54864" marT="18288" marB="18288" anchor="ctr">
                    <a:solidFill>
                      <a:srgbClr val="A43E2A"/>
                    </a:solidFill>
                  </a:tcPr>
                </a:tc>
                <a:tc>
                  <a:txBody>
                    <a:bodyPr wrap="square"/>
                    <a:lstStyle/>
                    <a:p>
                      <a:pPr algn="ctr">
                        <a:spcBef>
                          <a:spcPts val="0"/>
                        </a:spcBef>
                        <a:spcAft>
                          <a:spcPts val="0"/>
                        </a:spcAft>
                      </a:pPr>
                      <a:r>
                        <a:rPr lang="tr-TR" sz="1500" b="1" i="0">
                          <a:solidFill>
                            <a:srgbClr val="FFFFFF"/>
                          </a:solidFill>
                          <a:latin typeface="Calibri"/>
                        </a:rPr>
                        <a:t>Kısmen</a:t>
                      </a:r>
                    </a:p>
                  </a:txBody>
                  <a:tcPr marL="54864" marR="54864" marT="18288" marB="18288" anchor="ctr">
                    <a:solidFill>
                      <a:srgbClr val="A43E2A"/>
                    </a:solidFill>
                  </a:tcPr>
                </a:tc>
                <a:tc>
                  <a:txBody>
                    <a:bodyPr wrap="square"/>
                    <a:lstStyle/>
                    <a:p>
                      <a:pPr algn="ctr">
                        <a:spcBef>
                          <a:spcPts val="0"/>
                        </a:spcBef>
                        <a:spcAft>
                          <a:spcPts val="0"/>
                        </a:spcAft>
                      </a:pPr>
                      <a:r>
                        <a:rPr lang="tr-TR" sz="1500" b="1" i="0">
                          <a:solidFill>
                            <a:srgbClr val="FFFFFF"/>
                          </a:solidFill>
                          <a:latin typeface="Calibri"/>
                        </a:rPr>
                        <a:t>Hayır</a:t>
                      </a:r>
                    </a:p>
                  </a:txBody>
                  <a:tcPr marL="54864" marR="54864" marT="18288" marB="18288" anchor="ctr">
                    <a:solidFill>
                      <a:srgbClr val="A43E2A"/>
                    </a:solidFill>
                  </a:tcPr>
                </a:tc>
              </a:tr>
              <a:tr h="493776">
                <a:tc>
                  <a:txBody>
                    <a:bodyPr wrap="square"/>
                    <a:lstStyle/>
                    <a:p>
                      <a:pPr algn="l">
                        <a:spcBef>
                          <a:spcPts val="0"/>
                        </a:spcBef>
                        <a:spcAft>
                          <a:spcPts val="0"/>
                        </a:spcAft>
                      </a:pPr>
                      <a:r>
                        <a:rPr lang="tr-TR" sz="1300" b="0" i="0">
                          <a:solidFill>
                            <a:srgbClr val="262626"/>
                          </a:solidFill>
                          <a:latin typeface="Calibri"/>
                        </a:rPr>
                        <a:t>1. Ülkelerin afet riski taşıyan olaylara karşı geliştirdikleri çözümler ve iyi uygulama örneklerine yönelik sorular oluşturdum.</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r>
              <a:tr h="493776">
                <a:tc>
                  <a:txBody>
                    <a:bodyPr wrap="square"/>
                    <a:lstStyle/>
                    <a:p>
                      <a:pPr algn="l">
                        <a:spcBef>
                          <a:spcPts val="0"/>
                        </a:spcBef>
                        <a:spcAft>
                          <a:spcPts val="0"/>
                        </a:spcAft>
                      </a:pPr>
                      <a:r>
                        <a:rPr lang="tr-TR" sz="1300" b="0" i="0">
                          <a:solidFill>
                            <a:srgbClr val="262626"/>
                          </a:solidFill>
                          <a:latin typeface="Calibri"/>
                        </a:rPr>
                        <a:t>2. Oluşturduğumuz soruları grup içinde tartışarak araştırma sorusunu/sorularını belirledim.</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r>
              <a:tr h="493776">
                <a:tc>
                  <a:txBody>
                    <a:bodyPr wrap="square"/>
                    <a:lstStyle/>
                    <a:p>
                      <a:pPr algn="l">
                        <a:spcBef>
                          <a:spcPts val="0"/>
                        </a:spcBef>
                        <a:spcAft>
                          <a:spcPts val="0"/>
                        </a:spcAft>
                      </a:pPr>
                      <a:r>
                        <a:rPr lang="tr-TR" sz="1300" b="0" i="0">
                          <a:solidFill>
                            <a:srgbClr val="262626"/>
                          </a:solidFill>
                          <a:latin typeface="Calibri"/>
                        </a:rPr>
                        <a:t>3. Belirlediğimiz soru/soruların cevaplarına yönelik bilgi ve afetlerin doğal çevre üzerindeki yıkıcı etkilerini gösteren resim, fotoğraf ve gravür topladım.</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r>
              <a:tr h="493776">
                <a:tc>
                  <a:txBody>
                    <a:bodyPr wrap="square"/>
                    <a:lstStyle/>
                    <a:p>
                      <a:pPr algn="l">
                        <a:spcBef>
                          <a:spcPts val="0"/>
                        </a:spcBef>
                        <a:spcAft>
                          <a:spcPts val="0"/>
                        </a:spcAft>
                      </a:pPr>
                      <a:r>
                        <a:rPr lang="tr-TR" sz="1300" b="0" i="0">
                          <a:solidFill>
                            <a:srgbClr val="262626"/>
                          </a:solidFill>
                          <a:latin typeface="Calibri"/>
                        </a:rPr>
                        <a:t>4. Topladığımız bilgileri soruların cevaplarına göre düzenledim.</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r>
              <a:tr h="493776">
                <a:tc>
                  <a:txBody>
                    <a:bodyPr wrap="square"/>
                    <a:lstStyle/>
                    <a:p>
                      <a:pPr algn="l">
                        <a:spcBef>
                          <a:spcPts val="0"/>
                        </a:spcBef>
                        <a:spcAft>
                          <a:spcPts val="0"/>
                        </a:spcAft>
                      </a:pPr>
                      <a:r>
                        <a:rPr lang="tr-TR" sz="1250" b="0" i="0">
                          <a:solidFill>
                            <a:srgbClr val="262626"/>
                          </a:solidFill>
                          <a:latin typeface="Calibri"/>
                        </a:rPr>
                        <a:t>5. Topladığım resim, fotoğraf ve gravür üzerinden geçmişte yaşanan afetlerin, önlem alınmadığında tekrar yaşanma olasılığına ve “Yeşil Vatan” olan doğal mirasın üzerinde ne gibi yıkıcı etkiler yapabileceğine dair görüşlerimi arkadaşlarımla paylaştım.</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r>
              <a:tr h="493776">
                <a:tc>
                  <a:txBody>
                    <a:bodyPr wrap="square"/>
                    <a:lstStyle/>
                    <a:p>
                      <a:pPr algn="l">
                        <a:spcBef>
                          <a:spcPts val="0"/>
                        </a:spcBef>
                        <a:spcAft>
                          <a:spcPts val="0"/>
                        </a:spcAft>
                      </a:pPr>
                      <a:r>
                        <a:rPr lang="tr-TR" sz="1300" b="0" i="0">
                          <a:solidFill>
                            <a:srgbClr val="262626"/>
                          </a:solidFill>
                          <a:latin typeface="Calibri"/>
                        </a:rPr>
                        <a:t>6. Yaptığımız araştırmalardan yola çıkarak “ülkelerin deneyimleri ve gelişmişlik seviyelerine göre’’ afetlere karşı geliştirdikleri uygulamalar arasında nasıl bir ilişki olduğunu çözümledim.</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r>
              <a:tr h="493776">
                <a:tc>
                  <a:txBody>
                    <a:bodyPr wrap="square"/>
                    <a:lstStyle/>
                    <a:p>
                      <a:pPr algn="l">
                        <a:spcBef>
                          <a:spcPts val="0"/>
                        </a:spcBef>
                        <a:spcAft>
                          <a:spcPts val="0"/>
                        </a:spcAft>
                      </a:pPr>
                      <a:r>
                        <a:rPr lang="tr-TR" sz="1300" b="0" i="0">
                          <a:solidFill>
                            <a:srgbClr val="262626"/>
                          </a:solidFill>
                          <a:latin typeface="Calibri"/>
                        </a:rPr>
                        <a:t>7. Yaptığımız çözümlemelerden yararlanarak Türkiye’de afetlerle mücadelede ne tür uygulamalar geliştirilebileceğine yönelik fikirler geliştirdim.</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FFFFFF"/>
                    </a:solidFill>
                  </a:tcPr>
                </a:tc>
              </a:tr>
              <a:tr h="493776">
                <a:tc>
                  <a:txBody>
                    <a:bodyPr wrap="square"/>
                    <a:lstStyle/>
                    <a:p>
                      <a:pPr algn="l">
                        <a:spcBef>
                          <a:spcPts val="0"/>
                        </a:spcBef>
                        <a:spcAft>
                          <a:spcPts val="0"/>
                        </a:spcAft>
                      </a:pPr>
                      <a:r>
                        <a:rPr lang="tr-TR" sz="1300" b="0" i="0">
                          <a:solidFill>
                            <a:srgbClr val="262626"/>
                          </a:solidFill>
                          <a:latin typeface="Calibri"/>
                        </a:rPr>
                        <a:t>8. Geliştirdiğim fikirleri poster veya afişe dönüştürerek sınıf ortamında paylaştım.</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300" b="0" i="0">
                          <a:solidFill>
                            <a:srgbClr val="262626"/>
                          </a:solidFill>
                          <a:latin typeface="Calibri"/>
                        </a:rPr>
                        <a:t>☐</a:t>
                      </a:r>
                    </a:p>
                  </a:txBody>
                  <a:tcPr marL="54864" marR="54864" marT="18288" marB="18288" anchor="ctr">
                    <a:solidFill>
                      <a:srgbClr val="E3ECF5"/>
                    </a:solidFill>
                  </a:tcPr>
                </a:tc>
              </a:tr>
            </a:tbl>
          </a:graphicData>
        </a:graphic>
      </p:graphicFrame>
      <p:sp>
        <p:nvSpPr>
          <p:cNvPr id="7" name="TextBox 6"/>
          <p:cNvSpPr txBox="1"/>
          <p:nvPr/>
        </p:nvSpPr>
        <p:spPr>
          <a:xfrm>
            <a:off x="502920" y="5605272"/>
            <a:ext cx="11185855" cy="658368"/>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A43E2A"/>
                </a:solidFill>
                <a:latin typeface="Calibri"/>
              </a:rPr>
              <a:t>Çalışmam sırasında öğrendiğim bilgiler: … · Çalışmam sırasında zorlandığım yerler: … · Çalışmamı yeniden yapacak olsaydım dikkat edeceğim hususlar: …</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66 / 254</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Afet yönetim sisteminde afet öncesinde hangi çalışmalara odaklanılır?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Gaziantep risk haritasını özgün yapan bir özelliği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Grubunun posterindeki 'Türkiye için' fikrini bir cümleyle yaz.</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174-178</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67 / 254</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Çalışma kâğıdı Bölüm 1'in 4-5. maddelerini çöz.</a:t>
            </a:r>
          </a:p>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Öz değerlendirme formunu (s. 179) bitirmediysen tamamla; 27. haftanın başında topluyoruz.</a:t>
            </a:r>
          </a:p>
          <a:p>
            <a:pPr algn="l" marL="323206" indent="-323206">
              <a:spcBef>
                <a:spcPts val="0"/>
              </a:spcBef>
              <a:spcAft>
                <a:spcPts val="0"/>
              </a:spcAft>
            </a:pPr>
            <a:r>
              <a:rPr lang="tr-TR" sz="2600" b="1" i="0">
                <a:solidFill>
                  <a:srgbClr val="A43E2A"/>
                </a:solidFill>
                <a:latin typeface="Calibri"/>
              </a:rPr>
              <a:t>•  </a:t>
            </a:r>
            <a:r>
              <a:rPr lang="tr-TR" sz="2600" b="0" i="0">
                <a:solidFill>
                  <a:srgbClr val="262626"/>
                </a:solidFill>
                <a:latin typeface="Calibri"/>
              </a:rPr>
              <a:t>27. haftaya hazırlık: s. 180'i oku. 'Direnç' ne demek?</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179-180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68 / 254</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GNL-COG10-SN-U6 — 26. hafta · İyi Uygulama Örnekleri (slayt 40-68)</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