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2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24" r:id="rId76"/>
    <p:sldId id="325" r:id="rId77"/>
    <p:sldId id="326" r:id="rId78"/>
    <p:sldId id="327" r:id="rId79"/>
    <p:sldId id="328" r:id="rId80"/>
    <p:sldId id="329" r:id="rId81"/>
    <p:sldId id="330" r:id="rId82"/>
    <p:sldId id="331" r:id="rId83"/>
    <p:sldId id="332" r:id="rId84"/>
    <p:sldId id="333" r:id="rId85"/>
    <p:sldId id="334" r:id="rId86"/>
    <p:sldId id="335" r:id="rId87"/>
    <p:sldId id="336" r:id="rId88"/>
    <p:sldId id="337" r:id="rId89"/>
    <p:sldId id="338" r:id="rId90"/>
    <p:sldId id="339" r:id="rId91"/>
    <p:sldId id="340" r:id="rId92"/>
    <p:sldId id="341" r:id="rId93"/>
    <p:sldId id="342" r:id="rId94"/>
    <p:sldId id="343" r:id="rId95"/>
    <p:sldId id="344" r:id="rId96"/>
    <p:sldId id="345" r:id="rId97"/>
    <p:sldId id="346" r:id="rId98"/>
    <p:sldId id="347" r:id="rId99"/>
    <p:sldId id="348" r:id="rId100"/>
    <p:sldId id="349" r:id="rId101"/>
    <p:sldId id="350" r:id="rId102"/>
    <p:sldId id="351" r:id="rId35"/>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35" Type="http://schemas.openxmlformats.org/officeDocument/2006/relationships/slide" Target="slides/slide28.xml"/><Relationship Id="rId76" Type="http://schemas.openxmlformats.org/officeDocument/2006/relationships/slide" Target="slides/slide1.xml"/><Relationship Id="rId77" Type="http://schemas.openxmlformats.org/officeDocument/2006/relationships/slide" Target="slides/slide2.xml"/><Relationship Id="rId78" Type="http://schemas.openxmlformats.org/officeDocument/2006/relationships/slide" Target="slides/slide3.xml"/><Relationship Id="rId79" Type="http://schemas.openxmlformats.org/officeDocument/2006/relationships/slide" Target="slides/slide4.xml"/><Relationship Id="rId80" Type="http://schemas.openxmlformats.org/officeDocument/2006/relationships/slide" Target="slides/slide5.xml"/><Relationship Id="rId81" Type="http://schemas.openxmlformats.org/officeDocument/2006/relationships/slide" Target="slides/slide6.xml"/><Relationship Id="rId82" Type="http://schemas.openxmlformats.org/officeDocument/2006/relationships/slide" Target="slides/slide7.xml"/><Relationship Id="rId83" Type="http://schemas.openxmlformats.org/officeDocument/2006/relationships/slide" Target="slides/slide8.xml"/><Relationship Id="rId84" Type="http://schemas.openxmlformats.org/officeDocument/2006/relationships/slide" Target="slides/slide9.xml"/><Relationship Id="rId85" Type="http://schemas.openxmlformats.org/officeDocument/2006/relationships/slide" Target="slides/slide10.xml"/><Relationship Id="rId86" Type="http://schemas.openxmlformats.org/officeDocument/2006/relationships/slide" Target="slides/slide11.xml"/><Relationship Id="rId87" Type="http://schemas.openxmlformats.org/officeDocument/2006/relationships/slide" Target="slides/slide12.xml"/><Relationship Id="rId88" Type="http://schemas.openxmlformats.org/officeDocument/2006/relationships/slide" Target="slides/slide13.xml"/><Relationship Id="rId89" Type="http://schemas.openxmlformats.org/officeDocument/2006/relationships/slide" Target="slides/slide14.xml"/><Relationship Id="rId90" Type="http://schemas.openxmlformats.org/officeDocument/2006/relationships/slide" Target="slides/slide15.xml"/><Relationship Id="rId91" Type="http://schemas.openxmlformats.org/officeDocument/2006/relationships/slide" Target="slides/slide16.xml"/><Relationship Id="rId92" Type="http://schemas.openxmlformats.org/officeDocument/2006/relationships/slide" Target="slides/slide17.xml"/><Relationship Id="rId93" Type="http://schemas.openxmlformats.org/officeDocument/2006/relationships/slide" Target="slides/slide18.xml"/><Relationship Id="rId94" Type="http://schemas.openxmlformats.org/officeDocument/2006/relationships/slide" Target="slides/slide19.xml"/><Relationship Id="rId95" Type="http://schemas.openxmlformats.org/officeDocument/2006/relationships/slide" Target="slides/slide20.xml"/><Relationship Id="rId96" Type="http://schemas.openxmlformats.org/officeDocument/2006/relationships/slide" Target="slides/slide21.xml"/><Relationship Id="rId97" Type="http://schemas.openxmlformats.org/officeDocument/2006/relationships/slide" Target="slides/slide22.xml"/><Relationship Id="rId98" Type="http://schemas.openxmlformats.org/officeDocument/2006/relationships/slide" Target="slides/slide23.xml"/><Relationship Id="rId99" Type="http://schemas.openxmlformats.org/officeDocument/2006/relationships/slide" Target="slides/slide24.xml"/><Relationship Id="rId100" Type="http://schemas.openxmlformats.org/officeDocument/2006/relationships/slide" Target="slides/slide25.xml"/><Relationship Id="rId101" Type="http://schemas.openxmlformats.org/officeDocument/2006/relationships/slide" Target="slides/slide26.xml"/><Relationship Id="rId102" Type="http://schemas.openxmlformats.org/officeDocument/2006/relationships/slide" Target="slides/slide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9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9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9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9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9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9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notesSlide2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6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 çıktısını ve iki süreç bileşenini göstermek.</a:t>
            </a:r>
          </a:p>
          <a:p/>
          <a:p>
            <a:r>
              <a:t>NASIL: Önce kavramları tanımlayacağız (a: direnç, dirençli şehir, altı özellik, yaşam alanı), sonra Türkiye ve Japonya'yı karşılaştırarak mekânsal unsurlar arasındaki ilişkileri çözümleyeceğiz (b). Başta çalışma kâğıdının 4-5. maddeleri ve öz değerlendirme formları (s. 179) toplanır.</a:t>
            </a:r>
          </a:p>
          <a:p/>
          <a:p>
            <a:r>
              <a:t>KAYNAK: Program (2026) COĞ.10.6.2 a-b.</a:t>
            </a:r>
          </a:p>
        </p:txBody>
      </p:sp>
      <p:sp>
        <p:nvSpPr>
          <p:cNvPr id="4" name="Slide Number Placeholder 3"/>
          <p:cNvSpPr>
            <a:spLocks noGrp="1"/>
          </p:cNvSpPr>
          <p:nvPr>
            <p:ph type="sldNum" idx="5" sz="quarter"/>
          </p:nvPr>
        </p:nvSpPr>
        <p:spPr/>
      </p:sp>
    </p:spTree>
  </p:cSld>
  <p:clrMapOvr>
    <a:masterClrMapping/>
  </p:clrMapOvr>
</p:notes>
</file>

<file path=ppt/notesSlides/notesSlide7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Sınav dönütü, direnç, altı özellik ve kavram karikatürü birinci ders saatidir; etkinliğin dört adımı ve dallanmış ağaç ikinci ders saatidir.</a:t>
            </a:r>
          </a:p>
          <a:p/>
          <a:p>
            <a:r>
              <a:t>KAYNAK: Ders planı, 27. hafta akışı.</a:t>
            </a:r>
          </a:p>
        </p:txBody>
      </p:sp>
      <p:sp>
        <p:nvSpPr>
          <p:cNvPr id="4" name="Slide Number Placeholder 3"/>
          <p:cNvSpPr>
            <a:spLocks noGrp="1"/>
          </p:cNvSpPr>
          <p:nvPr>
            <p:ph type="sldNum" idx="5" sz="quarter"/>
          </p:nvPr>
        </p:nvSpPr>
        <p:spPr/>
      </p:sp>
    </p:spTree>
  </p:cSld>
  <p:clrMapOvr>
    <a:masterClrMapping/>
  </p:clrMapOvr>
</p:notes>
</file>

<file path=ppt/notesSlides/notesSlide7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Sınav dönütü ve ortak hatalar (zümre kararı): her yazılıdan sonra şube analizi, telafi ders içinde yeniden işleme.</a:t>
            </a:r>
          </a:p>
          <a:p/>
          <a:p>
            <a:r>
              <a:t>SÜRE: 10 dk (esnek). Sınav kâğıtları okunmadıysa bu aşama 28. haftaya kalır; zaman dallanmış ağaca ve etkinliğe verilir.</a:t>
            </a:r>
          </a:p>
          <a:p/>
          <a:p>
            <a:r>
              <a:t>NASIL: Şube analizinden en çok yanlış yapılan iki-üç soruyu tahtada birlikte çözün; soruların hangi kitap sayfasına ve çalışma kâğıdı maddesine dayandığını söyleyin. Puanlar sınıfta okunmaz; kişisel dönüt kâğıt üzerinde verilir. Telafi ders defterine işlenir.</a:t>
            </a:r>
          </a:p>
          <a:p/>
          <a:p>
            <a:r>
              <a:t>KAYNAK: Zümre kararı (analiz ve telafi); ders planı, 27. hafta.</a:t>
            </a:r>
          </a:p>
        </p:txBody>
      </p:sp>
      <p:sp>
        <p:nvSpPr>
          <p:cNvPr id="4" name="Slide Number Placeholder 3"/>
          <p:cNvSpPr>
            <a:spLocks noGrp="1"/>
          </p:cNvSpPr>
          <p:nvPr>
            <p:ph type="sldNum" idx="5" sz="quarter"/>
          </p:nvPr>
        </p:nvSpPr>
        <p:spPr/>
      </p:sp>
    </p:spTree>
  </p:cSld>
  <p:clrMapOvr>
    <a:masterClrMapping/>
  </p:clrMapOvr>
</p:notes>
</file>

<file path=ppt/notesSlides/notesSlide7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a: direnç ve dirençli şehir kavramlarını kitabın tanımıyla vermek.</a:t>
            </a:r>
          </a:p>
          <a:p/>
          <a:p>
            <a:r>
              <a:t>NASIL: 'Direnç' sözcüğünü günlük hayattaki anlamıyla sorun (dayanmak, karşı koymak), sonra kitabın tanımına geçin: kapasite. Dirençli şehrin üç özelliğini parmakla saydırın. Dikkat: direnç 'hiç hasar almamak' değildir — dallanmış ağacın 1. kutusu bunu sorar.</a:t>
            </a:r>
          </a:p>
          <a:p/>
          <a:p>
            <a:r>
              <a:t>KAYNAK: Kitap s. 180. Afete Dirençli Yaşam Alanı (Etkileşimli İçerik) (s. 180): https://ders.eba.gov.tr/ders//redirectContent.jsp?resourceId=2a0aaec1c46136558e01b34c5ec57a46&amp;resourceType=1&amp;resourceLocation=2</a:t>
            </a:r>
          </a:p>
          <a:p/>
          <a:p>
            <a:r>
              <a:t>NOT: Karekod içeriği EBA girişi ister; kitapta basılı değildir, sunuma konmadı.</a:t>
            </a:r>
          </a:p>
        </p:txBody>
      </p:sp>
      <p:sp>
        <p:nvSpPr>
          <p:cNvPr id="4" name="Slide Number Placeholder 3"/>
          <p:cNvSpPr>
            <a:spLocks noGrp="1"/>
          </p:cNvSpPr>
          <p:nvPr>
            <p:ph type="sldNum" idx="5" sz="quarter"/>
          </p:nvPr>
        </p:nvSpPr>
        <p:spPr/>
      </p:sp>
    </p:spTree>
  </p:cSld>
  <p:clrMapOvr>
    <a:masterClrMapping/>
  </p:clrMapOvr>
</p:notes>
</file>

<file path=ppt/notesSlides/notesSlide7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Uluslararası bir tanım ve dirençliliği artırma çalışmaları; Türkiye'den iki pilot şehir.</a:t>
            </a:r>
          </a:p>
          <a:p/>
          <a:p>
            <a:r>
              <a:t>NASIL: Pilot şehirleri dünya haritasında gösterin; 'Türkiye'den hangi şehirler var?' → Antalya, Bursa. 'Japonya'dan hangileri?' → Kyoto, Kobe: etkinlikte Japonya'yı inceleyeceğiz. Okunuş kitaptadır: Kyoto (Kiyoto).</a:t>
            </a:r>
          </a:p>
          <a:p/>
          <a:p>
            <a:r>
              <a:t>KAYNAK: Kitap s. 180.</a:t>
            </a:r>
          </a:p>
          <a:p/>
          <a:p>
            <a:r>
              <a:t>NOT: Kitap aynı paragrafta 'pilot iller' ve 'pilot şehirler' der; sunumda 'pilot şehirler'.</a:t>
            </a:r>
          </a:p>
        </p:txBody>
      </p:sp>
      <p:sp>
        <p:nvSpPr>
          <p:cNvPr id="4" name="Slide Number Placeholder 3"/>
          <p:cNvSpPr>
            <a:spLocks noGrp="1"/>
          </p:cNvSpPr>
          <p:nvPr>
            <p:ph type="sldNum" idx="5" sz="quarter"/>
          </p:nvPr>
        </p:nvSpPr>
        <p:spPr/>
      </p:sp>
    </p:spTree>
  </p:cSld>
  <p:clrMapOvr>
    <a:masterClrMapping/>
  </p:clrMapOvr>
</p:notes>
</file>

<file path=ppt/notesSlides/notesSlide7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a: dirençli şehrin altı temel özelliği (kitabın tanımlarıyla).</a:t>
            </a:r>
          </a:p>
          <a:p/>
          <a:p>
            <a:r>
              <a:t>NASIL: Altı öğrenciye birer kart okutun; her kart için bir örnek sorun (ör. yedeklilik: elektrik kesilince devreye giren yedek kaynak — genel kabul gören bilgi). Yedeklilik ile kaynaklara sahip olmayı mutlaka ayırın: dallanmış ağacın 4. ve 6. kutuları bu ikisini karıştırır.</a:t>
            </a:r>
          </a:p>
          <a:p/>
          <a:p>
            <a:r>
              <a:t>KAYNAK: Kitap s. 180.</a:t>
            </a:r>
          </a:p>
        </p:txBody>
      </p:sp>
      <p:sp>
        <p:nvSpPr>
          <p:cNvPr id="4" name="Slide Number Placeholder 3"/>
          <p:cNvSpPr>
            <a:spLocks noGrp="1"/>
          </p:cNvSpPr>
          <p:nvPr>
            <p:ph type="sldNum" idx="5" sz="quarter"/>
          </p:nvPr>
        </p:nvSpPr>
        <p:spPr/>
      </p:sp>
    </p:spTree>
  </p:cSld>
  <p:clrMapOvr>
    <a:masterClrMapping/>
  </p:clrMapOvr>
</p:notes>
</file>

<file path=ppt/notesSlides/notesSlide7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Dirençlilik döngüsü ve yaşam alanı kavramı; 'afete dirençli yaşam alanı' cümlesini sınıfça kurmak.</a:t>
            </a:r>
          </a:p>
          <a:p/>
          <a:p>
            <a:r>
              <a:t>NASIL: Kitap 'afete dirençli yaşam alanı'nı tek cümleyle tanımlamaz: direnç, dirençli şehir ve yaşam alanı tanımlarını birleştirip sınıfın cümlesini kurdurun; altta 'sınıfımızın cümlesi' olarak yazılıdır. Yaşam alanındaki sorunlardan Türkiye'de gördüklerini sorun (plansız şehirleşme, verimli tarım alanlarının yok edilmesi).</a:t>
            </a:r>
          </a:p>
          <a:p/>
          <a:p>
            <a:r>
              <a:t>KAYNAK: Kitap s. 180; program COĞ.10.6.2 (afete dirençli yaşam alanları ile diğer alanların coğrafi koşulları ayırt edilir).</a:t>
            </a:r>
          </a:p>
        </p:txBody>
      </p:sp>
      <p:sp>
        <p:nvSpPr>
          <p:cNvPr id="4" name="Slide Number Placeholder 3"/>
          <p:cNvSpPr>
            <a:spLocks noGrp="1"/>
          </p:cNvSpPr>
          <p:nvPr>
            <p:ph type="sldNum" idx="5" sz="quarter"/>
          </p:nvPr>
        </p:nvSpPr>
        <p:spPr/>
      </p:sp>
    </p:spTree>
  </p:cSld>
  <p:clrMapOvr>
    <a:masterClrMapping/>
  </p:clrMapOvr>
</p:notes>
</file>

<file path=ppt/notesSlides/notesSlide7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5.</a:t>
            </a:r>
          </a:p>
          <a:p/>
          <a:p>
            <a:r>
              <a:t>NASIL: Parmakla cevap (1 = A … 5 = E).</a:t>
            </a:r>
          </a:p>
          <a:p/>
          <a:p>
            <a:r>
              <a:t>KAYNAK: Kitap s. 180.</a:t>
            </a:r>
          </a:p>
        </p:txBody>
      </p:sp>
      <p:sp>
        <p:nvSpPr>
          <p:cNvPr id="4" name="Slide Number Placeholder 3"/>
          <p:cNvSpPr>
            <a:spLocks noGrp="1"/>
          </p:cNvSpPr>
          <p:nvPr>
            <p:ph type="sldNum" idx="5" sz="quarter"/>
          </p:nvPr>
        </p:nvSpPr>
        <p:spPr/>
      </p:sp>
    </p:spTree>
  </p:cSld>
  <p:clrMapOvr>
    <a:masterClrMapping/>
  </p:clrMapOvr>
</p:notes>
</file>

<file path=ppt/notesSlides/notesSlide7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180: direnç, şehirlerin çevresel risklerle mücadele edebilme kapasitesidir; dirençli şehir sorunları ortadan kaldırabilir, olumsuz etkileri en aza indirebilir ve uyum sağlayabilir. 'Hiç hasar almama' kitapta yoktur; OECD tanımı afet sonrasında yeniden inşayı da sayar.</a:t>
            </a:r>
          </a:p>
        </p:txBody>
      </p:sp>
      <p:sp>
        <p:nvSpPr>
          <p:cNvPr id="4" name="Slide Number Placeholder 3"/>
          <p:cNvSpPr>
            <a:spLocks noGrp="1"/>
          </p:cNvSpPr>
          <p:nvPr>
            <p:ph type="sldNum" idx="5" sz="quarter"/>
          </p:nvPr>
        </p:nvSpPr>
        <p:spPr/>
      </p:sp>
    </p:spTree>
  </p:cSld>
  <p:clrMapOvr>
    <a:masterClrMapping/>
  </p:clrMapOvr>
</p:notes>
</file>

<file path=ppt/notesSlides/notesSlide7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 kavram karikatürüyle tartışmayı yapılandırmak (SDB2.1); yanılgıları ortaya çıkarmak.</a:t>
            </a:r>
          </a:p>
          <a:p/>
          <a:p>
            <a:r>
              <a:t>SÜRE: 7 dk (esnek): ikili 3 dk, sınıf tartışması 3 dk, örnek cevap 1 dk.</a:t>
            </a:r>
          </a:p>
          <a:p/>
          <a:p>
            <a:r>
              <a:t>NASIL: İkililer hangi öğrenciye katıldıklarını ve nedenini kitaptan bir cümleyle yazar. Parmakla oylama yapın (1-2-3), sonra gerekçeleri dinleyin.</a:t>
            </a:r>
          </a:p>
          <a:p/>
          <a:p>
            <a:r>
              <a:t>KAYNAK: Kitap s. 180; program COĞ.10.6.2 (kavram karikatürleri).</a:t>
            </a:r>
          </a:p>
        </p:txBody>
      </p:sp>
      <p:sp>
        <p:nvSpPr>
          <p:cNvPr id="4" name="Slide Number Placeholder 3"/>
          <p:cNvSpPr>
            <a:spLocks noGrp="1"/>
          </p:cNvSpPr>
          <p:nvPr>
            <p:ph type="sldNum" idx="5" sz="quarter"/>
          </p:nvPr>
        </p:nvSpPr>
        <p:spPr/>
      </p:sp>
    </p:spTree>
  </p:cSld>
  <p:clrMapOvr>
    <a:masterClrMapping/>
  </p:clrMapOvr>
</p:notes>
</file>

<file path=ppt/notesSlides/notesSlide7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yalnız 2. öğrencinin görüşü kitabın tanımlarına uyar.</a:t>
            </a:r>
          </a:p>
          <a:p/>
          <a:p>
            <a:r>
              <a:t>BEKLENEN CEVAP: 1. öğrenci yanılıyor: direnç mücadele kapasitesidir; dirençli şehir olumsuz etkileri en aza indirir, OECD tanımı afet sonrasında yeniden inşayı da sayar (s. 180). 3. öğrenci yanılıyor: altı özellikten 'kapsayıcılık ve entegrasyon' toplumun tüm paydaşlarının aktif katılımıdır; 'esneklik' kurumların ve toplumun kapasitesidir. Karikatür bu ders için hazırlandı; kitapta yoktur.</a:t>
            </a:r>
          </a:p>
          <a:p/>
          <a:p>
            <a:r>
              <a:t>KAYNAK: Kitap s. 180; program COĞ.10.6.2 (kavram karikatürleri).</a:t>
            </a:r>
          </a:p>
        </p:txBody>
      </p:sp>
      <p:sp>
        <p:nvSpPr>
          <p:cNvPr id="4" name="Slide Number Placeholder 3"/>
          <p:cNvSpPr>
            <a:spLocks noGrp="1"/>
          </p:cNvSpPr>
          <p:nvPr>
            <p:ph type="sldNum" idx="5" sz="quarter"/>
          </p:nvPr>
        </p:nvSpPr>
        <p:spPr/>
      </p:sp>
    </p:spTree>
  </p:cSld>
  <p:clrMapOvr>
    <a:masterClrMapping/>
  </p:clrMapOvr>
</p:notes>
</file>

<file path=ppt/notesSlides/notesSlide8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 ve dört adımını tanıtmak.</a:t>
            </a:r>
          </a:p>
          <a:p/>
          <a:p>
            <a:r>
              <a:t>NASIL: Kitap etkinliğe 30 dk verir; bu planda künye 2 dk ve adımlar 6 + 6 + 8 + 8 dk (30 dk). Etkinlik bireyseldir; tablolar kitaptaki boşluklara ya da deftere doldurulur, ikili yalnız kontrol için konuşur.</a:t>
            </a:r>
          </a:p>
          <a:p/>
          <a:p>
            <a:r>
              <a:t>KAYNAK: Kitap s. 181-183; program COĞ.10.6.2 (karşılaştırmalı analiz veya sınıflandırma tablosu, E3.4, D3.3).</a:t>
            </a:r>
          </a:p>
        </p:txBody>
      </p:sp>
      <p:sp>
        <p:nvSpPr>
          <p:cNvPr id="4" name="Slide Number Placeholder 3"/>
          <p:cNvSpPr>
            <a:spLocks noGrp="1"/>
          </p:cNvSpPr>
          <p:nvPr>
            <p:ph type="sldNum" idx="5" sz="quarter"/>
          </p:nvPr>
        </p:nvSpPr>
        <p:spPr/>
      </p:sp>
    </p:spTree>
  </p:cSld>
  <p:clrMapOvr>
    <a:masterClrMapping/>
  </p:clrMapOvr>
</p:notes>
</file>

<file path=ppt/notesSlides/notesSlide8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 adım: konum özelliklerinden coğrafi özelliklere (SBAB7.2 mekânın coğrafi koşullarını tanımlama).</a:t>
            </a:r>
          </a:p>
          <a:p/>
          <a:p>
            <a:r>
              <a:t>NASIL: Haritalardaki enlem çizgilerine (Japonya haritasında 30° ve 40°) ve denizlere dikkat çekin. Bilmediği satırı öğrenci boş bırakır; örnek cevapta konuşuruz.</a:t>
            </a:r>
          </a:p>
          <a:p/>
          <a:p>
            <a:r>
              <a:t>KAYNAK: Kitap s. 181 (tablo ve haritalar).</a:t>
            </a:r>
          </a:p>
        </p:txBody>
      </p:sp>
      <p:sp>
        <p:nvSpPr>
          <p:cNvPr id="4" name="Slide Number Placeholder 3"/>
          <p:cNvSpPr>
            <a:spLocks noGrp="1"/>
          </p:cNvSpPr>
          <p:nvPr>
            <p:ph type="sldNum" idx="5" sz="quarter"/>
          </p:nvPr>
        </p:nvSpPr>
        <p:spPr/>
      </p:sp>
    </p:spTree>
  </p:cSld>
  <p:clrMapOvr>
    <a:masterClrMapping/>
  </p:clrMapOvr>
</p:notes>
</file>

<file path=ppt/notesSlides/notesSlide8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gerekçeleri.</a:t>
            </a:r>
          </a:p>
          <a:p/>
          <a:p>
            <a:r>
              <a:t>BEKLENEN CEVAP: Orta kuşak (30°-60° enlemleri) ve iklim tipleri 9. sınıf bilgisidir; iki ülke de orta kuşaktadır (haritalardaki enlemler). Japonya okyanus (Büyük Okyanus) ve deniz (Doğu Denizi) kıyısındadır, ada ülkesidir; Türkiye üç yanı denizlerle çevrili yarımada ülkesidir, okyanusa kıyısı yoktur. Jeolojik genç yapı 3. ünitedendir: Japonya Pasifik Levhası sınırındadır (ateş çemberi, s. 62), Türkiye'de üç ana fay sistemi vardır (s. 66). * Japonya'nın yükselti ortalaması kitapta verilmez: haritada dağlık görünür ama kesin değildir — gerekçeli her işaret kabul (öğretmen kontrolü).</a:t>
            </a:r>
          </a:p>
          <a:p/>
          <a:p>
            <a:r>
              <a:t>KAYNAK: Kitap s. 181; 3. ünite s. 62, 66; 9. sınıf bilgisi.</a:t>
            </a:r>
          </a:p>
        </p:txBody>
      </p:sp>
      <p:sp>
        <p:nvSpPr>
          <p:cNvPr id="4" name="Slide Number Placeholder 3"/>
          <p:cNvSpPr>
            <a:spLocks noGrp="1"/>
          </p:cNvSpPr>
          <p:nvPr>
            <p:ph type="sldNum" idx="5" sz="quarter"/>
          </p:nvPr>
        </p:nvSpPr>
        <p:spPr/>
      </p:sp>
    </p:spTree>
  </p:cSld>
  <p:clrMapOvr>
    <a:masterClrMapping/>
  </p:clrMapOvr>
</p:notes>
</file>

<file path=ppt/notesSlides/notesSlide8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 adım: coğrafi özelliklerden olası afetlere (mekânsal unsurlar arası ilişki, SBAB7.3).</a:t>
            </a:r>
          </a:p>
          <a:p/>
          <a:p>
            <a:r>
              <a:t>NASIL: Her işaret için 1. adımdaki bir özelliği gerekçe olarak sorun: 'Japonya'da neden volkanik püskürme?' → genç yapı, Pasifik Levhası sınırı.</a:t>
            </a:r>
          </a:p>
          <a:p/>
          <a:p>
            <a:r>
              <a:t>KAYNAK: Kitap s. 182; 3. ünite s. 62, 66.</a:t>
            </a:r>
          </a:p>
        </p:txBody>
      </p:sp>
      <p:sp>
        <p:nvSpPr>
          <p:cNvPr id="4" name="Slide Number Placeholder 3"/>
          <p:cNvSpPr>
            <a:spLocks noGrp="1"/>
          </p:cNvSpPr>
          <p:nvPr>
            <p:ph type="sldNum" idx="5" sz="quarter"/>
          </p:nvPr>
        </p:nvSpPr>
        <p:spPr/>
      </p:sp>
    </p:spTree>
  </p:cSld>
  <p:clrMapOvr>
    <a:masterClrMapping/>
  </p:clrMapOvr>
</p:notes>
</file>

<file path=ppt/notesSlides/notesSlide8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gerekçeli işaretleme; tek doğru yok.</a:t>
            </a:r>
          </a:p>
          <a:p/>
          <a:p>
            <a:r>
              <a:t>BEKLENEN CEVAP: Kitap 'her bir maddeye iki ülkeyi de işaretleyebilirsiniz' der. Deprem ve tsunami metinlerle kesindir. İklim gerekçeleri (Akdeniz iklimi yaz kuraklığı, muson yağışları, tayfun) 9. sınıf bilgisidir. * Türkiye'de volkanik faaliyetler tarihsel süreçte gerçekleşmiştir (3. ünite s. 66), günümüzde püskürme olasılığı tartışmaya açıktır; Japonya'da orman yangını olasılığı kitapta yazmaz. Gerekçesini söyleyen her işaret kabul edilir.</a:t>
            </a:r>
          </a:p>
          <a:p/>
          <a:p>
            <a:r>
              <a:t>KAYNAK: Kitap s. 173, 182-183; 3. ünite s. 62, 66; 9. sınıf bilgisi.</a:t>
            </a:r>
          </a:p>
        </p:txBody>
      </p:sp>
      <p:sp>
        <p:nvSpPr>
          <p:cNvPr id="4" name="Slide Number Placeholder 3"/>
          <p:cNvSpPr>
            <a:spLocks noGrp="1"/>
          </p:cNvSpPr>
          <p:nvPr>
            <p:ph type="sldNum" idx="5" sz="quarter"/>
          </p:nvPr>
        </p:nvSpPr>
        <p:spPr/>
      </p:sp>
    </p:spTree>
  </p:cSld>
  <p:clrMapOvr>
    <a:masterClrMapping/>
  </p:clrMapOvr>
</p:notes>
</file>

<file path=ppt/notesSlides/notesSlide8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3. adım: Türkiye metni (1) — yaşanan tsunamiler.</a:t>
            </a:r>
          </a:p>
          <a:p/>
          <a:p>
            <a:r>
              <a:t>SÜRE: Aşama 8 dk: üç metin slaytı birer dakikadan biraz fazla okuma, not alma.</a:t>
            </a:r>
          </a:p>
          <a:p/>
          <a:p>
            <a:r>
              <a:t>NASIL: Okurken her paragrafta 'ne oldu, ne yapıldı?' diye iki renkle işaretletin. Mareograf: kıyıdaki seviye değişimini ölçen alet (kitap metni).</a:t>
            </a:r>
          </a:p>
          <a:p/>
          <a:p>
            <a:r>
              <a:t>KAYNAK: Kitap s. 182 (Kaynak: Öcal NECMİOĞLU).</a:t>
            </a:r>
          </a:p>
        </p:txBody>
      </p:sp>
      <p:sp>
        <p:nvSpPr>
          <p:cNvPr id="4" name="Slide Number Placeholder 3"/>
          <p:cNvSpPr>
            <a:spLocks noGrp="1"/>
          </p:cNvSpPr>
          <p:nvPr>
            <p:ph type="sldNum" idx="5" sz="quarter"/>
          </p:nvPr>
        </p:nvSpPr>
        <p:spPr/>
      </p:sp>
    </p:spTree>
  </p:cSld>
  <p:clrMapOvr>
    <a:masterClrMapping/>
  </p:clrMapOvr>
</p:notes>
</file>

<file path=ppt/notesSlides/notesSlide8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3. adım: Türkiye metni (2) — afete dirençli yaşam alanı çalışmaları.</a:t>
            </a:r>
          </a:p>
          <a:p/>
          <a:p>
            <a:r>
              <a:t>NASIL: Dört çalışmayı numaralatın; 4. adımda bunları altı ölçütle eşleyeceğiz. KRDAE: Boğaziçi Üniversitesi Kandilli Rasathanesi ve Deprem Araştırma Enstitüsü; ARAS: Afet Risk Azaltma Sistemi (kitap metni).</a:t>
            </a:r>
          </a:p>
          <a:p/>
          <a:p>
            <a:r>
              <a:t>KAYNAK: Kitap s. 182.</a:t>
            </a:r>
          </a:p>
        </p:txBody>
      </p:sp>
      <p:sp>
        <p:nvSpPr>
          <p:cNvPr id="4" name="Slide Number Placeholder 3"/>
          <p:cNvSpPr>
            <a:spLocks noGrp="1"/>
          </p:cNvSpPr>
          <p:nvPr>
            <p:ph type="sldNum" idx="5" sz="quarter"/>
          </p:nvPr>
        </p:nvSpPr>
        <p:spPr/>
      </p:sp>
    </p:spTree>
  </p:cSld>
  <p:clrMapOvr>
    <a:masterClrMapping/>
  </p:clrMapOvr>
</p:notes>
</file>

<file path=ppt/notesSlides/notesSlide8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3. adım: Japonya metni — 2011 tsunamisi ve sonrasında gözden geçirilen uygulamalar.</a:t>
            </a:r>
          </a:p>
          <a:p/>
          <a:p>
            <a:r>
              <a:t>NASIL: 'Japonya ne yaptı?' sorusuna dört çalışmayı numaralatın. 'Kot yükseltme': zeminin yükseltilmesi (genel kabul gören bilgi). Hasarlı binaların neden yıkılmadığını sorun: unutmamak ve gelecek nesillere aktarmak için.</a:t>
            </a:r>
          </a:p>
          <a:p/>
          <a:p>
            <a:r>
              <a:t>KAYNAK: Kitap s. 183 (Kaynak: H. G. Güler, C. Özer Sözdinler, T. Arıkawa ve A. C. Yalçıner).</a:t>
            </a:r>
          </a:p>
          <a:p/>
          <a:p>
            <a:r>
              <a:t>NOT: 25. haftada Töhoku depremi 'yaklaşık 6 dakika süren' ve '19.759' can kaybıyla verildi (s. 173); burada 'yaklaşık 20 bin' (s. 183) — tutarlı.</a:t>
            </a:r>
          </a:p>
        </p:txBody>
      </p:sp>
      <p:sp>
        <p:nvSpPr>
          <p:cNvPr id="4" name="Slide Number Placeholder 3"/>
          <p:cNvSpPr>
            <a:spLocks noGrp="1"/>
          </p:cNvSpPr>
          <p:nvPr>
            <p:ph type="sldNum" idx="5" sz="quarter"/>
          </p:nvPr>
        </p:nvSpPr>
        <p:spPr/>
      </p:sp>
    </p:spTree>
  </p:cSld>
  <p:clrMapOvr>
    <a:masterClrMapping/>
  </p:clrMapOvr>
</p:notes>
</file>

<file path=ppt/notesSlides/notesSlide8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4. adım: metinlerdeki çalışmaları altı ölçütün tanımlarıyla eşlemek; mekânsal unsurlar arası ilişkiyi çözümlemek (COĞ.10.6.2 b, SBAB7.3).</a:t>
            </a:r>
          </a:p>
          <a:p/>
          <a:p>
            <a:r>
              <a:t>NASIL: Her satırda önce ölçütün tanımını okutun (s. 180), sonra metinde ona uyan çalışmayı aratın. Uyan çalışma yoksa 'metinde yok' yazmak da doğru bir cevaptır.</a:t>
            </a:r>
          </a:p>
          <a:p/>
          <a:p>
            <a:r>
              <a:t>KAYNAK: Kitap s. 180, 182-183.</a:t>
            </a:r>
          </a:p>
        </p:txBody>
      </p:sp>
      <p:sp>
        <p:nvSpPr>
          <p:cNvPr id="4" name="Slide Number Placeholder 3"/>
          <p:cNvSpPr>
            <a:spLocks noGrp="1"/>
          </p:cNvSpPr>
          <p:nvPr>
            <p:ph type="sldNum" idx="5" sz="quarter"/>
          </p:nvPr>
        </p:nvSpPr>
        <p:spPr/>
      </p:sp>
    </p:spTree>
  </p:cSld>
  <p:clrMapOvr>
    <a:masterClrMapping/>
  </p:clrMapOvr>
</p:notes>
</file>

<file path=ppt/notesSlides/notesSlide8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eşlemeler tanımlara dayalı çıkarımdır; gerekçeli farklı eşlemeler kabul edilir.</a:t>
            </a:r>
          </a:p>
          <a:p/>
          <a:p>
            <a:r>
              <a:t>BEKLENEN CEVAP: Japonya'nın yapısal önlemi (kıyı yapıları, kot yükseltme) sağlamlıktır; iki ülkede de erken uyarı esnekliğe (hızla yanıt), halkla paylaşım ve paydaş iş birliği kapsayıcılığa uyar; geçmiş afetten ders çıkarılması uyum sağlamadır (Japonya: 'uygulamaları gözden geçirilmiştir'; Türkiye: 'edinilen tecrübeler doğrultusunda'). * Yedeklilik ve kaynaklara sahip olma için iki metinde de açık örnek yoktur; öğrenci bunu fark ederse tam puan. Sonuç: bu metinlere göre Japonya'da yapısal önlemler, Türkiye'de uyarı, haritalama ve farkındalık çalışmaları öne çıkar.</a:t>
            </a:r>
          </a:p>
          <a:p/>
          <a:p>
            <a:r>
              <a:t>KAYNAK: Kitap s. 180, 182-183.</a:t>
            </a:r>
          </a:p>
        </p:txBody>
      </p:sp>
      <p:sp>
        <p:nvSpPr>
          <p:cNvPr id="4" name="Slide Number Placeholder 3"/>
          <p:cNvSpPr>
            <a:spLocks noGrp="1"/>
          </p:cNvSpPr>
          <p:nvPr>
            <p:ph type="sldNum" idx="5" sz="quarter"/>
          </p:nvPr>
        </p:nvSpPr>
        <p:spPr/>
      </p:sp>
    </p:spTree>
  </p:cSld>
  <p:clrMapOvr>
    <a:masterClrMapping/>
  </p:clrMapOvr>
</p:notes>
</file>

<file path=ppt/notesSlides/notesSlide9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öğrenme kanıtı: tanılayıcı dallanmış ağaç (s. 184).</a:t>
            </a:r>
          </a:p>
          <a:p/>
          <a:p>
            <a:r>
              <a:t>SÜRE: 4 dk; öğrenci kitaptaki ağaçta 1. kutudan başlayıp D ya da Y dalını izler, ulaştığı çıkışı yazar.</a:t>
            </a:r>
          </a:p>
          <a:p/>
          <a:p>
            <a:r>
              <a:t>NASIL: Çıkış numaralarını parmakla toplayın; yanlış çıkışa ulaşanlar s. 180'i tekrar eder (kitabın yönergesi). Şube listesine çıkışları işaretleyin.</a:t>
            </a:r>
          </a:p>
          <a:p/>
          <a:p>
            <a:r>
              <a:t>KAYNAK: Kitap s. 180, 184.</a:t>
            </a:r>
          </a:p>
        </p:txBody>
      </p:sp>
      <p:sp>
        <p:nvSpPr>
          <p:cNvPr id="4" name="Slide Number Placeholder 3"/>
          <p:cNvSpPr>
            <a:spLocks noGrp="1"/>
          </p:cNvSpPr>
          <p:nvPr>
            <p:ph type="sldNum" idx="5" sz="quarter"/>
          </p:nvPr>
        </p:nvSpPr>
        <p:spPr/>
      </p:sp>
    </p:spTree>
  </p:cSld>
  <p:clrMapOvr>
    <a:masterClrMapping/>
  </p:clrMapOvr>
</p:notes>
</file>

<file path=ppt/notesSlides/notesSlide9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yol ve her kutunun doğru/yanlış gerekçesi.</a:t>
            </a:r>
          </a:p>
          <a:p/>
          <a:p>
            <a:r>
              <a:t>BEKLENEN CEVAP: Doğru yol: 1 YANLIŞ (direnç hasar almamak değil, mücadele kapasitesidir; s. 180) → 3 DOĞRU (esneklik tanımı s. 180 ile aynı) → 6 YANLIŞ (bu tanım kaynaklara sahip olmanın tanımıdır) → 6. ÇIKIŞ. Öbür kutular: 2 D (sağlamlık) · 4 Y (yedekliliğin tanımı) · 5 D (kapsayıcılık ve entegrasyon) · 7 D (uyum sağlama). Ağaç sayfa görüntüsünden doğrulandı (17.10.2026).</a:t>
            </a:r>
          </a:p>
          <a:p/>
          <a:p>
            <a:r>
              <a:t>KAYNAK: Kitap s. 180, 184.</a:t>
            </a:r>
          </a:p>
        </p:txBody>
      </p:sp>
      <p:sp>
        <p:nvSpPr>
          <p:cNvPr id="4" name="Slide Number Placeholder 3"/>
          <p:cNvSpPr>
            <a:spLocks noGrp="1"/>
          </p:cNvSpPr>
          <p:nvPr>
            <p:ph type="sldNum" idx="5" sz="quarter"/>
          </p:nvPr>
        </p:nvSpPr>
        <p:spPr/>
      </p:sp>
    </p:spTree>
  </p:cSld>
  <p:clrMapOvr>
    <a:masterClrMapping/>
  </p:clrMapOvr>
</p:notes>
</file>

<file path=ppt/notesSlides/notesSlide9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6.</a:t>
            </a:r>
          </a:p>
          <a:p/>
          <a:p>
            <a:r>
              <a:t>KAYNAK: Kitap s. 180.</a:t>
            </a:r>
          </a:p>
        </p:txBody>
      </p:sp>
      <p:sp>
        <p:nvSpPr>
          <p:cNvPr id="4" name="Slide Number Placeholder 3"/>
          <p:cNvSpPr>
            <a:spLocks noGrp="1"/>
          </p:cNvSpPr>
          <p:nvPr>
            <p:ph type="sldNum" idx="5" sz="quarter"/>
          </p:nvPr>
        </p:nvSpPr>
        <p:spPr/>
      </p:sp>
    </p:spTree>
  </p:cSld>
  <p:clrMapOvr>
    <a:masterClrMapping/>
  </p:clrMapOvr>
</p:notes>
</file>

<file path=ppt/notesSlides/notesSlide9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180: yedeklilik, öngörülemeyen yıkıcı bir afet veya olay karşısında acil durum kaynağının devreye alınmasıdır. Kaynaklara sahip olma ise temel hizmetlerin hızla yeniden sağlanması kabiliyetidir.</a:t>
            </a:r>
          </a:p>
        </p:txBody>
      </p:sp>
      <p:sp>
        <p:nvSpPr>
          <p:cNvPr id="4" name="Slide Number Placeholder 3"/>
          <p:cNvSpPr>
            <a:spLocks noGrp="1"/>
          </p:cNvSpPr>
          <p:nvPr>
            <p:ph type="sldNum" idx="5" sz="quarter"/>
          </p:nvPr>
        </p:nvSpPr>
        <p:spPr/>
      </p:sp>
    </p:spTree>
  </p:cSld>
  <p:clrMapOvr>
    <a:masterClrMapping/>
  </p:clrMapOvr>
</p:notes>
</file>

<file path=ppt/notesSlides/notesSlide9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3 dk; grup yazıcısı toplar.</a:t>
            </a:r>
          </a:p>
          <a:p/>
          <a:p>
            <a:r>
              <a:t>BEKLENEN CEVAP: 1) Şehirlerin çevresel risklerle mücadele edebilme kapasitesi. 2) Ör. kıyı yapıları ve kot yükseltme → sağlamlık; 10 dakikadan kısa sürede erken uyarı → esneklik; baskın yüksekliklerinin her yere konulması → kapsayıcılık. 3) Yedeklilik: beklenmedik afette acil durum kaynağının devreye alınması; kaynaklara sahip olma: temel hizmetleri hızla yeniden sağlama kabiliyeti.</a:t>
            </a:r>
          </a:p>
          <a:p/>
          <a:p>
            <a:r>
              <a:t>KAYNAK: Kitap s. 180-183.</a:t>
            </a:r>
          </a:p>
        </p:txBody>
      </p:sp>
      <p:sp>
        <p:nvSpPr>
          <p:cNvPr id="4" name="Slide Number Placeholder 3"/>
          <p:cNvSpPr>
            <a:spLocks noGrp="1"/>
          </p:cNvSpPr>
          <p:nvPr>
            <p:ph type="sldNum" idx="5" sz="quarter"/>
          </p:nvPr>
        </p:nvSpPr>
        <p:spPr/>
      </p:sp>
    </p:spTree>
  </p:cSld>
  <p:clrMapOvr>
    <a:masterClrMapping/>
  </p:clrMapOvr>
</p:notes>
</file>

<file path=ppt/notesSlides/notesSlide9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a:t>
            </a:r>
          </a:p>
          <a:p/>
          <a:p>
            <a:r>
              <a:t>NASIL: Çalışma kâğıdının 6-8. maddeleri 28. haftanın başında kontrol edilir. Telefon, internet ya da çıktı gerekmez.</a:t>
            </a:r>
          </a:p>
          <a:p/>
          <a:p>
            <a:r>
              <a:t>KAYNAK: Ders planı, 27. hafta; çalışma kâğıdı Bölüm 2.</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1.xml"/><Relationship Id="rId3" Type="http://schemas.openxmlformats.org/officeDocument/2006/relationships/image" Target="../media/image19.jpg"/><Relationship Id="rId4" Type="http://schemas.openxmlformats.org/officeDocument/2006/relationships/image" Target="../media/image20.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2.xml"/><Relationship Id="rId3" Type="http://schemas.openxmlformats.org/officeDocument/2006/relationships/image" Target="../media/image19.jpg"/><Relationship Id="rId4" Type="http://schemas.openxmlformats.org/officeDocument/2006/relationships/image" Target="../media/image20.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2C6E8F"/>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27.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27</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Afete Dirençli Yaşam Alanları</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12-16 Nisan 2027</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COĞ.10.6.2</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Afete dirençli yaşam alanlarının coğrafi koşullarını çözümleyebilme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328946" indent="-328946">
              <a:spcBef>
                <a:spcPts val="0"/>
              </a:spcBef>
              <a:spcAft>
                <a:spcPts val="500"/>
              </a:spcAft>
            </a:pPr>
            <a:r>
              <a:rPr lang="tr-TR" sz="2000" b="1" i="0">
                <a:solidFill>
                  <a:srgbClr val="FCC021"/>
                </a:solidFill>
                <a:latin typeface="Calibri"/>
              </a:rPr>
              <a:t>a)  </a:t>
            </a:r>
            <a:r>
              <a:rPr lang="tr-TR" sz="2000" b="0" i="0">
                <a:solidFill>
                  <a:srgbClr val="FFFFFF"/>
                </a:solidFill>
                <a:latin typeface="Calibri"/>
              </a:rPr>
              <a:t>Afete dirençli yaşam alanlarının coğrafi koşullarını tanımlar.</a:t>
            </a:r>
          </a:p>
          <a:p>
            <a:pPr algn="l" marL="340187" indent="-340187">
              <a:spcBef>
                <a:spcPts val="0"/>
              </a:spcBef>
              <a:spcAft>
                <a:spcPts val="0"/>
              </a:spcAft>
            </a:pPr>
            <a:r>
              <a:rPr lang="tr-TR" sz="2000" b="1" i="0">
                <a:solidFill>
                  <a:srgbClr val="FCC021"/>
                </a:solidFill>
                <a:latin typeface="Calibri"/>
              </a:rPr>
              <a:t>b)  </a:t>
            </a:r>
            <a:r>
              <a:rPr lang="tr-TR" sz="2000" b="0" i="0">
                <a:solidFill>
                  <a:srgbClr val="FFFFFF"/>
                </a:solidFill>
                <a:latin typeface="Calibri"/>
              </a:rPr>
              <a:t>Afete dirençli yaşam alanlarında yer alan mekânsal unsurların kendi aralarındaki ilişkileri çözümler.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6. Ünite: Afetler ve Sürdürülebilir Çevre</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69 / 254</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27.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Direnç nedir?</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Dirençli şehir · OECD · s. 180</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Altı özellik</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Sağlamlıktan kaynaklara · s. 180</a:t>
            </a:r>
          </a:p>
        </p:txBody>
      </p:sp>
      <p:sp>
        <p:nvSpPr>
          <p:cNvPr id="13" name="Oval 12"/>
          <p:cNvSpPr/>
          <p:nvPr/>
        </p:nvSpPr>
        <p:spPr>
          <a:xfrm>
            <a:off x="5711798" y="1828800"/>
            <a:ext cx="768096" cy="768096"/>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Kim haklı?</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Kavram karikatürü</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Türkiye ve Japonya</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Etkinlik · s. 181-183</a:t>
            </a:r>
          </a:p>
        </p:txBody>
      </p:sp>
      <p:sp>
        <p:nvSpPr>
          <p:cNvPr id="19" name="Oval 18"/>
          <p:cNvSpPr/>
          <p:nvPr/>
        </p:nvSpPr>
        <p:spPr>
          <a:xfrm>
            <a:off x="10266606" y="1828800"/>
            <a:ext cx="768096" cy="768096"/>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Dallanmış ağaç</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Değerlendirme · s. 184</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70 / 254</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dönem 1. yazılı: dönüt ve telafi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DÖNÜT · 10 dk</a:t>
            </a:r>
          </a:p>
        </p:txBody>
      </p:sp>
      <p:sp>
        <p:nvSpPr>
          <p:cNvPr id="6" name="Rounded Rectangle 5"/>
          <p:cNvSpPr/>
          <p:nvPr/>
        </p:nvSpPr>
        <p:spPr>
          <a:xfrm>
            <a:off x="502920" y="1307592"/>
            <a:ext cx="11185855" cy="1575816"/>
          </a:xfrm>
          <a:prstGeom prst="roundRect">
            <a:avLst>
              <a:gd name="adj" fmla="val 8000"/>
            </a:avLst>
          </a:prstGeom>
          <a:solidFill>
            <a:srgbClr val="F0F0F0"/>
          </a:solidFill>
          <a:ln>
            <a:noFill/>
          </a:ln>
          <a:effectLst/>
        </p:spPr>
        <p:txBody>
          <a:bodyPr rtlCol="0" anchor="ctr"/>
          <a:lstStyle/>
          <a:p/>
        </p:txBody>
      </p:sp>
      <p:sp>
        <p:nvSpPr>
          <p:cNvPr id="7" name="Rounded Rectangle 6"/>
          <p:cNvSpPr/>
          <p:nvPr/>
        </p:nvSpPr>
        <p:spPr>
          <a:xfrm>
            <a:off x="502920" y="1307592"/>
            <a:ext cx="1600200" cy="1575816"/>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 İNCELE</a:t>
            </a:r>
          </a:p>
        </p:txBody>
      </p:sp>
      <p:sp>
        <p:nvSpPr>
          <p:cNvPr id="8" name="TextBox 7"/>
          <p:cNvSpPr txBox="1"/>
          <p:nvPr/>
        </p:nvSpPr>
        <p:spPr>
          <a:xfrm>
            <a:off x="2240280" y="1307592"/>
            <a:ext cx="8122615" cy="1575816"/>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Kâğıdındaki her soruyu işaretle: doğru (✓), kısmen (~), yanlış (✗).</a:t>
            </a:r>
          </a:p>
        </p:txBody>
      </p:sp>
      <p:sp>
        <p:nvSpPr>
          <p:cNvPr id="9" name="Rounded Rectangle 8"/>
          <p:cNvSpPr/>
          <p:nvPr/>
        </p:nvSpPr>
        <p:spPr>
          <a:xfrm>
            <a:off x="10545775" y="1821180"/>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3 dk</a:t>
            </a:r>
          </a:p>
        </p:txBody>
      </p:sp>
      <p:sp>
        <p:nvSpPr>
          <p:cNvPr id="10" name="Rounded Rectangle 9"/>
          <p:cNvSpPr/>
          <p:nvPr/>
        </p:nvSpPr>
        <p:spPr>
          <a:xfrm>
            <a:off x="502920" y="3011424"/>
            <a:ext cx="11185855" cy="1575816"/>
          </a:xfrm>
          <a:prstGeom prst="roundRect">
            <a:avLst>
              <a:gd name="adj" fmla="val 8000"/>
            </a:avLst>
          </a:prstGeom>
          <a:solidFill>
            <a:srgbClr val="F0F0F0"/>
          </a:solidFill>
          <a:ln>
            <a:noFill/>
          </a:ln>
          <a:effectLst/>
        </p:spPr>
        <p:txBody>
          <a:bodyPr rtlCol="0" anchor="ctr"/>
          <a:lstStyle/>
          <a:p/>
        </p:txBody>
      </p:sp>
      <p:sp>
        <p:nvSpPr>
          <p:cNvPr id="11" name="Rounded Rectangle 10"/>
          <p:cNvSpPr/>
          <p:nvPr/>
        </p:nvSpPr>
        <p:spPr>
          <a:xfrm>
            <a:off x="502920" y="3011424"/>
            <a:ext cx="1600200" cy="1575816"/>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 BİRLİKTE</a:t>
            </a:r>
          </a:p>
        </p:txBody>
      </p:sp>
      <p:sp>
        <p:nvSpPr>
          <p:cNvPr id="12" name="TextBox 11"/>
          <p:cNvSpPr txBox="1"/>
          <p:nvPr/>
        </p:nvSpPr>
        <p:spPr>
          <a:xfrm>
            <a:off x="2240280" y="3011424"/>
            <a:ext cx="8122615" cy="1575816"/>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Sınıfın en çok zorlandığı soruları tahtada birlikte çözüyoruz: neden yanlış, doğrusu ne?</a:t>
            </a:r>
          </a:p>
        </p:txBody>
      </p:sp>
      <p:sp>
        <p:nvSpPr>
          <p:cNvPr id="13" name="Rounded Rectangle 12"/>
          <p:cNvSpPr/>
          <p:nvPr/>
        </p:nvSpPr>
        <p:spPr>
          <a:xfrm>
            <a:off x="10545775" y="3525012"/>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5 dk</a:t>
            </a:r>
          </a:p>
        </p:txBody>
      </p:sp>
      <p:sp>
        <p:nvSpPr>
          <p:cNvPr id="14" name="Rounded Rectangle 13"/>
          <p:cNvSpPr/>
          <p:nvPr/>
        </p:nvSpPr>
        <p:spPr>
          <a:xfrm>
            <a:off x="502920" y="4715256"/>
            <a:ext cx="11185855" cy="1575816"/>
          </a:xfrm>
          <a:prstGeom prst="roundRect">
            <a:avLst>
              <a:gd name="adj" fmla="val 8000"/>
            </a:avLst>
          </a:prstGeom>
          <a:solidFill>
            <a:srgbClr val="F0F0F0"/>
          </a:solidFill>
          <a:ln>
            <a:noFill/>
          </a:ln>
          <a:effectLst/>
        </p:spPr>
        <p:txBody>
          <a:bodyPr rtlCol="0" anchor="ctr"/>
          <a:lstStyle/>
          <a:p/>
        </p:txBody>
      </p:sp>
      <p:sp>
        <p:nvSpPr>
          <p:cNvPr id="15" name="Rounded Rectangle 14"/>
          <p:cNvSpPr/>
          <p:nvPr/>
        </p:nvSpPr>
        <p:spPr>
          <a:xfrm>
            <a:off x="502920" y="4715256"/>
            <a:ext cx="1600200" cy="1575816"/>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 · TELAFİ</a:t>
            </a:r>
          </a:p>
        </p:txBody>
      </p:sp>
      <p:sp>
        <p:nvSpPr>
          <p:cNvPr id="16" name="TextBox 15"/>
          <p:cNvSpPr txBox="1"/>
          <p:nvPr/>
        </p:nvSpPr>
        <p:spPr>
          <a:xfrm>
            <a:off x="2240280" y="4715256"/>
            <a:ext cx="8122615" cy="1575816"/>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Eksik konunun kitap sayfasını ve çalışma kâğıdı maddesini deftere yaz; bu hafta tekrar et.</a:t>
            </a:r>
          </a:p>
        </p:txBody>
      </p:sp>
      <p:sp>
        <p:nvSpPr>
          <p:cNvPr id="17" name="Rounded Rectangle 16"/>
          <p:cNvSpPr/>
          <p:nvPr/>
        </p:nvSpPr>
        <p:spPr>
          <a:xfrm>
            <a:off x="10545775" y="5228844"/>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2 dk</a:t>
            </a:r>
          </a:p>
        </p:txBody>
      </p:sp>
      <p:sp>
        <p:nvSpPr>
          <p:cNvPr id="18" name="TextBox 1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9" name="TextBox 1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71 / 254</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Direnç nedir? Dirençli şehir nedir?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6.2 · s. 180</a:t>
            </a:r>
          </a:p>
        </p:txBody>
      </p:sp>
      <p:sp>
        <p:nvSpPr>
          <p:cNvPr id="6" name="Rounded Rectangle 5"/>
          <p:cNvSpPr/>
          <p:nvPr/>
        </p:nvSpPr>
        <p:spPr>
          <a:xfrm>
            <a:off x="502920" y="1307592"/>
            <a:ext cx="11185855" cy="132588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1325880"/>
          </a:xfrm>
          <a:prstGeom prst="rect">
            <a:avLst/>
          </a:prstGeom>
          <a:solidFill>
            <a:srgbClr val="2C6E8F"/>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6E8F"/>
                </a:solidFill>
                <a:latin typeface="Calibri"/>
              </a:rPr>
              <a:t>DİRENÇ</a:t>
            </a:r>
          </a:p>
        </p:txBody>
      </p:sp>
      <p:sp>
        <p:nvSpPr>
          <p:cNvPr id="9" name="TextBox 8"/>
          <p:cNvSpPr txBox="1"/>
          <p:nvPr/>
        </p:nvSpPr>
        <p:spPr>
          <a:xfrm>
            <a:off x="868680" y="1810512"/>
            <a:ext cx="10637215" cy="685800"/>
          </a:xfrm>
          <a:prstGeom prst="rect">
            <a:avLst/>
          </a:prstGeom>
          <a:noFill/>
        </p:spPr>
        <p:txBody>
          <a:bodyPr wrap="square" anchor="ctr" lIns="73152" rIns="73152" tIns="36576" bIns="36576">
            <a:noAutofit/>
          </a:bodyPr>
          <a:lstStyle/>
          <a:p>
            <a:pPr algn="l">
              <a:spcBef>
                <a:spcPts val="0"/>
              </a:spcBef>
              <a:spcAft>
                <a:spcPts val="0"/>
              </a:spcAft>
            </a:pPr>
            <a:r>
              <a:rPr lang="tr-TR" sz="2450" b="0" i="0">
                <a:solidFill>
                  <a:srgbClr val="262626"/>
                </a:solidFill>
                <a:latin typeface="Calibri"/>
              </a:rPr>
              <a:t>Bu anlamda direnç, şehirlerin çevresel risklerle mücadele edebilme kapasitesidir.</a:t>
            </a:r>
          </a:p>
        </p:txBody>
      </p:sp>
      <p:sp>
        <p:nvSpPr>
          <p:cNvPr id="10" name="Rounded Rectangle 9"/>
          <p:cNvSpPr/>
          <p:nvPr/>
        </p:nvSpPr>
        <p:spPr>
          <a:xfrm>
            <a:off x="502920" y="2770632"/>
            <a:ext cx="11185855" cy="914400"/>
          </a:xfrm>
          <a:prstGeom prst="roundRect">
            <a:avLst>
              <a:gd name="adj" fmla="val 8000"/>
            </a:avLst>
          </a:prstGeom>
          <a:solidFill>
            <a:srgbClr val="F0F0F0"/>
          </a:solidFill>
          <a:ln>
            <a:noFill/>
          </a:ln>
          <a:effectLst/>
        </p:spPr>
        <p:txBody>
          <a:bodyPr rtlCol="0" anchor="ctr"/>
          <a:lstStyle/>
          <a:p/>
        </p:txBody>
      </p:sp>
      <p:sp>
        <p:nvSpPr>
          <p:cNvPr id="11" name="Rectangle 10"/>
          <p:cNvSpPr/>
          <p:nvPr/>
        </p:nvSpPr>
        <p:spPr>
          <a:xfrm>
            <a:off x="502920" y="2770632"/>
            <a:ext cx="118872" cy="914400"/>
          </a:xfrm>
          <a:prstGeom prst="rect">
            <a:avLst/>
          </a:prstGeom>
          <a:solidFill>
            <a:srgbClr val="4F4F4F"/>
          </a:solidFill>
          <a:ln>
            <a:noFill/>
          </a:ln>
          <a:effectLst/>
        </p:spPr>
        <p:txBody>
          <a:bodyPr rtlCol="0" anchor="ctr"/>
          <a:lstStyle/>
          <a:p/>
        </p:txBody>
      </p:sp>
      <p:sp>
        <p:nvSpPr>
          <p:cNvPr id="12" name="TextBox 11"/>
          <p:cNvSpPr txBox="1"/>
          <p:nvPr/>
        </p:nvSpPr>
        <p:spPr>
          <a:xfrm>
            <a:off x="777240" y="2770632"/>
            <a:ext cx="10774375" cy="91440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Direnç kavramı; afet tehlikesini azaltma, iklim değişikliğine adaptasyon, mekânsal planlama ve güvenlik gibi konularda da sıkça kullanılmaktadır.</a:t>
            </a:r>
          </a:p>
        </p:txBody>
      </p:sp>
      <p:sp>
        <p:nvSpPr>
          <p:cNvPr id="13" name="Rounded Rectangle 12"/>
          <p:cNvSpPr/>
          <p:nvPr/>
        </p:nvSpPr>
        <p:spPr>
          <a:xfrm>
            <a:off x="502920" y="3867912"/>
            <a:ext cx="11185855" cy="1005840"/>
          </a:xfrm>
          <a:prstGeom prst="roundRect">
            <a:avLst>
              <a:gd name="adj" fmla="val 6000"/>
            </a:avLst>
          </a:prstGeom>
          <a:solidFill>
            <a:srgbClr val="F0F0F0"/>
          </a:solidFill>
          <a:ln>
            <a:noFill/>
          </a:ln>
          <a:effectLst/>
        </p:spPr>
        <p:txBody>
          <a:bodyPr rtlCol="0" anchor="ctr"/>
          <a:lstStyle/>
          <a:p/>
        </p:txBody>
      </p:sp>
      <p:sp>
        <p:nvSpPr>
          <p:cNvPr id="14" name="Rectangle 13"/>
          <p:cNvSpPr/>
          <p:nvPr/>
        </p:nvSpPr>
        <p:spPr>
          <a:xfrm>
            <a:off x="502920" y="3867912"/>
            <a:ext cx="146304" cy="1005840"/>
          </a:xfrm>
          <a:prstGeom prst="rect">
            <a:avLst/>
          </a:prstGeom>
          <a:solidFill>
            <a:srgbClr val="2C6E8F"/>
          </a:solidFill>
          <a:ln>
            <a:noFill/>
          </a:ln>
          <a:effectLst/>
        </p:spPr>
        <p:txBody>
          <a:bodyPr rtlCol="0" anchor="ctr"/>
          <a:lstStyle/>
          <a:p/>
        </p:txBody>
      </p:sp>
      <p:sp>
        <p:nvSpPr>
          <p:cNvPr id="15" name="TextBox 14"/>
          <p:cNvSpPr txBox="1"/>
          <p:nvPr/>
        </p:nvSpPr>
        <p:spPr>
          <a:xfrm>
            <a:off x="868680" y="397764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6E8F"/>
                </a:solidFill>
                <a:latin typeface="Calibri"/>
              </a:rPr>
              <a:t>DİRENÇLİ ŞEHİR</a:t>
            </a:r>
          </a:p>
        </p:txBody>
      </p:sp>
      <p:sp>
        <p:nvSpPr>
          <p:cNvPr id="16" name="TextBox 15"/>
          <p:cNvSpPr txBox="1"/>
          <p:nvPr/>
        </p:nvSpPr>
        <p:spPr>
          <a:xfrm>
            <a:off x="868680" y="4370832"/>
            <a:ext cx="10637215" cy="365760"/>
          </a:xfrm>
          <a:prstGeom prst="rect">
            <a:avLst/>
          </a:prstGeom>
          <a:noFill/>
        </p:spPr>
        <p:txBody>
          <a:bodyPr wrap="square" anchor="ctr" lIns="73152" rIns="73152" tIns="36576" bIns="36576">
            <a:noAutofit/>
          </a:bodyPr>
          <a:lstStyle/>
          <a:p>
            <a:pPr algn="l">
              <a:spcBef>
                <a:spcPts val="0"/>
              </a:spcBef>
              <a:spcAft>
                <a:spcPts val="0"/>
              </a:spcAft>
            </a:pPr>
            <a:r>
              <a:rPr lang="tr-TR" sz="1850" b="0" i="0">
                <a:solidFill>
                  <a:srgbClr val="262626"/>
                </a:solidFill>
                <a:latin typeface="Calibri"/>
              </a:rPr>
              <a:t>Dirençli şehirler, yaşanması olası her türlü doğal ya da beşerî afete karşı hazır olan şehirlerdir.</a:t>
            </a:r>
          </a:p>
        </p:txBody>
      </p:sp>
      <p:sp>
        <p:nvSpPr>
          <p:cNvPr id="17" name="Rounded Rectangle 16"/>
          <p:cNvSpPr/>
          <p:nvPr/>
        </p:nvSpPr>
        <p:spPr>
          <a:xfrm>
            <a:off x="502920" y="5010912"/>
            <a:ext cx="3594506" cy="1234440"/>
          </a:xfrm>
          <a:prstGeom prst="roundRect">
            <a:avLst>
              <a:gd name="adj" fmla="val 5000"/>
            </a:avLst>
          </a:prstGeom>
          <a:solidFill>
            <a:srgbClr val="F0F0F0"/>
          </a:solidFill>
          <a:ln>
            <a:noFill/>
          </a:ln>
          <a:effectLst/>
        </p:spPr>
        <p:txBody>
          <a:bodyPr rtlCol="0" anchor="ctr"/>
          <a:lstStyle/>
          <a:p/>
        </p:txBody>
      </p:sp>
      <p:sp>
        <p:nvSpPr>
          <p:cNvPr id="18" name="Rounded Rectangle 17"/>
          <p:cNvSpPr/>
          <p:nvPr/>
        </p:nvSpPr>
        <p:spPr>
          <a:xfrm>
            <a:off x="502920" y="5010912"/>
            <a:ext cx="3594506" cy="530352"/>
          </a:xfrm>
          <a:prstGeom prst="roundRect">
            <a:avLst>
              <a:gd name="adj" fmla="val 25000"/>
            </a:avLst>
          </a:prstGeom>
          <a:solidFill>
            <a:srgbClr val="2C6E8F"/>
          </a:solidFill>
          <a:ln>
            <a:noFill/>
          </a:ln>
          <a:effectLst/>
        </p:spPr>
        <p:txBody>
          <a:bodyPr rtlCol="0" anchor="ctr"/>
          <a:lstStyle/>
          <a:p/>
        </p:txBody>
      </p:sp>
      <p:sp>
        <p:nvSpPr>
          <p:cNvPr id="19" name="Rectangle 18"/>
          <p:cNvSpPr/>
          <p:nvPr/>
        </p:nvSpPr>
        <p:spPr>
          <a:xfrm>
            <a:off x="502920" y="5276088"/>
            <a:ext cx="3594506" cy="265176"/>
          </a:xfrm>
          <a:prstGeom prst="rect">
            <a:avLst/>
          </a:prstGeom>
          <a:solidFill>
            <a:srgbClr val="2C6E8F"/>
          </a:solidFill>
          <a:ln>
            <a:noFill/>
          </a:ln>
          <a:effectLst/>
        </p:spPr>
        <p:txBody>
          <a:bodyPr rtlCol="0" anchor="ctr"/>
          <a:lstStyle/>
          <a:p/>
        </p:txBody>
      </p:sp>
      <p:sp>
        <p:nvSpPr>
          <p:cNvPr id="20" name="TextBox 19"/>
          <p:cNvSpPr txBox="1"/>
          <p:nvPr/>
        </p:nvSpPr>
        <p:spPr>
          <a:xfrm>
            <a:off x="594360" y="501091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1 · Ortadan kaldırır</a:t>
            </a:r>
          </a:p>
        </p:txBody>
      </p:sp>
      <p:sp>
        <p:nvSpPr>
          <p:cNvPr id="21" name="TextBox 20"/>
          <p:cNvSpPr txBox="1"/>
          <p:nvPr/>
        </p:nvSpPr>
        <p:spPr>
          <a:xfrm>
            <a:off x="612648" y="5614416"/>
            <a:ext cx="3375050" cy="557784"/>
          </a:xfrm>
          <a:prstGeom prst="rect">
            <a:avLst/>
          </a:prstGeom>
          <a:noFill/>
        </p:spPr>
        <p:txBody>
          <a:bodyPr wrap="square" anchor="t" lIns="73152" rIns="73152" tIns="36576" bIns="36576">
            <a:noAutofit/>
          </a:bodyPr>
          <a:lstStyle/>
          <a:p>
            <a:pPr algn="l">
              <a:spcBef>
                <a:spcPts val="0"/>
              </a:spcBef>
              <a:spcAft>
                <a:spcPts val="0"/>
              </a:spcAft>
            </a:pPr>
            <a:r>
              <a:rPr lang="tr-TR" sz="1550" b="0" i="0">
                <a:solidFill>
                  <a:srgbClr val="262626"/>
                </a:solidFill>
                <a:latin typeface="Calibri"/>
              </a:rPr>
              <a:t>afet nedeniyle ortaya çıkan sorunları ortadan kaldırabilme</a:t>
            </a:r>
          </a:p>
        </p:txBody>
      </p:sp>
      <p:sp>
        <p:nvSpPr>
          <p:cNvPr id="22" name="Rounded Rectangle 21"/>
          <p:cNvSpPr/>
          <p:nvPr/>
        </p:nvSpPr>
        <p:spPr>
          <a:xfrm>
            <a:off x="4298594" y="5010912"/>
            <a:ext cx="3594506" cy="1234440"/>
          </a:xfrm>
          <a:prstGeom prst="roundRect">
            <a:avLst>
              <a:gd name="adj" fmla="val 5000"/>
            </a:avLst>
          </a:prstGeom>
          <a:solidFill>
            <a:srgbClr val="F0F0F0"/>
          </a:solidFill>
          <a:ln>
            <a:noFill/>
          </a:ln>
          <a:effectLst/>
        </p:spPr>
        <p:txBody>
          <a:bodyPr rtlCol="0" anchor="ctr"/>
          <a:lstStyle/>
          <a:p/>
        </p:txBody>
      </p:sp>
      <p:sp>
        <p:nvSpPr>
          <p:cNvPr id="23" name="Rounded Rectangle 22"/>
          <p:cNvSpPr/>
          <p:nvPr/>
        </p:nvSpPr>
        <p:spPr>
          <a:xfrm>
            <a:off x="4298594" y="5010912"/>
            <a:ext cx="3594506" cy="530352"/>
          </a:xfrm>
          <a:prstGeom prst="roundRect">
            <a:avLst>
              <a:gd name="adj" fmla="val 25000"/>
            </a:avLst>
          </a:prstGeom>
          <a:solidFill>
            <a:srgbClr val="4F4F4F"/>
          </a:solidFill>
          <a:ln>
            <a:noFill/>
          </a:ln>
          <a:effectLst/>
        </p:spPr>
        <p:txBody>
          <a:bodyPr rtlCol="0" anchor="ctr"/>
          <a:lstStyle/>
          <a:p/>
        </p:txBody>
      </p:sp>
      <p:sp>
        <p:nvSpPr>
          <p:cNvPr id="24" name="Rectangle 23"/>
          <p:cNvSpPr/>
          <p:nvPr/>
        </p:nvSpPr>
        <p:spPr>
          <a:xfrm>
            <a:off x="4298594" y="5276088"/>
            <a:ext cx="3594506" cy="265176"/>
          </a:xfrm>
          <a:prstGeom prst="rect">
            <a:avLst/>
          </a:prstGeom>
          <a:solidFill>
            <a:srgbClr val="4F4F4F"/>
          </a:solidFill>
          <a:ln>
            <a:noFill/>
          </a:ln>
          <a:effectLst/>
        </p:spPr>
        <p:txBody>
          <a:bodyPr rtlCol="0" anchor="ctr"/>
          <a:lstStyle/>
          <a:p/>
        </p:txBody>
      </p:sp>
      <p:sp>
        <p:nvSpPr>
          <p:cNvPr id="25" name="TextBox 24"/>
          <p:cNvSpPr txBox="1"/>
          <p:nvPr/>
        </p:nvSpPr>
        <p:spPr>
          <a:xfrm>
            <a:off x="4390034" y="501091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2 · En aza indirir</a:t>
            </a:r>
          </a:p>
        </p:txBody>
      </p:sp>
      <p:sp>
        <p:nvSpPr>
          <p:cNvPr id="26" name="TextBox 25"/>
          <p:cNvSpPr txBox="1"/>
          <p:nvPr/>
        </p:nvSpPr>
        <p:spPr>
          <a:xfrm>
            <a:off x="4408322" y="5614416"/>
            <a:ext cx="3375050" cy="557784"/>
          </a:xfrm>
          <a:prstGeom prst="rect">
            <a:avLst/>
          </a:prstGeom>
          <a:noFill/>
        </p:spPr>
        <p:txBody>
          <a:bodyPr wrap="square" anchor="t" lIns="73152" rIns="73152" tIns="36576" bIns="36576">
            <a:noAutofit/>
          </a:bodyPr>
          <a:lstStyle/>
          <a:p>
            <a:pPr algn="l">
              <a:spcBef>
                <a:spcPts val="0"/>
              </a:spcBef>
              <a:spcAft>
                <a:spcPts val="0"/>
              </a:spcAft>
            </a:pPr>
            <a:r>
              <a:rPr lang="tr-TR" sz="1550" b="0" i="0">
                <a:solidFill>
                  <a:srgbClr val="262626"/>
                </a:solidFill>
                <a:latin typeface="Calibri"/>
              </a:rPr>
              <a:t>bu sorunlar nedeniyle ortaya çıkan olumsuz etkileri en aza indirebilme</a:t>
            </a:r>
          </a:p>
        </p:txBody>
      </p:sp>
      <p:sp>
        <p:nvSpPr>
          <p:cNvPr id="27" name="Rounded Rectangle 26"/>
          <p:cNvSpPr/>
          <p:nvPr/>
        </p:nvSpPr>
        <p:spPr>
          <a:xfrm>
            <a:off x="8094268" y="5010912"/>
            <a:ext cx="3594506" cy="1234440"/>
          </a:xfrm>
          <a:prstGeom prst="roundRect">
            <a:avLst>
              <a:gd name="adj" fmla="val 5000"/>
            </a:avLst>
          </a:prstGeom>
          <a:solidFill>
            <a:srgbClr val="F0F0F0"/>
          </a:solidFill>
          <a:ln>
            <a:noFill/>
          </a:ln>
          <a:effectLst/>
        </p:spPr>
        <p:txBody>
          <a:bodyPr rtlCol="0" anchor="ctr"/>
          <a:lstStyle/>
          <a:p/>
        </p:txBody>
      </p:sp>
      <p:sp>
        <p:nvSpPr>
          <p:cNvPr id="28" name="Rounded Rectangle 27"/>
          <p:cNvSpPr/>
          <p:nvPr/>
        </p:nvSpPr>
        <p:spPr>
          <a:xfrm>
            <a:off x="8094268" y="5010912"/>
            <a:ext cx="3594506" cy="530352"/>
          </a:xfrm>
          <a:prstGeom prst="roundRect">
            <a:avLst>
              <a:gd name="adj" fmla="val 25000"/>
            </a:avLst>
          </a:prstGeom>
          <a:solidFill>
            <a:srgbClr val="2C6E8F"/>
          </a:solidFill>
          <a:ln>
            <a:noFill/>
          </a:ln>
          <a:effectLst/>
        </p:spPr>
        <p:txBody>
          <a:bodyPr rtlCol="0" anchor="ctr"/>
          <a:lstStyle/>
          <a:p/>
        </p:txBody>
      </p:sp>
      <p:sp>
        <p:nvSpPr>
          <p:cNvPr id="29" name="Rectangle 28"/>
          <p:cNvSpPr/>
          <p:nvPr/>
        </p:nvSpPr>
        <p:spPr>
          <a:xfrm>
            <a:off x="8094268" y="5276088"/>
            <a:ext cx="3594506" cy="265176"/>
          </a:xfrm>
          <a:prstGeom prst="rect">
            <a:avLst/>
          </a:prstGeom>
          <a:solidFill>
            <a:srgbClr val="2C6E8F"/>
          </a:solidFill>
          <a:ln>
            <a:noFill/>
          </a:ln>
          <a:effectLst/>
        </p:spPr>
        <p:txBody>
          <a:bodyPr rtlCol="0" anchor="ctr"/>
          <a:lstStyle/>
          <a:p/>
        </p:txBody>
      </p:sp>
      <p:sp>
        <p:nvSpPr>
          <p:cNvPr id="30" name="TextBox 29"/>
          <p:cNvSpPr txBox="1"/>
          <p:nvPr/>
        </p:nvSpPr>
        <p:spPr>
          <a:xfrm>
            <a:off x="8185708" y="501091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3 · Uyum sağlar</a:t>
            </a:r>
          </a:p>
        </p:txBody>
      </p:sp>
      <p:sp>
        <p:nvSpPr>
          <p:cNvPr id="31" name="TextBox 30"/>
          <p:cNvSpPr txBox="1"/>
          <p:nvPr/>
        </p:nvSpPr>
        <p:spPr>
          <a:xfrm>
            <a:off x="8203996" y="5614416"/>
            <a:ext cx="3375050" cy="557784"/>
          </a:xfrm>
          <a:prstGeom prst="rect">
            <a:avLst/>
          </a:prstGeom>
          <a:noFill/>
        </p:spPr>
        <p:txBody>
          <a:bodyPr wrap="square" anchor="t" lIns="73152" rIns="73152" tIns="36576" bIns="36576">
            <a:noAutofit/>
          </a:bodyPr>
          <a:lstStyle/>
          <a:p>
            <a:pPr algn="l">
              <a:spcBef>
                <a:spcPts val="0"/>
              </a:spcBef>
              <a:spcAft>
                <a:spcPts val="0"/>
              </a:spcAft>
            </a:pPr>
            <a:r>
              <a:rPr lang="tr-TR" sz="1550" b="0" i="0">
                <a:solidFill>
                  <a:srgbClr val="262626"/>
                </a:solidFill>
                <a:latin typeface="Calibri"/>
              </a:rPr>
              <a:t>yaşanan değişikliklere uyum sağlayabilme</a:t>
            </a:r>
          </a:p>
        </p:txBody>
      </p:sp>
      <p:sp>
        <p:nvSpPr>
          <p:cNvPr id="32" name="TextBox 3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3" name="Rounded Rectangle 3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a:t>
            </a:r>
          </a:p>
        </p:txBody>
      </p:sp>
      <p:sp>
        <p:nvSpPr>
          <p:cNvPr id="34" name="TextBox 3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72 / 254</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OECD'nin dirençli şehirleri</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6.2 · s. 180</a:t>
            </a:r>
          </a:p>
        </p:txBody>
      </p:sp>
      <p:sp>
        <p:nvSpPr>
          <p:cNvPr id="6" name="Rounded Rectangle 5"/>
          <p:cNvSpPr/>
          <p:nvPr/>
        </p:nvSpPr>
        <p:spPr>
          <a:xfrm>
            <a:off x="502920" y="1261872"/>
            <a:ext cx="11185855" cy="132588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325880"/>
          </a:xfrm>
          <a:prstGeom prst="rect">
            <a:avLst/>
          </a:prstGeom>
          <a:solidFill>
            <a:srgbClr val="2C6E8F"/>
          </a:solidFill>
          <a:ln>
            <a:noFill/>
          </a:ln>
          <a:effectLst/>
        </p:spPr>
        <p:txBody>
          <a:bodyPr rtlCol="0" anchor="ctr"/>
          <a:lstStyle/>
          <a:p/>
        </p:txBody>
      </p:sp>
      <p:sp>
        <p:nvSpPr>
          <p:cNvPr id="8" name="TextBox 7"/>
          <p:cNvSpPr txBox="1"/>
          <p:nvPr/>
        </p:nvSpPr>
        <p:spPr>
          <a:xfrm>
            <a:off x="777240" y="1261872"/>
            <a:ext cx="10774375" cy="132588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Ekonomik Kalkınma ve İşbirliği Örgütü (OECD) dirençli şehirleri, gelecekteki afetlere ilişkin şokları en aza indirme, afet sonrasında şehirlerin yeniden inşası ve afetlere uyum sağlama kapasitesi olarak tanımlamaktadır.</a:t>
            </a:r>
          </a:p>
        </p:txBody>
      </p:sp>
      <p:sp>
        <p:nvSpPr>
          <p:cNvPr id="9" name="TextBox 8"/>
          <p:cNvSpPr txBox="1"/>
          <p:nvPr/>
        </p:nvSpPr>
        <p:spPr>
          <a:xfrm>
            <a:off x="502920" y="2724912"/>
            <a:ext cx="1118585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6E8F"/>
                </a:solidFill>
                <a:latin typeface="Calibri"/>
              </a:rPr>
              <a:t>Pilot şehirlerden bazıları</a:t>
            </a:r>
          </a:p>
        </p:txBody>
      </p:sp>
      <p:sp>
        <p:nvSpPr>
          <p:cNvPr id="10" name="Rounded Rectangle 9"/>
          <p:cNvSpPr/>
          <p:nvPr/>
        </p:nvSpPr>
        <p:spPr>
          <a:xfrm>
            <a:off x="502920" y="3182112"/>
            <a:ext cx="1503926" cy="1097280"/>
          </a:xfrm>
          <a:prstGeom prst="roundRect">
            <a:avLst>
              <a:gd name="adj" fmla="val 15000"/>
            </a:avLst>
          </a:prstGeom>
          <a:solidFill>
            <a:srgbClr val="F0F0F0"/>
          </a:solidFill>
          <a:ln>
            <a:noFill/>
          </a:ln>
          <a:effectLst/>
        </p:spPr>
        <p:txBody>
          <a:bodyPr rtlCol="0" anchor="ctr" wrap="square" lIns="128016" rIns="128016" tIns="73152" bIns="73152">
            <a:noAutofit/>
          </a:bodyPr>
          <a:lstStyle/>
          <a:p>
            <a:pPr algn="ctr">
              <a:spcBef>
                <a:spcPts val="0"/>
              </a:spcBef>
              <a:spcAft>
                <a:spcPts val="600"/>
              </a:spcAft>
            </a:pPr>
            <a:r>
              <a:rPr lang="tr-TR" sz="1900" b="1" i="0">
                <a:solidFill>
                  <a:srgbClr val="262626"/>
                </a:solidFill>
                <a:latin typeface="Calibri"/>
              </a:rPr>
              <a:t>Lizbon</a:t>
            </a:r>
          </a:p>
          <a:p>
            <a:pPr algn="ctr">
              <a:spcBef>
                <a:spcPts val="0"/>
              </a:spcBef>
              <a:spcAft>
                <a:spcPts val="0"/>
              </a:spcAft>
            </a:pPr>
            <a:r>
              <a:rPr lang="tr-TR" sz="1400" b="0" i="0">
                <a:solidFill>
                  <a:srgbClr val="262626"/>
                </a:solidFill>
                <a:latin typeface="Calibri"/>
              </a:rPr>
              <a:t>Portekiz</a:t>
            </a:r>
          </a:p>
        </p:txBody>
      </p:sp>
      <p:sp>
        <p:nvSpPr>
          <p:cNvPr id="11" name="Rounded Rectangle 10"/>
          <p:cNvSpPr/>
          <p:nvPr/>
        </p:nvSpPr>
        <p:spPr>
          <a:xfrm>
            <a:off x="2116574" y="3182112"/>
            <a:ext cx="1503926" cy="1097280"/>
          </a:xfrm>
          <a:prstGeom prst="roundRect">
            <a:avLst>
              <a:gd name="adj" fmla="val 15000"/>
            </a:avLst>
          </a:prstGeom>
          <a:solidFill>
            <a:srgbClr val="F0F0F0"/>
          </a:solidFill>
          <a:ln>
            <a:noFill/>
          </a:ln>
          <a:effectLst/>
        </p:spPr>
        <p:txBody>
          <a:bodyPr rtlCol="0" anchor="ctr" wrap="square" lIns="128016" rIns="128016" tIns="73152" bIns="73152">
            <a:noAutofit/>
          </a:bodyPr>
          <a:lstStyle/>
          <a:p>
            <a:pPr algn="ctr">
              <a:spcBef>
                <a:spcPts val="0"/>
              </a:spcBef>
              <a:spcAft>
                <a:spcPts val="600"/>
              </a:spcAft>
            </a:pPr>
            <a:r>
              <a:rPr lang="tr-TR" sz="1900" b="1" i="0">
                <a:solidFill>
                  <a:srgbClr val="262626"/>
                </a:solidFill>
                <a:latin typeface="Calibri"/>
              </a:rPr>
              <a:t>Kyoto</a:t>
            </a:r>
          </a:p>
          <a:p>
            <a:pPr algn="ctr">
              <a:spcBef>
                <a:spcPts val="0"/>
              </a:spcBef>
              <a:spcAft>
                <a:spcPts val="0"/>
              </a:spcAft>
            </a:pPr>
            <a:r>
              <a:rPr lang="tr-TR" sz="1400" b="0" i="0">
                <a:solidFill>
                  <a:srgbClr val="262626"/>
                </a:solidFill>
                <a:latin typeface="Calibri"/>
              </a:rPr>
              <a:t>Japonya</a:t>
            </a:r>
          </a:p>
        </p:txBody>
      </p:sp>
      <p:sp>
        <p:nvSpPr>
          <p:cNvPr id="12" name="Rounded Rectangle 11"/>
          <p:cNvSpPr/>
          <p:nvPr/>
        </p:nvSpPr>
        <p:spPr>
          <a:xfrm>
            <a:off x="3730229" y="3182112"/>
            <a:ext cx="1503926" cy="1097280"/>
          </a:xfrm>
          <a:prstGeom prst="roundRect">
            <a:avLst>
              <a:gd name="adj" fmla="val 15000"/>
            </a:avLst>
          </a:prstGeom>
          <a:solidFill>
            <a:srgbClr val="F0F0F0"/>
          </a:solidFill>
          <a:ln>
            <a:noFill/>
          </a:ln>
          <a:effectLst/>
        </p:spPr>
        <p:txBody>
          <a:bodyPr rtlCol="0" anchor="ctr" wrap="square" lIns="128016" rIns="128016" tIns="73152" bIns="73152">
            <a:noAutofit/>
          </a:bodyPr>
          <a:lstStyle/>
          <a:p>
            <a:pPr algn="ctr">
              <a:spcBef>
                <a:spcPts val="0"/>
              </a:spcBef>
              <a:spcAft>
                <a:spcPts val="600"/>
              </a:spcAft>
            </a:pPr>
            <a:r>
              <a:rPr lang="tr-TR" sz="1900" b="1" i="0">
                <a:solidFill>
                  <a:srgbClr val="262626"/>
                </a:solidFill>
                <a:latin typeface="Calibri"/>
              </a:rPr>
              <a:t>Kobe</a:t>
            </a:r>
          </a:p>
          <a:p>
            <a:pPr algn="ctr">
              <a:spcBef>
                <a:spcPts val="0"/>
              </a:spcBef>
              <a:spcAft>
                <a:spcPts val="0"/>
              </a:spcAft>
            </a:pPr>
            <a:r>
              <a:rPr lang="tr-TR" sz="1400" b="0" i="0">
                <a:solidFill>
                  <a:srgbClr val="262626"/>
                </a:solidFill>
                <a:latin typeface="Calibri"/>
              </a:rPr>
              <a:t>Japonya</a:t>
            </a:r>
          </a:p>
        </p:txBody>
      </p:sp>
      <p:sp>
        <p:nvSpPr>
          <p:cNvPr id="13" name="Rounded Rectangle 12"/>
          <p:cNvSpPr/>
          <p:nvPr/>
        </p:nvSpPr>
        <p:spPr>
          <a:xfrm>
            <a:off x="5343884" y="3182112"/>
            <a:ext cx="1503926" cy="1097280"/>
          </a:xfrm>
          <a:prstGeom prst="roundRect">
            <a:avLst>
              <a:gd name="adj" fmla="val 15000"/>
            </a:avLst>
          </a:prstGeom>
          <a:solidFill>
            <a:srgbClr val="2C6E8F"/>
          </a:solidFill>
          <a:ln>
            <a:noFill/>
          </a:ln>
          <a:effectLst/>
        </p:spPr>
        <p:txBody>
          <a:bodyPr rtlCol="0" anchor="ctr" wrap="square" lIns="128016" rIns="128016" tIns="73152" bIns="73152">
            <a:noAutofit/>
          </a:bodyPr>
          <a:lstStyle/>
          <a:p>
            <a:pPr algn="ctr">
              <a:spcBef>
                <a:spcPts val="0"/>
              </a:spcBef>
              <a:spcAft>
                <a:spcPts val="600"/>
              </a:spcAft>
            </a:pPr>
            <a:r>
              <a:rPr lang="tr-TR" sz="1900" b="1" i="0">
                <a:solidFill>
                  <a:srgbClr val="FFFFFF"/>
                </a:solidFill>
                <a:latin typeface="Calibri"/>
              </a:rPr>
              <a:t>Antalya</a:t>
            </a:r>
          </a:p>
          <a:p>
            <a:pPr algn="ctr">
              <a:spcBef>
                <a:spcPts val="0"/>
              </a:spcBef>
              <a:spcAft>
                <a:spcPts val="0"/>
              </a:spcAft>
            </a:pPr>
            <a:r>
              <a:rPr lang="tr-TR" sz="1400" b="0" i="0">
                <a:solidFill>
                  <a:srgbClr val="FFFFFF"/>
                </a:solidFill>
                <a:latin typeface="Calibri"/>
              </a:rPr>
              <a:t>Türkiye</a:t>
            </a:r>
          </a:p>
        </p:txBody>
      </p:sp>
      <p:sp>
        <p:nvSpPr>
          <p:cNvPr id="14" name="Rounded Rectangle 13"/>
          <p:cNvSpPr/>
          <p:nvPr/>
        </p:nvSpPr>
        <p:spPr>
          <a:xfrm>
            <a:off x="6957538" y="3182112"/>
            <a:ext cx="1503926" cy="1097280"/>
          </a:xfrm>
          <a:prstGeom prst="roundRect">
            <a:avLst>
              <a:gd name="adj" fmla="val 15000"/>
            </a:avLst>
          </a:prstGeom>
          <a:solidFill>
            <a:srgbClr val="2C6E8F"/>
          </a:solidFill>
          <a:ln>
            <a:noFill/>
          </a:ln>
          <a:effectLst/>
        </p:spPr>
        <p:txBody>
          <a:bodyPr rtlCol="0" anchor="ctr" wrap="square" lIns="128016" rIns="128016" tIns="73152" bIns="73152">
            <a:noAutofit/>
          </a:bodyPr>
          <a:lstStyle/>
          <a:p>
            <a:pPr algn="ctr">
              <a:spcBef>
                <a:spcPts val="0"/>
              </a:spcBef>
              <a:spcAft>
                <a:spcPts val="600"/>
              </a:spcAft>
            </a:pPr>
            <a:r>
              <a:rPr lang="tr-TR" sz="1900" b="1" i="0">
                <a:solidFill>
                  <a:srgbClr val="FFFFFF"/>
                </a:solidFill>
                <a:latin typeface="Calibri"/>
              </a:rPr>
              <a:t>Bursa</a:t>
            </a:r>
          </a:p>
          <a:p>
            <a:pPr algn="ctr">
              <a:spcBef>
                <a:spcPts val="0"/>
              </a:spcBef>
              <a:spcAft>
                <a:spcPts val="0"/>
              </a:spcAft>
            </a:pPr>
            <a:r>
              <a:rPr lang="tr-TR" sz="1400" b="0" i="0">
                <a:solidFill>
                  <a:srgbClr val="FFFFFF"/>
                </a:solidFill>
                <a:latin typeface="Calibri"/>
              </a:rPr>
              <a:t>Türkiye</a:t>
            </a:r>
          </a:p>
        </p:txBody>
      </p:sp>
      <p:sp>
        <p:nvSpPr>
          <p:cNvPr id="15" name="Rounded Rectangle 14"/>
          <p:cNvSpPr/>
          <p:nvPr/>
        </p:nvSpPr>
        <p:spPr>
          <a:xfrm>
            <a:off x="8571193" y="3182112"/>
            <a:ext cx="1503926" cy="1097280"/>
          </a:xfrm>
          <a:prstGeom prst="roundRect">
            <a:avLst>
              <a:gd name="adj" fmla="val 15000"/>
            </a:avLst>
          </a:prstGeom>
          <a:solidFill>
            <a:srgbClr val="F0F0F0"/>
          </a:solidFill>
          <a:ln>
            <a:noFill/>
          </a:ln>
          <a:effectLst/>
        </p:spPr>
        <p:txBody>
          <a:bodyPr rtlCol="0" anchor="ctr" wrap="square" lIns="128016" rIns="128016" tIns="73152" bIns="73152">
            <a:noAutofit/>
          </a:bodyPr>
          <a:lstStyle/>
          <a:p>
            <a:pPr algn="ctr">
              <a:spcBef>
                <a:spcPts val="0"/>
              </a:spcBef>
              <a:spcAft>
                <a:spcPts val="600"/>
              </a:spcAft>
            </a:pPr>
            <a:r>
              <a:rPr lang="tr-TR" sz="1900" b="1" i="0">
                <a:solidFill>
                  <a:srgbClr val="262626"/>
                </a:solidFill>
                <a:latin typeface="Calibri"/>
              </a:rPr>
              <a:t>Tampere</a:t>
            </a:r>
          </a:p>
          <a:p>
            <a:pPr algn="ctr">
              <a:spcBef>
                <a:spcPts val="0"/>
              </a:spcBef>
              <a:spcAft>
                <a:spcPts val="0"/>
              </a:spcAft>
            </a:pPr>
            <a:r>
              <a:rPr lang="tr-TR" sz="1400" b="0" i="0">
                <a:solidFill>
                  <a:srgbClr val="262626"/>
                </a:solidFill>
                <a:latin typeface="Calibri"/>
              </a:rPr>
              <a:t>Finlandiya</a:t>
            </a:r>
          </a:p>
        </p:txBody>
      </p:sp>
      <p:sp>
        <p:nvSpPr>
          <p:cNvPr id="16" name="Rounded Rectangle 15"/>
          <p:cNvSpPr/>
          <p:nvPr/>
        </p:nvSpPr>
        <p:spPr>
          <a:xfrm>
            <a:off x="10184848" y="3182112"/>
            <a:ext cx="1503926" cy="1097280"/>
          </a:xfrm>
          <a:prstGeom prst="roundRect">
            <a:avLst>
              <a:gd name="adj" fmla="val 15000"/>
            </a:avLst>
          </a:prstGeom>
          <a:solidFill>
            <a:srgbClr val="F0F0F0"/>
          </a:solidFill>
          <a:ln>
            <a:noFill/>
          </a:ln>
          <a:effectLst/>
        </p:spPr>
        <p:txBody>
          <a:bodyPr rtlCol="0" anchor="ctr" wrap="square" lIns="128016" rIns="128016" tIns="73152" bIns="73152">
            <a:noAutofit/>
          </a:bodyPr>
          <a:lstStyle/>
          <a:p>
            <a:pPr algn="ctr">
              <a:spcBef>
                <a:spcPts val="0"/>
              </a:spcBef>
              <a:spcAft>
                <a:spcPts val="600"/>
              </a:spcAft>
            </a:pPr>
            <a:r>
              <a:rPr lang="tr-TR" sz="1900" b="1" i="0">
                <a:solidFill>
                  <a:srgbClr val="262626"/>
                </a:solidFill>
                <a:latin typeface="Calibri"/>
              </a:rPr>
              <a:t>Oslo</a:t>
            </a:r>
          </a:p>
          <a:p>
            <a:pPr algn="ctr">
              <a:spcBef>
                <a:spcPts val="0"/>
              </a:spcBef>
              <a:spcAft>
                <a:spcPts val="0"/>
              </a:spcAft>
            </a:pPr>
            <a:r>
              <a:rPr lang="tr-TR" sz="1400" b="0" i="0">
                <a:solidFill>
                  <a:srgbClr val="262626"/>
                </a:solidFill>
                <a:latin typeface="Calibri"/>
              </a:rPr>
              <a:t>Norveç</a:t>
            </a:r>
          </a:p>
        </p:txBody>
      </p:sp>
      <p:sp>
        <p:nvSpPr>
          <p:cNvPr id="17" name="Rounded Rectangle 16"/>
          <p:cNvSpPr/>
          <p:nvPr/>
        </p:nvSpPr>
        <p:spPr>
          <a:xfrm>
            <a:off x="502920" y="4462272"/>
            <a:ext cx="5492343" cy="1783080"/>
          </a:xfrm>
          <a:prstGeom prst="roundRect">
            <a:avLst>
              <a:gd name="adj" fmla="val 5000"/>
            </a:avLst>
          </a:prstGeom>
          <a:solidFill>
            <a:srgbClr val="F0F0F0"/>
          </a:solidFill>
          <a:ln>
            <a:noFill/>
          </a:ln>
          <a:effectLst/>
        </p:spPr>
        <p:txBody>
          <a:bodyPr rtlCol="0" anchor="ctr"/>
          <a:lstStyle/>
          <a:p/>
        </p:txBody>
      </p:sp>
      <p:sp>
        <p:nvSpPr>
          <p:cNvPr id="18" name="Rounded Rectangle 17"/>
          <p:cNvSpPr/>
          <p:nvPr/>
        </p:nvSpPr>
        <p:spPr>
          <a:xfrm>
            <a:off x="502920" y="4462272"/>
            <a:ext cx="5492343" cy="530352"/>
          </a:xfrm>
          <a:prstGeom prst="roundRect">
            <a:avLst>
              <a:gd name="adj" fmla="val 25000"/>
            </a:avLst>
          </a:prstGeom>
          <a:solidFill>
            <a:srgbClr val="4F4F4F"/>
          </a:solidFill>
          <a:ln>
            <a:noFill/>
          </a:ln>
          <a:effectLst/>
        </p:spPr>
        <p:txBody>
          <a:bodyPr rtlCol="0" anchor="ctr"/>
          <a:lstStyle/>
          <a:p/>
        </p:txBody>
      </p:sp>
      <p:sp>
        <p:nvSpPr>
          <p:cNvPr id="19" name="Rectangle 18"/>
          <p:cNvSpPr/>
          <p:nvPr/>
        </p:nvSpPr>
        <p:spPr>
          <a:xfrm>
            <a:off x="502920" y="4727448"/>
            <a:ext cx="5492343" cy="265176"/>
          </a:xfrm>
          <a:prstGeom prst="rect">
            <a:avLst/>
          </a:prstGeom>
          <a:solidFill>
            <a:srgbClr val="4F4F4F"/>
          </a:solidFill>
          <a:ln>
            <a:noFill/>
          </a:ln>
          <a:effectLst/>
        </p:spPr>
        <p:txBody>
          <a:bodyPr rtlCol="0" anchor="ctr"/>
          <a:lstStyle/>
          <a:p/>
        </p:txBody>
      </p:sp>
      <p:sp>
        <p:nvSpPr>
          <p:cNvPr id="20" name="TextBox 19"/>
          <p:cNvSpPr txBox="1"/>
          <p:nvPr/>
        </p:nvSpPr>
        <p:spPr>
          <a:xfrm>
            <a:off x="594360" y="44622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2016 · Dirençli Şehirler Raporu</a:t>
            </a:r>
          </a:p>
        </p:txBody>
      </p:sp>
      <p:sp>
        <p:nvSpPr>
          <p:cNvPr id="21" name="TextBox 20"/>
          <p:cNvSpPr txBox="1"/>
          <p:nvPr/>
        </p:nvSpPr>
        <p:spPr>
          <a:xfrm>
            <a:off x="612648" y="5065776"/>
            <a:ext cx="5272887" cy="11064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OECD’nin pilot şehirlerde yaptığı çalışmalar sonucu 2016’da Dirençli Şehirler Raporu hazırlanmıştır.</a:t>
            </a:r>
          </a:p>
        </p:txBody>
      </p:sp>
      <p:sp>
        <p:nvSpPr>
          <p:cNvPr id="22" name="Rounded Rectangle 21"/>
          <p:cNvSpPr/>
          <p:nvPr/>
        </p:nvSpPr>
        <p:spPr>
          <a:xfrm>
            <a:off x="6196431" y="4462272"/>
            <a:ext cx="5492343" cy="1783080"/>
          </a:xfrm>
          <a:prstGeom prst="roundRect">
            <a:avLst>
              <a:gd name="adj" fmla="val 5000"/>
            </a:avLst>
          </a:prstGeom>
          <a:solidFill>
            <a:srgbClr val="F0F0F0"/>
          </a:solidFill>
          <a:ln>
            <a:noFill/>
          </a:ln>
          <a:effectLst/>
        </p:spPr>
        <p:txBody>
          <a:bodyPr rtlCol="0" anchor="ctr"/>
          <a:lstStyle/>
          <a:p/>
        </p:txBody>
      </p:sp>
      <p:sp>
        <p:nvSpPr>
          <p:cNvPr id="23" name="Rounded Rectangle 22"/>
          <p:cNvSpPr/>
          <p:nvPr/>
        </p:nvSpPr>
        <p:spPr>
          <a:xfrm>
            <a:off x="6196431" y="4462272"/>
            <a:ext cx="5492343" cy="530352"/>
          </a:xfrm>
          <a:prstGeom prst="roundRect">
            <a:avLst>
              <a:gd name="adj" fmla="val 25000"/>
            </a:avLst>
          </a:prstGeom>
          <a:solidFill>
            <a:srgbClr val="2C6E8F"/>
          </a:solidFill>
          <a:ln>
            <a:noFill/>
          </a:ln>
          <a:effectLst/>
        </p:spPr>
        <p:txBody>
          <a:bodyPr rtlCol="0" anchor="ctr"/>
          <a:lstStyle/>
          <a:p/>
        </p:txBody>
      </p:sp>
      <p:sp>
        <p:nvSpPr>
          <p:cNvPr id="24" name="Rectangle 23"/>
          <p:cNvSpPr/>
          <p:nvPr/>
        </p:nvSpPr>
        <p:spPr>
          <a:xfrm>
            <a:off x="6196431" y="4727448"/>
            <a:ext cx="5492343" cy="265176"/>
          </a:xfrm>
          <a:prstGeom prst="rect">
            <a:avLst/>
          </a:prstGeom>
          <a:solidFill>
            <a:srgbClr val="2C6E8F"/>
          </a:solidFill>
          <a:ln>
            <a:noFill/>
          </a:ln>
          <a:effectLst/>
        </p:spPr>
        <p:txBody>
          <a:bodyPr rtlCol="0" anchor="ctr"/>
          <a:lstStyle/>
          <a:p/>
        </p:txBody>
      </p:sp>
      <p:sp>
        <p:nvSpPr>
          <p:cNvPr id="25" name="TextBox 24"/>
          <p:cNvSpPr txBox="1"/>
          <p:nvPr/>
        </p:nvSpPr>
        <p:spPr>
          <a:xfrm>
            <a:off x="6287871" y="44622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Raporun sorusu</a:t>
            </a:r>
          </a:p>
        </p:txBody>
      </p:sp>
      <p:sp>
        <p:nvSpPr>
          <p:cNvPr id="26" name="TextBox 25"/>
          <p:cNvSpPr txBox="1"/>
          <p:nvPr/>
        </p:nvSpPr>
        <p:spPr>
          <a:xfrm>
            <a:off x="6306159" y="5065776"/>
            <a:ext cx="5272887" cy="11064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Söz konusu raporda seçilen şehirlerin dirençli yönlerini geliştirmek için hangi alanlara odaklanmaları gerektiği üzerinde durulmuştur.</a:t>
            </a:r>
          </a:p>
        </p:txBody>
      </p:sp>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8" name="Rounded Rectangle 2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73 / 254</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Bir şehri dirençli kılan altı temel özellik</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6.2 · s. 180</a:t>
            </a:r>
          </a:p>
        </p:txBody>
      </p:sp>
      <p:sp>
        <p:nvSpPr>
          <p:cNvPr id="6" name="Rounded Rectangle 5"/>
          <p:cNvSpPr/>
          <p:nvPr/>
        </p:nvSpPr>
        <p:spPr>
          <a:xfrm>
            <a:off x="502920" y="1216152"/>
            <a:ext cx="3618890" cy="2432304"/>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16152"/>
            <a:ext cx="3618890" cy="457200"/>
          </a:xfrm>
          <a:prstGeom prst="roundRect">
            <a:avLst>
              <a:gd name="adj" fmla="val 25000"/>
            </a:avLst>
          </a:prstGeom>
          <a:solidFill>
            <a:srgbClr val="2C6E8F"/>
          </a:solidFill>
          <a:ln>
            <a:noFill/>
          </a:ln>
          <a:effectLst/>
        </p:spPr>
        <p:txBody>
          <a:bodyPr rtlCol="0" anchor="ctr"/>
          <a:lstStyle/>
          <a:p/>
        </p:txBody>
      </p:sp>
      <p:sp>
        <p:nvSpPr>
          <p:cNvPr id="8" name="Rectangle 7"/>
          <p:cNvSpPr/>
          <p:nvPr/>
        </p:nvSpPr>
        <p:spPr>
          <a:xfrm>
            <a:off x="502920" y="1444752"/>
            <a:ext cx="3618890" cy="228600"/>
          </a:xfrm>
          <a:prstGeom prst="rect">
            <a:avLst/>
          </a:prstGeom>
          <a:solidFill>
            <a:srgbClr val="2C6E8F"/>
          </a:solidFill>
          <a:ln>
            <a:noFill/>
          </a:ln>
          <a:effectLst/>
        </p:spPr>
        <p:txBody>
          <a:bodyPr rtlCol="0" anchor="ctr"/>
          <a:lstStyle/>
          <a:p/>
        </p:txBody>
      </p:sp>
      <p:sp>
        <p:nvSpPr>
          <p:cNvPr id="9" name="TextBox 8"/>
          <p:cNvSpPr txBox="1"/>
          <p:nvPr/>
        </p:nvSpPr>
        <p:spPr>
          <a:xfrm>
            <a:off x="594360" y="1216152"/>
            <a:ext cx="3436010" cy="457200"/>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1 · Sağlamlık</a:t>
            </a:r>
          </a:p>
        </p:txBody>
      </p:sp>
      <p:sp>
        <p:nvSpPr>
          <p:cNvPr id="10" name="TextBox 9"/>
          <p:cNvSpPr txBox="1"/>
          <p:nvPr/>
        </p:nvSpPr>
        <p:spPr>
          <a:xfrm>
            <a:off x="612648" y="1746504"/>
            <a:ext cx="3399434" cy="182880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Bir yapının şok ve stres karşısında işlevini sürdürme gücü sağlamlık olarak adlandırılmaktadır.</a:t>
            </a:r>
          </a:p>
        </p:txBody>
      </p:sp>
      <p:sp>
        <p:nvSpPr>
          <p:cNvPr id="11" name="Rounded Rectangle 10"/>
          <p:cNvSpPr/>
          <p:nvPr/>
        </p:nvSpPr>
        <p:spPr>
          <a:xfrm>
            <a:off x="4286402" y="1216152"/>
            <a:ext cx="3618890" cy="2432304"/>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86402" y="1216152"/>
            <a:ext cx="3618890" cy="457200"/>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4286402" y="1444752"/>
            <a:ext cx="3618890" cy="228600"/>
          </a:xfrm>
          <a:prstGeom prst="rect">
            <a:avLst/>
          </a:prstGeom>
          <a:solidFill>
            <a:srgbClr val="4F4F4F"/>
          </a:solidFill>
          <a:ln>
            <a:noFill/>
          </a:ln>
          <a:effectLst/>
        </p:spPr>
        <p:txBody>
          <a:bodyPr rtlCol="0" anchor="ctr"/>
          <a:lstStyle/>
          <a:p/>
        </p:txBody>
      </p:sp>
      <p:sp>
        <p:nvSpPr>
          <p:cNvPr id="14" name="TextBox 13"/>
          <p:cNvSpPr txBox="1"/>
          <p:nvPr/>
        </p:nvSpPr>
        <p:spPr>
          <a:xfrm>
            <a:off x="4377842" y="1216152"/>
            <a:ext cx="3436010" cy="457200"/>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2 · Uyum sağlama</a:t>
            </a:r>
          </a:p>
        </p:txBody>
      </p:sp>
      <p:sp>
        <p:nvSpPr>
          <p:cNvPr id="15" name="TextBox 14"/>
          <p:cNvSpPr txBox="1"/>
          <p:nvPr/>
        </p:nvSpPr>
        <p:spPr>
          <a:xfrm>
            <a:off x="4396130" y="1746504"/>
            <a:ext cx="3399434" cy="1828800"/>
          </a:xfrm>
          <a:prstGeom prst="rect">
            <a:avLst/>
          </a:prstGeom>
          <a:noFill/>
        </p:spPr>
        <p:txBody>
          <a:bodyPr wrap="square" anchor="t" lIns="73152" rIns="73152" tIns="36576" bIns="36576">
            <a:noAutofit/>
          </a:bodyPr>
          <a:lstStyle/>
          <a:p>
            <a:pPr algn="l">
              <a:spcBef>
                <a:spcPts val="0"/>
              </a:spcBef>
              <a:spcAft>
                <a:spcPts val="0"/>
              </a:spcAft>
            </a:pPr>
            <a:r>
              <a:rPr lang="tr-TR" sz="1600" b="0" i="0">
                <a:solidFill>
                  <a:srgbClr val="262626"/>
                </a:solidFill>
                <a:latin typeface="Calibri"/>
              </a:rPr>
              <a:t>Herhangi bir olay karşısında geçmiş alışkanlıkları da bir kenara bırakarak ve olayın gereklerine göre hareket ederek süreci yönetmek, günün teknolojik ve yönetsel yapısına uygun karar vererek sürekli gelişmeyi öncelemektir.</a:t>
            </a:r>
          </a:p>
        </p:txBody>
      </p:sp>
      <p:sp>
        <p:nvSpPr>
          <p:cNvPr id="16" name="Rounded Rectangle 15"/>
          <p:cNvSpPr/>
          <p:nvPr/>
        </p:nvSpPr>
        <p:spPr>
          <a:xfrm>
            <a:off x="8069884" y="1216152"/>
            <a:ext cx="3618890" cy="2432304"/>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69884" y="1216152"/>
            <a:ext cx="3618890" cy="457200"/>
          </a:xfrm>
          <a:prstGeom prst="roundRect">
            <a:avLst>
              <a:gd name="adj" fmla="val 25000"/>
            </a:avLst>
          </a:prstGeom>
          <a:solidFill>
            <a:srgbClr val="2C6E8F"/>
          </a:solidFill>
          <a:ln>
            <a:noFill/>
          </a:ln>
          <a:effectLst/>
        </p:spPr>
        <p:txBody>
          <a:bodyPr rtlCol="0" anchor="ctr"/>
          <a:lstStyle/>
          <a:p/>
        </p:txBody>
      </p:sp>
      <p:sp>
        <p:nvSpPr>
          <p:cNvPr id="18" name="Rectangle 17"/>
          <p:cNvSpPr/>
          <p:nvPr/>
        </p:nvSpPr>
        <p:spPr>
          <a:xfrm>
            <a:off x="8069884" y="1444752"/>
            <a:ext cx="3618890" cy="228600"/>
          </a:xfrm>
          <a:prstGeom prst="rect">
            <a:avLst/>
          </a:prstGeom>
          <a:solidFill>
            <a:srgbClr val="2C6E8F"/>
          </a:solidFill>
          <a:ln>
            <a:noFill/>
          </a:ln>
          <a:effectLst/>
        </p:spPr>
        <p:txBody>
          <a:bodyPr rtlCol="0" anchor="ctr"/>
          <a:lstStyle/>
          <a:p/>
        </p:txBody>
      </p:sp>
      <p:sp>
        <p:nvSpPr>
          <p:cNvPr id="19" name="TextBox 18"/>
          <p:cNvSpPr txBox="1"/>
          <p:nvPr/>
        </p:nvSpPr>
        <p:spPr>
          <a:xfrm>
            <a:off x="8161324" y="1216152"/>
            <a:ext cx="3436010" cy="457200"/>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3 · Yedeklilik</a:t>
            </a:r>
          </a:p>
        </p:txBody>
      </p:sp>
      <p:sp>
        <p:nvSpPr>
          <p:cNvPr id="20" name="TextBox 19"/>
          <p:cNvSpPr txBox="1"/>
          <p:nvPr/>
        </p:nvSpPr>
        <p:spPr>
          <a:xfrm>
            <a:off x="8179612" y="1746504"/>
            <a:ext cx="3399434" cy="182880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Öngörülemeyen yıkıcı bir afet veya olay karşısında bu durumla başa çıkma noktasında acil durum kaynağının devreye alınmasıdır.</a:t>
            </a:r>
          </a:p>
        </p:txBody>
      </p:sp>
      <p:sp>
        <p:nvSpPr>
          <p:cNvPr id="21" name="Rounded Rectangle 20"/>
          <p:cNvSpPr/>
          <p:nvPr/>
        </p:nvSpPr>
        <p:spPr>
          <a:xfrm>
            <a:off x="502920" y="3813048"/>
            <a:ext cx="3618890" cy="2432304"/>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502920" y="3813048"/>
            <a:ext cx="3618890" cy="457200"/>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502920" y="4041648"/>
            <a:ext cx="3618890" cy="228600"/>
          </a:xfrm>
          <a:prstGeom prst="rect">
            <a:avLst/>
          </a:prstGeom>
          <a:solidFill>
            <a:srgbClr val="4F4F4F"/>
          </a:solidFill>
          <a:ln>
            <a:noFill/>
          </a:ln>
          <a:effectLst/>
        </p:spPr>
        <p:txBody>
          <a:bodyPr rtlCol="0" anchor="ctr"/>
          <a:lstStyle/>
          <a:p/>
        </p:txBody>
      </p:sp>
      <p:sp>
        <p:nvSpPr>
          <p:cNvPr id="24" name="TextBox 23"/>
          <p:cNvSpPr txBox="1"/>
          <p:nvPr/>
        </p:nvSpPr>
        <p:spPr>
          <a:xfrm>
            <a:off x="594360" y="3813048"/>
            <a:ext cx="3436010" cy="457200"/>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4 · Esneklik</a:t>
            </a:r>
          </a:p>
        </p:txBody>
      </p:sp>
      <p:sp>
        <p:nvSpPr>
          <p:cNvPr id="25" name="TextBox 24"/>
          <p:cNvSpPr txBox="1"/>
          <p:nvPr/>
        </p:nvSpPr>
        <p:spPr>
          <a:xfrm>
            <a:off x="612648" y="4343400"/>
            <a:ext cx="3399434" cy="182880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Kurumların ve toplumun yaşanan olay karşısında değişime hazırlanma ve bu değişime hızla yanıt verme kapasitesidir.</a:t>
            </a:r>
          </a:p>
        </p:txBody>
      </p:sp>
      <p:sp>
        <p:nvSpPr>
          <p:cNvPr id="26" name="Rounded Rectangle 25"/>
          <p:cNvSpPr/>
          <p:nvPr/>
        </p:nvSpPr>
        <p:spPr>
          <a:xfrm>
            <a:off x="4286402" y="3813048"/>
            <a:ext cx="3618890" cy="2432304"/>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4286402" y="3813048"/>
            <a:ext cx="3618890" cy="457200"/>
          </a:xfrm>
          <a:prstGeom prst="roundRect">
            <a:avLst>
              <a:gd name="adj" fmla="val 25000"/>
            </a:avLst>
          </a:prstGeom>
          <a:solidFill>
            <a:srgbClr val="2C6E8F"/>
          </a:solidFill>
          <a:ln>
            <a:noFill/>
          </a:ln>
          <a:effectLst/>
        </p:spPr>
        <p:txBody>
          <a:bodyPr rtlCol="0" anchor="ctr"/>
          <a:lstStyle/>
          <a:p/>
        </p:txBody>
      </p:sp>
      <p:sp>
        <p:nvSpPr>
          <p:cNvPr id="28" name="Rectangle 27"/>
          <p:cNvSpPr/>
          <p:nvPr/>
        </p:nvSpPr>
        <p:spPr>
          <a:xfrm>
            <a:off x="4286402" y="4041648"/>
            <a:ext cx="3618890" cy="228600"/>
          </a:xfrm>
          <a:prstGeom prst="rect">
            <a:avLst/>
          </a:prstGeom>
          <a:solidFill>
            <a:srgbClr val="2C6E8F"/>
          </a:solidFill>
          <a:ln>
            <a:noFill/>
          </a:ln>
          <a:effectLst/>
        </p:spPr>
        <p:txBody>
          <a:bodyPr rtlCol="0" anchor="ctr"/>
          <a:lstStyle/>
          <a:p/>
        </p:txBody>
      </p:sp>
      <p:sp>
        <p:nvSpPr>
          <p:cNvPr id="29" name="TextBox 28"/>
          <p:cNvSpPr txBox="1"/>
          <p:nvPr/>
        </p:nvSpPr>
        <p:spPr>
          <a:xfrm>
            <a:off x="4377842" y="3813048"/>
            <a:ext cx="3436010" cy="457200"/>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5 · Kapsayıcılık ve entegrasyon</a:t>
            </a:r>
          </a:p>
        </p:txBody>
      </p:sp>
      <p:sp>
        <p:nvSpPr>
          <p:cNvPr id="30" name="TextBox 29"/>
          <p:cNvSpPr txBox="1"/>
          <p:nvPr/>
        </p:nvSpPr>
        <p:spPr>
          <a:xfrm>
            <a:off x="4396130" y="4343400"/>
            <a:ext cx="3399434" cy="182880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Toplumun tüm paydaşlarının riskler ve afetler karşısında oluşturulan politikalara aktif katılımı ve uyumudur.</a:t>
            </a:r>
          </a:p>
        </p:txBody>
      </p:sp>
      <p:sp>
        <p:nvSpPr>
          <p:cNvPr id="31" name="Rounded Rectangle 30"/>
          <p:cNvSpPr/>
          <p:nvPr/>
        </p:nvSpPr>
        <p:spPr>
          <a:xfrm>
            <a:off x="8069884" y="3813048"/>
            <a:ext cx="3618890" cy="2432304"/>
          </a:xfrm>
          <a:prstGeom prst="roundRect">
            <a:avLst>
              <a:gd name="adj" fmla="val 5000"/>
            </a:avLst>
          </a:prstGeom>
          <a:solidFill>
            <a:srgbClr val="F0F0F0"/>
          </a:solidFill>
          <a:ln>
            <a:noFill/>
          </a:ln>
          <a:effectLst/>
        </p:spPr>
        <p:txBody>
          <a:bodyPr rtlCol="0" anchor="ctr"/>
          <a:lstStyle/>
          <a:p/>
        </p:txBody>
      </p:sp>
      <p:sp>
        <p:nvSpPr>
          <p:cNvPr id="32" name="Rounded Rectangle 31"/>
          <p:cNvSpPr/>
          <p:nvPr/>
        </p:nvSpPr>
        <p:spPr>
          <a:xfrm>
            <a:off x="8069884" y="3813048"/>
            <a:ext cx="3618890" cy="457200"/>
          </a:xfrm>
          <a:prstGeom prst="roundRect">
            <a:avLst>
              <a:gd name="adj" fmla="val 25000"/>
            </a:avLst>
          </a:prstGeom>
          <a:solidFill>
            <a:srgbClr val="4F4F4F"/>
          </a:solidFill>
          <a:ln>
            <a:noFill/>
          </a:ln>
          <a:effectLst/>
        </p:spPr>
        <p:txBody>
          <a:bodyPr rtlCol="0" anchor="ctr"/>
          <a:lstStyle/>
          <a:p/>
        </p:txBody>
      </p:sp>
      <p:sp>
        <p:nvSpPr>
          <p:cNvPr id="33" name="Rectangle 32"/>
          <p:cNvSpPr/>
          <p:nvPr/>
        </p:nvSpPr>
        <p:spPr>
          <a:xfrm>
            <a:off x="8069884" y="4041648"/>
            <a:ext cx="3618890" cy="228600"/>
          </a:xfrm>
          <a:prstGeom prst="rect">
            <a:avLst/>
          </a:prstGeom>
          <a:solidFill>
            <a:srgbClr val="4F4F4F"/>
          </a:solidFill>
          <a:ln>
            <a:noFill/>
          </a:ln>
          <a:effectLst/>
        </p:spPr>
        <p:txBody>
          <a:bodyPr rtlCol="0" anchor="ctr"/>
          <a:lstStyle/>
          <a:p/>
        </p:txBody>
      </p:sp>
      <p:sp>
        <p:nvSpPr>
          <p:cNvPr id="34" name="TextBox 33"/>
          <p:cNvSpPr txBox="1"/>
          <p:nvPr/>
        </p:nvSpPr>
        <p:spPr>
          <a:xfrm>
            <a:off x="8161324" y="3813048"/>
            <a:ext cx="3436010" cy="457200"/>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6 · Kaynaklara sahip olma</a:t>
            </a:r>
          </a:p>
        </p:txBody>
      </p:sp>
      <p:sp>
        <p:nvSpPr>
          <p:cNvPr id="35" name="TextBox 34"/>
          <p:cNvSpPr txBox="1"/>
          <p:nvPr/>
        </p:nvSpPr>
        <p:spPr>
          <a:xfrm>
            <a:off x="8179612" y="4343400"/>
            <a:ext cx="3399434" cy="182880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Kriz ve afet anında tüm yerel hizmetlerin hızlı bir şekilde eski hâline getirilmesi ve temel hizmetlerin işlevselliğinin yeniden sağlanması kabiliyetinin olmasıdır.</a:t>
            </a:r>
          </a:p>
        </p:txBody>
      </p:sp>
      <p:sp>
        <p:nvSpPr>
          <p:cNvPr id="36" name="TextBox 3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7" name="Rounded Rectangle 3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a:t>
            </a:r>
          </a:p>
        </p:txBody>
      </p:sp>
      <p:sp>
        <p:nvSpPr>
          <p:cNvPr id="38" name="TextBox 3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74 / 254</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Dirençlilik bir plan döngüsüdür · yaşam alanı</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6.2 · s. 180</a:t>
            </a:r>
          </a:p>
        </p:txBody>
      </p:sp>
      <p:sp>
        <p:nvSpPr>
          <p:cNvPr id="6" name="Rounded Rectangle 5"/>
          <p:cNvSpPr/>
          <p:nvPr/>
        </p:nvSpPr>
        <p:spPr>
          <a:xfrm>
            <a:off x="502920" y="1243584"/>
            <a:ext cx="11185855" cy="96012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43584"/>
            <a:ext cx="118872" cy="960120"/>
          </a:xfrm>
          <a:prstGeom prst="rect">
            <a:avLst/>
          </a:prstGeom>
          <a:solidFill>
            <a:srgbClr val="2C6E8F"/>
          </a:solidFill>
          <a:ln>
            <a:noFill/>
          </a:ln>
          <a:effectLst/>
        </p:spPr>
        <p:txBody>
          <a:bodyPr rtlCol="0" anchor="ctr"/>
          <a:lstStyle/>
          <a:p/>
        </p:txBody>
      </p:sp>
      <p:sp>
        <p:nvSpPr>
          <p:cNvPr id="8" name="TextBox 7"/>
          <p:cNvSpPr txBox="1"/>
          <p:nvPr/>
        </p:nvSpPr>
        <p:spPr>
          <a:xfrm>
            <a:off x="777240" y="1243584"/>
            <a:ext cx="10774375" cy="96012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Bu temel özellikler çerçevesinde dirençlilik; kentsel zorluklara hazırlıklı olmayı, uyum sağlamayı ve bunlardan kurtulmayı içeren bir plan döngüsüdür.</a:t>
            </a:r>
          </a:p>
        </p:txBody>
      </p:sp>
      <p:sp>
        <p:nvSpPr>
          <p:cNvPr id="9" name="Rounded Rectangle 8"/>
          <p:cNvSpPr/>
          <p:nvPr/>
        </p:nvSpPr>
        <p:spPr>
          <a:xfrm>
            <a:off x="502920" y="2313432"/>
            <a:ext cx="11185855" cy="1417320"/>
          </a:xfrm>
          <a:prstGeom prst="roundRect">
            <a:avLst>
              <a:gd name="adj" fmla="val 6000"/>
            </a:avLst>
          </a:prstGeom>
          <a:solidFill>
            <a:srgbClr val="F0F0F0"/>
          </a:solidFill>
          <a:ln>
            <a:noFill/>
          </a:ln>
          <a:effectLst/>
        </p:spPr>
        <p:txBody>
          <a:bodyPr rtlCol="0" anchor="ctr"/>
          <a:lstStyle/>
          <a:p/>
        </p:txBody>
      </p:sp>
      <p:sp>
        <p:nvSpPr>
          <p:cNvPr id="10" name="Rectangle 9"/>
          <p:cNvSpPr/>
          <p:nvPr/>
        </p:nvSpPr>
        <p:spPr>
          <a:xfrm>
            <a:off x="502920" y="2313432"/>
            <a:ext cx="146304" cy="1417320"/>
          </a:xfrm>
          <a:prstGeom prst="rect">
            <a:avLst/>
          </a:prstGeom>
          <a:solidFill>
            <a:srgbClr val="4F4F4F"/>
          </a:solidFill>
          <a:ln>
            <a:noFill/>
          </a:ln>
          <a:effectLst/>
        </p:spPr>
        <p:txBody>
          <a:bodyPr rtlCol="0" anchor="ctr"/>
          <a:lstStyle/>
          <a:p/>
        </p:txBody>
      </p:sp>
      <p:sp>
        <p:nvSpPr>
          <p:cNvPr id="11" name="TextBox 10"/>
          <p:cNvSpPr txBox="1"/>
          <p:nvPr/>
        </p:nvSpPr>
        <p:spPr>
          <a:xfrm>
            <a:off x="868680" y="242316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4F4F4F"/>
                </a:solidFill>
                <a:latin typeface="Calibri"/>
              </a:rPr>
              <a:t>YAŞAM ALANI</a:t>
            </a:r>
          </a:p>
        </p:txBody>
      </p:sp>
      <p:sp>
        <p:nvSpPr>
          <p:cNvPr id="12" name="TextBox 11"/>
          <p:cNvSpPr txBox="1"/>
          <p:nvPr/>
        </p:nvSpPr>
        <p:spPr>
          <a:xfrm>
            <a:off x="868680" y="2816352"/>
            <a:ext cx="10637215" cy="77724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İnsanların ve kentlerin yaşamlarını sürdürebilmeleri, işlevlerini gereği gibi yerine getirebilmeleri için gereksinim duydukları alana yaşam alanı adı verilir.</a:t>
            </a:r>
          </a:p>
        </p:txBody>
      </p:sp>
      <p:sp>
        <p:nvSpPr>
          <p:cNvPr id="13" name="Rounded Rectangle 12"/>
          <p:cNvSpPr/>
          <p:nvPr/>
        </p:nvSpPr>
        <p:spPr>
          <a:xfrm>
            <a:off x="502920" y="3867912"/>
            <a:ext cx="5478627" cy="1508760"/>
          </a:xfrm>
          <a:prstGeom prst="roundRect">
            <a:avLst>
              <a:gd name="adj" fmla="val 5000"/>
            </a:avLst>
          </a:prstGeom>
          <a:solidFill>
            <a:srgbClr val="F0F0F0"/>
          </a:solidFill>
          <a:ln>
            <a:noFill/>
          </a:ln>
          <a:effectLst/>
        </p:spPr>
        <p:txBody>
          <a:bodyPr rtlCol="0" anchor="ctr"/>
          <a:lstStyle/>
          <a:p/>
        </p:txBody>
      </p:sp>
      <p:sp>
        <p:nvSpPr>
          <p:cNvPr id="14" name="Rounded Rectangle 13"/>
          <p:cNvSpPr/>
          <p:nvPr/>
        </p:nvSpPr>
        <p:spPr>
          <a:xfrm>
            <a:off x="502920" y="3867912"/>
            <a:ext cx="5478627" cy="384048"/>
          </a:xfrm>
          <a:prstGeom prst="roundRect">
            <a:avLst>
              <a:gd name="adj" fmla="val 25000"/>
            </a:avLst>
          </a:prstGeom>
          <a:solidFill>
            <a:srgbClr val="4F4F4F"/>
          </a:solidFill>
          <a:ln>
            <a:noFill/>
          </a:ln>
          <a:effectLst/>
        </p:spPr>
        <p:txBody>
          <a:bodyPr rtlCol="0" anchor="ctr"/>
          <a:lstStyle/>
          <a:p/>
        </p:txBody>
      </p:sp>
      <p:sp>
        <p:nvSpPr>
          <p:cNvPr id="15" name="Rectangle 14"/>
          <p:cNvSpPr/>
          <p:nvPr/>
        </p:nvSpPr>
        <p:spPr>
          <a:xfrm>
            <a:off x="502920" y="4059936"/>
            <a:ext cx="5478627" cy="192024"/>
          </a:xfrm>
          <a:prstGeom prst="rect">
            <a:avLst/>
          </a:prstGeom>
          <a:solidFill>
            <a:srgbClr val="4F4F4F"/>
          </a:solidFill>
          <a:ln>
            <a:noFill/>
          </a:ln>
          <a:effectLst/>
        </p:spPr>
        <p:txBody>
          <a:bodyPr rtlCol="0" anchor="ctr"/>
          <a:lstStyle/>
          <a:p/>
        </p:txBody>
      </p:sp>
      <p:sp>
        <p:nvSpPr>
          <p:cNvPr id="16" name="TextBox 15"/>
          <p:cNvSpPr txBox="1"/>
          <p:nvPr/>
        </p:nvSpPr>
        <p:spPr>
          <a:xfrm>
            <a:off x="594360" y="3867912"/>
            <a:ext cx="5295747"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Yaşam alanlarındaki sorunlar</a:t>
            </a:r>
          </a:p>
        </p:txBody>
      </p:sp>
      <p:sp>
        <p:nvSpPr>
          <p:cNvPr id="17" name="TextBox 16"/>
          <p:cNvSpPr txBox="1"/>
          <p:nvPr/>
        </p:nvSpPr>
        <p:spPr>
          <a:xfrm>
            <a:off x="612648" y="4325112"/>
            <a:ext cx="5259171" cy="978408"/>
          </a:xfrm>
          <a:prstGeom prst="rect">
            <a:avLst/>
          </a:prstGeom>
          <a:noFill/>
        </p:spPr>
        <p:txBody>
          <a:bodyPr wrap="square" anchor="t" lIns="73152" rIns="73152" tIns="36576" bIns="36576">
            <a:noAutofit/>
          </a:bodyPr>
          <a:lstStyle/>
          <a:p>
            <a:pPr algn="l">
              <a:spcBef>
                <a:spcPts val="0"/>
              </a:spcBef>
              <a:spcAft>
                <a:spcPts val="0"/>
              </a:spcAft>
            </a:pPr>
            <a:r>
              <a:rPr lang="tr-TR" sz="1550" b="0" i="0">
                <a:solidFill>
                  <a:srgbClr val="262626"/>
                </a:solidFill>
                <a:latin typeface="Calibri"/>
              </a:rPr>
              <a:t>Bu sorunlardan bazıları plansız şehirleşme, artan su ihtiyacı, ulaşım yollarının yetersizliği, verimli tarım alanlarının ve doğal bitki örtüsünün yok edilmesi, ekolojik dengenin bozulmasıdır.</a:t>
            </a:r>
          </a:p>
        </p:txBody>
      </p:sp>
      <p:sp>
        <p:nvSpPr>
          <p:cNvPr id="18" name="Rounded Rectangle 17"/>
          <p:cNvSpPr/>
          <p:nvPr/>
        </p:nvSpPr>
        <p:spPr>
          <a:xfrm>
            <a:off x="6210147" y="3867912"/>
            <a:ext cx="5478627" cy="1508760"/>
          </a:xfrm>
          <a:prstGeom prst="roundRect">
            <a:avLst>
              <a:gd name="adj" fmla="val 5000"/>
            </a:avLst>
          </a:prstGeom>
          <a:solidFill>
            <a:srgbClr val="F0F0F0"/>
          </a:solidFill>
          <a:ln>
            <a:noFill/>
          </a:ln>
          <a:effectLst/>
        </p:spPr>
        <p:txBody>
          <a:bodyPr rtlCol="0" anchor="ctr"/>
          <a:lstStyle/>
          <a:p/>
        </p:txBody>
      </p:sp>
      <p:sp>
        <p:nvSpPr>
          <p:cNvPr id="19" name="Rounded Rectangle 18"/>
          <p:cNvSpPr/>
          <p:nvPr/>
        </p:nvSpPr>
        <p:spPr>
          <a:xfrm>
            <a:off x="6210147" y="3867912"/>
            <a:ext cx="5478627" cy="384048"/>
          </a:xfrm>
          <a:prstGeom prst="roundRect">
            <a:avLst>
              <a:gd name="adj" fmla="val 25000"/>
            </a:avLst>
          </a:prstGeom>
          <a:solidFill>
            <a:srgbClr val="2C6E8F"/>
          </a:solidFill>
          <a:ln>
            <a:noFill/>
          </a:ln>
          <a:effectLst/>
        </p:spPr>
        <p:txBody>
          <a:bodyPr rtlCol="0" anchor="ctr"/>
          <a:lstStyle/>
          <a:p/>
        </p:txBody>
      </p:sp>
      <p:sp>
        <p:nvSpPr>
          <p:cNvPr id="20" name="Rectangle 19"/>
          <p:cNvSpPr/>
          <p:nvPr/>
        </p:nvSpPr>
        <p:spPr>
          <a:xfrm>
            <a:off x="6210147" y="4059936"/>
            <a:ext cx="5478627" cy="192024"/>
          </a:xfrm>
          <a:prstGeom prst="rect">
            <a:avLst/>
          </a:prstGeom>
          <a:solidFill>
            <a:srgbClr val="2C6E8F"/>
          </a:solidFill>
          <a:ln>
            <a:noFill/>
          </a:ln>
          <a:effectLst/>
        </p:spPr>
        <p:txBody>
          <a:bodyPr rtlCol="0" anchor="ctr"/>
          <a:lstStyle/>
          <a:p/>
        </p:txBody>
      </p:sp>
      <p:sp>
        <p:nvSpPr>
          <p:cNvPr id="21" name="TextBox 20"/>
          <p:cNvSpPr txBox="1"/>
          <p:nvPr/>
        </p:nvSpPr>
        <p:spPr>
          <a:xfrm>
            <a:off x="6301587" y="3867912"/>
            <a:ext cx="5295747"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Ne gerekir?</a:t>
            </a:r>
          </a:p>
        </p:txBody>
      </p:sp>
      <p:sp>
        <p:nvSpPr>
          <p:cNvPr id="22" name="TextBox 21"/>
          <p:cNvSpPr txBox="1"/>
          <p:nvPr/>
        </p:nvSpPr>
        <p:spPr>
          <a:xfrm>
            <a:off x="6319875" y="4325112"/>
            <a:ext cx="5259171" cy="978408"/>
          </a:xfrm>
          <a:prstGeom prst="rect">
            <a:avLst/>
          </a:prstGeom>
          <a:noFill/>
        </p:spPr>
        <p:txBody>
          <a:bodyPr wrap="square" anchor="t" lIns="73152" rIns="73152" tIns="36576" bIns="36576">
            <a:noAutofit/>
          </a:bodyPr>
          <a:lstStyle/>
          <a:p>
            <a:pPr algn="l">
              <a:spcBef>
                <a:spcPts val="0"/>
              </a:spcBef>
              <a:spcAft>
                <a:spcPts val="0"/>
              </a:spcAft>
            </a:pPr>
            <a:r>
              <a:rPr lang="tr-TR" sz="1600" b="0" i="0">
                <a:solidFill>
                  <a:srgbClr val="262626"/>
                </a:solidFill>
                <a:latin typeface="Calibri"/>
              </a:rPr>
              <a:t>yaşam alanlarının risk sonrasında hızla toparlanması ve eski hâline getirilmesi için çalışmalar yapılması gerekmektedir.</a:t>
            </a:r>
          </a:p>
        </p:txBody>
      </p:sp>
      <p:sp>
        <p:nvSpPr>
          <p:cNvPr id="23" name="Rounded Rectangle 22"/>
          <p:cNvSpPr/>
          <p:nvPr/>
        </p:nvSpPr>
        <p:spPr>
          <a:xfrm>
            <a:off x="502920" y="5513832"/>
            <a:ext cx="11185855" cy="73152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1750" b="1" i="0">
                <a:solidFill>
                  <a:srgbClr val="262626"/>
                </a:solidFill>
                <a:latin typeface="Calibri"/>
              </a:rPr>
              <a:t>Sınıfımızın cümlesi: Afete dirençli yaşam alanı, olası afetlere hazır olan, afetin olumsuz etkilerini en aza indiren ve afetten sonra hızla toparlanıp eski hâline dönebilen yaşam alanıdır.</a:t>
            </a:r>
          </a:p>
        </p:txBody>
      </p:sp>
      <p:sp>
        <p:nvSpPr>
          <p:cNvPr id="24" name="TextBox 2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5" name="Rounded Rectangle 2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75 / 254</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5</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dirençli şehirler için aşağıdakilerden hangisi SÖYLENEMEZ?</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Afet nedeniyle ortaya çıkan sorunları ortadan kaldırabilir.</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Olumsuz etkileri en aza indirebilir.</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Yaşanan değişikliklere uyum sağlayabilir.</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Olası her türlü doğal ya da beşerî afete karşı hazırdır.</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Afetlerde hiç hasar almaz.</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76 / 254</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5</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dirençli şehirler için aşağıdakilerden hangisi SÖYLENEMEZ?</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Afet nedeniyle ortaya çıkan sorunları ortadan kaldırabilir.</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Olumsuz etkileri en aza indirebilir.</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Yaşanan değişikliklere uyum sağlayabilir.</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Olası her türlü doğal ya da beşerî afete karşı hazırdır.</a:t>
            </a:r>
          </a:p>
        </p:txBody>
      </p:sp>
      <p:sp>
        <p:nvSpPr>
          <p:cNvPr id="19" name="Rounded Rectangle 18"/>
          <p:cNvSpPr/>
          <p:nvPr/>
        </p:nvSpPr>
        <p:spPr>
          <a:xfrm>
            <a:off x="502920" y="473293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20" name="Oval 19"/>
          <p:cNvSpPr/>
          <p:nvPr/>
        </p:nvSpPr>
        <p:spPr>
          <a:xfrm>
            <a:off x="594360" y="468904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Afetlerde hiç hasar almaz.</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1700" b="0" i="0">
                <a:solidFill>
                  <a:srgbClr val="262626"/>
                </a:solidFill>
                <a:latin typeface="Calibri"/>
              </a:rPr>
              <a:t>Kitap s. 180: direnç, şehirlerin çevresel risklerle mücadele edebilme kapasitesidir; dirençli şehir sorunları ortadan kaldırabilir, olumsuz etkileri en aza indirebilir ve uyum sağlayabilir. 'Hiç hasar almama' kitapta yoktur; OECD tanımı afet sonrasında yeniden inşayı da sayar.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77 / 254</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Kavram karikatürü: kim haklı?</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7 dk</a:t>
            </a:r>
          </a:p>
        </p:txBody>
      </p:sp>
      <p:sp>
        <p:nvSpPr>
          <p:cNvPr id="6" name="Rounded Rectangular Callout 5"/>
          <p:cNvSpPr/>
          <p:nvPr/>
        </p:nvSpPr>
        <p:spPr>
          <a:xfrm>
            <a:off x="502920" y="1307592"/>
            <a:ext cx="3515258" cy="2377440"/>
          </a:xfrm>
          <a:prstGeom prst="wedgeRoundRectCallout">
            <a:avLst>
              <a:gd name="adj1" fmla="val 8000"/>
              <a:gd name="adj2" fmla="val 62500"/>
              <a:gd name="adj3" fmla="val 16667"/>
            </a:avLst>
          </a:prstGeom>
          <a:solidFill>
            <a:srgbClr val="FFFFFF"/>
          </a:solidFill>
          <a:ln w="25400">
            <a:solidFill>
              <a:srgbClr val="2C6E8F"/>
            </a:solidFill>
          </a:ln>
          <a:effectLst/>
        </p:spPr>
        <p:txBody>
          <a:bodyPr rtlCol="0" anchor="ctr" wrap="square" lIns="228600" rIns="228600" tIns="73152" bIns="73152">
            <a:noAutofit/>
          </a:bodyPr>
          <a:lstStyle/>
          <a:p>
            <a:pPr algn="ctr">
              <a:spcBef>
                <a:spcPts val="0"/>
              </a:spcBef>
              <a:spcAft>
                <a:spcPts val="0"/>
              </a:spcAft>
            </a:pPr>
            <a:r>
              <a:rPr lang="tr-TR" sz="2100" b="0" i="1">
                <a:solidFill>
                  <a:srgbClr val="262626"/>
                </a:solidFill>
                <a:latin typeface="Calibri"/>
              </a:rPr>
              <a:t>“Dirençli bir şehir depremde hiç hasar almaz.”</a:t>
            </a:r>
          </a:p>
        </p:txBody>
      </p:sp>
      <p:sp>
        <p:nvSpPr>
          <p:cNvPr id="7" name="Oval 6"/>
          <p:cNvSpPr/>
          <p:nvPr/>
        </p:nvSpPr>
        <p:spPr>
          <a:xfrm>
            <a:off x="1135666" y="4050792"/>
            <a:ext cx="822960" cy="82296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TextBox 7"/>
          <p:cNvSpPr txBox="1"/>
          <p:nvPr/>
        </p:nvSpPr>
        <p:spPr>
          <a:xfrm>
            <a:off x="2050066" y="4187952"/>
            <a:ext cx="1897806" cy="54864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62626"/>
                </a:solidFill>
                <a:latin typeface="Calibri"/>
              </a:rPr>
              <a:t>1. öğrenci</a:t>
            </a:r>
          </a:p>
        </p:txBody>
      </p:sp>
      <p:sp>
        <p:nvSpPr>
          <p:cNvPr id="9" name="Rounded Rectangular Callout 8"/>
          <p:cNvSpPr/>
          <p:nvPr/>
        </p:nvSpPr>
        <p:spPr>
          <a:xfrm>
            <a:off x="4338218" y="1307592"/>
            <a:ext cx="3515258" cy="2377440"/>
          </a:xfrm>
          <a:prstGeom prst="wedgeRoundRectCallout">
            <a:avLst>
              <a:gd name="adj1" fmla="val 8000"/>
              <a:gd name="adj2" fmla="val 62500"/>
              <a:gd name="adj3" fmla="val 16667"/>
            </a:avLst>
          </a:prstGeom>
          <a:solidFill>
            <a:srgbClr val="FFFFFF"/>
          </a:solidFill>
          <a:ln w="25400">
            <a:solidFill>
              <a:srgbClr val="2C6E8F"/>
            </a:solidFill>
          </a:ln>
          <a:effectLst/>
        </p:spPr>
        <p:txBody>
          <a:bodyPr rtlCol="0" anchor="ctr" wrap="square" lIns="228600" rIns="228600" tIns="73152" bIns="73152">
            <a:noAutofit/>
          </a:bodyPr>
          <a:lstStyle/>
          <a:p>
            <a:pPr algn="ctr">
              <a:spcBef>
                <a:spcPts val="0"/>
              </a:spcBef>
              <a:spcAft>
                <a:spcPts val="0"/>
              </a:spcAft>
            </a:pPr>
            <a:r>
              <a:rPr lang="tr-TR" sz="2100" b="0" i="1">
                <a:solidFill>
                  <a:srgbClr val="262626"/>
                </a:solidFill>
                <a:latin typeface="Calibri"/>
              </a:rPr>
              <a:t>“Dirençli bir şehir afete hazırdır; hasar alsa da olumsuz etkileri en aza indirir ve hızla toparlanır.”</a:t>
            </a:r>
          </a:p>
        </p:txBody>
      </p:sp>
      <p:sp>
        <p:nvSpPr>
          <p:cNvPr id="10" name="Oval 9"/>
          <p:cNvSpPr/>
          <p:nvPr/>
        </p:nvSpPr>
        <p:spPr>
          <a:xfrm>
            <a:off x="4970964" y="4050792"/>
            <a:ext cx="822960" cy="82296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TextBox 10"/>
          <p:cNvSpPr txBox="1"/>
          <p:nvPr/>
        </p:nvSpPr>
        <p:spPr>
          <a:xfrm>
            <a:off x="5885364" y="4187952"/>
            <a:ext cx="1897806" cy="54864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62626"/>
                </a:solidFill>
                <a:latin typeface="Calibri"/>
              </a:rPr>
              <a:t>2. öğrenci</a:t>
            </a:r>
          </a:p>
        </p:txBody>
      </p:sp>
      <p:sp>
        <p:nvSpPr>
          <p:cNvPr id="12" name="Rounded Rectangular Callout 11"/>
          <p:cNvSpPr/>
          <p:nvPr/>
        </p:nvSpPr>
        <p:spPr>
          <a:xfrm>
            <a:off x="8173516" y="1307592"/>
            <a:ext cx="3515258" cy="2377440"/>
          </a:xfrm>
          <a:prstGeom prst="wedgeRoundRectCallout">
            <a:avLst>
              <a:gd name="adj1" fmla="val 8000"/>
              <a:gd name="adj2" fmla="val 62500"/>
              <a:gd name="adj3" fmla="val 16667"/>
            </a:avLst>
          </a:prstGeom>
          <a:solidFill>
            <a:srgbClr val="FFFFFF"/>
          </a:solidFill>
          <a:ln w="25400">
            <a:solidFill>
              <a:srgbClr val="2C6E8F"/>
            </a:solidFill>
          </a:ln>
          <a:effectLst/>
        </p:spPr>
        <p:txBody>
          <a:bodyPr rtlCol="0" anchor="ctr" wrap="square" lIns="228600" rIns="228600" tIns="73152" bIns="73152">
            <a:noAutofit/>
          </a:bodyPr>
          <a:lstStyle/>
          <a:p>
            <a:pPr algn="ctr">
              <a:spcBef>
                <a:spcPts val="0"/>
              </a:spcBef>
              <a:spcAft>
                <a:spcPts val="0"/>
              </a:spcAft>
            </a:pPr>
            <a:r>
              <a:rPr lang="tr-TR" sz="2100" b="0" i="1">
                <a:solidFill>
                  <a:srgbClr val="262626"/>
                </a:solidFill>
                <a:latin typeface="Calibri"/>
              </a:rPr>
              <a:t>“Dirençlilik yalnız sağlam binalarla ilgilidir; halkın katılımına gerek yoktur.”</a:t>
            </a:r>
          </a:p>
        </p:txBody>
      </p:sp>
      <p:sp>
        <p:nvSpPr>
          <p:cNvPr id="13" name="Oval 12"/>
          <p:cNvSpPr/>
          <p:nvPr/>
        </p:nvSpPr>
        <p:spPr>
          <a:xfrm>
            <a:off x="8806263" y="4050792"/>
            <a:ext cx="822960" cy="82296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TextBox 13"/>
          <p:cNvSpPr txBox="1"/>
          <p:nvPr/>
        </p:nvSpPr>
        <p:spPr>
          <a:xfrm>
            <a:off x="9720663" y="4187952"/>
            <a:ext cx="1897806" cy="54864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62626"/>
                </a:solidFill>
                <a:latin typeface="Calibri"/>
              </a:rPr>
              <a:t>3. öğrenci</a:t>
            </a:r>
          </a:p>
        </p:txBody>
      </p:sp>
      <p:sp>
        <p:nvSpPr>
          <p:cNvPr id="15" name="Rounded Rectangle 14"/>
          <p:cNvSpPr/>
          <p:nvPr/>
        </p:nvSpPr>
        <p:spPr>
          <a:xfrm>
            <a:off x="502920" y="5102352"/>
            <a:ext cx="11185855" cy="1143001"/>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Hangi öğrenciye katılıyorsun? Gerekçeni kitabın s. 180'deki bir tanımıyla yaz.</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78 / 254</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Kavram karikatürü: kim haklı?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ular Callout 5"/>
          <p:cNvSpPr/>
          <p:nvPr/>
        </p:nvSpPr>
        <p:spPr>
          <a:xfrm>
            <a:off x="502920" y="1307592"/>
            <a:ext cx="3515258" cy="2377440"/>
          </a:xfrm>
          <a:prstGeom prst="wedgeRoundRectCallout">
            <a:avLst>
              <a:gd name="adj1" fmla="val 8000"/>
              <a:gd name="adj2" fmla="val 62500"/>
              <a:gd name="adj3" fmla="val 16667"/>
            </a:avLst>
          </a:prstGeom>
          <a:solidFill>
            <a:srgbClr val="F9E1E1"/>
          </a:solidFill>
          <a:ln w="25400">
            <a:solidFill>
              <a:srgbClr val="2C6E8F"/>
            </a:solidFill>
          </a:ln>
          <a:effectLst/>
        </p:spPr>
        <p:txBody>
          <a:bodyPr rtlCol="0" anchor="ctr" wrap="square" lIns="228600" rIns="228600" tIns="73152" bIns="73152">
            <a:noAutofit/>
          </a:bodyPr>
          <a:lstStyle/>
          <a:p>
            <a:pPr algn="ctr">
              <a:spcBef>
                <a:spcPts val="0"/>
              </a:spcBef>
              <a:spcAft>
                <a:spcPts val="0"/>
              </a:spcAft>
            </a:pPr>
            <a:r>
              <a:rPr lang="tr-TR" sz="2100" b="0" i="1">
                <a:solidFill>
                  <a:srgbClr val="262626"/>
                </a:solidFill>
                <a:latin typeface="Calibri"/>
              </a:rPr>
              <a:t>“Dirençli bir şehir depremde hiç hasar almaz.”</a:t>
            </a:r>
          </a:p>
        </p:txBody>
      </p:sp>
      <p:sp>
        <p:nvSpPr>
          <p:cNvPr id="7" name="Oval 6"/>
          <p:cNvSpPr/>
          <p:nvPr/>
        </p:nvSpPr>
        <p:spPr>
          <a:xfrm>
            <a:off x="1135666" y="4050792"/>
            <a:ext cx="822960" cy="822960"/>
          </a:xfrm>
          <a:prstGeom prst="ellipse">
            <a:avLst/>
          </a:prstGeom>
          <a:solidFill>
            <a:srgbClr val="D3373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TextBox 7"/>
          <p:cNvSpPr txBox="1"/>
          <p:nvPr/>
        </p:nvSpPr>
        <p:spPr>
          <a:xfrm>
            <a:off x="2050066" y="4187952"/>
            <a:ext cx="1897806" cy="54864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62626"/>
                </a:solidFill>
                <a:latin typeface="Calibri"/>
              </a:rPr>
              <a:t>1. öğrenci</a:t>
            </a:r>
          </a:p>
        </p:txBody>
      </p:sp>
      <p:sp>
        <p:nvSpPr>
          <p:cNvPr id="9" name="Rounded Rectangular Callout 8"/>
          <p:cNvSpPr/>
          <p:nvPr/>
        </p:nvSpPr>
        <p:spPr>
          <a:xfrm>
            <a:off x="4338218" y="1307592"/>
            <a:ext cx="3515258" cy="2377440"/>
          </a:xfrm>
          <a:prstGeom prst="wedgeRoundRectCallout">
            <a:avLst>
              <a:gd name="adj1" fmla="val 8000"/>
              <a:gd name="adj2" fmla="val 62500"/>
              <a:gd name="adj3" fmla="val 16667"/>
            </a:avLst>
          </a:prstGeom>
          <a:solidFill>
            <a:srgbClr val="E3F1E4"/>
          </a:solidFill>
          <a:ln w="25400">
            <a:solidFill>
              <a:srgbClr val="2E7D32"/>
            </a:solidFill>
          </a:ln>
          <a:effectLst/>
        </p:spPr>
        <p:txBody>
          <a:bodyPr rtlCol="0" anchor="ctr" wrap="square" lIns="228600" rIns="228600" tIns="73152" bIns="73152">
            <a:noAutofit/>
          </a:bodyPr>
          <a:lstStyle/>
          <a:p>
            <a:pPr algn="ctr">
              <a:spcBef>
                <a:spcPts val="0"/>
              </a:spcBef>
              <a:spcAft>
                <a:spcPts val="0"/>
              </a:spcAft>
            </a:pPr>
            <a:r>
              <a:rPr lang="tr-TR" sz="2100" b="0" i="1">
                <a:solidFill>
                  <a:srgbClr val="262626"/>
                </a:solidFill>
                <a:latin typeface="Calibri"/>
              </a:rPr>
              <a:t>“Dirençli bir şehir afete hazırdır; hasar alsa da olumsuz etkileri en aza indirir ve hızla toparlanır.”</a:t>
            </a:r>
          </a:p>
        </p:txBody>
      </p:sp>
      <p:sp>
        <p:nvSpPr>
          <p:cNvPr id="10" name="Oval 9"/>
          <p:cNvSpPr/>
          <p:nvPr/>
        </p:nvSpPr>
        <p:spPr>
          <a:xfrm>
            <a:off x="4970964" y="4050792"/>
            <a:ext cx="822960" cy="82296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TextBox 10"/>
          <p:cNvSpPr txBox="1"/>
          <p:nvPr/>
        </p:nvSpPr>
        <p:spPr>
          <a:xfrm>
            <a:off x="5885364" y="4187952"/>
            <a:ext cx="1897806" cy="54864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62626"/>
                </a:solidFill>
                <a:latin typeface="Calibri"/>
              </a:rPr>
              <a:t>2. öğrenci</a:t>
            </a:r>
          </a:p>
        </p:txBody>
      </p:sp>
      <p:sp>
        <p:nvSpPr>
          <p:cNvPr id="12" name="Rounded Rectangular Callout 11"/>
          <p:cNvSpPr/>
          <p:nvPr/>
        </p:nvSpPr>
        <p:spPr>
          <a:xfrm>
            <a:off x="8173516" y="1307592"/>
            <a:ext cx="3515258" cy="2377440"/>
          </a:xfrm>
          <a:prstGeom prst="wedgeRoundRectCallout">
            <a:avLst>
              <a:gd name="adj1" fmla="val 8000"/>
              <a:gd name="adj2" fmla="val 62500"/>
              <a:gd name="adj3" fmla="val 16667"/>
            </a:avLst>
          </a:prstGeom>
          <a:solidFill>
            <a:srgbClr val="F9E1E1"/>
          </a:solidFill>
          <a:ln w="25400">
            <a:solidFill>
              <a:srgbClr val="2C6E8F"/>
            </a:solidFill>
          </a:ln>
          <a:effectLst/>
        </p:spPr>
        <p:txBody>
          <a:bodyPr rtlCol="0" anchor="ctr" wrap="square" lIns="228600" rIns="228600" tIns="73152" bIns="73152">
            <a:noAutofit/>
          </a:bodyPr>
          <a:lstStyle/>
          <a:p>
            <a:pPr algn="ctr">
              <a:spcBef>
                <a:spcPts val="0"/>
              </a:spcBef>
              <a:spcAft>
                <a:spcPts val="0"/>
              </a:spcAft>
            </a:pPr>
            <a:r>
              <a:rPr lang="tr-TR" sz="2100" b="0" i="1">
                <a:solidFill>
                  <a:srgbClr val="262626"/>
                </a:solidFill>
                <a:latin typeface="Calibri"/>
              </a:rPr>
              <a:t>“Dirençlilik yalnız sağlam binalarla ilgilidir; halkın katılımına gerek yoktur.”</a:t>
            </a:r>
          </a:p>
        </p:txBody>
      </p:sp>
      <p:sp>
        <p:nvSpPr>
          <p:cNvPr id="13" name="Oval 12"/>
          <p:cNvSpPr/>
          <p:nvPr/>
        </p:nvSpPr>
        <p:spPr>
          <a:xfrm>
            <a:off x="8806263" y="4050792"/>
            <a:ext cx="822960" cy="822960"/>
          </a:xfrm>
          <a:prstGeom prst="ellipse">
            <a:avLst/>
          </a:prstGeom>
          <a:solidFill>
            <a:srgbClr val="D3373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TextBox 13"/>
          <p:cNvSpPr txBox="1"/>
          <p:nvPr/>
        </p:nvSpPr>
        <p:spPr>
          <a:xfrm>
            <a:off x="9720663" y="4187952"/>
            <a:ext cx="1897806" cy="54864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62626"/>
                </a:solidFill>
                <a:latin typeface="Calibri"/>
              </a:rPr>
              <a:t>3. öğrenci</a:t>
            </a:r>
          </a:p>
        </p:txBody>
      </p:sp>
      <p:sp>
        <p:nvSpPr>
          <p:cNvPr id="15" name="Rounded Rectangle 14"/>
          <p:cNvSpPr/>
          <p:nvPr/>
        </p:nvSpPr>
        <p:spPr>
          <a:xfrm>
            <a:off x="502920" y="5102352"/>
            <a:ext cx="11185855" cy="1143001"/>
          </a:xfrm>
          <a:prstGeom prst="roundRect">
            <a:avLst>
              <a:gd name="adj" fmla="val 8000"/>
            </a:avLst>
          </a:prstGeom>
          <a:solidFill>
            <a:srgbClr val="E3F1E4"/>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Doğru olan 2: hazırlık, etkileri en aza indirme, hızlı toparlanma (s. 180). 1 ve 3 yanılgıdır: dirençli şehir de hasar alabilir; halkın katılımı (kapsayıcılık ve entegrasyon) dirençliliğin parçasıdır.</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79 / 254</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Afete Dirençli Yaşam Alanları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BİREYSEL · 30 dk</a:t>
            </a:r>
          </a:p>
        </p:txBody>
      </p:sp>
      <p:sp>
        <p:nvSpPr>
          <p:cNvPr id="6" name="Rounded Rectangle 5"/>
          <p:cNvSpPr/>
          <p:nvPr/>
        </p:nvSpPr>
        <p:spPr>
          <a:xfrm>
            <a:off x="502920" y="1216152"/>
            <a:ext cx="11185855" cy="960120"/>
          </a:xfrm>
          <a:prstGeom prst="roundRect">
            <a:avLst>
              <a:gd name="adj" fmla="val 8000"/>
            </a:avLst>
          </a:prstGeom>
          <a:solidFill>
            <a:srgbClr val="FFF3D1"/>
          </a:solidFill>
          <a:ln>
            <a:noFill/>
          </a:ln>
          <a:effectLst/>
        </p:spPr>
        <p:txBody>
          <a:bodyPr rtlCol="0" anchor="ctr"/>
          <a:lstStyle/>
          <a:p/>
        </p:txBody>
      </p:sp>
      <p:sp>
        <p:nvSpPr>
          <p:cNvPr id="7" name="TextBox 6"/>
          <p:cNvSpPr txBox="1"/>
          <p:nvPr/>
        </p:nvSpPr>
        <p:spPr>
          <a:xfrm>
            <a:off x="640080" y="1252728"/>
            <a:ext cx="1143000" cy="443484"/>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Amaç</a:t>
            </a:r>
          </a:p>
        </p:txBody>
      </p:sp>
      <p:sp>
        <p:nvSpPr>
          <p:cNvPr id="8" name="TextBox 7"/>
          <p:cNvSpPr txBox="1"/>
          <p:nvPr/>
        </p:nvSpPr>
        <p:spPr>
          <a:xfrm>
            <a:off x="1783080" y="1252728"/>
            <a:ext cx="9722815" cy="443484"/>
          </a:xfrm>
          <a:prstGeom prst="rect">
            <a:avLst/>
          </a:prstGeom>
          <a:noFill/>
        </p:spPr>
        <p:txBody>
          <a:bodyPr wrap="square" anchor="ctr" lIns="73152" rIns="73152" tIns="36576" bIns="36576">
            <a:noAutofit/>
          </a:bodyPr>
          <a:lstStyle/>
          <a:p>
            <a:pPr algn="l">
              <a:spcBef>
                <a:spcPts val="0"/>
              </a:spcBef>
              <a:spcAft>
                <a:spcPts val="0"/>
              </a:spcAft>
            </a:pPr>
            <a:r>
              <a:rPr lang="tr-TR" sz="1800" b="0" i="1">
                <a:solidFill>
                  <a:srgbClr val="262626"/>
                </a:solidFill>
                <a:latin typeface="Calibri"/>
              </a:rPr>
              <a:t>Afete dirençli yaşam alanlarının mekânsal bağlantıları çözümleyebilme</a:t>
            </a:r>
          </a:p>
        </p:txBody>
      </p:sp>
      <p:sp>
        <p:nvSpPr>
          <p:cNvPr id="9" name="TextBox 8"/>
          <p:cNvSpPr txBox="1"/>
          <p:nvPr/>
        </p:nvSpPr>
        <p:spPr>
          <a:xfrm>
            <a:off x="640080" y="1714500"/>
            <a:ext cx="1143000" cy="443484"/>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Yönerge</a:t>
            </a:r>
          </a:p>
        </p:txBody>
      </p:sp>
      <p:sp>
        <p:nvSpPr>
          <p:cNvPr id="10" name="TextBox 9"/>
          <p:cNvSpPr txBox="1"/>
          <p:nvPr/>
        </p:nvSpPr>
        <p:spPr>
          <a:xfrm>
            <a:off x="1783080" y="1714500"/>
            <a:ext cx="9722815" cy="443484"/>
          </a:xfrm>
          <a:prstGeom prst="rect">
            <a:avLst/>
          </a:prstGeom>
          <a:noFill/>
        </p:spPr>
        <p:txBody>
          <a:bodyPr wrap="square" anchor="ctr" lIns="73152" rIns="73152" tIns="36576" bIns="36576">
            <a:noAutofit/>
          </a:bodyPr>
          <a:lstStyle/>
          <a:p>
            <a:pPr algn="l">
              <a:spcBef>
                <a:spcPts val="0"/>
              </a:spcBef>
              <a:spcAft>
                <a:spcPts val="0"/>
              </a:spcAft>
            </a:pPr>
            <a:r>
              <a:rPr lang="tr-TR" sz="1800" b="0" i="1">
                <a:solidFill>
                  <a:srgbClr val="262626"/>
                </a:solidFill>
                <a:latin typeface="Calibri"/>
              </a:rPr>
              <a:t>Aşağıdaki işlem adımlarını uygulayınız.</a:t>
            </a:r>
          </a:p>
        </p:txBody>
      </p:sp>
      <p:sp>
        <p:nvSpPr>
          <p:cNvPr id="11" name="Rounded Rectangle 10"/>
          <p:cNvSpPr/>
          <p:nvPr/>
        </p:nvSpPr>
        <p:spPr>
          <a:xfrm>
            <a:off x="502920" y="2313432"/>
            <a:ext cx="11185855" cy="886968"/>
          </a:xfrm>
          <a:prstGeom prst="roundRect">
            <a:avLst>
              <a:gd name="adj" fmla="val 8000"/>
            </a:avLst>
          </a:prstGeom>
          <a:solidFill>
            <a:srgbClr val="F0F0F0"/>
          </a:solidFill>
          <a:ln>
            <a:noFill/>
          </a:ln>
          <a:effectLst/>
        </p:spPr>
        <p:txBody>
          <a:bodyPr rtlCol="0" anchor="ctr"/>
          <a:lstStyle/>
          <a:p/>
        </p:txBody>
      </p:sp>
      <p:sp>
        <p:nvSpPr>
          <p:cNvPr id="12" name="Rounded Rectangle 11"/>
          <p:cNvSpPr/>
          <p:nvPr/>
        </p:nvSpPr>
        <p:spPr>
          <a:xfrm>
            <a:off x="502920" y="2313432"/>
            <a:ext cx="1600200" cy="886968"/>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Adım</a:t>
            </a:r>
          </a:p>
        </p:txBody>
      </p:sp>
      <p:sp>
        <p:nvSpPr>
          <p:cNvPr id="13" name="TextBox 12"/>
          <p:cNvSpPr txBox="1"/>
          <p:nvPr/>
        </p:nvSpPr>
        <p:spPr>
          <a:xfrm>
            <a:off x="2240280" y="2313432"/>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Türkiye ve Japonya'nın coğrafi özelliklerini tabloya işaretle (s. 181).</a:t>
            </a:r>
          </a:p>
        </p:txBody>
      </p:sp>
      <p:sp>
        <p:nvSpPr>
          <p:cNvPr id="14" name="Rounded Rectangle 13"/>
          <p:cNvSpPr/>
          <p:nvPr/>
        </p:nvSpPr>
        <p:spPr>
          <a:xfrm>
            <a:off x="10545775" y="2482596"/>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6 dk</a:t>
            </a:r>
          </a:p>
        </p:txBody>
      </p:sp>
      <p:sp>
        <p:nvSpPr>
          <p:cNvPr id="15" name="Rounded Rectangle 14"/>
          <p:cNvSpPr/>
          <p:nvPr/>
        </p:nvSpPr>
        <p:spPr>
          <a:xfrm>
            <a:off x="502920" y="3328416"/>
            <a:ext cx="11185855" cy="886968"/>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3328416"/>
            <a:ext cx="1600200" cy="886968"/>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Adım</a:t>
            </a:r>
          </a:p>
        </p:txBody>
      </p:sp>
      <p:sp>
        <p:nvSpPr>
          <p:cNvPr id="17" name="TextBox 16"/>
          <p:cNvSpPr txBox="1"/>
          <p:nvPr/>
        </p:nvSpPr>
        <p:spPr>
          <a:xfrm>
            <a:off x="2240280" y="3328416"/>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İki ülkede yaşanma olasılığı yüksek doğa kaynaklı afetleri işaretle (s. 182).</a:t>
            </a:r>
          </a:p>
        </p:txBody>
      </p:sp>
      <p:sp>
        <p:nvSpPr>
          <p:cNvPr id="18" name="Rounded Rectangle 17"/>
          <p:cNvSpPr/>
          <p:nvPr/>
        </p:nvSpPr>
        <p:spPr>
          <a:xfrm>
            <a:off x="10545775" y="3497580"/>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6 dk</a:t>
            </a:r>
          </a:p>
        </p:txBody>
      </p:sp>
      <p:sp>
        <p:nvSpPr>
          <p:cNvPr id="19" name="Rounded Rectangle 18"/>
          <p:cNvSpPr/>
          <p:nvPr/>
        </p:nvSpPr>
        <p:spPr>
          <a:xfrm>
            <a:off x="502920" y="4343400"/>
            <a:ext cx="11185855" cy="886968"/>
          </a:xfrm>
          <a:prstGeom prst="roundRect">
            <a:avLst>
              <a:gd name="adj" fmla="val 8000"/>
            </a:avLst>
          </a:prstGeom>
          <a:solidFill>
            <a:srgbClr val="F0F0F0"/>
          </a:solidFill>
          <a:ln>
            <a:noFill/>
          </a:ln>
          <a:effectLst/>
        </p:spPr>
        <p:txBody>
          <a:bodyPr rtlCol="0" anchor="ctr"/>
          <a:lstStyle/>
          <a:p/>
        </p:txBody>
      </p:sp>
      <p:sp>
        <p:nvSpPr>
          <p:cNvPr id="20" name="Rounded Rectangle 19"/>
          <p:cNvSpPr/>
          <p:nvPr/>
        </p:nvSpPr>
        <p:spPr>
          <a:xfrm>
            <a:off x="502920" y="4343400"/>
            <a:ext cx="1600200" cy="886968"/>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 Adım</a:t>
            </a:r>
          </a:p>
        </p:txBody>
      </p:sp>
      <p:sp>
        <p:nvSpPr>
          <p:cNvPr id="21" name="TextBox 20"/>
          <p:cNvSpPr txBox="1"/>
          <p:nvPr/>
        </p:nvSpPr>
        <p:spPr>
          <a:xfrm>
            <a:off x="2240280" y="4343400"/>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İki ülkenin tsunamilerini ve afete dirençli yaşam alanı çalışmalarını oku (s. 182-183).</a:t>
            </a:r>
          </a:p>
        </p:txBody>
      </p:sp>
      <p:sp>
        <p:nvSpPr>
          <p:cNvPr id="22" name="Rounded Rectangle 21"/>
          <p:cNvSpPr/>
          <p:nvPr/>
        </p:nvSpPr>
        <p:spPr>
          <a:xfrm>
            <a:off x="10545775" y="4512564"/>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8 dk</a:t>
            </a:r>
          </a:p>
        </p:txBody>
      </p:sp>
      <p:sp>
        <p:nvSpPr>
          <p:cNvPr id="23" name="Rounded Rectangle 22"/>
          <p:cNvSpPr/>
          <p:nvPr/>
        </p:nvSpPr>
        <p:spPr>
          <a:xfrm>
            <a:off x="502920" y="5358384"/>
            <a:ext cx="11185855" cy="886968"/>
          </a:xfrm>
          <a:prstGeom prst="roundRect">
            <a:avLst>
              <a:gd name="adj" fmla="val 8000"/>
            </a:avLst>
          </a:prstGeom>
          <a:solidFill>
            <a:srgbClr val="F0F0F0"/>
          </a:solidFill>
          <a:ln>
            <a:noFill/>
          </a:ln>
          <a:effectLst/>
        </p:spPr>
        <p:txBody>
          <a:bodyPr rtlCol="0" anchor="ctr"/>
          <a:lstStyle/>
          <a:p/>
        </p:txBody>
      </p:sp>
      <p:sp>
        <p:nvSpPr>
          <p:cNvPr id="24" name="Rounded Rectangle 23"/>
          <p:cNvSpPr/>
          <p:nvPr/>
        </p:nvSpPr>
        <p:spPr>
          <a:xfrm>
            <a:off x="502920" y="5358384"/>
            <a:ext cx="1600200" cy="886968"/>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4. Adım</a:t>
            </a:r>
          </a:p>
        </p:txBody>
      </p:sp>
      <p:sp>
        <p:nvSpPr>
          <p:cNvPr id="25" name="TextBox 24"/>
          <p:cNvSpPr txBox="1"/>
          <p:nvPr/>
        </p:nvSpPr>
        <p:spPr>
          <a:xfrm>
            <a:off x="2240280" y="5358384"/>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Çalışmaları altı ölçütle karşılaştır (s. 183).</a:t>
            </a:r>
          </a:p>
        </p:txBody>
      </p:sp>
      <p:sp>
        <p:nvSpPr>
          <p:cNvPr id="26" name="Rounded Rectangle 25"/>
          <p:cNvSpPr/>
          <p:nvPr/>
        </p:nvSpPr>
        <p:spPr>
          <a:xfrm>
            <a:off x="10545775" y="5527548"/>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8 dk</a:t>
            </a:r>
          </a:p>
        </p:txBody>
      </p:sp>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8" name="Rounded Rectangle 2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181-183</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80 / 254</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coğrafi özellikler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BİREYSEL · 6 dk</a:t>
            </a:r>
          </a:p>
        </p:txBody>
      </p:sp>
      <p:sp>
        <p:nvSpPr>
          <p:cNvPr id="6" name="Rounded Rectangle 5"/>
          <p:cNvSpPr/>
          <p:nvPr/>
        </p:nvSpPr>
        <p:spPr>
          <a:xfrm>
            <a:off x="502920" y="1225296"/>
            <a:ext cx="11185855" cy="658368"/>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550" b="1" i="0">
                <a:solidFill>
                  <a:srgbClr val="262626"/>
                </a:solidFill>
                <a:latin typeface="Calibri"/>
              </a:rPr>
              <a:t>1. Adım: Türkiye’nin ve Japonya’nın sahip olduğu konum özelliklerinden yararlanarak bu iki ülkenin sahip olduğu coğrafi özellikleri aşağıdaki karşılaştırmalı analiz tablosuna işaretleyiniz.</a:t>
            </a:r>
          </a:p>
        </p:txBody>
      </p:sp>
      <p:pic>
        <p:nvPicPr>
          <p:cNvPr id="7" name="Picture 6" descr="h27_japonya_s181.jpg"/>
          <p:cNvPicPr>
            <a:picLocks noChangeAspect="1"/>
          </p:cNvPicPr>
          <p:nvPr/>
        </p:nvPicPr>
        <p:blipFill>
          <a:blip r:embed="rId3"/>
          <a:stretch>
            <a:fillRect/>
          </a:stretch>
        </p:blipFill>
        <p:spPr>
          <a:xfrm>
            <a:off x="1310116" y="1993392"/>
            <a:ext cx="2226087" cy="1965960"/>
          </a:xfrm>
          <a:prstGeom prst="rect">
            <a:avLst/>
          </a:prstGeom>
          <a:ln w="9525">
            <a:solidFill>
              <a:srgbClr val="D9D9D9"/>
            </a:solidFill>
          </a:ln>
        </p:spPr>
      </p:pic>
      <p:pic>
        <p:nvPicPr>
          <p:cNvPr id="8" name="Picture 7" descr="h27_turkiye_s181.jpg"/>
          <p:cNvPicPr>
            <a:picLocks noChangeAspect="1"/>
          </p:cNvPicPr>
          <p:nvPr/>
        </p:nvPicPr>
        <p:blipFill>
          <a:blip r:embed="rId4"/>
          <a:stretch>
            <a:fillRect/>
          </a:stretch>
        </p:blipFill>
        <p:spPr>
          <a:xfrm>
            <a:off x="502920" y="4058199"/>
            <a:ext cx="3840480" cy="2134024"/>
          </a:xfrm>
          <a:prstGeom prst="rect">
            <a:avLst/>
          </a:prstGeom>
          <a:ln w="9525">
            <a:solidFill>
              <a:srgbClr val="D9D9D9"/>
            </a:solidFill>
          </a:ln>
        </p:spPr>
      </p:pic>
      <p:graphicFrame>
        <p:nvGraphicFramePr>
          <p:cNvPr id="9" name="Table 8"/>
          <p:cNvGraphicFramePr>
            <a:graphicFrameLocks noGrp="1"/>
          </p:cNvGraphicFramePr>
          <p:nvPr/>
        </p:nvGraphicFramePr>
        <p:xfrm>
          <a:off x="4572000" y="1993392"/>
          <a:ext cx="7114032" cy="3840480"/>
        </p:xfrm>
        <a:graphic>
          <a:graphicData uri="http://schemas.openxmlformats.org/drawingml/2006/table">
            <a:tbl>
              <a:tblPr firstRow="1" bandRow="1">
                <a:tableStyleId>{5C22544A-7EE6-4342-B048-85BDC9FD1C3A}</a:tableStyleId>
              </a:tblPr>
              <a:tblGrid>
                <a:gridCol w="4206240"/>
                <a:gridCol w="1463040"/>
                <a:gridCol w="1444752"/>
              </a:tblGrid>
              <a:tr h="384048">
                <a:tc>
                  <a:txBody>
                    <a:bodyPr wrap="square"/>
                    <a:lstStyle/>
                    <a:p>
                      <a:pPr algn="ctr">
                        <a:spcBef>
                          <a:spcPts val="0"/>
                        </a:spcBef>
                        <a:spcAft>
                          <a:spcPts val="0"/>
                        </a:spcAft>
                      </a:pPr>
                      <a:r>
                        <a:rPr lang="tr-TR" sz="1500" b="1" i="0">
                          <a:solidFill>
                            <a:srgbClr val="FFFFFF"/>
                          </a:solidFill>
                          <a:latin typeface="Calibri"/>
                        </a:rPr>
                        <a:t>Coğrafi Özellikler</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Türkiye</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Japonya</a:t>
                      </a:r>
                    </a:p>
                  </a:txBody>
                  <a:tcPr marL="54864" marR="54864" marT="18288" marB="18288" anchor="ctr">
                    <a:solidFill>
                      <a:srgbClr val="2C6E8F"/>
                    </a:solidFill>
                  </a:tcPr>
                </a:tc>
              </a:tr>
              <a:tr h="384048">
                <a:tc>
                  <a:txBody>
                    <a:bodyPr wrap="square"/>
                    <a:lstStyle/>
                    <a:p>
                      <a:pPr algn="l">
                        <a:spcBef>
                          <a:spcPts val="0"/>
                        </a:spcBef>
                        <a:spcAft>
                          <a:spcPts val="0"/>
                        </a:spcAft>
                      </a:pPr>
                      <a:r>
                        <a:rPr lang="tr-TR" sz="1500" b="0" i="0">
                          <a:solidFill>
                            <a:srgbClr val="262626"/>
                          </a:solidFill>
                          <a:latin typeface="Calibri"/>
                        </a:rPr>
                        <a:t>Orta kuşak ülkesidir.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Denize kıyısı vardır.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384048">
                <a:tc>
                  <a:txBody>
                    <a:bodyPr wrap="square"/>
                    <a:lstStyle/>
                    <a:p>
                      <a:pPr algn="l">
                        <a:spcBef>
                          <a:spcPts val="0"/>
                        </a:spcBef>
                        <a:spcAft>
                          <a:spcPts val="0"/>
                        </a:spcAft>
                      </a:pPr>
                      <a:r>
                        <a:rPr lang="tr-TR" sz="1500" b="0" i="0">
                          <a:solidFill>
                            <a:srgbClr val="262626"/>
                          </a:solidFill>
                          <a:latin typeface="Calibri"/>
                        </a:rPr>
                        <a:t>Okyanusa kıyısı vardır.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Yarımada ülkesidir.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384048">
                <a:tc>
                  <a:txBody>
                    <a:bodyPr wrap="square"/>
                    <a:lstStyle/>
                    <a:p>
                      <a:pPr algn="l">
                        <a:spcBef>
                          <a:spcPts val="0"/>
                        </a:spcBef>
                        <a:spcAft>
                          <a:spcPts val="0"/>
                        </a:spcAft>
                      </a:pPr>
                      <a:r>
                        <a:rPr lang="tr-TR" sz="1500" b="0" i="0">
                          <a:solidFill>
                            <a:srgbClr val="262626"/>
                          </a:solidFill>
                          <a:latin typeface="Calibri"/>
                        </a:rPr>
                        <a:t>Ada ülkesidir.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Jeolojik açıdan genç yapılıdır.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384048">
                <a:tc>
                  <a:txBody>
                    <a:bodyPr wrap="square"/>
                    <a:lstStyle/>
                    <a:p>
                      <a:pPr algn="l">
                        <a:spcBef>
                          <a:spcPts val="0"/>
                        </a:spcBef>
                        <a:spcAft>
                          <a:spcPts val="0"/>
                        </a:spcAft>
                      </a:pPr>
                      <a:r>
                        <a:rPr lang="tr-TR" sz="1500" b="0" i="0">
                          <a:solidFill>
                            <a:srgbClr val="262626"/>
                          </a:solidFill>
                          <a:latin typeface="Calibri"/>
                        </a:rPr>
                        <a:t>Yükselti ortalaması fazladır.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Akdeniz iklimi özellikleri görülür.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384048">
                <a:tc>
                  <a:txBody>
                    <a:bodyPr wrap="square"/>
                    <a:lstStyle/>
                    <a:p>
                      <a:pPr algn="l">
                        <a:spcBef>
                          <a:spcPts val="0"/>
                        </a:spcBef>
                        <a:spcAft>
                          <a:spcPts val="0"/>
                        </a:spcAft>
                      </a:pPr>
                      <a:r>
                        <a:rPr lang="tr-TR" sz="1500" b="0" i="0">
                          <a:solidFill>
                            <a:srgbClr val="262626"/>
                          </a:solidFill>
                          <a:latin typeface="Calibri"/>
                        </a:rPr>
                        <a:t>Muson iklimi özellikleri görülür.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bl>
          </a:graphicData>
        </a:graphic>
      </p:graphicFrame>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81 / 254</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coğrafi özellikler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25296"/>
            <a:ext cx="11185855" cy="658368"/>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550" b="1" i="0">
                <a:solidFill>
                  <a:srgbClr val="262626"/>
                </a:solidFill>
                <a:latin typeface="Calibri"/>
              </a:rPr>
              <a:t>1. Adım: Türkiye’nin ve Japonya’nın sahip olduğu konum özelliklerinden yararlanarak bu iki ülkenin sahip olduğu coğrafi özellikleri aşağıdaki karşılaştırmalı analiz tablosuna işaretleyiniz.</a:t>
            </a:r>
          </a:p>
        </p:txBody>
      </p:sp>
      <p:pic>
        <p:nvPicPr>
          <p:cNvPr id="7" name="Picture 6" descr="h27_japonya_s181.jpg"/>
          <p:cNvPicPr>
            <a:picLocks noChangeAspect="1"/>
          </p:cNvPicPr>
          <p:nvPr/>
        </p:nvPicPr>
        <p:blipFill>
          <a:blip r:embed="rId3"/>
          <a:stretch>
            <a:fillRect/>
          </a:stretch>
        </p:blipFill>
        <p:spPr>
          <a:xfrm>
            <a:off x="1310116" y="1993392"/>
            <a:ext cx="2226087" cy="1965960"/>
          </a:xfrm>
          <a:prstGeom prst="rect">
            <a:avLst/>
          </a:prstGeom>
          <a:ln w="9525">
            <a:solidFill>
              <a:srgbClr val="D9D9D9"/>
            </a:solidFill>
          </a:ln>
        </p:spPr>
      </p:pic>
      <p:pic>
        <p:nvPicPr>
          <p:cNvPr id="8" name="Picture 7" descr="h27_turkiye_s181.jpg"/>
          <p:cNvPicPr>
            <a:picLocks noChangeAspect="1"/>
          </p:cNvPicPr>
          <p:nvPr/>
        </p:nvPicPr>
        <p:blipFill>
          <a:blip r:embed="rId4"/>
          <a:stretch>
            <a:fillRect/>
          </a:stretch>
        </p:blipFill>
        <p:spPr>
          <a:xfrm>
            <a:off x="502920" y="4058199"/>
            <a:ext cx="3840480" cy="2134024"/>
          </a:xfrm>
          <a:prstGeom prst="rect">
            <a:avLst/>
          </a:prstGeom>
          <a:ln w="9525">
            <a:solidFill>
              <a:srgbClr val="D9D9D9"/>
            </a:solidFill>
          </a:ln>
        </p:spPr>
      </p:pic>
      <p:graphicFrame>
        <p:nvGraphicFramePr>
          <p:cNvPr id="9" name="Table 8"/>
          <p:cNvGraphicFramePr>
            <a:graphicFrameLocks noGrp="1"/>
          </p:cNvGraphicFramePr>
          <p:nvPr/>
        </p:nvGraphicFramePr>
        <p:xfrm>
          <a:off x="4572000" y="1993392"/>
          <a:ext cx="7114032" cy="3840480"/>
        </p:xfrm>
        <a:graphic>
          <a:graphicData uri="http://schemas.openxmlformats.org/drawingml/2006/table">
            <a:tbl>
              <a:tblPr firstRow="1" bandRow="1">
                <a:tableStyleId>{5C22544A-7EE6-4342-B048-85BDC9FD1C3A}</a:tableStyleId>
              </a:tblPr>
              <a:tblGrid>
                <a:gridCol w="4206240"/>
                <a:gridCol w="1463040"/>
                <a:gridCol w="1444752"/>
              </a:tblGrid>
              <a:tr h="384048">
                <a:tc>
                  <a:txBody>
                    <a:bodyPr wrap="square"/>
                    <a:lstStyle/>
                    <a:p>
                      <a:pPr algn="ctr">
                        <a:spcBef>
                          <a:spcPts val="0"/>
                        </a:spcBef>
                        <a:spcAft>
                          <a:spcPts val="0"/>
                        </a:spcAft>
                      </a:pPr>
                      <a:r>
                        <a:rPr lang="tr-TR" sz="1500" b="1" i="0">
                          <a:solidFill>
                            <a:srgbClr val="FFFFFF"/>
                          </a:solidFill>
                          <a:latin typeface="Calibri"/>
                        </a:rPr>
                        <a:t>Coğrafi Özellikler</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Türkiye</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Japonya</a:t>
                      </a:r>
                    </a:p>
                  </a:txBody>
                  <a:tcPr marL="54864" marR="54864" marT="18288" marB="18288" anchor="ctr">
                    <a:solidFill>
                      <a:srgbClr val="2E7D32"/>
                    </a:solidFill>
                  </a:tcPr>
                </a:tc>
              </a:tr>
              <a:tr h="384048">
                <a:tc>
                  <a:txBody>
                    <a:bodyPr wrap="square"/>
                    <a:lstStyle/>
                    <a:p>
                      <a:pPr algn="l">
                        <a:spcBef>
                          <a:spcPts val="0"/>
                        </a:spcBef>
                        <a:spcAft>
                          <a:spcPts val="0"/>
                        </a:spcAft>
                      </a:pPr>
                      <a:r>
                        <a:rPr lang="tr-TR" sz="1500" b="0" i="0">
                          <a:solidFill>
                            <a:srgbClr val="262626"/>
                          </a:solidFill>
                          <a:latin typeface="Calibri"/>
                        </a:rPr>
                        <a:t>Orta kuşak ülkesidir.</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Denize kıyısı vardır.</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r>
              <a:tr h="384048">
                <a:tc>
                  <a:txBody>
                    <a:bodyPr wrap="square"/>
                    <a:lstStyle/>
                    <a:p>
                      <a:pPr algn="l">
                        <a:spcBef>
                          <a:spcPts val="0"/>
                        </a:spcBef>
                        <a:spcAft>
                          <a:spcPts val="0"/>
                        </a:spcAft>
                      </a:pPr>
                      <a:r>
                        <a:rPr lang="tr-TR" sz="1500" b="0" i="0">
                          <a:solidFill>
                            <a:srgbClr val="262626"/>
                          </a:solidFill>
                          <a:latin typeface="Calibri"/>
                        </a:rPr>
                        <a:t>Okyanusa kıyısı vardır.</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Yarımada ülkesidir.</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r>
              <a:tr h="384048">
                <a:tc>
                  <a:txBody>
                    <a:bodyPr wrap="square"/>
                    <a:lstStyle/>
                    <a:p>
                      <a:pPr algn="l">
                        <a:spcBef>
                          <a:spcPts val="0"/>
                        </a:spcBef>
                        <a:spcAft>
                          <a:spcPts val="0"/>
                        </a:spcAft>
                      </a:pPr>
                      <a:r>
                        <a:rPr lang="tr-TR" sz="1500" b="0" i="0">
                          <a:solidFill>
                            <a:srgbClr val="262626"/>
                          </a:solidFill>
                          <a:latin typeface="Calibri"/>
                        </a:rPr>
                        <a:t>Ada ülkesidir.</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Jeolojik açıdan genç yapılıdır.</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r>
              <a:tr h="384048">
                <a:tc>
                  <a:txBody>
                    <a:bodyPr wrap="square"/>
                    <a:lstStyle/>
                    <a:p>
                      <a:pPr algn="l">
                        <a:spcBef>
                          <a:spcPts val="0"/>
                        </a:spcBef>
                        <a:spcAft>
                          <a:spcPts val="0"/>
                        </a:spcAft>
                      </a:pPr>
                      <a:r>
                        <a:rPr lang="tr-TR" sz="1500" b="0" i="0">
                          <a:solidFill>
                            <a:srgbClr val="262626"/>
                          </a:solidFill>
                          <a:latin typeface="Calibri"/>
                        </a:rPr>
                        <a:t>Yükselti ortalaması fazladır.</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Akdeniz iklimi özellikleri görülür.</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r>
              <a:tr h="384048">
                <a:tc>
                  <a:txBody>
                    <a:bodyPr wrap="square"/>
                    <a:lstStyle/>
                    <a:p>
                      <a:pPr algn="l">
                        <a:spcBef>
                          <a:spcPts val="0"/>
                        </a:spcBef>
                        <a:spcAft>
                          <a:spcPts val="0"/>
                        </a:spcAft>
                      </a:pPr>
                      <a:r>
                        <a:rPr lang="tr-TR" sz="1500" b="0" i="0">
                          <a:solidFill>
                            <a:srgbClr val="262626"/>
                          </a:solidFill>
                          <a:latin typeface="Calibri"/>
                        </a:rPr>
                        <a:t>Muson iklimi özellikleri görülür.</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r>
            </a:tbl>
          </a:graphicData>
        </a:graphic>
      </p:graphicFrame>
      <p:sp>
        <p:nvSpPr>
          <p:cNvPr id="10" name="TextBox 9"/>
          <p:cNvSpPr txBox="1"/>
          <p:nvPr/>
        </p:nvSpPr>
        <p:spPr>
          <a:xfrm>
            <a:off x="4572000" y="5861304"/>
            <a:ext cx="7116775" cy="429768"/>
          </a:xfrm>
          <a:prstGeom prst="rect">
            <a:avLst/>
          </a:prstGeom>
          <a:noFill/>
        </p:spPr>
        <p:txBody>
          <a:bodyPr wrap="square" anchor="t" lIns="73152" rIns="73152" tIns="36576" bIns="36576">
            <a:noAutofit/>
          </a:bodyPr>
          <a:lstStyle/>
          <a:p>
            <a:pPr algn="l">
              <a:spcBef>
                <a:spcPts val="0"/>
              </a:spcBef>
              <a:spcAft>
                <a:spcPts val="0"/>
              </a:spcAft>
            </a:pPr>
            <a:r>
              <a:rPr lang="tr-TR" sz="1300" b="0" i="0">
                <a:solidFill>
                  <a:srgbClr val="767676"/>
                </a:solidFill>
                <a:latin typeface="Calibri"/>
              </a:rPr>
              <a:t>✓ işaretlenir · — işaretlenmez · * kitapta veri yok, gerekçeli her cevap kabul</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181</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82 / 254</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olası afetler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BİREYSEL · 6 dk</a:t>
            </a:r>
          </a:p>
        </p:txBody>
      </p:sp>
      <p:sp>
        <p:nvSpPr>
          <p:cNvPr id="6" name="Rounded Rectangle 5"/>
          <p:cNvSpPr/>
          <p:nvPr/>
        </p:nvSpPr>
        <p:spPr>
          <a:xfrm>
            <a:off x="502920" y="1243584"/>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600" b="1" i="0">
                <a:solidFill>
                  <a:srgbClr val="262626"/>
                </a:solidFill>
                <a:latin typeface="Calibri"/>
              </a:rPr>
              <a:t>2. Adım: Doldurduğunuz karşılaştırmalı analiz tablosundan yararlanarak Türkiye ve Japonya’da yaşanma olasılığı yüksek olan doğa kaynaklı afetlerin neler olabileceğini aşağıdaki tabloda işaretleyiniz (iki ülke de işaretlenebilir).</a:t>
            </a:r>
          </a:p>
        </p:txBody>
      </p:sp>
      <p:graphicFrame>
        <p:nvGraphicFramePr>
          <p:cNvPr id="7" name="Table 6"/>
          <p:cNvGraphicFramePr>
            <a:graphicFrameLocks noGrp="1"/>
          </p:cNvGraphicFramePr>
          <p:nvPr/>
        </p:nvGraphicFramePr>
        <p:xfrm>
          <a:off x="502920" y="2039112"/>
          <a:ext cx="11183112" cy="3822192"/>
        </p:xfrm>
        <a:graphic>
          <a:graphicData uri="http://schemas.openxmlformats.org/drawingml/2006/table">
            <a:tbl>
              <a:tblPr firstRow="1" bandRow="1">
                <a:tableStyleId>{5C22544A-7EE6-4342-B048-85BDC9FD1C3A}</a:tableStyleId>
              </a:tblPr>
              <a:tblGrid>
                <a:gridCol w="2651760"/>
                <a:gridCol w="1188720"/>
                <a:gridCol w="1188720"/>
                <a:gridCol w="6153912"/>
              </a:tblGrid>
              <a:tr h="457200">
                <a:tc>
                  <a:txBody>
                    <a:bodyPr wrap="square"/>
                    <a:lstStyle/>
                    <a:p>
                      <a:pPr algn="ctr">
                        <a:spcBef>
                          <a:spcPts val="0"/>
                        </a:spcBef>
                        <a:spcAft>
                          <a:spcPts val="0"/>
                        </a:spcAft>
                      </a:pPr>
                      <a:r>
                        <a:rPr lang="tr-TR" sz="1500" b="1" i="0">
                          <a:solidFill>
                            <a:srgbClr val="FFFFFF"/>
                          </a:solidFill>
                          <a:latin typeface="Calibri"/>
                        </a:rPr>
                        <a:t>Doğa Kaynaklı Afetler</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Türkiye</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Japonya</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Gerekçe (örnek cevapta)</a:t>
                      </a:r>
                    </a:p>
                  </a:txBody>
                  <a:tcPr marL="54864" marR="54864" marT="18288" marB="18288" anchor="ctr">
                    <a:solidFill>
                      <a:srgbClr val="2C6E8F"/>
                    </a:solidFill>
                  </a:tcPr>
                </a:tc>
              </a:tr>
              <a:tr h="420624">
                <a:tc>
                  <a:txBody>
                    <a:bodyPr wrap="square"/>
                    <a:lstStyle/>
                    <a:p>
                      <a:pPr algn="l">
                        <a:spcBef>
                          <a:spcPts val="0"/>
                        </a:spcBef>
                        <a:spcAft>
                          <a:spcPts val="0"/>
                        </a:spcAft>
                      </a:pPr>
                      <a:r>
                        <a:rPr lang="tr-TR" sz="1500" b="0" i="0">
                          <a:solidFill>
                            <a:srgbClr val="262626"/>
                          </a:solidFill>
                          <a:latin typeface="Calibri"/>
                        </a:rPr>
                        <a:t>Deprem</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Tsunami</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420624">
                <a:tc>
                  <a:txBody>
                    <a:bodyPr wrap="square"/>
                    <a:lstStyle/>
                    <a:p>
                      <a:pPr algn="l">
                        <a:spcBef>
                          <a:spcPts val="0"/>
                        </a:spcBef>
                        <a:spcAft>
                          <a:spcPts val="0"/>
                        </a:spcAft>
                      </a:pPr>
                      <a:r>
                        <a:rPr lang="tr-TR" sz="1500" b="0" i="0">
                          <a:solidFill>
                            <a:srgbClr val="262626"/>
                          </a:solidFill>
                          <a:latin typeface="Calibri"/>
                        </a:rPr>
                        <a:t>Kütle hareketleri</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Volkanik püskürme</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420624">
                <a:tc>
                  <a:txBody>
                    <a:bodyPr wrap="square"/>
                    <a:lstStyle/>
                    <a:p>
                      <a:pPr algn="l">
                        <a:spcBef>
                          <a:spcPts val="0"/>
                        </a:spcBef>
                        <a:spcAft>
                          <a:spcPts val="0"/>
                        </a:spcAft>
                      </a:pPr>
                      <a:r>
                        <a:rPr lang="tr-TR" sz="1500" b="0" i="0">
                          <a:solidFill>
                            <a:srgbClr val="262626"/>
                          </a:solidFill>
                          <a:latin typeface="Calibri"/>
                        </a:rPr>
                        <a:t>Su baskınları</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Şiddetli rüzgârlar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420624">
                <a:tc>
                  <a:txBody>
                    <a:bodyPr wrap="square"/>
                    <a:lstStyle/>
                    <a:p>
                      <a:pPr algn="l">
                        <a:spcBef>
                          <a:spcPts val="0"/>
                        </a:spcBef>
                        <a:spcAft>
                          <a:spcPts val="0"/>
                        </a:spcAft>
                      </a:pPr>
                      <a:r>
                        <a:rPr lang="tr-TR" sz="1500" b="0" i="0">
                          <a:solidFill>
                            <a:srgbClr val="262626"/>
                          </a:solidFill>
                          <a:latin typeface="Calibri"/>
                        </a:rPr>
                        <a:t>Kuraklık</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Orman yangınları</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182</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83 / 254</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olası afetler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600" b="1" i="0">
                <a:solidFill>
                  <a:srgbClr val="262626"/>
                </a:solidFill>
                <a:latin typeface="Calibri"/>
              </a:rPr>
              <a:t>2. Adım: Doldurduğunuz karşılaştırmalı analiz tablosundan yararlanarak Türkiye ve Japonya’da yaşanma olasılığı yüksek olan doğa kaynaklı afetlerin neler olabileceğini aşağıdaki tabloda işaretleyiniz (iki ülke de işaretlenebilir).</a:t>
            </a:r>
          </a:p>
        </p:txBody>
      </p:sp>
      <p:graphicFrame>
        <p:nvGraphicFramePr>
          <p:cNvPr id="7" name="Table 6"/>
          <p:cNvGraphicFramePr>
            <a:graphicFrameLocks noGrp="1"/>
          </p:cNvGraphicFramePr>
          <p:nvPr/>
        </p:nvGraphicFramePr>
        <p:xfrm>
          <a:off x="502920" y="2039112"/>
          <a:ext cx="11183112" cy="3822192"/>
        </p:xfrm>
        <a:graphic>
          <a:graphicData uri="http://schemas.openxmlformats.org/drawingml/2006/table">
            <a:tbl>
              <a:tblPr firstRow="1" bandRow="1">
                <a:tableStyleId>{5C22544A-7EE6-4342-B048-85BDC9FD1C3A}</a:tableStyleId>
              </a:tblPr>
              <a:tblGrid>
                <a:gridCol w="2651760"/>
                <a:gridCol w="1188720"/>
                <a:gridCol w="1188720"/>
                <a:gridCol w="6153912"/>
              </a:tblGrid>
              <a:tr h="457200">
                <a:tc>
                  <a:txBody>
                    <a:bodyPr wrap="square"/>
                    <a:lstStyle/>
                    <a:p>
                      <a:pPr algn="ctr">
                        <a:spcBef>
                          <a:spcPts val="0"/>
                        </a:spcBef>
                        <a:spcAft>
                          <a:spcPts val="0"/>
                        </a:spcAft>
                      </a:pPr>
                      <a:r>
                        <a:rPr lang="tr-TR" sz="1500" b="1" i="0">
                          <a:solidFill>
                            <a:srgbClr val="FFFFFF"/>
                          </a:solidFill>
                          <a:latin typeface="Calibri"/>
                        </a:rPr>
                        <a:t>Doğa Kaynaklı Afetler</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Türkiye</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Japonya</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Gerekçe (örnek cevapta)</a:t>
                      </a:r>
                    </a:p>
                  </a:txBody>
                  <a:tcPr marL="54864" marR="54864" marT="18288" marB="18288" anchor="ctr">
                    <a:solidFill>
                      <a:srgbClr val="2E7D32"/>
                    </a:solidFill>
                  </a:tcPr>
                </a:tc>
              </a:tr>
              <a:tr h="420624">
                <a:tc>
                  <a:txBody>
                    <a:bodyPr wrap="square"/>
                    <a:lstStyle/>
                    <a:p>
                      <a:pPr algn="l">
                        <a:spcBef>
                          <a:spcPts val="0"/>
                        </a:spcBef>
                        <a:spcAft>
                          <a:spcPts val="0"/>
                        </a:spcAft>
                      </a:pPr>
                      <a:r>
                        <a:rPr lang="tr-TR" sz="1500" b="0" i="0">
                          <a:solidFill>
                            <a:srgbClr val="262626"/>
                          </a:solidFill>
                          <a:latin typeface="Calibri"/>
                        </a:rPr>
                        <a:t>Deprem</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genç yapı, fay sistemleri; metinlerdeki depremler (s. 182-183)</a:t>
                      </a: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Tsunami</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Bodrum 2017, Sisam 2020 · Töhoku 2011 (s. 182-183)</a:t>
                      </a:r>
                    </a:p>
                  </a:txBody>
                  <a:tcPr marL="54864" marR="54864" marT="18288" marB="18288" anchor="ctr">
                    <a:solidFill>
                      <a:srgbClr val="E3F1E4"/>
                    </a:solidFill>
                  </a:tcPr>
                </a:tc>
              </a:tr>
              <a:tr h="420624">
                <a:tc>
                  <a:txBody>
                    <a:bodyPr wrap="square"/>
                    <a:lstStyle/>
                    <a:p>
                      <a:pPr algn="l">
                        <a:spcBef>
                          <a:spcPts val="0"/>
                        </a:spcBef>
                        <a:spcAft>
                          <a:spcPts val="0"/>
                        </a:spcAft>
                      </a:pPr>
                      <a:r>
                        <a:rPr lang="tr-TR" sz="1500" b="0" i="0">
                          <a:solidFill>
                            <a:srgbClr val="262626"/>
                          </a:solidFill>
                          <a:latin typeface="Calibri"/>
                        </a:rPr>
                        <a:t>Kütle hareketleri</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dağlık, eğimli yüzeyler ve yağış</a:t>
                      </a: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Volkanik püskürme</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Türkiye'de tarihsel süreçte volkanizma (s. 66) · ateş çemberi (s. 62)</a:t>
                      </a:r>
                    </a:p>
                  </a:txBody>
                  <a:tcPr marL="54864" marR="54864" marT="18288" marB="18288" anchor="ctr">
                    <a:solidFill>
                      <a:srgbClr val="E3F1E4"/>
                    </a:solidFill>
                  </a:tcPr>
                </a:tc>
              </a:tr>
              <a:tr h="420624">
                <a:tc>
                  <a:txBody>
                    <a:bodyPr wrap="square"/>
                    <a:lstStyle/>
                    <a:p>
                      <a:pPr algn="l">
                        <a:spcBef>
                          <a:spcPts val="0"/>
                        </a:spcBef>
                        <a:spcAft>
                          <a:spcPts val="0"/>
                        </a:spcAft>
                      </a:pPr>
                      <a:r>
                        <a:rPr lang="tr-TR" sz="1500" b="0" i="0">
                          <a:solidFill>
                            <a:srgbClr val="262626"/>
                          </a:solidFill>
                          <a:latin typeface="Calibri"/>
                        </a:rPr>
                        <a:t>Su baskınları</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akarsu yatakları; Japonya'da muson yağışları</a:t>
                      </a: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Şiddetli rüzgârlar</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fırtına ve hortum; Japonya'da okyanus kıyısı (tayfun)</a:t>
                      </a:r>
                    </a:p>
                  </a:txBody>
                  <a:tcPr marL="54864" marR="54864" marT="18288" marB="18288" anchor="ctr">
                    <a:solidFill>
                      <a:srgbClr val="E3F1E4"/>
                    </a:solidFill>
                  </a:tcPr>
                </a:tc>
              </a:tr>
              <a:tr h="420624">
                <a:tc>
                  <a:txBody>
                    <a:bodyPr wrap="square"/>
                    <a:lstStyle/>
                    <a:p>
                      <a:pPr algn="l">
                        <a:spcBef>
                          <a:spcPts val="0"/>
                        </a:spcBef>
                        <a:spcAft>
                          <a:spcPts val="0"/>
                        </a:spcAft>
                      </a:pPr>
                      <a:r>
                        <a:rPr lang="tr-TR" sz="1500" b="0" i="0">
                          <a:solidFill>
                            <a:srgbClr val="262626"/>
                          </a:solidFill>
                          <a:latin typeface="Calibri"/>
                        </a:rPr>
                        <a:t>Kuraklık</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Akdeniz ikliminde yaz kuraklığı · muson ikliminde yağış bol</a:t>
                      </a:r>
                    </a:p>
                  </a:txBody>
                  <a:tcPr marL="54864" marR="54864" marT="18288" marB="18288" anchor="ctr">
                    <a:solidFill>
                      <a:srgbClr val="FFFFFF"/>
                    </a:solidFill>
                  </a:tcPr>
                </a:tc>
              </a:tr>
              <a:tr h="420624">
                <a:tc>
                  <a:txBody>
                    <a:bodyPr wrap="square"/>
                    <a:lstStyle/>
                    <a:p>
                      <a:pPr algn="l">
                        <a:spcBef>
                          <a:spcPts val="0"/>
                        </a:spcBef>
                        <a:spcAft>
                          <a:spcPts val="0"/>
                        </a:spcAft>
                      </a:pPr>
                      <a:r>
                        <a:rPr lang="tr-TR" sz="1500" b="0" i="0">
                          <a:solidFill>
                            <a:srgbClr val="262626"/>
                          </a:solidFill>
                          <a:latin typeface="Calibri"/>
                        </a:rPr>
                        <a:t>Orman yangınları</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Akdeniz iklimi, Muğla 2021 (s. 173) · yağışlı iklimde daha az</a:t>
                      </a:r>
                    </a:p>
                  </a:txBody>
                  <a:tcPr marL="54864" marR="54864" marT="18288" marB="18288" anchor="ctr">
                    <a:solidFill>
                      <a:srgbClr val="E3F1E4"/>
                    </a:solidFill>
                  </a:tcPr>
                </a:tc>
              </a:tr>
            </a:tbl>
          </a:graphicData>
        </a:graphic>
      </p:graphicFrame>
      <p:sp>
        <p:nvSpPr>
          <p:cNvPr id="8" name="TextBox 7"/>
          <p:cNvSpPr txBox="1"/>
          <p:nvPr/>
        </p:nvSpPr>
        <p:spPr>
          <a:xfrm>
            <a:off x="502920" y="5888736"/>
            <a:ext cx="11185855" cy="365760"/>
          </a:xfrm>
          <a:prstGeom prst="rect">
            <a:avLst/>
          </a:prstGeom>
          <a:noFill/>
        </p:spPr>
        <p:txBody>
          <a:bodyPr wrap="square" anchor="t" lIns="73152" rIns="73152" tIns="36576" bIns="36576">
            <a:noAutofit/>
          </a:bodyPr>
          <a:lstStyle/>
          <a:p>
            <a:pPr algn="l">
              <a:spcBef>
                <a:spcPts val="0"/>
              </a:spcBef>
              <a:spcAft>
                <a:spcPts val="0"/>
              </a:spcAft>
            </a:pPr>
            <a:r>
              <a:rPr lang="tr-TR" sz="1500" b="0" i="0">
                <a:solidFill>
                  <a:srgbClr val="767676"/>
                </a:solidFill>
                <a:latin typeface="Calibri"/>
              </a:rPr>
              <a:t>✓ olasılık yüksek · — düşük · * yoruma açık, gerekçeli her cevap kabul</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182</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84 / 254</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Türkiye'de iki tsunami</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TÜRKİYE · s. 182</a:t>
            </a:r>
          </a:p>
        </p:txBody>
      </p:sp>
      <p:sp>
        <p:nvSpPr>
          <p:cNvPr id="6" name="Rounded Rectangle 5"/>
          <p:cNvSpPr/>
          <p:nvPr/>
        </p:nvSpPr>
        <p:spPr>
          <a:xfrm>
            <a:off x="502920" y="1261872"/>
            <a:ext cx="5492343"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5492343" cy="530352"/>
          </a:xfrm>
          <a:prstGeom prst="roundRect">
            <a:avLst>
              <a:gd name="adj" fmla="val 25000"/>
            </a:avLst>
          </a:prstGeom>
          <a:solidFill>
            <a:srgbClr val="2C6E8F"/>
          </a:solidFill>
          <a:ln>
            <a:noFill/>
          </a:ln>
          <a:effectLst/>
        </p:spPr>
        <p:txBody>
          <a:bodyPr rtlCol="0" anchor="ctr"/>
          <a:lstStyle/>
          <a:p/>
        </p:txBody>
      </p:sp>
      <p:sp>
        <p:nvSpPr>
          <p:cNvPr id="8" name="Rectangle 7"/>
          <p:cNvSpPr/>
          <p:nvPr/>
        </p:nvSpPr>
        <p:spPr>
          <a:xfrm>
            <a:off x="502920" y="1527048"/>
            <a:ext cx="5492343" cy="265176"/>
          </a:xfrm>
          <a:prstGeom prst="rect">
            <a:avLst/>
          </a:prstGeom>
          <a:solidFill>
            <a:srgbClr val="2C6E8F"/>
          </a:solidFill>
          <a:ln>
            <a:noFill/>
          </a:ln>
          <a:effectLst/>
        </p:spPr>
        <p:txBody>
          <a:bodyPr rtlCol="0" anchor="ctr"/>
          <a:lstStyle/>
          <a:p/>
        </p:txBody>
      </p:sp>
      <p:sp>
        <p:nvSpPr>
          <p:cNvPr id="9" name="TextBox 8"/>
          <p:cNvSpPr txBox="1"/>
          <p:nvPr/>
        </p:nvSpPr>
        <p:spPr>
          <a:xfrm>
            <a:off x="594360" y="12618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Bodrum (Muğla) · 21 Temmuz 2017 · 6,6</a:t>
            </a:r>
          </a:p>
        </p:txBody>
      </p:sp>
      <p:sp>
        <p:nvSpPr>
          <p:cNvPr id="10" name="TextBox 9"/>
          <p:cNvSpPr txBox="1"/>
          <p:nvPr/>
        </p:nvSpPr>
        <p:spPr>
          <a:xfrm>
            <a:off x="612648" y="1865376"/>
            <a:ext cx="5272887" cy="43068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Bodrum’da (Muğla) 21 Temmuz 2017 tarihinde gerçekleşen magnitüdü 6,6 büyüklüğündeki depremin ardından kıyıdaki seviye değişimini ölçen mareograf tarafından kıyı şeridinde 10 santimetre tsunami dalgası ölçülmüş ve 30 ila 40 santimetre tsunami dalga girişi gözlemlenmiştir. Yaşanan bu tsunami neticesinde bazı bölgelerde, 1 metre su baskın seviyesi ve 1,5 metre kadar da tırmanma yüksekliği saptanmış; tsunaminin kıyı şeridindeki araçları sürüklediği, balıkçı barınağındaki tekneleri karaya oturttuğu ve maddi hasara neden olduğu görülmüştür.</a:t>
            </a:r>
          </a:p>
        </p:txBody>
      </p:sp>
      <p:sp>
        <p:nvSpPr>
          <p:cNvPr id="11" name="Rounded Rectangle 10"/>
          <p:cNvSpPr/>
          <p:nvPr/>
        </p:nvSpPr>
        <p:spPr>
          <a:xfrm>
            <a:off x="6196431" y="1261872"/>
            <a:ext cx="5492343"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6196431" y="1261872"/>
            <a:ext cx="5492343"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6196431" y="1527048"/>
            <a:ext cx="5492343" cy="265176"/>
          </a:xfrm>
          <a:prstGeom prst="rect">
            <a:avLst/>
          </a:prstGeom>
          <a:solidFill>
            <a:srgbClr val="4F4F4F"/>
          </a:solidFill>
          <a:ln>
            <a:noFill/>
          </a:ln>
          <a:effectLst/>
        </p:spPr>
        <p:txBody>
          <a:bodyPr rtlCol="0" anchor="ctr"/>
          <a:lstStyle/>
          <a:p/>
        </p:txBody>
      </p:sp>
      <p:sp>
        <p:nvSpPr>
          <p:cNvPr id="14" name="TextBox 13"/>
          <p:cNvSpPr txBox="1"/>
          <p:nvPr/>
        </p:nvSpPr>
        <p:spPr>
          <a:xfrm>
            <a:off x="6287871" y="12618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Sisam - Doğanbey (Seferihisar) · 30 Ekim 2020 · 6,9</a:t>
            </a:r>
          </a:p>
        </p:txBody>
      </p:sp>
      <p:sp>
        <p:nvSpPr>
          <p:cNvPr id="15" name="TextBox 14"/>
          <p:cNvSpPr txBox="1"/>
          <p:nvPr/>
        </p:nvSpPr>
        <p:spPr>
          <a:xfrm>
            <a:off x="6306159" y="1865376"/>
            <a:ext cx="5272887" cy="43068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Ege Denizi’nde Sisam Adası’nın kuzeyi ile Doğanbey (Seferihisar-İzmir) açıkları arasında 30 Ekim 2020 tarihinde meydana gelen magnitüdü 6,9 büyüklüğündeki deprem, akım derinliği 1,9 metreye ve su baskın mesafesi 760 metreye varan tsunami oluşumuna neden olmuştur. Oluşan tsunami neticesinde bir vatandaş hayatını kaybetmiş; 45 konut, 195 iş yeri ve 54 araç ağır hasar görmüş, 17 tekne batmış ve 34 tekne karaya oturmuştur.</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182</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85 / 254</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Türkiye'nin çalışmaları</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TÜRKİYE · s. 182</a:t>
            </a:r>
          </a:p>
        </p:txBody>
      </p:sp>
      <p:sp>
        <p:nvSpPr>
          <p:cNvPr id="6" name="TextBox 5"/>
          <p:cNvSpPr txBox="1"/>
          <p:nvPr/>
        </p:nvSpPr>
        <p:spPr>
          <a:xfrm>
            <a:off x="594360" y="1261872"/>
            <a:ext cx="11002975" cy="4937760"/>
          </a:xfrm>
          <a:prstGeom prst="rect">
            <a:avLst/>
          </a:prstGeom>
          <a:noFill/>
        </p:spPr>
        <p:txBody>
          <a:bodyPr wrap="square" anchor="t" lIns="73152" rIns="73152" tIns="36576" bIns="36576">
            <a:noAutofit/>
          </a:bodyPr>
          <a:lstStyle/>
          <a:p>
            <a:pPr algn="l">
              <a:spcBef>
                <a:spcPts val="0"/>
              </a:spcBef>
              <a:spcAft>
                <a:spcPts val="1000"/>
              </a:spcAft>
            </a:pPr>
            <a:r>
              <a:rPr lang="tr-TR" sz="1900" b="0" i="0">
                <a:solidFill>
                  <a:srgbClr val="262626"/>
                </a:solidFill>
                <a:latin typeface="Calibri"/>
              </a:rPr>
              <a:t>1. Boğaziçi Üniversitesi Kandilli Rasathanesi ve Deprem Araştırma Enstitüsü (KRDAE), 2006 yılında UNESCO Hükûmetlerarası Oşinografi Komisyonu’nun alt organı tarafından Ulusal Tsunami Uyarı Merkezi olarak tanımlanmıştır.</a:t>
            </a:r>
          </a:p>
          <a:p>
            <a:pPr algn="l">
              <a:spcBef>
                <a:spcPts val="0"/>
              </a:spcBef>
              <a:spcAft>
                <a:spcPts val="1000"/>
              </a:spcAft>
            </a:pPr>
            <a:r>
              <a:rPr lang="tr-TR" sz="1900" b="0" i="0">
                <a:solidFill>
                  <a:srgbClr val="262626"/>
                </a:solidFill>
                <a:latin typeface="Calibri"/>
              </a:rPr>
              <a:t>2. Türkiye’de belirlenmiş tüm Tsunami Tahmin Noktaları için tsunami-baskın haritaları oluşturulmuş olup bu haritalar web tabanlı Afet Risk Azaltma Sistemi’ne (ARAS) entegre edilmiştir.</a:t>
            </a:r>
          </a:p>
          <a:p>
            <a:pPr algn="l">
              <a:spcBef>
                <a:spcPts val="0"/>
              </a:spcBef>
              <a:spcAft>
                <a:spcPts val="1000"/>
              </a:spcAft>
            </a:pPr>
            <a:r>
              <a:rPr lang="tr-TR" sz="1900" b="0" i="0">
                <a:solidFill>
                  <a:srgbClr val="262626"/>
                </a:solidFill>
                <a:latin typeface="Calibri"/>
              </a:rPr>
              <a:t>3. 2020 yılında İstanbul Büyükşehir Belediyesi ile Ortadoğu Teknik Üniversitesinin (ODTÜ) ortaklaşa gerçekleştirdiği projeyle kıyı ilçelerinin tsunami risk analizi yapılmıştır. Bu kapsamda deprem ve depremin tetikleyebileceği deniz altı heyelanlarının neden olabileceği tsunami baskın haritaları ve tsunami tahliye haritaları İstanbul’da yaşayan insanlarla paylaşılmıştır.</a:t>
            </a:r>
          </a:p>
          <a:p>
            <a:pPr algn="l">
              <a:spcBef>
                <a:spcPts val="0"/>
              </a:spcBef>
              <a:spcAft>
                <a:spcPts val="0"/>
              </a:spcAft>
            </a:pPr>
            <a:r>
              <a:rPr lang="tr-TR" sz="1900" b="0" i="0">
                <a:solidFill>
                  <a:srgbClr val="262626"/>
                </a:solidFill>
                <a:latin typeface="Calibri"/>
              </a:rPr>
              <a:t>4. 2019'da Bodrum için: Bodrum Kaymakamlığı, Bodrum Belediye Başkanlığı, Muğla İl AFAD Müdürlüğü ve diğer ilgili yerel paydaşlar ile iş birliği içerisinde Bodrum’a yönelik tsunami farkındalık ve hazırlık çalışmalarını içeren bir pilot çalışma gerçekleştirilmiştir (2017 tsunamisinin tecrübesiyle).</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182</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86 / 254</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Japonya — Töhoku 2011 ve sonrası</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JAPONYA · s. 183</a:t>
            </a:r>
          </a:p>
        </p:txBody>
      </p:sp>
      <p:sp>
        <p:nvSpPr>
          <p:cNvPr id="6" name="Rounded Rectangle 5"/>
          <p:cNvSpPr/>
          <p:nvPr/>
        </p:nvSpPr>
        <p:spPr>
          <a:xfrm>
            <a:off x="502920" y="1243584"/>
            <a:ext cx="11185855" cy="1234440"/>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900" b="0" i="0">
                <a:solidFill>
                  <a:srgbClr val="262626"/>
                </a:solidFill>
                <a:latin typeface="Calibri"/>
              </a:rPr>
              <a:t>Depremin ardından oluşan tsunami, deprem oluşumundan yaklaşık 20 dakika sonra ulaştığı Japonya’nın doğu kıyısı boyunca 2.000 km’lik bir kıyı çizgisini etkilemiş ve yaklaşık 20 bin kişi hayatını kaybetmiştir.</a:t>
            </a:r>
          </a:p>
        </p:txBody>
      </p:sp>
      <p:sp>
        <p:nvSpPr>
          <p:cNvPr id="7" name="TextBox 6"/>
          <p:cNvSpPr txBox="1"/>
          <p:nvPr/>
        </p:nvSpPr>
        <p:spPr>
          <a:xfrm>
            <a:off x="594360" y="2587752"/>
            <a:ext cx="11002975" cy="3657600"/>
          </a:xfrm>
          <a:prstGeom prst="rect">
            <a:avLst/>
          </a:prstGeom>
          <a:noFill/>
        </p:spPr>
        <p:txBody>
          <a:bodyPr wrap="square" anchor="t" lIns="73152" rIns="73152" tIns="36576" bIns="36576">
            <a:noAutofit/>
          </a:bodyPr>
          <a:lstStyle/>
          <a:p>
            <a:pPr algn="l">
              <a:spcBef>
                <a:spcPts val="0"/>
              </a:spcBef>
              <a:spcAft>
                <a:spcPts val="800"/>
              </a:spcAft>
            </a:pPr>
            <a:r>
              <a:rPr lang="tr-TR" sz="1800" b="0" i="0">
                <a:solidFill>
                  <a:srgbClr val="262626"/>
                </a:solidFill>
                <a:latin typeface="Calibri"/>
              </a:rPr>
              <a:t>1. Yaşanan afetin etkili olduğu 2.000 km uzunluğundaki kıyı şeridi boyunca kıyı yapıları ve kot yükseltme çalışmaları yapılmıştır.</a:t>
            </a:r>
          </a:p>
          <a:p>
            <a:pPr algn="l">
              <a:spcBef>
                <a:spcPts val="0"/>
              </a:spcBef>
              <a:spcAft>
                <a:spcPts val="800"/>
              </a:spcAft>
            </a:pPr>
            <a:r>
              <a:rPr lang="tr-TR" sz="1800" b="0" i="0">
                <a:solidFill>
                  <a:srgbClr val="262626"/>
                </a:solidFill>
                <a:latin typeface="Calibri"/>
              </a:rPr>
              <a:t>2. Sayısal modelleme çalışmalarıyla tsunami erken uyarı sistemi 10 dakikadan az zamanda gerçek zamanlı uyarı verebilir hâle getirilmiştir.</a:t>
            </a:r>
          </a:p>
          <a:p>
            <a:pPr algn="l">
              <a:spcBef>
                <a:spcPts val="0"/>
              </a:spcBef>
              <a:spcAft>
                <a:spcPts val="800"/>
              </a:spcAft>
            </a:pPr>
            <a:r>
              <a:rPr lang="tr-TR" sz="1800" b="0" i="0">
                <a:solidFill>
                  <a:srgbClr val="262626"/>
                </a:solidFill>
                <a:latin typeface="Calibri"/>
              </a:rPr>
              <a:t>3. Tsunami baskın alanları ve suyun ulaştığı yükseklikler insanlar tarafından rahatlıkla görülebilsin diye her yere konulmuştur: olası benzer bir afet durumunda insanların kaçmaları gereken yükseklikler hakkında afet öncesi bilgilendirme yapılmıştır.</a:t>
            </a:r>
          </a:p>
          <a:p>
            <a:pPr algn="l">
              <a:spcBef>
                <a:spcPts val="0"/>
              </a:spcBef>
              <a:spcAft>
                <a:spcPts val="0"/>
              </a:spcAft>
            </a:pPr>
            <a:r>
              <a:rPr lang="tr-TR" sz="1800" b="0" i="0">
                <a:solidFill>
                  <a:srgbClr val="262626"/>
                </a:solidFill>
                <a:latin typeface="Calibri"/>
              </a:rPr>
              <a:t>4. Sosyal farkındalık: afet anını anımsatacak özellikteki hasarlı binalar yıkılmayarak yerinde bırakılmış; sergiler düzenlenmiş ve müzeler yapılmıştır.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183</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87 / 254</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altı ölçütle karşılaştır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BİREYSEL · 8 dk</a:t>
            </a:r>
          </a:p>
        </p:txBody>
      </p:sp>
      <p:sp>
        <p:nvSpPr>
          <p:cNvPr id="6" name="Rounded Rectangle 5"/>
          <p:cNvSpPr/>
          <p:nvPr/>
        </p:nvSpPr>
        <p:spPr>
          <a:xfrm>
            <a:off x="502920" y="1243584"/>
            <a:ext cx="11185855" cy="8686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550" b="1" i="0">
                <a:solidFill>
                  <a:srgbClr val="262626"/>
                </a:solidFill>
                <a:latin typeface="Calibri"/>
              </a:rPr>
              <a:t>4. Adım: Türkiye ve Japonya’da yaşanan tsunamiler sonrasında afete dirençli yaşam alanları oluşturmak için yürütülen faaliyetleri, aşağıdaki tabloda verilen afete dirençli yaşam alanlarının sahip olması gereken ölçütler üzerinden karşılaştırınız.</a:t>
            </a:r>
          </a:p>
        </p:txBody>
      </p:sp>
      <p:graphicFrame>
        <p:nvGraphicFramePr>
          <p:cNvPr id="7" name="Table 6"/>
          <p:cNvGraphicFramePr>
            <a:graphicFrameLocks noGrp="1"/>
          </p:cNvGraphicFramePr>
          <p:nvPr/>
        </p:nvGraphicFramePr>
        <p:xfrm>
          <a:off x="502920" y="2221992"/>
          <a:ext cx="11183112" cy="3639312"/>
        </p:xfrm>
        <a:graphic>
          <a:graphicData uri="http://schemas.openxmlformats.org/drawingml/2006/table">
            <a:tbl>
              <a:tblPr firstRow="1" bandRow="1">
                <a:tableStyleId>{5C22544A-7EE6-4342-B048-85BDC9FD1C3A}</a:tableStyleId>
              </a:tblPr>
              <a:tblGrid>
                <a:gridCol w="2606040"/>
                <a:gridCol w="4288536"/>
                <a:gridCol w="4288536"/>
              </a:tblGrid>
              <a:tr h="457200">
                <a:tc>
                  <a:txBody>
                    <a:bodyPr wrap="square"/>
                    <a:lstStyle/>
                    <a:p>
                      <a:pPr algn="ctr">
                        <a:spcBef>
                          <a:spcPts val="0"/>
                        </a:spcBef>
                        <a:spcAft>
                          <a:spcPts val="0"/>
                        </a:spcAft>
                      </a:pPr>
                      <a:r>
                        <a:rPr lang="tr-TR" sz="1500" b="1" i="0">
                          <a:solidFill>
                            <a:srgbClr val="FFFFFF"/>
                          </a:solidFill>
                          <a:latin typeface="Calibri"/>
                        </a:rPr>
                        <a:t>Ölçütler</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Türkiye</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Japonya</a:t>
                      </a:r>
                    </a:p>
                  </a:txBody>
                  <a:tcPr marL="54864" marR="54864" marT="18288" marB="18288" anchor="ctr">
                    <a:solidFill>
                      <a:srgbClr val="2C6E8F"/>
                    </a:solidFill>
                  </a:tcPr>
                </a:tc>
              </a:tr>
              <a:tr h="530352">
                <a:tc>
                  <a:txBody>
                    <a:bodyPr wrap="square"/>
                    <a:lstStyle/>
                    <a:p>
                      <a:pPr algn="l">
                        <a:spcBef>
                          <a:spcPts val="0"/>
                        </a:spcBef>
                        <a:spcAft>
                          <a:spcPts val="0"/>
                        </a:spcAft>
                      </a:pPr>
                      <a:r>
                        <a:rPr lang="tr-TR" sz="1400" b="0" i="0">
                          <a:solidFill>
                            <a:srgbClr val="262626"/>
                          </a:solidFill>
                          <a:latin typeface="Calibri"/>
                        </a:rPr>
                        <a:t>Sağlamlık</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30352">
                <a:tc>
                  <a:txBody>
                    <a:bodyPr wrap="square"/>
                    <a:lstStyle/>
                    <a:p>
                      <a:pPr algn="l">
                        <a:spcBef>
                          <a:spcPts val="0"/>
                        </a:spcBef>
                        <a:spcAft>
                          <a:spcPts val="0"/>
                        </a:spcAft>
                      </a:pPr>
                      <a:r>
                        <a:rPr lang="tr-TR" sz="1400" b="0" i="0">
                          <a:solidFill>
                            <a:srgbClr val="262626"/>
                          </a:solidFill>
                          <a:latin typeface="Calibri"/>
                        </a:rPr>
                        <a:t>Uyum sağlama</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530352">
                <a:tc>
                  <a:txBody>
                    <a:bodyPr wrap="square"/>
                    <a:lstStyle/>
                    <a:p>
                      <a:pPr algn="l">
                        <a:spcBef>
                          <a:spcPts val="0"/>
                        </a:spcBef>
                        <a:spcAft>
                          <a:spcPts val="0"/>
                        </a:spcAft>
                      </a:pPr>
                      <a:r>
                        <a:rPr lang="tr-TR" sz="1400" b="0" i="0">
                          <a:solidFill>
                            <a:srgbClr val="262626"/>
                          </a:solidFill>
                          <a:latin typeface="Calibri"/>
                        </a:rPr>
                        <a:t>Yedeklilik</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30352">
                <a:tc>
                  <a:txBody>
                    <a:bodyPr wrap="square"/>
                    <a:lstStyle/>
                    <a:p>
                      <a:pPr algn="l">
                        <a:spcBef>
                          <a:spcPts val="0"/>
                        </a:spcBef>
                        <a:spcAft>
                          <a:spcPts val="0"/>
                        </a:spcAft>
                      </a:pPr>
                      <a:r>
                        <a:rPr lang="tr-TR" sz="1400" b="0" i="0">
                          <a:solidFill>
                            <a:srgbClr val="262626"/>
                          </a:solidFill>
                          <a:latin typeface="Calibri"/>
                        </a:rPr>
                        <a:t>Esneklik</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530352">
                <a:tc>
                  <a:txBody>
                    <a:bodyPr wrap="square"/>
                    <a:lstStyle/>
                    <a:p>
                      <a:pPr algn="l">
                        <a:spcBef>
                          <a:spcPts val="0"/>
                        </a:spcBef>
                        <a:spcAft>
                          <a:spcPts val="0"/>
                        </a:spcAft>
                      </a:pPr>
                      <a:r>
                        <a:rPr lang="tr-TR" sz="1400" b="0" i="0">
                          <a:solidFill>
                            <a:srgbClr val="262626"/>
                          </a:solidFill>
                          <a:latin typeface="Calibri"/>
                        </a:rPr>
                        <a:t>Kapsayıcılık ve entegrasyon</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30352">
                <a:tc>
                  <a:txBody>
                    <a:bodyPr wrap="square"/>
                    <a:lstStyle/>
                    <a:p>
                      <a:pPr algn="l">
                        <a:spcBef>
                          <a:spcPts val="0"/>
                        </a:spcBef>
                        <a:spcAft>
                          <a:spcPts val="0"/>
                        </a:spcAft>
                      </a:pPr>
                      <a:r>
                        <a:rPr lang="tr-TR" sz="1400" b="0" i="0">
                          <a:solidFill>
                            <a:srgbClr val="262626"/>
                          </a:solidFill>
                          <a:latin typeface="Calibri"/>
                        </a:rPr>
                        <a:t>Kaynaklara sahip olma</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180-183</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88 / 254</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altı ölçütle karşılaştır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8686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550" b="1" i="0">
                <a:solidFill>
                  <a:srgbClr val="262626"/>
                </a:solidFill>
                <a:latin typeface="Calibri"/>
              </a:rPr>
              <a:t>4. Adım: Türkiye ve Japonya’da yaşanan tsunamiler sonrasında afete dirençli yaşam alanları oluşturmak için yürütülen faaliyetleri, aşağıdaki tabloda verilen afete dirençli yaşam alanlarının sahip olması gereken ölçütler üzerinden karşılaştırınız.</a:t>
            </a:r>
          </a:p>
        </p:txBody>
      </p:sp>
      <p:graphicFrame>
        <p:nvGraphicFramePr>
          <p:cNvPr id="7" name="Table 6"/>
          <p:cNvGraphicFramePr>
            <a:graphicFrameLocks noGrp="1"/>
          </p:cNvGraphicFramePr>
          <p:nvPr/>
        </p:nvGraphicFramePr>
        <p:xfrm>
          <a:off x="502920" y="2221992"/>
          <a:ext cx="11183112" cy="3639312"/>
        </p:xfrm>
        <a:graphic>
          <a:graphicData uri="http://schemas.openxmlformats.org/drawingml/2006/table">
            <a:tbl>
              <a:tblPr firstRow="1" bandRow="1">
                <a:tableStyleId>{5C22544A-7EE6-4342-B048-85BDC9FD1C3A}</a:tableStyleId>
              </a:tblPr>
              <a:tblGrid>
                <a:gridCol w="2606040"/>
                <a:gridCol w="4288536"/>
                <a:gridCol w="4288536"/>
              </a:tblGrid>
              <a:tr h="457200">
                <a:tc>
                  <a:txBody>
                    <a:bodyPr wrap="square"/>
                    <a:lstStyle/>
                    <a:p>
                      <a:pPr algn="ctr">
                        <a:spcBef>
                          <a:spcPts val="0"/>
                        </a:spcBef>
                        <a:spcAft>
                          <a:spcPts val="0"/>
                        </a:spcAft>
                      </a:pPr>
                      <a:r>
                        <a:rPr lang="tr-TR" sz="1500" b="1" i="0">
                          <a:solidFill>
                            <a:srgbClr val="FFFFFF"/>
                          </a:solidFill>
                          <a:latin typeface="Calibri"/>
                        </a:rPr>
                        <a:t>Ölçütler</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Türkiye</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Japonya</a:t>
                      </a:r>
                    </a:p>
                  </a:txBody>
                  <a:tcPr marL="54864" marR="54864" marT="18288" marB="18288" anchor="ctr">
                    <a:solidFill>
                      <a:srgbClr val="2E7D32"/>
                    </a:solidFill>
                  </a:tcPr>
                </a:tc>
              </a:tr>
              <a:tr h="530352">
                <a:tc>
                  <a:txBody>
                    <a:bodyPr wrap="square"/>
                    <a:lstStyle/>
                    <a:p>
                      <a:pPr algn="l">
                        <a:spcBef>
                          <a:spcPts val="0"/>
                        </a:spcBef>
                        <a:spcAft>
                          <a:spcPts val="0"/>
                        </a:spcAft>
                      </a:pPr>
                      <a:r>
                        <a:rPr lang="tr-TR" sz="1400" b="0" i="0">
                          <a:solidFill>
                            <a:srgbClr val="262626"/>
                          </a:solidFill>
                          <a:latin typeface="Calibri"/>
                        </a:rPr>
                        <a:t>Sağlamlık</a:t>
                      </a:r>
                    </a:p>
                  </a:txBody>
                  <a:tcPr marL="54864" marR="54864" marT="18288" marB="18288" anchor="ctr">
                    <a:solidFill>
                      <a:srgbClr val="FFFFFF"/>
                    </a:solidFill>
                  </a:tcPr>
                </a:tc>
                <a:tc>
                  <a:txBody>
                    <a:bodyPr wrap="square"/>
                    <a:lstStyle/>
                    <a:p>
                      <a:pPr algn="l">
                        <a:spcBef>
                          <a:spcPts val="0"/>
                        </a:spcBef>
                        <a:spcAft>
                          <a:spcPts val="0"/>
                        </a:spcAft>
                      </a:pPr>
                      <a:r>
                        <a:rPr lang="tr-TR" sz="1400" b="0" i="0">
                          <a:solidFill>
                            <a:srgbClr val="262626"/>
                          </a:solidFill>
                          <a:latin typeface="Calibri"/>
                        </a:rPr>
                        <a:t>metinde yapısal önlem yok *</a:t>
                      </a:r>
                    </a:p>
                  </a:txBody>
                  <a:tcPr marL="54864" marR="54864" marT="18288" marB="18288" anchor="ctr">
                    <a:solidFill>
                      <a:srgbClr val="FFFFFF"/>
                    </a:solidFill>
                  </a:tcPr>
                </a:tc>
                <a:tc>
                  <a:txBody>
                    <a:bodyPr wrap="square"/>
                    <a:lstStyle/>
                    <a:p>
                      <a:pPr algn="l">
                        <a:spcBef>
                          <a:spcPts val="0"/>
                        </a:spcBef>
                        <a:spcAft>
                          <a:spcPts val="0"/>
                        </a:spcAft>
                      </a:pPr>
                      <a:r>
                        <a:rPr lang="tr-TR" sz="1400" b="0" i="0">
                          <a:solidFill>
                            <a:srgbClr val="262626"/>
                          </a:solidFill>
                          <a:latin typeface="Calibri"/>
                        </a:rPr>
                        <a:t>2.000 km kıyı boyunca kıyı yapıları ve kot yükseltme</a:t>
                      </a:r>
                    </a:p>
                  </a:txBody>
                  <a:tcPr marL="54864" marR="54864" marT="18288" marB="18288" anchor="ctr">
                    <a:solidFill>
                      <a:srgbClr val="FFFFFF"/>
                    </a:solidFill>
                  </a:tcPr>
                </a:tc>
              </a:tr>
              <a:tr h="530352">
                <a:tc>
                  <a:txBody>
                    <a:bodyPr wrap="square"/>
                    <a:lstStyle/>
                    <a:p>
                      <a:pPr algn="l">
                        <a:spcBef>
                          <a:spcPts val="0"/>
                        </a:spcBef>
                        <a:spcAft>
                          <a:spcPts val="0"/>
                        </a:spcAft>
                      </a:pPr>
                      <a:r>
                        <a:rPr lang="tr-TR" sz="1400" b="0" i="0">
                          <a:solidFill>
                            <a:srgbClr val="262626"/>
                          </a:solidFill>
                          <a:latin typeface="Calibri"/>
                        </a:rPr>
                        <a:t>Uyum sağlama</a:t>
                      </a:r>
                    </a:p>
                  </a:txBody>
                  <a:tcPr marL="54864" marR="54864" marT="18288" marB="18288" anchor="ctr">
                    <a:solidFill>
                      <a:srgbClr val="E3F1E4"/>
                    </a:solidFill>
                  </a:tcPr>
                </a:tc>
                <a:tc>
                  <a:txBody>
                    <a:bodyPr wrap="square"/>
                    <a:lstStyle/>
                    <a:p>
                      <a:pPr algn="l">
                        <a:spcBef>
                          <a:spcPts val="0"/>
                        </a:spcBef>
                        <a:spcAft>
                          <a:spcPts val="0"/>
                        </a:spcAft>
                      </a:pPr>
                      <a:r>
                        <a:rPr lang="tr-TR" sz="1400" b="0" i="0">
                          <a:solidFill>
                            <a:srgbClr val="262626"/>
                          </a:solidFill>
                          <a:latin typeface="Calibri"/>
                        </a:rPr>
                        <a:t>2017 tecrübesiyle 2019 Bodrum pilot çalışması</a:t>
                      </a:r>
                    </a:p>
                  </a:txBody>
                  <a:tcPr marL="54864" marR="54864" marT="18288" marB="18288" anchor="ctr">
                    <a:solidFill>
                      <a:srgbClr val="E3F1E4"/>
                    </a:solidFill>
                  </a:tcPr>
                </a:tc>
                <a:tc>
                  <a:txBody>
                    <a:bodyPr wrap="square"/>
                    <a:lstStyle/>
                    <a:p>
                      <a:pPr algn="l">
                        <a:spcBef>
                          <a:spcPts val="0"/>
                        </a:spcBef>
                        <a:spcAft>
                          <a:spcPts val="0"/>
                        </a:spcAft>
                      </a:pPr>
                      <a:r>
                        <a:rPr lang="tr-TR" sz="1400" b="0" i="0">
                          <a:solidFill>
                            <a:srgbClr val="262626"/>
                          </a:solidFill>
                          <a:latin typeface="Calibri"/>
                        </a:rPr>
                        <a:t>2011 sonrası uygulamalar gözden geçirildi, önlemler revize edildi</a:t>
                      </a:r>
                    </a:p>
                  </a:txBody>
                  <a:tcPr marL="54864" marR="54864" marT="18288" marB="18288" anchor="ctr">
                    <a:solidFill>
                      <a:srgbClr val="E3F1E4"/>
                    </a:solidFill>
                  </a:tcPr>
                </a:tc>
              </a:tr>
              <a:tr h="530352">
                <a:tc>
                  <a:txBody>
                    <a:bodyPr wrap="square"/>
                    <a:lstStyle/>
                    <a:p>
                      <a:pPr algn="l">
                        <a:spcBef>
                          <a:spcPts val="0"/>
                        </a:spcBef>
                        <a:spcAft>
                          <a:spcPts val="0"/>
                        </a:spcAft>
                      </a:pPr>
                      <a:r>
                        <a:rPr lang="tr-TR" sz="1400" b="0" i="0">
                          <a:solidFill>
                            <a:srgbClr val="262626"/>
                          </a:solidFill>
                          <a:latin typeface="Calibri"/>
                        </a:rPr>
                        <a:t>Yedeklilik</a:t>
                      </a:r>
                    </a:p>
                  </a:txBody>
                  <a:tcPr marL="54864" marR="54864" marT="18288" marB="18288" anchor="ctr">
                    <a:solidFill>
                      <a:srgbClr val="FFFFFF"/>
                    </a:solidFill>
                  </a:tcPr>
                </a:tc>
                <a:tc>
                  <a:txBody>
                    <a:bodyPr wrap="square"/>
                    <a:lstStyle/>
                    <a:p>
                      <a:pPr algn="l">
                        <a:spcBef>
                          <a:spcPts val="0"/>
                        </a:spcBef>
                        <a:spcAft>
                          <a:spcPts val="0"/>
                        </a:spcAft>
                      </a:pPr>
                      <a:r>
                        <a:rPr lang="tr-TR" sz="1400" b="0" i="0">
                          <a:solidFill>
                            <a:srgbClr val="262626"/>
                          </a:solidFill>
                          <a:latin typeface="Calibri"/>
                        </a:rPr>
                        <a:t>metinde doğrudan örnek yok *</a:t>
                      </a:r>
                    </a:p>
                  </a:txBody>
                  <a:tcPr marL="54864" marR="54864" marT="18288" marB="18288" anchor="ctr">
                    <a:solidFill>
                      <a:srgbClr val="FFFFFF"/>
                    </a:solidFill>
                  </a:tcPr>
                </a:tc>
                <a:tc>
                  <a:txBody>
                    <a:bodyPr wrap="square"/>
                    <a:lstStyle/>
                    <a:p>
                      <a:pPr algn="l">
                        <a:spcBef>
                          <a:spcPts val="0"/>
                        </a:spcBef>
                        <a:spcAft>
                          <a:spcPts val="0"/>
                        </a:spcAft>
                      </a:pPr>
                      <a:r>
                        <a:rPr lang="tr-TR" sz="1400" b="0" i="0">
                          <a:solidFill>
                            <a:srgbClr val="262626"/>
                          </a:solidFill>
                          <a:latin typeface="Calibri"/>
                        </a:rPr>
                        <a:t>metinde doğrudan örnek yok *</a:t>
                      </a:r>
                    </a:p>
                  </a:txBody>
                  <a:tcPr marL="54864" marR="54864" marT="18288" marB="18288" anchor="ctr">
                    <a:solidFill>
                      <a:srgbClr val="FFFFFF"/>
                    </a:solidFill>
                  </a:tcPr>
                </a:tc>
              </a:tr>
              <a:tr h="530352">
                <a:tc>
                  <a:txBody>
                    <a:bodyPr wrap="square"/>
                    <a:lstStyle/>
                    <a:p>
                      <a:pPr algn="l">
                        <a:spcBef>
                          <a:spcPts val="0"/>
                        </a:spcBef>
                        <a:spcAft>
                          <a:spcPts val="0"/>
                        </a:spcAft>
                      </a:pPr>
                      <a:r>
                        <a:rPr lang="tr-TR" sz="1400" b="0" i="0">
                          <a:solidFill>
                            <a:srgbClr val="262626"/>
                          </a:solidFill>
                          <a:latin typeface="Calibri"/>
                        </a:rPr>
                        <a:t>Esneklik</a:t>
                      </a:r>
                    </a:p>
                  </a:txBody>
                  <a:tcPr marL="54864" marR="54864" marT="18288" marB="18288" anchor="ctr">
                    <a:solidFill>
                      <a:srgbClr val="E3F1E4"/>
                    </a:solidFill>
                  </a:tcPr>
                </a:tc>
                <a:tc>
                  <a:txBody>
                    <a:bodyPr wrap="square"/>
                    <a:lstStyle/>
                    <a:p>
                      <a:pPr algn="l">
                        <a:spcBef>
                          <a:spcPts val="0"/>
                        </a:spcBef>
                        <a:spcAft>
                          <a:spcPts val="0"/>
                        </a:spcAft>
                      </a:pPr>
                      <a:r>
                        <a:rPr lang="tr-TR" sz="1400" b="0" i="0">
                          <a:solidFill>
                            <a:srgbClr val="262626"/>
                          </a:solidFill>
                          <a:latin typeface="Calibri"/>
                        </a:rPr>
                        <a:t>Ulusal Tsunami Uyarı Merkezi (KRDAE, 2006)</a:t>
                      </a:r>
                    </a:p>
                  </a:txBody>
                  <a:tcPr marL="54864" marR="54864" marT="18288" marB="18288" anchor="ctr">
                    <a:solidFill>
                      <a:srgbClr val="E3F1E4"/>
                    </a:solidFill>
                  </a:tcPr>
                </a:tc>
                <a:tc>
                  <a:txBody>
                    <a:bodyPr wrap="square"/>
                    <a:lstStyle/>
                    <a:p>
                      <a:pPr algn="l">
                        <a:spcBef>
                          <a:spcPts val="0"/>
                        </a:spcBef>
                        <a:spcAft>
                          <a:spcPts val="0"/>
                        </a:spcAft>
                      </a:pPr>
                      <a:r>
                        <a:rPr lang="tr-TR" sz="1400" b="0" i="0">
                          <a:solidFill>
                            <a:srgbClr val="262626"/>
                          </a:solidFill>
                          <a:latin typeface="Calibri"/>
                        </a:rPr>
                        <a:t>erken uyarı 10 dakikadan az zamanda gerçek zamanlı uyarı</a:t>
                      </a:r>
                    </a:p>
                  </a:txBody>
                  <a:tcPr marL="54864" marR="54864" marT="18288" marB="18288" anchor="ctr">
                    <a:solidFill>
                      <a:srgbClr val="E3F1E4"/>
                    </a:solidFill>
                  </a:tcPr>
                </a:tc>
              </a:tr>
              <a:tr h="530352">
                <a:tc>
                  <a:txBody>
                    <a:bodyPr wrap="square"/>
                    <a:lstStyle/>
                    <a:p>
                      <a:pPr algn="l">
                        <a:spcBef>
                          <a:spcPts val="0"/>
                        </a:spcBef>
                        <a:spcAft>
                          <a:spcPts val="0"/>
                        </a:spcAft>
                      </a:pPr>
                      <a:r>
                        <a:rPr lang="tr-TR" sz="1400" b="0" i="0">
                          <a:solidFill>
                            <a:srgbClr val="262626"/>
                          </a:solidFill>
                          <a:latin typeface="Calibri"/>
                        </a:rPr>
                        <a:t>Kapsayıcılık ve entegrasyon</a:t>
                      </a:r>
                    </a:p>
                  </a:txBody>
                  <a:tcPr marL="54864" marR="54864" marT="18288" marB="18288" anchor="ctr">
                    <a:solidFill>
                      <a:srgbClr val="FFFFFF"/>
                    </a:solidFill>
                  </a:tcPr>
                </a:tc>
                <a:tc>
                  <a:txBody>
                    <a:bodyPr wrap="square"/>
                    <a:lstStyle/>
                    <a:p>
                      <a:pPr algn="l">
                        <a:spcBef>
                          <a:spcPts val="0"/>
                        </a:spcBef>
                        <a:spcAft>
                          <a:spcPts val="0"/>
                        </a:spcAft>
                      </a:pPr>
                      <a:r>
                        <a:rPr lang="tr-TR" sz="1400" b="0" i="0">
                          <a:solidFill>
                            <a:srgbClr val="262626"/>
                          </a:solidFill>
                          <a:latin typeface="Calibri"/>
                        </a:rPr>
                        <a:t>Bodrum'da kaymakamlık, belediye, il AFAD ve yerel paydaşlar; İstanbul'da haritalar halkla paylaşıldı</a:t>
                      </a:r>
                    </a:p>
                  </a:txBody>
                  <a:tcPr marL="54864" marR="54864" marT="18288" marB="18288" anchor="ctr">
                    <a:solidFill>
                      <a:srgbClr val="FFFFFF"/>
                    </a:solidFill>
                  </a:tcPr>
                </a:tc>
                <a:tc>
                  <a:txBody>
                    <a:bodyPr wrap="square"/>
                    <a:lstStyle/>
                    <a:p>
                      <a:pPr algn="l">
                        <a:spcBef>
                          <a:spcPts val="0"/>
                        </a:spcBef>
                        <a:spcAft>
                          <a:spcPts val="0"/>
                        </a:spcAft>
                      </a:pPr>
                      <a:r>
                        <a:rPr lang="tr-TR" sz="1400" b="0" i="0">
                          <a:solidFill>
                            <a:srgbClr val="262626"/>
                          </a:solidFill>
                          <a:latin typeface="Calibri"/>
                        </a:rPr>
                        <a:t>baskın yükseklikleri her yere konuldu; hasarlı binalar, sergi ve müzelerle farkındalık</a:t>
                      </a:r>
                    </a:p>
                  </a:txBody>
                  <a:tcPr marL="54864" marR="54864" marT="18288" marB="18288" anchor="ctr">
                    <a:solidFill>
                      <a:srgbClr val="FFFFFF"/>
                    </a:solidFill>
                  </a:tcPr>
                </a:tc>
              </a:tr>
              <a:tr h="530352">
                <a:tc>
                  <a:txBody>
                    <a:bodyPr wrap="square"/>
                    <a:lstStyle/>
                    <a:p>
                      <a:pPr algn="l">
                        <a:spcBef>
                          <a:spcPts val="0"/>
                        </a:spcBef>
                        <a:spcAft>
                          <a:spcPts val="0"/>
                        </a:spcAft>
                      </a:pPr>
                      <a:r>
                        <a:rPr lang="tr-TR" sz="1400" b="0" i="0">
                          <a:solidFill>
                            <a:srgbClr val="262626"/>
                          </a:solidFill>
                          <a:latin typeface="Calibri"/>
                        </a:rPr>
                        <a:t>Kaynaklara sahip olma</a:t>
                      </a:r>
                    </a:p>
                  </a:txBody>
                  <a:tcPr marL="54864" marR="54864" marT="18288" marB="18288" anchor="ctr">
                    <a:solidFill>
                      <a:srgbClr val="E3F1E4"/>
                    </a:solidFill>
                  </a:tcPr>
                </a:tc>
                <a:tc>
                  <a:txBody>
                    <a:bodyPr wrap="square"/>
                    <a:lstStyle/>
                    <a:p>
                      <a:pPr algn="l">
                        <a:spcBef>
                          <a:spcPts val="0"/>
                        </a:spcBef>
                        <a:spcAft>
                          <a:spcPts val="0"/>
                        </a:spcAft>
                      </a:pPr>
                      <a:r>
                        <a:rPr lang="tr-TR" sz="1400" b="0" i="0">
                          <a:solidFill>
                            <a:srgbClr val="262626"/>
                          </a:solidFill>
                          <a:latin typeface="Calibri"/>
                        </a:rPr>
                        <a:t>metinde doğrudan örnek yok *</a:t>
                      </a:r>
                    </a:p>
                  </a:txBody>
                  <a:tcPr marL="54864" marR="54864" marT="18288" marB="18288" anchor="ctr">
                    <a:solidFill>
                      <a:srgbClr val="E3F1E4"/>
                    </a:solidFill>
                  </a:tcPr>
                </a:tc>
                <a:tc>
                  <a:txBody>
                    <a:bodyPr wrap="square"/>
                    <a:lstStyle/>
                    <a:p>
                      <a:pPr algn="l">
                        <a:spcBef>
                          <a:spcPts val="0"/>
                        </a:spcBef>
                        <a:spcAft>
                          <a:spcPts val="0"/>
                        </a:spcAft>
                      </a:pPr>
                      <a:r>
                        <a:rPr lang="tr-TR" sz="1400" b="0" i="0">
                          <a:solidFill>
                            <a:srgbClr val="262626"/>
                          </a:solidFill>
                          <a:latin typeface="Calibri"/>
                        </a:rPr>
                        <a:t>metinde doğrudan örnek yok *</a:t>
                      </a:r>
                    </a:p>
                  </a:txBody>
                  <a:tcPr marL="54864" marR="54864" marT="18288" marB="18288" anchor="ctr">
                    <a:solidFill>
                      <a:srgbClr val="E3F1E4"/>
                    </a:solidFill>
                  </a:tcPr>
                </a:tc>
              </a:tr>
            </a:tbl>
          </a:graphicData>
        </a:graphic>
      </p:graphicFrame>
      <p:sp>
        <p:nvSpPr>
          <p:cNvPr id="8" name="TextBox 7"/>
          <p:cNvSpPr txBox="1"/>
          <p:nvPr/>
        </p:nvSpPr>
        <p:spPr>
          <a:xfrm>
            <a:off x="502920" y="5888735"/>
            <a:ext cx="11185855" cy="365760"/>
          </a:xfrm>
          <a:prstGeom prst="rect">
            <a:avLst/>
          </a:prstGeom>
          <a:noFill/>
        </p:spPr>
        <p:txBody>
          <a:bodyPr wrap="square" anchor="t" lIns="73152" rIns="73152" tIns="36576" bIns="36576">
            <a:noAutofit/>
          </a:bodyPr>
          <a:lstStyle/>
          <a:p>
            <a:pPr algn="l">
              <a:spcBef>
                <a:spcPts val="0"/>
              </a:spcBef>
              <a:spcAft>
                <a:spcPts val="0"/>
              </a:spcAft>
            </a:pPr>
            <a:r>
              <a:rPr lang="tr-TR" sz="1500" b="0" i="0">
                <a:solidFill>
                  <a:srgbClr val="767676"/>
                </a:solidFill>
                <a:latin typeface="Calibri"/>
              </a:rPr>
              <a:t>* metinde doğrudan örnek yok — fark etmek de doğru cevaptır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180-183</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89 / 254</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Tanılayıcı dallanmış ağaç</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BİREYSEL · 4 dk</a:t>
            </a:r>
          </a:p>
        </p:txBody>
      </p:sp>
      <p:graphicFrame>
        <p:nvGraphicFramePr>
          <p:cNvPr id="6" name="Table 5"/>
          <p:cNvGraphicFramePr>
            <a:graphicFrameLocks noGrp="1"/>
          </p:cNvGraphicFramePr>
          <p:nvPr/>
        </p:nvGraphicFramePr>
        <p:xfrm>
          <a:off x="502920" y="1216152"/>
          <a:ext cx="7223760" cy="4974336"/>
        </p:xfrm>
        <a:graphic>
          <a:graphicData uri="http://schemas.openxmlformats.org/drawingml/2006/table">
            <a:tbl>
              <a:tblPr firstRow="1" bandRow="1">
                <a:tableStyleId>{5C22544A-7EE6-4342-B048-85BDC9FD1C3A}</a:tableStyleId>
              </a:tblPr>
              <a:tblGrid>
                <a:gridCol w="411480"/>
                <a:gridCol w="6172200"/>
                <a:gridCol w="640080"/>
              </a:tblGrid>
              <a:tr h="365760">
                <a:tc>
                  <a:txBody>
                    <a:bodyPr wrap="square"/>
                    <a:lstStyle/>
                    <a:p>
                      <a:pPr algn="ctr">
                        <a:spcBef>
                          <a:spcPts val="0"/>
                        </a:spcBef>
                        <a:spcAft>
                          <a:spcPts val="0"/>
                        </a:spcAft>
                      </a:pPr>
                    </a:p>
                  </a:txBody>
                  <a:tcPr marL="54864" marR="54864" marT="18288" marB="18288" anchor="ctr">
                    <a:solidFill>
                      <a:srgbClr val="2C6E8F"/>
                    </a:solidFill>
                  </a:tcPr>
                </a:tc>
                <a:tc>
                  <a:txBody>
                    <a:bodyPr wrap="square"/>
                    <a:lstStyle/>
                    <a:p>
                      <a:pPr algn="ctr">
                        <a:spcBef>
                          <a:spcPts val="0"/>
                        </a:spcBef>
                        <a:spcAft>
                          <a:spcPts val="0"/>
                        </a:spcAft>
                      </a:pPr>
                      <a:r>
                        <a:rPr lang="tr-TR" sz="1400" b="1" i="0">
                          <a:solidFill>
                            <a:srgbClr val="FFFFFF"/>
                          </a:solidFill>
                          <a:latin typeface="Calibri"/>
                        </a:rPr>
                        <a:t>İfade</a:t>
                      </a:r>
                    </a:p>
                  </a:txBody>
                  <a:tcPr marL="54864" marR="54864" marT="18288" marB="18288" anchor="ctr">
                    <a:solidFill>
                      <a:srgbClr val="2C6E8F"/>
                    </a:solidFill>
                  </a:tcPr>
                </a:tc>
                <a:tc>
                  <a:txBody>
                    <a:bodyPr wrap="square"/>
                    <a:lstStyle/>
                    <a:p>
                      <a:pPr algn="ctr">
                        <a:spcBef>
                          <a:spcPts val="0"/>
                        </a:spcBef>
                        <a:spcAft>
                          <a:spcPts val="0"/>
                        </a:spcAft>
                      </a:pPr>
                    </a:p>
                  </a:txBody>
                  <a:tcPr marL="54864" marR="54864" marT="18288" marB="18288" anchor="ctr">
                    <a:solidFill>
                      <a:srgbClr val="2C6E8F"/>
                    </a:solidFill>
                  </a:tcPr>
                </a:tc>
              </a:tr>
              <a:tr h="658368">
                <a:tc>
                  <a:txBody>
                    <a:bodyPr wrap="square"/>
                    <a:lstStyle/>
                    <a:p>
                      <a:pPr algn="ctr">
                        <a:spcBef>
                          <a:spcPts val="0"/>
                        </a:spcBef>
                        <a:spcAft>
                          <a:spcPts val="0"/>
                        </a:spcAft>
                      </a:pPr>
                      <a:r>
                        <a:rPr lang="tr-TR" sz="13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300" b="0" i="0">
                          <a:solidFill>
                            <a:srgbClr val="262626"/>
                          </a:solidFill>
                          <a:latin typeface="Calibri"/>
                        </a:rPr>
                        <a:t>Kentsel direnç kavramı afete karşı yapısal dayanıklılığı ve hasar almamayı içerir.</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D / Y</a:t>
                      </a:r>
                    </a:p>
                  </a:txBody>
                  <a:tcPr marL="54864" marR="54864" marT="18288" marB="18288" anchor="ctr">
                    <a:solidFill>
                      <a:srgbClr val="FFFFFF"/>
                    </a:solidFill>
                  </a:tcPr>
                </a:tc>
              </a:tr>
              <a:tr h="658368">
                <a:tc>
                  <a:txBody>
                    <a:bodyPr wrap="square"/>
                    <a:lstStyle/>
                    <a:p>
                      <a:pPr algn="ctr">
                        <a:spcBef>
                          <a:spcPts val="0"/>
                        </a:spcBef>
                        <a:spcAft>
                          <a:spcPts val="0"/>
                        </a:spcAft>
                      </a:pPr>
                      <a:r>
                        <a:rPr lang="tr-TR" sz="1300" b="0" i="0">
                          <a:solidFill>
                            <a:srgbClr val="262626"/>
                          </a:solidFill>
                          <a:latin typeface="Calibri"/>
                        </a:rPr>
                        <a:t>2</a:t>
                      </a:r>
                    </a:p>
                  </a:txBody>
                  <a:tcPr marL="54864" marR="54864" marT="18288" marB="18288" anchor="ctr">
                    <a:solidFill>
                      <a:srgbClr val="F0F0F0"/>
                    </a:solidFill>
                  </a:tcPr>
                </a:tc>
                <a:tc>
                  <a:txBody>
                    <a:bodyPr wrap="square"/>
                    <a:lstStyle/>
                    <a:p>
                      <a:pPr algn="l">
                        <a:spcBef>
                          <a:spcPts val="0"/>
                        </a:spcBef>
                        <a:spcAft>
                          <a:spcPts val="0"/>
                        </a:spcAft>
                      </a:pPr>
                      <a:r>
                        <a:rPr lang="tr-TR" sz="1300" b="0" i="0">
                          <a:solidFill>
                            <a:srgbClr val="262626"/>
                          </a:solidFill>
                          <a:latin typeface="Calibri"/>
                        </a:rPr>
                        <a:t>Sağlamlık, bir yapının şok ve stres karşısında işlevini sürdürme gücüdür.</a:t>
                      </a:r>
                    </a:p>
                  </a:txBody>
                  <a:tcPr marL="54864" marR="54864" marT="18288" marB="18288" anchor="ctr">
                    <a:solidFill>
                      <a:srgbClr val="F0F0F0"/>
                    </a:solidFill>
                  </a:tcPr>
                </a:tc>
                <a:tc>
                  <a:txBody>
                    <a:bodyPr wrap="square"/>
                    <a:lstStyle/>
                    <a:p>
                      <a:pPr algn="ctr">
                        <a:spcBef>
                          <a:spcPts val="0"/>
                        </a:spcBef>
                        <a:spcAft>
                          <a:spcPts val="0"/>
                        </a:spcAft>
                      </a:pPr>
                      <a:r>
                        <a:rPr lang="tr-TR" sz="1300" b="0" i="0">
                          <a:solidFill>
                            <a:srgbClr val="262626"/>
                          </a:solidFill>
                          <a:latin typeface="Calibri"/>
                        </a:rPr>
                        <a:t>D / Y</a:t>
                      </a:r>
                    </a:p>
                  </a:txBody>
                  <a:tcPr marL="54864" marR="54864" marT="18288" marB="18288" anchor="ctr">
                    <a:solidFill>
                      <a:srgbClr val="F0F0F0"/>
                    </a:solidFill>
                  </a:tcPr>
                </a:tc>
              </a:tr>
              <a:tr h="658368">
                <a:tc>
                  <a:txBody>
                    <a:bodyPr wrap="square"/>
                    <a:lstStyle/>
                    <a:p>
                      <a:pPr algn="ctr">
                        <a:spcBef>
                          <a:spcPts val="0"/>
                        </a:spcBef>
                        <a:spcAft>
                          <a:spcPts val="0"/>
                        </a:spcAft>
                      </a:pPr>
                      <a:r>
                        <a:rPr lang="tr-TR" sz="13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1300" b="0" i="0">
                          <a:solidFill>
                            <a:srgbClr val="262626"/>
                          </a:solidFill>
                          <a:latin typeface="Calibri"/>
                        </a:rPr>
                        <a:t>Esneklik, kurumların ve toplumun yaşanan olay karşısında değişime hazırlanma ve bu değişime hızla yanıt verme kapasitesidir.</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D / Y</a:t>
                      </a:r>
                    </a:p>
                  </a:txBody>
                  <a:tcPr marL="54864" marR="54864" marT="18288" marB="18288" anchor="ctr">
                    <a:solidFill>
                      <a:srgbClr val="FFFFFF"/>
                    </a:solidFill>
                  </a:tcPr>
                </a:tc>
              </a:tr>
              <a:tr h="658368">
                <a:tc>
                  <a:txBody>
                    <a:bodyPr wrap="square"/>
                    <a:lstStyle/>
                    <a:p>
                      <a:pPr algn="ctr">
                        <a:spcBef>
                          <a:spcPts val="0"/>
                        </a:spcBef>
                        <a:spcAft>
                          <a:spcPts val="0"/>
                        </a:spcAft>
                      </a:pPr>
                      <a:r>
                        <a:rPr lang="tr-TR" sz="1300" b="0" i="0">
                          <a:solidFill>
                            <a:srgbClr val="262626"/>
                          </a:solidFill>
                          <a:latin typeface="Calibri"/>
                        </a:rPr>
                        <a:t>4</a:t>
                      </a:r>
                    </a:p>
                  </a:txBody>
                  <a:tcPr marL="54864" marR="54864" marT="18288" marB="18288" anchor="ctr">
                    <a:solidFill>
                      <a:srgbClr val="F0F0F0"/>
                    </a:solidFill>
                  </a:tcPr>
                </a:tc>
                <a:tc>
                  <a:txBody>
                    <a:bodyPr wrap="square"/>
                    <a:lstStyle/>
                    <a:p>
                      <a:pPr algn="l">
                        <a:spcBef>
                          <a:spcPts val="0"/>
                        </a:spcBef>
                        <a:spcAft>
                          <a:spcPts val="0"/>
                        </a:spcAft>
                      </a:pPr>
                      <a:r>
                        <a:rPr lang="tr-TR" sz="1300" b="0" i="0">
                          <a:solidFill>
                            <a:srgbClr val="262626"/>
                          </a:solidFill>
                          <a:latin typeface="Calibri"/>
                        </a:rPr>
                        <a:t>Kaynaklara sahip olma, öngörülemeyen yıkıcı bir afet veya olay karşısında bu durumla başa çıkma noktasında acil durum kaynağının devreye alınmasıdır.</a:t>
                      </a:r>
                    </a:p>
                  </a:txBody>
                  <a:tcPr marL="54864" marR="54864" marT="18288" marB="18288" anchor="ctr">
                    <a:solidFill>
                      <a:srgbClr val="F0F0F0"/>
                    </a:solidFill>
                  </a:tcPr>
                </a:tc>
                <a:tc>
                  <a:txBody>
                    <a:bodyPr wrap="square"/>
                    <a:lstStyle/>
                    <a:p>
                      <a:pPr algn="ctr">
                        <a:spcBef>
                          <a:spcPts val="0"/>
                        </a:spcBef>
                        <a:spcAft>
                          <a:spcPts val="0"/>
                        </a:spcAft>
                      </a:pPr>
                      <a:r>
                        <a:rPr lang="tr-TR" sz="1300" b="0" i="0">
                          <a:solidFill>
                            <a:srgbClr val="262626"/>
                          </a:solidFill>
                          <a:latin typeface="Calibri"/>
                        </a:rPr>
                        <a:t>D / Y</a:t>
                      </a:r>
                    </a:p>
                  </a:txBody>
                  <a:tcPr marL="54864" marR="54864" marT="18288" marB="18288" anchor="ctr">
                    <a:solidFill>
                      <a:srgbClr val="F0F0F0"/>
                    </a:solidFill>
                  </a:tcPr>
                </a:tc>
              </a:tr>
              <a:tr h="658368">
                <a:tc>
                  <a:txBody>
                    <a:bodyPr wrap="square"/>
                    <a:lstStyle/>
                    <a:p>
                      <a:pPr algn="ctr">
                        <a:spcBef>
                          <a:spcPts val="0"/>
                        </a:spcBef>
                        <a:spcAft>
                          <a:spcPts val="0"/>
                        </a:spcAft>
                      </a:pPr>
                      <a:r>
                        <a:rPr lang="tr-TR" sz="13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1300" b="0" i="0">
                          <a:solidFill>
                            <a:srgbClr val="262626"/>
                          </a:solidFill>
                          <a:latin typeface="Calibri"/>
                        </a:rPr>
                        <a:t>Kapsayıcılık ve entegrasyon, toplumun tüm paydaşlarının riskler ve afetler karşısında oluşturulan politikalara aktif katılımı ve uyumudur.</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D / Y</a:t>
                      </a:r>
                    </a:p>
                  </a:txBody>
                  <a:tcPr marL="54864" marR="54864" marT="18288" marB="18288" anchor="ctr">
                    <a:solidFill>
                      <a:srgbClr val="FFFFFF"/>
                    </a:solidFill>
                  </a:tcPr>
                </a:tc>
              </a:tr>
              <a:tr h="658368">
                <a:tc>
                  <a:txBody>
                    <a:bodyPr wrap="square"/>
                    <a:lstStyle/>
                    <a:p>
                      <a:pPr algn="ctr">
                        <a:spcBef>
                          <a:spcPts val="0"/>
                        </a:spcBef>
                        <a:spcAft>
                          <a:spcPts val="0"/>
                        </a:spcAft>
                      </a:pPr>
                      <a:r>
                        <a:rPr lang="tr-TR" sz="1300" b="0" i="0">
                          <a:solidFill>
                            <a:srgbClr val="262626"/>
                          </a:solidFill>
                          <a:latin typeface="Calibri"/>
                        </a:rPr>
                        <a:t>6</a:t>
                      </a:r>
                    </a:p>
                  </a:txBody>
                  <a:tcPr marL="54864" marR="54864" marT="18288" marB="18288" anchor="ctr">
                    <a:solidFill>
                      <a:srgbClr val="F0F0F0"/>
                    </a:solidFill>
                  </a:tcPr>
                </a:tc>
                <a:tc>
                  <a:txBody>
                    <a:bodyPr wrap="square"/>
                    <a:lstStyle/>
                    <a:p>
                      <a:pPr algn="l">
                        <a:spcBef>
                          <a:spcPts val="0"/>
                        </a:spcBef>
                        <a:spcAft>
                          <a:spcPts val="0"/>
                        </a:spcAft>
                      </a:pPr>
                      <a:r>
                        <a:rPr lang="tr-TR" sz="1300" b="0" i="0">
                          <a:solidFill>
                            <a:srgbClr val="262626"/>
                          </a:solidFill>
                          <a:latin typeface="Calibri"/>
                        </a:rPr>
                        <a:t>Yedeklilik, kriz ve afet anında tüm yerel hizmetlerin hızlı bir şekilde eski hâline getirilmesi ve temel hizmetlerin işlevselliğinin yeniden sağlanması için gerekli kaynaklara sahip olunabilmesidir.</a:t>
                      </a:r>
                    </a:p>
                  </a:txBody>
                  <a:tcPr marL="54864" marR="54864" marT="18288" marB="18288" anchor="ctr">
                    <a:solidFill>
                      <a:srgbClr val="F0F0F0"/>
                    </a:solidFill>
                  </a:tcPr>
                </a:tc>
                <a:tc>
                  <a:txBody>
                    <a:bodyPr wrap="square"/>
                    <a:lstStyle/>
                    <a:p>
                      <a:pPr algn="ctr">
                        <a:spcBef>
                          <a:spcPts val="0"/>
                        </a:spcBef>
                        <a:spcAft>
                          <a:spcPts val="0"/>
                        </a:spcAft>
                      </a:pPr>
                      <a:r>
                        <a:rPr lang="tr-TR" sz="1300" b="0" i="0">
                          <a:solidFill>
                            <a:srgbClr val="262626"/>
                          </a:solidFill>
                          <a:latin typeface="Calibri"/>
                        </a:rPr>
                        <a:t>D / Y</a:t>
                      </a:r>
                    </a:p>
                  </a:txBody>
                  <a:tcPr marL="54864" marR="54864" marT="18288" marB="18288" anchor="ctr">
                    <a:solidFill>
                      <a:srgbClr val="F0F0F0"/>
                    </a:solidFill>
                  </a:tcPr>
                </a:tc>
              </a:tr>
              <a:tr h="658368">
                <a:tc>
                  <a:txBody>
                    <a:bodyPr wrap="square"/>
                    <a:lstStyle/>
                    <a:p>
                      <a:pPr algn="ctr">
                        <a:spcBef>
                          <a:spcPts val="0"/>
                        </a:spcBef>
                        <a:spcAft>
                          <a:spcPts val="0"/>
                        </a:spcAft>
                      </a:pPr>
                      <a:r>
                        <a:rPr lang="tr-TR" sz="1300" b="0" i="0">
                          <a:solidFill>
                            <a:srgbClr val="262626"/>
                          </a:solidFill>
                          <a:latin typeface="Calibri"/>
                        </a:rPr>
                        <a:t>7</a:t>
                      </a:r>
                    </a:p>
                  </a:txBody>
                  <a:tcPr marL="54864" marR="54864" marT="18288" marB="18288" anchor="ctr">
                    <a:solidFill>
                      <a:srgbClr val="FFFFFF"/>
                    </a:solidFill>
                  </a:tcPr>
                </a:tc>
                <a:tc>
                  <a:txBody>
                    <a:bodyPr wrap="square"/>
                    <a:lstStyle/>
                    <a:p>
                      <a:pPr algn="l">
                        <a:spcBef>
                          <a:spcPts val="0"/>
                        </a:spcBef>
                        <a:spcAft>
                          <a:spcPts val="0"/>
                        </a:spcAft>
                      </a:pPr>
                      <a:r>
                        <a:rPr lang="tr-TR" sz="1300" b="0" i="0">
                          <a:solidFill>
                            <a:srgbClr val="262626"/>
                          </a:solidFill>
                          <a:latin typeface="Calibri"/>
                        </a:rPr>
                        <a:t>Uyum sağlama, herhangi bir olay karşısında geçmiş alışkanlıkları bir kenara bırakıp olayın gereklerine göre hareket ederek süreci yönetmek, günün teknolojik ve yönetsel yapısına uygun karar vererek sürekli gelişmeyi öncelemektir.</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D / Y</a:t>
                      </a:r>
                    </a:p>
                  </a:txBody>
                  <a:tcPr marL="54864" marR="54864" marT="18288" marB="18288" anchor="ctr">
                    <a:solidFill>
                      <a:srgbClr val="FFFFFF"/>
                    </a:solidFill>
                  </a:tcPr>
                </a:tc>
              </a:tr>
            </a:tbl>
          </a:graphicData>
        </a:graphic>
      </p:graphicFrame>
      <p:cxnSp>
        <p:nvCxnSpPr>
          <p:cNvPr id="7" name="Connector 6"/>
          <p:cNvCxnSpPr/>
          <p:nvPr/>
        </p:nvCxnSpPr>
        <p:spPr>
          <a:xfrm flipH="1">
            <a:off x="8888653" y="1673352"/>
            <a:ext cx="933374" cy="807872"/>
          </a:xfrm>
          <a:prstGeom prst="line">
            <a:avLst/>
          </a:prstGeom>
          <a:ln w="25400">
            <a:solidFill>
              <a:srgbClr val="D9D9D9"/>
            </a:solidFill>
          </a:ln>
        </p:spPr>
      </p:cxnSp>
      <p:sp>
        <p:nvSpPr>
          <p:cNvPr id="8" name="TextBox 7"/>
          <p:cNvSpPr txBox="1"/>
          <p:nvPr/>
        </p:nvSpPr>
        <p:spPr>
          <a:xfrm>
            <a:off x="9172460" y="1912696"/>
            <a:ext cx="365760" cy="329184"/>
          </a:xfrm>
          <a:prstGeom prst="rect">
            <a:avLst/>
          </a:prstGeom>
          <a:noFill/>
        </p:spPr>
        <p:txBody>
          <a:bodyPr wrap="square" anchor="t" lIns="73152" rIns="73152" tIns="36576" bIns="36576">
            <a:noAutofit/>
          </a:bodyPr>
          <a:lstStyle/>
          <a:p>
            <a:pPr algn="ctr">
              <a:spcBef>
                <a:spcPts val="0"/>
              </a:spcBef>
              <a:spcAft>
                <a:spcPts val="0"/>
              </a:spcAft>
            </a:pPr>
            <a:r>
              <a:rPr lang="tr-TR" sz="1400" b="1" i="0">
                <a:solidFill>
                  <a:srgbClr val="2E7D32"/>
                </a:solidFill>
                <a:latin typeface="Calibri"/>
              </a:rPr>
              <a:t>D</a:t>
            </a:r>
          </a:p>
        </p:txBody>
      </p:sp>
      <p:cxnSp>
        <p:nvCxnSpPr>
          <p:cNvPr id="9" name="Connector 8"/>
          <p:cNvCxnSpPr/>
          <p:nvPr/>
        </p:nvCxnSpPr>
        <p:spPr>
          <a:xfrm>
            <a:off x="9822027" y="1673352"/>
            <a:ext cx="933374" cy="807872"/>
          </a:xfrm>
          <a:prstGeom prst="line">
            <a:avLst/>
          </a:prstGeom>
          <a:ln w="25400">
            <a:solidFill>
              <a:srgbClr val="D9D9D9"/>
            </a:solidFill>
          </a:ln>
        </p:spPr>
      </p:cxnSp>
      <p:sp>
        <p:nvSpPr>
          <p:cNvPr id="10" name="TextBox 9"/>
          <p:cNvSpPr txBox="1"/>
          <p:nvPr/>
        </p:nvSpPr>
        <p:spPr>
          <a:xfrm>
            <a:off x="10105834" y="1912696"/>
            <a:ext cx="365760" cy="329184"/>
          </a:xfrm>
          <a:prstGeom prst="rect">
            <a:avLst/>
          </a:prstGeom>
          <a:noFill/>
        </p:spPr>
        <p:txBody>
          <a:bodyPr wrap="square" anchor="t" lIns="73152" rIns="73152" tIns="36576" bIns="36576">
            <a:noAutofit/>
          </a:bodyPr>
          <a:lstStyle/>
          <a:p>
            <a:pPr algn="ctr">
              <a:spcBef>
                <a:spcPts val="0"/>
              </a:spcBef>
              <a:spcAft>
                <a:spcPts val="0"/>
              </a:spcAft>
            </a:pPr>
            <a:r>
              <a:rPr lang="tr-TR" sz="1400" b="1" i="0">
                <a:solidFill>
                  <a:srgbClr val="D3373A"/>
                </a:solidFill>
                <a:latin typeface="Calibri"/>
              </a:rPr>
              <a:t>Y</a:t>
            </a:r>
          </a:p>
        </p:txBody>
      </p:sp>
      <p:cxnSp>
        <p:nvCxnSpPr>
          <p:cNvPr id="11" name="Connector 10"/>
          <p:cNvCxnSpPr/>
          <p:nvPr/>
        </p:nvCxnSpPr>
        <p:spPr>
          <a:xfrm flipH="1">
            <a:off x="8421966" y="2938424"/>
            <a:ext cx="466687" cy="855421"/>
          </a:xfrm>
          <a:prstGeom prst="line">
            <a:avLst/>
          </a:prstGeom>
          <a:ln w="25400">
            <a:solidFill>
              <a:srgbClr val="D9D9D9"/>
            </a:solidFill>
          </a:ln>
        </p:spPr>
      </p:cxnSp>
      <p:sp>
        <p:nvSpPr>
          <p:cNvPr id="12" name="TextBox 11"/>
          <p:cNvSpPr txBox="1"/>
          <p:nvPr/>
        </p:nvSpPr>
        <p:spPr>
          <a:xfrm>
            <a:off x="8472430" y="3201543"/>
            <a:ext cx="365760" cy="329184"/>
          </a:xfrm>
          <a:prstGeom prst="rect">
            <a:avLst/>
          </a:prstGeom>
          <a:noFill/>
        </p:spPr>
        <p:txBody>
          <a:bodyPr wrap="square" anchor="t" lIns="73152" rIns="73152" tIns="36576" bIns="36576">
            <a:noAutofit/>
          </a:bodyPr>
          <a:lstStyle/>
          <a:p>
            <a:pPr algn="ctr">
              <a:spcBef>
                <a:spcPts val="0"/>
              </a:spcBef>
              <a:spcAft>
                <a:spcPts val="0"/>
              </a:spcAft>
            </a:pPr>
            <a:r>
              <a:rPr lang="tr-TR" sz="1400" b="1" i="0">
                <a:solidFill>
                  <a:srgbClr val="2E7D32"/>
                </a:solidFill>
                <a:latin typeface="Calibri"/>
              </a:rPr>
              <a:t>D</a:t>
            </a:r>
          </a:p>
        </p:txBody>
      </p:sp>
      <p:cxnSp>
        <p:nvCxnSpPr>
          <p:cNvPr id="13" name="Connector 12"/>
          <p:cNvCxnSpPr/>
          <p:nvPr/>
        </p:nvCxnSpPr>
        <p:spPr>
          <a:xfrm>
            <a:off x="8888653" y="2938424"/>
            <a:ext cx="466687" cy="855421"/>
          </a:xfrm>
          <a:prstGeom prst="line">
            <a:avLst/>
          </a:prstGeom>
          <a:ln w="25400">
            <a:solidFill>
              <a:srgbClr val="D9D9D9"/>
            </a:solidFill>
          </a:ln>
        </p:spPr>
      </p:cxnSp>
      <p:sp>
        <p:nvSpPr>
          <p:cNvPr id="14" name="TextBox 13"/>
          <p:cNvSpPr txBox="1"/>
          <p:nvPr/>
        </p:nvSpPr>
        <p:spPr>
          <a:xfrm>
            <a:off x="8939117" y="3201543"/>
            <a:ext cx="365760" cy="329184"/>
          </a:xfrm>
          <a:prstGeom prst="rect">
            <a:avLst/>
          </a:prstGeom>
          <a:noFill/>
        </p:spPr>
        <p:txBody>
          <a:bodyPr wrap="square" anchor="t" lIns="73152" rIns="73152" tIns="36576" bIns="36576">
            <a:noAutofit/>
          </a:bodyPr>
          <a:lstStyle/>
          <a:p>
            <a:pPr algn="ctr">
              <a:spcBef>
                <a:spcPts val="0"/>
              </a:spcBef>
              <a:spcAft>
                <a:spcPts val="0"/>
              </a:spcAft>
            </a:pPr>
            <a:r>
              <a:rPr lang="tr-TR" sz="1400" b="1" i="0">
                <a:solidFill>
                  <a:srgbClr val="D3373A"/>
                </a:solidFill>
                <a:latin typeface="Calibri"/>
              </a:rPr>
              <a:t>Y</a:t>
            </a:r>
          </a:p>
        </p:txBody>
      </p:sp>
      <p:cxnSp>
        <p:nvCxnSpPr>
          <p:cNvPr id="15" name="Connector 14"/>
          <p:cNvCxnSpPr/>
          <p:nvPr/>
        </p:nvCxnSpPr>
        <p:spPr>
          <a:xfrm flipH="1">
            <a:off x="10288714" y="2938424"/>
            <a:ext cx="466687" cy="855421"/>
          </a:xfrm>
          <a:prstGeom prst="line">
            <a:avLst/>
          </a:prstGeom>
          <a:ln w="25400">
            <a:solidFill>
              <a:srgbClr val="D9D9D9"/>
            </a:solidFill>
          </a:ln>
        </p:spPr>
      </p:cxnSp>
      <p:sp>
        <p:nvSpPr>
          <p:cNvPr id="16" name="TextBox 15"/>
          <p:cNvSpPr txBox="1"/>
          <p:nvPr/>
        </p:nvSpPr>
        <p:spPr>
          <a:xfrm>
            <a:off x="10339177" y="3201543"/>
            <a:ext cx="365760" cy="329184"/>
          </a:xfrm>
          <a:prstGeom prst="rect">
            <a:avLst/>
          </a:prstGeom>
          <a:noFill/>
        </p:spPr>
        <p:txBody>
          <a:bodyPr wrap="square" anchor="t" lIns="73152" rIns="73152" tIns="36576" bIns="36576">
            <a:noAutofit/>
          </a:bodyPr>
          <a:lstStyle/>
          <a:p>
            <a:pPr algn="ctr">
              <a:spcBef>
                <a:spcPts val="0"/>
              </a:spcBef>
              <a:spcAft>
                <a:spcPts val="0"/>
              </a:spcAft>
            </a:pPr>
            <a:r>
              <a:rPr lang="tr-TR" sz="1400" b="1" i="0">
                <a:solidFill>
                  <a:srgbClr val="2E7D32"/>
                </a:solidFill>
                <a:latin typeface="Calibri"/>
              </a:rPr>
              <a:t>D</a:t>
            </a:r>
          </a:p>
        </p:txBody>
      </p:sp>
      <p:cxnSp>
        <p:nvCxnSpPr>
          <p:cNvPr id="17" name="Connector 16"/>
          <p:cNvCxnSpPr/>
          <p:nvPr/>
        </p:nvCxnSpPr>
        <p:spPr>
          <a:xfrm>
            <a:off x="10755401" y="2938424"/>
            <a:ext cx="466687" cy="855421"/>
          </a:xfrm>
          <a:prstGeom prst="line">
            <a:avLst/>
          </a:prstGeom>
          <a:ln w="25400">
            <a:solidFill>
              <a:srgbClr val="D9D9D9"/>
            </a:solidFill>
          </a:ln>
        </p:spPr>
      </p:cxnSp>
      <p:sp>
        <p:nvSpPr>
          <p:cNvPr id="18" name="TextBox 17"/>
          <p:cNvSpPr txBox="1"/>
          <p:nvPr/>
        </p:nvSpPr>
        <p:spPr>
          <a:xfrm>
            <a:off x="10805864" y="3201543"/>
            <a:ext cx="365760" cy="329184"/>
          </a:xfrm>
          <a:prstGeom prst="rect">
            <a:avLst/>
          </a:prstGeom>
          <a:noFill/>
        </p:spPr>
        <p:txBody>
          <a:bodyPr wrap="square" anchor="t" lIns="73152" rIns="73152" tIns="36576" bIns="36576">
            <a:noAutofit/>
          </a:bodyPr>
          <a:lstStyle/>
          <a:p>
            <a:pPr algn="ctr">
              <a:spcBef>
                <a:spcPts val="0"/>
              </a:spcBef>
              <a:spcAft>
                <a:spcPts val="0"/>
              </a:spcAft>
            </a:pPr>
            <a:r>
              <a:rPr lang="tr-TR" sz="1400" b="1" i="0">
                <a:solidFill>
                  <a:srgbClr val="D3373A"/>
                </a:solidFill>
                <a:latin typeface="Calibri"/>
              </a:rPr>
              <a:t>Y</a:t>
            </a:r>
          </a:p>
        </p:txBody>
      </p:sp>
      <p:cxnSp>
        <p:nvCxnSpPr>
          <p:cNvPr id="19" name="Connector 18"/>
          <p:cNvCxnSpPr/>
          <p:nvPr/>
        </p:nvCxnSpPr>
        <p:spPr>
          <a:xfrm flipH="1">
            <a:off x="8188623" y="4251045"/>
            <a:ext cx="233343" cy="988467"/>
          </a:xfrm>
          <a:prstGeom prst="line">
            <a:avLst/>
          </a:prstGeom>
          <a:ln w="19050">
            <a:solidFill>
              <a:srgbClr val="D9D9D9"/>
            </a:solidFill>
          </a:ln>
        </p:spPr>
      </p:cxnSp>
      <p:sp>
        <p:nvSpPr>
          <p:cNvPr id="20" name="TextBox 19"/>
          <p:cNvSpPr txBox="1"/>
          <p:nvPr/>
        </p:nvSpPr>
        <p:spPr>
          <a:xfrm>
            <a:off x="8149847"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2E7D32"/>
                </a:solidFill>
                <a:latin typeface="Calibri"/>
              </a:rPr>
              <a:t>D</a:t>
            </a:r>
          </a:p>
        </p:txBody>
      </p:sp>
      <p:cxnSp>
        <p:nvCxnSpPr>
          <p:cNvPr id="21" name="Connector 20"/>
          <p:cNvCxnSpPr/>
          <p:nvPr/>
        </p:nvCxnSpPr>
        <p:spPr>
          <a:xfrm>
            <a:off x="8421966" y="4251045"/>
            <a:ext cx="233344" cy="988467"/>
          </a:xfrm>
          <a:prstGeom prst="line">
            <a:avLst/>
          </a:prstGeom>
          <a:ln w="19050">
            <a:solidFill>
              <a:srgbClr val="D9D9D9"/>
            </a:solidFill>
          </a:ln>
        </p:spPr>
      </p:cxnSp>
      <p:sp>
        <p:nvSpPr>
          <p:cNvPr id="22" name="TextBox 21"/>
          <p:cNvSpPr txBox="1"/>
          <p:nvPr/>
        </p:nvSpPr>
        <p:spPr>
          <a:xfrm>
            <a:off x="8383190"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D3373A"/>
                </a:solidFill>
                <a:latin typeface="Calibri"/>
              </a:rPr>
              <a:t>Y</a:t>
            </a:r>
          </a:p>
        </p:txBody>
      </p:sp>
      <p:cxnSp>
        <p:nvCxnSpPr>
          <p:cNvPr id="23" name="Connector 22"/>
          <p:cNvCxnSpPr/>
          <p:nvPr/>
        </p:nvCxnSpPr>
        <p:spPr>
          <a:xfrm flipH="1">
            <a:off x="9121997" y="4251045"/>
            <a:ext cx="233343" cy="988467"/>
          </a:xfrm>
          <a:prstGeom prst="line">
            <a:avLst/>
          </a:prstGeom>
          <a:ln w="19050">
            <a:solidFill>
              <a:srgbClr val="D9D9D9"/>
            </a:solidFill>
          </a:ln>
        </p:spPr>
      </p:cxnSp>
      <p:sp>
        <p:nvSpPr>
          <p:cNvPr id="24" name="TextBox 23"/>
          <p:cNvSpPr txBox="1"/>
          <p:nvPr/>
        </p:nvSpPr>
        <p:spPr>
          <a:xfrm>
            <a:off x="9083220"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2E7D32"/>
                </a:solidFill>
                <a:latin typeface="Calibri"/>
              </a:rPr>
              <a:t>D</a:t>
            </a:r>
          </a:p>
        </p:txBody>
      </p:sp>
      <p:cxnSp>
        <p:nvCxnSpPr>
          <p:cNvPr id="25" name="Connector 24"/>
          <p:cNvCxnSpPr/>
          <p:nvPr/>
        </p:nvCxnSpPr>
        <p:spPr>
          <a:xfrm>
            <a:off x="9355340" y="4251045"/>
            <a:ext cx="233344" cy="988467"/>
          </a:xfrm>
          <a:prstGeom prst="line">
            <a:avLst/>
          </a:prstGeom>
          <a:ln w="19050">
            <a:solidFill>
              <a:srgbClr val="D9D9D9"/>
            </a:solidFill>
          </a:ln>
        </p:spPr>
      </p:cxnSp>
      <p:sp>
        <p:nvSpPr>
          <p:cNvPr id="26" name="TextBox 25"/>
          <p:cNvSpPr txBox="1"/>
          <p:nvPr/>
        </p:nvSpPr>
        <p:spPr>
          <a:xfrm>
            <a:off x="9316564"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D3373A"/>
                </a:solidFill>
                <a:latin typeface="Calibri"/>
              </a:rPr>
              <a:t>Y</a:t>
            </a:r>
          </a:p>
        </p:txBody>
      </p:sp>
      <p:cxnSp>
        <p:nvCxnSpPr>
          <p:cNvPr id="27" name="Connector 26"/>
          <p:cNvCxnSpPr/>
          <p:nvPr/>
        </p:nvCxnSpPr>
        <p:spPr>
          <a:xfrm flipH="1">
            <a:off x="10055370" y="4251045"/>
            <a:ext cx="233344" cy="988467"/>
          </a:xfrm>
          <a:prstGeom prst="line">
            <a:avLst/>
          </a:prstGeom>
          <a:ln w="19050">
            <a:solidFill>
              <a:srgbClr val="D9D9D9"/>
            </a:solidFill>
          </a:ln>
        </p:spPr>
      </p:cxnSp>
      <p:sp>
        <p:nvSpPr>
          <p:cNvPr id="28" name="TextBox 27"/>
          <p:cNvSpPr txBox="1"/>
          <p:nvPr/>
        </p:nvSpPr>
        <p:spPr>
          <a:xfrm>
            <a:off x="10016594"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2E7D32"/>
                </a:solidFill>
                <a:latin typeface="Calibri"/>
              </a:rPr>
              <a:t>D</a:t>
            </a:r>
          </a:p>
        </p:txBody>
      </p:sp>
      <p:cxnSp>
        <p:nvCxnSpPr>
          <p:cNvPr id="29" name="Connector 28"/>
          <p:cNvCxnSpPr/>
          <p:nvPr/>
        </p:nvCxnSpPr>
        <p:spPr>
          <a:xfrm>
            <a:off x="10288714" y="4251045"/>
            <a:ext cx="233343" cy="988467"/>
          </a:xfrm>
          <a:prstGeom prst="line">
            <a:avLst/>
          </a:prstGeom>
          <a:ln w="19050">
            <a:solidFill>
              <a:srgbClr val="D9D9D9"/>
            </a:solidFill>
          </a:ln>
        </p:spPr>
      </p:cxnSp>
      <p:sp>
        <p:nvSpPr>
          <p:cNvPr id="30" name="TextBox 29"/>
          <p:cNvSpPr txBox="1"/>
          <p:nvPr/>
        </p:nvSpPr>
        <p:spPr>
          <a:xfrm>
            <a:off x="10249938"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D3373A"/>
                </a:solidFill>
                <a:latin typeface="Calibri"/>
              </a:rPr>
              <a:t>Y</a:t>
            </a:r>
          </a:p>
        </p:txBody>
      </p:sp>
      <p:cxnSp>
        <p:nvCxnSpPr>
          <p:cNvPr id="31" name="Connector 30"/>
          <p:cNvCxnSpPr/>
          <p:nvPr/>
        </p:nvCxnSpPr>
        <p:spPr>
          <a:xfrm flipH="1">
            <a:off x="10988744" y="4251045"/>
            <a:ext cx="233344" cy="988467"/>
          </a:xfrm>
          <a:prstGeom prst="line">
            <a:avLst/>
          </a:prstGeom>
          <a:ln w="19050">
            <a:solidFill>
              <a:srgbClr val="D9D9D9"/>
            </a:solidFill>
          </a:ln>
        </p:spPr>
      </p:cxnSp>
      <p:sp>
        <p:nvSpPr>
          <p:cNvPr id="32" name="TextBox 31"/>
          <p:cNvSpPr txBox="1"/>
          <p:nvPr/>
        </p:nvSpPr>
        <p:spPr>
          <a:xfrm>
            <a:off x="10949968"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2E7D32"/>
                </a:solidFill>
                <a:latin typeface="Calibri"/>
              </a:rPr>
              <a:t>D</a:t>
            </a:r>
          </a:p>
        </p:txBody>
      </p:sp>
      <p:cxnSp>
        <p:nvCxnSpPr>
          <p:cNvPr id="33" name="Connector 32"/>
          <p:cNvCxnSpPr/>
          <p:nvPr/>
        </p:nvCxnSpPr>
        <p:spPr>
          <a:xfrm>
            <a:off x="11222088" y="4251045"/>
            <a:ext cx="233343" cy="988467"/>
          </a:xfrm>
          <a:prstGeom prst="line">
            <a:avLst/>
          </a:prstGeom>
          <a:ln w="19050">
            <a:solidFill>
              <a:srgbClr val="D9D9D9"/>
            </a:solidFill>
          </a:ln>
        </p:spPr>
      </p:cxnSp>
      <p:sp>
        <p:nvSpPr>
          <p:cNvPr id="34" name="TextBox 33"/>
          <p:cNvSpPr txBox="1"/>
          <p:nvPr/>
        </p:nvSpPr>
        <p:spPr>
          <a:xfrm>
            <a:off x="11183311"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D3373A"/>
                </a:solidFill>
                <a:latin typeface="Calibri"/>
              </a:rPr>
              <a:t>Y</a:t>
            </a:r>
          </a:p>
        </p:txBody>
      </p:sp>
      <p:sp>
        <p:nvSpPr>
          <p:cNvPr id="35" name="Oval 34"/>
          <p:cNvSpPr/>
          <p:nvPr/>
        </p:nvSpPr>
        <p:spPr>
          <a:xfrm>
            <a:off x="9593427" y="1216152"/>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1</a:t>
            </a:r>
          </a:p>
        </p:txBody>
      </p:sp>
      <p:sp>
        <p:nvSpPr>
          <p:cNvPr id="36" name="Oval 35"/>
          <p:cNvSpPr/>
          <p:nvPr/>
        </p:nvSpPr>
        <p:spPr>
          <a:xfrm>
            <a:off x="8660053" y="2481224"/>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2</a:t>
            </a:r>
          </a:p>
        </p:txBody>
      </p:sp>
      <p:sp>
        <p:nvSpPr>
          <p:cNvPr id="37" name="Oval 36"/>
          <p:cNvSpPr/>
          <p:nvPr/>
        </p:nvSpPr>
        <p:spPr>
          <a:xfrm>
            <a:off x="10526801" y="2481224"/>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3</a:t>
            </a:r>
          </a:p>
        </p:txBody>
      </p:sp>
      <p:sp>
        <p:nvSpPr>
          <p:cNvPr id="38" name="Oval 37"/>
          <p:cNvSpPr/>
          <p:nvPr/>
        </p:nvSpPr>
        <p:spPr>
          <a:xfrm>
            <a:off x="8193366" y="3793845"/>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4</a:t>
            </a:r>
          </a:p>
        </p:txBody>
      </p:sp>
      <p:sp>
        <p:nvSpPr>
          <p:cNvPr id="39" name="Oval 38"/>
          <p:cNvSpPr/>
          <p:nvPr/>
        </p:nvSpPr>
        <p:spPr>
          <a:xfrm>
            <a:off x="9126740" y="3793845"/>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5</a:t>
            </a:r>
          </a:p>
        </p:txBody>
      </p:sp>
      <p:sp>
        <p:nvSpPr>
          <p:cNvPr id="40" name="Oval 39"/>
          <p:cNvSpPr/>
          <p:nvPr/>
        </p:nvSpPr>
        <p:spPr>
          <a:xfrm>
            <a:off x="10060114" y="3793845"/>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6</a:t>
            </a:r>
          </a:p>
        </p:txBody>
      </p:sp>
      <p:sp>
        <p:nvSpPr>
          <p:cNvPr id="41" name="Oval 40"/>
          <p:cNvSpPr/>
          <p:nvPr/>
        </p:nvSpPr>
        <p:spPr>
          <a:xfrm>
            <a:off x="10993488" y="3793845"/>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7</a:t>
            </a:r>
          </a:p>
        </p:txBody>
      </p:sp>
      <p:sp>
        <p:nvSpPr>
          <p:cNvPr id="42" name="Rounded Rectangle 41"/>
          <p:cNvSpPr/>
          <p:nvPr/>
        </p:nvSpPr>
        <p:spPr>
          <a:xfrm>
            <a:off x="7969167" y="5239512"/>
            <a:ext cx="438912" cy="365760"/>
          </a:xfrm>
          <a:prstGeom prst="roundRect">
            <a:avLst>
              <a:gd name="adj" fmla="val 20000"/>
            </a:avLst>
          </a:prstGeom>
          <a:solidFill>
            <a:srgbClr val="F0F0F0"/>
          </a:solidFill>
          <a:ln>
            <a:noFill/>
          </a:ln>
          <a:effectLst/>
        </p:spPr>
        <p:txBody>
          <a:bodyPr rtlCol="0" anchor="ctr" wrap="square" lIns="0" rIns="0" tIns="0" bIns="0">
            <a:noAutofit/>
          </a:bodyPr>
          <a:lstStyle/>
          <a:p>
            <a:pPr algn="ctr">
              <a:spcBef>
                <a:spcPts val="0"/>
              </a:spcBef>
              <a:spcAft>
                <a:spcPts val="0"/>
              </a:spcAft>
            </a:pPr>
            <a:r>
              <a:rPr lang="tr-TR" sz="1300" b="1" i="0">
                <a:solidFill>
                  <a:srgbClr val="262626"/>
                </a:solidFill>
                <a:latin typeface="Calibri"/>
              </a:rPr>
              <a:t>1.</a:t>
            </a:r>
          </a:p>
        </p:txBody>
      </p:sp>
      <p:sp>
        <p:nvSpPr>
          <p:cNvPr id="43" name="Rounded Rectangle 42"/>
          <p:cNvSpPr/>
          <p:nvPr/>
        </p:nvSpPr>
        <p:spPr>
          <a:xfrm>
            <a:off x="8435854" y="5239512"/>
            <a:ext cx="438912" cy="365760"/>
          </a:xfrm>
          <a:prstGeom prst="roundRect">
            <a:avLst>
              <a:gd name="adj" fmla="val 20000"/>
            </a:avLst>
          </a:prstGeom>
          <a:solidFill>
            <a:srgbClr val="F0F0F0"/>
          </a:solidFill>
          <a:ln>
            <a:noFill/>
          </a:ln>
          <a:effectLst/>
        </p:spPr>
        <p:txBody>
          <a:bodyPr rtlCol="0" anchor="ctr" wrap="square" lIns="0" rIns="0" tIns="0" bIns="0">
            <a:noAutofit/>
          </a:bodyPr>
          <a:lstStyle/>
          <a:p>
            <a:pPr algn="ctr">
              <a:spcBef>
                <a:spcPts val="0"/>
              </a:spcBef>
              <a:spcAft>
                <a:spcPts val="0"/>
              </a:spcAft>
            </a:pPr>
            <a:r>
              <a:rPr lang="tr-TR" sz="1300" b="1" i="0">
                <a:solidFill>
                  <a:srgbClr val="262626"/>
                </a:solidFill>
                <a:latin typeface="Calibri"/>
              </a:rPr>
              <a:t>2.</a:t>
            </a:r>
          </a:p>
        </p:txBody>
      </p:sp>
      <p:sp>
        <p:nvSpPr>
          <p:cNvPr id="44" name="Rounded Rectangle 43"/>
          <p:cNvSpPr/>
          <p:nvPr/>
        </p:nvSpPr>
        <p:spPr>
          <a:xfrm>
            <a:off x="8902541" y="5239512"/>
            <a:ext cx="438912" cy="365760"/>
          </a:xfrm>
          <a:prstGeom prst="roundRect">
            <a:avLst>
              <a:gd name="adj" fmla="val 20000"/>
            </a:avLst>
          </a:prstGeom>
          <a:solidFill>
            <a:srgbClr val="F0F0F0"/>
          </a:solidFill>
          <a:ln>
            <a:noFill/>
          </a:ln>
          <a:effectLst/>
        </p:spPr>
        <p:txBody>
          <a:bodyPr rtlCol="0" anchor="ctr" wrap="square" lIns="0" rIns="0" tIns="0" bIns="0">
            <a:noAutofit/>
          </a:bodyPr>
          <a:lstStyle/>
          <a:p>
            <a:pPr algn="ctr">
              <a:spcBef>
                <a:spcPts val="0"/>
              </a:spcBef>
              <a:spcAft>
                <a:spcPts val="0"/>
              </a:spcAft>
            </a:pPr>
            <a:r>
              <a:rPr lang="tr-TR" sz="1300" b="1" i="0">
                <a:solidFill>
                  <a:srgbClr val="262626"/>
                </a:solidFill>
                <a:latin typeface="Calibri"/>
              </a:rPr>
              <a:t>3.</a:t>
            </a:r>
          </a:p>
        </p:txBody>
      </p:sp>
      <p:sp>
        <p:nvSpPr>
          <p:cNvPr id="45" name="Rounded Rectangle 44"/>
          <p:cNvSpPr/>
          <p:nvPr/>
        </p:nvSpPr>
        <p:spPr>
          <a:xfrm>
            <a:off x="9369228" y="5239512"/>
            <a:ext cx="438912" cy="365760"/>
          </a:xfrm>
          <a:prstGeom prst="roundRect">
            <a:avLst>
              <a:gd name="adj" fmla="val 20000"/>
            </a:avLst>
          </a:prstGeom>
          <a:solidFill>
            <a:srgbClr val="F0F0F0"/>
          </a:solidFill>
          <a:ln>
            <a:noFill/>
          </a:ln>
          <a:effectLst/>
        </p:spPr>
        <p:txBody>
          <a:bodyPr rtlCol="0" anchor="ctr" wrap="square" lIns="0" rIns="0" tIns="0" bIns="0">
            <a:noAutofit/>
          </a:bodyPr>
          <a:lstStyle/>
          <a:p>
            <a:pPr algn="ctr">
              <a:spcBef>
                <a:spcPts val="0"/>
              </a:spcBef>
              <a:spcAft>
                <a:spcPts val="0"/>
              </a:spcAft>
            </a:pPr>
            <a:r>
              <a:rPr lang="tr-TR" sz="1300" b="1" i="0">
                <a:solidFill>
                  <a:srgbClr val="262626"/>
                </a:solidFill>
                <a:latin typeface="Calibri"/>
              </a:rPr>
              <a:t>4.</a:t>
            </a:r>
          </a:p>
        </p:txBody>
      </p:sp>
      <p:sp>
        <p:nvSpPr>
          <p:cNvPr id="46" name="Rounded Rectangle 45"/>
          <p:cNvSpPr/>
          <p:nvPr/>
        </p:nvSpPr>
        <p:spPr>
          <a:xfrm>
            <a:off x="9835914" y="5239512"/>
            <a:ext cx="438912" cy="365760"/>
          </a:xfrm>
          <a:prstGeom prst="roundRect">
            <a:avLst>
              <a:gd name="adj" fmla="val 20000"/>
            </a:avLst>
          </a:prstGeom>
          <a:solidFill>
            <a:srgbClr val="F0F0F0"/>
          </a:solidFill>
          <a:ln>
            <a:noFill/>
          </a:ln>
          <a:effectLst/>
        </p:spPr>
        <p:txBody>
          <a:bodyPr rtlCol="0" anchor="ctr" wrap="square" lIns="0" rIns="0" tIns="0" bIns="0">
            <a:noAutofit/>
          </a:bodyPr>
          <a:lstStyle/>
          <a:p>
            <a:pPr algn="ctr">
              <a:spcBef>
                <a:spcPts val="0"/>
              </a:spcBef>
              <a:spcAft>
                <a:spcPts val="0"/>
              </a:spcAft>
            </a:pPr>
            <a:r>
              <a:rPr lang="tr-TR" sz="1300" b="1" i="0">
                <a:solidFill>
                  <a:srgbClr val="262626"/>
                </a:solidFill>
                <a:latin typeface="Calibri"/>
              </a:rPr>
              <a:t>5.</a:t>
            </a:r>
          </a:p>
        </p:txBody>
      </p:sp>
      <p:sp>
        <p:nvSpPr>
          <p:cNvPr id="47" name="Rounded Rectangle 46"/>
          <p:cNvSpPr/>
          <p:nvPr/>
        </p:nvSpPr>
        <p:spPr>
          <a:xfrm>
            <a:off x="10302601" y="5239512"/>
            <a:ext cx="438912" cy="365760"/>
          </a:xfrm>
          <a:prstGeom prst="roundRect">
            <a:avLst>
              <a:gd name="adj" fmla="val 20000"/>
            </a:avLst>
          </a:prstGeom>
          <a:solidFill>
            <a:srgbClr val="F0F0F0"/>
          </a:solidFill>
          <a:ln>
            <a:noFill/>
          </a:ln>
          <a:effectLst/>
        </p:spPr>
        <p:txBody>
          <a:bodyPr rtlCol="0" anchor="ctr" wrap="square" lIns="0" rIns="0" tIns="0" bIns="0">
            <a:noAutofit/>
          </a:bodyPr>
          <a:lstStyle/>
          <a:p>
            <a:pPr algn="ctr">
              <a:spcBef>
                <a:spcPts val="0"/>
              </a:spcBef>
              <a:spcAft>
                <a:spcPts val="0"/>
              </a:spcAft>
            </a:pPr>
            <a:r>
              <a:rPr lang="tr-TR" sz="1300" b="1" i="0">
                <a:solidFill>
                  <a:srgbClr val="262626"/>
                </a:solidFill>
                <a:latin typeface="Calibri"/>
              </a:rPr>
              <a:t>6.</a:t>
            </a:r>
          </a:p>
        </p:txBody>
      </p:sp>
      <p:sp>
        <p:nvSpPr>
          <p:cNvPr id="48" name="Rounded Rectangle 47"/>
          <p:cNvSpPr/>
          <p:nvPr/>
        </p:nvSpPr>
        <p:spPr>
          <a:xfrm>
            <a:off x="10769288" y="5239512"/>
            <a:ext cx="438912" cy="365760"/>
          </a:xfrm>
          <a:prstGeom prst="roundRect">
            <a:avLst>
              <a:gd name="adj" fmla="val 20000"/>
            </a:avLst>
          </a:prstGeom>
          <a:solidFill>
            <a:srgbClr val="F0F0F0"/>
          </a:solidFill>
          <a:ln>
            <a:noFill/>
          </a:ln>
          <a:effectLst/>
        </p:spPr>
        <p:txBody>
          <a:bodyPr rtlCol="0" anchor="ctr" wrap="square" lIns="0" rIns="0" tIns="0" bIns="0">
            <a:noAutofit/>
          </a:bodyPr>
          <a:lstStyle/>
          <a:p>
            <a:pPr algn="ctr">
              <a:spcBef>
                <a:spcPts val="0"/>
              </a:spcBef>
              <a:spcAft>
                <a:spcPts val="0"/>
              </a:spcAft>
            </a:pPr>
            <a:r>
              <a:rPr lang="tr-TR" sz="1300" b="1" i="0">
                <a:solidFill>
                  <a:srgbClr val="262626"/>
                </a:solidFill>
                <a:latin typeface="Calibri"/>
              </a:rPr>
              <a:t>7.</a:t>
            </a:r>
          </a:p>
        </p:txBody>
      </p:sp>
      <p:sp>
        <p:nvSpPr>
          <p:cNvPr id="49" name="Rounded Rectangle 48"/>
          <p:cNvSpPr/>
          <p:nvPr/>
        </p:nvSpPr>
        <p:spPr>
          <a:xfrm>
            <a:off x="11235975" y="5239512"/>
            <a:ext cx="438912" cy="365760"/>
          </a:xfrm>
          <a:prstGeom prst="roundRect">
            <a:avLst>
              <a:gd name="adj" fmla="val 20000"/>
            </a:avLst>
          </a:prstGeom>
          <a:solidFill>
            <a:srgbClr val="F0F0F0"/>
          </a:solidFill>
          <a:ln>
            <a:noFill/>
          </a:ln>
          <a:effectLst/>
        </p:spPr>
        <p:txBody>
          <a:bodyPr rtlCol="0" anchor="ctr" wrap="square" lIns="0" rIns="0" tIns="0" bIns="0">
            <a:noAutofit/>
          </a:bodyPr>
          <a:lstStyle/>
          <a:p>
            <a:pPr algn="ctr">
              <a:spcBef>
                <a:spcPts val="0"/>
              </a:spcBef>
              <a:spcAft>
                <a:spcPts val="0"/>
              </a:spcAft>
            </a:pPr>
            <a:r>
              <a:rPr lang="tr-TR" sz="1300" b="1" i="0">
                <a:solidFill>
                  <a:srgbClr val="262626"/>
                </a:solidFill>
                <a:latin typeface="Calibri"/>
              </a:rPr>
              <a:t>8.</a:t>
            </a:r>
          </a:p>
        </p:txBody>
      </p:sp>
      <p:sp>
        <p:nvSpPr>
          <p:cNvPr id="50" name="TextBox 49"/>
          <p:cNvSpPr txBox="1"/>
          <p:nvPr/>
        </p:nvSpPr>
        <p:spPr>
          <a:xfrm>
            <a:off x="7955280" y="5623560"/>
            <a:ext cx="3733495" cy="274320"/>
          </a:xfrm>
          <a:prstGeom prst="rect">
            <a:avLst/>
          </a:prstGeom>
          <a:noFill/>
        </p:spPr>
        <p:txBody>
          <a:bodyPr wrap="square" anchor="t" lIns="73152" rIns="73152" tIns="36576" bIns="36576">
            <a:noAutofit/>
          </a:bodyPr>
          <a:lstStyle/>
          <a:p>
            <a:pPr algn="ctr">
              <a:spcBef>
                <a:spcPts val="0"/>
              </a:spcBef>
              <a:spcAft>
                <a:spcPts val="0"/>
              </a:spcAft>
            </a:pPr>
            <a:r>
              <a:rPr lang="tr-TR" sz="1100" b="1" i="0">
                <a:solidFill>
                  <a:srgbClr val="767676"/>
                </a:solidFill>
                <a:latin typeface="Calibri"/>
              </a:rPr>
              <a:t>ÇIKIŞLAR</a:t>
            </a:r>
          </a:p>
        </p:txBody>
      </p:sp>
      <p:sp>
        <p:nvSpPr>
          <p:cNvPr id="51" name="TextBox 50"/>
          <p:cNvSpPr txBox="1"/>
          <p:nvPr/>
        </p:nvSpPr>
        <p:spPr>
          <a:xfrm>
            <a:off x="7955280" y="5788152"/>
            <a:ext cx="3733495" cy="457200"/>
          </a:xfrm>
          <a:prstGeom prst="rect">
            <a:avLst/>
          </a:prstGeom>
          <a:noFill/>
        </p:spPr>
        <p:txBody>
          <a:bodyPr wrap="square" anchor="t" lIns="73152" rIns="73152" tIns="36576" bIns="36576">
            <a:noAutofit/>
          </a:bodyPr>
          <a:lstStyle/>
          <a:p>
            <a:pPr algn="ctr">
              <a:spcBef>
                <a:spcPts val="0"/>
              </a:spcBef>
              <a:spcAft>
                <a:spcPts val="0"/>
              </a:spcAft>
            </a:pPr>
            <a:r>
              <a:rPr lang="tr-TR" sz="1600" b="1" i="0">
                <a:solidFill>
                  <a:srgbClr val="2C6E8F"/>
                </a:solidFill>
                <a:latin typeface="Calibri"/>
              </a:rPr>
              <a:t>1'den başla: D mi, Y mi? Dalı izle.</a:t>
            </a:r>
          </a:p>
        </p:txBody>
      </p:sp>
      <p:sp>
        <p:nvSpPr>
          <p:cNvPr id="52" name="TextBox 5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53" name="Rounded Rectangle 5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184</a:t>
            </a:r>
          </a:p>
        </p:txBody>
      </p:sp>
      <p:sp>
        <p:nvSpPr>
          <p:cNvPr id="54" name="TextBox 5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90 / 254</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Tanılayıcı dallanmış ağaç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graphicFrame>
        <p:nvGraphicFramePr>
          <p:cNvPr id="6" name="Table 5"/>
          <p:cNvGraphicFramePr>
            <a:graphicFrameLocks noGrp="1"/>
          </p:cNvGraphicFramePr>
          <p:nvPr/>
        </p:nvGraphicFramePr>
        <p:xfrm>
          <a:off x="502920" y="1216152"/>
          <a:ext cx="7223760" cy="4974336"/>
        </p:xfrm>
        <a:graphic>
          <a:graphicData uri="http://schemas.openxmlformats.org/drawingml/2006/table">
            <a:tbl>
              <a:tblPr firstRow="1" bandRow="1">
                <a:tableStyleId>{5C22544A-7EE6-4342-B048-85BDC9FD1C3A}</a:tableStyleId>
              </a:tblPr>
              <a:tblGrid>
                <a:gridCol w="411480"/>
                <a:gridCol w="6172200"/>
                <a:gridCol w="640080"/>
              </a:tblGrid>
              <a:tr h="365760">
                <a:tc>
                  <a:txBody>
                    <a:bodyPr wrap="square"/>
                    <a:lstStyle/>
                    <a:p>
                      <a:pPr algn="ctr">
                        <a:spcBef>
                          <a:spcPts val="0"/>
                        </a:spcBef>
                        <a:spcAft>
                          <a:spcPts val="0"/>
                        </a:spcAft>
                      </a:pPr>
                    </a:p>
                  </a:txBody>
                  <a:tcPr marL="54864" marR="54864" marT="18288" marB="18288" anchor="ctr">
                    <a:solidFill>
                      <a:srgbClr val="2E7D32"/>
                    </a:solidFill>
                  </a:tcPr>
                </a:tc>
                <a:tc>
                  <a:txBody>
                    <a:bodyPr wrap="square"/>
                    <a:lstStyle/>
                    <a:p>
                      <a:pPr algn="ctr">
                        <a:spcBef>
                          <a:spcPts val="0"/>
                        </a:spcBef>
                        <a:spcAft>
                          <a:spcPts val="0"/>
                        </a:spcAft>
                      </a:pPr>
                      <a:r>
                        <a:rPr lang="tr-TR" sz="1400" b="1" i="0">
                          <a:solidFill>
                            <a:srgbClr val="FFFFFF"/>
                          </a:solidFill>
                          <a:latin typeface="Calibri"/>
                        </a:rPr>
                        <a:t>İfade</a:t>
                      </a:r>
                    </a:p>
                  </a:txBody>
                  <a:tcPr marL="54864" marR="54864" marT="18288" marB="18288" anchor="ctr">
                    <a:solidFill>
                      <a:srgbClr val="2E7D32"/>
                    </a:solidFill>
                  </a:tcPr>
                </a:tc>
                <a:tc>
                  <a:txBody>
                    <a:bodyPr wrap="square"/>
                    <a:lstStyle/>
                    <a:p>
                      <a:pPr algn="ctr">
                        <a:spcBef>
                          <a:spcPts val="0"/>
                        </a:spcBef>
                        <a:spcAft>
                          <a:spcPts val="0"/>
                        </a:spcAft>
                      </a:pPr>
                    </a:p>
                  </a:txBody>
                  <a:tcPr marL="54864" marR="54864" marT="18288" marB="18288" anchor="ctr">
                    <a:solidFill>
                      <a:srgbClr val="2E7D32"/>
                    </a:solidFill>
                  </a:tcPr>
                </a:tc>
              </a:tr>
              <a:tr h="658368">
                <a:tc>
                  <a:txBody>
                    <a:bodyPr wrap="square"/>
                    <a:lstStyle/>
                    <a:p>
                      <a:pPr algn="ctr">
                        <a:spcBef>
                          <a:spcPts val="0"/>
                        </a:spcBef>
                        <a:spcAft>
                          <a:spcPts val="0"/>
                        </a:spcAft>
                      </a:pPr>
                      <a:r>
                        <a:rPr lang="tr-TR" sz="1300" b="0" i="0">
                          <a:solidFill>
                            <a:srgbClr val="262626"/>
                          </a:solidFill>
                          <a:latin typeface="Calibri"/>
                        </a:rPr>
                        <a:t>1</a:t>
                      </a:r>
                    </a:p>
                  </a:txBody>
                  <a:tcPr marL="54864" marR="54864" marT="18288" marB="18288" anchor="ctr">
                    <a:solidFill>
                      <a:srgbClr val="E3F1E4"/>
                    </a:solidFill>
                  </a:tcPr>
                </a:tc>
                <a:tc>
                  <a:txBody>
                    <a:bodyPr wrap="square"/>
                    <a:lstStyle/>
                    <a:p>
                      <a:pPr algn="l">
                        <a:spcBef>
                          <a:spcPts val="0"/>
                        </a:spcBef>
                        <a:spcAft>
                          <a:spcPts val="0"/>
                        </a:spcAft>
                      </a:pPr>
                      <a:r>
                        <a:rPr lang="tr-TR" sz="1300" b="0" i="0">
                          <a:solidFill>
                            <a:srgbClr val="262626"/>
                          </a:solidFill>
                          <a:latin typeface="Calibri"/>
                        </a:rPr>
                        <a:t>Kentsel direnç kavramı afete karşı yapısal dayanıklılığı ve hasar almamayı içerir.</a:t>
                      </a:r>
                    </a:p>
                  </a:txBody>
                  <a:tcPr marL="54864" marR="54864" marT="18288" marB="18288" anchor="ctr">
                    <a:solidFill>
                      <a:srgbClr val="E3F1E4"/>
                    </a:solidFill>
                  </a:tcPr>
                </a:tc>
                <a:tc>
                  <a:txBody>
                    <a:bodyPr wrap="square"/>
                    <a:lstStyle/>
                    <a:p>
                      <a:pPr algn="ctr">
                        <a:spcBef>
                          <a:spcPts val="0"/>
                        </a:spcBef>
                        <a:spcAft>
                          <a:spcPts val="0"/>
                        </a:spcAft>
                      </a:pPr>
                      <a:r>
                        <a:rPr lang="tr-TR" sz="1300" b="0" i="0">
                          <a:solidFill>
                            <a:srgbClr val="262626"/>
                          </a:solidFill>
                          <a:latin typeface="Calibri"/>
                        </a:rPr>
                        <a:t>Y</a:t>
                      </a:r>
                    </a:p>
                  </a:txBody>
                  <a:tcPr marL="54864" marR="54864" marT="18288" marB="18288" anchor="ctr">
                    <a:solidFill>
                      <a:srgbClr val="E3F1E4"/>
                    </a:solidFill>
                  </a:tcPr>
                </a:tc>
              </a:tr>
              <a:tr h="658368">
                <a:tc>
                  <a:txBody>
                    <a:bodyPr wrap="square"/>
                    <a:lstStyle/>
                    <a:p>
                      <a:pPr algn="ctr">
                        <a:spcBef>
                          <a:spcPts val="0"/>
                        </a:spcBef>
                        <a:spcAft>
                          <a:spcPts val="0"/>
                        </a:spcAft>
                      </a:pPr>
                      <a:r>
                        <a:rPr lang="tr-TR" sz="1300" b="0" i="0">
                          <a:solidFill>
                            <a:srgbClr val="262626"/>
                          </a:solidFill>
                          <a:latin typeface="Calibri"/>
                        </a:rPr>
                        <a:t>2</a:t>
                      </a:r>
                    </a:p>
                  </a:txBody>
                  <a:tcPr marL="54864" marR="54864" marT="18288" marB="18288" anchor="ctr">
                    <a:solidFill>
                      <a:srgbClr val="F0F0F0"/>
                    </a:solidFill>
                  </a:tcPr>
                </a:tc>
                <a:tc>
                  <a:txBody>
                    <a:bodyPr wrap="square"/>
                    <a:lstStyle/>
                    <a:p>
                      <a:pPr algn="l">
                        <a:spcBef>
                          <a:spcPts val="0"/>
                        </a:spcBef>
                        <a:spcAft>
                          <a:spcPts val="0"/>
                        </a:spcAft>
                      </a:pPr>
                      <a:r>
                        <a:rPr lang="tr-TR" sz="1300" b="0" i="0">
                          <a:solidFill>
                            <a:srgbClr val="262626"/>
                          </a:solidFill>
                          <a:latin typeface="Calibri"/>
                        </a:rPr>
                        <a:t>Sağlamlık, bir yapının şok ve stres karşısında işlevini sürdürme gücüdür.</a:t>
                      </a:r>
                    </a:p>
                  </a:txBody>
                  <a:tcPr marL="54864" marR="54864" marT="18288" marB="18288" anchor="ctr">
                    <a:solidFill>
                      <a:srgbClr val="F0F0F0"/>
                    </a:solidFill>
                  </a:tcPr>
                </a:tc>
                <a:tc>
                  <a:txBody>
                    <a:bodyPr wrap="square"/>
                    <a:lstStyle/>
                    <a:p>
                      <a:pPr algn="ctr">
                        <a:spcBef>
                          <a:spcPts val="0"/>
                        </a:spcBef>
                        <a:spcAft>
                          <a:spcPts val="0"/>
                        </a:spcAft>
                      </a:pPr>
                      <a:r>
                        <a:rPr lang="tr-TR" sz="1300" b="0" i="0">
                          <a:solidFill>
                            <a:srgbClr val="262626"/>
                          </a:solidFill>
                          <a:latin typeface="Calibri"/>
                        </a:rPr>
                        <a:t>D</a:t>
                      </a:r>
                    </a:p>
                  </a:txBody>
                  <a:tcPr marL="54864" marR="54864" marT="18288" marB="18288" anchor="ctr">
                    <a:solidFill>
                      <a:srgbClr val="F0F0F0"/>
                    </a:solidFill>
                  </a:tcPr>
                </a:tc>
              </a:tr>
              <a:tr h="658368">
                <a:tc>
                  <a:txBody>
                    <a:bodyPr wrap="square"/>
                    <a:lstStyle/>
                    <a:p>
                      <a:pPr algn="ctr">
                        <a:spcBef>
                          <a:spcPts val="0"/>
                        </a:spcBef>
                        <a:spcAft>
                          <a:spcPts val="0"/>
                        </a:spcAft>
                      </a:pPr>
                      <a:r>
                        <a:rPr lang="tr-TR" sz="1300" b="0" i="0">
                          <a:solidFill>
                            <a:srgbClr val="262626"/>
                          </a:solidFill>
                          <a:latin typeface="Calibri"/>
                        </a:rPr>
                        <a:t>3</a:t>
                      </a:r>
                    </a:p>
                  </a:txBody>
                  <a:tcPr marL="54864" marR="54864" marT="18288" marB="18288" anchor="ctr">
                    <a:solidFill>
                      <a:srgbClr val="E3F1E4"/>
                    </a:solidFill>
                  </a:tcPr>
                </a:tc>
                <a:tc>
                  <a:txBody>
                    <a:bodyPr wrap="square"/>
                    <a:lstStyle/>
                    <a:p>
                      <a:pPr algn="l">
                        <a:spcBef>
                          <a:spcPts val="0"/>
                        </a:spcBef>
                        <a:spcAft>
                          <a:spcPts val="0"/>
                        </a:spcAft>
                      </a:pPr>
                      <a:r>
                        <a:rPr lang="tr-TR" sz="1300" b="0" i="0">
                          <a:solidFill>
                            <a:srgbClr val="262626"/>
                          </a:solidFill>
                          <a:latin typeface="Calibri"/>
                        </a:rPr>
                        <a:t>Esneklik, kurumların ve toplumun yaşanan olay karşısında değişime hazırlanma ve bu değişime hızla yanıt verme kapasitesidir.</a:t>
                      </a:r>
                    </a:p>
                  </a:txBody>
                  <a:tcPr marL="54864" marR="54864" marT="18288" marB="18288" anchor="ctr">
                    <a:solidFill>
                      <a:srgbClr val="E3F1E4"/>
                    </a:solidFill>
                  </a:tcPr>
                </a:tc>
                <a:tc>
                  <a:txBody>
                    <a:bodyPr wrap="square"/>
                    <a:lstStyle/>
                    <a:p>
                      <a:pPr algn="ctr">
                        <a:spcBef>
                          <a:spcPts val="0"/>
                        </a:spcBef>
                        <a:spcAft>
                          <a:spcPts val="0"/>
                        </a:spcAft>
                      </a:pPr>
                      <a:r>
                        <a:rPr lang="tr-TR" sz="1300" b="0" i="0">
                          <a:solidFill>
                            <a:srgbClr val="262626"/>
                          </a:solidFill>
                          <a:latin typeface="Calibri"/>
                        </a:rPr>
                        <a:t>D</a:t>
                      </a:r>
                    </a:p>
                  </a:txBody>
                  <a:tcPr marL="54864" marR="54864" marT="18288" marB="18288" anchor="ctr">
                    <a:solidFill>
                      <a:srgbClr val="E3F1E4"/>
                    </a:solidFill>
                  </a:tcPr>
                </a:tc>
              </a:tr>
              <a:tr h="658368">
                <a:tc>
                  <a:txBody>
                    <a:bodyPr wrap="square"/>
                    <a:lstStyle/>
                    <a:p>
                      <a:pPr algn="ctr">
                        <a:spcBef>
                          <a:spcPts val="0"/>
                        </a:spcBef>
                        <a:spcAft>
                          <a:spcPts val="0"/>
                        </a:spcAft>
                      </a:pPr>
                      <a:r>
                        <a:rPr lang="tr-TR" sz="1300" b="0" i="0">
                          <a:solidFill>
                            <a:srgbClr val="262626"/>
                          </a:solidFill>
                          <a:latin typeface="Calibri"/>
                        </a:rPr>
                        <a:t>4</a:t>
                      </a:r>
                    </a:p>
                  </a:txBody>
                  <a:tcPr marL="54864" marR="54864" marT="18288" marB="18288" anchor="ctr">
                    <a:solidFill>
                      <a:srgbClr val="F0F0F0"/>
                    </a:solidFill>
                  </a:tcPr>
                </a:tc>
                <a:tc>
                  <a:txBody>
                    <a:bodyPr wrap="square"/>
                    <a:lstStyle/>
                    <a:p>
                      <a:pPr algn="l">
                        <a:spcBef>
                          <a:spcPts val="0"/>
                        </a:spcBef>
                        <a:spcAft>
                          <a:spcPts val="0"/>
                        </a:spcAft>
                      </a:pPr>
                      <a:r>
                        <a:rPr lang="tr-TR" sz="1300" b="0" i="0">
                          <a:solidFill>
                            <a:srgbClr val="262626"/>
                          </a:solidFill>
                          <a:latin typeface="Calibri"/>
                        </a:rPr>
                        <a:t>Kaynaklara sahip olma, öngörülemeyen yıkıcı bir afet veya olay karşısında bu durumla başa çıkma noktasında acil durum kaynağının devreye alınmasıdır.</a:t>
                      </a:r>
                    </a:p>
                  </a:txBody>
                  <a:tcPr marL="54864" marR="54864" marT="18288" marB="18288" anchor="ctr">
                    <a:solidFill>
                      <a:srgbClr val="F0F0F0"/>
                    </a:solidFill>
                  </a:tcPr>
                </a:tc>
                <a:tc>
                  <a:txBody>
                    <a:bodyPr wrap="square"/>
                    <a:lstStyle/>
                    <a:p>
                      <a:pPr algn="ctr">
                        <a:spcBef>
                          <a:spcPts val="0"/>
                        </a:spcBef>
                        <a:spcAft>
                          <a:spcPts val="0"/>
                        </a:spcAft>
                      </a:pPr>
                      <a:r>
                        <a:rPr lang="tr-TR" sz="1300" b="0" i="0">
                          <a:solidFill>
                            <a:srgbClr val="262626"/>
                          </a:solidFill>
                          <a:latin typeface="Calibri"/>
                        </a:rPr>
                        <a:t>Y</a:t>
                      </a:r>
                    </a:p>
                  </a:txBody>
                  <a:tcPr marL="54864" marR="54864" marT="18288" marB="18288" anchor="ctr">
                    <a:solidFill>
                      <a:srgbClr val="F0F0F0"/>
                    </a:solidFill>
                  </a:tcPr>
                </a:tc>
              </a:tr>
              <a:tr h="658368">
                <a:tc>
                  <a:txBody>
                    <a:bodyPr wrap="square"/>
                    <a:lstStyle/>
                    <a:p>
                      <a:pPr algn="ctr">
                        <a:spcBef>
                          <a:spcPts val="0"/>
                        </a:spcBef>
                        <a:spcAft>
                          <a:spcPts val="0"/>
                        </a:spcAft>
                      </a:pPr>
                      <a:r>
                        <a:rPr lang="tr-TR" sz="13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1300" b="0" i="0">
                          <a:solidFill>
                            <a:srgbClr val="262626"/>
                          </a:solidFill>
                          <a:latin typeface="Calibri"/>
                        </a:rPr>
                        <a:t>Kapsayıcılık ve entegrasyon, toplumun tüm paydaşlarının riskler ve afetler karşısında oluşturulan politikalara aktif katılımı ve uyumudur.</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D</a:t>
                      </a:r>
                    </a:p>
                  </a:txBody>
                  <a:tcPr marL="54864" marR="54864" marT="18288" marB="18288" anchor="ctr">
                    <a:solidFill>
                      <a:srgbClr val="FFFFFF"/>
                    </a:solidFill>
                  </a:tcPr>
                </a:tc>
              </a:tr>
              <a:tr h="658368">
                <a:tc>
                  <a:txBody>
                    <a:bodyPr wrap="square"/>
                    <a:lstStyle/>
                    <a:p>
                      <a:pPr algn="ctr">
                        <a:spcBef>
                          <a:spcPts val="0"/>
                        </a:spcBef>
                        <a:spcAft>
                          <a:spcPts val="0"/>
                        </a:spcAft>
                      </a:pPr>
                      <a:r>
                        <a:rPr lang="tr-TR" sz="1300" b="0" i="0">
                          <a:solidFill>
                            <a:srgbClr val="262626"/>
                          </a:solidFill>
                          <a:latin typeface="Calibri"/>
                        </a:rPr>
                        <a:t>6</a:t>
                      </a:r>
                    </a:p>
                  </a:txBody>
                  <a:tcPr marL="54864" marR="54864" marT="18288" marB="18288" anchor="ctr">
                    <a:solidFill>
                      <a:srgbClr val="E3F1E4"/>
                    </a:solidFill>
                  </a:tcPr>
                </a:tc>
                <a:tc>
                  <a:txBody>
                    <a:bodyPr wrap="square"/>
                    <a:lstStyle/>
                    <a:p>
                      <a:pPr algn="l">
                        <a:spcBef>
                          <a:spcPts val="0"/>
                        </a:spcBef>
                        <a:spcAft>
                          <a:spcPts val="0"/>
                        </a:spcAft>
                      </a:pPr>
                      <a:r>
                        <a:rPr lang="tr-TR" sz="1300" b="0" i="0">
                          <a:solidFill>
                            <a:srgbClr val="262626"/>
                          </a:solidFill>
                          <a:latin typeface="Calibri"/>
                        </a:rPr>
                        <a:t>Yedeklilik, kriz ve afet anında tüm yerel hizmetlerin hızlı bir şekilde eski hâline getirilmesi ve temel hizmetlerin işlevselliğinin yeniden sağlanması için gerekli kaynaklara sahip olunabilmesidir.</a:t>
                      </a:r>
                    </a:p>
                  </a:txBody>
                  <a:tcPr marL="54864" marR="54864" marT="18288" marB="18288" anchor="ctr">
                    <a:solidFill>
                      <a:srgbClr val="E3F1E4"/>
                    </a:solidFill>
                  </a:tcPr>
                </a:tc>
                <a:tc>
                  <a:txBody>
                    <a:bodyPr wrap="square"/>
                    <a:lstStyle/>
                    <a:p>
                      <a:pPr algn="ctr">
                        <a:spcBef>
                          <a:spcPts val="0"/>
                        </a:spcBef>
                        <a:spcAft>
                          <a:spcPts val="0"/>
                        </a:spcAft>
                      </a:pPr>
                      <a:r>
                        <a:rPr lang="tr-TR" sz="1300" b="0" i="0">
                          <a:solidFill>
                            <a:srgbClr val="262626"/>
                          </a:solidFill>
                          <a:latin typeface="Calibri"/>
                        </a:rPr>
                        <a:t>Y</a:t>
                      </a:r>
                    </a:p>
                  </a:txBody>
                  <a:tcPr marL="54864" marR="54864" marT="18288" marB="18288" anchor="ctr">
                    <a:solidFill>
                      <a:srgbClr val="E3F1E4"/>
                    </a:solidFill>
                  </a:tcPr>
                </a:tc>
              </a:tr>
              <a:tr h="658368">
                <a:tc>
                  <a:txBody>
                    <a:bodyPr wrap="square"/>
                    <a:lstStyle/>
                    <a:p>
                      <a:pPr algn="ctr">
                        <a:spcBef>
                          <a:spcPts val="0"/>
                        </a:spcBef>
                        <a:spcAft>
                          <a:spcPts val="0"/>
                        </a:spcAft>
                      </a:pPr>
                      <a:r>
                        <a:rPr lang="tr-TR" sz="1300" b="0" i="0">
                          <a:solidFill>
                            <a:srgbClr val="262626"/>
                          </a:solidFill>
                          <a:latin typeface="Calibri"/>
                        </a:rPr>
                        <a:t>7</a:t>
                      </a:r>
                    </a:p>
                  </a:txBody>
                  <a:tcPr marL="54864" marR="54864" marT="18288" marB="18288" anchor="ctr">
                    <a:solidFill>
                      <a:srgbClr val="FFFFFF"/>
                    </a:solidFill>
                  </a:tcPr>
                </a:tc>
                <a:tc>
                  <a:txBody>
                    <a:bodyPr wrap="square"/>
                    <a:lstStyle/>
                    <a:p>
                      <a:pPr algn="l">
                        <a:spcBef>
                          <a:spcPts val="0"/>
                        </a:spcBef>
                        <a:spcAft>
                          <a:spcPts val="0"/>
                        </a:spcAft>
                      </a:pPr>
                      <a:r>
                        <a:rPr lang="tr-TR" sz="1300" b="0" i="0">
                          <a:solidFill>
                            <a:srgbClr val="262626"/>
                          </a:solidFill>
                          <a:latin typeface="Calibri"/>
                        </a:rPr>
                        <a:t>Uyum sağlama, herhangi bir olay karşısında geçmiş alışkanlıkları bir kenara bırakıp olayın gereklerine göre hareket ederek süreci yönetmek, günün teknolojik ve yönetsel yapısına uygun karar vererek sürekli gelişmeyi öncelemektir.</a:t>
                      </a:r>
                    </a:p>
                  </a:txBody>
                  <a:tcPr marL="54864" marR="54864" marT="18288" marB="18288" anchor="ctr">
                    <a:solidFill>
                      <a:srgbClr val="FFFFFF"/>
                    </a:solidFill>
                  </a:tcPr>
                </a:tc>
                <a:tc>
                  <a:txBody>
                    <a:bodyPr wrap="square"/>
                    <a:lstStyle/>
                    <a:p>
                      <a:pPr algn="ctr">
                        <a:spcBef>
                          <a:spcPts val="0"/>
                        </a:spcBef>
                        <a:spcAft>
                          <a:spcPts val="0"/>
                        </a:spcAft>
                      </a:pPr>
                      <a:r>
                        <a:rPr lang="tr-TR" sz="1300" b="0" i="0">
                          <a:solidFill>
                            <a:srgbClr val="262626"/>
                          </a:solidFill>
                          <a:latin typeface="Calibri"/>
                        </a:rPr>
                        <a:t>D</a:t>
                      </a:r>
                    </a:p>
                  </a:txBody>
                  <a:tcPr marL="54864" marR="54864" marT="18288" marB="18288" anchor="ctr">
                    <a:solidFill>
                      <a:srgbClr val="FFFFFF"/>
                    </a:solidFill>
                  </a:tcPr>
                </a:tc>
              </a:tr>
            </a:tbl>
          </a:graphicData>
        </a:graphic>
      </p:graphicFrame>
      <p:cxnSp>
        <p:nvCxnSpPr>
          <p:cNvPr id="7" name="Connector 6"/>
          <p:cNvCxnSpPr/>
          <p:nvPr/>
        </p:nvCxnSpPr>
        <p:spPr>
          <a:xfrm flipH="1">
            <a:off x="8888653" y="1673352"/>
            <a:ext cx="933374" cy="807872"/>
          </a:xfrm>
          <a:prstGeom prst="line">
            <a:avLst/>
          </a:prstGeom>
          <a:ln w="25400">
            <a:solidFill>
              <a:srgbClr val="D9D9D9"/>
            </a:solidFill>
          </a:ln>
        </p:spPr>
      </p:cxnSp>
      <p:sp>
        <p:nvSpPr>
          <p:cNvPr id="8" name="TextBox 7"/>
          <p:cNvSpPr txBox="1"/>
          <p:nvPr/>
        </p:nvSpPr>
        <p:spPr>
          <a:xfrm>
            <a:off x="9172460" y="1912696"/>
            <a:ext cx="365760" cy="329184"/>
          </a:xfrm>
          <a:prstGeom prst="rect">
            <a:avLst/>
          </a:prstGeom>
          <a:noFill/>
        </p:spPr>
        <p:txBody>
          <a:bodyPr wrap="square" anchor="t" lIns="73152" rIns="73152" tIns="36576" bIns="36576">
            <a:noAutofit/>
          </a:bodyPr>
          <a:lstStyle/>
          <a:p>
            <a:pPr algn="ctr">
              <a:spcBef>
                <a:spcPts val="0"/>
              </a:spcBef>
              <a:spcAft>
                <a:spcPts val="0"/>
              </a:spcAft>
            </a:pPr>
            <a:r>
              <a:rPr lang="tr-TR" sz="1400" b="1" i="0">
                <a:solidFill>
                  <a:srgbClr val="2E7D32"/>
                </a:solidFill>
                <a:latin typeface="Calibri"/>
              </a:rPr>
              <a:t>D</a:t>
            </a:r>
          </a:p>
        </p:txBody>
      </p:sp>
      <p:cxnSp>
        <p:nvCxnSpPr>
          <p:cNvPr id="9" name="Connector 8"/>
          <p:cNvCxnSpPr/>
          <p:nvPr/>
        </p:nvCxnSpPr>
        <p:spPr>
          <a:xfrm>
            <a:off x="9822027" y="1673352"/>
            <a:ext cx="933374" cy="807872"/>
          </a:xfrm>
          <a:prstGeom prst="line">
            <a:avLst/>
          </a:prstGeom>
          <a:ln w="50800">
            <a:solidFill>
              <a:srgbClr val="2E7D32"/>
            </a:solidFill>
          </a:ln>
        </p:spPr>
      </p:cxnSp>
      <p:sp>
        <p:nvSpPr>
          <p:cNvPr id="10" name="TextBox 9"/>
          <p:cNvSpPr txBox="1"/>
          <p:nvPr/>
        </p:nvSpPr>
        <p:spPr>
          <a:xfrm>
            <a:off x="10105834" y="1912696"/>
            <a:ext cx="365760" cy="329184"/>
          </a:xfrm>
          <a:prstGeom prst="rect">
            <a:avLst/>
          </a:prstGeom>
          <a:noFill/>
        </p:spPr>
        <p:txBody>
          <a:bodyPr wrap="square" anchor="t" lIns="73152" rIns="73152" tIns="36576" bIns="36576">
            <a:noAutofit/>
          </a:bodyPr>
          <a:lstStyle/>
          <a:p>
            <a:pPr algn="ctr">
              <a:spcBef>
                <a:spcPts val="0"/>
              </a:spcBef>
              <a:spcAft>
                <a:spcPts val="0"/>
              </a:spcAft>
            </a:pPr>
            <a:r>
              <a:rPr lang="tr-TR" sz="1400" b="1" i="0">
                <a:solidFill>
                  <a:srgbClr val="D3373A"/>
                </a:solidFill>
                <a:latin typeface="Calibri"/>
              </a:rPr>
              <a:t>Y</a:t>
            </a:r>
          </a:p>
        </p:txBody>
      </p:sp>
      <p:cxnSp>
        <p:nvCxnSpPr>
          <p:cNvPr id="11" name="Connector 10"/>
          <p:cNvCxnSpPr/>
          <p:nvPr/>
        </p:nvCxnSpPr>
        <p:spPr>
          <a:xfrm flipH="1">
            <a:off x="8421966" y="2938424"/>
            <a:ext cx="466687" cy="855421"/>
          </a:xfrm>
          <a:prstGeom prst="line">
            <a:avLst/>
          </a:prstGeom>
          <a:ln w="25400">
            <a:solidFill>
              <a:srgbClr val="D9D9D9"/>
            </a:solidFill>
          </a:ln>
        </p:spPr>
      </p:cxnSp>
      <p:sp>
        <p:nvSpPr>
          <p:cNvPr id="12" name="TextBox 11"/>
          <p:cNvSpPr txBox="1"/>
          <p:nvPr/>
        </p:nvSpPr>
        <p:spPr>
          <a:xfrm>
            <a:off x="8472430" y="3201543"/>
            <a:ext cx="365760" cy="329184"/>
          </a:xfrm>
          <a:prstGeom prst="rect">
            <a:avLst/>
          </a:prstGeom>
          <a:noFill/>
        </p:spPr>
        <p:txBody>
          <a:bodyPr wrap="square" anchor="t" lIns="73152" rIns="73152" tIns="36576" bIns="36576">
            <a:noAutofit/>
          </a:bodyPr>
          <a:lstStyle/>
          <a:p>
            <a:pPr algn="ctr">
              <a:spcBef>
                <a:spcPts val="0"/>
              </a:spcBef>
              <a:spcAft>
                <a:spcPts val="0"/>
              </a:spcAft>
            </a:pPr>
            <a:r>
              <a:rPr lang="tr-TR" sz="1400" b="1" i="0">
                <a:solidFill>
                  <a:srgbClr val="2E7D32"/>
                </a:solidFill>
                <a:latin typeface="Calibri"/>
              </a:rPr>
              <a:t>D</a:t>
            </a:r>
          </a:p>
        </p:txBody>
      </p:sp>
      <p:cxnSp>
        <p:nvCxnSpPr>
          <p:cNvPr id="13" name="Connector 12"/>
          <p:cNvCxnSpPr/>
          <p:nvPr/>
        </p:nvCxnSpPr>
        <p:spPr>
          <a:xfrm>
            <a:off x="8888653" y="2938424"/>
            <a:ext cx="466687" cy="855421"/>
          </a:xfrm>
          <a:prstGeom prst="line">
            <a:avLst/>
          </a:prstGeom>
          <a:ln w="25400">
            <a:solidFill>
              <a:srgbClr val="D9D9D9"/>
            </a:solidFill>
          </a:ln>
        </p:spPr>
      </p:cxnSp>
      <p:sp>
        <p:nvSpPr>
          <p:cNvPr id="14" name="TextBox 13"/>
          <p:cNvSpPr txBox="1"/>
          <p:nvPr/>
        </p:nvSpPr>
        <p:spPr>
          <a:xfrm>
            <a:off x="8939117" y="3201543"/>
            <a:ext cx="365760" cy="329184"/>
          </a:xfrm>
          <a:prstGeom prst="rect">
            <a:avLst/>
          </a:prstGeom>
          <a:noFill/>
        </p:spPr>
        <p:txBody>
          <a:bodyPr wrap="square" anchor="t" lIns="73152" rIns="73152" tIns="36576" bIns="36576">
            <a:noAutofit/>
          </a:bodyPr>
          <a:lstStyle/>
          <a:p>
            <a:pPr algn="ctr">
              <a:spcBef>
                <a:spcPts val="0"/>
              </a:spcBef>
              <a:spcAft>
                <a:spcPts val="0"/>
              </a:spcAft>
            </a:pPr>
            <a:r>
              <a:rPr lang="tr-TR" sz="1400" b="1" i="0">
                <a:solidFill>
                  <a:srgbClr val="D3373A"/>
                </a:solidFill>
                <a:latin typeface="Calibri"/>
              </a:rPr>
              <a:t>Y</a:t>
            </a:r>
          </a:p>
        </p:txBody>
      </p:sp>
      <p:cxnSp>
        <p:nvCxnSpPr>
          <p:cNvPr id="15" name="Connector 14"/>
          <p:cNvCxnSpPr/>
          <p:nvPr/>
        </p:nvCxnSpPr>
        <p:spPr>
          <a:xfrm flipH="1">
            <a:off x="10288714" y="2938424"/>
            <a:ext cx="466687" cy="855421"/>
          </a:xfrm>
          <a:prstGeom prst="line">
            <a:avLst/>
          </a:prstGeom>
          <a:ln w="50800">
            <a:solidFill>
              <a:srgbClr val="2E7D32"/>
            </a:solidFill>
          </a:ln>
        </p:spPr>
      </p:cxnSp>
      <p:sp>
        <p:nvSpPr>
          <p:cNvPr id="16" name="TextBox 15"/>
          <p:cNvSpPr txBox="1"/>
          <p:nvPr/>
        </p:nvSpPr>
        <p:spPr>
          <a:xfrm>
            <a:off x="10339177" y="3201543"/>
            <a:ext cx="365760" cy="329184"/>
          </a:xfrm>
          <a:prstGeom prst="rect">
            <a:avLst/>
          </a:prstGeom>
          <a:noFill/>
        </p:spPr>
        <p:txBody>
          <a:bodyPr wrap="square" anchor="t" lIns="73152" rIns="73152" tIns="36576" bIns="36576">
            <a:noAutofit/>
          </a:bodyPr>
          <a:lstStyle/>
          <a:p>
            <a:pPr algn="ctr">
              <a:spcBef>
                <a:spcPts val="0"/>
              </a:spcBef>
              <a:spcAft>
                <a:spcPts val="0"/>
              </a:spcAft>
            </a:pPr>
            <a:r>
              <a:rPr lang="tr-TR" sz="1400" b="1" i="0">
                <a:solidFill>
                  <a:srgbClr val="2E7D32"/>
                </a:solidFill>
                <a:latin typeface="Calibri"/>
              </a:rPr>
              <a:t>D</a:t>
            </a:r>
          </a:p>
        </p:txBody>
      </p:sp>
      <p:cxnSp>
        <p:nvCxnSpPr>
          <p:cNvPr id="17" name="Connector 16"/>
          <p:cNvCxnSpPr/>
          <p:nvPr/>
        </p:nvCxnSpPr>
        <p:spPr>
          <a:xfrm>
            <a:off x="10755401" y="2938424"/>
            <a:ext cx="466687" cy="855421"/>
          </a:xfrm>
          <a:prstGeom prst="line">
            <a:avLst/>
          </a:prstGeom>
          <a:ln w="25400">
            <a:solidFill>
              <a:srgbClr val="D9D9D9"/>
            </a:solidFill>
          </a:ln>
        </p:spPr>
      </p:cxnSp>
      <p:sp>
        <p:nvSpPr>
          <p:cNvPr id="18" name="TextBox 17"/>
          <p:cNvSpPr txBox="1"/>
          <p:nvPr/>
        </p:nvSpPr>
        <p:spPr>
          <a:xfrm>
            <a:off x="10805864" y="3201543"/>
            <a:ext cx="365760" cy="329184"/>
          </a:xfrm>
          <a:prstGeom prst="rect">
            <a:avLst/>
          </a:prstGeom>
          <a:noFill/>
        </p:spPr>
        <p:txBody>
          <a:bodyPr wrap="square" anchor="t" lIns="73152" rIns="73152" tIns="36576" bIns="36576">
            <a:noAutofit/>
          </a:bodyPr>
          <a:lstStyle/>
          <a:p>
            <a:pPr algn="ctr">
              <a:spcBef>
                <a:spcPts val="0"/>
              </a:spcBef>
              <a:spcAft>
                <a:spcPts val="0"/>
              </a:spcAft>
            </a:pPr>
            <a:r>
              <a:rPr lang="tr-TR" sz="1400" b="1" i="0">
                <a:solidFill>
                  <a:srgbClr val="D3373A"/>
                </a:solidFill>
                <a:latin typeface="Calibri"/>
              </a:rPr>
              <a:t>Y</a:t>
            </a:r>
          </a:p>
        </p:txBody>
      </p:sp>
      <p:cxnSp>
        <p:nvCxnSpPr>
          <p:cNvPr id="19" name="Connector 18"/>
          <p:cNvCxnSpPr/>
          <p:nvPr/>
        </p:nvCxnSpPr>
        <p:spPr>
          <a:xfrm flipH="1">
            <a:off x="8188623" y="4251045"/>
            <a:ext cx="233343" cy="988467"/>
          </a:xfrm>
          <a:prstGeom prst="line">
            <a:avLst/>
          </a:prstGeom>
          <a:ln w="19050">
            <a:solidFill>
              <a:srgbClr val="D9D9D9"/>
            </a:solidFill>
          </a:ln>
        </p:spPr>
      </p:cxnSp>
      <p:sp>
        <p:nvSpPr>
          <p:cNvPr id="20" name="TextBox 19"/>
          <p:cNvSpPr txBox="1"/>
          <p:nvPr/>
        </p:nvSpPr>
        <p:spPr>
          <a:xfrm>
            <a:off x="8149847"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2E7D32"/>
                </a:solidFill>
                <a:latin typeface="Calibri"/>
              </a:rPr>
              <a:t>D</a:t>
            </a:r>
          </a:p>
        </p:txBody>
      </p:sp>
      <p:cxnSp>
        <p:nvCxnSpPr>
          <p:cNvPr id="21" name="Connector 20"/>
          <p:cNvCxnSpPr/>
          <p:nvPr/>
        </p:nvCxnSpPr>
        <p:spPr>
          <a:xfrm>
            <a:off x="8421966" y="4251045"/>
            <a:ext cx="233344" cy="988467"/>
          </a:xfrm>
          <a:prstGeom prst="line">
            <a:avLst/>
          </a:prstGeom>
          <a:ln w="19050">
            <a:solidFill>
              <a:srgbClr val="D9D9D9"/>
            </a:solidFill>
          </a:ln>
        </p:spPr>
      </p:cxnSp>
      <p:sp>
        <p:nvSpPr>
          <p:cNvPr id="22" name="TextBox 21"/>
          <p:cNvSpPr txBox="1"/>
          <p:nvPr/>
        </p:nvSpPr>
        <p:spPr>
          <a:xfrm>
            <a:off x="8383190"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D3373A"/>
                </a:solidFill>
                <a:latin typeface="Calibri"/>
              </a:rPr>
              <a:t>Y</a:t>
            </a:r>
          </a:p>
        </p:txBody>
      </p:sp>
      <p:cxnSp>
        <p:nvCxnSpPr>
          <p:cNvPr id="23" name="Connector 22"/>
          <p:cNvCxnSpPr/>
          <p:nvPr/>
        </p:nvCxnSpPr>
        <p:spPr>
          <a:xfrm flipH="1">
            <a:off x="9121997" y="4251045"/>
            <a:ext cx="233343" cy="988467"/>
          </a:xfrm>
          <a:prstGeom prst="line">
            <a:avLst/>
          </a:prstGeom>
          <a:ln w="19050">
            <a:solidFill>
              <a:srgbClr val="D9D9D9"/>
            </a:solidFill>
          </a:ln>
        </p:spPr>
      </p:cxnSp>
      <p:sp>
        <p:nvSpPr>
          <p:cNvPr id="24" name="TextBox 23"/>
          <p:cNvSpPr txBox="1"/>
          <p:nvPr/>
        </p:nvSpPr>
        <p:spPr>
          <a:xfrm>
            <a:off x="9083220"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2E7D32"/>
                </a:solidFill>
                <a:latin typeface="Calibri"/>
              </a:rPr>
              <a:t>D</a:t>
            </a:r>
          </a:p>
        </p:txBody>
      </p:sp>
      <p:cxnSp>
        <p:nvCxnSpPr>
          <p:cNvPr id="25" name="Connector 24"/>
          <p:cNvCxnSpPr/>
          <p:nvPr/>
        </p:nvCxnSpPr>
        <p:spPr>
          <a:xfrm>
            <a:off x="9355340" y="4251045"/>
            <a:ext cx="233344" cy="988467"/>
          </a:xfrm>
          <a:prstGeom prst="line">
            <a:avLst/>
          </a:prstGeom>
          <a:ln w="19050">
            <a:solidFill>
              <a:srgbClr val="D9D9D9"/>
            </a:solidFill>
          </a:ln>
        </p:spPr>
      </p:cxnSp>
      <p:sp>
        <p:nvSpPr>
          <p:cNvPr id="26" name="TextBox 25"/>
          <p:cNvSpPr txBox="1"/>
          <p:nvPr/>
        </p:nvSpPr>
        <p:spPr>
          <a:xfrm>
            <a:off x="9316564"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D3373A"/>
                </a:solidFill>
                <a:latin typeface="Calibri"/>
              </a:rPr>
              <a:t>Y</a:t>
            </a:r>
          </a:p>
        </p:txBody>
      </p:sp>
      <p:cxnSp>
        <p:nvCxnSpPr>
          <p:cNvPr id="27" name="Connector 26"/>
          <p:cNvCxnSpPr/>
          <p:nvPr/>
        </p:nvCxnSpPr>
        <p:spPr>
          <a:xfrm flipH="1">
            <a:off x="10055370" y="4251045"/>
            <a:ext cx="233344" cy="988467"/>
          </a:xfrm>
          <a:prstGeom prst="line">
            <a:avLst/>
          </a:prstGeom>
          <a:ln w="19050">
            <a:solidFill>
              <a:srgbClr val="D9D9D9"/>
            </a:solidFill>
          </a:ln>
        </p:spPr>
      </p:cxnSp>
      <p:sp>
        <p:nvSpPr>
          <p:cNvPr id="28" name="TextBox 27"/>
          <p:cNvSpPr txBox="1"/>
          <p:nvPr/>
        </p:nvSpPr>
        <p:spPr>
          <a:xfrm>
            <a:off x="10016594"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2E7D32"/>
                </a:solidFill>
                <a:latin typeface="Calibri"/>
              </a:rPr>
              <a:t>D</a:t>
            </a:r>
          </a:p>
        </p:txBody>
      </p:sp>
      <p:cxnSp>
        <p:nvCxnSpPr>
          <p:cNvPr id="29" name="Connector 28"/>
          <p:cNvCxnSpPr/>
          <p:nvPr/>
        </p:nvCxnSpPr>
        <p:spPr>
          <a:xfrm>
            <a:off x="10288714" y="4251045"/>
            <a:ext cx="233343" cy="988467"/>
          </a:xfrm>
          <a:prstGeom prst="line">
            <a:avLst/>
          </a:prstGeom>
          <a:ln w="50800">
            <a:solidFill>
              <a:srgbClr val="2E7D32"/>
            </a:solidFill>
          </a:ln>
        </p:spPr>
      </p:cxnSp>
      <p:sp>
        <p:nvSpPr>
          <p:cNvPr id="30" name="TextBox 29"/>
          <p:cNvSpPr txBox="1"/>
          <p:nvPr/>
        </p:nvSpPr>
        <p:spPr>
          <a:xfrm>
            <a:off x="10249938"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D3373A"/>
                </a:solidFill>
                <a:latin typeface="Calibri"/>
              </a:rPr>
              <a:t>Y</a:t>
            </a:r>
          </a:p>
        </p:txBody>
      </p:sp>
      <p:cxnSp>
        <p:nvCxnSpPr>
          <p:cNvPr id="31" name="Connector 30"/>
          <p:cNvCxnSpPr/>
          <p:nvPr/>
        </p:nvCxnSpPr>
        <p:spPr>
          <a:xfrm flipH="1">
            <a:off x="10988744" y="4251045"/>
            <a:ext cx="233344" cy="988467"/>
          </a:xfrm>
          <a:prstGeom prst="line">
            <a:avLst/>
          </a:prstGeom>
          <a:ln w="19050">
            <a:solidFill>
              <a:srgbClr val="D9D9D9"/>
            </a:solidFill>
          </a:ln>
        </p:spPr>
      </p:cxnSp>
      <p:sp>
        <p:nvSpPr>
          <p:cNvPr id="32" name="TextBox 31"/>
          <p:cNvSpPr txBox="1"/>
          <p:nvPr/>
        </p:nvSpPr>
        <p:spPr>
          <a:xfrm>
            <a:off x="10949968"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2E7D32"/>
                </a:solidFill>
                <a:latin typeface="Calibri"/>
              </a:rPr>
              <a:t>D</a:t>
            </a:r>
          </a:p>
        </p:txBody>
      </p:sp>
      <p:cxnSp>
        <p:nvCxnSpPr>
          <p:cNvPr id="33" name="Connector 32"/>
          <p:cNvCxnSpPr/>
          <p:nvPr/>
        </p:nvCxnSpPr>
        <p:spPr>
          <a:xfrm>
            <a:off x="11222088" y="4251045"/>
            <a:ext cx="233343" cy="988467"/>
          </a:xfrm>
          <a:prstGeom prst="line">
            <a:avLst/>
          </a:prstGeom>
          <a:ln w="19050">
            <a:solidFill>
              <a:srgbClr val="D9D9D9"/>
            </a:solidFill>
          </a:ln>
        </p:spPr>
      </p:cxnSp>
      <p:sp>
        <p:nvSpPr>
          <p:cNvPr id="34" name="TextBox 33"/>
          <p:cNvSpPr txBox="1"/>
          <p:nvPr/>
        </p:nvSpPr>
        <p:spPr>
          <a:xfrm>
            <a:off x="11183311" y="4539538"/>
            <a:ext cx="310896" cy="292608"/>
          </a:xfrm>
          <a:prstGeom prst="rect">
            <a:avLst/>
          </a:prstGeom>
          <a:noFill/>
        </p:spPr>
        <p:txBody>
          <a:bodyPr wrap="square" anchor="t" lIns="73152" rIns="73152" tIns="36576" bIns="36576">
            <a:noAutofit/>
          </a:bodyPr>
          <a:lstStyle/>
          <a:p>
            <a:pPr algn="ctr">
              <a:spcBef>
                <a:spcPts val="0"/>
              </a:spcBef>
              <a:spcAft>
                <a:spcPts val="0"/>
              </a:spcAft>
            </a:pPr>
            <a:r>
              <a:rPr lang="tr-TR" sz="1200" b="1" i="0">
                <a:solidFill>
                  <a:srgbClr val="D3373A"/>
                </a:solidFill>
                <a:latin typeface="Calibri"/>
              </a:rPr>
              <a:t>Y</a:t>
            </a:r>
          </a:p>
        </p:txBody>
      </p:sp>
      <p:sp>
        <p:nvSpPr>
          <p:cNvPr id="35" name="Oval 34"/>
          <p:cNvSpPr/>
          <p:nvPr/>
        </p:nvSpPr>
        <p:spPr>
          <a:xfrm>
            <a:off x="9593427" y="1216152"/>
            <a:ext cx="457200" cy="45720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1</a:t>
            </a:r>
          </a:p>
        </p:txBody>
      </p:sp>
      <p:sp>
        <p:nvSpPr>
          <p:cNvPr id="36" name="Oval 35"/>
          <p:cNvSpPr/>
          <p:nvPr/>
        </p:nvSpPr>
        <p:spPr>
          <a:xfrm>
            <a:off x="8660053" y="2481224"/>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2</a:t>
            </a:r>
          </a:p>
        </p:txBody>
      </p:sp>
      <p:sp>
        <p:nvSpPr>
          <p:cNvPr id="37" name="Oval 36"/>
          <p:cNvSpPr/>
          <p:nvPr/>
        </p:nvSpPr>
        <p:spPr>
          <a:xfrm>
            <a:off x="10526801" y="2481224"/>
            <a:ext cx="457200" cy="45720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3</a:t>
            </a:r>
          </a:p>
        </p:txBody>
      </p:sp>
      <p:sp>
        <p:nvSpPr>
          <p:cNvPr id="38" name="Oval 37"/>
          <p:cNvSpPr/>
          <p:nvPr/>
        </p:nvSpPr>
        <p:spPr>
          <a:xfrm>
            <a:off x="8193366" y="3793845"/>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4</a:t>
            </a:r>
          </a:p>
        </p:txBody>
      </p:sp>
      <p:sp>
        <p:nvSpPr>
          <p:cNvPr id="39" name="Oval 38"/>
          <p:cNvSpPr/>
          <p:nvPr/>
        </p:nvSpPr>
        <p:spPr>
          <a:xfrm>
            <a:off x="9126740" y="3793845"/>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5</a:t>
            </a:r>
          </a:p>
        </p:txBody>
      </p:sp>
      <p:sp>
        <p:nvSpPr>
          <p:cNvPr id="40" name="Oval 39"/>
          <p:cNvSpPr/>
          <p:nvPr/>
        </p:nvSpPr>
        <p:spPr>
          <a:xfrm>
            <a:off x="10060114" y="3793845"/>
            <a:ext cx="457200" cy="45720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6</a:t>
            </a:r>
          </a:p>
        </p:txBody>
      </p:sp>
      <p:sp>
        <p:nvSpPr>
          <p:cNvPr id="41" name="Oval 40"/>
          <p:cNvSpPr/>
          <p:nvPr/>
        </p:nvSpPr>
        <p:spPr>
          <a:xfrm>
            <a:off x="10993488" y="3793845"/>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7</a:t>
            </a:r>
          </a:p>
        </p:txBody>
      </p:sp>
      <p:sp>
        <p:nvSpPr>
          <p:cNvPr id="42" name="Rounded Rectangle 41"/>
          <p:cNvSpPr/>
          <p:nvPr/>
        </p:nvSpPr>
        <p:spPr>
          <a:xfrm>
            <a:off x="7969167" y="5239512"/>
            <a:ext cx="438912" cy="365760"/>
          </a:xfrm>
          <a:prstGeom prst="roundRect">
            <a:avLst>
              <a:gd name="adj" fmla="val 20000"/>
            </a:avLst>
          </a:prstGeom>
          <a:solidFill>
            <a:srgbClr val="F0F0F0"/>
          </a:solidFill>
          <a:ln>
            <a:noFill/>
          </a:ln>
          <a:effectLst/>
        </p:spPr>
        <p:txBody>
          <a:bodyPr rtlCol="0" anchor="ctr" wrap="square" lIns="0" rIns="0" tIns="0" bIns="0">
            <a:noAutofit/>
          </a:bodyPr>
          <a:lstStyle/>
          <a:p>
            <a:pPr algn="ctr">
              <a:spcBef>
                <a:spcPts val="0"/>
              </a:spcBef>
              <a:spcAft>
                <a:spcPts val="0"/>
              </a:spcAft>
            </a:pPr>
            <a:r>
              <a:rPr lang="tr-TR" sz="1300" b="1" i="0">
                <a:solidFill>
                  <a:srgbClr val="262626"/>
                </a:solidFill>
                <a:latin typeface="Calibri"/>
              </a:rPr>
              <a:t>1.</a:t>
            </a:r>
          </a:p>
        </p:txBody>
      </p:sp>
      <p:sp>
        <p:nvSpPr>
          <p:cNvPr id="43" name="Rounded Rectangle 42"/>
          <p:cNvSpPr/>
          <p:nvPr/>
        </p:nvSpPr>
        <p:spPr>
          <a:xfrm>
            <a:off x="8435854" y="5239512"/>
            <a:ext cx="438912" cy="365760"/>
          </a:xfrm>
          <a:prstGeom prst="roundRect">
            <a:avLst>
              <a:gd name="adj" fmla="val 20000"/>
            </a:avLst>
          </a:prstGeom>
          <a:solidFill>
            <a:srgbClr val="F0F0F0"/>
          </a:solidFill>
          <a:ln>
            <a:noFill/>
          </a:ln>
          <a:effectLst/>
        </p:spPr>
        <p:txBody>
          <a:bodyPr rtlCol="0" anchor="ctr" wrap="square" lIns="0" rIns="0" tIns="0" bIns="0">
            <a:noAutofit/>
          </a:bodyPr>
          <a:lstStyle/>
          <a:p>
            <a:pPr algn="ctr">
              <a:spcBef>
                <a:spcPts val="0"/>
              </a:spcBef>
              <a:spcAft>
                <a:spcPts val="0"/>
              </a:spcAft>
            </a:pPr>
            <a:r>
              <a:rPr lang="tr-TR" sz="1300" b="1" i="0">
                <a:solidFill>
                  <a:srgbClr val="262626"/>
                </a:solidFill>
                <a:latin typeface="Calibri"/>
              </a:rPr>
              <a:t>2.</a:t>
            </a:r>
          </a:p>
        </p:txBody>
      </p:sp>
      <p:sp>
        <p:nvSpPr>
          <p:cNvPr id="44" name="Rounded Rectangle 43"/>
          <p:cNvSpPr/>
          <p:nvPr/>
        </p:nvSpPr>
        <p:spPr>
          <a:xfrm>
            <a:off x="8902541" y="5239512"/>
            <a:ext cx="438912" cy="365760"/>
          </a:xfrm>
          <a:prstGeom prst="roundRect">
            <a:avLst>
              <a:gd name="adj" fmla="val 20000"/>
            </a:avLst>
          </a:prstGeom>
          <a:solidFill>
            <a:srgbClr val="F0F0F0"/>
          </a:solidFill>
          <a:ln>
            <a:noFill/>
          </a:ln>
          <a:effectLst/>
        </p:spPr>
        <p:txBody>
          <a:bodyPr rtlCol="0" anchor="ctr" wrap="square" lIns="0" rIns="0" tIns="0" bIns="0">
            <a:noAutofit/>
          </a:bodyPr>
          <a:lstStyle/>
          <a:p>
            <a:pPr algn="ctr">
              <a:spcBef>
                <a:spcPts val="0"/>
              </a:spcBef>
              <a:spcAft>
                <a:spcPts val="0"/>
              </a:spcAft>
            </a:pPr>
            <a:r>
              <a:rPr lang="tr-TR" sz="1300" b="1" i="0">
                <a:solidFill>
                  <a:srgbClr val="262626"/>
                </a:solidFill>
                <a:latin typeface="Calibri"/>
              </a:rPr>
              <a:t>3.</a:t>
            </a:r>
          </a:p>
        </p:txBody>
      </p:sp>
      <p:sp>
        <p:nvSpPr>
          <p:cNvPr id="45" name="Rounded Rectangle 44"/>
          <p:cNvSpPr/>
          <p:nvPr/>
        </p:nvSpPr>
        <p:spPr>
          <a:xfrm>
            <a:off x="9369228" y="5239512"/>
            <a:ext cx="438912" cy="365760"/>
          </a:xfrm>
          <a:prstGeom prst="roundRect">
            <a:avLst>
              <a:gd name="adj" fmla="val 20000"/>
            </a:avLst>
          </a:prstGeom>
          <a:solidFill>
            <a:srgbClr val="F0F0F0"/>
          </a:solidFill>
          <a:ln>
            <a:noFill/>
          </a:ln>
          <a:effectLst/>
        </p:spPr>
        <p:txBody>
          <a:bodyPr rtlCol="0" anchor="ctr" wrap="square" lIns="0" rIns="0" tIns="0" bIns="0">
            <a:noAutofit/>
          </a:bodyPr>
          <a:lstStyle/>
          <a:p>
            <a:pPr algn="ctr">
              <a:spcBef>
                <a:spcPts val="0"/>
              </a:spcBef>
              <a:spcAft>
                <a:spcPts val="0"/>
              </a:spcAft>
            </a:pPr>
            <a:r>
              <a:rPr lang="tr-TR" sz="1300" b="1" i="0">
                <a:solidFill>
                  <a:srgbClr val="262626"/>
                </a:solidFill>
                <a:latin typeface="Calibri"/>
              </a:rPr>
              <a:t>4.</a:t>
            </a:r>
          </a:p>
        </p:txBody>
      </p:sp>
      <p:sp>
        <p:nvSpPr>
          <p:cNvPr id="46" name="Rounded Rectangle 45"/>
          <p:cNvSpPr/>
          <p:nvPr/>
        </p:nvSpPr>
        <p:spPr>
          <a:xfrm>
            <a:off x="9835914" y="5239512"/>
            <a:ext cx="438912" cy="365760"/>
          </a:xfrm>
          <a:prstGeom prst="roundRect">
            <a:avLst>
              <a:gd name="adj" fmla="val 20000"/>
            </a:avLst>
          </a:prstGeom>
          <a:solidFill>
            <a:srgbClr val="F0F0F0"/>
          </a:solidFill>
          <a:ln>
            <a:noFill/>
          </a:ln>
          <a:effectLst/>
        </p:spPr>
        <p:txBody>
          <a:bodyPr rtlCol="0" anchor="ctr" wrap="square" lIns="0" rIns="0" tIns="0" bIns="0">
            <a:noAutofit/>
          </a:bodyPr>
          <a:lstStyle/>
          <a:p>
            <a:pPr algn="ctr">
              <a:spcBef>
                <a:spcPts val="0"/>
              </a:spcBef>
              <a:spcAft>
                <a:spcPts val="0"/>
              </a:spcAft>
            </a:pPr>
            <a:r>
              <a:rPr lang="tr-TR" sz="1300" b="1" i="0">
                <a:solidFill>
                  <a:srgbClr val="262626"/>
                </a:solidFill>
                <a:latin typeface="Calibri"/>
              </a:rPr>
              <a:t>5.</a:t>
            </a:r>
          </a:p>
        </p:txBody>
      </p:sp>
      <p:sp>
        <p:nvSpPr>
          <p:cNvPr id="47" name="Rounded Rectangle 46"/>
          <p:cNvSpPr/>
          <p:nvPr/>
        </p:nvSpPr>
        <p:spPr>
          <a:xfrm>
            <a:off x="10302601" y="5239512"/>
            <a:ext cx="438912" cy="365760"/>
          </a:xfrm>
          <a:prstGeom prst="roundRect">
            <a:avLst>
              <a:gd name="adj" fmla="val 20000"/>
            </a:avLst>
          </a:prstGeom>
          <a:solidFill>
            <a:srgbClr val="E3F1E4"/>
          </a:solidFill>
          <a:ln w="25400">
            <a:solidFill>
              <a:srgbClr val="2E7D32"/>
            </a:solidFill>
          </a:ln>
          <a:effectLst/>
        </p:spPr>
        <p:txBody>
          <a:bodyPr rtlCol="0" anchor="ctr" wrap="square" lIns="0" rIns="0" tIns="0" bIns="0">
            <a:noAutofit/>
          </a:bodyPr>
          <a:lstStyle/>
          <a:p>
            <a:pPr algn="ctr">
              <a:spcBef>
                <a:spcPts val="0"/>
              </a:spcBef>
              <a:spcAft>
                <a:spcPts val="0"/>
              </a:spcAft>
            </a:pPr>
            <a:r>
              <a:rPr lang="tr-TR" sz="1300" b="1" i="0">
                <a:solidFill>
                  <a:srgbClr val="2E7D32"/>
                </a:solidFill>
                <a:latin typeface="Calibri"/>
              </a:rPr>
              <a:t>6.</a:t>
            </a:r>
          </a:p>
        </p:txBody>
      </p:sp>
      <p:sp>
        <p:nvSpPr>
          <p:cNvPr id="48" name="Rounded Rectangle 47"/>
          <p:cNvSpPr/>
          <p:nvPr/>
        </p:nvSpPr>
        <p:spPr>
          <a:xfrm>
            <a:off x="10769288" y="5239512"/>
            <a:ext cx="438912" cy="365760"/>
          </a:xfrm>
          <a:prstGeom prst="roundRect">
            <a:avLst>
              <a:gd name="adj" fmla="val 20000"/>
            </a:avLst>
          </a:prstGeom>
          <a:solidFill>
            <a:srgbClr val="F0F0F0"/>
          </a:solidFill>
          <a:ln>
            <a:noFill/>
          </a:ln>
          <a:effectLst/>
        </p:spPr>
        <p:txBody>
          <a:bodyPr rtlCol="0" anchor="ctr" wrap="square" lIns="0" rIns="0" tIns="0" bIns="0">
            <a:noAutofit/>
          </a:bodyPr>
          <a:lstStyle/>
          <a:p>
            <a:pPr algn="ctr">
              <a:spcBef>
                <a:spcPts val="0"/>
              </a:spcBef>
              <a:spcAft>
                <a:spcPts val="0"/>
              </a:spcAft>
            </a:pPr>
            <a:r>
              <a:rPr lang="tr-TR" sz="1300" b="1" i="0">
                <a:solidFill>
                  <a:srgbClr val="262626"/>
                </a:solidFill>
                <a:latin typeface="Calibri"/>
              </a:rPr>
              <a:t>7.</a:t>
            </a:r>
          </a:p>
        </p:txBody>
      </p:sp>
      <p:sp>
        <p:nvSpPr>
          <p:cNvPr id="49" name="Rounded Rectangle 48"/>
          <p:cNvSpPr/>
          <p:nvPr/>
        </p:nvSpPr>
        <p:spPr>
          <a:xfrm>
            <a:off x="11235975" y="5239512"/>
            <a:ext cx="438912" cy="365760"/>
          </a:xfrm>
          <a:prstGeom prst="roundRect">
            <a:avLst>
              <a:gd name="adj" fmla="val 20000"/>
            </a:avLst>
          </a:prstGeom>
          <a:solidFill>
            <a:srgbClr val="F0F0F0"/>
          </a:solidFill>
          <a:ln>
            <a:noFill/>
          </a:ln>
          <a:effectLst/>
        </p:spPr>
        <p:txBody>
          <a:bodyPr rtlCol="0" anchor="ctr" wrap="square" lIns="0" rIns="0" tIns="0" bIns="0">
            <a:noAutofit/>
          </a:bodyPr>
          <a:lstStyle/>
          <a:p>
            <a:pPr algn="ctr">
              <a:spcBef>
                <a:spcPts val="0"/>
              </a:spcBef>
              <a:spcAft>
                <a:spcPts val="0"/>
              </a:spcAft>
            </a:pPr>
            <a:r>
              <a:rPr lang="tr-TR" sz="1300" b="1" i="0">
                <a:solidFill>
                  <a:srgbClr val="262626"/>
                </a:solidFill>
                <a:latin typeface="Calibri"/>
              </a:rPr>
              <a:t>8.</a:t>
            </a:r>
          </a:p>
        </p:txBody>
      </p:sp>
      <p:sp>
        <p:nvSpPr>
          <p:cNvPr id="50" name="TextBox 49"/>
          <p:cNvSpPr txBox="1"/>
          <p:nvPr/>
        </p:nvSpPr>
        <p:spPr>
          <a:xfrm>
            <a:off x="7955280" y="5623560"/>
            <a:ext cx="3733495" cy="274320"/>
          </a:xfrm>
          <a:prstGeom prst="rect">
            <a:avLst/>
          </a:prstGeom>
          <a:noFill/>
        </p:spPr>
        <p:txBody>
          <a:bodyPr wrap="square" anchor="t" lIns="73152" rIns="73152" tIns="36576" bIns="36576">
            <a:noAutofit/>
          </a:bodyPr>
          <a:lstStyle/>
          <a:p>
            <a:pPr algn="ctr">
              <a:spcBef>
                <a:spcPts val="0"/>
              </a:spcBef>
              <a:spcAft>
                <a:spcPts val="0"/>
              </a:spcAft>
            </a:pPr>
            <a:r>
              <a:rPr lang="tr-TR" sz="1100" b="1" i="0">
                <a:solidFill>
                  <a:srgbClr val="767676"/>
                </a:solidFill>
                <a:latin typeface="Calibri"/>
              </a:rPr>
              <a:t>ÇIKIŞLAR</a:t>
            </a:r>
          </a:p>
        </p:txBody>
      </p:sp>
      <p:sp>
        <p:nvSpPr>
          <p:cNvPr id="51" name="TextBox 50"/>
          <p:cNvSpPr txBox="1"/>
          <p:nvPr/>
        </p:nvSpPr>
        <p:spPr>
          <a:xfrm>
            <a:off x="7955280" y="5788152"/>
            <a:ext cx="3733495" cy="457200"/>
          </a:xfrm>
          <a:prstGeom prst="rect">
            <a:avLst/>
          </a:prstGeom>
          <a:noFill/>
        </p:spPr>
        <p:txBody>
          <a:bodyPr wrap="square" anchor="t" lIns="73152" rIns="73152" tIns="36576" bIns="36576">
            <a:noAutofit/>
          </a:bodyPr>
          <a:lstStyle/>
          <a:p>
            <a:pPr algn="ctr">
              <a:spcBef>
                <a:spcPts val="0"/>
              </a:spcBef>
              <a:spcAft>
                <a:spcPts val="0"/>
              </a:spcAft>
            </a:pPr>
            <a:r>
              <a:rPr lang="tr-TR" sz="1600" b="1" i="0">
                <a:solidFill>
                  <a:srgbClr val="2E7D32"/>
                </a:solidFill>
                <a:latin typeface="Calibri"/>
              </a:rPr>
              <a:t>Doğru yol: 1 Y → 3 D → 6 Y → 6. ÇIKIŞ</a:t>
            </a:r>
          </a:p>
        </p:txBody>
      </p:sp>
      <p:sp>
        <p:nvSpPr>
          <p:cNvPr id="52" name="TextBox 5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53" name="Rounded Rectangle 5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184</a:t>
            </a:r>
          </a:p>
        </p:txBody>
      </p:sp>
      <p:sp>
        <p:nvSpPr>
          <p:cNvPr id="54" name="TextBox 5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91 / 254</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6</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Öngörülemeyen yıkıcı bir afet veya olay karşısında acil durum kaynağının devreye alınması, dirençli şehrin hangi temel özelliğidir?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Sağlamlık</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Uyum sağlama</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Yedeklilik</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Esneklik</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Kaynaklara sahip olma</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92 / 254</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6</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Öngörülemeyen yıkıcı bir afet veya olay karşısında acil durum kaynağının devreye alınması, dirençli şehrin hangi temel özelliğidir?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Sağlamlık</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Uyum sağlama</a:t>
            </a:r>
          </a:p>
        </p:txBody>
      </p:sp>
      <p:sp>
        <p:nvSpPr>
          <p:cNvPr id="13" name="Rounded Rectangle 12"/>
          <p:cNvSpPr/>
          <p:nvPr/>
        </p:nvSpPr>
        <p:spPr>
          <a:xfrm>
            <a:off x="502920" y="368320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4" name="Oval 13"/>
          <p:cNvSpPr/>
          <p:nvPr/>
        </p:nvSpPr>
        <p:spPr>
          <a:xfrm>
            <a:off x="594360" y="363931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Yedeklilik</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Esneklik</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Kaynaklara sahip olma</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1950" b="0" i="0">
                <a:solidFill>
                  <a:srgbClr val="262626"/>
                </a:solidFill>
                <a:latin typeface="Calibri"/>
              </a:rPr>
              <a:t>Kitap s. 180: yedeklilik, öngörülemeyen yıkıcı bir afet veya olay karşısında acil durum kaynağının devreye alınmasıdır. Kaynaklara sahip olma ise temel hizmetlerin hızla yeniden sağlanması kabiliyetidir.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93 / 254</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Kitaba göre direnç nedir?</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Japonya'nın 2011 sonrası çalışmalarından birini yaz; altı ölçütten hangisine uyar?</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Yedeklilik ile kaynaklara sahip olmayı birer cümleyle ayır.</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180-183</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94 / 254</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2C6E8F"/>
                </a:solidFill>
                <a:latin typeface="Calibri"/>
              </a:rPr>
              <a:t>•  </a:t>
            </a:r>
            <a:r>
              <a:rPr lang="tr-TR" sz="2600" b="0" i="0">
                <a:solidFill>
                  <a:srgbClr val="262626"/>
                </a:solidFill>
                <a:latin typeface="Calibri"/>
              </a:rPr>
              <a:t>Çalışma kâğıdı Bölüm 2'nin 6-8. maddelerini çöz.</a:t>
            </a:r>
          </a:p>
          <a:p>
            <a:pPr algn="l" marL="323206" indent="-323206">
              <a:spcBef>
                <a:spcPts val="0"/>
              </a:spcBef>
              <a:spcAft>
                <a:spcPts val="1200"/>
              </a:spcAft>
            </a:pPr>
            <a:r>
              <a:rPr lang="tr-TR" sz="2600" b="1" i="0">
                <a:solidFill>
                  <a:srgbClr val="2C6E8F"/>
                </a:solidFill>
                <a:latin typeface="Calibri"/>
              </a:rPr>
              <a:t>•  </a:t>
            </a:r>
            <a:r>
              <a:rPr lang="tr-TR" sz="2600" b="0" i="0">
                <a:solidFill>
                  <a:srgbClr val="262626"/>
                </a:solidFill>
                <a:latin typeface="Calibri"/>
              </a:rPr>
              <a:t>Dallanmış ağaçta yanlış çıkışa ulaştıysan s. 180'i yeniden oku.</a:t>
            </a:r>
          </a:p>
          <a:p>
            <a:pPr algn="l" marL="323206" indent="-323206">
              <a:spcBef>
                <a:spcPts val="0"/>
              </a:spcBef>
              <a:spcAft>
                <a:spcPts val="0"/>
              </a:spcAft>
            </a:pPr>
            <a:r>
              <a:rPr lang="tr-TR" sz="2600" b="1" i="0">
                <a:solidFill>
                  <a:srgbClr val="2C6E8F"/>
                </a:solidFill>
                <a:latin typeface="Calibri"/>
              </a:rPr>
              <a:t>•  </a:t>
            </a:r>
            <a:r>
              <a:rPr lang="tr-TR" sz="2600" b="0" i="0">
                <a:solidFill>
                  <a:srgbClr val="262626"/>
                </a:solidFill>
                <a:latin typeface="Calibri"/>
              </a:rPr>
              <a:t>28. haftaya hazırlık: s. 185-187'yi oku. Yaşadığın yerde hangi afet riski var?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180-187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95 / 254</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GNL-COG10-SN-U6 — 27. hafta · Afete Dirençli Yaşam Alanları (slayt 69-95)</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