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34.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51" r:id="rId103"/>
    <p:sldId id="352" r:id="rId104"/>
    <p:sldId id="353" r:id="rId105"/>
    <p:sldId id="354" r:id="rId106"/>
    <p:sldId id="355" r:id="rId107"/>
    <p:sldId id="356" r:id="rId108"/>
    <p:sldId id="357" r:id="rId109"/>
    <p:sldId id="358" r:id="rId110"/>
    <p:sldId id="359" r:id="rId111"/>
    <p:sldId id="360" r:id="rId112"/>
    <p:sldId id="361" r:id="rId113"/>
    <p:sldId id="362" r:id="rId114"/>
    <p:sldId id="363" r:id="rId115"/>
    <p:sldId id="364" r:id="rId116"/>
    <p:sldId id="365" r:id="rId117"/>
    <p:sldId id="366" r:id="rId118"/>
    <p:sldId id="367" r:id="rId119"/>
    <p:sldId id="368" r:id="rId120"/>
    <p:sldId id="369" r:id="rId121"/>
    <p:sldId id="370" r:id="rId122"/>
    <p:sldId id="371" r:id="rId123"/>
    <p:sldId id="372" r:id="rId124"/>
    <p:sldId id="373" r:id="rId125"/>
    <p:sldId id="374" r:id="rId126"/>
    <p:sldId id="375" r:id="rId127"/>
    <p:sldId id="376" r:id="rId128"/>
    <p:sldId id="377" r:id="rId129"/>
    <p:sldId id="378" r:id="rId130"/>
    <p:sldId id="379" r:id="rId131"/>
    <p:sldId id="380" r:id="rId132"/>
    <p:sldId id="381" r:id="rId133"/>
    <p:sldId id="382" r:id="rId134"/>
    <p:sldId id="383" r:id="rId135"/>
    <p:sldId id="384" r:id="rId41"/>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1" Type="http://schemas.openxmlformats.org/officeDocument/2006/relationships/slide" Target="slides/slide34.xml"/><Relationship Id="rId103" Type="http://schemas.openxmlformats.org/officeDocument/2006/relationships/slide" Target="slides/slide1.xml"/><Relationship Id="rId104" Type="http://schemas.openxmlformats.org/officeDocument/2006/relationships/slide" Target="slides/slide2.xml"/><Relationship Id="rId105" Type="http://schemas.openxmlformats.org/officeDocument/2006/relationships/slide" Target="slides/slide3.xml"/><Relationship Id="rId106" Type="http://schemas.openxmlformats.org/officeDocument/2006/relationships/slide" Target="slides/slide4.xml"/><Relationship Id="rId107" Type="http://schemas.openxmlformats.org/officeDocument/2006/relationships/slide" Target="slides/slide5.xml"/><Relationship Id="rId108" Type="http://schemas.openxmlformats.org/officeDocument/2006/relationships/slide" Target="slides/slide6.xml"/><Relationship Id="rId109" Type="http://schemas.openxmlformats.org/officeDocument/2006/relationships/slide" Target="slides/slide7.xml"/><Relationship Id="rId110" Type="http://schemas.openxmlformats.org/officeDocument/2006/relationships/slide" Target="slides/slide8.xml"/><Relationship Id="rId111" Type="http://schemas.openxmlformats.org/officeDocument/2006/relationships/slide" Target="slides/slide9.xml"/><Relationship Id="rId112" Type="http://schemas.openxmlformats.org/officeDocument/2006/relationships/slide" Target="slides/slide10.xml"/><Relationship Id="rId113" Type="http://schemas.openxmlformats.org/officeDocument/2006/relationships/slide" Target="slides/slide11.xml"/><Relationship Id="rId114" Type="http://schemas.openxmlformats.org/officeDocument/2006/relationships/slide" Target="slides/slide12.xml"/><Relationship Id="rId115" Type="http://schemas.openxmlformats.org/officeDocument/2006/relationships/slide" Target="slides/slide13.xml"/><Relationship Id="rId116" Type="http://schemas.openxmlformats.org/officeDocument/2006/relationships/slide" Target="slides/slide14.xml"/><Relationship Id="rId117" Type="http://schemas.openxmlformats.org/officeDocument/2006/relationships/slide" Target="slides/slide15.xml"/><Relationship Id="rId118" Type="http://schemas.openxmlformats.org/officeDocument/2006/relationships/slide" Target="slides/slide16.xml"/><Relationship Id="rId119" Type="http://schemas.openxmlformats.org/officeDocument/2006/relationships/slide" Target="slides/slide17.xml"/><Relationship Id="rId120" Type="http://schemas.openxmlformats.org/officeDocument/2006/relationships/slide" Target="slides/slide18.xml"/><Relationship Id="rId121" Type="http://schemas.openxmlformats.org/officeDocument/2006/relationships/slide" Target="slides/slide19.xml"/><Relationship Id="rId122" Type="http://schemas.openxmlformats.org/officeDocument/2006/relationships/slide" Target="slides/slide20.xml"/><Relationship Id="rId123" Type="http://schemas.openxmlformats.org/officeDocument/2006/relationships/slide" Target="slides/slide21.xml"/><Relationship Id="rId124" Type="http://schemas.openxmlformats.org/officeDocument/2006/relationships/slide" Target="slides/slide22.xml"/><Relationship Id="rId125" Type="http://schemas.openxmlformats.org/officeDocument/2006/relationships/slide" Target="slides/slide23.xml"/><Relationship Id="rId126" Type="http://schemas.openxmlformats.org/officeDocument/2006/relationships/slide" Target="slides/slide24.xml"/><Relationship Id="rId127" Type="http://schemas.openxmlformats.org/officeDocument/2006/relationships/slide" Target="slides/slide25.xml"/><Relationship Id="rId128" Type="http://schemas.openxmlformats.org/officeDocument/2006/relationships/slide" Target="slides/slide26.xml"/><Relationship Id="rId129" Type="http://schemas.openxmlformats.org/officeDocument/2006/relationships/slide" Target="slides/slide27.xml"/><Relationship Id="rId130" Type="http://schemas.openxmlformats.org/officeDocument/2006/relationships/slide" Target="slides/slide28.xml"/><Relationship Id="rId131" Type="http://schemas.openxmlformats.org/officeDocument/2006/relationships/slide" Target="slides/slide29.xml"/><Relationship Id="rId132" Type="http://schemas.openxmlformats.org/officeDocument/2006/relationships/slide" Target="slides/slide30.xml"/><Relationship Id="rId133" Type="http://schemas.openxmlformats.org/officeDocument/2006/relationships/slide" Target="slides/slide31.xml"/><Relationship Id="rId134" Type="http://schemas.openxmlformats.org/officeDocument/2006/relationships/slide" Target="slides/slide32.xml"/><Relationship Id="rId1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notesSlide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9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üçüncü öğrenme çıktısını ve bu haftanın iki süreç bileşenini göstermek.</a:t>
            </a:r>
          </a:p>
          <a:p/>
          <a:p>
            <a:r>
              <a:t>NASIL: 'Geçen hafta dirençli yaşam alanını tanımladık. Bu hafta soruyoruz: korunmak için neler yapılır ve hangisini seçeceğimize ne karar verdirir?' Süreç bileşenlerinin c-e'si 29. haftadadır (drama etkinliği).</a:t>
            </a:r>
          </a:p>
          <a:p/>
          <a:p>
            <a:r>
              <a:t>KAYNAK: Program (2026) COĞ.10.6.3 a-b.</a:t>
            </a:r>
          </a:p>
          <a:p/>
          <a:p>
            <a:r>
              <a:t>NOT: 23 Nisan Cuma Ulusal Egemenlik ve Çocuk Bayramı resmî tatildir: dersi cuma olan şubede bu hafta ders yapılamaz. O şubede 29. haftanın ilk 12 dakikasında bu haftanın çekirdeği özetlenir (afet öncesi dört çalışma, erken uyarı, yapısal ve yapısal olmayan önlemler, 'mekân belirler'); drama etkinliğinin hazırlığı yapılmamış olacağından gruplar kitabın s. 185-187 örnekleriyle çalışır.</a:t>
            </a:r>
          </a:p>
        </p:txBody>
      </p:sp>
      <p:sp>
        <p:nvSpPr>
          <p:cNvPr id="4" name="Slide Number Placeholder 3"/>
          <p:cNvSpPr>
            <a:spLocks noGrp="1"/>
          </p:cNvSpPr>
          <p:nvPr>
            <p:ph type="sldNum" idx="5" sz="quarter"/>
          </p:nvPr>
        </p:nvSpPr>
        <p:spPr/>
      </p:sp>
    </p:spTree>
  </p:cSld>
  <p:clrMapOvr>
    <a:masterClrMapping/>
  </p:clrMapOvr>
</p:notes>
</file>

<file path=ppt/notesSlides/notesSlide9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Risk belirleme, erken uyarı ve ara yoklama birinci ders saatidir; yapısal ve yapısal olmayan önlemler, ev kontrol listesi ve 29. haftanın hazırlığı ikinci ders saatidir.</a:t>
            </a:r>
          </a:p>
          <a:p/>
          <a:p>
            <a:r>
              <a:t>KAYNAK: Ders planı, 28. hafta akışı; kitap s. 185-187.</a:t>
            </a:r>
          </a:p>
          <a:p/>
          <a:p>
            <a:r>
              <a:t>NOT: 23 Nisan Cuma Ulusal Egemenlik ve Çocuk Bayramı resmî tatildir: dersi cuma olan şubede bu hafta ders yapılamaz. O şubede 29. haftanın ilk 12 dakikasında bu haftanın çekirdeği özetlenir (afet öncesi dört çalışma, erken uyarı, yapısal ve yapısal olmayan önlemler, 'mekân belirler'); drama etkinliğinin hazırlığı yapılmamış olacağından gruplar kitabın s. 185-187 örnekleriyle çalışır.</a:t>
            </a:r>
          </a:p>
        </p:txBody>
      </p:sp>
      <p:sp>
        <p:nvSpPr>
          <p:cNvPr id="4" name="Slide Number Placeholder 3"/>
          <p:cNvSpPr>
            <a:spLocks noGrp="1"/>
          </p:cNvSpPr>
          <p:nvPr>
            <p:ph type="sldNum" idx="5" sz="quarter"/>
          </p:nvPr>
        </p:nvSpPr>
        <p:spPr/>
      </p:sp>
    </p:spTree>
  </p:cSld>
  <p:clrMapOvr>
    <a:masterClrMapping/>
  </p:clrMapOvr>
</p:notes>
</file>

<file path=ppt/notesSlides/notesSlide9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27. haftanın dirençli yaşam alanı kavramını korunma uygulamalarına bağlamak.</a:t>
            </a:r>
          </a:p>
          <a:p/>
          <a:p>
            <a:r>
              <a:t>SÜRE: Aşama 5 dk (ayraç ve yol dâhil).</a:t>
            </a:r>
          </a:p>
          <a:p/>
          <a:p>
            <a:r>
              <a:t>NASIL: İki-üç öğrenciden kısa cevap alın. 25. haftadaki Şili ve Bem depremlerini hatırlatın (s. 171): büyük deprem, az kayıp — küçük deprem, çok kayıp.</a:t>
            </a:r>
          </a:p>
          <a:p/>
          <a:p>
            <a:r>
              <a:t>KAYNAK: Kitap s. 171, 180, 185.</a:t>
            </a:r>
          </a:p>
        </p:txBody>
      </p:sp>
      <p:sp>
        <p:nvSpPr>
          <p:cNvPr id="4" name="Slide Number Placeholder 3"/>
          <p:cNvSpPr>
            <a:spLocks noGrp="1"/>
          </p:cNvSpPr>
          <p:nvPr>
            <p:ph type="sldNum" idx="5" sz="quarter"/>
          </p:nvPr>
        </p:nvSpPr>
        <p:spPr/>
      </p:sp>
    </p:spTree>
  </p:cSld>
  <p:clrMapOvr>
    <a:masterClrMapping/>
  </p:clrMapOvr>
</p:notes>
</file>

<file path=ppt/notesSlides/notesSlide9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ve bugünün sorusu: afet öncesinde neler yapılır?</a:t>
            </a:r>
          </a:p>
          <a:p/>
          <a:p>
            <a:r>
              <a:t>BEKLENEN CEVAP: Fark, ülkelerin dirençli yaşam alanı oluşturabilmesidir. Bugün afet öncesi risk ve zarar azaltma çalışmalarını tek tek inceleyeceğiz.</a:t>
            </a:r>
          </a:p>
          <a:p/>
          <a:p>
            <a:r>
              <a:t>KAYNAK: Kitap s. 185.</a:t>
            </a:r>
          </a:p>
        </p:txBody>
      </p:sp>
      <p:sp>
        <p:nvSpPr>
          <p:cNvPr id="4" name="Slide Number Placeholder 3"/>
          <p:cNvSpPr>
            <a:spLocks noGrp="1"/>
          </p:cNvSpPr>
          <p:nvPr>
            <p:ph type="sldNum" idx="5" sz="quarter"/>
          </p:nvPr>
        </p:nvSpPr>
        <p:spPr/>
      </p:sp>
    </p:spTree>
  </p:cSld>
  <p:clrMapOvr>
    <a:masterClrMapping/>
  </p:clrMapOvr>
</p:notes>
</file>

<file path=ppt/notesSlides/notesSlide10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Ortak sınavın dönütü (zümre kararı) — yalnız 27. haftada verilemediyse.</a:t>
            </a:r>
          </a:p>
          <a:p/>
          <a:p>
            <a:r>
              <a:t>SÜRE: 6 dk (esnek). 27. haftada dönüt verildiyse bu süre tahmin ve erken uyarı aşamasına eklenir.</a:t>
            </a:r>
          </a:p>
          <a:p/>
          <a:p>
            <a:r>
              <a:t>NASIL: Zümrenin ortak sınav analizinden en çok yanlış yapılan üç maddeyi tahtada çözün; telafi gereken öğrencileri not edin. Soru metinleri bu sunumda yoktur (ortak sınav).</a:t>
            </a:r>
          </a:p>
          <a:p/>
          <a:p>
            <a:r>
              <a:t>KAYNAK: Zümre kararları (sınav penceresi 29 Mart - 9 Nisan; dönüt ve telafi).</a:t>
            </a:r>
          </a:p>
        </p:txBody>
      </p:sp>
      <p:sp>
        <p:nvSpPr>
          <p:cNvPr id="4" name="Slide Number Placeholder 3"/>
          <p:cNvSpPr>
            <a:spLocks noGrp="1"/>
          </p:cNvSpPr>
          <p:nvPr>
            <p:ph type="sldNum" idx="5" sz="quarter"/>
          </p:nvPr>
        </p:nvSpPr>
        <p:spPr/>
      </p:sp>
    </p:spTree>
  </p:cSld>
  <p:clrMapOvr>
    <a:masterClrMapping/>
  </p:clrMapOvr>
</p:notes>
</file>

<file path=ppt/notesSlides/notesSlide10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Afet öncesi risk ve zarar azaltma çalışmalarının dört başlığını göstermek (bugünün haritası).</a:t>
            </a:r>
          </a:p>
          <a:p/>
          <a:p>
            <a:r>
              <a:t>SÜRE: Aşama 12 dk: dört başlık 3 dk, risk belirleme 4 dk, örnek yerleşme sorusu 5 dk.</a:t>
            </a:r>
          </a:p>
          <a:p/>
          <a:p>
            <a:r>
              <a:t>NASIL: Kitap üç başlığı birlikte sayar (s. 185); dördüncüsü 'bir diğer çalışma' olarak s. 187'de gelir. Öğrencilere bu dört başlığın bugünün ve çalışma kâğıdının 9. maddesinin sınıflama ölçütü olduğunu söyleyin.</a:t>
            </a:r>
          </a:p>
          <a:p/>
          <a:p>
            <a:r>
              <a:t>KAYNAK: Kitap s. 185, 187.</a:t>
            </a:r>
          </a:p>
        </p:txBody>
      </p:sp>
      <p:sp>
        <p:nvSpPr>
          <p:cNvPr id="4" name="Slide Number Placeholder 3"/>
          <p:cNvSpPr>
            <a:spLocks noGrp="1"/>
          </p:cNvSpPr>
          <p:nvPr>
            <p:ph type="sldNum" idx="5" sz="quarter"/>
          </p:nvPr>
        </p:nvSpPr>
        <p:spPr/>
      </p:sp>
    </p:spTree>
  </p:cSld>
  <p:clrMapOvr>
    <a:masterClrMapping/>
  </p:clrMapOvr>
</p:notes>
</file>

<file path=ppt/notesSlides/notesSlide10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Risk belirlemede belirleyici olan doğal ve beşerî özellikleri ayırmak (COĞ.10.6.3 b).</a:t>
            </a:r>
          </a:p>
          <a:p/>
          <a:p>
            <a:r>
              <a:t>NASIL: Alıntıyı okutun; sonra listeyi tahtada iki sütuna ayırtın. Kitap özellikleri tek cümlede 'doğal ve beşerî özellikler' diye sayar; ikiye ayırma sınıfın sınıflamasıdır.</a:t>
            </a:r>
          </a:p>
          <a:p/>
          <a:p>
            <a:r>
              <a:t>KAYNAK: Kitap s. 185.</a:t>
            </a:r>
          </a:p>
        </p:txBody>
      </p:sp>
      <p:sp>
        <p:nvSpPr>
          <p:cNvPr id="4" name="Slide Number Placeholder 3"/>
          <p:cNvSpPr>
            <a:spLocks noGrp="1"/>
          </p:cNvSpPr>
          <p:nvPr>
            <p:ph type="sldNum" idx="5" sz="quarter"/>
          </p:nvPr>
        </p:nvSpPr>
        <p:spPr/>
      </p:sp>
    </p:spTree>
  </p:cSld>
  <p:clrMapOvr>
    <a:masterClrMapping/>
  </p:clrMapOvr>
</p:notes>
</file>

<file path=ppt/notesSlides/notesSlide10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Tehlike ile afet arasındaki farkı mekânın özelliklerine bağlamak (9. sınıf tehlike-risk-afet bilgisi; programın temel kabulü).</a:t>
            </a:r>
          </a:p>
          <a:p/>
          <a:p>
            <a:r>
              <a:t>NASIL: İkililer 2 dakika konuşur: üç tehlike ve 'ne olursa afete dönüşür?' Kitap açılmadan cevap alın, sonra kitabın cümleleriyle karşılaştırın.</a:t>
            </a:r>
          </a:p>
          <a:p/>
          <a:p>
            <a:r>
              <a:t>KAYNAK: Kitap s. 185.</a:t>
            </a:r>
          </a:p>
        </p:txBody>
      </p:sp>
      <p:sp>
        <p:nvSpPr>
          <p:cNvPr id="4" name="Slide Number Placeholder 3"/>
          <p:cNvSpPr>
            <a:spLocks noGrp="1"/>
          </p:cNvSpPr>
          <p:nvPr>
            <p:ph type="sldNum" idx="5" sz="quarter"/>
          </p:nvPr>
        </p:nvSpPr>
        <p:spPr/>
      </p:sp>
    </p:spTree>
  </p:cSld>
  <p:clrMapOvr>
    <a:masterClrMapping/>
  </p:clrMapOvr>
</p:notes>
</file>

<file path=ppt/notesSlides/notesSlide10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kitabın kendi örneği.</a:t>
            </a:r>
          </a:p>
          <a:p/>
          <a:p>
            <a:r>
              <a:t>BEKLENEN CEVAP: Fay → deprem; kıyı → depremin tetiklediği tsunami; dik yamaç → heyelan. Afete dönüşmesi konum, imar düzeni ve binaların yapısı dirençli değilse olur. Ölçüt: en az iki tehlike doğru adlandırılmış + 'dirençli değilse' koşulu söylenmiş.</a:t>
            </a:r>
          </a:p>
          <a:p/>
          <a:p>
            <a:r>
              <a:t>KAYNAK: Kitap s. 185.</a:t>
            </a:r>
          </a:p>
        </p:txBody>
      </p:sp>
      <p:sp>
        <p:nvSpPr>
          <p:cNvPr id="4" name="Slide Number Placeholder 3"/>
          <p:cNvSpPr>
            <a:spLocks noGrp="1"/>
          </p:cNvSpPr>
          <p:nvPr>
            <p:ph type="sldNum" idx="5" sz="quarter"/>
          </p:nvPr>
        </p:nvSpPr>
        <p:spPr/>
      </p:sp>
    </p:spTree>
  </p:cSld>
  <p:clrMapOvr>
    <a:masterClrMapping/>
  </p:clrMapOvr>
</p:notes>
</file>

<file path=ppt/notesSlides/notesSlide10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Erken uyarının amacını ve kitaptaki üç örneği göstermek (COĞ.10.6.3 b: bilgi toplama).</a:t>
            </a:r>
          </a:p>
          <a:p/>
          <a:p>
            <a:r>
              <a:t>SÜRE: Aşama 13 dk: üç örnek 4 dk, Bilgi Notu ve görsel 5 dk, görsel okuma sorusu 4 dk.</a:t>
            </a:r>
          </a:p>
          <a:p/>
          <a:p>
            <a:r>
              <a:t>NASIL: 'Yerel, ulusal ve uluslararası' ölçeklerin altını çizin; üç örneği ölçeğe göre sorun: J-Alert ve FLEWS ulusal, Okyanus Tabanı Sismik Uyarı Sistemi birçok ülkenin ortak (uluslararası) sistemidir.</a:t>
            </a:r>
          </a:p>
          <a:p/>
          <a:p>
            <a:r>
              <a:t>KAYNAK: Kitap s. 171, 185.</a:t>
            </a:r>
          </a:p>
          <a:p/>
          <a:p>
            <a:r>
              <a:t>NOT: Erken uyarı, 25. haftadaki önlenemeyen afetlerde 'zararı en aza indirme' önlemlerinin ilk örneğidir (s. 171).</a:t>
            </a:r>
          </a:p>
        </p:txBody>
      </p:sp>
      <p:sp>
        <p:nvSpPr>
          <p:cNvPr id="4" name="Slide Number Placeholder 3"/>
          <p:cNvSpPr>
            <a:spLocks noGrp="1"/>
          </p:cNvSpPr>
          <p:nvPr>
            <p:ph type="sldNum" idx="5" sz="quarter"/>
          </p:nvPr>
        </p:nvSpPr>
        <p:spPr/>
      </p:sp>
    </p:spTree>
  </p:cSld>
  <p:clrMapOvr>
    <a:masterClrMapping/>
  </p:clrMapOvr>
</p:notes>
</file>

<file path=ppt/notesSlides/notesSlide10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Uluslararası iş birliğiyle kurulan bir erken uyarı sistemini görselle incelemek.</a:t>
            </a:r>
          </a:p>
          <a:p/>
          <a:p>
            <a:r>
              <a:t>NASIL: Görseldeki etiketleri okutun: deprem, sismik dalgalar, sismograf, basınç sensörleri, GPS şamandıraları, gelgit göstergesi, iletişim, GPS uydusu, uyarı merkezi.</a:t>
            </a:r>
          </a:p>
          <a:p/>
          <a:p>
            <a:r>
              <a:t>KAYNAK: Kitap s. 185 Bilgi Notu ve görseli.</a:t>
            </a:r>
          </a:p>
        </p:txBody>
      </p:sp>
      <p:sp>
        <p:nvSpPr>
          <p:cNvPr id="4" name="Slide Number Placeholder 3"/>
          <p:cNvSpPr>
            <a:spLocks noGrp="1"/>
          </p:cNvSpPr>
          <p:nvPr>
            <p:ph type="sldNum" idx="5" sz="quarter"/>
          </p:nvPr>
        </p:nvSpPr>
        <p:spPr/>
      </p:sp>
    </p:spTree>
  </p:cSld>
  <p:clrMapOvr>
    <a:masterClrMapping/>
  </p:clrMapOvr>
</p:notes>
</file>

<file path=ppt/notesSlides/notesSlide10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Görsel okuryazarlık (OB4): bir sistem şemasını sıraya koymak.</a:t>
            </a:r>
          </a:p>
          <a:p/>
          <a:p>
            <a:r>
              <a:t>NASIL: İkililer 2 dakikada sırayı yazar; bir ikili tahtada okları çizer.</a:t>
            </a:r>
          </a:p>
          <a:p/>
          <a:p>
            <a:r>
              <a:t>KAYNAK: Kitap s. 185 görseli.</a:t>
            </a:r>
          </a:p>
        </p:txBody>
      </p:sp>
      <p:sp>
        <p:nvSpPr>
          <p:cNvPr id="4" name="Slide Number Placeholder 3"/>
          <p:cNvSpPr>
            <a:spLocks noGrp="1"/>
          </p:cNvSpPr>
          <p:nvPr>
            <p:ph type="sldNum" idx="5" sz="quarter"/>
          </p:nvPr>
        </p:nvSpPr>
        <p:spPr/>
      </p:sp>
    </p:spTree>
  </p:cSld>
  <p:clrMapOvr>
    <a:masterClrMapping/>
  </p:clrMapOvr>
</p:notes>
</file>

<file path=ppt/notesSlides/notesSlide10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Sıra görseldeki etiket ve çizgilerden çıkarılmıştır; kitap metni sistemin işleyişini adım adım anlatmaz. Ölçüt: ölçüm → iletim → uyarı merkezi → insanlar zinciri kurulmuş. Görseldeki 'İletişim' etiketli araç uydu olarak çizilmiştir.</a:t>
            </a:r>
          </a:p>
          <a:p/>
          <a:p>
            <a:r>
              <a:t>KAYNAK: Kitap s. 185 (görselden çıkarım).</a:t>
            </a:r>
          </a:p>
        </p:txBody>
      </p:sp>
      <p:sp>
        <p:nvSpPr>
          <p:cNvPr id="4" name="Slide Number Placeholder 3"/>
          <p:cNvSpPr>
            <a:spLocks noGrp="1"/>
          </p:cNvSpPr>
          <p:nvPr>
            <p:ph type="sldNum" idx="5" sz="quarter"/>
          </p:nvPr>
        </p:nvSpPr>
        <p:spPr/>
      </p:sp>
    </p:spTree>
  </p:cSld>
  <p:clrMapOvr>
    <a:masterClrMapping/>
  </p:clrMapOvr>
</p:notes>
</file>

<file path=ppt/notesSlides/notesSlide10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7 (birinci ders saatinin sonu).</a:t>
            </a:r>
          </a:p>
          <a:p/>
          <a:p>
            <a:r>
              <a:t>SÜRE: Aşama 4 dk: soru 1 dk, cevap ve tartışma 2 dk, geçiş 1 dk.</a:t>
            </a:r>
          </a:p>
          <a:p/>
          <a:p>
            <a:r>
              <a:t>NASIL: Parmakla cevap (1 = A … 5 = E). E seçeneğini 25. haftadaki afet yönetimiyle çürütün: iyileştirme afet sonrasıdır (s. 174).</a:t>
            </a:r>
          </a:p>
          <a:p/>
          <a:p>
            <a:r>
              <a:t>KAYNAK: Kitap s. 174, 185.</a:t>
            </a:r>
          </a:p>
        </p:txBody>
      </p:sp>
      <p:sp>
        <p:nvSpPr>
          <p:cNvPr id="4" name="Slide Number Placeholder 3"/>
          <p:cNvSpPr>
            <a:spLocks noGrp="1"/>
          </p:cNvSpPr>
          <p:nvPr>
            <p:ph type="sldNum" idx="5" sz="quarter"/>
          </p:nvPr>
        </p:nvSpPr>
        <p:spPr/>
      </p:sp>
    </p:spTree>
  </p:cSld>
  <p:clrMapOvr>
    <a:masterClrMapping/>
  </p:clrMapOvr>
</p:notes>
</file>

<file path=ppt/notesSlides/notesSlide1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185: üçü de yerel, ulusal ve uluslararası ölçeklerde oluşturulmuş erken uyarı sistemlerine örnektir. Amaçları afeti önceden tespit edip kurum, kuruluş ve vatandaşları en kısa sürede haberdar etmektir.</a:t>
            </a:r>
          </a:p>
        </p:txBody>
      </p:sp>
      <p:sp>
        <p:nvSpPr>
          <p:cNvPr id="4" name="Slide Number Placeholder 3"/>
          <p:cNvSpPr>
            <a:spLocks noGrp="1"/>
          </p:cNvSpPr>
          <p:nvPr>
            <p:ph type="sldNum" idx="5" sz="quarter"/>
          </p:nvPr>
        </p:nvSpPr>
        <p:spPr/>
      </p:sp>
    </p:spTree>
  </p:cSld>
  <p:clrMapOvr>
    <a:masterClrMapping/>
  </p:clrMapOvr>
</p:notes>
</file>

<file path=ppt/notesSlides/notesSlide1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Fiziksel ve yapısal önlemleri afet türüne göre ayırmak (COĞ.10.6.3 b).</a:t>
            </a:r>
          </a:p>
          <a:p/>
          <a:p>
            <a:r>
              <a:t>SÜRE: Aşama 15 dk: bu slayt 3 dk, deprem önlemleri 6 dk, soru 2 dk, sınıflama 4 dk.</a:t>
            </a:r>
          </a:p>
          <a:p/>
          <a:p>
            <a:r>
              <a:t>NASIL: Görsel 6.7'yi gösterip sorun: 'Bu çalışma hangi afetin riskini azaltır?' Sonra üç afet türünü kartlarla eşleyin.</a:t>
            </a:r>
          </a:p>
          <a:p/>
          <a:p>
            <a:r>
              <a:t>KAYNAK: Kitap s. 186, Görsel 6.7.</a:t>
            </a:r>
          </a:p>
        </p:txBody>
      </p:sp>
      <p:sp>
        <p:nvSpPr>
          <p:cNvPr id="4" name="Slide Number Placeholder 3"/>
          <p:cNvSpPr>
            <a:spLocks noGrp="1"/>
          </p:cNvSpPr>
          <p:nvPr>
            <p:ph type="sldNum" idx="5" sz="quarter"/>
          </p:nvPr>
        </p:nvSpPr>
        <p:spPr/>
      </p:sp>
    </p:spTree>
  </p:cSld>
  <p:clrMapOvr>
    <a:masterClrMapping/>
  </p:clrMapOvr>
</p:notes>
</file>

<file path=ppt/notesSlides/notesSlide1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Depreme karşı ilk fiziksel önlemi (zemini sağlam alanların imara açılması) görselle açıklamak.</a:t>
            </a:r>
          </a:p>
          <a:p/>
          <a:p>
            <a:r>
              <a:t>NASIL: Görsel 6.8'de iki zemini karşılaştırtın: 'Hangi binalar ayakta, neden?'</a:t>
            </a:r>
          </a:p>
          <a:p/>
          <a:p>
            <a:r>
              <a:t>KAYNAK: Kitap s. 186, Görsel 6.8.</a:t>
            </a:r>
          </a:p>
        </p:txBody>
      </p:sp>
      <p:sp>
        <p:nvSpPr>
          <p:cNvPr id="4" name="Slide Number Placeholder 3"/>
          <p:cNvSpPr>
            <a:spLocks noGrp="1"/>
          </p:cNvSpPr>
          <p:nvPr>
            <p:ph type="sldNum" idx="5" sz="quarter"/>
          </p:nvPr>
        </p:nvSpPr>
        <p:spPr/>
      </p:sp>
    </p:spTree>
  </p:cSld>
  <p:clrMapOvr>
    <a:masterClrMapping/>
  </p:clrMapOvr>
</p:notes>
</file>

<file path=ppt/notesSlides/notesSlide1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Taşımanın sınırını ve taşınamayan yerleşmelerdeki yapısal önlemleri göstermek.</a:t>
            </a:r>
          </a:p>
          <a:p/>
          <a:p>
            <a:r>
              <a:t>NASIL: Görsel 6.9'u gösterin; sonra 'Bütün İstanbul taşınabilir mi?' gibi bir soruyla kitabın 'imkân yok denecek kadar azdır' cümlesine gelin. Kentsel dönüşümün kitaptaki tanımını okutun.</a:t>
            </a:r>
          </a:p>
          <a:p/>
          <a:p>
            <a:r>
              <a:t>KAYNAK: Kitap s. 186, Görsel 6.9.</a:t>
            </a:r>
          </a:p>
        </p:txBody>
      </p:sp>
      <p:sp>
        <p:nvSpPr>
          <p:cNvPr id="4" name="Slide Number Placeholder 3"/>
          <p:cNvSpPr>
            <a:spLocks noGrp="1"/>
          </p:cNvSpPr>
          <p:nvPr>
            <p:ph type="sldNum" idx="5" sz="quarter"/>
          </p:nvPr>
        </p:nvSpPr>
        <p:spPr/>
      </p:sp>
    </p:spTree>
  </p:cSld>
  <p:clrMapOvr>
    <a:masterClrMapping/>
  </p:clrMapOvr>
</p:notes>
</file>

<file path=ppt/notesSlides/notesSlide1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Korunma uygulamalarını dört başlığa göre sınıflamak (COĞ.10.6.3 b-c; çalışma kâğıdının 9. maddesinin sınıf içi provası).</a:t>
            </a:r>
          </a:p>
          <a:p/>
          <a:p>
            <a:r>
              <a:t>NASIL: İkililer sekiz kartı 2 dakikada dört başlığa dağıtır; kartın numarasını başlığın altına yazar.</a:t>
            </a:r>
          </a:p>
          <a:p/>
          <a:p>
            <a:r>
              <a:t>KAYNAK: Kitap s. 185-187.</a:t>
            </a:r>
          </a:p>
        </p:txBody>
      </p:sp>
      <p:sp>
        <p:nvSpPr>
          <p:cNvPr id="4" name="Slide Number Placeholder 3"/>
          <p:cNvSpPr>
            <a:spLocks noGrp="1"/>
          </p:cNvSpPr>
          <p:nvPr>
            <p:ph type="sldNum" idx="5" sz="quarter"/>
          </p:nvPr>
        </p:nvSpPr>
        <p:spPr/>
      </p:sp>
    </p:spTree>
  </p:cSld>
  <p:clrMapOvr>
    <a:masterClrMapping/>
  </p:clrMapOvr>
</p:notes>
</file>

<file path=ppt/notesSlides/notesSlide1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Korunma uygulamalarını dört başlığa göre sınıflamak (COĞ.10.6.3 b-c; çalışma kâğıdının 9. maddesinin sınıf içi provası).</a:t>
            </a:r>
          </a:p>
          <a:p/>
          <a:p>
            <a:r>
              <a:t>BEKLENEN CEVAP: Tartışmalı kart: 'zemini sağlam alanları imara açmak' risk belirlemeye de dayanır, ama kitap onu deprem zararlarını azaltan fiziksel ve yapısal çalışmaların ilki sayar (s. 186). Kitaplığı sabitlemek yapısal olmayan riskleri azaltmadır (s. 187).</a:t>
            </a:r>
          </a:p>
          <a:p/>
          <a:p>
            <a:r>
              <a:t>KAYNAK: Kitap s. 185-187.</a:t>
            </a:r>
          </a:p>
        </p:txBody>
      </p:sp>
      <p:sp>
        <p:nvSpPr>
          <p:cNvPr id="4" name="Slide Number Placeholder 3"/>
          <p:cNvSpPr>
            <a:spLocks noGrp="1"/>
          </p:cNvSpPr>
          <p:nvPr>
            <p:ph type="sldNum" idx="5" sz="quarter"/>
          </p:nvPr>
        </p:nvSpPr>
        <p:spPr/>
      </p:sp>
    </p:spTree>
  </p:cSld>
  <p:clrMapOvr>
    <a:masterClrMapping/>
  </p:clrMapOvr>
</p:notes>
</file>

<file path=ppt/notesSlides/notesSlide1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Yapısal olmayan riskleri tanımlamak; evde alınabilecek basit önlemleri görselle göstermek.</a:t>
            </a:r>
          </a:p>
          <a:p/>
          <a:p>
            <a:r>
              <a:t>SÜRE: Aşama 10 dk: bu slayt 4 dk, 'mekân belirler' 3 dk, YOKLAMA 8 3 dk.</a:t>
            </a:r>
          </a:p>
          <a:p/>
          <a:p>
            <a:r>
              <a:t>NASIL: Görsel 6.10'daki eşyaları saydırın ve her birinin nasıl sabitlendiğini sorun. 'Sınıfımızda devrilebilecek bir eşya var mı?' sorusuyla gözleme bağlayın (gözlem; okula ait bilgi uydurulmaz).</a:t>
            </a:r>
          </a:p>
          <a:p/>
          <a:p>
            <a:r>
              <a:t>KAYNAK: Kitap s. 187, Görsel 6.10.</a:t>
            </a:r>
          </a:p>
        </p:txBody>
      </p:sp>
      <p:sp>
        <p:nvSpPr>
          <p:cNvPr id="4" name="Slide Number Placeholder 3"/>
          <p:cNvSpPr>
            <a:spLocks noGrp="1"/>
          </p:cNvSpPr>
          <p:nvPr>
            <p:ph type="sldNum" idx="5" sz="quarter"/>
          </p:nvPr>
        </p:nvSpPr>
        <p:spPr/>
      </p:sp>
    </p:spTree>
  </p:cSld>
  <p:clrMapOvr>
    <a:masterClrMapping/>
  </p:clrMapOvr>
</p:notes>
</file>

<file path=ppt/notesSlides/notesSlide1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Öğrenme çıktısının özünü vurgulamak: uygulamaya mekânın özelliklerine göre karar verilir.</a:t>
            </a:r>
          </a:p>
          <a:p/>
          <a:p>
            <a:r>
              <a:t>NASIL: Dört örnekte 'mekânın özelliği → seçilen uygulama' okunu okutun. Hepsi bugünkü kitap sayfalarındandır. 29. haftadaki drama bu fikre dayanır.</a:t>
            </a:r>
          </a:p>
          <a:p/>
          <a:p>
            <a:r>
              <a:t>KAYNAK: Kitap s. 185-187.</a:t>
            </a:r>
          </a:p>
        </p:txBody>
      </p:sp>
      <p:sp>
        <p:nvSpPr>
          <p:cNvPr id="4" name="Slide Number Placeholder 3"/>
          <p:cNvSpPr>
            <a:spLocks noGrp="1"/>
          </p:cNvSpPr>
          <p:nvPr>
            <p:ph type="sldNum" idx="5" sz="quarter"/>
          </p:nvPr>
        </p:nvSpPr>
        <p:spPr/>
      </p:sp>
    </p:spTree>
  </p:cSld>
  <p:clrMapOvr>
    <a:masterClrMapping/>
  </p:clrMapOvr>
</p:notes>
</file>

<file path=ppt/notesSlides/notesSlide1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8.</a:t>
            </a:r>
          </a:p>
          <a:p/>
          <a:p>
            <a:r>
              <a:t>NASIL: Parmakla cevap (1 = A … 5 = E).</a:t>
            </a:r>
          </a:p>
          <a:p/>
          <a:p>
            <a:r>
              <a:t>KAYNAK: Kitap s. 186-187.</a:t>
            </a:r>
          </a:p>
        </p:txBody>
      </p:sp>
      <p:sp>
        <p:nvSpPr>
          <p:cNvPr id="4" name="Slide Number Placeholder 3"/>
          <p:cNvSpPr>
            <a:spLocks noGrp="1"/>
          </p:cNvSpPr>
          <p:nvPr>
            <p:ph type="sldNum" idx="5" sz="quarter"/>
          </p:nvPr>
        </p:nvSpPr>
        <p:spPr/>
      </p:sp>
    </p:spTree>
  </p:cSld>
  <p:clrMapOvr>
    <a:masterClrMapping/>
  </p:clrMapOvr>
</p:notes>
</file>

<file path=ppt/notesSlides/notesSlide1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187: büyük, yüksek, ağır ve tekerleği olan eşyalar ile raflardaki malzemeler yapısal olmayan elemanlardır; deprem anında devrilip düşerek zarar verirler. Yapısal riskleri azaltma ise binaların depreme dayanıklı yapılması, güçlendirme ve kentsel dönüşümdür (s. 186).</a:t>
            </a:r>
          </a:p>
        </p:txBody>
      </p:sp>
      <p:sp>
        <p:nvSpPr>
          <p:cNvPr id="4" name="Slide Number Placeholder 3"/>
          <p:cNvSpPr>
            <a:spLocks noGrp="1"/>
          </p:cNvSpPr>
          <p:nvPr>
            <p:ph type="sldNum" idx="5" sz="quarter"/>
          </p:nvPr>
        </p:nvSpPr>
        <p:spPr/>
      </p:sp>
    </p:spTree>
  </p:cSld>
  <p:clrMapOvr>
    <a:masterClrMapping/>
  </p:clrMapOvr>
</p:notes>
</file>

<file path=ppt/notesSlides/notesSlide1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önerisi: evin depreme hazır olup olmadığına ilişkin kontrol listesi hazırlamak (SBAB11.2, SDB3.3).</a:t>
            </a:r>
          </a:p>
          <a:p/>
          <a:p>
            <a:r>
              <a:t>SÜRE: Aşama 7 dk: kontrol listesi 4 dk, çanta 3 dk.</a:t>
            </a:r>
          </a:p>
          <a:p/>
          <a:p>
            <a:r>
              <a:t>NASIL: İkililer 2 dakikada dört madde yazar; iki ikiliden okuma alın. Liste çalışma kâğıdının 10. maddesinde tamamlanır ve aileyle incelenir.</a:t>
            </a:r>
          </a:p>
          <a:p/>
          <a:p>
            <a:r>
              <a:t>KAYNAK: Program (2026) COĞ.10.6.3; kitap s. 187.</a:t>
            </a:r>
          </a:p>
        </p:txBody>
      </p:sp>
      <p:sp>
        <p:nvSpPr>
          <p:cNvPr id="4" name="Slide Number Placeholder 3"/>
          <p:cNvSpPr>
            <a:spLocks noGrp="1"/>
          </p:cNvSpPr>
          <p:nvPr>
            <p:ph type="sldNum" idx="5" sz="quarter"/>
          </p:nvPr>
        </p:nvSpPr>
        <p:spPr/>
      </p:sp>
    </p:spTree>
  </p:cSld>
  <p:clrMapOvr>
    <a:masterClrMapping/>
  </p:clrMapOvr>
</p:notes>
</file>

<file path=ppt/notesSlides/notesSlide1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kontrol listesi.</a:t>
            </a:r>
          </a:p>
          <a:p/>
          <a:p>
            <a:r>
              <a:t>BEKLENEN CEVAP: Maddeler kitabın s. 187 cümlelerinden ve Görsel 6.10'daki eşyalardan türetilmiştir. Ölçüt: her madde gözlenebilir ve Evet / Hayır ile cevaplanabilir olmalı.</a:t>
            </a:r>
          </a:p>
          <a:p/>
          <a:p>
            <a:r>
              <a:t>KAYNAK: Kitap s. 187.</a:t>
            </a:r>
          </a:p>
          <a:p/>
          <a:p>
            <a:r>
              <a:t>NOT: KVKK: evin durumu, adres ya da aile bilgisi sınıfta paylaşılmaz, öğretmene teslim edilmez; liste aile içinde kullanılır.</a:t>
            </a:r>
          </a:p>
        </p:txBody>
      </p:sp>
      <p:sp>
        <p:nvSpPr>
          <p:cNvPr id="4" name="Slide Number Placeholder 3"/>
          <p:cNvSpPr>
            <a:spLocks noGrp="1"/>
          </p:cNvSpPr>
          <p:nvPr>
            <p:ph type="sldNum" idx="5" sz="quarter"/>
          </p:nvPr>
        </p:nvSpPr>
        <p:spPr/>
      </p:sp>
    </p:spTree>
  </p:cSld>
  <p:clrMapOvr>
    <a:masterClrMapping/>
  </p:clrMapOvr>
</p:notes>
</file>

<file path=ppt/notesSlides/notesSlide1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deprem çantası önerisini sınıfta liste çalışmasıyla yapmak.</a:t>
            </a:r>
          </a:p>
          <a:p/>
          <a:p>
            <a:r>
              <a:t>NASIL: Gruplar 1 dakikada önerir; tahtada ortak liste oluşur. Çanta sınıfta hazırlanmaz, malzeme satın aldırılmaz (veliye mali yük yok).</a:t>
            </a:r>
          </a:p>
          <a:p/>
          <a:p>
            <a:r>
              <a:t>KAYNAK: Program (2026) COĞ.10.6.3. Afet ve Acil Durum Çantası (Video) (s. 187): https://ders.eba.gov.tr/ders//redirectContent.jsp?resourceId=4031c142721bdc188714b2cfc6f915b1&amp;resourceType=1&amp;resourceLocation=2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liste.</a:t>
            </a:r>
          </a:p>
          <a:p/>
          <a:p>
            <a:r>
              <a:t>BEKLENEN CEVAP: Çantanın içeriği ders kitabında yoktur; örnek liste genel kabul gören bilgidir (AFAD'ın kamuya açık önerileri). Öğrencilerin farklı ve gerekçeli önerileri kabul edilir. Kitap 'afet çantası hazırlama'yı afet bilincinin oluşum adımları arasında sayar (s. 190; 30. hafta).</a:t>
            </a:r>
          </a:p>
          <a:p/>
          <a:p>
            <a:r>
              <a:t>KAYNAK: Genel kabul gören bilgi; kitap s. 190.</a:t>
            </a:r>
          </a:p>
        </p:txBody>
      </p:sp>
      <p:sp>
        <p:nvSpPr>
          <p:cNvPr id="4" name="Slide Number Placeholder 3"/>
          <p:cNvSpPr>
            <a:spLocks noGrp="1"/>
          </p:cNvSpPr>
          <p:nvPr>
            <p:ph type="sldNum" idx="5" sz="quarter"/>
          </p:nvPr>
        </p:nvSpPr>
        <p:spPr/>
      </p:sp>
    </p:spTree>
  </p:cSld>
  <p:clrMapOvr>
    <a:masterClrMapping/>
  </p:clrMapOvr>
</p:notes>
</file>

<file path=ppt/notesSlides/notesSlide1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29. haftanın grup etkinliğinin ders öncesi hazırlığını duyurmak (COĞ.10.6.3 a-b).</a:t>
            </a:r>
          </a:p>
          <a:p/>
          <a:p>
            <a:r>
              <a:t>SÜRE: Aşama 5 dk: hazırlık 2 dk, amaç sorusu 3 dk.</a:t>
            </a:r>
          </a:p>
          <a:p/>
          <a:p>
            <a:r>
              <a:t>NASIL: Gruplar ünite başında kurulan 8 heterojen gruptur. 1. madde (amaç) bu derste sınıfta yazılır (sonraki slayt). Bilgi okul kütüphanesinden, EBA'dan ya da evde bilgisayarla toplanabilir; sınıfta telefon kullanılmaz; çıktı ve satın alma istenmez. Hazırlık yapamayan grup 29. haftada kitabın s. 185-187 örnekleriyle çalışır.</a:t>
            </a:r>
          </a:p>
          <a:p/>
          <a:p>
            <a:r>
              <a:t>KAYNAK: Kitap s. 187 'Gelecek Derse Hazırlık' 1-3.</a:t>
            </a:r>
          </a:p>
          <a:p/>
          <a:p>
            <a:r>
              <a:t>NOT: 23 Nisan Cuma Ulusal Egemenlik ve Çocuk Bayramı resmî tatildir: dersi cuma olan şubede bu hafta ders yapılamaz. O şubede 29. haftanın ilk 12 dakikasında bu haftanın çekirdeği özetlenir (afet öncesi dört çalışma, erken uyarı, yapısal ve yapısal olmayan önlemler, 'mekân belirler'); drama etkinliğinin hazırlığı yapılmamış olacağından gruplar kitabın s. 185-187 örnekleriyle çalışır.</a:t>
            </a:r>
          </a:p>
        </p:txBody>
      </p:sp>
      <p:sp>
        <p:nvSpPr>
          <p:cNvPr id="4" name="Slide Number Placeholder 3"/>
          <p:cNvSpPr>
            <a:spLocks noGrp="1"/>
          </p:cNvSpPr>
          <p:nvPr>
            <p:ph type="sldNum" idx="5" sz="quarter"/>
          </p:nvPr>
        </p:nvSpPr>
        <p:spPr/>
      </p:sp>
    </p:spTree>
  </p:cSld>
  <p:clrMapOvr>
    <a:masterClrMapping/>
  </p:clrMapOvr>
</p:notes>
</file>

<file path=ppt/notesSlides/notesSlide1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korunma uygulamalarına karar vermeyi amaç olarak belirlemek (program D5.3).</a:t>
            </a:r>
          </a:p>
          <a:p/>
          <a:p>
            <a:r>
              <a:t>NASIL: Gruplar 2 dakikada amaç cümlesi yazar; iki sözcü okur.</a:t>
            </a:r>
          </a:p>
          <a:p/>
          <a:p>
            <a:r>
              <a:t>KAYNAK: Kitap s. 187; program COĞ.10.6.3 a.</a:t>
            </a:r>
          </a:p>
        </p:txBody>
      </p:sp>
      <p:sp>
        <p:nvSpPr>
          <p:cNvPr id="4" name="Slide Number Placeholder 3"/>
          <p:cNvSpPr>
            <a:spLocks noGrp="1"/>
          </p:cNvSpPr>
          <p:nvPr>
            <p:ph type="sldNum" idx="5" sz="quarter"/>
          </p:nvPr>
        </p:nvSpPr>
        <p:spPr/>
      </p:sp>
    </p:spTree>
  </p:cSld>
  <p:clrMapOvr>
    <a:masterClrMapping/>
  </p:clrMapOvr>
</p:notes>
</file>

<file path=ppt/notesSlides/notesSlide1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amaç cümlesi.</a:t>
            </a:r>
          </a:p>
          <a:p/>
          <a:p>
            <a:r>
              <a:t>BEKLENEN CEVAP: Program bu çalışmada deprem temasının örnek olay olarak ele alınabileceğini söyler; kitap Türkiye'de en fazla can ve mal kaybına yol açan afet türünün deprem olduğunu belirtir (s. 186). Yaşadığımız yere ait afet tarihi ya da sayı derste verilmez; grup başka bir afet türü seçerse kaynağını gösterir.</a:t>
            </a:r>
          </a:p>
          <a:p/>
          <a:p>
            <a:r>
              <a:t>KAYNAK: Program (2026) COĞ.10.6.3; kitap s. 186.</a:t>
            </a:r>
          </a:p>
        </p:txBody>
      </p:sp>
      <p:sp>
        <p:nvSpPr>
          <p:cNvPr id="4" name="Slide Number Placeholder 3"/>
          <p:cNvSpPr>
            <a:spLocks noGrp="1"/>
          </p:cNvSpPr>
          <p:nvPr>
            <p:ph type="sldNum" idx="5" sz="quarter"/>
          </p:nvPr>
        </p:nvSpPr>
        <p:spPr/>
      </p:sp>
    </p:spTree>
  </p:cSld>
  <p:clrMapOvr>
    <a:masterClrMapping/>
  </p:clrMapOvr>
</p:notes>
</file>

<file path=ppt/notesSlides/notesSlide1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Aşama 3 dk: kart 2 dk, ev 1 dk.</a:t>
            </a:r>
          </a:p>
          <a:p/>
          <a:p>
            <a:r>
              <a:t>BEKLENEN CEVAP: 1) Tehlike ve risklerin belirlenmesi, tahmin ve erken uyarı sistemleri, fiziksel ve yapısal zarar azaltma (s. 185), yapısal olmayan riskleri azaltma (s. 187). 2) Binaların içindeki büyük, yüksek, ağır, tekerlekli eşyalar ve raflardaki malzemelerden kaynaklanan riskler; büyük eşyaları duvara sabitlemek. 3) Mekânın özellikleri.</a:t>
            </a:r>
          </a:p>
          <a:p/>
          <a:p>
            <a:r>
              <a:t>KAYNAK: Kitap s. 185-187.</a:t>
            </a:r>
          </a:p>
        </p:txBody>
      </p:sp>
      <p:sp>
        <p:nvSpPr>
          <p:cNvPr id="4" name="Slide Number Placeholder 3"/>
          <p:cNvSpPr>
            <a:spLocks noGrp="1"/>
          </p:cNvSpPr>
          <p:nvPr>
            <p:ph type="sldNum" idx="5" sz="quarter"/>
          </p:nvPr>
        </p:nvSpPr>
        <p:spPr/>
      </p:sp>
    </p:spTree>
  </p:cSld>
  <p:clrMapOvr>
    <a:masterClrMapping/>
  </p:clrMapOvr>
</p:notes>
</file>

<file path=ppt/notesSlides/notesSlide1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ve 29. haftanın hazırlığı.</a:t>
            </a:r>
          </a:p>
          <a:p/>
          <a:p>
            <a:r>
              <a:t>NASIL: Hazırlığı 29. haftanın başında iki dakikayla kontrol edin.</a:t>
            </a:r>
          </a:p>
          <a:p/>
          <a:p>
            <a:r>
              <a:t>KAYNAK: Ders planı, 28. hafta ev çalışması.</a:t>
            </a:r>
          </a:p>
          <a:p/>
          <a:p>
            <a:r>
              <a:t>NOT: 23 Nisan Cuma Ulusal Egemenlik ve Çocuk Bayramı resmî tatildir: dersi cuma olan şubede bu hafta ders yapılamaz. O şubede 29. haftanın ilk 12 dakikasında bu haftanın çekirdeği özetlenir (afet öncesi dört çalışma, erken uyarı, yapısal ve yapısal olmayan önlemler, 'mekân belirler'); drama etkinliğinin hazırlığı yapılmamış olacağından gruplar kitabın s. 185-187 örnekleriyle çalışır.</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6.xml"/><Relationship Id="rId3" Type="http://schemas.openxmlformats.org/officeDocument/2006/relationships/image" Target="../media/image2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7.xml"/><Relationship Id="rId3" Type="http://schemas.openxmlformats.org/officeDocument/2006/relationships/image" Target="../media/image2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8.xml"/><Relationship Id="rId3" Type="http://schemas.openxmlformats.org/officeDocument/2006/relationships/image" Target="../media/image2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1.xml"/><Relationship Id="rId3" Type="http://schemas.openxmlformats.org/officeDocument/2006/relationships/image" Target="../media/image2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2.xml"/><Relationship Id="rId3" Type="http://schemas.openxmlformats.org/officeDocument/2006/relationships/image" Target="../media/image2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3.xml"/><Relationship Id="rId3" Type="http://schemas.openxmlformats.org/officeDocument/2006/relationships/image" Target="../media/image2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6.xml"/><Relationship Id="rId3" Type="http://schemas.openxmlformats.org/officeDocument/2006/relationships/image" Target="../media/image25.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C25B1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28.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28</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Afetlerden Korunma</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19-23 Nisan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COĞ.10.6.3</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Mekânın özelliklerine göre afetlerden korunma uygulamalarına karar verebilme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Mekânın özelliklerine göre afetlerden korunma uygulamalarına karar vermeyi amaç olarak belirler.</a:t>
            </a:r>
          </a:p>
          <a:p>
            <a:pPr algn="l" marL="340187" indent="-340187">
              <a:spcBef>
                <a:spcPts val="0"/>
              </a:spcBef>
              <a:spcAft>
                <a:spcPts val="0"/>
              </a:spcAft>
            </a:pPr>
            <a:r>
              <a:rPr lang="tr-TR" sz="2000" b="1" i="0">
                <a:solidFill>
                  <a:srgbClr val="FCC021"/>
                </a:solidFill>
                <a:latin typeface="Calibri"/>
              </a:rPr>
              <a:t>b)  </a:t>
            </a:r>
            <a:r>
              <a:rPr lang="tr-TR" sz="2000" b="0" i="0">
                <a:solidFill>
                  <a:srgbClr val="FFFFFF"/>
                </a:solidFill>
                <a:latin typeface="Calibri"/>
              </a:rPr>
              <a:t>Mekânın özelliklerine göre afetlerden korunma uygulamalarına ilişkin bilgi toplar.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6. Ünite: Afetler ve Sürdürülebilir Çevre</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96 / 254</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28.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C25B1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Risk nerede?</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Tehlike ve risklerin belirlenmesi · s. 185</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Önceden haber ver</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Tahmin ve erken uyarı · s. 185</a:t>
            </a:r>
          </a:p>
        </p:txBody>
      </p:sp>
      <p:sp>
        <p:nvSpPr>
          <p:cNvPr id="13" name="Oval 12"/>
          <p:cNvSpPr/>
          <p:nvPr/>
        </p:nvSpPr>
        <p:spPr>
          <a:xfrm>
            <a:off x="5711798" y="1828800"/>
            <a:ext cx="768096" cy="768096"/>
          </a:xfrm>
          <a:prstGeom prst="ellipse">
            <a:avLst/>
          </a:prstGeom>
          <a:solidFill>
            <a:srgbClr val="C25B1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Sağlam yap, uzak kur</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Fiziksel ve yapısal önlemler · s. 186</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Evdeki eşyalar</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Yapısal olmayan riskler · s. 187</a:t>
            </a:r>
          </a:p>
        </p:txBody>
      </p:sp>
      <p:sp>
        <p:nvSpPr>
          <p:cNvPr id="19" name="Oval 18"/>
          <p:cNvSpPr/>
          <p:nvPr/>
        </p:nvSpPr>
        <p:spPr>
          <a:xfrm>
            <a:off x="10266606" y="1828800"/>
            <a:ext cx="768096" cy="768096"/>
          </a:xfrm>
          <a:prstGeom prst="ellipse">
            <a:avLst/>
          </a:prstGeom>
          <a:solidFill>
            <a:srgbClr val="C25B1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Evim hazır mı?</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Kontrol listesi · çanta · hazırlık</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97 / 254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Geçen haftadan bugüne</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HATIRLA</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Aynı büyüklükte bir deprem iki ülkeyi neden aynı ölçüde etkilemez? Geçen haftaki dirençli yaşam alanı kavramıyla açıklayın.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98 / 254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Geçen haftadan bugüne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430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Aynı büyüklükte bir deprem iki ülkeyi neden aynı ölçüde etkilemez? Geçen haftaki dirençli yaşam alanı kavramıyla açıklayın.</a:t>
            </a:r>
          </a:p>
        </p:txBody>
      </p:sp>
      <p:sp>
        <p:nvSpPr>
          <p:cNvPr id="7" name="Rounded Rectangle 6"/>
          <p:cNvSpPr/>
          <p:nvPr/>
        </p:nvSpPr>
        <p:spPr>
          <a:xfrm>
            <a:off x="502920" y="2542032"/>
            <a:ext cx="11185855" cy="36576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42032"/>
            <a:ext cx="109728" cy="3657600"/>
          </a:xfrm>
          <a:prstGeom prst="rect">
            <a:avLst/>
          </a:prstGeom>
          <a:solidFill>
            <a:srgbClr val="2E7D32"/>
          </a:solidFill>
          <a:ln>
            <a:noFill/>
          </a:ln>
          <a:effectLst/>
        </p:spPr>
        <p:txBody>
          <a:bodyPr rtlCol="0" anchor="ctr"/>
          <a:lstStyle/>
          <a:p/>
        </p:txBody>
      </p:sp>
      <p:sp>
        <p:nvSpPr>
          <p:cNvPr id="9" name="TextBox 8"/>
          <p:cNvSpPr txBox="1"/>
          <p:nvPr/>
        </p:nvSpPr>
        <p:spPr>
          <a:xfrm>
            <a:off x="731520" y="2596896"/>
            <a:ext cx="10865815" cy="354787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Afete dirençli yaşam alanları oluşturabilmiş ülkeler, oluşturamamış ülkelere göre aynı etki ve şiddete sahip afetlerden aynı düzeyde etkilenmemektedir.</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Ülkeler ve yerel yönetimler; afet öncesi, afet esnası ve afet sonrası için yapılması gerekenler için afet yönetimi çalışmaları yürütmektedir.</a:t>
            </a:r>
          </a:p>
          <a:p>
            <a:pPr algn="l">
              <a:spcBef>
                <a:spcPts val="0"/>
              </a:spcBef>
              <a:spcAft>
                <a:spcPts val="0"/>
              </a:spcAft>
            </a:pPr>
            <a:r>
              <a:rPr lang="tr-TR" sz="2200" b="1" i="0">
                <a:solidFill>
                  <a:srgbClr val="262626"/>
                </a:solidFill>
                <a:latin typeface="Calibri"/>
              </a:rPr>
              <a:t>Bu çalışmaların en önemli kısmı afet öncesi risk ve zarar azaltmaya yönelik çalışmalardır.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99 / 254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dönem 1. yazılı sınav: dönüt</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DÖNÜT</a:t>
            </a:r>
          </a:p>
        </p:txBody>
      </p:sp>
      <p:sp>
        <p:nvSpPr>
          <p:cNvPr id="6" name="Rounded Rectangle 5"/>
          <p:cNvSpPr/>
          <p:nvPr/>
        </p:nvSpPr>
        <p:spPr>
          <a:xfrm>
            <a:off x="502920" y="1307592"/>
            <a:ext cx="11185855" cy="1575816"/>
          </a:xfrm>
          <a:prstGeom prst="roundRect">
            <a:avLst>
              <a:gd name="adj" fmla="val 8000"/>
            </a:avLst>
          </a:prstGeom>
          <a:solidFill>
            <a:srgbClr val="F0F0F0"/>
          </a:solidFill>
          <a:ln>
            <a:noFill/>
          </a:ln>
          <a:effectLst/>
        </p:spPr>
        <p:txBody>
          <a:bodyPr rtlCol="0" anchor="ctr"/>
          <a:lstStyle/>
          <a:p/>
        </p:txBody>
      </p:sp>
      <p:sp>
        <p:nvSpPr>
          <p:cNvPr id="7" name="Rounded Rectangle 6"/>
          <p:cNvSpPr/>
          <p:nvPr/>
        </p:nvSpPr>
        <p:spPr>
          <a:xfrm>
            <a:off x="502920" y="1307592"/>
            <a:ext cx="1600200" cy="1575816"/>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a:t>
            </a:r>
          </a:p>
        </p:txBody>
      </p:sp>
      <p:sp>
        <p:nvSpPr>
          <p:cNvPr id="8" name="TextBox 7"/>
          <p:cNvSpPr txBox="1"/>
          <p:nvPr/>
        </p:nvSpPr>
        <p:spPr>
          <a:xfrm>
            <a:off x="2240280" y="1307592"/>
            <a:ext cx="9357055" cy="1575816"/>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Kâğıdında yanlış yaptığın maddeleri işaretle.</a:t>
            </a:r>
          </a:p>
        </p:txBody>
      </p:sp>
      <p:sp>
        <p:nvSpPr>
          <p:cNvPr id="9" name="Rounded Rectangle 8"/>
          <p:cNvSpPr/>
          <p:nvPr/>
        </p:nvSpPr>
        <p:spPr>
          <a:xfrm>
            <a:off x="502920" y="3011424"/>
            <a:ext cx="11185855" cy="1575816"/>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3011424"/>
            <a:ext cx="1600200" cy="1575816"/>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a:t>
            </a:r>
          </a:p>
        </p:txBody>
      </p:sp>
      <p:sp>
        <p:nvSpPr>
          <p:cNvPr id="11" name="TextBox 10"/>
          <p:cNvSpPr txBox="1"/>
          <p:nvPr/>
        </p:nvSpPr>
        <p:spPr>
          <a:xfrm>
            <a:off x="2240280" y="3011424"/>
            <a:ext cx="9357055" cy="1575816"/>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Tahtadaki çözümü dinle; doğru cevabı ve gerekçesini kırmızı kalemle yaz.</a:t>
            </a:r>
          </a:p>
        </p:txBody>
      </p:sp>
      <p:sp>
        <p:nvSpPr>
          <p:cNvPr id="12" name="Rounded Rectangle 11"/>
          <p:cNvSpPr/>
          <p:nvPr/>
        </p:nvSpPr>
        <p:spPr>
          <a:xfrm>
            <a:off x="502920" y="4715256"/>
            <a:ext cx="11185855" cy="1575816"/>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4715256"/>
            <a:ext cx="1600200" cy="1575816"/>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a:t>
            </a:r>
          </a:p>
        </p:txBody>
      </p:sp>
      <p:sp>
        <p:nvSpPr>
          <p:cNvPr id="14" name="TextBox 13"/>
          <p:cNvSpPr txBox="1"/>
          <p:nvPr/>
        </p:nvSpPr>
        <p:spPr>
          <a:xfrm>
            <a:off x="2240280" y="4715256"/>
            <a:ext cx="9357055" cy="1575816"/>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Hâlâ anlamadığın konuyu kâğıdının köşesine not et; öğretmenine ilet.</a:t>
            </a:r>
          </a:p>
        </p:txBody>
      </p:sp>
      <p:sp>
        <p:nvSpPr>
          <p:cNvPr id="15" name="TextBox 1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6" name="TextBox 1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100 / 254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 öncesi: risk ve zarar azaltma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6.3</a:t>
            </a:r>
          </a:p>
        </p:txBody>
      </p:sp>
      <p:sp>
        <p:nvSpPr>
          <p:cNvPr id="6" name="Rounded Rectangle 5"/>
          <p:cNvSpPr/>
          <p:nvPr/>
        </p:nvSpPr>
        <p:spPr>
          <a:xfrm>
            <a:off x="502920" y="1261872"/>
            <a:ext cx="11185855" cy="11430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143000"/>
          </a:xfrm>
          <a:prstGeom prst="rect">
            <a:avLst/>
          </a:prstGeom>
          <a:solidFill>
            <a:srgbClr val="C25B1F"/>
          </a:solidFill>
          <a:ln>
            <a:noFill/>
          </a:ln>
          <a:effectLst/>
        </p:spPr>
        <p:txBody>
          <a:bodyPr rtlCol="0" anchor="ctr"/>
          <a:lstStyle/>
          <a:p/>
        </p:txBody>
      </p:sp>
      <p:sp>
        <p:nvSpPr>
          <p:cNvPr id="8" name="TextBox 7"/>
          <p:cNvSpPr txBox="1"/>
          <p:nvPr/>
        </p:nvSpPr>
        <p:spPr>
          <a:xfrm>
            <a:off x="777240" y="1261872"/>
            <a:ext cx="10774375" cy="1143000"/>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Bunların başlıcaları; tehlike ve risklerin belirlenmesi, tahmin ve erken uyarı sistemlerinin kurulması, fiziksel ve yapısal zarar azaltma çalışmalarıdır.</a:t>
            </a:r>
          </a:p>
        </p:txBody>
      </p:sp>
      <p:sp>
        <p:nvSpPr>
          <p:cNvPr id="9" name="Rounded Rectangle 8"/>
          <p:cNvSpPr/>
          <p:nvPr/>
        </p:nvSpPr>
        <p:spPr>
          <a:xfrm>
            <a:off x="502920" y="2633472"/>
            <a:ext cx="2645587" cy="361188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633472"/>
            <a:ext cx="2645587" cy="530352"/>
          </a:xfrm>
          <a:prstGeom prst="roundRect">
            <a:avLst>
              <a:gd name="adj" fmla="val 25000"/>
            </a:avLst>
          </a:prstGeom>
          <a:solidFill>
            <a:srgbClr val="2C5F9E"/>
          </a:solidFill>
          <a:ln>
            <a:noFill/>
          </a:ln>
          <a:effectLst/>
        </p:spPr>
        <p:txBody>
          <a:bodyPr rtlCol="0" anchor="ctr"/>
          <a:lstStyle/>
          <a:p/>
        </p:txBody>
      </p:sp>
      <p:sp>
        <p:nvSpPr>
          <p:cNvPr id="11" name="Rectangle 10"/>
          <p:cNvSpPr/>
          <p:nvPr/>
        </p:nvSpPr>
        <p:spPr>
          <a:xfrm>
            <a:off x="502920" y="2898648"/>
            <a:ext cx="2645587" cy="265176"/>
          </a:xfrm>
          <a:prstGeom prst="rect">
            <a:avLst/>
          </a:prstGeom>
          <a:solidFill>
            <a:srgbClr val="2C5F9E"/>
          </a:solidFill>
          <a:ln>
            <a:noFill/>
          </a:ln>
          <a:effectLst/>
        </p:spPr>
        <p:txBody>
          <a:bodyPr rtlCol="0" anchor="ctr"/>
          <a:lstStyle/>
          <a:p/>
        </p:txBody>
      </p:sp>
      <p:sp>
        <p:nvSpPr>
          <p:cNvPr id="12" name="TextBox 11"/>
          <p:cNvSpPr txBox="1"/>
          <p:nvPr/>
        </p:nvSpPr>
        <p:spPr>
          <a:xfrm>
            <a:off x="594360" y="26334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Tehlike ve risklerin belirlenmesi</a:t>
            </a:r>
          </a:p>
        </p:txBody>
      </p:sp>
      <p:sp>
        <p:nvSpPr>
          <p:cNvPr id="13" name="TextBox 12"/>
          <p:cNvSpPr txBox="1"/>
          <p:nvPr/>
        </p:nvSpPr>
        <p:spPr>
          <a:xfrm>
            <a:off x="612648" y="3236976"/>
            <a:ext cx="2426131" cy="29352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Risk nerede, ne kadar? · s. 185</a:t>
            </a:r>
          </a:p>
        </p:txBody>
      </p:sp>
      <p:sp>
        <p:nvSpPr>
          <p:cNvPr id="14" name="Rounded Rectangle 13"/>
          <p:cNvSpPr/>
          <p:nvPr/>
        </p:nvSpPr>
        <p:spPr>
          <a:xfrm>
            <a:off x="3349675" y="2633472"/>
            <a:ext cx="2645587" cy="361188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3349675" y="2633472"/>
            <a:ext cx="2645587" cy="530352"/>
          </a:xfrm>
          <a:prstGeom prst="roundRect">
            <a:avLst>
              <a:gd name="adj" fmla="val 25000"/>
            </a:avLst>
          </a:prstGeom>
          <a:solidFill>
            <a:srgbClr val="C0392B"/>
          </a:solidFill>
          <a:ln>
            <a:noFill/>
          </a:ln>
          <a:effectLst/>
        </p:spPr>
        <p:txBody>
          <a:bodyPr rtlCol="0" anchor="ctr"/>
          <a:lstStyle/>
          <a:p/>
        </p:txBody>
      </p:sp>
      <p:sp>
        <p:nvSpPr>
          <p:cNvPr id="16" name="Rectangle 15"/>
          <p:cNvSpPr/>
          <p:nvPr/>
        </p:nvSpPr>
        <p:spPr>
          <a:xfrm>
            <a:off x="3349675" y="2898648"/>
            <a:ext cx="2645587" cy="265176"/>
          </a:xfrm>
          <a:prstGeom prst="rect">
            <a:avLst/>
          </a:prstGeom>
          <a:solidFill>
            <a:srgbClr val="C0392B"/>
          </a:solidFill>
          <a:ln>
            <a:noFill/>
          </a:ln>
          <a:effectLst/>
        </p:spPr>
        <p:txBody>
          <a:bodyPr rtlCol="0" anchor="ctr"/>
          <a:lstStyle/>
          <a:p/>
        </p:txBody>
      </p:sp>
      <p:sp>
        <p:nvSpPr>
          <p:cNvPr id="17" name="TextBox 16"/>
          <p:cNvSpPr txBox="1"/>
          <p:nvPr/>
        </p:nvSpPr>
        <p:spPr>
          <a:xfrm>
            <a:off x="3441115" y="26334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Tahmin ve erken uyarı</a:t>
            </a:r>
          </a:p>
        </p:txBody>
      </p:sp>
      <p:sp>
        <p:nvSpPr>
          <p:cNvPr id="18" name="TextBox 17"/>
          <p:cNvSpPr txBox="1"/>
          <p:nvPr/>
        </p:nvSpPr>
        <p:spPr>
          <a:xfrm>
            <a:off x="3459403" y="3236976"/>
            <a:ext cx="2426131" cy="29352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Afeti önceden tespit et, haber ver · s. 185</a:t>
            </a:r>
          </a:p>
        </p:txBody>
      </p:sp>
      <p:sp>
        <p:nvSpPr>
          <p:cNvPr id="19" name="Rounded Rectangle 18"/>
          <p:cNvSpPr/>
          <p:nvPr/>
        </p:nvSpPr>
        <p:spPr>
          <a:xfrm>
            <a:off x="6196430" y="2633472"/>
            <a:ext cx="2645587" cy="361188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6196430" y="2633472"/>
            <a:ext cx="2645587" cy="530352"/>
          </a:xfrm>
          <a:prstGeom prst="roundRect">
            <a:avLst>
              <a:gd name="adj" fmla="val 25000"/>
            </a:avLst>
          </a:prstGeom>
          <a:solidFill>
            <a:srgbClr val="C25B1F"/>
          </a:solidFill>
          <a:ln>
            <a:noFill/>
          </a:ln>
          <a:effectLst/>
        </p:spPr>
        <p:txBody>
          <a:bodyPr rtlCol="0" anchor="ctr"/>
          <a:lstStyle/>
          <a:p/>
        </p:txBody>
      </p:sp>
      <p:sp>
        <p:nvSpPr>
          <p:cNvPr id="21" name="Rectangle 20"/>
          <p:cNvSpPr/>
          <p:nvPr/>
        </p:nvSpPr>
        <p:spPr>
          <a:xfrm>
            <a:off x="6196430" y="2898648"/>
            <a:ext cx="2645587" cy="265176"/>
          </a:xfrm>
          <a:prstGeom prst="rect">
            <a:avLst/>
          </a:prstGeom>
          <a:solidFill>
            <a:srgbClr val="C25B1F"/>
          </a:solidFill>
          <a:ln>
            <a:noFill/>
          </a:ln>
          <a:effectLst/>
        </p:spPr>
        <p:txBody>
          <a:bodyPr rtlCol="0" anchor="ctr"/>
          <a:lstStyle/>
          <a:p/>
        </p:txBody>
      </p:sp>
      <p:sp>
        <p:nvSpPr>
          <p:cNvPr id="22" name="TextBox 21"/>
          <p:cNvSpPr txBox="1"/>
          <p:nvPr/>
        </p:nvSpPr>
        <p:spPr>
          <a:xfrm>
            <a:off x="6287870" y="26334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Fiziksel ve yapısal zarar azaltma</a:t>
            </a:r>
          </a:p>
        </p:txBody>
      </p:sp>
      <p:sp>
        <p:nvSpPr>
          <p:cNvPr id="23" name="TextBox 22"/>
          <p:cNvSpPr txBox="1"/>
          <p:nvPr/>
        </p:nvSpPr>
        <p:spPr>
          <a:xfrm>
            <a:off x="6306158" y="3236976"/>
            <a:ext cx="2426131" cy="29352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Islah, istinat duvarı, sağlam zemin, güçlendirme · s. 186</a:t>
            </a:r>
          </a:p>
        </p:txBody>
      </p:sp>
      <p:sp>
        <p:nvSpPr>
          <p:cNvPr id="24" name="Rounded Rectangle 23"/>
          <p:cNvSpPr/>
          <p:nvPr/>
        </p:nvSpPr>
        <p:spPr>
          <a:xfrm>
            <a:off x="9043185" y="2633472"/>
            <a:ext cx="2645587" cy="3611880"/>
          </a:xfrm>
          <a:prstGeom prst="roundRect">
            <a:avLst>
              <a:gd name="adj" fmla="val 5000"/>
            </a:avLst>
          </a:prstGeom>
          <a:solidFill>
            <a:srgbClr val="F0F0F0"/>
          </a:solidFill>
          <a:ln>
            <a:noFill/>
          </a:ln>
          <a:effectLst/>
        </p:spPr>
        <p:txBody>
          <a:bodyPr rtlCol="0" anchor="ctr"/>
          <a:lstStyle/>
          <a:p/>
        </p:txBody>
      </p:sp>
      <p:sp>
        <p:nvSpPr>
          <p:cNvPr id="25" name="Rounded Rectangle 24"/>
          <p:cNvSpPr/>
          <p:nvPr/>
        </p:nvSpPr>
        <p:spPr>
          <a:xfrm>
            <a:off x="9043185" y="2633472"/>
            <a:ext cx="2645587" cy="530352"/>
          </a:xfrm>
          <a:prstGeom prst="roundRect">
            <a:avLst>
              <a:gd name="adj" fmla="val 25000"/>
            </a:avLst>
          </a:prstGeom>
          <a:solidFill>
            <a:srgbClr val="B8862B"/>
          </a:solidFill>
          <a:ln>
            <a:noFill/>
          </a:ln>
          <a:effectLst/>
        </p:spPr>
        <p:txBody>
          <a:bodyPr rtlCol="0" anchor="ctr"/>
          <a:lstStyle/>
          <a:p/>
        </p:txBody>
      </p:sp>
      <p:sp>
        <p:nvSpPr>
          <p:cNvPr id="26" name="Rectangle 25"/>
          <p:cNvSpPr/>
          <p:nvPr/>
        </p:nvSpPr>
        <p:spPr>
          <a:xfrm>
            <a:off x="9043185" y="2898648"/>
            <a:ext cx="2645587" cy="265176"/>
          </a:xfrm>
          <a:prstGeom prst="rect">
            <a:avLst/>
          </a:prstGeom>
          <a:solidFill>
            <a:srgbClr val="B8862B"/>
          </a:solidFill>
          <a:ln>
            <a:noFill/>
          </a:ln>
          <a:effectLst/>
        </p:spPr>
        <p:txBody>
          <a:bodyPr rtlCol="0" anchor="ctr"/>
          <a:lstStyle/>
          <a:p/>
        </p:txBody>
      </p:sp>
      <p:sp>
        <p:nvSpPr>
          <p:cNvPr id="27" name="TextBox 26"/>
          <p:cNvSpPr txBox="1"/>
          <p:nvPr/>
        </p:nvSpPr>
        <p:spPr>
          <a:xfrm>
            <a:off x="9134625" y="26334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Yapısal olmayan riskleri azaltma</a:t>
            </a:r>
          </a:p>
        </p:txBody>
      </p:sp>
      <p:sp>
        <p:nvSpPr>
          <p:cNvPr id="28" name="TextBox 27"/>
          <p:cNvSpPr txBox="1"/>
          <p:nvPr/>
        </p:nvSpPr>
        <p:spPr>
          <a:xfrm>
            <a:off x="9152913" y="3236976"/>
            <a:ext cx="2426131" cy="29352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Bir diğer çalışma ise yapısal olmayan riskleri azaltmaktır.</a:t>
            </a:r>
          </a:p>
        </p:txBody>
      </p:sp>
      <p:sp>
        <p:nvSpPr>
          <p:cNvPr id="29" name="TextBox 2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0" name="Rounded Rectangle 2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 187</a:t>
            </a:r>
          </a:p>
        </p:txBody>
      </p:sp>
      <p:sp>
        <p:nvSpPr>
          <p:cNvPr id="31" name="TextBox 3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101 / 254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Tehlike ve risklerin belirlenmesi</a:t>
            </a:r>
          </a:p>
        </p:txBody>
      </p:sp>
      <p:sp>
        <p:nvSpPr>
          <p:cNvPr id="5" name="Rounded Rectangle 4"/>
          <p:cNvSpPr/>
          <p:nvPr/>
        </p:nvSpPr>
        <p:spPr>
          <a:xfrm>
            <a:off x="9555480" y="201168"/>
            <a:ext cx="2221992" cy="475488"/>
          </a:xfrm>
          <a:prstGeom prst="roundRect">
            <a:avLst>
              <a:gd name="adj" fmla="val 50000"/>
            </a:avLst>
          </a:prstGeom>
          <a:solidFill>
            <a:srgbClr val="2C5F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 ÇALIŞMA</a:t>
            </a:r>
          </a:p>
        </p:txBody>
      </p:sp>
      <p:sp>
        <p:nvSpPr>
          <p:cNvPr id="6" name="Rounded Rectangle 5"/>
          <p:cNvSpPr/>
          <p:nvPr/>
        </p:nvSpPr>
        <p:spPr>
          <a:xfrm>
            <a:off x="502920" y="1261872"/>
            <a:ext cx="11185855" cy="11430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143000"/>
          </a:xfrm>
          <a:prstGeom prst="rect">
            <a:avLst/>
          </a:prstGeom>
          <a:solidFill>
            <a:srgbClr val="2C5F9E"/>
          </a:solidFill>
          <a:ln>
            <a:noFill/>
          </a:ln>
          <a:effectLst/>
        </p:spPr>
        <p:txBody>
          <a:bodyPr rtlCol="0" anchor="ctr"/>
          <a:lstStyle/>
          <a:p/>
        </p:txBody>
      </p:sp>
      <p:sp>
        <p:nvSpPr>
          <p:cNvPr id="8" name="TextBox 7"/>
          <p:cNvSpPr txBox="1"/>
          <p:nvPr/>
        </p:nvSpPr>
        <p:spPr>
          <a:xfrm>
            <a:off x="777240" y="1261872"/>
            <a:ext cx="10774375" cy="114300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Bir bölgedeki potansiyel tehlikelerin ve risklerin belirlenmesi afet yönetiminin ilk ve en önemli adımlarından biridir.</a:t>
            </a:r>
          </a:p>
        </p:txBody>
      </p:sp>
      <p:sp>
        <p:nvSpPr>
          <p:cNvPr id="9" name="Rounded Rectangle 8"/>
          <p:cNvSpPr/>
          <p:nvPr/>
        </p:nvSpPr>
        <p:spPr>
          <a:xfrm>
            <a:off x="502920" y="2633472"/>
            <a:ext cx="5492343" cy="361188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633472"/>
            <a:ext cx="5492343" cy="530352"/>
          </a:xfrm>
          <a:prstGeom prst="roundRect">
            <a:avLst>
              <a:gd name="adj" fmla="val 25000"/>
            </a:avLst>
          </a:prstGeom>
          <a:solidFill>
            <a:srgbClr val="2C5F9E"/>
          </a:solidFill>
          <a:ln>
            <a:noFill/>
          </a:ln>
          <a:effectLst/>
        </p:spPr>
        <p:txBody>
          <a:bodyPr rtlCol="0" anchor="ctr"/>
          <a:lstStyle/>
          <a:p/>
        </p:txBody>
      </p:sp>
      <p:sp>
        <p:nvSpPr>
          <p:cNvPr id="11" name="Rectangle 10"/>
          <p:cNvSpPr/>
          <p:nvPr/>
        </p:nvSpPr>
        <p:spPr>
          <a:xfrm>
            <a:off x="502920" y="2898648"/>
            <a:ext cx="5492343" cy="265176"/>
          </a:xfrm>
          <a:prstGeom prst="rect">
            <a:avLst/>
          </a:prstGeom>
          <a:solidFill>
            <a:srgbClr val="2C5F9E"/>
          </a:solidFill>
          <a:ln>
            <a:noFill/>
          </a:ln>
          <a:effectLst/>
        </p:spPr>
        <p:txBody>
          <a:bodyPr rtlCol="0" anchor="ctr"/>
          <a:lstStyle/>
          <a:p/>
        </p:txBody>
      </p:sp>
      <p:sp>
        <p:nvSpPr>
          <p:cNvPr id="12" name="TextBox 11"/>
          <p:cNvSpPr txBox="1"/>
          <p:nvPr/>
        </p:nvSpPr>
        <p:spPr>
          <a:xfrm>
            <a:off x="594360" y="26334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Doğal özellikler</a:t>
            </a:r>
          </a:p>
        </p:txBody>
      </p:sp>
      <p:sp>
        <p:nvSpPr>
          <p:cNvPr id="13" name="TextBox 12"/>
          <p:cNvSpPr txBox="1"/>
          <p:nvPr/>
        </p:nvSpPr>
        <p:spPr>
          <a:xfrm>
            <a:off x="612648" y="3236976"/>
            <a:ext cx="5272887" cy="2935224"/>
          </a:xfrm>
          <a:prstGeom prst="rect">
            <a:avLst/>
          </a:prstGeom>
          <a:noFill/>
        </p:spPr>
        <p:txBody>
          <a:bodyPr wrap="square" anchor="t" lIns="73152" rIns="73152" tIns="36576" bIns="36576">
            <a:noAutofit/>
          </a:bodyPr>
          <a:lstStyle/>
          <a:p>
            <a:pPr algn="l" marL="298344" indent="-298344">
              <a:spcBef>
                <a:spcPts val="0"/>
              </a:spcBef>
              <a:spcAft>
                <a:spcPts val="600"/>
              </a:spcAft>
            </a:pPr>
            <a:r>
              <a:rPr lang="tr-TR" sz="2400" b="1" i="0">
                <a:solidFill>
                  <a:srgbClr val="2C6696"/>
                </a:solidFill>
                <a:latin typeface="Calibri"/>
              </a:rPr>
              <a:t>•  </a:t>
            </a:r>
            <a:r>
              <a:rPr lang="tr-TR" sz="2400" b="0" i="0">
                <a:solidFill>
                  <a:srgbClr val="262626"/>
                </a:solidFill>
                <a:latin typeface="Calibri"/>
              </a:rPr>
              <a:t>bölgenin coğrafi konumu</a:t>
            </a:r>
          </a:p>
          <a:p>
            <a:pPr algn="l" marL="298344" indent="-298344">
              <a:spcBef>
                <a:spcPts val="0"/>
              </a:spcBef>
              <a:spcAft>
                <a:spcPts val="600"/>
              </a:spcAft>
            </a:pPr>
            <a:r>
              <a:rPr lang="tr-TR" sz="2400" b="1" i="0">
                <a:solidFill>
                  <a:srgbClr val="2C6696"/>
                </a:solidFill>
                <a:latin typeface="Calibri"/>
              </a:rPr>
              <a:t>•  </a:t>
            </a:r>
            <a:r>
              <a:rPr lang="tr-TR" sz="2400" b="0" i="0">
                <a:solidFill>
                  <a:srgbClr val="262626"/>
                </a:solidFill>
                <a:latin typeface="Calibri"/>
              </a:rPr>
              <a:t>yer şekilleri</a:t>
            </a:r>
          </a:p>
          <a:p>
            <a:pPr algn="l" marL="298344" indent="-298344">
              <a:spcBef>
                <a:spcPts val="0"/>
              </a:spcBef>
              <a:spcAft>
                <a:spcPts val="600"/>
              </a:spcAft>
            </a:pPr>
            <a:r>
              <a:rPr lang="tr-TR" sz="2400" b="1" i="0">
                <a:solidFill>
                  <a:srgbClr val="2C6696"/>
                </a:solidFill>
                <a:latin typeface="Calibri"/>
              </a:rPr>
              <a:t>•  </a:t>
            </a:r>
            <a:r>
              <a:rPr lang="tr-TR" sz="2400" b="0" i="0">
                <a:solidFill>
                  <a:srgbClr val="262626"/>
                </a:solidFill>
                <a:latin typeface="Calibri"/>
              </a:rPr>
              <a:t>jeolojik yapısı</a:t>
            </a:r>
          </a:p>
          <a:p>
            <a:pPr algn="l" marL="298344" indent="-298344">
              <a:spcBef>
                <a:spcPts val="0"/>
              </a:spcBef>
              <a:spcAft>
                <a:spcPts val="600"/>
              </a:spcAft>
            </a:pPr>
            <a:r>
              <a:rPr lang="tr-TR" sz="2400" b="1" i="0">
                <a:solidFill>
                  <a:srgbClr val="2C6696"/>
                </a:solidFill>
                <a:latin typeface="Calibri"/>
              </a:rPr>
              <a:t>•  </a:t>
            </a:r>
            <a:r>
              <a:rPr lang="tr-TR" sz="2400" b="0" i="0">
                <a:solidFill>
                  <a:srgbClr val="262626"/>
                </a:solidFill>
                <a:latin typeface="Calibri"/>
              </a:rPr>
              <a:t>iklim özellikleri</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bitki örtüsü</a:t>
            </a:r>
          </a:p>
        </p:txBody>
      </p:sp>
      <p:sp>
        <p:nvSpPr>
          <p:cNvPr id="14" name="Rounded Rectangle 13"/>
          <p:cNvSpPr/>
          <p:nvPr/>
        </p:nvSpPr>
        <p:spPr>
          <a:xfrm>
            <a:off x="6196431" y="2633472"/>
            <a:ext cx="5492343" cy="361188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6196431" y="2633472"/>
            <a:ext cx="5492343" cy="530352"/>
          </a:xfrm>
          <a:prstGeom prst="roundRect">
            <a:avLst>
              <a:gd name="adj" fmla="val 25000"/>
            </a:avLst>
          </a:prstGeom>
          <a:solidFill>
            <a:srgbClr val="C25B1F"/>
          </a:solidFill>
          <a:ln>
            <a:noFill/>
          </a:ln>
          <a:effectLst/>
        </p:spPr>
        <p:txBody>
          <a:bodyPr rtlCol="0" anchor="ctr"/>
          <a:lstStyle/>
          <a:p/>
        </p:txBody>
      </p:sp>
      <p:sp>
        <p:nvSpPr>
          <p:cNvPr id="16" name="Rectangle 15"/>
          <p:cNvSpPr/>
          <p:nvPr/>
        </p:nvSpPr>
        <p:spPr>
          <a:xfrm>
            <a:off x="6196431" y="2898648"/>
            <a:ext cx="5492343" cy="265176"/>
          </a:xfrm>
          <a:prstGeom prst="rect">
            <a:avLst/>
          </a:prstGeom>
          <a:solidFill>
            <a:srgbClr val="C25B1F"/>
          </a:solidFill>
          <a:ln>
            <a:noFill/>
          </a:ln>
          <a:effectLst/>
        </p:spPr>
        <p:txBody>
          <a:bodyPr rtlCol="0" anchor="ctr"/>
          <a:lstStyle/>
          <a:p/>
        </p:txBody>
      </p:sp>
      <p:sp>
        <p:nvSpPr>
          <p:cNvPr id="17" name="TextBox 16"/>
          <p:cNvSpPr txBox="1"/>
          <p:nvPr/>
        </p:nvSpPr>
        <p:spPr>
          <a:xfrm>
            <a:off x="6287871" y="26334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Beşerî özellikler</a:t>
            </a:r>
          </a:p>
        </p:txBody>
      </p:sp>
      <p:sp>
        <p:nvSpPr>
          <p:cNvPr id="18" name="TextBox 17"/>
          <p:cNvSpPr txBox="1"/>
          <p:nvPr/>
        </p:nvSpPr>
        <p:spPr>
          <a:xfrm>
            <a:off x="6306159" y="3236976"/>
            <a:ext cx="5272887" cy="2935224"/>
          </a:xfrm>
          <a:prstGeom prst="rect">
            <a:avLst/>
          </a:prstGeom>
          <a:noFill/>
        </p:spPr>
        <p:txBody>
          <a:bodyPr wrap="square" anchor="t" lIns="73152" rIns="73152" tIns="36576" bIns="36576">
            <a:noAutofit/>
          </a:bodyPr>
          <a:lstStyle/>
          <a:p>
            <a:pPr algn="l" marL="298344" indent="-298344">
              <a:spcBef>
                <a:spcPts val="0"/>
              </a:spcBef>
              <a:spcAft>
                <a:spcPts val="600"/>
              </a:spcAft>
            </a:pPr>
            <a:r>
              <a:rPr lang="tr-TR" sz="2400" b="1" i="0">
                <a:solidFill>
                  <a:srgbClr val="2C6696"/>
                </a:solidFill>
                <a:latin typeface="Calibri"/>
              </a:rPr>
              <a:t>•  </a:t>
            </a:r>
            <a:r>
              <a:rPr lang="tr-TR" sz="2400" b="0" i="0">
                <a:solidFill>
                  <a:srgbClr val="262626"/>
                </a:solidFill>
                <a:latin typeface="Calibri"/>
              </a:rPr>
              <a:t>yerleşmelerin konumu</a:t>
            </a:r>
          </a:p>
          <a:p>
            <a:pPr algn="l" marL="298344" indent="-298344">
              <a:spcBef>
                <a:spcPts val="0"/>
              </a:spcBef>
              <a:spcAft>
                <a:spcPts val="600"/>
              </a:spcAft>
            </a:pPr>
            <a:r>
              <a:rPr lang="tr-TR" sz="2400" b="1" i="0">
                <a:solidFill>
                  <a:srgbClr val="2C6696"/>
                </a:solidFill>
                <a:latin typeface="Calibri"/>
              </a:rPr>
              <a:t>•  </a:t>
            </a:r>
            <a:r>
              <a:rPr lang="tr-TR" sz="2400" b="0" i="0">
                <a:solidFill>
                  <a:srgbClr val="262626"/>
                </a:solidFill>
                <a:latin typeface="Calibri"/>
              </a:rPr>
              <a:t>yerleşim biriminin imar planı</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binaların yapısı</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102 / 254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yerleşme hangi tehlikelerle karşı karşıya?</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ÇIKARIM</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Fay hatlarına yakın, deniz kıyısında kurulmuş ve etrafında dik yamaçlı dağlar bulunan bir yerleşme düşünün. Hangi tehlikelerle karşı karşıyadır? Bu tehlikeler hangi durumda afete dönüşür?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103 / 254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650" b="1" i="0">
                <a:solidFill>
                  <a:srgbClr val="FFFFFF"/>
                </a:solidFill>
                <a:latin typeface="Calibri"/>
              </a:rPr>
              <a:t>Bu yerleşme hangi tehlikelerle karşı karşıya?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Fay hatlarına yakın, deniz kıyısında kurulmuş ve etrafında dik yamaçlı dağlar bulunan bir yerleşme düşünün. Hangi tehlikelerle karşı karşıyadır? Bu tehlikeler hangi durumda afete dönüşür?</a:t>
            </a:r>
          </a:p>
        </p:txBody>
      </p:sp>
      <p:sp>
        <p:nvSpPr>
          <p:cNvPr id="7" name="Rounded Rectangle 6"/>
          <p:cNvSpPr/>
          <p:nvPr/>
        </p:nvSpPr>
        <p:spPr>
          <a:xfrm>
            <a:off x="502920" y="2633472"/>
            <a:ext cx="11185855" cy="35661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633472"/>
            <a:ext cx="109728" cy="3566160"/>
          </a:xfrm>
          <a:prstGeom prst="rect">
            <a:avLst/>
          </a:prstGeom>
          <a:solidFill>
            <a:srgbClr val="2E7D32"/>
          </a:solidFill>
          <a:ln>
            <a:noFill/>
          </a:ln>
          <a:effectLst/>
        </p:spPr>
        <p:txBody>
          <a:bodyPr rtlCol="0" anchor="ctr"/>
          <a:lstStyle/>
          <a:p/>
        </p:txBody>
      </p:sp>
      <p:sp>
        <p:nvSpPr>
          <p:cNvPr id="9" name="TextBox 8"/>
          <p:cNvSpPr txBox="1"/>
          <p:nvPr/>
        </p:nvSpPr>
        <p:spPr>
          <a:xfrm>
            <a:off x="731520" y="2688336"/>
            <a:ext cx="10865815" cy="34564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Örneğin fay hatlarına yakın olan, deniz kıyısında yer alan ve etrafında dik yamaçlı dağlar bulunan bir yerleşme öncelikle deprem tehlikesiyle karşı karşıyadır.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Bu bölgede yaşanabilecek bir depremin aynı zamanda tsunami, heyelan gibi başka tehlikeli olayları tetikleme ihtimali yüksektir.</a:t>
            </a:r>
          </a:p>
          <a:p>
            <a:pPr algn="l">
              <a:spcBef>
                <a:spcPts val="0"/>
              </a:spcBef>
              <a:spcAft>
                <a:spcPts val="0"/>
              </a:spcAft>
            </a:pPr>
            <a:r>
              <a:rPr lang="tr-TR" sz="2100" b="1" i="0">
                <a:solidFill>
                  <a:srgbClr val="262626"/>
                </a:solidFill>
                <a:latin typeface="Calibri"/>
              </a:rPr>
              <a:t>Yerleşmenin konumu, imar düzeni ve binaların yapısal özellikleri afetlere karşı dirençli değilse gerçekleşecek tehlikeli olayların afete dönüşme riski de yüksek olacaktır.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104 / 254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Tahmin ve erken uyarı sistemleri</a:t>
            </a:r>
          </a:p>
        </p:txBody>
      </p:sp>
      <p:sp>
        <p:nvSpPr>
          <p:cNvPr id="5" name="Rounded Rectangle 4"/>
          <p:cNvSpPr/>
          <p:nvPr/>
        </p:nvSpPr>
        <p:spPr>
          <a:xfrm>
            <a:off x="9555480" y="201168"/>
            <a:ext cx="2221992" cy="475488"/>
          </a:xfrm>
          <a:prstGeom prst="roundRect">
            <a:avLst>
              <a:gd name="adj" fmla="val 50000"/>
            </a:avLst>
          </a:prstGeom>
          <a:solidFill>
            <a:srgbClr val="C039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 ÇALIŞMA</a:t>
            </a:r>
          </a:p>
        </p:txBody>
      </p:sp>
      <p:sp>
        <p:nvSpPr>
          <p:cNvPr id="6" name="Rounded Rectangle 5"/>
          <p:cNvSpPr/>
          <p:nvPr/>
        </p:nvSpPr>
        <p:spPr>
          <a:xfrm>
            <a:off x="502920" y="1261872"/>
            <a:ext cx="11185855" cy="11430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143000"/>
          </a:xfrm>
          <a:prstGeom prst="rect">
            <a:avLst/>
          </a:prstGeom>
          <a:solidFill>
            <a:srgbClr val="C0392B"/>
          </a:solidFill>
          <a:ln>
            <a:noFill/>
          </a:ln>
          <a:effectLst/>
        </p:spPr>
        <p:txBody>
          <a:bodyPr rtlCol="0" anchor="ctr"/>
          <a:lstStyle/>
          <a:p/>
        </p:txBody>
      </p:sp>
      <p:sp>
        <p:nvSpPr>
          <p:cNvPr id="8" name="TextBox 7"/>
          <p:cNvSpPr txBox="1"/>
          <p:nvPr/>
        </p:nvSpPr>
        <p:spPr>
          <a:xfrm>
            <a:off x="777240" y="1261872"/>
            <a:ext cx="10774375" cy="1143000"/>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Afeti önceden tespit edip bölgedeki kurum, kuruluşlar ve vatandaşları en kısa sürede haberdar etmek afetin yol açacağı zararları azaltmada önemlidir.</a:t>
            </a:r>
          </a:p>
        </p:txBody>
      </p:sp>
      <p:sp>
        <p:nvSpPr>
          <p:cNvPr id="9" name="Rounded Rectangle 8"/>
          <p:cNvSpPr/>
          <p:nvPr/>
        </p:nvSpPr>
        <p:spPr>
          <a:xfrm>
            <a:off x="502920" y="2633472"/>
            <a:ext cx="3594506" cy="246888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633472"/>
            <a:ext cx="3594506" cy="530352"/>
          </a:xfrm>
          <a:prstGeom prst="roundRect">
            <a:avLst>
              <a:gd name="adj" fmla="val 25000"/>
            </a:avLst>
          </a:prstGeom>
          <a:solidFill>
            <a:srgbClr val="C0392B"/>
          </a:solidFill>
          <a:ln>
            <a:noFill/>
          </a:ln>
          <a:effectLst/>
        </p:spPr>
        <p:txBody>
          <a:bodyPr rtlCol="0" anchor="ctr"/>
          <a:lstStyle/>
          <a:p/>
        </p:txBody>
      </p:sp>
      <p:sp>
        <p:nvSpPr>
          <p:cNvPr id="11" name="Rectangle 10"/>
          <p:cNvSpPr/>
          <p:nvPr/>
        </p:nvSpPr>
        <p:spPr>
          <a:xfrm>
            <a:off x="502920" y="2898648"/>
            <a:ext cx="3594506" cy="265176"/>
          </a:xfrm>
          <a:prstGeom prst="rect">
            <a:avLst/>
          </a:prstGeom>
          <a:solidFill>
            <a:srgbClr val="C0392B"/>
          </a:solidFill>
          <a:ln>
            <a:noFill/>
          </a:ln>
          <a:effectLst/>
        </p:spPr>
        <p:txBody>
          <a:bodyPr rtlCol="0" anchor="ctr"/>
          <a:lstStyle/>
          <a:p/>
        </p:txBody>
      </p:sp>
      <p:sp>
        <p:nvSpPr>
          <p:cNvPr id="12" name="TextBox 11"/>
          <p:cNvSpPr txBox="1"/>
          <p:nvPr/>
        </p:nvSpPr>
        <p:spPr>
          <a:xfrm>
            <a:off x="594360" y="26334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Japonya</a:t>
            </a:r>
          </a:p>
        </p:txBody>
      </p:sp>
      <p:sp>
        <p:nvSpPr>
          <p:cNvPr id="13" name="TextBox 12"/>
          <p:cNvSpPr txBox="1"/>
          <p:nvPr/>
        </p:nvSpPr>
        <p:spPr>
          <a:xfrm>
            <a:off x="612648" y="3236976"/>
            <a:ext cx="3375050" cy="179222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J-Alert Ulusal Erken Uyarı Sistemi</a:t>
            </a:r>
          </a:p>
        </p:txBody>
      </p:sp>
      <p:sp>
        <p:nvSpPr>
          <p:cNvPr id="14" name="Rounded Rectangle 13"/>
          <p:cNvSpPr/>
          <p:nvPr/>
        </p:nvSpPr>
        <p:spPr>
          <a:xfrm>
            <a:off x="4298594" y="2633472"/>
            <a:ext cx="3594506" cy="246888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4298594" y="2633472"/>
            <a:ext cx="3594506" cy="530352"/>
          </a:xfrm>
          <a:prstGeom prst="roundRect">
            <a:avLst>
              <a:gd name="adj" fmla="val 25000"/>
            </a:avLst>
          </a:prstGeom>
          <a:solidFill>
            <a:srgbClr val="2C5F9E"/>
          </a:solidFill>
          <a:ln>
            <a:noFill/>
          </a:ln>
          <a:effectLst/>
        </p:spPr>
        <p:txBody>
          <a:bodyPr rtlCol="0" anchor="ctr"/>
          <a:lstStyle/>
          <a:p/>
        </p:txBody>
      </p:sp>
      <p:sp>
        <p:nvSpPr>
          <p:cNvPr id="16" name="Rectangle 15"/>
          <p:cNvSpPr/>
          <p:nvPr/>
        </p:nvSpPr>
        <p:spPr>
          <a:xfrm>
            <a:off x="4298594" y="2898648"/>
            <a:ext cx="3594506" cy="265176"/>
          </a:xfrm>
          <a:prstGeom prst="rect">
            <a:avLst/>
          </a:prstGeom>
          <a:solidFill>
            <a:srgbClr val="2C5F9E"/>
          </a:solidFill>
          <a:ln>
            <a:noFill/>
          </a:ln>
          <a:effectLst/>
        </p:spPr>
        <p:txBody>
          <a:bodyPr rtlCol="0" anchor="ctr"/>
          <a:lstStyle/>
          <a:p/>
        </p:txBody>
      </p:sp>
      <p:sp>
        <p:nvSpPr>
          <p:cNvPr id="17" name="TextBox 16"/>
          <p:cNvSpPr txBox="1"/>
          <p:nvPr/>
        </p:nvSpPr>
        <p:spPr>
          <a:xfrm>
            <a:off x="4390034" y="26334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Hindistan</a:t>
            </a:r>
          </a:p>
        </p:txBody>
      </p:sp>
      <p:sp>
        <p:nvSpPr>
          <p:cNvPr id="18" name="TextBox 17"/>
          <p:cNvSpPr txBox="1"/>
          <p:nvPr/>
        </p:nvSpPr>
        <p:spPr>
          <a:xfrm>
            <a:off x="4408322" y="3236976"/>
            <a:ext cx="3375050" cy="179222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Su Baskını Erken Uyarı Sistemi (FLEWS)</a:t>
            </a:r>
          </a:p>
        </p:txBody>
      </p:sp>
      <p:sp>
        <p:nvSpPr>
          <p:cNvPr id="19" name="Rounded Rectangle 18"/>
          <p:cNvSpPr/>
          <p:nvPr/>
        </p:nvSpPr>
        <p:spPr>
          <a:xfrm>
            <a:off x="8094268" y="2633472"/>
            <a:ext cx="3594506" cy="246888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8094268" y="2633472"/>
            <a:ext cx="3594506" cy="530352"/>
          </a:xfrm>
          <a:prstGeom prst="roundRect">
            <a:avLst>
              <a:gd name="adj" fmla="val 25000"/>
            </a:avLst>
          </a:prstGeom>
          <a:solidFill>
            <a:srgbClr val="C25B1F"/>
          </a:solidFill>
          <a:ln>
            <a:noFill/>
          </a:ln>
          <a:effectLst/>
        </p:spPr>
        <p:txBody>
          <a:bodyPr rtlCol="0" anchor="ctr"/>
          <a:lstStyle/>
          <a:p/>
        </p:txBody>
      </p:sp>
      <p:sp>
        <p:nvSpPr>
          <p:cNvPr id="21" name="Rectangle 20"/>
          <p:cNvSpPr/>
          <p:nvPr/>
        </p:nvSpPr>
        <p:spPr>
          <a:xfrm>
            <a:off x="8094268" y="2898648"/>
            <a:ext cx="3594506" cy="265176"/>
          </a:xfrm>
          <a:prstGeom prst="rect">
            <a:avLst/>
          </a:prstGeom>
          <a:solidFill>
            <a:srgbClr val="C25B1F"/>
          </a:solidFill>
          <a:ln>
            <a:noFill/>
          </a:ln>
          <a:effectLst/>
        </p:spPr>
        <p:txBody>
          <a:bodyPr rtlCol="0" anchor="ctr"/>
          <a:lstStyle/>
          <a:p/>
        </p:txBody>
      </p:sp>
      <p:sp>
        <p:nvSpPr>
          <p:cNvPr id="22" name="TextBox 21"/>
          <p:cNvSpPr txBox="1"/>
          <p:nvPr/>
        </p:nvSpPr>
        <p:spPr>
          <a:xfrm>
            <a:off x="8185708" y="26334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50" b="1" i="0">
                <a:solidFill>
                  <a:srgbClr val="FFFFFF"/>
                </a:solidFill>
                <a:latin typeface="Calibri"/>
              </a:rPr>
              <a:t>Büyük Okyanus kıyısındaki ülkeler</a:t>
            </a:r>
          </a:p>
        </p:txBody>
      </p:sp>
      <p:sp>
        <p:nvSpPr>
          <p:cNvPr id="23" name="TextBox 22"/>
          <p:cNvSpPr txBox="1"/>
          <p:nvPr/>
        </p:nvSpPr>
        <p:spPr>
          <a:xfrm>
            <a:off x="8203996" y="3236976"/>
            <a:ext cx="3375050" cy="179222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Okyanus Tabanı Sismik Uyarı Sistemi — tsunami ve büyük depremler için</a:t>
            </a:r>
          </a:p>
        </p:txBody>
      </p:sp>
      <p:sp>
        <p:nvSpPr>
          <p:cNvPr id="24" name="Rounded Rectangle 23"/>
          <p:cNvSpPr/>
          <p:nvPr/>
        </p:nvSpPr>
        <p:spPr>
          <a:xfrm>
            <a:off x="502920" y="5285232"/>
            <a:ext cx="11185855" cy="91440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2200" b="1" i="0">
                <a:solidFill>
                  <a:srgbClr val="262626"/>
                </a:solidFill>
                <a:latin typeface="Calibri"/>
              </a:rPr>
              <a:t>Ölçek: yerel · ulusal · uluslararası — hangisi hangi ölçekte?</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105 / 254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 Notu: Pasifik Erken Uyarı Sistemi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BİLGİ NOTU</a:t>
            </a:r>
          </a:p>
        </p:txBody>
      </p:sp>
      <p:pic>
        <p:nvPicPr>
          <p:cNvPr id="6" name="Picture 5" descr="h28_pasifik_s185.jpg"/>
          <p:cNvPicPr>
            <a:picLocks noChangeAspect="1"/>
          </p:cNvPicPr>
          <p:nvPr/>
        </p:nvPicPr>
        <p:blipFill>
          <a:blip r:embed="rId3"/>
          <a:stretch>
            <a:fillRect/>
          </a:stretch>
        </p:blipFill>
        <p:spPr>
          <a:xfrm>
            <a:off x="502920" y="1795935"/>
            <a:ext cx="6583680" cy="3641033"/>
          </a:xfrm>
          <a:prstGeom prst="rect">
            <a:avLst/>
          </a:prstGeom>
          <a:ln w="9525">
            <a:solidFill>
              <a:srgbClr val="D9D9D9"/>
            </a:solidFill>
          </a:ln>
        </p:spPr>
      </p:pic>
      <p:sp>
        <p:nvSpPr>
          <p:cNvPr id="7" name="TextBox 6"/>
          <p:cNvSpPr txBox="1"/>
          <p:nvPr/>
        </p:nvSpPr>
        <p:spPr>
          <a:xfrm>
            <a:off x="502920" y="6035040"/>
            <a:ext cx="6583680" cy="274320"/>
          </a:xfrm>
          <a:prstGeom prst="rect">
            <a:avLst/>
          </a:prstGeom>
          <a:noFill/>
        </p:spPr>
        <p:txBody>
          <a:bodyPr wrap="square" anchor="t" lIns="73152" rIns="73152" tIns="36576" bIns="36576">
            <a:noAutofit/>
          </a:bodyPr>
          <a:lstStyle/>
          <a:p>
            <a:pPr algn="l">
              <a:spcBef>
                <a:spcPts val="0"/>
              </a:spcBef>
              <a:spcAft>
                <a:spcPts val="0"/>
              </a:spcAft>
            </a:pPr>
            <a:r>
              <a:rPr lang="tr-TR" sz="1100" b="0" i="0">
                <a:solidFill>
                  <a:srgbClr val="767676"/>
                </a:solidFill>
                <a:latin typeface="Calibri"/>
              </a:rPr>
              <a:t>Görsel: Ders kitabı s. 185, Bilgi Notu</a:t>
            </a:r>
          </a:p>
        </p:txBody>
      </p:sp>
      <p:sp>
        <p:nvSpPr>
          <p:cNvPr id="8" name="Rounded Rectangle 7"/>
          <p:cNvSpPr/>
          <p:nvPr/>
        </p:nvSpPr>
        <p:spPr>
          <a:xfrm>
            <a:off x="7315200" y="1261872"/>
            <a:ext cx="4373575" cy="493776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600"/>
              </a:spcAft>
            </a:pPr>
            <a:r>
              <a:rPr lang="tr-TR" sz="2000" b="0" i="0">
                <a:solidFill>
                  <a:srgbClr val="262626"/>
                </a:solidFill>
                <a:latin typeface="Calibri"/>
              </a:rPr>
              <a:t>Örneğin deprem ve tsunami olaylarının fazla yaşandığı Büyük Okyanus kıyısındaki Japonya, Çin ve ABD'nin başı çektiği 26 ülke Pasifik Erken Uyarı Sistemi adında ortak bir erken uyarı sistemi kurmuştur.</a:t>
            </a:r>
          </a:p>
          <a:p>
            <a:pPr algn="l">
              <a:spcBef>
                <a:spcPts val="0"/>
              </a:spcBef>
              <a:spcAft>
                <a:spcPts val="0"/>
              </a:spcAft>
            </a:pPr>
            <a:r>
              <a:rPr lang="tr-TR" sz="2000" b="1" i="0">
                <a:solidFill>
                  <a:srgbClr val="262626"/>
                </a:solidFill>
                <a:latin typeface="Calibri"/>
              </a:rPr>
              <a:t>Afetlerden korunma uygulamalarına verilebilecek en güzel örneklerden biri olan bu sistem sayesinde tsunamiler önceden tespit edilmekte ve kıyı bölgelerinde yaşayan insanların gerekli tedbirleri acilen alması sağlanmaktadır.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106 / 254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Görseli okuyalım: uyarı kıyıya nasıl ulaşır?</a:t>
            </a:r>
          </a:p>
        </p:txBody>
      </p:sp>
      <p:sp>
        <p:nvSpPr>
          <p:cNvPr id="5" name="Rounded Rectangle 4"/>
          <p:cNvSpPr/>
          <p:nvPr/>
        </p:nvSpPr>
        <p:spPr>
          <a:xfrm>
            <a:off x="9555480" y="201168"/>
            <a:ext cx="2221992" cy="475488"/>
          </a:xfrm>
          <a:prstGeom prst="roundRect">
            <a:avLst>
              <a:gd name="adj" fmla="val 50000"/>
            </a:avLst>
          </a:prstGeom>
          <a:solidFill>
            <a:srgbClr val="C039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GÖRSEL OKU</a:t>
            </a:r>
          </a:p>
        </p:txBody>
      </p:sp>
      <p:pic>
        <p:nvPicPr>
          <p:cNvPr id="6" name="Picture 5" descr="h28_pasifik_s185.jpg"/>
          <p:cNvPicPr>
            <a:picLocks noChangeAspect="1"/>
          </p:cNvPicPr>
          <p:nvPr/>
        </p:nvPicPr>
        <p:blipFill>
          <a:blip r:embed="rId3"/>
          <a:stretch>
            <a:fillRect/>
          </a:stretch>
        </p:blipFill>
        <p:spPr>
          <a:xfrm>
            <a:off x="6933895" y="2415934"/>
            <a:ext cx="4754880" cy="2629635"/>
          </a:xfrm>
          <a:prstGeom prst="rect">
            <a:avLst/>
          </a:prstGeom>
          <a:ln w="9525">
            <a:solidFill>
              <a:srgbClr val="D9D9D9"/>
            </a:solidFill>
          </a:ln>
        </p:spPr>
      </p:pic>
      <p:sp>
        <p:nvSpPr>
          <p:cNvPr id="7" name="Rounded Rectangle 6"/>
          <p:cNvSpPr/>
          <p:nvPr/>
        </p:nvSpPr>
        <p:spPr>
          <a:xfrm>
            <a:off x="502920" y="1261872"/>
            <a:ext cx="620237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Okyanus tabanında bir deprem olduğunu düşünün. Görseldeki etiketlere göre bu bilgi kıyıdaki insanlara hangi yolla ulaşır? Sırayla yazın.</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107 / 254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00" b="1" i="0">
                <a:solidFill>
                  <a:srgbClr val="FFFFFF"/>
                </a:solidFill>
                <a:latin typeface="Calibri"/>
              </a:rPr>
              <a:t>Görseli okuyalım: uyarı kıyıya nasıl ulaşır?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28_pasifik_s185.jpg"/>
          <p:cNvPicPr>
            <a:picLocks noChangeAspect="1"/>
          </p:cNvPicPr>
          <p:nvPr/>
        </p:nvPicPr>
        <p:blipFill>
          <a:blip r:embed="rId3"/>
          <a:stretch>
            <a:fillRect/>
          </a:stretch>
        </p:blipFill>
        <p:spPr>
          <a:xfrm>
            <a:off x="6933895" y="2415934"/>
            <a:ext cx="4754880" cy="2629635"/>
          </a:xfrm>
          <a:prstGeom prst="rect">
            <a:avLst/>
          </a:prstGeom>
          <a:ln w="9525">
            <a:solidFill>
              <a:srgbClr val="D9D9D9"/>
            </a:solidFill>
          </a:ln>
        </p:spPr>
      </p:pic>
      <p:sp>
        <p:nvSpPr>
          <p:cNvPr id="7" name="Rounded Rectangle 6"/>
          <p:cNvSpPr/>
          <p:nvPr/>
        </p:nvSpPr>
        <p:spPr>
          <a:xfrm>
            <a:off x="502920" y="1261872"/>
            <a:ext cx="620237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00" b="1" i="0">
                <a:solidFill>
                  <a:srgbClr val="262626"/>
                </a:solidFill>
                <a:latin typeface="Calibri"/>
              </a:rPr>
              <a:t>Okyanus tabanında bir deprem olduğunu düşünün. Görseldeki etiketlere göre bu bilgi kıyıdaki insanlara hangi yolla ulaşır? Sırayla yazın.</a:t>
            </a:r>
          </a:p>
        </p:txBody>
      </p:sp>
      <p:sp>
        <p:nvSpPr>
          <p:cNvPr id="8" name="Rounded Rectangle 7"/>
          <p:cNvSpPr/>
          <p:nvPr/>
        </p:nvSpPr>
        <p:spPr>
          <a:xfrm>
            <a:off x="502920" y="2404872"/>
            <a:ext cx="6202375" cy="379476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404872"/>
            <a:ext cx="109728" cy="3794760"/>
          </a:xfrm>
          <a:prstGeom prst="rect">
            <a:avLst/>
          </a:prstGeom>
          <a:solidFill>
            <a:srgbClr val="2E7D32"/>
          </a:solidFill>
          <a:ln>
            <a:noFill/>
          </a:ln>
          <a:effectLst/>
        </p:spPr>
        <p:txBody>
          <a:bodyPr rtlCol="0" anchor="ctr"/>
          <a:lstStyle/>
          <a:p/>
        </p:txBody>
      </p:sp>
      <p:sp>
        <p:nvSpPr>
          <p:cNvPr id="10" name="TextBox 9"/>
          <p:cNvSpPr txBox="1"/>
          <p:nvPr/>
        </p:nvSpPr>
        <p:spPr>
          <a:xfrm>
            <a:off x="731520" y="2459736"/>
            <a:ext cx="588233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1. Deprem sismik dalgalar oluşturur; kıyıdaki sismograf bu dalgaları kaydeder.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2. Okyanustaki basınç sensörleri ve GPS şamandıraları denizdeki değişimi ölçer; kıyıda gelgit göstergesi vardır.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3. Ölçümler iletişim uydusu ve GPS uydusu üzerinden uyarı merkezine ulaşır.</a:t>
            </a:r>
          </a:p>
          <a:p>
            <a:pPr algn="l">
              <a:spcBef>
                <a:spcPts val="0"/>
              </a:spcBef>
              <a:spcAft>
                <a:spcPts val="0"/>
              </a:spcAft>
            </a:pPr>
            <a:r>
              <a:rPr lang="tr-TR" sz="2100" b="1" i="0">
                <a:solidFill>
                  <a:srgbClr val="262626"/>
                </a:solidFill>
                <a:latin typeface="Calibri"/>
              </a:rPr>
              <a:t>4. Uyarı merkezi kurumları ve kıyıdaki insanları haberdar eder; insanlar tedbir alır.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108 / 254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7</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350" b="1" i="0">
                <a:solidFill>
                  <a:srgbClr val="262626"/>
                </a:solidFill>
                <a:latin typeface="Calibri"/>
              </a:rPr>
              <a:t>Japonya'daki J-Alert, Hindistan'daki FLEWS ve Büyük Okyanus kıyısındaki ülkelerin Okyanus Tabanı Sismik Uyarı Sistemi, afet öncesi çalışmalardan hangisine örnektir?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Tehlike ve risklerin belirlenmesi</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Tahmin ve erken uyarı sistemleri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Fiziksel ve yapısal zarar azaltma çalışmaları</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Yapısal olmayan riskleri azaltma</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 sonrası iyileştirme çalışmaları</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109 / 254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7</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350" b="1" i="0">
                <a:solidFill>
                  <a:srgbClr val="262626"/>
                </a:solidFill>
                <a:latin typeface="Calibri"/>
              </a:rPr>
              <a:t>Japonya'daki J-Alert, Hindistan'daki FLEWS ve Büyük Okyanus kıyısındaki ülkelerin Okyanus Tabanı Sismik Uyarı Sistemi, afet öncesi çalışmalardan hangisine örnektir?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Tehlike ve risklerin belirlenmesi</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Tahmin ve erken uyarı sistemleri</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Fiziksel ve yapısal zarar azaltma çalışmaları</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Yapısal olmayan riskleri azaltma</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 sonrası iyileştirme çalışmaları</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900" b="0" i="0">
                <a:solidFill>
                  <a:srgbClr val="262626"/>
                </a:solidFill>
                <a:latin typeface="Calibri"/>
              </a:rPr>
              <a:t>Kitap s. 185: üçü de yerel, ulusal ve uluslararası ölçeklerde oluşturulmuş erken uyarı sistemlerine örnektir. Amaçları afeti önceden tespit edip kurum, kuruluş ve vatandaşları en kısa sürede haberdar etmektir.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110 / 254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Fiziksel ve yapısal zarar azaltma</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 ÇALIŞMA</a:t>
            </a:r>
          </a:p>
        </p:txBody>
      </p:sp>
      <p:pic>
        <p:nvPicPr>
          <p:cNvPr id="6" name="Picture 5" descr="h28_islah_s186.jpg"/>
          <p:cNvPicPr>
            <a:picLocks noChangeAspect="1"/>
          </p:cNvPicPr>
          <p:nvPr/>
        </p:nvPicPr>
        <p:blipFill>
          <a:blip r:embed="rId3"/>
          <a:stretch>
            <a:fillRect/>
          </a:stretch>
        </p:blipFill>
        <p:spPr>
          <a:xfrm>
            <a:off x="502920" y="1328954"/>
            <a:ext cx="4572000" cy="2974794"/>
          </a:xfrm>
          <a:prstGeom prst="rect">
            <a:avLst/>
          </a:prstGeom>
          <a:ln w="9525">
            <a:solidFill>
              <a:srgbClr val="D9D9D9"/>
            </a:solidFill>
          </a:ln>
        </p:spPr>
      </p:pic>
      <p:sp>
        <p:nvSpPr>
          <p:cNvPr id="7" name="Rounded Rectangle 6"/>
          <p:cNvSpPr/>
          <p:nvPr/>
        </p:nvSpPr>
        <p:spPr>
          <a:xfrm>
            <a:off x="502920" y="4462272"/>
            <a:ext cx="4572000" cy="178308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0"/>
              </a:spcAft>
            </a:pPr>
            <a:r>
              <a:rPr lang="tr-TR" sz="1800" b="0" i="0">
                <a:solidFill>
                  <a:srgbClr val="262626"/>
                </a:solidFill>
                <a:latin typeface="Calibri"/>
              </a:rPr>
              <a:t>Görsel 6.7: Su baskını riskini azaltmak için yapılan dere ıslah çalışması (Japonya)</a:t>
            </a:r>
          </a:p>
        </p:txBody>
      </p:sp>
      <p:sp>
        <p:nvSpPr>
          <p:cNvPr id="8" name="Rounded Rectangle 7"/>
          <p:cNvSpPr/>
          <p:nvPr/>
        </p:nvSpPr>
        <p:spPr>
          <a:xfrm>
            <a:off x="5303520" y="1261872"/>
            <a:ext cx="1994306" cy="4983480"/>
          </a:xfrm>
          <a:prstGeom prst="roundRect">
            <a:avLst>
              <a:gd name="adj" fmla="val 5000"/>
            </a:avLst>
          </a:prstGeom>
          <a:solidFill>
            <a:srgbClr val="F0F0F0"/>
          </a:solidFill>
          <a:ln>
            <a:noFill/>
          </a:ln>
          <a:effectLst/>
        </p:spPr>
        <p:txBody>
          <a:bodyPr rtlCol="0" anchor="ctr"/>
          <a:lstStyle/>
          <a:p/>
        </p:txBody>
      </p:sp>
      <p:sp>
        <p:nvSpPr>
          <p:cNvPr id="9" name="Rounded Rectangle 8"/>
          <p:cNvSpPr/>
          <p:nvPr/>
        </p:nvSpPr>
        <p:spPr>
          <a:xfrm>
            <a:off x="5303520" y="1261872"/>
            <a:ext cx="1994306" cy="530352"/>
          </a:xfrm>
          <a:prstGeom prst="roundRect">
            <a:avLst>
              <a:gd name="adj" fmla="val 25000"/>
            </a:avLst>
          </a:prstGeom>
          <a:solidFill>
            <a:srgbClr val="2C5F9E"/>
          </a:solidFill>
          <a:ln>
            <a:noFill/>
          </a:ln>
          <a:effectLst/>
        </p:spPr>
        <p:txBody>
          <a:bodyPr rtlCol="0" anchor="ctr"/>
          <a:lstStyle/>
          <a:p/>
        </p:txBody>
      </p:sp>
      <p:sp>
        <p:nvSpPr>
          <p:cNvPr id="10" name="Rectangle 9"/>
          <p:cNvSpPr/>
          <p:nvPr/>
        </p:nvSpPr>
        <p:spPr>
          <a:xfrm>
            <a:off x="5303520" y="1527048"/>
            <a:ext cx="1994306" cy="265176"/>
          </a:xfrm>
          <a:prstGeom prst="rect">
            <a:avLst/>
          </a:prstGeom>
          <a:solidFill>
            <a:srgbClr val="2C5F9E"/>
          </a:solidFill>
          <a:ln>
            <a:noFill/>
          </a:ln>
          <a:effectLst/>
        </p:spPr>
        <p:txBody>
          <a:bodyPr rtlCol="0" anchor="ctr"/>
          <a:lstStyle/>
          <a:p/>
        </p:txBody>
      </p:sp>
      <p:sp>
        <p:nvSpPr>
          <p:cNvPr id="11" name="TextBox 10"/>
          <p:cNvSpPr txBox="1"/>
          <p:nvPr/>
        </p:nvSpPr>
        <p:spPr>
          <a:xfrm>
            <a:off x="5394960" y="1261872"/>
            <a:ext cx="18114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Su baskını</a:t>
            </a:r>
          </a:p>
        </p:txBody>
      </p:sp>
      <p:sp>
        <p:nvSpPr>
          <p:cNvPr id="12" name="TextBox 11"/>
          <p:cNvSpPr txBox="1"/>
          <p:nvPr/>
        </p:nvSpPr>
        <p:spPr>
          <a:xfrm>
            <a:off x="5413248" y="1865376"/>
            <a:ext cx="1774850" cy="430682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akarsu yataklarında bina yapımını önleme</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su drenajına yönelik altyapı</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taşkını önleme amaçlı ıslah</a:t>
            </a:r>
          </a:p>
        </p:txBody>
      </p:sp>
      <p:sp>
        <p:nvSpPr>
          <p:cNvPr id="13" name="Rounded Rectangle 12"/>
          <p:cNvSpPr/>
          <p:nvPr/>
        </p:nvSpPr>
        <p:spPr>
          <a:xfrm>
            <a:off x="7498994" y="1261872"/>
            <a:ext cx="1994306" cy="4983480"/>
          </a:xfrm>
          <a:prstGeom prst="roundRect">
            <a:avLst>
              <a:gd name="adj" fmla="val 5000"/>
            </a:avLst>
          </a:prstGeom>
          <a:solidFill>
            <a:srgbClr val="F0F0F0"/>
          </a:solidFill>
          <a:ln>
            <a:noFill/>
          </a:ln>
          <a:effectLst/>
        </p:spPr>
        <p:txBody>
          <a:bodyPr rtlCol="0" anchor="ctr"/>
          <a:lstStyle/>
          <a:p/>
        </p:txBody>
      </p:sp>
      <p:sp>
        <p:nvSpPr>
          <p:cNvPr id="14" name="Rounded Rectangle 13"/>
          <p:cNvSpPr/>
          <p:nvPr/>
        </p:nvSpPr>
        <p:spPr>
          <a:xfrm>
            <a:off x="7498994" y="1261872"/>
            <a:ext cx="1994306" cy="530352"/>
          </a:xfrm>
          <a:prstGeom prst="roundRect">
            <a:avLst>
              <a:gd name="adj" fmla="val 25000"/>
            </a:avLst>
          </a:prstGeom>
          <a:solidFill>
            <a:srgbClr val="B8862B"/>
          </a:solidFill>
          <a:ln>
            <a:noFill/>
          </a:ln>
          <a:effectLst/>
        </p:spPr>
        <p:txBody>
          <a:bodyPr rtlCol="0" anchor="ctr"/>
          <a:lstStyle/>
          <a:p/>
        </p:txBody>
      </p:sp>
      <p:sp>
        <p:nvSpPr>
          <p:cNvPr id="15" name="Rectangle 14"/>
          <p:cNvSpPr/>
          <p:nvPr/>
        </p:nvSpPr>
        <p:spPr>
          <a:xfrm>
            <a:off x="7498994" y="1527048"/>
            <a:ext cx="1994306" cy="265176"/>
          </a:xfrm>
          <a:prstGeom prst="rect">
            <a:avLst/>
          </a:prstGeom>
          <a:solidFill>
            <a:srgbClr val="B8862B"/>
          </a:solidFill>
          <a:ln>
            <a:noFill/>
          </a:ln>
          <a:effectLst/>
        </p:spPr>
        <p:txBody>
          <a:bodyPr rtlCol="0" anchor="ctr"/>
          <a:lstStyle/>
          <a:p/>
        </p:txBody>
      </p:sp>
      <p:sp>
        <p:nvSpPr>
          <p:cNvPr id="16" name="TextBox 15"/>
          <p:cNvSpPr txBox="1"/>
          <p:nvPr/>
        </p:nvSpPr>
        <p:spPr>
          <a:xfrm>
            <a:off x="7590434" y="1261872"/>
            <a:ext cx="18114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Heyelan</a:t>
            </a:r>
          </a:p>
        </p:txBody>
      </p:sp>
      <p:sp>
        <p:nvSpPr>
          <p:cNvPr id="17" name="TextBox 16"/>
          <p:cNvSpPr txBox="1"/>
          <p:nvPr/>
        </p:nvSpPr>
        <p:spPr>
          <a:xfrm>
            <a:off x="7608722" y="1865376"/>
            <a:ext cx="1774850" cy="4306824"/>
          </a:xfrm>
          <a:prstGeom prst="rect">
            <a:avLst/>
          </a:prstGeom>
          <a:noFill/>
        </p:spPr>
        <p:txBody>
          <a:bodyPr wrap="square" anchor="t" lIns="73152" rIns="73152" tIns="36576" bIns="36576">
            <a:noAutofit/>
          </a:bodyPr>
          <a:lstStyle/>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yamaçlarda istinat duvarları</a:t>
            </a:r>
          </a:p>
        </p:txBody>
      </p:sp>
      <p:sp>
        <p:nvSpPr>
          <p:cNvPr id="18" name="Rounded Rectangle 17"/>
          <p:cNvSpPr/>
          <p:nvPr/>
        </p:nvSpPr>
        <p:spPr>
          <a:xfrm>
            <a:off x="9694468" y="1261872"/>
            <a:ext cx="1994306" cy="4983480"/>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9694468" y="1261872"/>
            <a:ext cx="1994306" cy="530352"/>
          </a:xfrm>
          <a:prstGeom prst="roundRect">
            <a:avLst>
              <a:gd name="adj" fmla="val 25000"/>
            </a:avLst>
          </a:prstGeom>
          <a:solidFill>
            <a:srgbClr val="C0392B"/>
          </a:solidFill>
          <a:ln>
            <a:noFill/>
          </a:ln>
          <a:effectLst/>
        </p:spPr>
        <p:txBody>
          <a:bodyPr rtlCol="0" anchor="ctr"/>
          <a:lstStyle/>
          <a:p/>
        </p:txBody>
      </p:sp>
      <p:sp>
        <p:nvSpPr>
          <p:cNvPr id="20" name="Rectangle 19"/>
          <p:cNvSpPr/>
          <p:nvPr/>
        </p:nvSpPr>
        <p:spPr>
          <a:xfrm>
            <a:off x="9694468" y="1527048"/>
            <a:ext cx="1994306" cy="265176"/>
          </a:xfrm>
          <a:prstGeom prst="rect">
            <a:avLst/>
          </a:prstGeom>
          <a:solidFill>
            <a:srgbClr val="C0392B"/>
          </a:solidFill>
          <a:ln>
            <a:noFill/>
          </a:ln>
          <a:effectLst/>
        </p:spPr>
        <p:txBody>
          <a:bodyPr rtlCol="0" anchor="ctr"/>
          <a:lstStyle/>
          <a:p/>
        </p:txBody>
      </p:sp>
      <p:sp>
        <p:nvSpPr>
          <p:cNvPr id="21" name="TextBox 20"/>
          <p:cNvSpPr txBox="1"/>
          <p:nvPr/>
        </p:nvSpPr>
        <p:spPr>
          <a:xfrm>
            <a:off x="9785908" y="1261872"/>
            <a:ext cx="18114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Deprem</a:t>
            </a:r>
          </a:p>
        </p:txBody>
      </p:sp>
      <p:sp>
        <p:nvSpPr>
          <p:cNvPr id="22" name="TextBox 21"/>
          <p:cNvSpPr txBox="1"/>
          <p:nvPr/>
        </p:nvSpPr>
        <p:spPr>
          <a:xfrm>
            <a:off x="9804196" y="1865376"/>
            <a:ext cx="1774850" cy="4306824"/>
          </a:xfrm>
          <a:prstGeom prst="rect">
            <a:avLst/>
          </a:prstGeom>
          <a:noFill/>
        </p:spPr>
        <p:txBody>
          <a:bodyPr wrap="square" anchor="t" lIns="73152" rIns="73152" tIns="36576" bIns="36576">
            <a:noAutofit/>
          </a:bodyPr>
          <a:lstStyle/>
          <a:p>
            <a:pPr algn="l" marL="205112" indent="-205112">
              <a:spcBef>
                <a:spcPts val="0"/>
              </a:spcBef>
              <a:spcAft>
                <a:spcPts val="0"/>
              </a:spcAft>
            </a:pPr>
            <a:r>
              <a:rPr lang="tr-TR" sz="1650" b="1" i="0">
                <a:solidFill>
                  <a:srgbClr val="2C6696"/>
                </a:solidFill>
                <a:latin typeface="Calibri"/>
              </a:rPr>
              <a:t>•  </a:t>
            </a:r>
            <a:r>
              <a:rPr lang="tr-TR" sz="1650" b="0" i="0">
                <a:solidFill>
                  <a:srgbClr val="262626"/>
                </a:solidFill>
                <a:latin typeface="Calibri"/>
              </a:rPr>
              <a:t>bina güçlendirmeleri</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111 / 254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Deprem: sağlam zemin</a:t>
            </a:r>
          </a:p>
        </p:txBody>
      </p:sp>
      <p:sp>
        <p:nvSpPr>
          <p:cNvPr id="5" name="Rounded Rectangle 4"/>
          <p:cNvSpPr/>
          <p:nvPr/>
        </p:nvSpPr>
        <p:spPr>
          <a:xfrm>
            <a:off x="9555480" y="201168"/>
            <a:ext cx="2221992" cy="475488"/>
          </a:xfrm>
          <a:prstGeom prst="roundRect">
            <a:avLst>
              <a:gd name="adj" fmla="val 50000"/>
            </a:avLst>
          </a:prstGeom>
          <a:solidFill>
            <a:srgbClr val="C039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DEPREM</a:t>
            </a:r>
          </a:p>
        </p:txBody>
      </p:sp>
      <p:sp>
        <p:nvSpPr>
          <p:cNvPr id="6" name="Rounded Rectangle 5"/>
          <p:cNvSpPr/>
          <p:nvPr/>
        </p:nvSpPr>
        <p:spPr>
          <a:xfrm>
            <a:off x="502920" y="1261872"/>
            <a:ext cx="11185855" cy="9601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960120"/>
          </a:xfrm>
          <a:prstGeom prst="rect">
            <a:avLst/>
          </a:prstGeom>
          <a:solidFill>
            <a:srgbClr val="C0392B"/>
          </a:solidFill>
          <a:ln>
            <a:noFill/>
          </a:ln>
          <a:effectLst/>
        </p:spPr>
        <p:txBody>
          <a:bodyPr rtlCol="0" anchor="ctr"/>
          <a:lstStyle/>
          <a:p/>
        </p:txBody>
      </p:sp>
      <p:sp>
        <p:nvSpPr>
          <p:cNvPr id="8" name="TextBox 7"/>
          <p:cNvSpPr txBox="1"/>
          <p:nvPr/>
        </p:nvSpPr>
        <p:spPr>
          <a:xfrm>
            <a:off x="777240" y="1261872"/>
            <a:ext cx="10774375" cy="960120"/>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Türkiye'de en fazla can ve mal kaybına yol açan, etkileri en fazla olan afet türü depremlerdir.</a:t>
            </a:r>
          </a:p>
        </p:txBody>
      </p:sp>
      <p:pic>
        <p:nvPicPr>
          <p:cNvPr id="9" name="Picture 8" descr="h28_zemin_s186.jpg"/>
          <p:cNvPicPr>
            <a:picLocks noChangeAspect="1"/>
          </p:cNvPicPr>
          <p:nvPr/>
        </p:nvPicPr>
        <p:blipFill>
          <a:blip r:embed="rId3"/>
          <a:stretch>
            <a:fillRect/>
          </a:stretch>
        </p:blipFill>
        <p:spPr>
          <a:xfrm>
            <a:off x="502920" y="2456177"/>
            <a:ext cx="6400800" cy="3417828"/>
          </a:xfrm>
          <a:prstGeom prst="rect">
            <a:avLst/>
          </a:prstGeom>
          <a:ln w="9525">
            <a:solidFill>
              <a:srgbClr val="D9D9D9"/>
            </a:solidFill>
          </a:ln>
        </p:spPr>
      </p:pic>
      <p:sp>
        <p:nvSpPr>
          <p:cNvPr id="10" name="TextBox 9"/>
          <p:cNvSpPr txBox="1"/>
          <p:nvPr/>
        </p:nvSpPr>
        <p:spPr>
          <a:xfrm>
            <a:off x="502920" y="6035040"/>
            <a:ext cx="6400800" cy="274320"/>
          </a:xfrm>
          <a:prstGeom prst="rect">
            <a:avLst/>
          </a:prstGeom>
          <a:noFill/>
        </p:spPr>
        <p:txBody>
          <a:bodyPr wrap="square" anchor="t" lIns="73152" rIns="73152" tIns="36576" bIns="36576">
            <a:noAutofit/>
          </a:bodyPr>
          <a:lstStyle/>
          <a:p>
            <a:pPr algn="l">
              <a:spcBef>
                <a:spcPts val="0"/>
              </a:spcBef>
              <a:spcAft>
                <a:spcPts val="0"/>
              </a:spcAft>
            </a:pPr>
            <a:r>
              <a:rPr lang="tr-TR" sz="1100" b="0" i="0">
                <a:solidFill>
                  <a:srgbClr val="767676"/>
                </a:solidFill>
                <a:latin typeface="Calibri"/>
              </a:rPr>
              <a:t>Görsel 6.8: Deprem dalgalarının etkisi sağlam zeminlerde daha az olmaktadır.</a:t>
            </a:r>
          </a:p>
        </p:txBody>
      </p:sp>
      <p:sp>
        <p:nvSpPr>
          <p:cNvPr id="11" name="Rounded Rectangle 10"/>
          <p:cNvSpPr/>
          <p:nvPr/>
        </p:nvSpPr>
        <p:spPr>
          <a:xfrm>
            <a:off x="7132320" y="2359152"/>
            <a:ext cx="4556455" cy="388620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600"/>
              </a:spcAft>
            </a:pPr>
            <a:r>
              <a:rPr lang="tr-TR" sz="2100" b="1" i="0">
                <a:solidFill>
                  <a:srgbClr val="C0392B"/>
                </a:solidFill>
                <a:latin typeface="Calibri"/>
              </a:rPr>
              <a:t>İlk önlem</a:t>
            </a:r>
          </a:p>
          <a:p>
            <a:pPr algn="l">
              <a:spcBef>
                <a:spcPts val="0"/>
              </a:spcBef>
              <a:spcAft>
                <a:spcPts val="600"/>
              </a:spcAft>
            </a:pPr>
            <a:r>
              <a:rPr lang="tr-TR" sz="2100" b="0" i="0">
                <a:solidFill>
                  <a:srgbClr val="262626"/>
                </a:solidFill>
                <a:latin typeface="Calibri"/>
              </a:rPr>
              <a:t>Bunlardan ilki deprem riski yüksek yerlerde yerleşim bölgeleri oluşturulurken zemini sağlam olan alanların imara açılmasıdır.</a:t>
            </a:r>
          </a:p>
          <a:p>
            <a:pPr algn="l">
              <a:spcBef>
                <a:spcPts val="0"/>
              </a:spcBef>
              <a:spcAft>
                <a:spcPts val="0"/>
              </a:spcAft>
            </a:pPr>
            <a:r>
              <a:rPr lang="tr-TR" sz="2100" b="1" i="0">
                <a:solidFill>
                  <a:srgbClr val="262626"/>
                </a:solidFill>
                <a:latin typeface="Calibri"/>
              </a:rPr>
              <a:t>Zemini sağlam alanlar, deprem dalgalarının etkisini ve binaların yıkılma ihtimalini azaltmaktadır</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112 / 254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Deprem: taşıma ve yapısal riskleri azaltma</a:t>
            </a:r>
          </a:p>
        </p:txBody>
      </p:sp>
      <p:sp>
        <p:nvSpPr>
          <p:cNvPr id="5" name="Rounded Rectangle 4"/>
          <p:cNvSpPr/>
          <p:nvPr/>
        </p:nvSpPr>
        <p:spPr>
          <a:xfrm>
            <a:off x="9555480" y="201168"/>
            <a:ext cx="2221992" cy="475488"/>
          </a:xfrm>
          <a:prstGeom prst="roundRect">
            <a:avLst>
              <a:gd name="adj" fmla="val 50000"/>
            </a:avLst>
          </a:prstGeom>
          <a:solidFill>
            <a:srgbClr val="C039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DEPREM</a:t>
            </a:r>
          </a:p>
        </p:txBody>
      </p:sp>
      <p:pic>
        <p:nvPicPr>
          <p:cNvPr id="6" name="Picture 5" descr="h28_toki_s186.jpg"/>
          <p:cNvPicPr>
            <a:picLocks noChangeAspect="1"/>
          </p:cNvPicPr>
          <p:nvPr/>
        </p:nvPicPr>
        <p:blipFill>
          <a:blip r:embed="rId3"/>
          <a:stretch>
            <a:fillRect/>
          </a:stretch>
        </p:blipFill>
        <p:spPr>
          <a:xfrm>
            <a:off x="525162" y="1261872"/>
            <a:ext cx="4527515" cy="2926080"/>
          </a:xfrm>
          <a:prstGeom prst="rect">
            <a:avLst/>
          </a:prstGeom>
          <a:ln w="9525">
            <a:solidFill>
              <a:srgbClr val="D9D9D9"/>
            </a:solidFill>
          </a:ln>
        </p:spPr>
      </p:pic>
      <p:sp>
        <p:nvSpPr>
          <p:cNvPr id="7" name="Rounded Rectangle 6"/>
          <p:cNvSpPr/>
          <p:nvPr/>
        </p:nvSpPr>
        <p:spPr>
          <a:xfrm>
            <a:off x="502920" y="4279392"/>
            <a:ext cx="4572000" cy="82296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0"/>
              </a:spcAft>
            </a:pPr>
            <a:r>
              <a:rPr lang="tr-TR" sz="1400" b="0" i="0">
                <a:solidFill>
                  <a:srgbClr val="262626"/>
                </a:solidFill>
                <a:latin typeface="Calibri"/>
              </a:rPr>
              <a:t>Görsel 6.9: TOKİ tarafından zemini sağlam araziye yapılan depreme dayanıklı konutlar (Karacasu-Kahramanmaraş)</a:t>
            </a:r>
          </a:p>
        </p:txBody>
      </p:sp>
      <p:sp>
        <p:nvSpPr>
          <p:cNvPr id="8" name="Rounded Rectangle 7"/>
          <p:cNvSpPr/>
          <p:nvPr/>
        </p:nvSpPr>
        <p:spPr>
          <a:xfrm>
            <a:off x="502920" y="5239512"/>
            <a:ext cx="4572000" cy="1005840"/>
          </a:xfrm>
          <a:prstGeom prst="roundRect">
            <a:avLst>
              <a:gd name="adj" fmla="val 8000"/>
            </a:avLst>
          </a:prstGeom>
          <a:solidFill>
            <a:srgbClr val="E3ECF5"/>
          </a:solidFill>
          <a:ln>
            <a:noFill/>
          </a:ln>
          <a:effectLst/>
        </p:spPr>
        <p:txBody>
          <a:bodyPr rtlCol="0" anchor="ctr" wrap="square" lIns="137160" rIns="137160" tIns="73152" bIns="73152">
            <a:noAutofit/>
          </a:bodyPr>
          <a:lstStyle/>
          <a:p>
            <a:pPr algn="l">
              <a:spcBef>
                <a:spcPts val="0"/>
              </a:spcBef>
              <a:spcAft>
                <a:spcPts val="0"/>
              </a:spcAft>
            </a:pPr>
            <a:r>
              <a:rPr lang="tr-TR" sz="1700" b="0" i="0">
                <a:solidFill>
                  <a:srgbClr val="262626"/>
                </a:solidFill>
                <a:latin typeface="Calibri"/>
              </a:rPr>
              <a:t>Taşıma: risk altındaki mevcut yerleşim birimlerini deprem riski az olan fay hatlarından uzaktaki, zemini sağlam bölgelere taşımaktır</a:t>
            </a:r>
          </a:p>
        </p:txBody>
      </p:sp>
      <p:sp>
        <p:nvSpPr>
          <p:cNvPr id="9" name="Rounded Rectangle 8"/>
          <p:cNvSpPr/>
          <p:nvPr/>
        </p:nvSpPr>
        <p:spPr>
          <a:xfrm>
            <a:off x="5303520" y="1261872"/>
            <a:ext cx="3092043" cy="498348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303520" y="1261872"/>
            <a:ext cx="3092043" cy="530352"/>
          </a:xfrm>
          <a:prstGeom prst="roundRect">
            <a:avLst>
              <a:gd name="adj" fmla="val 25000"/>
            </a:avLst>
          </a:prstGeom>
          <a:solidFill>
            <a:srgbClr val="4F4F4F"/>
          </a:solidFill>
          <a:ln>
            <a:noFill/>
          </a:ln>
          <a:effectLst/>
        </p:spPr>
        <p:txBody>
          <a:bodyPr rtlCol="0" anchor="ctr"/>
          <a:lstStyle/>
          <a:p/>
        </p:txBody>
      </p:sp>
      <p:sp>
        <p:nvSpPr>
          <p:cNvPr id="11" name="Rectangle 10"/>
          <p:cNvSpPr/>
          <p:nvPr/>
        </p:nvSpPr>
        <p:spPr>
          <a:xfrm>
            <a:off x="5303520" y="1527048"/>
            <a:ext cx="3092043" cy="265176"/>
          </a:xfrm>
          <a:prstGeom prst="rect">
            <a:avLst/>
          </a:prstGeom>
          <a:solidFill>
            <a:srgbClr val="4F4F4F"/>
          </a:solidFill>
          <a:ln>
            <a:noFill/>
          </a:ln>
          <a:effectLst/>
        </p:spPr>
        <p:txBody>
          <a:bodyPr rtlCol="0" anchor="ctr"/>
          <a:lstStyle/>
          <a:p/>
        </p:txBody>
      </p:sp>
      <p:sp>
        <p:nvSpPr>
          <p:cNvPr id="12" name="TextBox 11"/>
          <p:cNvSpPr txBox="1"/>
          <p:nvPr/>
        </p:nvSpPr>
        <p:spPr>
          <a:xfrm>
            <a:off x="5394960" y="1261872"/>
            <a:ext cx="2909163"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Taşımanın sınırı</a:t>
            </a:r>
          </a:p>
        </p:txBody>
      </p:sp>
      <p:sp>
        <p:nvSpPr>
          <p:cNvPr id="13" name="TextBox 12"/>
          <p:cNvSpPr txBox="1"/>
          <p:nvPr/>
        </p:nvSpPr>
        <p:spPr>
          <a:xfrm>
            <a:off x="5413248" y="1865376"/>
            <a:ext cx="2872587" cy="4306824"/>
          </a:xfrm>
          <a:prstGeom prst="rect">
            <a:avLst/>
          </a:prstGeom>
          <a:noFill/>
        </p:spPr>
        <p:txBody>
          <a:bodyPr wrap="square" anchor="t" lIns="73152" rIns="73152" tIns="36576" bIns="36576">
            <a:noAutofit/>
          </a:bodyPr>
          <a:lstStyle/>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Bu tür bir taşıma çalışmasının ekonomik, sosyal ve çevresel boyutları çok büyüktür; zorlukları oldukça fazladır.</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Binlerce binanın bulunduğu büyük şehirleri başka bir bölgeye taşıma imkânı yok denecek kadar azdır.</a:t>
            </a:r>
          </a:p>
        </p:txBody>
      </p:sp>
      <p:sp>
        <p:nvSpPr>
          <p:cNvPr id="14" name="Rounded Rectangle 13"/>
          <p:cNvSpPr/>
          <p:nvPr/>
        </p:nvSpPr>
        <p:spPr>
          <a:xfrm>
            <a:off x="8596731" y="1261872"/>
            <a:ext cx="3092043" cy="498348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8596731" y="1261872"/>
            <a:ext cx="3092043" cy="530352"/>
          </a:xfrm>
          <a:prstGeom prst="roundRect">
            <a:avLst>
              <a:gd name="adj" fmla="val 25000"/>
            </a:avLst>
          </a:prstGeom>
          <a:solidFill>
            <a:srgbClr val="C0392B"/>
          </a:solidFill>
          <a:ln>
            <a:noFill/>
          </a:ln>
          <a:effectLst/>
        </p:spPr>
        <p:txBody>
          <a:bodyPr rtlCol="0" anchor="ctr"/>
          <a:lstStyle/>
          <a:p/>
        </p:txBody>
      </p:sp>
      <p:sp>
        <p:nvSpPr>
          <p:cNvPr id="16" name="Rectangle 15"/>
          <p:cNvSpPr/>
          <p:nvPr/>
        </p:nvSpPr>
        <p:spPr>
          <a:xfrm>
            <a:off x="8596731" y="1527048"/>
            <a:ext cx="3092043" cy="265176"/>
          </a:xfrm>
          <a:prstGeom prst="rect">
            <a:avLst/>
          </a:prstGeom>
          <a:solidFill>
            <a:srgbClr val="C0392B"/>
          </a:solidFill>
          <a:ln>
            <a:noFill/>
          </a:ln>
          <a:effectLst/>
        </p:spPr>
        <p:txBody>
          <a:bodyPr rtlCol="0" anchor="ctr"/>
          <a:lstStyle/>
          <a:p/>
        </p:txBody>
      </p:sp>
      <p:sp>
        <p:nvSpPr>
          <p:cNvPr id="17" name="TextBox 16"/>
          <p:cNvSpPr txBox="1"/>
          <p:nvPr/>
        </p:nvSpPr>
        <p:spPr>
          <a:xfrm>
            <a:off x="8688171" y="1261872"/>
            <a:ext cx="2909163"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Taşınamayan yerleşmede: yapısal riskleri azaltma</a:t>
            </a:r>
          </a:p>
        </p:txBody>
      </p:sp>
      <p:sp>
        <p:nvSpPr>
          <p:cNvPr id="18" name="TextBox 17"/>
          <p:cNvSpPr txBox="1"/>
          <p:nvPr/>
        </p:nvSpPr>
        <p:spPr>
          <a:xfrm>
            <a:off x="8706459" y="1865376"/>
            <a:ext cx="2872587" cy="4306824"/>
          </a:xfrm>
          <a:prstGeom prst="rect">
            <a:avLst/>
          </a:prstGeom>
          <a:noFill/>
        </p:spPr>
        <p:txBody>
          <a:bodyPr wrap="square" anchor="t" lIns="73152" rIns="73152" tIns="36576" bIns="36576">
            <a:noAutofit/>
          </a:bodyPr>
          <a:lstStyle/>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yeni binaların depreme dayanıklı yapılması</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dayanıksız binaların tespit edilip güçlendirilmesi</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kentsel dönüşüm: binaların yıkılarak depreme dayanıklı konutların yapılması</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113 / 254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Hangi çalışma hangi başlıkta?</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SINIFLA</a:t>
            </a:r>
          </a:p>
        </p:txBody>
      </p:sp>
      <p:sp>
        <p:nvSpPr>
          <p:cNvPr id="6" name="TextBox 5"/>
          <p:cNvSpPr txBox="1"/>
          <p:nvPr/>
        </p:nvSpPr>
        <p:spPr>
          <a:xfrm>
            <a:off x="502920" y="1216152"/>
            <a:ext cx="11185855" cy="3703320"/>
          </a:xfrm>
          <a:prstGeom prst="rect">
            <a:avLst/>
          </a:prstGeom>
          <a:noFill/>
        </p:spPr>
        <p:txBody>
          <a:bodyPr wrap="square" anchor="t" lIns="73152" rIns="73152" tIns="36576" bIns="36576">
            <a:noAutofit/>
          </a:bodyPr>
          <a:lstStyle/>
          <a:p>
            <a:pPr algn="l" marL="376905" indent="-376905">
              <a:spcBef>
                <a:spcPts val="0"/>
              </a:spcBef>
              <a:spcAft>
                <a:spcPts val="783"/>
              </a:spcAft>
            </a:pPr>
            <a:r>
              <a:rPr lang="tr-TR" sz="2350" b="1" i="0">
                <a:solidFill>
                  <a:srgbClr val="C25B1F"/>
                </a:solidFill>
                <a:latin typeface="Calibri"/>
              </a:rPr>
              <a:t>1.  </a:t>
            </a:r>
            <a:r>
              <a:rPr lang="tr-TR" sz="2350" b="0" i="0">
                <a:solidFill>
                  <a:srgbClr val="262626"/>
                </a:solidFill>
                <a:latin typeface="Calibri"/>
              </a:rPr>
              <a:t>Fay, kıyı ve yamaç durumuna göre yerleşmenin tehlikelerini belirlemek</a:t>
            </a:r>
          </a:p>
          <a:p>
            <a:pPr algn="l" marL="376905" indent="-376905">
              <a:spcBef>
                <a:spcPts val="0"/>
              </a:spcBef>
              <a:spcAft>
                <a:spcPts val="783"/>
              </a:spcAft>
            </a:pPr>
            <a:r>
              <a:rPr lang="tr-TR" sz="2350" b="1" i="0">
                <a:solidFill>
                  <a:srgbClr val="C25B1F"/>
                </a:solidFill>
                <a:latin typeface="Calibri"/>
              </a:rPr>
              <a:t>2.  </a:t>
            </a:r>
            <a:r>
              <a:rPr lang="tr-TR" sz="2350" b="0" i="0">
                <a:solidFill>
                  <a:srgbClr val="262626"/>
                </a:solidFill>
                <a:latin typeface="Calibri"/>
              </a:rPr>
              <a:t>J-Alert ile vatandaşları önceden haberdar etmek</a:t>
            </a:r>
          </a:p>
          <a:p>
            <a:pPr algn="l" marL="376905" indent="-376905">
              <a:spcBef>
                <a:spcPts val="0"/>
              </a:spcBef>
              <a:spcAft>
                <a:spcPts val="783"/>
              </a:spcAft>
            </a:pPr>
            <a:r>
              <a:rPr lang="tr-TR" sz="2350" b="1" i="0">
                <a:solidFill>
                  <a:srgbClr val="C25B1F"/>
                </a:solidFill>
                <a:latin typeface="Calibri"/>
              </a:rPr>
              <a:t>3.  </a:t>
            </a:r>
            <a:r>
              <a:rPr lang="tr-TR" sz="2350" b="0" i="0">
                <a:solidFill>
                  <a:srgbClr val="262626"/>
                </a:solidFill>
                <a:latin typeface="Calibri"/>
              </a:rPr>
              <a:t>Akarsu yatağında ıslah çalışması yapmak</a:t>
            </a:r>
          </a:p>
          <a:p>
            <a:pPr algn="l" marL="376905" indent="-376905">
              <a:spcBef>
                <a:spcPts val="0"/>
              </a:spcBef>
              <a:spcAft>
                <a:spcPts val="783"/>
              </a:spcAft>
            </a:pPr>
            <a:r>
              <a:rPr lang="tr-TR" sz="2350" b="1" i="0">
                <a:solidFill>
                  <a:srgbClr val="C25B1F"/>
                </a:solidFill>
                <a:latin typeface="Calibri"/>
              </a:rPr>
              <a:t>4.  </a:t>
            </a:r>
            <a:r>
              <a:rPr lang="tr-TR" sz="2350" b="0" i="0">
                <a:solidFill>
                  <a:srgbClr val="262626"/>
                </a:solidFill>
                <a:latin typeface="Calibri"/>
              </a:rPr>
              <a:t>Yamaçlara istinat duvarı yapmak</a:t>
            </a:r>
          </a:p>
          <a:p>
            <a:pPr algn="l" marL="376905" indent="-376905">
              <a:spcBef>
                <a:spcPts val="0"/>
              </a:spcBef>
              <a:spcAft>
                <a:spcPts val="783"/>
              </a:spcAft>
            </a:pPr>
            <a:r>
              <a:rPr lang="tr-TR" sz="2350" b="1" i="0">
                <a:solidFill>
                  <a:srgbClr val="C25B1F"/>
                </a:solidFill>
                <a:latin typeface="Calibri"/>
              </a:rPr>
              <a:t>5.  </a:t>
            </a:r>
            <a:r>
              <a:rPr lang="tr-TR" sz="2350" b="0" i="0">
                <a:solidFill>
                  <a:srgbClr val="262626"/>
                </a:solidFill>
                <a:latin typeface="Calibri"/>
              </a:rPr>
              <a:t>Zemini sağlam alanları imara açmak</a:t>
            </a:r>
          </a:p>
          <a:p>
            <a:pPr algn="l" marL="376905" indent="-376905">
              <a:spcBef>
                <a:spcPts val="0"/>
              </a:spcBef>
              <a:spcAft>
                <a:spcPts val="783"/>
              </a:spcAft>
            </a:pPr>
            <a:r>
              <a:rPr lang="tr-TR" sz="2350" b="1" i="0">
                <a:solidFill>
                  <a:srgbClr val="C25B1F"/>
                </a:solidFill>
                <a:latin typeface="Calibri"/>
              </a:rPr>
              <a:t>6.  </a:t>
            </a:r>
            <a:r>
              <a:rPr lang="tr-TR" sz="2350" b="0" i="0">
                <a:solidFill>
                  <a:srgbClr val="262626"/>
                </a:solidFill>
                <a:latin typeface="Calibri"/>
              </a:rPr>
              <a:t>Kentsel dönüşümle depreme dayanıklı konut yapmak</a:t>
            </a:r>
          </a:p>
          <a:p>
            <a:pPr algn="l" marL="376905" indent="-376905">
              <a:spcBef>
                <a:spcPts val="0"/>
              </a:spcBef>
              <a:spcAft>
                <a:spcPts val="783"/>
              </a:spcAft>
            </a:pPr>
            <a:r>
              <a:rPr lang="tr-TR" sz="2350" b="1" i="0">
                <a:solidFill>
                  <a:srgbClr val="C25B1F"/>
                </a:solidFill>
                <a:latin typeface="Calibri"/>
              </a:rPr>
              <a:t>7.  </a:t>
            </a:r>
            <a:r>
              <a:rPr lang="tr-TR" sz="2350" b="0" i="0">
                <a:solidFill>
                  <a:srgbClr val="262626"/>
                </a:solidFill>
                <a:latin typeface="Calibri"/>
              </a:rPr>
              <a:t>Kitaplığı ve buzdolabını duvara sabitlemek</a:t>
            </a:r>
          </a:p>
          <a:p>
            <a:pPr algn="l" marL="376905" indent="-376905">
              <a:spcBef>
                <a:spcPts val="0"/>
              </a:spcBef>
              <a:spcAft>
                <a:spcPts val="0"/>
              </a:spcAft>
            </a:pPr>
            <a:r>
              <a:rPr lang="tr-TR" sz="2350" b="1" i="0">
                <a:solidFill>
                  <a:srgbClr val="C25B1F"/>
                </a:solidFill>
                <a:latin typeface="Calibri"/>
              </a:rPr>
              <a:t>8.  </a:t>
            </a:r>
            <a:r>
              <a:rPr lang="tr-TR" sz="2350" b="0" i="0">
                <a:solidFill>
                  <a:srgbClr val="262626"/>
                </a:solidFill>
                <a:latin typeface="Calibri"/>
              </a:rPr>
              <a:t>Su baskını için erken uyarı sistemi (FLEWS) kurmak</a:t>
            </a:r>
          </a:p>
        </p:txBody>
      </p:sp>
      <p:sp>
        <p:nvSpPr>
          <p:cNvPr id="7" name="Rounded Rectangle 6"/>
          <p:cNvSpPr/>
          <p:nvPr/>
        </p:nvSpPr>
        <p:spPr>
          <a:xfrm>
            <a:off x="502920" y="5010912"/>
            <a:ext cx="2693593" cy="1234440"/>
          </a:xfrm>
          <a:prstGeom prst="roundRect">
            <a:avLst>
              <a:gd name="adj" fmla="val 8000"/>
            </a:avLst>
          </a:prstGeom>
          <a:solidFill>
            <a:srgbClr val="2C5F9E"/>
          </a:solidFill>
          <a:ln>
            <a:noFill/>
          </a:ln>
          <a:effectLst/>
        </p:spPr>
        <p:txBody>
          <a:bodyPr rtlCol="0" anchor="ctr" wrap="square" lIns="128016" rIns="128016" tIns="73152" bIns="73152">
            <a:noAutofit/>
          </a:bodyPr>
          <a:lstStyle/>
          <a:p>
            <a:pPr algn="ctr">
              <a:spcBef>
                <a:spcPts val="0"/>
              </a:spcBef>
              <a:spcAft>
                <a:spcPts val="0"/>
              </a:spcAft>
            </a:pPr>
            <a:r>
              <a:rPr lang="tr-TR" sz="1800" b="1" i="0">
                <a:solidFill>
                  <a:srgbClr val="FFFFFF"/>
                </a:solidFill>
                <a:latin typeface="Calibri"/>
              </a:rPr>
              <a:t>Tehlike ve risklerin belirlenmesi</a:t>
            </a:r>
          </a:p>
        </p:txBody>
      </p:sp>
      <p:sp>
        <p:nvSpPr>
          <p:cNvPr id="8" name="Rounded Rectangle 7"/>
          <p:cNvSpPr/>
          <p:nvPr/>
        </p:nvSpPr>
        <p:spPr>
          <a:xfrm>
            <a:off x="3333673" y="5010912"/>
            <a:ext cx="2693593" cy="1234440"/>
          </a:xfrm>
          <a:prstGeom prst="roundRect">
            <a:avLst>
              <a:gd name="adj" fmla="val 8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1800" b="1" i="0">
                <a:solidFill>
                  <a:srgbClr val="FFFFFF"/>
                </a:solidFill>
                <a:latin typeface="Calibri"/>
              </a:rPr>
              <a:t>Tahmin ve erken uyarı</a:t>
            </a:r>
          </a:p>
        </p:txBody>
      </p:sp>
      <p:sp>
        <p:nvSpPr>
          <p:cNvPr id="9" name="Rounded Rectangle 8"/>
          <p:cNvSpPr/>
          <p:nvPr/>
        </p:nvSpPr>
        <p:spPr>
          <a:xfrm>
            <a:off x="6164426" y="5010912"/>
            <a:ext cx="2693593" cy="1234440"/>
          </a:xfrm>
          <a:prstGeom prst="roundRect">
            <a:avLst>
              <a:gd name="adj" fmla="val 8000"/>
            </a:avLst>
          </a:prstGeom>
          <a:solidFill>
            <a:srgbClr val="C25B1F"/>
          </a:solidFill>
          <a:ln>
            <a:noFill/>
          </a:ln>
          <a:effectLst/>
        </p:spPr>
        <p:txBody>
          <a:bodyPr rtlCol="0" anchor="ctr" wrap="square" lIns="128016" rIns="128016" tIns="73152" bIns="73152">
            <a:noAutofit/>
          </a:bodyPr>
          <a:lstStyle/>
          <a:p>
            <a:pPr algn="ctr">
              <a:spcBef>
                <a:spcPts val="0"/>
              </a:spcBef>
              <a:spcAft>
                <a:spcPts val="0"/>
              </a:spcAft>
            </a:pPr>
            <a:r>
              <a:rPr lang="tr-TR" sz="1800" b="1" i="0">
                <a:solidFill>
                  <a:srgbClr val="FFFFFF"/>
                </a:solidFill>
                <a:latin typeface="Calibri"/>
              </a:rPr>
              <a:t>Fiziksel ve yapısal zarar azaltma</a:t>
            </a:r>
          </a:p>
        </p:txBody>
      </p:sp>
      <p:sp>
        <p:nvSpPr>
          <p:cNvPr id="10" name="Rounded Rectangle 9"/>
          <p:cNvSpPr/>
          <p:nvPr/>
        </p:nvSpPr>
        <p:spPr>
          <a:xfrm>
            <a:off x="8995179" y="5010912"/>
            <a:ext cx="2693593" cy="1234440"/>
          </a:xfrm>
          <a:prstGeom prst="roundRect">
            <a:avLst>
              <a:gd name="adj" fmla="val 8000"/>
            </a:avLst>
          </a:prstGeom>
          <a:solidFill>
            <a:srgbClr val="B8862B"/>
          </a:solidFill>
          <a:ln>
            <a:noFill/>
          </a:ln>
          <a:effectLst/>
        </p:spPr>
        <p:txBody>
          <a:bodyPr rtlCol="0" anchor="ctr" wrap="square" lIns="128016" rIns="128016" tIns="73152" bIns="73152">
            <a:noAutofit/>
          </a:bodyPr>
          <a:lstStyle/>
          <a:p>
            <a:pPr algn="ctr">
              <a:spcBef>
                <a:spcPts val="0"/>
              </a:spcBef>
              <a:spcAft>
                <a:spcPts val="0"/>
              </a:spcAft>
            </a:pPr>
            <a:r>
              <a:rPr lang="tr-TR" sz="1800" b="1" i="0">
                <a:solidFill>
                  <a:srgbClr val="FFFFFF"/>
                </a:solidFill>
                <a:latin typeface="Calibri"/>
              </a:rPr>
              <a:t>Yapısal olmayan riskleri azaltma</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185-187</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114 / 254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Hangi çalışma hangi başlıkta?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2645587"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2C5F9E"/>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2C5F9E"/>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Tehlike ve risklerin belirlenmesi</a:t>
            </a:r>
          </a:p>
        </p:txBody>
      </p:sp>
      <p:sp>
        <p:nvSpPr>
          <p:cNvPr id="10" name="TextBox 9"/>
          <p:cNvSpPr txBox="1"/>
          <p:nvPr/>
        </p:nvSpPr>
        <p:spPr>
          <a:xfrm>
            <a:off x="612648"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1. Fay, kıyı ve yamaç durumuna göre yerleşmenin tehlikelerini belirlemek</a:t>
            </a:r>
          </a:p>
        </p:txBody>
      </p:sp>
      <p:sp>
        <p:nvSpPr>
          <p:cNvPr id="11" name="Rounded Rectangle 10"/>
          <p:cNvSpPr/>
          <p:nvPr/>
        </p:nvSpPr>
        <p:spPr>
          <a:xfrm>
            <a:off x="3349675" y="1261872"/>
            <a:ext cx="2645587"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C0392B"/>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C0392B"/>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Tahmin ve erken uyarı</a:t>
            </a:r>
          </a:p>
        </p:txBody>
      </p:sp>
      <p:sp>
        <p:nvSpPr>
          <p:cNvPr id="15" name="TextBox 14"/>
          <p:cNvSpPr txBox="1"/>
          <p:nvPr/>
        </p:nvSpPr>
        <p:spPr>
          <a:xfrm>
            <a:off x="3459403" y="1865376"/>
            <a:ext cx="2426131" cy="4306824"/>
          </a:xfrm>
          <a:prstGeom prst="rect">
            <a:avLst/>
          </a:prstGeom>
          <a:noFill/>
        </p:spPr>
        <p:txBody>
          <a:bodyPr wrap="square" anchor="t" lIns="73152" rIns="73152" tIns="36576" bIns="36576">
            <a:noAutofit/>
          </a:bodyPr>
          <a:lstStyle/>
          <a:p>
            <a:pPr algn="l">
              <a:spcBef>
                <a:spcPts val="0"/>
              </a:spcBef>
              <a:spcAft>
                <a:spcPts val="600"/>
              </a:spcAft>
            </a:pPr>
            <a:r>
              <a:rPr lang="tr-TR" sz="1900" b="0" i="0">
                <a:solidFill>
                  <a:srgbClr val="262626"/>
                </a:solidFill>
                <a:latin typeface="Calibri"/>
              </a:rPr>
              <a:t>2. J-Alert ile vatandaşları önceden haberdar etmek</a:t>
            </a:r>
          </a:p>
          <a:p>
            <a:pPr algn="l">
              <a:spcBef>
                <a:spcPts val="0"/>
              </a:spcBef>
              <a:spcAft>
                <a:spcPts val="0"/>
              </a:spcAft>
            </a:pPr>
            <a:r>
              <a:rPr lang="tr-TR" sz="1900" b="0" i="0">
                <a:solidFill>
                  <a:srgbClr val="262626"/>
                </a:solidFill>
                <a:latin typeface="Calibri"/>
              </a:rPr>
              <a:t>8. Su baskını için erken uyarı sistemi (FLEWS) kurmak</a:t>
            </a:r>
          </a:p>
        </p:txBody>
      </p:sp>
      <p:sp>
        <p:nvSpPr>
          <p:cNvPr id="16" name="Rounded Rectangle 15"/>
          <p:cNvSpPr/>
          <p:nvPr/>
        </p:nvSpPr>
        <p:spPr>
          <a:xfrm>
            <a:off x="6196430" y="1261872"/>
            <a:ext cx="2645587"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C25B1F"/>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C25B1F"/>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Fiziksel ve yapısal zarar azaltma</a:t>
            </a:r>
          </a:p>
        </p:txBody>
      </p:sp>
      <p:sp>
        <p:nvSpPr>
          <p:cNvPr id="20" name="TextBox 19"/>
          <p:cNvSpPr txBox="1"/>
          <p:nvPr/>
        </p:nvSpPr>
        <p:spPr>
          <a:xfrm>
            <a:off x="6306158" y="1865376"/>
            <a:ext cx="2426131" cy="4306824"/>
          </a:xfrm>
          <a:prstGeom prst="rect">
            <a:avLst/>
          </a:prstGeom>
          <a:noFill/>
        </p:spPr>
        <p:txBody>
          <a:bodyPr wrap="square" anchor="t" lIns="73152" rIns="73152" tIns="36576" bIns="36576">
            <a:noAutofit/>
          </a:bodyPr>
          <a:lstStyle/>
          <a:p>
            <a:pPr algn="l">
              <a:spcBef>
                <a:spcPts val="0"/>
              </a:spcBef>
              <a:spcAft>
                <a:spcPts val="600"/>
              </a:spcAft>
            </a:pPr>
            <a:r>
              <a:rPr lang="tr-TR" sz="1900" b="0" i="0">
                <a:solidFill>
                  <a:srgbClr val="262626"/>
                </a:solidFill>
                <a:latin typeface="Calibri"/>
              </a:rPr>
              <a:t>3. Akarsu yatağında ıslah çalışması yapmak</a:t>
            </a:r>
          </a:p>
          <a:p>
            <a:pPr algn="l">
              <a:spcBef>
                <a:spcPts val="0"/>
              </a:spcBef>
              <a:spcAft>
                <a:spcPts val="600"/>
              </a:spcAft>
            </a:pPr>
            <a:r>
              <a:rPr lang="tr-TR" sz="1900" b="0" i="0">
                <a:solidFill>
                  <a:srgbClr val="262626"/>
                </a:solidFill>
                <a:latin typeface="Calibri"/>
              </a:rPr>
              <a:t>4. Yamaçlara istinat duvarı yapmak</a:t>
            </a:r>
          </a:p>
          <a:p>
            <a:pPr algn="l">
              <a:spcBef>
                <a:spcPts val="0"/>
              </a:spcBef>
              <a:spcAft>
                <a:spcPts val="600"/>
              </a:spcAft>
            </a:pPr>
            <a:r>
              <a:rPr lang="tr-TR" sz="1900" b="0" i="0">
                <a:solidFill>
                  <a:srgbClr val="262626"/>
                </a:solidFill>
                <a:latin typeface="Calibri"/>
              </a:rPr>
              <a:t>5. Zemini sağlam alanları imara açmak</a:t>
            </a:r>
          </a:p>
          <a:p>
            <a:pPr algn="l">
              <a:spcBef>
                <a:spcPts val="0"/>
              </a:spcBef>
              <a:spcAft>
                <a:spcPts val="0"/>
              </a:spcAft>
            </a:pPr>
            <a:r>
              <a:rPr lang="tr-TR" sz="1900" b="0" i="0">
                <a:solidFill>
                  <a:srgbClr val="262626"/>
                </a:solidFill>
                <a:latin typeface="Calibri"/>
              </a:rPr>
              <a:t>6. Kentsel dönüşümle depreme dayanıklı konut yapmak</a:t>
            </a:r>
          </a:p>
        </p:txBody>
      </p:sp>
      <p:sp>
        <p:nvSpPr>
          <p:cNvPr id="21" name="Rounded Rectangle 20"/>
          <p:cNvSpPr/>
          <p:nvPr/>
        </p:nvSpPr>
        <p:spPr>
          <a:xfrm>
            <a:off x="9043185" y="1261872"/>
            <a:ext cx="2645587" cy="49834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B8862B"/>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B8862B"/>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Yapısal olmayan riskleri azaltma</a:t>
            </a:r>
          </a:p>
        </p:txBody>
      </p:sp>
      <p:sp>
        <p:nvSpPr>
          <p:cNvPr id="25" name="TextBox 24"/>
          <p:cNvSpPr txBox="1"/>
          <p:nvPr/>
        </p:nvSpPr>
        <p:spPr>
          <a:xfrm>
            <a:off x="9152913" y="1865376"/>
            <a:ext cx="2426131" cy="4306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7. Kitaplığı ve buzdolabını duvara sabitlemek</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185-187</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115 / 254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Yapısal olmayan riskler</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4. ÇALIŞMA</a:t>
            </a:r>
          </a:p>
        </p:txBody>
      </p:sp>
      <p:pic>
        <p:nvPicPr>
          <p:cNvPr id="6" name="Picture 5" descr="h28_sabitleme_s187.jpg"/>
          <p:cNvPicPr>
            <a:picLocks noChangeAspect="1"/>
          </p:cNvPicPr>
          <p:nvPr/>
        </p:nvPicPr>
        <p:blipFill>
          <a:blip r:embed="rId3"/>
          <a:stretch>
            <a:fillRect/>
          </a:stretch>
        </p:blipFill>
        <p:spPr>
          <a:xfrm>
            <a:off x="502920" y="1758919"/>
            <a:ext cx="5852160" cy="3715065"/>
          </a:xfrm>
          <a:prstGeom prst="rect">
            <a:avLst/>
          </a:prstGeom>
          <a:ln w="9525">
            <a:solidFill>
              <a:srgbClr val="D9D9D9"/>
            </a:solidFill>
          </a:ln>
        </p:spPr>
      </p:pic>
      <p:sp>
        <p:nvSpPr>
          <p:cNvPr id="7" name="TextBox 6"/>
          <p:cNvSpPr txBox="1"/>
          <p:nvPr/>
        </p:nvSpPr>
        <p:spPr>
          <a:xfrm>
            <a:off x="502920" y="6035040"/>
            <a:ext cx="5852160" cy="274320"/>
          </a:xfrm>
          <a:prstGeom prst="rect">
            <a:avLst/>
          </a:prstGeom>
          <a:noFill/>
        </p:spPr>
        <p:txBody>
          <a:bodyPr wrap="square" anchor="t" lIns="73152" rIns="73152" tIns="36576" bIns="36576">
            <a:noAutofit/>
          </a:bodyPr>
          <a:lstStyle/>
          <a:p>
            <a:pPr algn="l">
              <a:spcBef>
                <a:spcPts val="0"/>
              </a:spcBef>
              <a:spcAft>
                <a:spcPts val="0"/>
              </a:spcAft>
            </a:pPr>
            <a:r>
              <a:rPr lang="tr-TR" sz="1100" b="0" i="0">
                <a:solidFill>
                  <a:srgbClr val="767676"/>
                </a:solidFill>
                <a:latin typeface="Calibri"/>
              </a:rPr>
              <a:t>Görsel 6.10: Yapısal olmayan elemanların duvarlara sabitlenmesi can ve mal kaybını önler.</a:t>
            </a:r>
          </a:p>
        </p:txBody>
      </p:sp>
      <p:sp>
        <p:nvSpPr>
          <p:cNvPr id="8" name="Rounded Rectangle 7"/>
          <p:cNvSpPr/>
          <p:nvPr/>
        </p:nvSpPr>
        <p:spPr>
          <a:xfrm>
            <a:off x="6583680" y="1261872"/>
            <a:ext cx="5105095" cy="2103120"/>
          </a:xfrm>
          <a:prstGeom prst="roundRect">
            <a:avLst>
              <a:gd name="adj" fmla="val 8000"/>
            </a:avLst>
          </a:prstGeom>
          <a:solidFill>
            <a:srgbClr val="FFF3D1"/>
          </a:solidFill>
          <a:ln>
            <a:noFill/>
          </a:ln>
          <a:effectLst/>
        </p:spPr>
        <p:txBody>
          <a:bodyPr rtlCol="0" anchor="ctr" wrap="square" lIns="182880" rIns="182880" tIns="73152" bIns="73152">
            <a:noAutofit/>
          </a:bodyPr>
          <a:lstStyle/>
          <a:p>
            <a:pPr algn="l">
              <a:spcBef>
                <a:spcPts val="0"/>
              </a:spcBef>
              <a:spcAft>
                <a:spcPts val="600"/>
              </a:spcAft>
            </a:pPr>
            <a:r>
              <a:rPr lang="tr-TR" sz="1900" b="1" i="0">
                <a:solidFill>
                  <a:srgbClr val="262626"/>
                </a:solidFill>
                <a:latin typeface="Calibri"/>
              </a:rPr>
              <a:t>Yapısal olmayan elemanlardan kaynaklanan bu tehlike ve risklere yapısal olmayan riskler adı verilmektedir.</a:t>
            </a:r>
          </a:p>
          <a:p>
            <a:pPr algn="l">
              <a:spcBef>
                <a:spcPts val="0"/>
              </a:spcBef>
              <a:spcAft>
                <a:spcPts val="0"/>
              </a:spcAft>
            </a:pPr>
            <a:r>
              <a:rPr lang="tr-TR" sz="1900" b="0" i="0">
                <a:solidFill>
                  <a:srgbClr val="262626"/>
                </a:solidFill>
                <a:latin typeface="Calibri"/>
              </a:rPr>
              <a:t>Örnek: binaların içindeki büyük, yüksek, ağır ve tekerleği olan eşyalar ile raflardaki çeşitli malzemelerdir</a:t>
            </a:r>
          </a:p>
        </p:txBody>
      </p:sp>
      <p:sp>
        <p:nvSpPr>
          <p:cNvPr id="9" name="Rounded Rectangle 8"/>
          <p:cNvSpPr/>
          <p:nvPr/>
        </p:nvSpPr>
        <p:spPr>
          <a:xfrm>
            <a:off x="6583680" y="3502152"/>
            <a:ext cx="5105095" cy="274320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6583680" y="3502152"/>
            <a:ext cx="5105095" cy="530352"/>
          </a:xfrm>
          <a:prstGeom prst="roundRect">
            <a:avLst>
              <a:gd name="adj" fmla="val 25000"/>
            </a:avLst>
          </a:prstGeom>
          <a:solidFill>
            <a:srgbClr val="B8862B"/>
          </a:solidFill>
          <a:ln>
            <a:noFill/>
          </a:ln>
          <a:effectLst/>
        </p:spPr>
        <p:txBody>
          <a:bodyPr rtlCol="0" anchor="ctr"/>
          <a:lstStyle/>
          <a:p/>
        </p:txBody>
      </p:sp>
      <p:sp>
        <p:nvSpPr>
          <p:cNvPr id="11" name="Rectangle 10"/>
          <p:cNvSpPr/>
          <p:nvPr/>
        </p:nvSpPr>
        <p:spPr>
          <a:xfrm>
            <a:off x="6583680" y="3767328"/>
            <a:ext cx="5105095" cy="265176"/>
          </a:xfrm>
          <a:prstGeom prst="rect">
            <a:avLst/>
          </a:prstGeom>
          <a:solidFill>
            <a:srgbClr val="B8862B"/>
          </a:solidFill>
          <a:ln>
            <a:noFill/>
          </a:ln>
          <a:effectLst/>
        </p:spPr>
        <p:txBody>
          <a:bodyPr rtlCol="0" anchor="ctr"/>
          <a:lstStyle/>
          <a:p/>
        </p:txBody>
      </p:sp>
      <p:sp>
        <p:nvSpPr>
          <p:cNvPr id="12" name="TextBox 11"/>
          <p:cNvSpPr txBox="1"/>
          <p:nvPr/>
        </p:nvSpPr>
        <p:spPr>
          <a:xfrm>
            <a:off x="6675120" y="3502152"/>
            <a:ext cx="4922215"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Basit önlemler (s. 187)</a:t>
            </a:r>
          </a:p>
        </p:txBody>
      </p:sp>
      <p:sp>
        <p:nvSpPr>
          <p:cNvPr id="13" name="TextBox 12"/>
          <p:cNvSpPr txBox="1"/>
          <p:nvPr/>
        </p:nvSpPr>
        <p:spPr>
          <a:xfrm>
            <a:off x="6693408" y="4105656"/>
            <a:ext cx="4885639" cy="2066544"/>
          </a:xfrm>
          <a:prstGeom prst="rect">
            <a:avLst/>
          </a:prstGeom>
          <a:noFill/>
        </p:spPr>
        <p:txBody>
          <a:bodyPr wrap="square" anchor="t" lIns="73152" rIns="73152" tIns="36576" bIns="36576">
            <a:noAutofit/>
          </a:bodyPr>
          <a:lstStyle/>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Büyük eşyaların duvarlara sağlam bir şekilde sabitlenmesi</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açık raflarda ağır ve sert cisimlerin bulundurulmaması</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yatakların ve koltukların pencerelerin önüne konulmaması</a:t>
            </a:r>
          </a:p>
        </p:txBody>
      </p:sp>
      <p:sp>
        <p:nvSpPr>
          <p:cNvPr id="14" name="TextBox 1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5" name="Rounded Rectangle 1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16" name="TextBox 1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116 / 254</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Korunmayı ne belirler? Mekân!</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KARAR</a:t>
            </a:r>
          </a:p>
        </p:txBody>
      </p:sp>
      <p:sp>
        <p:nvSpPr>
          <p:cNvPr id="6" name="Rounded Rectangle 5"/>
          <p:cNvSpPr/>
          <p:nvPr/>
        </p:nvSpPr>
        <p:spPr>
          <a:xfrm>
            <a:off x="502920" y="1261872"/>
            <a:ext cx="11185855" cy="13258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325880"/>
          </a:xfrm>
          <a:prstGeom prst="rect">
            <a:avLst/>
          </a:prstGeom>
          <a:solidFill>
            <a:srgbClr val="C25B1F"/>
          </a:solidFill>
          <a:ln>
            <a:noFill/>
          </a:ln>
          <a:effectLst/>
        </p:spPr>
        <p:txBody>
          <a:bodyPr rtlCol="0" anchor="ctr"/>
          <a:lstStyle/>
          <a:p/>
        </p:txBody>
      </p:sp>
      <p:sp>
        <p:nvSpPr>
          <p:cNvPr id="8" name="TextBox 7"/>
          <p:cNvSpPr txBox="1"/>
          <p:nvPr/>
        </p:nvSpPr>
        <p:spPr>
          <a:xfrm>
            <a:off x="777240" y="1261872"/>
            <a:ext cx="10774375" cy="13258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Bir bölgede afetlerden korunma uygulamalarındaki temel belirleyici etken mekânın özellikleridir. Mekânın coğrafi özellikleri, yerleşmenin mimari durumu, binaların yapısı gibi özellikler başlıca mekânsal özelliklerdir.</a:t>
            </a:r>
          </a:p>
        </p:txBody>
      </p:sp>
      <p:graphicFrame>
        <p:nvGraphicFramePr>
          <p:cNvPr id="9" name="Table 8"/>
          <p:cNvGraphicFramePr>
            <a:graphicFrameLocks noGrp="1"/>
          </p:cNvGraphicFramePr>
          <p:nvPr/>
        </p:nvGraphicFramePr>
        <p:xfrm>
          <a:off x="502920" y="2770632"/>
          <a:ext cx="11183112" cy="3355848"/>
        </p:xfrm>
        <a:graphic>
          <a:graphicData uri="http://schemas.openxmlformats.org/drawingml/2006/table">
            <a:tbl>
              <a:tblPr firstRow="1" bandRow="1">
                <a:tableStyleId>{5C22544A-7EE6-4342-B048-85BDC9FD1C3A}</a:tableStyleId>
              </a:tblPr>
              <a:tblGrid>
                <a:gridCol w="4754880"/>
                <a:gridCol w="6428232"/>
              </a:tblGrid>
              <a:tr h="502920">
                <a:tc>
                  <a:txBody>
                    <a:bodyPr wrap="square"/>
                    <a:lstStyle/>
                    <a:p>
                      <a:pPr algn="ctr">
                        <a:spcBef>
                          <a:spcPts val="0"/>
                        </a:spcBef>
                        <a:spcAft>
                          <a:spcPts val="0"/>
                        </a:spcAft>
                      </a:pPr>
                      <a:r>
                        <a:rPr lang="tr-TR" sz="1700" b="1" i="0">
                          <a:solidFill>
                            <a:srgbClr val="FFFFFF"/>
                          </a:solidFill>
                          <a:latin typeface="Calibri"/>
                        </a:rPr>
                        <a:t>Mekânın özelliği</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Kitaptaki uygulama</a:t>
                      </a:r>
                    </a:p>
                  </a:txBody>
                  <a:tcPr marL="54864" marR="54864" marT="18288" marB="18288" anchor="ctr">
                    <a:solidFill>
                      <a:srgbClr val="C25B1F"/>
                    </a:solidFill>
                  </a:tcPr>
                </a:tc>
              </a:tr>
              <a:tr h="713232">
                <a:tc>
                  <a:txBody>
                    <a:bodyPr wrap="square"/>
                    <a:lstStyle/>
                    <a:p>
                      <a:pPr algn="l">
                        <a:spcBef>
                          <a:spcPts val="0"/>
                        </a:spcBef>
                        <a:spcAft>
                          <a:spcPts val="0"/>
                        </a:spcAft>
                      </a:pPr>
                      <a:r>
                        <a:rPr lang="tr-TR" sz="1900" b="0" i="0">
                          <a:solidFill>
                            <a:srgbClr val="262626"/>
                          </a:solidFill>
                          <a:latin typeface="Calibri"/>
                        </a:rPr>
                        <a:t>Büyük Okyanus kıyısı: deprem ve tsunami sık</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Ortak erken uyarı sistemi (s. 185)</a:t>
                      </a:r>
                    </a:p>
                  </a:txBody>
                  <a:tcPr marL="54864" marR="54864" marT="18288" marB="18288" anchor="ctr">
                    <a:solidFill>
                      <a:srgbClr val="FFFFFF"/>
                    </a:solidFill>
                  </a:tcPr>
                </a:tc>
              </a:tr>
              <a:tr h="713232">
                <a:tc>
                  <a:txBody>
                    <a:bodyPr wrap="square"/>
                    <a:lstStyle/>
                    <a:p>
                      <a:pPr algn="l">
                        <a:spcBef>
                          <a:spcPts val="0"/>
                        </a:spcBef>
                        <a:spcAft>
                          <a:spcPts val="0"/>
                        </a:spcAft>
                      </a:pPr>
                      <a:r>
                        <a:rPr lang="tr-TR" sz="1900" b="0" i="0">
                          <a:solidFill>
                            <a:srgbClr val="262626"/>
                          </a:solidFill>
                          <a:latin typeface="Calibri"/>
                        </a:rPr>
                        <a:t>Su baskını riski olan akarsu yatağı</a:t>
                      </a:r>
                    </a:p>
                  </a:txBody>
                  <a:tcPr marL="54864" marR="54864" marT="18288" marB="18288" anchor="ctr">
                    <a:solidFill>
                      <a:srgbClr val="F0F0F0"/>
                    </a:solidFill>
                  </a:tcPr>
                </a:tc>
                <a:tc>
                  <a:txBody>
                    <a:bodyPr wrap="square"/>
                    <a:lstStyle/>
                    <a:p>
                      <a:pPr algn="l">
                        <a:spcBef>
                          <a:spcPts val="0"/>
                        </a:spcBef>
                        <a:spcAft>
                          <a:spcPts val="0"/>
                        </a:spcAft>
                      </a:pPr>
                      <a:r>
                        <a:rPr lang="tr-TR" sz="1900" b="0" i="0">
                          <a:solidFill>
                            <a:srgbClr val="262626"/>
                          </a:solidFill>
                          <a:latin typeface="Calibri"/>
                        </a:rPr>
                        <a:t>Bina yapımını önleme, drenaj, ıslah (s. 186)</a:t>
                      </a:r>
                    </a:p>
                  </a:txBody>
                  <a:tcPr marL="54864" marR="54864" marT="18288" marB="18288" anchor="ctr">
                    <a:solidFill>
                      <a:srgbClr val="F0F0F0"/>
                    </a:solidFill>
                  </a:tcPr>
                </a:tc>
              </a:tr>
              <a:tr h="713232">
                <a:tc>
                  <a:txBody>
                    <a:bodyPr wrap="square"/>
                    <a:lstStyle/>
                    <a:p>
                      <a:pPr algn="l">
                        <a:spcBef>
                          <a:spcPts val="0"/>
                        </a:spcBef>
                        <a:spcAft>
                          <a:spcPts val="0"/>
                        </a:spcAft>
                      </a:pPr>
                      <a:r>
                        <a:rPr lang="tr-TR" sz="1900" b="0" i="0">
                          <a:solidFill>
                            <a:srgbClr val="262626"/>
                          </a:solidFill>
                          <a:latin typeface="Calibri"/>
                        </a:rPr>
                        <a:t>Heyelan riski olan yamaç</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İstinat duvarı (s. 186)</a:t>
                      </a:r>
                    </a:p>
                  </a:txBody>
                  <a:tcPr marL="54864" marR="54864" marT="18288" marB="18288" anchor="ctr">
                    <a:solidFill>
                      <a:srgbClr val="FFFFFF"/>
                    </a:solidFill>
                  </a:tcPr>
                </a:tc>
              </a:tr>
              <a:tr h="713232">
                <a:tc>
                  <a:txBody>
                    <a:bodyPr wrap="square"/>
                    <a:lstStyle/>
                    <a:p>
                      <a:pPr algn="l">
                        <a:spcBef>
                          <a:spcPts val="0"/>
                        </a:spcBef>
                        <a:spcAft>
                          <a:spcPts val="0"/>
                        </a:spcAft>
                      </a:pPr>
                      <a:r>
                        <a:rPr lang="tr-TR" sz="1900" b="0" i="0">
                          <a:solidFill>
                            <a:srgbClr val="262626"/>
                          </a:solidFill>
                          <a:latin typeface="Calibri"/>
                        </a:rPr>
                        <a:t>Deprem riski yüksek yer, taşınamayan büyük şehir</a:t>
                      </a:r>
                    </a:p>
                  </a:txBody>
                  <a:tcPr marL="54864" marR="54864" marT="18288" marB="18288" anchor="ctr">
                    <a:solidFill>
                      <a:srgbClr val="F0F0F0"/>
                    </a:solidFill>
                  </a:tcPr>
                </a:tc>
                <a:tc>
                  <a:txBody>
                    <a:bodyPr wrap="square"/>
                    <a:lstStyle/>
                    <a:p>
                      <a:pPr algn="l">
                        <a:spcBef>
                          <a:spcPts val="0"/>
                        </a:spcBef>
                        <a:spcAft>
                          <a:spcPts val="0"/>
                        </a:spcAft>
                      </a:pPr>
                      <a:r>
                        <a:rPr lang="tr-TR" sz="1900" b="0" i="0">
                          <a:solidFill>
                            <a:srgbClr val="262626"/>
                          </a:solidFill>
                          <a:latin typeface="Calibri"/>
                        </a:rPr>
                        <a:t>Sağlam zemin, güçlendirme, kentsel dönüşüm (s. 186)</a:t>
                      </a:r>
                    </a:p>
                  </a:txBody>
                  <a:tcPr marL="54864" marR="54864" marT="18288" marB="18288" anchor="ctr">
                    <a:solidFill>
                      <a:srgbClr val="F0F0F0"/>
                    </a:solidFill>
                  </a:tcPr>
                </a:tc>
              </a:tr>
            </a:tbl>
          </a:graphicData>
        </a:graphic>
      </p:graphicFrame>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185-187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117 / 254</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8</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350" b="1" i="0">
                <a:solidFill>
                  <a:srgbClr val="262626"/>
                </a:solidFill>
                <a:latin typeface="Calibri"/>
              </a:rPr>
              <a:t>Büyük eşyaların duvarlara sağlam bir şekilde sabitlenmesi, açık raflarda ağır ve sert cisimlerin bulundurulmaması gibi basit önlemler hangi riskleri azaltmaya yöneliktir?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Yapısal riskler</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Yapısal olmayan riskler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Tsunami riski</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Heyelan riski</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Su baskını riski</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186-187</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118 / 254</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8</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350" b="1" i="0">
                <a:solidFill>
                  <a:srgbClr val="262626"/>
                </a:solidFill>
                <a:latin typeface="Calibri"/>
              </a:rPr>
              <a:t>Büyük eşyaların duvarlara sağlam bir şekilde sabitlenmesi, açık raflarda ağır ve sert cisimlerin bulundurulmaması gibi basit önlemler hangi riskleri azaltmaya yöneliktir?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Yapısal riskler</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Yapısal olmayan riskler</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Tsunami riski</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Heyelan riski</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Su baskını riski</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700" b="0" i="0">
                <a:solidFill>
                  <a:srgbClr val="262626"/>
                </a:solidFill>
                <a:latin typeface="Calibri"/>
              </a:rPr>
              <a:t>Kitap s. 187: büyük, yüksek, ağır ve tekerleği olan eşyalar ile raflardaki malzemeler yapısal olmayan elemanlardır; deprem anında devrilip düşerek zarar verirler. Yapısal riskleri azaltma ise binaların depreme dayanıklı yapılması, güçlendirme ve kentsel dönüşümdür (s. 186).</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186-187</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119 / 254</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Evim depreme hazır mı? Kontrol listesi</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KONTROL LİSTESİ</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Kitabın s. 187'deki önlemlerden ve Görsel 6.10'dan yararlanarak evin için Evet / Hayır diye işaretlenecek dört kontrol listesi maddesi yazın.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120 / 254</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950" b="1" i="0">
                <a:solidFill>
                  <a:srgbClr val="FFFFFF"/>
                </a:solidFill>
                <a:latin typeface="Calibri"/>
              </a:rPr>
              <a:t>Evim depreme hazır mı? Kontrol listesi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Kitabın s. 187'deki önlemlerden ve Görsel 6.10'dan yararlanarak evin için Evet / Hayır diye işaretlenecek dört kontrol listesi maddesi yazın.</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Kitaplık, dolap, buzdolabı ve televizyon gibi büyük eşyalar duvara sağlam bir şekilde sabitlendi mi?</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Açık raflarda ağır ve sert cisimler var mı?</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Yataklar ve koltuklar pencerelerin önünden uzak mı?</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Tekerleği olan eşyalar sabitlendi mi?</a:t>
            </a:r>
          </a:p>
          <a:p>
            <a:pPr algn="l">
              <a:spcBef>
                <a:spcPts val="0"/>
              </a:spcBef>
              <a:spcAft>
                <a:spcPts val="0"/>
              </a:spcAft>
            </a:pPr>
            <a:r>
              <a:rPr lang="tr-TR" sz="2100" b="1" i="0">
                <a:solidFill>
                  <a:srgbClr val="262626"/>
                </a:solidFill>
                <a:latin typeface="Calibri"/>
              </a:rPr>
              <a:t>Liste evde aileyle birlikte incelenir; işaretler okula verilmez.</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121 / 254</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 ve acil durum çantası</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ÇANTA</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Afet ve acil durum çantasında neler olmalı? Grubunla altı madde öner ve her birinin neden gerekli olduğunu söyle. (Satın alma yok: bu bir liste çalışmasıdır.)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122 / 254</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 ve acil durum çantası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Afet ve acil durum çantasında neler olmalı? Grubunla altı madde öner ve her birinin neden gerekli olduğunu söyle. (Satın alma yok: bu bir liste çalışmasıdır.)</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Su ve bozulmayan yiyecekler · ilk yardım malzemeleri ve kişisel ilaçlar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El feneri, pilli radyo ve yedek piller · düdük</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Battaniye ya da mevsime uygun giysi · hijyen malzemeleri</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Önemli belgelerin kopyaları (aile içinde saklanır)</a:t>
            </a:r>
          </a:p>
          <a:p>
            <a:pPr algn="l">
              <a:spcBef>
                <a:spcPts val="0"/>
              </a:spcBef>
              <a:spcAft>
                <a:spcPts val="0"/>
              </a:spcAft>
            </a:pPr>
            <a:r>
              <a:rPr lang="tr-TR" sz="2100" b="1" i="0">
                <a:solidFill>
                  <a:srgbClr val="262626"/>
                </a:solidFill>
                <a:latin typeface="Calibri"/>
              </a:rPr>
              <a:t>Kitapta yer almaz: genel kabul gören öneriler (AFAD). Liste aileyle tamamlanır.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123 / 254</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600" b="1" i="0">
                <a:solidFill>
                  <a:srgbClr val="FFFFFF"/>
                </a:solidFill>
                <a:latin typeface="Calibri"/>
              </a:rPr>
              <a:t>Gelecek derse hazırlık: Afetlerden Korunma Uygulamaları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HAZIRLIK</a:t>
            </a:r>
          </a:p>
        </p:txBody>
      </p:sp>
      <p:sp>
        <p:nvSpPr>
          <p:cNvPr id="6" name="Rounded Rectangle 5"/>
          <p:cNvSpPr/>
          <p:nvPr/>
        </p:nvSpPr>
        <p:spPr>
          <a:xfrm>
            <a:off x="502920" y="1261872"/>
            <a:ext cx="11185855" cy="1011936"/>
          </a:xfrm>
          <a:prstGeom prst="roundRect">
            <a:avLst>
              <a:gd name="adj" fmla="val 8000"/>
            </a:avLst>
          </a:prstGeom>
          <a:solidFill>
            <a:srgbClr val="F0F0F0"/>
          </a:solidFill>
          <a:ln>
            <a:noFill/>
          </a:ln>
          <a:effectLst/>
        </p:spPr>
        <p:txBody>
          <a:bodyPr rtlCol="0" anchor="ctr"/>
          <a:lstStyle/>
          <a:p/>
        </p:txBody>
      </p:sp>
      <p:sp>
        <p:nvSpPr>
          <p:cNvPr id="7" name="Rounded Rectangle 6"/>
          <p:cNvSpPr/>
          <p:nvPr/>
        </p:nvSpPr>
        <p:spPr>
          <a:xfrm>
            <a:off x="502920" y="1261872"/>
            <a:ext cx="1600200" cy="1011936"/>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a:t>
            </a:r>
          </a:p>
        </p:txBody>
      </p:sp>
      <p:sp>
        <p:nvSpPr>
          <p:cNvPr id="8" name="TextBox 7"/>
          <p:cNvSpPr txBox="1"/>
          <p:nvPr/>
        </p:nvSpPr>
        <p:spPr>
          <a:xfrm>
            <a:off x="2240280" y="1261872"/>
            <a:ext cx="8122615" cy="1011936"/>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Yaşadığınız yerde gerçekleşme riski yüksek olan afet türünün ne olduğunu ve bu afetten korunmaya yönelik dünyada geliştirilen uygulamaların amacını belirleyiniz.</a:t>
            </a:r>
          </a:p>
        </p:txBody>
      </p:sp>
      <p:sp>
        <p:nvSpPr>
          <p:cNvPr id="9" name="Rounded Rectangle 8"/>
          <p:cNvSpPr/>
          <p:nvPr/>
        </p:nvSpPr>
        <p:spPr>
          <a:xfrm>
            <a:off x="10545775" y="149352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sınıfta</a:t>
            </a:r>
          </a:p>
        </p:txBody>
      </p:sp>
      <p:sp>
        <p:nvSpPr>
          <p:cNvPr id="10" name="Rounded Rectangle 9"/>
          <p:cNvSpPr/>
          <p:nvPr/>
        </p:nvSpPr>
        <p:spPr>
          <a:xfrm>
            <a:off x="502920" y="2401824"/>
            <a:ext cx="11185855" cy="1011936"/>
          </a:xfrm>
          <a:prstGeom prst="roundRect">
            <a:avLst>
              <a:gd name="adj" fmla="val 8000"/>
            </a:avLst>
          </a:prstGeom>
          <a:solidFill>
            <a:srgbClr val="F0F0F0"/>
          </a:solidFill>
          <a:ln>
            <a:noFill/>
          </a:ln>
          <a:effectLst/>
        </p:spPr>
        <p:txBody>
          <a:bodyPr rtlCol="0" anchor="ctr"/>
          <a:lstStyle/>
          <a:p/>
        </p:txBody>
      </p:sp>
      <p:sp>
        <p:nvSpPr>
          <p:cNvPr id="11" name="Rounded Rectangle 10"/>
          <p:cNvSpPr/>
          <p:nvPr/>
        </p:nvSpPr>
        <p:spPr>
          <a:xfrm>
            <a:off x="502920" y="2401824"/>
            <a:ext cx="1600200" cy="1011936"/>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a:t>
            </a:r>
          </a:p>
        </p:txBody>
      </p:sp>
      <p:sp>
        <p:nvSpPr>
          <p:cNvPr id="12" name="TextBox 11"/>
          <p:cNvSpPr txBox="1"/>
          <p:nvPr/>
        </p:nvSpPr>
        <p:spPr>
          <a:xfrm>
            <a:off x="2240280" y="2401824"/>
            <a:ext cx="9357055" cy="1011936"/>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Belirlediğiniz afetten korunma uygulamaları hakkında bilgi toplayınız. Bu süreçte genel ağ, kütüphane vb. kaynaklardan yararlanabilirsiniz.</a:t>
            </a:r>
          </a:p>
        </p:txBody>
      </p:sp>
      <p:sp>
        <p:nvSpPr>
          <p:cNvPr id="13" name="Rounded Rectangle 12"/>
          <p:cNvSpPr/>
          <p:nvPr/>
        </p:nvSpPr>
        <p:spPr>
          <a:xfrm>
            <a:off x="502920" y="3541776"/>
            <a:ext cx="11185855" cy="1011936"/>
          </a:xfrm>
          <a:prstGeom prst="roundRect">
            <a:avLst>
              <a:gd name="adj" fmla="val 8000"/>
            </a:avLst>
          </a:prstGeom>
          <a:solidFill>
            <a:srgbClr val="F0F0F0"/>
          </a:solidFill>
          <a:ln>
            <a:noFill/>
          </a:ln>
          <a:effectLst/>
        </p:spPr>
        <p:txBody>
          <a:bodyPr rtlCol="0" anchor="ctr"/>
          <a:lstStyle/>
          <a:p/>
        </p:txBody>
      </p:sp>
      <p:sp>
        <p:nvSpPr>
          <p:cNvPr id="14" name="Rounded Rectangle 13"/>
          <p:cNvSpPr/>
          <p:nvPr/>
        </p:nvSpPr>
        <p:spPr>
          <a:xfrm>
            <a:off x="502920" y="3541776"/>
            <a:ext cx="1600200" cy="1011936"/>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a:t>
            </a:r>
          </a:p>
        </p:txBody>
      </p:sp>
      <p:sp>
        <p:nvSpPr>
          <p:cNvPr id="15" name="TextBox 14"/>
          <p:cNvSpPr txBox="1"/>
          <p:nvPr/>
        </p:nvSpPr>
        <p:spPr>
          <a:xfrm>
            <a:off x="2240280" y="3541776"/>
            <a:ext cx="9357055" cy="1011936"/>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Topladığınız bilgileri amaca uygun olarak düzenleyiniz.</a:t>
            </a:r>
          </a:p>
        </p:txBody>
      </p:sp>
      <p:sp>
        <p:nvSpPr>
          <p:cNvPr id="16" name="Rounded Rectangle 15"/>
          <p:cNvSpPr/>
          <p:nvPr/>
        </p:nvSpPr>
        <p:spPr>
          <a:xfrm>
            <a:off x="502920" y="4690872"/>
            <a:ext cx="3594506" cy="1554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2920" y="4690872"/>
            <a:ext cx="3594506" cy="530352"/>
          </a:xfrm>
          <a:prstGeom prst="roundRect">
            <a:avLst>
              <a:gd name="adj" fmla="val 25000"/>
            </a:avLst>
          </a:prstGeom>
          <a:solidFill>
            <a:srgbClr val="C25B1F"/>
          </a:solidFill>
          <a:ln>
            <a:noFill/>
          </a:ln>
          <a:effectLst/>
        </p:spPr>
        <p:txBody>
          <a:bodyPr rtlCol="0" anchor="ctr"/>
          <a:lstStyle/>
          <a:p/>
        </p:txBody>
      </p:sp>
      <p:sp>
        <p:nvSpPr>
          <p:cNvPr id="18" name="Rectangle 17"/>
          <p:cNvSpPr/>
          <p:nvPr/>
        </p:nvSpPr>
        <p:spPr>
          <a:xfrm>
            <a:off x="502920" y="4956048"/>
            <a:ext cx="3594506" cy="265176"/>
          </a:xfrm>
          <a:prstGeom prst="rect">
            <a:avLst/>
          </a:prstGeom>
          <a:solidFill>
            <a:srgbClr val="C25B1F"/>
          </a:solidFill>
          <a:ln>
            <a:noFill/>
          </a:ln>
          <a:effectLst/>
        </p:spPr>
        <p:txBody>
          <a:bodyPr rtlCol="0" anchor="ctr"/>
          <a:lstStyle/>
          <a:p/>
        </p:txBody>
      </p:sp>
      <p:sp>
        <p:nvSpPr>
          <p:cNvPr id="19" name="TextBox 18"/>
          <p:cNvSpPr txBox="1"/>
          <p:nvPr/>
        </p:nvSpPr>
        <p:spPr>
          <a:xfrm>
            <a:off x="594360" y="4690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Kaynak</a:t>
            </a:r>
          </a:p>
        </p:txBody>
      </p:sp>
      <p:sp>
        <p:nvSpPr>
          <p:cNvPr id="20" name="TextBox 19"/>
          <p:cNvSpPr txBox="1"/>
          <p:nvPr/>
        </p:nvSpPr>
        <p:spPr>
          <a:xfrm>
            <a:off x="612648" y="5294376"/>
            <a:ext cx="3375050" cy="8778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Okul kütüphanesi · EBA · ders kitabı s. 185-187</a:t>
            </a:r>
          </a:p>
        </p:txBody>
      </p:sp>
      <p:sp>
        <p:nvSpPr>
          <p:cNvPr id="21" name="Rounded Rectangle 20"/>
          <p:cNvSpPr/>
          <p:nvPr/>
        </p:nvSpPr>
        <p:spPr>
          <a:xfrm>
            <a:off x="4298594" y="4690872"/>
            <a:ext cx="3594506" cy="15544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4298594" y="4690872"/>
            <a:ext cx="359450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4298594" y="4956048"/>
            <a:ext cx="3594506" cy="265176"/>
          </a:xfrm>
          <a:prstGeom prst="rect">
            <a:avLst/>
          </a:prstGeom>
          <a:solidFill>
            <a:srgbClr val="4F4F4F"/>
          </a:solidFill>
          <a:ln>
            <a:noFill/>
          </a:ln>
          <a:effectLst/>
        </p:spPr>
        <p:txBody>
          <a:bodyPr rtlCol="0" anchor="ctr"/>
          <a:lstStyle/>
          <a:p/>
        </p:txBody>
      </p:sp>
      <p:sp>
        <p:nvSpPr>
          <p:cNvPr id="24" name="TextBox 23"/>
          <p:cNvSpPr txBox="1"/>
          <p:nvPr/>
        </p:nvSpPr>
        <p:spPr>
          <a:xfrm>
            <a:off x="4390034" y="4690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Sınıfta</a:t>
            </a:r>
          </a:p>
        </p:txBody>
      </p:sp>
      <p:sp>
        <p:nvSpPr>
          <p:cNvPr id="25" name="TextBox 24"/>
          <p:cNvSpPr txBox="1"/>
          <p:nvPr/>
        </p:nvSpPr>
        <p:spPr>
          <a:xfrm>
            <a:off x="4408322" y="5294376"/>
            <a:ext cx="3375050" cy="8778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Telefon yok · çıktı ve satın alma yok</a:t>
            </a:r>
          </a:p>
        </p:txBody>
      </p:sp>
      <p:sp>
        <p:nvSpPr>
          <p:cNvPr id="26" name="Rounded Rectangle 25"/>
          <p:cNvSpPr/>
          <p:nvPr/>
        </p:nvSpPr>
        <p:spPr>
          <a:xfrm>
            <a:off x="8094268" y="4690872"/>
            <a:ext cx="3594506" cy="155448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8094268" y="4690872"/>
            <a:ext cx="3594506" cy="530352"/>
          </a:xfrm>
          <a:prstGeom prst="roundRect">
            <a:avLst>
              <a:gd name="adj" fmla="val 25000"/>
            </a:avLst>
          </a:prstGeom>
          <a:solidFill>
            <a:srgbClr val="2C5F9E"/>
          </a:solidFill>
          <a:ln>
            <a:noFill/>
          </a:ln>
          <a:effectLst/>
        </p:spPr>
        <p:txBody>
          <a:bodyPr rtlCol="0" anchor="ctr"/>
          <a:lstStyle/>
          <a:p/>
        </p:txBody>
      </p:sp>
      <p:sp>
        <p:nvSpPr>
          <p:cNvPr id="28" name="Rectangle 27"/>
          <p:cNvSpPr/>
          <p:nvPr/>
        </p:nvSpPr>
        <p:spPr>
          <a:xfrm>
            <a:off x="8094268" y="4956048"/>
            <a:ext cx="3594506" cy="265176"/>
          </a:xfrm>
          <a:prstGeom prst="rect">
            <a:avLst/>
          </a:prstGeom>
          <a:solidFill>
            <a:srgbClr val="2C5F9E"/>
          </a:solidFill>
          <a:ln>
            <a:noFill/>
          </a:ln>
          <a:effectLst/>
        </p:spPr>
        <p:txBody>
          <a:bodyPr rtlCol="0" anchor="ctr"/>
          <a:lstStyle/>
          <a:p/>
        </p:txBody>
      </p:sp>
      <p:sp>
        <p:nvSpPr>
          <p:cNvPr id="29" name="TextBox 28"/>
          <p:cNvSpPr txBox="1"/>
          <p:nvPr/>
        </p:nvSpPr>
        <p:spPr>
          <a:xfrm>
            <a:off x="8185708" y="4690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Teslim</a:t>
            </a:r>
          </a:p>
        </p:txBody>
      </p:sp>
      <p:sp>
        <p:nvSpPr>
          <p:cNvPr id="30" name="TextBox 29"/>
          <p:cNvSpPr txBox="1"/>
          <p:nvPr/>
        </p:nvSpPr>
        <p:spPr>
          <a:xfrm>
            <a:off x="8203996" y="5294376"/>
            <a:ext cx="3375050" cy="8778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29. haftanın dersine grup notu</a:t>
            </a:r>
          </a:p>
        </p:txBody>
      </p:sp>
      <p:sp>
        <p:nvSpPr>
          <p:cNvPr id="31" name="TextBox 3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2" name="Rounded Rectangle 3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124 / 254</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Korunma çalışmasının amacı</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AMAÇ</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Hazırlığın 1. maddesi: yaşadığımız yerde gerçekleşme riski yüksek olan afet türü için korunma uygulamalarının amacını bir cümleyle yazın.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125 / 254</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Korunma çalışmasının amacı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430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Hazırlığın 1. maddesi: yaşadığımız yerde gerçekleşme riski yüksek olan afet türü için korunma uygulamalarının amacını bir cümleyle yazın.</a:t>
            </a:r>
          </a:p>
        </p:txBody>
      </p:sp>
      <p:sp>
        <p:nvSpPr>
          <p:cNvPr id="7" name="Rounded Rectangle 6"/>
          <p:cNvSpPr/>
          <p:nvPr/>
        </p:nvSpPr>
        <p:spPr>
          <a:xfrm>
            <a:off x="502920" y="2542032"/>
            <a:ext cx="11185855" cy="36576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42032"/>
            <a:ext cx="109728" cy="3657600"/>
          </a:xfrm>
          <a:prstGeom prst="rect">
            <a:avLst/>
          </a:prstGeom>
          <a:solidFill>
            <a:srgbClr val="2E7D32"/>
          </a:solidFill>
          <a:ln>
            <a:noFill/>
          </a:ln>
          <a:effectLst/>
        </p:spPr>
        <p:txBody>
          <a:bodyPr rtlCol="0" anchor="ctr"/>
          <a:lstStyle/>
          <a:p/>
        </p:txBody>
      </p:sp>
      <p:sp>
        <p:nvSpPr>
          <p:cNvPr id="9" name="TextBox 8"/>
          <p:cNvSpPr txBox="1"/>
          <p:nvPr/>
        </p:nvSpPr>
        <p:spPr>
          <a:xfrm>
            <a:off x="731520" y="2596896"/>
            <a:ext cx="10865815" cy="354787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Afet türü: deprem (grup kendi kaynağıyla gerekçelendirir).</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“Depremde evde, okulda ve açık alanda can kaybını ve yaralanmaları önlemek; binalarda ve eşyalarda oluşacak zararı en aza indirmek.”</a:t>
            </a:r>
          </a:p>
          <a:p>
            <a:pPr algn="l">
              <a:spcBef>
                <a:spcPts val="0"/>
              </a:spcBef>
              <a:spcAft>
                <a:spcPts val="0"/>
              </a:spcAft>
            </a:pPr>
            <a:r>
              <a:rPr lang="tr-TR" sz="2200" b="1" i="0">
                <a:solidFill>
                  <a:srgbClr val="262626"/>
                </a:solidFill>
                <a:latin typeface="Calibri"/>
              </a:rPr>
              <a:t>İyi amaç: hangi afet, kimi ya da neyi korumak, hangi mekânda — üçünü de söyler.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186-187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126 / 254</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Afet öncesi risk ve zarar azaltma çalışmalarından ikisini yaz.</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Yapısal olmayan riskler nedir? Evde alınabilecek bir önlem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Afetlerden korunma uygulamalarındaki temel belirleyici etken nedir?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185-187</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127 / 254</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C25B1F"/>
                </a:solidFill>
                <a:latin typeface="Calibri"/>
              </a:rPr>
              <a:t>•  </a:t>
            </a:r>
            <a:r>
              <a:rPr lang="tr-TR" sz="2600" b="0" i="0">
                <a:solidFill>
                  <a:srgbClr val="262626"/>
                </a:solidFill>
                <a:latin typeface="Calibri"/>
              </a:rPr>
              <a:t>Çalışma kâğıdı 9-10. maddeler: risk azaltma çalışmalarının sınıflaması ve evin için kontrol listesi.</a:t>
            </a:r>
          </a:p>
          <a:p>
            <a:pPr algn="l" marL="323206" indent="-323206">
              <a:spcBef>
                <a:spcPts val="0"/>
              </a:spcBef>
              <a:spcAft>
                <a:spcPts val="1200"/>
              </a:spcAft>
            </a:pPr>
            <a:r>
              <a:rPr lang="tr-TR" sz="2600" b="1" i="0">
                <a:solidFill>
                  <a:srgbClr val="C25B1F"/>
                </a:solidFill>
                <a:latin typeface="Calibri"/>
              </a:rPr>
              <a:t>•  </a:t>
            </a:r>
            <a:r>
              <a:rPr lang="tr-TR" sz="2600" b="0" i="0">
                <a:solidFill>
                  <a:srgbClr val="262626"/>
                </a:solidFill>
                <a:latin typeface="Calibri"/>
              </a:rPr>
              <a:t>Kontrol listesini ailenle birlikte incele; evin bilgileri ve işaretlerin okula verilmez.</a:t>
            </a:r>
          </a:p>
          <a:p>
            <a:pPr algn="l" marL="323206" indent="-323206">
              <a:spcBef>
                <a:spcPts val="0"/>
              </a:spcBef>
              <a:spcAft>
                <a:spcPts val="1200"/>
              </a:spcAft>
            </a:pPr>
            <a:r>
              <a:rPr lang="tr-TR" sz="2600" b="1" i="0">
                <a:solidFill>
                  <a:srgbClr val="C25B1F"/>
                </a:solidFill>
                <a:latin typeface="Calibri"/>
              </a:rPr>
              <a:t>•  </a:t>
            </a:r>
            <a:r>
              <a:rPr lang="tr-TR" sz="2600" b="0" i="0">
                <a:solidFill>
                  <a:srgbClr val="262626"/>
                </a:solidFill>
                <a:latin typeface="Calibri"/>
              </a:rPr>
              <a:t>Grubunla: 29. haftanın hazırlığı (s. 187, 2-3) — bilgi topla ve düzenle; okul kütüphanesi ya da EBA.</a:t>
            </a:r>
          </a:p>
          <a:p>
            <a:pPr algn="l" marL="323206" indent="-323206">
              <a:spcBef>
                <a:spcPts val="0"/>
              </a:spcBef>
              <a:spcAft>
                <a:spcPts val="0"/>
              </a:spcAft>
            </a:pPr>
            <a:r>
              <a:rPr lang="tr-TR" sz="2600" b="1" i="0">
                <a:solidFill>
                  <a:srgbClr val="C25B1F"/>
                </a:solidFill>
                <a:latin typeface="Calibri"/>
              </a:rPr>
              <a:t>•  </a:t>
            </a:r>
            <a:r>
              <a:rPr lang="tr-TR" sz="2600" b="0" i="0">
                <a:solidFill>
                  <a:srgbClr val="262626"/>
                </a:solidFill>
                <a:latin typeface="Calibri"/>
              </a:rPr>
              <a:t>Afet ve acil durum çantası listesini ailenle konuş; satın alman gerekmez.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187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128 / 254</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GNL-COG10-SN-U6 — 28. hafta · Afetlerden Korunma (slayt 96-128)</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