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3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84" r:id="rId136"/>
    <p:sldId id="385" r:id="rId137"/>
    <p:sldId id="386" r:id="rId138"/>
    <p:sldId id="387" r:id="rId139"/>
    <p:sldId id="388" r:id="rId140"/>
    <p:sldId id="389" r:id="rId141"/>
    <p:sldId id="390" r:id="rId142"/>
    <p:sldId id="391" r:id="rId143"/>
    <p:sldId id="392" r:id="rId144"/>
    <p:sldId id="393" r:id="rId145"/>
    <p:sldId id="394" r:id="rId146"/>
    <p:sldId id="395" r:id="rId147"/>
    <p:sldId id="396" r:id="rId148"/>
    <p:sldId id="397" r:id="rId149"/>
    <p:sldId id="398" r:id="rId150"/>
    <p:sldId id="399" r:id="rId151"/>
    <p:sldId id="400" r:id="rId152"/>
    <p:sldId id="401" r:id="rId153"/>
    <p:sldId id="402" r:id="rId154"/>
    <p:sldId id="403" r:id="rId155"/>
    <p:sldId id="404" r:id="rId156"/>
    <p:sldId id="405" r:id="rId157"/>
    <p:sldId id="406" r:id="rId158"/>
    <p:sldId id="407" r:id="rId159"/>
    <p:sldId id="408" r:id="rId160"/>
    <p:sldId id="409" r:id="rId161"/>
    <p:sldId id="410" r:id="rId162"/>
    <p:sldId id="411" r:id="rId163"/>
    <p:sldId id="412" r:id="rId164"/>
    <p:sldId id="413" r:id="rId165"/>
    <p:sldId id="414" r:id="rId166"/>
    <p:sldId id="415" r:id="rId167"/>
    <p:sldId id="416" r:id="rId168"/>
    <p:sldId id="417" r:id="rId41"/>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41" Type="http://schemas.openxmlformats.org/officeDocument/2006/relationships/slide" Target="slides/slide34.xml"/><Relationship Id="rId136" Type="http://schemas.openxmlformats.org/officeDocument/2006/relationships/slide" Target="slides/slide1.xml"/><Relationship Id="rId137" Type="http://schemas.openxmlformats.org/officeDocument/2006/relationships/slide" Target="slides/slide2.xml"/><Relationship Id="rId138" Type="http://schemas.openxmlformats.org/officeDocument/2006/relationships/slide" Target="slides/slide3.xml"/><Relationship Id="rId139" Type="http://schemas.openxmlformats.org/officeDocument/2006/relationships/slide" Target="slides/slide4.xml"/><Relationship Id="rId140" Type="http://schemas.openxmlformats.org/officeDocument/2006/relationships/slide" Target="slides/slide5.xml"/><Relationship Id="rId141" Type="http://schemas.openxmlformats.org/officeDocument/2006/relationships/slide" Target="slides/slide6.xml"/><Relationship Id="rId142" Type="http://schemas.openxmlformats.org/officeDocument/2006/relationships/slide" Target="slides/slide7.xml"/><Relationship Id="rId143" Type="http://schemas.openxmlformats.org/officeDocument/2006/relationships/slide" Target="slides/slide8.xml"/><Relationship Id="rId144" Type="http://schemas.openxmlformats.org/officeDocument/2006/relationships/slide" Target="slides/slide9.xml"/><Relationship Id="rId145" Type="http://schemas.openxmlformats.org/officeDocument/2006/relationships/slide" Target="slides/slide10.xml"/><Relationship Id="rId146" Type="http://schemas.openxmlformats.org/officeDocument/2006/relationships/slide" Target="slides/slide11.xml"/><Relationship Id="rId147" Type="http://schemas.openxmlformats.org/officeDocument/2006/relationships/slide" Target="slides/slide12.xml"/><Relationship Id="rId148" Type="http://schemas.openxmlformats.org/officeDocument/2006/relationships/slide" Target="slides/slide13.xml"/><Relationship Id="rId149" Type="http://schemas.openxmlformats.org/officeDocument/2006/relationships/slide" Target="slides/slide14.xml"/><Relationship Id="rId150" Type="http://schemas.openxmlformats.org/officeDocument/2006/relationships/slide" Target="slides/slide15.xml"/><Relationship Id="rId151" Type="http://schemas.openxmlformats.org/officeDocument/2006/relationships/slide" Target="slides/slide16.xml"/><Relationship Id="rId152" Type="http://schemas.openxmlformats.org/officeDocument/2006/relationships/slide" Target="slides/slide17.xml"/><Relationship Id="rId153" Type="http://schemas.openxmlformats.org/officeDocument/2006/relationships/slide" Target="slides/slide18.xml"/><Relationship Id="rId154" Type="http://schemas.openxmlformats.org/officeDocument/2006/relationships/slide" Target="slides/slide19.xml"/><Relationship Id="rId155" Type="http://schemas.openxmlformats.org/officeDocument/2006/relationships/slide" Target="slides/slide20.xml"/><Relationship Id="rId156" Type="http://schemas.openxmlformats.org/officeDocument/2006/relationships/slide" Target="slides/slide21.xml"/><Relationship Id="rId157" Type="http://schemas.openxmlformats.org/officeDocument/2006/relationships/slide" Target="slides/slide22.xml"/><Relationship Id="rId158" Type="http://schemas.openxmlformats.org/officeDocument/2006/relationships/slide" Target="slides/slide23.xml"/><Relationship Id="rId159" Type="http://schemas.openxmlformats.org/officeDocument/2006/relationships/slide" Target="slides/slide24.xml"/><Relationship Id="rId160" Type="http://schemas.openxmlformats.org/officeDocument/2006/relationships/slide" Target="slides/slide25.xml"/><Relationship Id="rId161" Type="http://schemas.openxmlformats.org/officeDocument/2006/relationships/slide" Target="slides/slide26.xml"/><Relationship Id="rId162" Type="http://schemas.openxmlformats.org/officeDocument/2006/relationships/slide" Target="slides/slide27.xml"/><Relationship Id="rId163" Type="http://schemas.openxmlformats.org/officeDocument/2006/relationships/slide" Target="slides/slide28.xml"/><Relationship Id="rId164" Type="http://schemas.openxmlformats.org/officeDocument/2006/relationships/slide" Target="slides/slide29.xml"/><Relationship Id="rId165" Type="http://schemas.openxmlformats.org/officeDocument/2006/relationships/slide" Target="slides/slide30.xml"/><Relationship Id="rId166" Type="http://schemas.openxmlformats.org/officeDocument/2006/relationships/slide" Target="slides/slide31.xml"/><Relationship Id="rId167" Type="http://schemas.openxmlformats.org/officeDocument/2006/relationships/slide" Target="slides/slide32.xml"/><Relationship Id="rId168"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1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1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1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1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1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1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1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1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1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notesSlide3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12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Çıktının kalan dört süreç bileşenini göstermek: seçenek oluştur, çıkarım yap, seç, yansıt.</a:t>
            </a:r>
          </a:p>
          <a:p/>
          <a:p>
            <a:r>
              <a:t>NASIL: Dört bileşenin ortak başı ('Mekânın özelliklerine göre afetlerden korunma …') yere sığması için '…' ile kısaltılmıştır; tam metinler programda ve ders planındadır. Bileşenlerin sırası dersin sırasıdır: seçenekler (1. adım), çıkarım (drama), seçim (3. adım), yansıtma (4. adım ve çalışma yaprağı).</a:t>
            </a:r>
          </a:p>
          <a:p/>
          <a:p>
            <a:r>
              <a:t>KAYNAK: Program (2026) COĞ.10.6.3 c-e.</a:t>
            </a:r>
          </a:p>
          <a:p/>
          <a:p>
            <a:r>
              <a:t>NOT: TELAFİ (dersi cuma olan şube; 28. hafta 23 Nisan tatili nedeniyle yapılamadı): ilk 12 dakikada 28. haftanın çekirdeği özetlenir (afet öncesi dört çalışma, erken uyarı, yapısal ve yapısal olmayan önlemler, 'mekân belirler'); bu süre 1. adımın kısaltılmasından (4 dk), drama gösterilerinin grup başına 2 dakikaya indirilmesinden (5 dk) ve çalışma yaprağının eve kalmasından (kalan süre) karşılanır. Hazırlık yapılmadığından gruplar kitabın s. 185-187 örnekleriyle çalışır.</a:t>
            </a:r>
          </a:p>
        </p:txBody>
      </p:sp>
      <p:sp>
        <p:nvSpPr>
          <p:cNvPr id="4" name="Slide Number Placeholder 3"/>
          <p:cNvSpPr>
            <a:spLocks noGrp="1"/>
          </p:cNvSpPr>
          <p:nvPr>
            <p:ph type="sldNum" idx="5" sz="quarter"/>
          </p:nvPr>
        </p:nvSpPr>
        <p:spPr/>
      </p:sp>
    </p:spTree>
  </p:cSld>
  <p:clrMapOvr>
    <a:masterClrMapping/>
  </p:clrMapOvr>
</p:notes>
</file>

<file path=ppt/notesSlides/notesSlide13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Kitap etkinliğe 40+40 dk verir. Birinci ders saati: 1. adım, drama planlaması, dört grubun gösterisi ve ara yoklama. İkinci ders saati: dört grubun gösterisi, 3-4. adımlar, çalışma yaprağı ve performans görevinin duyurusu. Drama grup başına yaklaşık 3 dakikadır (gösteri 2-2,5 dk, geçiş).</a:t>
            </a:r>
          </a:p>
          <a:p/>
          <a:p>
            <a:r>
              <a:t>KAYNAK: Ders planı, 29. hafta akışı; kitap s. 188-189, 193.</a:t>
            </a:r>
          </a:p>
          <a:p/>
          <a:p>
            <a:r>
              <a:t>NOT: TELAFİ (dersi cuma olan şube; 28. hafta 23 Nisan tatili nedeniyle yapılamadı): ilk 12 dakikada 28. haftanın çekirdeği özetlenir (afet öncesi dört çalışma, erken uyarı, yapısal ve yapısal olmayan önlemler, 'mekân belirler'); bu süre 1. adımın kısaltılmasından (4 dk), drama gösterilerinin grup başına 2 dakikaya indirilmesinden (5 dk) ve çalışma yaprağının eve kalmasından (kalan süre) karşılanır. Hazırlık yapılmadığından gruplar kitabın s. 185-187 örnekleriyle çalışır.</a:t>
            </a:r>
          </a:p>
        </p:txBody>
      </p:sp>
      <p:sp>
        <p:nvSpPr>
          <p:cNvPr id="4" name="Slide Number Placeholder 3"/>
          <p:cNvSpPr>
            <a:spLocks noGrp="1"/>
          </p:cNvSpPr>
          <p:nvPr>
            <p:ph type="sldNum" idx="5" sz="quarter"/>
          </p:nvPr>
        </p:nvSpPr>
        <p:spPr/>
      </p:sp>
    </p:spTree>
  </p:cSld>
  <p:clrMapOvr>
    <a:masterClrMapping/>
  </p:clrMapOvr>
</p:notes>
</file>

<file path=ppt/notesSlides/notesSlide13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Grupların ders öncesi hazırlığını (s. 187, 1-3) iki dakikada yoklamak; proje teslimini hatırlatmak.</a:t>
            </a:r>
          </a:p>
          <a:p/>
          <a:p>
            <a:r>
              <a:t>NASIL: Her grubun yazıcısı amaç cümlesini ve topladığı bir uygulama örneğini okur. Hazırlığı eksik grup kitabın s. 185-187 örnekleriyle çalışır; grup dışı bırakılmaz.</a:t>
            </a:r>
          </a:p>
          <a:p/>
          <a:p>
            <a:r>
              <a:t>KAYNAK: Kitap s. 187; zümre kararı.</a:t>
            </a:r>
          </a:p>
          <a:p/>
          <a:p>
            <a:r>
              <a:t>NOT: Proje (zümre kararı): teslim nisan son haftasıdır, yani bu hafta. 'Afete dirençli yaşam alanı tasarımı' konusu zümrenin 10. sınıf proje konu havuzundadır. Belirli gün ve haftalar çizelgesinde Trafik ve İlkyardım Haftası bu haftaya denk gelir (26 Nisan - 2 Mayıs): drama sonrası 'afetten sonra' aşamasında ilk yardımın önemine kısaca değinilebilir.</a:t>
            </a:r>
          </a:p>
        </p:txBody>
      </p:sp>
      <p:sp>
        <p:nvSpPr>
          <p:cNvPr id="4" name="Slide Number Placeholder 3"/>
          <p:cNvSpPr>
            <a:spLocks noGrp="1"/>
          </p:cNvSpPr>
          <p:nvPr>
            <p:ph type="sldNum" idx="5" sz="quarter"/>
          </p:nvPr>
        </p:nvSpPr>
        <p:spPr/>
      </p:sp>
    </p:spTree>
  </p:cSld>
  <p:clrMapOvr>
    <a:masterClrMapping/>
  </p:clrMapOvr>
</p:notes>
</file>

<file path=ppt/notesSlides/notesSlide13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 ve dört adımını tanıtmak.</a:t>
            </a:r>
          </a:p>
          <a:p/>
          <a:p>
            <a:r>
              <a:t>SÜRE: Aşama 9 dk: künye 1 dk, iki soru 4'er dk.</a:t>
            </a:r>
          </a:p>
          <a:p/>
          <a:p>
            <a:r>
              <a:t>NASIL: Gruplar ünite başında kurulan 8 heterojen gruptur; sıralar adalara çevrilir. Adım sürelerini tahtaya yazın; zaman sorumlusu 1 dk kala uyarır.</a:t>
            </a:r>
          </a:p>
          <a:p/>
          <a:p>
            <a:r>
              <a:t>KAYNAK: Kitap s. 188.</a:t>
            </a:r>
          </a:p>
        </p:txBody>
      </p:sp>
      <p:sp>
        <p:nvSpPr>
          <p:cNvPr id="4" name="Slide Number Placeholder 3"/>
          <p:cNvSpPr>
            <a:spLocks noGrp="1"/>
          </p:cNvSpPr>
          <p:nvPr>
            <p:ph type="sldNum" idx="5" sz="quarter"/>
          </p:nvPr>
        </p:nvSpPr>
        <p:spPr/>
      </p:sp>
    </p:spTree>
  </p:cSld>
  <p:clrMapOvr>
    <a:masterClrMapping/>
  </p:clrMapOvr>
</p:notes>
</file>

<file path=ppt/notesSlides/notesSlide13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c: korunma uygulamalarına alternatif seçenekler oluşturmak.</a:t>
            </a:r>
          </a:p>
          <a:p/>
          <a:p>
            <a:r>
              <a:t>NASIL: Her grup bulduğu uygulamaları 2 dakikada listeler; sözcüler birer uygulama söyler, tahtada ortak liste oluşur.</a:t>
            </a:r>
          </a:p>
          <a:p/>
          <a:p>
            <a:r>
              <a:t>KAYNAK: Kitap s. 188, 1. adım.</a:t>
            </a:r>
          </a:p>
        </p:txBody>
      </p:sp>
      <p:sp>
        <p:nvSpPr>
          <p:cNvPr id="4" name="Slide Number Placeholder 3"/>
          <p:cNvSpPr>
            <a:spLocks noGrp="1"/>
          </p:cNvSpPr>
          <p:nvPr>
            <p:ph type="sldNum" idx="5" sz="quarter"/>
          </p:nvPr>
        </p:nvSpPr>
        <p:spPr/>
      </p:sp>
    </p:spTree>
  </p:cSld>
  <p:clrMapOvr>
    <a:masterClrMapping/>
  </p:clrMapOvr>
</p:notes>
</file>

<file path=ppt/notesSlides/notesSlide13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kitabın örnekleriyle seçenek listesi.</a:t>
            </a:r>
          </a:p>
          <a:p/>
          <a:p>
            <a:r>
              <a:t>BEKLENEN CEVAP: Grupların araştırdığı başka uygulamalar da kabul edilir; ölçüt, her uygulamanın kaynağının söylenmesidir. Hazırlığı eksik grup bu listeyle devam eder.</a:t>
            </a:r>
          </a:p>
          <a:p/>
          <a:p>
            <a:r>
              <a:t>KAYNAK: Kitap s. 185-187.</a:t>
            </a:r>
          </a:p>
        </p:txBody>
      </p:sp>
      <p:sp>
        <p:nvSpPr>
          <p:cNvPr id="4" name="Slide Number Placeholder 3"/>
          <p:cNvSpPr>
            <a:spLocks noGrp="1"/>
          </p:cNvSpPr>
          <p:nvPr>
            <p:ph type="sldNum" idx="5" sz="quarter"/>
          </p:nvPr>
        </p:nvSpPr>
        <p:spPr/>
      </p:sp>
    </p:spTree>
  </p:cSld>
  <p:clrMapOvr>
    <a:masterClrMapping/>
  </p:clrMapOvr>
</p:notes>
</file>

<file path=ppt/notesSlides/notesSlide13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ç: seçenekler üzerinden mekâna göre çıkarım yapmak.</a:t>
            </a:r>
          </a:p>
          <a:p/>
          <a:p>
            <a:r>
              <a:t>NASIL: Gruplar listeden iki uygulama seçip 'neden bizim yerimizde etkili?' sorusunu bir cümleyle gerekçelendirir.</a:t>
            </a:r>
          </a:p>
          <a:p/>
          <a:p>
            <a:r>
              <a:t>KAYNAK: Kitap s. 188, 1. adım.</a:t>
            </a:r>
          </a:p>
        </p:txBody>
      </p:sp>
      <p:sp>
        <p:nvSpPr>
          <p:cNvPr id="4" name="Slide Number Placeholder 3"/>
          <p:cNvSpPr>
            <a:spLocks noGrp="1"/>
          </p:cNvSpPr>
          <p:nvPr>
            <p:ph type="sldNum" idx="5" sz="quarter"/>
          </p:nvPr>
        </p:nvSpPr>
        <p:spPr/>
      </p:sp>
    </p:spTree>
  </p:cSld>
  <p:clrMapOvr>
    <a:masterClrMapping/>
  </p:clrMapOvr>
</p:notes>
</file>

<file path=ppt/notesSlides/notesSlide1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Ölçüt: seçilen uygulama + mekânın bir özelliğine dayanan gerekçe (s. 187: 'temel belirleyici etken mekânın özellikleridir'). Yaşadığımız yere ait sayı ya da tarih verilmez.</a:t>
            </a:r>
          </a:p>
          <a:p/>
          <a:p>
            <a:r>
              <a:t>KAYNAK: Kitap s. 186-187.</a:t>
            </a:r>
          </a:p>
        </p:txBody>
      </p:sp>
      <p:sp>
        <p:nvSpPr>
          <p:cNvPr id="4" name="Slide Number Placeholder 3"/>
          <p:cNvSpPr>
            <a:spLocks noGrp="1"/>
          </p:cNvSpPr>
          <p:nvPr>
            <p:ph type="sldNum" idx="5" sz="quarter"/>
          </p:nvPr>
        </p:nvSpPr>
        <p:spPr/>
      </p:sp>
    </p:spTree>
  </p:cSld>
  <p:clrMapOvr>
    <a:masterClrMapping/>
  </p:clrMapOvr>
</p:notes>
</file>

<file path=ppt/notesSlides/notesSlide13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çalışmasına geçiş: rolleri ve kuralları hatırlatmak.</a:t>
            </a:r>
          </a:p>
          <a:p/>
          <a:p>
            <a:r>
              <a:t>SÜRE: Aşama 11 dk: geçiş 1 dk, planlama ve mekân kurası 2 dk, örnek plan 2 dk, grup provası 6 dk.</a:t>
            </a:r>
          </a:p>
          <a:p/>
          <a:p>
            <a:r>
              <a:t>NASIL: Sıralar adalara çevrilir, malzeme sorumluları grup setlerini alır. Roller her hafta döner; 4 kişilik grupta kontrolcünün işini yazıcı üstlenir. Drama yaşanmış bir afeti hatırlatabilir: rol almak istemeyen öğrenci anlatıcı ya da gözlemci olur; kimse zorlanmaz.</a:t>
            </a:r>
          </a:p>
          <a:p/>
          <a:p>
            <a:r>
              <a:t>KAYNAK: Ders planı (38 kişilik sınıf için grup düzeni: 6 × 5 + 2 × 4; sınıf mevcuduna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13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beş aşamalı drama planlamasını ve mekân dağılımını vermek (BEOSAB3).</a:t>
            </a:r>
          </a:p>
          <a:p/>
          <a:p>
            <a:r>
              <a:t>NASIL: Mekânları kurayla dağıtın: her mekâna iki grup (okul, sinema, ev, açık alan). Aynı mekânı alan iki grup farklı uygulama örneği seçer. Plan grup kâğıdına yazılır.</a:t>
            </a:r>
          </a:p>
          <a:p/>
          <a:p>
            <a:r>
              <a:t>KAYNAK: Kitap s. 188, 2. adım ve 'Drama Etkinliği Planlaması'.</a:t>
            </a:r>
          </a:p>
        </p:txBody>
      </p:sp>
      <p:sp>
        <p:nvSpPr>
          <p:cNvPr id="4" name="Slide Number Placeholder 3"/>
          <p:cNvSpPr>
            <a:spLocks noGrp="1"/>
          </p:cNvSpPr>
          <p:nvPr>
            <p:ph type="sldNum" idx="5" sz="quarter"/>
          </p:nvPr>
        </p:nvSpPr>
        <p:spPr/>
      </p:sp>
    </p:spTree>
  </p:cSld>
  <p:clrMapOvr>
    <a:masterClrMapping/>
  </p:clrMapOvr>
</p:notes>
</file>

<file path=ppt/notesSlides/notesSlide13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Planlamanın beklentisini göstermek.</a:t>
            </a:r>
          </a:p>
          <a:p/>
          <a:p>
            <a:r>
              <a:t>NASIL: Örneği gösterdikten sonra gruplar kendi planlarını 4 dakikada yazar, 2 dakika prova eder. Sahnede koşma, itme, gerçek eşya devirme yoktur; masa altına girme gösterilecekse sıra sabit ve boş olmalıdır.</a:t>
            </a:r>
          </a:p>
          <a:p/>
          <a:p>
            <a:r>
              <a:t>KAYNAK: Kitap s. 188.</a:t>
            </a:r>
          </a:p>
        </p:txBody>
      </p:sp>
      <p:sp>
        <p:nvSpPr>
          <p:cNvPr id="4" name="Slide Number Placeholder 3"/>
          <p:cNvSpPr>
            <a:spLocks noGrp="1"/>
          </p:cNvSpPr>
          <p:nvPr>
            <p:ph type="sldNum" idx="5" sz="quarter"/>
          </p:nvPr>
        </p:nvSpPr>
        <p:spPr/>
      </p:sp>
    </p:spTree>
  </p:cSld>
  <p:clrMapOvr>
    <a:masterClrMapping/>
  </p:clrMapOvr>
</p:notes>
</file>

<file path=ppt/notesSlides/notesSlide14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drama planı ve 'etkililik' fikri.</a:t>
            </a:r>
          </a:p>
          <a:p/>
          <a:p>
            <a:r>
              <a:t>BEKLENEN CEVAP: Kitap deprem anında nasıl davranılacağını anlatmaz; 'güvenli davranış' genel kabul gören bilgidir (AFAD'ın 'çök, kapan, tutun' önerisi) ve dramanın değerlendirme ölçütündedir. Toplanma alanı 30. haftanın etkinliğinde (s. 191 karekodu) ve aile planında işlenir.</a:t>
            </a:r>
          </a:p>
          <a:p/>
          <a:p>
            <a:r>
              <a:t>KAYNAK: Kitap s. 187-188; genel kabul gören bilgi.</a:t>
            </a:r>
          </a:p>
        </p:txBody>
      </p:sp>
      <p:sp>
        <p:nvSpPr>
          <p:cNvPr id="4" name="Slide Number Placeholder 3"/>
          <p:cNvSpPr>
            <a:spLocks noGrp="1"/>
          </p:cNvSpPr>
          <p:nvPr>
            <p:ph type="sldNum" idx="5" sz="quarter"/>
          </p:nvPr>
        </p:nvSpPr>
        <p:spPr/>
      </p:sp>
    </p:spTree>
  </p:cSld>
  <p:clrMapOvr>
    <a:masterClrMapping/>
  </p:clrMapOvr>
</p:notes>
</file>

<file path=ppt/notesSlides/notesSlide14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Akran gözleminin ölçütlerini önceden vermek.</a:t>
            </a:r>
          </a:p>
          <a:p/>
          <a:p>
            <a:r>
              <a:t>NASIL: Her grup bir başka grubun gösterisini gözler (1 ↔ 2, 3 ↔ 4 …) ve dört ölçüte birer kelimeyle not düşer.</a:t>
            </a:r>
          </a:p>
          <a:p/>
          <a:p>
            <a:r>
              <a:t>KAYNAK: Kitap s. 188; genel kabul gören bilgi.</a:t>
            </a:r>
          </a:p>
          <a:p/>
          <a:p>
            <a:r>
              <a:t>NOT: 3. ölçütteki güvenli davranış kitapta yoktur: genel kabul gören bilgi (AFAD) — deprem anında 'çök, kapan, tutun'; devrilebilecek eşyadan ve camdan uzak durmak. Bu ölçüt notla puanlanmaz, dönüt için kullanılır.</a:t>
            </a:r>
          </a:p>
        </p:txBody>
      </p:sp>
      <p:sp>
        <p:nvSpPr>
          <p:cNvPr id="4" name="Slide Number Placeholder 3"/>
          <p:cNvSpPr>
            <a:spLocks noGrp="1"/>
          </p:cNvSpPr>
          <p:nvPr>
            <p:ph type="sldNum" idx="5" sz="quarter"/>
          </p:nvPr>
        </p:nvSpPr>
        <p:spPr/>
      </p:sp>
    </p:spTree>
  </p:cSld>
  <p:clrMapOvr>
    <a:masterClrMapping/>
  </p:clrMapOvr>
</p:notes>
</file>

<file path=ppt/notesSlides/notesSlide14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ç: drama yoluyla seçeneklerin mekândaki etkililiği üzerinden çıkarım yapmak.</a:t>
            </a:r>
          </a:p>
          <a:p/>
          <a:p>
            <a:r>
              <a:t>SÜRE: Aşama 12 dk: dört gösteri × yaklaşık 3 dk.</a:t>
            </a:r>
          </a:p>
          <a:p/>
          <a:p>
            <a:r>
              <a:t>NASIL: Tabloyu tahtaya çizin; her gösteriden önce sözcü mekânı ve uygulamayı söyler, öğretmen tabloya yazar. Her gösteriden sonra gözleyen grup 20 saniyede bir cümle dönüt verir.</a:t>
            </a:r>
          </a:p>
          <a:p/>
          <a:p>
            <a:r>
              <a:t>KAYNAK: Kitap s. 188, 2. adım.</a:t>
            </a:r>
          </a:p>
          <a:p/>
          <a:p>
            <a:r>
              <a:t>NOT: Bir öğrencinin gösteri sırasında duygusal olarak zorlandığı görülürse rolü değiştirilir, kısa bir mola verilir; okul rehberlik servisine bilgi verilebilir.</a:t>
            </a:r>
          </a:p>
        </p:txBody>
      </p:sp>
      <p:sp>
        <p:nvSpPr>
          <p:cNvPr id="4" name="Slide Number Placeholder 3"/>
          <p:cNvSpPr>
            <a:spLocks noGrp="1"/>
          </p:cNvSpPr>
          <p:nvPr>
            <p:ph type="sldNum" idx="5" sz="quarter"/>
          </p:nvPr>
        </p:nvSpPr>
        <p:spPr/>
      </p:sp>
    </p:spTree>
  </p:cSld>
  <p:clrMapOvr>
    <a:masterClrMapping/>
  </p:clrMapOvr>
</p:notes>
</file>

<file path=ppt/notesSlides/notesSlide14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9 (birinci ders saatinin sonu).</a:t>
            </a:r>
          </a:p>
          <a:p/>
          <a:p>
            <a:r>
              <a:t>SÜRE: Aşama 4 dk: soru 1 dk, cevap ve tartışma 2 dk, geçiş 1 dk.</a:t>
            </a:r>
          </a:p>
          <a:p/>
          <a:p>
            <a:r>
              <a:t>NASIL: Parmakla cevap (1 = A … 5 = E). Cevabı ilk dört gösteriden bir örnekle bağlayın.</a:t>
            </a:r>
          </a:p>
          <a:p/>
          <a:p>
            <a:r>
              <a:t>KAYNAK: Kitap s. 187.</a:t>
            </a:r>
          </a:p>
        </p:txBody>
      </p:sp>
      <p:sp>
        <p:nvSpPr>
          <p:cNvPr id="4" name="Slide Number Placeholder 3"/>
          <p:cNvSpPr>
            <a:spLocks noGrp="1"/>
          </p:cNvSpPr>
          <p:nvPr>
            <p:ph type="sldNum" idx="5" sz="quarter"/>
          </p:nvPr>
        </p:nvSpPr>
        <p:spPr/>
      </p:sp>
    </p:spTree>
  </p:cSld>
  <p:clrMapOvr>
    <a:masterClrMapping/>
  </p:clrMapOvr>
</p:notes>
</file>

<file path=ppt/notesSlides/notesSlide14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187: temel belirleyici etken mekânın özellikleridir; başlıcaları mekânın coğrafi özellikleri, yerleşmenin mimari durumu ve binaların yapısıdır.</a:t>
            </a:r>
          </a:p>
        </p:txBody>
      </p:sp>
      <p:sp>
        <p:nvSpPr>
          <p:cNvPr id="4" name="Slide Number Placeholder 3"/>
          <p:cNvSpPr>
            <a:spLocks noGrp="1"/>
          </p:cNvSpPr>
          <p:nvPr>
            <p:ph type="sldNum" idx="5" sz="quarter"/>
          </p:nvPr>
        </p:nvSpPr>
        <p:spPr/>
      </p:sp>
    </p:spTree>
  </p:cSld>
  <p:clrMapOvr>
    <a:masterClrMapping/>
  </p:clrMapOvr>
</p:notes>
</file>

<file path=ppt/notesSlides/notesSlide14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Kalan dört gösteri ve akran gözlemi.</a:t>
            </a:r>
          </a:p>
          <a:p/>
          <a:p>
            <a:r>
              <a:t>SÜRE: Aşama 12 dk: dört gösteri × yaklaşık 3 dk.</a:t>
            </a:r>
          </a:p>
          <a:p/>
          <a:p>
            <a:r>
              <a:t>NASIL: Birinci yarıdaki düzen sürer. Son gösteriden sonra gözlem notlarını sözcüler bir cümleyle okur.</a:t>
            </a:r>
          </a:p>
          <a:p/>
          <a:p>
            <a:r>
              <a:t>KAYNAK: Kitap s. 188, 2. adım.</a:t>
            </a:r>
          </a:p>
        </p:txBody>
      </p:sp>
      <p:sp>
        <p:nvSpPr>
          <p:cNvPr id="4" name="Slide Number Placeholder 3"/>
          <p:cNvSpPr>
            <a:spLocks noGrp="1"/>
          </p:cNvSpPr>
          <p:nvPr>
            <p:ph type="sldNum" idx="5" sz="quarter"/>
          </p:nvPr>
        </p:nvSpPr>
        <p:spPr/>
      </p:sp>
    </p:spTree>
  </p:cSld>
  <p:clrMapOvr>
    <a:masterClrMapping/>
  </p:clrMapOvr>
</p:notes>
</file>

<file path=ppt/notesSlides/notesSlide14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Akran değerlendirmesi: ölçüte dayalı, saygılı dönüt (SDB2.1).</a:t>
            </a:r>
          </a:p>
          <a:p/>
          <a:p>
            <a:r>
              <a:t>NASIL: Gruplar 2 dakikada yazar; iki sözcü okur.</a:t>
            </a:r>
          </a:p>
          <a:p/>
          <a:p>
            <a:r>
              <a:t>KAYNAK: Kitap s. 188.</a:t>
            </a:r>
          </a:p>
        </p:txBody>
      </p:sp>
      <p:sp>
        <p:nvSpPr>
          <p:cNvPr id="4" name="Slide Number Placeholder 3"/>
          <p:cNvSpPr>
            <a:spLocks noGrp="1"/>
          </p:cNvSpPr>
          <p:nvPr>
            <p:ph type="sldNum" idx="5" sz="quarter"/>
          </p:nvPr>
        </p:nvSpPr>
        <p:spPr/>
      </p:sp>
    </p:spTree>
  </p:cSld>
  <p:clrMapOvr>
    <a:masterClrMapping/>
  </p:clrMapOvr>
</p:notes>
</file>

<file path=ppt/notesSlides/notesSlide14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gözlem notu.</a:t>
            </a:r>
          </a:p>
          <a:p/>
          <a:p>
            <a:r>
              <a:t>BEKLENEN CEVAP: Örnek, bir sınıfta görülebilecek bir gösteriyi tarif eder; gerçek gösterilerin notları farklı olur. Ölçüt: bir güçlü yön + bir uygulanabilir öneri, ikisi de dört ölçütten birine dayanır.</a:t>
            </a:r>
          </a:p>
          <a:p/>
          <a:p>
            <a:r>
              <a:t>KAYNAK: Kitap s. 188.</a:t>
            </a:r>
          </a:p>
        </p:txBody>
      </p:sp>
      <p:sp>
        <p:nvSpPr>
          <p:cNvPr id="4" name="Slide Number Placeholder 3"/>
          <p:cNvSpPr>
            <a:spLocks noGrp="1"/>
          </p:cNvSpPr>
          <p:nvPr>
            <p:ph type="sldNum" idx="5" sz="quarter"/>
          </p:nvPr>
        </p:nvSpPr>
        <p:spPr/>
      </p:sp>
    </p:spTree>
  </p:cSld>
  <p:clrMapOvr>
    <a:masterClrMapping/>
  </p:clrMapOvr>
</p:notes>
</file>

<file path=ppt/notesSlides/notesSlide14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bileşenleri d-e: uygulamalar arasından seçim yapmak ve sonucu üzerinde yansıtma.</a:t>
            </a:r>
          </a:p>
          <a:p/>
          <a:p>
            <a:r>
              <a:t>SÜRE: Aşama 6 dk: gerekçeli öneri 2 dk, oylama 1 dk, yansıtma 3 dk.</a:t>
            </a:r>
          </a:p>
          <a:p/>
          <a:p>
            <a:r>
              <a:t>NASIL: Her sözcü grubunun önerisini bir gerekçeyle söyler; sınıf el kaldırarak seçer. Seçilen uygulama 4. adımın ve çalışma yaprağının konusu olur.</a:t>
            </a:r>
          </a:p>
          <a:p/>
          <a:p>
            <a:r>
              <a:t>KAYNAK: Kitap s. 188, 3. adım; program COĞ.10.6.3 d-e.</a:t>
            </a:r>
          </a:p>
        </p:txBody>
      </p:sp>
      <p:sp>
        <p:nvSpPr>
          <p:cNvPr id="4" name="Slide Number Placeholder 3"/>
          <p:cNvSpPr>
            <a:spLocks noGrp="1"/>
          </p:cNvSpPr>
          <p:nvPr>
            <p:ph type="sldNum" idx="5" sz="quarter"/>
          </p:nvPr>
        </p:nvSpPr>
        <p:spPr/>
      </p:sp>
    </p:spTree>
  </p:cSld>
  <p:clrMapOvr>
    <a:masterClrMapping/>
  </p:clrMapOvr>
</p:notes>
</file>

<file path=ppt/notesSlides/notesSlide14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seçim ve yansıtma.</a:t>
            </a:r>
          </a:p>
          <a:p/>
          <a:p>
            <a:r>
              <a:t>BEKLENEN CEVAP: Sınıf başka bir uygulamayı seçebilir; ölçüt, seçimin mekânın özelliğine ve gösterilerden çıkan bir gözleme dayanmasıdır. Afetten sonra ilk yardımın önemi Trafik ve İlkyardım Haftası'yla (belirli gün ve haftalar, bu hafta) bağlanabilir.</a:t>
            </a:r>
          </a:p>
          <a:p/>
          <a:p>
            <a:r>
              <a:t>KAYNAK: Kitap s. 186-188.</a:t>
            </a:r>
          </a:p>
        </p:txBody>
      </p:sp>
      <p:sp>
        <p:nvSpPr>
          <p:cNvPr id="4" name="Slide Number Placeholder 3"/>
          <p:cNvSpPr>
            <a:spLocks noGrp="1"/>
          </p:cNvSpPr>
          <p:nvPr>
            <p:ph type="sldNum" idx="5" sz="quarter"/>
          </p:nvPr>
        </p:nvSpPr>
        <p:spPr/>
      </p:sp>
    </p:spTree>
  </p:cSld>
  <p:clrMapOvr>
    <a:masterClrMapping/>
  </p:clrMapOvr>
</p:notes>
</file>

<file path=ppt/notesSlides/notesSlide15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öğrenme kanıtı: kontrol listesi. Seçilen uygulamaya göre okulun hazırlığını değerlendirmek.</a:t>
            </a:r>
          </a:p>
          <a:p/>
          <a:p>
            <a:r>
              <a:t>SÜRE: Aşama 7 dk: bireysel işaretleme 3 dk, kanıt paylaşımı 4 dk.</a:t>
            </a:r>
          </a:p>
          <a:p/>
          <a:p>
            <a:r>
              <a:t>NASIL: Öğrenci yalnız GÖZLEDİĞİNE ve YAŞADIĞINA göre işaretler. Bilmediği maddeyi işaretlemez, yanına 'soru' yazar. Öğretmen okulun afet planı, tatbikat takvimi ya da görev dağılımı hakkında sınıfta bilgi uydurmaz; sınıfın soruları okul yönetimine ya da okulun İSG ekibine iletilir.</a:t>
            </a:r>
          </a:p>
          <a:p/>
          <a:p>
            <a:r>
              <a:t>KAYNAK: Kitap s. 188, 4. adım ve kontrol listesi.</a:t>
            </a:r>
          </a:p>
        </p:txBody>
      </p:sp>
      <p:sp>
        <p:nvSpPr>
          <p:cNvPr id="4" name="Slide Number Placeholder 3"/>
          <p:cNvSpPr>
            <a:spLocks noGrp="1"/>
          </p:cNvSpPr>
          <p:nvPr>
            <p:ph type="sldNum" idx="5" sz="quarter"/>
          </p:nvPr>
        </p:nvSpPr>
        <p:spPr/>
      </p:sp>
    </p:spTree>
  </p:cSld>
  <p:clrMapOvr>
    <a:masterClrMapping/>
  </p:clrMapOvr>
</p:notes>
</file>

<file path=ppt/notesSlides/notesSlide15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Kanıta dayalı değerlendirme (E3.4 gerçeği arama, D6 dürüstlük).</a:t>
            </a:r>
          </a:p>
          <a:p/>
          <a:p>
            <a:r>
              <a:t>NASIL: İki öğrencinin işaretini ve kanıtını dinleyin.</a:t>
            </a:r>
          </a:p>
          <a:p/>
          <a:p>
            <a:r>
              <a:t>KAYNAK: Kitap s. 188.</a:t>
            </a:r>
          </a:p>
        </p:txBody>
      </p:sp>
      <p:sp>
        <p:nvSpPr>
          <p:cNvPr id="4" name="Slide Number Placeholder 3"/>
          <p:cNvSpPr>
            <a:spLocks noGrp="1"/>
          </p:cNvSpPr>
          <p:nvPr>
            <p:ph type="sldNum" idx="5" sz="quarter"/>
          </p:nvPr>
        </p:nvSpPr>
        <p:spPr/>
      </p:sp>
    </p:spTree>
  </p:cSld>
  <p:clrMapOvr>
    <a:masterClrMapping/>
  </p:clrMapOvr>
</p:notes>
</file>

<file path=ppt/notesSlides/notesSlide15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doldurma yolu.</a:t>
            </a:r>
          </a:p>
          <a:p/>
          <a:p>
            <a:r>
              <a:t>BEKLENEN CEVAP: Örnek cevap okul hakkında bilgi vermez; yalnız doldurma yolunu gösterir. Sınıfın soru listesini öğretmen toplar ve okul yönetimine iletir.</a:t>
            </a:r>
          </a:p>
          <a:p/>
          <a:p>
            <a:r>
              <a:t>KAYNAK: Kitap s. 188.</a:t>
            </a:r>
          </a:p>
        </p:txBody>
      </p:sp>
      <p:sp>
        <p:nvSpPr>
          <p:cNvPr id="4" name="Slide Number Placeholder 3"/>
          <p:cNvSpPr>
            <a:spLocks noGrp="1"/>
          </p:cNvSpPr>
          <p:nvPr>
            <p:ph type="sldNum" idx="5" sz="quarter"/>
          </p:nvPr>
        </p:nvSpPr>
        <p:spPr/>
      </p:sp>
    </p:spTree>
  </p:cSld>
  <p:clrMapOvr>
    <a:masterClrMapping/>
  </p:clrMapOvr>
</p:notes>
</file>

<file path=ppt/notesSlides/notesSlide15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öğrenme kanıtı: çalışma yaprağı (COĞ.10.6.3 ç).</a:t>
            </a:r>
          </a:p>
          <a:p/>
          <a:p>
            <a:r>
              <a:t>SÜRE: Aşama 7 dk: yönerge 1 dk, bireysel yazma 4 dk, örnek metin 2 dk.</a:t>
            </a:r>
          </a:p>
          <a:p/>
          <a:p>
            <a:r>
              <a:t>NASIL: Metin kitabın s. 189'daki satırlara ya da çalışma kâğıdının 11. maddesine yazılır. İki kavram de geçmeli; metin okulun hazır olması için 'yapılması gerekenleri' söylemeli.</a:t>
            </a:r>
          </a:p>
          <a:p/>
          <a:p>
            <a:r>
              <a:t>KAYNAK: Kitap s. 188 ('Değerlendirme'), s. 189, s. 180.</a:t>
            </a:r>
          </a:p>
          <a:p/>
          <a:p>
            <a:r>
              <a:t>NOT: Kitap 'afete dirençli toplum' kavramını tanımlamaz; metinde kavram kullanılarak işlenir. Afete dirençli yaşam alanının tanımı ve özellikleri s. 180'dedir (27. hafta).</a:t>
            </a:r>
          </a:p>
        </p:txBody>
      </p:sp>
      <p:sp>
        <p:nvSpPr>
          <p:cNvPr id="4" name="Slide Number Placeholder 3"/>
          <p:cNvSpPr>
            <a:spLocks noGrp="1"/>
          </p:cNvSpPr>
          <p:nvPr>
            <p:ph type="sldNum" idx="5" sz="quarter"/>
          </p:nvPr>
        </p:nvSpPr>
        <p:spPr/>
      </p:sp>
    </p:spTree>
  </p:cSld>
  <p:clrMapOvr>
    <a:masterClrMapping/>
  </p:clrMapOvr>
</p:notes>
</file>

<file path=ppt/notesSlides/notesSlide15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Çalışma yaprağının beklentisini göstermek.</a:t>
            </a:r>
          </a:p>
          <a:p/>
          <a:p>
            <a:r>
              <a:t>NASIL: Önce öğrenciler yazar; örnek metin yazma süresinin sonunda gösterilir.</a:t>
            </a:r>
          </a:p>
          <a:p/>
          <a:p>
            <a:r>
              <a:t>KAYNAK: Kitap s. 189.</a:t>
            </a:r>
          </a:p>
        </p:txBody>
      </p:sp>
      <p:sp>
        <p:nvSpPr>
          <p:cNvPr id="4" name="Slide Number Placeholder 3"/>
          <p:cNvSpPr>
            <a:spLocks noGrp="1"/>
          </p:cNvSpPr>
          <p:nvPr>
            <p:ph type="sldNum" idx="5" sz="quarter"/>
          </p:nvPr>
        </p:nvSpPr>
        <p:spPr/>
      </p:sp>
    </p:spTree>
  </p:cSld>
  <p:clrMapOvr>
    <a:masterClrMapping/>
  </p:clrMapOvr>
</p:notes>
</file>

<file path=ppt/notesSlides/notesSlide15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metin ve değerlendirme ölçütü.</a:t>
            </a:r>
          </a:p>
          <a:p/>
          <a:p>
            <a:r>
              <a:t>BEKLENEN CEVAP: Ölçüt: iki kavram doğru kullanılmış · en az üç 'yapılması gereken' (s. 186-188'den) · okul hakkında kanıtsız yargı yok. Örnek metin okulun mevcut durumu hakkında bilgi vermez; 'olmalı, gerekir' diye yazılmıştır.</a:t>
            </a:r>
          </a:p>
          <a:p/>
          <a:p>
            <a:r>
              <a:t>KAYNAK: Kitap s. 186-189.</a:t>
            </a:r>
          </a:p>
        </p:txBody>
      </p:sp>
      <p:sp>
        <p:nvSpPr>
          <p:cNvPr id="4" name="Slide Number Placeholder 3"/>
          <p:cNvSpPr>
            <a:spLocks noGrp="1"/>
          </p:cNvSpPr>
          <p:nvPr>
            <p:ph type="sldNum" idx="5" sz="quarter"/>
          </p:nvPr>
        </p:nvSpPr>
        <p:spPr/>
      </p:sp>
    </p:spTree>
  </p:cSld>
  <p:clrMapOvr>
    <a:masterClrMapping/>
  </p:clrMapOvr>
</p:notes>
</file>

<file path=ppt/notesSlides/notesSlide15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ve kitabın performans görevini duyurmak; ders öncesi hazırlığı başlatmak (SDB1.2 öz düzenleme).</a:t>
            </a:r>
          </a:p>
          <a:p/>
          <a:p>
            <a:r>
              <a:t>SÜRE: Aşama 5 dk: görev ve hazırlık 2 dk, adımlar 1 dk, puanlama anahtarı 2 dk.</a:t>
            </a:r>
          </a:p>
          <a:p/>
          <a:p>
            <a:r>
              <a:t>NASIL: Görev bireyseldir. Hazırlık (s. 193, 1-4) 31. haftadaki derse kadar yapılır. Bilgi okul kütüphanesinden, EBA'dan ya da evde bilgisayarla toplanabilir; sınıfta telefon kullanılmaz; çıktı ve satın alma istenmez. Kitapta başlangıç olabilecek örnekler: deprem ve tsunami için Japonya ve Türkiye (s. 181-183, 185), su baskını için Hindistan (FLEWS, s. 185). Ülke uygulamaları öğrencinin kaynaklarından gelir; öğretmen sınıfta ek ülke bilgisi vermez.</a:t>
            </a:r>
          </a:p>
          <a:p/>
          <a:p>
            <a:r>
              <a:t>KAYNAK: Kitap s. 193; program COĞ.10.6.4 (performans görevi).</a:t>
            </a:r>
          </a:p>
          <a:p/>
          <a:p>
            <a:r>
              <a:t>NOT: Değerlendirme: P2 beceri görevi (zümre kararı; zümre isterse P1). Sunum 31. haftada; 38 sunum 80 dakikaya sığmayacağından grup içinde sunulur, her gruptan bir sunum tüm sınıfa.</a:t>
            </a:r>
          </a:p>
        </p:txBody>
      </p:sp>
      <p:sp>
        <p:nvSpPr>
          <p:cNvPr id="4" name="Slide Number Placeholder 3"/>
          <p:cNvSpPr>
            <a:spLocks noGrp="1"/>
          </p:cNvSpPr>
          <p:nvPr>
            <p:ph type="sldNum" idx="5" sz="quarter"/>
          </p:nvPr>
        </p:nvSpPr>
        <p:spPr/>
      </p:sp>
    </p:spTree>
  </p:cSld>
  <p:clrMapOvr>
    <a:masterClrMapping/>
  </p:clrMapOvr>
</p:notes>
</file>

<file path=ppt/notesSlides/notesSlide15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analitik dereceli puanlama anahtarını önceden göstermek.</a:t>
            </a:r>
          </a:p>
          <a:p/>
          <a:p>
            <a:r>
              <a:t>NASIL: Beş ölçüt eşit ağırlıktadır; düzey ifadeleri 'çok az', 'kısmen', 'yeterli/kabul edilebilir', 'oldukça iyi' diye ilerler — ör. Çok İyi (sunum yapma): çalışmanın tamamı yalın ve düzgün bir anlatımla oldukça başarılı sunulmuştur. Öz değerlendirme formu (s. 195) 31. haftada doldurulur.</a:t>
            </a:r>
          </a:p>
          <a:p/>
          <a:p>
            <a:r>
              <a:t>KAYNAK: Kitap s. 193-194 (puanlar sayfa görüntüsünden doğrulandı, 17.10.2026). Karekod anahtarın içerik formudur; EBA girişi ister — basılı anahtar esastır: Analitik Dereceli Puanlama Anahtarı (İçerik Formu) (s. 193): https://ders.eba.gov.tr/ders//redirectContent.jsp?resourceId=f71b7e42048164a461f547d66ec70876&amp;resourceType=1&amp;resourceLocation=2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5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Hazırlığın 2-3. maddelerini sınıfta başlatmak.</a:t>
            </a:r>
          </a:p>
          <a:p/>
          <a:p>
            <a:r>
              <a:t>NASIL: İki-üç öğrenciden seçim alın; aynı afet türünü seçen öğrenciler 31. haftada aynı gruba düşmek zorunda değildir.</a:t>
            </a:r>
          </a:p>
          <a:p/>
          <a:p>
            <a:r>
              <a:t>KAYNAK: Kitap s. 193.</a:t>
            </a:r>
          </a:p>
        </p:txBody>
      </p:sp>
      <p:sp>
        <p:nvSpPr>
          <p:cNvPr id="4" name="Slide Number Placeholder 3"/>
          <p:cNvSpPr>
            <a:spLocks noGrp="1"/>
          </p:cNvSpPr>
          <p:nvPr>
            <p:ph type="sldNum" idx="5" sz="quarter"/>
          </p:nvPr>
        </p:nvSpPr>
        <p:spPr/>
      </p:sp>
    </p:spTree>
  </p:cSld>
  <p:clrMapOvr>
    <a:masterClrMapping/>
  </p:clrMapOvr>
</p:notes>
</file>

<file path=ppt/notesSlides/notesSlide15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seçimler.</a:t>
            </a:r>
          </a:p>
          <a:p/>
          <a:p>
            <a:r>
              <a:t>BEKLENEN CEVAP: Örnekler kitabın kendi sayfalarına dayanır; sunumda ülke uygulaması bilgisi uydurulmaz, öğrenci kaynağını tablosunda gösterir.</a:t>
            </a:r>
          </a:p>
          <a:p/>
          <a:p>
            <a:r>
              <a:t>KAYNAK: Kitap s. 182-185, 193.</a:t>
            </a:r>
          </a:p>
        </p:txBody>
      </p:sp>
      <p:sp>
        <p:nvSpPr>
          <p:cNvPr id="4" name="Slide Number Placeholder 3"/>
          <p:cNvSpPr>
            <a:spLocks noGrp="1"/>
          </p:cNvSpPr>
          <p:nvPr>
            <p:ph type="sldNum" idx="5" sz="quarter"/>
          </p:nvPr>
        </p:nvSpPr>
        <p:spPr/>
      </p:sp>
    </p:spTree>
  </p:cSld>
  <p:clrMapOvr>
    <a:masterClrMapping/>
  </p:clrMapOvr>
</p:notes>
</file>

<file path=ppt/notesSlides/notesSlide16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Aşama 3 dk: kart 2 dk, ev 1 dk.</a:t>
            </a:r>
          </a:p>
          <a:p/>
          <a:p>
            <a:r>
              <a:t>BEKLENEN CEVAP: 1) Gösterilerden bir örnek + mekânın özelliğine dayalı gerekçe (s. 187). 2) Sınıfın seçimi + gerekçe (ör. eşya sabitleme her mekânda uygulanabilir, basittir, büyük kaybı önler). 3) Okul yönetimine (okulun İSG ekibine).</a:t>
            </a:r>
          </a:p>
          <a:p/>
          <a:p>
            <a:r>
              <a:t>KAYNAK: Kitap s. 187-188.</a:t>
            </a:r>
          </a:p>
        </p:txBody>
      </p:sp>
      <p:sp>
        <p:nvSpPr>
          <p:cNvPr id="4" name="Slide Number Placeholder 3"/>
          <p:cNvSpPr>
            <a:spLocks noGrp="1"/>
          </p:cNvSpPr>
          <p:nvPr>
            <p:ph type="sldNum" idx="5" sz="quarter"/>
          </p:nvPr>
        </p:nvSpPr>
        <p:spPr/>
      </p:sp>
    </p:spTree>
  </p:cSld>
  <p:clrMapOvr>
    <a:masterClrMapping/>
  </p:clrMapOvr>
</p:notes>
</file>

<file path=ppt/notesSlides/notesSlide16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 performans hazırlığı ve proje hatırlatması.</a:t>
            </a:r>
          </a:p>
          <a:p/>
          <a:p>
            <a:r>
              <a:t>NASIL: Performans hazırlığını 30. haftanın başında bir dakikayla yoklayın.</a:t>
            </a:r>
          </a:p>
          <a:p/>
          <a:p>
            <a:r>
              <a:t>KAYNAK: Ders planı, 29. hafta ev çalışması; zümre kararı.</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C25B1F"/>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29.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29</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Afetlerden Korunma Uygulamaları</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26-30 Nisan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COĞ.10.6.3</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Mekânın özelliklerine göre afetlerden korunma uygulamalarına karar verebilme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09283" indent="-309283">
              <a:spcBef>
                <a:spcPts val="0"/>
              </a:spcBef>
              <a:spcAft>
                <a:spcPts val="500"/>
              </a:spcAft>
            </a:pPr>
            <a:r>
              <a:rPr lang="tr-TR" sz="2000" b="1" i="0">
                <a:solidFill>
                  <a:srgbClr val="FCC021"/>
                </a:solidFill>
                <a:latin typeface="Calibri"/>
              </a:rPr>
              <a:t>c)  </a:t>
            </a:r>
            <a:r>
              <a:rPr lang="tr-TR" sz="2000" b="0" i="0">
                <a:solidFill>
                  <a:srgbClr val="FFFFFF"/>
                </a:solidFill>
                <a:latin typeface="Calibri"/>
              </a:rPr>
              <a:t>… alternatif seçenekler oluşturur.</a:t>
            </a:r>
          </a:p>
          <a:p>
            <a:pPr algn="l" marL="309283" indent="-309283">
              <a:spcBef>
                <a:spcPts val="0"/>
              </a:spcBef>
              <a:spcAft>
                <a:spcPts val="500"/>
              </a:spcAft>
            </a:pPr>
            <a:r>
              <a:rPr lang="tr-TR" sz="2000" b="1" i="0">
                <a:solidFill>
                  <a:srgbClr val="FCC021"/>
                </a:solidFill>
                <a:latin typeface="Calibri"/>
              </a:rPr>
              <a:t>ç)  </a:t>
            </a:r>
            <a:r>
              <a:rPr lang="tr-TR" sz="2000" b="0" i="0">
                <a:solidFill>
                  <a:srgbClr val="FFFFFF"/>
                </a:solidFill>
                <a:latin typeface="Calibri"/>
              </a:rPr>
              <a:t>… alternatif oluşturduğu seçenekler üzerinden çıkarım yapar.</a:t>
            </a:r>
          </a:p>
          <a:p>
            <a:pPr algn="l" marL="340187" indent="-340187">
              <a:spcBef>
                <a:spcPts val="0"/>
              </a:spcBef>
              <a:spcAft>
                <a:spcPts val="500"/>
              </a:spcAft>
            </a:pPr>
            <a:r>
              <a:rPr lang="tr-TR" sz="2000" b="1" i="0">
                <a:solidFill>
                  <a:srgbClr val="FCC021"/>
                </a:solidFill>
                <a:latin typeface="Calibri"/>
              </a:rPr>
              <a:t>d)  </a:t>
            </a:r>
            <a:r>
              <a:rPr lang="tr-TR" sz="2000" b="0" i="0">
                <a:solidFill>
                  <a:srgbClr val="FFFFFF"/>
                </a:solidFill>
                <a:latin typeface="Calibri"/>
              </a:rPr>
              <a:t>… uygulamaları arasından seçim yapar.</a:t>
            </a:r>
          </a:p>
          <a:p>
            <a:pPr algn="l" marL="331521" indent="-331521">
              <a:spcBef>
                <a:spcPts val="0"/>
              </a:spcBef>
              <a:spcAft>
                <a:spcPts val="0"/>
              </a:spcAft>
            </a:pPr>
            <a:r>
              <a:rPr lang="tr-TR" sz="2000" b="1" i="0">
                <a:solidFill>
                  <a:srgbClr val="FCC021"/>
                </a:solidFill>
                <a:latin typeface="Calibri"/>
              </a:rPr>
              <a:t>e)  </a:t>
            </a:r>
            <a:r>
              <a:rPr lang="tr-TR" sz="2000" b="0" i="0">
                <a:solidFill>
                  <a:srgbClr val="FFFFFF"/>
                </a:solidFill>
                <a:latin typeface="Calibri"/>
              </a:rPr>
              <a:t>… seçtiği afetlerden korunma uygulamalarının sonuçları üzerinde yansıtma yapar.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6. Ünite: Afetler ve Sürdürülebilir Çevre</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129 / 254</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29.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C25B1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Ne bulduk?</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1. adım · iki soru</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Sahne bizim</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2. adım · drama</a:t>
            </a:r>
          </a:p>
        </p:txBody>
      </p:sp>
      <p:sp>
        <p:nvSpPr>
          <p:cNvPr id="13" name="Oval 12"/>
          <p:cNvSpPr/>
          <p:nvPr/>
        </p:nvSpPr>
        <p:spPr>
          <a:xfrm>
            <a:off x="5711798" y="1828800"/>
            <a:ext cx="768096" cy="768096"/>
          </a:xfrm>
          <a:prstGeom prst="ellipse">
            <a:avLst/>
          </a:prstGeom>
          <a:solidFill>
            <a:srgbClr val="C25B1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En iyisi hangisi?</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3. adım · sınıf kararı</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Okulumuz hazır mı?</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4. adım · kontrol listesi</a:t>
            </a:r>
          </a:p>
        </p:txBody>
      </p:sp>
      <p:sp>
        <p:nvSpPr>
          <p:cNvPr id="19" name="Oval 18"/>
          <p:cNvSpPr/>
          <p:nvPr/>
        </p:nvSpPr>
        <p:spPr>
          <a:xfrm>
            <a:off x="10266606" y="1828800"/>
            <a:ext cx="768096" cy="768096"/>
          </a:xfrm>
          <a:prstGeom prst="ellipse">
            <a:avLst/>
          </a:prstGeom>
          <a:solidFill>
            <a:srgbClr val="C25B1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Yaz ve planla</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Çalışma yaprağı · performans</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130 / 254</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Hazırlık kontrolü ve hatırlatmalar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KONTROL</a:t>
            </a:r>
          </a:p>
        </p:txBody>
      </p:sp>
      <p:sp>
        <p:nvSpPr>
          <p:cNvPr id="6" name="Rounded Rectangle 5"/>
          <p:cNvSpPr/>
          <p:nvPr/>
        </p:nvSpPr>
        <p:spPr>
          <a:xfrm>
            <a:off x="502920" y="1261872"/>
            <a:ext cx="3594506"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C25B1F"/>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C25B1F"/>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Grup hazırlığı (s. 187)</a:t>
            </a:r>
          </a:p>
        </p:txBody>
      </p:sp>
      <p:sp>
        <p:nvSpPr>
          <p:cNvPr id="10" name="TextBox 9"/>
          <p:cNvSpPr txBox="1"/>
          <p:nvPr/>
        </p:nvSpPr>
        <p:spPr>
          <a:xfrm>
            <a:off x="612648" y="1865376"/>
            <a:ext cx="3375050" cy="4306824"/>
          </a:xfrm>
          <a:prstGeom prst="rect">
            <a:avLst/>
          </a:prstGeom>
          <a:noFill/>
        </p:spPr>
        <p:txBody>
          <a:bodyPr wrap="square" anchor="t" lIns="73152" rIns="73152" tIns="36576" bIns="36576">
            <a:noAutofit/>
          </a:bodyPr>
          <a:lstStyle/>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afet türü ve amaç cümlesi</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en az iki uygulama örneği</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bilgilerin kaynağı yazılı</a:t>
            </a:r>
          </a:p>
        </p:txBody>
      </p:sp>
      <p:sp>
        <p:nvSpPr>
          <p:cNvPr id="11" name="Rounded Rectangle 10"/>
          <p:cNvSpPr/>
          <p:nvPr/>
        </p:nvSpPr>
        <p:spPr>
          <a:xfrm>
            <a:off x="4298594" y="1261872"/>
            <a:ext cx="3594506"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4F4F4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Hazırlık eksikse</a:t>
            </a:r>
          </a:p>
        </p:txBody>
      </p:sp>
      <p:sp>
        <p:nvSpPr>
          <p:cNvPr id="15" name="TextBox 14"/>
          <p:cNvSpPr txBox="1"/>
          <p:nvPr/>
        </p:nvSpPr>
        <p:spPr>
          <a:xfrm>
            <a:off x="4408322" y="1865376"/>
            <a:ext cx="3375050" cy="4306824"/>
          </a:xfrm>
          <a:prstGeom prst="rect">
            <a:avLst/>
          </a:prstGeom>
          <a:noFill/>
        </p:spPr>
        <p:txBody>
          <a:bodyPr wrap="square" anchor="t" lIns="73152" rIns="73152" tIns="36576" bIns="36576">
            <a:noAutofit/>
          </a:bodyPr>
          <a:lstStyle/>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kitabın s. 185-187 örnekleri: erken uyarı, sağlam zemin, güçlendirme, kentsel dönüşüm, eşya sabitleme</a:t>
            </a:r>
          </a:p>
        </p:txBody>
      </p:sp>
      <p:sp>
        <p:nvSpPr>
          <p:cNvPr id="16" name="Rounded Rectangle 15"/>
          <p:cNvSpPr/>
          <p:nvPr/>
        </p:nvSpPr>
        <p:spPr>
          <a:xfrm>
            <a:off x="8094268" y="1261872"/>
            <a:ext cx="3594506"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2C5F9E"/>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2C5F9E"/>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Proje ödevi</a:t>
            </a:r>
          </a:p>
        </p:txBody>
      </p:sp>
      <p:sp>
        <p:nvSpPr>
          <p:cNvPr id="20" name="TextBox 19"/>
          <p:cNvSpPr txBox="1"/>
          <p:nvPr/>
        </p:nvSpPr>
        <p:spPr>
          <a:xfrm>
            <a:off x="8203996" y="1865376"/>
            <a:ext cx="3375050" cy="4306824"/>
          </a:xfrm>
          <a:prstGeom prst="rect">
            <a:avLst/>
          </a:prstGeom>
          <a:noFill/>
        </p:spPr>
        <p:txBody>
          <a:bodyPr wrap="square" anchor="t" lIns="73152" rIns="73152" tIns="36576" bIns="36576">
            <a:noAutofit/>
          </a:bodyPr>
          <a:lstStyle/>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teslim: nisan son haftası (bu hafta)</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131 / 254</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Afetlerden Korunma Uygulamaları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GRUP · 40+40</a:t>
            </a:r>
          </a:p>
        </p:txBody>
      </p:sp>
      <p:sp>
        <p:nvSpPr>
          <p:cNvPr id="6" name="Rounded Rectangle 5"/>
          <p:cNvSpPr/>
          <p:nvPr/>
        </p:nvSpPr>
        <p:spPr>
          <a:xfrm>
            <a:off x="502920" y="1216152"/>
            <a:ext cx="11185855" cy="960120"/>
          </a:xfrm>
          <a:prstGeom prst="roundRect">
            <a:avLst>
              <a:gd name="adj" fmla="val 8000"/>
            </a:avLst>
          </a:prstGeom>
          <a:solidFill>
            <a:srgbClr val="FFF3D1"/>
          </a:solidFill>
          <a:ln>
            <a:noFill/>
          </a:ln>
          <a:effectLst/>
        </p:spPr>
        <p:txBody>
          <a:bodyPr rtlCol="0" anchor="ctr"/>
          <a:lstStyle/>
          <a:p/>
        </p:txBody>
      </p:sp>
      <p:sp>
        <p:nvSpPr>
          <p:cNvPr id="7" name="TextBox 6"/>
          <p:cNvSpPr txBox="1"/>
          <p:nvPr/>
        </p:nvSpPr>
        <p:spPr>
          <a:xfrm>
            <a:off x="640080" y="1271016"/>
            <a:ext cx="1143000" cy="452628"/>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Amaç</a:t>
            </a:r>
          </a:p>
        </p:txBody>
      </p:sp>
      <p:sp>
        <p:nvSpPr>
          <p:cNvPr id="8" name="TextBox 7"/>
          <p:cNvSpPr txBox="1"/>
          <p:nvPr/>
        </p:nvSpPr>
        <p:spPr>
          <a:xfrm>
            <a:off x="1783080" y="1271016"/>
            <a:ext cx="9722815" cy="452628"/>
          </a:xfrm>
          <a:prstGeom prst="rect">
            <a:avLst/>
          </a:prstGeom>
          <a:noFill/>
        </p:spPr>
        <p:txBody>
          <a:bodyPr wrap="square" anchor="ctr" lIns="73152" rIns="73152" tIns="36576" bIns="36576">
            <a:noAutofit/>
          </a:bodyPr>
          <a:lstStyle/>
          <a:p>
            <a:pPr algn="l">
              <a:spcBef>
                <a:spcPts val="0"/>
              </a:spcBef>
              <a:spcAft>
                <a:spcPts val="0"/>
              </a:spcAft>
            </a:pPr>
            <a:r>
              <a:rPr lang="tr-TR" sz="1800" b="0" i="1">
                <a:solidFill>
                  <a:srgbClr val="262626"/>
                </a:solidFill>
                <a:latin typeface="Calibri"/>
              </a:rPr>
              <a:t>Mekânın özelliklerine göre afetlerden korunma uygulamalarına karar verebilme</a:t>
            </a:r>
          </a:p>
        </p:txBody>
      </p:sp>
      <p:sp>
        <p:nvSpPr>
          <p:cNvPr id="9" name="TextBox 8"/>
          <p:cNvSpPr txBox="1"/>
          <p:nvPr/>
        </p:nvSpPr>
        <p:spPr>
          <a:xfrm>
            <a:off x="640080" y="1696212"/>
            <a:ext cx="1143000" cy="425196"/>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Beceri</a:t>
            </a:r>
          </a:p>
        </p:txBody>
      </p:sp>
      <p:sp>
        <p:nvSpPr>
          <p:cNvPr id="10" name="TextBox 9"/>
          <p:cNvSpPr txBox="1"/>
          <p:nvPr/>
        </p:nvSpPr>
        <p:spPr>
          <a:xfrm>
            <a:off x="1783080" y="1696212"/>
            <a:ext cx="9722815" cy="425196"/>
          </a:xfrm>
          <a:prstGeom prst="rect">
            <a:avLst/>
          </a:prstGeom>
          <a:noFill/>
        </p:spPr>
        <p:txBody>
          <a:bodyPr wrap="square" anchor="ctr" lIns="73152" rIns="73152" tIns="36576" bIns="36576">
            <a:noAutofit/>
          </a:bodyPr>
          <a:lstStyle/>
          <a:p>
            <a:pPr algn="l">
              <a:spcBef>
                <a:spcPts val="0"/>
              </a:spcBef>
              <a:spcAft>
                <a:spcPts val="0"/>
              </a:spcAft>
            </a:pPr>
            <a:r>
              <a:rPr lang="tr-TR" sz="1600" b="0" i="1">
                <a:solidFill>
                  <a:srgbClr val="262626"/>
                </a:solidFill>
                <a:latin typeface="Calibri"/>
              </a:rPr>
              <a:t>Program: drama yoluyla gösterme (BEOSAB3) · sorumlu karar verme (SDB3.3) · dürüstlük ve sabır (D6.1, D12.1)</a:t>
            </a:r>
          </a:p>
        </p:txBody>
      </p:sp>
      <p:sp>
        <p:nvSpPr>
          <p:cNvPr id="11" name="Rounded Rectangle 10"/>
          <p:cNvSpPr/>
          <p:nvPr/>
        </p:nvSpPr>
        <p:spPr>
          <a:xfrm>
            <a:off x="502920" y="2313432"/>
            <a:ext cx="11185855" cy="886968"/>
          </a:xfrm>
          <a:prstGeom prst="roundRect">
            <a:avLst>
              <a:gd name="adj" fmla="val 8000"/>
            </a:avLst>
          </a:prstGeom>
          <a:solidFill>
            <a:srgbClr val="F0F0F0"/>
          </a:solidFill>
          <a:ln>
            <a:noFill/>
          </a:ln>
          <a:effectLst/>
        </p:spPr>
        <p:txBody>
          <a:bodyPr rtlCol="0" anchor="ctr"/>
          <a:lstStyle/>
          <a:p/>
        </p:txBody>
      </p:sp>
      <p:sp>
        <p:nvSpPr>
          <p:cNvPr id="12" name="Rounded Rectangle 11"/>
          <p:cNvSpPr/>
          <p:nvPr/>
        </p:nvSpPr>
        <p:spPr>
          <a:xfrm>
            <a:off x="502920" y="2313432"/>
            <a:ext cx="1600200" cy="886968"/>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Adım</a:t>
            </a:r>
          </a:p>
        </p:txBody>
      </p:sp>
      <p:sp>
        <p:nvSpPr>
          <p:cNvPr id="13" name="TextBox 12"/>
          <p:cNvSpPr txBox="1"/>
          <p:nvPr/>
        </p:nvSpPr>
        <p:spPr>
          <a:xfrm>
            <a:off x="2240280" y="2313432"/>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Topladığınız uygulama örnekleriyle iki soruyu grupça cevaplayın.</a:t>
            </a:r>
          </a:p>
        </p:txBody>
      </p:sp>
      <p:sp>
        <p:nvSpPr>
          <p:cNvPr id="14" name="Rounded Rectangle 13"/>
          <p:cNvSpPr/>
          <p:nvPr/>
        </p:nvSpPr>
        <p:spPr>
          <a:xfrm>
            <a:off x="10545775" y="2482596"/>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8 dk</a:t>
            </a:r>
          </a:p>
        </p:txBody>
      </p:sp>
      <p:sp>
        <p:nvSpPr>
          <p:cNvPr id="15" name="Rounded Rectangle 14"/>
          <p:cNvSpPr/>
          <p:nvPr/>
        </p:nvSpPr>
        <p:spPr>
          <a:xfrm>
            <a:off x="502920" y="3328416"/>
            <a:ext cx="11185855" cy="886968"/>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3328416"/>
            <a:ext cx="1600200" cy="886968"/>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Adım</a:t>
            </a:r>
          </a:p>
        </p:txBody>
      </p:sp>
      <p:sp>
        <p:nvSpPr>
          <p:cNvPr id="17" name="TextBox 16"/>
          <p:cNvSpPr txBox="1"/>
          <p:nvPr/>
        </p:nvSpPr>
        <p:spPr>
          <a:xfrm>
            <a:off x="2240280" y="3328416"/>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Drama: farklı mekânlarda afete yakalanma — planla ve sergile.</a:t>
            </a:r>
          </a:p>
        </p:txBody>
      </p:sp>
      <p:sp>
        <p:nvSpPr>
          <p:cNvPr id="18" name="Rounded Rectangle 17"/>
          <p:cNvSpPr/>
          <p:nvPr/>
        </p:nvSpPr>
        <p:spPr>
          <a:xfrm>
            <a:off x="10545775" y="3497580"/>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35 dk</a:t>
            </a:r>
          </a:p>
        </p:txBody>
      </p:sp>
      <p:sp>
        <p:nvSpPr>
          <p:cNvPr id="19" name="Rounded Rectangle 18"/>
          <p:cNvSpPr/>
          <p:nvPr/>
        </p:nvSpPr>
        <p:spPr>
          <a:xfrm>
            <a:off x="502920" y="4343400"/>
            <a:ext cx="11185855" cy="886968"/>
          </a:xfrm>
          <a:prstGeom prst="roundRect">
            <a:avLst>
              <a:gd name="adj" fmla="val 8000"/>
            </a:avLst>
          </a:prstGeom>
          <a:solidFill>
            <a:srgbClr val="F0F0F0"/>
          </a:solidFill>
          <a:ln>
            <a:noFill/>
          </a:ln>
          <a:effectLst/>
        </p:spPr>
        <p:txBody>
          <a:bodyPr rtlCol="0" anchor="ctr"/>
          <a:lstStyle/>
          <a:p/>
        </p:txBody>
      </p:sp>
      <p:sp>
        <p:nvSpPr>
          <p:cNvPr id="20" name="Rounded Rectangle 19"/>
          <p:cNvSpPr/>
          <p:nvPr/>
        </p:nvSpPr>
        <p:spPr>
          <a:xfrm>
            <a:off x="502920" y="4343400"/>
            <a:ext cx="1600200" cy="886968"/>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 Adım</a:t>
            </a:r>
          </a:p>
        </p:txBody>
      </p:sp>
      <p:sp>
        <p:nvSpPr>
          <p:cNvPr id="21" name="TextBox 20"/>
          <p:cNvSpPr txBox="1"/>
          <p:nvPr/>
        </p:nvSpPr>
        <p:spPr>
          <a:xfrm>
            <a:off x="2240280" y="4343400"/>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Sınıf olarak en iyi uygulama örneğini belirleyin.</a:t>
            </a:r>
          </a:p>
        </p:txBody>
      </p:sp>
      <p:sp>
        <p:nvSpPr>
          <p:cNvPr id="22" name="Rounded Rectangle 21"/>
          <p:cNvSpPr/>
          <p:nvPr/>
        </p:nvSpPr>
        <p:spPr>
          <a:xfrm>
            <a:off x="10545775" y="4512564"/>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6 dk</a:t>
            </a:r>
          </a:p>
        </p:txBody>
      </p:sp>
      <p:sp>
        <p:nvSpPr>
          <p:cNvPr id="23" name="Rounded Rectangle 22"/>
          <p:cNvSpPr/>
          <p:nvPr/>
        </p:nvSpPr>
        <p:spPr>
          <a:xfrm>
            <a:off x="502920" y="5358384"/>
            <a:ext cx="11185855" cy="886968"/>
          </a:xfrm>
          <a:prstGeom prst="roundRect">
            <a:avLst>
              <a:gd name="adj" fmla="val 8000"/>
            </a:avLst>
          </a:prstGeom>
          <a:solidFill>
            <a:srgbClr val="F0F0F0"/>
          </a:solidFill>
          <a:ln>
            <a:noFill/>
          </a:ln>
          <a:effectLst/>
        </p:spPr>
        <p:txBody>
          <a:bodyPr rtlCol="0" anchor="ctr"/>
          <a:lstStyle/>
          <a:p/>
        </p:txBody>
      </p:sp>
      <p:sp>
        <p:nvSpPr>
          <p:cNvPr id="24" name="Rounded Rectangle 23"/>
          <p:cNvSpPr/>
          <p:nvPr/>
        </p:nvSpPr>
        <p:spPr>
          <a:xfrm>
            <a:off x="502920" y="5358384"/>
            <a:ext cx="1600200" cy="886968"/>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 Adım</a:t>
            </a:r>
          </a:p>
        </p:txBody>
      </p:sp>
      <p:sp>
        <p:nvSpPr>
          <p:cNvPr id="25" name="TextBox 24"/>
          <p:cNvSpPr txBox="1"/>
          <p:nvPr/>
        </p:nvSpPr>
        <p:spPr>
          <a:xfrm>
            <a:off x="2240280" y="5358384"/>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Okulumuz bu afete hazır mı? Kontrol listesi.</a:t>
            </a:r>
          </a:p>
        </p:txBody>
      </p:sp>
      <p:sp>
        <p:nvSpPr>
          <p:cNvPr id="26" name="Rounded Rectangle 25"/>
          <p:cNvSpPr/>
          <p:nvPr/>
        </p:nvSpPr>
        <p:spPr>
          <a:xfrm>
            <a:off x="10545775" y="5527548"/>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7 dk</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188</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132 / 254</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 1. soru</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Yaşadığınız yerde gerçekleşme riski yüksek olan afet türünden korunmaya yönelik hangi uygulama örneklerine ulaştınız?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185-188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133 / 254</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 1.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Yaşadığınız yerde gerçekleşme riski yüksek olan afet türünden korunmaya yönelik hangi uygulama örneklerine ulaştınız?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a:spcBef>
                <a:spcPts val="0"/>
              </a:spcBef>
              <a:spcAft>
                <a:spcPts val="500"/>
              </a:spcAft>
            </a:pPr>
            <a:r>
              <a:rPr lang="tr-TR" sz="2100" b="1" i="0">
                <a:solidFill>
                  <a:srgbClr val="262626"/>
                </a:solidFill>
                <a:latin typeface="Calibri"/>
              </a:rPr>
              <a:t>Afet türü: deprem (grupların çoğunun seçimi; kaynağıyla).</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Önceden haber: erken uyarı sistemleri — Japonya'da J-Alert, Büyük Okyanus kıyısında Okyanus Tabanı Sismik Uyarı Sistemi (s. 185).</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Bina: zemini sağlam alanların imara açılması, dayanıksız binaların güçlendirilmesi, kentsel dönüşüm, yerleşmenin taşınması (s. 186).</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Ev ve okul içi: büyük eşyaların duvara sabitlenmesi, açık raflarda ağır cisim bulundurmamak (s. 187).</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185-188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134 / 254</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 2. soru</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Ulaştığınız uygulama örneklerinden hangileri, yaşadığınız yerde gerçekleşme riski yüksek olan afet türünden korunmada etkili olabilir?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186-188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135 / 254</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 2.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Ulaştığınız uygulama örneklerinden hangileri, yaşadığınız yerde gerçekleşme riski yüksek olan afet türünden korunmada etkili olabilir? Açıklayınız.</a:t>
            </a:r>
          </a:p>
        </p:txBody>
      </p:sp>
      <p:sp>
        <p:nvSpPr>
          <p:cNvPr id="7" name="Rounded Rectangle 6"/>
          <p:cNvSpPr/>
          <p:nvPr/>
        </p:nvSpPr>
        <p:spPr>
          <a:xfrm>
            <a:off x="502920" y="2587752"/>
            <a:ext cx="11185855" cy="36118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87752"/>
            <a:ext cx="109728" cy="3611880"/>
          </a:xfrm>
          <a:prstGeom prst="rect">
            <a:avLst/>
          </a:prstGeom>
          <a:solidFill>
            <a:srgbClr val="2E7D32"/>
          </a:solidFill>
          <a:ln>
            <a:noFill/>
          </a:ln>
          <a:effectLst/>
        </p:spPr>
        <p:txBody>
          <a:bodyPr rtlCol="0" anchor="ctr"/>
          <a:lstStyle/>
          <a:p/>
        </p:txBody>
      </p:sp>
      <p:sp>
        <p:nvSpPr>
          <p:cNvPr id="9" name="TextBox 8"/>
          <p:cNvSpPr txBox="1"/>
          <p:nvPr/>
        </p:nvSpPr>
        <p:spPr>
          <a:xfrm>
            <a:off x="731520" y="2642616"/>
            <a:ext cx="10865815" cy="350215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Bina güçlendirme ve kentsel dönüşüm: yerleşmeyi taşımak büyük şehirlerde imkânsıza yakındır; bu yüzden binaları depreme dayanıklı hâle getirmek etkili olur (s. 186).</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Yapısal olmayan elemanları sabitlemek: evde ve okulda basit önlemlerle büyük can ve mal kaybı önlenir (s. 187).</a:t>
            </a:r>
          </a:p>
          <a:p>
            <a:pPr algn="l">
              <a:spcBef>
                <a:spcPts val="0"/>
              </a:spcBef>
              <a:spcAft>
                <a:spcPts val="0"/>
              </a:spcAft>
            </a:pPr>
            <a:r>
              <a:rPr lang="tr-TR" sz="2100" b="1" i="0">
                <a:solidFill>
                  <a:srgbClr val="262626"/>
                </a:solidFill>
                <a:latin typeface="Calibri"/>
              </a:rPr>
              <a:t>Gerekçe mekândan gelir: büyük şehir, çok sayıda bina, kapalı mekânlarda geçen zaman.</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186-188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136 / 254</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Gruplara geçiş: görevlerimiz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261872"/>
            <a:ext cx="207623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C25B1F"/>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C25B1F"/>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SÖZCÜ</a:t>
            </a:r>
          </a:p>
        </p:txBody>
      </p:sp>
      <p:sp>
        <p:nvSpPr>
          <p:cNvPr id="10" name="TextBox 9"/>
          <p:cNvSpPr txBox="1"/>
          <p:nvPr/>
        </p:nvSpPr>
        <p:spPr>
          <a:xfrm>
            <a:off x="612648"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Grubun cevabını sınıfla paylaşır.</a:t>
            </a:r>
          </a:p>
        </p:txBody>
      </p:sp>
      <p:sp>
        <p:nvSpPr>
          <p:cNvPr id="11" name="Rounded Rectangle 10"/>
          <p:cNvSpPr/>
          <p:nvPr/>
        </p:nvSpPr>
        <p:spPr>
          <a:xfrm>
            <a:off x="2780324" y="1261872"/>
            <a:ext cx="207623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4F4F4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YAZICI</a:t>
            </a:r>
          </a:p>
        </p:txBody>
      </p:sp>
      <p:sp>
        <p:nvSpPr>
          <p:cNvPr id="15" name="TextBox 14"/>
          <p:cNvSpPr txBox="1"/>
          <p:nvPr/>
        </p:nvSpPr>
        <p:spPr>
          <a:xfrm>
            <a:off x="2890052"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Ortak cevabı yazar, tabloyu doldurur.</a:t>
            </a:r>
          </a:p>
        </p:txBody>
      </p:sp>
      <p:sp>
        <p:nvSpPr>
          <p:cNvPr id="16" name="Rounded Rectangle 15"/>
          <p:cNvSpPr/>
          <p:nvPr/>
        </p:nvSpPr>
        <p:spPr>
          <a:xfrm>
            <a:off x="5057728" y="1261872"/>
            <a:ext cx="207623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C25B1F"/>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C25B1F"/>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ZAMAN VE MALZEME</a:t>
            </a:r>
          </a:p>
        </p:txBody>
      </p:sp>
      <p:sp>
        <p:nvSpPr>
          <p:cNvPr id="20" name="TextBox 19"/>
          <p:cNvSpPr txBox="1"/>
          <p:nvPr/>
        </p:nvSpPr>
        <p:spPr>
          <a:xfrm>
            <a:off x="5167456"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Süreyi izler, 2 dk kala uyarır; malzemeyi alır, teslim eder.</a:t>
            </a:r>
          </a:p>
        </p:txBody>
      </p:sp>
      <p:sp>
        <p:nvSpPr>
          <p:cNvPr id="21" name="Rounded Rectangle 20"/>
          <p:cNvSpPr/>
          <p:nvPr/>
        </p:nvSpPr>
        <p:spPr>
          <a:xfrm>
            <a:off x="7335132" y="1261872"/>
            <a:ext cx="2076236" cy="31089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4F4F4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HARİTA / VERİ OKUYUCU</a:t>
            </a:r>
          </a:p>
        </p:txBody>
      </p:sp>
      <p:sp>
        <p:nvSpPr>
          <p:cNvPr id="25" name="TextBox 24"/>
          <p:cNvSpPr txBox="1"/>
          <p:nvPr/>
        </p:nvSpPr>
        <p:spPr>
          <a:xfrm>
            <a:off x="7444860"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Haritayı, tabloyu ve grafiği okur, gösterir.</a:t>
            </a:r>
          </a:p>
        </p:txBody>
      </p:sp>
      <p:sp>
        <p:nvSpPr>
          <p:cNvPr id="26" name="Rounded Rectangle 25"/>
          <p:cNvSpPr/>
          <p:nvPr/>
        </p:nvSpPr>
        <p:spPr>
          <a:xfrm>
            <a:off x="9612536" y="1261872"/>
            <a:ext cx="2076236" cy="31089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C25B1F"/>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C25B1F"/>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KONTROLCÜ</a:t>
            </a:r>
          </a:p>
        </p:txBody>
      </p:sp>
      <p:sp>
        <p:nvSpPr>
          <p:cNvPr id="30" name="TextBox 29"/>
          <p:cNvSpPr txBox="1"/>
          <p:nvPr/>
        </p:nvSpPr>
        <p:spPr>
          <a:xfrm>
            <a:off x="9722264"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Yazımı, kaynağı ve doğruluğu denetler.</a:t>
            </a:r>
          </a:p>
        </p:txBody>
      </p:sp>
      <p:sp>
        <p:nvSpPr>
          <p:cNvPr id="31" name="Rounded Rectangle 30"/>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400" b="1" i="0">
                <a:solidFill>
                  <a:srgbClr val="C25B1F"/>
                </a:solidFill>
                <a:latin typeface="Calibri"/>
              </a:rPr>
              <a:t>8 grup · iki grup aynı mekânı canlandırır · provada 6 dk</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Grupta “30 cm sesi” · söz hakkı isim kartıyla · farklı görüşlere saygı</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137 / 254</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drama planlaması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2. ADIM</a:t>
            </a:r>
          </a:p>
        </p:txBody>
      </p:sp>
      <p:sp>
        <p:nvSpPr>
          <p:cNvPr id="6" name="Rounded Rectangle 5"/>
          <p:cNvSpPr/>
          <p:nvPr/>
        </p:nvSpPr>
        <p:spPr>
          <a:xfrm>
            <a:off x="502920" y="1261872"/>
            <a:ext cx="11185855" cy="13716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371600"/>
          </a:xfrm>
          <a:prstGeom prst="rect">
            <a:avLst/>
          </a:prstGeom>
          <a:solidFill>
            <a:srgbClr val="C25B1F"/>
          </a:solidFill>
          <a:ln>
            <a:noFill/>
          </a:ln>
          <a:effectLst/>
        </p:spPr>
        <p:txBody>
          <a:bodyPr rtlCol="0" anchor="ctr"/>
          <a:lstStyle/>
          <a:p/>
        </p:txBody>
      </p:sp>
      <p:sp>
        <p:nvSpPr>
          <p:cNvPr id="8" name="TextBox 7"/>
          <p:cNvSpPr txBox="1"/>
          <p:nvPr/>
        </p:nvSpPr>
        <p:spPr>
          <a:xfrm>
            <a:off x="777240" y="1261872"/>
            <a:ext cx="10774375" cy="137160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Grup olarak belirlediğiniz uygulama örneğinin yaşadığınız yerde gerçekleşme riski yüksek olan afete okul, sinema, ev ve açık alan gibi farklı mekânlarda yakalanma durumundaki etkililiğini aşağıdaki aşamalara göre kurgulayıp drama yoluyla diğer gruplara sergileyiniz.</a:t>
            </a:r>
          </a:p>
        </p:txBody>
      </p:sp>
      <p:sp>
        <p:nvSpPr>
          <p:cNvPr id="9" name="Rounded Rectangle 8"/>
          <p:cNvSpPr/>
          <p:nvPr/>
        </p:nvSpPr>
        <p:spPr>
          <a:xfrm>
            <a:off x="502920" y="2770632"/>
            <a:ext cx="6949440" cy="636422"/>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770632"/>
            <a:ext cx="1600200" cy="636422"/>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Aşama</a:t>
            </a:r>
          </a:p>
        </p:txBody>
      </p:sp>
      <p:sp>
        <p:nvSpPr>
          <p:cNvPr id="11" name="TextBox 10"/>
          <p:cNvSpPr txBox="1"/>
          <p:nvPr/>
        </p:nvSpPr>
        <p:spPr>
          <a:xfrm>
            <a:off x="2240280" y="2770632"/>
            <a:ext cx="5120640" cy="636422"/>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Afet türünün adı</a:t>
            </a:r>
          </a:p>
        </p:txBody>
      </p:sp>
      <p:sp>
        <p:nvSpPr>
          <p:cNvPr id="12" name="Rounded Rectangle 11"/>
          <p:cNvSpPr/>
          <p:nvPr/>
        </p:nvSpPr>
        <p:spPr>
          <a:xfrm>
            <a:off x="502920" y="3480206"/>
            <a:ext cx="6949440" cy="636422"/>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3480206"/>
            <a:ext cx="1600200" cy="636422"/>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Aşama</a:t>
            </a:r>
          </a:p>
        </p:txBody>
      </p:sp>
      <p:sp>
        <p:nvSpPr>
          <p:cNvPr id="14" name="TextBox 13"/>
          <p:cNvSpPr txBox="1"/>
          <p:nvPr/>
        </p:nvSpPr>
        <p:spPr>
          <a:xfrm>
            <a:off x="2240280" y="3480206"/>
            <a:ext cx="5120640" cy="636422"/>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Uygulama örneğinin adı</a:t>
            </a:r>
          </a:p>
        </p:txBody>
      </p:sp>
      <p:sp>
        <p:nvSpPr>
          <p:cNvPr id="15" name="Rounded Rectangle 14"/>
          <p:cNvSpPr/>
          <p:nvPr/>
        </p:nvSpPr>
        <p:spPr>
          <a:xfrm>
            <a:off x="502920" y="4189780"/>
            <a:ext cx="6949440" cy="636422"/>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4189780"/>
            <a:ext cx="1600200" cy="636422"/>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 Aşama</a:t>
            </a:r>
          </a:p>
        </p:txBody>
      </p:sp>
      <p:sp>
        <p:nvSpPr>
          <p:cNvPr id="17" name="TextBox 16"/>
          <p:cNvSpPr txBox="1"/>
          <p:nvPr/>
        </p:nvSpPr>
        <p:spPr>
          <a:xfrm>
            <a:off x="2240280" y="4189780"/>
            <a:ext cx="5120640" cy="636422"/>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Afet türünün gerçekleştiği yer</a:t>
            </a:r>
          </a:p>
        </p:txBody>
      </p:sp>
      <p:sp>
        <p:nvSpPr>
          <p:cNvPr id="18" name="Rounded Rectangle 17"/>
          <p:cNvSpPr/>
          <p:nvPr/>
        </p:nvSpPr>
        <p:spPr>
          <a:xfrm>
            <a:off x="502920" y="4899354"/>
            <a:ext cx="6949440" cy="636422"/>
          </a:xfrm>
          <a:prstGeom prst="roundRect">
            <a:avLst>
              <a:gd name="adj" fmla="val 8000"/>
            </a:avLst>
          </a:prstGeom>
          <a:solidFill>
            <a:srgbClr val="F0F0F0"/>
          </a:solidFill>
          <a:ln>
            <a:noFill/>
          </a:ln>
          <a:effectLst/>
        </p:spPr>
        <p:txBody>
          <a:bodyPr rtlCol="0" anchor="ctr"/>
          <a:lstStyle/>
          <a:p/>
        </p:txBody>
      </p:sp>
      <p:sp>
        <p:nvSpPr>
          <p:cNvPr id="19" name="Rounded Rectangle 18"/>
          <p:cNvSpPr/>
          <p:nvPr/>
        </p:nvSpPr>
        <p:spPr>
          <a:xfrm>
            <a:off x="502920" y="4899354"/>
            <a:ext cx="1600200" cy="636422"/>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 Aşama</a:t>
            </a:r>
          </a:p>
        </p:txBody>
      </p:sp>
      <p:sp>
        <p:nvSpPr>
          <p:cNvPr id="20" name="TextBox 19"/>
          <p:cNvSpPr txBox="1"/>
          <p:nvPr/>
        </p:nvSpPr>
        <p:spPr>
          <a:xfrm>
            <a:off x="2240280" y="4899354"/>
            <a:ext cx="5120640" cy="636422"/>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Afet durumunda uygulama örneğinin eylem planı aşamaları</a:t>
            </a:r>
          </a:p>
        </p:txBody>
      </p:sp>
      <p:sp>
        <p:nvSpPr>
          <p:cNvPr id="21" name="Rounded Rectangle 20"/>
          <p:cNvSpPr/>
          <p:nvPr/>
        </p:nvSpPr>
        <p:spPr>
          <a:xfrm>
            <a:off x="502920" y="5608928"/>
            <a:ext cx="6949440" cy="636422"/>
          </a:xfrm>
          <a:prstGeom prst="roundRect">
            <a:avLst>
              <a:gd name="adj" fmla="val 8000"/>
            </a:avLst>
          </a:prstGeom>
          <a:solidFill>
            <a:srgbClr val="F0F0F0"/>
          </a:solidFill>
          <a:ln>
            <a:noFill/>
          </a:ln>
          <a:effectLst/>
        </p:spPr>
        <p:txBody>
          <a:bodyPr rtlCol="0" anchor="ctr"/>
          <a:lstStyle/>
          <a:p/>
        </p:txBody>
      </p:sp>
      <p:sp>
        <p:nvSpPr>
          <p:cNvPr id="22" name="Rounded Rectangle 21"/>
          <p:cNvSpPr/>
          <p:nvPr/>
        </p:nvSpPr>
        <p:spPr>
          <a:xfrm>
            <a:off x="502920" y="5608928"/>
            <a:ext cx="1600200" cy="636422"/>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5. Aşama</a:t>
            </a:r>
          </a:p>
        </p:txBody>
      </p:sp>
      <p:sp>
        <p:nvSpPr>
          <p:cNvPr id="23" name="TextBox 22"/>
          <p:cNvSpPr txBox="1"/>
          <p:nvPr/>
        </p:nvSpPr>
        <p:spPr>
          <a:xfrm>
            <a:off x="2240280" y="5608928"/>
            <a:ext cx="5120640" cy="636422"/>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Rollerin belirlenmesi</a:t>
            </a:r>
          </a:p>
        </p:txBody>
      </p:sp>
      <p:sp>
        <p:nvSpPr>
          <p:cNvPr id="24" name="TextBox 23"/>
          <p:cNvSpPr txBox="1"/>
          <p:nvPr/>
        </p:nvSpPr>
        <p:spPr>
          <a:xfrm>
            <a:off x="7680960" y="2770632"/>
            <a:ext cx="4007815" cy="411480"/>
          </a:xfrm>
          <a:prstGeom prst="rect">
            <a:avLst/>
          </a:prstGeom>
          <a:noFill/>
        </p:spPr>
        <p:txBody>
          <a:bodyPr wrap="square" anchor="t" lIns="73152" rIns="73152" tIns="36576" bIns="36576">
            <a:noAutofit/>
          </a:bodyPr>
          <a:lstStyle/>
          <a:p>
            <a:pPr algn="ctr">
              <a:spcBef>
                <a:spcPts val="0"/>
              </a:spcBef>
              <a:spcAft>
                <a:spcPts val="0"/>
              </a:spcAft>
            </a:pPr>
            <a:r>
              <a:rPr lang="tr-TR" sz="1900" b="1" i="0">
                <a:solidFill>
                  <a:srgbClr val="C25B1F"/>
                </a:solidFill>
                <a:latin typeface="Calibri"/>
              </a:rPr>
              <a:t>Mekân kurası</a:t>
            </a:r>
          </a:p>
        </p:txBody>
      </p:sp>
      <p:sp>
        <p:nvSpPr>
          <p:cNvPr id="25" name="Rounded Rectangle 24"/>
          <p:cNvSpPr/>
          <p:nvPr/>
        </p:nvSpPr>
        <p:spPr>
          <a:xfrm>
            <a:off x="7680960" y="3227832"/>
            <a:ext cx="4007815" cy="658368"/>
          </a:xfrm>
          <a:prstGeom prst="roundRect">
            <a:avLst>
              <a:gd name="adj" fmla="val 8000"/>
            </a:avLst>
          </a:prstGeom>
          <a:solidFill>
            <a:srgbClr val="2C5F9E"/>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Okul · 2 grup</a:t>
            </a:r>
          </a:p>
        </p:txBody>
      </p:sp>
      <p:sp>
        <p:nvSpPr>
          <p:cNvPr id="26" name="Rounded Rectangle 25"/>
          <p:cNvSpPr/>
          <p:nvPr/>
        </p:nvSpPr>
        <p:spPr>
          <a:xfrm>
            <a:off x="7680960" y="3977640"/>
            <a:ext cx="4007815" cy="658368"/>
          </a:xfrm>
          <a:prstGeom prst="roundRect">
            <a:avLst>
              <a:gd name="adj" fmla="val 8000"/>
            </a:avLst>
          </a:prstGeom>
          <a:solidFill>
            <a:srgbClr val="C0392B"/>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Sinema · 2 grup</a:t>
            </a:r>
          </a:p>
        </p:txBody>
      </p:sp>
      <p:sp>
        <p:nvSpPr>
          <p:cNvPr id="27" name="Rounded Rectangle 26"/>
          <p:cNvSpPr/>
          <p:nvPr/>
        </p:nvSpPr>
        <p:spPr>
          <a:xfrm>
            <a:off x="7680960" y="4727448"/>
            <a:ext cx="4007815" cy="658368"/>
          </a:xfrm>
          <a:prstGeom prst="roundRect">
            <a:avLst>
              <a:gd name="adj" fmla="val 8000"/>
            </a:avLst>
          </a:prstGeom>
          <a:solidFill>
            <a:srgbClr val="B8862B"/>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Ev · 2 grup</a:t>
            </a:r>
          </a:p>
        </p:txBody>
      </p:sp>
      <p:sp>
        <p:nvSpPr>
          <p:cNvPr id="28" name="Rounded Rectangle 27"/>
          <p:cNvSpPr/>
          <p:nvPr/>
        </p:nvSpPr>
        <p:spPr>
          <a:xfrm>
            <a:off x="7680960" y="5477256"/>
            <a:ext cx="4007815" cy="658368"/>
          </a:xfrm>
          <a:prstGeom prst="roundRect">
            <a:avLst>
              <a:gd name="adj" fmla="val 8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Açık alan · 2 grup</a:t>
            </a:r>
          </a:p>
        </p:txBody>
      </p:sp>
      <p:sp>
        <p:nvSpPr>
          <p:cNvPr id="29" name="TextBox 2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0" name="Rounded Rectangle 2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188</a:t>
            </a:r>
          </a:p>
        </p:txBody>
      </p:sp>
      <p:sp>
        <p:nvSpPr>
          <p:cNvPr id="31" name="TextBox 3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138 / 254</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drama planı</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PLAN</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Bir grubun planı nasıl görünür? Beş aşamayı bir örnekle doldurun: afet türü, uygulama örneği, yer, eylem planı aşamaları, roller.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187-188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139 / 254</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drama planı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Bir grubun planı nasıl görünür? Beş aşamayı bir örnekle doldurun: afet türü, uygulama örneği, yer, eylem planı aşamaları, roller.</a:t>
            </a:r>
          </a:p>
        </p:txBody>
      </p:sp>
      <p:sp>
        <p:nvSpPr>
          <p:cNvPr id="7" name="Rounded Rectangle 6"/>
          <p:cNvSpPr/>
          <p:nvPr/>
        </p:nvSpPr>
        <p:spPr>
          <a:xfrm>
            <a:off x="502920" y="2496312"/>
            <a:ext cx="11185855" cy="3703321"/>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96312"/>
            <a:ext cx="109728" cy="3703321"/>
          </a:xfrm>
          <a:prstGeom prst="rect">
            <a:avLst/>
          </a:prstGeom>
          <a:solidFill>
            <a:srgbClr val="2E7D32"/>
          </a:solidFill>
          <a:ln>
            <a:noFill/>
          </a:ln>
          <a:effectLst/>
        </p:spPr>
        <p:txBody>
          <a:bodyPr rtlCol="0" anchor="ctr"/>
          <a:lstStyle/>
          <a:p/>
        </p:txBody>
      </p:sp>
      <p:sp>
        <p:nvSpPr>
          <p:cNvPr id="9" name="TextBox 8"/>
          <p:cNvSpPr txBox="1"/>
          <p:nvPr/>
        </p:nvSpPr>
        <p:spPr>
          <a:xfrm>
            <a:off x="731520" y="2551176"/>
            <a:ext cx="10865815" cy="3593593"/>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cevap</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1. Afet türü: deprem · 2. Uygulama: yapısal olmayan elemanların sabitlenmesi (s. 187) · 3. Yer: ev, oturma odası</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4. Eylem planı — Önce: kitaplık ve televizyon duvara sabitlenmiş, koltuk pencere önünde değil. Esnasında: devrilen eşya yok; aile güvenli davranışı uygular. Sonra: evden güvenle çıkış, ailenin belirlediği toplanma alanı.</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5. Roller: anlatıcı · üç aile bireyi · gözlemci ve zaman sorumlusu</a:t>
            </a:r>
          </a:p>
          <a:p>
            <a:pPr algn="l">
              <a:spcBef>
                <a:spcPts val="0"/>
              </a:spcBef>
              <a:spcAft>
                <a:spcPts val="0"/>
              </a:spcAft>
            </a:pPr>
            <a:r>
              <a:rPr lang="tr-TR" sz="1900" b="1" i="0">
                <a:solidFill>
                  <a:srgbClr val="262626"/>
                </a:solidFill>
                <a:latin typeface="Calibri"/>
              </a:rPr>
              <a:t>Karşılaştırma: aynı sahne eşyalar sabitlenmemişken nasıl olurdu? (Etkililik budur.)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187-188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140 / 254</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Gösteriyi nasıl değerlendireceğiz?</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ÖLÇÜTLER</a:t>
            </a:r>
          </a:p>
        </p:txBody>
      </p:sp>
      <p:sp>
        <p:nvSpPr>
          <p:cNvPr id="6" name="Rounded Rectangle 5"/>
          <p:cNvSpPr/>
          <p:nvPr/>
        </p:nvSpPr>
        <p:spPr>
          <a:xfrm>
            <a:off x="502920" y="1261872"/>
            <a:ext cx="2645587"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645587" cy="530352"/>
          </a:xfrm>
          <a:prstGeom prst="roundRect">
            <a:avLst>
              <a:gd name="adj" fmla="val 25000"/>
            </a:avLst>
          </a:prstGeom>
          <a:solidFill>
            <a:srgbClr val="C25B1F"/>
          </a:solidFill>
          <a:ln>
            <a:noFill/>
          </a:ln>
          <a:effectLst/>
        </p:spPr>
        <p:txBody>
          <a:bodyPr rtlCol="0" anchor="ctr"/>
          <a:lstStyle/>
          <a:p/>
        </p:txBody>
      </p:sp>
      <p:sp>
        <p:nvSpPr>
          <p:cNvPr id="8" name="Rectangle 7"/>
          <p:cNvSpPr/>
          <p:nvPr/>
        </p:nvSpPr>
        <p:spPr>
          <a:xfrm>
            <a:off x="502920" y="1527048"/>
            <a:ext cx="2645587" cy="265176"/>
          </a:xfrm>
          <a:prstGeom prst="rect">
            <a:avLst/>
          </a:prstGeom>
          <a:solidFill>
            <a:srgbClr val="C25B1F"/>
          </a:solidFill>
          <a:ln>
            <a:noFill/>
          </a:ln>
          <a:effectLst/>
        </p:spPr>
        <p:txBody>
          <a:bodyPr rtlCol="0" anchor="ctr"/>
          <a:lstStyle/>
          <a:p/>
        </p:txBody>
      </p:sp>
      <p:sp>
        <p:nvSpPr>
          <p:cNvPr id="9" name="TextBox 8"/>
          <p:cNvSpPr txBox="1"/>
          <p:nvPr/>
        </p:nvSpPr>
        <p:spPr>
          <a:xfrm>
            <a:off x="59436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850" b="1" i="0">
                <a:solidFill>
                  <a:srgbClr val="FFFFFF"/>
                </a:solidFill>
                <a:latin typeface="Calibri"/>
              </a:rPr>
              <a:t>1 · Mekâna uygun mu?</a:t>
            </a:r>
          </a:p>
        </p:txBody>
      </p:sp>
      <p:sp>
        <p:nvSpPr>
          <p:cNvPr id="10" name="TextBox 9"/>
          <p:cNvSpPr txBox="1"/>
          <p:nvPr/>
        </p:nvSpPr>
        <p:spPr>
          <a:xfrm>
            <a:off x="612648" y="1865376"/>
            <a:ext cx="2426131" cy="430682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Seçilen uygulama o mekânın özelliğine uyuyor mu? (s. 187)</a:t>
            </a:r>
          </a:p>
        </p:txBody>
      </p:sp>
      <p:sp>
        <p:nvSpPr>
          <p:cNvPr id="11" name="Rounded Rectangle 10"/>
          <p:cNvSpPr/>
          <p:nvPr/>
        </p:nvSpPr>
        <p:spPr>
          <a:xfrm>
            <a:off x="3349675" y="1261872"/>
            <a:ext cx="2645587"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3349675" y="1261872"/>
            <a:ext cx="2645587" cy="530352"/>
          </a:xfrm>
          <a:prstGeom prst="roundRect">
            <a:avLst>
              <a:gd name="adj" fmla="val 25000"/>
            </a:avLst>
          </a:prstGeom>
          <a:solidFill>
            <a:srgbClr val="2C5F9E"/>
          </a:solidFill>
          <a:ln>
            <a:noFill/>
          </a:ln>
          <a:effectLst/>
        </p:spPr>
        <p:txBody>
          <a:bodyPr rtlCol="0" anchor="ctr"/>
          <a:lstStyle/>
          <a:p/>
        </p:txBody>
      </p:sp>
      <p:sp>
        <p:nvSpPr>
          <p:cNvPr id="13" name="Rectangle 12"/>
          <p:cNvSpPr/>
          <p:nvPr/>
        </p:nvSpPr>
        <p:spPr>
          <a:xfrm>
            <a:off x="3349675" y="1527048"/>
            <a:ext cx="2645587" cy="265176"/>
          </a:xfrm>
          <a:prstGeom prst="rect">
            <a:avLst/>
          </a:prstGeom>
          <a:solidFill>
            <a:srgbClr val="2C5F9E"/>
          </a:solidFill>
          <a:ln>
            <a:noFill/>
          </a:ln>
          <a:effectLst/>
        </p:spPr>
        <p:txBody>
          <a:bodyPr rtlCol="0" anchor="ctr"/>
          <a:lstStyle/>
          <a:p/>
        </p:txBody>
      </p:sp>
      <p:sp>
        <p:nvSpPr>
          <p:cNvPr id="14" name="TextBox 13"/>
          <p:cNvSpPr txBox="1"/>
          <p:nvPr/>
        </p:nvSpPr>
        <p:spPr>
          <a:xfrm>
            <a:off x="344111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2 · Eylem planı tam mı?</a:t>
            </a:r>
          </a:p>
        </p:txBody>
      </p:sp>
      <p:sp>
        <p:nvSpPr>
          <p:cNvPr id="15" name="TextBox 14"/>
          <p:cNvSpPr txBox="1"/>
          <p:nvPr/>
        </p:nvSpPr>
        <p:spPr>
          <a:xfrm>
            <a:off x="3459403" y="1865376"/>
            <a:ext cx="2426131" cy="430682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Afetten önce · afet sırasında · afetten sonra</a:t>
            </a:r>
          </a:p>
        </p:txBody>
      </p:sp>
      <p:sp>
        <p:nvSpPr>
          <p:cNvPr id="16" name="Rounded Rectangle 15"/>
          <p:cNvSpPr/>
          <p:nvPr/>
        </p:nvSpPr>
        <p:spPr>
          <a:xfrm>
            <a:off x="6196430" y="1261872"/>
            <a:ext cx="2645587"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96430" y="1261872"/>
            <a:ext cx="2645587" cy="530352"/>
          </a:xfrm>
          <a:prstGeom prst="roundRect">
            <a:avLst>
              <a:gd name="adj" fmla="val 25000"/>
            </a:avLst>
          </a:prstGeom>
          <a:solidFill>
            <a:srgbClr val="C0392B"/>
          </a:solidFill>
          <a:ln>
            <a:noFill/>
          </a:ln>
          <a:effectLst/>
        </p:spPr>
        <p:txBody>
          <a:bodyPr rtlCol="0" anchor="ctr"/>
          <a:lstStyle/>
          <a:p/>
        </p:txBody>
      </p:sp>
      <p:sp>
        <p:nvSpPr>
          <p:cNvPr id="18" name="Rectangle 17"/>
          <p:cNvSpPr/>
          <p:nvPr/>
        </p:nvSpPr>
        <p:spPr>
          <a:xfrm>
            <a:off x="6196430" y="1527048"/>
            <a:ext cx="2645587" cy="265176"/>
          </a:xfrm>
          <a:prstGeom prst="rect">
            <a:avLst/>
          </a:prstGeom>
          <a:solidFill>
            <a:srgbClr val="C0392B"/>
          </a:solidFill>
          <a:ln>
            <a:noFill/>
          </a:ln>
          <a:effectLst/>
        </p:spPr>
        <p:txBody>
          <a:bodyPr rtlCol="0" anchor="ctr"/>
          <a:lstStyle/>
          <a:p/>
        </p:txBody>
      </p:sp>
      <p:sp>
        <p:nvSpPr>
          <p:cNvPr id="19" name="TextBox 18"/>
          <p:cNvSpPr txBox="1"/>
          <p:nvPr/>
        </p:nvSpPr>
        <p:spPr>
          <a:xfrm>
            <a:off x="628787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3 · Davranış güvenli mi?</a:t>
            </a:r>
          </a:p>
        </p:txBody>
      </p:sp>
      <p:sp>
        <p:nvSpPr>
          <p:cNvPr id="20" name="TextBox 19"/>
          <p:cNvSpPr txBox="1"/>
          <p:nvPr/>
        </p:nvSpPr>
        <p:spPr>
          <a:xfrm>
            <a:off x="6306158" y="1865376"/>
            <a:ext cx="2426131" cy="430682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Afet anındaki davranış doğru ve güvenli gösterildi mi?</a:t>
            </a:r>
          </a:p>
        </p:txBody>
      </p:sp>
      <p:sp>
        <p:nvSpPr>
          <p:cNvPr id="21" name="Rounded Rectangle 20"/>
          <p:cNvSpPr/>
          <p:nvPr/>
        </p:nvSpPr>
        <p:spPr>
          <a:xfrm>
            <a:off x="9043185" y="1261872"/>
            <a:ext cx="2645587" cy="498348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9043185" y="1261872"/>
            <a:ext cx="2645587"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9043185" y="1527048"/>
            <a:ext cx="2645587" cy="265176"/>
          </a:xfrm>
          <a:prstGeom prst="rect">
            <a:avLst/>
          </a:prstGeom>
          <a:solidFill>
            <a:srgbClr val="4F4F4F"/>
          </a:solidFill>
          <a:ln>
            <a:noFill/>
          </a:ln>
          <a:effectLst/>
        </p:spPr>
        <p:txBody>
          <a:bodyPr rtlCol="0" anchor="ctr"/>
          <a:lstStyle/>
          <a:p/>
        </p:txBody>
      </p:sp>
      <p:sp>
        <p:nvSpPr>
          <p:cNvPr id="24" name="TextBox 23"/>
          <p:cNvSpPr txBox="1"/>
          <p:nvPr/>
        </p:nvSpPr>
        <p:spPr>
          <a:xfrm>
            <a:off x="913462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850" b="1" i="0">
                <a:solidFill>
                  <a:srgbClr val="FFFFFF"/>
                </a:solidFill>
                <a:latin typeface="Calibri"/>
              </a:rPr>
              <a:t>4 · Herkes görevde mi?</a:t>
            </a:r>
          </a:p>
        </p:txBody>
      </p:sp>
      <p:sp>
        <p:nvSpPr>
          <p:cNvPr id="25" name="TextBox 24"/>
          <p:cNvSpPr txBox="1"/>
          <p:nvPr/>
        </p:nvSpPr>
        <p:spPr>
          <a:xfrm>
            <a:off x="9152913" y="1865376"/>
            <a:ext cx="2426131" cy="430682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Roller dağıtıldı mı, süreye uyuldu mu (2-2,5 dk)?</a:t>
            </a:r>
          </a:p>
        </p:txBody>
      </p:sp>
      <p:sp>
        <p:nvSpPr>
          <p:cNvPr id="26" name="TextBox 2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7" name="Rounded Rectangle 2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188</a:t>
            </a:r>
          </a:p>
        </p:txBody>
      </p:sp>
      <p:sp>
        <p:nvSpPr>
          <p:cNvPr id="28" name="TextBox 2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141 / 254</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Drama gösterileri: 1-4. gruplar</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SAHNE</a:t>
            </a:r>
          </a:p>
        </p:txBody>
      </p:sp>
      <p:graphicFrame>
        <p:nvGraphicFramePr>
          <p:cNvPr id="6" name="Table 5"/>
          <p:cNvGraphicFramePr>
            <a:graphicFrameLocks noGrp="1"/>
          </p:cNvGraphicFramePr>
          <p:nvPr/>
        </p:nvGraphicFramePr>
        <p:xfrm>
          <a:off x="502920" y="1261872"/>
          <a:ext cx="11183112" cy="3182112"/>
        </p:xfrm>
        <a:graphic>
          <a:graphicData uri="http://schemas.openxmlformats.org/drawingml/2006/table">
            <a:tbl>
              <a:tblPr firstRow="1" bandRow="1">
                <a:tableStyleId>{5C22544A-7EE6-4342-B048-85BDC9FD1C3A}</a:tableStyleId>
              </a:tblPr>
              <a:tblGrid>
                <a:gridCol w="1463040"/>
                <a:gridCol w="2743200"/>
                <a:gridCol w="3474720"/>
                <a:gridCol w="3502152"/>
              </a:tblGrid>
              <a:tr h="548640">
                <a:tc>
                  <a:txBody>
                    <a:bodyPr wrap="square"/>
                    <a:lstStyle/>
                    <a:p>
                      <a:pPr algn="ctr">
                        <a:spcBef>
                          <a:spcPts val="0"/>
                        </a:spcBef>
                        <a:spcAft>
                          <a:spcPts val="0"/>
                        </a:spcAft>
                      </a:pPr>
                      <a:r>
                        <a:rPr lang="tr-TR" sz="1700" b="1" i="0">
                          <a:solidFill>
                            <a:srgbClr val="FFFFFF"/>
                          </a:solidFill>
                          <a:latin typeface="Calibri"/>
                        </a:rPr>
                        <a:t>Grup</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Mekân</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Uygulama örneği</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Gözleyen grubun notu</a:t>
                      </a:r>
                    </a:p>
                  </a:txBody>
                  <a:tcPr marL="54864" marR="54864" marT="18288" marB="18288" anchor="ctr">
                    <a:solidFill>
                      <a:srgbClr val="C25B1F"/>
                    </a:solidFill>
                  </a:tcPr>
                </a:tc>
              </a:tr>
              <a:tr h="658368">
                <a:tc>
                  <a:txBody>
                    <a:bodyPr wrap="square"/>
                    <a:lstStyle/>
                    <a:p>
                      <a:pPr algn="l">
                        <a:spcBef>
                          <a:spcPts val="0"/>
                        </a:spcBef>
                        <a:spcAft>
                          <a:spcPts val="0"/>
                        </a:spcAft>
                      </a:pPr>
                      <a:r>
                        <a:rPr lang="tr-TR" sz="2000" b="0" i="0">
                          <a:solidFill>
                            <a:srgbClr val="262626"/>
                          </a:solidFill>
                          <a:latin typeface="Calibri"/>
                        </a:rPr>
                        <a:t>1. grup</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58368">
                <a:tc>
                  <a:txBody>
                    <a:bodyPr wrap="square"/>
                    <a:lstStyle/>
                    <a:p>
                      <a:pPr algn="l">
                        <a:spcBef>
                          <a:spcPts val="0"/>
                        </a:spcBef>
                        <a:spcAft>
                          <a:spcPts val="0"/>
                        </a:spcAft>
                      </a:pPr>
                      <a:r>
                        <a:rPr lang="tr-TR" sz="2000" b="0" i="0">
                          <a:solidFill>
                            <a:srgbClr val="262626"/>
                          </a:solidFill>
                          <a:latin typeface="Calibri"/>
                        </a:rPr>
                        <a:t>2. grup</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658368">
                <a:tc>
                  <a:txBody>
                    <a:bodyPr wrap="square"/>
                    <a:lstStyle/>
                    <a:p>
                      <a:pPr algn="l">
                        <a:spcBef>
                          <a:spcPts val="0"/>
                        </a:spcBef>
                        <a:spcAft>
                          <a:spcPts val="0"/>
                        </a:spcAft>
                      </a:pPr>
                      <a:r>
                        <a:rPr lang="tr-TR" sz="2000" b="0" i="0">
                          <a:solidFill>
                            <a:srgbClr val="262626"/>
                          </a:solidFill>
                          <a:latin typeface="Calibri"/>
                        </a:rPr>
                        <a:t>3. grup</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58368">
                <a:tc>
                  <a:txBody>
                    <a:bodyPr wrap="square"/>
                    <a:lstStyle/>
                    <a:p>
                      <a:pPr algn="l">
                        <a:spcBef>
                          <a:spcPts val="0"/>
                        </a:spcBef>
                        <a:spcAft>
                          <a:spcPts val="0"/>
                        </a:spcAft>
                      </a:pPr>
                      <a:r>
                        <a:rPr lang="tr-TR" sz="2000" b="0" i="0">
                          <a:solidFill>
                            <a:srgbClr val="262626"/>
                          </a:solidFill>
                          <a:latin typeface="Calibri"/>
                        </a:rPr>
                        <a:t>4. grup</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bl>
          </a:graphicData>
        </a:graphic>
      </p:graphicFrame>
      <p:sp>
        <p:nvSpPr>
          <p:cNvPr id="7" name="Rounded Rectangle 6"/>
          <p:cNvSpPr/>
          <p:nvPr/>
        </p:nvSpPr>
        <p:spPr>
          <a:xfrm>
            <a:off x="502920" y="4690872"/>
            <a:ext cx="3594506" cy="1554480"/>
          </a:xfrm>
          <a:prstGeom prst="roundRect">
            <a:avLst>
              <a:gd name="adj" fmla="val 5000"/>
            </a:avLst>
          </a:prstGeom>
          <a:solidFill>
            <a:srgbClr val="F0F0F0"/>
          </a:solidFill>
          <a:ln>
            <a:noFill/>
          </a:ln>
          <a:effectLst/>
        </p:spPr>
        <p:txBody>
          <a:bodyPr rtlCol="0" anchor="ctr"/>
          <a:lstStyle/>
          <a:p/>
        </p:txBody>
      </p:sp>
      <p:sp>
        <p:nvSpPr>
          <p:cNvPr id="8" name="Rounded Rectangle 7"/>
          <p:cNvSpPr/>
          <p:nvPr/>
        </p:nvSpPr>
        <p:spPr>
          <a:xfrm>
            <a:off x="502920" y="4690872"/>
            <a:ext cx="3594506" cy="530352"/>
          </a:xfrm>
          <a:prstGeom prst="roundRect">
            <a:avLst>
              <a:gd name="adj" fmla="val 25000"/>
            </a:avLst>
          </a:prstGeom>
          <a:solidFill>
            <a:srgbClr val="4F4F4F"/>
          </a:solidFill>
          <a:ln>
            <a:noFill/>
          </a:ln>
          <a:effectLst/>
        </p:spPr>
        <p:txBody>
          <a:bodyPr rtlCol="0" anchor="ctr"/>
          <a:lstStyle/>
          <a:p/>
        </p:txBody>
      </p:sp>
      <p:sp>
        <p:nvSpPr>
          <p:cNvPr id="9" name="Rectangle 8"/>
          <p:cNvSpPr/>
          <p:nvPr/>
        </p:nvSpPr>
        <p:spPr>
          <a:xfrm>
            <a:off x="502920" y="4956048"/>
            <a:ext cx="3594506" cy="265176"/>
          </a:xfrm>
          <a:prstGeom prst="rect">
            <a:avLst/>
          </a:prstGeom>
          <a:solidFill>
            <a:srgbClr val="4F4F4F"/>
          </a:solidFill>
          <a:ln>
            <a:noFill/>
          </a:ln>
          <a:effectLst/>
        </p:spPr>
        <p:txBody>
          <a:bodyPr rtlCol="0" anchor="ctr"/>
          <a:lstStyle/>
          <a:p/>
        </p:txBody>
      </p:sp>
      <p:sp>
        <p:nvSpPr>
          <p:cNvPr id="10" name="TextBox 9"/>
          <p:cNvSpPr txBox="1"/>
          <p:nvPr/>
        </p:nvSpPr>
        <p:spPr>
          <a:xfrm>
            <a:off x="594360" y="4690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İzleyici</a:t>
            </a:r>
          </a:p>
        </p:txBody>
      </p:sp>
      <p:sp>
        <p:nvSpPr>
          <p:cNvPr id="11" name="TextBox 10"/>
          <p:cNvSpPr txBox="1"/>
          <p:nvPr/>
        </p:nvSpPr>
        <p:spPr>
          <a:xfrm>
            <a:off x="612648" y="5294376"/>
            <a:ext cx="3375050" cy="877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Sessiz izle; gözlediğin grup için dört ölçüte birer kelime yaz.</a:t>
            </a:r>
          </a:p>
        </p:txBody>
      </p:sp>
      <p:sp>
        <p:nvSpPr>
          <p:cNvPr id="12" name="Rounded Rectangle 11"/>
          <p:cNvSpPr/>
          <p:nvPr/>
        </p:nvSpPr>
        <p:spPr>
          <a:xfrm>
            <a:off x="4298594" y="4690872"/>
            <a:ext cx="3594506" cy="155448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4298594" y="4690872"/>
            <a:ext cx="3594506" cy="530352"/>
          </a:xfrm>
          <a:prstGeom prst="roundRect">
            <a:avLst>
              <a:gd name="adj" fmla="val 25000"/>
            </a:avLst>
          </a:prstGeom>
          <a:solidFill>
            <a:srgbClr val="C0392B"/>
          </a:solidFill>
          <a:ln>
            <a:noFill/>
          </a:ln>
          <a:effectLst/>
        </p:spPr>
        <p:txBody>
          <a:bodyPr rtlCol="0" anchor="ctr"/>
          <a:lstStyle/>
          <a:p/>
        </p:txBody>
      </p:sp>
      <p:sp>
        <p:nvSpPr>
          <p:cNvPr id="14" name="Rectangle 13"/>
          <p:cNvSpPr/>
          <p:nvPr/>
        </p:nvSpPr>
        <p:spPr>
          <a:xfrm>
            <a:off x="4298594" y="4956048"/>
            <a:ext cx="3594506" cy="265176"/>
          </a:xfrm>
          <a:prstGeom prst="rect">
            <a:avLst/>
          </a:prstGeom>
          <a:solidFill>
            <a:srgbClr val="C0392B"/>
          </a:solidFill>
          <a:ln>
            <a:noFill/>
          </a:ln>
          <a:effectLst/>
        </p:spPr>
        <p:txBody>
          <a:bodyPr rtlCol="0" anchor="ctr"/>
          <a:lstStyle/>
          <a:p/>
        </p:txBody>
      </p:sp>
      <p:sp>
        <p:nvSpPr>
          <p:cNvPr id="15" name="TextBox 14"/>
          <p:cNvSpPr txBox="1"/>
          <p:nvPr/>
        </p:nvSpPr>
        <p:spPr>
          <a:xfrm>
            <a:off x="4390034" y="4690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Süre</a:t>
            </a:r>
          </a:p>
        </p:txBody>
      </p:sp>
      <p:sp>
        <p:nvSpPr>
          <p:cNvPr id="16" name="TextBox 15"/>
          <p:cNvSpPr txBox="1"/>
          <p:nvPr/>
        </p:nvSpPr>
        <p:spPr>
          <a:xfrm>
            <a:off x="4408322" y="5294376"/>
            <a:ext cx="3375050" cy="877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Gösteri 2-2,5 dk · geçiş 30 sn</a:t>
            </a:r>
          </a:p>
        </p:txBody>
      </p:sp>
      <p:sp>
        <p:nvSpPr>
          <p:cNvPr id="17" name="Rounded Rectangle 16"/>
          <p:cNvSpPr/>
          <p:nvPr/>
        </p:nvSpPr>
        <p:spPr>
          <a:xfrm>
            <a:off x="8094268" y="4690872"/>
            <a:ext cx="3594506" cy="1554480"/>
          </a:xfrm>
          <a:prstGeom prst="roundRect">
            <a:avLst>
              <a:gd name="adj" fmla="val 5000"/>
            </a:avLst>
          </a:prstGeom>
          <a:solidFill>
            <a:srgbClr val="F0F0F0"/>
          </a:solidFill>
          <a:ln>
            <a:noFill/>
          </a:ln>
          <a:effectLst/>
        </p:spPr>
        <p:txBody>
          <a:bodyPr rtlCol="0" anchor="ctr"/>
          <a:lstStyle/>
          <a:p/>
        </p:txBody>
      </p:sp>
      <p:sp>
        <p:nvSpPr>
          <p:cNvPr id="18" name="Rounded Rectangle 17"/>
          <p:cNvSpPr/>
          <p:nvPr/>
        </p:nvSpPr>
        <p:spPr>
          <a:xfrm>
            <a:off x="8094268" y="4690872"/>
            <a:ext cx="3594506" cy="530352"/>
          </a:xfrm>
          <a:prstGeom prst="roundRect">
            <a:avLst>
              <a:gd name="adj" fmla="val 25000"/>
            </a:avLst>
          </a:prstGeom>
          <a:solidFill>
            <a:srgbClr val="2C5F9E"/>
          </a:solidFill>
          <a:ln>
            <a:noFill/>
          </a:ln>
          <a:effectLst/>
        </p:spPr>
        <p:txBody>
          <a:bodyPr rtlCol="0" anchor="ctr"/>
          <a:lstStyle/>
          <a:p/>
        </p:txBody>
      </p:sp>
      <p:sp>
        <p:nvSpPr>
          <p:cNvPr id="19" name="Rectangle 18"/>
          <p:cNvSpPr/>
          <p:nvPr/>
        </p:nvSpPr>
        <p:spPr>
          <a:xfrm>
            <a:off x="8094268" y="4956048"/>
            <a:ext cx="3594506" cy="265176"/>
          </a:xfrm>
          <a:prstGeom prst="rect">
            <a:avLst/>
          </a:prstGeom>
          <a:solidFill>
            <a:srgbClr val="2C5F9E"/>
          </a:solidFill>
          <a:ln>
            <a:noFill/>
          </a:ln>
          <a:effectLst/>
        </p:spPr>
        <p:txBody>
          <a:bodyPr rtlCol="0" anchor="ctr"/>
          <a:lstStyle/>
          <a:p/>
        </p:txBody>
      </p:sp>
      <p:sp>
        <p:nvSpPr>
          <p:cNvPr id="20" name="TextBox 19"/>
          <p:cNvSpPr txBox="1"/>
          <p:nvPr/>
        </p:nvSpPr>
        <p:spPr>
          <a:xfrm>
            <a:off x="8185708" y="4690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Güvenlik</a:t>
            </a:r>
          </a:p>
        </p:txBody>
      </p:sp>
      <p:sp>
        <p:nvSpPr>
          <p:cNvPr id="21" name="TextBox 20"/>
          <p:cNvSpPr txBox="1"/>
          <p:nvPr/>
        </p:nvSpPr>
        <p:spPr>
          <a:xfrm>
            <a:off x="8203996" y="5294376"/>
            <a:ext cx="3375050" cy="877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Koşma, itme, eşya devirme yok</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188</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142 / 254</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9</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200" b="1" i="0">
                <a:solidFill>
                  <a:srgbClr val="262626"/>
                </a:solidFill>
                <a:latin typeface="Calibri"/>
              </a:rPr>
              <a:t>Gruplar aynı afeti farklı mekânlarda canlandırdı ve her mekân için farklı uygulama seçti. Kitaba göre bir bölgede afetlerden korunma uygulamalarındaki temel belirleyici etken hangisidir?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Uygulamanın yabancı bir ülkede geliştirilmiş olması</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Mekânın özellikleri</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Afetin adının herkesçe bilinmesi</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Uygulamanın en yeni teknolojiyle yapılması</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Uygulamayı kullanan kişi sayısının çok olması</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143 / 254</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9</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200" b="1" i="0">
                <a:solidFill>
                  <a:srgbClr val="262626"/>
                </a:solidFill>
                <a:latin typeface="Calibri"/>
              </a:rPr>
              <a:t>Gruplar aynı afeti farklı mekânlarda canlandırdı ve her mekân için farklı uygulama seçti. Kitaba göre bir bölgede afetlerden korunma uygulamalarındaki temel belirleyici etken hangisidir?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Uygulamanın yabancı bir ülkede geliştirilmiş olması</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Mekânın özellikleri</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Afetin adının herkesçe bilinmesi</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Uygulamanın en yeni teknolojiyle yapılması</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Uygulamayı kullanan kişi sayısının çok olması</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187: temel belirleyici etken mekânın özellikleridir; başlıcaları mekânın coğrafi özellikleri, yerleşmenin mimari durumu ve binaların yapısıdır.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144 / 254</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Drama gösterileri: 5-8. gruplar</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SAHNE</a:t>
            </a:r>
          </a:p>
        </p:txBody>
      </p:sp>
      <p:graphicFrame>
        <p:nvGraphicFramePr>
          <p:cNvPr id="6" name="Table 5"/>
          <p:cNvGraphicFramePr>
            <a:graphicFrameLocks noGrp="1"/>
          </p:cNvGraphicFramePr>
          <p:nvPr/>
        </p:nvGraphicFramePr>
        <p:xfrm>
          <a:off x="502920" y="1261872"/>
          <a:ext cx="11183112" cy="3182112"/>
        </p:xfrm>
        <a:graphic>
          <a:graphicData uri="http://schemas.openxmlformats.org/drawingml/2006/table">
            <a:tbl>
              <a:tblPr firstRow="1" bandRow="1">
                <a:tableStyleId>{5C22544A-7EE6-4342-B048-85BDC9FD1C3A}</a:tableStyleId>
              </a:tblPr>
              <a:tblGrid>
                <a:gridCol w="1463040"/>
                <a:gridCol w="2743200"/>
                <a:gridCol w="3474720"/>
                <a:gridCol w="3502152"/>
              </a:tblGrid>
              <a:tr h="548640">
                <a:tc>
                  <a:txBody>
                    <a:bodyPr wrap="square"/>
                    <a:lstStyle/>
                    <a:p>
                      <a:pPr algn="ctr">
                        <a:spcBef>
                          <a:spcPts val="0"/>
                        </a:spcBef>
                        <a:spcAft>
                          <a:spcPts val="0"/>
                        </a:spcAft>
                      </a:pPr>
                      <a:r>
                        <a:rPr lang="tr-TR" sz="1700" b="1" i="0">
                          <a:solidFill>
                            <a:srgbClr val="FFFFFF"/>
                          </a:solidFill>
                          <a:latin typeface="Calibri"/>
                        </a:rPr>
                        <a:t>Grup</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Mekân</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Uygulama örneği</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Gözleyen grubun notu</a:t>
                      </a:r>
                    </a:p>
                  </a:txBody>
                  <a:tcPr marL="54864" marR="54864" marT="18288" marB="18288" anchor="ctr">
                    <a:solidFill>
                      <a:srgbClr val="C25B1F"/>
                    </a:solidFill>
                  </a:tcPr>
                </a:tc>
              </a:tr>
              <a:tr h="658368">
                <a:tc>
                  <a:txBody>
                    <a:bodyPr wrap="square"/>
                    <a:lstStyle/>
                    <a:p>
                      <a:pPr algn="l">
                        <a:spcBef>
                          <a:spcPts val="0"/>
                        </a:spcBef>
                        <a:spcAft>
                          <a:spcPts val="0"/>
                        </a:spcAft>
                      </a:pPr>
                      <a:r>
                        <a:rPr lang="tr-TR" sz="2000" b="0" i="0">
                          <a:solidFill>
                            <a:srgbClr val="262626"/>
                          </a:solidFill>
                          <a:latin typeface="Calibri"/>
                        </a:rPr>
                        <a:t>5. grup</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58368">
                <a:tc>
                  <a:txBody>
                    <a:bodyPr wrap="square"/>
                    <a:lstStyle/>
                    <a:p>
                      <a:pPr algn="l">
                        <a:spcBef>
                          <a:spcPts val="0"/>
                        </a:spcBef>
                        <a:spcAft>
                          <a:spcPts val="0"/>
                        </a:spcAft>
                      </a:pPr>
                      <a:r>
                        <a:rPr lang="tr-TR" sz="2000" b="0" i="0">
                          <a:solidFill>
                            <a:srgbClr val="262626"/>
                          </a:solidFill>
                          <a:latin typeface="Calibri"/>
                        </a:rPr>
                        <a:t>6. grup</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658368">
                <a:tc>
                  <a:txBody>
                    <a:bodyPr wrap="square"/>
                    <a:lstStyle/>
                    <a:p>
                      <a:pPr algn="l">
                        <a:spcBef>
                          <a:spcPts val="0"/>
                        </a:spcBef>
                        <a:spcAft>
                          <a:spcPts val="0"/>
                        </a:spcAft>
                      </a:pPr>
                      <a:r>
                        <a:rPr lang="tr-TR" sz="2000" b="0" i="0">
                          <a:solidFill>
                            <a:srgbClr val="262626"/>
                          </a:solidFill>
                          <a:latin typeface="Calibri"/>
                        </a:rPr>
                        <a:t>7. grup</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58368">
                <a:tc>
                  <a:txBody>
                    <a:bodyPr wrap="square"/>
                    <a:lstStyle/>
                    <a:p>
                      <a:pPr algn="l">
                        <a:spcBef>
                          <a:spcPts val="0"/>
                        </a:spcBef>
                        <a:spcAft>
                          <a:spcPts val="0"/>
                        </a:spcAft>
                      </a:pPr>
                      <a:r>
                        <a:rPr lang="tr-TR" sz="2000" b="0" i="0">
                          <a:solidFill>
                            <a:srgbClr val="262626"/>
                          </a:solidFill>
                          <a:latin typeface="Calibri"/>
                        </a:rPr>
                        <a:t>8. grup</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bl>
          </a:graphicData>
        </a:graphic>
      </p:graphicFrame>
      <p:sp>
        <p:nvSpPr>
          <p:cNvPr id="7" name="Rounded Rectangle 6"/>
          <p:cNvSpPr/>
          <p:nvPr/>
        </p:nvSpPr>
        <p:spPr>
          <a:xfrm>
            <a:off x="502920" y="4690872"/>
            <a:ext cx="3594506" cy="1554480"/>
          </a:xfrm>
          <a:prstGeom prst="roundRect">
            <a:avLst>
              <a:gd name="adj" fmla="val 5000"/>
            </a:avLst>
          </a:prstGeom>
          <a:solidFill>
            <a:srgbClr val="F0F0F0"/>
          </a:solidFill>
          <a:ln>
            <a:noFill/>
          </a:ln>
          <a:effectLst/>
        </p:spPr>
        <p:txBody>
          <a:bodyPr rtlCol="0" anchor="ctr"/>
          <a:lstStyle/>
          <a:p/>
        </p:txBody>
      </p:sp>
      <p:sp>
        <p:nvSpPr>
          <p:cNvPr id="8" name="Rounded Rectangle 7"/>
          <p:cNvSpPr/>
          <p:nvPr/>
        </p:nvSpPr>
        <p:spPr>
          <a:xfrm>
            <a:off x="502920" y="4690872"/>
            <a:ext cx="3594506" cy="530352"/>
          </a:xfrm>
          <a:prstGeom prst="roundRect">
            <a:avLst>
              <a:gd name="adj" fmla="val 25000"/>
            </a:avLst>
          </a:prstGeom>
          <a:solidFill>
            <a:srgbClr val="4F4F4F"/>
          </a:solidFill>
          <a:ln>
            <a:noFill/>
          </a:ln>
          <a:effectLst/>
        </p:spPr>
        <p:txBody>
          <a:bodyPr rtlCol="0" anchor="ctr"/>
          <a:lstStyle/>
          <a:p/>
        </p:txBody>
      </p:sp>
      <p:sp>
        <p:nvSpPr>
          <p:cNvPr id="9" name="Rectangle 8"/>
          <p:cNvSpPr/>
          <p:nvPr/>
        </p:nvSpPr>
        <p:spPr>
          <a:xfrm>
            <a:off x="502920" y="4956048"/>
            <a:ext cx="3594506" cy="265176"/>
          </a:xfrm>
          <a:prstGeom prst="rect">
            <a:avLst/>
          </a:prstGeom>
          <a:solidFill>
            <a:srgbClr val="4F4F4F"/>
          </a:solidFill>
          <a:ln>
            <a:noFill/>
          </a:ln>
          <a:effectLst/>
        </p:spPr>
        <p:txBody>
          <a:bodyPr rtlCol="0" anchor="ctr"/>
          <a:lstStyle/>
          <a:p/>
        </p:txBody>
      </p:sp>
      <p:sp>
        <p:nvSpPr>
          <p:cNvPr id="10" name="TextBox 9"/>
          <p:cNvSpPr txBox="1"/>
          <p:nvPr/>
        </p:nvSpPr>
        <p:spPr>
          <a:xfrm>
            <a:off x="594360" y="4690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İzleyici</a:t>
            </a:r>
          </a:p>
        </p:txBody>
      </p:sp>
      <p:sp>
        <p:nvSpPr>
          <p:cNvPr id="11" name="TextBox 10"/>
          <p:cNvSpPr txBox="1"/>
          <p:nvPr/>
        </p:nvSpPr>
        <p:spPr>
          <a:xfrm>
            <a:off x="612648" y="5294376"/>
            <a:ext cx="3375050" cy="877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Sessiz izle; gözlediğin grup için dört ölçüte birer kelime yaz.</a:t>
            </a:r>
          </a:p>
        </p:txBody>
      </p:sp>
      <p:sp>
        <p:nvSpPr>
          <p:cNvPr id="12" name="Rounded Rectangle 11"/>
          <p:cNvSpPr/>
          <p:nvPr/>
        </p:nvSpPr>
        <p:spPr>
          <a:xfrm>
            <a:off x="4298594" y="4690872"/>
            <a:ext cx="3594506" cy="155448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4298594" y="4690872"/>
            <a:ext cx="3594506" cy="530352"/>
          </a:xfrm>
          <a:prstGeom prst="roundRect">
            <a:avLst>
              <a:gd name="adj" fmla="val 25000"/>
            </a:avLst>
          </a:prstGeom>
          <a:solidFill>
            <a:srgbClr val="C0392B"/>
          </a:solidFill>
          <a:ln>
            <a:noFill/>
          </a:ln>
          <a:effectLst/>
        </p:spPr>
        <p:txBody>
          <a:bodyPr rtlCol="0" anchor="ctr"/>
          <a:lstStyle/>
          <a:p/>
        </p:txBody>
      </p:sp>
      <p:sp>
        <p:nvSpPr>
          <p:cNvPr id="14" name="Rectangle 13"/>
          <p:cNvSpPr/>
          <p:nvPr/>
        </p:nvSpPr>
        <p:spPr>
          <a:xfrm>
            <a:off x="4298594" y="4956048"/>
            <a:ext cx="3594506" cy="265176"/>
          </a:xfrm>
          <a:prstGeom prst="rect">
            <a:avLst/>
          </a:prstGeom>
          <a:solidFill>
            <a:srgbClr val="C0392B"/>
          </a:solidFill>
          <a:ln>
            <a:noFill/>
          </a:ln>
          <a:effectLst/>
        </p:spPr>
        <p:txBody>
          <a:bodyPr rtlCol="0" anchor="ctr"/>
          <a:lstStyle/>
          <a:p/>
        </p:txBody>
      </p:sp>
      <p:sp>
        <p:nvSpPr>
          <p:cNvPr id="15" name="TextBox 14"/>
          <p:cNvSpPr txBox="1"/>
          <p:nvPr/>
        </p:nvSpPr>
        <p:spPr>
          <a:xfrm>
            <a:off x="4390034" y="4690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Süre</a:t>
            </a:r>
          </a:p>
        </p:txBody>
      </p:sp>
      <p:sp>
        <p:nvSpPr>
          <p:cNvPr id="16" name="TextBox 15"/>
          <p:cNvSpPr txBox="1"/>
          <p:nvPr/>
        </p:nvSpPr>
        <p:spPr>
          <a:xfrm>
            <a:off x="4408322" y="5294376"/>
            <a:ext cx="3375050" cy="877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Gösteri 2-2,5 dk · geçiş 30 sn</a:t>
            </a:r>
          </a:p>
        </p:txBody>
      </p:sp>
      <p:sp>
        <p:nvSpPr>
          <p:cNvPr id="17" name="Rounded Rectangle 16"/>
          <p:cNvSpPr/>
          <p:nvPr/>
        </p:nvSpPr>
        <p:spPr>
          <a:xfrm>
            <a:off x="8094268" y="4690872"/>
            <a:ext cx="3594506" cy="1554480"/>
          </a:xfrm>
          <a:prstGeom prst="roundRect">
            <a:avLst>
              <a:gd name="adj" fmla="val 5000"/>
            </a:avLst>
          </a:prstGeom>
          <a:solidFill>
            <a:srgbClr val="F0F0F0"/>
          </a:solidFill>
          <a:ln>
            <a:noFill/>
          </a:ln>
          <a:effectLst/>
        </p:spPr>
        <p:txBody>
          <a:bodyPr rtlCol="0" anchor="ctr"/>
          <a:lstStyle/>
          <a:p/>
        </p:txBody>
      </p:sp>
      <p:sp>
        <p:nvSpPr>
          <p:cNvPr id="18" name="Rounded Rectangle 17"/>
          <p:cNvSpPr/>
          <p:nvPr/>
        </p:nvSpPr>
        <p:spPr>
          <a:xfrm>
            <a:off x="8094268" y="4690872"/>
            <a:ext cx="3594506" cy="530352"/>
          </a:xfrm>
          <a:prstGeom prst="roundRect">
            <a:avLst>
              <a:gd name="adj" fmla="val 25000"/>
            </a:avLst>
          </a:prstGeom>
          <a:solidFill>
            <a:srgbClr val="2C5F9E"/>
          </a:solidFill>
          <a:ln>
            <a:noFill/>
          </a:ln>
          <a:effectLst/>
        </p:spPr>
        <p:txBody>
          <a:bodyPr rtlCol="0" anchor="ctr"/>
          <a:lstStyle/>
          <a:p/>
        </p:txBody>
      </p:sp>
      <p:sp>
        <p:nvSpPr>
          <p:cNvPr id="19" name="Rectangle 18"/>
          <p:cNvSpPr/>
          <p:nvPr/>
        </p:nvSpPr>
        <p:spPr>
          <a:xfrm>
            <a:off x="8094268" y="4956048"/>
            <a:ext cx="3594506" cy="265176"/>
          </a:xfrm>
          <a:prstGeom prst="rect">
            <a:avLst/>
          </a:prstGeom>
          <a:solidFill>
            <a:srgbClr val="2C5F9E"/>
          </a:solidFill>
          <a:ln>
            <a:noFill/>
          </a:ln>
          <a:effectLst/>
        </p:spPr>
        <p:txBody>
          <a:bodyPr rtlCol="0" anchor="ctr"/>
          <a:lstStyle/>
          <a:p/>
        </p:txBody>
      </p:sp>
      <p:sp>
        <p:nvSpPr>
          <p:cNvPr id="20" name="TextBox 19"/>
          <p:cNvSpPr txBox="1"/>
          <p:nvPr/>
        </p:nvSpPr>
        <p:spPr>
          <a:xfrm>
            <a:off x="8185708" y="4690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Güvenlik</a:t>
            </a:r>
          </a:p>
        </p:txBody>
      </p:sp>
      <p:sp>
        <p:nvSpPr>
          <p:cNvPr id="21" name="TextBox 20"/>
          <p:cNvSpPr txBox="1"/>
          <p:nvPr/>
        </p:nvSpPr>
        <p:spPr>
          <a:xfrm>
            <a:off x="8203996" y="5294376"/>
            <a:ext cx="3375050" cy="877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Koşma, itme, eşya devirme yok</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188</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145 / 254</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Gözlem notu: bu uygulama etkili miydi?</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GÖZLEM</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Gözlediğiniz gösteri için: uygulama mekâna uygun muydu, eylem planı tam mıydı? Bir güçlü yön ve bir geliştirme önerisi yazın.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146 / 254</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900" b="1" i="0">
                <a:solidFill>
                  <a:srgbClr val="FFFFFF"/>
                </a:solidFill>
                <a:latin typeface="Calibri"/>
              </a:rPr>
              <a:t>Gözlem notu: bu uygulama etkili miydi?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Gözlediğiniz gösteri için: uygulama mekâna uygun muydu, eylem planı tam mıydı? Bir güçlü yön ve bir geliştirme önerisi yazın.</a:t>
            </a:r>
          </a:p>
        </p:txBody>
      </p:sp>
      <p:sp>
        <p:nvSpPr>
          <p:cNvPr id="7" name="Rounded Rectangle 6"/>
          <p:cNvSpPr/>
          <p:nvPr/>
        </p:nvSpPr>
        <p:spPr>
          <a:xfrm>
            <a:off x="502920" y="2496312"/>
            <a:ext cx="11185855" cy="3703321"/>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96312"/>
            <a:ext cx="109728" cy="3703321"/>
          </a:xfrm>
          <a:prstGeom prst="rect">
            <a:avLst/>
          </a:prstGeom>
          <a:solidFill>
            <a:srgbClr val="2E7D32"/>
          </a:solidFill>
          <a:ln>
            <a:noFill/>
          </a:ln>
          <a:effectLst/>
        </p:spPr>
        <p:txBody>
          <a:bodyPr rtlCol="0" anchor="ctr"/>
          <a:lstStyle/>
          <a:p/>
        </p:txBody>
      </p:sp>
      <p:sp>
        <p:nvSpPr>
          <p:cNvPr id="9" name="TextBox 8"/>
          <p:cNvSpPr txBox="1"/>
          <p:nvPr/>
        </p:nvSpPr>
        <p:spPr>
          <a:xfrm>
            <a:off x="731520" y="2551176"/>
            <a:ext cx="10865815" cy="3593593"/>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Örnek (sinema sahnesi, uygulama: erken uyarı): uyarı herkese ulaştı; ama kalabalık salonda çıkışa koşma gösterildi.</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Güçlü yön: uyarı ile davranış arasındaki zaman kazanımı açıkça gösterildi.</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Geliştirme: kalabalık mekânda paniği önleyen sakin ve sıralı hareket eylem planına eklenmeli.</a:t>
            </a:r>
          </a:p>
          <a:p>
            <a:pPr algn="l">
              <a:spcBef>
                <a:spcPts val="0"/>
              </a:spcBef>
              <a:spcAft>
                <a:spcPts val="0"/>
              </a:spcAft>
            </a:pPr>
            <a:r>
              <a:rPr lang="tr-TR" sz="2000" b="1" i="0">
                <a:solidFill>
                  <a:srgbClr val="262626"/>
                </a:solidFill>
                <a:latin typeface="Calibri"/>
              </a:rPr>
              <a:t>Dönüt uygulamaya ve plana yöneliktir; arkadaşın oyunculuğuna değil.</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147 / 254</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sınıfın seçimi</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 ADIM</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Grupların drama gösterilerinden sonra yaşadığınız yerdeki afet riskinde etkili olacak en iyi uygulama örneğini sınıf olarak belirleyiniz. Seçiminizin bir sonucunu da söyleyin.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186-188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148 / 254</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sınıfın seçimi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Grupların drama gösterilerinden sonra yaşadığınız yerdeki afet riskinde etkili olacak en iyi uygulama örneğini sınıf olarak belirleyiniz. Seçiminizin bir sonucunu da söyleyin.</a:t>
            </a:r>
          </a:p>
        </p:txBody>
      </p:sp>
      <p:sp>
        <p:nvSpPr>
          <p:cNvPr id="7" name="Rounded Rectangle 6"/>
          <p:cNvSpPr/>
          <p:nvPr/>
        </p:nvSpPr>
        <p:spPr>
          <a:xfrm>
            <a:off x="502920" y="2587752"/>
            <a:ext cx="11185855" cy="36118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87752"/>
            <a:ext cx="109728" cy="3611880"/>
          </a:xfrm>
          <a:prstGeom prst="rect">
            <a:avLst/>
          </a:prstGeom>
          <a:solidFill>
            <a:srgbClr val="2E7D32"/>
          </a:solidFill>
          <a:ln>
            <a:noFill/>
          </a:ln>
          <a:effectLst/>
        </p:spPr>
        <p:txBody>
          <a:bodyPr rtlCol="0" anchor="ctr"/>
          <a:lstStyle/>
          <a:p/>
        </p:txBody>
      </p:sp>
      <p:sp>
        <p:nvSpPr>
          <p:cNvPr id="9" name="TextBox 8"/>
          <p:cNvSpPr txBox="1"/>
          <p:nvPr/>
        </p:nvSpPr>
        <p:spPr>
          <a:xfrm>
            <a:off x="731520" y="2642616"/>
            <a:ext cx="10865815" cy="350215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a:spcBef>
                <a:spcPts val="0"/>
              </a:spcBef>
              <a:spcAft>
                <a:spcPts val="500"/>
              </a:spcAft>
            </a:pPr>
            <a:r>
              <a:rPr lang="tr-TR" sz="2000" b="1" i="0">
                <a:solidFill>
                  <a:srgbClr val="262626"/>
                </a:solidFill>
                <a:latin typeface="Calibri"/>
              </a:rPr>
              <a:t>Örnek seçim: yapısal olmayan elemanların sabitlenmesi.</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Neden: dört mekânın hepsinde uygulanabilir; basit önlemlerdir ve büyük can ve mal kaybını önler (s. 187).</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Neden diğeri değil: yerleşmeyi taşımanın ekonomik, sosyal ve çevresel boyutları çok büyüktür (s. 186).</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Sonuç (yansıtma): her ev ve sınıf kendi eşyalarını kontrol eder; bina güçlendirme ve erken uyarı gibi kurumların işleriyle birlikte korunma tamamlanır.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186-188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149 / 254</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okulumuz hazır mı?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KONTROL LİSTESİ</a:t>
            </a:r>
          </a:p>
        </p:txBody>
      </p:sp>
      <p:graphicFrame>
        <p:nvGraphicFramePr>
          <p:cNvPr id="6" name="Table 5"/>
          <p:cNvGraphicFramePr>
            <a:graphicFrameLocks noGrp="1"/>
          </p:cNvGraphicFramePr>
          <p:nvPr/>
        </p:nvGraphicFramePr>
        <p:xfrm>
          <a:off x="502920" y="1261872"/>
          <a:ext cx="11183111" cy="4023360"/>
        </p:xfrm>
        <a:graphic>
          <a:graphicData uri="http://schemas.openxmlformats.org/drawingml/2006/table">
            <a:tbl>
              <a:tblPr firstRow="1" bandRow="1">
                <a:tableStyleId>{5C22544A-7EE6-4342-B048-85BDC9FD1C3A}</a:tableStyleId>
              </a:tblPr>
              <a:tblGrid>
                <a:gridCol w="8257031"/>
                <a:gridCol w="1005840"/>
                <a:gridCol w="1005840"/>
                <a:gridCol w="914400"/>
              </a:tblGrid>
              <a:tr h="457200">
                <a:tc>
                  <a:txBody>
                    <a:bodyPr wrap="square"/>
                    <a:lstStyle/>
                    <a:p>
                      <a:pPr algn="ctr">
                        <a:spcBef>
                          <a:spcPts val="0"/>
                        </a:spcBef>
                        <a:spcAft>
                          <a:spcPts val="0"/>
                        </a:spcAft>
                      </a:pPr>
                      <a:r>
                        <a:rPr lang="tr-TR" sz="1700" b="1" i="0">
                          <a:solidFill>
                            <a:srgbClr val="FFFFFF"/>
                          </a:solidFill>
                          <a:latin typeface="Calibri"/>
                        </a:rPr>
                        <a:t>Ölçütler</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Evet</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Hayır</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Soru</a:t>
                      </a:r>
                    </a:p>
                  </a:txBody>
                  <a:tcPr marL="54864" marR="54864" marT="18288" marB="18288" anchor="ctr">
                    <a:solidFill>
                      <a:srgbClr val="C25B1F"/>
                    </a:solidFill>
                  </a:tcPr>
                </a:tc>
              </a:tr>
              <a:tr h="713232">
                <a:tc>
                  <a:txBody>
                    <a:bodyPr wrap="square"/>
                    <a:lstStyle/>
                    <a:p>
                      <a:pPr algn="l">
                        <a:spcBef>
                          <a:spcPts val="0"/>
                        </a:spcBef>
                        <a:spcAft>
                          <a:spcPts val="0"/>
                        </a:spcAft>
                      </a:pPr>
                      <a:r>
                        <a:rPr lang="tr-TR" sz="1700" b="0" i="0">
                          <a:solidFill>
                            <a:srgbClr val="262626"/>
                          </a:solidFill>
                          <a:latin typeface="Calibri"/>
                        </a:rPr>
                        <a:t>Okulumun ilgili afete yönelik afet eylem planı hazırdır.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713232">
                <a:tc>
                  <a:txBody>
                    <a:bodyPr wrap="square"/>
                    <a:lstStyle/>
                    <a:p>
                      <a:pPr algn="l">
                        <a:spcBef>
                          <a:spcPts val="0"/>
                        </a:spcBef>
                        <a:spcAft>
                          <a:spcPts val="0"/>
                        </a:spcAft>
                      </a:pPr>
                      <a:r>
                        <a:rPr lang="tr-TR" sz="1700" b="0" i="0">
                          <a:solidFill>
                            <a:srgbClr val="262626"/>
                          </a:solidFill>
                          <a:latin typeface="Calibri"/>
                        </a:rPr>
                        <a:t>Okulumda ilgili afet durumunda afet eylem planına göre görev dağılımı ilgili kişiler tarafından bilinir durumdadır.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713232">
                <a:tc>
                  <a:txBody>
                    <a:bodyPr wrap="square"/>
                    <a:lstStyle/>
                    <a:p>
                      <a:pPr algn="l">
                        <a:spcBef>
                          <a:spcPts val="0"/>
                        </a:spcBef>
                        <a:spcAft>
                          <a:spcPts val="0"/>
                        </a:spcAft>
                      </a:pPr>
                      <a:r>
                        <a:rPr lang="tr-TR" sz="1700" b="0" i="0">
                          <a:solidFill>
                            <a:srgbClr val="262626"/>
                          </a:solidFill>
                          <a:latin typeface="Calibri"/>
                        </a:rPr>
                        <a:t>Okulumda ilgili afet riskine yönelik belirli zaman aralıklarıyla tatbikatlar yapılır.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713232">
                <a:tc>
                  <a:txBody>
                    <a:bodyPr wrap="square"/>
                    <a:lstStyle/>
                    <a:p>
                      <a:pPr algn="l">
                        <a:spcBef>
                          <a:spcPts val="0"/>
                        </a:spcBef>
                        <a:spcAft>
                          <a:spcPts val="0"/>
                        </a:spcAft>
                      </a:pPr>
                      <a:r>
                        <a:rPr lang="tr-TR" sz="1700" b="0" i="0">
                          <a:solidFill>
                            <a:srgbClr val="262626"/>
                          </a:solidFill>
                          <a:latin typeface="Calibri"/>
                        </a:rPr>
                        <a:t>Okulumda ilgili afet riskine yönelik her türlü araç gereç hazır ve ulaşılabilecek yerdedir.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713232">
                <a:tc>
                  <a:txBody>
                    <a:bodyPr wrap="square"/>
                    <a:lstStyle/>
                    <a:p>
                      <a:pPr algn="l">
                        <a:spcBef>
                          <a:spcPts val="0"/>
                        </a:spcBef>
                        <a:spcAft>
                          <a:spcPts val="0"/>
                        </a:spcAft>
                      </a:pPr>
                      <a:r>
                        <a:rPr lang="tr-TR" sz="1700" b="0" i="0">
                          <a:solidFill>
                            <a:srgbClr val="262626"/>
                          </a:solidFill>
                          <a:latin typeface="Calibri"/>
                        </a:rPr>
                        <a:t>Okulumdaki tüm bireyler, söz konusu afet durumunda üzerine düşen sorumluluklar konusunda gerekli farkındalık ve beceriye sahiptir.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bl>
          </a:graphicData>
        </a:graphic>
      </p:graphicFrame>
      <p:sp>
        <p:nvSpPr>
          <p:cNvPr id="7" name="Rounded Rectangle 6"/>
          <p:cNvSpPr/>
          <p:nvPr/>
        </p:nvSpPr>
        <p:spPr>
          <a:xfrm>
            <a:off x="502920" y="5422392"/>
            <a:ext cx="11185855" cy="777240"/>
          </a:xfrm>
          <a:prstGeom prst="roundRect">
            <a:avLst>
              <a:gd name="adj" fmla="val 8000"/>
            </a:avLst>
          </a:prstGeom>
          <a:solidFill>
            <a:srgbClr val="FFF3D1"/>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262626"/>
                </a:solidFill>
                <a:latin typeface="Calibri"/>
              </a:rPr>
              <a:t>Gözlemine göre işaretle · bilmiyorsan “Soru” sütununa yaz → okul yönetimine sorulur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188</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150 / 254</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Kontrol listesini nasıl doldururum?</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NASIL?</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Bir ölçütü “Evet” ya da “Hayır” diye işaretlemek için neye dayanırsın? Bilmediğin bir ölçütte ne yaparsın?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151 / 254</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Kontrol listesini nasıl doldururum?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Bir ölçütü “Evet” ya da “Hayır” diye işaretlemek için neye dayanırsın? Bilmediğin bir ölçütte ne yaparsın?</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Kanıtım ne? Kendi gözlemim (gördüğüm yönlendirmeler, malzemeler) ya da yaşadığım (katıldığım bir tatbikat).</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Kanıtım yoksa işaretlemem; “Soru” sütununa yazarım: “Okulumuzda bu afete yönelik eylem planında benim görevim ne?”</a:t>
            </a:r>
          </a:p>
          <a:p>
            <a:pPr algn="l">
              <a:spcBef>
                <a:spcPts val="0"/>
              </a:spcBef>
              <a:spcAft>
                <a:spcPts val="0"/>
              </a:spcAft>
            </a:pPr>
            <a:r>
              <a:rPr lang="tr-TR" sz="2100" b="1" i="0">
                <a:solidFill>
                  <a:srgbClr val="262626"/>
                </a:solidFill>
                <a:latin typeface="Calibri"/>
              </a:rPr>
              <a:t>Sorularımız okul yönetimine iletilir; tahminle “Evet” ya da “Hayır” yazılmaz.</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152 / 254</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Çalışma yaprağı: okulumuz afete hazır olsun</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ÇALIŞMA YAPRAĞI</a:t>
            </a:r>
          </a:p>
        </p:txBody>
      </p:sp>
      <p:sp>
        <p:nvSpPr>
          <p:cNvPr id="6" name="Rounded Rectangle 5"/>
          <p:cNvSpPr/>
          <p:nvPr/>
        </p:nvSpPr>
        <p:spPr>
          <a:xfrm>
            <a:off x="502920" y="1261872"/>
            <a:ext cx="11185855" cy="141732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417320"/>
          </a:xfrm>
          <a:prstGeom prst="rect">
            <a:avLst/>
          </a:prstGeom>
          <a:solidFill>
            <a:srgbClr val="C25B1F"/>
          </a:solidFill>
          <a:ln>
            <a:noFill/>
          </a:ln>
          <a:effectLst/>
        </p:spPr>
        <p:txBody>
          <a:bodyPr rtlCol="0" anchor="ctr"/>
          <a:lstStyle/>
          <a:p/>
        </p:txBody>
      </p:sp>
      <p:sp>
        <p:nvSpPr>
          <p:cNvPr id="8" name="TextBox 7"/>
          <p:cNvSpPr txBox="1"/>
          <p:nvPr/>
        </p:nvSpPr>
        <p:spPr>
          <a:xfrm>
            <a:off x="777240" y="1261872"/>
            <a:ext cx="10774375" cy="141732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Aşağıda verilen kavramları kullanarak yaşadığınız yerde gerçekleşme riski yüksek olan afet türüne okulunuzun hazır olması konusunda yapılması gerekenleri içeren bir metin oluşturarak arkadaşlarınızla paylaşınız.</a:t>
            </a:r>
          </a:p>
        </p:txBody>
      </p:sp>
      <p:sp>
        <p:nvSpPr>
          <p:cNvPr id="9" name="Rounded Rectangle 8"/>
          <p:cNvSpPr/>
          <p:nvPr/>
        </p:nvSpPr>
        <p:spPr>
          <a:xfrm>
            <a:off x="502920" y="2862072"/>
            <a:ext cx="5455767" cy="914400"/>
          </a:xfrm>
          <a:prstGeom prst="roundRect">
            <a:avLst>
              <a:gd name="adj" fmla="val 25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600" b="1" i="0">
                <a:solidFill>
                  <a:srgbClr val="2C6E8F"/>
                </a:solidFill>
                <a:latin typeface="Calibri"/>
              </a:rPr>
              <a:t>Afete Dirençli Toplum</a:t>
            </a:r>
          </a:p>
        </p:txBody>
      </p:sp>
      <p:sp>
        <p:nvSpPr>
          <p:cNvPr id="10" name="Rounded Rectangle 9"/>
          <p:cNvSpPr/>
          <p:nvPr/>
        </p:nvSpPr>
        <p:spPr>
          <a:xfrm>
            <a:off x="6233007" y="2862072"/>
            <a:ext cx="5455767" cy="914400"/>
          </a:xfrm>
          <a:prstGeom prst="roundRect">
            <a:avLst>
              <a:gd name="adj" fmla="val 25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600" b="1" i="0">
                <a:solidFill>
                  <a:srgbClr val="2C6E8F"/>
                </a:solidFill>
                <a:latin typeface="Calibri"/>
              </a:rPr>
              <a:t>Afete Dirençli Yaşam Alanı</a:t>
            </a:r>
          </a:p>
        </p:txBody>
      </p:sp>
      <p:sp>
        <p:nvSpPr>
          <p:cNvPr id="11" name="Rounded Rectangle 10"/>
          <p:cNvSpPr/>
          <p:nvPr/>
        </p:nvSpPr>
        <p:spPr>
          <a:xfrm>
            <a:off x="502920" y="3959352"/>
            <a:ext cx="11185855" cy="22860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600"/>
              </a:spcAft>
            </a:pPr>
            <a:r>
              <a:rPr lang="tr-TR" sz="2000" b="1" i="0">
                <a:solidFill>
                  <a:srgbClr val="C25B1F"/>
                </a:solidFill>
                <a:latin typeface="Calibri"/>
              </a:rPr>
              <a:t>Yardım eden kalıp</a:t>
            </a:r>
          </a:p>
          <a:p>
            <a:pPr algn="l">
              <a:spcBef>
                <a:spcPts val="0"/>
              </a:spcBef>
              <a:spcAft>
                <a:spcPts val="0"/>
              </a:spcAft>
            </a:pPr>
            <a:r>
              <a:rPr lang="tr-TR" sz="2000" b="0" i="0">
                <a:solidFill>
                  <a:srgbClr val="262626"/>
                </a:solidFill>
                <a:latin typeface="Calibri"/>
              </a:rPr>
              <a:t>Okulumuzun … afetine hazır olması için okul binası ve bahçesi … (yaşam alanı) · Okuldaki herkes … (toplum) · Bunun için … yapılmalıdır · Kontrol listesinde bilmediğimiz konular: … .</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189</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153 / 254</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Çalışma yaprağı: örnek metin</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YAZ</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İki kavramı kullanarak okulunuzun yaşadığınız yerde riski yüksek olan afete hazır olması için yapılması gerekenleri anlatan kısa bir metin yazın.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186-189</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154 / 254</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Çalışma yaprağı: örnek metin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İki kavramı kullanarak okulunuzun yaşadığınız yerde riski yüksek olan afete hazır olması için yapılması gerekenleri anlatan kısa bir metin yazın.</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1700" b="1" i="0">
                <a:solidFill>
                  <a:srgbClr val="2E7D32"/>
                </a:solidFill>
                <a:latin typeface="Calibri"/>
              </a:rPr>
              <a:t>Örnek cevap</a:t>
            </a:r>
          </a:p>
          <a:p>
            <a:pPr algn="l">
              <a:spcBef>
                <a:spcPts val="0"/>
              </a:spcBef>
              <a:spcAft>
                <a:spcPts val="0"/>
              </a:spcAft>
            </a:pPr>
            <a:r>
              <a:rPr lang="tr-TR" sz="1700" b="0" i="0">
                <a:solidFill>
                  <a:srgbClr val="262626"/>
                </a:solidFill>
                <a:latin typeface="Calibri"/>
              </a:rPr>
              <a:t>Okulumuzun depreme hazır olması için önce okulumuz bir afete dirençli yaşam alanı olmalıdır: bina depreme dayanıklı olmalı, sınıflarda ve koridorlarda devrilebilecek dolap ve raflar duvara sabitlenmeli, ağır cisimler açık raflarda bulunmamalıdır. Ama sağlam bir bina tek başına yetmez; okuldaki herkesin afet anında ne yapacağını bildiği afete dirençli bir toplum da gerekir. Bunun için afet eylem planındaki görevler herkesçe bilinmeli, belirli aralıklarla tatbikat yapılmalı, araç gereç ulaşılabilir yerde olmalıdır. Kontrol listesinde bilmediğimiz konuları okul yönetimine soracağız.</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186-189</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155 / 254</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Performans görevi: Sunum Hazırlama</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PERFORMANS</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097280"/>
          </a:xfrm>
          <a:prstGeom prst="rect">
            <a:avLst/>
          </a:prstGeom>
          <a:solidFill>
            <a:srgbClr val="C25B1F"/>
          </a:solidFill>
          <a:ln>
            <a:noFill/>
          </a:ln>
          <a:effectLst/>
        </p:spPr>
        <p:txBody>
          <a:bodyPr rtlCol="0" anchor="ctr"/>
          <a:lstStyle/>
          <a:p/>
        </p:txBody>
      </p:sp>
      <p:sp>
        <p:nvSpPr>
          <p:cNvPr id="8" name="TextBox 7"/>
          <p:cNvSpPr txBox="1"/>
          <p:nvPr/>
        </p:nvSpPr>
        <p:spPr>
          <a:xfrm>
            <a:off x="777240" y="1261872"/>
            <a:ext cx="10774375" cy="109728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Sizlerden bir afet türünü seçmeniz, seçtiğiniz afetle mücadelede farklı ülkelerdeki uygulamaları inceleyip karşılaştırmanız ve elde ettiğiniz bilgileri arkadaşlarınıza sunmanız beklenmektedir.</a:t>
            </a:r>
          </a:p>
        </p:txBody>
      </p:sp>
      <p:sp>
        <p:nvSpPr>
          <p:cNvPr id="9" name="Rounded Rectangle 8"/>
          <p:cNvSpPr/>
          <p:nvPr/>
        </p:nvSpPr>
        <p:spPr>
          <a:xfrm>
            <a:off x="502920" y="2450592"/>
            <a:ext cx="11185855" cy="507492"/>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450592"/>
            <a:ext cx="1600200" cy="507492"/>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Hazırlık 1</a:t>
            </a:r>
          </a:p>
        </p:txBody>
      </p:sp>
      <p:sp>
        <p:nvSpPr>
          <p:cNvPr id="11" name="TextBox 10"/>
          <p:cNvSpPr txBox="1"/>
          <p:nvPr/>
        </p:nvSpPr>
        <p:spPr>
          <a:xfrm>
            <a:off x="2240280" y="2450592"/>
            <a:ext cx="9357055" cy="507492"/>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Çalışmanızı bireysel olarak planlayınız.</a:t>
            </a:r>
          </a:p>
        </p:txBody>
      </p:sp>
      <p:sp>
        <p:nvSpPr>
          <p:cNvPr id="12" name="Rounded Rectangle 11"/>
          <p:cNvSpPr/>
          <p:nvPr/>
        </p:nvSpPr>
        <p:spPr>
          <a:xfrm>
            <a:off x="502920" y="3012948"/>
            <a:ext cx="11185855" cy="507492"/>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3012948"/>
            <a:ext cx="1600200" cy="507492"/>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Hazırlık 2</a:t>
            </a:r>
          </a:p>
        </p:txBody>
      </p:sp>
      <p:sp>
        <p:nvSpPr>
          <p:cNvPr id="14" name="TextBox 13"/>
          <p:cNvSpPr txBox="1"/>
          <p:nvPr/>
        </p:nvSpPr>
        <p:spPr>
          <a:xfrm>
            <a:off x="2240280" y="3012948"/>
            <a:ext cx="9357055" cy="507492"/>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Çalışma yapmak istediğiniz afet türünü seçiniz.</a:t>
            </a:r>
          </a:p>
        </p:txBody>
      </p:sp>
      <p:sp>
        <p:nvSpPr>
          <p:cNvPr id="15" name="Rounded Rectangle 14"/>
          <p:cNvSpPr/>
          <p:nvPr/>
        </p:nvSpPr>
        <p:spPr>
          <a:xfrm>
            <a:off x="502920" y="3575304"/>
            <a:ext cx="11185855" cy="507492"/>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3575304"/>
            <a:ext cx="1600200" cy="507492"/>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Hazırlık 3</a:t>
            </a:r>
          </a:p>
        </p:txBody>
      </p:sp>
      <p:sp>
        <p:nvSpPr>
          <p:cNvPr id="17" name="TextBox 16"/>
          <p:cNvSpPr txBox="1"/>
          <p:nvPr/>
        </p:nvSpPr>
        <p:spPr>
          <a:xfrm>
            <a:off x="2240280" y="3575304"/>
            <a:ext cx="9357055" cy="507492"/>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Belirlediğiniz afetle ilgili mücadele uygulaması geliştiren en az iki ülke seçiniz.</a:t>
            </a:r>
          </a:p>
        </p:txBody>
      </p:sp>
      <p:sp>
        <p:nvSpPr>
          <p:cNvPr id="18" name="Rounded Rectangle 17"/>
          <p:cNvSpPr/>
          <p:nvPr/>
        </p:nvSpPr>
        <p:spPr>
          <a:xfrm>
            <a:off x="502920" y="4137660"/>
            <a:ext cx="11185855" cy="507492"/>
          </a:xfrm>
          <a:prstGeom prst="roundRect">
            <a:avLst>
              <a:gd name="adj" fmla="val 8000"/>
            </a:avLst>
          </a:prstGeom>
          <a:solidFill>
            <a:srgbClr val="F0F0F0"/>
          </a:solidFill>
          <a:ln>
            <a:noFill/>
          </a:ln>
          <a:effectLst/>
        </p:spPr>
        <p:txBody>
          <a:bodyPr rtlCol="0" anchor="ctr"/>
          <a:lstStyle/>
          <a:p/>
        </p:txBody>
      </p:sp>
      <p:sp>
        <p:nvSpPr>
          <p:cNvPr id="19" name="Rounded Rectangle 18"/>
          <p:cNvSpPr/>
          <p:nvPr/>
        </p:nvSpPr>
        <p:spPr>
          <a:xfrm>
            <a:off x="502920" y="4137660"/>
            <a:ext cx="1600200" cy="507492"/>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Hazırlık 4</a:t>
            </a:r>
          </a:p>
        </p:txBody>
      </p:sp>
      <p:sp>
        <p:nvSpPr>
          <p:cNvPr id="20" name="TextBox 19"/>
          <p:cNvSpPr txBox="1"/>
          <p:nvPr/>
        </p:nvSpPr>
        <p:spPr>
          <a:xfrm>
            <a:off x="2240280" y="4137660"/>
            <a:ext cx="9357055" cy="507492"/>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Seçtiğiniz ülkelerin bu afete yönelik yürüttüğü mücadele uygulamalarını inceleyiniz.</a:t>
            </a:r>
          </a:p>
        </p:txBody>
      </p:sp>
      <p:sp>
        <p:nvSpPr>
          <p:cNvPr id="21" name="Rounded Rectangle 20"/>
          <p:cNvSpPr/>
          <p:nvPr/>
        </p:nvSpPr>
        <p:spPr>
          <a:xfrm>
            <a:off x="502920" y="4754880"/>
            <a:ext cx="3594506" cy="1490472"/>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502920" y="4754880"/>
            <a:ext cx="3594506" cy="530352"/>
          </a:xfrm>
          <a:prstGeom prst="roundRect">
            <a:avLst>
              <a:gd name="adj" fmla="val 25000"/>
            </a:avLst>
          </a:prstGeom>
          <a:solidFill>
            <a:srgbClr val="C25B1F"/>
          </a:solidFill>
          <a:ln>
            <a:noFill/>
          </a:ln>
          <a:effectLst/>
        </p:spPr>
        <p:txBody>
          <a:bodyPr rtlCol="0" anchor="ctr"/>
          <a:lstStyle/>
          <a:p/>
        </p:txBody>
      </p:sp>
      <p:sp>
        <p:nvSpPr>
          <p:cNvPr id="23" name="Rectangle 22"/>
          <p:cNvSpPr/>
          <p:nvPr/>
        </p:nvSpPr>
        <p:spPr>
          <a:xfrm>
            <a:off x="502920" y="5020056"/>
            <a:ext cx="3594506" cy="265176"/>
          </a:xfrm>
          <a:prstGeom prst="rect">
            <a:avLst/>
          </a:prstGeom>
          <a:solidFill>
            <a:srgbClr val="C25B1F"/>
          </a:solidFill>
          <a:ln>
            <a:noFill/>
          </a:ln>
          <a:effectLst/>
        </p:spPr>
        <p:txBody>
          <a:bodyPr rtlCol="0" anchor="ctr"/>
          <a:lstStyle/>
          <a:p/>
        </p:txBody>
      </p:sp>
      <p:sp>
        <p:nvSpPr>
          <p:cNvPr id="24" name="TextBox 23"/>
          <p:cNvSpPr txBox="1"/>
          <p:nvPr/>
        </p:nvSpPr>
        <p:spPr>
          <a:xfrm>
            <a:off x="594360" y="4754880"/>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31. haftada 1. adım</a:t>
            </a:r>
          </a:p>
        </p:txBody>
      </p:sp>
      <p:sp>
        <p:nvSpPr>
          <p:cNvPr id="25" name="TextBox 24"/>
          <p:cNvSpPr txBox="1"/>
          <p:nvPr/>
        </p:nvSpPr>
        <p:spPr>
          <a:xfrm>
            <a:off x="612648" y="5358384"/>
            <a:ext cx="3375050" cy="813816"/>
          </a:xfrm>
          <a:prstGeom prst="rect">
            <a:avLst/>
          </a:prstGeom>
          <a:noFill/>
        </p:spPr>
        <p:txBody>
          <a:bodyPr wrap="square" anchor="t" lIns="73152" rIns="73152" tIns="36576" bIns="36576">
            <a:noAutofit/>
          </a:bodyPr>
          <a:lstStyle/>
          <a:p>
            <a:pPr algn="l">
              <a:spcBef>
                <a:spcPts val="0"/>
              </a:spcBef>
              <a:spcAft>
                <a:spcPts val="0"/>
              </a:spcAft>
            </a:pPr>
            <a:r>
              <a:rPr lang="tr-TR" sz="1300" b="0" i="0">
                <a:solidFill>
                  <a:srgbClr val="262626"/>
                </a:solidFill>
                <a:latin typeface="Calibri"/>
              </a:rPr>
              <a:t>Seçtiğiniz ülkelerin afetle mücadele uygulamalarına yönelik topladığınız bilgilerden yararlanarak karşılaştırma tablosu oluşturunuz.</a:t>
            </a:r>
          </a:p>
        </p:txBody>
      </p:sp>
      <p:sp>
        <p:nvSpPr>
          <p:cNvPr id="26" name="Rounded Rectangle 25"/>
          <p:cNvSpPr/>
          <p:nvPr/>
        </p:nvSpPr>
        <p:spPr>
          <a:xfrm>
            <a:off x="4298594" y="4754880"/>
            <a:ext cx="3594506" cy="1490472"/>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4298594" y="4754880"/>
            <a:ext cx="3594506" cy="530352"/>
          </a:xfrm>
          <a:prstGeom prst="roundRect">
            <a:avLst>
              <a:gd name="adj" fmla="val 25000"/>
            </a:avLst>
          </a:prstGeom>
          <a:solidFill>
            <a:srgbClr val="4F4F4F"/>
          </a:solidFill>
          <a:ln>
            <a:noFill/>
          </a:ln>
          <a:effectLst/>
        </p:spPr>
        <p:txBody>
          <a:bodyPr rtlCol="0" anchor="ctr"/>
          <a:lstStyle/>
          <a:p/>
        </p:txBody>
      </p:sp>
      <p:sp>
        <p:nvSpPr>
          <p:cNvPr id="28" name="Rectangle 27"/>
          <p:cNvSpPr/>
          <p:nvPr/>
        </p:nvSpPr>
        <p:spPr>
          <a:xfrm>
            <a:off x="4298594" y="5020056"/>
            <a:ext cx="3594506" cy="265176"/>
          </a:xfrm>
          <a:prstGeom prst="rect">
            <a:avLst/>
          </a:prstGeom>
          <a:solidFill>
            <a:srgbClr val="4F4F4F"/>
          </a:solidFill>
          <a:ln>
            <a:noFill/>
          </a:ln>
          <a:effectLst/>
        </p:spPr>
        <p:txBody>
          <a:bodyPr rtlCol="0" anchor="ctr"/>
          <a:lstStyle/>
          <a:p/>
        </p:txBody>
      </p:sp>
      <p:sp>
        <p:nvSpPr>
          <p:cNvPr id="29" name="TextBox 28"/>
          <p:cNvSpPr txBox="1"/>
          <p:nvPr/>
        </p:nvSpPr>
        <p:spPr>
          <a:xfrm>
            <a:off x="4390034" y="4754880"/>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31. haftada 2. adım</a:t>
            </a:r>
          </a:p>
        </p:txBody>
      </p:sp>
      <p:sp>
        <p:nvSpPr>
          <p:cNvPr id="30" name="TextBox 29"/>
          <p:cNvSpPr txBox="1"/>
          <p:nvPr/>
        </p:nvSpPr>
        <p:spPr>
          <a:xfrm>
            <a:off x="4408322" y="5358384"/>
            <a:ext cx="3375050" cy="813816"/>
          </a:xfrm>
          <a:prstGeom prst="rect">
            <a:avLst/>
          </a:prstGeom>
          <a:noFill/>
        </p:spPr>
        <p:txBody>
          <a:bodyPr wrap="square" anchor="t" lIns="73152" rIns="73152" tIns="36576" bIns="36576">
            <a:noAutofit/>
          </a:bodyPr>
          <a:lstStyle/>
          <a:p>
            <a:pPr algn="l">
              <a:spcBef>
                <a:spcPts val="0"/>
              </a:spcBef>
              <a:spcAft>
                <a:spcPts val="0"/>
              </a:spcAft>
            </a:pPr>
            <a:r>
              <a:rPr lang="tr-TR" sz="1550" b="0" i="0">
                <a:solidFill>
                  <a:srgbClr val="262626"/>
                </a:solidFill>
                <a:latin typeface="Calibri"/>
              </a:rPr>
              <a:t>Oluşturduğunuz karşılaştırma tablosunu arkadaşlarınıza sınıf ortamında sununuz.</a:t>
            </a:r>
          </a:p>
        </p:txBody>
      </p:sp>
      <p:sp>
        <p:nvSpPr>
          <p:cNvPr id="31" name="Rounded Rectangle 30"/>
          <p:cNvSpPr/>
          <p:nvPr/>
        </p:nvSpPr>
        <p:spPr>
          <a:xfrm>
            <a:off x="8094268" y="4754880"/>
            <a:ext cx="3594506" cy="1490472"/>
          </a:xfrm>
          <a:prstGeom prst="roundRect">
            <a:avLst>
              <a:gd name="adj" fmla="val 5000"/>
            </a:avLst>
          </a:prstGeom>
          <a:solidFill>
            <a:srgbClr val="F0F0F0"/>
          </a:solidFill>
          <a:ln>
            <a:noFill/>
          </a:ln>
          <a:effectLst/>
        </p:spPr>
        <p:txBody>
          <a:bodyPr rtlCol="0" anchor="ctr"/>
          <a:lstStyle/>
          <a:p/>
        </p:txBody>
      </p:sp>
      <p:sp>
        <p:nvSpPr>
          <p:cNvPr id="32" name="Rounded Rectangle 31"/>
          <p:cNvSpPr/>
          <p:nvPr/>
        </p:nvSpPr>
        <p:spPr>
          <a:xfrm>
            <a:off x="8094268" y="4754880"/>
            <a:ext cx="3594506" cy="530352"/>
          </a:xfrm>
          <a:prstGeom prst="roundRect">
            <a:avLst>
              <a:gd name="adj" fmla="val 25000"/>
            </a:avLst>
          </a:prstGeom>
          <a:solidFill>
            <a:srgbClr val="2C5F9E"/>
          </a:solidFill>
          <a:ln>
            <a:noFill/>
          </a:ln>
          <a:effectLst/>
        </p:spPr>
        <p:txBody>
          <a:bodyPr rtlCol="0" anchor="ctr"/>
          <a:lstStyle/>
          <a:p/>
        </p:txBody>
      </p:sp>
      <p:sp>
        <p:nvSpPr>
          <p:cNvPr id="33" name="Rectangle 32"/>
          <p:cNvSpPr/>
          <p:nvPr/>
        </p:nvSpPr>
        <p:spPr>
          <a:xfrm>
            <a:off x="8094268" y="5020056"/>
            <a:ext cx="3594506" cy="265176"/>
          </a:xfrm>
          <a:prstGeom prst="rect">
            <a:avLst/>
          </a:prstGeom>
          <a:solidFill>
            <a:srgbClr val="2C5F9E"/>
          </a:solidFill>
          <a:ln>
            <a:noFill/>
          </a:ln>
          <a:effectLst/>
        </p:spPr>
        <p:txBody>
          <a:bodyPr rtlCol="0" anchor="ctr"/>
          <a:lstStyle/>
          <a:p/>
        </p:txBody>
      </p:sp>
      <p:sp>
        <p:nvSpPr>
          <p:cNvPr id="34" name="TextBox 33"/>
          <p:cNvSpPr txBox="1"/>
          <p:nvPr/>
        </p:nvSpPr>
        <p:spPr>
          <a:xfrm>
            <a:off x="8185708" y="4754880"/>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Beceri</a:t>
            </a:r>
          </a:p>
        </p:txBody>
      </p:sp>
      <p:sp>
        <p:nvSpPr>
          <p:cNvPr id="35" name="TextBox 34"/>
          <p:cNvSpPr txBox="1"/>
          <p:nvPr/>
        </p:nvSpPr>
        <p:spPr>
          <a:xfrm>
            <a:off x="8203996" y="5358384"/>
            <a:ext cx="3375050" cy="813816"/>
          </a:xfrm>
          <a:prstGeom prst="rect">
            <a:avLst/>
          </a:prstGeom>
          <a:noFill/>
        </p:spPr>
        <p:txBody>
          <a:bodyPr wrap="square" anchor="t" lIns="73152" rIns="73152" tIns="36576" bIns="36576">
            <a:noAutofit/>
          </a:bodyPr>
          <a:lstStyle/>
          <a:p>
            <a:pPr algn="l">
              <a:spcBef>
                <a:spcPts val="0"/>
              </a:spcBef>
              <a:spcAft>
                <a:spcPts val="0"/>
              </a:spcAft>
            </a:pPr>
            <a:r>
              <a:rPr lang="tr-TR" sz="1650" b="0" i="0">
                <a:solidFill>
                  <a:srgbClr val="262626"/>
                </a:solidFill>
                <a:latin typeface="Calibri"/>
              </a:rPr>
              <a:t>Kendini Düzenleme (Öz Düzenleme), Kendine Uyarlama (Öz Yansıtma)</a:t>
            </a:r>
          </a:p>
        </p:txBody>
      </p:sp>
      <p:sp>
        <p:nvSpPr>
          <p:cNvPr id="36" name="TextBox 3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7" name="Rounded Rectangle 3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193</a:t>
            </a:r>
          </a:p>
        </p:txBody>
      </p:sp>
      <p:sp>
        <p:nvSpPr>
          <p:cNvPr id="38" name="TextBox 3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156 / 254</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Sunum nasıl puanlanacak?</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ÖLÇÜTLER</a:t>
            </a:r>
          </a:p>
        </p:txBody>
      </p:sp>
      <p:graphicFrame>
        <p:nvGraphicFramePr>
          <p:cNvPr id="6" name="Table 5"/>
          <p:cNvGraphicFramePr>
            <a:graphicFrameLocks noGrp="1"/>
          </p:cNvGraphicFramePr>
          <p:nvPr/>
        </p:nvGraphicFramePr>
        <p:xfrm>
          <a:off x="502920" y="1261872"/>
          <a:ext cx="11183112" cy="3858768"/>
        </p:xfrm>
        <a:graphic>
          <a:graphicData uri="http://schemas.openxmlformats.org/drawingml/2006/table">
            <a:tbl>
              <a:tblPr firstRow="1" bandRow="1">
                <a:tableStyleId>{5C22544A-7EE6-4342-B048-85BDC9FD1C3A}</a:tableStyleId>
              </a:tblPr>
              <a:tblGrid>
                <a:gridCol w="4023360"/>
                <a:gridCol w="1783080"/>
                <a:gridCol w="1783080"/>
                <a:gridCol w="1783080"/>
                <a:gridCol w="1810512"/>
              </a:tblGrid>
              <a:tr h="566928">
                <a:tc>
                  <a:txBody>
                    <a:bodyPr wrap="square"/>
                    <a:lstStyle/>
                    <a:p>
                      <a:pPr algn="ctr">
                        <a:spcBef>
                          <a:spcPts val="0"/>
                        </a:spcBef>
                        <a:spcAft>
                          <a:spcPts val="0"/>
                        </a:spcAft>
                      </a:pPr>
                      <a:r>
                        <a:rPr lang="tr-TR" sz="1800" b="1" i="0">
                          <a:solidFill>
                            <a:srgbClr val="FFFFFF"/>
                          </a:solidFill>
                          <a:latin typeface="Calibri"/>
                        </a:rPr>
                        <a:t>Ölçüt</a:t>
                      </a:r>
                    </a:p>
                  </a:txBody>
                  <a:tcPr marL="54864" marR="54864" marT="18288" marB="18288" anchor="ctr">
                    <a:solidFill>
                      <a:srgbClr val="C25B1F"/>
                    </a:solidFill>
                  </a:tcPr>
                </a:tc>
                <a:tc>
                  <a:txBody>
                    <a:bodyPr wrap="square"/>
                    <a:lstStyle/>
                    <a:p>
                      <a:pPr algn="ctr">
                        <a:spcBef>
                          <a:spcPts val="0"/>
                        </a:spcBef>
                        <a:spcAft>
                          <a:spcPts val="0"/>
                        </a:spcAft>
                      </a:pPr>
                      <a:r>
                        <a:rPr lang="tr-TR" sz="1800" b="1" i="0">
                          <a:solidFill>
                            <a:srgbClr val="FFFFFF"/>
                          </a:solidFill>
                          <a:latin typeface="Calibri"/>
                        </a:rPr>
                        <a:t>Başlangıç</a:t>
                      </a:r>
                    </a:p>
                  </a:txBody>
                  <a:tcPr marL="54864" marR="54864" marT="18288" marB="18288" anchor="ctr">
                    <a:solidFill>
                      <a:srgbClr val="C25B1F"/>
                    </a:solidFill>
                  </a:tcPr>
                </a:tc>
                <a:tc>
                  <a:txBody>
                    <a:bodyPr wrap="square"/>
                    <a:lstStyle/>
                    <a:p>
                      <a:pPr algn="ctr">
                        <a:spcBef>
                          <a:spcPts val="0"/>
                        </a:spcBef>
                        <a:spcAft>
                          <a:spcPts val="0"/>
                        </a:spcAft>
                      </a:pPr>
                      <a:r>
                        <a:rPr lang="tr-TR" sz="1800" b="1" i="0">
                          <a:solidFill>
                            <a:srgbClr val="FFFFFF"/>
                          </a:solidFill>
                          <a:latin typeface="Calibri"/>
                        </a:rPr>
                        <a:t>Kabul edilebilir</a:t>
                      </a:r>
                    </a:p>
                  </a:txBody>
                  <a:tcPr marL="54864" marR="54864" marT="18288" marB="18288" anchor="ctr">
                    <a:solidFill>
                      <a:srgbClr val="C25B1F"/>
                    </a:solidFill>
                  </a:tcPr>
                </a:tc>
                <a:tc>
                  <a:txBody>
                    <a:bodyPr wrap="square"/>
                    <a:lstStyle/>
                    <a:p>
                      <a:pPr algn="ctr">
                        <a:spcBef>
                          <a:spcPts val="0"/>
                        </a:spcBef>
                        <a:spcAft>
                          <a:spcPts val="0"/>
                        </a:spcAft>
                      </a:pPr>
                      <a:r>
                        <a:rPr lang="tr-TR" sz="1800" b="1" i="0">
                          <a:solidFill>
                            <a:srgbClr val="FFFFFF"/>
                          </a:solidFill>
                          <a:latin typeface="Calibri"/>
                        </a:rPr>
                        <a:t>İyi</a:t>
                      </a:r>
                    </a:p>
                  </a:txBody>
                  <a:tcPr marL="54864" marR="54864" marT="18288" marB="18288" anchor="ctr">
                    <a:solidFill>
                      <a:srgbClr val="C25B1F"/>
                    </a:solidFill>
                  </a:tcPr>
                </a:tc>
                <a:tc>
                  <a:txBody>
                    <a:bodyPr wrap="square"/>
                    <a:lstStyle/>
                    <a:p>
                      <a:pPr algn="ctr">
                        <a:spcBef>
                          <a:spcPts val="0"/>
                        </a:spcBef>
                        <a:spcAft>
                          <a:spcPts val="0"/>
                        </a:spcAft>
                      </a:pPr>
                      <a:r>
                        <a:rPr lang="tr-TR" sz="1800" b="1" i="0">
                          <a:solidFill>
                            <a:srgbClr val="FFFFFF"/>
                          </a:solidFill>
                          <a:latin typeface="Calibri"/>
                        </a:rPr>
                        <a:t>Çok iyi</a:t>
                      </a:r>
                    </a:p>
                  </a:txBody>
                  <a:tcPr marL="54864" marR="54864" marT="18288" marB="18288" anchor="ctr">
                    <a:solidFill>
                      <a:srgbClr val="C25B1F"/>
                    </a:solidFill>
                  </a:tcPr>
                </a:tc>
              </a:tr>
              <a:tr h="658368">
                <a:tc>
                  <a:txBody>
                    <a:bodyPr wrap="square"/>
                    <a:lstStyle/>
                    <a:p>
                      <a:pPr algn="l">
                        <a:spcBef>
                          <a:spcPts val="0"/>
                        </a:spcBef>
                        <a:spcAft>
                          <a:spcPts val="0"/>
                        </a:spcAft>
                      </a:pPr>
                      <a:r>
                        <a:rPr lang="tr-TR" sz="2000" b="0" i="0">
                          <a:solidFill>
                            <a:srgbClr val="262626"/>
                          </a:solidFill>
                          <a:latin typeface="Calibri"/>
                        </a:rPr>
                        <a:t>Bilgi toplama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r h="658368">
                <a:tc>
                  <a:txBody>
                    <a:bodyPr wrap="square"/>
                    <a:lstStyle/>
                    <a:p>
                      <a:pPr algn="l">
                        <a:spcBef>
                          <a:spcPts val="0"/>
                        </a:spcBef>
                        <a:spcAft>
                          <a:spcPts val="0"/>
                        </a:spcAft>
                      </a:pPr>
                      <a:r>
                        <a:rPr lang="tr-TR" sz="2000" b="0" i="0">
                          <a:solidFill>
                            <a:srgbClr val="262626"/>
                          </a:solidFill>
                          <a:latin typeface="Calibri"/>
                        </a:rPr>
                        <a:t>Bilgileri düzenleme (20)</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0F0F0"/>
                    </a:solidFill>
                  </a:tcPr>
                </a:tc>
              </a:tr>
              <a:tr h="658368">
                <a:tc>
                  <a:txBody>
                    <a:bodyPr wrap="square"/>
                    <a:lstStyle/>
                    <a:p>
                      <a:pPr algn="l">
                        <a:spcBef>
                          <a:spcPts val="0"/>
                        </a:spcBef>
                        <a:spcAft>
                          <a:spcPts val="0"/>
                        </a:spcAft>
                      </a:pPr>
                      <a:r>
                        <a:rPr lang="tr-TR" sz="2000" b="0" i="0">
                          <a:solidFill>
                            <a:srgbClr val="262626"/>
                          </a:solidFill>
                          <a:latin typeface="Calibri"/>
                        </a:rPr>
                        <a:t>İlişki kurma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r h="658368">
                <a:tc>
                  <a:txBody>
                    <a:bodyPr wrap="square"/>
                    <a:lstStyle/>
                    <a:p>
                      <a:pPr algn="l">
                        <a:spcBef>
                          <a:spcPts val="0"/>
                        </a:spcBef>
                        <a:spcAft>
                          <a:spcPts val="0"/>
                        </a:spcAft>
                      </a:pPr>
                      <a:r>
                        <a:rPr lang="tr-TR" sz="2000" b="0" i="0">
                          <a:solidFill>
                            <a:srgbClr val="262626"/>
                          </a:solidFill>
                          <a:latin typeface="Calibri"/>
                        </a:rPr>
                        <a:t>Sonuç çıkarma (20)</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0F0F0"/>
                    </a:solidFill>
                  </a:tcPr>
                </a:tc>
              </a:tr>
              <a:tr h="658368">
                <a:tc>
                  <a:txBody>
                    <a:bodyPr wrap="square"/>
                    <a:lstStyle/>
                    <a:p>
                      <a:pPr algn="l">
                        <a:spcBef>
                          <a:spcPts val="0"/>
                        </a:spcBef>
                        <a:spcAft>
                          <a:spcPts val="0"/>
                        </a:spcAft>
                      </a:pPr>
                      <a:r>
                        <a:rPr lang="tr-TR" sz="2000" b="0" i="0">
                          <a:solidFill>
                            <a:srgbClr val="262626"/>
                          </a:solidFill>
                          <a:latin typeface="Calibri"/>
                        </a:rPr>
                        <a:t>Sunum yapma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bl>
          </a:graphicData>
        </a:graphic>
      </p:graphicFrame>
      <p:sp>
        <p:nvSpPr>
          <p:cNvPr id="7" name="Rounded Rectangle 6"/>
          <p:cNvSpPr/>
          <p:nvPr/>
        </p:nvSpPr>
        <p:spPr>
          <a:xfrm>
            <a:off x="502920" y="5330952"/>
            <a:ext cx="11185855" cy="868680"/>
          </a:xfrm>
          <a:prstGeom prst="roundRect">
            <a:avLst>
              <a:gd name="adj" fmla="val 8000"/>
            </a:avLst>
          </a:prstGeom>
          <a:solidFill>
            <a:srgbClr val="FFF3D1"/>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262626"/>
                </a:solidFill>
                <a:latin typeface="Calibri"/>
              </a:rPr>
              <a:t>Toplam 100 puan · öz değerlendirme formu (s. 195) ile · sunum 31. haftada</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193-194</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157 / 254</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Afet türü ve iki ülke</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SEÇİM</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Hazırlığın 2-3. maddeleri: hangi afeti ve hangi iki ülkeyi seçeceksin? Seçimini bir cümleyle gerekçelendir.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182-185, 193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158 / 254</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Afet türü ve iki ülke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Hazırlığın 2-3. maddeleri: hangi afeti ve hangi iki ülkeyi seçeceksin? Seçimini bir cümleyle gerekçelendir.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“Deprem ve tsunami: Japonya ve Türkiye — kitapta iki ülkenin tsunamilerden sonra yürüttüğü çalışmalar anlatılıyor (s. 182-183); ben bunları kendi kaynaklarımla genişleteceğim.”</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“Su baskını: Hindistan (FLEWS erken uyarı sistemi, s. 185) ve kaynağımda bulduğum ikinci bir ülke.”</a:t>
            </a:r>
          </a:p>
          <a:p>
            <a:pPr algn="l">
              <a:spcBef>
                <a:spcPts val="0"/>
              </a:spcBef>
              <a:spcAft>
                <a:spcPts val="0"/>
              </a:spcAft>
            </a:pPr>
            <a:r>
              <a:rPr lang="tr-TR" sz="2100" b="1" i="0">
                <a:solidFill>
                  <a:srgbClr val="262626"/>
                </a:solidFill>
                <a:latin typeface="Calibri"/>
              </a:rPr>
              <a:t>İyi seçim: aynı afet türü, en az iki ülke, karşılaştırılabilecek uygulamalar.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182-185, 193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159 / 254</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Gösterilerde hangi uygulama hangi mekânda en etkiliydi? Neden?</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Sınıfın seçtiği en iyi uygulama hangisi? Bir gerekçe yaz.</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Kontrol listesinde cevabını bilmediğin bir ölçüt için kime soru sorulur?</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187-189</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160 / 254</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C25B1F"/>
                </a:solidFill>
                <a:latin typeface="Calibri"/>
              </a:rPr>
              <a:t>•  </a:t>
            </a:r>
            <a:r>
              <a:rPr lang="tr-TR" sz="2600" b="0" i="0">
                <a:solidFill>
                  <a:srgbClr val="262626"/>
                </a:solidFill>
                <a:latin typeface="Calibri"/>
              </a:rPr>
              <a:t>Çalışma kâğıdı 11. madde: çalışma yaprağı metni (sınıfta başladığın metni tamamla).</a:t>
            </a:r>
          </a:p>
          <a:p>
            <a:pPr algn="l" marL="323206" indent="-323206">
              <a:spcBef>
                <a:spcPts val="0"/>
              </a:spcBef>
              <a:spcAft>
                <a:spcPts val="1200"/>
              </a:spcAft>
            </a:pPr>
            <a:r>
              <a:rPr lang="tr-TR" sz="2600" b="1" i="0">
                <a:solidFill>
                  <a:srgbClr val="C25B1F"/>
                </a:solidFill>
                <a:latin typeface="Calibri"/>
              </a:rPr>
              <a:t>•  </a:t>
            </a:r>
            <a:r>
              <a:rPr lang="tr-TR" sz="2600" b="0" i="0">
                <a:solidFill>
                  <a:srgbClr val="262626"/>
                </a:solidFill>
                <a:latin typeface="Calibri"/>
              </a:rPr>
              <a:t>Performans hazırlığı (s. 193, 1-4): afet türü, en az iki ülke, uygulamaları incele — 31. haftadaki derse kadar.</a:t>
            </a:r>
          </a:p>
          <a:p>
            <a:pPr algn="l" marL="323206" indent="-323206">
              <a:spcBef>
                <a:spcPts val="0"/>
              </a:spcBef>
              <a:spcAft>
                <a:spcPts val="1200"/>
              </a:spcAft>
            </a:pPr>
            <a:r>
              <a:rPr lang="tr-TR" sz="2600" b="1" i="0">
                <a:solidFill>
                  <a:srgbClr val="C25B1F"/>
                </a:solidFill>
                <a:latin typeface="Calibri"/>
              </a:rPr>
              <a:t>•  </a:t>
            </a:r>
            <a:r>
              <a:rPr lang="tr-TR" sz="2600" b="0" i="0">
                <a:solidFill>
                  <a:srgbClr val="262626"/>
                </a:solidFill>
                <a:latin typeface="Calibri"/>
              </a:rPr>
              <a:t>Bilgiyi okul kütüphanesi, EBA ya da evde bilgisayarla topla; kaynağını yaz. Çıktı ya da satın alma gerekmez.</a:t>
            </a:r>
          </a:p>
          <a:p>
            <a:pPr algn="l" marL="323206" indent="-323206">
              <a:spcBef>
                <a:spcPts val="0"/>
              </a:spcBef>
              <a:spcAft>
                <a:spcPts val="0"/>
              </a:spcAft>
            </a:pPr>
            <a:r>
              <a:rPr lang="tr-TR" sz="2600" b="1" i="0">
                <a:solidFill>
                  <a:srgbClr val="C25B1F"/>
                </a:solidFill>
                <a:latin typeface="Calibri"/>
              </a:rPr>
              <a:t>•  </a:t>
            </a:r>
            <a:r>
              <a:rPr lang="tr-TR" sz="2600" b="0" i="0">
                <a:solidFill>
                  <a:srgbClr val="262626"/>
                </a:solidFill>
                <a:latin typeface="Calibri"/>
              </a:rPr>
              <a:t>Proje ödevin varsa: teslim bu hafta (nisan son haftası).</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161 / 254</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GNL-COG10-SN-U6 — 29. hafta · Afetlerden Korunma Uygulamaları (slayt 129-161)</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