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62.xml" ContentType="application/vnd.openxmlformats-officedocument.presentationml.notesSlide+xml"/>
  <Override PartName="/ppt/notesSlides/notesSlide163.xml" ContentType="application/vnd.openxmlformats-officedocument.presentationml.notesSlide+xml"/>
  <Override PartName="/ppt/notesSlides/notesSlide164.xml" ContentType="application/vnd.openxmlformats-officedocument.presentationml.notesSlide+xml"/>
  <Override PartName="/ppt/notesSlides/notesSlide165.xml" ContentType="application/vnd.openxmlformats-officedocument.presentationml.notesSlide+xml"/>
  <Override PartName="/ppt/notesSlides/notesSlide166.xml" ContentType="application/vnd.openxmlformats-officedocument.presentationml.notesSlide+xml"/>
  <Override PartName="/ppt/notesSlides/notesSlide167.xml" ContentType="application/vnd.openxmlformats-officedocument.presentationml.notesSlide+xml"/>
  <Override PartName="/ppt/notesSlides/notesSlide168.xml" ContentType="application/vnd.openxmlformats-officedocument.presentationml.notesSlide+xml"/>
  <Override PartName="/ppt/notesSlides/notesSlide169.xml" ContentType="application/vnd.openxmlformats-officedocument.presentationml.notesSlide+xml"/>
  <Override PartName="/ppt/notesSlides/notesSlide170.xml" ContentType="application/vnd.openxmlformats-officedocument.presentationml.notesSlide+xml"/>
  <Override PartName="/ppt/notesSlides/notesSlide171.xml" ContentType="application/vnd.openxmlformats-officedocument.presentationml.notesSlide+xml"/>
  <Override PartName="/ppt/notesSlides/notesSlide172.xml" ContentType="application/vnd.openxmlformats-officedocument.presentationml.notesSlide+xml"/>
  <Override PartName="/ppt/notesSlides/notesSlide173.xml" ContentType="application/vnd.openxmlformats-officedocument.presentationml.notesSlide+xml"/>
  <Override PartName="/ppt/notesSlides/notesSlide174.xml" ContentType="application/vnd.openxmlformats-officedocument.presentationml.notesSlide+xml"/>
  <Override PartName="/ppt/notesSlides/notesSlide175.xml" ContentType="application/vnd.openxmlformats-officedocument.presentationml.notesSlide+xml"/>
  <Override PartName="/ppt/notesSlides/notesSlide176.xml" ContentType="application/vnd.openxmlformats-officedocument.presentationml.notesSlide+xml"/>
  <Override PartName="/ppt/notesSlides/notesSlide177.xml" ContentType="application/vnd.openxmlformats-officedocument.presentationml.notesSlide+xml"/>
  <Override PartName="/ppt/notesSlides/notesSlide178.xml" ContentType="application/vnd.openxmlformats-officedocument.presentationml.notesSlide+xml"/>
  <Override PartName="/ppt/notesSlides/notesSlide179.xml" ContentType="application/vnd.openxmlformats-officedocument.presentationml.notesSlide+xml"/>
  <Override PartName="/ppt/notesSlides/notesSlide180.xml" ContentType="application/vnd.openxmlformats-officedocument.presentationml.notesSlide+xml"/>
  <Override PartName="/ppt/notesSlides/notesSlide181.xml" ContentType="application/vnd.openxmlformats-officedocument.presentationml.notesSlide+xml"/>
  <Override PartName="/ppt/notesSlides/notesSlide182.xml" ContentType="application/vnd.openxmlformats-officedocument.presentationml.notesSlide+xml"/>
  <Override PartName="/ppt/notesSlides/notesSlide183.xml" ContentType="application/vnd.openxmlformats-officedocument.presentationml.notesSlide+xml"/>
  <Override PartName="/ppt/notesSlides/notesSlide184.xml" ContentType="application/vnd.openxmlformats-officedocument.presentationml.notesSlide+xml"/>
  <Override PartName="/ppt/notesSlides/notesSlide185.xml" ContentType="application/vnd.openxmlformats-officedocument.presentationml.notesSlide+xml"/>
  <Override PartName="/ppt/notesSlides/notesSlide186.xml" ContentType="application/vnd.openxmlformats-officedocument.presentationml.notesSlide+xml"/>
  <Override PartName="/ppt/notesSlides/notesSlide187.xml" ContentType="application/vnd.openxmlformats-officedocument.presentationml.notesSlide+xml"/>
  <Override PartName="/ppt/notesSlides/notesSlide188.xml" ContentType="application/vnd.openxmlformats-officedocument.presentationml.notesSlide+xml"/>
  <Override PartName="/ppt/notesSlides/notesSlide189.xml" ContentType="application/vnd.openxmlformats-officedocument.presentationml.notesSlide+xml"/>
  <Override PartName="/ppt/notesSlides/notesSlide190.xml" ContentType="application/vnd.openxmlformats-officedocument.presentationml.notesSlide+xml"/>
  <Override PartName="/ppt/notesSlides/notesSlide191.xml" ContentType="application/vnd.openxmlformats-officedocument.presentationml.notesSlide+xml"/>
  <Override PartName="/ppt/notesSlides/notesSlide192.xml" ContentType="application/vnd.openxmlformats-officedocument.presentationml.notesSlide+xml"/>
  <Override PartName="/ppt/notesSlides/notesSlide193.xml" ContentType="application/vnd.openxmlformats-officedocument.presentationml.notesSlide+xml"/>
  <Override PartName="/ppt/notesSlides/notesSlide194.xml" ContentType="application/vnd.openxmlformats-officedocument.presentationml.notesSlide+xml"/>
  <Override PartName="/ppt/notesSlides/notesSlide195.xml" ContentType="application/vnd.openxmlformats-officedocument.presentationml.notesSlide+xml"/>
  <Override PartName="/ppt/notesSlides/notesSlide3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417" r:id="rId169"/>
    <p:sldId id="418" r:id="rId170"/>
    <p:sldId id="419" r:id="rId171"/>
    <p:sldId id="420" r:id="rId172"/>
    <p:sldId id="421" r:id="rId173"/>
    <p:sldId id="422" r:id="rId174"/>
    <p:sldId id="423" r:id="rId175"/>
    <p:sldId id="424" r:id="rId176"/>
    <p:sldId id="425" r:id="rId177"/>
    <p:sldId id="426" r:id="rId178"/>
    <p:sldId id="427" r:id="rId179"/>
    <p:sldId id="428" r:id="rId180"/>
    <p:sldId id="429" r:id="rId181"/>
    <p:sldId id="430" r:id="rId182"/>
    <p:sldId id="431" r:id="rId183"/>
    <p:sldId id="432" r:id="rId184"/>
    <p:sldId id="433" r:id="rId185"/>
    <p:sldId id="434" r:id="rId186"/>
    <p:sldId id="435" r:id="rId187"/>
    <p:sldId id="436" r:id="rId188"/>
    <p:sldId id="437" r:id="rId189"/>
    <p:sldId id="438" r:id="rId190"/>
    <p:sldId id="439" r:id="rId191"/>
    <p:sldId id="440" r:id="rId192"/>
    <p:sldId id="441" r:id="rId193"/>
    <p:sldId id="442" r:id="rId194"/>
    <p:sldId id="443" r:id="rId195"/>
    <p:sldId id="444" r:id="rId196"/>
    <p:sldId id="445" r:id="rId197"/>
    <p:sldId id="446" r:id="rId198"/>
    <p:sldId id="447" r:id="rId199"/>
    <p:sldId id="448" r:id="rId200"/>
    <p:sldId id="449" r:id="rId201"/>
    <p:sldId id="450" r:id="rId202"/>
    <p:sldId id="451" r:id="rId42"/>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42" Type="http://schemas.openxmlformats.org/officeDocument/2006/relationships/slide" Target="slides/slide35.xml"/><Relationship Id="rId169" Type="http://schemas.openxmlformats.org/officeDocument/2006/relationships/slide" Target="slides/slide1.xml"/><Relationship Id="rId170" Type="http://schemas.openxmlformats.org/officeDocument/2006/relationships/slide" Target="slides/slide2.xml"/><Relationship Id="rId171" Type="http://schemas.openxmlformats.org/officeDocument/2006/relationships/slide" Target="slides/slide3.xml"/><Relationship Id="rId172" Type="http://schemas.openxmlformats.org/officeDocument/2006/relationships/slide" Target="slides/slide4.xml"/><Relationship Id="rId173" Type="http://schemas.openxmlformats.org/officeDocument/2006/relationships/slide" Target="slides/slide5.xml"/><Relationship Id="rId174" Type="http://schemas.openxmlformats.org/officeDocument/2006/relationships/slide" Target="slides/slide6.xml"/><Relationship Id="rId175" Type="http://schemas.openxmlformats.org/officeDocument/2006/relationships/slide" Target="slides/slide7.xml"/><Relationship Id="rId176" Type="http://schemas.openxmlformats.org/officeDocument/2006/relationships/slide" Target="slides/slide8.xml"/><Relationship Id="rId177" Type="http://schemas.openxmlformats.org/officeDocument/2006/relationships/slide" Target="slides/slide9.xml"/><Relationship Id="rId178" Type="http://schemas.openxmlformats.org/officeDocument/2006/relationships/slide" Target="slides/slide10.xml"/><Relationship Id="rId179" Type="http://schemas.openxmlformats.org/officeDocument/2006/relationships/slide" Target="slides/slide11.xml"/><Relationship Id="rId180" Type="http://schemas.openxmlformats.org/officeDocument/2006/relationships/slide" Target="slides/slide12.xml"/><Relationship Id="rId181" Type="http://schemas.openxmlformats.org/officeDocument/2006/relationships/slide" Target="slides/slide13.xml"/><Relationship Id="rId182" Type="http://schemas.openxmlformats.org/officeDocument/2006/relationships/slide" Target="slides/slide14.xml"/><Relationship Id="rId183" Type="http://schemas.openxmlformats.org/officeDocument/2006/relationships/slide" Target="slides/slide15.xml"/><Relationship Id="rId184" Type="http://schemas.openxmlformats.org/officeDocument/2006/relationships/slide" Target="slides/slide16.xml"/><Relationship Id="rId185" Type="http://schemas.openxmlformats.org/officeDocument/2006/relationships/slide" Target="slides/slide17.xml"/><Relationship Id="rId186" Type="http://schemas.openxmlformats.org/officeDocument/2006/relationships/slide" Target="slides/slide18.xml"/><Relationship Id="rId187" Type="http://schemas.openxmlformats.org/officeDocument/2006/relationships/slide" Target="slides/slide19.xml"/><Relationship Id="rId188" Type="http://schemas.openxmlformats.org/officeDocument/2006/relationships/slide" Target="slides/slide20.xml"/><Relationship Id="rId189" Type="http://schemas.openxmlformats.org/officeDocument/2006/relationships/slide" Target="slides/slide21.xml"/><Relationship Id="rId190" Type="http://schemas.openxmlformats.org/officeDocument/2006/relationships/slide" Target="slides/slide22.xml"/><Relationship Id="rId191" Type="http://schemas.openxmlformats.org/officeDocument/2006/relationships/slide" Target="slides/slide23.xml"/><Relationship Id="rId192" Type="http://schemas.openxmlformats.org/officeDocument/2006/relationships/slide" Target="slides/slide24.xml"/><Relationship Id="rId193" Type="http://schemas.openxmlformats.org/officeDocument/2006/relationships/slide" Target="slides/slide25.xml"/><Relationship Id="rId194" Type="http://schemas.openxmlformats.org/officeDocument/2006/relationships/slide" Target="slides/slide26.xml"/><Relationship Id="rId195" Type="http://schemas.openxmlformats.org/officeDocument/2006/relationships/slide" Target="slides/slide27.xml"/><Relationship Id="rId196" Type="http://schemas.openxmlformats.org/officeDocument/2006/relationships/slide" Target="slides/slide28.xml"/><Relationship Id="rId197" Type="http://schemas.openxmlformats.org/officeDocument/2006/relationships/slide" Target="slides/slide29.xml"/><Relationship Id="rId198" Type="http://schemas.openxmlformats.org/officeDocument/2006/relationships/slide" Target="slides/slide30.xml"/><Relationship Id="rId199" Type="http://schemas.openxmlformats.org/officeDocument/2006/relationships/slide" Target="slides/slide31.xml"/><Relationship Id="rId200" Type="http://schemas.openxmlformats.org/officeDocument/2006/relationships/slide" Target="slides/slide32.xml"/><Relationship Id="rId201" Type="http://schemas.openxmlformats.org/officeDocument/2006/relationships/slide" Target="slides/slide33.xml"/><Relationship Id="rId202"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16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16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16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16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16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16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16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16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17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7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7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7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7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7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7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7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8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8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8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8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8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8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8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8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8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9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9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9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19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19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19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notesSlide3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16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Ünitenin dördüncü öğrenme çıktısını ve üç süreç bileşenini göstermek.</a:t>
            </a:r>
          </a:p>
          <a:p/>
          <a:p>
            <a:r>
              <a:t>NASIL: Üç bileşenin ortak başı ('Afetlerden korunma amacı ile afet bilinci oluşturmanın …') yere sığması için '…' ile kısaltılmıştır. Sıra dersin sırasıdır: deneyimleri gözden geçir (1. adım), çıkarım yap (afet bilinci ve hazırlık), değerlendir (öğrenci topluluğu ve seminer planı).</a:t>
            </a:r>
          </a:p>
          <a:p/>
          <a:p>
            <a:r>
              <a:t>KAYNAK: Program (2026) COĞ.10.6.4 a-c.</a:t>
            </a:r>
          </a:p>
          <a:p/>
          <a:p>
            <a:r>
              <a:t>NOT: Belirli gün ve haftalar çizelgesinde İş Sağlığı ve Güvenliği Haftası (4-10 Mayıs) bu haftaya denk gelir: güvenli yaşam kültürü vurgusuyla kısaca bağlanabilir.</a:t>
            </a:r>
          </a:p>
        </p:txBody>
      </p:sp>
      <p:sp>
        <p:nvSpPr>
          <p:cNvPr id="4" name="Slide Number Placeholder 3"/>
          <p:cNvSpPr>
            <a:spLocks noGrp="1"/>
          </p:cNvSpPr>
          <p:nvPr>
            <p:ph type="sldNum" idx="5" sz="quarter"/>
          </p:nvPr>
        </p:nvSpPr>
        <p:spPr/>
      </p:sp>
    </p:spTree>
  </p:cSld>
  <p:clrMapOvr>
    <a:masterClrMapping/>
  </p:clrMapOvr>
</p:notes>
</file>

<file path=ppt/notesSlides/notesSlide16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Kitap etkinliğe 5×40 dk verir; etkinlik üç haftaya yayılır. Birinci ders saati: 1. adım, afet bilinci ve hazırlık, YOKLAMA 10. İkinci ders saati: öğrenci topluluğu (2/1-5), seminer planı (2/6), öğrenme günlüğü, YOKLAMA 11. 2/7 seminer sunusu ev ve 31-32. hafta; 2/8 aile planı ev.</a:t>
            </a:r>
          </a:p>
          <a:p/>
          <a:p>
            <a:r>
              <a:t>KAYNAK: Ders planı, 30. hafta akışı; kitap s. 190-192.</a:t>
            </a:r>
          </a:p>
        </p:txBody>
      </p:sp>
      <p:sp>
        <p:nvSpPr>
          <p:cNvPr id="4" name="Slide Number Placeholder 3"/>
          <p:cNvSpPr>
            <a:spLocks noGrp="1"/>
          </p:cNvSpPr>
          <p:nvPr>
            <p:ph type="sldNum" idx="5" sz="quarter"/>
          </p:nvPr>
        </p:nvSpPr>
        <p:spPr/>
      </p:sp>
    </p:spTree>
  </p:cSld>
  <p:clrMapOvr>
    <a:masterClrMapping/>
  </p:clrMapOvr>
</p:notes>
</file>

<file path=ppt/notesSlides/notesSlide16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29. haftada duyurulan performans görevinin hazırlığını bir dakikada yoklamak.</a:t>
            </a:r>
          </a:p>
          <a:p/>
          <a:p>
            <a:r>
              <a:t>NASIL: El kaldırma: afet türünü seçen, iki ülkeyi seçen, bilgi toplamaya başlayan. Seçim yapamayan öğrenciyle teneffüste kısa görüşme planlayın.</a:t>
            </a:r>
          </a:p>
          <a:p/>
          <a:p>
            <a:r>
              <a:t>KAYNAK: Kitap s. 193.</a:t>
            </a:r>
          </a:p>
        </p:txBody>
      </p:sp>
      <p:sp>
        <p:nvSpPr>
          <p:cNvPr id="4" name="Slide Number Placeholder 3"/>
          <p:cNvSpPr>
            <a:spLocks noGrp="1"/>
          </p:cNvSpPr>
          <p:nvPr>
            <p:ph type="sldNum" idx="5" sz="quarter"/>
          </p:nvPr>
        </p:nvSpPr>
        <p:spPr/>
      </p:sp>
    </p:spTree>
  </p:cSld>
  <p:clrMapOvr>
    <a:masterClrMapping/>
  </p:clrMapOvr>
</p:notes>
</file>

<file path=ppt/notesSlides/notesSlide16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 ve üç haftalık takvimini tanıtmak.</a:t>
            </a:r>
          </a:p>
          <a:p/>
          <a:p>
            <a:r>
              <a:t>SÜRE: Aşama 10 dk: künye 1 dk, üç soru 3'er dk.</a:t>
            </a:r>
          </a:p>
          <a:p/>
          <a:p>
            <a:r>
              <a:t>NASIL: Kitap etkinliğe 5×40 dk verir; bu planda 1. adım ve 2. adımın 1-6. süreçleri yaklaşık 50 dk, 2/7 seminer sunusu ev çalışması ve 31-32. hafta, 2/8 aile planı ev çalışmasıdır.</a:t>
            </a:r>
          </a:p>
          <a:p/>
          <a:p>
            <a:r>
              <a:t>KAYNAK: Kitap s. 191.</a:t>
            </a:r>
          </a:p>
          <a:p/>
          <a:p>
            <a:r>
              <a:t>NOT: Afet konusu duygusal olabilir: sınıfta yaşanmış bir afetten etkilenmiş öğrenci olabilir. Deneyim paylaşımı gönüllüdür; kimseye kişisel kayıp ya da yaşantı sorulmaz. Zorlanan öğrenci okul rehberlik servisine yönlendirilebilir (empati E2.1, yardımseverlik D20).</a:t>
            </a:r>
          </a:p>
        </p:txBody>
      </p:sp>
      <p:sp>
        <p:nvSpPr>
          <p:cNvPr id="4" name="Slide Number Placeholder 3"/>
          <p:cNvSpPr>
            <a:spLocks noGrp="1"/>
          </p:cNvSpPr>
          <p:nvPr>
            <p:ph type="sldNum" idx="5" sz="quarter"/>
          </p:nvPr>
        </p:nvSpPr>
        <p:spPr/>
      </p:sp>
    </p:spTree>
  </p:cSld>
  <p:clrMapOvr>
    <a:masterClrMapping/>
  </p:clrMapOvr>
</p:notes>
</file>

<file path=ppt/notesSlides/notesSlide16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a: afet bilinci oluşturmanın faydalarına ilişkin deneyimleri gözden geçirmek.</a:t>
            </a:r>
          </a:p>
          <a:p/>
          <a:p>
            <a:r>
              <a:t>NASIL: Öğrenci önce kendi defterine yazar (1 dk), sonra isteyen paylaşır. Paylaşım gönüllüdür.</a:t>
            </a:r>
          </a:p>
          <a:p/>
          <a:p>
            <a:r>
              <a:t>KAYNAK: Kitap s. 191, 1. adım; program COĞ.10.6.4.</a:t>
            </a:r>
          </a:p>
          <a:p/>
          <a:p>
            <a:r>
              <a:t>NOT: Afet konusu duygusal olabilir: sınıfta yaşanmış bir afetten etkilenmiş öğrenci olabilir. Deneyim paylaşımı gönüllüdür; kimseye kişisel kayıp ya da yaşantı sorulmaz. Zorlanan öğrenci okul rehberlik servisine yönlendirilebilir (empati E2.1, yardımseverlik D20).</a:t>
            </a:r>
          </a:p>
        </p:txBody>
      </p:sp>
      <p:sp>
        <p:nvSpPr>
          <p:cNvPr id="4" name="Slide Number Placeholder 3"/>
          <p:cNvSpPr>
            <a:spLocks noGrp="1"/>
          </p:cNvSpPr>
          <p:nvPr>
            <p:ph type="sldNum" idx="5" sz="quarter"/>
          </p:nvPr>
        </p:nvSpPr>
        <p:spPr/>
      </p:sp>
    </p:spTree>
  </p:cSld>
  <p:clrMapOvr>
    <a:masterClrMapping/>
  </p:clrMapOvr>
</p:notes>
</file>

<file path=ppt/notesSlides/notesSlide16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Tehlike-risk-afet ayrımı 9. sınıf bilgisidir (programın temel kabulü): tehlikeli bir olay insanlara ve yaşam alanlarına büyük zarar verdiğinde afet olur. Kitap ünitede afeti ayrıca tanımlamaz.</a:t>
            </a:r>
          </a:p>
          <a:p/>
          <a:p>
            <a:r>
              <a:t>KAYNAK: Kitap s. 171, 174; program temel kabuller.</a:t>
            </a:r>
          </a:p>
        </p:txBody>
      </p:sp>
      <p:sp>
        <p:nvSpPr>
          <p:cNvPr id="4" name="Slide Number Placeholder 3"/>
          <p:cNvSpPr>
            <a:spLocks noGrp="1"/>
          </p:cNvSpPr>
          <p:nvPr>
            <p:ph type="sldNum" idx="5" sz="quarter"/>
          </p:nvPr>
        </p:nvSpPr>
        <p:spPr/>
      </p:sp>
    </p:spTree>
  </p:cSld>
  <p:clrMapOvr>
    <a:masterClrMapping/>
  </p:clrMapOvr>
</p:notes>
</file>

<file path=ppt/notesSlides/notesSlide16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a: afet bilinci oluşturmanın faydalarına ilişkin deneyimleri gözden geçirmek.</a:t>
            </a:r>
          </a:p>
          <a:p/>
          <a:p>
            <a:r>
              <a:t>NASIL: Öğrenci önce kendi defterine yazar (1 dk), sonra isteyen paylaşır. Paylaşım gönüllüdür.</a:t>
            </a:r>
          </a:p>
          <a:p/>
          <a:p>
            <a:r>
              <a:t>KAYNAK: Kitap s. 191, 1. adım; program COĞ.10.6.4.</a:t>
            </a:r>
          </a:p>
          <a:p/>
          <a:p>
            <a:r>
              <a:t>NOT: Afet konusu duygusal olabilir: sınıfta yaşanmış bir afetten etkilenmiş öğrenci olabilir. Deneyim paylaşımı gönüllüdür; kimseye kişisel kayıp ya da yaşantı sorulmaz. Zorlanan öğrenci okul rehberlik servisine yönlendirilebilir (empati E2.1, yardımseverlik D20).</a:t>
            </a:r>
          </a:p>
        </p:txBody>
      </p:sp>
      <p:sp>
        <p:nvSpPr>
          <p:cNvPr id="4" name="Slide Number Placeholder 3"/>
          <p:cNvSpPr>
            <a:spLocks noGrp="1"/>
          </p:cNvSpPr>
          <p:nvPr>
            <p:ph type="sldNum" idx="5" sz="quarter"/>
          </p:nvPr>
        </p:nvSpPr>
        <p:spPr/>
      </p:sp>
    </p:spTree>
  </p:cSld>
  <p:clrMapOvr>
    <a:masterClrMapping/>
  </p:clrMapOvr>
</p:notes>
</file>

<file path=ppt/notesSlides/notesSlide16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biçimi.</a:t>
            </a:r>
          </a:p>
          <a:p/>
          <a:p>
            <a:r>
              <a:t>BEKLENEN CEVAP: Yaşadığımız yere ait afet tarihi ya da sayı derste verilmez. Öğrencinin gözlemi dinlenir, düzeltilmez; yalnız müdahale ve iyileştirme kavramlarına bağlanır.</a:t>
            </a:r>
          </a:p>
          <a:p/>
          <a:p>
            <a:r>
              <a:t>KAYNAK: Kitap s. 174.</a:t>
            </a:r>
          </a:p>
          <a:p/>
          <a:p>
            <a:r>
              <a:t>NOT: Afet konusu duygusal olabilir: sınıfta yaşanmış bir afetten etkilenmiş öğrenci olabilir. Deneyim paylaşımı gönüllüdür; kimseye kişisel kayıp ya da yaşantı sorulmaz. Zorlanan öğrenci okul rehberlik servisine yönlendirilebilir (empati E2.1, yardımseverlik D20).</a:t>
            </a:r>
          </a:p>
        </p:txBody>
      </p:sp>
      <p:sp>
        <p:nvSpPr>
          <p:cNvPr id="4" name="Slide Number Placeholder 3"/>
          <p:cNvSpPr>
            <a:spLocks noGrp="1"/>
          </p:cNvSpPr>
          <p:nvPr>
            <p:ph type="sldNum" idx="5" sz="quarter"/>
          </p:nvPr>
        </p:nvSpPr>
        <p:spPr/>
      </p:sp>
    </p:spTree>
  </p:cSld>
  <p:clrMapOvr>
    <a:masterClrMapping/>
  </p:clrMapOvr>
</p:notes>
</file>

<file path=ppt/notesSlides/notesSlide17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a: afet bilinci oluşturmanın faydalarına ilişkin deneyimleri gözden geçirmek.</a:t>
            </a:r>
          </a:p>
          <a:p/>
          <a:p>
            <a:r>
              <a:t>NASIL: Öğrenci önce kendi defterine yazar (1 dk), sonra isteyen paylaşır. Paylaşım gönüllüdür.</a:t>
            </a:r>
          </a:p>
          <a:p/>
          <a:p>
            <a:r>
              <a:t>KAYNAK: Kitap s. 191, 1. adım; program COĞ.10.6.4.</a:t>
            </a:r>
          </a:p>
          <a:p/>
          <a:p>
            <a:r>
              <a:t>NOT: Afet konusu duygusal olabilir: sınıfta yaşanmış bir afetten etkilenmiş öğrenci olabilir. Deneyim paylaşımı gönüllüdür; kimseye kişisel kayıp ya da yaşantı sorulmaz. Zorlanan öğrenci okul rehberlik servisine yönlendirilebilir (empati E2.1, yardımseverlik D20).</a:t>
            </a:r>
          </a:p>
        </p:txBody>
      </p:sp>
      <p:sp>
        <p:nvSpPr>
          <p:cNvPr id="4" name="Slide Number Placeholder 3"/>
          <p:cNvSpPr>
            <a:spLocks noGrp="1"/>
          </p:cNvSpPr>
          <p:nvPr>
            <p:ph type="sldNum" idx="5" sz="quarter"/>
          </p:nvPr>
        </p:nvSpPr>
        <p:spPr/>
      </p:sp>
    </p:spTree>
  </p:cSld>
  <p:clrMapOvr>
    <a:masterClrMapping/>
  </p:clrMapOvr>
</p:notes>
</file>

<file path=ppt/notesSlides/notesSlide17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bugünün konusuna köprü.</a:t>
            </a:r>
          </a:p>
          <a:p/>
          <a:p>
            <a:r>
              <a:t>BEKLENEN CEVAP: Ölçüt: bir örnek (kitaptan ya da gözlemden) + etkililiği hazırlığa bağlayan bir çıkarım. Bu çıkarım bugünkü 'afet bilinci' tanımına geçişi sağlar.</a:t>
            </a:r>
          </a:p>
          <a:p/>
          <a:p>
            <a:r>
              <a:t>KAYNAK: Kitap s. 171, 185.</a:t>
            </a:r>
          </a:p>
        </p:txBody>
      </p:sp>
      <p:sp>
        <p:nvSpPr>
          <p:cNvPr id="4" name="Slide Number Placeholder 3"/>
          <p:cNvSpPr>
            <a:spLocks noGrp="1"/>
          </p:cNvSpPr>
          <p:nvPr>
            <p:ph type="sldNum" idx="5" sz="quarter"/>
          </p:nvPr>
        </p:nvSpPr>
        <p:spPr/>
      </p:sp>
    </p:spTree>
  </p:cSld>
  <p:clrMapOvr>
    <a:masterClrMapping/>
  </p:clrMapOvr>
</p:notes>
</file>

<file path=ppt/notesSlides/notesSlide17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Afet bilinci kavramını kitabın tanımıyla vermek (anahtar kavram).</a:t>
            </a:r>
          </a:p>
          <a:p/>
          <a:p>
            <a:r>
              <a:t>SÜRE: Aşama 8 dk: tanım 3 dk, kapsadığı süreçler 2 dk, üç boyut sorusu 3 dk.</a:t>
            </a:r>
          </a:p>
          <a:p/>
          <a:p>
            <a:r>
              <a:t>NASIL: Tanımı bir öğrenciye okutun; 'bilişsel, duyuşsal, psikomotor' sözcüklerinin altını çizdirin ve günlük dille açın: bilmek, hissetmek ve önemsemek, yapabilmek.</a:t>
            </a:r>
          </a:p>
          <a:p/>
          <a:p>
            <a:r>
              <a:t>KAYNAK: Kitap s. 190.</a:t>
            </a:r>
          </a:p>
        </p:txBody>
      </p:sp>
      <p:sp>
        <p:nvSpPr>
          <p:cNvPr id="4" name="Slide Number Placeholder 3"/>
          <p:cNvSpPr>
            <a:spLocks noGrp="1"/>
          </p:cNvSpPr>
          <p:nvPr>
            <p:ph type="sldNum" idx="5" sz="quarter"/>
          </p:nvPr>
        </p:nvSpPr>
        <p:spPr/>
      </p:sp>
    </p:spTree>
  </p:cSld>
  <p:clrMapOvr>
    <a:masterClrMapping/>
  </p:clrMapOvr>
</p:notes>
</file>

<file path=ppt/notesSlides/notesSlide17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b: deneyimlerden çıkarım yaparak tanımı somutlaştırmak.</a:t>
            </a:r>
          </a:p>
          <a:p/>
          <a:p>
            <a:r>
              <a:t>NASIL: İkililer her boyut için bir örnek yazar (2 dk).</a:t>
            </a:r>
          </a:p>
          <a:p/>
          <a:p>
            <a:r>
              <a:t>KAYNAK: Kitap s. 190.</a:t>
            </a:r>
          </a:p>
        </p:txBody>
      </p:sp>
      <p:sp>
        <p:nvSpPr>
          <p:cNvPr id="4" name="Slide Number Placeholder 3"/>
          <p:cNvSpPr>
            <a:spLocks noGrp="1"/>
          </p:cNvSpPr>
          <p:nvPr>
            <p:ph type="sldNum" idx="5" sz="quarter"/>
          </p:nvPr>
        </p:nvSpPr>
        <p:spPr/>
      </p:sp>
    </p:spTree>
  </p:cSld>
  <p:clrMapOvr>
    <a:masterClrMapping/>
  </p:clrMapOvr>
</p:notes>
</file>

<file path=ppt/notesSlides/notesSlide17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Örnekler ünitenin önceki sayfalarındandır (s. 185-187, 190). Gerekçeli farklı örnekler kabul edilir.</a:t>
            </a:r>
          </a:p>
          <a:p/>
          <a:p>
            <a:r>
              <a:t>KAYNAK: Kitap s. 185-187, 190.</a:t>
            </a:r>
          </a:p>
        </p:txBody>
      </p:sp>
      <p:sp>
        <p:nvSpPr>
          <p:cNvPr id="4" name="Slide Number Placeholder 3"/>
          <p:cNvSpPr>
            <a:spLocks noGrp="1"/>
          </p:cNvSpPr>
          <p:nvPr>
            <p:ph type="sldNum" idx="5" sz="quarter"/>
          </p:nvPr>
        </p:nvSpPr>
        <p:spPr/>
      </p:sp>
    </p:spTree>
  </p:cSld>
  <p:clrMapOvr>
    <a:masterClrMapping/>
  </p:clrMapOvr>
</p:notes>
</file>

<file path=ppt/notesSlides/notesSlide17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Afetlere hazırlık kavramını ve afet bilinciyle ilişkisini göstermek.</a:t>
            </a:r>
          </a:p>
          <a:p/>
          <a:p>
            <a:r>
              <a:t>SÜRE: Aşama 10 dk: tanım ve ilişki 4 dk, hazırlık unsurları sınıflaması 6 dk.</a:t>
            </a:r>
          </a:p>
          <a:p/>
          <a:p>
            <a:r>
              <a:t>NASIL: UNISDR'nin açılımını okutun (Birleşmiş Milletler Afetlerin Azaltılması Uluslararası Stratejisi). Tanımdaki dört aktörü (hükûmetler, profesyonel kuruluşlar, topluluklar, bireyler) sayın: 'Biz hangisiyiz?'</a:t>
            </a:r>
          </a:p>
          <a:p/>
          <a:p>
            <a:r>
              <a:t>KAYNAK: Kitap s. 190 ve 'Afetlere Hazırlık - Afet Bilinci' çizimi.</a:t>
            </a:r>
          </a:p>
        </p:txBody>
      </p:sp>
      <p:sp>
        <p:nvSpPr>
          <p:cNvPr id="4" name="Slide Number Placeholder 3"/>
          <p:cNvSpPr>
            <a:spLocks noGrp="1"/>
          </p:cNvSpPr>
          <p:nvPr>
            <p:ph type="sldNum" idx="5" sz="quarter"/>
          </p:nvPr>
        </p:nvSpPr>
        <p:spPr/>
      </p:sp>
    </p:spTree>
  </p:cSld>
  <p:clrMapOvr>
    <a:masterClrMapping/>
  </p:clrMapOvr>
</p:notes>
</file>

<file path=ppt/notesSlides/notesSlide17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Hazırlık unsurlarını aktörlere göre düşünmek: bireyin ve ailenin payı (çalışma kâğıdının 12. maddesine hazırlık).</a:t>
            </a:r>
          </a:p>
          <a:p/>
          <a:p>
            <a:r>
              <a:t>NASIL: İkililer yedi unsuru 'kurumlar ağırlıklı' ve 'birey ve aile de yapabilir' diye ayırır (2 dk).</a:t>
            </a:r>
          </a:p>
          <a:p/>
          <a:p>
            <a:r>
              <a:t>KAYNAK: Kitap s. 190.</a:t>
            </a:r>
          </a:p>
        </p:txBody>
      </p:sp>
      <p:sp>
        <p:nvSpPr>
          <p:cNvPr id="4" name="Slide Number Placeholder 3"/>
          <p:cNvSpPr>
            <a:spLocks noGrp="1"/>
          </p:cNvSpPr>
          <p:nvPr>
            <p:ph type="sldNum" idx="5" sz="quarter"/>
          </p:nvPr>
        </p:nvSpPr>
        <p:spPr/>
      </p:sp>
    </p:spTree>
  </p:cSld>
  <p:clrMapOvr>
    <a:masterClrMapping/>
  </p:clrMapOvr>
</p:notes>
</file>

<file path=ppt/notesSlides/notesSlide17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Hazırlık unsurlarını aktörlere göre düşünmek: bireyin ve ailenin payı (çalışma kâğıdının 12. maddesine hazırlık).</a:t>
            </a:r>
          </a:p>
          <a:p/>
          <a:p>
            <a:r>
              <a:t>BEKLENEN CEVAP: Kitap unsurları aktörlere göre ayırmaz; ayrım sınıfın çıkarımıdır ve gerekçeli farklı cevaplar kabul edilir. Bireyin payı: kendi acil durum (aile) planı, çanta, eğitim ve tatbikata katılma, uyarıya uyma.</a:t>
            </a:r>
          </a:p>
          <a:p/>
          <a:p>
            <a:r>
              <a:t>KAYNAK: Kitap s. 190.</a:t>
            </a:r>
          </a:p>
        </p:txBody>
      </p:sp>
      <p:sp>
        <p:nvSpPr>
          <p:cNvPr id="4" name="Slide Number Placeholder 3"/>
          <p:cNvSpPr>
            <a:spLocks noGrp="1"/>
          </p:cNvSpPr>
          <p:nvPr>
            <p:ph type="sldNum" idx="5" sz="quarter"/>
          </p:nvPr>
        </p:nvSpPr>
        <p:spPr/>
      </p:sp>
    </p:spTree>
  </p:cSld>
  <p:clrMapOvr>
    <a:masterClrMapping/>
  </p:clrMapOvr>
</p:notes>
</file>

<file path=ppt/notesSlides/notesSlide17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Afet bilincinin faydalarını ve oluşum adımlarını göstermek (COĞ.10.6.4 b).</a:t>
            </a:r>
          </a:p>
          <a:p/>
          <a:p>
            <a:r>
              <a:t>SÜRE: Aşama 8 dk: bu slayt 5 dk, YOKLAMA 10 3 dk.</a:t>
            </a:r>
          </a:p>
          <a:p/>
          <a:p>
            <a:r>
              <a:t>NASIL: Görsel 6.11'i gösterip sorun: 'Bu eğitim afet bilincinin hangi boyutunu geliştiriyor?' (psikomotor: güvenli davranışı yapabilmek). Altı oluşum adımından hangilerini bu ünitede yaptık? (Çanta listesi, kontrol listesi, drama — eğitim ve farkındalık.)</a:t>
            </a:r>
          </a:p>
          <a:p/>
          <a:p>
            <a:r>
              <a:t>KAYNAK: Kitap s. 190, Görsel 6.11.</a:t>
            </a:r>
          </a:p>
        </p:txBody>
      </p:sp>
      <p:sp>
        <p:nvSpPr>
          <p:cNvPr id="4" name="Slide Number Placeholder 3"/>
          <p:cNvSpPr>
            <a:spLocks noGrp="1"/>
          </p:cNvSpPr>
          <p:nvPr>
            <p:ph type="sldNum" idx="5" sz="quarter"/>
          </p:nvPr>
        </p:nvSpPr>
        <p:spPr/>
      </p:sp>
    </p:spTree>
  </p:cSld>
  <p:clrMapOvr>
    <a:masterClrMapping/>
  </p:clrMapOvr>
</p:notes>
</file>

<file path=ppt/notesSlides/notesSlide17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10 (birinci ders saatinin sonu).</a:t>
            </a:r>
          </a:p>
          <a:p/>
          <a:p>
            <a:r>
              <a:t>NASIL: Parmakla cevap (1 = A … 5 = E).</a:t>
            </a:r>
          </a:p>
          <a:p/>
          <a:p>
            <a:r>
              <a:t>KAYNAK: Kitap s. 180, 190.</a:t>
            </a:r>
          </a:p>
        </p:txBody>
      </p:sp>
      <p:sp>
        <p:nvSpPr>
          <p:cNvPr id="4" name="Slide Number Placeholder 3"/>
          <p:cNvSpPr>
            <a:spLocks noGrp="1"/>
          </p:cNvSpPr>
          <p:nvPr>
            <p:ph type="sldNum" idx="5" sz="quarter"/>
          </p:nvPr>
        </p:nvSpPr>
        <p:spPr/>
      </p:sp>
    </p:spTree>
  </p:cSld>
  <p:clrMapOvr>
    <a:masterClrMapping/>
  </p:clrMapOvr>
</p:notes>
</file>

<file path=ppt/notesSlides/notesSlide18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190: bu tanım afet bilincidir. Afete hazırlık (UNISDR) tehlikeli olayların sonuçlarını tahmin etmek, müdahale etmek ve kurtulmak için geliştirilen bilgi ve kapasitedir; direnç şehirlerin çevresel risklerle mücadele edebilme kapasitesidir (s. 180).</a:t>
            </a:r>
          </a:p>
        </p:txBody>
      </p:sp>
      <p:sp>
        <p:nvSpPr>
          <p:cNvPr id="4" name="Slide Number Placeholder 3"/>
          <p:cNvSpPr>
            <a:spLocks noGrp="1"/>
          </p:cNvSpPr>
          <p:nvPr>
            <p:ph type="sldNum" idx="5" sz="quarter"/>
          </p:nvPr>
        </p:nvSpPr>
        <p:spPr/>
      </p:sp>
    </p:spTree>
  </p:cSld>
  <p:clrMapOvr>
    <a:masterClrMapping/>
  </p:clrMapOvr>
</p:notes>
</file>

<file path=ppt/notesSlides/notesSlide18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c: afet bilinci oluşturmanın faydalarına ilişkin çıkarımları bir sosyal farkındalık çalışmasıyla değerlendirmek.</a:t>
            </a:r>
          </a:p>
          <a:p/>
          <a:p>
            <a:r>
              <a:t>SÜRE: Aşama 14 dk: çerçeve 2 dk, bireysel öneri 3 dk, grup önerisi 4 dk, sınıf kararı ve örnek 5 dk.</a:t>
            </a:r>
          </a:p>
          <a:p/>
          <a:p>
            <a:r>
              <a:t>NASIL: Sınıf tek bir öğrenci topluluğu olur; 8 grup topluluğun ekipleridir. Önce her öğrenci çalışma alanı, bir amaç ve bir ad önerir; grup tek öneride birleşir; sözcüler okur, sınıf el kaldırarak seçer.</a:t>
            </a:r>
          </a:p>
          <a:p/>
          <a:p>
            <a:r>
              <a:t>KAYNAK: Kitap s. 191, 2. adım 1-4; program COĞ.10.6.4.</a:t>
            </a:r>
          </a:p>
          <a:p/>
          <a:p>
            <a:r>
              <a:t>NOT: Okulda afet konulu bir öğrenci kulübü varsa onunla iş birliği yapılabilir. Sınıfta kurulan öğrenci topluluğu sınıf içi bir çalışma grubudur; yeni resmî kulüp kurulmaz (öğrenci kulüpleri sosyal etkinlik mevzuatıyla, öğretmenler kurulu ve okul müdürünün onayıyla kurulur). Seminer okul arkadaşlarına ya da velilere açılacaksa okul yönetiminin onayı alınır ve kulübün danışman öğretmeniyle iş birliği yapılır.</a:t>
            </a:r>
          </a:p>
        </p:txBody>
      </p:sp>
      <p:sp>
        <p:nvSpPr>
          <p:cNvPr id="4" name="Slide Number Placeholder 3"/>
          <p:cNvSpPr>
            <a:spLocks noGrp="1"/>
          </p:cNvSpPr>
          <p:nvPr>
            <p:ph type="sldNum" idx="5" sz="quarter"/>
          </p:nvPr>
        </p:nvSpPr>
        <p:spPr/>
      </p:sp>
    </p:spTree>
  </p:cSld>
  <p:clrMapOvr>
    <a:masterClrMapping/>
  </p:clrMapOvr>
</p:notes>
</file>

<file path=ppt/notesSlides/notesSlide18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 adımın 2-4. süreçleri.</a:t>
            </a:r>
          </a:p>
          <a:p/>
          <a:p>
            <a:r>
              <a:t>NASIL: Grup önerisi 4 dakika; sözcüler okur, sınıf seçer. Seçilen ad ve amaçlar tahtaya, oradan deftere yazılır.</a:t>
            </a:r>
          </a:p>
          <a:p/>
          <a:p>
            <a:r>
              <a:t>KAYNAK: Kitap s. 191.</a:t>
            </a:r>
          </a:p>
        </p:txBody>
      </p:sp>
      <p:sp>
        <p:nvSpPr>
          <p:cNvPr id="4" name="Slide Number Placeholder 3"/>
          <p:cNvSpPr>
            <a:spLocks noGrp="1"/>
          </p:cNvSpPr>
          <p:nvPr>
            <p:ph type="sldNum" idx="5" sz="quarter"/>
          </p:nvPr>
        </p:nvSpPr>
        <p:spPr/>
      </p:sp>
    </p:spTree>
  </p:cSld>
  <p:clrMapOvr>
    <a:masterClrMapping/>
  </p:clrMapOvr>
</p:notes>
</file>

<file path=ppt/notesSlides/notesSlide18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öneri.</a:t>
            </a:r>
          </a:p>
          <a:p/>
          <a:p>
            <a:r>
              <a:t>BEKLENEN CEVAP: Örnek ad uydurmadır; sınıfın kendi adı kullanılır. Ad, okulun kulüp adlarıyla karıştırılmamalıdır. Ölçüt: çalışma alanı ve amaçlar afet bilincinin oluşum adımlarına (s. 190) dayanır.</a:t>
            </a:r>
          </a:p>
          <a:p/>
          <a:p>
            <a:r>
              <a:t>KAYNAK: Kitap s. 187, 190-191.</a:t>
            </a:r>
          </a:p>
          <a:p/>
          <a:p>
            <a:r>
              <a:t>NOT: Okulda afet konulu bir öğrenci kulübü varsa onunla iş birliği yapılabilir. Sınıfta kurulan öğrenci topluluğu sınıf içi bir çalışma grubudur; yeni resmî kulüp kurulmaz (öğrenci kulüpleri sosyal etkinlik mevzuatıyla, öğretmenler kurulu ve okul müdürünün onayıyla kurulur). Seminer okul arkadaşlarına ya da velilere açılacaksa okul yönetiminin onayı alınır ve kulübün danışman öğretmeniyle iş birliği yapılır.</a:t>
            </a:r>
          </a:p>
        </p:txBody>
      </p:sp>
      <p:sp>
        <p:nvSpPr>
          <p:cNvPr id="4" name="Slide Number Placeholder 3"/>
          <p:cNvSpPr>
            <a:spLocks noGrp="1"/>
          </p:cNvSpPr>
          <p:nvPr>
            <p:ph type="sldNum" idx="5" sz="quarter"/>
          </p:nvPr>
        </p:nvSpPr>
        <p:spPr/>
      </p:sp>
    </p:spTree>
  </p:cSld>
  <p:clrMapOvr>
    <a:masterClrMapping/>
  </p:clrMapOvr>
</p:notes>
</file>

<file path=ppt/notesSlides/notesSlide18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 adımın 5. süreci: görev dağılımı.</a:t>
            </a:r>
          </a:p>
          <a:p/>
          <a:p>
            <a:r>
              <a:t>SÜRE: Aşama 7 dk.</a:t>
            </a:r>
          </a:p>
          <a:p/>
          <a:p>
            <a:r>
              <a:t>NASIL: Seminer için hangi işler gerekir? Sınıftan sekiz iş toplanır, her gruba bir iş verilir; her ekipte görevler kişilere ayrılır.</a:t>
            </a:r>
          </a:p>
          <a:p/>
          <a:p>
            <a:r>
              <a:t>KAYNAK: Kitap s. 191, 2. adım 5.</a:t>
            </a:r>
          </a:p>
        </p:txBody>
      </p:sp>
      <p:sp>
        <p:nvSpPr>
          <p:cNvPr id="4" name="Slide Number Placeholder 3"/>
          <p:cNvSpPr>
            <a:spLocks noGrp="1"/>
          </p:cNvSpPr>
          <p:nvPr>
            <p:ph type="sldNum" idx="5" sz="quarter"/>
          </p:nvPr>
        </p:nvSpPr>
        <p:spPr/>
      </p:sp>
    </p:spTree>
  </p:cSld>
  <p:clrMapOvr>
    <a:masterClrMapping/>
  </p:clrMapOvr>
</p:notes>
</file>

<file path=ppt/notesSlides/notesSlide18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 adımın 5. süreci: görev dağılımı.</a:t>
            </a:r>
          </a:p>
          <a:p/>
          <a:p>
            <a:r>
              <a:t>BEKLENEN CEVAP: Örnek dağılım. Sınıf başka işler de belirleyebilir; ölçüt, seminerin her işinin bir sahibinin olmasıdır.</a:t>
            </a:r>
          </a:p>
          <a:p/>
          <a:p>
            <a:r>
              <a:t>KAYNAK: Kitap s. 191, 2. adım 5.</a:t>
            </a:r>
          </a:p>
        </p:txBody>
      </p:sp>
      <p:sp>
        <p:nvSpPr>
          <p:cNvPr id="4" name="Slide Number Placeholder 3"/>
          <p:cNvSpPr>
            <a:spLocks noGrp="1"/>
          </p:cNvSpPr>
          <p:nvPr>
            <p:ph type="sldNum" idx="5" sz="quarter"/>
          </p:nvPr>
        </p:nvSpPr>
        <p:spPr/>
      </p:sp>
    </p:spTree>
  </p:cSld>
  <p:clrMapOvr>
    <a:masterClrMapping/>
  </p:clrMapOvr>
</p:notes>
</file>

<file path=ppt/notesSlides/notesSlide18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 adımın 6. süreci: seminer planlaması.</a:t>
            </a:r>
          </a:p>
          <a:p/>
          <a:p>
            <a:r>
              <a:t>SÜRE: Aşama 9 dk: plan şablonu 2 dk, ekip katkıları 5 dk, örnek plan ve takvim 2 dk.</a:t>
            </a:r>
          </a:p>
          <a:p/>
          <a:p>
            <a:r>
              <a:t>NASIL: Plan tahtada yedi başlıkla doldurulur; her ekip kendi işinin satırına bir cümle ekler.</a:t>
            </a:r>
          </a:p>
          <a:p/>
          <a:p>
            <a:r>
              <a:t>KAYNAK: Kitap s. 191, 2. adım 6; program COĞ.10.6.4.</a:t>
            </a:r>
          </a:p>
          <a:p/>
          <a:p>
            <a:r>
              <a:t>NOT: Okulda afet konulu bir öğrenci kulübü varsa onunla iş birliği yapılabilir. Sınıfta kurulan öğrenci topluluğu sınıf içi bir çalışma grubudur; yeni resmî kulüp kurulmaz (öğrenci kulüpleri sosyal etkinlik mevzuatıyla, öğretmenler kurulu ve okul müdürünün onayıyla kurulur). Seminer okul arkadaşlarına ya da velilere açılacaksa okul yönetiminin onayı alınır ve kulübün danışman öğretmeniyle iş birliği yapılır.</a:t>
            </a:r>
          </a:p>
        </p:txBody>
      </p:sp>
      <p:sp>
        <p:nvSpPr>
          <p:cNvPr id="4" name="Slide Number Placeholder 3"/>
          <p:cNvSpPr>
            <a:spLocks noGrp="1"/>
          </p:cNvSpPr>
          <p:nvPr>
            <p:ph type="sldNum" idx="5" sz="quarter"/>
          </p:nvPr>
        </p:nvSpPr>
        <p:spPr/>
      </p:sp>
    </p:spTree>
  </p:cSld>
  <p:clrMapOvr>
    <a:masterClrMapping/>
  </p:clrMapOvr>
</p:notes>
</file>

<file path=ppt/notesSlides/notesSlide18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seminer planı ve takvim.</a:t>
            </a:r>
          </a:p>
          <a:p/>
          <a:p>
            <a:r>
              <a:t>BEKLENEN CEVAP: Seminer ders saatinde sınıf içinde yapılır (32. hafta; dersi pazartesi-çarşamba olan şubede Kurban Bayramı nedeniyle 31. haftanın sonunda). Velili ya da okul geneline açık seminer yalnız okul yönetiminin onayıyla ve ders dışında düzenlenir.</a:t>
            </a:r>
          </a:p>
          <a:p/>
          <a:p>
            <a:r>
              <a:t>KAYNAK: Kitap s. 191.</a:t>
            </a:r>
          </a:p>
        </p:txBody>
      </p:sp>
      <p:sp>
        <p:nvSpPr>
          <p:cNvPr id="4" name="Slide Number Placeholder 3"/>
          <p:cNvSpPr>
            <a:spLocks noGrp="1"/>
          </p:cNvSpPr>
          <p:nvPr>
            <p:ph type="sldNum" idx="5" sz="quarter"/>
          </p:nvPr>
        </p:nvSpPr>
        <p:spPr/>
      </p:sp>
    </p:spTree>
  </p:cSld>
  <p:clrMapOvr>
    <a:masterClrMapping/>
  </p:clrMapOvr>
</p:notes>
</file>

<file path=ppt/notesSlides/notesSlide18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 adımın 7. ve 8. süreçlerini ve takvimini duyurmak.</a:t>
            </a:r>
          </a:p>
          <a:p/>
          <a:p>
            <a:r>
              <a:t>NASIL: Karekodlar EBA girişi ister: öğretmen kendi hesabıyla tahtada açar; öğrenciye telefonla okutturulmaz. Aile planı aile içinde hazırlanır; adres, telefon gibi kişisel bilgiler okula verilmez, sınıfta toplanmaz (KVKK). 32. haftada yalnız 'planımızda hangi başlıklar var?' diye genel değerlendirme yapılır.</a:t>
            </a:r>
          </a:p>
          <a:p/>
          <a:p>
            <a:r>
              <a:t>KAYNAK: Kitap s. 191, 2. adım 7-8. Afet Farkındalık Eğitimi (s. 191): https://ders.eba.gov.tr/ders//redirectContent.jsp?resourceId=ae3ad0945206110b28045ed171e08359&amp;resourceType=1&amp;resourceLocation=2 · Afet ve Acil Durum Toplanma Alanınızı Öğrenin (s. 191): https://ders.eba.gov.tr/ders//redirectContent.jsp?resourceId=4b25d4949ce55a6beeda08e5ae5bf566&amp;resourceType=1&amp;resourceLocation=2 · Aile Afet Planı Nasıl Olmalı (s. 191): https://ders.eba.gov.tr/ders//redirectContent.jsp?resourceId=bc448183eef1fe22f9ead998a3694cc5&amp;resourceType=1&amp;resourceLocation=2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18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öğrenme kanıtı: öğrenme günlüğü (COĞ.10.6.4 a-c). Bugün ilk iki soruya kısa not; 32. haftada tamamlanır.</a:t>
            </a:r>
          </a:p>
          <a:p/>
          <a:p>
            <a:r>
              <a:t>SÜRE: Aşama 6 dk: günlük 3 dk, YOKLAMA 11 3 dk.</a:t>
            </a:r>
          </a:p>
          <a:p/>
          <a:p>
            <a:r>
              <a:t>NASIL: Öğrenci kitabın s. 192'sine ya da defterine iki-üç satır yazar. Günlük kişiseldir; okutulmaz, isteyen paylaşır.</a:t>
            </a:r>
          </a:p>
          <a:p/>
          <a:p>
            <a:r>
              <a:t>KAYNAK: Kitap s. 191 ('Değerlendirme'), s. 192.</a:t>
            </a:r>
          </a:p>
        </p:txBody>
      </p:sp>
      <p:sp>
        <p:nvSpPr>
          <p:cNvPr id="4" name="Slide Number Placeholder 3"/>
          <p:cNvSpPr>
            <a:spLocks noGrp="1"/>
          </p:cNvSpPr>
          <p:nvPr>
            <p:ph type="sldNum" idx="5" sz="quarter"/>
          </p:nvPr>
        </p:nvSpPr>
        <p:spPr/>
      </p:sp>
    </p:spTree>
  </p:cSld>
  <p:clrMapOvr>
    <a:masterClrMapping/>
  </p:clrMapOvr>
</p:notes>
</file>

<file path=ppt/notesSlides/notesSlide19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Günlüğün beklentisini göstermek.</a:t>
            </a:r>
          </a:p>
          <a:p/>
          <a:p>
            <a:r>
              <a:t>NASIL: Önce öğrenciler yazar; örnek not süre sonunda gösterilir.</a:t>
            </a:r>
          </a:p>
          <a:p/>
          <a:p>
            <a:r>
              <a:t>KAYNAK: Kitap s. 192.</a:t>
            </a:r>
          </a:p>
        </p:txBody>
      </p:sp>
      <p:sp>
        <p:nvSpPr>
          <p:cNvPr id="4" name="Slide Number Placeholder 3"/>
          <p:cNvSpPr>
            <a:spLocks noGrp="1"/>
          </p:cNvSpPr>
          <p:nvPr>
            <p:ph type="sldNum" idx="5" sz="quarter"/>
          </p:nvPr>
        </p:nvSpPr>
        <p:spPr/>
      </p:sp>
    </p:spTree>
  </p:cSld>
  <p:clrMapOvr>
    <a:masterClrMapping/>
  </p:clrMapOvr>
</p:notes>
</file>

<file path=ppt/notesSlides/notesSlide19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günlük notu.</a:t>
            </a:r>
          </a:p>
          <a:p/>
          <a:p>
            <a:r>
              <a:t>BEKLENEN CEVAP: Örnek, ünitenin kitap içeriğine dayanır (s. 171, 187, 190). Günlük notla puanlanmaz; 32. haftada tamamlandığında P2 kanıtı olarak gözden geçirilir.</a:t>
            </a:r>
          </a:p>
          <a:p/>
          <a:p>
            <a:r>
              <a:t>KAYNAK: Kitap s. 171, 187, 190, 192.</a:t>
            </a:r>
          </a:p>
        </p:txBody>
      </p:sp>
      <p:sp>
        <p:nvSpPr>
          <p:cNvPr id="4" name="Slide Number Placeholder 3"/>
          <p:cNvSpPr>
            <a:spLocks noGrp="1"/>
          </p:cNvSpPr>
          <p:nvPr>
            <p:ph type="sldNum" idx="5" sz="quarter"/>
          </p:nvPr>
        </p:nvSpPr>
        <p:spPr/>
      </p:sp>
    </p:spTree>
  </p:cSld>
  <p:clrMapOvr>
    <a:masterClrMapping/>
  </p:clrMapOvr>
</p:notes>
</file>

<file path=ppt/notesSlides/notesSlide19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11.</a:t>
            </a:r>
          </a:p>
          <a:p/>
          <a:p>
            <a:r>
              <a:t>NASIL: Parmakla cevap (1 = A … 5 = E).</a:t>
            </a:r>
          </a:p>
          <a:p/>
          <a:p>
            <a:r>
              <a:t>KAYNAK: Kitap s. 190.</a:t>
            </a:r>
          </a:p>
        </p:txBody>
      </p:sp>
      <p:sp>
        <p:nvSpPr>
          <p:cNvPr id="4" name="Slide Number Placeholder 3"/>
          <p:cNvSpPr>
            <a:spLocks noGrp="1"/>
          </p:cNvSpPr>
          <p:nvPr>
            <p:ph type="sldNum" idx="5" sz="quarter"/>
          </p:nvPr>
        </p:nvSpPr>
        <p:spPr/>
      </p:sp>
    </p:spTree>
  </p:cSld>
  <p:clrMapOvr>
    <a:masterClrMapping/>
  </p:clrMapOvr>
</p:notes>
</file>

<file path=ppt/notesSlides/notesSlide19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190: afet bilinci kazanmış birey ya da toplum afet esnasında hayat kurtarma, toplumsal dayanışma, maddi kayıpların azaltılması, iletişim ağının güçlendirilmesi gibi süreçlerde daha koordine hareket eder; afet çantası hazırlama afet bilincinin oluşum adımlarındandır.</a:t>
            </a:r>
          </a:p>
        </p:txBody>
      </p:sp>
      <p:sp>
        <p:nvSpPr>
          <p:cNvPr id="4" name="Slide Number Placeholder 3"/>
          <p:cNvSpPr>
            <a:spLocks noGrp="1"/>
          </p:cNvSpPr>
          <p:nvPr>
            <p:ph type="sldNum" idx="5" sz="quarter"/>
          </p:nvPr>
        </p:nvSpPr>
        <p:spPr/>
      </p:sp>
    </p:spTree>
  </p:cSld>
  <p:clrMapOvr>
    <a:masterClrMapping/>
  </p:clrMapOvr>
</p:notes>
</file>

<file path=ppt/notesSlides/notesSlide19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a:t>
            </a:r>
          </a:p>
          <a:p/>
          <a:p>
            <a:r>
              <a:t>SÜRE: Aşama 4 dk: kart 2 dk, ev 2 dk.</a:t>
            </a:r>
          </a:p>
          <a:p/>
          <a:p>
            <a:r>
              <a:t>BEKLENEN CEVAP: 1) Afet risklerini en aza indirmeye yönelik bilgi, duygu ve becerilere ilişkin farkındalık düzeyi (s. 190). 2) Ör. aile afet ve acil durum planı (acil durum planlaması), afet ve acil durum çantası (malzeme stoklama), tatbikata katılma. 3) Ekip ve kişisel görev.</a:t>
            </a:r>
          </a:p>
          <a:p/>
          <a:p>
            <a:r>
              <a:t>KAYNAK: Kitap s. 190-191.</a:t>
            </a:r>
          </a:p>
        </p:txBody>
      </p:sp>
      <p:sp>
        <p:nvSpPr>
          <p:cNvPr id="4" name="Slide Number Placeholder 3"/>
          <p:cNvSpPr>
            <a:spLocks noGrp="1"/>
          </p:cNvSpPr>
          <p:nvPr>
            <p:ph type="sldNum" idx="5" sz="quarter"/>
          </p:nvPr>
        </p:nvSpPr>
        <p:spPr/>
      </p:sp>
    </p:spTree>
  </p:cSld>
  <p:clrMapOvr>
    <a:masterClrMapping/>
  </p:clrMapOvr>
</p:notes>
</file>

<file path=ppt/notesSlides/notesSlide19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 aile planı, seminer sunusu, performans hazırlığı.</a:t>
            </a:r>
          </a:p>
          <a:p/>
          <a:p>
            <a:r>
              <a:t>NASIL: Aile planında kişisel bilgilerin okula verilmeyeceğini yeniden söyleyin. Seminer sunusu ve aile planı için çıktı ya da satın alma gerekmez.</a:t>
            </a:r>
          </a:p>
          <a:p/>
          <a:p>
            <a:r>
              <a:t>KAYNAK: Ders planı, 30. hafta ev çalışması.</a:t>
            </a:r>
          </a:p>
          <a:p/>
          <a:p>
            <a:r>
              <a:t>NOT: Dersi pazartesi-çarşamba olan şubelerde 32. hafta Kurban Bayramına denk gelir: seminer paylaşımı 31. haftanın sonunda ya da ev çalışması olarak yapılır.</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8.xml"/><Relationship Id="rId3" Type="http://schemas.openxmlformats.org/officeDocument/2006/relationships/image" Target="../media/image26.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5.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2E7D5B"/>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30.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30</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4000" b="1" i="0">
                <a:solidFill>
                  <a:srgbClr val="FFFFFF"/>
                </a:solidFill>
                <a:latin typeface="Calibri"/>
              </a:rPr>
              <a:t>Afet Bilinci</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3-7 Mayıs 2027</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COĞ.10.6.4</a:t>
            </a:r>
          </a:p>
        </p:txBody>
      </p:sp>
      <p:sp>
        <p:nvSpPr>
          <p:cNvPr id="10" name="TextBox 9"/>
          <p:cNvSpPr txBox="1"/>
          <p:nvPr/>
        </p:nvSpPr>
        <p:spPr>
          <a:xfrm>
            <a:off x="3063240" y="2532888"/>
            <a:ext cx="8412480" cy="87325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Afetlerden korunma amacı ile afet bilinci oluşturmanın faydalarını yansıtabilme</a:t>
            </a:r>
          </a:p>
        </p:txBody>
      </p:sp>
      <p:sp>
        <p:nvSpPr>
          <p:cNvPr id="11" name="TextBox 10"/>
          <p:cNvSpPr txBox="1"/>
          <p:nvPr/>
        </p:nvSpPr>
        <p:spPr>
          <a:xfrm>
            <a:off x="3063240" y="351586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881628"/>
            <a:ext cx="8412480" cy="2043684"/>
          </a:xfrm>
          <a:prstGeom prst="rect">
            <a:avLst/>
          </a:prstGeom>
          <a:noFill/>
        </p:spPr>
        <p:txBody>
          <a:bodyPr wrap="square" anchor="t" lIns="73152" rIns="73152" tIns="36576" bIns="36576">
            <a:noAutofit/>
          </a:bodyPr>
          <a:lstStyle/>
          <a:p>
            <a:pPr algn="l" marL="328946" indent="-328946">
              <a:spcBef>
                <a:spcPts val="0"/>
              </a:spcBef>
              <a:spcAft>
                <a:spcPts val="500"/>
              </a:spcAft>
            </a:pPr>
            <a:r>
              <a:rPr lang="tr-TR" sz="2000" b="1" i="0">
                <a:solidFill>
                  <a:srgbClr val="FCC021"/>
                </a:solidFill>
                <a:latin typeface="Calibri"/>
              </a:rPr>
              <a:t>a)  </a:t>
            </a:r>
            <a:r>
              <a:rPr lang="tr-TR" sz="2000" b="0" i="0">
                <a:solidFill>
                  <a:srgbClr val="FFFFFF"/>
                </a:solidFill>
                <a:latin typeface="Calibri"/>
              </a:rPr>
              <a:t>… faydalarına ilişkin deneyimlerini gözden geçirir.</a:t>
            </a:r>
          </a:p>
          <a:p>
            <a:pPr algn="l" marL="340187" indent="-340187">
              <a:spcBef>
                <a:spcPts val="0"/>
              </a:spcBef>
              <a:spcAft>
                <a:spcPts val="500"/>
              </a:spcAft>
            </a:pPr>
            <a:r>
              <a:rPr lang="tr-TR" sz="2000" b="1" i="0">
                <a:solidFill>
                  <a:srgbClr val="FCC021"/>
                </a:solidFill>
                <a:latin typeface="Calibri"/>
              </a:rPr>
              <a:t>b)  </a:t>
            </a:r>
            <a:r>
              <a:rPr lang="tr-TR" sz="2000" b="0" i="0">
                <a:solidFill>
                  <a:srgbClr val="FFFFFF"/>
                </a:solidFill>
                <a:latin typeface="Calibri"/>
              </a:rPr>
              <a:t>… faydalarına ilişkin deneyimlerinden çıkarım yapar.</a:t>
            </a:r>
          </a:p>
          <a:p>
            <a:pPr algn="l" marL="309283" indent="-309283">
              <a:spcBef>
                <a:spcPts val="0"/>
              </a:spcBef>
              <a:spcAft>
                <a:spcPts val="0"/>
              </a:spcAft>
            </a:pPr>
            <a:r>
              <a:rPr lang="tr-TR" sz="2000" b="1" i="0">
                <a:solidFill>
                  <a:srgbClr val="FCC021"/>
                </a:solidFill>
                <a:latin typeface="Calibri"/>
              </a:rPr>
              <a:t>c)  </a:t>
            </a:r>
            <a:r>
              <a:rPr lang="tr-TR" sz="2000" b="0" i="0">
                <a:solidFill>
                  <a:srgbClr val="FFFFFF"/>
                </a:solidFill>
                <a:latin typeface="Calibri"/>
              </a:rPr>
              <a:t>… faydalarına ilişkin çıkarımlarını değerlendirir.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6. Ünite: Afetler ve Sürdürülebilir Çevre</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162 / 254</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30.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2E7D5B"/>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Ne yaşadık, ne gördük?</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1. adım · üç soru</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Afet bilinci nedir?</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Tanım · s. 190</a:t>
            </a:r>
          </a:p>
        </p:txBody>
      </p:sp>
      <p:sp>
        <p:nvSpPr>
          <p:cNvPr id="13" name="Oval 12"/>
          <p:cNvSpPr/>
          <p:nvPr/>
        </p:nvSpPr>
        <p:spPr>
          <a:xfrm>
            <a:off x="5711798" y="1828800"/>
            <a:ext cx="768096" cy="768096"/>
          </a:xfrm>
          <a:prstGeom prst="ellipse">
            <a:avLst/>
          </a:prstGeom>
          <a:solidFill>
            <a:srgbClr val="2E7D5B"/>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Hazırlık ve bilinç</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UNISDR · hazırlık unsurları</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Bilinçli toplum</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Oluşum adımları · Görsel 6.11</a:t>
            </a:r>
          </a:p>
        </p:txBody>
      </p:sp>
      <p:sp>
        <p:nvSpPr>
          <p:cNvPr id="19" name="Oval 18"/>
          <p:cNvSpPr/>
          <p:nvPr/>
        </p:nvSpPr>
        <p:spPr>
          <a:xfrm>
            <a:off x="10266606" y="1828800"/>
            <a:ext cx="768096" cy="768096"/>
          </a:xfrm>
          <a:prstGeom prst="ellipse">
            <a:avLst/>
          </a:prstGeom>
          <a:solidFill>
            <a:srgbClr val="2E7D5B"/>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Topluluğumuz</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2. adım 1-6 · seminer planı</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163 / 254</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Performans hazırlığın nerede?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KONTROL</a:t>
            </a:r>
          </a:p>
        </p:txBody>
      </p:sp>
      <p:sp>
        <p:nvSpPr>
          <p:cNvPr id="6" name="Rounded Rectangle 5"/>
          <p:cNvSpPr/>
          <p:nvPr/>
        </p:nvSpPr>
        <p:spPr>
          <a:xfrm>
            <a:off x="502920" y="1261872"/>
            <a:ext cx="2645587"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645587" cy="530352"/>
          </a:xfrm>
          <a:prstGeom prst="roundRect">
            <a:avLst>
              <a:gd name="adj" fmla="val 25000"/>
            </a:avLst>
          </a:prstGeom>
          <a:solidFill>
            <a:srgbClr val="2E7D5B"/>
          </a:solidFill>
          <a:ln>
            <a:noFill/>
          </a:ln>
          <a:effectLst/>
        </p:spPr>
        <p:txBody>
          <a:bodyPr rtlCol="0" anchor="ctr"/>
          <a:lstStyle/>
          <a:p/>
        </p:txBody>
      </p:sp>
      <p:sp>
        <p:nvSpPr>
          <p:cNvPr id="8" name="Rectangle 7"/>
          <p:cNvSpPr/>
          <p:nvPr/>
        </p:nvSpPr>
        <p:spPr>
          <a:xfrm>
            <a:off x="502920" y="1527048"/>
            <a:ext cx="2645587" cy="265176"/>
          </a:xfrm>
          <a:prstGeom prst="rect">
            <a:avLst/>
          </a:prstGeom>
          <a:solidFill>
            <a:srgbClr val="2E7D5B"/>
          </a:solidFill>
          <a:ln>
            <a:noFill/>
          </a:ln>
          <a:effectLst/>
        </p:spPr>
        <p:txBody>
          <a:bodyPr rtlCol="0" anchor="ctr"/>
          <a:lstStyle/>
          <a:p/>
        </p:txBody>
      </p:sp>
      <p:sp>
        <p:nvSpPr>
          <p:cNvPr id="9" name="TextBox 8"/>
          <p:cNvSpPr txBox="1"/>
          <p:nvPr/>
        </p:nvSpPr>
        <p:spPr>
          <a:xfrm>
            <a:off x="59436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1 · Afet türü</a:t>
            </a:r>
          </a:p>
        </p:txBody>
      </p:sp>
      <p:sp>
        <p:nvSpPr>
          <p:cNvPr id="10" name="TextBox 9"/>
          <p:cNvSpPr txBox="1"/>
          <p:nvPr/>
        </p:nvSpPr>
        <p:spPr>
          <a:xfrm>
            <a:off x="612648" y="1865376"/>
            <a:ext cx="2426131" cy="430682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Seçtin mi?</a:t>
            </a:r>
          </a:p>
        </p:txBody>
      </p:sp>
      <p:sp>
        <p:nvSpPr>
          <p:cNvPr id="11" name="Rounded Rectangle 10"/>
          <p:cNvSpPr/>
          <p:nvPr/>
        </p:nvSpPr>
        <p:spPr>
          <a:xfrm>
            <a:off x="3349675" y="1261872"/>
            <a:ext cx="2645587"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3349675" y="1261872"/>
            <a:ext cx="2645587" cy="530352"/>
          </a:xfrm>
          <a:prstGeom prst="roundRect">
            <a:avLst>
              <a:gd name="adj" fmla="val 25000"/>
            </a:avLst>
          </a:prstGeom>
          <a:solidFill>
            <a:srgbClr val="2C6E8F"/>
          </a:solidFill>
          <a:ln>
            <a:noFill/>
          </a:ln>
          <a:effectLst/>
        </p:spPr>
        <p:txBody>
          <a:bodyPr rtlCol="0" anchor="ctr"/>
          <a:lstStyle/>
          <a:p/>
        </p:txBody>
      </p:sp>
      <p:sp>
        <p:nvSpPr>
          <p:cNvPr id="13" name="Rectangle 12"/>
          <p:cNvSpPr/>
          <p:nvPr/>
        </p:nvSpPr>
        <p:spPr>
          <a:xfrm>
            <a:off x="3349675" y="1527048"/>
            <a:ext cx="2645587" cy="265176"/>
          </a:xfrm>
          <a:prstGeom prst="rect">
            <a:avLst/>
          </a:prstGeom>
          <a:solidFill>
            <a:srgbClr val="2C6E8F"/>
          </a:solidFill>
          <a:ln>
            <a:noFill/>
          </a:ln>
          <a:effectLst/>
        </p:spPr>
        <p:txBody>
          <a:bodyPr rtlCol="0" anchor="ctr"/>
          <a:lstStyle/>
          <a:p/>
        </p:txBody>
      </p:sp>
      <p:sp>
        <p:nvSpPr>
          <p:cNvPr id="14" name="TextBox 13"/>
          <p:cNvSpPr txBox="1"/>
          <p:nvPr/>
        </p:nvSpPr>
        <p:spPr>
          <a:xfrm>
            <a:off x="344111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2 · İki ülke</a:t>
            </a:r>
          </a:p>
        </p:txBody>
      </p:sp>
      <p:sp>
        <p:nvSpPr>
          <p:cNvPr id="15" name="TextBox 14"/>
          <p:cNvSpPr txBox="1"/>
          <p:nvPr/>
        </p:nvSpPr>
        <p:spPr>
          <a:xfrm>
            <a:off x="3459403" y="1865376"/>
            <a:ext cx="2426131" cy="430682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En az iki ülke seçtin mi?</a:t>
            </a:r>
          </a:p>
        </p:txBody>
      </p:sp>
      <p:sp>
        <p:nvSpPr>
          <p:cNvPr id="16" name="Rounded Rectangle 15"/>
          <p:cNvSpPr/>
          <p:nvPr/>
        </p:nvSpPr>
        <p:spPr>
          <a:xfrm>
            <a:off x="6196430" y="1261872"/>
            <a:ext cx="2645587" cy="49834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6196430" y="1261872"/>
            <a:ext cx="2645587" cy="530352"/>
          </a:xfrm>
          <a:prstGeom prst="roundRect">
            <a:avLst>
              <a:gd name="adj" fmla="val 25000"/>
            </a:avLst>
          </a:prstGeom>
          <a:solidFill>
            <a:srgbClr val="C25B1F"/>
          </a:solidFill>
          <a:ln>
            <a:noFill/>
          </a:ln>
          <a:effectLst/>
        </p:spPr>
        <p:txBody>
          <a:bodyPr rtlCol="0" anchor="ctr"/>
          <a:lstStyle/>
          <a:p/>
        </p:txBody>
      </p:sp>
      <p:sp>
        <p:nvSpPr>
          <p:cNvPr id="18" name="Rectangle 17"/>
          <p:cNvSpPr/>
          <p:nvPr/>
        </p:nvSpPr>
        <p:spPr>
          <a:xfrm>
            <a:off x="6196430" y="1527048"/>
            <a:ext cx="2645587" cy="265176"/>
          </a:xfrm>
          <a:prstGeom prst="rect">
            <a:avLst/>
          </a:prstGeom>
          <a:solidFill>
            <a:srgbClr val="C25B1F"/>
          </a:solidFill>
          <a:ln>
            <a:noFill/>
          </a:ln>
          <a:effectLst/>
        </p:spPr>
        <p:txBody>
          <a:bodyPr rtlCol="0" anchor="ctr"/>
          <a:lstStyle/>
          <a:p/>
        </p:txBody>
      </p:sp>
      <p:sp>
        <p:nvSpPr>
          <p:cNvPr id="19" name="TextBox 18"/>
          <p:cNvSpPr txBox="1"/>
          <p:nvPr/>
        </p:nvSpPr>
        <p:spPr>
          <a:xfrm>
            <a:off x="628787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3 · Bilgi</a:t>
            </a:r>
          </a:p>
        </p:txBody>
      </p:sp>
      <p:sp>
        <p:nvSpPr>
          <p:cNvPr id="20" name="TextBox 19"/>
          <p:cNvSpPr txBox="1"/>
          <p:nvPr/>
        </p:nvSpPr>
        <p:spPr>
          <a:xfrm>
            <a:off x="6306158" y="1865376"/>
            <a:ext cx="2426131" cy="430682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Kaynaklı bilgi toplamaya başladın mı?</a:t>
            </a:r>
          </a:p>
        </p:txBody>
      </p:sp>
      <p:sp>
        <p:nvSpPr>
          <p:cNvPr id="21" name="Rounded Rectangle 20"/>
          <p:cNvSpPr/>
          <p:nvPr/>
        </p:nvSpPr>
        <p:spPr>
          <a:xfrm>
            <a:off x="9043185" y="1261872"/>
            <a:ext cx="2645587" cy="498348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9043185" y="1261872"/>
            <a:ext cx="2645587"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9043185" y="1527048"/>
            <a:ext cx="2645587" cy="265176"/>
          </a:xfrm>
          <a:prstGeom prst="rect">
            <a:avLst/>
          </a:prstGeom>
          <a:solidFill>
            <a:srgbClr val="4F4F4F"/>
          </a:solidFill>
          <a:ln>
            <a:noFill/>
          </a:ln>
          <a:effectLst/>
        </p:spPr>
        <p:txBody>
          <a:bodyPr rtlCol="0" anchor="ctr"/>
          <a:lstStyle/>
          <a:p/>
        </p:txBody>
      </p:sp>
      <p:sp>
        <p:nvSpPr>
          <p:cNvPr id="24" name="TextBox 23"/>
          <p:cNvSpPr txBox="1"/>
          <p:nvPr/>
        </p:nvSpPr>
        <p:spPr>
          <a:xfrm>
            <a:off x="913462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31. hafta</a:t>
            </a:r>
          </a:p>
        </p:txBody>
      </p:sp>
      <p:sp>
        <p:nvSpPr>
          <p:cNvPr id="25" name="TextBox 24"/>
          <p:cNvSpPr txBox="1"/>
          <p:nvPr/>
        </p:nvSpPr>
        <p:spPr>
          <a:xfrm>
            <a:off x="9152913" y="1865376"/>
            <a:ext cx="2426131" cy="430682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Karşılaştırma tablosu ve sunum sınıfta</a:t>
            </a:r>
          </a:p>
        </p:txBody>
      </p:sp>
      <p:sp>
        <p:nvSpPr>
          <p:cNvPr id="26" name="TextBox 2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7" name="Rounded Rectangle 2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193</a:t>
            </a:r>
          </a:p>
        </p:txBody>
      </p:sp>
      <p:sp>
        <p:nvSpPr>
          <p:cNvPr id="28" name="TextBox 2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164 / 254</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Afetlere Karşı Duyarlıyım</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BİREYSEL · 5×40</a:t>
            </a:r>
          </a:p>
        </p:txBody>
      </p:sp>
      <p:sp>
        <p:nvSpPr>
          <p:cNvPr id="6" name="Rounded Rectangle 5"/>
          <p:cNvSpPr/>
          <p:nvPr/>
        </p:nvSpPr>
        <p:spPr>
          <a:xfrm>
            <a:off x="502920" y="1216152"/>
            <a:ext cx="11185855" cy="960120"/>
          </a:xfrm>
          <a:prstGeom prst="roundRect">
            <a:avLst>
              <a:gd name="adj" fmla="val 8000"/>
            </a:avLst>
          </a:prstGeom>
          <a:solidFill>
            <a:srgbClr val="FFF3D1"/>
          </a:solidFill>
          <a:ln>
            <a:noFill/>
          </a:ln>
          <a:effectLst/>
        </p:spPr>
        <p:txBody>
          <a:bodyPr rtlCol="0" anchor="ctr"/>
          <a:lstStyle/>
          <a:p/>
        </p:txBody>
      </p:sp>
      <p:sp>
        <p:nvSpPr>
          <p:cNvPr id="7" name="TextBox 6"/>
          <p:cNvSpPr txBox="1"/>
          <p:nvPr/>
        </p:nvSpPr>
        <p:spPr>
          <a:xfrm>
            <a:off x="640080" y="1271016"/>
            <a:ext cx="1143000" cy="452628"/>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D3373A"/>
                </a:solidFill>
                <a:latin typeface="Calibri"/>
              </a:rPr>
              <a:t>Amaç</a:t>
            </a:r>
          </a:p>
        </p:txBody>
      </p:sp>
      <p:sp>
        <p:nvSpPr>
          <p:cNvPr id="8" name="TextBox 7"/>
          <p:cNvSpPr txBox="1"/>
          <p:nvPr/>
        </p:nvSpPr>
        <p:spPr>
          <a:xfrm>
            <a:off x="1783080" y="1271016"/>
            <a:ext cx="9722815" cy="452628"/>
          </a:xfrm>
          <a:prstGeom prst="rect">
            <a:avLst/>
          </a:prstGeom>
          <a:noFill/>
        </p:spPr>
        <p:txBody>
          <a:bodyPr wrap="square" anchor="ctr" lIns="73152" rIns="73152" tIns="36576" bIns="36576">
            <a:noAutofit/>
          </a:bodyPr>
          <a:lstStyle/>
          <a:p>
            <a:pPr algn="l">
              <a:spcBef>
                <a:spcPts val="0"/>
              </a:spcBef>
              <a:spcAft>
                <a:spcPts val="0"/>
              </a:spcAft>
            </a:pPr>
            <a:r>
              <a:rPr lang="tr-TR" sz="1800" b="0" i="1">
                <a:solidFill>
                  <a:srgbClr val="262626"/>
                </a:solidFill>
                <a:latin typeface="Calibri"/>
              </a:rPr>
              <a:t>Afetlere karşı toplumsal duyarlılığın artırılmasının faydalarını yansıtabilme</a:t>
            </a:r>
          </a:p>
        </p:txBody>
      </p:sp>
      <p:sp>
        <p:nvSpPr>
          <p:cNvPr id="9" name="TextBox 8"/>
          <p:cNvSpPr txBox="1"/>
          <p:nvPr/>
        </p:nvSpPr>
        <p:spPr>
          <a:xfrm>
            <a:off x="640080" y="1696212"/>
            <a:ext cx="1143000" cy="425196"/>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D3373A"/>
                </a:solidFill>
                <a:latin typeface="Calibri"/>
              </a:rPr>
              <a:t>Beceri</a:t>
            </a:r>
          </a:p>
        </p:txBody>
      </p:sp>
      <p:sp>
        <p:nvSpPr>
          <p:cNvPr id="10" name="TextBox 9"/>
          <p:cNvSpPr txBox="1"/>
          <p:nvPr/>
        </p:nvSpPr>
        <p:spPr>
          <a:xfrm>
            <a:off x="1783080" y="1696212"/>
            <a:ext cx="9722815" cy="425196"/>
          </a:xfrm>
          <a:prstGeom prst="rect">
            <a:avLst/>
          </a:prstGeom>
          <a:noFill/>
        </p:spPr>
        <p:txBody>
          <a:bodyPr wrap="square" anchor="ctr" lIns="73152" rIns="73152" tIns="36576" bIns="36576">
            <a:noAutofit/>
          </a:bodyPr>
          <a:lstStyle/>
          <a:p>
            <a:pPr algn="l">
              <a:spcBef>
                <a:spcPts val="0"/>
              </a:spcBef>
              <a:spcAft>
                <a:spcPts val="0"/>
              </a:spcAft>
            </a:pPr>
            <a:r>
              <a:rPr lang="tr-TR" sz="1350" b="0" i="1">
                <a:solidFill>
                  <a:srgbClr val="262626"/>
                </a:solidFill>
                <a:latin typeface="Calibri"/>
              </a:rPr>
              <a:t>Program: vatandaşlık okuryazarlığı (OB6) · sorumluluk ve yardımseverlik (D16.2, D20.4) · iletişim ve sosyal farkındalık (SDB2.1, SDB2.3)</a:t>
            </a:r>
          </a:p>
        </p:txBody>
      </p:sp>
      <p:sp>
        <p:nvSpPr>
          <p:cNvPr id="11" name="Rounded Rectangle 10"/>
          <p:cNvSpPr/>
          <p:nvPr/>
        </p:nvSpPr>
        <p:spPr>
          <a:xfrm>
            <a:off x="502920" y="2313432"/>
            <a:ext cx="11185855" cy="886968"/>
          </a:xfrm>
          <a:prstGeom prst="roundRect">
            <a:avLst>
              <a:gd name="adj" fmla="val 8000"/>
            </a:avLst>
          </a:prstGeom>
          <a:solidFill>
            <a:srgbClr val="F0F0F0"/>
          </a:solidFill>
          <a:ln>
            <a:noFill/>
          </a:ln>
          <a:effectLst/>
        </p:spPr>
        <p:txBody>
          <a:bodyPr rtlCol="0" anchor="ctr"/>
          <a:lstStyle/>
          <a:p/>
        </p:txBody>
      </p:sp>
      <p:sp>
        <p:nvSpPr>
          <p:cNvPr id="12" name="Rounded Rectangle 11"/>
          <p:cNvSpPr/>
          <p:nvPr/>
        </p:nvSpPr>
        <p:spPr>
          <a:xfrm>
            <a:off x="502920" y="2313432"/>
            <a:ext cx="1600200" cy="886968"/>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30. hafta</a:t>
            </a:r>
          </a:p>
        </p:txBody>
      </p:sp>
      <p:sp>
        <p:nvSpPr>
          <p:cNvPr id="13" name="TextBox 12"/>
          <p:cNvSpPr txBox="1"/>
          <p:nvPr/>
        </p:nvSpPr>
        <p:spPr>
          <a:xfrm>
            <a:off x="2240280" y="2313432"/>
            <a:ext cx="9357055" cy="886968"/>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1. adım: üç soru · 2. adım 1-6: topluluk, çalışma alanı, amaçlar, ad, görevler, seminer planı</a:t>
            </a:r>
          </a:p>
        </p:txBody>
      </p:sp>
      <p:sp>
        <p:nvSpPr>
          <p:cNvPr id="14" name="Rounded Rectangle 13"/>
          <p:cNvSpPr/>
          <p:nvPr/>
        </p:nvSpPr>
        <p:spPr>
          <a:xfrm>
            <a:off x="502920" y="3328416"/>
            <a:ext cx="11185855" cy="886968"/>
          </a:xfrm>
          <a:prstGeom prst="roundRect">
            <a:avLst>
              <a:gd name="adj" fmla="val 8000"/>
            </a:avLst>
          </a:prstGeom>
          <a:solidFill>
            <a:srgbClr val="F0F0F0"/>
          </a:solidFill>
          <a:ln>
            <a:noFill/>
          </a:ln>
          <a:effectLst/>
        </p:spPr>
        <p:txBody>
          <a:bodyPr rtlCol="0" anchor="ctr"/>
          <a:lstStyle/>
          <a:p/>
        </p:txBody>
      </p:sp>
      <p:sp>
        <p:nvSpPr>
          <p:cNvPr id="15" name="Rounded Rectangle 14"/>
          <p:cNvSpPr/>
          <p:nvPr/>
        </p:nvSpPr>
        <p:spPr>
          <a:xfrm>
            <a:off x="502920" y="3328416"/>
            <a:ext cx="1600200" cy="886968"/>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Ev · 31-32</a:t>
            </a:r>
          </a:p>
        </p:txBody>
      </p:sp>
      <p:sp>
        <p:nvSpPr>
          <p:cNvPr id="16" name="TextBox 15"/>
          <p:cNvSpPr txBox="1"/>
          <p:nvPr/>
        </p:nvSpPr>
        <p:spPr>
          <a:xfrm>
            <a:off x="2240280" y="3328416"/>
            <a:ext cx="9357055" cy="886968"/>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2/7: seminer sunusu hazırlanır; 32. haftada sınıf içinde paylaşılır</a:t>
            </a:r>
          </a:p>
        </p:txBody>
      </p:sp>
      <p:sp>
        <p:nvSpPr>
          <p:cNvPr id="17" name="Rounded Rectangle 16"/>
          <p:cNvSpPr/>
          <p:nvPr/>
        </p:nvSpPr>
        <p:spPr>
          <a:xfrm>
            <a:off x="502920" y="4343400"/>
            <a:ext cx="11185855" cy="886968"/>
          </a:xfrm>
          <a:prstGeom prst="roundRect">
            <a:avLst>
              <a:gd name="adj" fmla="val 8000"/>
            </a:avLst>
          </a:prstGeom>
          <a:solidFill>
            <a:srgbClr val="F0F0F0"/>
          </a:solidFill>
          <a:ln>
            <a:noFill/>
          </a:ln>
          <a:effectLst/>
        </p:spPr>
        <p:txBody>
          <a:bodyPr rtlCol="0" anchor="ctr"/>
          <a:lstStyle/>
          <a:p/>
        </p:txBody>
      </p:sp>
      <p:sp>
        <p:nvSpPr>
          <p:cNvPr id="18" name="Rounded Rectangle 17"/>
          <p:cNvSpPr/>
          <p:nvPr/>
        </p:nvSpPr>
        <p:spPr>
          <a:xfrm>
            <a:off x="502920" y="4343400"/>
            <a:ext cx="1600200" cy="886968"/>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Ev · aileyle</a:t>
            </a:r>
          </a:p>
        </p:txBody>
      </p:sp>
      <p:sp>
        <p:nvSpPr>
          <p:cNvPr id="19" name="TextBox 18"/>
          <p:cNvSpPr txBox="1"/>
          <p:nvPr/>
        </p:nvSpPr>
        <p:spPr>
          <a:xfrm>
            <a:off x="2240280" y="4343400"/>
            <a:ext cx="9357055" cy="886968"/>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2/8: aile afet ve acil durum eylem planı (kişisel bilgiler okula verilmez)</a:t>
            </a:r>
          </a:p>
        </p:txBody>
      </p:sp>
      <p:sp>
        <p:nvSpPr>
          <p:cNvPr id="20" name="Rounded Rectangle 19"/>
          <p:cNvSpPr/>
          <p:nvPr/>
        </p:nvSpPr>
        <p:spPr>
          <a:xfrm>
            <a:off x="502920" y="5358384"/>
            <a:ext cx="11185855" cy="886968"/>
          </a:xfrm>
          <a:prstGeom prst="roundRect">
            <a:avLst>
              <a:gd name="adj" fmla="val 8000"/>
            </a:avLst>
          </a:prstGeom>
          <a:solidFill>
            <a:srgbClr val="F0F0F0"/>
          </a:solidFill>
          <a:ln>
            <a:noFill/>
          </a:ln>
          <a:effectLst/>
        </p:spPr>
        <p:txBody>
          <a:bodyPr rtlCol="0" anchor="ctr"/>
          <a:lstStyle/>
          <a:p/>
        </p:txBody>
      </p:sp>
      <p:sp>
        <p:nvSpPr>
          <p:cNvPr id="21" name="Rounded Rectangle 20"/>
          <p:cNvSpPr/>
          <p:nvPr/>
        </p:nvSpPr>
        <p:spPr>
          <a:xfrm>
            <a:off x="502920" y="5358384"/>
            <a:ext cx="1600200" cy="886968"/>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32. hafta</a:t>
            </a:r>
          </a:p>
        </p:txBody>
      </p:sp>
      <p:sp>
        <p:nvSpPr>
          <p:cNvPr id="22" name="TextBox 21"/>
          <p:cNvSpPr txBox="1"/>
          <p:nvPr/>
        </p:nvSpPr>
        <p:spPr>
          <a:xfrm>
            <a:off x="2240280" y="5358384"/>
            <a:ext cx="9357055" cy="886968"/>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Öğrenme günlüğü (s. 192) tamamlanır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191</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165 / 254</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 1. soru</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Hangi tür olaylar afet olarak nitelendirilebilir?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171, 174, 191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166 / 254</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 1.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Hangi tür olaylar afet olarak nitelendirilebilir?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a:spcBef>
                <a:spcPts val="0"/>
              </a:spcBef>
              <a:spcAft>
                <a:spcPts val="500"/>
              </a:spcAft>
            </a:pPr>
            <a:r>
              <a:rPr lang="tr-TR" sz="2200" b="1" i="0">
                <a:solidFill>
                  <a:srgbClr val="262626"/>
                </a:solidFill>
                <a:latin typeface="Calibri"/>
              </a:rPr>
              <a:t>Can ve mal kaybına, yaşam alanlarında büyük zarara yol açan doğal ya da beşerî kaynaklı olaylar.</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Kitaptaki örnekler: deprem, tsunami, volkanik püskürme, kasırga, su baskını, heyelan, orman yangını, kuraklık, salgın (s. 171).</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İnsan, geçmişten günümüze doğal süreçlerin ve beşerî faaliyetlerin etkisiyle oluşan çok sayıda afete maruz kalmıştır.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171, 174, 191</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167 / 254</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 2. soru</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2</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Yaşadığınız yerde daha önce bir afet yaşandı ise yaşanan bu afet sonrası yürütülen mücadele süreci hakkındaki gözlemleriniz nelerdir?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174, 191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168 / 254</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 2.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1887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Yaşadığınız yerde daha önce bir afet yaşandı ise yaşanan bu afet sonrası yürütülen mücadele süreci hakkındaki gözlemleriniz nelerdir?</a:t>
            </a:r>
          </a:p>
        </p:txBody>
      </p:sp>
      <p:sp>
        <p:nvSpPr>
          <p:cNvPr id="7" name="Rounded Rectangle 6"/>
          <p:cNvSpPr/>
          <p:nvPr/>
        </p:nvSpPr>
        <p:spPr>
          <a:xfrm>
            <a:off x="502920" y="2587752"/>
            <a:ext cx="11185855" cy="361188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587752"/>
            <a:ext cx="109728" cy="3611880"/>
          </a:xfrm>
          <a:prstGeom prst="rect">
            <a:avLst/>
          </a:prstGeom>
          <a:solidFill>
            <a:srgbClr val="2E7D32"/>
          </a:solidFill>
          <a:ln>
            <a:noFill/>
          </a:ln>
          <a:effectLst/>
        </p:spPr>
        <p:txBody>
          <a:bodyPr rtlCol="0" anchor="ctr"/>
          <a:lstStyle/>
          <a:p/>
        </p:txBody>
      </p:sp>
      <p:sp>
        <p:nvSpPr>
          <p:cNvPr id="9" name="TextBox 8"/>
          <p:cNvSpPr txBox="1"/>
          <p:nvPr/>
        </p:nvSpPr>
        <p:spPr>
          <a:xfrm>
            <a:off x="731520" y="2642616"/>
            <a:ext cx="10865815" cy="350215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Gözlemim varsa: afetten sonra yapılan müdahale ve iyileştirme çalışmalarını anlatırım (ör. arama kurtarma, barınma, onarım, yeniden yapılanma).</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Gözlemim yoksa: “Yaşadığım yerde böyle bir gözlemim yok.” demek de bir cevaptır; başkasının yaşantısı anlatılmaz.</a:t>
            </a:r>
          </a:p>
          <a:p>
            <a:pPr algn="l">
              <a:spcBef>
                <a:spcPts val="0"/>
              </a:spcBef>
              <a:spcAft>
                <a:spcPts val="0"/>
              </a:spcAft>
            </a:pPr>
            <a:r>
              <a:rPr lang="tr-TR" sz="2100" b="1" i="0">
                <a:solidFill>
                  <a:srgbClr val="262626"/>
                </a:solidFill>
                <a:latin typeface="Calibri"/>
              </a:rPr>
              <a:t>Bağ: afet yönetiminde afet esnası ve sonrası müdahale ve iyileştirme çalışmalarıdır (s. 174).</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174, 191</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169 / 254</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 3. soru</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3</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200" b="1" i="0">
                <a:solidFill>
                  <a:srgbClr val="262626"/>
                </a:solidFill>
                <a:latin typeface="Calibri"/>
              </a:rPr>
              <a:t>Afete maruz kalmış ya da iletişim kanallarından yaşanmış bir afete yönelik bilgi edinmiş veya gözlemde bulunmuş biri olarak afet esnasında ve sonrasında afetlerden korunma amaçlı yürütülen çalışmaların etkililiği hakkında neler söylersiniz?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171, 185, 191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170 / 254</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 3.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3716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Afete maruz kalmış ya da iletişim kanallarından yaşanmış bir afete yönelik bilgi edinmiş veya gözlemde bulunmuş biri olarak afet esnasında ve sonrasında afetlerden korunma amaçlı yürütülen çalışmaların etkililiği hakkında neler söylersiniz?</a:t>
            </a:r>
          </a:p>
        </p:txBody>
      </p:sp>
      <p:sp>
        <p:nvSpPr>
          <p:cNvPr id="7" name="Rounded Rectangle 6"/>
          <p:cNvSpPr/>
          <p:nvPr/>
        </p:nvSpPr>
        <p:spPr>
          <a:xfrm>
            <a:off x="502920" y="2770632"/>
            <a:ext cx="11185855" cy="34290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770632"/>
            <a:ext cx="109728" cy="3429000"/>
          </a:xfrm>
          <a:prstGeom prst="rect">
            <a:avLst/>
          </a:prstGeom>
          <a:solidFill>
            <a:srgbClr val="2E7D32"/>
          </a:solidFill>
          <a:ln>
            <a:noFill/>
          </a:ln>
          <a:effectLst/>
        </p:spPr>
        <p:txBody>
          <a:bodyPr rtlCol="0" anchor="ctr"/>
          <a:lstStyle/>
          <a:p/>
        </p:txBody>
      </p:sp>
      <p:sp>
        <p:nvSpPr>
          <p:cNvPr id="9" name="TextBox 8"/>
          <p:cNvSpPr txBox="1"/>
          <p:nvPr/>
        </p:nvSpPr>
        <p:spPr>
          <a:xfrm>
            <a:off x="731520" y="2825496"/>
            <a:ext cx="10865815" cy="331927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Önceden hazırlık yapılan yerlerde kayıp daha azdır: büyük Şili depreminde 13 kişi, daha küçük Bem depreminde yaklaşık 26 bin kişi hayatını kaybetti (s. 171).</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Erken uyarı insanlara tedbir alma zamanı kazandırır (s. 185).</a:t>
            </a:r>
          </a:p>
          <a:p>
            <a:pPr algn="l">
              <a:spcBef>
                <a:spcPts val="0"/>
              </a:spcBef>
              <a:spcAft>
                <a:spcPts val="0"/>
              </a:spcAft>
            </a:pPr>
            <a:r>
              <a:rPr lang="tr-TR" sz="2100" b="1" i="0">
                <a:solidFill>
                  <a:srgbClr val="262626"/>
                </a:solidFill>
                <a:latin typeface="Calibri"/>
              </a:rPr>
              <a:t>Afet anında ve sonrasında çalışmaların etkili olması, afetten ÖNCE yapılan hazırlığa ve insanların afet bilincine bağlıdır.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171, 185, 191</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171 / 254</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Afet bilinci nedir?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6.4</a:t>
            </a:r>
          </a:p>
        </p:txBody>
      </p:sp>
      <p:sp>
        <p:nvSpPr>
          <p:cNvPr id="6" name="Rounded Rectangle 5"/>
          <p:cNvSpPr/>
          <p:nvPr/>
        </p:nvSpPr>
        <p:spPr>
          <a:xfrm>
            <a:off x="502920" y="1307592"/>
            <a:ext cx="11185855" cy="1828800"/>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1828800"/>
          </a:xfrm>
          <a:prstGeom prst="rect">
            <a:avLst/>
          </a:prstGeom>
          <a:solidFill>
            <a:srgbClr val="2E7D5B"/>
          </a:solidFill>
          <a:ln>
            <a:noFill/>
          </a:ln>
          <a:effectLst/>
        </p:spPr>
        <p:txBody>
          <a:bodyPr rtlCol="0" anchor="ctr"/>
          <a:lstStyle/>
          <a:p/>
        </p:txBody>
      </p:sp>
      <p:sp>
        <p:nvSpPr>
          <p:cNvPr id="8" name="TextBox 7"/>
          <p:cNvSpPr txBox="1"/>
          <p:nvPr/>
        </p:nvSpPr>
        <p:spPr>
          <a:xfrm>
            <a:off x="868680" y="141732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E7D5B"/>
                </a:solidFill>
                <a:latin typeface="Calibri"/>
              </a:rPr>
              <a:t>AFET BİLİNCİ</a:t>
            </a:r>
          </a:p>
        </p:txBody>
      </p:sp>
      <p:sp>
        <p:nvSpPr>
          <p:cNvPr id="9" name="TextBox 8"/>
          <p:cNvSpPr txBox="1"/>
          <p:nvPr/>
        </p:nvSpPr>
        <p:spPr>
          <a:xfrm>
            <a:off x="868680" y="1810512"/>
            <a:ext cx="10637215" cy="1188720"/>
          </a:xfrm>
          <a:prstGeom prst="rect">
            <a:avLst/>
          </a:prstGeom>
          <a:noFill/>
        </p:spPr>
        <p:txBody>
          <a:bodyPr wrap="square" anchor="ctr" lIns="73152" rIns="73152" tIns="36576" bIns="36576">
            <a:noAutofit/>
          </a:bodyPr>
          <a:lstStyle/>
          <a:p>
            <a:pPr algn="l">
              <a:spcBef>
                <a:spcPts val="0"/>
              </a:spcBef>
              <a:spcAft>
                <a:spcPts val="0"/>
              </a:spcAft>
            </a:pPr>
            <a:r>
              <a:rPr lang="tr-TR" sz="2350" b="0" i="0">
                <a:solidFill>
                  <a:srgbClr val="262626"/>
                </a:solidFill>
                <a:latin typeface="Calibri"/>
              </a:rPr>
              <a:t>Bireylerin ve toplumun karşı karşıya olduğu afet risklerini en aza indirmeye yönelik bilişsel, duyuşsal, psikomotor bilgi ve becerilere ilişkin farkındalık düzeyine afet bilinci denir.</a:t>
            </a:r>
          </a:p>
        </p:txBody>
      </p:sp>
      <p:sp>
        <p:nvSpPr>
          <p:cNvPr id="10" name="Rounded Rectangle 9"/>
          <p:cNvSpPr/>
          <p:nvPr/>
        </p:nvSpPr>
        <p:spPr>
          <a:xfrm>
            <a:off x="502920" y="3273552"/>
            <a:ext cx="3594506" cy="1828800"/>
          </a:xfrm>
          <a:prstGeom prst="roundRect">
            <a:avLst>
              <a:gd name="adj" fmla="val 5000"/>
            </a:avLst>
          </a:prstGeom>
          <a:solidFill>
            <a:srgbClr val="F0F0F0"/>
          </a:solidFill>
          <a:ln>
            <a:noFill/>
          </a:ln>
          <a:effectLst/>
        </p:spPr>
        <p:txBody>
          <a:bodyPr rtlCol="0" anchor="ctr"/>
          <a:lstStyle/>
          <a:p/>
        </p:txBody>
      </p:sp>
      <p:sp>
        <p:nvSpPr>
          <p:cNvPr id="11" name="Rounded Rectangle 10"/>
          <p:cNvSpPr/>
          <p:nvPr/>
        </p:nvSpPr>
        <p:spPr>
          <a:xfrm>
            <a:off x="502920" y="3273552"/>
            <a:ext cx="3594506" cy="530352"/>
          </a:xfrm>
          <a:prstGeom prst="roundRect">
            <a:avLst>
              <a:gd name="adj" fmla="val 25000"/>
            </a:avLst>
          </a:prstGeom>
          <a:solidFill>
            <a:srgbClr val="2C5F9E"/>
          </a:solidFill>
          <a:ln>
            <a:noFill/>
          </a:ln>
          <a:effectLst/>
        </p:spPr>
        <p:txBody>
          <a:bodyPr rtlCol="0" anchor="ctr"/>
          <a:lstStyle/>
          <a:p/>
        </p:txBody>
      </p:sp>
      <p:sp>
        <p:nvSpPr>
          <p:cNvPr id="12" name="Rectangle 11"/>
          <p:cNvSpPr/>
          <p:nvPr/>
        </p:nvSpPr>
        <p:spPr>
          <a:xfrm>
            <a:off x="502920" y="3538728"/>
            <a:ext cx="3594506" cy="265176"/>
          </a:xfrm>
          <a:prstGeom prst="rect">
            <a:avLst/>
          </a:prstGeom>
          <a:solidFill>
            <a:srgbClr val="2C5F9E"/>
          </a:solidFill>
          <a:ln>
            <a:noFill/>
          </a:ln>
          <a:effectLst/>
        </p:spPr>
        <p:txBody>
          <a:bodyPr rtlCol="0" anchor="ctr"/>
          <a:lstStyle/>
          <a:p/>
        </p:txBody>
      </p:sp>
      <p:sp>
        <p:nvSpPr>
          <p:cNvPr id="13" name="TextBox 12"/>
          <p:cNvSpPr txBox="1"/>
          <p:nvPr/>
        </p:nvSpPr>
        <p:spPr>
          <a:xfrm>
            <a:off x="594360" y="327355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Afet öncesi</a:t>
            </a:r>
          </a:p>
        </p:txBody>
      </p:sp>
      <p:sp>
        <p:nvSpPr>
          <p:cNvPr id="14" name="TextBox 13"/>
          <p:cNvSpPr txBox="1"/>
          <p:nvPr/>
        </p:nvSpPr>
        <p:spPr>
          <a:xfrm>
            <a:off x="612648" y="3877056"/>
            <a:ext cx="3375050" cy="115214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afet öncesi afet risklerinin farkında olunması</a:t>
            </a:r>
          </a:p>
        </p:txBody>
      </p:sp>
      <p:sp>
        <p:nvSpPr>
          <p:cNvPr id="15" name="Rounded Rectangle 14"/>
          <p:cNvSpPr/>
          <p:nvPr/>
        </p:nvSpPr>
        <p:spPr>
          <a:xfrm>
            <a:off x="4298594" y="3273552"/>
            <a:ext cx="3594506" cy="1828800"/>
          </a:xfrm>
          <a:prstGeom prst="roundRect">
            <a:avLst>
              <a:gd name="adj" fmla="val 5000"/>
            </a:avLst>
          </a:prstGeom>
          <a:solidFill>
            <a:srgbClr val="F0F0F0"/>
          </a:solidFill>
          <a:ln>
            <a:noFill/>
          </a:ln>
          <a:effectLst/>
        </p:spPr>
        <p:txBody>
          <a:bodyPr rtlCol="0" anchor="ctr"/>
          <a:lstStyle/>
          <a:p/>
        </p:txBody>
      </p:sp>
      <p:sp>
        <p:nvSpPr>
          <p:cNvPr id="16" name="Rounded Rectangle 15"/>
          <p:cNvSpPr/>
          <p:nvPr/>
        </p:nvSpPr>
        <p:spPr>
          <a:xfrm>
            <a:off x="4298594" y="3273552"/>
            <a:ext cx="3594506" cy="530352"/>
          </a:xfrm>
          <a:prstGeom prst="roundRect">
            <a:avLst>
              <a:gd name="adj" fmla="val 25000"/>
            </a:avLst>
          </a:prstGeom>
          <a:solidFill>
            <a:srgbClr val="C0392B"/>
          </a:solidFill>
          <a:ln>
            <a:noFill/>
          </a:ln>
          <a:effectLst/>
        </p:spPr>
        <p:txBody>
          <a:bodyPr rtlCol="0" anchor="ctr"/>
          <a:lstStyle/>
          <a:p/>
        </p:txBody>
      </p:sp>
      <p:sp>
        <p:nvSpPr>
          <p:cNvPr id="17" name="Rectangle 16"/>
          <p:cNvSpPr/>
          <p:nvPr/>
        </p:nvSpPr>
        <p:spPr>
          <a:xfrm>
            <a:off x="4298594" y="3538728"/>
            <a:ext cx="3594506" cy="265176"/>
          </a:xfrm>
          <a:prstGeom prst="rect">
            <a:avLst/>
          </a:prstGeom>
          <a:solidFill>
            <a:srgbClr val="C0392B"/>
          </a:solidFill>
          <a:ln>
            <a:noFill/>
          </a:ln>
          <a:effectLst/>
        </p:spPr>
        <p:txBody>
          <a:bodyPr rtlCol="0" anchor="ctr"/>
          <a:lstStyle/>
          <a:p/>
        </p:txBody>
      </p:sp>
      <p:sp>
        <p:nvSpPr>
          <p:cNvPr id="18" name="TextBox 17"/>
          <p:cNvSpPr txBox="1"/>
          <p:nvPr/>
        </p:nvSpPr>
        <p:spPr>
          <a:xfrm>
            <a:off x="4390034" y="327355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Afet esnası ve sonrası</a:t>
            </a:r>
          </a:p>
        </p:txBody>
      </p:sp>
      <p:sp>
        <p:nvSpPr>
          <p:cNvPr id="19" name="TextBox 18"/>
          <p:cNvSpPr txBox="1"/>
          <p:nvPr/>
        </p:nvSpPr>
        <p:spPr>
          <a:xfrm>
            <a:off x="4408322" y="3877056"/>
            <a:ext cx="3375050" cy="115214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yaşanılan çevre ile yaşam alanları için en sağlıklı kararların verilebilmesi</a:t>
            </a:r>
          </a:p>
        </p:txBody>
      </p:sp>
      <p:sp>
        <p:nvSpPr>
          <p:cNvPr id="20" name="Rounded Rectangle 19"/>
          <p:cNvSpPr/>
          <p:nvPr/>
        </p:nvSpPr>
        <p:spPr>
          <a:xfrm>
            <a:off x="8094268" y="3273552"/>
            <a:ext cx="3594506" cy="1828800"/>
          </a:xfrm>
          <a:prstGeom prst="roundRect">
            <a:avLst>
              <a:gd name="adj" fmla="val 5000"/>
            </a:avLst>
          </a:prstGeom>
          <a:solidFill>
            <a:srgbClr val="F0F0F0"/>
          </a:solidFill>
          <a:ln>
            <a:noFill/>
          </a:ln>
          <a:effectLst/>
        </p:spPr>
        <p:txBody>
          <a:bodyPr rtlCol="0" anchor="ctr"/>
          <a:lstStyle/>
          <a:p/>
        </p:txBody>
      </p:sp>
      <p:sp>
        <p:nvSpPr>
          <p:cNvPr id="21" name="Rounded Rectangle 20"/>
          <p:cNvSpPr/>
          <p:nvPr/>
        </p:nvSpPr>
        <p:spPr>
          <a:xfrm>
            <a:off x="8094268" y="3273552"/>
            <a:ext cx="3594506" cy="530352"/>
          </a:xfrm>
          <a:prstGeom prst="roundRect">
            <a:avLst>
              <a:gd name="adj" fmla="val 25000"/>
            </a:avLst>
          </a:prstGeom>
          <a:solidFill>
            <a:srgbClr val="B8862B"/>
          </a:solidFill>
          <a:ln>
            <a:noFill/>
          </a:ln>
          <a:effectLst/>
        </p:spPr>
        <p:txBody>
          <a:bodyPr rtlCol="0" anchor="ctr"/>
          <a:lstStyle/>
          <a:p/>
        </p:txBody>
      </p:sp>
      <p:sp>
        <p:nvSpPr>
          <p:cNvPr id="22" name="Rectangle 21"/>
          <p:cNvSpPr/>
          <p:nvPr/>
        </p:nvSpPr>
        <p:spPr>
          <a:xfrm>
            <a:off x="8094268" y="3538728"/>
            <a:ext cx="3594506" cy="265176"/>
          </a:xfrm>
          <a:prstGeom prst="rect">
            <a:avLst/>
          </a:prstGeom>
          <a:solidFill>
            <a:srgbClr val="B8862B"/>
          </a:solidFill>
          <a:ln>
            <a:noFill/>
          </a:ln>
          <a:effectLst/>
        </p:spPr>
        <p:txBody>
          <a:bodyPr rtlCol="0" anchor="ctr"/>
          <a:lstStyle/>
          <a:p/>
        </p:txBody>
      </p:sp>
      <p:sp>
        <p:nvSpPr>
          <p:cNvPr id="23" name="TextBox 22"/>
          <p:cNvSpPr txBox="1"/>
          <p:nvPr/>
        </p:nvSpPr>
        <p:spPr>
          <a:xfrm>
            <a:off x="8185708" y="327355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İyileştirme</a:t>
            </a:r>
          </a:p>
        </p:txBody>
      </p:sp>
      <p:sp>
        <p:nvSpPr>
          <p:cNvPr id="24" name="TextBox 23"/>
          <p:cNvSpPr txBox="1"/>
          <p:nvPr/>
        </p:nvSpPr>
        <p:spPr>
          <a:xfrm>
            <a:off x="8203996" y="3877056"/>
            <a:ext cx="3375050" cy="115214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gerekli iyileştirme çalışmalarında etkin olarak yer alınması</a:t>
            </a:r>
          </a:p>
        </p:txBody>
      </p:sp>
      <p:sp>
        <p:nvSpPr>
          <p:cNvPr id="25" name="Rounded Rectangle 24"/>
          <p:cNvSpPr/>
          <p:nvPr/>
        </p:nvSpPr>
        <p:spPr>
          <a:xfrm>
            <a:off x="502920" y="5239512"/>
            <a:ext cx="11185855" cy="1005840"/>
          </a:xfrm>
          <a:prstGeom prst="roundRect">
            <a:avLst>
              <a:gd name="adj" fmla="val 8000"/>
            </a:avLst>
          </a:prstGeom>
          <a:solidFill>
            <a:srgbClr val="F0F0F0"/>
          </a:solidFill>
          <a:ln>
            <a:noFill/>
          </a:ln>
          <a:effectLst/>
        </p:spPr>
        <p:txBody>
          <a:bodyPr rtlCol="0" anchor="ctr"/>
          <a:lstStyle/>
          <a:p/>
        </p:txBody>
      </p:sp>
      <p:sp>
        <p:nvSpPr>
          <p:cNvPr id="26" name="Rectangle 25"/>
          <p:cNvSpPr/>
          <p:nvPr/>
        </p:nvSpPr>
        <p:spPr>
          <a:xfrm>
            <a:off x="502920" y="5239512"/>
            <a:ext cx="118872" cy="1005840"/>
          </a:xfrm>
          <a:prstGeom prst="rect">
            <a:avLst/>
          </a:prstGeom>
          <a:solidFill>
            <a:srgbClr val="2E7D5B"/>
          </a:solidFill>
          <a:ln>
            <a:noFill/>
          </a:ln>
          <a:effectLst/>
        </p:spPr>
        <p:txBody>
          <a:bodyPr rtlCol="0" anchor="ctr"/>
          <a:lstStyle/>
          <a:p/>
        </p:txBody>
      </p:sp>
      <p:sp>
        <p:nvSpPr>
          <p:cNvPr id="27" name="TextBox 26"/>
          <p:cNvSpPr txBox="1"/>
          <p:nvPr/>
        </p:nvSpPr>
        <p:spPr>
          <a:xfrm>
            <a:off x="777240" y="5239512"/>
            <a:ext cx="10774375" cy="1005840"/>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Bu yönüyle afet bilinci güvenli yaşam kültürünün bir parçasıdır. Çünkü afet bilincine sahip bireyler afetlerden korunmanın ve afetlerden gelebilecek zararların azaltılmasının en önemli unsurudur.</a:t>
            </a:r>
          </a:p>
        </p:txBody>
      </p:sp>
      <p:sp>
        <p:nvSpPr>
          <p:cNvPr id="28" name="TextBox 2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9" name="Rounded Rectangle 2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190</a:t>
            </a:r>
          </a:p>
        </p:txBody>
      </p:sp>
      <p:sp>
        <p:nvSpPr>
          <p:cNvPr id="30" name="TextBox 2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172 / 254</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Bilmek, önemsemek, yapabilmek</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ÜÇ BOYUT</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Tanımdaki üç boyut için birer örnek verin: afet bilinci olan biri ne BİLİR, neyi ÖNEMSER, ne YAPABİLİR?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187, 190</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173 / 254</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Bilmek, önemsemek, yapabilmek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Tanımdaki üç boyut için birer örnek verin: afet bilinci olan biri ne BİLİR, neyi ÖNEMSER, ne YAPABİLİR?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Bilişsel (bilir): yaşadığı yerin afet risklerini, yapısal olmayan riskleri, erken uyarının anlamını.</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Duyuşsal (önemser): hazırlığı ertelemez; afetten etkilenenlere karşı duyarlıdır, yardımlaşmaya isteklidir.</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Psikomotor (yapabilir): eşyaları sabitler, tatbikatta güvenli davranışı uygular, afet çantasını hazırlar.</a:t>
            </a:r>
          </a:p>
          <a:p>
            <a:pPr algn="l">
              <a:spcBef>
                <a:spcPts val="0"/>
              </a:spcBef>
              <a:spcAft>
                <a:spcPts val="0"/>
              </a:spcAft>
            </a:pPr>
            <a:r>
              <a:rPr lang="tr-TR" sz="2100" b="1" i="0">
                <a:solidFill>
                  <a:srgbClr val="262626"/>
                </a:solidFill>
                <a:latin typeface="Calibri"/>
              </a:rPr>
              <a:t>Üçü birlikte olunca bilgi davranışa dönüşür.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187, 190</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174 / 254</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Afetlere hazırlık ve afet bilinci</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HAZIRLIK</a:t>
            </a:r>
          </a:p>
        </p:txBody>
      </p:sp>
      <p:sp>
        <p:nvSpPr>
          <p:cNvPr id="6" name="Rounded Rectangle 5"/>
          <p:cNvSpPr/>
          <p:nvPr/>
        </p:nvSpPr>
        <p:spPr>
          <a:xfrm>
            <a:off x="502920" y="1261872"/>
            <a:ext cx="11185855" cy="173736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737360"/>
          </a:xfrm>
          <a:prstGeom prst="rect">
            <a:avLst/>
          </a:prstGeom>
          <a:solidFill>
            <a:srgbClr val="2E7D5B"/>
          </a:solidFill>
          <a:ln>
            <a:noFill/>
          </a:ln>
          <a:effectLst/>
        </p:spPr>
        <p:txBody>
          <a:bodyPr rtlCol="0" anchor="ctr"/>
          <a:lstStyle/>
          <a:p/>
        </p:txBody>
      </p:sp>
      <p:sp>
        <p:nvSpPr>
          <p:cNvPr id="8" name="TextBox 7"/>
          <p:cNvSpPr txBox="1"/>
          <p:nvPr/>
        </p:nvSpPr>
        <p:spPr>
          <a:xfrm>
            <a:off x="777240" y="1261872"/>
            <a:ext cx="10774375" cy="1737360"/>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Nitekim Birleşmiş Milletler Afetlerin Azaltılması Uluslararası Stratejisi'ne (UNISDR) göre afetlere hazırlık kavramı; hükûmetler, profesyonel müdahale ve kurtarma kuruluşları, topluluklar ve bireyler tarafından muhtemel, yakın veya mevcut tehlikeli olayların sonuçlarını etkili bir şekilde tahmin etmek, bunlara müdahale etmek ve bunlardan kurtulmak için geliştirilen bilgi ve kapasite olarak tanımlamaktadır.</a:t>
            </a:r>
          </a:p>
        </p:txBody>
      </p:sp>
      <p:sp>
        <p:nvSpPr>
          <p:cNvPr id="9" name="Rounded Rectangle 8"/>
          <p:cNvSpPr/>
          <p:nvPr/>
        </p:nvSpPr>
        <p:spPr>
          <a:xfrm>
            <a:off x="502920" y="3273552"/>
            <a:ext cx="4495647" cy="1097280"/>
          </a:xfrm>
          <a:prstGeom prst="roundRect">
            <a:avLst>
              <a:gd name="adj" fmla="val 50000"/>
            </a:avLst>
          </a:prstGeom>
          <a:solidFill>
            <a:srgbClr val="2C5F9E"/>
          </a:solidFill>
          <a:ln>
            <a:noFill/>
          </a:ln>
          <a:effectLst/>
        </p:spPr>
        <p:txBody>
          <a:bodyPr rtlCol="0" anchor="ctr" wrap="square" lIns="128016" rIns="128016" tIns="73152" bIns="73152">
            <a:noAutofit/>
          </a:bodyPr>
          <a:lstStyle/>
          <a:p>
            <a:pPr algn="ctr">
              <a:spcBef>
                <a:spcPts val="0"/>
              </a:spcBef>
              <a:spcAft>
                <a:spcPts val="0"/>
              </a:spcAft>
            </a:pPr>
            <a:r>
              <a:rPr lang="tr-TR" sz="2800" b="1" i="0">
                <a:solidFill>
                  <a:srgbClr val="FFFFFF"/>
                </a:solidFill>
                <a:latin typeface="Calibri"/>
              </a:rPr>
              <a:t>Afetlere Hazırlık</a:t>
            </a:r>
          </a:p>
        </p:txBody>
      </p:sp>
      <p:sp>
        <p:nvSpPr>
          <p:cNvPr id="10" name="Rounded Rectangle 9"/>
          <p:cNvSpPr/>
          <p:nvPr/>
        </p:nvSpPr>
        <p:spPr>
          <a:xfrm>
            <a:off x="5272887" y="3547872"/>
            <a:ext cx="1645920" cy="548640"/>
          </a:xfrm>
          <a:prstGeom prst="roundRect">
            <a:avLst>
              <a:gd name="adj" fmla="val 8000"/>
            </a:avLst>
          </a:prstGeom>
          <a:solidFill>
            <a:srgbClr val="FFF3D1"/>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262626"/>
                </a:solidFill>
                <a:latin typeface="Calibri"/>
              </a:rPr>
              <a:t>↔</a:t>
            </a:r>
          </a:p>
        </p:txBody>
      </p:sp>
      <p:sp>
        <p:nvSpPr>
          <p:cNvPr id="11" name="Rounded Rectangle 10"/>
          <p:cNvSpPr/>
          <p:nvPr/>
        </p:nvSpPr>
        <p:spPr>
          <a:xfrm>
            <a:off x="7193127" y="3273552"/>
            <a:ext cx="4495647" cy="1097280"/>
          </a:xfrm>
          <a:prstGeom prst="roundRect">
            <a:avLst>
              <a:gd name="adj" fmla="val 50000"/>
            </a:avLst>
          </a:prstGeom>
          <a:solidFill>
            <a:srgbClr val="2E7D5B"/>
          </a:solidFill>
          <a:ln>
            <a:noFill/>
          </a:ln>
          <a:effectLst/>
        </p:spPr>
        <p:txBody>
          <a:bodyPr rtlCol="0" anchor="ctr" wrap="square" lIns="128016" rIns="128016" tIns="73152" bIns="73152">
            <a:noAutofit/>
          </a:bodyPr>
          <a:lstStyle/>
          <a:p>
            <a:pPr algn="ctr">
              <a:spcBef>
                <a:spcPts val="0"/>
              </a:spcBef>
              <a:spcAft>
                <a:spcPts val="0"/>
              </a:spcAft>
            </a:pPr>
            <a:r>
              <a:rPr lang="tr-TR" sz="2800" b="1" i="0">
                <a:solidFill>
                  <a:srgbClr val="FFFFFF"/>
                </a:solidFill>
                <a:latin typeface="Calibri"/>
              </a:rPr>
              <a:t>Afet Bilinci</a:t>
            </a:r>
          </a:p>
        </p:txBody>
      </p:sp>
      <p:sp>
        <p:nvSpPr>
          <p:cNvPr id="12" name="Rounded Rectangle 11"/>
          <p:cNvSpPr/>
          <p:nvPr/>
        </p:nvSpPr>
        <p:spPr>
          <a:xfrm>
            <a:off x="502920" y="4599432"/>
            <a:ext cx="11185855" cy="16459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600"/>
              </a:spcAft>
            </a:pPr>
            <a:r>
              <a:rPr lang="tr-TR" sz="2100" b="1" i="0">
                <a:solidFill>
                  <a:srgbClr val="262626"/>
                </a:solidFill>
                <a:latin typeface="Calibri"/>
              </a:rPr>
              <a:t>Afete hazırlık kavramının yolu burada afet bilinci ile kesişir.</a:t>
            </a:r>
          </a:p>
          <a:p>
            <a:pPr algn="l">
              <a:spcBef>
                <a:spcPts val="0"/>
              </a:spcBef>
              <a:spcAft>
                <a:spcPts val="0"/>
              </a:spcAft>
            </a:pPr>
            <a:r>
              <a:rPr lang="tr-TR" sz="2100" b="0" i="0">
                <a:solidFill>
                  <a:srgbClr val="262626"/>
                </a:solidFill>
                <a:latin typeface="Calibri"/>
              </a:rPr>
              <a:t>Bu bağlamda afete hazırlık doğru uygulamalarla birleştirildiğinde toplumlarda afet bilincinin kazanılması sağlanır.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4" name="Rounded Rectangle 1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190</a:t>
            </a:r>
          </a:p>
        </p:txBody>
      </p:sp>
      <p:sp>
        <p:nvSpPr>
          <p:cNvPr id="15" name="TextBox 1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175 / 254</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Hazırlıkta kim ne yapar?</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SINIFLA</a:t>
            </a:r>
          </a:p>
        </p:txBody>
      </p:sp>
      <p:sp>
        <p:nvSpPr>
          <p:cNvPr id="6" name="TextBox 5"/>
          <p:cNvSpPr txBox="1"/>
          <p:nvPr/>
        </p:nvSpPr>
        <p:spPr>
          <a:xfrm>
            <a:off x="502920" y="1216152"/>
            <a:ext cx="11185855" cy="502920"/>
          </a:xfrm>
          <a:prstGeom prst="rect">
            <a:avLst/>
          </a:prstGeom>
          <a:noFill/>
        </p:spPr>
        <p:txBody>
          <a:bodyPr wrap="square" anchor="t" lIns="73152" rIns="73152" tIns="36576" bIns="36576">
            <a:noAutofit/>
          </a:bodyPr>
          <a:lstStyle/>
          <a:p>
            <a:pPr algn="ctr">
              <a:spcBef>
                <a:spcPts val="0"/>
              </a:spcBef>
              <a:spcAft>
                <a:spcPts val="0"/>
              </a:spcAft>
            </a:pPr>
            <a:r>
              <a:rPr lang="tr-TR" sz="1350" b="0" i="0">
                <a:solidFill>
                  <a:srgbClr val="767676"/>
                </a:solidFill>
                <a:latin typeface="Calibri"/>
              </a:rPr>
              <a:t>Afet hazırlığının unsurları (s. 190): afet risklerinin analizi · erken uyarı sistemlerinin geliştirilmesi · acil durum planlaması · ekipman ve malzemelerin stoklanması · koordinasyon · tahliye ve halkı bilgilendirme · eğitim ve saha tatbikatları</a:t>
            </a:r>
          </a:p>
        </p:txBody>
      </p:sp>
      <p:sp>
        <p:nvSpPr>
          <p:cNvPr id="7" name="Rounded Rectangle 6"/>
          <p:cNvSpPr/>
          <p:nvPr/>
        </p:nvSpPr>
        <p:spPr>
          <a:xfrm>
            <a:off x="502920" y="1856232"/>
            <a:ext cx="5501487" cy="4434840"/>
          </a:xfrm>
          <a:prstGeom prst="roundRect">
            <a:avLst>
              <a:gd name="adj" fmla="val 5000"/>
            </a:avLst>
          </a:prstGeom>
          <a:solidFill>
            <a:srgbClr val="FFFFFF"/>
          </a:solidFill>
          <a:ln>
            <a:noFill/>
          </a:ln>
          <a:effectLst/>
        </p:spPr>
        <p:txBody>
          <a:bodyPr rtlCol="0" anchor="ctr"/>
          <a:lstStyle/>
          <a:p/>
        </p:txBody>
      </p:sp>
      <p:sp>
        <p:nvSpPr>
          <p:cNvPr id="8" name="Rounded Rectangle 7"/>
          <p:cNvSpPr/>
          <p:nvPr/>
        </p:nvSpPr>
        <p:spPr>
          <a:xfrm>
            <a:off x="502920" y="1856232"/>
            <a:ext cx="5501487" cy="685800"/>
          </a:xfrm>
          <a:prstGeom prst="roundRect">
            <a:avLst>
              <a:gd name="adj" fmla="val 25000"/>
            </a:avLst>
          </a:prstGeom>
          <a:solidFill>
            <a:srgbClr val="2C5F9E"/>
          </a:solidFill>
          <a:ln>
            <a:noFill/>
          </a:ln>
          <a:effectLst/>
        </p:spPr>
        <p:txBody>
          <a:bodyPr rtlCol="0" anchor="ctr"/>
          <a:lstStyle/>
          <a:p/>
        </p:txBody>
      </p:sp>
      <p:sp>
        <p:nvSpPr>
          <p:cNvPr id="9" name="Rectangle 8"/>
          <p:cNvSpPr/>
          <p:nvPr/>
        </p:nvSpPr>
        <p:spPr>
          <a:xfrm>
            <a:off x="502920" y="2199132"/>
            <a:ext cx="5501487" cy="342900"/>
          </a:xfrm>
          <a:prstGeom prst="rect">
            <a:avLst/>
          </a:prstGeom>
          <a:solidFill>
            <a:srgbClr val="2C5F9E"/>
          </a:solidFill>
          <a:ln>
            <a:noFill/>
          </a:ln>
          <a:effectLst/>
        </p:spPr>
        <p:txBody>
          <a:bodyPr rtlCol="0" anchor="ctr"/>
          <a:lstStyle/>
          <a:p/>
        </p:txBody>
      </p:sp>
      <p:sp>
        <p:nvSpPr>
          <p:cNvPr id="10" name="TextBox 9"/>
          <p:cNvSpPr txBox="1"/>
          <p:nvPr/>
        </p:nvSpPr>
        <p:spPr>
          <a:xfrm>
            <a:off x="594360" y="1856232"/>
            <a:ext cx="5318607"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Kurumlar ağırlıklı yapar</a:t>
            </a:r>
          </a:p>
        </p:txBody>
      </p:sp>
      <p:sp>
        <p:nvSpPr>
          <p:cNvPr id="11" name="Rounded Rectangle 10"/>
          <p:cNvSpPr/>
          <p:nvPr/>
        </p:nvSpPr>
        <p:spPr>
          <a:xfrm>
            <a:off x="502920" y="1856232"/>
            <a:ext cx="5501487" cy="4434840"/>
          </a:xfrm>
          <a:prstGeom prst="roundRect">
            <a:avLst>
              <a:gd name="adj" fmla="val 5000"/>
            </a:avLst>
          </a:prstGeom>
          <a:noFill/>
          <a:ln w="12700">
            <a:solidFill>
              <a:srgbClr val="D9D9D9"/>
            </a:solidFill>
          </a:ln>
          <a:effectLst/>
        </p:spPr>
        <p:txBody>
          <a:bodyPr rtlCol="0" anchor="ctr"/>
          <a:lstStyle/>
          <a:p/>
        </p:txBody>
      </p:sp>
      <p:cxnSp>
        <p:nvCxnSpPr>
          <p:cNvPr id="12" name="Connector 11"/>
          <p:cNvCxnSpPr/>
          <p:nvPr/>
        </p:nvCxnSpPr>
        <p:spPr>
          <a:xfrm>
            <a:off x="685800" y="3291840"/>
            <a:ext cx="5135727" cy="0"/>
          </a:xfrm>
          <a:prstGeom prst="line">
            <a:avLst/>
          </a:prstGeom>
          <a:ln w="12700">
            <a:solidFill>
              <a:srgbClr val="D9D9D9"/>
            </a:solidFill>
            <a:prstDash val="dash"/>
          </a:ln>
        </p:spPr>
      </p:cxnSp>
      <p:cxnSp>
        <p:nvCxnSpPr>
          <p:cNvPr id="13" name="Connector 12"/>
          <p:cNvCxnSpPr/>
          <p:nvPr/>
        </p:nvCxnSpPr>
        <p:spPr>
          <a:xfrm>
            <a:off x="685800" y="4041648"/>
            <a:ext cx="5135727" cy="0"/>
          </a:xfrm>
          <a:prstGeom prst="line">
            <a:avLst/>
          </a:prstGeom>
          <a:ln w="12700">
            <a:solidFill>
              <a:srgbClr val="D9D9D9"/>
            </a:solidFill>
            <a:prstDash val="dash"/>
          </a:ln>
        </p:spPr>
      </p:cxnSp>
      <p:cxnSp>
        <p:nvCxnSpPr>
          <p:cNvPr id="14" name="Connector 13"/>
          <p:cNvCxnSpPr/>
          <p:nvPr/>
        </p:nvCxnSpPr>
        <p:spPr>
          <a:xfrm>
            <a:off x="685800" y="4791456"/>
            <a:ext cx="5135727" cy="0"/>
          </a:xfrm>
          <a:prstGeom prst="line">
            <a:avLst/>
          </a:prstGeom>
          <a:ln w="12700">
            <a:solidFill>
              <a:srgbClr val="D9D9D9"/>
            </a:solidFill>
            <a:prstDash val="dash"/>
          </a:ln>
        </p:spPr>
      </p:cxnSp>
      <p:cxnSp>
        <p:nvCxnSpPr>
          <p:cNvPr id="15" name="Connector 14"/>
          <p:cNvCxnSpPr/>
          <p:nvPr/>
        </p:nvCxnSpPr>
        <p:spPr>
          <a:xfrm>
            <a:off x="685800" y="5541264"/>
            <a:ext cx="5135727" cy="0"/>
          </a:xfrm>
          <a:prstGeom prst="line">
            <a:avLst/>
          </a:prstGeom>
          <a:ln w="12700">
            <a:solidFill>
              <a:srgbClr val="D9D9D9"/>
            </a:solidFill>
            <a:prstDash val="dash"/>
          </a:ln>
        </p:spPr>
      </p:cxnSp>
      <p:sp>
        <p:nvSpPr>
          <p:cNvPr id="16" name="Rounded Rectangle 15"/>
          <p:cNvSpPr/>
          <p:nvPr/>
        </p:nvSpPr>
        <p:spPr>
          <a:xfrm>
            <a:off x="6187287" y="1856232"/>
            <a:ext cx="5501487" cy="4434840"/>
          </a:xfrm>
          <a:prstGeom prst="roundRect">
            <a:avLst>
              <a:gd name="adj" fmla="val 5000"/>
            </a:avLst>
          </a:prstGeom>
          <a:solidFill>
            <a:srgbClr val="FFFFFF"/>
          </a:solidFill>
          <a:ln>
            <a:noFill/>
          </a:ln>
          <a:effectLst/>
        </p:spPr>
        <p:txBody>
          <a:bodyPr rtlCol="0" anchor="ctr"/>
          <a:lstStyle/>
          <a:p/>
        </p:txBody>
      </p:sp>
      <p:sp>
        <p:nvSpPr>
          <p:cNvPr id="17" name="Rounded Rectangle 16"/>
          <p:cNvSpPr/>
          <p:nvPr/>
        </p:nvSpPr>
        <p:spPr>
          <a:xfrm>
            <a:off x="6187287" y="1856232"/>
            <a:ext cx="5501487" cy="685800"/>
          </a:xfrm>
          <a:prstGeom prst="roundRect">
            <a:avLst>
              <a:gd name="adj" fmla="val 25000"/>
            </a:avLst>
          </a:prstGeom>
          <a:solidFill>
            <a:srgbClr val="2E7D5B"/>
          </a:solidFill>
          <a:ln>
            <a:noFill/>
          </a:ln>
          <a:effectLst/>
        </p:spPr>
        <p:txBody>
          <a:bodyPr rtlCol="0" anchor="ctr"/>
          <a:lstStyle/>
          <a:p/>
        </p:txBody>
      </p:sp>
      <p:sp>
        <p:nvSpPr>
          <p:cNvPr id="18" name="Rectangle 17"/>
          <p:cNvSpPr/>
          <p:nvPr/>
        </p:nvSpPr>
        <p:spPr>
          <a:xfrm>
            <a:off x="6187287" y="2199132"/>
            <a:ext cx="5501487" cy="342900"/>
          </a:xfrm>
          <a:prstGeom prst="rect">
            <a:avLst/>
          </a:prstGeom>
          <a:solidFill>
            <a:srgbClr val="2E7D5B"/>
          </a:solidFill>
          <a:ln>
            <a:noFill/>
          </a:ln>
          <a:effectLst/>
        </p:spPr>
        <p:txBody>
          <a:bodyPr rtlCol="0" anchor="ctr"/>
          <a:lstStyle/>
          <a:p/>
        </p:txBody>
      </p:sp>
      <p:sp>
        <p:nvSpPr>
          <p:cNvPr id="19" name="TextBox 18"/>
          <p:cNvSpPr txBox="1"/>
          <p:nvPr/>
        </p:nvSpPr>
        <p:spPr>
          <a:xfrm>
            <a:off x="6278727" y="1856232"/>
            <a:ext cx="5318607"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Birey ve aile de yapabilir</a:t>
            </a:r>
          </a:p>
        </p:txBody>
      </p:sp>
      <p:sp>
        <p:nvSpPr>
          <p:cNvPr id="20" name="Rounded Rectangle 19"/>
          <p:cNvSpPr/>
          <p:nvPr/>
        </p:nvSpPr>
        <p:spPr>
          <a:xfrm>
            <a:off x="6187287" y="1856232"/>
            <a:ext cx="5501487" cy="4434840"/>
          </a:xfrm>
          <a:prstGeom prst="roundRect">
            <a:avLst>
              <a:gd name="adj" fmla="val 5000"/>
            </a:avLst>
          </a:prstGeom>
          <a:noFill/>
          <a:ln w="12700">
            <a:solidFill>
              <a:srgbClr val="D9D9D9"/>
            </a:solidFill>
          </a:ln>
          <a:effectLst/>
        </p:spPr>
        <p:txBody>
          <a:bodyPr rtlCol="0" anchor="ctr"/>
          <a:lstStyle/>
          <a:p/>
        </p:txBody>
      </p:sp>
      <p:cxnSp>
        <p:nvCxnSpPr>
          <p:cNvPr id="21" name="Connector 20"/>
          <p:cNvCxnSpPr/>
          <p:nvPr/>
        </p:nvCxnSpPr>
        <p:spPr>
          <a:xfrm>
            <a:off x="6370167" y="3291840"/>
            <a:ext cx="5135727" cy="0"/>
          </a:xfrm>
          <a:prstGeom prst="line">
            <a:avLst/>
          </a:prstGeom>
          <a:ln w="12700">
            <a:solidFill>
              <a:srgbClr val="D9D9D9"/>
            </a:solidFill>
            <a:prstDash val="dash"/>
          </a:ln>
        </p:spPr>
      </p:cxnSp>
      <p:cxnSp>
        <p:nvCxnSpPr>
          <p:cNvPr id="22" name="Connector 21"/>
          <p:cNvCxnSpPr/>
          <p:nvPr/>
        </p:nvCxnSpPr>
        <p:spPr>
          <a:xfrm>
            <a:off x="6370167" y="4041648"/>
            <a:ext cx="5135727" cy="0"/>
          </a:xfrm>
          <a:prstGeom prst="line">
            <a:avLst/>
          </a:prstGeom>
          <a:ln w="12700">
            <a:solidFill>
              <a:srgbClr val="D9D9D9"/>
            </a:solidFill>
            <a:prstDash val="dash"/>
          </a:ln>
        </p:spPr>
      </p:cxnSp>
      <p:cxnSp>
        <p:nvCxnSpPr>
          <p:cNvPr id="23" name="Connector 22"/>
          <p:cNvCxnSpPr/>
          <p:nvPr/>
        </p:nvCxnSpPr>
        <p:spPr>
          <a:xfrm>
            <a:off x="6370167" y="4791456"/>
            <a:ext cx="5135727" cy="0"/>
          </a:xfrm>
          <a:prstGeom prst="line">
            <a:avLst/>
          </a:prstGeom>
          <a:ln w="12700">
            <a:solidFill>
              <a:srgbClr val="D9D9D9"/>
            </a:solidFill>
            <a:prstDash val="dash"/>
          </a:ln>
        </p:spPr>
      </p:cxnSp>
      <p:cxnSp>
        <p:nvCxnSpPr>
          <p:cNvPr id="24" name="Connector 23"/>
          <p:cNvCxnSpPr/>
          <p:nvPr/>
        </p:nvCxnSpPr>
        <p:spPr>
          <a:xfrm>
            <a:off x="6370167" y="5541264"/>
            <a:ext cx="5135727" cy="0"/>
          </a:xfrm>
          <a:prstGeom prst="line">
            <a:avLst/>
          </a:prstGeom>
          <a:ln w="12700">
            <a:solidFill>
              <a:srgbClr val="D9D9D9"/>
            </a:solidFill>
            <a:prstDash val="dash"/>
          </a:ln>
        </p:spPr>
      </p:cxnSp>
      <p:sp>
        <p:nvSpPr>
          <p:cNvPr id="25" name="TextBox 2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6" name="Rounded Rectangle 25"/>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190</a:t>
            </a:r>
          </a:p>
        </p:txBody>
      </p:sp>
      <p:sp>
        <p:nvSpPr>
          <p:cNvPr id="27" name="TextBox 2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176 / 254</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Hazırlıkta kim ne yapar?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TextBox 5"/>
          <p:cNvSpPr txBox="1"/>
          <p:nvPr/>
        </p:nvSpPr>
        <p:spPr>
          <a:xfrm>
            <a:off x="502920" y="1216152"/>
            <a:ext cx="11185855" cy="502920"/>
          </a:xfrm>
          <a:prstGeom prst="rect">
            <a:avLst/>
          </a:prstGeom>
          <a:noFill/>
        </p:spPr>
        <p:txBody>
          <a:bodyPr wrap="square" anchor="t" lIns="73152" rIns="73152" tIns="36576" bIns="36576">
            <a:noAutofit/>
          </a:bodyPr>
          <a:lstStyle/>
          <a:p>
            <a:pPr algn="ctr">
              <a:spcBef>
                <a:spcPts val="0"/>
              </a:spcBef>
              <a:spcAft>
                <a:spcPts val="0"/>
              </a:spcAft>
            </a:pPr>
            <a:r>
              <a:rPr lang="tr-TR" sz="1350" b="0" i="0">
                <a:solidFill>
                  <a:srgbClr val="767676"/>
                </a:solidFill>
                <a:latin typeface="Calibri"/>
              </a:rPr>
              <a:t>Afet hazırlığının unsurları (s. 190): afet risklerinin analizi · erken uyarı sistemlerinin geliştirilmesi · acil durum planlaması · ekipman ve malzemelerin stoklanması · koordinasyon · tahliye ve halkı bilgilendirme · eğitim ve saha tatbikatları</a:t>
            </a:r>
          </a:p>
        </p:txBody>
      </p:sp>
      <p:sp>
        <p:nvSpPr>
          <p:cNvPr id="7" name="Rounded Rectangle 6"/>
          <p:cNvSpPr/>
          <p:nvPr/>
        </p:nvSpPr>
        <p:spPr>
          <a:xfrm>
            <a:off x="502920" y="1856232"/>
            <a:ext cx="5492343" cy="4389120"/>
          </a:xfrm>
          <a:prstGeom prst="roundRect">
            <a:avLst>
              <a:gd name="adj" fmla="val 5000"/>
            </a:avLst>
          </a:prstGeom>
          <a:solidFill>
            <a:srgbClr val="F0F0F0"/>
          </a:solidFill>
          <a:ln>
            <a:noFill/>
          </a:ln>
          <a:effectLst/>
        </p:spPr>
        <p:txBody>
          <a:bodyPr rtlCol="0" anchor="ctr"/>
          <a:lstStyle/>
          <a:p/>
        </p:txBody>
      </p:sp>
      <p:sp>
        <p:nvSpPr>
          <p:cNvPr id="8" name="Rounded Rectangle 7"/>
          <p:cNvSpPr/>
          <p:nvPr/>
        </p:nvSpPr>
        <p:spPr>
          <a:xfrm>
            <a:off x="502920" y="1856232"/>
            <a:ext cx="5492343" cy="530352"/>
          </a:xfrm>
          <a:prstGeom prst="roundRect">
            <a:avLst>
              <a:gd name="adj" fmla="val 25000"/>
            </a:avLst>
          </a:prstGeom>
          <a:solidFill>
            <a:srgbClr val="2C5F9E"/>
          </a:solidFill>
          <a:ln>
            <a:noFill/>
          </a:ln>
          <a:effectLst/>
        </p:spPr>
        <p:txBody>
          <a:bodyPr rtlCol="0" anchor="ctr"/>
          <a:lstStyle/>
          <a:p/>
        </p:txBody>
      </p:sp>
      <p:sp>
        <p:nvSpPr>
          <p:cNvPr id="9" name="Rectangle 8"/>
          <p:cNvSpPr/>
          <p:nvPr/>
        </p:nvSpPr>
        <p:spPr>
          <a:xfrm>
            <a:off x="502920" y="2121408"/>
            <a:ext cx="5492343" cy="265176"/>
          </a:xfrm>
          <a:prstGeom prst="rect">
            <a:avLst/>
          </a:prstGeom>
          <a:solidFill>
            <a:srgbClr val="2C5F9E"/>
          </a:solidFill>
          <a:ln>
            <a:noFill/>
          </a:ln>
          <a:effectLst/>
        </p:spPr>
        <p:txBody>
          <a:bodyPr rtlCol="0" anchor="ctr"/>
          <a:lstStyle/>
          <a:p/>
        </p:txBody>
      </p:sp>
      <p:sp>
        <p:nvSpPr>
          <p:cNvPr id="10" name="TextBox 9"/>
          <p:cNvSpPr txBox="1"/>
          <p:nvPr/>
        </p:nvSpPr>
        <p:spPr>
          <a:xfrm>
            <a:off x="594360" y="185623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Kurumlar ağırlıklı yapar</a:t>
            </a:r>
          </a:p>
        </p:txBody>
      </p:sp>
      <p:sp>
        <p:nvSpPr>
          <p:cNvPr id="11" name="TextBox 10"/>
          <p:cNvSpPr txBox="1"/>
          <p:nvPr/>
        </p:nvSpPr>
        <p:spPr>
          <a:xfrm>
            <a:off x="612648" y="2459736"/>
            <a:ext cx="5272887" cy="3712464"/>
          </a:xfrm>
          <a:prstGeom prst="rect">
            <a:avLst/>
          </a:prstGeom>
          <a:noFill/>
        </p:spPr>
        <p:txBody>
          <a:bodyPr wrap="square" anchor="t" lIns="73152" rIns="73152" tIns="36576" bIns="36576">
            <a:noAutofit/>
          </a:bodyPr>
          <a:lstStyle/>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afet risklerinin analizi</a:t>
            </a:r>
          </a:p>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erken uyarı sistemlerinin geliştirilmesi</a:t>
            </a:r>
          </a:p>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koordinasyon</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tahliye ve halkı bilgilendirme</a:t>
            </a:r>
          </a:p>
        </p:txBody>
      </p:sp>
      <p:sp>
        <p:nvSpPr>
          <p:cNvPr id="12" name="Rounded Rectangle 11"/>
          <p:cNvSpPr/>
          <p:nvPr/>
        </p:nvSpPr>
        <p:spPr>
          <a:xfrm>
            <a:off x="6196431" y="1856232"/>
            <a:ext cx="5492343" cy="4389120"/>
          </a:xfrm>
          <a:prstGeom prst="roundRect">
            <a:avLst>
              <a:gd name="adj" fmla="val 5000"/>
            </a:avLst>
          </a:prstGeom>
          <a:solidFill>
            <a:srgbClr val="F0F0F0"/>
          </a:solidFill>
          <a:ln>
            <a:noFill/>
          </a:ln>
          <a:effectLst/>
        </p:spPr>
        <p:txBody>
          <a:bodyPr rtlCol="0" anchor="ctr"/>
          <a:lstStyle/>
          <a:p/>
        </p:txBody>
      </p:sp>
      <p:sp>
        <p:nvSpPr>
          <p:cNvPr id="13" name="Rounded Rectangle 12"/>
          <p:cNvSpPr/>
          <p:nvPr/>
        </p:nvSpPr>
        <p:spPr>
          <a:xfrm>
            <a:off x="6196431" y="1856232"/>
            <a:ext cx="5492343" cy="530352"/>
          </a:xfrm>
          <a:prstGeom prst="roundRect">
            <a:avLst>
              <a:gd name="adj" fmla="val 25000"/>
            </a:avLst>
          </a:prstGeom>
          <a:solidFill>
            <a:srgbClr val="2E7D5B"/>
          </a:solidFill>
          <a:ln>
            <a:noFill/>
          </a:ln>
          <a:effectLst/>
        </p:spPr>
        <p:txBody>
          <a:bodyPr rtlCol="0" anchor="ctr"/>
          <a:lstStyle/>
          <a:p/>
        </p:txBody>
      </p:sp>
      <p:sp>
        <p:nvSpPr>
          <p:cNvPr id="14" name="Rectangle 13"/>
          <p:cNvSpPr/>
          <p:nvPr/>
        </p:nvSpPr>
        <p:spPr>
          <a:xfrm>
            <a:off x="6196431" y="2121408"/>
            <a:ext cx="5492343" cy="265176"/>
          </a:xfrm>
          <a:prstGeom prst="rect">
            <a:avLst/>
          </a:prstGeom>
          <a:solidFill>
            <a:srgbClr val="2E7D5B"/>
          </a:solidFill>
          <a:ln>
            <a:noFill/>
          </a:ln>
          <a:effectLst/>
        </p:spPr>
        <p:txBody>
          <a:bodyPr rtlCol="0" anchor="ctr"/>
          <a:lstStyle/>
          <a:p/>
        </p:txBody>
      </p:sp>
      <p:sp>
        <p:nvSpPr>
          <p:cNvPr id="15" name="TextBox 14"/>
          <p:cNvSpPr txBox="1"/>
          <p:nvPr/>
        </p:nvSpPr>
        <p:spPr>
          <a:xfrm>
            <a:off x="6287871" y="185623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Birey ve aile de yapabilir</a:t>
            </a:r>
          </a:p>
        </p:txBody>
      </p:sp>
      <p:sp>
        <p:nvSpPr>
          <p:cNvPr id="16" name="TextBox 15"/>
          <p:cNvSpPr txBox="1"/>
          <p:nvPr/>
        </p:nvSpPr>
        <p:spPr>
          <a:xfrm>
            <a:off x="6306159" y="2459736"/>
            <a:ext cx="5272887" cy="3712464"/>
          </a:xfrm>
          <a:prstGeom prst="rect">
            <a:avLst/>
          </a:prstGeom>
          <a:noFill/>
        </p:spPr>
        <p:txBody>
          <a:bodyPr wrap="square" anchor="t" lIns="73152" rIns="73152" tIns="36576" bIns="36576">
            <a:noAutofit/>
          </a:bodyPr>
          <a:lstStyle/>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acil durum planlaması (aile afet ve acil durum planı)</a:t>
            </a:r>
          </a:p>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ekipman ve malzemelerin stoklanması (afet ve acil durum çantası)</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eğitim ve saha tatbikatları (katılmak)</a:t>
            </a:r>
          </a:p>
        </p:txBody>
      </p:sp>
      <p:sp>
        <p:nvSpPr>
          <p:cNvPr id="17" name="TextBox 1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8" name="Rounded Rectangle 1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190</a:t>
            </a:r>
          </a:p>
        </p:txBody>
      </p:sp>
      <p:sp>
        <p:nvSpPr>
          <p:cNvPr id="19" name="TextBox 1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177 / 254</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Afet bilinci kazanmış toplum</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BİLİNÇLİ TOPLUM</a:t>
            </a:r>
          </a:p>
        </p:txBody>
      </p:sp>
      <p:pic>
        <p:nvPicPr>
          <p:cNvPr id="6" name="Picture 5" descr="h30_afet_egitimi_s190.jpg"/>
          <p:cNvPicPr>
            <a:picLocks noChangeAspect="1"/>
          </p:cNvPicPr>
          <p:nvPr/>
        </p:nvPicPr>
        <p:blipFill>
          <a:blip r:embed="rId3"/>
          <a:stretch>
            <a:fillRect/>
          </a:stretch>
        </p:blipFill>
        <p:spPr>
          <a:xfrm>
            <a:off x="502920" y="1287272"/>
            <a:ext cx="5120640" cy="1869439"/>
          </a:xfrm>
          <a:prstGeom prst="rect">
            <a:avLst/>
          </a:prstGeom>
          <a:ln w="9525">
            <a:solidFill>
              <a:srgbClr val="D9D9D9"/>
            </a:solidFill>
          </a:ln>
        </p:spPr>
      </p:pic>
      <p:sp>
        <p:nvSpPr>
          <p:cNvPr id="7" name="TextBox 6"/>
          <p:cNvSpPr txBox="1"/>
          <p:nvPr/>
        </p:nvSpPr>
        <p:spPr>
          <a:xfrm>
            <a:off x="502920" y="3227832"/>
            <a:ext cx="5120640" cy="274320"/>
          </a:xfrm>
          <a:prstGeom prst="rect">
            <a:avLst/>
          </a:prstGeom>
          <a:noFill/>
        </p:spPr>
        <p:txBody>
          <a:bodyPr wrap="square" anchor="t" lIns="73152" rIns="73152" tIns="36576" bIns="36576">
            <a:noAutofit/>
          </a:bodyPr>
          <a:lstStyle/>
          <a:p>
            <a:pPr algn="l">
              <a:spcBef>
                <a:spcPts val="0"/>
              </a:spcBef>
              <a:spcAft>
                <a:spcPts val="0"/>
              </a:spcAft>
            </a:pPr>
            <a:r>
              <a:rPr lang="tr-TR" sz="1100" b="0" i="0">
                <a:solidFill>
                  <a:srgbClr val="767676"/>
                </a:solidFill>
                <a:latin typeface="Calibri"/>
              </a:rPr>
              <a:t>Görsel 6.11: Afet bilinci kazandırılması amacıyla yapılan afet eğitimi</a:t>
            </a:r>
          </a:p>
        </p:txBody>
      </p:sp>
      <p:sp>
        <p:nvSpPr>
          <p:cNvPr id="8" name="Rounded Rectangle 7"/>
          <p:cNvSpPr/>
          <p:nvPr/>
        </p:nvSpPr>
        <p:spPr>
          <a:xfrm>
            <a:off x="502920" y="3593592"/>
            <a:ext cx="5120640" cy="2651760"/>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583"/>
              </a:spcAft>
            </a:pPr>
            <a:r>
              <a:rPr lang="tr-TR" sz="1750" b="1" i="0">
                <a:solidFill>
                  <a:srgbClr val="2E7D5B"/>
                </a:solidFill>
                <a:latin typeface="Calibri"/>
              </a:rPr>
              <a:t>Ön koşul</a:t>
            </a:r>
          </a:p>
          <a:p>
            <a:pPr algn="l">
              <a:spcBef>
                <a:spcPts val="0"/>
              </a:spcBef>
              <a:spcAft>
                <a:spcPts val="583"/>
              </a:spcAft>
            </a:pPr>
            <a:r>
              <a:rPr lang="tr-TR" sz="1750" b="0" i="0">
                <a:solidFill>
                  <a:srgbClr val="262626"/>
                </a:solidFill>
                <a:latin typeface="Calibri"/>
              </a:rPr>
              <a:t>Afet bilinci, bireysel ve toplumsal düzeyde afetlere hazır olma ve afetlere karşı dirençli bir toplum oluşturmada önemli bir adımdır.</a:t>
            </a:r>
          </a:p>
          <a:p>
            <a:pPr algn="l">
              <a:spcBef>
                <a:spcPts val="0"/>
              </a:spcBef>
              <a:spcAft>
                <a:spcPts val="0"/>
              </a:spcAft>
            </a:pPr>
            <a:r>
              <a:rPr lang="tr-TR" sz="1750" b="1" i="0">
                <a:solidFill>
                  <a:srgbClr val="262626"/>
                </a:solidFill>
                <a:latin typeface="Calibri"/>
              </a:rPr>
              <a:t>Bu nedenle afetlere dirençli yaşam alanlarının oluşturulmasında toplumlara afet bilinci farkındalığının kazandırılmış olması ön koşuldur</a:t>
            </a:r>
          </a:p>
        </p:txBody>
      </p:sp>
      <p:sp>
        <p:nvSpPr>
          <p:cNvPr id="9" name="Rounded Rectangle 8"/>
          <p:cNvSpPr/>
          <p:nvPr/>
        </p:nvSpPr>
        <p:spPr>
          <a:xfrm>
            <a:off x="5852160" y="1261872"/>
            <a:ext cx="5836615" cy="224028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852160" y="1261872"/>
            <a:ext cx="5836615" cy="530352"/>
          </a:xfrm>
          <a:prstGeom prst="roundRect">
            <a:avLst>
              <a:gd name="adj" fmla="val 25000"/>
            </a:avLst>
          </a:prstGeom>
          <a:solidFill>
            <a:srgbClr val="2E7D5B"/>
          </a:solidFill>
          <a:ln>
            <a:noFill/>
          </a:ln>
          <a:effectLst/>
        </p:spPr>
        <p:txBody>
          <a:bodyPr rtlCol="0" anchor="ctr"/>
          <a:lstStyle/>
          <a:p/>
        </p:txBody>
      </p:sp>
      <p:sp>
        <p:nvSpPr>
          <p:cNvPr id="11" name="Rectangle 10"/>
          <p:cNvSpPr/>
          <p:nvPr/>
        </p:nvSpPr>
        <p:spPr>
          <a:xfrm>
            <a:off x="5852160" y="1527048"/>
            <a:ext cx="5836615" cy="265176"/>
          </a:xfrm>
          <a:prstGeom prst="rect">
            <a:avLst/>
          </a:prstGeom>
          <a:solidFill>
            <a:srgbClr val="2E7D5B"/>
          </a:solidFill>
          <a:ln>
            <a:noFill/>
          </a:ln>
          <a:effectLst/>
        </p:spPr>
        <p:txBody>
          <a:bodyPr rtlCol="0" anchor="ctr"/>
          <a:lstStyle/>
          <a:p/>
        </p:txBody>
      </p:sp>
      <p:sp>
        <p:nvSpPr>
          <p:cNvPr id="12" name="TextBox 11"/>
          <p:cNvSpPr txBox="1"/>
          <p:nvPr/>
        </p:nvSpPr>
        <p:spPr>
          <a:xfrm>
            <a:off x="5943600" y="1261872"/>
            <a:ext cx="5653735"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Bilinçli toplum daha koordine hareket eder</a:t>
            </a:r>
          </a:p>
        </p:txBody>
      </p:sp>
      <p:sp>
        <p:nvSpPr>
          <p:cNvPr id="13" name="TextBox 12"/>
          <p:cNvSpPr txBox="1"/>
          <p:nvPr/>
        </p:nvSpPr>
        <p:spPr>
          <a:xfrm>
            <a:off x="5961888" y="1865376"/>
            <a:ext cx="5617159" cy="1563624"/>
          </a:xfrm>
          <a:prstGeom prst="rect">
            <a:avLst/>
          </a:prstGeom>
          <a:noFill/>
        </p:spPr>
        <p:txBody>
          <a:bodyPr wrap="square" anchor="t" lIns="73152" rIns="73152" tIns="36576" bIns="36576">
            <a:noAutofit/>
          </a:bodyPr>
          <a:lstStyle/>
          <a:p>
            <a:pPr algn="l" marL="236189" indent="-236189">
              <a:spcBef>
                <a:spcPts val="0"/>
              </a:spcBef>
              <a:spcAft>
                <a:spcPts val="600"/>
              </a:spcAft>
            </a:pPr>
            <a:r>
              <a:rPr lang="tr-TR" sz="1900" b="1" i="0">
                <a:solidFill>
                  <a:srgbClr val="2C6696"/>
                </a:solidFill>
                <a:latin typeface="Calibri"/>
              </a:rPr>
              <a:t>•  </a:t>
            </a:r>
            <a:r>
              <a:rPr lang="tr-TR" sz="1900" b="0" i="0">
                <a:solidFill>
                  <a:srgbClr val="262626"/>
                </a:solidFill>
                <a:latin typeface="Calibri"/>
              </a:rPr>
              <a:t>hayat kurtarma</a:t>
            </a:r>
          </a:p>
          <a:p>
            <a:pPr algn="l" marL="236189" indent="-236189">
              <a:spcBef>
                <a:spcPts val="0"/>
              </a:spcBef>
              <a:spcAft>
                <a:spcPts val="600"/>
              </a:spcAft>
            </a:pPr>
            <a:r>
              <a:rPr lang="tr-TR" sz="1900" b="1" i="0">
                <a:solidFill>
                  <a:srgbClr val="2C6696"/>
                </a:solidFill>
                <a:latin typeface="Calibri"/>
              </a:rPr>
              <a:t>•  </a:t>
            </a:r>
            <a:r>
              <a:rPr lang="tr-TR" sz="1900" b="0" i="0">
                <a:solidFill>
                  <a:srgbClr val="262626"/>
                </a:solidFill>
                <a:latin typeface="Calibri"/>
              </a:rPr>
              <a:t>toplumsal dayanışmanın sağlanması</a:t>
            </a:r>
          </a:p>
          <a:p>
            <a:pPr algn="l" marL="236189" indent="-236189">
              <a:spcBef>
                <a:spcPts val="0"/>
              </a:spcBef>
              <a:spcAft>
                <a:spcPts val="600"/>
              </a:spcAft>
            </a:pPr>
            <a:r>
              <a:rPr lang="tr-TR" sz="1900" b="1" i="0">
                <a:solidFill>
                  <a:srgbClr val="2C6696"/>
                </a:solidFill>
                <a:latin typeface="Calibri"/>
              </a:rPr>
              <a:t>•  </a:t>
            </a:r>
            <a:r>
              <a:rPr lang="tr-TR" sz="1900" b="0" i="0">
                <a:solidFill>
                  <a:srgbClr val="262626"/>
                </a:solidFill>
                <a:latin typeface="Calibri"/>
              </a:rPr>
              <a:t>maddi kayıpların azaltılması</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iletişim ağının güçlendirilmesi</a:t>
            </a:r>
          </a:p>
        </p:txBody>
      </p:sp>
      <p:sp>
        <p:nvSpPr>
          <p:cNvPr id="14" name="Rounded Rectangle 13"/>
          <p:cNvSpPr/>
          <p:nvPr/>
        </p:nvSpPr>
        <p:spPr>
          <a:xfrm>
            <a:off x="5852160" y="3639312"/>
            <a:ext cx="5836615" cy="260604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5852160" y="3639312"/>
            <a:ext cx="5836615" cy="530352"/>
          </a:xfrm>
          <a:prstGeom prst="roundRect">
            <a:avLst>
              <a:gd name="adj" fmla="val 25000"/>
            </a:avLst>
          </a:prstGeom>
          <a:solidFill>
            <a:srgbClr val="2C6E8F"/>
          </a:solidFill>
          <a:ln>
            <a:noFill/>
          </a:ln>
          <a:effectLst/>
        </p:spPr>
        <p:txBody>
          <a:bodyPr rtlCol="0" anchor="ctr"/>
          <a:lstStyle/>
          <a:p/>
        </p:txBody>
      </p:sp>
      <p:sp>
        <p:nvSpPr>
          <p:cNvPr id="16" name="Rectangle 15"/>
          <p:cNvSpPr/>
          <p:nvPr/>
        </p:nvSpPr>
        <p:spPr>
          <a:xfrm>
            <a:off x="5852160" y="3904488"/>
            <a:ext cx="5836615" cy="265176"/>
          </a:xfrm>
          <a:prstGeom prst="rect">
            <a:avLst/>
          </a:prstGeom>
          <a:solidFill>
            <a:srgbClr val="2C6E8F"/>
          </a:solidFill>
          <a:ln>
            <a:noFill/>
          </a:ln>
          <a:effectLst/>
        </p:spPr>
        <p:txBody>
          <a:bodyPr rtlCol="0" anchor="ctr"/>
          <a:lstStyle/>
          <a:p/>
        </p:txBody>
      </p:sp>
      <p:sp>
        <p:nvSpPr>
          <p:cNvPr id="17" name="TextBox 16"/>
          <p:cNvSpPr txBox="1"/>
          <p:nvPr/>
        </p:nvSpPr>
        <p:spPr>
          <a:xfrm>
            <a:off x="5943600" y="3639312"/>
            <a:ext cx="5653735"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Afet bilincinin oluşum adımları</a:t>
            </a:r>
          </a:p>
        </p:txBody>
      </p:sp>
      <p:sp>
        <p:nvSpPr>
          <p:cNvPr id="18" name="TextBox 17"/>
          <p:cNvSpPr txBox="1"/>
          <p:nvPr/>
        </p:nvSpPr>
        <p:spPr>
          <a:xfrm>
            <a:off x="5961888" y="4242816"/>
            <a:ext cx="5617159" cy="1929384"/>
          </a:xfrm>
          <a:prstGeom prst="rect">
            <a:avLst/>
          </a:prstGeom>
          <a:noFill/>
        </p:spPr>
        <p:txBody>
          <a:bodyPr wrap="square" anchor="t" lIns="73152" rIns="73152" tIns="36576" bIns="36576">
            <a:noAutofit/>
          </a:bodyPr>
          <a:lstStyle/>
          <a:p>
            <a:pPr algn="l" marL="236189" indent="-236189">
              <a:spcBef>
                <a:spcPts val="0"/>
              </a:spcBef>
              <a:spcAft>
                <a:spcPts val="600"/>
              </a:spcAft>
            </a:pPr>
            <a:r>
              <a:rPr lang="tr-TR" sz="1900" b="1" i="0">
                <a:solidFill>
                  <a:srgbClr val="2C6696"/>
                </a:solidFill>
                <a:latin typeface="Calibri"/>
              </a:rPr>
              <a:t>•  </a:t>
            </a:r>
            <a:r>
              <a:rPr lang="tr-TR" sz="1900" b="0" i="0">
                <a:solidFill>
                  <a:srgbClr val="262626"/>
                </a:solidFill>
                <a:latin typeface="Calibri"/>
              </a:rPr>
              <a:t>afet eğitimi · afete karşı farkındalık kazandırma</a:t>
            </a:r>
          </a:p>
          <a:p>
            <a:pPr algn="l" marL="236189" indent="-236189">
              <a:spcBef>
                <a:spcPts val="0"/>
              </a:spcBef>
              <a:spcAft>
                <a:spcPts val="600"/>
              </a:spcAft>
            </a:pPr>
            <a:r>
              <a:rPr lang="tr-TR" sz="1900" b="1" i="0">
                <a:solidFill>
                  <a:srgbClr val="2C6696"/>
                </a:solidFill>
                <a:latin typeface="Calibri"/>
              </a:rPr>
              <a:t>•  </a:t>
            </a:r>
            <a:r>
              <a:rPr lang="tr-TR" sz="1900" b="0" i="0">
                <a:solidFill>
                  <a:srgbClr val="262626"/>
                </a:solidFill>
                <a:latin typeface="Calibri"/>
              </a:rPr>
              <a:t>acil durum planları · iletişim stratejileri</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afet çantası hazırlama · toplumsal katılım</a:t>
            </a:r>
          </a:p>
        </p:txBody>
      </p:sp>
      <p:sp>
        <p:nvSpPr>
          <p:cNvPr id="19" name="TextBox 1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0" name="Rounded Rectangle 1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190</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178 / 254</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10</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200" b="1" i="0">
                <a:solidFill>
                  <a:srgbClr val="262626"/>
                </a:solidFill>
                <a:latin typeface="Calibri"/>
              </a:rPr>
              <a:t>Bireylerin ve toplumun karşı karşıya olduğu afet risklerini en aza indirmeye yönelik bilişsel, duyuşsal, psikomotor bilgi ve becerilere ilişkin farkındalık düzeyine ne ad verilir?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Afet bilinci</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Afete hazırlık</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Direnç</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Erken uyarı</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Yapısal olmayan risk</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180, 190</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179 / 254</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10</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200" b="1" i="0">
                <a:solidFill>
                  <a:srgbClr val="262626"/>
                </a:solidFill>
                <a:latin typeface="Calibri"/>
              </a:rPr>
              <a:t>Bireylerin ve toplumun karşı karşıya olduğu afet risklerini en aza indirmeye yönelik bilişsel, duyuşsal, psikomotor bilgi ve becerilere ilişkin farkındalık düzeyine ne ad verilir?</a:t>
            </a:r>
          </a:p>
        </p:txBody>
      </p:sp>
      <p:sp>
        <p:nvSpPr>
          <p:cNvPr id="7" name="Rounded Rectangle 6"/>
          <p:cNvSpPr/>
          <p:nvPr/>
        </p:nvSpPr>
        <p:spPr>
          <a:xfrm>
            <a:off x="502920" y="2633472"/>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8" name="Oval 7"/>
          <p:cNvSpPr/>
          <p:nvPr/>
        </p:nvSpPr>
        <p:spPr>
          <a:xfrm>
            <a:off x="594360" y="2589580"/>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Afet bilinci</a:t>
            </a:r>
          </a:p>
        </p:txBody>
      </p:sp>
      <p:sp>
        <p:nvSpPr>
          <p:cNvPr id="10" name="Rounded Rectangle 9"/>
          <p:cNvSpPr/>
          <p:nvPr/>
        </p:nvSpPr>
        <p:spPr>
          <a:xfrm>
            <a:off x="502920" y="315833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11444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Afete hazırlık</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Direnç</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Erken uyarı</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Yapısal olmayan risk</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1700" b="0" i="0">
                <a:solidFill>
                  <a:srgbClr val="262626"/>
                </a:solidFill>
                <a:latin typeface="Calibri"/>
              </a:rPr>
              <a:t>Kitap s. 190: bu tanım afet bilincidir. Afete hazırlık (UNISDR) tehlikeli olayların sonuçlarını tahmin etmek, müdahale etmek ve kurtulmak için geliştirilen bilgi ve kapasitedir; direnç şehirlerin çevresel risklerle mücadele edebilme kapasitesidir (s. 180).</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180, 190</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180 / 254</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bir öğrenci topluluğu kuruyoruz</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2. ADIM</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234440"/>
          </a:xfrm>
          <a:prstGeom prst="rect">
            <a:avLst/>
          </a:prstGeom>
          <a:solidFill>
            <a:srgbClr val="2E7D5B"/>
          </a:solidFill>
          <a:ln>
            <a:noFill/>
          </a:ln>
          <a:effectLst/>
        </p:spPr>
        <p:txBody>
          <a:bodyPr rtlCol="0" anchor="ctr"/>
          <a:lstStyle/>
          <a:p/>
        </p:txBody>
      </p:sp>
      <p:sp>
        <p:nvSpPr>
          <p:cNvPr id="8" name="TextBox 7"/>
          <p:cNvSpPr txBox="1"/>
          <p:nvPr/>
        </p:nvSpPr>
        <p:spPr>
          <a:xfrm>
            <a:off x="777240" y="1261872"/>
            <a:ext cx="10774375" cy="1234440"/>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Afetlerden korunma amaçlı yürütülen uygulamaların etkililiğini artırarak afet bilinci ve afete dirençli toplum oluşturmak için sınıf arkadaşlarınızla birlikte bir sosyal farkındalık çalışması yürütülmesi amacıyla aşağıdaki süreçleri bilgi ve gözlemlerinizden yararlanarak gerçekleştiriniz.</a:t>
            </a:r>
          </a:p>
        </p:txBody>
      </p:sp>
      <p:sp>
        <p:nvSpPr>
          <p:cNvPr id="9" name="Rounded Rectangle 8"/>
          <p:cNvSpPr/>
          <p:nvPr/>
        </p:nvSpPr>
        <p:spPr>
          <a:xfrm>
            <a:off x="502920" y="2633472"/>
            <a:ext cx="7223760" cy="848106"/>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2633472"/>
            <a:ext cx="1600200" cy="848106"/>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a:t>
            </a:r>
          </a:p>
        </p:txBody>
      </p:sp>
      <p:sp>
        <p:nvSpPr>
          <p:cNvPr id="11" name="TextBox 10"/>
          <p:cNvSpPr txBox="1"/>
          <p:nvPr/>
        </p:nvSpPr>
        <p:spPr>
          <a:xfrm>
            <a:off x="2240280" y="2633472"/>
            <a:ext cx="5394960" cy="848106"/>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Okulda afet bilinci ve afete dirençli yaşam alanı oluşturmak amaçlı bir öğrenci topluluğu oluşturunuz.</a:t>
            </a:r>
          </a:p>
        </p:txBody>
      </p:sp>
      <p:sp>
        <p:nvSpPr>
          <p:cNvPr id="12" name="Rounded Rectangle 11"/>
          <p:cNvSpPr/>
          <p:nvPr/>
        </p:nvSpPr>
        <p:spPr>
          <a:xfrm>
            <a:off x="502920" y="3554730"/>
            <a:ext cx="7223760" cy="848106"/>
          </a:xfrm>
          <a:prstGeom prst="roundRect">
            <a:avLst>
              <a:gd name="adj" fmla="val 8000"/>
            </a:avLst>
          </a:prstGeom>
          <a:solidFill>
            <a:srgbClr val="F0F0F0"/>
          </a:solidFill>
          <a:ln>
            <a:noFill/>
          </a:ln>
          <a:effectLst/>
        </p:spPr>
        <p:txBody>
          <a:bodyPr rtlCol="0" anchor="ctr"/>
          <a:lstStyle/>
          <a:p/>
        </p:txBody>
      </p:sp>
      <p:sp>
        <p:nvSpPr>
          <p:cNvPr id="13" name="Rounded Rectangle 12"/>
          <p:cNvSpPr/>
          <p:nvPr/>
        </p:nvSpPr>
        <p:spPr>
          <a:xfrm>
            <a:off x="502920" y="3554730"/>
            <a:ext cx="1600200" cy="848106"/>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a:t>
            </a:r>
          </a:p>
        </p:txBody>
      </p:sp>
      <p:sp>
        <p:nvSpPr>
          <p:cNvPr id="14" name="TextBox 13"/>
          <p:cNvSpPr txBox="1"/>
          <p:nvPr/>
        </p:nvSpPr>
        <p:spPr>
          <a:xfrm>
            <a:off x="2240280" y="3554730"/>
            <a:ext cx="5394960" cy="848106"/>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Öğrenci topluluğunuzun çalışma alanını belirleyiniz.</a:t>
            </a:r>
          </a:p>
        </p:txBody>
      </p:sp>
      <p:sp>
        <p:nvSpPr>
          <p:cNvPr id="15" name="Rounded Rectangle 14"/>
          <p:cNvSpPr/>
          <p:nvPr/>
        </p:nvSpPr>
        <p:spPr>
          <a:xfrm>
            <a:off x="502920" y="4475988"/>
            <a:ext cx="7223760" cy="848106"/>
          </a:xfrm>
          <a:prstGeom prst="roundRect">
            <a:avLst>
              <a:gd name="adj" fmla="val 8000"/>
            </a:avLst>
          </a:prstGeom>
          <a:solidFill>
            <a:srgbClr val="F0F0F0"/>
          </a:solidFill>
          <a:ln>
            <a:noFill/>
          </a:ln>
          <a:effectLst/>
        </p:spPr>
        <p:txBody>
          <a:bodyPr rtlCol="0" anchor="ctr"/>
          <a:lstStyle/>
          <a:p/>
        </p:txBody>
      </p:sp>
      <p:sp>
        <p:nvSpPr>
          <p:cNvPr id="16" name="Rounded Rectangle 15"/>
          <p:cNvSpPr/>
          <p:nvPr/>
        </p:nvSpPr>
        <p:spPr>
          <a:xfrm>
            <a:off x="502920" y="4475988"/>
            <a:ext cx="1600200" cy="848106"/>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a:t>
            </a:r>
          </a:p>
        </p:txBody>
      </p:sp>
      <p:sp>
        <p:nvSpPr>
          <p:cNvPr id="17" name="TextBox 16"/>
          <p:cNvSpPr txBox="1"/>
          <p:nvPr/>
        </p:nvSpPr>
        <p:spPr>
          <a:xfrm>
            <a:off x="2240280" y="4475988"/>
            <a:ext cx="5394960" cy="848106"/>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Öğrenci topluluğunun çalışma alanına uygun olarak topluluğun kuruluş amaçlarını oluşturunuz.</a:t>
            </a:r>
          </a:p>
        </p:txBody>
      </p:sp>
      <p:sp>
        <p:nvSpPr>
          <p:cNvPr id="18" name="Rounded Rectangle 17"/>
          <p:cNvSpPr/>
          <p:nvPr/>
        </p:nvSpPr>
        <p:spPr>
          <a:xfrm>
            <a:off x="502920" y="5397246"/>
            <a:ext cx="7223760" cy="848106"/>
          </a:xfrm>
          <a:prstGeom prst="roundRect">
            <a:avLst>
              <a:gd name="adj" fmla="val 8000"/>
            </a:avLst>
          </a:prstGeom>
          <a:solidFill>
            <a:srgbClr val="F0F0F0"/>
          </a:solidFill>
          <a:ln>
            <a:noFill/>
          </a:ln>
          <a:effectLst/>
        </p:spPr>
        <p:txBody>
          <a:bodyPr rtlCol="0" anchor="ctr"/>
          <a:lstStyle/>
          <a:p/>
        </p:txBody>
      </p:sp>
      <p:sp>
        <p:nvSpPr>
          <p:cNvPr id="19" name="Rounded Rectangle 18"/>
          <p:cNvSpPr/>
          <p:nvPr/>
        </p:nvSpPr>
        <p:spPr>
          <a:xfrm>
            <a:off x="502920" y="5397246"/>
            <a:ext cx="1600200" cy="848106"/>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4</a:t>
            </a:r>
          </a:p>
        </p:txBody>
      </p:sp>
      <p:sp>
        <p:nvSpPr>
          <p:cNvPr id="20" name="TextBox 19"/>
          <p:cNvSpPr txBox="1"/>
          <p:nvPr/>
        </p:nvSpPr>
        <p:spPr>
          <a:xfrm>
            <a:off x="2240280" y="5397246"/>
            <a:ext cx="5394960" cy="848106"/>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Öğrenci topluluğunun kuruluş amaçlarına göre topluluğa bir isim bulunuz.</a:t>
            </a:r>
          </a:p>
        </p:txBody>
      </p:sp>
      <p:sp>
        <p:nvSpPr>
          <p:cNvPr id="21" name="Rounded Rectangle 20"/>
          <p:cNvSpPr/>
          <p:nvPr/>
        </p:nvSpPr>
        <p:spPr>
          <a:xfrm>
            <a:off x="7955280" y="2633472"/>
            <a:ext cx="3733495" cy="3611880"/>
          </a:xfrm>
          <a:prstGeom prst="roundRect">
            <a:avLst>
              <a:gd name="adj" fmla="val 8000"/>
            </a:avLst>
          </a:prstGeom>
          <a:solidFill>
            <a:srgbClr val="FFF3D1"/>
          </a:solidFill>
          <a:ln>
            <a:noFill/>
          </a:ln>
          <a:effectLst/>
        </p:spPr>
        <p:txBody>
          <a:bodyPr rtlCol="0" anchor="ctr" wrap="square" lIns="182880" rIns="182880" tIns="73152" bIns="73152">
            <a:noAutofit/>
          </a:bodyPr>
          <a:lstStyle/>
          <a:p>
            <a:pPr algn="l">
              <a:spcBef>
                <a:spcPts val="0"/>
              </a:spcBef>
              <a:spcAft>
                <a:spcPts val="600"/>
              </a:spcAft>
            </a:pPr>
            <a:r>
              <a:rPr lang="tr-TR" sz="1900" b="1" i="0">
                <a:solidFill>
                  <a:srgbClr val="2E7D5B"/>
                </a:solidFill>
                <a:latin typeface="Calibri"/>
              </a:rPr>
              <a:t>Topluluğumuz</a:t>
            </a:r>
          </a:p>
          <a:p>
            <a:pPr algn="l" marL="236189" indent="-236189">
              <a:spcBef>
                <a:spcPts val="0"/>
              </a:spcBef>
              <a:spcAft>
                <a:spcPts val="600"/>
              </a:spcAft>
            </a:pPr>
            <a:r>
              <a:rPr lang="tr-TR" sz="1900" b="1" i="0">
                <a:solidFill>
                  <a:srgbClr val="2C6696"/>
                </a:solidFill>
                <a:latin typeface="Calibri"/>
              </a:rPr>
              <a:t>•  </a:t>
            </a:r>
            <a:r>
              <a:rPr lang="tr-TR" sz="1900" b="0" i="0">
                <a:solidFill>
                  <a:srgbClr val="262626"/>
                </a:solidFill>
                <a:latin typeface="Calibri"/>
              </a:rPr>
              <a:t>sınıfımızın çalışma grubudur — resmî kulüp değildir</a:t>
            </a:r>
          </a:p>
          <a:p>
            <a:pPr algn="l" marL="236189" indent="-236189">
              <a:spcBef>
                <a:spcPts val="0"/>
              </a:spcBef>
              <a:spcAft>
                <a:spcPts val="600"/>
              </a:spcAft>
            </a:pPr>
            <a:r>
              <a:rPr lang="tr-TR" sz="1900" b="1" i="0">
                <a:solidFill>
                  <a:srgbClr val="2C6696"/>
                </a:solidFill>
                <a:latin typeface="Calibri"/>
              </a:rPr>
              <a:t>•  </a:t>
            </a:r>
            <a:r>
              <a:rPr lang="tr-TR" sz="1900" b="0" i="0">
                <a:solidFill>
                  <a:srgbClr val="262626"/>
                </a:solidFill>
                <a:latin typeface="Calibri"/>
              </a:rPr>
              <a:t>8 grup = topluluğun 8 ekibi</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okuldaki afet konulu öğrenci kulübüyle iş birliği okul yönetiminin onayıyla</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191</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181 / 254</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Topluluğumuzun çalışma alanı, amaçları, adı</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TOPLULUK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Grubunuzla öneri getirin: topluluğun çalışma alanı ne olsun? Hangi üç kuruluş amacını yazarsınız? Amaçlara uygun bir ad önerin.</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187, 190-191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182 / 254</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700" b="1" i="0">
                <a:solidFill>
                  <a:srgbClr val="FFFFFF"/>
                </a:solidFill>
                <a:latin typeface="Calibri"/>
              </a:rPr>
              <a:t>Topluluğumuzun çalışma alanı, amaçları, adı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1430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Grubunuzla öneri getirin: topluluğun çalışma alanı ne olsun? Hangi üç kuruluş amacını yazarsınız? Amaçlara uygun bir ad önerin.</a:t>
            </a:r>
          </a:p>
        </p:txBody>
      </p:sp>
      <p:sp>
        <p:nvSpPr>
          <p:cNvPr id="7" name="Rounded Rectangle 6"/>
          <p:cNvSpPr/>
          <p:nvPr/>
        </p:nvSpPr>
        <p:spPr>
          <a:xfrm>
            <a:off x="502920" y="2542032"/>
            <a:ext cx="11185855" cy="36576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542032"/>
            <a:ext cx="109728" cy="3657600"/>
          </a:xfrm>
          <a:prstGeom prst="rect">
            <a:avLst/>
          </a:prstGeom>
          <a:solidFill>
            <a:srgbClr val="2E7D32"/>
          </a:solidFill>
          <a:ln>
            <a:noFill/>
          </a:ln>
          <a:effectLst/>
        </p:spPr>
        <p:txBody>
          <a:bodyPr rtlCol="0" anchor="ctr"/>
          <a:lstStyle/>
          <a:p/>
        </p:txBody>
      </p:sp>
      <p:sp>
        <p:nvSpPr>
          <p:cNvPr id="9" name="TextBox 8"/>
          <p:cNvSpPr txBox="1"/>
          <p:nvPr/>
        </p:nvSpPr>
        <p:spPr>
          <a:xfrm>
            <a:off x="731520" y="2596896"/>
            <a:ext cx="10865815" cy="354787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Çalışma alanı: okulda ve evde depreme hazırlık ve afet bilinci.</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Amaç 1: okul arkadaşlarımızın ve ailelerimizin afet bilincini artırmak (s. 190).</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Amaç 2: evlerde yapısal olmayan riskleri azaltan basit önlemleri yaygınlaştırmak (s. 187).</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Amaç 3: ailelerin afet ve acil durum planı ve çantası hazırlamasını teşvik etmek (s. 190-191).</a:t>
            </a:r>
          </a:p>
          <a:p>
            <a:pPr algn="l">
              <a:spcBef>
                <a:spcPts val="0"/>
              </a:spcBef>
              <a:spcAft>
                <a:spcPts val="0"/>
              </a:spcAft>
            </a:pPr>
            <a:r>
              <a:rPr lang="tr-TR" sz="2000" b="1" i="0">
                <a:solidFill>
                  <a:srgbClr val="262626"/>
                </a:solidFill>
                <a:latin typeface="Calibri"/>
              </a:rPr>
              <a:t>Örnek ad: “Hazırız Topluluğu” — ad, amaçları anlatmalı.</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187, 190-191</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183 / 254</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Görev dağılımı: 8 ekip</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GÖREV</a:t>
            </a:r>
          </a:p>
        </p:txBody>
      </p:sp>
      <p:sp>
        <p:nvSpPr>
          <p:cNvPr id="6" name="TextBox 5"/>
          <p:cNvSpPr txBox="1"/>
          <p:nvPr/>
        </p:nvSpPr>
        <p:spPr>
          <a:xfrm>
            <a:off x="502920" y="1261872"/>
            <a:ext cx="11185855" cy="640080"/>
          </a:xfrm>
          <a:prstGeom prst="rect">
            <a:avLst/>
          </a:prstGeom>
          <a:noFill/>
        </p:spPr>
        <p:txBody>
          <a:bodyPr wrap="square" anchor="t" lIns="73152" rIns="73152" tIns="36576" bIns="36576">
            <a:noAutofit/>
          </a:bodyPr>
          <a:lstStyle/>
          <a:p>
            <a:pPr algn="ctr">
              <a:spcBef>
                <a:spcPts val="0"/>
              </a:spcBef>
              <a:spcAft>
                <a:spcPts val="0"/>
              </a:spcAft>
            </a:pPr>
            <a:r>
              <a:rPr lang="tr-TR" sz="2400" b="1" i="0">
                <a:solidFill>
                  <a:srgbClr val="262626"/>
                </a:solidFill>
                <a:latin typeface="Calibri"/>
              </a:rPr>
              <a:t>Bir seminer için hangi işler gerekir? Sekiz iş bulun; her gruba bir iş.</a:t>
            </a:r>
          </a:p>
        </p:txBody>
      </p:sp>
      <p:sp>
        <p:nvSpPr>
          <p:cNvPr id="7" name="Rounded Rectangle 6"/>
          <p:cNvSpPr/>
          <p:nvPr/>
        </p:nvSpPr>
        <p:spPr>
          <a:xfrm>
            <a:off x="502920" y="1993392"/>
            <a:ext cx="2659303" cy="2057400"/>
          </a:xfrm>
          <a:prstGeom prst="roundRect">
            <a:avLst>
              <a:gd name="adj" fmla="val 5000"/>
            </a:avLst>
          </a:prstGeom>
          <a:solidFill>
            <a:srgbClr val="FFFFFF"/>
          </a:solidFill>
          <a:ln>
            <a:noFill/>
          </a:ln>
          <a:effectLst/>
        </p:spPr>
        <p:txBody>
          <a:bodyPr rtlCol="0" anchor="ctr"/>
          <a:lstStyle/>
          <a:p/>
        </p:txBody>
      </p:sp>
      <p:sp>
        <p:nvSpPr>
          <p:cNvPr id="8" name="Rounded Rectangle 7"/>
          <p:cNvSpPr/>
          <p:nvPr/>
        </p:nvSpPr>
        <p:spPr>
          <a:xfrm>
            <a:off x="502920" y="1993392"/>
            <a:ext cx="2659303" cy="685800"/>
          </a:xfrm>
          <a:prstGeom prst="roundRect">
            <a:avLst>
              <a:gd name="adj" fmla="val 25000"/>
            </a:avLst>
          </a:prstGeom>
          <a:solidFill>
            <a:srgbClr val="2E7D5B"/>
          </a:solidFill>
          <a:ln>
            <a:noFill/>
          </a:ln>
          <a:effectLst/>
        </p:spPr>
        <p:txBody>
          <a:bodyPr rtlCol="0" anchor="ctr"/>
          <a:lstStyle/>
          <a:p/>
        </p:txBody>
      </p:sp>
      <p:sp>
        <p:nvSpPr>
          <p:cNvPr id="9" name="Rectangle 8"/>
          <p:cNvSpPr/>
          <p:nvPr/>
        </p:nvSpPr>
        <p:spPr>
          <a:xfrm>
            <a:off x="502920" y="2336292"/>
            <a:ext cx="2659303" cy="342900"/>
          </a:xfrm>
          <a:prstGeom prst="rect">
            <a:avLst/>
          </a:prstGeom>
          <a:solidFill>
            <a:srgbClr val="2E7D5B"/>
          </a:solidFill>
          <a:ln>
            <a:noFill/>
          </a:ln>
          <a:effectLst/>
        </p:spPr>
        <p:txBody>
          <a:bodyPr rtlCol="0" anchor="ctr"/>
          <a:lstStyle/>
          <a:p/>
        </p:txBody>
      </p:sp>
      <p:sp>
        <p:nvSpPr>
          <p:cNvPr id="10" name="TextBox 9"/>
          <p:cNvSpPr txBox="1"/>
          <p:nvPr/>
        </p:nvSpPr>
        <p:spPr>
          <a:xfrm>
            <a:off x="594360" y="199339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1. ekip</a:t>
            </a:r>
          </a:p>
        </p:txBody>
      </p:sp>
      <p:sp>
        <p:nvSpPr>
          <p:cNvPr id="11" name="Rounded Rectangle 10"/>
          <p:cNvSpPr/>
          <p:nvPr/>
        </p:nvSpPr>
        <p:spPr>
          <a:xfrm>
            <a:off x="502920" y="1993392"/>
            <a:ext cx="2659303" cy="2057400"/>
          </a:xfrm>
          <a:prstGeom prst="roundRect">
            <a:avLst>
              <a:gd name="adj" fmla="val 5000"/>
            </a:avLst>
          </a:prstGeom>
          <a:noFill/>
          <a:ln w="12700">
            <a:solidFill>
              <a:srgbClr val="D9D9D9"/>
            </a:solidFill>
          </a:ln>
          <a:effectLst/>
        </p:spPr>
        <p:txBody>
          <a:bodyPr rtlCol="0" anchor="ctr"/>
          <a:lstStyle/>
          <a:p/>
        </p:txBody>
      </p:sp>
      <p:cxnSp>
        <p:nvCxnSpPr>
          <p:cNvPr id="12" name="Connector 11"/>
          <p:cNvCxnSpPr/>
          <p:nvPr/>
        </p:nvCxnSpPr>
        <p:spPr>
          <a:xfrm>
            <a:off x="685800" y="3136392"/>
            <a:ext cx="2293543" cy="0"/>
          </a:xfrm>
          <a:prstGeom prst="line">
            <a:avLst/>
          </a:prstGeom>
          <a:ln w="12700">
            <a:solidFill>
              <a:srgbClr val="D9D9D9"/>
            </a:solidFill>
            <a:prstDash val="dash"/>
          </a:ln>
        </p:spPr>
      </p:cxnSp>
      <p:cxnSp>
        <p:nvCxnSpPr>
          <p:cNvPr id="13" name="Connector 12"/>
          <p:cNvCxnSpPr/>
          <p:nvPr/>
        </p:nvCxnSpPr>
        <p:spPr>
          <a:xfrm>
            <a:off x="685800" y="3593592"/>
            <a:ext cx="2293543" cy="0"/>
          </a:xfrm>
          <a:prstGeom prst="line">
            <a:avLst/>
          </a:prstGeom>
          <a:ln w="12700">
            <a:solidFill>
              <a:srgbClr val="D9D9D9"/>
            </a:solidFill>
            <a:prstDash val="dash"/>
          </a:ln>
        </p:spPr>
      </p:cxnSp>
      <p:sp>
        <p:nvSpPr>
          <p:cNvPr id="14" name="Rounded Rectangle 13"/>
          <p:cNvSpPr/>
          <p:nvPr/>
        </p:nvSpPr>
        <p:spPr>
          <a:xfrm>
            <a:off x="3345103" y="1993392"/>
            <a:ext cx="2659303" cy="2057400"/>
          </a:xfrm>
          <a:prstGeom prst="roundRect">
            <a:avLst>
              <a:gd name="adj" fmla="val 5000"/>
            </a:avLst>
          </a:prstGeom>
          <a:solidFill>
            <a:srgbClr val="FFFFFF"/>
          </a:solidFill>
          <a:ln>
            <a:noFill/>
          </a:ln>
          <a:effectLst/>
        </p:spPr>
        <p:txBody>
          <a:bodyPr rtlCol="0" anchor="ctr"/>
          <a:lstStyle/>
          <a:p/>
        </p:txBody>
      </p:sp>
      <p:sp>
        <p:nvSpPr>
          <p:cNvPr id="15" name="Rounded Rectangle 14"/>
          <p:cNvSpPr/>
          <p:nvPr/>
        </p:nvSpPr>
        <p:spPr>
          <a:xfrm>
            <a:off x="3345103" y="1993392"/>
            <a:ext cx="2659303" cy="685800"/>
          </a:xfrm>
          <a:prstGeom prst="roundRect">
            <a:avLst>
              <a:gd name="adj" fmla="val 25000"/>
            </a:avLst>
          </a:prstGeom>
          <a:solidFill>
            <a:srgbClr val="4F4F4F"/>
          </a:solidFill>
          <a:ln>
            <a:noFill/>
          </a:ln>
          <a:effectLst/>
        </p:spPr>
        <p:txBody>
          <a:bodyPr rtlCol="0" anchor="ctr"/>
          <a:lstStyle/>
          <a:p/>
        </p:txBody>
      </p:sp>
      <p:sp>
        <p:nvSpPr>
          <p:cNvPr id="16" name="Rectangle 15"/>
          <p:cNvSpPr/>
          <p:nvPr/>
        </p:nvSpPr>
        <p:spPr>
          <a:xfrm>
            <a:off x="3345103" y="2336292"/>
            <a:ext cx="2659303" cy="342900"/>
          </a:xfrm>
          <a:prstGeom prst="rect">
            <a:avLst/>
          </a:prstGeom>
          <a:solidFill>
            <a:srgbClr val="4F4F4F"/>
          </a:solidFill>
          <a:ln>
            <a:noFill/>
          </a:ln>
          <a:effectLst/>
        </p:spPr>
        <p:txBody>
          <a:bodyPr rtlCol="0" anchor="ctr"/>
          <a:lstStyle/>
          <a:p/>
        </p:txBody>
      </p:sp>
      <p:sp>
        <p:nvSpPr>
          <p:cNvPr id="17" name="TextBox 16"/>
          <p:cNvSpPr txBox="1"/>
          <p:nvPr/>
        </p:nvSpPr>
        <p:spPr>
          <a:xfrm>
            <a:off x="3436543" y="199339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2. ekip</a:t>
            </a:r>
          </a:p>
        </p:txBody>
      </p:sp>
      <p:sp>
        <p:nvSpPr>
          <p:cNvPr id="18" name="Rounded Rectangle 17"/>
          <p:cNvSpPr/>
          <p:nvPr/>
        </p:nvSpPr>
        <p:spPr>
          <a:xfrm>
            <a:off x="3345103" y="1993392"/>
            <a:ext cx="2659303" cy="2057400"/>
          </a:xfrm>
          <a:prstGeom prst="roundRect">
            <a:avLst>
              <a:gd name="adj" fmla="val 5000"/>
            </a:avLst>
          </a:prstGeom>
          <a:noFill/>
          <a:ln w="12700">
            <a:solidFill>
              <a:srgbClr val="D9D9D9"/>
            </a:solidFill>
          </a:ln>
          <a:effectLst/>
        </p:spPr>
        <p:txBody>
          <a:bodyPr rtlCol="0" anchor="ctr"/>
          <a:lstStyle/>
          <a:p/>
        </p:txBody>
      </p:sp>
      <p:cxnSp>
        <p:nvCxnSpPr>
          <p:cNvPr id="19" name="Connector 18"/>
          <p:cNvCxnSpPr/>
          <p:nvPr/>
        </p:nvCxnSpPr>
        <p:spPr>
          <a:xfrm>
            <a:off x="3527983" y="3136392"/>
            <a:ext cx="2293543" cy="0"/>
          </a:xfrm>
          <a:prstGeom prst="line">
            <a:avLst/>
          </a:prstGeom>
          <a:ln w="12700">
            <a:solidFill>
              <a:srgbClr val="D9D9D9"/>
            </a:solidFill>
            <a:prstDash val="dash"/>
          </a:ln>
        </p:spPr>
      </p:cxnSp>
      <p:cxnSp>
        <p:nvCxnSpPr>
          <p:cNvPr id="20" name="Connector 19"/>
          <p:cNvCxnSpPr/>
          <p:nvPr/>
        </p:nvCxnSpPr>
        <p:spPr>
          <a:xfrm>
            <a:off x="3527983" y="3593592"/>
            <a:ext cx="2293543" cy="0"/>
          </a:xfrm>
          <a:prstGeom prst="line">
            <a:avLst/>
          </a:prstGeom>
          <a:ln w="12700">
            <a:solidFill>
              <a:srgbClr val="D9D9D9"/>
            </a:solidFill>
            <a:prstDash val="dash"/>
          </a:ln>
        </p:spPr>
      </p:cxnSp>
      <p:sp>
        <p:nvSpPr>
          <p:cNvPr id="21" name="Rounded Rectangle 20"/>
          <p:cNvSpPr/>
          <p:nvPr/>
        </p:nvSpPr>
        <p:spPr>
          <a:xfrm>
            <a:off x="6187286" y="1993392"/>
            <a:ext cx="2659303" cy="2057400"/>
          </a:xfrm>
          <a:prstGeom prst="roundRect">
            <a:avLst>
              <a:gd name="adj" fmla="val 5000"/>
            </a:avLst>
          </a:prstGeom>
          <a:solidFill>
            <a:srgbClr val="FFFFFF"/>
          </a:solidFill>
          <a:ln>
            <a:noFill/>
          </a:ln>
          <a:effectLst/>
        </p:spPr>
        <p:txBody>
          <a:bodyPr rtlCol="0" anchor="ctr"/>
          <a:lstStyle/>
          <a:p/>
        </p:txBody>
      </p:sp>
      <p:sp>
        <p:nvSpPr>
          <p:cNvPr id="22" name="Rounded Rectangle 21"/>
          <p:cNvSpPr/>
          <p:nvPr/>
        </p:nvSpPr>
        <p:spPr>
          <a:xfrm>
            <a:off x="6187286" y="1993392"/>
            <a:ext cx="2659303" cy="685800"/>
          </a:xfrm>
          <a:prstGeom prst="roundRect">
            <a:avLst>
              <a:gd name="adj" fmla="val 25000"/>
            </a:avLst>
          </a:prstGeom>
          <a:solidFill>
            <a:srgbClr val="2E7D5B"/>
          </a:solidFill>
          <a:ln>
            <a:noFill/>
          </a:ln>
          <a:effectLst/>
        </p:spPr>
        <p:txBody>
          <a:bodyPr rtlCol="0" anchor="ctr"/>
          <a:lstStyle/>
          <a:p/>
        </p:txBody>
      </p:sp>
      <p:sp>
        <p:nvSpPr>
          <p:cNvPr id="23" name="Rectangle 22"/>
          <p:cNvSpPr/>
          <p:nvPr/>
        </p:nvSpPr>
        <p:spPr>
          <a:xfrm>
            <a:off x="6187286" y="2336292"/>
            <a:ext cx="2659303" cy="342900"/>
          </a:xfrm>
          <a:prstGeom prst="rect">
            <a:avLst/>
          </a:prstGeom>
          <a:solidFill>
            <a:srgbClr val="2E7D5B"/>
          </a:solidFill>
          <a:ln>
            <a:noFill/>
          </a:ln>
          <a:effectLst/>
        </p:spPr>
        <p:txBody>
          <a:bodyPr rtlCol="0" anchor="ctr"/>
          <a:lstStyle/>
          <a:p/>
        </p:txBody>
      </p:sp>
      <p:sp>
        <p:nvSpPr>
          <p:cNvPr id="24" name="TextBox 23"/>
          <p:cNvSpPr txBox="1"/>
          <p:nvPr/>
        </p:nvSpPr>
        <p:spPr>
          <a:xfrm>
            <a:off x="6278726" y="199339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3. ekip</a:t>
            </a:r>
          </a:p>
        </p:txBody>
      </p:sp>
      <p:sp>
        <p:nvSpPr>
          <p:cNvPr id="25" name="Rounded Rectangle 24"/>
          <p:cNvSpPr/>
          <p:nvPr/>
        </p:nvSpPr>
        <p:spPr>
          <a:xfrm>
            <a:off x="6187286" y="1993392"/>
            <a:ext cx="2659303" cy="2057400"/>
          </a:xfrm>
          <a:prstGeom prst="roundRect">
            <a:avLst>
              <a:gd name="adj" fmla="val 5000"/>
            </a:avLst>
          </a:prstGeom>
          <a:noFill/>
          <a:ln w="12700">
            <a:solidFill>
              <a:srgbClr val="D9D9D9"/>
            </a:solidFill>
          </a:ln>
          <a:effectLst/>
        </p:spPr>
        <p:txBody>
          <a:bodyPr rtlCol="0" anchor="ctr"/>
          <a:lstStyle/>
          <a:p/>
        </p:txBody>
      </p:sp>
      <p:cxnSp>
        <p:nvCxnSpPr>
          <p:cNvPr id="26" name="Connector 25"/>
          <p:cNvCxnSpPr/>
          <p:nvPr/>
        </p:nvCxnSpPr>
        <p:spPr>
          <a:xfrm>
            <a:off x="6370166" y="3136392"/>
            <a:ext cx="2293543" cy="0"/>
          </a:xfrm>
          <a:prstGeom prst="line">
            <a:avLst/>
          </a:prstGeom>
          <a:ln w="12700">
            <a:solidFill>
              <a:srgbClr val="D9D9D9"/>
            </a:solidFill>
            <a:prstDash val="dash"/>
          </a:ln>
        </p:spPr>
      </p:cxnSp>
      <p:cxnSp>
        <p:nvCxnSpPr>
          <p:cNvPr id="27" name="Connector 26"/>
          <p:cNvCxnSpPr/>
          <p:nvPr/>
        </p:nvCxnSpPr>
        <p:spPr>
          <a:xfrm>
            <a:off x="6370166" y="3593592"/>
            <a:ext cx="2293543" cy="0"/>
          </a:xfrm>
          <a:prstGeom prst="line">
            <a:avLst/>
          </a:prstGeom>
          <a:ln w="12700">
            <a:solidFill>
              <a:srgbClr val="D9D9D9"/>
            </a:solidFill>
            <a:prstDash val="dash"/>
          </a:ln>
        </p:spPr>
      </p:cxnSp>
      <p:sp>
        <p:nvSpPr>
          <p:cNvPr id="28" name="Rounded Rectangle 27"/>
          <p:cNvSpPr/>
          <p:nvPr/>
        </p:nvSpPr>
        <p:spPr>
          <a:xfrm>
            <a:off x="9029469" y="1993392"/>
            <a:ext cx="2659303" cy="2057400"/>
          </a:xfrm>
          <a:prstGeom prst="roundRect">
            <a:avLst>
              <a:gd name="adj" fmla="val 5000"/>
            </a:avLst>
          </a:prstGeom>
          <a:solidFill>
            <a:srgbClr val="FFFFFF"/>
          </a:solidFill>
          <a:ln>
            <a:noFill/>
          </a:ln>
          <a:effectLst/>
        </p:spPr>
        <p:txBody>
          <a:bodyPr rtlCol="0" anchor="ctr"/>
          <a:lstStyle/>
          <a:p/>
        </p:txBody>
      </p:sp>
      <p:sp>
        <p:nvSpPr>
          <p:cNvPr id="29" name="Rounded Rectangle 28"/>
          <p:cNvSpPr/>
          <p:nvPr/>
        </p:nvSpPr>
        <p:spPr>
          <a:xfrm>
            <a:off x="9029469" y="1993392"/>
            <a:ext cx="2659303" cy="685800"/>
          </a:xfrm>
          <a:prstGeom prst="roundRect">
            <a:avLst>
              <a:gd name="adj" fmla="val 25000"/>
            </a:avLst>
          </a:prstGeom>
          <a:solidFill>
            <a:srgbClr val="4F4F4F"/>
          </a:solidFill>
          <a:ln>
            <a:noFill/>
          </a:ln>
          <a:effectLst/>
        </p:spPr>
        <p:txBody>
          <a:bodyPr rtlCol="0" anchor="ctr"/>
          <a:lstStyle/>
          <a:p/>
        </p:txBody>
      </p:sp>
      <p:sp>
        <p:nvSpPr>
          <p:cNvPr id="30" name="Rectangle 29"/>
          <p:cNvSpPr/>
          <p:nvPr/>
        </p:nvSpPr>
        <p:spPr>
          <a:xfrm>
            <a:off x="9029469" y="2336292"/>
            <a:ext cx="2659303" cy="342900"/>
          </a:xfrm>
          <a:prstGeom prst="rect">
            <a:avLst/>
          </a:prstGeom>
          <a:solidFill>
            <a:srgbClr val="4F4F4F"/>
          </a:solidFill>
          <a:ln>
            <a:noFill/>
          </a:ln>
          <a:effectLst/>
        </p:spPr>
        <p:txBody>
          <a:bodyPr rtlCol="0" anchor="ctr"/>
          <a:lstStyle/>
          <a:p/>
        </p:txBody>
      </p:sp>
      <p:sp>
        <p:nvSpPr>
          <p:cNvPr id="31" name="TextBox 30"/>
          <p:cNvSpPr txBox="1"/>
          <p:nvPr/>
        </p:nvSpPr>
        <p:spPr>
          <a:xfrm>
            <a:off x="9120909" y="199339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4. ekip</a:t>
            </a:r>
          </a:p>
        </p:txBody>
      </p:sp>
      <p:sp>
        <p:nvSpPr>
          <p:cNvPr id="32" name="Rounded Rectangle 31"/>
          <p:cNvSpPr/>
          <p:nvPr/>
        </p:nvSpPr>
        <p:spPr>
          <a:xfrm>
            <a:off x="9029469" y="1993392"/>
            <a:ext cx="2659303" cy="2057400"/>
          </a:xfrm>
          <a:prstGeom prst="roundRect">
            <a:avLst>
              <a:gd name="adj" fmla="val 5000"/>
            </a:avLst>
          </a:prstGeom>
          <a:noFill/>
          <a:ln w="12700">
            <a:solidFill>
              <a:srgbClr val="D9D9D9"/>
            </a:solidFill>
          </a:ln>
          <a:effectLst/>
        </p:spPr>
        <p:txBody>
          <a:bodyPr rtlCol="0" anchor="ctr"/>
          <a:lstStyle/>
          <a:p/>
        </p:txBody>
      </p:sp>
      <p:cxnSp>
        <p:nvCxnSpPr>
          <p:cNvPr id="33" name="Connector 32"/>
          <p:cNvCxnSpPr/>
          <p:nvPr/>
        </p:nvCxnSpPr>
        <p:spPr>
          <a:xfrm>
            <a:off x="9212349" y="3136392"/>
            <a:ext cx="2293543" cy="0"/>
          </a:xfrm>
          <a:prstGeom prst="line">
            <a:avLst/>
          </a:prstGeom>
          <a:ln w="12700">
            <a:solidFill>
              <a:srgbClr val="D9D9D9"/>
            </a:solidFill>
            <a:prstDash val="dash"/>
          </a:ln>
        </p:spPr>
      </p:cxnSp>
      <p:cxnSp>
        <p:nvCxnSpPr>
          <p:cNvPr id="34" name="Connector 33"/>
          <p:cNvCxnSpPr/>
          <p:nvPr/>
        </p:nvCxnSpPr>
        <p:spPr>
          <a:xfrm>
            <a:off x="9212349" y="3593592"/>
            <a:ext cx="2293543" cy="0"/>
          </a:xfrm>
          <a:prstGeom prst="line">
            <a:avLst/>
          </a:prstGeom>
          <a:ln w="12700">
            <a:solidFill>
              <a:srgbClr val="D9D9D9"/>
            </a:solidFill>
            <a:prstDash val="dash"/>
          </a:ln>
        </p:spPr>
      </p:cxnSp>
      <p:sp>
        <p:nvSpPr>
          <p:cNvPr id="35" name="Rounded Rectangle 34"/>
          <p:cNvSpPr/>
          <p:nvPr/>
        </p:nvSpPr>
        <p:spPr>
          <a:xfrm>
            <a:off x="502920" y="4187952"/>
            <a:ext cx="2659303" cy="2057400"/>
          </a:xfrm>
          <a:prstGeom prst="roundRect">
            <a:avLst>
              <a:gd name="adj" fmla="val 5000"/>
            </a:avLst>
          </a:prstGeom>
          <a:solidFill>
            <a:srgbClr val="FFFFFF"/>
          </a:solidFill>
          <a:ln>
            <a:noFill/>
          </a:ln>
          <a:effectLst/>
        </p:spPr>
        <p:txBody>
          <a:bodyPr rtlCol="0" anchor="ctr"/>
          <a:lstStyle/>
          <a:p/>
        </p:txBody>
      </p:sp>
      <p:sp>
        <p:nvSpPr>
          <p:cNvPr id="36" name="Rounded Rectangle 35"/>
          <p:cNvSpPr/>
          <p:nvPr/>
        </p:nvSpPr>
        <p:spPr>
          <a:xfrm>
            <a:off x="502920" y="4187952"/>
            <a:ext cx="2659303" cy="685800"/>
          </a:xfrm>
          <a:prstGeom prst="roundRect">
            <a:avLst>
              <a:gd name="adj" fmla="val 25000"/>
            </a:avLst>
          </a:prstGeom>
          <a:solidFill>
            <a:srgbClr val="4F4F4F"/>
          </a:solidFill>
          <a:ln>
            <a:noFill/>
          </a:ln>
          <a:effectLst/>
        </p:spPr>
        <p:txBody>
          <a:bodyPr rtlCol="0" anchor="ctr"/>
          <a:lstStyle/>
          <a:p/>
        </p:txBody>
      </p:sp>
      <p:sp>
        <p:nvSpPr>
          <p:cNvPr id="37" name="Rectangle 36"/>
          <p:cNvSpPr/>
          <p:nvPr/>
        </p:nvSpPr>
        <p:spPr>
          <a:xfrm>
            <a:off x="502920" y="4530852"/>
            <a:ext cx="2659303" cy="342900"/>
          </a:xfrm>
          <a:prstGeom prst="rect">
            <a:avLst/>
          </a:prstGeom>
          <a:solidFill>
            <a:srgbClr val="4F4F4F"/>
          </a:solidFill>
          <a:ln>
            <a:noFill/>
          </a:ln>
          <a:effectLst/>
        </p:spPr>
        <p:txBody>
          <a:bodyPr rtlCol="0" anchor="ctr"/>
          <a:lstStyle/>
          <a:p/>
        </p:txBody>
      </p:sp>
      <p:sp>
        <p:nvSpPr>
          <p:cNvPr id="38" name="TextBox 37"/>
          <p:cNvSpPr txBox="1"/>
          <p:nvPr/>
        </p:nvSpPr>
        <p:spPr>
          <a:xfrm>
            <a:off x="594360" y="4187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5. ekip</a:t>
            </a:r>
          </a:p>
        </p:txBody>
      </p:sp>
      <p:sp>
        <p:nvSpPr>
          <p:cNvPr id="39" name="Rounded Rectangle 38"/>
          <p:cNvSpPr/>
          <p:nvPr/>
        </p:nvSpPr>
        <p:spPr>
          <a:xfrm>
            <a:off x="502920" y="4187952"/>
            <a:ext cx="2659303" cy="2057400"/>
          </a:xfrm>
          <a:prstGeom prst="roundRect">
            <a:avLst>
              <a:gd name="adj" fmla="val 5000"/>
            </a:avLst>
          </a:prstGeom>
          <a:noFill/>
          <a:ln w="12700">
            <a:solidFill>
              <a:srgbClr val="D9D9D9"/>
            </a:solidFill>
          </a:ln>
          <a:effectLst/>
        </p:spPr>
        <p:txBody>
          <a:bodyPr rtlCol="0" anchor="ctr"/>
          <a:lstStyle/>
          <a:p/>
        </p:txBody>
      </p:sp>
      <p:cxnSp>
        <p:nvCxnSpPr>
          <p:cNvPr id="40" name="Connector 39"/>
          <p:cNvCxnSpPr/>
          <p:nvPr/>
        </p:nvCxnSpPr>
        <p:spPr>
          <a:xfrm>
            <a:off x="685800" y="5330952"/>
            <a:ext cx="2293543" cy="0"/>
          </a:xfrm>
          <a:prstGeom prst="line">
            <a:avLst/>
          </a:prstGeom>
          <a:ln w="12700">
            <a:solidFill>
              <a:srgbClr val="D9D9D9"/>
            </a:solidFill>
            <a:prstDash val="dash"/>
          </a:ln>
        </p:spPr>
      </p:cxnSp>
      <p:cxnSp>
        <p:nvCxnSpPr>
          <p:cNvPr id="41" name="Connector 40"/>
          <p:cNvCxnSpPr/>
          <p:nvPr/>
        </p:nvCxnSpPr>
        <p:spPr>
          <a:xfrm>
            <a:off x="685800" y="5788152"/>
            <a:ext cx="2293543" cy="0"/>
          </a:xfrm>
          <a:prstGeom prst="line">
            <a:avLst/>
          </a:prstGeom>
          <a:ln w="12700">
            <a:solidFill>
              <a:srgbClr val="D9D9D9"/>
            </a:solidFill>
            <a:prstDash val="dash"/>
          </a:ln>
        </p:spPr>
      </p:cxnSp>
      <p:sp>
        <p:nvSpPr>
          <p:cNvPr id="42" name="Rounded Rectangle 41"/>
          <p:cNvSpPr/>
          <p:nvPr/>
        </p:nvSpPr>
        <p:spPr>
          <a:xfrm>
            <a:off x="3345103" y="4187952"/>
            <a:ext cx="2659303" cy="2057400"/>
          </a:xfrm>
          <a:prstGeom prst="roundRect">
            <a:avLst>
              <a:gd name="adj" fmla="val 5000"/>
            </a:avLst>
          </a:prstGeom>
          <a:solidFill>
            <a:srgbClr val="FFFFFF"/>
          </a:solidFill>
          <a:ln>
            <a:noFill/>
          </a:ln>
          <a:effectLst/>
        </p:spPr>
        <p:txBody>
          <a:bodyPr rtlCol="0" anchor="ctr"/>
          <a:lstStyle/>
          <a:p/>
        </p:txBody>
      </p:sp>
      <p:sp>
        <p:nvSpPr>
          <p:cNvPr id="43" name="Rounded Rectangle 42"/>
          <p:cNvSpPr/>
          <p:nvPr/>
        </p:nvSpPr>
        <p:spPr>
          <a:xfrm>
            <a:off x="3345103" y="4187952"/>
            <a:ext cx="2659303" cy="685800"/>
          </a:xfrm>
          <a:prstGeom prst="roundRect">
            <a:avLst>
              <a:gd name="adj" fmla="val 25000"/>
            </a:avLst>
          </a:prstGeom>
          <a:solidFill>
            <a:srgbClr val="2E7D5B"/>
          </a:solidFill>
          <a:ln>
            <a:noFill/>
          </a:ln>
          <a:effectLst/>
        </p:spPr>
        <p:txBody>
          <a:bodyPr rtlCol="0" anchor="ctr"/>
          <a:lstStyle/>
          <a:p/>
        </p:txBody>
      </p:sp>
      <p:sp>
        <p:nvSpPr>
          <p:cNvPr id="44" name="Rectangle 43"/>
          <p:cNvSpPr/>
          <p:nvPr/>
        </p:nvSpPr>
        <p:spPr>
          <a:xfrm>
            <a:off x="3345103" y="4530852"/>
            <a:ext cx="2659303" cy="342900"/>
          </a:xfrm>
          <a:prstGeom prst="rect">
            <a:avLst/>
          </a:prstGeom>
          <a:solidFill>
            <a:srgbClr val="2E7D5B"/>
          </a:solidFill>
          <a:ln>
            <a:noFill/>
          </a:ln>
          <a:effectLst/>
        </p:spPr>
        <p:txBody>
          <a:bodyPr rtlCol="0" anchor="ctr"/>
          <a:lstStyle/>
          <a:p/>
        </p:txBody>
      </p:sp>
      <p:sp>
        <p:nvSpPr>
          <p:cNvPr id="45" name="TextBox 44"/>
          <p:cNvSpPr txBox="1"/>
          <p:nvPr/>
        </p:nvSpPr>
        <p:spPr>
          <a:xfrm>
            <a:off x="3436543" y="4187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6. ekip</a:t>
            </a:r>
          </a:p>
        </p:txBody>
      </p:sp>
      <p:sp>
        <p:nvSpPr>
          <p:cNvPr id="46" name="Rounded Rectangle 45"/>
          <p:cNvSpPr/>
          <p:nvPr/>
        </p:nvSpPr>
        <p:spPr>
          <a:xfrm>
            <a:off x="3345103" y="4187952"/>
            <a:ext cx="2659303" cy="2057400"/>
          </a:xfrm>
          <a:prstGeom prst="roundRect">
            <a:avLst>
              <a:gd name="adj" fmla="val 5000"/>
            </a:avLst>
          </a:prstGeom>
          <a:noFill/>
          <a:ln w="12700">
            <a:solidFill>
              <a:srgbClr val="D9D9D9"/>
            </a:solidFill>
          </a:ln>
          <a:effectLst/>
        </p:spPr>
        <p:txBody>
          <a:bodyPr rtlCol="0" anchor="ctr"/>
          <a:lstStyle/>
          <a:p/>
        </p:txBody>
      </p:sp>
      <p:cxnSp>
        <p:nvCxnSpPr>
          <p:cNvPr id="47" name="Connector 46"/>
          <p:cNvCxnSpPr/>
          <p:nvPr/>
        </p:nvCxnSpPr>
        <p:spPr>
          <a:xfrm>
            <a:off x="3527983" y="5330952"/>
            <a:ext cx="2293543" cy="0"/>
          </a:xfrm>
          <a:prstGeom prst="line">
            <a:avLst/>
          </a:prstGeom>
          <a:ln w="12700">
            <a:solidFill>
              <a:srgbClr val="D9D9D9"/>
            </a:solidFill>
            <a:prstDash val="dash"/>
          </a:ln>
        </p:spPr>
      </p:cxnSp>
      <p:cxnSp>
        <p:nvCxnSpPr>
          <p:cNvPr id="48" name="Connector 47"/>
          <p:cNvCxnSpPr/>
          <p:nvPr/>
        </p:nvCxnSpPr>
        <p:spPr>
          <a:xfrm>
            <a:off x="3527983" y="5788152"/>
            <a:ext cx="2293543" cy="0"/>
          </a:xfrm>
          <a:prstGeom prst="line">
            <a:avLst/>
          </a:prstGeom>
          <a:ln w="12700">
            <a:solidFill>
              <a:srgbClr val="D9D9D9"/>
            </a:solidFill>
            <a:prstDash val="dash"/>
          </a:ln>
        </p:spPr>
      </p:cxnSp>
      <p:sp>
        <p:nvSpPr>
          <p:cNvPr id="49" name="Rounded Rectangle 48"/>
          <p:cNvSpPr/>
          <p:nvPr/>
        </p:nvSpPr>
        <p:spPr>
          <a:xfrm>
            <a:off x="6187286" y="4187952"/>
            <a:ext cx="2659303" cy="2057400"/>
          </a:xfrm>
          <a:prstGeom prst="roundRect">
            <a:avLst>
              <a:gd name="adj" fmla="val 5000"/>
            </a:avLst>
          </a:prstGeom>
          <a:solidFill>
            <a:srgbClr val="FFFFFF"/>
          </a:solidFill>
          <a:ln>
            <a:noFill/>
          </a:ln>
          <a:effectLst/>
        </p:spPr>
        <p:txBody>
          <a:bodyPr rtlCol="0" anchor="ctr"/>
          <a:lstStyle/>
          <a:p/>
        </p:txBody>
      </p:sp>
      <p:sp>
        <p:nvSpPr>
          <p:cNvPr id="50" name="Rounded Rectangle 49"/>
          <p:cNvSpPr/>
          <p:nvPr/>
        </p:nvSpPr>
        <p:spPr>
          <a:xfrm>
            <a:off x="6187286" y="4187952"/>
            <a:ext cx="2659303" cy="685800"/>
          </a:xfrm>
          <a:prstGeom prst="roundRect">
            <a:avLst>
              <a:gd name="adj" fmla="val 25000"/>
            </a:avLst>
          </a:prstGeom>
          <a:solidFill>
            <a:srgbClr val="4F4F4F"/>
          </a:solidFill>
          <a:ln>
            <a:noFill/>
          </a:ln>
          <a:effectLst/>
        </p:spPr>
        <p:txBody>
          <a:bodyPr rtlCol="0" anchor="ctr"/>
          <a:lstStyle/>
          <a:p/>
        </p:txBody>
      </p:sp>
      <p:sp>
        <p:nvSpPr>
          <p:cNvPr id="51" name="Rectangle 50"/>
          <p:cNvSpPr/>
          <p:nvPr/>
        </p:nvSpPr>
        <p:spPr>
          <a:xfrm>
            <a:off x="6187286" y="4530852"/>
            <a:ext cx="2659303" cy="342900"/>
          </a:xfrm>
          <a:prstGeom prst="rect">
            <a:avLst/>
          </a:prstGeom>
          <a:solidFill>
            <a:srgbClr val="4F4F4F"/>
          </a:solidFill>
          <a:ln>
            <a:noFill/>
          </a:ln>
          <a:effectLst/>
        </p:spPr>
        <p:txBody>
          <a:bodyPr rtlCol="0" anchor="ctr"/>
          <a:lstStyle/>
          <a:p/>
        </p:txBody>
      </p:sp>
      <p:sp>
        <p:nvSpPr>
          <p:cNvPr id="52" name="TextBox 51"/>
          <p:cNvSpPr txBox="1"/>
          <p:nvPr/>
        </p:nvSpPr>
        <p:spPr>
          <a:xfrm>
            <a:off x="6278726" y="4187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7. ekip</a:t>
            </a:r>
          </a:p>
        </p:txBody>
      </p:sp>
      <p:sp>
        <p:nvSpPr>
          <p:cNvPr id="53" name="Rounded Rectangle 52"/>
          <p:cNvSpPr/>
          <p:nvPr/>
        </p:nvSpPr>
        <p:spPr>
          <a:xfrm>
            <a:off x="6187286" y="4187952"/>
            <a:ext cx="2659303" cy="2057400"/>
          </a:xfrm>
          <a:prstGeom prst="roundRect">
            <a:avLst>
              <a:gd name="adj" fmla="val 5000"/>
            </a:avLst>
          </a:prstGeom>
          <a:noFill/>
          <a:ln w="12700">
            <a:solidFill>
              <a:srgbClr val="D9D9D9"/>
            </a:solidFill>
          </a:ln>
          <a:effectLst/>
        </p:spPr>
        <p:txBody>
          <a:bodyPr rtlCol="0" anchor="ctr"/>
          <a:lstStyle/>
          <a:p/>
        </p:txBody>
      </p:sp>
      <p:cxnSp>
        <p:nvCxnSpPr>
          <p:cNvPr id="54" name="Connector 53"/>
          <p:cNvCxnSpPr/>
          <p:nvPr/>
        </p:nvCxnSpPr>
        <p:spPr>
          <a:xfrm>
            <a:off x="6370166" y="5330952"/>
            <a:ext cx="2293543" cy="0"/>
          </a:xfrm>
          <a:prstGeom prst="line">
            <a:avLst/>
          </a:prstGeom>
          <a:ln w="12700">
            <a:solidFill>
              <a:srgbClr val="D9D9D9"/>
            </a:solidFill>
            <a:prstDash val="dash"/>
          </a:ln>
        </p:spPr>
      </p:cxnSp>
      <p:cxnSp>
        <p:nvCxnSpPr>
          <p:cNvPr id="55" name="Connector 54"/>
          <p:cNvCxnSpPr/>
          <p:nvPr/>
        </p:nvCxnSpPr>
        <p:spPr>
          <a:xfrm>
            <a:off x="6370166" y="5788152"/>
            <a:ext cx="2293543" cy="0"/>
          </a:xfrm>
          <a:prstGeom prst="line">
            <a:avLst/>
          </a:prstGeom>
          <a:ln w="12700">
            <a:solidFill>
              <a:srgbClr val="D9D9D9"/>
            </a:solidFill>
            <a:prstDash val="dash"/>
          </a:ln>
        </p:spPr>
      </p:cxnSp>
      <p:sp>
        <p:nvSpPr>
          <p:cNvPr id="56" name="Rounded Rectangle 55"/>
          <p:cNvSpPr/>
          <p:nvPr/>
        </p:nvSpPr>
        <p:spPr>
          <a:xfrm>
            <a:off x="9029469" y="4187952"/>
            <a:ext cx="2659303" cy="2057400"/>
          </a:xfrm>
          <a:prstGeom prst="roundRect">
            <a:avLst>
              <a:gd name="adj" fmla="val 5000"/>
            </a:avLst>
          </a:prstGeom>
          <a:solidFill>
            <a:srgbClr val="FFFFFF"/>
          </a:solidFill>
          <a:ln>
            <a:noFill/>
          </a:ln>
          <a:effectLst/>
        </p:spPr>
        <p:txBody>
          <a:bodyPr rtlCol="0" anchor="ctr"/>
          <a:lstStyle/>
          <a:p/>
        </p:txBody>
      </p:sp>
      <p:sp>
        <p:nvSpPr>
          <p:cNvPr id="57" name="Rounded Rectangle 56"/>
          <p:cNvSpPr/>
          <p:nvPr/>
        </p:nvSpPr>
        <p:spPr>
          <a:xfrm>
            <a:off x="9029469" y="4187952"/>
            <a:ext cx="2659303" cy="685800"/>
          </a:xfrm>
          <a:prstGeom prst="roundRect">
            <a:avLst>
              <a:gd name="adj" fmla="val 25000"/>
            </a:avLst>
          </a:prstGeom>
          <a:solidFill>
            <a:srgbClr val="2E7D5B"/>
          </a:solidFill>
          <a:ln>
            <a:noFill/>
          </a:ln>
          <a:effectLst/>
        </p:spPr>
        <p:txBody>
          <a:bodyPr rtlCol="0" anchor="ctr"/>
          <a:lstStyle/>
          <a:p/>
        </p:txBody>
      </p:sp>
      <p:sp>
        <p:nvSpPr>
          <p:cNvPr id="58" name="Rectangle 57"/>
          <p:cNvSpPr/>
          <p:nvPr/>
        </p:nvSpPr>
        <p:spPr>
          <a:xfrm>
            <a:off x="9029469" y="4530852"/>
            <a:ext cx="2659303" cy="342900"/>
          </a:xfrm>
          <a:prstGeom prst="rect">
            <a:avLst/>
          </a:prstGeom>
          <a:solidFill>
            <a:srgbClr val="2E7D5B"/>
          </a:solidFill>
          <a:ln>
            <a:noFill/>
          </a:ln>
          <a:effectLst/>
        </p:spPr>
        <p:txBody>
          <a:bodyPr rtlCol="0" anchor="ctr"/>
          <a:lstStyle/>
          <a:p/>
        </p:txBody>
      </p:sp>
      <p:sp>
        <p:nvSpPr>
          <p:cNvPr id="59" name="TextBox 58"/>
          <p:cNvSpPr txBox="1"/>
          <p:nvPr/>
        </p:nvSpPr>
        <p:spPr>
          <a:xfrm>
            <a:off x="9120909" y="4187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8. ekip</a:t>
            </a:r>
          </a:p>
        </p:txBody>
      </p:sp>
      <p:sp>
        <p:nvSpPr>
          <p:cNvPr id="60" name="Rounded Rectangle 59"/>
          <p:cNvSpPr/>
          <p:nvPr/>
        </p:nvSpPr>
        <p:spPr>
          <a:xfrm>
            <a:off x="9029469" y="4187952"/>
            <a:ext cx="2659303" cy="2057400"/>
          </a:xfrm>
          <a:prstGeom prst="roundRect">
            <a:avLst>
              <a:gd name="adj" fmla="val 5000"/>
            </a:avLst>
          </a:prstGeom>
          <a:noFill/>
          <a:ln w="12700">
            <a:solidFill>
              <a:srgbClr val="D9D9D9"/>
            </a:solidFill>
          </a:ln>
          <a:effectLst/>
        </p:spPr>
        <p:txBody>
          <a:bodyPr rtlCol="0" anchor="ctr"/>
          <a:lstStyle/>
          <a:p/>
        </p:txBody>
      </p:sp>
      <p:cxnSp>
        <p:nvCxnSpPr>
          <p:cNvPr id="61" name="Connector 60"/>
          <p:cNvCxnSpPr/>
          <p:nvPr/>
        </p:nvCxnSpPr>
        <p:spPr>
          <a:xfrm>
            <a:off x="9212349" y="5330952"/>
            <a:ext cx="2293543" cy="0"/>
          </a:xfrm>
          <a:prstGeom prst="line">
            <a:avLst/>
          </a:prstGeom>
          <a:ln w="12700">
            <a:solidFill>
              <a:srgbClr val="D9D9D9"/>
            </a:solidFill>
            <a:prstDash val="dash"/>
          </a:ln>
        </p:spPr>
      </p:cxnSp>
      <p:cxnSp>
        <p:nvCxnSpPr>
          <p:cNvPr id="62" name="Connector 61"/>
          <p:cNvCxnSpPr/>
          <p:nvPr/>
        </p:nvCxnSpPr>
        <p:spPr>
          <a:xfrm>
            <a:off x="9212349" y="5788152"/>
            <a:ext cx="2293543" cy="0"/>
          </a:xfrm>
          <a:prstGeom prst="line">
            <a:avLst/>
          </a:prstGeom>
          <a:ln w="12700">
            <a:solidFill>
              <a:srgbClr val="D9D9D9"/>
            </a:solidFill>
            <a:prstDash val="dash"/>
          </a:ln>
        </p:spPr>
      </p:cxnSp>
      <p:sp>
        <p:nvSpPr>
          <p:cNvPr id="63" name="TextBox 6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64" name="Rounded Rectangle 6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191</a:t>
            </a:r>
          </a:p>
        </p:txBody>
      </p:sp>
      <p:sp>
        <p:nvSpPr>
          <p:cNvPr id="65" name="TextBox 6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184 / 254</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Görev dağılımı: 8 ekip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graphicFrame>
        <p:nvGraphicFramePr>
          <p:cNvPr id="6" name="Table 5"/>
          <p:cNvGraphicFramePr>
            <a:graphicFrameLocks noGrp="1"/>
          </p:cNvGraphicFramePr>
          <p:nvPr/>
        </p:nvGraphicFramePr>
        <p:xfrm>
          <a:off x="502920" y="1261872"/>
          <a:ext cx="11183111" cy="4892040"/>
        </p:xfrm>
        <a:graphic>
          <a:graphicData uri="http://schemas.openxmlformats.org/drawingml/2006/table">
            <a:tbl>
              <a:tblPr firstRow="1" bandRow="1">
                <a:tableStyleId>{5C22544A-7EE6-4342-B048-85BDC9FD1C3A}</a:tableStyleId>
              </a:tblPr>
              <a:tblGrid>
                <a:gridCol w="2926080"/>
                <a:gridCol w="8257031"/>
              </a:tblGrid>
              <a:tr h="502920">
                <a:tc>
                  <a:txBody>
                    <a:bodyPr wrap="square"/>
                    <a:lstStyle/>
                    <a:p>
                      <a:pPr algn="ctr">
                        <a:spcBef>
                          <a:spcPts val="0"/>
                        </a:spcBef>
                        <a:spcAft>
                          <a:spcPts val="0"/>
                        </a:spcAft>
                      </a:pPr>
                      <a:r>
                        <a:rPr lang="tr-TR" sz="1700" b="1" i="0">
                          <a:solidFill>
                            <a:srgbClr val="FFFFFF"/>
                          </a:solidFill>
                          <a:latin typeface="Calibri"/>
                        </a:rPr>
                        <a:t>Ekip</a:t>
                      </a:r>
                    </a:p>
                  </a:txBody>
                  <a:tcPr marL="54864" marR="54864" marT="18288" marB="18288" anchor="ctr">
                    <a:solidFill>
                      <a:srgbClr val="2E7D32"/>
                    </a:solidFill>
                  </a:tcPr>
                </a:tc>
                <a:tc>
                  <a:txBody>
                    <a:bodyPr wrap="square"/>
                    <a:lstStyle/>
                    <a:p>
                      <a:pPr algn="ctr">
                        <a:spcBef>
                          <a:spcPts val="0"/>
                        </a:spcBef>
                        <a:spcAft>
                          <a:spcPts val="0"/>
                        </a:spcAft>
                      </a:pPr>
                      <a:r>
                        <a:rPr lang="tr-TR" sz="1700" b="1" i="0">
                          <a:solidFill>
                            <a:srgbClr val="FFFFFF"/>
                          </a:solidFill>
                          <a:latin typeface="Calibri"/>
                        </a:rPr>
                        <a:t>Görevi</a:t>
                      </a:r>
                    </a:p>
                  </a:txBody>
                  <a:tcPr marL="54864" marR="54864" marT="18288" marB="18288" anchor="ctr">
                    <a:solidFill>
                      <a:srgbClr val="2E7D32"/>
                    </a:solidFill>
                  </a:tcPr>
                </a:tc>
              </a:tr>
              <a:tr h="548640">
                <a:tc>
                  <a:txBody>
                    <a:bodyPr wrap="square"/>
                    <a:lstStyle/>
                    <a:p>
                      <a:pPr algn="l">
                        <a:spcBef>
                          <a:spcPts val="0"/>
                        </a:spcBef>
                        <a:spcAft>
                          <a:spcPts val="0"/>
                        </a:spcAft>
                      </a:pPr>
                      <a:r>
                        <a:rPr lang="tr-TR" sz="1900" b="0" i="0">
                          <a:solidFill>
                            <a:srgbClr val="262626"/>
                          </a:solidFill>
                          <a:latin typeface="Calibri"/>
                        </a:rPr>
                        <a:t>1 · Araştırma</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seminerin bilgi ve belgelerini kitaptan ve resmî kaynaklardan toplar</a:t>
                      </a:r>
                    </a:p>
                  </a:txBody>
                  <a:tcPr marL="54864" marR="54864" marT="18288" marB="18288" anchor="ctr">
                    <a:solidFill>
                      <a:srgbClr val="FFFFFF"/>
                    </a:solidFill>
                  </a:tcPr>
                </a:tc>
              </a:tr>
              <a:tr h="548640">
                <a:tc>
                  <a:txBody>
                    <a:bodyPr wrap="square"/>
                    <a:lstStyle/>
                    <a:p>
                      <a:pPr algn="l">
                        <a:spcBef>
                          <a:spcPts val="0"/>
                        </a:spcBef>
                        <a:spcAft>
                          <a:spcPts val="0"/>
                        </a:spcAft>
                      </a:pPr>
                      <a:r>
                        <a:rPr lang="tr-TR" sz="1900" b="0" i="0">
                          <a:solidFill>
                            <a:srgbClr val="262626"/>
                          </a:solidFill>
                          <a:latin typeface="Calibri"/>
                        </a:rPr>
                        <a:t>2 · Görsel</a:t>
                      </a:r>
                    </a:p>
                  </a:txBody>
                  <a:tcPr marL="54864" marR="54864" marT="18288" marB="18288" anchor="ctr">
                    <a:solidFill>
                      <a:srgbClr val="E3F1E4"/>
                    </a:solidFill>
                  </a:tcPr>
                </a:tc>
                <a:tc>
                  <a:txBody>
                    <a:bodyPr wrap="square"/>
                    <a:lstStyle/>
                    <a:p>
                      <a:pPr algn="l">
                        <a:spcBef>
                          <a:spcPts val="0"/>
                        </a:spcBef>
                        <a:spcAft>
                          <a:spcPts val="0"/>
                        </a:spcAft>
                      </a:pPr>
                      <a:r>
                        <a:rPr lang="tr-TR" sz="1900" b="0" i="0">
                          <a:solidFill>
                            <a:srgbClr val="262626"/>
                          </a:solidFill>
                          <a:latin typeface="Calibri"/>
                        </a:rPr>
                        <a:t>görselleri seçer, kaynağını yazar</a:t>
                      </a:r>
                    </a:p>
                  </a:txBody>
                  <a:tcPr marL="54864" marR="54864" marT="18288" marB="18288" anchor="ctr">
                    <a:solidFill>
                      <a:srgbClr val="E3F1E4"/>
                    </a:solidFill>
                  </a:tcPr>
                </a:tc>
              </a:tr>
              <a:tr h="548640">
                <a:tc>
                  <a:txBody>
                    <a:bodyPr wrap="square"/>
                    <a:lstStyle/>
                    <a:p>
                      <a:pPr algn="l">
                        <a:spcBef>
                          <a:spcPts val="0"/>
                        </a:spcBef>
                        <a:spcAft>
                          <a:spcPts val="0"/>
                        </a:spcAft>
                      </a:pPr>
                      <a:r>
                        <a:rPr lang="tr-TR" sz="1900" b="0" i="0">
                          <a:solidFill>
                            <a:srgbClr val="262626"/>
                          </a:solidFill>
                          <a:latin typeface="Calibri"/>
                        </a:rPr>
                        <a:t>3 · Sunu metni</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slayt metinlerini yazar</a:t>
                      </a:r>
                    </a:p>
                  </a:txBody>
                  <a:tcPr marL="54864" marR="54864" marT="18288" marB="18288" anchor="ctr">
                    <a:solidFill>
                      <a:srgbClr val="FFFFFF"/>
                    </a:solidFill>
                  </a:tcPr>
                </a:tc>
              </a:tr>
              <a:tr h="548640">
                <a:tc>
                  <a:txBody>
                    <a:bodyPr wrap="square"/>
                    <a:lstStyle/>
                    <a:p>
                      <a:pPr algn="l">
                        <a:spcBef>
                          <a:spcPts val="0"/>
                        </a:spcBef>
                        <a:spcAft>
                          <a:spcPts val="0"/>
                        </a:spcAft>
                      </a:pPr>
                      <a:r>
                        <a:rPr lang="tr-TR" sz="1900" b="0" i="0">
                          <a:solidFill>
                            <a:srgbClr val="262626"/>
                          </a:solidFill>
                          <a:latin typeface="Calibri"/>
                        </a:rPr>
                        <a:t>4 · Sunucular</a:t>
                      </a:r>
                    </a:p>
                  </a:txBody>
                  <a:tcPr marL="54864" marR="54864" marT="18288" marB="18288" anchor="ctr">
                    <a:solidFill>
                      <a:srgbClr val="E3F1E4"/>
                    </a:solidFill>
                  </a:tcPr>
                </a:tc>
                <a:tc>
                  <a:txBody>
                    <a:bodyPr wrap="square"/>
                    <a:lstStyle/>
                    <a:p>
                      <a:pPr algn="l">
                        <a:spcBef>
                          <a:spcPts val="0"/>
                        </a:spcBef>
                        <a:spcAft>
                          <a:spcPts val="0"/>
                        </a:spcAft>
                      </a:pPr>
                      <a:r>
                        <a:rPr lang="tr-TR" sz="1900" b="0" i="0">
                          <a:solidFill>
                            <a:srgbClr val="262626"/>
                          </a:solidFill>
                          <a:latin typeface="Calibri"/>
                        </a:rPr>
                        <a:t>semineri sunar</a:t>
                      </a:r>
                    </a:p>
                  </a:txBody>
                  <a:tcPr marL="54864" marR="54864" marT="18288" marB="18288" anchor="ctr">
                    <a:solidFill>
                      <a:srgbClr val="E3F1E4"/>
                    </a:solidFill>
                  </a:tcPr>
                </a:tc>
              </a:tr>
              <a:tr h="548640">
                <a:tc>
                  <a:txBody>
                    <a:bodyPr wrap="square"/>
                    <a:lstStyle/>
                    <a:p>
                      <a:pPr algn="l">
                        <a:spcBef>
                          <a:spcPts val="0"/>
                        </a:spcBef>
                        <a:spcAft>
                          <a:spcPts val="0"/>
                        </a:spcAft>
                      </a:pPr>
                      <a:r>
                        <a:rPr lang="tr-TR" sz="1900" b="0" i="0">
                          <a:solidFill>
                            <a:srgbClr val="262626"/>
                          </a:solidFill>
                          <a:latin typeface="Calibri"/>
                        </a:rPr>
                        <a:t>5 · Evde önlem</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yapısal olmayan riskler ve kontrol listesi bölümünü hazırlar</a:t>
                      </a:r>
                    </a:p>
                  </a:txBody>
                  <a:tcPr marL="54864" marR="54864" marT="18288" marB="18288" anchor="ctr">
                    <a:solidFill>
                      <a:srgbClr val="FFFFFF"/>
                    </a:solidFill>
                  </a:tcPr>
                </a:tc>
              </a:tr>
              <a:tr h="548640">
                <a:tc>
                  <a:txBody>
                    <a:bodyPr wrap="square"/>
                    <a:lstStyle/>
                    <a:p>
                      <a:pPr algn="l">
                        <a:spcBef>
                          <a:spcPts val="0"/>
                        </a:spcBef>
                        <a:spcAft>
                          <a:spcPts val="0"/>
                        </a:spcAft>
                      </a:pPr>
                      <a:r>
                        <a:rPr lang="tr-TR" sz="1900" b="0" i="0">
                          <a:solidFill>
                            <a:srgbClr val="262626"/>
                          </a:solidFill>
                          <a:latin typeface="Calibri"/>
                        </a:rPr>
                        <a:t>6 · Aile planı</a:t>
                      </a:r>
                    </a:p>
                  </a:txBody>
                  <a:tcPr marL="54864" marR="54864" marT="18288" marB="18288" anchor="ctr">
                    <a:solidFill>
                      <a:srgbClr val="E3F1E4"/>
                    </a:solidFill>
                  </a:tcPr>
                </a:tc>
                <a:tc>
                  <a:txBody>
                    <a:bodyPr wrap="square"/>
                    <a:lstStyle/>
                    <a:p>
                      <a:pPr algn="l">
                        <a:spcBef>
                          <a:spcPts val="0"/>
                        </a:spcBef>
                        <a:spcAft>
                          <a:spcPts val="0"/>
                        </a:spcAft>
                      </a:pPr>
                      <a:r>
                        <a:rPr lang="tr-TR" sz="1900" b="0" i="0">
                          <a:solidFill>
                            <a:srgbClr val="262626"/>
                          </a:solidFill>
                          <a:latin typeface="Calibri"/>
                        </a:rPr>
                        <a:t>aile planının başlıklarını hazırlar (kişisel bilgi istemez)</a:t>
                      </a:r>
                    </a:p>
                  </a:txBody>
                  <a:tcPr marL="54864" marR="54864" marT="18288" marB="18288" anchor="ctr">
                    <a:solidFill>
                      <a:srgbClr val="E3F1E4"/>
                    </a:solidFill>
                  </a:tcPr>
                </a:tc>
              </a:tr>
              <a:tr h="548640">
                <a:tc>
                  <a:txBody>
                    <a:bodyPr wrap="square"/>
                    <a:lstStyle/>
                    <a:p>
                      <a:pPr algn="l">
                        <a:spcBef>
                          <a:spcPts val="0"/>
                        </a:spcBef>
                        <a:spcAft>
                          <a:spcPts val="0"/>
                        </a:spcAft>
                      </a:pPr>
                      <a:r>
                        <a:rPr lang="tr-TR" sz="1900" b="0" i="0">
                          <a:solidFill>
                            <a:srgbClr val="262626"/>
                          </a:solidFill>
                          <a:latin typeface="Calibri"/>
                        </a:rPr>
                        <a:t>7 · Düzen ve zaman</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seminer akışını ve süreyi planlar</a:t>
                      </a:r>
                    </a:p>
                  </a:txBody>
                  <a:tcPr marL="54864" marR="54864" marT="18288" marB="18288" anchor="ctr">
                    <a:solidFill>
                      <a:srgbClr val="FFFFFF"/>
                    </a:solidFill>
                  </a:tcPr>
                </a:tc>
              </a:tr>
              <a:tr h="548640">
                <a:tc>
                  <a:txBody>
                    <a:bodyPr wrap="square"/>
                    <a:lstStyle/>
                    <a:p>
                      <a:pPr algn="l">
                        <a:spcBef>
                          <a:spcPts val="0"/>
                        </a:spcBef>
                        <a:spcAft>
                          <a:spcPts val="0"/>
                        </a:spcAft>
                      </a:pPr>
                      <a:r>
                        <a:rPr lang="tr-TR" sz="1900" b="0" i="0">
                          <a:solidFill>
                            <a:srgbClr val="262626"/>
                          </a:solidFill>
                          <a:latin typeface="Calibri"/>
                        </a:rPr>
                        <a:t>8 · Değerlendirme</a:t>
                      </a:r>
                    </a:p>
                  </a:txBody>
                  <a:tcPr marL="54864" marR="54864" marT="18288" marB="18288" anchor="ctr">
                    <a:solidFill>
                      <a:srgbClr val="E3F1E4"/>
                    </a:solidFill>
                  </a:tcPr>
                </a:tc>
                <a:tc>
                  <a:txBody>
                    <a:bodyPr wrap="square"/>
                    <a:lstStyle/>
                    <a:p>
                      <a:pPr algn="l">
                        <a:spcBef>
                          <a:spcPts val="0"/>
                        </a:spcBef>
                        <a:spcAft>
                          <a:spcPts val="0"/>
                        </a:spcAft>
                      </a:pPr>
                      <a:r>
                        <a:rPr lang="tr-TR" sz="1900" b="0" i="0">
                          <a:solidFill>
                            <a:srgbClr val="262626"/>
                          </a:solidFill>
                          <a:latin typeface="Calibri"/>
                        </a:rPr>
                        <a:t>seminer sonu kısa geri bildirim sorularını hazırlar</a:t>
                      </a:r>
                    </a:p>
                  </a:txBody>
                  <a:tcPr marL="54864" marR="54864" marT="18288" marB="18288" anchor="ctr">
                    <a:solidFill>
                      <a:srgbClr val="E3F1E4"/>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185 / 254</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 6: seminer planı</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SEMİNER</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Topluluğumuzun seminerini planlayın: hedef kitle, amaç, süre, içerik başlıkları, materyal, görevliler, değerlendirme.</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187, 190-191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186 / 254</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 6: seminer planı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972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Topluluğumuzun seminerini planlayın: hedef kitle, amaç, süre, içerik başlıkları, materyal, görevliler, değerlendirme.</a:t>
            </a:r>
          </a:p>
        </p:txBody>
      </p:sp>
      <p:sp>
        <p:nvSpPr>
          <p:cNvPr id="7" name="Rounded Rectangle 6"/>
          <p:cNvSpPr/>
          <p:nvPr/>
        </p:nvSpPr>
        <p:spPr>
          <a:xfrm>
            <a:off x="502920" y="2496312"/>
            <a:ext cx="11185855" cy="3703321"/>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96312"/>
            <a:ext cx="109728" cy="3703321"/>
          </a:xfrm>
          <a:prstGeom prst="rect">
            <a:avLst/>
          </a:prstGeom>
          <a:solidFill>
            <a:srgbClr val="2E7D32"/>
          </a:solidFill>
          <a:ln>
            <a:noFill/>
          </a:ln>
          <a:effectLst/>
        </p:spPr>
        <p:txBody>
          <a:bodyPr rtlCol="0" anchor="ctr"/>
          <a:lstStyle/>
          <a:p/>
        </p:txBody>
      </p:sp>
      <p:sp>
        <p:nvSpPr>
          <p:cNvPr id="9" name="TextBox 8"/>
          <p:cNvSpPr txBox="1"/>
          <p:nvPr/>
        </p:nvSpPr>
        <p:spPr>
          <a:xfrm>
            <a:off x="731520" y="2551176"/>
            <a:ext cx="10865815" cy="3593593"/>
          </a:xfrm>
          <a:prstGeom prst="rect">
            <a:avLst/>
          </a:prstGeom>
          <a:noFill/>
        </p:spPr>
        <p:txBody>
          <a:bodyPr wrap="square" anchor="ctr" lIns="73152" rIns="73152" tIns="36576" bIns="36576">
            <a:noAutofit/>
          </a:bodyPr>
          <a:lstStyle/>
          <a:p>
            <a:pPr algn="l">
              <a:spcBef>
                <a:spcPts val="0"/>
              </a:spcBef>
              <a:spcAft>
                <a:spcPts val="400"/>
              </a:spcAft>
            </a:pPr>
            <a:r>
              <a:rPr lang="tr-TR" sz="1900" b="1" i="0">
                <a:solidFill>
                  <a:srgbClr val="2E7D32"/>
                </a:solidFill>
                <a:latin typeface="Calibri"/>
              </a:rPr>
              <a:t>Örnek cevap</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Hedef kitle: sınıf arkadaşlarımız (okula ya da velilere açılırsa okul yönetiminin onayıyla).</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Amaç: depreme evde ve okulda hazırlıkta afet bilincini artırmak. Süre: 10-15 dk.</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İçerik: afet bilinci (s. 190) · yapısal olmayan riskler ve ev kontrol listesi (s. 187) · afet ve acil durum çantası · aile afet ve acil durum planı başlıkları</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Materyal: sunu, kitabın görselleri · Görevliler: 8 ekip · Değerlendirme: 3 kısa soru</a:t>
            </a:r>
          </a:p>
          <a:p>
            <a:pPr algn="l">
              <a:spcBef>
                <a:spcPts val="0"/>
              </a:spcBef>
              <a:spcAft>
                <a:spcPts val="0"/>
              </a:spcAft>
            </a:pPr>
            <a:r>
              <a:rPr lang="tr-TR" sz="1900" b="1" i="0">
                <a:solidFill>
                  <a:srgbClr val="262626"/>
                </a:solidFill>
                <a:latin typeface="Calibri"/>
              </a:rPr>
              <a:t>Paylaşım 32. haftada sınıfta; sunu evde ve 31. haftada hazırlanır.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187, 190-191</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187 / 254</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Sıradaki adımlar: seminer sunusu ve aile planı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31-32. HAFTA</a:t>
            </a:r>
          </a:p>
        </p:txBody>
      </p:sp>
      <p:sp>
        <p:nvSpPr>
          <p:cNvPr id="6" name="Rounded Rectangle 5"/>
          <p:cNvSpPr/>
          <p:nvPr/>
        </p:nvSpPr>
        <p:spPr>
          <a:xfrm>
            <a:off x="502920" y="1261872"/>
            <a:ext cx="5492343"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5492343" cy="530352"/>
          </a:xfrm>
          <a:prstGeom prst="roundRect">
            <a:avLst>
              <a:gd name="adj" fmla="val 25000"/>
            </a:avLst>
          </a:prstGeom>
          <a:solidFill>
            <a:srgbClr val="2E7D5B"/>
          </a:solidFill>
          <a:ln>
            <a:noFill/>
          </a:ln>
          <a:effectLst/>
        </p:spPr>
        <p:txBody>
          <a:bodyPr rtlCol="0" anchor="ctr"/>
          <a:lstStyle/>
          <a:p/>
        </p:txBody>
      </p:sp>
      <p:sp>
        <p:nvSpPr>
          <p:cNvPr id="8" name="Rectangle 7"/>
          <p:cNvSpPr/>
          <p:nvPr/>
        </p:nvSpPr>
        <p:spPr>
          <a:xfrm>
            <a:off x="502920" y="1527048"/>
            <a:ext cx="5492343" cy="265176"/>
          </a:xfrm>
          <a:prstGeom prst="rect">
            <a:avLst/>
          </a:prstGeom>
          <a:solidFill>
            <a:srgbClr val="2E7D5B"/>
          </a:solidFill>
          <a:ln>
            <a:noFill/>
          </a:ln>
          <a:effectLst/>
        </p:spPr>
        <p:txBody>
          <a:bodyPr rtlCol="0" anchor="ctr"/>
          <a:lstStyle/>
          <a:p/>
        </p:txBody>
      </p:sp>
      <p:sp>
        <p:nvSpPr>
          <p:cNvPr id="9" name="TextBox 8"/>
          <p:cNvSpPr txBox="1"/>
          <p:nvPr/>
        </p:nvSpPr>
        <p:spPr>
          <a:xfrm>
            <a:off x="594360" y="12618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2/7 · Seminer sunusu</a:t>
            </a:r>
          </a:p>
        </p:txBody>
      </p:sp>
      <p:sp>
        <p:nvSpPr>
          <p:cNvPr id="10" name="TextBox 9"/>
          <p:cNvSpPr txBox="1"/>
          <p:nvPr/>
        </p:nvSpPr>
        <p:spPr>
          <a:xfrm>
            <a:off x="612648" y="1865376"/>
            <a:ext cx="5272887" cy="430682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Yapacağınız seminer için bilgi, belge, görsel vb. materyaller kullanarak bir seminer sunusu hazırlayınız.</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Ekipler evde ve 31. haftada hazırlar; 32. haftada sınıfta paylaşılır.</a:t>
            </a:r>
          </a:p>
        </p:txBody>
      </p:sp>
      <p:sp>
        <p:nvSpPr>
          <p:cNvPr id="11" name="Rounded Rectangle 10"/>
          <p:cNvSpPr/>
          <p:nvPr/>
        </p:nvSpPr>
        <p:spPr>
          <a:xfrm>
            <a:off x="6196431" y="1261872"/>
            <a:ext cx="5492343"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6196431" y="1261872"/>
            <a:ext cx="5492343" cy="530352"/>
          </a:xfrm>
          <a:prstGeom prst="roundRect">
            <a:avLst>
              <a:gd name="adj" fmla="val 25000"/>
            </a:avLst>
          </a:prstGeom>
          <a:solidFill>
            <a:srgbClr val="2C5F9E"/>
          </a:solidFill>
          <a:ln>
            <a:noFill/>
          </a:ln>
          <a:effectLst/>
        </p:spPr>
        <p:txBody>
          <a:bodyPr rtlCol="0" anchor="ctr"/>
          <a:lstStyle/>
          <a:p/>
        </p:txBody>
      </p:sp>
      <p:sp>
        <p:nvSpPr>
          <p:cNvPr id="13" name="Rectangle 12"/>
          <p:cNvSpPr/>
          <p:nvPr/>
        </p:nvSpPr>
        <p:spPr>
          <a:xfrm>
            <a:off x="6196431" y="1527048"/>
            <a:ext cx="5492343" cy="265176"/>
          </a:xfrm>
          <a:prstGeom prst="rect">
            <a:avLst/>
          </a:prstGeom>
          <a:solidFill>
            <a:srgbClr val="2C5F9E"/>
          </a:solidFill>
          <a:ln>
            <a:noFill/>
          </a:ln>
          <a:effectLst/>
        </p:spPr>
        <p:txBody>
          <a:bodyPr rtlCol="0" anchor="ctr"/>
          <a:lstStyle/>
          <a:p/>
        </p:txBody>
      </p:sp>
      <p:sp>
        <p:nvSpPr>
          <p:cNvPr id="14" name="TextBox 13"/>
          <p:cNvSpPr txBox="1"/>
          <p:nvPr/>
        </p:nvSpPr>
        <p:spPr>
          <a:xfrm>
            <a:off x="6287871" y="12618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2/8 · Aile afet ve acil durum planı</a:t>
            </a:r>
          </a:p>
        </p:txBody>
      </p:sp>
      <p:sp>
        <p:nvSpPr>
          <p:cNvPr id="15" name="TextBox 14"/>
          <p:cNvSpPr txBox="1"/>
          <p:nvPr/>
        </p:nvSpPr>
        <p:spPr>
          <a:xfrm>
            <a:off x="6306159" y="1865376"/>
            <a:ext cx="5272887" cy="430682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Ailenle birlikte, evde hazırlanır: toplanma alanı, iletişim yolu, çanta, kimin ne yapacağı.</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Adres ve telefon okula verilmez; 32. haftada yalnız başlıklar konuşulur.</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191</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188 / 254</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Öğrenme günlüğü: bugün başlıyoruz</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ÖĞRENME GÜNLÜĞÜ</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005840"/>
          </a:xfrm>
          <a:prstGeom prst="rect">
            <a:avLst/>
          </a:prstGeom>
          <a:solidFill>
            <a:srgbClr val="2E7D5B"/>
          </a:solidFill>
          <a:ln>
            <a:noFill/>
          </a:ln>
          <a:effectLst/>
        </p:spPr>
        <p:txBody>
          <a:bodyPr rtlCol="0" anchor="ctr"/>
          <a:lstStyle/>
          <a:p/>
        </p:txBody>
      </p:sp>
      <p:sp>
        <p:nvSpPr>
          <p:cNvPr id="8" name="TextBox 7"/>
          <p:cNvSpPr txBox="1"/>
          <p:nvPr/>
        </p:nvSpPr>
        <p:spPr>
          <a:xfrm>
            <a:off x="777240" y="1261872"/>
            <a:ext cx="10774375" cy="100584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Afet bilinci öğrenme çıktısında öğrendiklerinizi yansıtacak bir öğrenme günlüğü yazınız.</a:t>
            </a:r>
          </a:p>
        </p:txBody>
      </p:sp>
      <p:sp>
        <p:nvSpPr>
          <p:cNvPr id="9" name="Rounded Rectangle 8"/>
          <p:cNvSpPr/>
          <p:nvPr/>
        </p:nvSpPr>
        <p:spPr>
          <a:xfrm>
            <a:off x="502920" y="2404872"/>
            <a:ext cx="11185855" cy="891540"/>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2404872"/>
            <a:ext cx="1600200" cy="891540"/>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Bugün</a:t>
            </a:r>
          </a:p>
        </p:txBody>
      </p:sp>
      <p:sp>
        <p:nvSpPr>
          <p:cNvPr id="11" name="TextBox 10"/>
          <p:cNvSpPr txBox="1"/>
          <p:nvPr/>
        </p:nvSpPr>
        <p:spPr>
          <a:xfrm>
            <a:off x="2240280" y="2404872"/>
            <a:ext cx="9357055" cy="891540"/>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Afet bilinci ile ilgili öğrendiğiniz en ilginç bilgi neydi?</a:t>
            </a:r>
          </a:p>
        </p:txBody>
      </p:sp>
      <p:sp>
        <p:nvSpPr>
          <p:cNvPr id="12" name="Rounded Rectangle 11"/>
          <p:cNvSpPr/>
          <p:nvPr/>
        </p:nvSpPr>
        <p:spPr>
          <a:xfrm>
            <a:off x="502920" y="3387852"/>
            <a:ext cx="11185855" cy="891540"/>
          </a:xfrm>
          <a:prstGeom prst="roundRect">
            <a:avLst>
              <a:gd name="adj" fmla="val 8000"/>
            </a:avLst>
          </a:prstGeom>
          <a:solidFill>
            <a:srgbClr val="F0F0F0"/>
          </a:solidFill>
          <a:ln>
            <a:noFill/>
          </a:ln>
          <a:effectLst/>
        </p:spPr>
        <p:txBody>
          <a:bodyPr rtlCol="0" anchor="ctr"/>
          <a:lstStyle/>
          <a:p/>
        </p:txBody>
      </p:sp>
      <p:sp>
        <p:nvSpPr>
          <p:cNvPr id="13" name="Rounded Rectangle 12"/>
          <p:cNvSpPr/>
          <p:nvPr/>
        </p:nvSpPr>
        <p:spPr>
          <a:xfrm>
            <a:off x="502920" y="3387852"/>
            <a:ext cx="1600200" cy="891540"/>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Bugün</a:t>
            </a:r>
          </a:p>
        </p:txBody>
      </p:sp>
      <p:sp>
        <p:nvSpPr>
          <p:cNvPr id="14" name="TextBox 13"/>
          <p:cNvSpPr txBox="1"/>
          <p:nvPr/>
        </p:nvSpPr>
        <p:spPr>
          <a:xfrm>
            <a:off x="2240280" y="3387852"/>
            <a:ext cx="9357055" cy="891540"/>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Afet bilinci ile ilgili öğrendiğiniz hangi bilgileri günlük hayatınızda kullanabilirsiniz?</a:t>
            </a:r>
          </a:p>
        </p:txBody>
      </p:sp>
      <p:sp>
        <p:nvSpPr>
          <p:cNvPr id="15" name="Rounded Rectangle 14"/>
          <p:cNvSpPr/>
          <p:nvPr/>
        </p:nvSpPr>
        <p:spPr>
          <a:xfrm>
            <a:off x="502920" y="4370832"/>
            <a:ext cx="11185855" cy="891540"/>
          </a:xfrm>
          <a:prstGeom prst="roundRect">
            <a:avLst>
              <a:gd name="adj" fmla="val 8000"/>
            </a:avLst>
          </a:prstGeom>
          <a:solidFill>
            <a:srgbClr val="F0F0F0"/>
          </a:solidFill>
          <a:ln>
            <a:noFill/>
          </a:ln>
          <a:effectLst/>
        </p:spPr>
        <p:txBody>
          <a:bodyPr rtlCol="0" anchor="ctr"/>
          <a:lstStyle/>
          <a:p/>
        </p:txBody>
      </p:sp>
      <p:sp>
        <p:nvSpPr>
          <p:cNvPr id="16" name="Rounded Rectangle 15"/>
          <p:cNvSpPr/>
          <p:nvPr/>
        </p:nvSpPr>
        <p:spPr>
          <a:xfrm>
            <a:off x="502920" y="4370832"/>
            <a:ext cx="1600200" cy="891540"/>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32. hafta</a:t>
            </a:r>
          </a:p>
        </p:txBody>
      </p:sp>
      <p:sp>
        <p:nvSpPr>
          <p:cNvPr id="17" name="TextBox 16"/>
          <p:cNvSpPr txBox="1"/>
          <p:nvPr/>
        </p:nvSpPr>
        <p:spPr>
          <a:xfrm>
            <a:off x="2240280" y="4370832"/>
            <a:ext cx="9357055" cy="891540"/>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Afet bilinci ile ilgili hangi konuda daha fazla bilgi edinmek isterdiniz?</a:t>
            </a:r>
          </a:p>
        </p:txBody>
      </p:sp>
      <p:sp>
        <p:nvSpPr>
          <p:cNvPr id="18" name="Rounded Rectangle 17"/>
          <p:cNvSpPr/>
          <p:nvPr/>
        </p:nvSpPr>
        <p:spPr>
          <a:xfrm>
            <a:off x="502920" y="5353812"/>
            <a:ext cx="11185855" cy="891540"/>
          </a:xfrm>
          <a:prstGeom prst="roundRect">
            <a:avLst>
              <a:gd name="adj" fmla="val 8000"/>
            </a:avLst>
          </a:prstGeom>
          <a:solidFill>
            <a:srgbClr val="F0F0F0"/>
          </a:solidFill>
          <a:ln>
            <a:noFill/>
          </a:ln>
          <a:effectLst/>
        </p:spPr>
        <p:txBody>
          <a:bodyPr rtlCol="0" anchor="ctr"/>
          <a:lstStyle/>
          <a:p/>
        </p:txBody>
      </p:sp>
      <p:sp>
        <p:nvSpPr>
          <p:cNvPr id="19" name="Rounded Rectangle 18"/>
          <p:cNvSpPr/>
          <p:nvPr/>
        </p:nvSpPr>
        <p:spPr>
          <a:xfrm>
            <a:off x="502920" y="5353812"/>
            <a:ext cx="1600200" cy="891540"/>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32. hafta</a:t>
            </a:r>
          </a:p>
        </p:txBody>
      </p:sp>
      <p:sp>
        <p:nvSpPr>
          <p:cNvPr id="20" name="TextBox 19"/>
          <p:cNvSpPr txBox="1"/>
          <p:nvPr/>
        </p:nvSpPr>
        <p:spPr>
          <a:xfrm>
            <a:off x="2240280" y="5353812"/>
            <a:ext cx="9357055" cy="891540"/>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Toplumların afetler karşısında ortaya koydukları tutum ve davranışlar ile sosyokültürel yapıları arasında nasıl bir ilişki olduğunu yorumlayınız.</a:t>
            </a:r>
          </a:p>
        </p:txBody>
      </p:sp>
      <p:sp>
        <p:nvSpPr>
          <p:cNvPr id="21" name="TextBox 2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2" name="Rounded Rectangle 2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192</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189 / 254</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Öğrenme günlüğü: örnek not</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GÜNLÜK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İlk iki soruya iki-üç satırlık örnek bir günlük notu nasıl olur?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190-192</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190 / 254</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Öğrenme günlüğü: örnek not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İlk iki soruya iki-üç satırlık örnek bir günlük notu nasıl olur?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“En ilginç bulduğum: afet bilincinin yalnız bilmek değil, önemsemek ve yapabilmek de olması. Bir de büyük deprem olan Şili'de az, daha küçük deprem olan Bem'de çok kayıp olması.”</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“Günlük hayatta: odamdaki kitaplığın sabit olup olmadığına bakacağım; ailemle toplanma alanımızı konuşacağım.”</a:t>
            </a:r>
          </a:p>
          <a:p>
            <a:pPr algn="l">
              <a:spcBef>
                <a:spcPts val="0"/>
              </a:spcBef>
              <a:spcAft>
                <a:spcPts val="0"/>
              </a:spcAft>
            </a:pPr>
            <a:r>
              <a:rPr lang="tr-TR" sz="2000" b="1" i="0">
                <a:solidFill>
                  <a:srgbClr val="262626"/>
                </a:solidFill>
                <a:latin typeface="Calibri"/>
              </a:rPr>
              <a:t>Günlük kişiseldir: doğru-yanlış yoktur; içtenlik ve somut örnek önemlidir.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190-192</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191 / 254</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11</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afet bilinci kazanmış birey ya da toplum için hangisi söylenebilir?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Afetleri tamamen önleyebildiği için hazırlığa ihtiyaç duymaz.</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1950" b="0" i="0">
                <a:solidFill>
                  <a:srgbClr val="262626"/>
                </a:solidFill>
                <a:latin typeface="Calibri"/>
              </a:rPr>
              <a:t>Afet esnasında hayat kurtarma, dayanışma ve iletişim gibi süreçlerde daha koordine hareket eder.</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Yalnız afetten sonra harekete geçer.</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Afet risklerinin analizini bütünüyle kurumlara bırakır.</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Afet çantası hazırlamayı gereksiz bulur.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190</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192 / 254</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11</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afet bilinci kazanmış birey ya da toplum için hangisi söylenebilir?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Afetleri tamamen önleyebildiği için hazırlığa ihtiyaç duymaz.</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262626"/>
                </a:solidFill>
                <a:latin typeface="Calibri"/>
              </a:rPr>
              <a:t>Afet esnasında hayat kurtarma, dayanışma ve iletişim gibi süreçlerde daha koordine hareket eder.</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Yalnız afetten sonra harekete geçer.</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Afet risklerinin analizini bütünüyle kurumlara bırakır.</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Afet çantası hazırlamayı gereksiz bulur.</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1700" b="0" i="0">
                <a:solidFill>
                  <a:srgbClr val="262626"/>
                </a:solidFill>
                <a:latin typeface="Calibri"/>
              </a:rPr>
              <a:t>Kitap s. 190: afet bilinci kazanmış birey ya da toplum afet esnasında hayat kurtarma, toplumsal dayanışma, maddi kayıpların azaltılması, iletişim ağının güçlendirilmesi gibi süreçlerde daha koordine hareket eder; afet çantası hazırlama afet bilincinin oluşum adımlarındandır.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190</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193 / 254</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Afet bilinci nedir? Kendi cümlenle yaz.</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Afetlere hazırlık unsurlarından birini, senin ya da ailenin yapabileceği biçimde yaz.</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Topluluğumuzdaki görevin ne?</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190-191</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194 / 254</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2E7D5B"/>
                </a:solidFill>
                <a:latin typeface="Calibri"/>
              </a:rPr>
              <a:t>•  </a:t>
            </a:r>
            <a:r>
              <a:rPr lang="tr-TR" sz="2600" b="0" i="0">
                <a:solidFill>
                  <a:srgbClr val="262626"/>
                </a:solidFill>
                <a:latin typeface="Calibri"/>
              </a:rPr>
              <a:t>Çalışma kâğıdı 12-14. maddeler: afet bilinci ve hazırlık unsurları, topluluk planı, aile planının başlıkları.</a:t>
            </a:r>
          </a:p>
          <a:p>
            <a:pPr algn="l" marL="323206" indent="-323206">
              <a:spcBef>
                <a:spcPts val="0"/>
              </a:spcBef>
              <a:spcAft>
                <a:spcPts val="1200"/>
              </a:spcAft>
            </a:pPr>
            <a:r>
              <a:rPr lang="tr-TR" sz="2600" b="1" i="0">
                <a:solidFill>
                  <a:srgbClr val="2E7D5B"/>
                </a:solidFill>
                <a:latin typeface="Calibri"/>
              </a:rPr>
              <a:t>•  </a:t>
            </a:r>
            <a:r>
              <a:rPr lang="tr-TR" sz="2600" b="0" i="0">
                <a:solidFill>
                  <a:srgbClr val="262626"/>
                </a:solidFill>
                <a:latin typeface="Calibri"/>
              </a:rPr>
              <a:t>Ailenle aile afet ve acil durum planını konuş (toplanma alanı, iletişim yolu, çanta, görevler); adres ve telefon okula verilmez.</a:t>
            </a:r>
          </a:p>
          <a:p>
            <a:pPr algn="l" marL="323206" indent="-323206">
              <a:spcBef>
                <a:spcPts val="0"/>
              </a:spcBef>
              <a:spcAft>
                <a:spcPts val="1200"/>
              </a:spcAft>
            </a:pPr>
            <a:r>
              <a:rPr lang="tr-TR" sz="2600" b="1" i="0">
                <a:solidFill>
                  <a:srgbClr val="2E7D5B"/>
                </a:solidFill>
                <a:latin typeface="Calibri"/>
              </a:rPr>
              <a:t>•  </a:t>
            </a:r>
            <a:r>
              <a:rPr lang="tr-TR" sz="2600" b="0" i="0">
                <a:solidFill>
                  <a:srgbClr val="262626"/>
                </a:solidFill>
                <a:latin typeface="Calibri"/>
              </a:rPr>
              <a:t>Ekibinle seminer sunusunun kendi bölümünü hazırla (32. haftada sınıfta paylaşılacak).</a:t>
            </a:r>
          </a:p>
          <a:p>
            <a:pPr algn="l" marL="323206" indent="-323206">
              <a:spcBef>
                <a:spcPts val="0"/>
              </a:spcBef>
              <a:spcAft>
                <a:spcPts val="0"/>
              </a:spcAft>
            </a:pPr>
            <a:r>
              <a:rPr lang="tr-TR" sz="2600" b="1" i="0">
                <a:solidFill>
                  <a:srgbClr val="2E7D5B"/>
                </a:solidFill>
                <a:latin typeface="Calibri"/>
              </a:rPr>
              <a:t>•  </a:t>
            </a:r>
            <a:r>
              <a:rPr lang="tr-TR" sz="2600" b="0" i="0">
                <a:solidFill>
                  <a:srgbClr val="262626"/>
                </a:solidFill>
                <a:latin typeface="Calibri"/>
              </a:rPr>
              <a:t>Performans hazırlığı (s. 193): karşılaştırma tablosu 31. haftada sınıfta.</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191, 193</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195 / 254</a:t>
            </a:r>
          </a:p>
        </p:txBody>
      </p:sp>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GNL-COG10-SN-U6 — 30. hafta · Afet Bilinci (slayt 162-195)</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