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notesSlides/notesSlide209.xml" ContentType="application/vnd.openxmlformats-officedocument.presentationml.notesSlide+xml"/>
  <Override PartName="/ppt/notesSlides/notesSlide21.xml" ContentType="application/vnd.openxmlformats-officedocument.presentationml.notesSlide+xml"/>
  <Override PartName="/ppt/notesSlides/notesSlide210.xml" ContentType="application/vnd.openxmlformats-officedocument.presentationml.notesSlide+xml"/>
  <Override PartName="/ppt/notesSlides/notesSlide211.xml" ContentType="application/vnd.openxmlformats-officedocument.presentationml.notesSlide+xml"/>
  <Override PartName="/ppt/notesSlides/notesSlide212.xml" ContentType="application/vnd.openxmlformats-officedocument.presentationml.notesSlide+xml"/>
  <Override PartName="/ppt/notesSlides/notesSlide213.xml" ContentType="application/vnd.openxmlformats-officedocument.presentationml.notesSlide+xml"/>
  <Override PartName="/ppt/notesSlides/notesSlide214.xml" ContentType="application/vnd.openxmlformats-officedocument.presentationml.notesSlide+xml"/>
  <Override PartName="/ppt/notesSlides/notesSlide21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451" r:id="rId203"/>
    <p:sldId id="452" r:id="rId204"/>
    <p:sldId id="453" r:id="rId205"/>
    <p:sldId id="454" r:id="rId206"/>
    <p:sldId id="455" r:id="rId207"/>
    <p:sldId id="456" r:id="rId208"/>
    <p:sldId id="457" r:id="rId209"/>
    <p:sldId id="458" r:id="rId210"/>
    <p:sldId id="459" r:id="rId211"/>
    <p:sldId id="460" r:id="rId212"/>
    <p:sldId id="461" r:id="rId213"/>
    <p:sldId id="462" r:id="rId214"/>
    <p:sldId id="463" r:id="rId215"/>
    <p:sldId id="464" r:id="rId216"/>
    <p:sldId id="465" r:id="rId217"/>
    <p:sldId id="466" r:id="rId218"/>
    <p:sldId id="467" r:id="rId219"/>
    <p:sldId id="468" r:id="rId220"/>
    <p:sldId id="469" r:id="rId221"/>
    <p:sldId id="470" r:id="rId222"/>
    <p:sldId id="471" r:id="rId28"/>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28" Type="http://schemas.openxmlformats.org/officeDocument/2006/relationships/slide" Target="slides/slide21.xml"/><Relationship Id="rId203" Type="http://schemas.openxmlformats.org/officeDocument/2006/relationships/slide" Target="slides/slide1.xml"/><Relationship Id="rId204" Type="http://schemas.openxmlformats.org/officeDocument/2006/relationships/slide" Target="slides/slide2.xml"/><Relationship Id="rId205" Type="http://schemas.openxmlformats.org/officeDocument/2006/relationships/slide" Target="slides/slide3.xml"/><Relationship Id="rId206" Type="http://schemas.openxmlformats.org/officeDocument/2006/relationships/slide" Target="slides/slide4.xml"/><Relationship Id="rId207" Type="http://schemas.openxmlformats.org/officeDocument/2006/relationships/slide" Target="slides/slide5.xml"/><Relationship Id="rId208" Type="http://schemas.openxmlformats.org/officeDocument/2006/relationships/slide" Target="slides/slide6.xml"/><Relationship Id="rId209" Type="http://schemas.openxmlformats.org/officeDocument/2006/relationships/slide" Target="slides/slide7.xml"/><Relationship Id="rId210" Type="http://schemas.openxmlformats.org/officeDocument/2006/relationships/slide" Target="slides/slide8.xml"/><Relationship Id="rId211" Type="http://schemas.openxmlformats.org/officeDocument/2006/relationships/slide" Target="slides/slide9.xml"/><Relationship Id="rId212" Type="http://schemas.openxmlformats.org/officeDocument/2006/relationships/slide" Target="slides/slide10.xml"/><Relationship Id="rId213" Type="http://schemas.openxmlformats.org/officeDocument/2006/relationships/slide" Target="slides/slide11.xml"/><Relationship Id="rId214" Type="http://schemas.openxmlformats.org/officeDocument/2006/relationships/slide" Target="slides/slide12.xml"/><Relationship Id="rId215" Type="http://schemas.openxmlformats.org/officeDocument/2006/relationships/slide" Target="slides/slide13.xml"/><Relationship Id="rId216" Type="http://schemas.openxmlformats.org/officeDocument/2006/relationships/slide" Target="slides/slide14.xml"/><Relationship Id="rId217" Type="http://schemas.openxmlformats.org/officeDocument/2006/relationships/slide" Target="slides/slide15.xml"/><Relationship Id="rId218" Type="http://schemas.openxmlformats.org/officeDocument/2006/relationships/slide" Target="slides/slide16.xml"/><Relationship Id="rId219" Type="http://schemas.openxmlformats.org/officeDocument/2006/relationships/slide" Target="slides/slide17.xml"/><Relationship Id="rId220" Type="http://schemas.openxmlformats.org/officeDocument/2006/relationships/slide" Target="slides/slide18.xml"/><Relationship Id="rId221" Type="http://schemas.openxmlformats.org/officeDocument/2006/relationships/slide" Target="slides/slide19.xml"/><Relationship Id="rId222"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2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2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2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2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2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2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2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2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2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2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2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performans görevini sınıfta tamamlamak ve paylaşmak.</a:t>
            </a:r>
          </a:p>
          <a:p/>
          <a:p>
            <a:r>
              <a:t>NASIL: Performans görevi programın öğrenme kanıtlarındadır: bir afet seçmek, onunla mücadelede farklı ülkelerdeki uygulamaları incelemek, karşılaştırmak ve sınıfta sunmak. Bugün öğrenci topladığı bilgileri düzenler (c), karşılaştırarak çözümler (ç) ve sonuçlarını paylaşır (d); öz değerlendirme formuyla çıkarımlarını değerlendirir (COĞ.10.6.4 c).</a:t>
            </a:r>
          </a:p>
          <a:p/>
          <a:p>
            <a:r>
              <a:t>KAYNAK: Program (2026) COĞ.10.6.1 b-d, COĞ.10.6.4 c ve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1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1. adım 40. dakikada biter (birinci ders saati); sunumlar, öz değerlendirme ve 32. haftanın hazırlığı ikinci ders saatidir. Kitap çalışmaya 40+40 dk verir; bu planda süre sıkıştırılmıştır: 38 bireysel sunum sınıfa tek tek yapılmaz, grup içinde yapılır, her gruptan bir sunum tüm sınıfa.</a:t>
            </a:r>
          </a:p>
          <a:p/>
          <a:p>
            <a:r>
              <a:t>KAYNAK: Ders planı, 31. hafta akışı; kitap s. 193.</a:t>
            </a:r>
          </a:p>
        </p:txBody>
      </p:sp>
      <p:sp>
        <p:nvSpPr>
          <p:cNvPr id="4" name="Slide Number Placeholder 3"/>
          <p:cNvSpPr>
            <a:spLocks noGrp="1"/>
          </p:cNvSpPr>
          <p:nvPr>
            <p:ph type="sldNum" idx="5" sz="quarter"/>
          </p:nvPr>
        </p:nvSpPr>
        <p:spPr/>
      </p:sp>
    </p:spTree>
  </p:cSld>
  <p:clrMapOvr>
    <a:masterClrMapping/>
  </p:clrMapOvr>
</p:notes>
</file>

<file path=ppt/notesSlides/notesSlide1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29. haftada verilen 'Gelecek Derse Hazırlık'ın dört maddesini kontrol etmek.</a:t>
            </a:r>
          </a:p>
          <a:p/>
          <a:p>
            <a:r>
              <a:t>SÜRE: Aşama 4 dk (açılış ve hazırlık kontrolü birlikte).</a:t>
            </a:r>
          </a:p>
          <a:p/>
          <a:p>
            <a:r>
              <a:t>NASIL: Elleri kaldırtarak sayın. Hazırlığı eksik öğrenci kitabın bilgileriyle çalışır: deprem (Japonya s. 173, 183, 185 · Türkiye s. 174, 182, 186-187) ya da tsunami (Türkiye ve Japonya, s. 182-183). Afet türünü ve iki ülkeyi şimdi seçer.</a:t>
            </a:r>
          </a:p>
          <a:p/>
          <a:p>
            <a:r>
              <a:t>KAYNAK: Kitap s. 193 Gelecek Derse Hazırlık (1-4).</a:t>
            </a:r>
          </a:p>
        </p:txBody>
      </p:sp>
      <p:sp>
        <p:nvSpPr>
          <p:cNvPr id="4" name="Slide Number Placeholder 3"/>
          <p:cNvSpPr>
            <a:spLocks noGrp="1"/>
          </p:cNvSpPr>
          <p:nvPr>
            <p:ph type="sldNum" idx="5" sz="quarter"/>
          </p:nvPr>
        </p:nvSpPr>
        <p:spPr/>
      </p:sp>
    </p:spTree>
  </p:cSld>
  <p:clrMapOvr>
    <a:masterClrMapping/>
  </p:clrMapOvr>
</p:notes>
</file>

<file path=ppt/notesSlides/notesSlide1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Çalışmayı ve iki adımı tanıtmak.</a:t>
            </a:r>
          </a:p>
          <a:p/>
          <a:p>
            <a:r>
              <a:t>SÜRE: Aşama 5 dk (çalışma, puanlama anahtarı ve dönem notu birlikte).</a:t>
            </a:r>
          </a:p>
          <a:p/>
          <a:p>
            <a:r>
              <a:t>NASIL: İki adımı okuyun; sürelerin bu dersteki karşılığını söyleyin. Beceri satırı (öz düzenleme, öz yansıtma) öz değerlendirme formuyla izlenir. Karşılaştırma tablosu okulun A3 kâğıdına ya da okulun etkileşimli tahtasında açılan dijital dosyaya hazırlanır; telefon kullanılmaz, çıktı ve malzeme satın aldırılmaz.</a:t>
            </a:r>
          </a:p>
          <a:p/>
          <a:p>
            <a:r>
              <a:t>KAYNAK: Kitap s. 193 Performans Çalışması (beceri: Kendini Düzenleme (Öz Düzenleme), Kendine Uyarlama (Öz Yansıtma)).</a:t>
            </a:r>
          </a:p>
        </p:txBody>
      </p:sp>
      <p:sp>
        <p:nvSpPr>
          <p:cNvPr id="4" name="Slide Number Placeholder 3"/>
          <p:cNvSpPr>
            <a:spLocks noGrp="1"/>
          </p:cNvSpPr>
          <p:nvPr>
            <p:ph type="sldNum" idx="5" sz="quarter"/>
          </p:nvPr>
        </p:nvSpPr>
        <p:spPr/>
      </p:sp>
    </p:spTree>
  </p:cSld>
  <p:clrMapOvr>
    <a:masterClrMapping/>
  </p:clrMapOvr>
</p:notes>
</file>

<file path=ppt/notesSlides/notesSlide2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göstermek.</a:t>
            </a:r>
          </a:p>
          <a:p/>
          <a:p>
            <a:r>
              <a:t>NASIL: Beş ölçüt eşit ağırlıktadır. Düzey ifadeleri 'çok az', 'kısmen', (kabul edilebilir/yeterli), 'oldukça' diye ilerler — ör. ilişki kurmada Çok İyi: 'Belirlediği afet türü ile ülkelerdeki bu afete yönelik mücadele uygulamaları arasında oldukça iyi bir ilişki kurulmuştur.' Sunum yapma ölçütü grup içi sunumda gözlemle, diğer dördü teslim edilen karşılaştırma tablosundan puanlanır.</a:t>
            </a:r>
          </a:p>
          <a:p/>
          <a:p>
            <a:r>
              <a:t>KAYNAK: Kitap s. 193-194 (ölçüt ve puanlar sayfa görüntüsünden doğrulandı, 17.10.2026). Sayfadaki karekod anahtarın içerik formudur; EBA girişi ister, açılmadı: Analitik Dereceli Puanlama Anahtarı (İçerik Formu) (s. 193): https://ders.eba.gov.tr/ders//redirectContent.jsp?resourceId=f71b7e42048164a461f547d66ec70876&amp;resourceType=1&amp;resourceLocation=2</a:t>
            </a:r>
          </a:p>
          <a:p/>
          <a:p>
            <a:r>
              <a:t>NOT: Programda ölçüt 'bilgileri düzenlenme' diye yazılmıştır; kitap s. 193-194 'bilgileri düzenleme' der, kitap esas alındı.</a:t>
            </a:r>
          </a:p>
        </p:txBody>
      </p:sp>
      <p:sp>
        <p:nvSpPr>
          <p:cNvPr id="4" name="Slide Number Placeholder 3"/>
          <p:cNvSpPr>
            <a:spLocks noGrp="1"/>
          </p:cNvSpPr>
          <p:nvPr>
            <p:ph type="sldNum" idx="5" sz="quarter"/>
          </p:nvPr>
        </p:nvSpPr>
        <p:spPr/>
      </p:sp>
    </p:spTree>
  </p:cSld>
  <p:clrMapOvr>
    <a:masterClrMapping/>
  </p:clrMapOvr>
</p:notes>
</file>

<file path=ppt/notesSlides/notesSlide2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Değerlendirmenin dönem notundaki yerini söylemek (zümre kararı).</a:t>
            </a:r>
          </a:p>
          <a:p/>
          <a:p>
            <a:r>
              <a:t>NASIL: Zümre plan seti önerisi: 2. dönem P1 4. ünitededir (sunu); bu çalışma P2'nin 'beceri görevleri' payında kitabın puanlama anahtarıyla değerlendirilir. Zümre isterse P1 olarak da puanlanabilir; o durumda örnek ağırlıklar süreç 40 · ürün 50 · paylaşım 10'dur. Sonuçlar teslimi izleyen 10 iş günü içinde duyurulur (OKY md. 49/2).</a:t>
            </a:r>
          </a:p>
          <a:p/>
          <a:p>
            <a:r>
              <a:t>KAYNAK: Zümre kararındaki örnek ağırlıklar (10. sınıf P2: beceri görevleri %35 · okuryazarlık %20 · derse hazırlık %15 · devam ve katılım %20 · örnek davranış %10).</a:t>
            </a:r>
          </a:p>
        </p:txBody>
      </p:sp>
      <p:sp>
        <p:nvSpPr>
          <p:cNvPr id="4" name="Slide Number Placeholder 3"/>
          <p:cNvSpPr>
            <a:spLocks noGrp="1"/>
          </p:cNvSpPr>
          <p:nvPr>
            <p:ph type="sldNum" idx="5" sz="quarter"/>
          </p:nvPr>
        </p:nvSpPr>
        <p:spPr/>
      </p:sp>
    </p:spTree>
  </p:cSld>
  <p:clrMapOvr>
    <a:masterClrMapping/>
  </p:clrMapOvr>
</p:notes>
</file>

<file path=ppt/notesSlides/notesSlide2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Karşılaştırma tablosunun yapısını göstermek (puanlama anahtarının ölçütleriyle eşli).</a:t>
            </a:r>
          </a:p>
          <a:p/>
          <a:p>
            <a:r>
              <a:t>SÜRE: Aşama 8 dk (yapı, karşılaştırma ölçütleri ve kitabın bilgileriyle örnek birlikte).</a:t>
            </a:r>
          </a:p>
          <a:p/>
          <a:p>
            <a:r>
              <a:t>NASIL: Kitap 'karşılaştırma tablosu'nu tanımlamaz; burada gösterilen yapı genel kabul gören bilgidir ve puanlama ölçütleriyle eşlenmiştir: satırlar ve sütunlar → bilgileri düzenleme; benzerlik-fark satırı → ilişki kurma; sonuç kutusu → sonuç çıkarma. Kitabın 27. haftadaki Türkiye-Japonya tabloları (s. 181-183) aynı yapıdadır: solda ölçütler, sütunlarda ülkeler.</a:t>
            </a:r>
          </a:p>
          <a:p/>
          <a:p>
            <a:r>
              <a:t>KAYNAK: Kitap s. 181-183, 193-194; program COĞ.10.6.1 c-ç.</a:t>
            </a:r>
          </a:p>
        </p:txBody>
      </p:sp>
      <p:sp>
        <p:nvSpPr>
          <p:cNvPr id="4" name="Slide Number Placeholder 3"/>
          <p:cNvSpPr>
            <a:spLocks noGrp="1"/>
          </p:cNvSpPr>
          <p:nvPr>
            <p:ph type="sldNum" idx="5" sz="quarter"/>
          </p:nvPr>
        </p:nvSpPr>
        <p:spPr/>
      </p:sp>
    </p:spTree>
  </p:cSld>
  <p:clrMapOvr>
    <a:masterClrMapping/>
  </p:clrMapOvr>
</p:notes>
</file>

<file path=ppt/notesSlides/notesSlide2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Karşılaştırma ölçütlerini ünitenin kendi kavramlarından seçtirmek.</a:t>
            </a:r>
          </a:p>
          <a:p/>
          <a:p>
            <a:r>
              <a:t>NASIL: Öğrenci ünitede öğrendiği başlıkları ölçüt olarak kullanır: afet yönetiminin üç evresi (s. 174), afet öncesi risk ve zarar azaltma çalışmaları (s. 185-187), afete hazırlık ve afet bilinci (s. 190), dirençli şehrin özellikleri (s. 180). Üç-beş ölçüt yeterlidir.</a:t>
            </a:r>
          </a:p>
          <a:p/>
          <a:p>
            <a:r>
              <a:t>KAYNAK: Kitap s. 174, 180, 185-187, 190.</a:t>
            </a:r>
          </a:p>
        </p:txBody>
      </p:sp>
      <p:sp>
        <p:nvSpPr>
          <p:cNvPr id="4" name="Slide Number Placeholder 3"/>
          <p:cNvSpPr>
            <a:spLocks noGrp="1"/>
          </p:cNvSpPr>
          <p:nvPr>
            <p:ph type="sldNum" idx="5" sz="quarter"/>
          </p:nvPr>
        </p:nvSpPr>
        <p:spPr/>
      </p:sp>
    </p:spTree>
  </p:cSld>
  <p:clrMapOvr>
    <a:masterClrMapping/>
  </p:clrMapOvr>
</p:notes>
</file>

<file path=ppt/notesSlides/notesSlide2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Karşılaştırma tablosunun iskeletini kitabın bilgileriyle modellemek; öğrenci kendi afet türünü ve ülkelerini kullanır.</a:t>
            </a:r>
          </a:p>
          <a:p/>
          <a:p>
            <a:r>
              <a:t>NASIL: Her satırı iki ülke için yan yana okutun: 'Bu satırda benzerlik mi var, fark mı?' Türkiye sütunu kitapta Türkiye için verilen örneklerle sınırlıdır; kitapta karşılığı olmayan bilgi tabloya yazılmaz ('kitapta yok'). Kitap Türkiye için depreme özgü bir erken uyarı sistemi anlatmaz; Kandilli'nin görevi tsunami uyarısıdır.</a:t>
            </a:r>
          </a:p>
          <a:p/>
          <a:p>
            <a:r>
              <a:t>BEKLENEN CEVAP: Bu tablo bir başlangıç örneğidir; öğrencinin tablosu kendi topladığı bilgilerle ve kaynaklarıyla kurulur.</a:t>
            </a:r>
          </a:p>
          <a:p/>
          <a:p>
            <a:r>
              <a:t>KAYNAK: Kitap s. 173 (Töhoku önlemleri), s. 174 (Erzincan 1939), s. 182 (Türkiye tsunami çalışmaları), s. 183 (Japonya çalışmaları), s. 185 (J-Alert), s. 186-187 (Türkiye'de deprem zararlarını azaltma).</a:t>
            </a:r>
          </a:p>
        </p:txBody>
      </p:sp>
      <p:sp>
        <p:nvSpPr>
          <p:cNvPr id="4" name="Slide Number Placeholder 3"/>
          <p:cNvSpPr>
            <a:spLocks noGrp="1"/>
          </p:cNvSpPr>
          <p:nvPr>
            <p:ph type="sldNum" idx="5" sz="quarter"/>
          </p:nvPr>
        </p:nvSpPr>
        <p:spPr/>
      </p:sp>
    </p:spTree>
  </p:cSld>
  <p:clrMapOvr>
    <a:masterClrMapping/>
  </p:clrMapOvr>
</p:notes>
</file>

<file path=ppt/notesSlides/notesSlide2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Puanlama anahtarının 'ilişki kurma' ve 'sonuç çıkarma' ölçütlerini örnek üzerinde göstermek (program: ülkelerin deneyimleri ve gelişmişlik seviyeleri ile uygulamaları arasındaki ilişki).</a:t>
            </a:r>
          </a:p>
          <a:p/>
          <a:p>
            <a:r>
              <a:t>NASIL: Benzerlik ve farkı tablodan okutun; sonucu 'olabilir' diliyle kurdurun. Kitap Japonya'yı deprem ve tsunaminin fazla yaşandığı Büyük Okyanus kıyısında anlatır (s. 185): bu, uygulamaların çeşitlenmesiyle ilişkilendirilebilir. Gelişmişlik düzeyi karşılaştırması kitapta bu iki ülke için verilmez; öğrenci kaynağını göstermeden yargı kurmaz.</a:t>
            </a:r>
          </a:p>
          <a:p/>
          <a:p>
            <a:r>
              <a:t>BEKLENEN CEVAP: Benzerlik: iki ülke de zemini sağlam alanlarda yerleşmeyi ve depreme dayanıklı yapıyı öne çıkarır. Fark: Japonya örneğinde erken uyarı ve farkındalık uygulamaları çeşitlidir; kitabın Türkiye örnekleri daha çok zemin, taşıma ve kentsel dönüşümdür. Sonuç: ülkenin afet deneyimi ve konumu uygulamalarını biçimlendiriyor olabilir.</a:t>
            </a:r>
          </a:p>
          <a:p/>
          <a:p>
            <a:r>
              <a:t>KAYNAK: Kitap s. 173, 179 (öz değerlendirme 6. ölçüt: ülkelerin deneyimleri ve gelişmişlik seviyeleri), s. 185-186; program COĞ.10.6.1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2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Topladığı bilgileri düzenlemeden önce planı netleştirmek (COĞ.10.6.1 b-c).</a:t>
            </a:r>
          </a:p>
          <a:p/>
          <a:p>
            <a:r>
              <a:t>SÜRE: 1. adım 23 dk; ilk 3 dk plan.</a:t>
            </a:r>
          </a:p>
          <a:p/>
          <a:p>
            <a:r>
              <a:t>NASIL: Plan çalışma kâğıdının 15. maddesiyle aynıdır (çalışma kâğıdı). Öğrenci önce planı yazar, sonra tabloyu kurar. Bilgi getirmeyen öğrenci kitabın bilgileriyle çalışır (deprem: Japonya-Türkiye ya da tsunami: Türkiye-Japonya, s. 182-183); her bilginin sayfasını yazar.</a:t>
            </a:r>
          </a:p>
          <a:p/>
          <a:p>
            <a:r>
              <a:t>KAYNAK: Kitap s. 193; program COĞ.10.6.1 b-c.</a:t>
            </a:r>
          </a:p>
        </p:txBody>
      </p:sp>
      <p:sp>
        <p:nvSpPr>
          <p:cNvPr id="4" name="Slide Number Placeholder 3"/>
          <p:cNvSpPr>
            <a:spLocks noGrp="1"/>
          </p:cNvSpPr>
          <p:nvPr>
            <p:ph type="sldNum" idx="5" sz="quarter"/>
          </p:nvPr>
        </p:nvSpPr>
        <p:spPr/>
      </p:sp>
    </p:spTree>
  </p:cSld>
  <p:clrMapOvr>
    <a:masterClrMapping/>
  </p:clrMapOvr>
</p:notes>
</file>

<file path=ppt/notesSlides/notesSlide2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Ürünün biçimini ve kurallarını netleştirmek.</a:t>
            </a:r>
          </a:p>
          <a:p/>
          <a:p>
            <a:r>
              <a:t>NASIL: Kâğıt tablo okulun A3 kâğıdıyla, okulda bulunan kalemle hazırlanır. Dijital tablo yalnız okulun etkileşimli tahtasında açılır; öğrencinin telefonu kullanılmaz. Çıktı aldırılmaz, malzeme satın aldırılmaz; veliye mali yük getirilmez. Afetten etkilenmiş öğrenci olabileceği için örneklerde can kaybı ayrıntısına girilmez; yaşanmış afet örneği gönüllülükle paylaşılır.</a:t>
            </a:r>
          </a:p>
          <a:p/>
          <a:p>
            <a:r>
              <a:t>KAYNAK: Kitap s. 193; zümre kararı (veliye mali yük yok); Genelge 2026/70 bent 37 (telefon).</a:t>
            </a:r>
          </a:p>
        </p:txBody>
      </p:sp>
      <p:sp>
        <p:nvSpPr>
          <p:cNvPr id="4" name="Slide Number Placeholder 3"/>
          <p:cNvSpPr>
            <a:spLocks noGrp="1"/>
          </p:cNvSpPr>
          <p:nvPr>
            <p:ph type="sldNum" idx="5" sz="quarter"/>
          </p:nvPr>
        </p:nvSpPr>
        <p:spPr/>
      </p:sp>
    </p:spTree>
  </p:cSld>
  <p:clrMapOvr>
    <a:masterClrMapping/>
  </p:clrMapOvr>
</p:notes>
</file>

<file path=ppt/notesSlides/notesSlide2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adım: karşılaştırma tablosu (bireysel).</a:t>
            </a:r>
          </a:p>
          <a:p/>
          <a:p>
            <a:r>
              <a:t>SÜRE: 20 dk; 40. dakikada biter.</a:t>
            </a:r>
          </a:p>
          <a:p/>
          <a:p>
            <a:r>
              <a:t>NASIL: Dolaşırken her öğrenciye bir kez sorun: 'Hangi satırda benzerlik, hangisinde fark var? Bu bilginin kaynağı ne?' Ülke uygulaması kitapta ya da öğrencinin kaynağında yoksa tabloya yazdırmayın; 'araştırılacak' diye işaretletin.</a:t>
            </a:r>
          </a:p>
          <a:p/>
          <a:p>
            <a:r>
              <a:t>KAYNAK: Kitap s. 193 1. adım; ders planı, 31. hafta aşama 4.</a:t>
            </a:r>
          </a:p>
        </p:txBody>
      </p:sp>
      <p:sp>
        <p:nvSpPr>
          <p:cNvPr id="4" name="Slide Number Placeholder 3"/>
          <p:cNvSpPr>
            <a:spLocks noGrp="1"/>
          </p:cNvSpPr>
          <p:nvPr>
            <p:ph type="sldNum" idx="5" sz="quarter"/>
          </p:nvPr>
        </p:nvSpPr>
        <p:spPr/>
      </p:sp>
    </p:spTree>
  </p:cSld>
  <p:clrMapOvr>
    <a:masterClrMapping/>
  </p:clrMapOvr>
</p:notes>
</file>

<file path=ppt/notesSlides/notesSlide2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 (esnek).</a:t>
            </a:r>
          </a:p>
          <a:p/>
          <a:p>
            <a:r>
              <a:t>NASIL: Sıralar adalara çevrilir, malzeme sorumluları grup setlerini alır. Roller her hafta döner; 4 kişilik grupta kontrolcünün işini yazıcı üstlenir. Grup içinde sunum sırasını zaman sorumlusu belirler; farklı afet türleri seçenler aynı gruba dağıtılır.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2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her öğrencinin karşılaştırma tablosunu grubuna sunması (COĞ.10.6.1 d).</a:t>
            </a:r>
          </a:p>
          <a:p/>
          <a:p>
            <a:r>
              <a:t>SÜRE: Kişi başı yaklaşık 2 dk (5 kişilik grupta 10-12 dk) + 3 dk soru.</a:t>
            </a:r>
          </a:p>
          <a:p/>
          <a:p>
            <a:r>
              <a:t>NASIL: Grupları dolaşarak 'sunum yapma' ölçütünü (s. 194) gözlemle puanlayın; her gruba en az iki kez uğrayın. Dinleyenler her sunumdan bir benzerlik ya da fark not eder.</a:t>
            </a:r>
          </a:p>
          <a:p/>
          <a:p>
            <a:r>
              <a:t>KAYNAK: Kitap s. 193 2. adım, s. 194 sunum yapma ölçütü.</a:t>
            </a:r>
          </a:p>
        </p:txBody>
      </p:sp>
      <p:sp>
        <p:nvSpPr>
          <p:cNvPr id="4" name="Slide Number Placeholder 3"/>
          <p:cNvSpPr>
            <a:spLocks noGrp="1"/>
          </p:cNvSpPr>
          <p:nvPr>
            <p:ph type="sldNum" idx="5" sz="quarter"/>
          </p:nvPr>
        </p:nvSpPr>
        <p:spPr/>
      </p:sp>
    </p:spTree>
  </p:cSld>
  <p:clrMapOvr>
    <a:masterClrMapping/>
  </p:clrMapOvr>
</p:notes>
</file>

<file path=ppt/notesSlides/notesSlide2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Seçilen tabloları sınıfla paylaşmak ve ortak sonucu tahtada toplamak (COĞ.10.6.1 d).</a:t>
            </a:r>
          </a:p>
          <a:p/>
          <a:p>
            <a:r>
              <a:t>SÜRE: 8 sözcü × yaklaşık 1 dk + 3 dk ortak sonuç.</a:t>
            </a:r>
          </a:p>
          <a:p/>
          <a:p>
            <a:r>
              <a:t>NASIL: Her sunumdan sonra afet türünü, ülkeleri, ortak uygulamayı ve farkı tahtadaki tabloya yazın. Sonunda sorun: 'Hangi uygulama birçok ülkede ortak? Türkiye için hangisi örnek alınabilir?' Kaynağı belirsiz bilgiyi işaretleyin.</a:t>
            </a:r>
          </a:p>
          <a:p/>
          <a:p>
            <a:r>
              <a:t>KAYNAK: Program COĞ.10.6.1 d; kitap s. 193.</a:t>
            </a:r>
          </a:p>
        </p:txBody>
      </p:sp>
      <p:sp>
        <p:nvSpPr>
          <p:cNvPr id="4" name="Slide Number Placeholder 3"/>
          <p:cNvSpPr>
            <a:spLocks noGrp="1"/>
          </p:cNvSpPr>
          <p:nvPr>
            <p:ph type="sldNum" idx="5" sz="quarter"/>
          </p:nvPr>
        </p:nvSpPr>
        <p:spPr/>
      </p:sp>
    </p:spTree>
  </p:cSld>
  <p:clrMapOvr>
    <a:masterClrMapping/>
  </p:clrMapOvr>
</p:notes>
</file>

<file path=ppt/notesSlides/notesSlide2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SDB1.2-1.3: öz düzenleme ve öz yansıtma (kitap s. 193 beceri satırı).</a:t>
            </a:r>
          </a:p>
          <a:p/>
          <a:p>
            <a:r>
              <a:t>NASIL: 'Çalışmamı yeniden yapacak olsaydım…' satırını mutlaka yazdırın; form karşılaştırma tablosuyla birlikte teslim edilir ve kanıt dosyasına girer. 'Hayır' ve 'Kısmen' işaretlenen konular tekrar edilir (s. 195 değerlendirme notu).</a:t>
            </a:r>
          </a:p>
          <a:p/>
          <a:p>
            <a:r>
              <a:t>KAYNAK: Kitap s. 195.</a:t>
            </a:r>
          </a:p>
        </p:txBody>
      </p:sp>
      <p:sp>
        <p:nvSpPr>
          <p:cNvPr id="4" name="Slide Number Placeholder 3"/>
          <p:cNvSpPr>
            <a:spLocks noGrp="1"/>
          </p:cNvSpPr>
          <p:nvPr>
            <p:ph type="sldNum" idx="5" sz="quarter"/>
          </p:nvPr>
        </p:nvSpPr>
        <p:spPr/>
      </p:sp>
    </p:spTree>
  </p:cSld>
  <p:clrMapOvr>
    <a:masterClrMapping/>
  </p:clrMapOvr>
</p:notes>
</file>

<file path=ppt/notesSlides/notesSlide2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'Afetlere Karşı Duyarlıyım' etkinliğinin 2. adımının 7. maddesini (seminer sunusu) hatırlatmak ve Kurban Bayramı haftasının düzenini duyurmak.</a:t>
            </a:r>
          </a:p>
          <a:p/>
          <a:p>
            <a:r>
              <a:t>SÜRE: 5 dk (esnek).</a:t>
            </a:r>
          </a:p>
          <a:p/>
          <a:p>
            <a:r>
              <a:t>NASIL: 32. hafta Kurban Bayramı nedeniyle kısadır: 17-19 Mayıs tatildir, yalnız 20-21 Mayıs (perşembe-cuma) ders yapılır. Dersi pazartesi, salı ya da çarşamba olan şubede 32. haftada ders yoktur: bu şubelerde topluluklar seminer sunusunun planını bugün 1 dakikada söyler, sunu evde tamamlanıp ilk derste kısaca paylaşılır; öğrenme günlüğü (s. 192) ve ünite sonu soruları ev çalışmasıdır. Seminer okul arkadaşlarına ya da velilere açılacaksa okul yönetiminin onayıyla ve varsa okulun afet konulu öğrenci kulübünün danışmanıyla iş birliğiyle, ders dışında yapılır; sınıftaki öğrenci topluluğu resmî bir kulüp değildir.</a:t>
            </a:r>
          </a:p>
          <a:p/>
          <a:p>
            <a:r>
              <a:t>KAYNAK: Kitap s. 191 (adım 2/7). Seminer sunusu için karekodlu materyal (EBA girişi ister, öğretmen kendi hesabıyla açar): Afet Farkındalık Eğitimi (s. 191): https://ders.eba.gov.tr/ders//redirectContent.jsp?resourceId=ae3ad0945206110b28045ed171e08359&amp;resourceType=1&amp;resourceLocation=2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2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 ve öz yansıtma.</a:t>
            </a:r>
          </a:p>
          <a:p/>
          <a:p>
            <a:r>
              <a:t>SÜRE: 3 dk.</a:t>
            </a:r>
          </a:p>
          <a:p/>
          <a:p>
            <a:r>
              <a:t>BEKLENEN CEVAP: 1) Bir afet türü ve en az iki ülke (ör. deprem: Japonya ve Türkiye). 2) Ör. ortak: zemini sağlam alanlarda yerleşme ve depreme dayanıklı yapı; fark: Japonya örneğinde erken uyarı ve farkındalık uygulamaları daha çeşitli (s. 173, 183, 185-186). 3) Öz değerlendirme formundaki cevabı.</a:t>
            </a:r>
          </a:p>
          <a:p/>
          <a:p>
            <a:r>
              <a:t>KAYNAK: Kitap s. 173, 183, 185-186, 193-195; program COĞ.10.6.1 c-d.</a:t>
            </a:r>
          </a:p>
        </p:txBody>
      </p:sp>
      <p:sp>
        <p:nvSpPr>
          <p:cNvPr id="4" name="Slide Number Placeholder 3"/>
          <p:cNvSpPr>
            <a:spLocks noGrp="1"/>
          </p:cNvSpPr>
          <p:nvPr>
            <p:ph type="sldNum" idx="5" sz="quarter"/>
          </p:nvPr>
        </p:nvSpPr>
        <p:spPr/>
      </p:sp>
    </p:spTree>
  </p:cSld>
  <p:clrMapOvr>
    <a:masterClrMapping/>
  </p:clrMapOvr>
</p:notes>
</file>

<file path=ppt/notesSlides/notesSlide2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bayram haftasının hazırlığı.</a:t>
            </a:r>
          </a:p>
          <a:p/>
          <a:p>
            <a:r>
              <a:t>NASIL: Performans sonuçları teslimi izleyen 10 iş günü içinde duyurulur (OKY md. 49/2). Aile planı için adres, telefon, sağlık bilgisi gibi kişisel bilgiler sınıfta toplanmaz, öğretmene teslim edilmez.</a:t>
            </a:r>
          </a:p>
          <a:p/>
          <a:p>
            <a:r>
              <a:t>KAYNAK: Ders planı, 31. hafta; kitap s. 191-199.</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A43E2A"/>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31.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31</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Sunum Hazırlama</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10-14 Mayıs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Afetlerle mücadelede iyi uygulama örneklerini sorgulayabilme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272150" indent="-272150">
              <a:spcBef>
                <a:spcPts val="0"/>
              </a:spcBef>
              <a:spcAft>
                <a:spcPts val="400"/>
              </a:spcAft>
            </a:pPr>
            <a:r>
              <a:rPr lang="tr-TR" sz="1600" b="1" i="0">
                <a:solidFill>
                  <a:srgbClr val="FCC021"/>
                </a:solidFill>
                <a:latin typeface="Calibri"/>
              </a:rPr>
              <a:t>b)  </a:t>
            </a:r>
            <a:r>
              <a:rPr lang="tr-TR" sz="1600" b="0" i="0">
                <a:solidFill>
                  <a:srgbClr val="FFFFFF"/>
                </a:solidFill>
                <a:latin typeface="Calibri"/>
              </a:rPr>
              <a:t>Afetlerle mücadelede iyi uygulama örnekleri ile ilgili bilgi toplar.</a:t>
            </a:r>
          </a:p>
          <a:p>
            <a:pPr algn="l" marL="247427" indent="-247427">
              <a:spcBef>
                <a:spcPts val="0"/>
              </a:spcBef>
              <a:spcAft>
                <a:spcPts val="400"/>
              </a:spcAft>
            </a:pPr>
            <a:r>
              <a:rPr lang="tr-TR" sz="1600" b="1" i="0">
                <a:solidFill>
                  <a:srgbClr val="FCC021"/>
                </a:solidFill>
                <a:latin typeface="Calibri"/>
              </a:rPr>
              <a:t>c)  </a:t>
            </a:r>
            <a:r>
              <a:rPr lang="tr-TR" sz="1600" b="0" i="0">
                <a:solidFill>
                  <a:srgbClr val="FFFFFF"/>
                </a:solidFill>
                <a:latin typeface="Calibri"/>
              </a:rPr>
              <a:t>Afetlerle mücadelede iyi uygulama örnekleri hakkında elde ettiği bilgileri düzenler.</a:t>
            </a:r>
          </a:p>
          <a:p>
            <a:pPr algn="l" marL="247427" indent="-247427">
              <a:spcBef>
                <a:spcPts val="0"/>
              </a:spcBef>
              <a:spcAft>
                <a:spcPts val="400"/>
              </a:spcAft>
            </a:pPr>
            <a:r>
              <a:rPr lang="tr-TR" sz="1600" b="1" i="0">
                <a:solidFill>
                  <a:srgbClr val="FCC021"/>
                </a:solidFill>
                <a:latin typeface="Calibri"/>
              </a:rPr>
              <a:t>ç)  </a:t>
            </a:r>
            <a:r>
              <a:rPr lang="tr-TR" sz="1600" b="0" i="0">
                <a:solidFill>
                  <a:srgbClr val="FFFFFF"/>
                </a:solidFill>
                <a:latin typeface="Calibri"/>
              </a:rPr>
              <a:t>Afetlerle mücadelede iyi uygulama örnekleri hakkında düzenlediği bilgileri çözümler.</a:t>
            </a:r>
          </a:p>
          <a:p>
            <a:pPr algn="l" marL="272150" indent="-272150">
              <a:spcBef>
                <a:spcPts val="0"/>
              </a:spcBef>
              <a:spcAft>
                <a:spcPts val="400"/>
              </a:spcAft>
            </a:pPr>
            <a:r>
              <a:rPr lang="tr-TR" sz="1600" b="1" i="0">
                <a:solidFill>
                  <a:srgbClr val="FCC021"/>
                </a:solidFill>
                <a:latin typeface="Calibri"/>
              </a:rPr>
              <a:t>d)  </a:t>
            </a:r>
            <a:r>
              <a:rPr lang="tr-TR" sz="1600" b="0" i="0">
                <a:solidFill>
                  <a:srgbClr val="FFFFFF"/>
                </a:solidFill>
                <a:latin typeface="Calibri"/>
              </a:rPr>
              <a:t>Afetle mücadelede iyi uygulama örneklerine ilişkin çözümlediği bilgilerden çıkardığı sonuçları paylaşır.</a:t>
            </a:r>
          </a:p>
          <a:p>
            <a:pPr algn="l" marL="247427" indent="-247427">
              <a:spcBef>
                <a:spcPts val="0"/>
              </a:spcBef>
              <a:spcAft>
                <a:spcPts val="0"/>
              </a:spcAft>
            </a:pPr>
            <a:r>
              <a:rPr lang="tr-TR" sz="1600" b="1" i="0">
                <a:solidFill>
                  <a:srgbClr val="FCC021"/>
                </a:solidFill>
                <a:latin typeface="Calibri"/>
              </a:rPr>
              <a:t>c)  </a:t>
            </a:r>
            <a:r>
              <a:rPr lang="tr-TR" sz="1600" b="0" i="0">
                <a:solidFill>
                  <a:srgbClr val="FFFFFF"/>
                </a:solidFill>
                <a:latin typeface="Calibri"/>
              </a:rPr>
              <a:t>COĞ.10.6.4 — Afetlerden korunma amacı ile afet bilinci oluşturmanın faydalarına ilişkin çıkarımlarını değerlendirir.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196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31. HAFTA</a:t>
            </a:r>
          </a:p>
        </p:txBody>
      </p:sp>
      <p:cxnSp>
        <p:nvCxnSpPr>
          <p:cNvPr id="6" name="Connector 5"/>
          <p:cNvCxnSpPr/>
          <p:nvPr/>
        </p:nvCxnSpPr>
        <p:spPr>
          <a:xfrm>
            <a:off x="1351254" y="2212848"/>
            <a:ext cx="9489185" cy="0"/>
          </a:xfrm>
          <a:prstGeom prst="line">
            <a:avLst/>
          </a:prstGeom>
          <a:ln w="50800">
            <a:solidFill>
              <a:srgbClr val="D9D9D9"/>
            </a:solidFill>
          </a:ln>
        </p:spPr>
      </p:cxnSp>
      <p:sp>
        <p:nvSpPr>
          <p:cNvPr id="7" name="Oval 6"/>
          <p:cNvSpPr/>
          <p:nvPr/>
        </p:nvSpPr>
        <p:spPr>
          <a:xfrm>
            <a:off x="967206"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Hazırlık ve ölçütler</a:t>
            </a:r>
          </a:p>
        </p:txBody>
      </p:sp>
      <p:sp>
        <p:nvSpPr>
          <p:cNvPr id="9" name="TextBox 8"/>
          <p:cNvSpPr txBox="1"/>
          <p:nvPr/>
        </p:nvSpPr>
        <p:spPr>
          <a:xfrm>
            <a:off x="502920"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193-194</a:t>
            </a:r>
          </a:p>
        </p:txBody>
      </p:sp>
      <p:sp>
        <p:nvSpPr>
          <p:cNvPr id="10" name="Oval 9"/>
          <p:cNvSpPr/>
          <p:nvPr/>
        </p:nvSpPr>
        <p:spPr>
          <a:xfrm>
            <a:off x="2865043"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400757"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Karşılaştırma tablosu nasıl kurulur?</a:t>
            </a:r>
          </a:p>
        </p:txBody>
      </p:sp>
      <p:sp>
        <p:nvSpPr>
          <p:cNvPr id="12" name="TextBox 11"/>
          <p:cNvSpPr txBox="1"/>
          <p:nvPr/>
        </p:nvSpPr>
        <p:spPr>
          <a:xfrm>
            <a:off x="2400757"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ölçütler · kitaptan örnek</a:t>
            </a:r>
          </a:p>
        </p:txBody>
      </p:sp>
      <p:sp>
        <p:nvSpPr>
          <p:cNvPr id="13" name="Oval 12"/>
          <p:cNvSpPr/>
          <p:nvPr/>
        </p:nvSpPr>
        <p:spPr>
          <a:xfrm>
            <a:off x="4762880"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4298594"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Tablonu tamamla</a:t>
            </a:r>
          </a:p>
        </p:txBody>
      </p:sp>
      <p:sp>
        <p:nvSpPr>
          <p:cNvPr id="15" name="TextBox 14"/>
          <p:cNvSpPr txBox="1"/>
          <p:nvPr/>
        </p:nvSpPr>
        <p:spPr>
          <a:xfrm>
            <a:off x="4298594"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1. adım</a:t>
            </a:r>
          </a:p>
        </p:txBody>
      </p:sp>
      <p:sp>
        <p:nvSpPr>
          <p:cNvPr id="16" name="Oval 15"/>
          <p:cNvSpPr/>
          <p:nvPr/>
        </p:nvSpPr>
        <p:spPr>
          <a:xfrm>
            <a:off x="6660717"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6196431"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Sun</a:t>
            </a:r>
          </a:p>
        </p:txBody>
      </p:sp>
      <p:sp>
        <p:nvSpPr>
          <p:cNvPr id="18" name="TextBox 17"/>
          <p:cNvSpPr txBox="1"/>
          <p:nvPr/>
        </p:nvSpPr>
        <p:spPr>
          <a:xfrm>
            <a:off x="6196431"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Grupta · sınıfta</a:t>
            </a:r>
          </a:p>
        </p:txBody>
      </p:sp>
      <p:sp>
        <p:nvSpPr>
          <p:cNvPr id="19" name="Oval 18"/>
          <p:cNvSpPr/>
          <p:nvPr/>
        </p:nvSpPr>
        <p:spPr>
          <a:xfrm>
            <a:off x="8558554"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8094268"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1850" b="1" i="0">
                <a:solidFill>
                  <a:srgbClr val="262626"/>
                </a:solidFill>
                <a:latin typeface="Calibri"/>
              </a:rPr>
              <a:t>Öz değerlendirme</a:t>
            </a:r>
          </a:p>
        </p:txBody>
      </p:sp>
      <p:sp>
        <p:nvSpPr>
          <p:cNvPr id="21" name="TextBox 20"/>
          <p:cNvSpPr txBox="1"/>
          <p:nvPr/>
        </p:nvSpPr>
        <p:spPr>
          <a:xfrm>
            <a:off x="8094268"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195</a:t>
            </a:r>
          </a:p>
        </p:txBody>
      </p:sp>
      <p:sp>
        <p:nvSpPr>
          <p:cNvPr id="22" name="Oval 21"/>
          <p:cNvSpPr/>
          <p:nvPr/>
        </p:nvSpPr>
        <p:spPr>
          <a:xfrm>
            <a:off x="10456391"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6</a:t>
            </a:r>
          </a:p>
        </p:txBody>
      </p:sp>
      <p:sp>
        <p:nvSpPr>
          <p:cNvPr id="23" name="Rounded Rectangle 22"/>
          <p:cNvSpPr/>
          <p:nvPr/>
        </p:nvSpPr>
        <p:spPr>
          <a:xfrm>
            <a:off x="9992105"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Seminer ve bayram haftası</a:t>
            </a:r>
          </a:p>
        </p:txBody>
      </p:sp>
      <p:sp>
        <p:nvSpPr>
          <p:cNvPr id="24" name="TextBox 23"/>
          <p:cNvSpPr txBox="1"/>
          <p:nvPr/>
        </p:nvSpPr>
        <p:spPr>
          <a:xfrm>
            <a:off x="9992105"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32. hafta</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197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Hazırlığım tamam mı?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HAZIRLIK</a:t>
            </a:r>
          </a:p>
        </p:txBody>
      </p:sp>
      <p:graphicFrame>
        <p:nvGraphicFramePr>
          <p:cNvPr id="6" name="Table 5"/>
          <p:cNvGraphicFramePr>
            <a:graphicFrameLocks noGrp="1"/>
          </p:cNvGraphicFramePr>
          <p:nvPr/>
        </p:nvGraphicFramePr>
        <p:xfrm>
          <a:off x="502920" y="1261872"/>
          <a:ext cx="11183112" cy="3794760"/>
        </p:xfrm>
        <a:graphic>
          <a:graphicData uri="http://schemas.openxmlformats.org/drawingml/2006/table">
            <a:tbl>
              <a:tblPr firstRow="1" bandRow="1">
                <a:tableStyleId>{5C22544A-7EE6-4342-B048-85BDC9FD1C3A}</a:tableStyleId>
              </a:tblPr>
              <a:tblGrid>
                <a:gridCol w="640080"/>
                <a:gridCol w="9262872"/>
                <a:gridCol w="1280160"/>
              </a:tblGrid>
              <a:tr h="502920">
                <a:tc>
                  <a:txBody>
                    <a:bodyPr wrap="square"/>
                    <a:lstStyle/>
                    <a:p>
                      <a:pPr algn="ctr">
                        <a:spcBef>
                          <a:spcPts val="0"/>
                        </a:spcBef>
                        <a:spcAft>
                          <a:spcPts val="0"/>
                        </a:spcAft>
                      </a:pPr>
                      <a:r>
                        <a:rPr lang="tr-TR" sz="1700" b="1" i="0">
                          <a:solidFill>
                            <a:srgbClr val="FFFFFF"/>
                          </a:solidFill>
                          <a:latin typeface="Calibri"/>
                        </a:rPr>
                        <a:t>No</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Hazırlık</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Tamam</a:t>
                      </a:r>
                    </a:p>
                  </a:txBody>
                  <a:tcPr marL="54864" marR="54864" marT="18288" marB="18288" anchor="ctr">
                    <a:solidFill>
                      <a:srgbClr val="A43E2A"/>
                    </a:solidFill>
                  </a:tcPr>
                </a:tc>
              </a:tr>
              <a:tr h="822960">
                <a:tc>
                  <a:txBody>
                    <a:bodyPr wrap="square"/>
                    <a:lstStyle/>
                    <a:p>
                      <a:pPr algn="ctr">
                        <a:spcBef>
                          <a:spcPts val="0"/>
                        </a:spcBef>
                        <a:spcAft>
                          <a:spcPts val="0"/>
                        </a:spcAft>
                      </a:pPr>
                      <a:r>
                        <a:rPr lang="tr-TR" sz="20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Çalışmanızı bireysel olarak planlayınız.</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r>
              <a:tr h="822960">
                <a:tc>
                  <a:txBody>
                    <a:bodyPr wrap="square"/>
                    <a:lstStyle/>
                    <a:p>
                      <a:pPr algn="ctr">
                        <a:spcBef>
                          <a:spcPts val="0"/>
                        </a:spcBef>
                        <a:spcAft>
                          <a:spcPts val="0"/>
                        </a:spcAft>
                      </a:pPr>
                      <a:r>
                        <a:rPr lang="tr-TR" sz="20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Çalışma yapmak istediğiniz afet türünü seçiniz.</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ECF5"/>
                    </a:solidFill>
                  </a:tcPr>
                </a:tc>
              </a:tr>
              <a:tr h="822960">
                <a:tc>
                  <a:txBody>
                    <a:bodyPr wrap="square"/>
                    <a:lstStyle/>
                    <a:p>
                      <a:pPr algn="ctr">
                        <a:spcBef>
                          <a:spcPts val="0"/>
                        </a:spcBef>
                        <a:spcAft>
                          <a:spcPts val="0"/>
                        </a:spcAft>
                      </a:pPr>
                      <a:r>
                        <a:rPr lang="tr-TR" sz="20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Belirlediğiniz afetle ilgili mücadele uygulaması geliştiren en az iki ülke seçiniz.</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r>
              <a:tr h="822960">
                <a:tc>
                  <a:txBody>
                    <a:bodyPr wrap="square"/>
                    <a:lstStyle/>
                    <a:p>
                      <a:pPr algn="ctr">
                        <a:spcBef>
                          <a:spcPts val="0"/>
                        </a:spcBef>
                        <a:spcAft>
                          <a:spcPts val="0"/>
                        </a:spcAft>
                      </a:pPr>
                      <a:r>
                        <a:rPr lang="tr-TR" sz="20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Seçtiğiniz ülkelerin bu afete yönelik yürüttüğü mücadele uygulamalarını inceleyiniz. Bu süreçte genel ağ, kütüphane vb. kaynaklardan yararlanabilirsiniz.</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ECF5"/>
                    </a:solidFill>
                  </a:tcPr>
                </a:tc>
              </a:tr>
            </a:tbl>
          </a:graphicData>
        </a:graphic>
      </p:graphicFrame>
      <p:sp>
        <p:nvSpPr>
          <p:cNvPr id="7" name="Rounded Rectangle 6"/>
          <p:cNvSpPr/>
          <p:nvPr/>
        </p:nvSpPr>
        <p:spPr>
          <a:xfrm>
            <a:off x="502920" y="5376672"/>
            <a:ext cx="11185855" cy="82296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1900" b="0" i="0">
                <a:solidFill>
                  <a:srgbClr val="262626"/>
                </a:solidFill>
                <a:latin typeface="Calibri"/>
              </a:rPr>
              <a:t>Kaynağını yaz: kitap, okul kütüphanesi, EBA ya da kurumların resmî sayfaları. Bilmediğin bilgiyi uydurma; boş bırak ve “araştırılacak” diye not et.</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198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çalışması: Sunum Hazırlama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40+40</a:t>
            </a:r>
          </a:p>
        </p:txBody>
      </p:sp>
      <p:sp>
        <p:nvSpPr>
          <p:cNvPr id="6" name="Rounded Rectangle 5"/>
          <p:cNvSpPr/>
          <p:nvPr/>
        </p:nvSpPr>
        <p:spPr>
          <a:xfrm>
            <a:off x="502920" y="1243584"/>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1188720"/>
          </a:xfrm>
          <a:prstGeom prst="rect">
            <a:avLst/>
          </a:prstGeom>
          <a:solidFill>
            <a:srgbClr val="A43E2A"/>
          </a:solidFill>
          <a:ln>
            <a:noFill/>
          </a:ln>
          <a:effectLst/>
        </p:spPr>
        <p:txBody>
          <a:bodyPr rtlCol="0" anchor="ctr"/>
          <a:lstStyle/>
          <a:p/>
        </p:txBody>
      </p:sp>
      <p:sp>
        <p:nvSpPr>
          <p:cNvPr id="8" name="TextBox 7"/>
          <p:cNvSpPr txBox="1"/>
          <p:nvPr/>
        </p:nvSpPr>
        <p:spPr>
          <a:xfrm>
            <a:off x="777240" y="1243584"/>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Sizlerden bir afet türünü seçmeniz, seçtiğiniz afetle mücadelede farklı ülkelerdeki uygulamaları inceleyip karşılaştırmanız ve elde ettiğiniz bilgileri arkadaşlarınıza sunmanız beklenmektedir.</a:t>
            </a:r>
          </a:p>
        </p:txBody>
      </p:sp>
      <p:sp>
        <p:nvSpPr>
          <p:cNvPr id="9" name="Rounded Rectangle 8"/>
          <p:cNvSpPr/>
          <p:nvPr/>
        </p:nvSpPr>
        <p:spPr>
          <a:xfrm>
            <a:off x="502920" y="2633472"/>
            <a:ext cx="11185855" cy="1741932"/>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633472"/>
            <a:ext cx="1600200" cy="1741932"/>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1" name="TextBox 10"/>
          <p:cNvSpPr txBox="1"/>
          <p:nvPr/>
        </p:nvSpPr>
        <p:spPr>
          <a:xfrm>
            <a:off x="2240280" y="2633472"/>
            <a:ext cx="8122615" cy="1741932"/>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Seçtiğiniz ülkelerin afetle mücadele uygulamalarına yönelik topladığınız bilgilerden yararlanarak karşılaştırma tablosu oluşturunuz.</a:t>
            </a:r>
          </a:p>
        </p:txBody>
      </p:sp>
      <p:sp>
        <p:nvSpPr>
          <p:cNvPr id="12" name="Rounded Rectangle 11"/>
          <p:cNvSpPr/>
          <p:nvPr/>
        </p:nvSpPr>
        <p:spPr>
          <a:xfrm>
            <a:off x="10545775" y="323011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23 dk</a:t>
            </a:r>
          </a:p>
        </p:txBody>
      </p:sp>
      <p:sp>
        <p:nvSpPr>
          <p:cNvPr id="13" name="Rounded Rectangle 12"/>
          <p:cNvSpPr/>
          <p:nvPr/>
        </p:nvSpPr>
        <p:spPr>
          <a:xfrm>
            <a:off x="502920" y="4503420"/>
            <a:ext cx="11185855" cy="1741932"/>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4503420"/>
            <a:ext cx="1600200" cy="1741932"/>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5" name="TextBox 14"/>
          <p:cNvSpPr txBox="1"/>
          <p:nvPr/>
        </p:nvSpPr>
        <p:spPr>
          <a:xfrm>
            <a:off x="2240280" y="4503420"/>
            <a:ext cx="8122615" cy="1741932"/>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Oluşturduğunuz karşılaştırma tablosunu arkadaşlarınıza sınıf ortamında sununuz.</a:t>
            </a:r>
          </a:p>
        </p:txBody>
      </p:sp>
      <p:sp>
        <p:nvSpPr>
          <p:cNvPr id="16" name="Rounded Rectangle 15"/>
          <p:cNvSpPr/>
          <p:nvPr/>
        </p:nvSpPr>
        <p:spPr>
          <a:xfrm>
            <a:off x="10545775" y="510006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26 dk</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199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Puanlama anahtarı: neye bakılacak?</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404164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A43E2A"/>
                    </a:solidFill>
                  </a:tcPr>
                </a:tc>
              </a:tr>
              <a:tr h="694944">
                <a:tc>
                  <a:txBody>
                    <a:bodyPr wrap="square"/>
                    <a:lstStyle/>
                    <a:p>
                      <a:pPr algn="l">
                        <a:spcBef>
                          <a:spcPts val="0"/>
                        </a:spcBef>
                        <a:spcAft>
                          <a:spcPts val="0"/>
                        </a:spcAft>
                      </a:pPr>
                      <a:r>
                        <a:rPr lang="tr-TR" sz="2000" b="0" i="0">
                          <a:solidFill>
                            <a:srgbClr val="262626"/>
                          </a:solidFill>
                          <a:latin typeface="Calibri"/>
                        </a:rPr>
                        <a:t>Bilgi toplama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94944">
                <a:tc>
                  <a:txBody>
                    <a:bodyPr wrap="square"/>
                    <a:lstStyle/>
                    <a:p>
                      <a:pPr algn="l">
                        <a:spcBef>
                          <a:spcPts val="0"/>
                        </a:spcBef>
                        <a:spcAft>
                          <a:spcPts val="0"/>
                        </a:spcAft>
                      </a:pPr>
                      <a:r>
                        <a:rPr lang="tr-TR" sz="2000" b="0" i="0">
                          <a:solidFill>
                            <a:srgbClr val="262626"/>
                          </a:solidFill>
                          <a:latin typeface="Calibri"/>
                        </a:rPr>
                        <a:t>Bilgileri düzenleme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94944">
                <a:tc>
                  <a:txBody>
                    <a:bodyPr wrap="square"/>
                    <a:lstStyle/>
                    <a:p>
                      <a:pPr algn="l">
                        <a:spcBef>
                          <a:spcPts val="0"/>
                        </a:spcBef>
                        <a:spcAft>
                          <a:spcPts val="0"/>
                        </a:spcAft>
                      </a:pPr>
                      <a:r>
                        <a:rPr lang="tr-TR" sz="2000" b="0" i="0">
                          <a:solidFill>
                            <a:srgbClr val="262626"/>
                          </a:solidFill>
                          <a:latin typeface="Calibri"/>
                        </a:rPr>
                        <a:t>İlişki kurma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94944">
                <a:tc>
                  <a:txBody>
                    <a:bodyPr wrap="square"/>
                    <a:lstStyle/>
                    <a:p>
                      <a:pPr algn="l">
                        <a:spcBef>
                          <a:spcPts val="0"/>
                        </a:spcBef>
                        <a:spcAft>
                          <a:spcPts val="0"/>
                        </a:spcAft>
                      </a:pPr>
                      <a:r>
                        <a:rPr lang="tr-TR" sz="2000" b="0" i="0">
                          <a:solidFill>
                            <a:srgbClr val="262626"/>
                          </a:solidFill>
                          <a:latin typeface="Calibri"/>
                        </a:rPr>
                        <a:t>Sonuç çıkarma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94944">
                <a:tc>
                  <a:txBody>
                    <a:bodyPr wrap="square"/>
                    <a:lstStyle/>
                    <a:p>
                      <a:pPr algn="l">
                        <a:spcBef>
                          <a:spcPts val="0"/>
                        </a:spcBef>
                        <a:spcAft>
                          <a:spcPts val="0"/>
                        </a:spcAft>
                      </a:pPr>
                      <a:r>
                        <a:rPr lang="tr-TR" sz="2000" b="0" i="0">
                          <a:solidFill>
                            <a:srgbClr val="262626"/>
                          </a:solidFill>
                          <a:latin typeface="Calibri"/>
                        </a:rPr>
                        <a:t>Sunum yapma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bl>
          </a:graphicData>
        </a:graphic>
      </p:graphicFrame>
      <p:sp>
        <p:nvSpPr>
          <p:cNvPr id="7" name="TextBox 6"/>
          <p:cNvSpPr txBox="1"/>
          <p:nvPr/>
        </p:nvSpPr>
        <p:spPr>
          <a:xfrm>
            <a:off x="502920" y="5742432"/>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A43E2A"/>
                </a:solidFill>
                <a:latin typeface="Calibri"/>
              </a:rPr>
              <a:t>Toplam 100 puan · öz değerlendirme formu (s. 195) ile birlikte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193-194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200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çalışma dönem notuma nasıl yansır?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P2 · BECERİ</a:t>
            </a:r>
          </a:p>
        </p:txBody>
      </p:sp>
      <p:sp>
        <p:nvSpPr>
          <p:cNvPr id="6" name="Rounded Rectangle 5"/>
          <p:cNvSpPr/>
          <p:nvPr/>
        </p:nvSpPr>
        <p:spPr>
          <a:xfrm>
            <a:off x="502920" y="1261872"/>
            <a:ext cx="3594506" cy="32918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Beceri görevi</a:t>
            </a:r>
          </a:p>
        </p:txBody>
      </p:sp>
      <p:sp>
        <p:nvSpPr>
          <p:cNvPr id="10" name="TextBox 9"/>
          <p:cNvSpPr txBox="1"/>
          <p:nvPr/>
        </p:nvSpPr>
        <p:spPr>
          <a:xfrm>
            <a:off x="612648"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P2'nin beceri görevleri payında (%35) — kitabın puanlama anahtarıyla (100)</a:t>
            </a:r>
          </a:p>
        </p:txBody>
      </p:sp>
      <p:sp>
        <p:nvSpPr>
          <p:cNvPr id="11" name="Rounded Rectangle 10"/>
          <p:cNvSpPr/>
          <p:nvPr/>
        </p:nvSpPr>
        <p:spPr>
          <a:xfrm>
            <a:off x="4298594" y="1261872"/>
            <a:ext cx="3594506" cy="32918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C25B1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Derse hazırlık</a:t>
            </a:r>
          </a:p>
        </p:txBody>
      </p:sp>
      <p:sp>
        <p:nvSpPr>
          <p:cNvPr id="15" name="TextBox 14"/>
          <p:cNvSpPr txBox="1"/>
          <p:nvPr/>
        </p:nvSpPr>
        <p:spPr>
          <a:xfrm>
            <a:off x="4408322"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s. 193 'Gelecek Derse Hazırlık' (afet türü, iki ülke, uygulamaları inceleme) P2'nin derse hazırlık payında</a:t>
            </a:r>
          </a:p>
        </p:txBody>
      </p:sp>
      <p:sp>
        <p:nvSpPr>
          <p:cNvPr id="16" name="Rounded Rectangle 15"/>
          <p:cNvSpPr/>
          <p:nvPr/>
        </p:nvSpPr>
        <p:spPr>
          <a:xfrm>
            <a:off x="8094268" y="1261872"/>
            <a:ext cx="3594506" cy="32918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Öz değerlendirme</a:t>
            </a:r>
          </a:p>
        </p:txBody>
      </p:sp>
      <p:sp>
        <p:nvSpPr>
          <p:cNvPr id="20" name="TextBox 19"/>
          <p:cNvSpPr txBox="1"/>
          <p:nvPr/>
        </p:nvSpPr>
        <p:spPr>
          <a:xfrm>
            <a:off x="8203996"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s. 195 formu karşılaştırma tablosuyla birlikte teslim edilir, kanıt dosyasına girer</a:t>
            </a:r>
          </a:p>
        </p:txBody>
      </p:sp>
      <p:sp>
        <p:nvSpPr>
          <p:cNvPr id="21" name="Rounded Rectangle 20"/>
          <p:cNvSpPr/>
          <p:nvPr/>
        </p:nvSpPr>
        <p:spPr>
          <a:xfrm>
            <a:off x="502920" y="4782312"/>
            <a:ext cx="11185855" cy="137160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ctr">
              <a:spcBef>
                <a:spcPts val="0"/>
              </a:spcBef>
              <a:spcAft>
                <a:spcPts val="0"/>
              </a:spcAft>
            </a:pPr>
            <a:r>
              <a:rPr lang="tr-TR" sz="2300" b="0" i="0">
                <a:solidFill>
                  <a:srgbClr val="262626"/>
                </a:solidFill>
                <a:latin typeface="Calibri"/>
              </a:rPr>
              <a:t>Zümre karar verirse dönemin performans puanı (P1) olarak da değerlendirilebilir.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201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Karşılaştırma tablosunda neler olur?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TABLO</a:t>
            </a:r>
          </a:p>
        </p:txBody>
      </p:sp>
      <p:sp>
        <p:nvSpPr>
          <p:cNvPr id="6" name="Rounded Rectangle 5"/>
          <p:cNvSpPr/>
          <p:nvPr/>
        </p:nvSpPr>
        <p:spPr>
          <a:xfrm>
            <a:off x="502920" y="1261872"/>
            <a:ext cx="2645587" cy="33832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 · Başlık</a:t>
            </a:r>
          </a:p>
        </p:txBody>
      </p:sp>
      <p:sp>
        <p:nvSpPr>
          <p:cNvPr id="10" name="TextBox 9"/>
          <p:cNvSpPr txBox="1"/>
          <p:nvPr/>
        </p:nvSpPr>
        <p:spPr>
          <a:xfrm>
            <a:off x="612648" y="1865376"/>
            <a:ext cx="2426131" cy="27066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Afet türü ve iki (ya da daha çok) ülke</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Ör. Deprem: Japonya ve Türkiye</a:t>
            </a:r>
          </a:p>
        </p:txBody>
      </p:sp>
      <p:sp>
        <p:nvSpPr>
          <p:cNvPr id="11" name="Rounded Rectangle 10"/>
          <p:cNvSpPr/>
          <p:nvPr/>
        </p:nvSpPr>
        <p:spPr>
          <a:xfrm>
            <a:off x="3349675" y="1261872"/>
            <a:ext cx="2645587" cy="33832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2C6E8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 · Satırlar</a:t>
            </a:r>
          </a:p>
        </p:txBody>
      </p:sp>
      <p:sp>
        <p:nvSpPr>
          <p:cNvPr id="15" name="TextBox 14"/>
          <p:cNvSpPr txBox="1"/>
          <p:nvPr/>
        </p:nvSpPr>
        <p:spPr>
          <a:xfrm>
            <a:off x="3459403" y="1865376"/>
            <a:ext cx="2426131" cy="27066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Karşılaştırma ölçütleri</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Her ülkenin uygulaması kendi sütununda</a:t>
            </a:r>
          </a:p>
        </p:txBody>
      </p:sp>
      <p:sp>
        <p:nvSpPr>
          <p:cNvPr id="16" name="Rounded Rectangle 15"/>
          <p:cNvSpPr/>
          <p:nvPr/>
        </p:nvSpPr>
        <p:spPr>
          <a:xfrm>
            <a:off x="6196430" y="1261872"/>
            <a:ext cx="2645587" cy="33832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C25B1F"/>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3 · İlişki ve sonuç</a:t>
            </a:r>
          </a:p>
        </p:txBody>
      </p:sp>
      <p:sp>
        <p:nvSpPr>
          <p:cNvPr id="20" name="TextBox 19"/>
          <p:cNvSpPr txBox="1"/>
          <p:nvPr/>
        </p:nvSpPr>
        <p:spPr>
          <a:xfrm>
            <a:off x="6306158" y="1865376"/>
            <a:ext cx="2426131" cy="27066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Benzerlikler ve farklar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Farkın olası nedeni ('olabilir')</a:t>
            </a:r>
          </a:p>
        </p:txBody>
      </p:sp>
      <p:sp>
        <p:nvSpPr>
          <p:cNvPr id="21" name="Rounded Rectangle 20"/>
          <p:cNvSpPr/>
          <p:nvPr/>
        </p:nvSpPr>
        <p:spPr>
          <a:xfrm>
            <a:off x="9043185" y="1261872"/>
            <a:ext cx="2645587" cy="33832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4F4F4F"/>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4 · Kaynak</a:t>
            </a:r>
          </a:p>
        </p:txBody>
      </p:sp>
      <p:sp>
        <p:nvSpPr>
          <p:cNvPr id="25" name="TextBox 24"/>
          <p:cNvSpPr txBox="1"/>
          <p:nvPr/>
        </p:nvSpPr>
        <p:spPr>
          <a:xfrm>
            <a:off x="9152913" y="1865376"/>
            <a:ext cx="2426131" cy="27066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Her bilginin kaynağı</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Kitap sayfası ya da kurumun resmî sayfası</a:t>
            </a:r>
          </a:p>
        </p:txBody>
      </p:sp>
      <p:sp>
        <p:nvSpPr>
          <p:cNvPr id="26" name="Rounded Rectangle 25"/>
          <p:cNvSpPr/>
          <p:nvPr/>
        </p:nvSpPr>
        <p:spPr>
          <a:xfrm>
            <a:off x="502920" y="4873752"/>
            <a:ext cx="11185855" cy="132588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2300" b="1" i="0">
                <a:solidFill>
                  <a:srgbClr val="262626"/>
                </a:solidFill>
                <a:latin typeface="Calibri"/>
              </a:rPr>
              <a:t>Aynı satırda iki ülkeyi yan yana okuyabiliyor muyum? Okuyabiliyorsam tablom karşılaştırma yapıyor.</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181-183</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202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Neleri karşılaştırabilirim?</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C25B1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C25B1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Afet öncesi (s. 185-187)</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Tehlike ve risklerin belirlenmesi</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Tahmin ve erken uyarı sistemlerinin kurulması</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Fiziksel ve yapısal zarar azaltma çalışmaları</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Yapısal olmayan riskler</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E7D5B"/>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E7D5B"/>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Hazırlık ve bilinç (s. 190)</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Acil durum planlaması</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Eğitim ve saha tatbikatları</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Tahliye ve halkı bilgilendirme</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C6E8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C6E8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50" b="1" i="0">
                <a:solidFill>
                  <a:srgbClr val="FFFFFF"/>
                </a:solidFill>
                <a:latin typeface="Calibri"/>
              </a:rPr>
              <a:t>Afet esnası ve sonrası (s. 174, 180)</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Müdahale ve iyileştirme</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Yeniden inşa</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Dirençli şehrin altı özelliği</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174-190</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203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700" b="1" i="0">
                <a:solidFill>
                  <a:srgbClr val="FFFFFF"/>
                </a:solidFill>
                <a:latin typeface="Calibri"/>
              </a:rPr>
              <a:t>Örnek karşılaştırma tablosu: Deprem — Japonya ve Türkiye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ÖRNEK</a:t>
            </a:r>
          </a:p>
        </p:txBody>
      </p:sp>
      <p:graphicFrame>
        <p:nvGraphicFramePr>
          <p:cNvPr id="6" name="Table 5"/>
          <p:cNvGraphicFramePr>
            <a:graphicFrameLocks noGrp="1"/>
          </p:cNvGraphicFramePr>
          <p:nvPr/>
        </p:nvGraphicFramePr>
        <p:xfrm>
          <a:off x="502920" y="1243584"/>
          <a:ext cx="11183112" cy="4937760"/>
        </p:xfrm>
        <a:graphic>
          <a:graphicData uri="http://schemas.openxmlformats.org/drawingml/2006/table">
            <a:tbl>
              <a:tblPr firstRow="1" bandRow="1">
                <a:tableStyleId>{5C22544A-7EE6-4342-B048-85BDC9FD1C3A}</a:tableStyleId>
              </a:tblPr>
              <a:tblGrid>
                <a:gridCol w="2331720"/>
                <a:gridCol w="4425696"/>
                <a:gridCol w="4425696"/>
              </a:tblGrid>
              <a:tr h="457200">
                <a:tc>
                  <a:txBody>
                    <a:bodyPr wrap="square"/>
                    <a:lstStyle/>
                    <a:p>
                      <a:pPr algn="ctr">
                        <a:spcBef>
                          <a:spcPts val="0"/>
                        </a:spcBef>
                        <a:spcAft>
                          <a:spcPts val="0"/>
                        </a:spcAft>
                      </a:pPr>
                      <a:r>
                        <a:rPr lang="tr-TR" sz="1700" b="1" i="0">
                          <a:solidFill>
                            <a:srgbClr val="FFFFFF"/>
                          </a:solidFill>
                          <a:latin typeface="Calibri"/>
                        </a:rPr>
                        <a:t>Ölçüt</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Japonya</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Türkiye</a:t>
                      </a:r>
                    </a:p>
                  </a:txBody>
                  <a:tcPr marL="54864" marR="54864" marT="18288" marB="18288" anchor="ctr">
                    <a:solidFill>
                      <a:srgbClr val="A43E2A"/>
                    </a:solidFill>
                  </a:tcPr>
                </a:tc>
              </a:tr>
              <a:tr h="896112">
                <a:tc>
                  <a:txBody>
                    <a:bodyPr wrap="square"/>
                    <a:lstStyle/>
                    <a:p>
                      <a:pPr algn="l">
                        <a:spcBef>
                          <a:spcPts val="0"/>
                        </a:spcBef>
                        <a:spcAft>
                          <a:spcPts val="0"/>
                        </a:spcAft>
                      </a:pPr>
                      <a:r>
                        <a:rPr lang="tr-TR" sz="1600" b="0" i="0">
                          <a:solidFill>
                            <a:srgbClr val="262626"/>
                          </a:solidFill>
                          <a:latin typeface="Calibri"/>
                        </a:rPr>
                        <a:t>Örnek deprem</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Töhoku 2011: magnitüdü 9,1, yaklaşık 6 dakika; ardından tsunami (s. 173)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Erzincan 1939: magnitüdü 7,9 (s. 174)</a:t>
                      </a:r>
                    </a:p>
                  </a:txBody>
                  <a:tcPr marL="54864" marR="54864" marT="18288" marB="18288" anchor="ctr">
                    <a:solidFill>
                      <a:srgbClr val="FFFFFF"/>
                    </a:solidFill>
                  </a:tcPr>
                </a:tc>
              </a:tr>
              <a:tr h="896112">
                <a:tc>
                  <a:txBody>
                    <a:bodyPr wrap="square"/>
                    <a:lstStyle/>
                    <a:p>
                      <a:pPr algn="l">
                        <a:spcBef>
                          <a:spcPts val="0"/>
                        </a:spcBef>
                        <a:spcAft>
                          <a:spcPts val="0"/>
                        </a:spcAft>
                      </a:pPr>
                      <a:r>
                        <a:rPr lang="tr-TR" sz="1600" b="0" i="0">
                          <a:solidFill>
                            <a:srgbClr val="262626"/>
                          </a:solidFill>
                          <a:latin typeface="Calibri"/>
                        </a:rPr>
                        <a:t>Yer seçimi ve zemin</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Yerleşmelerin deprem riski az ve zemini sağlam alanlara kurulması (s. 173)</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Zemini sağlam alanların imara açılması; risk altındaki yerleşmelerin taşınması — TOKİ, Karacasu (s. 186)</a:t>
                      </a:r>
                    </a:p>
                  </a:txBody>
                  <a:tcPr marL="54864" marR="54864" marT="18288" marB="18288" anchor="ctr">
                    <a:solidFill>
                      <a:srgbClr val="E3ECF5"/>
                    </a:solidFill>
                  </a:tcPr>
                </a:tc>
              </a:tr>
              <a:tr h="896112">
                <a:tc>
                  <a:txBody>
                    <a:bodyPr wrap="square"/>
                    <a:lstStyle/>
                    <a:p>
                      <a:pPr algn="l">
                        <a:spcBef>
                          <a:spcPts val="0"/>
                        </a:spcBef>
                        <a:spcAft>
                          <a:spcPts val="0"/>
                        </a:spcAft>
                      </a:pPr>
                      <a:r>
                        <a:rPr lang="tr-TR" sz="1600" b="0" i="0">
                          <a:solidFill>
                            <a:srgbClr val="262626"/>
                          </a:solidFill>
                          <a:latin typeface="Calibri"/>
                        </a:rPr>
                        <a:t>Yapılar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Depreme dayanıklı mimari (s. 173)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Yeni binaların depreme dayanıklı yapılması, güçlendirme, kentsel dönüşüm (s. 186)</a:t>
                      </a:r>
                    </a:p>
                  </a:txBody>
                  <a:tcPr marL="54864" marR="54864" marT="18288" marB="18288" anchor="ctr">
                    <a:solidFill>
                      <a:srgbClr val="FFFFFF"/>
                    </a:solidFill>
                  </a:tcPr>
                </a:tc>
              </a:tr>
              <a:tr h="896112">
                <a:tc>
                  <a:txBody>
                    <a:bodyPr wrap="square"/>
                    <a:lstStyle/>
                    <a:p>
                      <a:pPr algn="l">
                        <a:spcBef>
                          <a:spcPts val="0"/>
                        </a:spcBef>
                        <a:spcAft>
                          <a:spcPts val="0"/>
                        </a:spcAft>
                      </a:pPr>
                      <a:r>
                        <a:rPr lang="tr-TR" sz="1600" b="0" i="0">
                          <a:solidFill>
                            <a:srgbClr val="262626"/>
                          </a:solidFill>
                          <a:latin typeface="Calibri"/>
                        </a:rPr>
                        <a:t>Erken uyarı</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J-Alert Ulusal Erken Uyarı Sistemi (s. 185); tsunami uyarısı 10 dakikadan kısa sürede (s. 183)</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Kandilli Rasathanesi 2006'dan beri Ulusal Tsunami Uyarı Merkezi (s. 182); depreme ayrı sistem kitapta yok</a:t>
                      </a:r>
                    </a:p>
                  </a:txBody>
                  <a:tcPr marL="54864" marR="54864" marT="18288" marB="18288" anchor="ctr">
                    <a:solidFill>
                      <a:srgbClr val="E3ECF5"/>
                    </a:solidFill>
                  </a:tcPr>
                </a:tc>
              </a:tr>
              <a:tr h="896112">
                <a:tc>
                  <a:txBody>
                    <a:bodyPr wrap="square"/>
                    <a:lstStyle/>
                    <a:p>
                      <a:pPr algn="l">
                        <a:spcBef>
                          <a:spcPts val="0"/>
                        </a:spcBef>
                        <a:spcAft>
                          <a:spcPts val="0"/>
                        </a:spcAft>
                      </a:pPr>
                      <a:r>
                        <a:rPr lang="tr-TR" sz="1600" b="0" i="0">
                          <a:solidFill>
                            <a:srgbClr val="262626"/>
                          </a:solidFill>
                          <a:latin typeface="Calibri"/>
                        </a:rPr>
                        <a:t>Eğitim ve farkındalık</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Halkın afet anı ve sonrası için eğitilmesi (s. 173); hasarlı binalar, sergiler, müzeler (s. 183)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Bodrum'da tsunami farkındalık ve hazırlık pilot çalışması, 2019 (s. 182); evde yapısal olmayan riskler (s. 187)</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173-187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204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İlişki kur, sonuç çıkar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ÖRNEK</a:t>
            </a:r>
          </a:p>
        </p:txBody>
      </p:sp>
      <p:sp>
        <p:nvSpPr>
          <p:cNvPr id="6" name="Rounded Rectangle 5"/>
          <p:cNvSpPr/>
          <p:nvPr/>
        </p:nvSpPr>
        <p:spPr>
          <a:xfrm>
            <a:off x="502920" y="1261872"/>
            <a:ext cx="3594506" cy="32461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Benzerlik</a:t>
            </a:r>
          </a:p>
        </p:txBody>
      </p:sp>
      <p:sp>
        <p:nvSpPr>
          <p:cNvPr id="10" name="TextBox 9"/>
          <p:cNvSpPr txBox="1"/>
          <p:nvPr/>
        </p:nvSpPr>
        <p:spPr>
          <a:xfrm>
            <a:off x="612648" y="1865376"/>
            <a:ext cx="3375050" cy="2569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İki ülke de zemini sağlam alanlarda yerleşmeyi ve depreme dayanıklı yapıyı öne çıkarır.</a:t>
            </a:r>
          </a:p>
        </p:txBody>
      </p:sp>
      <p:sp>
        <p:nvSpPr>
          <p:cNvPr id="11" name="Rounded Rectangle 10"/>
          <p:cNvSpPr/>
          <p:nvPr/>
        </p:nvSpPr>
        <p:spPr>
          <a:xfrm>
            <a:off x="4298594" y="1261872"/>
            <a:ext cx="3594506" cy="32461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C25B1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Fark</a:t>
            </a:r>
          </a:p>
        </p:txBody>
      </p:sp>
      <p:sp>
        <p:nvSpPr>
          <p:cNvPr id="15" name="TextBox 14"/>
          <p:cNvSpPr txBox="1"/>
          <p:nvPr/>
        </p:nvSpPr>
        <p:spPr>
          <a:xfrm>
            <a:off x="4408322" y="1865376"/>
            <a:ext cx="3375050" cy="2569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Japonya örneğinde erken uyarı ve farkındalık uygulamaları çeşitlidir; kitabın Türkiye örnekleri daha çok zemin, taşıma ve kentsel dönüşümdür.</a:t>
            </a:r>
          </a:p>
        </p:txBody>
      </p:sp>
      <p:sp>
        <p:nvSpPr>
          <p:cNvPr id="16" name="Rounded Rectangle 15"/>
          <p:cNvSpPr/>
          <p:nvPr/>
        </p:nvSpPr>
        <p:spPr>
          <a:xfrm>
            <a:off x="8094268" y="1261872"/>
            <a:ext cx="3594506" cy="32461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A43E2A"/>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Sonuç</a:t>
            </a:r>
          </a:p>
        </p:txBody>
      </p:sp>
      <p:sp>
        <p:nvSpPr>
          <p:cNvPr id="20" name="TextBox 19"/>
          <p:cNvSpPr txBox="1"/>
          <p:nvPr/>
        </p:nvSpPr>
        <p:spPr>
          <a:xfrm>
            <a:off x="8203996" y="1865376"/>
            <a:ext cx="3375050" cy="2569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Ülkenin afet deneyimi ve konumu, afetle mücadele uygulamalarını biçimlendiriyor olabilir.</a:t>
            </a:r>
          </a:p>
        </p:txBody>
      </p:sp>
      <p:sp>
        <p:nvSpPr>
          <p:cNvPr id="21" name="Rounded Rectangle 20"/>
          <p:cNvSpPr/>
          <p:nvPr/>
        </p:nvSpPr>
        <p:spPr>
          <a:xfrm>
            <a:off x="502920" y="4690872"/>
            <a:ext cx="11185855" cy="146304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l">
              <a:spcBef>
                <a:spcPts val="0"/>
              </a:spcBef>
              <a:spcAft>
                <a:spcPts val="600"/>
              </a:spcAft>
            </a:pPr>
            <a:r>
              <a:rPr lang="tr-TR" sz="2100" b="1" i="0">
                <a:solidFill>
                  <a:srgbClr val="A43E2A"/>
                </a:solidFill>
                <a:latin typeface="Calibri"/>
              </a:rPr>
              <a:t>Cümle kalıbı</a:t>
            </a:r>
          </a:p>
          <a:p>
            <a:pPr algn="l">
              <a:spcBef>
                <a:spcPts val="0"/>
              </a:spcBef>
              <a:spcAft>
                <a:spcPts val="0"/>
              </a:spcAft>
            </a:pPr>
            <a:r>
              <a:rPr lang="tr-TR" sz="2100" b="0" i="0">
                <a:solidFill>
                  <a:srgbClr val="262626"/>
                </a:solidFill>
                <a:latin typeface="Calibri"/>
              </a:rPr>
              <a:t>… ve … ülkelerinde … afetine karşı … uygulaması ortaktır; … konusunda ise farklıdırlar. Bu farkın nedeni … olabilir.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173-186</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205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karşılaştırma tablomun planı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ADIM</a:t>
            </a:r>
          </a:p>
        </p:txBody>
      </p:sp>
      <p:graphicFrame>
        <p:nvGraphicFramePr>
          <p:cNvPr id="6" name="Table 5"/>
          <p:cNvGraphicFramePr>
            <a:graphicFrameLocks noGrp="1"/>
          </p:cNvGraphicFramePr>
          <p:nvPr/>
        </p:nvGraphicFramePr>
        <p:xfrm>
          <a:off x="502920" y="1261872"/>
          <a:ext cx="11183112" cy="4160520"/>
        </p:xfrm>
        <a:graphic>
          <a:graphicData uri="http://schemas.openxmlformats.org/drawingml/2006/table">
            <a:tbl>
              <a:tblPr firstRow="1" bandRow="1">
                <a:tableStyleId>{5C22544A-7EE6-4342-B048-85BDC9FD1C3A}</a:tableStyleId>
              </a:tblPr>
              <a:tblGrid>
                <a:gridCol w="3291840"/>
                <a:gridCol w="7891272"/>
              </a:tblGrid>
              <a:tr h="502920">
                <a:tc>
                  <a:txBody>
                    <a:bodyPr wrap="square"/>
                    <a:lstStyle/>
                    <a:p>
                      <a:pPr algn="ctr">
                        <a:spcBef>
                          <a:spcPts val="0"/>
                        </a:spcBef>
                        <a:spcAft>
                          <a:spcPts val="0"/>
                        </a:spcAft>
                      </a:pPr>
                      <a:r>
                        <a:rPr lang="tr-TR" sz="1700" b="1" i="0">
                          <a:solidFill>
                            <a:srgbClr val="FFFFFF"/>
                          </a:solidFill>
                          <a:latin typeface="Calibri"/>
                        </a:rPr>
                        <a:t>Planın parçası</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Benim tablom</a:t>
                      </a:r>
                    </a:p>
                  </a:txBody>
                  <a:tcPr marL="54864" marR="54864" marT="18288" marB="18288" anchor="ctr">
                    <a:solidFill>
                      <a:srgbClr val="A43E2A"/>
                    </a:solidFill>
                  </a:tcPr>
                </a:tc>
              </a:tr>
              <a:tr h="731520">
                <a:tc>
                  <a:txBody>
                    <a:bodyPr wrap="square"/>
                    <a:lstStyle/>
                    <a:p>
                      <a:pPr algn="l">
                        <a:spcBef>
                          <a:spcPts val="0"/>
                        </a:spcBef>
                        <a:spcAft>
                          <a:spcPts val="0"/>
                        </a:spcAft>
                      </a:pPr>
                      <a:r>
                        <a:rPr lang="tr-TR" sz="1900" b="0" i="0">
                          <a:solidFill>
                            <a:srgbClr val="262626"/>
                          </a:solidFill>
                          <a:latin typeface="Calibri"/>
                        </a:rPr>
                        <a:t>Afet türü</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FFFFFF"/>
                    </a:solidFill>
                  </a:tcPr>
                </a:tc>
              </a:tr>
              <a:tr h="731520">
                <a:tc>
                  <a:txBody>
                    <a:bodyPr wrap="square"/>
                    <a:lstStyle/>
                    <a:p>
                      <a:pPr algn="l">
                        <a:spcBef>
                          <a:spcPts val="0"/>
                        </a:spcBef>
                        <a:spcAft>
                          <a:spcPts val="0"/>
                        </a:spcAft>
                      </a:pPr>
                      <a:r>
                        <a:rPr lang="tr-TR" sz="1900" b="0" i="0">
                          <a:solidFill>
                            <a:srgbClr val="262626"/>
                          </a:solidFill>
                          <a:latin typeface="Calibri"/>
                        </a:rPr>
                        <a:t>Ülkeler (en az iki)</a:t>
                      </a:r>
                    </a:p>
                  </a:txBody>
                  <a:tcPr marL="54864" marR="54864" marT="18288" marB="18288" anchor="ctr">
                    <a:solidFill>
                      <a:srgbClr val="E3ECF5"/>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E3ECF5"/>
                    </a:solidFill>
                  </a:tcPr>
                </a:tc>
              </a:tr>
              <a:tr h="731520">
                <a:tc>
                  <a:txBody>
                    <a:bodyPr wrap="square"/>
                    <a:lstStyle/>
                    <a:p>
                      <a:pPr algn="l">
                        <a:spcBef>
                          <a:spcPts val="0"/>
                        </a:spcBef>
                        <a:spcAft>
                          <a:spcPts val="0"/>
                        </a:spcAft>
                      </a:pPr>
                      <a:r>
                        <a:rPr lang="tr-TR" sz="1900" b="0" i="0">
                          <a:solidFill>
                            <a:srgbClr val="262626"/>
                          </a:solidFill>
                          <a:latin typeface="Calibri"/>
                        </a:rPr>
                        <a:t>Karşılaştırma ölçütleri (3-5)</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FFFFFF"/>
                    </a:solidFill>
                  </a:tcPr>
                </a:tc>
              </a:tr>
              <a:tr h="731520">
                <a:tc>
                  <a:txBody>
                    <a:bodyPr wrap="square"/>
                    <a:lstStyle/>
                    <a:p>
                      <a:pPr algn="l">
                        <a:spcBef>
                          <a:spcPts val="0"/>
                        </a:spcBef>
                        <a:spcAft>
                          <a:spcPts val="0"/>
                        </a:spcAft>
                      </a:pPr>
                      <a:r>
                        <a:rPr lang="tr-TR" sz="1900" b="0" i="0">
                          <a:solidFill>
                            <a:srgbClr val="262626"/>
                          </a:solidFill>
                          <a:latin typeface="Calibri"/>
                        </a:rPr>
                        <a:t>Kaynaklarım</a:t>
                      </a:r>
                    </a:p>
                  </a:txBody>
                  <a:tcPr marL="54864" marR="54864" marT="18288" marB="18288" anchor="ctr">
                    <a:solidFill>
                      <a:srgbClr val="E3ECF5"/>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E3ECF5"/>
                    </a:solidFill>
                  </a:tcPr>
                </a:tc>
              </a:tr>
              <a:tr h="731520">
                <a:tc>
                  <a:txBody>
                    <a:bodyPr wrap="square"/>
                    <a:lstStyle/>
                    <a:p>
                      <a:pPr algn="l">
                        <a:spcBef>
                          <a:spcPts val="0"/>
                        </a:spcBef>
                        <a:spcAft>
                          <a:spcPts val="0"/>
                        </a:spcAft>
                      </a:pPr>
                      <a:r>
                        <a:rPr lang="tr-TR" sz="1900" b="0" i="0">
                          <a:solidFill>
                            <a:srgbClr val="262626"/>
                          </a:solidFill>
                          <a:latin typeface="Calibri"/>
                        </a:rPr>
                        <a:t>Beklediğim sonuç (olabilir)</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206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Biçim ve kurallar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SUNUM</a:t>
            </a:r>
          </a:p>
        </p:txBody>
      </p:sp>
      <p:sp>
        <p:nvSpPr>
          <p:cNvPr id="6" name="Rounded Rectangle 5"/>
          <p:cNvSpPr/>
          <p:nvPr/>
        </p:nvSpPr>
        <p:spPr>
          <a:xfrm>
            <a:off x="502920" y="1261872"/>
            <a:ext cx="3594506" cy="3566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Kâğıt (okulun A3 kâğıdı)</a:t>
            </a:r>
          </a:p>
        </p:txBody>
      </p:sp>
      <p:sp>
        <p:nvSpPr>
          <p:cNvPr id="10" name="TextBox 9"/>
          <p:cNvSpPr txBox="1"/>
          <p:nvPr/>
        </p:nvSpPr>
        <p:spPr>
          <a:xfrm>
            <a:off x="612648" y="1865376"/>
            <a:ext cx="3375050" cy="288950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Başlık: afet ve ülkeler</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Satırlar: ölçütler, sütunlar: ülkeler</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Benzerlik-fark ve sonuç kutusu</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Kaynak altta</a:t>
            </a:r>
          </a:p>
        </p:txBody>
      </p:sp>
      <p:sp>
        <p:nvSpPr>
          <p:cNvPr id="11" name="Rounded Rectangle 10"/>
          <p:cNvSpPr/>
          <p:nvPr/>
        </p:nvSpPr>
        <p:spPr>
          <a:xfrm>
            <a:off x="4298594" y="1261872"/>
            <a:ext cx="3594506" cy="3566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Dijital</a:t>
            </a:r>
          </a:p>
        </p:txBody>
      </p:sp>
      <p:sp>
        <p:nvSpPr>
          <p:cNvPr id="15" name="TextBox 14"/>
          <p:cNvSpPr txBox="1"/>
          <p:nvPr/>
        </p:nvSpPr>
        <p:spPr>
          <a:xfrm>
            <a:off x="4408322" y="1865376"/>
            <a:ext cx="3375050" cy="288950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Tek sayfa, sade tablo</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Okulun etkileşimli tahtasında açılır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Bilgilerin kaynağı altında</a:t>
            </a:r>
          </a:p>
        </p:txBody>
      </p:sp>
      <p:sp>
        <p:nvSpPr>
          <p:cNvPr id="16" name="Rounded Rectangle 15"/>
          <p:cNvSpPr/>
          <p:nvPr/>
        </p:nvSpPr>
        <p:spPr>
          <a:xfrm>
            <a:off x="8094268" y="1261872"/>
            <a:ext cx="3594506" cy="3566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Kurallar</a:t>
            </a:r>
          </a:p>
        </p:txBody>
      </p:sp>
      <p:sp>
        <p:nvSpPr>
          <p:cNvPr id="20" name="TextBox 19"/>
          <p:cNvSpPr txBox="1"/>
          <p:nvPr/>
        </p:nvSpPr>
        <p:spPr>
          <a:xfrm>
            <a:off x="8203996" y="1865376"/>
            <a:ext cx="3375050" cy="288950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Telefon kullanılmaz</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Çıktı, satın alma yok</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Bilmediğini uydurma, kaynağını yaz</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Kişisel bilgi yazılmaz</a:t>
            </a:r>
          </a:p>
        </p:txBody>
      </p:sp>
      <p:sp>
        <p:nvSpPr>
          <p:cNvPr id="21" name="Rounded Rectangle 20"/>
          <p:cNvSpPr/>
          <p:nvPr/>
        </p:nvSpPr>
        <p:spPr>
          <a:xfrm>
            <a:off x="502920" y="4965192"/>
            <a:ext cx="11185855" cy="118872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2200" b="1" i="0">
                <a:solidFill>
                  <a:srgbClr val="262626"/>
                </a:solidFill>
                <a:latin typeface="Calibri"/>
              </a:rPr>
              <a:t>Karşılaştırma tablosu, öz değerlendirme formuyla birlikte ders sonunda öğretmene teslim edilir.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207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Tablonu tamamlama zamanı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20 dk</a:t>
            </a:r>
          </a:p>
        </p:txBody>
      </p:sp>
      <p:sp>
        <p:nvSpPr>
          <p:cNvPr id="6" name="Rounded Rectangle 5"/>
          <p:cNvSpPr/>
          <p:nvPr/>
        </p:nvSpPr>
        <p:spPr>
          <a:xfrm>
            <a:off x="502920" y="1353312"/>
            <a:ext cx="11185855" cy="1188720"/>
          </a:xfrm>
          <a:prstGeom prst="roundRect">
            <a:avLst>
              <a:gd name="adj" fmla="val 30000"/>
            </a:avLst>
          </a:prstGeom>
          <a:solidFill>
            <a:srgbClr val="A43E2A"/>
          </a:solidFill>
          <a:ln>
            <a:noFill/>
          </a:ln>
          <a:effectLst/>
        </p:spPr>
        <p:txBody>
          <a:bodyPr rtlCol="0" anchor="ctr" wrap="square" lIns="128016" rIns="128016" tIns="73152" bIns="73152">
            <a:noAutofit/>
          </a:bodyPr>
          <a:lstStyle/>
          <a:p>
            <a:pPr algn="ctr">
              <a:spcBef>
                <a:spcPts val="0"/>
              </a:spcBef>
              <a:spcAft>
                <a:spcPts val="0"/>
              </a:spcAft>
            </a:pPr>
            <a:r>
              <a:rPr lang="tr-TR" sz="3600" b="1" i="0">
                <a:solidFill>
                  <a:srgbClr val="FFFFFF"/>
                </a:solidFill>
                <a:latin typeface="Calibri"/>
              </a:rPr>
              <a:t>Bireysel · karşılaştırma tablonu tamamla</a:t>
            </a:r>
          </a:p>
        </p:txBody>
      </p:sp>
      <p:sp>
        <p:nvSpPr>
          <p:cNvPr id="7" name="TextBox 6"/>
          <p:cNvSpPr txBox="1"/>
          <p:nvPr/>
        </p:nvSpPr>
        <p:spPr>
          <a:xfrm>
            <a:off x="685800" y="2770632"/>
            <a:ext cx="10820095" cy="3383280"/>
          </a:xfrm>
          <a:prstGeom prst="rect">
            <a:avLst/>
          </a:prstGeom>
          <a:noFill/>
        </p:spPr>
        <p:txBody>
          <a:bodyPr wrap="square" anchor="t" lIns="73152" rIns="73152" tIns="36576" bIns="36576">
            <a:noAutofit/>
          </a:bodyPr>
          <a:lstStyle/>
          <a:p>
            <a:pPr algn="l">
              <a:spcBef>
                <a:spcPts val="0"/>
              </a:spcBef>
              <a:spcAft>
                <a:spcPts val="1000"/>
              </a:spcAft>
            </a:pPr>
            <a:r>
              <a:rPr lang="tr-TR" sz="2700" b="1" i="0">
                <a:solidFill>
                  <a:srgbClr val="A43E2A"/>
                </a:solidFill>
                <a:latin typeface="Calibri"/>
              </a:rPr>
              <a:t>Tablonda bunlar görünsün:</a:t>
            </a:r>
          </a:p>
          <a:p>
            <a:pPr algn="l" marL="335638" indent="-335638">
              <a:spcBef>
                <a:spcPts val="0"/>
              </a:spcBef>
              <a:spcAft>
                <a:spcPts val="1000"/>
              </a:spcAft>
            </a:pPr>
            <a:r>
              <a:rPr lang="tr-TR" sz="2700" b="1" i="0">
                <a:solidFill>
                  <a:srgbClr val="A43E2A"/>
                </a:solidFill>
                <a:latin typeface="Calibri"/>
              </a:rPr>
              <a:t>•  </a:t>
            </a:r>
            <a:r>
              <a:rPr lang="tr-TR" sz="2700" b="0" i="0">
                <a:solidFill>
                  <a:srgbClr val="262626"/>
                </a:solidFill>
                <a:latin typeface="Calibri"/>
              </a:rPr>
              <a:t>Afet türü ve en az iki ülke</a:t>
            </a:r>
          </a:p>
          <a:p>
            <a:pPr algn="l" marL="335638" indent="-335638">
              <a:spcBef>
                <a:spcPts val="0"/>
              </a:spcBef>
              <a:spcAft>
                <a:spcPts val="1000"/>
              </a:spcAft>
            </a:pPr>
            <a:r>
              <a:rPr lang="tr-TR" sz="2700" b="1" i="0">
                <a:solidFill>
                  <a:srgbClr val="A43E2A"/>
                </a:solidFill>
                <a:latin typeface="Calibri"/>
              </a:rPr>
              <a:t>•  </a:t>
            </a:r>
            <a:r>
              <a:rPr lang="tr-TR" sz="2700" b="0" i="0">
                <a:solidFill>
                  <a:srgbClr val="262626"/>
                </a:solidFill>
                <a:latin typeface="Calibri"/>
              </a:rPr>
              <a:t>Üç-beş karşılaştırma ölçütü ve her ülkenin uygulaması</a:t>
            </a:r>
          </a:p>
          <a:p>
            <a:pPr algn="l" marL="335638" indent="-335638">
              <a:spcBef>
                <a:spcPts val="0"/>
              </a:spcBef>
              <a:spcAft>
                <a:spcPts val="1000"/>
              </a:spcAft>
            </a:pPr>
            <a:r>
              <a:rPr lang="tr-TR" sz="2700" b="1" i="0">
                <a:solidFill>
                  <a:srgbClr val="A43E2A"/>
                </a:solidFill>
                <a:latin typeface="Calibri"/>
              </a:rPr>
              <a:t>•  </a:t>
            </a:r>
            <a:r>
              <a:rPr lang="tr-TR" sz="2700" b="0" i="0">
                <a:solidFill>
                  <a:srgbClr val="262626"/>
                </a:solidFill>
                <a:latin typeface="Calibri"/>
              </a:rPr>
              <a:t>Benzerlikler, farklar ve bir sonuç cümlesi</a:t>
            </a:r>
          </a:p>
          <a:p>
            <a:pPr algn="l" marL="335638" indent="-335638">
              <a:spcBef>
                <a:spcPts val="0"/>
              </a:spcBef>
              <a:spcAft>
                <a:spcPts val="0"/>
              </a:spcAft>
            </a:pPr>
            <a:r>
              <a:rPr lang="tr-TR" sz="2700" b="1" i="0">
                <a:solidFill>
                  <a:srgbClr val="A43E2A"/>
                </a:solidFill>
                <a:latin typeface="Calibri"/>
              </a:rPr>
              <a:t>•  </a:t>
            </a:r>
            <a:r>
              <a:rPr lang="tr-TR" sz="2700" b="0" i="0">
                <a:solidFill>
                  <a:srgbClr val="262626"/>
                </a:solidFill>
                <a:latin typeface="Calibri"/>
              </a:rPr>
              <a:t>Her bilginin kaynağı</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208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sunum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A43E2A"/>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A43E2A"/>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A43E2A"/>
                </a:solidFill>
                <a:latin typeface="Calibri"/>
              </a:rPr>
              <a:t>8 grup · 4-5 kişi · herkes kendi karşılaştırma tablosunu getirir</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209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grubunda sun</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SUNUM · 15 dk</a:t>
            </a:r>
          </a:p>
        </p:txBody>
      </p:sp>
      <p:sp>
        <p:nvSpPr>
          <p:cNvPr id="6" name="Rounded Rectangle 5"/>
          <p:cNvSpPr/>
          <p:nvPr/>
        </p:nvSpPr>
        <p:spPr>
          <a:xfrm>
            <a:off x="502920" y="1261872"/>
            <a:ext cx="3594506" cy="274320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Sunan</a:t>
            </a:r>
          </a:p>
        </p:txBody>
      </p:sp>
      <p:sp>
        <p:nvSpPr>
          <p:cNvPr id="10" name="TextBox 9"/>
          <p:cNvSpPr txBox="1"/>
          <p:nvPr/>
        </p:nvSpPr>
        <p:spPr>
          <a:xfrm>
            <a:off x="612648" y="1865376"/>
            <a:ext cx="3375050" cy="206654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2 dakikada: afet türü, ülkeler, bir benzerlik, bir fark ve sonucun</a:t>
            </a:r>
          </a:p>
        </p:txBody>
      </p:sp>
      <p:sp>
        <p:nvSpPr>
          <p:cNvPr id="11" name="Rounded Rectangle 10"/>
          <p:cNvSpPr/>
          <p:nvPr/>
        </p:nvSpPr>
        <p:spPr>
          <a:xfrm>
            <a:off x="4298594" y="1261872"/>
            <a:ext cx="3594506" cy="274320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Dinleyenler</a:t>
            </a:r>
          </a:p>
        </p:txBody>
      </p:sp>
      <p:sp>
        <p:nvSpPr>
          <p:cNvPr id="15" name="TextBox 14"/>
          <p:cNvSpPr txBox="1"/>
          <p:nvPr/>
        </p:nvSpPr>
        <p:spPr>
          <a:xfrm>
            <a:off x="4408322" y="1865376"/>
            <a:ext cx="3375050" cy="206654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Her sunumdan bir benzerlik ya da fark not eder, bir soru sorar: 'Bilgin nereden?'</a:t>
            </a:r>
          </a:p>
        </p:txBody>
      </p:sp>
      <p:sp>
        <p:nvSpPr>
          <p:cNvPr id="16" name="Rounded Rectangle 15"/>
          <p:cNvSpPr/>
          <p:nvPr/>
        </p:nvSpPr>
        <p:spPr>
          <a:xfrm>
            <a:off x="8094268" y="1261872"/>
            <a:ext cx="3594506" cy="274320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Sözcü</a:t>
            </a:r>
          </a:p>
        </p:txBody>
      </p:sp>
      <p:sp>
        <p:nvSpPr>
          <p:cNvPr id="20" name="TextBox 19"/>
          <p:cNvSpPr txBox="1"/>
          <p:nvPr/>
        </p:nvSpPr>
        <p:spPr>
          <a:xfrm>
            <a:off x="8203996" y="1865376"/>
            <a:ext cx="3375050" cy="206654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Gruptan sınıfa sunulacak bir tabloyu grupla birlikte seçer</a:t>
            </a:r>
          </a:p>
        </p:txBody>
      </p:sp>
      <p:graphicFrame>
        <p:nvGraphicFramePr>
          <p:cNvPr id="21" name="Table 20"/>
          <p:cNvGraphicFramePr>
            <a:graphicFrameLocks noGrp="1"/>
          </p:cNvGraphicFramePr>
          <p:nvPr/>
        </p:nvGraphicFramePr>
        <p:xfrm>
          <a:off x="502920" y="4187952"/>
          <a:ext cx="11183112" cy="2011680"/>
        </p:xfrm>
        <a:graphic>
          <a:graphicData uri="http://schemas.openxmlformats.org/drawingml/2006/table">
            <a:tbl>
              <a:tblPr firstRow="1" bandRow="1">
                <a:tableStyleId>{5C22544A-7EE6-4342-B048-85BDC9FD1C3A}</a:tableStyleId>
              </a:tblPr>
              <a:tblGrid>
                <a:gridCol w="2377440"/>
                <a:gridCol w="3291840"/>
                <a:gridCol w="5513832"/>
              </a:tblGrid>
              <a:tr h="502920">
                <a:tc>
                  <a:txBody>
                    <a:bodyPr wrap="square"/>
                    <a:lstStyle/>
                    <a:p>
                      <a:pPr algn="ctr">
                        <a:spcBef>
                          <a:spcPts val="0"/>
                        </a:spcBef>
                        <a:spcAft>
                          <a:spcPts val="0"/>
                        </a:spcAft>
                      </a:pPr>
                      <a:r>
                        <a:rPr lang="tr-TR" sz="1700" b="1" i="0">
                          <a:solidFill>
                            <a:srgbClr val="FFFFFF"/>
                          </a:solidFill>
                          <a:latin typeface="Calibri"/>
                        </a:rPr>
                        <a:t>Arkadaşım</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Afet ve ülkeler</a:t>
                      </a:r>
                    </a:p>
                  </a:txBody>
                  <a:tcPr marL="54864" marR="54864" marT="18288" marB="18288" anchor="ctr">
                    <a:solidFill>
                      <a:srgbClr val="A43E2A"/>
                    </a:solidFill>
                  </a:tcPr>
                </a:tc>
                <a:tc>
                  <a:txBody>
                    <a:bodyPr wrap="square"/>
                    <a:lstStyle/>
                    <a:p>
                      <a:pPr algn="ctr">
                        <a:spcBef>
                          <a:spcPts val="0"/>
                        </a:spcBef>
                        <a:spcAft>
                          <a:spcPts val="0"/>
                        </a:spcAft>
                      </a:pPr>
                      <a:r>
                        <a:rPr lang="tr-TR" sz="1700" b="1" i="0">
                          <a:solidFill>
                            <a:srgbClr val="FFFFFF"/>
                          </a:solidFill>
                          <a:latin typeface="Calibri"/>
                        </a:rPr>
                        <a:t>Benzerlik ya da fark</a:t>
                      </a:r>
                    </a:p>
                  </a:txBody>
                  <a:tcPr marL="54864" marR="54864" marT="18288" marB="18288" anchor="ctr">
                    <a:solidFill>
                      <a:srgbClr val="A43E2A"/>
                    </a:solidFill>
                  </a:tcPr>
                </a:tc>
              </a:tr>
              <a:tr h="502920">
                <a:tc>
                  <a:txBody>
                    <a:bodyPr wrap="square"/>
                    <a:lstStyle/>
                    <a:p>
                      <a:pPr algn="l">
                        <a:spcBef>
                          <a:spcPts val="0"/>
                        </a:spcBef>
                        <a:spcAft>
                          <a:spcPts val="0"/>
                        </a:spcAft>
                      </a:pPr>
                      <a:r>
                        <a:rPr lang="tr-TR" sz="18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18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02920">
                <a:tc>
                  <a:txBody>
                    <a:bodyPr wrap="square"/>
                    <a:lstStyle/>
                    <a:p>
                      <a:pPr algn="l">
                        <a:spcBef>
                          <a:spcPts val="0"/>
                        </a:spcBef>
                        <a:spcAft>
                          <a:spcPts val="0"/>
                        </a:spcAft>
                      </a:pPr>
                      <a:r>
                        <a:rPr lang="tr-TR" sz="18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bl>
          </a:graphicData>
        </a:graphic>
      </p:graphicFrame>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210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Her gruptan bir sunum: sınıfımızın ortak sonucu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SINIF · 11 dk</a:t>
            </a:r>
          </a:p>
        </p:txBody>
      </p:sp>
      <p:sp>
        <p:nvSpPr>
          <p:cNvPr id="6" name="TextBox 5"/>
          <p:cNvSpPr txBox="1"/>
          <p:nvPr/>
        </p:nvSpPr>
        <p:spPr>
          <a:xfrm>
            <a:off x="502920" y="1261872"/>
            <a:ext cx="11185855" cy="5486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Sözcü tabloyu sunar; sınıf tablosunu birlikte dolduralım:</a:t>
            </a:r>
          </a:p>
        </p:txBody>
      </p:sp>
      <p:sp>
        <p:nvSpPr>
          <p:cNvPr id="7" name="Rounded Rectangle 6"/>
          <p:cNvSpPr/>
          <p:nvPr/>
        </p:nvSpPr>
        <p:spPr>
          <a:xfrm>
            <a:off x="502920" y="1901952"/>
            <a:ext cx="2659303" cy="438912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901952"/>
            <a:ext cx="2659303" cy="685800"/>
          </a:xfrm>
          <a:prstGeom prst="roundRect">
            <a:avLst>
              <a:gd name="adj" fmla="val 25000"/>
            </a:avLst>
          </a:prstGeom>
          <a:solidFill>
            <a:srgbClr val="A43E2A"/>
          </a:solidFill>
          <a:ln>
            <a:noFill/>
          </a:ln>
          <a:effectLst/>
        </p:spPr>
        <p:txBody>
          <a:bodyPr rtlCol="0" anchor="ctr"/>
          <a:lstStyle/>
          <a:p/>
        </p:txBody>
      </p:sp>
      <p:sp>
        <p:nvSpPr>
          <p:cNvPr id="9" name="Rectangle 8"/>
          <p:cNvSpPr/>
          <p:nvPr/>
        </p:nvSpPr>
        <p:spPr>
          <a:xfrm>
            <a:off x="502920" y="2244852"/>
            <a:ext cx="2659303" cy="342900"/>
          </a:xfrm>
          <a:prstGeom prst="rect">
            <a:avLst/>
          </a:prstGeom>
          <a:solidFill>
            <a:srgbClr val="A43E2A"/>
          </a:solidFill>
          <a:ln>
            <a:noFill/>
          </a:ln>
          <a:effectLst/>
        </p:spPr>
        <p:txBody>
          <a:bodyPr rtlCol="0" anchor="ctr"/>
          <a:lstStyle/>
          <a:p/>
        </p:txBody>
      </p:sp>
      <p:sp>
        <p:nvSpPr>
          <p:cNvPr id="10" name="TextBox 9"/>
          <p:cNvSpPr txBox="1"/>
          <p:nvPr/>
        </p:nvSpPr>
        <p:spPr>
          <a:xfrm>
            <a:off x="594360"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Afet türü</a:t>
            </a:r>
          </a:p>
        </p:txBody>
      </p:sp>
      <p:sp>
        <p:nvSpPr>
          <p:cNvPr id="11" name="Rounded Rectangle 10"/>
          <p:cNvSpPr/>
          <p:nvPr/>
        </p:nvSpPr>
        <p:spPr>
          <a:xfrm>
            <a:off x="502920"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204972"/>
            <a:ext cx="2293543" cy="0"/>
          </a:xfrm>
          <a:prstGeom prst="line">
            <a:avLst/>
          </a:prstGeom>
          <a:ln w="12700">
            <a:solidFill>
              <a:srgbClr val="D9D9D9"/>
            </a:solidFill>
            <a:prstDash val="dash"/>
          </a:ln>
        </p:spPr>
      </p:cxnSp>
      <p:cxnSp>
        <p:nvCxnSpPr>
          <p:cNvPr id="13" name="Connector 12"/>
          <p:cNvCxnSpPr/>
          <p:nvPr/>
        </p:nvCxnSpPr>
        <p:spPr>
          <a:xfrm>
            <a:off x="685800" y="3822192"/>
            <a:ext cx="2293543" cy="0"/>
          </a:xfrm>
          <a:prstGeom prst="line">
            <a:avLst/>
          </a:prstGeom>
          <a:ln w="12700">
            <a:solidFill>
              <a:srgbClr val="D9D9D9"/>
            </a:solidFill>
            <a:prstDash val="dash"/>
          </a:ln>
        </p:spPr>
      </p:cxnSp>
      <p:cxnSp>
        <p:nvCxnSpPr>
          <p:cNvPr id="14" name="Connector 13"/>
          <p:cNvCxnSpPr/>
          <p:nvPr/>
        </p:nvCxnSpPr>
        <p:spPr>
          <a:xfrm>
            <a:off x="685800" y="4439412"/>
            <a:ext cx="2293543" cy="0"/>
          </a:xfrm>
          <a:prstGeom prst="line">
            <a:avLst/>
          </a:prstGeom>
          <a:ln w="12700">
            <a:solidFill>
              <a:srgbClr val="D9D9D9"/>
            </a:solidFill>
            <a:prstDash val="dash"/>
          </a:ln>
        </p:spPr>
      </p:cxnSp>
      <p:cxnSp>
        <p:nvCxnSpPr>
          <p:cNvPr id="15" name="Connector 14"/>
          <p:cNvCxnSpPr/>
          <p:nvPr/>
        </p:nvCxnSpPr>
        <p:spPr>
          <a:xfrm>
            <a:off x="685800" y="5056632"/>
            <a:ext cx="2293543" cy="0"/>
          </a:xfrm>
          <a:prstGeom prst="line">
            <a:avLst/>
          </a:prstGeom>
          <a:ln w="12700">
            <a:solidFill>
              <a:srgbClr val="D9D9D9"/>
            </a:solidFill>
            <a:prstDash val="dash"/>
          </a:ln>
        </p:spPr>
      </p:cxnSp>
      <p:cxnSp>
        <p:nvCxnSpPr>
          <p:cNvPr id="16" name="Connector 15"/>
          <p:cNvCxnSpPr/>
          <p:nvPr/>
        </p:nvCxnSpPr>
        <p:spPr>
          <a:xfrm>
            <a:off x="685800" y="5673852"/>
            <a:ext cx="2293543" cy="0"/>
          </a:xfrm>
          <a:prstGeom prst="line">
            <a:avLst/>
          </a:prstGeom>
          <a:ln w="12700">
            <a:solidFill>
              <a:srgbClr val="D9D9D9"/>
            </a:solidFill>
            <a:prstDash val="dash"/>
          </a:ln>
        </p:spPr>
      </p:cxnSp>
      <p:sp>
        <p:nvSpPr>
          <p:cNvPr id="17" name="Rounded Rectangle 16"/>
          <p:cNvSpPr/>
          <p:nvPr/>
        </p:nvSpPr>
        <p:spPr>
          <a:xfrm>
            <a:off x="3345103" y="1901952"/>
            <a:ext cx="2659303" cy="4389120"/>
          </a:xfrm>
          <a:prstGeom prst="roundRect">
            <a:avLst>
              <a:gd name="adj" fmla="val 5000"/>
            </a:avLst>
          </a:prstGeom>
          <a:solidFill>
            <a:srgbClr val="FFFFFF"/>
          </a:solidFill>
          <a:ln>
            <a:noFill/>
          </a:ln>
          <a:effectLst/>
        </p:spPr>
        <p:txBody>
          <a:bodyPr rtlCol="0" anchor="ctr"/>
          <a:lstStyle/>
          <a:p/>
        </p:txBody>
      </p:sp>
      <p:sp>
        <p:nvSpPr>
          <p:cNvPr id="18" name="Rounded Rectangle 17"/>
          <p:cNvSpPr/>
          <p:nvPr/>
        </p:nvSpPr>
        <p:spPr>
          <a:xfrm>
            <a:off x="3345103" y="1901952"/>
            <a:ext cx="2659303" cy="685800"/>
          </a:xfrm>
          <a:prstGeom prst="roundRect">
            <a:avLst>
              <a:gd name="adj" fmla="val 25000"/>
            </a:avLst>
          </a:prstGeom>
          <a:solidFill>
            <a:srgbClr val="2C6E8F"/>
          </a:solidFill>
          <a:ln>
            <a:noFill/>
          </a:ln>
          <a:effectLst/>
        </p:spPr>
        <p:txBody>
          <a:bodyPr rtlCol="0" anchor="ctr"/>
          <a:lstStyle/>
          <a:p/>
        </p:txBody>
      </p:sp>
      <p:sp>
        <p:nvSpPr>
          <p:cNvPr id="19" name="Rectangle 18"/>
          <p:cNvSpPr/>
          <p:nvPr/>
        </p:nvSpPr>
        <p:spPr>
          <a:xfrm>
            <a:off x="3345103" y="2244852"/>
            <a:ext cx="2659303" cy="342900"/>
          </a:xfrm>
          <a:prstGeom prst="rect">
            <a:avLst/>
          </a:prstGeom>
          <a:solidFill>
            <a:srgbClr val="2C6E8F"/>
          </a:solidFill>
          <a:ln>
            <a:noFill/>
          </a:ln>
          <a:effectLst/>
        </p:spPr>
        <p:txBody>
          <a:bodyPr rtlCol="0" anchor="ctr"/>
          <a:lstStyle/>
          <a:p/>
        </p:txBody>
      </p:sp>
      <p:sp>
        <p:nvSpPr>
          <p:cNvPr id="20" name="TextBox 19"/>
          <p:cNvSpPr txBox="1"/>
          <p:nvPr/>
        </p:nvSpPr>
        <p:spPr>
          <a:xfrm>
            <a:off x="3436543"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Ülkeler</a:t>
            </a:r>
          </a:p>
        </p:txBody>
      </p:sp>
      <p:sp>
        <p:nvSpPr>
          <p:cNvPr id="21" name="Rounded Rectangle 20"/>
          <p:cNvSpPr/>
          <p:nvPr/>
        </p:nvSpPr>
        <p:spPr>
          <a:xfrm>
            <a:off x="3345103"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22" name="Connector 21"/>
          <p:cNvCxnSpPr/>
          <p:nvPr/>
        </p:nvCxnSpPr>
        <p:spPr>
          <a:xfrm>
            <a:off x="3527983" y="3204972"/>
            <a:ext cx="2293543" cy="0"/>
          </a:xfrm>
          <a:prstGeom prst="line">
            <a:avLst/>
          </a:prstGeom>
          <a:ln w="12700">
            <a:solidFill>
              <a:srgbClr val="D9D9D9"/>
            </a:solidFill>
            <a:prstDash val="dash"/>
          </a:ln>
        </p:spPr>
      </p:cxnSp>
      <p:cxnSp>
        <p:nvCxnSpPr>
          <p:cNvPr id="23" name="Connector 22"/>
          <p:cNvCxnSpPr/>
          <p:nvPr/>
        </p:nvCxnSpPr>
        <p:spPr>
          <a:xfrm>
            <a:off x="3527983" y="3822192"/>
            <a:ext cx="2293543" cy="0"/>
          </a:xfrm>
          <a:prstGeom prst="line">
            <a:avLst/>
          </a:prstGeom>
          <a:ln w="12700">
            <a:solidFill>
              <a:srgbClr val="D9D9D9"/>
            </a:solidFill>
            <a:prstDash val="dash"/>
          </a:ln>
        </p:spPr>
      </p:cxnSp>
      <p:cxnSp>
        <p:nvCxnSpPr>
          <p:cNvPr id="24" name="Connector 23"/>
          <p:cNvCxnSpPr/>
          <p:nvPr/>
        </p:nvCxnSpPr>
        <p:spPr>
          <a:xfrm>
            <a:off x="3527983" y="4439412"/>
            <a:ext cx="2293543" cy="0"/>
          </a:xfrm>
          <a:prstGeom prst="line">
            <a:avLst/>
          </a:prstGeom>
          <a:ln w="12700">
            <a:solidFill>
              <a:srgbClr val="D9D9D9"/>
            </a:solidFill>
            <a:prstDash val="dash"/>
          </a:ln>
        </p:spPr>
      </p:cxnSp>
      <p:cxnSp>
        <p:nvCxnSpPr>
          <p:cNvPr id="25" name="Connector 24"/>
          <p:cNvCxnSpPr/>
          <p:nvPr/>
        </p:nvCxnSpPr>
        <p:spPr>
          <a:xfrm>
            <a:off x="3527983" y="5056632"/>
            <a:ext cx="2293543" cy="0"/>
          </a:xfrm>
          <a:prstGeom prst="line">
            <a:avLst/>
          </a:prstGeom>
          <a:ln w="12700">
            <a:solidFill>
              <a:srgbClr val="D9D9D9"/>
            </a:solidFill>
            <a:prstDash val="dash"/>
          </a:ln>
        </p:spPr>
      </p:cxnSp>
      <p:cxnSp>
        <p:nvCxnSpPr>
          <p:cNvPr id="26" name="Connector 25"/>
          <p:cNvCxnSpPr/>
          <p:nvPr/>
        </p:nvCxnSpPr>
        <p:spPr>
          <a:xfrm>
            <a:off x="3527983" y="5673852"/>
            <a:ext cx="2293543" cy="0"/>
          </a:xfrm>
          <a:prstGeom prst="line">
            <a:avLst/>
          </a:prstGeom>
          <a:ln w="12700">
            <a:solidFill>
              <a:srgbClr val="D9D9D9"/>
            </a:solidFill>
            <a:prstDash val="dash"/>
          </a:ln>
        </p:spPr>
      </p:cxnSp>
      <p:sp>
        <p:nvSpPr>
          <p:cNvPr id="27" name="Rounded Rectangle 26"/>
          <p:cNvSpPr/>
          <p:nvPr/>
        </p:nvSpPr>
        <p:spPr>
          <a:xfrm>
            <a:off x="6187286" y="1901952"/>
            <a:ext cx="2659303" cy="4389120"/>
          </a:xfrm>
          <a:prstGeom prst="roundRect">
            <a:avLst>
              <a:gd name="adj" fmla="val 5000"/>
            </a:avLst>
          </a:prstGeom>
          <a:solidFill>
            <a:srgbClr val="FFFFFF"/>
          </a:solidFill>
          <a:ln>
            <a:noFill/>
          </a:ln>
          <a:effectLst/>
        </p:spPr>
        <p:txBody>
          <a:bodyPr rtlCol="0" anchor="ctr"/>
          <a:lstStyle/>
          <a:p/>
        </p:txBody>
      </p:sp>
      <p:sp>
        <p:nvSpPr>
          <p:cNvPr id="28" name="Rounded Rectangle 27"/>
          <p:cNvSpPr/>
          <p:nvPr/>
        </p:nvSpPr>
        <p:spPr>
          <a:xfrm>
            <a:off x="6187286" y="1901952"/>
            <a:ext cx="2659303" cy="685800"/>
          </a:xfrm>
          <a:prstGeom prst="roundRect">
            <a:avLst>
              <a:gd name="adj" fmla="val 25000"/>
            </a:avLst>
          </a:prstGeom>
          <a:solidFill>
            <a:srgbClr val="C25B1F"/>
          </a:solidFill>
          <a:ln>
            <a:noFill/>
          </a:ln>
          <a:effectLst/>
        </p:spPr>
        <p:txBody>
          <a:bodyPr rtlCol="0" anchor="ctr"/>
          <a:lstStyle/>
          <a:p/>
        </p:txBody>
      </p:sp>
      <p:sp>
        <p:nvSpPr>
          <p:cNvPr id="29" name="Rectangle 28"/>
          <p:cNvSpPr/>
          <p:nvPr/>
        </p:nvSpPr>
        <p:spPr>
          <a:xfrm>
            <a:off x="6187286" y="2244852"/>
            <a:ext cx="2659303" cy="342900"/>
          </a:xfrm>
          <a:prstGeom prst="rect">
            <a:avLst/>
          </a:prstGeom>
          <a:solidFill>
            <a:srgbClr val="C25B1F"/>
          </a:solidFill>
          <a:ln>
            <a:noFill/>
          </a:ln>
          <a:effectLst/>
        </p:spPr>
        <p:txBody>
          <a:bodyPr rtlCol="0" anchor="ctr"/>
          <a:lstStyle/>
          <a:p/>
        </p:txBody>
      </p:sp>
      <p:sp>
        <p:nvSpPr>
          <p:cNvPr id="30" name="TextBox 29"/>
          <p:cNvSpPr txBox="1"/>
          <p:nvPr/>
        </p:nvSpPr>
        <p:spPr>
          <a:xfrm>
            <a:off x="6278726"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Ortak uygulama</a:t>
            </a:r>
          </a:p>
        </p:txBody>
      </p:sp>
      <p:sp>
        <p:nvSpPr>
          <p:cNvPr id="31" name="Rounded Rectangle 30"/>
          <p:cNvSpPr/>
          <p:nvPr/>
        </p:nvSpPr>
        <p:spPr>
          <a:xfrm>
            <a:off x="6187286"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32" name="Connector 31"/>
          <p:cNvCxnSpPr/>
          <p:nvPr/>
        </p:nvCxnSpPr>
        <p:spPr>
          <a:xfrm>
            <a:off x="6370166" y="3204972"/>
            <a:ext cx="2293543" cy="0"/>
          </a:xfrm>
          <a:prstGeom prst="line">
            <a:avLst/>
          </a:prstGeom>
          <a:ln w="12700">
            <a:solidFill>
              <a:srgbClr val="D9D9D9"/>
            </a:solidFill>
            <a:prstDash val="dash"/>
          </a:ln>
        </p:spPr>
      </p:cxnSp>
      <p:cxnSp>
        <p:nvCxnSpPr>
          <p:cNvPr id="33" name="Connector 32"/>
          <p:cNvCxnSpPr/>
          <p:nvPr/>
        </p:nvCxnSpPr>
        <p:spPr>
          <a:xfrm>
            <a:off x="6370166" y="3822192"/>
            <a:ext cx="2293543" cy="0"/>
          </a:xfrm>
          <a:prstGeom prst="line">
            <a:avLst/>
          </a:prstGeom>
          <a:ln w="12700">
            <a:solidFill>
              <a:srgbClr val="D9D9D9"/>
            </a:solidFill>
            <a:prstDash val="dash"/>
          </a:ln>
        </p:spPr>
      </p:cxnSp>
      <p:cxnSp>
        <p:nvCxnSpPr>
          <p:cNvPr id="34" name="Connector 33"/>
          <p:cNvCxnSpPr/>
          <p:nvPr/>
        </p:nvCxnSpPr>
        <p:spPr>
          <a:xfrm>
            <a:off x="6370166" y="4439412"/>
            <a:ext cx="2293543" cy="0"/>
          </a:xfrm>
          <a:prstGeom prst="line">
            <a:avLst/>
          </a:prstGeom>
          <a:ln w="12700">
            <a:solidFill>
              <a:srgbClr val="D9D9D9"/>
            </a:solidFill>
            <a:prstDash val="dash"/>
          </a:ln>
        </p:spPr>
      </p:cxnSp>
      <p:cxnSp>
        <p:nvCxnSpPr>
          <p:cNvPr id="35" name="Connector 34"/>
          <p:cNvCxnSpPr/>
          <p:nvPr/>
        </p:nvCxnSpPr>
        <p:spPr>
          <a:xfrm>
            <a:off x="6370166" y="5056632"/>
            <a:ext cx="2293543" cy="0"/>
          </a:xfrm>
          <a:prstGeom prst="line">
            <a:avLst/>
          </a:prstGeom>
          <a:ln w="12700">
            <a:solidFill>
              <a:srgbClr val="D9D9D9"/>
            </a:solidFill>
            <a:prstDash val="dash"/>
          </a:ln>
        </p:spPr>
      </p:cxnSp>
      <p:cxnSp>
        <p:nvCxnSpPr>
          <p:cNvPr id="36" name="Connector 35"/>
          <p:cNvCxnSpPr/>
          <p:nvPr/>
        </p:nvCxnSpPr>
        <p:spPr>
          <a:xfrm>
            <a:off x="6370166" y="5673852"/>
            <a:ext cx="2293543" cy="0"/>
          </a:xfrm>
          <a:prstGeom prst="line">
            <a:avLst/>
          </a:prstGeom>
          <a:ln w="12700">
            <a:solidFill>
              <a:srgbClr val="D9D9D9"/>
            </a:solidFill>
            <a:prstDash val="dash"/>
          </a:ln>
        </p:spPr>
      </p:cxnSp>
      <p:sp>
        <p:nvSpPr>
          <p:cNvPr id="37" name="Rounded Rectangle 36"/>
          <p:cNvSpPr/>
          <p:nvPr/>
        </p:nvSpPr>
        <p:spPr>
          <a:xfrm>
            <a:off x="9029469" y="1901952"/>
            <a:ext cx="2659303" cy="4389120"/>
          </a:xfrm>
          <a:prstGeom prst="roundRect">
            <a:avLst>
              <a:gd name="adj" fmla="val 5000"/>
            </a:avLst>
          </a:prstGeom>
          <a:solidFill>
            <a:srgbClr val="FFFFFF"/>
          </a:solidFill>
          <a:ln>
            <a:noFill/>
          </a:ln>
          <a:effectLst/>
        </p:spPr>
        <p:txBody>
          <a:bodyPr rtlCol="0" anchor="ctr"/>
          <a:lstStyle/>
          <a:p/>
        </p:txBody>
      </p:sp>
      <p:sp>
        <p:nvSpPr>
          <p:cNvPr id="38" name="Rounded Rectangle 37"/>
          <p:cNvSpPr/>
          <p:nvPr/>
        </p:nvSpPr>
        <p:spPr>
          <a:xfrm>
            <a:off x="9029469" y="1901952"/>
            <a:ext cx="2659303" cy="685800"/>
          </a:xfrm>
          <a:prstGeom prst="roundRect">
            <a:avLst>
              <a:gd name="adj" fmla="val 25000"/>
            </a:avLst>
          </a:prstGeom>
          <a:solidFill>
            <a:srgbClr val="4F4F4F"/>
          </a:solidFill>
          <a:ln>
            <a:noFill/>
          </a:ln>
          <a:effectLst/>
        </p:spPr>
        <p:txBody>
          <a:bodyPr rtlCol="0" anchor="ctr"/>
          <a:lstStyle/>
          <a:p/>
        </p:txBody>
      </p:sp>
      <p:sp>
        <p:nvSpPr>
          <p:cNvPr id="39" name="Rectangle 38"/>
          <p:cNvSpPr/>
          <p:nvPr/>
        </p:nvSpPr>
        <p:spPr>
          <a:xfrm>
            <a:off x="9029469" y="2244852"/>
            <a:ext cx="2659303" cy="342900"/>
          </a:xfrm>
          <a:prstGeom prst="rect">
            <a:avLst/>
          </a:prstGeom>
          <a:solidFill>
            <a:srgbClr val="4F4F4F"/>
          </a:solidFill>
          <a:ln>
            <a:noFill/>
          </a:ln>
          <a:effectLst/>
        </p:spPr>
        <p:txBody>
          <a:bodyPr rtlCol="0" anchor="ctr"/>
          <a:lstStyle/>
          <a:p/>
        </p:txBody>
      </p:sp>
      <p:sp>
        <p:nvSpPr>
          <p:cNvPr id="40" name="TextBox 39"/>
          <p:cNvSpPr txBox="1"/>
          <p:nvPr/>
        </p:nvSpPr>
        <p:spPr>
          <a:xfrm>
            <a:off x="9120909"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Fark ve sonuç</a:t>
            </a:r>
          </a:p>
        </p:txBody>
      </p:sp>
      <p:sp>
        <p:nvSpPr>
          <p:cNvPr id="41" name="Rounded Rectangle 40"/>
          <p:cNvSpPr/>
          <p:nvPr/>
        </p:nvSpPr>
        <p:spPr>
          <a:xfrm>
            <a:off x="9029469"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42" name="Connector 41"/>
          <p:cNvCxnSpPr/>
          <p:nvPr/>
        </p:nvCxnSpPr>
        <p:spPr>
          <a:xfrm>
            <a:off x="9212349" y="3204972"/>
            <a:ext cx="2293543" cy="0"/>
          </a:xfrm>
          <a:prstGeom prst="line">
            <a:avLst/>
          </a:prstGeom>
          <a:ln w="12700">
            <a:solidFill>
              <a:srgbClr val="D9D9D9"/>
            </a:solidFill>
            <a:prstDash val="dash"/>
          </a:ln>
        </p:spPr>
      </p:cxnSp>
      <p:cxnSp>
        <p:nvCxnSpPr>
          <p:cNvPr id="43" name="Connector 42"/>
          <p:cNvCxnSpPr/>
          <p:nvPr/>
        </p:nvCxnSpPr>
        <p:spPr>
          <a:xfrm>
            <a:off x="9212349" y="3822192"/>
            <a:ext cx="2293543" cy="0"/>
          </a:xfrm>
          <a:prstGeom prst="line">
            <a:avLst/>
          </a:prstGeom>
          <a:ln w="12700">
            <a:solidFill>
              <a:srgbClr val="D9D9D9"/>
            </a:solidFill>
            <a:prstDash val="dash"/>
          </a:ln>
        </p:spPr>
      </p:cxnSp>
      <p:cxnSp>
        <p:nvCxnSpPr>
          <p:cNvPr id="44" name="Connector 43"/>
          <p:cNvCxnSpPr/>
          <p:nvPr/>
        </p:nvCxnSpPr>
        <p:spPr>
          <a:xfrm>
            <a:off x="9212349" y="4439412"/>
            <a:ext cx="2293543" cy="0"/>
          </a:xfrm>
          <a:prstGeom prst="line">
            <a:avLst/>
          </a:prstGeom>
          <a:ln w="12700">
            <a:solidFill>
              <a:srgbClr val="D9D9D9"/>
            </a:solidFill>
            <a:prstDash val="dash"/>
          </a:ln>
        </p:spPr>
      </p:cxnSp>
      <p:cxnSp>
        <p:nvCxnSpPr>
          <p:cNvPr id="45" name="Connector 44"/>
          <p:cNvCxnSpPr/>
          <p:nvPr/>
        </p:nvCxnSpPr>
        <p:spPr>
          <a:xfrm>
            <a:off x="9212349" y="5056632"/>
            <a:ext cx="2293543" cy="0"/>
          </a:xfrm>
          <a:prstGeom prst="line">
            <a:avLst/>
          </a:prstGeom>
          <a:ln w="12700">
            <a:solidFill>
              <a:srgbClr val="D9D9D9"/>
            </a:solidFill>
            <a:prstDash val="dash"/>
          </a:ln>
        </p:spPr>
      </p:cxnSp>
      <p:cxnSp>
        <p:nvCxnSpPr>
          <p:cNvPr id="46" name="Connector 45"/>
          <p:cNvCxnSpPr/>
          <p:nvPr/>
        </p:nvCxnSpPr>
        <p:spPr>
          <a:xfrm>
            <a:off x="9212349" y="5673852"/>
            <a:ext cx="2293543" cy="0"/>
          </a:xfrm>
          <a:prstGeom prst="line">
            <a:avLst/>
          </a:prstGeom>
          <a:ln w="12700">
            <a:solidFill>
              <a:srgbClr val="D9D9D9"/>
            </a:solidFill>
            <a:prstDash val="dash"/>
          </a:ln>
        </p:spPr>
      </p:cxnSp>
      <p:sp>
        <p:nvSpPr>
          <p:cNvPr id="47" name="TextBox 4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48" name="TextBox 4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211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Öz değerlendirme formu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ÖZ DEĞERLENDİRME</a:t>
            </a:r>
          </a:p>
        </p:txBody>
      </p:sp>
      <p:graphicFrame>
        <p:nvGraphicFramePr>
          <p:cNvPr id="6" name="Table 5"/>
          <p:cNvGraphicFramePr>
            <a:graphicFrameLocks noGrp="1"/>
          </p:cNvGraphicFramePr>
          <p:nvPr/>
        </p:nvGraphicFramePr>
        <p:xfrm>
          <a:off x="502920" y="1243584"/>
          <a:ext cx="11183112" cy="3566160"/>
        </p:xfrm>
        <a:graphic>
          <a:graphicData uri="http://schemas.openxmlformats.org/drawingml/2006/table">
            <a:tbl>
              <a:tblPr firstRow="1" bandRow="1">
                <a:tableStyleId>{5C22544A-7EE6-4342-B048-85BDC9FD1C3A}</a:tableStyleId>
              </a:tblPr>
              <a:tblGrid>
                <a:gridCol w="8229600"/>
                <a:gridCol w="960120"/>
                <a:gridCol w="1005840"/>
                <a:gridCol w="987552"/>
              </a:tblGrid>
              <a:tr h="457200">
                <a:tc>
                  <a:txBody>
                    <a:bodyPr wrap="square"/>
                    <a:lstStyle/>
                    <a:p>
                      <a:pPr algn="ctr">
                        <a:spcBef>
                          <a:spcPts val="0"/>
                        </a:spcBef>
                        <a:spcAft>
                          <a:spcPts val="0"/>
                        </a:spcAft>
                      </a:pPr>
                      <a:r>
                        <a:rPr lang="tr-TR" sz="1600" b="1" i="0">
                          <a:solidFill>
                            <a:srgbClr val="FFFFFF"/>
                          </a:solidFill>
                          <a:latin typeface="Calibri"/>
                        </a:rPr>
                        <a:t>Değerlendirme ölçütleri</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Evet</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Kısmen</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Hayır</a:t>
                      </a:r>
                    </a:p>
                  </a:txBody>
                  <a:tcPr marL="54864" marR="54864" marT="18288" marB="18288" anchor="ctr">
                    <a:solidFill>
                      <a:srgbClr val="A43E2A"/>
                    </a:solidFill>
                  </a:tcPr>
                </a:tc>
              </a:tr>
              <a:tr h="621792">
                <a:tc>
                  <a:txBody>
                    <a:bodyPr wrap="square"/>
                    <a:lstStyle/>
                    <a:p>
                      <a:pPr algn="l">
                        <a:spcBef>
                          <a:spcPts val="0"/>
                        </a:spcBef>
                        <a:spcAft>
                          <a:spcPts val="0"/>
                        </a:spcAft>
                      </a:pPr>
                      <a:r>
                        <a:rPr lang="tr-TR" sz="1700" b="0" i="0">
                          <a:solidFill>
                            <a:srgbClr val="262626"/>
                          </a:solidFill>
                          <a:latin typeface="Calibri"/>
                        </a:rPr>
                        <a:t>1. Çalışma yapmak istediğim afet türünü seçtim.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21792">
                <a:tc>
                  <a:txBody>
                    <a:bodyPr wrap="square"/>
                    <a:lstStyle/>
                    <a:p>
                      <a:pPr algn="l">
                        <a:spcBef>
                          <a:spcPts val="0"/>
                        </a:spcBef>
                        <a:spcAft>
                          <a:spcPts val="0"/>
                        </a:spcAft>
                      </a:pPr>
                      <a:r>
                        <a:rPr lang="tr-TR" sz="1700" b="0" i="0">
                          <a:solidFill>
                            <a:srgbClr val="262626"/>
                          </a:solidFill>
                          <a:latin typeface="Calibri"/>
                        </a:rPr>
                        <a:t>2. Seçtiğim afet türüyle mücadele uygulaması geliştiren en az iki ülke belirledim.</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21792">
                <a:tc>
                  <a:txBody>
                    <a:bodyPr wrap="square"/>
                    <a:lstStyle/>
                    <a:p>
                      <a:pPr algn="l">
                        <a:spcBef>
                          <a:spcPts val="0"/>
                        </a:spcBef>
                        <a:spcAft>
                          <a:spcPts val="0"/>
                        </a:spcAft>
                      </a:pPr>
                      <a:r>
                        <a:rPr lang="tr-TR" sz="1700" b="0" i="0">
                          <a:solidFill>
                            <a:srgbClr val="262626"/>
                          </a:solidFill>
                          <a:latin typeface="Calibri"/>
                        </a:rPr>
                        <a:t>3. Belirlediğim ülkelerdeki afet türüyle mücadele uygulamalarını inceledim. Bu süreçte genel ağ, kütüphane vb. kaynaklardan yararlandım.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21792">
                <a:tc>
                  <a:txBody>
                    <a:bodyPr wrap="square"/>
                    <a:lstStyle/>
                    <a:p>
                      <a:pPr algn="l">
                        <a:spcBef>
                          <a:spcPts val="0"/>
                        </a:spcBef>
                        <a:spcAft>
                          <a:spcPts val="0"/>
                        </a:spcAft>
                      </a:pPr>
                      <a:r>
                        <a:rPr lang="tr-TR" sz="1700" b="0" i="0">
                          <a:solidFill>
                            <a:srgbClr val="262626"/>
                          </a:solidFill>
                          <a:latin typeface="Calibri"/>
                        </a:rPr>
                        <a:t>4. Topladığım bilgilerden yararlanarak ülkelerin afetle mücadele uygulamalarını karşılaştırarak tablo oluşturdum.</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21792">
                <a:tc>
                  <a:txBody>
                    <a:bodyPr wrap="square"/>
                    <a:lstStyle/>
                    <a:p>
                      <a:pPr algn="l">
                        <a:spcBef>
                          <a:spcPts val="0"/>
                        </a:spcBef>
                        <a:spcAft>
                          <a:spcPts val="0"/>
                        </a:spcAft>
                      </a:pPr>
                      <a:r>
                        <a:rPr lang="tr-TR" sz="1700" b="0" i="0">
                          <a:solidFill>
                            <a:srgbClr val="262626"/>
                          </a:solidFill>
                          <a:latin typeface="Calibri"/>
                        </a:rPr>
                        <a:t>5. Oluşturduğum karşılaştırma tablosunu arkadaşlarıma sınıf ortamında sundum.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bl>
          </a:graphicData>
        </a:graphic>
      </p:graphicFrame>
      <p:sp>
        <p:nvSpPr>
          <p:cNvPr id="7" name="TextBox 6"/>
          <p:cNvSpPr txBox="1"/>
          <p:nvPr/>
        </p:nvSpPr>
        <p:spPr>
          <a:xfrm>
            <a:off x="502920" y="5422392"/>
            <a:ext cx="11185855" cy="822960"/>
          </a:xfrm>
          <a:prstGeom prst="rect">
            <a:avLst/>
          </a:prstGeom>
          <a:noFill/>
        </p:spPr>
        <p:txBody>
          <a:bodyPr wrap="square" anchor="t" lIns="73152" rIns="73152" tIns="36576" bIns="36576">
            <a:noAutofit/>
          </a:bodyPr>
          <a:lstStyle/>
          <a:p>
            <a:pPr algn="l">
              <a:spcBef>
                <a:spcPts val="0"/>
              </a:spcBef>
              <a:spcAft>
                <a:spcPts val="0"/>
              </a:spcAft>
            </a:pPr>
            <a:r>
              <a:rPr lang="tr-TR" sz="1700" b="1" i="0">
                <a:solidFill>
                  <a:srgbClr val="A43E2A"/>
                </a:solidFill>
                <a:latin typeface="Calibri"/>
              </a:rPr>
              <a:t>Çalışmam sırasında öğrendiğim bilgiler: … · Çalışmam sırasında zorlandığım yerler: … · Çalışmamı yeniden yapacak olsaydım dikkat edeceğim hususlar: …</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212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Seminer sunumuz ve bayram haftası</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32. HAFTA</a:t>
            </a:r>
          </a:p>
        </p:txBody>
      </p:sp>
      <p:sp>
        <p:nvSpPr>
          <p:cNvPr id="6" name="Rounded Rectangle 5"/>
          <p:cNvSpPr/>
          <p:nvPr/>
        </p:nvSpPr>
        <p:spPr>
          <a:xfrm>
            <a:off x="502920" y="1243584"/>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1188720"/>
          </a:xfrm>
          <a:prstGeom prst="rect">
            <a:avLst/>
          </a:prstGeom>
          <a:solidFill>
            <a:srgbClr val="2E7D5B"/>
          </a:solidFill>
          <a:ln>
            <a:noFill/>
          </a:ln>
          <a:effectLst/>
        </p:spPr>
        <p:txBody>
          <a:bodyPr rtlCol="0" anchor="ctr"/>
          <a:lstStyle/>
          <a:p/>
        </p:txBody>
      </p:sp>
      <p:sp>
        <p:nvSpPr>
          <p:cNvPr id="8" name="TextBox 7"/>
          <p:cNvSpPr txBox="1"/>
          <p:nvPr/>
        </p:nvSpPr>
        <p:spPr>
          <a:xfrm>
            <a:off x="777240" y="1243584"/>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Yapacağınız seminer için bilgi, belge, görsel vb. materyaller kullanarak bir seminer sunusu hazırlayınız.</a:t>
            </a:r>
          </a:p>
        </p:txBody>
      </p:sp>
      <p:sp>
        <p:nvSpPr>
          <p:cNvPr id="9" name="Rounded Rectangle 8"/>
          <p:cNvSpPr/>
          <p:nvPr/>
        </p:nvSpPr>
        <p:spPr>
          <a:xfrm>
            <a:off x="502920" y="2633472"/>
            <a:ext cx="5492343" cy="361188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33472"/>
            <a:ext cx="5492343" cy="530352"/>
          </a:xfrm>
          <a:prstGeom prst="roundRect">
            <a:avLst>
              <a:gd name="adj" fmla="val 25000"/>
            </a:avLst>
          </a:prstGeom>
          <a:solidFill>
            <a:srgbClr val="2E7D5B"/>
          </a:solidFill>
          <a:ln>
            <a:noFill/>
          </a:ln>
          <a:effectLst/>
        </p:spPr>
        <p:txBody>
          <a:bodyPr rtlCol="0" anchor="ctr"/>
          <a:lstStyle/>
          <a:p/>
        </p:txBody>
      </p:sp>
      <p:sp>
        <p:nvSpPr>
          <p:cNvPr id="11" name="Rectangle 10"/>
          <p:cNvSpPr/>
          <p:nvPr/>
        </p:nvSpPr>
        <p:spPr>
          <a:xfrm>
            <a:off x="502920" y="2898648"/>
            <a:ext cx="5492343" cy="265176"/>
          </a:xfrm>
          <a:prstGeom prst="rect">
            <a:avLst/>
          </a:prstGeom>
          <a:solidFill>
            <a:srgbClr val="2E7D5B"/>
          </a:solidFill>
          <a:ln>
            <a:noFill/>
          </a:ln>
          <a:effectLst/>
        </p:spPr>
        <p:txBody>
          <a:bodyPr rtlCol="0" anchor="ctr"/>
          <a:lstStyle/>
          <a:p/>
        </p:txBody>
      </p:sp>
      <p:sp>
        <p:nvSpPr>
          <p:cNvPr id="12" name="TextBox 11"/>
          <p:cNvSpPr txBox="1"/>
          <p:nvPr/>
        </p:nvSpPr>
        <p:spPr>
          <a:xfrm>
            <a:off x="594360" y="26334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Dersi perşembe-cuma olan şubeler</a:t>
            </a:r>
          </a:p>
        </p:txBody>
      </p:sp>
      <p:sp>
        <p:nvSpPr>
          <p:cNvPr id="13" name="TextBox 12"/>
          <p:cNvSpPr txBox="1"/>
          <p:nvPr/>
        </p:nvSpPr>
        <p:spPr>
          <a:xfrm>
            <a:off x="612648" y="3236976"/>
            <a:ext cx="5272887" cy="293522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32. haftada topluluklar seminer sunusunu sınıfta paylaşır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Öğrenme günlüğü (s. 192) ve ünite sonu 7-9 sınıfta</a:t>
            </a:r>
          </a:p>
        </p:txBody>
      </p:sp>
      <p:sp>
        <p:nvSpPr>
          <p:cNvPr id="14" name="Rounded Rectangle 13"/>
          <p:cNvSpPr/>
          <p:nvPr/>
        </p:nvSpPr>
        <p:spPr>
          <a:xfrm>
            <a:off x="6196431" y="2633472"/>
            <a:ext cx="5492343" cy="361188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196431" y="2633472"/>
            <a:ext cx="5492343" cy="530352"/>
          </a:xfrm>
          <a:prstGeom prst="roundRect">
            <a:avLst>
              <a:gd name="adj" fmla="val 25000"/>
            </a:avLst>
          </a:prstGeom>
          <a:solidFill>
            <a:srgbClr val="C25B1F"/>
          </a:solidFill>
          <a:ln>
            <a:noFill/>
          </a:ln>
          <a:effectLst/>
        </p:spPr>
        <p:txBody>
          <a:bodyPr rtlCol="0" anchor="ctr"/>
          <a:lstStyle/>
          <a:p/>
        </p:txBody>
      </p:sp>
      <p:sp>
        <p:nvSpPr>
          <p:cNvPr id="16" name="Rectangle 15"/>
          <p:cNvSpPr/>
          <p:nvPr/>
        </p:nvSpPr>
        <p:spPr>
          <a:xfrm>
            <a:off x="6196431" y="2898648"/>
            <a:ext cx="5492343" cy="265176"/>
          </a:xfrm>
          <a:prstGeom prst="rect">
            <a:avLst/>
          </a:prstGeom>
          <a:solidFill>
            <a:srgbClr val="C25B1F"/>
          </a:solidFill>
          <a:ln>
            <a:noFill/>
          </a:ln>
          <a:effectLst/>
        </p:spPr>
        <p:txBody>
          <a:bodyPr rtlCol="0" anchor="ctr"/>
          <a:lstStyle/>
          <a:p/>
        </p:txBody>
      </p:sp>
      <p:sp>
        <p:nvSpPr>
          <p:cNvPr id="17" name="TextBox 16"/>
          <p:cNvSpPr txBox="1"/>
          <p:nvPr/>
        </p:nvSpPr>
        <p:spPr>
          <a:xfrm>
            <a:off x="6287871" y="26334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Dersi pazartesi, salı ya da çarşamba olan şubeler</a:t>
            </a:r>
          </a:p>
        </p:txBody>
      </p:sp>
      <p:sp>
        <p:nvSpPr>
          <p:cNvPr id="18" name="TextBox 17"/>
          <p:cNvSpPr txBox="1"/>
          <p:nvPr/>
        </p:nvSpPr>
        <p:spPr>
          <a:xfrm>
            <a:off x="6306159" y="3236976"/>
            <a:ext cx="5272887" cy="293522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32. haftada ders yok (17-19 Mayıs tatil)</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Sunu planını bugün 1 dakikada söyle; sunu, öğrenme günlüğü ve ünite sonu evde</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213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Hangi afet türünde hangi ülkeleri karşılaştırdın?</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Karşılaştırdığın ülkelerde ortak olan bir uygulama ve bir fark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Çalışmanı yeniden yapsaydın neye dikkat ederdin?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193-195</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214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Çalışma kâğıdı 15. madde: karşılaştırma tablosu planı.</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Karşılaştırma tablon bitmediyse bir hafta içinde tamamlayıp öğretmenine teslim et.</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Topluluğunla seminer sunusunu tamamla (s. 191, 2. adım 7); aile afet ve acil durum planını ailenle konuş (2. adım 8) — kişisel bilgiler evde kalır.</a:t>
            </a:r>
          </a:p>
          <a:p>
            <a:pPr algn="l" marL="323206" indent="-323206">
              <a:spcBef>
                <a:spcPts val="0"/>
              </a:spcBef>
              <a:spcAft>
                <a:spcPts val="0"/>
              </a:spcAft>
            </a:pPr>
            <a:r>
              <a:rPr lang="tr-TR" sz="2600" b="1" i="0">
                <a:solidFill>
                  <a:srgbClr val="A43E2A"/>
                </a:solidFill>
                <a:latin typeface="Calibri"/>
              </a:rPr>
              <a:t>•  </a:t>
            </a:r>
            <a:r>
              <a:rPr lang="tr-TR" sz="2600" b="0" i="0">
                <a:solidFill>
                  <a:srgbClr val="262626"/>
                </a:solidFill>
                <a:latin typeface="Calibri"/>
              </a:rPr>
              <a:t>Dersin pazartesi, salı ya da çarşamba ise öğrenme günlüğünü (s. 192) ve ünite sonu sorularını (s. 196-199) evde çöz.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191-199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215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31. hafta · Sunum Hazırlama (slayt 196-215)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