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216.xml" ContentType="application/vnd.openxmlformats-officedocument.presentationml.notesSlide+xml"/>
  <Override PartName="/ppt/notesSlides/notesSlide217.xml" ContentType="application/vnd.openxmlformats-officedocument.presentationml.notesSlide+xml"/>
  <Override PartName="/ppt/notesSlides/notesSlide218.xml" ContentType="application/vnd.openxmlformats-officedocument.presentationml.notesSlide+xml"/>
  <Override PartName="/ppt/notesSlides/notesSlide219.xml" ContentType="application/vnd.openxmlformats-officedocument.presentationml.notesSlide+xml"/>
  <Override PartName="/ppt/notesSlides/notesSlide220.xml" ContentType="application/vnd.openxmlformats-officedocument.presentationml.notesSlide+xml"/>
  <Override PartName="/ppt/notesSlides/notesSlide221.xml" ContentType="application/vnd.openxmlformats-officedocument.presentationml.notesSlide+xml"/>
  <Override PartName="/ppt/notesSlides/notesSlide222.xml" ContentType="application/vnd.openxmlformats-officedocument.presentationml.notesSlide+xml"/>
  <Override PartName="/ppt/notesSlides/notesSlide223.xml" ContentType="application/vnd.openxmlformats-officedocument.presentationml.notesSlide+xml"/>
  <Override PartName="/ppt/notesSlides/notesSlide224.xml" ContentType="application/vnd.openxmlformats-officedocument.presentationml.notesSlide+xml"/>
  <Override PartName="/ppt/notesSlides/notesSlide225.xml" ContentType="application/vnd.openxmlformats-officedocument.presentationml.notesSlide+xml"/>
  <Override PartName="/ppt/notesSlides/notesSlide226.xml" ContentType="application/vnd.openxmlformats-officedocument.presentationml.notesSlide+xml"/>
  <Override PartName="/ppt/notesSlides/notesSlide227.xml" ContentType="application/vnd.openxmlformats-officedocument.presentationml.notesSlide+xml"/>
  <Override PartName="/ppt/notesSlides/notesSlide228.xml" ContentType="application/vnd.openxmlformats-officedocument.presentationml.notesSlide+xml"/>
  <Override PartName="/ppt/notesSlides/notesSlide229.xml" ContentType="application/vnd.openxmlformats-officedocument.presentationml.notesSlide+xml"/>
  <Override PartName="/ppt/notesSlides/notesSlide230.xml" ContentType="application/vnd.openxmlformats-officedocument.presentationml.notesSlide+xml"/>
  <Override PartName="/ppt/notesSlides/notesSlide231.xml" ContentType="application/vnd.openxmlformats-officedocument.presentationml.notesSlide+xml"/>
  <Override PartName="/ppt/notesSlides/notesSlide232.xml" ContentType="application/vnd.openxmlformats-officedocument.presentationml.notesSlide+xml"/>
  <Override PartName="/ppt/notesSlides/notesSlide233.xml" ContentType="application/vnd.openxmlformats-officedocument.presentationml.notesSlide+xml"/>
  <Override PartName="/ppt/notesSlides/notesSlide234.xml" ContentType="application/vnd.openxmlformats-officedocument.presentationml.notesSlide+xml"/>
  <Override PartName="/ppt/notesSlides/notesSlide235.xml" ContentType="application/vnd.openxmlformats-officedocument.presentationml.notesSlide+xml"/>
  <Override PartName="/ppt/notesSlides/notesSlide236.xml" ContentType="application/vnd.openxmlformats-officedocument.presentationml.notesSlide+xml"/>
  <Override PartName="/ppt/notesSlides/notesSlide237.xml" ContentType="application/vnd.openxmlformats-officedocument.presentationml.notesSlide+xml"/>
  <Override PartName="/ppt/notesSlides/notesSlide238.xml" ContentType="application/vnd.openxmlformats-officedocument.presentationml.notesSlide+xml"/>
  <Override PartName="/ppt/notesSlides/notesSlide239.xml" ContentType="application/vnd.openxmlformats-officedocument.presentationml.notesSlide+xml"/>
  <Override PartName="/ppt/notesSlides/notesSlide2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471" r:id="rId223"/>
    <p:sldId id="472" r:id="rId224"/>
    <p:sldId id="473" r:id="rId225"/>
    <p:sldId id="474" r:id="rId226"/>
    <p:sldId id="475" r:id="rId227"/>
    <p:sldId id="476" r:id="rId228"/>
    <p:sldId id="477" r:id="rId229"/>
    <p:sldId id="478" r:id="rId230"/>
    <p:sldId id="479" r:id="rId231"/>
    <p:sldId id="480" r:id="rId232"/>
    <p:sldId id="481" r:id="rId233"/>
    <p:sldId id="482" r:id="rId234"/>
    <p:sldId id="483" r:id="rId235"/>
    <p:sldId id="484" r:id="rId236"/>
    <p:sldId id="485" r:id="rId237"/>
    <p:sldId id="486" r:id="rId238"/>
    <p:sldId id="487" r:id="rId239"/>
    <p:sldId id="488" r:id="rId240"/>
    <p:sldId id="489" r:id="rId241"/>
    <p:sldId id="490" r:id="rId242"/>
    <p:sldId id="491" r:id="rId243"/>
    <p:sldId id="492" r:id="rId244"/>
    <p:sldId id="493" r:id="rId245"/>
    <p:sldId id="494" r:id="rId246"/>
    <p:sldId id="495" r:id="rId32"/>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32" Type="http://schemas.openxmlformats.org/officeDocument/2006/relationships/slide" Target="slides/slide25.xml"/><Relationship Id="rId223" Type="http://schemas.openxmlformats.org/officeDocument/2006/relationships/slide" Target="slides/slide1.xml"/><Relationship Id="rId224" Type="http://schemas.openxmlformats.org/officeDocument/2006/relationships/slide" Target="slides/slide2.xml"/><Relationship Id="rId225" Type="http://schemas.openxmlformats.org/officeDocument/2006/relationships/slide" Target="slides/slide3.xml"/><Relationship Id="rId226" Type="http://schemas.openxmlformats.org/officeDocument/2006/relationships/slide" Target="slides/slide4.xml"/><Relationship Id="rId227" Type="http://schemas.openxmlformats.org/officeDocument/2006/relationships/slide" Target="slides/slide5.xml"/><Relationship Id="rId228" Type="http://schemas.openxmlformats.org/officeDocument/2006/relationships/slide" Target="slides/slide6.xml"/><Relationship Id="rId229" Type="http://schemas.openxmlformats.org/officeDocument/2006/relationships/slide" Target="slides/slide7.xml"/><Relationship Id="rId230" Type="http://schemas.openxmlformats.org/officeDocument/2006/relationships/slide" Target="slides/slide8.xml"/><Relationship Id="rId231" Type="http://schemas.openxmlformats.org/officeDocument/2006/relationships/slide" Target="slides/slide9.xml"/><Relationship Id="rId232" Type="http://schemas.openxmlformats.org/officeDocument/2006/relationships/slide" Target="slides/slide10.xml"/><Relationship Id="rId233" Type="http://schemas.openxmlformats.org/officeDocument/2006/relationships/slide" Target="slides/slide11.xml"/><Relationship Id="rId234" Type="http://schemas.openxmlformats.org/officeDocument/2006/relationships/slide" Target="slides/slide12.xml"/><Relationship Id="rId235" Type="http://schemas.openxmlformats.org/officeDocument/2006/relationships/slide" Target="slides/slide13.xml"/><Relationship Id="rId236" Type="http://schemas.openxmlformats.org/officeDocument/2006/relationships/slide" Target="slides/slide14.xml"/><Relationship Id="rId237" Type="http://schemas.openxmlformats.org/officeDocument/2006/relationships/slide" Target="slides/slide15.xml"/><Relationship Id="rId238" Type="http://schemas.openxmlformats.org/officeDocument/2006/relationships/slide" Target="slides/slide16.xml"/><Relationship Id="rId239" Type="http://schemas.openxmlformats.org/officeDocument/2006/relationships/slide" Target="slides/slide17.xml"/><Relationship Id="rId240" Type="http://schemas.openxmlformats.org/officeDocument/2006/relationships/slide" Target="slides/slide18.xml"/><Relationship Id="rId241" Type="http://schemas.openxmlformats.org/officeDocument/2006/relationships/slide" Target="slides/slide19.xml"/><Relationship Id="rId242" Type="http://schemas.openxmlformats.org/officeDocument/2006/relationships/slide" Target="slides/slide20.xml"/><Relationship Id="rId243" Type="http://schemas.openxmlformats.org/officeDocument/2006/relationships/slide" Target="slides/slide21.xml"/><Relationship Id="rId244" Type="http://schemas.openxmlformats.org/officeDocument/2006/relationships/slide" Target="slides/slide22.xml"/><Relationship Id="rId245" Type="http://schemas.openxmlformats.org/officeDocument/2006/relationships/slide" Target="slides/slide23.xml"/><Relationship Id="rId246"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2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2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2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2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2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2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2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2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2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2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2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2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notesSlide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2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Üniteyi yansıtmayla kapatmak: deneyimleri gözden geçirme (a), çıkarım (b), değerlendirme (c).</a:t>
            </a:r>
          </a:p>
          <a:p/>
          <a:p>
            <a:r>
              <a:t>NASIL: Seminer sunusu ve aile planı öğrencinin deneyimidir; öğrenme günlüğü bu deneyimi yansıtır. Ünite sonu 7-9 dirençli yaşam alanının unsurlarını afet bilinciyle bağlar.</a:t>
            </a:r>
          </a:p>
          <a:p/>
          <a:p>
            <a:r>
              <a:t>KAYNAK: Program (2026) COĞ.10.6.4 a-c ve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2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Seminer paylaşımı, aile planı ve yoklama 40. dakikada biter (birinci ders saati); öğrenme günlüğü, ünite sonu 7-9 ve kapanış ikinci ders saatidir. Yoklama 12 ve ünite sonu esnektir.</a:t>
            </a:r>
          </a:p>
          <a:p/>
          <a:p>
            <a:r>
              <a:t>KAYNAK: Ders planı, 32.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2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Kısa haftanın düzenini söylemek.</a:t>
            </a:r>
          </a:p>
          <a:p/>
          <a:p>
            <a:r>
              <a:t>SÜRE: Aşama 3 dk (açılış, yol ve kısa hafta birlikte).</a:t>
            </a:r>
          </a:p>
          <a:p/>
          <a:p>
            <a:r>
              <a:t>NASIL: Kurban Bayramı tatili 15-19 Mayıs'tır (arife 15 Mayıs cumartesi): 17, 18 ve 19 Mayıs'ta ders yoktur; 19 Mayıs Atatürk'ü Anma, Gençlik ve Spor Bayramı bu yıl bayram tatiline denk gelir. Dersi pazartesi, salı ya da çarşamba olan şubeler bu haftanın çalışmalarını 31. haftada duyurulduğu gibi evde yapar; seminer sunusu ilk derste kısaca paylaşılır.</a:t>
            </a:r>
          </a:p>
          <a:p/>
          <a:p>
            <a:r>
              <a:t>KAYNAK: 2026-2027 ders yılı çalışma takvimi.</a:t>
            </a:r>
          </a:p>
        </p:txBody>
      </p:sp>
      <p:sp>
        <p:nvSpPr>
          <p:cNvPr id="4" name="Slide Number Placeholder 3"/>
          <p:cNvSpPr>
            <a:spLocks noGrp="1"/>
          </p:cNvSpPr>
          <p:nvPr>
            <p:ph type="sldNum" idx="5" sz="quarter"/>
          </p:nvPr>
        </p:nvSpPr>
        <p:spPr/>
      </p:sp>
    </p:spTree>
  </p:cSld>
  <p:clrMapOvr>
    <a:masterClrMapping/>
  </p:clrMapOvr>
</p:notes>
</file>

<file path=ppt/notesSlides/notesSlide2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2 dk (esnek).</a:t>
            </a:r>
          </a:p>
          <a:p/>
          <a:p>
            <a:r>
              <a:t>NASIL: Sıralar adalara çevrilir, malzeme sorumluları grup setlerini alır. Roller her hafta döner; 4 kişilik grupta kontrolcünün işini yazıcı üstlenir. Ekipler topluluğun görev dağılımına göre oturur (30. hafta, s. 191 2. adım 5); ekip yoksa sekiz grup düzeni kullanılır.</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2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'Afetlere Karşı Duyarlıyım' 2. adım 7: seminer sunusunu sınıf içinde paylaşmak (COĞ.10.6.4 a-b; SDB2.1 iletişim, SDB2.3 sosyal farkındalık).</a:t>
            </a:r>
          </a:p>
          <a:p/>
          <a:p>
            <a:r>
              <a:t>SÜRE: 8 ekip × 2-3 dk ≈ 20 dk + 2 dk ortak sonuç.</a:t>
            </a:r>
          </a:p>
          <a:p/>
          <a:p>
            <a:r>
              <a:t>NASIL: Her ekip sunusunu etkileşimli tahtada ya da kâğıt üzerinde gösterir; telefon kullanılmaz. Dinleyenler bir öğrendiğini ve bir önerisini yazar. Seminer okul arkadaşlarına ya da velilere açılacaksa (program: 'Bu seminerlere velilerin de katılımı sağlanabilir') okul yönetiminin onayıyla, ders dışında ve varsa okulun afet konulu öğrenci kulübünün danışmanıyla iş birliğiyle yapılır; sınıftaki topluluk resmî kulüp değildir. Afetten etkilenmiş öğrenci olabilir: paylaşım gönüllüdür, zorlayıcı soru yöneltilmez.</a:t>
            </a:r>
          </a:p>
          <a:p/>
          <a:p>
            <a:r>
              <a:t>KAYNAK: Kitap s. 191; program COĞ.10.6.4. Karekodlu materyal (EBA girişi ister, öğretmen kendi hesabıyla açar): Afet Farkındalık Eğitimi (s. 191): https://ders.eba.gov.tr/ders//redirectContent.jsp?resourceId=ae3ad0945206110b28045ed171e08359&amp;resourceType=1&amp;resourceLocation=2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2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Seminerlerden ortak sonucu tahtada toplamak (COĞ.10.6.4 b).</a:t>
            </a:r>
          </a:p>
          <a:p/>
          <a:p>
            <a:r>
              <a:t>NASIL: Her sunumdan sonra konuyu, hedef kitleyi ve ana mesajı tabloya yazın. Sonunda sorun: 'Hangi mesaj hem okulda hem evde işe yarar?'</a:t>
            </a:r>
          </a:p>
          <a:p/>
          <a:p>
            <a:r>
              <a:t>KAYNAK: Kitap s. 190-191.</a:t>
            </a:r>
          </a:p>
        </p:txBody>
      </p:sp>
      <p:sp>
        <p:nvSpPr>
          <p:cNvPr id="4" name="Slide Number Placeholder 3"/>
          <p:cNvSpPr>
            <a:spLocks noGrp="1"/>
          </p:cNvSpPr>
          <p:nvPr>
            <p:ph type="sldNum" idx="5" sz="quarter"/>
          </p:nvPr>
        </p:nvSpPr>
        <p:spPr/>
      </p:sp>
    </p:spTree>
  </p:cSld>
  <p:clrMapOvr>
    <a:masterClrMapping/>
  </p:clrMapOvr>
</p:notes>
</file>

<file path=ppt/notesSlides/notesSlide2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Aile planının başlıklarını sınıfta GENEL olarak değerlendirmek (COĞ.10.6.4 a-b; program: acil durum toplanma alanı ve aile afet ve acil durum planı).</a:t>
            </a:r>
          </a:p>
          <a:p/>
          <a:p>
            <a:r>
              <a:t>SÜRE: Aşama 8 dk (başlıklar ve soru-cevap birlikte).</a:t>
            </a:r>
          </a:p>
          <a:p/>
          <a:p>
            <a:r>
              <a:t>NASIL: Kitap planın içerik başlıklarını vermez; karttaki başlıklar genel kabul gören bilgidir (AFAD'ın genel önerileri). Öğrencilerden planın kendisi istenmez: adres, telefon, sağlık bilgisi ve aile durumu sınıfta paylaşılmaz, öğretmene teslim edilmez (KVKK). 'Hangi başlığı ailenizle konuştunuz?' diye el kaldırma yeterlidir.</a:t>
            </a:r>
          </a:p>
          <a:p/>
          <a:p>
            <a:r>
              <a:t>KAYNAK: Kitap s. 191; program COĞ.10.6.4. Karekodlu materyal (EBA girişi): Afet ve Acil Durum Toplanma Alanınızı Öğrenin (s. 191): https://ders.eba.gov.tr/ders//redirectContent.jsp?resourceId=4b25d4949ce55a6beeda08e5ae5bf566&amp;resourceType=1&amp;resourceLocation=2 · Aile Afet Planı Nasıl Olmalı (s. 191): https://ders.eba.gov.tr/ders//redirectContent.jsp?resourceId=bc448183eef1fe22f9ead998a3694cc5&amp;resourceType=1&amp;resourceLocation=2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2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Aile planının faydasını çıkarımla değerlendirmek (COĞ.10.6.4 b-c).</a:t>
            </a:r>
          </a:p>
          <a:p/>
          <a:p>
            <a:r>
              <a:t>NASIL: Sözlü, gönüllü cevaplar; kişisel ayrıntı istenmez.</a:t>
            </a:r>
          </a:p>
          <a:p/>
          <a:p>
            <a:r>
              <a:t>KAYNAK: Kitap s. 190-191.</a:t>
            </a:r>
          </a:p>
        </p:txBody>
      </p:sp>
      <p:sp>
        <p:nvSpPr>
          <p:cNvPr id="4" name="Slide Number Placeholder 3"/>
          <p:cNvSpPr>
            <a:spLocks noGrp="1"/>
          </p:cNvSpPr>
          <p:nvPr>
            <p:ph type="sldNum" idx="5" sz="quarter"/>
          </p:nvPr>
        </p:nvSpPr>
        <p:spPr/>
      </p:sp>
    </p:spTree>
  </p:cSld>
  <p:clrMapOvr>
    <a:masterClrMapping/>
  </p:clrMapOvr>
</p:notes>
</file>

<file path=ppt/notesSlides/notesSlide2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Afet eğitimi, afete karşı farkındalık kazandırma, acil durum planları, iletişim stratejileri, afet çantası hazırlama ve toplumsal katılım afet bilincinin oluşum sürecinin önemli adımlarıdır. Buluşma yeri ve iletişim yolu gibi ayrıntılar genel kabul gören bilgidir (AFAD).</a:t>
            </a:r>
          </a:p>
          <a:p/>
          <a:p>
            <a:r>
              <a:t>KAYNAK: Kitap s. 190-191.</a:t>
            </a:r>
          </a:p>
        </p:txBody>
      </p:sp>
      <p:sp>
        <p:nvSpPr>
          <p:cNvPr id="4" name="Slide Number Placeholder 3"/>
          <p:cNvSpPr>
            <a:spLocks noGrp="1"/>
          </p:cNvSpPr>
          <p:nvPr>
            <p:ph type="sldNum" idx="5" sz="quarter"/>
          </p:nvPr>
        </p:nvSpPr>
        <p:spPr/>
      </p:sp>
    </p:spTree>
  </p:cSld>
  <p:clrMapOvr>
    <a:masterClrMapping/>
  </p:clrMapOvr>
</p:notes>
</file>

<file path=ppt/notesSlides/notesSlide2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12 (ünitenin son yoklaması; isteğe bağlı, esnek): afet bilincinin kapsamı (COĞ.10.6.4).</a:t>
            </a:r>
          </a:p>
          <a:p/>
          <a:p>
            <a:r>
              <a:t>NASIL: A seçeneği çeldiricidir: kitap afet bilincinin afet esnasında ve sonrasında doğru karar vermeyi ve iyileştirme çalışmalarını da kapsadığını söyler.</a:t>
            </a:r>
          </a:p>
          <a:p/>
          <a:p>
            <a:r>
              <a:t>KAYNAK: Kitap s. 190: Bu nedenle afetlere dirençli yaşam alanlarının oluşturulmasında toplumlara afet bilinci farkındalığının kazandırılmış olması ön koşuldur.</a:t>
            </a:r>
          </a:p>
        </p:txBody>
      </p:sp>
      <p:sp>
        <p:nvSpPr>
          <p:cNvPr id="4" name="Slide Number Placeholder 3"/>
          <p:cNvSpPr>
            <a:spLocks noGrp="1"/>
          </p:cNvSpPr>
          <p:nvPr>
            <p:ph type="sldNum" idx="5" sz="quarter"/>
          </p:nvPr>
        </p:nvSpPr>
        <p:spPr/>
      </p:sp>
    </p:spTree>
  </p:cSld>
  <p:clrMapOvr>
    <a:masterClrMapping/>
  </p:clrMapOvr>
</p:notes>
</file>

<file path=ppt/notesSlides/notesSlide22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190: afetlere dirençli yaşam alanlarının oluşturulmasında afet bilinci farkındalığı ön koşuldur. Afet bilinci afet esnası ve sonrasını da kapsar, bireyleri ve toplumu ilgilendirir, hazırlıkla ilişkilidir; afet çantası hazırlama oluşum adımlarındandır.</a:t>
            </a:r>
          </a:p>
        </p:txBody>
      </p:sp>
      <p:sp>
        <p:nvSpPr>
          <p:cNvPr id="4" name="Slide Number Placeholder 3"/>
          <p:cNvSpPr>
            <a:spLocks noGrp="1"/>
          </p:cNvSpPr>
          <p:nvPr>
            <p:ph type="sldNum" idx="5" sz="quarter"/>
          </p:nvPr>
        </p:nvSpPr>
        <p:spPr/>
      </p:sp>
    </p:spTree>
  </p:cSld>
  <p:clrMapOvr>
    <a:masterClrMapping/>
  </p:clrMapOvr>
</p:notes>
</file>

<file path=ppt/notesSlides/notesSlide22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öğrenme günlüğüyle afet bilinci öğrenme çıktısını yansıtmak (COĞ.10.6.4 a-c; KB2.15 yansıtma).</a:t>
            </a:r>
          </a:p>
          <a:p/>
          <a:p>
            <a:r>
              <a:t>SÜRE: 14 dk: 10 dk yazma + 4 dk gönüllü paylaşım (4. soru).</a:t>
            </a:r>
          </a:p>
          <a:p/>
          <a:p>
            <a:r>
              <a:t>NASIL: Günlük kitabın sayfasına yazılır, öğretmen dolaşarak okur. İlk üç soru kişiseldir; doğru-yanlış aranmaz. Örnek: en ilginç bilgi — afet bilincinin güvenli yaşam kültürünün bir parçası olması (s. 190); günlük hayatta — eşyaları sabitlemek (s. 187), çantayı güncellemek, toplanma alanını bilmek; daha fazla öğrenmek istediğim — erken uyarı sistemleri (s. 185). Günlük, programın öğrenme kanıtıdır (P2 beceri görevi).</a:t>
            </a:r>
          </a:p>
          <a:p/>
          <a:p>
            <a:r>
              <a:t>KAYNAK: Kitap s. 192 (sayfa görüntüsüyle karşılaştırıldı, 17.10.2026).</a:t>
            </a:r>
          </a:p>
        </p:txBody>
      </p:sp>
      <p:sp>
        <p:nvSpPr>
          <p:cNvPr id="4" name="Slide Number Placeholder 3"/>
          <p:cNvSpPr>
            <a:spLocks noGrp="1"/>
          </p:cNvSpPr>
          <p:nvPr>
            <p:ph type="sldNum" idx="5" sz="quarter"/>
          </p:nvPr>
        </p:nvSpPr>
        <p:spPr/>
      </p:sp>
    </p:spTree>
  </p:cSld>
  <p:clrMapOvr>
    <a:masterClrMapping/>
  </p:clrMapOvr>
</p:notes>
</file>

<file path=ppt/notesSlides/notesSlide2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Günlüğün yorum sorusu: tutum ve davranışlar ile sosyokültürel yapı (COĞ.10.6.4 c).</a:t>
            </a:r>
          </a:p>
          <a:p/>
          <a:p>
            <a:r>
              <a:t>NASIL: Gönüllü 2-3 öğrenci okur. Toplumlar hakkında genelleme ve küçümseme yapılmaz; örnekler kitaptan verilir.</a:t>
            </a:r>
          </a:p>
          <a:p/>
          <a:p>
            <a:r>
              <a:t>KAYNAK: Kitap s. 174, 177, 183, 190, 192.</a:t>
            </a:r>
          </a:p>
        </p:txBody>
      </p:sp>
      <p:sp>
        <p:nvSpPr>
          <p:cNvPr id="4" name="Slide Number Placeholder 3"/>
          <p:cNvSpPr>
            <a:spLocks noGrp="1"/>
          </p:cNvSpPr>
          <p:nvPr>
            <p:ph type="sldNum" idx="5" sz="quarter"/>
          </p:nvPr>
        </p:nvSpPr>
        <p:spPr/>
      </p:sp>
    </p:spTree>
  </p:cSld>
  <p:clrMapOvr>
    <a:masterClrMapping/>
  </p:clrMapOvr>
</p:notes>
</file>

<file path=ppt/notesSlides/notesSlide22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örnekleriyle; gerekçeli her yorum kabul.</a:t>
            </a:r>
          </a:p>
          <a:p/>
          <a:p>
            <a:r>
              <a:t>BEKLENEN CEVAP: Kitap: Bu yönüyle afet bilinci güvenli yaşam kültürünün bir parçasıdır. Japonya: Afet bölgesindeki insanların geçmişte kalan afetleri unutmamalarını ve afetlerle yaşamayı öğrenmelerini sağlamak için sosyal farkındalık çalışmaları yapılmıştır. Potenza'da toplumun farklı kesimleri sürece katılmıştır (s. 177).</a:t>
            </a:r>
          </a:p>
          <a:p/>
          <a:p>
            <a:r>
              <a:t>KAYNAK: Kitap s. 174, 177, 183, 190.</a:t>
            </a:r>
          </a:p>
        </p:txBody>
      </p:sp>
      <p:sp>
        <p:nvSpPr>
          <p:cNvPr id="4" name="Slide Number Placeholder 3"/>
          <p:cNvSpPr>
            <a:spLocks noGrp="1"/>
          </p:cNvSpPr>
          <p:nvPr>
            <p:ph type="sldNum" idx="5" sz="quarter"/>
          </p:nvPr>
        </p:nvSpPr>
        <p:spPr/>
      </p:sp>
    </p:spTree>
  </p:cSld>
  <p:clrMapOvr>
    <a:masterClrMapping/>
  </p:clrMapOvr>
</p:notes>
</file>

<file path=ppt/notesSlides/notesSlide2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7-9. soruların bilgi kutusunu tanıtmak: 27. haftada işlenen altı özellik (s. 180).</a:t>
            </a:r>
          </a:p>
          <a:p/>
          <a:p>
            <a:r>
              <a:t>NASIL: Kartları okutun; her karttan bir anahtar sözcük çıkarın (işlevi sürdürme · süreci yönetme · acil durum kaynağı · hızla yanıt · aktif katılım · hizmetleri eski hâline getirme). 32. haftada bu üç soru sınıfta sözlü çözülür (esnek aşama); süre yetmezse 9. soru eve kalır. Dersi pazartesi, salı ya da çarşamba olan şubelerde (17-19 Mayıs tatil) üçü de ev çalışmasıdır.</a:t>
            </a:r>
          </a:p>
          <a:p/>
          <a:p>
            <a:r>
              <a:t>KAYNAK: Kitap s. 199 bilgi kutusu (s. 180 ile aynı tanımlar; sayfa görüntüsüyle karşılaştırıldı, 17.10.2026).</a:t>
            </a:r>
          </a:p>
        </p:txBody>
      </p:sp>
      <p:sp>
        <p:nvSpPr>
          <p:cNvPr id="4" name="Slide Number Placeholder 3"/>
          <p:cNvSpPr>
            <a:spLocks noGrp="1"/>
          </p:cNvSpPr>
          <p:nvPr>
            <p:ph type="sldNum" idx="5" sz="quarter"/>
          </p:nvPr>
        </p:nvSpPr>
        <p:spPr/>
      </p:sp>
    </p:spTree>
  </p:cSld>
  <p:clrMapOvr>
    <a:masterClrMapping/>
  </p:clrMapOvr>
</p:notes>
</file>

<file path=ppt/notesSlides/notesSlide2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7. soru: dirençli yaşam alanı unsurlarını afet yönetiminin üç evresine göre sınıflama (COĞ.10.6.2 b, COĞ.10.6.3).</a:t>
            </a:r>
          </a:p>
          <a:p/>
          <a:p>
            <a:r>
              <a:t>NASIL: İkililer 3 dk yazar; önce 8. sorunun altı unsurunu, sonra altı özelliği yerleştirin.</a:t>
            </a:r>
          </a:p>
          <a:p/>
          <a:p>
            <a:r>
              <a:t>KAYNAK: Kitap s. 174, 199.</a:t>
            </a:r>
          </a:p>
        </p:txBody>
      </p:sp>
      <p:sp>
        <p:nvSpPr>
          <p:cNvPr id="4" name="Slide Number Placeholder 3"/>
          <p:cNvSpPr>
            <a:spLocks noGrp="1"/>
          </p:cNvSpPr>
          <p:nvPr>
            <p:ph type="sldNum" idx="5" sz="quarter"/>
          </p:nvPr>
        </p:nvSpPr>
        <p:spPr/>
      </p:sp>
    </p:spTree>
  </p:cSld>
  <p:clrMapOvr>
    <a:masterClrMapping/>
  </p:clrMapOvr>
</p:notes>
</file>

<file path=ppt/notesSlides/notesSlide2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afet yönetimi evreleri (s. 174) ve 8. sorunun unsurlarıyla.</a:t>
            </a:r>
          </a:p>
          <a:p/>
          <a:p>
            <a:r>
              <a:t>BEKLENEN CEVAP: Kitap: Ülkeler afet öncesinde risk ve zarar azaltma ile hazırlık çalışmalarına odaklanırken afet esnasında ve sonrasında ise müdahale ile iyileştirme çalışmalarına odaklanmıştır. OECD dirençli şehirleri afetlere ilişkin şokları en aza indirme, afet sonrasında yeniden inşa ve uyum sağlama kapasitesi olarak tanımlar (s. 180).</a:t>
            </a:r>
          </a:p>
          <a:p/>
          <a:p>
            <a:r>
              <a:t>KAYNAK: Kitap s. 174, 180, 185, 190, 199.</a:t>
            </a:r>
          </a:p>
          <a:p/>
          <a:p>
            <a:r>
              <a:t>NOT: Bazı özellikler birden çok evreye konabilir (ör. uyum sağlama esnasında süreci yönetmek, sonrasında sürekli gelişmek; yedekliliğin planı öncesinde yapılır). Gerekçesini tanımdan veren her yerleştirme kabul edilir.</a:t>
            </a:r>
          </a:p>
        </p:txBody>
      </p:sp>
      <p:sp>
        <p:nvSpPr>
          <p:cNvPr id="4" name="Slide Number Placeholder 3"/>
          <p:cNvSpPr>
            <a:spLocks noGrp="1"/>
          </p:cNvSpPr>
          <p:nvPr>
            <p:ph type="sldNum" idx="5" sz="quarter"/>
          </p:nvPr>
        </p:nvSpPr>
        <p:spPr/>
      </p:sp>
    </p:spTree>
  </p:cSld>
  <p:clrMapOvr>
    <a:masterClrMapping/>
  </p:clrMapOvr>
</p:notes>
</file>

<file path=ppt/notesSlides/notesSlide2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8. soru: dirençli yaşam alanı için öncelik seçimi (COĞ.10.6.3 d; KB3.1 karar verme).</a:t>
            </a:r>
          </a:p>
          <a:p/>
          <a:p>
            <a:r>
              <a:t>NASIL: Görüş sorusudur: her öğrenci bir afet türü düşünerek seçer ve gerekçesini söyler. Sorun: 'Hangisi olmadan öbürleri eksik kalır?'</a:t>
            </a:r>
          </a:p>
          <a:p/>
          <a:p>
            <a:r>
              <a:t>KAYNAK: Kitap s. 185, 187, 190, 199.</a:t>
            </a:r>
          </a:p>
        </p:txBody>
      </p:sp>
      <p:sp>
        <p:nvSpPr>
          <p:cNvPr id="4" name="Slide Number Placeholder 3"/>
          <p:cNvSpPr>
            <a:spLocks noGrp="1"/>
          </p:cNvSpPr>
          <p:nvPr>
            <p:ph type="sldNum" idx="5" sz="quarter"/>
          </p:nvPr>
        </p:nvSpPr>
        <p:spPr/>
      </p:sp>
    </p:spTree>
  </p:cSld>
  <p:clrMapOvr>
    <a:masterClrMapping/>
  </p:clrMapOvr>
</p:notes>
</file>

<file path=ppt/notesSlides/notesSlide2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görüş; gerekçeli her seçim kabul edilir.</a:t>
            </a:r>
          </a:p>
          <a:p/>
          <a:p>
            <a:r>
              <a:t>BEKLENEN CEVAP: Altı unsurun hepsi kitapla desteklenir. Öncelik için örnek gerekçe: önce riskler ve mekânsal analizler (ne ile, nerede karşı karşıyayız?), sonra erken uyarı, bilinçlendirme ve tatbikat. Kitap: Bir bölgedeki potansiyel tehlikelerin ve risklerin belirlenmesi afet yönetiminin ilk ve en önemli adımlarından biridir.</a:t>
            </a:r>
          </a:p>
          <a:p/>
          <a:p>
            <a:r>
              <a:t>KAYNAK: Kitap s. 173, 180, 185, 187, 190.</a:t>
            </a:r>
          </a:p>
          <a:p/>
          <a:p>
            <a:r>
              <a:t>NOT: * 'Kritik öneme sahip tesis ve altyapılar' kitapta bu adla geçmez; Fukushima örneğinde nükleer tesislerin deprem riski düşük bölgelere kurulması (s. 173) ve temel hizmetlerin yeniden sağlanması (s. 180) dayanak gösterilebilir.</a:t>
            </a:r>
          </a:p>
        </p:txBody>
      </p:sp>
      <p:sp>
        <p:nvSpPr>
          <p:cNvPr id="4" name="Slide Number Placeholder 3"/>
          <p:cNvSpPr>
            <a:spLocks noGrp="1"/>
          </p:cNvSpPr>
          <p:nvPr>
            <p:ph type="sldNum" idx="5" sz="quarter"/>
          </p:nvPr>
        </p:nvSpPr>
        <p:spPr/>
      </p:sp>
    </p:spTree>
  </p:cSld>
  <p:clrMapOvr>
    <a:masterClrMapping/>
  </p:clrMapOvr>
</p:notes>
</file>

<file path=ppt/notesSlides/notesSlide2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9. soru: toplumsal farkındalığın önemi (COĞ.10.6.4 b-c).</a:t>
            </a:r>
          </a:p>
          <a:p/>
          <a:p>
            <a:r>
              <a:t>NASIL: Öğrenci topluluğu ve seminer çalışmasıyla bağ kurun: 'Seminerimiz kimin farkındalığını artırdı?'</a:t>
            </a:r>
          </a:p>
          <a:p/>
          <a:p>
            <a:r>
              <a:t>KAYNAK: Kitap s. 177, 180, 190.</a:t>
            </a:r>
          </a:p>
        </p:txBody>
      </p:sp>
      <p:sp>
        <p:nvSpPr>
          <p:cNvPr id="4" name="Slide Number Placeholder 3"/>
          <p:cNvSpPr>
            <a:spLocks noGrp="1"/>
          </p:cNvSpPr>
          <p:nvPr>
            <p:ph type="sldNum" idx="5" sz="quarter"/>
          </p:nvPr>
        </p:nvSpPr>
        <p:spPr/>
      </p:sp>
    </p:spTree>
  </p:cSld>
  <p:clrMapOvr>
    <a:masterClrMapping/>
  </p:clrMapOvr>
</p:notes>
</file>

<file path=ppt/notesSlides/notesSlide2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afet bilinci metninden.</a:t>
            </a:r>
          </a:p>
          <a:p/>
          <a:p>
            <a:r>
              <a:t>BEKLENEN CEVAP: Kitap: Bu nedenle afetlere dirençli yaşam alanlarının oluşturulmasında toplumlara afet bilinci farkındalığının kazandırılmış olması ön koşuldur. Afet bilinci kazanmış birey ya da toplum; afet esnasında hayat kurtarma, toplumsal dayanışmanın sağlanması, maddi kayıpların azaltılması, iletişim ağının güçlendirilmesi gibi süreçlerde daha koordine olmuş şekilde hareket eder.</a:t>
            </a:r>
          </a:p>
          <a:p/>
          <a:p>
            <a:r>
              <a:t>KAYNAK: Kitap s. 177, 180, 190.</a:t>
            </a:r>
          </a:p>
        </p:txBody>
      </p:sp>
      <p:sp>
        <p:nvSpPr>
          <p:cNvPr id="4" name="Slide Number Placeholder 3"/>
          <p:cNvSpPr>
            <a:spLocks noGrp="1"/>
          </p:cNvSpPr>
          <p:nvPr>
            <p:ph type="sldNum" idx="5" sz="quarter"/>
          </p:nvPr>
        </p:nvSpPr>
        <p:spPr/>
      </p:sp>
    </p:spTree>
  </p:cSld>
  <p:clrMapOvr>
    <a:masterClrMapping/>
  </p:clrMapOvr>
</p:notes>
</file>

<file path=ppt/notesSlides/notesSlide2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Dört öğrenme çıktısını bir bakışta toplamak.</a:t>
            </a:r>
          </a:p>
          <a:p/>
          <a:p>
            <a:r>
              <a:t>SÜRE: Aşama 7 dk (özet ve öz değerlendirme birlikte).</a:t>
            </a:r>
          </a:p>
          <a:p/>
          <a:p>
            <a:r>
              <a:t>NASIL: Her kartta öğrencilere bir örnek söyletin. Öz değerlendirme çalışma kâğıdının 16. maddesidir (çalışma kâğıdı).</a:t>
            </a:r>
          </a:p>
          <a:p/>
          <a:p>
            <a:r>
              <a:t>KAYNAK: Kitap s. 171, 175-177, 180, 185-187, 190.</a:t>
            </a:r>
          </a:p>
        </p:txBody>
      </p:sp>
      <p:sp>
        <p:nvSpPr>
          <p:cNvPr id="4" name="Slide Number Placeholder 3"/>
          <p:cNvSpPr>
            <a:spLocks noGrp="1"/>
          </p:cNvSpPr>
          <p:nvPr>
            <p:ph type="sldNum" idx="5" sz="quarter"/>
          </p:nvPr>
        </p:nvSpPr>
        <p:spPr/>
      </p:sp>
    </p:spTree>
  </p:cSld>
  <p:clrMapOvr>
    <a:masterClrMapping/>
  </p:clrMapOvr>
</p:notes>
</file>

<file path=ppt/notesSlides/notesSlide23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son çıkış kartı: yansıtma.</a:t>
            </a:r>
          </a:p>
          <a:p/>
          <a:p>
            <a:r>
              <a:t>SÜRE: 3 dk.</a:t>
            </a:r>
          </a:p>
          <a:p/>
          <a:p>
            <a:r>
              <a:t>BEKLENEN CEVAP: 1) Ör. ne yapacağımızı ve nerede buluşacağımızı biliriz; afet anında koordineli hareket ederiz (s. 190). 2) Risklerin ve mekânsal analizlerin yapılması, erken uyarı, bilinçlendirme, tatbikat (s. 185, 190, 199). 3) Kişisel cevap.</a:t>
            </a:r>
          </a:p>
          <a:p/>
          <a:p>
            <a:r>
              <a:t>KAYNAK: Kitap s. 185, 190, 199.</a:t>
            </a:r>
          </a:p>
        </p:txBody>
      </p:sp>
      <p:sp>
        <p:nvSpPr>
          <p:cNvPr id="4" name="Slide Number Placeholder 3"/>
          <p:cNvSpPr>
            <a:spLocks noGrp="1"/>
          </p:cNvSpPr>
          <p:nvPr>
            <p:ph type="sldNum" idx="5" sz="quarter"/>
          </p:nvPr>
        </p:nvSpPr>
        <p:spPr/>
      </p:sp>
    </p:spTree>
  </p:cSld>
  <p:clrMapOvr>
    <a:masterClrMapping/>
  </p:clrMapOvr>
</p:notes>
</file>

<file path=ppt/notesSlides/notesSlide2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ünite kapanışı.</a:t>
            </a:r>
          </a:p>
          <a:p/>
          <a:p>
            <a:r>
              <a:t>NASIL: Ünite sonu cevapları sunumun 'Ünite sonu' bölümündedir; dönüt 33. haftanın açılışında. e-Okul gelişim raporu ünite bitişini izleyen sürede doldurulur (Genelge bent 20); MEBİ ve EBA konu tekrarı P2'ye girer. Ünite 2. dönem 2. yazılı sınav kapsamındadır.</a:t>
            </a:r>
          </a:p>
          <a:p/>
          <a:p>
            <a:r>
              <a:t>KAYNAK: Ders planı, 32. hafta.</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2E7D5B"/>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32.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32</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3800" b="1" i="0">
                <a:solidFill>
                  <a:srgbClr val="FFFFFF"/>
                </a:solidFill>
                <a:latin typeface="Calibri"/>
              </a:rPr>
              <a:t>Afet Bilinci: Seminer ve Öğrenme Günlüğü</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17-21 Mayıs 2027 · Kurban Bayramı haftası</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COĞ.10.6.4</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Afetlerden korunma amacı ile afet bilinci oluşturmanın faydalarını yansıtabilme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20722" indent="-320722">
              <a:spcBef>
                <a:spcPts val="0"/>
              </a:spcBef>
              <a:spcAft>
                <a:spcPts val="487"/>
              </a:spcAft>
            </a:pPr>
            <a:r>
              <a:rPr lang="tr-TR" sz="1950" b="1" i="0">
                <a:solidFill>
                  <a:srgbClr val="FCC021"/>
                </a:solidFill>
                <a:latin typeface="Calibri"/>
              </a:rPr>
              <a:t>a)  </a:t>
            </a:r>
            <a:r>
              <a:rPr lang="tr-TR" sz="1950" b="0" i="0">
                <a:solidFill>
                  <a:srgbClr val="FFFFFF"/>
                </a:solidFill>
                <a:latin typeface="Calibri"/>
              </a:rPr>
              <a:t>Afetlerden korunma amacı ile afet bilinci oluşturmanın faydalarına ilişkin deneyimlerini gözden geçirir.</a:t>
            </a:r>
          </a:p>
          <a:p>
            <a:pPr algn="l" marL="331683" indent="-331683">
              <a:spcBef>
                <a:spcPts val="0"/>
              </a:spcBef>
              <a:spcAft>
                <a:spcPts val="487"/>
              </a:spcAft>
            </a:pPr>
            <a:r>
              <a:rPr lang="tr-TR" sz="1950" b="1" i="0">
                <a:solidFill>
                  <a:srgbClr val="FCC021"/>
                </a:solidFill>
                <a:latin typeface="Calibri"/>
              </a:rPr>
              <a:t>b)  </a:t>
            </a:r>
            <a:r>
              <a:rPr lang="tr-TR" sz="1950" b="0" i="0">
                <a:solidFill>
                  <a:srgbClr val="FFFFFF"/>
                </a:solidFill>
                <a:latin typeface="Calibri"/>
              </a:rPr>
              <a:t>Afetlerden korunma amacı ile afet bilinci oluşturmanın faydalarına ilişkin deneyimlerinden çıkarım yapar.</a:t>
            </a:r>
          </a:p>
          <a:p>
            <a:pPr algn="l" marL="301551" indent="-301551">
              <a:spcBef>
                <a:spcPts val="0"/>
              </a:spcBef>
              <a:spcAft>
                <a:spcPts val="0"/>
              </a:spcAft>
            </a:pPr>
            <a:r>
              <a:rPr lang="tr-TR" sz="1950" b="1" i="0">
                <a:solidFill>
                  <a:srgbClr val="FCC021"/>
                </a:solidFill>
                <a:latin typeface="Calibri"/>
              </a:rPr>
              <a:t>c)  </a:t>
            </a:r>
            <a:r>
              <a:rPr lang="tr-TR" sz="1950" b="0" i="0">
                <a:solidFill>
                  <a:srgbClr val="FFFFFF"/>
                </a:solidFill>
                <a:latin typeface="Calibri"/>
              </a:rPr>
              <a:t>Afetlerden korunma amacı ile afet bilinci oluşturmanın faydalarına ilişkin çıkarımlarını değerlendirir.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6. Ünite: Afetler ve Sürdürülebilir Çevre</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216 / 254</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32.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2E7D5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Seminer sunuları</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2. adım 7 · s. 191</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Aile planı</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2. adım 8</a:t>
            </a:r>
          </a:p>
        </p:txBody>
      </p:sp>
      <p:sp>
        <p:nvSpPr>
          <p:cNvPr id="13" name="Oval 12"/>
          <p:cNvSpPr/>
          <p:nvPr/>
        </p:nvSpPr>
        <p:spPr>
          <a:xfrm>
            <a:off x="5711798" y="1828800"/>
            <a:ext cx="768096" cy="768096"/>
          </a:xfrm>
          <a:prstGeom prst="ellipse">
            <a:avLst/>
          </a:prstGeom>
          <a:solidFill>
            <a:srgbClr val="2E7D5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Öğrenme günlüğü</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192</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Ünite sonu</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7-9 · s. 199</a:t>
            </a:r>
          </a:p>
        </p:txBody>
      </p:sp>
      <p:sp>
        <p:nvSpPr>
          <p:cNvPr id="19" name="Oval 18"/>
          <p:cNvSpPr/>
          <p:nvPr/>
        </p:nvSpPr>
        <p:spPr>
          <a:xfrm>
            <a:off x="10266606" y="1828800"/>
            <a:ext cx="768096" cy="768096"/>
          </a:xfrm>
          <a:prstGeom prst="ellipse">
            <a:avLst/>
          </a:prstGeom>
          <a:solidFill>
            <a:srgbClr val="2E7D5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Ünite kapanışı</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öz değerlendirme</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217 / 254</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neden kısa?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BAYRAM</a:t>
            </a:r>
          </a:p>
        </p:txBody>
      </p:sp>
      <p:sp>
        <p:nvSpPr>
          <p:cNvPr id="6" name="Rounded Rectangle 5"/>
          <p:cNvSpPr/>
          <p:nvPr/>
        </p:nvSpPr>
        <p:spPr>
          <a:xfrm>
            <a:off x="502920" y="1261872"/>
            <a:ext cx="359450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4F4F4F"/>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4F4F4F"/>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17-19 Mayıs</a:t>
            </a:r>
          </a:p>
        </p:txBody>
      </p:sp>
      <p:sp>
        <p:nvSpPr>
          <p:cNvPr id="10" name="TextBox 9"/>
          <p:cNvSpPr txBox="1"/>
          <p:nvPr/>
        </p:nvSpPr>
        <p:spPr>
          <a:xfrm>
            <a:off x="612648" y="1865376"/>
            <a:ext cx="3375050" cy="4306824"/>
          </a:xfrm>
          <a:prstGeom prst="rect">
            <a:avLst/>
          </a:prstGeom>
          <a:noFill/>
        </p:spPr>
        <p:txBody>
          <a:bodyPr wrap="square" anchor="t" lIns="73152" rIns="73152" tIns="36576" bIns="36576">
            <a:noAutofit/>
          </a:bodyPr>
          <a:lstStyle/>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Kurban Bayramı tatili</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19 Mayıs bayram tatiline denk gelir</a:t>
            </a:r>
          </a:p>
        </p:txBody>
      </p:sp>
      <p:sp>
        <p:nvSpPr>
          <p:cNvPr id="11" name="Rounded Rectangle 10"/>
          <p:cNvSpPr/>
          <p:nvPr/>
        </p:nvSpPr>
        <p:spPr>
          <a:xfrm>
            <a:off x="4298594" y="1261872"/>
            <a:ext cx="359450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E7D5B"/>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E7D5B"/>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20-21 Mayıs</a:t>
            </a:r>
          </a:p>
        </p:txBody>
      </p:sp>
      <p:sp>
        <p:nvSpPr>
          <p:cNvPr id="15" name="TextBox 14"/>
          <p:cNvSpPr txBox="1"/>
          <p:nvPr/>
        </p:nvSpPr>
        <p:spPr>
          <a:xfrm>
            <a:off x="4408322" y="1865376"/>
            <a:ext cx="3375050" cy="4306824"/>
          </a:xfrm>
          <a:prstGeom prst="rect">
            <a:avLst/>
          </a:prstGeom>
          <a:noFill/>
        </p:spPr>
        <p:txBody>
          <a:bodyPr wrap="square" anchor="t" lIns="73152" rIns="73152" tIns="36576" bIns="36576">
            <a:noAutofit/>
          </a:bodyPr>
          <a:lstStyle/>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Perşembe ve cuma ders yapılır</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Seminer, aile planı, öğrenme günlüğü</a:t>
            </a:r>
          </a:p>
        </p:txBody>
      </p:sp>
      <p:sp>
        <p:nvSpPr>
          <p:cNvPr id="16" name="Rounded Rectangle 15"/>
          <p:cNvSpPr/>
          <p:nvPr/>
        </p:nvSpPr>
        <p:spPr>
          <a:xfrm>
            <a:off x="8094268" y="1261872"/>
            <a:ext cx="359450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C25B1F"/>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C25B1F"/>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Dersi pazartesi-çarşamba olan şube</a:t>
            </a:r>
          </a:p>
        </p:txBody>
      </p:sp>
      <p:sp>
        <p:nvSpPr>
          <p:cNvPr id="20" name="TextBox 19"/>
          <p:cNvSpPr txBox="1"/>
          <p:nvPr/>
        </p:nvSpPr>
        <p:spPr>
          <a:xfrm>
            <a:off x="8203996" y="1865376"/>
            <a:ext cx="3375050" cy="4306824"/>
          </a:xfrm>
          <a:prstGeom prst="rect">
            <a:avLst/>
          </a:prstGeom>
          <a:noFill/>
        </p:spPr>
        <p:txBody>
          <a:bodyPr wrap="square" anchor="t" lIns="73152" rIns="73152" tIns="36576" bIns="36576">
            <a:noAutofit/>
          </a:bodyPr>
          <a:lstStyle/>
          <a:p>
            <a:pPr algn="l" marL="273482" indent="-273482">
              <a:spcBef>
                <a:spcPts val="0"/>
              </a:spcBef>
              <a:spcAft>
                <a:spcPts val="600"/>
              </a:spcAft>
            </a:pPr>
            <a:r>
              <a:rPr lang="tr-TR" sz="2200" b="1" i="0">
                <a:solidFill>
                  <a:srgbClr val="2C6696"/>
                </a:solidFill>
                <a:latin typeface="Calibri"/>
              </a:rPr>
              <a:t>•  </a:t>
            </a:r>
            <a:r>
              <a:rPr lang="tr-TR" sz="2200" b="0" i="0">
                <a:solidFill>
                  <a:srgbClr val="262626"/>
                </a:solidFill>
                <a:latin typeface="Calibri"/>
              </a:rPr>
              <a:t>Bu hafta ders yok</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Öğrenme günlüğü ve ünite sonu evde</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218 / 254</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geçiş: seminer ekipleri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2E7D5B"/>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2E7D5B"/>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2E7D5B"/>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2E7D5B"/>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2E7D5B"/>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2E7D5B"/>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2E7D5B"/>
                </a:solidFill>
                <a:latin typeface="Calibri"/>
              </a:rPr>
              <a:t>8 ekip · her ekip seminer sunusunu getirir · sözcü sunar</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219 / 254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Seminer sunularımızı paylaşalım</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SEMİNER · 22 dk</a:t>
            </a:r>
          </a:p>
        </p:txBody>
      </p:sp>
      <p:sp>
        <p:nvSpPr>
          <p:cNvPr id="6" name="Rounded Rectangle 5"/>
          <p:cNvSpPr/>
          <p:nvPr/>
        </p:nvSpPr>
        <p:spPr>
          <a:xfrm>
            <a:off x="502920" y="1243584"/>
            <a:ext cx="11185855" cy="10972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43584"/>
            <a:ext cx="118872" cy="1097280"/>
          </a:xfrm>
          <a:prstGeom prst="rect">
            <a:avLst/>
          </a:prstGeom>
          <a:solidFill>
            <a:srgbClr val="2E7D5B"/>
          </a:solidFill>
          <a:ln>
            <a:noFill/>
          </a:ln>
          <a:effectLst/>
        </p:spPr>
        <p:txBody>
          <a:bodyPr rtlCol="0" anchor="ctr"/>
          <a:lstStyle/>
          <a:p/>
        </p:txBody>
      </p:sp>
      <p:sp>
        <p:nvSpPr>
          <p:cNvPr id="8" name="TextBox 7"/>
          <p:cNvSpPr txBox="1"/>
          <p:nvPr/>
        </p:nvSpPr>
        <p:spPr>
          <a:xfrm>
            <a:off x="777240" y="1243584"/>
            <a:ext cx="10774375" cy="109728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Yapacağınız seminer için bilgi, belge, görsel vb. materyaller kullanarak bir seminer sunusu hazırlayınız.</a:t>
            </a:r>
          </a:p>
        </p:txBody>
      </p:sp>
      <p:sp>
        <p:nvSpPr>
          <p:cNvPr id="9" name="Rounded Rectangle 8"/>
          <p:cNvSpPr/>
          <p:nvPr/>
        </p:nvSpPr>
        <p:spPr>
          <a:xfrm>
            <a:off x="502920" y="2496312"/>
            <a:ext cx="3594506" cy="374904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496312"/>
            <a:ext cx="3594506" cy="530352"/>
          </a:xfrm>
          <a:prstGeom prst="roundRect">
            <a:avLst>
              <a:gd name="adj" fmla="val 25000"/>
            </a:avLst>
          </a:prstGeom>
          <a:solidFill>
            <a:srgbClr val="2E7D5B"/>
          </a:solidFill>
          <a:ln>
            <a:noFill/>
          </a:ln>
          <a:effectLst/>
        </p:spPr>
        <p:txBody>
          <a:bodyPr rtlCol="0" anchor="ctr"/>
          <a:lstStyle/>
          <a:p/>
        </p:txBody>
      </p:sp>
      <p:sp>
        <p:nvSpPr>
          <p:cNvPr id="11" name="Rectangle 10"/>
          <p:cNvSpPr/>
          <p:nvPr/>
        </p:nvSpPr>
        <p:spPr>
          <a:xfrm>
            <a:off x="502920" y="2761488"/>
            <a:ext cx="3594506" cy="265176"/>
          </a:xfrm>
          <a:prstGeom prst="rect">
            <a:avLst/>
          </a:prstGeom>
          <a:solidFill>
            <a:srgbClr val="2E7D5B"/>
          </a:solidFill>
          <a:ln>
            <a:noFill/>
          </a:ln>
          <a:effectLst/>
        </p:spPr>
        <p:txBody>
          <a:bodyPr rtlCol="0" anchor="ctr"/>
          <a:lstStyle/>
          <a:p/>
        </p:txBody>
      </p:sp>
      <p:sp>
        <p:nvSpPr>
          <p:cNvPr id="12" name="TextBox 11"/>
          <p:cNvSpPr txBox="1"/>
          <p:nvPr/>
        </p:nvSpPr>
        <p:spPr>
          <a:xfrm>
            <a:off x="594360" y="249631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Sunan ekip · 2-3 dk</a:t>
            </a:r>
          </a:p>
        </p:txBody>
      </p:sp>
      <p:sp>
        <p:nvSpPr>
          <p:cNvPr id="13" name="TextBox 12"/>
          <p:cNvSpPr txBox="1"/>
          <p:nvPr/>
        </p:nvSpPr>
        <p:spPr>
          <a:xfrm>
            <a:off x="612648" y="3099816"/>
            <a:ext cx="3375050" cy="3072384"/>
          </a:xfrm>
          <a:prstGeom prst="rect">
            <a:avLst/>
          </a:prstGeom>
          <a:noFill/>
        </p:spPr>
        <p:txBody>
          <a:bodyPr wrap="square" anchor="t" lIns="73152" rIns="73152" tIns="36576" bIns="36576">
            <a:noAutofit/>
          </a:bodyPr>
          <a:lstStyle/>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Konu ve hedef kitle</a:t>
            </a:r>
          </a:p>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Üç ana mesaj</a:t>
            </a:r>
          </a:p>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Bir görsel ve kaynağı</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Dinleyiciden istenen davranış</a:t>
            </a:r>
          </a:p>
        </p:txBody>
      </p:sp>
      <p:sp>
        <p:nvSpPr>
          <p:cNvPr id="14" name="Rounded Rectangle 13"/>
          <p:cNvSpPr/>
          <p:nvPr/>
        </p:nvSpPr>
        <p:spPr>
          <a:xfrm>
            <a:off x="4298594" y="2496312"/>
            <a:ext cx="3594506" cy="374904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4298594" y="2496312"/>
            <a:ext cx="3594506" cy="530352"/>
          </a:xfrm>
          <a:prstGeom prst="roundRect">
            <a:avLst>
              <a:gd name="adj" fmla="val 25000"/>
            </a:avLst>
          </a:prstGeom>
          <a:solidFill>
            <a:srgbClr val="2C6E8F"/>
          </a:solidFill>
          <a:ln>
            <a:noFill/>
          </a:ln>
          <a:effectLst/>
        </p:spPr>
        <p:txBody>
          <a:bodyPr rtlCol="0" anchor="ctr"/>
          <a:lstStyle/>
          <a:p/>
        </p:txBody>
      </p:sp>
      <p:sp>
        <p:nvSpPr>
          <p:cNvPr id="16" name="Rectangle 15"/>
          <p:cNvSpPr/>
          <p:nvPr/>
        </p:nvSpPr>
        <p:spPr>
          <a:xfrm>
            <a:off x="4298594" y="2761488"/>
            <a:ext cx="3594506" cy="265176"/>
          </a:xfrm>
          <a:prstGeom prst="rect">
            <a:avLst/>
          </a:prstGeom>
          <a:solidFill>
            <a:srgbClr val="2C6E8F"/>
          </a:solidFill>
          <a:ln>
            <a:noFill/>
          </a:ln>
          <a:effectLst/>
        </p:spPr>
        <p:txBody>
          <a:bodyPr rtlCol="0" anchor="ctr"/>
          <a:lstStyle/>
          <a:p/>
        </p:txBody>
      </p:sp>
      <p:sp>
        <p:nvSpPr>
          <p:cNvPr id="17" name="TextBox 16"/>
          <p:cNvSpPr txBox="1"/>
          <p:nvPr/>
        </p:nvSpPr>
        <p:spPr>
          <a:xfrm>
            <a:off x="4390034" y="249631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Dinleyenler</a:t>
            </a:r>
          </a:p>
        </p:txBody>
      </p:sp>
      <p:sp>
        <p:nvSpPr>
          <p:cNvPr id="18" name="TextBox 17"/>
          <p:cNvSpPr txBox="1"/>
          <p:nvPr/>
        </p:nvSpPr>
        <p:spPr>
          <a:xfrm>
            <a:off x="4408322" y="3099816"/>
            <a:ext cx="3375050" cy="3072384"/>
          </a:xfrm>
          <a:prstGeom prst="rect">
            <a:avLst/>
          </a:prstGeom>
          <a:noFill/>
        </p:spPr>
        <p:txBody>
          <a:bodyPr wrap="square" anchor="t" lIns="73152" rIns="73152" tIns="36576" bIns="36576">
            <a:noAutofit/>
          </a:bodyPr>
          <a:lstStyle/>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Bir öğrendiğimi yazarım</a:t>
            </a:r>
          </a:p>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Bir öneri veririm</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Kaynağı sorarım</a:t>
            </a:r>
          </a:p>
        </p:txBody>
      </p:sp>
      <p:sp>
        <p:nvSpPr>
          <p:cNvPr id="19" name="Rounded Rectangle 18"/>
          <p:cNvSpPr/>
          <p:nvPr/>
        </p:nvSpPr>
        <p:spPr>
          <a:xfrm>
            <a:off x="8094268" y="2496312"/>
            <a:ext cx="3594506" cy="374904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8094268" y="2496312"/>
            <a:ext cx="3594506" cy="530352"/>
          </a:xfrm>
          <a:prstGeom prst="roundRect">
            <a:avLst>
              <a:gd name="adj" fmla="val 25000"/>
            </a:avLst>
          </a:prstGeom>
          <a:solidFill>
            <a:srgbClr val="C25B1F"/>
          </a:solidFill>
          <a:ln>
            <a:noFill/>
          </a:ln>
          <a:effectLst/>
        </p:spPr>
        <p:txBody>
          <a:bodyPr rtlCol="0" anchor="ctr"/>
          <a:lstStyle/>
          <a:p/>
        </p:txBody>
      </p:sp>
      <p:sp>
        <p:nvSpPr>
          <p:cNvPr id="21" name="Rectangle 20"/>
          <p:cNvSpPr/>
          <p:nvPr/>
        </p:nvSpPr>
        <p:spPr>
          <a:xfrm>
            <a:off x="8094268" y="2761488"/>
            <a:ext cx="3594506" cy="265176"/>
          </a:xfrm>
          <a:prstGeom prst="rect">
            <a:avLst/>
          </a:prstGeom>
          <a:solidFill>
            <a:srgbClr val="C25B1F"/>
          </a:solidFill>
          <a:ln>
            <a:noFill/>
          </a:ln>
          <a:effectLst/>
        </p:spPr>
        <p:txBody>
          <a:bodyPr rtlCol="0" anchor="ctr"/>
          <a:lstStyle/>
          <a:p/>
        </p:txBody>
      </p:sp>
      <p:sp>
        <p:nvSpPr>
          <p:cNvPr id="22" name="TextBox 21"/>
          <p:cNvSpPr txBox="1"/>
          <p:nvPr/>
        </p:nvSpPr>
        <p:spPr>
          <a:xfrm>
            <a:off x="8185708" y="249631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Sunuda olmalı</a:t>
            </a:r>
          </a:p>
        </p:txBody>
      </p:sp>
      <p:sp>
        <p:nvSpPr>
          <p:cNvPr id="23" name="TextBox 22"/>
          <p:cNvSpPr txBox="1"/>
          <p:nvPr/>
        </p:nvSpPr>
        <p:spPr>
          <a:xfrm>
            <a:off x="8203996" y="3099816"/>
            <a:ext cx="3375050" cy="3072384"/>
          </a:xfrm>
          <a:prstGeom prst="rect">
            <a:avLst/>
          </a:prstGeom>
          <a:noFill/>
        </p:spPr>
        <p:txBody>
          <a:bodyPr wrap="square" anchor="t" lIns="73152" rIns="73152" tIns="36576" bIns="36576">
            <a:noAutofit/>
          </a:bodyPr>
          <a:lstStyle/>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Afet bilinci ve hazırlık (s. 190)</a:t>
            </a:r>
          </a:p>
          <a:p>
            <a:pPr algn="l" marL="236189" indent="-236189">
              <a:spcBef>
                <a:spcPts val="0"/>
              </a:spcBef>
              <a:spcAft>
                <a:spcPts val="600"/>
              </a:spcAft>
            </a:pPr>
            <a:r>
              <a:rPr lang="tr-TR" sz="1900" b="1" i="0">
                <a:solidFill>
                  <a:srgbClr val="2C6696"/>
                </a:solidFill>
                <a:latin typeface="Calibri"/>
              </a:rPr>
              <a:t>•  </a:t>
            </a:r>
            <a:r>
              <a:rPr lang="tr-TR" sz="1900" b="0" i="0">
                <a:solidFill>
                  <a:srgbClr val="262626"/>
                </a:solidFill>
                <a:latin typeface="Calibri"/>
              </a:rPr>
              <a:t>Yaşadığımız yerin riskleri</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Ne yapmalı: çanta, toplanma alanı, aile planı</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191</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220 / 254</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Seminerlerimizden ortak sonuç</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SINIF</a:t>
            </a:r>
          </a:p>
        </p:txBody>
      </p:sp>
      <p:sp>
        <p:nvSpPr>
          <p:cNvPr id="6" name="TextBox 5"/>
          <p:cNvSpPr txBox="1"/>
          <p:nvPr/>
        </p:nvSpPr>
        <p:spPr>
          <a:xfrm>
            <a:off x="502920" y="1261872"/>
            <a:ext cx="11185855" cy="54864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Her ekipten sonra tabloyu birlikte dolduralım:</a:t>
            </a:r>
          </a:p>
        </p:txBody>
      </p:sp>
      <p:sp>
        <p:nvSpPr>
          <p:cNvPr id="7" name="Rounded Rectangle 6"/>
          <p:cNvSpPr/>
          <p:nvPr/>
        </p:nvSpPr>
        <p:spPr>
          <a:xfrm>
            <a:off x="502920" y="1901952"/>
            <a:ext cx="2659303" cy="4389120"/>
          </a:xfrm>
          <a:prstGeom prst="roundRect">
            <a:avLst>
              <a:gd name="adj" fmla="val 5000"/>
            </a:avLst>
          </a:prstGeom>
          <a:solidFill>
            <a:srgbClr val="FFFFFF"/>
          </a:solidFill>
          <a:ln>
            <a:noFill/>
          </a:ln>
          <a:effectLst/>
        </p:spPr>
        <p:txBody>
          <a:bodyPr rtlCol="0" anchor="ctr"/>
          <a:lstStyle/>
          <a:p/>
        </p:txBody>
      </p:sp>
      <p:sp>
        <p:nvSpPr>
          <p:cNvPr id="8" name="Rounded Rectangle 7"/>
          <p:cNvSpPr/>
          <p:nvPr/>
        </p:nvSpPr>
        <p:spPr>
          <a:xfrm>
            <a:off x="502920" y="1901952"/>
            <a:ext cx="2659303" cy="685800"/>
          </a:xfrm>
          <a:prstGeom prst="roundRect">
            <a:avLst>
              <a:gd name="adj" fmla="val 25000"/>
            </a:avLst>
          </a:prstGeom>
          <a:solidFill>
            <a:srgbClr val="2E7D5B"/>
          </a:solidFill>
          <a:ln>
            <a:noFill/>
          </a:ln>
          <a:effectLst/>
        </p:spPr>
        <p:txBody>
          <a:bodyPr rtlCol="0" anchor="ctr"/>
          <a:lstStyle/>
          <a:p/>
        </p:txBody>
      </p:sp>
      <p:sp>
        <p:nvSpPr>
          <p:cNvPr id="9" name="Rectangle 8"/>
          <p:cNvSpPr/>
          <p:nvPr/>
        </p:nvSpPr>
        <p:spPr>
          <a:xfrm>
            <a:off x="502920" y="2244852"/>
            <a:ext cx="2659303" cy="342900"/>
          </a:xfrm>
          <a:prstGeom prst="rect">
            <a:avLst/>
          </a:prstGeom>
          <a:solidFill>
            <a:srgbClr val="2E7D5B"/>
          </a:solidFill>
          <a:ln>
            <a:noFill/>
          </a:ln>
          <a:effectLst/>
        </p:spPr>
        <p:txBody>
          <a:bodyPr rtlCol="0" anchor="ctr"/>
          <a:lstStyle/>
          <a:p/>
        </p:txBody>
      </p:sp>
      <p:sp>
        <p:nvSpPr>
          <p:cNvPr id="10" name="TextBox 9"/>
          <p:cNvSpPr txBox="1"/>
          <p:nvPr/>
        </p:nvSpPr>
        <p:spPr>
          <a:xfrm>
            <a:off x="594360"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Ekip ve konu</a:t>
            </a:r>
          </a:p>
        </p:txBody>
      </p:sp>
      <p:sp>
        <p:nvSpPr>
          <p:cNvPr id="11" name="Rounded Rectangle 10"/>
          <p:cNvSpPr/>
          <p:nvPr/>
        </p:nvSpPr>
        <p:spPr>
          <a:xfrm>
            <a:off x="502920"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12" name="Connector 11"/>
          <p:cNvCxnSpPr/>
          <p:nvPr/>
        </p:nvCxnSpPr>
        <p:spPr>
          <a:xfrm>
            <a:off x="685800" y="3204972"/>
            <a:ext cx="2293543" cy="0"/>
          </a:xfrm>
          <a:prstGeom prst="line">
            <a:avLst/>
          </a:prstGeom>
          <a:ln w="12700">
            <a:solidFill>
              <a:srgbClr val="D9D9D9"/>
            </a:solidFill>
            <a:prstDash val="dash"/>
          </a:ln>
        </p:spPr>
      </p:cxnSp>
      <p:cxnSp>
        <p:nvCxnSpPr>
          <p:cNvPr id="13" name="Connector 12"/>
          <p:cNvCxnSpPr/>
          <p:nvPr/>
        </p:nvCxnSpPr>
        <p:spPr>
          <a:xfrm>
            <a:off x="685800" y="3822192"/>
            <a:ext cx="2293543" cy="0"/>
          </a:xfrm>
          <a:prstGeom prst="line">
            <a:avLst/>
          </a:prstGeom>
          <a:ln w="12700">
            <a:solidFill>
              <a:srgbClr val="D9D9D9"/>
            </a:solidFill>
            <a:prstDash val="dash"/>
          </a:ln>
        </p:spPr>
      </p:cxnSp>
      <p:cxnSp>
        <p:nvCxnSpPr>
          <p:cNvPr id="14" name="Connector 13"/>
          <p:cNvCxnSpPr/>
          <p:nvPr/>
        </p:nvCxnSpPr>
        <p:spPr>
          <a:xfrm>
            <a:off x="685800" y="4439412"/>
            <a:ext cx="2293543" cy="0"/>
          </a:xfrm>
          <a:prstGeom prst="line">
            <a:avLst/>
          </a:prstGeom>
          <a:ln w="12700">
            <a:solidFill>
              <a:srgbClr val="D9D9D9"/>
            </a:solidFill>
            <a:prstDash val="dash"/>
          </a:ln>
        </p:spPr>
      </p:cxnSp>
      <p:cxnSp>
        <p:nvCxnSpPr>
          <p:cNvPr id="15" name="Connector 14"/>
          <p:cNvCxnSpPr/>
          <p:nvPr/>
        </p:nvCxnSpPr>
        <p:spPr>
          <a:xfrm>
            <a:off x="685800" y="5056632"/>
            <a:ext cx="2293543" cy="0"/>
          </a:xfrm>
          <a:prstGeom prst="line">
            <a:avLst/>
          </a:prstGeom>
          <a:ln w="12700">
            <a:solidFill>
              <a:srgbClr val="D9D9D9"/>
            </a:solidFill>
            <a:prstDash val="dash"/>
          </a:ln>
        </p:spPr>
      </p:cxnSp>
      <p:cxnSp>
        <p:nvCxnSpPr>
          <p:cNvPr id="16" name="Connector 15"/>
          <p:cNvCxnSpPr/>
          <p:nvPr/>
        </p:nvCxnSpPr>
        <p:spPr>
          <a:xfrm>
            <a:off x="685800" y="5673852"/>
            <a:ext cx="2293543" cy="0"/>
          </a:xfrm>
          <a:prstGeom prst="line">
            <a:avLst/>
          </a:prstGeom>
          <a:ln w="12700">
            <a:solidFill>
              <a:srgbClr val="D9D9D9"/>
            </a:solidFill>
            <a:prstDash val="dash"/>
          </a:ln>
        </p:spPr>
      </p:cxnSp>
      <p:sp>
        <p:nvSpPr>
          <p:cNvPr id="17" name="Rounded Rectangle 16"/>
          <p:cNvSpPr/>
          <p:nvPr/>
        </p:nvSpPr>
        <p:spPr>
          <a:xfrm>
            <a:off x="3345103" y="1901952"/>
            <a:ext cx="2659303" cy="4389120"/>
          </a:xfrm>
          <a:prstGeom prst="roundRect">
            <a:avLst>
              <a:gd name="adj" fmla="val 5000"/>
            </a:avLst>
          </a:prstGeom>
          <a:solidFill>
            <a:srgbClr val="FFFFFF"/>
          </a:solidFill>
          <a:ln>
            <a:noFill/>
          </a:ln>
          <a:effectLst/>
        </p:spPr>
        <p:txBody>
          <a:bodyPr rtlCol="0" anchor="ctr"/>
          <a:lstStyle/>
          <a:p/>
        </p:txBody>
      </p:sp>
      <p:sp>
        <p:nvSpPr>
          <p:cNvPr id="18" name="Rounded Rectangle 17"/>
          <p:cNvSpPr/>
          <p:nvPr/>
        </p:nvSpPr>
        <p:spPr>
          <a:xfrm>
            <a:off x="3345103" y="1901952"/>
            <a:ext cx="2659303" cy="685800"/>
          </a:xfrm>
          <a:prstGeom prst="roundRect">
            <a:avLst>
              <a:gd name="adj" fmla="val 25000"/>
            </a:avLst>
          </a:prstGeom>
          <a:solidFill>
            <a:srgbClr val="2C6E8F"/>
          </a:solidFill>
          <a:ln>
            <a:noFill/>
          </a:ln>
          <a:effectLst/>
        </p:spPr>
        <p:txBody>
          <a:bodyPr rtlCol="0" anchor="ctr"/>
          <a:lstStyle/>
          <a:p/>
        </p:txBody>
      </p:sp>
      <p:sp>
        <p:nvSpPr>
          <p:cNvPr id="19" name="Rectangle 18"/>
          <p:cNvSpPr/>
          <p:nvPr/>
        </p:nvSpPr>
        <p:spPr>
          <a:xfrm>
            <a:off x="3345103" y="2244852"/>
            <a:ext cx="2659303" cy="342900"/>
          </a:xfrm>
          <a:prstGeom prst="rect">
            <a:avLst/>
          </a:prstGeom>
          <a:solidFill>
            <a:srgbClr val="2C6E8F"/>
          </a:solidFill>
          <a:ln>
            <a:noFill/>
          </a:ln>
          <a:effectLst/>
        </p:spPr>
        <p:txBody>
          <a:bodyPr rtlCol="0" anchor="ctr"/>
          <a:lstStyle/>
          <a:p/>
        </p:txBody>
      </p:sp>
      <p:sp>
        <p:nvSpPr>
          <p:cNvPr id="20" name="TextBox 19"/>
          <p:cNvSpPr txBox="1"/>
          <p:nvPr/>
        </p:nvSpPr>
        <p:spPr>
          <a:xfrm>
            <a:off x="3436543"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Hedef kitle</a:t>
            </a:r>
          </a:p>
        </p:txBody>
      </p:sp>
      <p:sp>
        <p:nvSpPr>
          <p:cNvPr id="21" name="Rounded Rectangle 20"/>
          <p:cNvSpPr/>
          <p:nvPr/>
        </p:nvSpPr>
        <p:spPr>
          <a:xfrm>
            <a:off x="3345103"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22" name="Connector 21"/>
          <p:cNvCxnSpPr/>
          <p:nvPr/>
        </p:nvCxnSpPr>
        <p:spPr>
          <a:xfrm>
            <a:off x="3527983" y="3204972"/>
            <a:ext cx="2293543" cy="0"/>
          </a:xfrm>
          <a:prstGeom prst="line">
            <a:avLst/>
          </a:prstGeom>
          <a:ln w="12700">
            <a:solidFill>
              <a:srgbClr val="D9D9D9"/>
            </a:solidFill>
            <a:prstDash val="dash"/>
          </a:ln>
        </p:spPr>
      </p:cxnSp>
      <p:cxnSp>
        <p:nvCxnSpPr>
          <p:cNvPr id="23" name="Connector 22"/>
          <p:cNvCxnSpPr/>
          <p:nvPr/>
        </p:nvCxnSpPr>
        <p:spPr>
          <a:xfrm>
            <a:off x="3527983" y="3822192"/>
            <a:ext cx="2293543" cy="0"/>
          </a:xfrm>
          <a:prstGeom prst="line">
            <a:avLst/>
          </a:prstGeom>
          <a:ln w="12700">
            <a:solidFill>
              <a:srgbClr val="D9D9D9"/>
            </a:solidFill>
            <a:prstDash val="dash"/>
          </a:ln>
        </p:spPr>
      </p:cxnSp>
      <p:cxnSp>
        <p:nvCxnSpPr>
          <p:cNvPr id="24" name="Connector 23"/>
          <p:cNvCxnSpPr/>
          <p:nvPr/>
        </p:nvCxnSpPr>
        <p:spPr>
          <a:xfrm>
            <a:off x="3527983" y="4439412"/>
            <a:ext cx="2293543" cy="0"/>
          </a:xfrm>
          <a:prstGeom prst="line">
            <a:avLst/>
          </a:prstGeom>
          <a:ln w="12700">
            <a:solidFill>
              <a:srgbClr val="D9D9D9"/>
            </a:solidFill>
            <a:prstDash val="dash"/>
          </a:ln>
        </p:spPr>
      </p:cxnSp>
      <p:cxnSp>
        <p:nvCxnSpPr>
          <p:cNvPr id="25" name="Connector 24"/>
          <p:cNvCxnSpPr/>
          <p:nvPr/>
        </p:nvCxnSpPr>
        <p:spPr>
          <a:xfrm>
            <a:off x="3527983" y="5056632"/>
            <a:ext cx="2293543" cy="0"/>
          </a:xfrm>
          <a:prstGeom prst="line">
            <a:avLst/>
          </a:prstGeom>
          <a:ln w="12700">
            <a:solidFill>
              <a:srgbClr val="D9D9D9"/>
            </a:solidFill>
            <a:prstDash val="dash"/>
          </a:ln>
        </p:spPr>
      </p:cxnSp>
      <p:cxnSp>
        <p:nvCxnSpPr>
          <p:cNvPr id="26" name="Connector 25"/>
          <p:cNvCxnSpPr/>
          <p:nvPr/>
        </p:nvCxnSpPr>
        <p:spPr>
          <a:xfrm>
            <a:off x="3527983" y="5673852"/>
            <a:ext cx="2293543" cy="0"/>
          </a:xfrm>
          <a:prstGeom prst="line">
            <a:avLst/>
          </a:prstGeom>
          <a:ln w="12700">
            <a:solidFill>
              <a:srgbClr val="D9D9D9"/>
            </a:solidFill>
            <a:prstDash val="dash"/>
          </a:ln>
        </p:spPr>
      </p:cxnSp>
      <p:sp>
        <p:nvSpPr>
          <p:cNvPr id="27" name="Rounded Rectangle 26"/>
          <p:cNvSpPr/>
          <p:nvPr/>
        </p:nvSpPr>
        <p:spPr>
          <a:xfrm>
            <a:off x="6187286" y="1901952"/>
            <a:ext cx="2659303" cy="4389120"/>
          </a:xfrm>
          <a:prstGeom prst="roundRect">
            <a:avLst>
              <a:gd name="adj" fmla="val 5000"/>
            </a:avLst>
          </a:prstGeom>
          <a:solidFill>
            <a:srgbClr val="FFFFFF"/>
          </a:solidFill>
          <a:ln>
            <a:noFill/>
          </a:ln>
          <a:effectLst/>
        </p:spPr>
        <p:txBody>
          <a:bodyPr rtlCol="0" anchor="ctr"/>
          <a:lstStyle/>
          <a:p/>
        </p:txBody>
      </p:sp>
      <p:sp>
        <p:nvSpPr>
          <p:cNvPr id="28" name="Rounded Rectangle 27"/>
          <p:cNvSpPr/>
          <p:nvPr/>
        </p:nvSpPr>
        <p:spPr>
          <a:xfrm>
            <a:off x="6187286" y="1901952"/>
            <a:ext cx="2659303" cy="685800"/>
          </a:xfrm>
          <a:prstGeom prst="roundRect">
            <a:avLst>
              <a:gd name="adj" fmla="val 25000"/>
            </a:avLst>
          </a:prstGeom>
          <a:solidFill>
            <a:srgbClr val="C25B1F"/>
          </a:solidFill>
          <a:ln>
            <a:noFill/>
          </a:ln>
          <a:effectLst/>
        </p:spPr>
        <p:txBody>
          <a:bodyPr rtlCol="0" anchor="ctr"/>
          <a:lstStyle/>
          <a:p/>
        </p:txBody>
      </p:sp>
      <p:sp>
        <p:nvSpPr>
          <p:cNvPr id="29" name="Rectangle 28"/>
          <p:cNvSpPr/>
          <p:nvPr/>
        </p:nvSpPr>
        <p:spPr>
          <a:xfrm>
            <a:off x="6187286" y="2244852"/>
            <a:ext cx="2659303" cy="342900"/>
          </a:xfrm>
          <a:prstGeom prst="rect">
            <a:avLst/>
          </a:prstGeom>
          <a:solidFill>
            <a:srgbClr val="C25B1F"/>
          </a:solidFill>
          <a:ln>
            <a:noFill/>
          </a:ln>
          <a:effectLst/>
        </p:spPr>
        <p:txBody>
          <a:bodyPr rtlCol="0" anchor="ctr"/>
          <a:lstStyle/>
          <a:p/>
        </p:txBody>
      </p:sp>
      <p:sp>
        <p:nvSpPr>
          <p:cNvPr id="30" name="TextBox 29"/>
          <p:cNvSpPr txBox="1"/>
          <p:nvPr/>
        </p:nvSpPr>
        <p:spPr>
          <a:xfrm>
            <a:off x="6278726"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Ana mesaj</a:t>
            </a:r>
          </a:p>
        </p:txBody>
      </p:sp>
      <p:sp>
        <p:nvSpPr>
          <p:cNvPr id="31" name="Rounded Rectangle 30"/>
          <p:cNvSpPr/>
          <p:nvPr/>
        </p:nvSpPr>
        <p:spPr>
          <a:xfrm>
            <a:off x="6187286"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32" name="Connector 31"/>
          <p:cNvCxnSpPr/>
          <p:nvPr/>
        </p:nvCxnSpPr>
        <p:spPr>
          <a:xfrm>
            <a:off x="6370166" y="3204972"/>
            <a:ext cx="2293543" cy="0"/>
          </a:xfrm>
          <a:prstGeom prst="line">
            <a:avLst/>
          </a:prstGeom>
          <a:ln w="12700">
            <a:solidFill>
              <a:srgbClr val="D9D9D9"/>
            </a:solidFill>
            <a:prstDash val="dash"/>
          </a:ln>
        </p:spPr>
      </p:cxnSp>
      <p:cxnSp>
        <p:nvCxnSpPr>
          <p:cNvPr id="33" name="Connector 32"/>
          <p:cNvCxnSpPr/>
          <p:nvPr/>
        </p:nvCxnSpPr>
        <p:spPr>
          <a:xfrm>
            <a:off x="6370166" y="3822192"/>
            <a:ext cx="2293543" cy="0"/>
          </a:xfrm>
          <a:prstGeom prst="line">
            <a:avLst/>
          </a:prstGeom>
          <a:ln w="12700">
            <a:solidFill>
              <a:srgbClr val="D9D9D9"/>
            </a:solidFill>
            <a:prstDash val="dash"/>
          </a:ln>
        </p:spPr>
      </p:cxnSp>
      <p:cxnSp>
        <p:nvCxnSpPr>
          <p:cNvPr id="34" name="Connector 33"/>
          <p:cNvCxnSpPr/>
          <p:nvPr/>
        </p:nvCxnSpPr>
        <p:spPr>
          <a:xfrm>
            <a:off x="6370166" y="4439412"/>
            <a:ext cx="2293543" cy="0"/>
          </a:xfrm>
          <a:prstGeom prst="line">
            <a:avLst/>
          </a:prstGeom>
          <a:ln w="12700">
            <a:solidFill>
              <a:srgbClr val="D9D9D9"/>
            </a:solidFill>
            <a:prstDash val="dash"/>
          </a:ln>
        </p:spPr>
      </p:cxnSp>
      <p:cxnSp>
        <p:nvCxnSpPr>
          <p:cNvPr id="35" name="Connector 34"/>
          <p:cNvCxnSpPr/>
          <p:nvPr/>
        </p:nvCxnSpPr>
        <p:spPr>
          <a:xfrm>
            <a:off x="6370166" y="5056632"/>
            <a:ext cx="2293543" cy="0"/>
          </a:xfrm>
          <a:prstGeom prst="line">
            <a:avLst/>
          </a:prstGeom>
          <a:ln w="12700">
            <a:solidFill>
              <a:srgbClr val="D9D9D9"/>
            </a:solidFill>
            <a:prstDash val="dash"/>
          </a:ln>
        </p:spPr>
      </p:cxnSp>
      <p:cxnSp>
        <p:nvCxnSpPr>
          <p:cNvPr id="36" name="Connector 35"/>
          <p:cNvCxnSpPr/>
          <p:nvPr/>
        </p:nvCxnSpPr>
        <p:spPr>
          <a:xfrm>
            <a:off x="6370166" y="5673852"/>
            <a:ext cx="2293543" cy="0"/>
          </a:xfrm>
          <a:prstGeom prst="line">
            <a:avLst/>
          </a:prstGeom>
          <a:ln w="12700">
            <a:solidFill>
              <a:srgbClr val="D9D9D9"/>
            </a:solidFill>
            <a:prstDash val="dash"/>
          </a:ln>
        </p:spPr>
      </p:cxnSp>
      <p:sp>
        <p:nvSpPr>
          <p:cNvPr id="37" name="Rounded Rectangle 36"/>
          <p:cNvSpPr/>
          <p:nvPr/>
        </p:nvSpPr>
        <p:spPr>
          <a:xfrm>
            <a:off x="9029469" y="1901952"/>
            <a:ext cx="2659303" cy="4389120"/>
          </a:xfrm>
          <a:prstGeom prst="roundRect">
            <a:avLst>
              <a:gd name="adj" fmla="val 5000"/>
            </a:avLst>
          </a:prstGeom>
          <a:solidFill>
            <a:srgbClr val="FFFFFF"/>
          </a:solidFill>
          <a:ln>
            <a:noFill/>
          </a:ln>
          <a:effectLst/>
        </p:spPr>
        <p:txBody>
          <a:bodyPr rtlCol="0" anchor="ctr"/>
          <a:lstStyle/>
          <a:p/>
        </p:txBody>
      </p:sp>
      <p:sp>
        <p:nvSpPr>
          <p:cNvPr id="38" name="Rounded Rectangle 37"/>
          <p:cNvSpPr/>
          <p:nvPr/>
        </p:nvSpPr>
        <p:spPr>
          <a:xfrm>
            <a:off x="9029469" y="1901952"/>
            <a:ext cx="2659303" cy="685800"/>
          </a:xfrm>
          <a:prstGeom prst="roundRect">
            <a:avLst>
              <a:gd name="adj" fmla="val 25000"/>
            </a:avLst>
          </a:prstGeom>
          <a:solidFill>
            <a:srgbClr val="4F4F4F"/>
          </a:solidFill>
          <a:ln>
            <a:noFill/>
          </a:ln>
          <a:effectLst/>
        </p:spPr>
        <p:txBody>
          <a:bodyPr rtlCol="0" anchor="ctr"/>
          <a:lstStyle/>
          <a:p/>
        </p:txBody>
      </p:sp>
      <p:sp>
        <p:nvSpPr>
          <p:cNvPr id="39" name="Rectangle 38"/>
          <p:cNvSpPr/>
          <p:nvPr/>
        </p:nvSpPr>
        <p:spPr>
          <a:xfrm>
            <a:off x="9029469" y="2244852"/>
            <a:ext cx="2659303" cy="342900"/>
          </a:xfrm>
          <a:prstGeom prst="rect">
            <a:avLst/>
          </a:prstGeom>
          <a:solidFill>
            <a:srgbClr val="4F4F4F"/>
          </a:solidFill>
          <a:ln>
            <a:noFill/>
          </a:ln>
          <a:effectLst/>
        </p:spPr>
        <p:txBody>
          <a:bodyPr rtlCol="0" anchor="ctr"/>
          <a:lstStyle/>
          <a:p/>
        </p:txBody>
      </p:sp>
      <p:sp>
        <p:nvSpPr>
          <p:cNvPr id="40" name="TextBox 39"/>
          <p:cNvSpPr txBox="1"/>
          <p:nvPr/>
        </p:nvSpPr>
        <p:spPr>
          <a:xfrm>
            <a:off x="9120909" y="190195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Önerimiz</a:t>
            </a:r>
          </a:p>
        </p:txBody>
      </p:sp>
      <p:sp>
        <p:nvSpPr>
          <p:cNvPr id="41" name="Rounded Rectangle 40"/>
          <p:cNvSpPr/>
          <p:nvPr/>
        </p:nvSpPr>
        <p:spPr>
          <a:xfrm>
            <a:off x="9029469" y="1901952"/>
            <a:ext cx="2659303" cy="4389120"/>
          </a:xfrm>
          <a:prstGeom prst="roundRect">
            <a:avLst>
              <a:gd name="adj" fmla="val 5000"/>
            </a:avLst>
          </a:prstGeom>
          <a:noFill/>
          <a:ln w="12700">
            <a:solidFill>
              <a:srgbClr val="D9D9D9"/>
            </a:solidFill>
          </a:ln>
          <a:effectLst/>
        </p:spPr>
        <p:txBody>
          <a:bodyPr rtlCol="0" anchor="ctr"/>
          <a:lstStyle/>
          <a:p/>
        </p:txBody>
      </p:sp>
      <p:cxnSp>
        <p:nvCxnSpPr>
          <p:cNvPr id="42" name="Connector 41"/>
          <p:cNvCxnSpPr/>
          <p:nvPr/>
        </p:nvCxnSpPr>
        <p:spPr>
          <a:xfrm>
            <a:off x="9212349" y="3204972"/>
            <a:ext cx="2293543" cy="0"/>
          </a:xfrm>
          <a:prstGeom prst="line">
            <a:avLst/>
          </a:prstGeom>
          <a:ln w="12700">
            <a:solidFill>
              <a:srgbClr val="D9D9D9"/>
            </a:solidFill>
            <a:prstDash val="dash"/>
          </a:ln>
        </p:spPr>
      </p:cxnSp>
      <p:cxnSp>
        <p:nvCxnSpPr>
          <p:cNvPr id="43" name="Connector 42"/>
          <p:cNvCxnSpPr/>
          <p:nvPr/>
        </p:nvCxnSpPr>
        <p:spPr>
          <a:xfrm>
            <a:off x="9212349" y="3822192"/>
            <a:ext cx="2293543" cy="0"/>
          </a:xfrm>
          <a:prstGeom prst="line">
            <a:avLst/>
          </a:prstGeom>
          <a:ln w="12700">
            <a:solidFill>
              <a:srgbClr val="D9D9D9"/>
            </a:solidFill>
            <a:prstDash val="dash"/>
          </a:ln>
        </p:spPr>
      </p:cxnSp>
      <p:cxnSp>
        <p:nvCxnSpPr>
          <p:cNvPr id="44" name="Connector 43"/>
          <p:cNvCxnSpPr/>
          <p:nvPr/>
        </p:nvCxnSpPr>
        <p:spPr>
          <a:xfrm>
            <a:off x="9212349" y="4439412"/>
            <a:ext cx="2293543" cy="0"/>
          </a:xfrm>
          <a:prstGeom prst="line">
            <a:avLst/>
          </a:prstGeom>
          <a:ln w="12700">
            <a:solidFill>
              <a:srgbClr val="D9D9D9"/>
            </a:solidFill>
            <a:prstDash val="dash"/>
          </a:ln>
        </p:spPr>
      </p:cxnSp>
      <p:cxnSp>
        <p:nvCxnSpPr>
          <p:cNvPr id="45" name="Connector 44"/>
          <p:cNvCxnSpPr/>
          <p:nvPr/>
        </p:nvCxnSpPr>
        <p:spPr>
          <a:xfrm>
            <a:off x="9212349" y="5056632"/>
            <a:ext cx="2293543" cy="0"/>
          </a:xfrm>
          <a:prstGeom prst="line">
            <a:avLst/>
          </a:prstGeom>
          <a:ln w="12700">
            <a:solidFill>
              <a:srgbClr val="D9D9D9"/>
            </a:solidFill>
            <a:prstDash val="dash"/>
          </a:ln>
        </p:spPr>
      </p:cxnSp>
      <p:cxnSp>
        <p:nvCxnSpPr>
          <p:cNvPr id="46" name="Connector 45"/>
          <p:cNvCxnSpPr/>
          <p:nvPr/>
        </p:nvCxnSpPr>
        <p:spPr>
          <a:xfrm>
            <a:off x="9212349" y="5673852"/>
            <a:ext cx="2293543" cy="0"/>
          </a:xfrm>
          <a:prstGeom prst="line">
            <a:avLst/>
          </a:prstGeom>
          <a:ln w="12700">
            <a:solidFill>
              <a:srgbClr val="D9D9D9"/>
            </a:solidFill>
            <a:prstDash val="dash"/>
          </a:ln>
        </p:spPr>
      </p:cxnSp>
      <p:sp>
        <p:nvSpPr>
          <p:cNvPr id="47" name="TextBox 4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48" name="TextBox 4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221 / 254</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Aile afet ve acil durum planı</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 ADIM 8</a:t>
            </a:r>
          </a:p>
        </p:txBody>
      </p:sp>
      <p:sp>
        <p:nvSpPr>
          <p:cNvPr id="6" name="Rounded Rectangle 5"/>
          <p:cNvSpPr/>
          <p:nvPr/>
        </p:nvSpPr>
        <p:spPr>
          <a:xfrm>
            <a:off x="502920" y="1243584"/>
            <a:ext cx="11185855" cy="11887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43584"/>
            <a:ext cx="118872" cy="1188720"/>
          </a:xfrm>
          <a:prstGeom prst="rect">
            <a:avLst/>
          </a:prstGeom>
          <a:solidFill>
            <a:srgbClr val="2E7D5B"/>
          </a:solidFill>
          <a:ln>
            <a:noFill/>
          </a:ln>
          <a:effectLst/>
        </p:spPr>
        <p:txBody>
          <a:bodyPr rtlCol="0" anchor="ctr"/>
          <a:lstStyle/>
          <a:p/>
        </p:txBody>
      </p:sp>
      <p:sp>
        <p:nvSpPr>
          <p:cNvPr id="8" name="TextBox 7"/>
          <p:cNvSpPr txBox="1"/>
          <p:nvPr/>
        </p:nvSpPr>
        <p:spPr>
          <a:xfrm>
            <a:off x="777240" y="1243584"/>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Sunu sonunda seminere katılım sağlayan arkadaşlarınızla ya da ailelerle birlikte afet ve acil durum eylem planı hazırlayınız.</a:t>
            </a:r>
          </a:p>
        </p:txBody>
      </p:sp>
      <p:sp>
        <p:nvSpPr>
          <p:cNvPr id="9" name="Rounded Rectangle 8"/>
          <p:cNvSpPr/>
          <p:nvPr/>
        </p:nvSpPr>
        <p:spPr>
          <a:xfrm>
            <a:off x="502920" y="2587752"/>
            <a:ext cx="5492343" cy="365760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587752"/>
            <a:ext cx="5492343" cy="530352"/>
          </a:xfrm>
          <a:prstGeom prst="roundRect">
            <a:avLst>
              <a:gd name="adj" fmla="val 25000"/>
            </a:avLst>
          </a:prstGeom>
          <a:solidFill>
            <a:srgbClr val="2E7D5B"/>
          </a:solidFill>
          <a:ln>
            <a:noFill/>
          </a:ln>
          <a:effectLst/>
        </p:spPr>
        <p:txBody>
          <a:bodyPr rtlCol="0" anchor="ctr"/>
          <a:lstStyle/>
          <a:p/>
        </p:txBody>
      </p:sp>
      <p:sp>
        <p:nvSpPr>
          <p:cNvPr id="11" name="Rectangle 10"/>
          <p:cNvSpPr/>
          <p:nvPr/>
        </p:nvSpPr>
        <p:spPr>
          <a:xfrm>
            <a:off x="502920" y="2852928"/>
            <a:ext cx="5492343" cy="265176"/>
          </a:xfrm>
          <a:prstGeom prst="rect">
            <a:avLst/>
          </a:prstGeom>
          <a:solidFill>
            <a:srgbClr val="2E7D5B"/>
          </a:solidFill>
          <a:ln>
            <a:noFill/>
          </a:ln>
          <a:effectLst/>
        </p:spPr>
        <p:txBody>
          <a:bodyPr rtlCol="0" anchor="ctr"/>
          <a:lstStyle/>
          <a:p/>
        </p:txBody>
      </p:sp>
      <p:sp>
        <p:nvSpPr>
          <p:cNvPr id="12" name="TextBox 11"/>
          <p:cNvSpPr txBox="1"/>
          <p:nvPr/>
        </p:nvSpPr>
        <p:spPr>
          <a:xfrm>
            <a:off x="594360" y="258775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Planda konuşulan başlıklar</a:t>
            </a:r>
          </a:p>
        </p:txBody>
      </p:sp>
      <p:sp>
        <p:nvSpPr>
          <p:cNvPr id="13" name="TextBox 12"/>
          <p:cNvSpPr txBox="1"/>
          <p:nvPr/>
        </p:nvSpPr>
        <p:spPr>
          <a:xfrm>
            <a:off x="612648" y="3191256"/>
            <a:ext cx="5272887" cy="298094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Mahallemizdeki acil durum toplanma alanı</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Ailece buluşma yeri ve iletişim yolu</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Afet ve acil durum çantası: yeri, sorumlusu</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Evdeki yapısal olmayan riskler (s. 187)</a:t>
            </a:r>
          </a:p>
        </p:txBody>
      </p:sp>
      <p:sp>
        <p:nvSpPr>
          <p:cNvPr id="14" name="Rounded Rectangle 13"/>
          <p:cNvSpPr/>
          <p:nvPr/>
        </p:nvSpPr>
        <p:spPr>
          <a:xfrm>
            <a:off x="6196431" y="2587752"/>
            <a:ext cx="5492343" cy="365760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6196431" y="2587752"/>
            <a:ext cx="5492343" cy="530352"/>
          </a:xfrm>
          <a:prstGeom prst="roundRect">
            <a:avLst>
              <a:gd name="adj" fmla="val 25000"/>
            </a:avLst>
          </a:prstGeom>
          <a:solidFill>
            <a:srgbClr val="C25B1F"/>
          </a:solidFill>
          <a:ln>
            <a:noFill/>
          </a:ln>
          <a:effectLst/>
        </p:spPr>
        <p:txBody>
          <a:bodyPr rtlCol="0" anchor="ctr"/>
          <a:lstStyle/>
          <a:p/>
        </p:txBody>
      </p:sp>
      <p:sp>
        <p:nvSpPr>
          <p:cNvPr id="16" name="Rectangle 15"/>
          <p:cNvSpPr/>
          <p:nvPr/>
        </p:nvSpPr>
        <p:spPr>
          <a:xfrm>
            <a:off x="6196431" y="2852928"/>
            <a:ext cx="5492343" cy="265176"/>
          </a:xfrm>
          <a:prstGeom prst="rect">
            <a:avLst/>
          </a:prstGeom>
          <a:solidFill>
            <a:srgbClr val="C25B1F"/>
          </a:solidFill>
          <a:ln>
            <a:noFill/>
          </a:ln>
          <a:effectLst/>
        </p:spPr>
        <p:txBody>
          <a:bodyPr rtlCol="0" anchor="ctr"/>
          <a:lstStyle/>
          <a:p/>
        </p:txBody>
      </p:sp>
      <p:sp>
        <p:nvSpPr>
          <p:cNvPr id="17" name="TextBox 16"/>
          <p:cNvSpPr txBox="1"/>
          <p:nvPr/>
        </p:nvSpPr>
        <p:spPr>
          <a:xfrm>
            <a:off x="6287871" y="258775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Sınıfta paylaşılmaz</a:t>
            </a:r>
          </a:p>
        </p:txBody>
      </p:sp>
      <p:sp>
        <p:nvSpPr>
          <p:cNvPr id="18" name="TextBox 17"/>
          <p:cNvSpPr txBox="1"/>
          <p:nvPr/>
        </p:nvSpPr>
        <p:spPr>
          <a:xfrm>
            <a:off x="6306159" y="3191256"/>
            <a:ext cx="5272887" cy="2980944"/>
          </a:xfrm>
          <a:prstGeom prst="rect">
            <a:avLst/>
          </a:prstGeom>
          <a:noFill/>
        </p:spPr>
        <p:txBody>
          <a:bodyPr wrap="square" anchor="t" lIns="73152" rIns="73152" tIns="36576" bIns="36576">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Adres ve telefon numaraları</a:t>
            </a:r>
          </a:p>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Sağlık bilgisi ve ilaçlar</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Aileye özel her bilgi — plan evde kalır</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191</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222 / 254</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Aile planı ne işe yarar?</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Aile afet ve acil durum planı, afet anında ve sonrasında ailenize hangi faydaları sağlar?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190-191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223 / 254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Aile planı ne işe yarar?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Aile afet ve acil durum planı, afet anında ve sonrasında ailenize hangi faydaları sağlar?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Herkes ne yapacağını ve nerede buluşacağını bilir; panik ve zaman kaybı azalır.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İletişim kesilse de aile toplanma alanında ya da buluşma yerinde bir araya gelir.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Çanta ve belgeler hazırdır; ilk ihtiyaçlar karşılanır.</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Kitap: afet bilinci kazanmış birey ve toplum daha koordineli hareket eder (s. 190).</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190-191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224 / 254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afet bilinci ile ilgili aşağıdakilerden hangisi doğrudur?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Yalnız afet öncesinde risklerin farkında olmayı kapsar.</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Afetlere dirençli yaşam alanlarının oluşturulmasında ön koşuldur.</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Yalnız kamu kurumlarının sahip olması gereken bir farkındalıktır.</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Afete hazırlıkla bir ilişkisi yoktur.</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 çantası hazırlamak afet bilincinin oluşum sürecinde yer almaz.</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225 / 254</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afet bilinci ile ilgili aşağıdakilerden hangisi doğrudur?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Yalnız afet öncesinde risklerin farkında olmayı kapsar.</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Afetlere dirençli yaşam alanlarının oluşturulmasında ön koşuldur.</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Yalnız kamu kurumlarının sahip olması gereken bir farkındalıktır.</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Afete hazırlıkla bir ilişkisi yoktur.</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Afet çantası hazırlamak afet bilincinin oluşum sürecinde yer almaz.</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700" b="0" i="0">
                <a:solidFill>
                  <a:srgbClr val="262626"/>
                </a:solidFill>
                <a:latin typeface="Calibri"/>
              </a:rPr>
              <a:t>Kitap s. 190: afetlere dirençli yaşam alanlarının oluşturulmasında afet bilinci farkındalığı ön koşuldur. Afet bilinci afet esnası ve sonrasını da kapsar, bireyleri ve toplumu ilgilendirir, hazırlıkla ilişkilidir; afet çantası hazırlama oluşum adımlarındandır.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226 / 254</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Öğrenme günlüğü</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 · 14 dk</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43584"/>
            <a:ext cx="118872" cy="868680"/>
          </a:xfrm>
          <a:prstGeom prst="rect">
            <a:avLst/>
          </a:prstGeom>
          <a:solidFill>
            <a:srgbClr val="2E7D5B"/>
          </a:solidFill>
          <a:ln>
            <a:noFill/>
          </a:ln>
          <a:effectLst/>
        </p:spPr>
        <p:txBody>
          <a:bodyPr rtlCol="0" anchor="ctr"/>
          <a:lstStyle/>
          <a:p/>
        </p:txBody>
      </p:sp>
      <p:sp>
        <p:nvSpPr>
          <p:cNvPr id="8" name="TextBox 7"/>
          <p:cNvSpPr txBox="1"/>
          <p:nvPr/>
        </p:nvSpPr>
        <p:spPr>
          <a:xfrm>
            <a:off x="777240" y="1243584"/>
            <a:ext cx="10774375" cy="86868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Öğrenme yolculuğundaki deneyim ve öğrenmeleriniz ile bu süreçte yaşadığınız önemli anları bu alana not ediniz.</a:t>
            </a:r>
          </a:p>
        </p:txBody>
      </p:sp>
      <p:sp>
        <p:nvSpPr>
          <p:cNvPr id="9" name="Rounded Rectangle 8"/>
          <p:cNvSpPr/>
          <p:nvPr/>
        </p:nvSpPr>
        <p:spPr>
          <a:xfrm>
            <a:off x="502920" y="2267712"/>
            <a:ext cx="11185855" cy="898398"/>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267712"/>
            <a:ext cx="1600200" cy="898398"/>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soru</a:t>
            </a:r>
          </a:p>
        </p:txBody>
      </p:sp>
      <p:sp>
        <p:nvSpPr>
          <p:cNvPr id="11" name="TextBox 10"/>
          <p:cNvSpPr txBox="1"/>
          <p:nvPr/>
        </p:nvSpPr>
        <p:spPr>
          <a:xfrm>
            <a:off x="2240280" y="2267712"/>
            <a:ext cx="9357055" cy="89839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Afet bilinci ile ilgili öğrendiğiniz en ilginç bilgi neydi?</a:t>
            </a:r>
          </a:p>
        </p:txBody>
      </p:sp>
      <p:sp>
        <p:nvSpPr>
          <p:cNvPr id="12" name="Rounded Rectangle 11"/>
          <p:cNvSpPr/>
          <p:nvPr/>
        </p:nvSpPr>
        <p:spPr>
          <a:xfrm>
            <a:off x="502920" y="3294126"/>
            <a:ext cx="11185855" cy="898398"/>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294126"/>
            <a:ext cx="1600200" cy="898398"/>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soru</a:t>
            </a:r>
          </a:p>
        </p:txBody>
      </p:sp>
      <p:sp>
        <p:nvSpPr>
          <p:cNvPr id="14" name="TextBox 13"/>
          <p:cNvSpPr txBox="1"/>
          <p:nvPr/>
        </p:nvSpPr>
        <p:spPr>
          <a:xfrm>
            <a:off x="2240280" y="3294126"/>
            <a:ext cx="9357055" cy="89839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Afet bilinci ile ilgili öğrendiğiniz hangi bilgileri günlük hayatınızda kullanabilirsiniz?</a:t>
            </a:r>
          </a:p>
        </p:txBody>
      </p:sp>
      <p:sp>
        <p:nvSpPr>
          <p:cNvPr id="15" name="Rounded Rectangle 14"/>
          <p:cNvSpPr/>
          <p:nvPr/>
        </p:nvSpPr>
        <p:spPr>
          <a:xfrm>
            <a:off x="502920" y="4320540"/>
            <a:ext cx="11185855" cy="898398"/>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4320540"/>
            <a:ext cx="1600200" cy="898398"/>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soru</a:t>
            </a:r>
          </a:p>
        </p:txBody>
      </p:sp>
      <p:sp>
        <p:nvSpPr>
          <p:cNvPr id="17" name="TextBox 16"/>
          <p:cNvSpPr txBox="1"/>
          <p:nvPr/>
        </p:nvSpPr>
        <p:spPr>
          <a:xfrm>
            <a:off x="2240280" y="4320540"/>
            <a:ext cx="9357055" cy="89839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Afet bilinci ile ilgili hangi konuda daha fazla bilgi edinmek isterdiniz?</a:t>
            </a:r>
          </a:p>
        </p:txBody>
      </p:sp>
      <p:sp>
        <p:nvSpPr>
          <p:cNvPr id="18" name="Rounded Rectangle 17"/>
          <p:cNvSpPr/>
          <p:nvPr/>
        </p:nvSpPr>
        <p:spPr>
          <a:xfrm>
            <a:off x="502920" y="5346954"/>
            <a:ext cx="11185855" cy="898398"/>
          </a:xfrm>
          <a:prstGeom prst="roundRect">
            <a:avLst>
              <a:gd name="adj" fmla="val 8000"/>
            </a:avLst>
          </a:prstGeom>
          <a:solidFill>
            <a:srgbClr val="F0F0F0"/>
          </a:solidFill>
          <a:ln>
            <a:noFill/>
          </a:ln>
          <a:effectLst/>
        </p:spPr>
        <p:txBody>
          <a:bodyPr rtlCol="0" anchor="ctr"/>
          <a:lstStyle/>
          <a:p/>
        </p:txBody>
      </p:sp>
      <p:sp>
        <p:nvSpPr>
          <p:cNvPr id="19" name="Rounded Rectangle 18"/>
          <p:cNvSpPr/>
          <p:nvPr/>
        </p:nvSpPr>
        <p:spPr>
          <a:xfrm>
            <a:off x="502920" y="5346954"/>
            <a:ext cx="1600200" cy="898398"/>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 soru</a:t>
            </a:r>
          </a:p>
        </p:txBody>
      </p:sp>
      <p:sp>
        <p:nvSpPr>
          <p:cNvPr id="20" name="TextBox 19"/>
          <p:cNvSpPr txBox="1"/>
          <p:nvPr/>
        </p:nvSpPr>
        <p:spPr>
          <a:xfrm>
            <a:off x="2240280" y="5346954"/>
            <a:ext cx="9357055" cy="89839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Toplumların afetler karşısında ortaya koydukları tutum ve davranışlar ile sosyokültürel yapıları arasında nasıl bir ilişki olduğunu yorumlayınız.</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192</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227 / 254</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Öğrenme günlüğü — 4. soru</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4. SORU</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Toplumların afetler karşısında ortaya koydukları tutum ve davranışlar ile sosyokültürel yapıları arasında nasıl bir ilişki olduğunu yorumlayınız.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174-192</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228 / 254</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Öğrenme günlüğü — 4.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Toplumların afetler karşısında ortaya koydukları tutum ve davranışlar ile sosyokültürel yapıları arasında nasıl bir ilişki olduğunu yorumlayınız.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Afet bilinci güvenli yaşam kültürünün bir parçasıdır (s. 190): kültür, afete hazırlanma biçimini etkiler.</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Japonya'da hasarlı binalar bırakılmış, sergi ve müzeler kurulmuştur: afetlerle yaşamayı öğrenmek kültürün parçası olmuştur (s. 183).</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Afet bilinci kazanmış toplum dayanışma içinde ve daha koordineli hareket eder; toplumsal katılım bu bilincin adımıdır (s. 177, 190).</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Erzincan depremi türküye dönüşmüştür: afetin acısı kültürel belleğe yansır (s. 174).</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174-192</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229 / 254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Dirençli yaşam alanının altı özelliği</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7-9</a:t>
            </a:r>
          </a:p>
        </p:txBody>
      </p:sp>
      <p:sp>
        <p:nvSpPr>
          <p:cNvPr id="6" name="Rounded Rectangle 5"/>
          <p:cNvSpPr/>
          <p:nvPr/>
        </p:nvSpPr>
        <p:spPr>
          <a:xfrm>
            <a:off x="502920" y="1243584"/>
            <a:ext cx="3594506" cy="24231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43584"/>
            <a:ext cx="3594506" cy="530352"/>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502920" y="1508760"/>
            <a:ext cx="3594506" cy="265176"/>
          </a:xfrm>
          <a:prstGeom prst="rect">
            <a:avLst/>
          </a:prstGeom>
          <a:solidFill>
            <a:srgbClr val="2C6E8F"/>
          </a:solidFill>
          <a:ln>
            <a:noFill/>
          </a:ln>
          <a:effectLst/>
        </p:spPr>
        <p:txBody>
          <a:bodyPr rtlCol="0" anchor="ctr"/>
          <a:lstStyle/>
          <a:p/>
        </p:txBody>
      </p:sp>
      <p:sp>
        <p:nvSpPr>
          <p:cNvPr id="9" name="TextBox 8"/>
          <p:cNvSpPr txBox="1"/>
          <p:nvPr/>
        </p:nvSpPr>
        <p:spPr>
          <a:xfrm>
            <a:off x="594360" y="1243584"/>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Sağlamlık</a:t>
            </a:r>
          </a:p>
        </p:txBody>
      </p:sp>
      <p:sp>
        <p:nvSpPr>
          <p:cNvPr id="10" name="TextBox 9"/>
          <p:cNvSpPr txBox="1"/>
          <p:nvPr/>
        </p:nvSpPr>
        <p:spPr>
          <a:xfrm>
            <a:off x="612648" y="1847088"/>
            <a:ext cx="3375050" cy="174650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Bir yapının şok ve stres karşısında işlevini sürdürme gücü sağlamlık olarak adlandırılmaktadır.</a:t>
            </a:r>
          </a:p>
        </p:txBody>
      </p:sp>
      <p:sp>
        <p:nvSpPr>
          <p:cNvPr id="11" name="Rounded Rectangle 10"/>
          <p:cNvSpPr/>
          <p:nvPr/>
        </p:nvSpPr>
        <p:spPr>
          <a:xfrm>
            <a:off x="4298594" y="1243584"/>
            <a:ext cx="3594506" cy="24231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43584"/>
            <a:ext cx="3594506" cy="530352"/>
          </a:xfrm>
          <a:prstGeom prst="roundRect">
            <a:avLst>
              <a:gd name="adj" fmla="val 25000"/>
            </a:avLst>
          </a:prstGeom>
          <a:solidFill>
            <a:srgbClr val="C25B1F"/>
          </a:solidFill>
          <a:ln>
            <a:noFill/>
          </a:ln>
          <a:effectLst/>
        </p:spPr>
        <p:txBody>
          <a:bodyPr rtlCol="0" anchor="ctr"/>
          <a:lstStyle/>
          <a:p/>
        </p:txBody>
      </p:sp>
      <p:sp>
        <p:nvSpPr>
          <p:cNvPr id="13" name="Rectangle 12"/>
          <p:cNvSpPr/>
          <p:nvPr/>
        </p:nvSpPr>
        <p:spPr>
          <a:xfrm>
            <a:off x="4298594" y="1508760"/>
            <a:ext cx="3594506" cy="265176"/>
          </a:xfrm>
          <a:prstGeom prst="rect">
            <a:avLst/>
          </a:prstGeom>
          <a:solidFill>
            <a:srgbClr val="C25B1F"/>
          </a:solidFill>
          <a:ln>
            <a:noFill/>
          </a:ln>
          <a:effectLst/>
        </p:spPr>
        <p:txBody>
          <a:bodyPr rtlCol="0" anchor="ctr"/>
          <a:lstStyle/>
          <a:p/>
        </p:txBody>
      </p:sp>
      <p:sp>
        <p:nvSpPr>
          <p:cNvPr id="14" name="TextBox 13"/>
          <p:cNvSpPr txBox="1"/>
          <p:nvPr/>
        </p:nvSpPr>
        <p:spPr>
          <a:xfrm>
            <a:off x="4390034" y="1243584"/>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Uyum sağlama</a:t>
            </a:r>
          </a:p>
        </p:txBody>
      </p:sp>
      <p:sp>
        <p:nvSpPr>
          <p:cNvPr id="15" name="TextBox 14"/>
          <p:cNvSpPr txBox="1"/>
          <p:nvPr/>
        </p:nvSpPr>
        <p:spPr>
          <a:xfrm>
            <a:off x="4408322" y="1847088"/>
            <a:ext cx="3375050" cy="1746504"/>
          </a:xfrm>
          <a:prstGeom prst="rect">
            <a:avLst/>
          </a:prstGeom>
          <a:noFill/>
        </p:spPr>
        <p:txBody>
          <a:bodyPr wrap="square" anchor="t" lIns="73152" rIns="73152" tIns="36576" bIns="36576">
            <a:noAutofit/>
          </a:bodyPr>
          <a:lstStyle/>
          <a:p>
            <a:pPr algn="l">
              <a:spcBef>
                <a:spcPts val="0"/>
              </a:spcBef>
              <a:spcAft>
                <a:spcPts val="0"/>
              </a:spcAft>
            </a:pPr>
            <a:r>
              <a:rPr lang="tr-TR" sz="1550" b="0" i="0">
                <a:solidFill>
                  <a:srgbClr val="262626"/>
                </a:solidFill>
                <a:latin typeface="Calibri"/>
              </a:rPr>
              <a:t>Herhangi bir olay karşısında geçmiş alışkanlıkları da bir kenara bırakarak ve olayın gereklerine göre hareket ederek süreci yönetmek, günün teknolojik ve yönetsel yapısına uygun karar vererek sürekli gelişmeyi öncelemektir.</a:t>
            </a:r>
          </a:p>
        </p:txBody>
      </p:sp>
      <p:sp>
        <p:nvSpPr>
          <p:cNvPr id="16" name="Rounded Rectangle 15"/>
          <p:cNvSpPr/>
          <p:nvPr/>
        </p:nvSpPr>
        <p:spPr>
          <a:xfrm>
            <a:off x="8094268" y="1243584"/>
            <a:ext cx="3594506" cy="24231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43584"/>
            <a:ext cx="3594506" cy="530352"/>
          </a:xfrm>
          <a:prstGeom prst="roundRect">
            <a:avLst>
              <a:gd name="adj" fmla="val 25000"/>
            </a:avLst>
          </a:prstGeom>
          <a:solidFill>
            <a:srgbClr val="4F4F4F"/>
          </a:solidFill>
          <a:ln>
            <a:noFill/>
          </a:ln>
          <a:effectLst/>
        </p:spPr>
        <p:txBody>
          <a:bodyPr rtlCol="0" anchor="ctr"/>
          <a:lstStyle/>
          <a:p/>
        </p:txBody>
      </p:sp>
      <p:sp>
        <p:nvSpPr>
          <p:cNvPr id="18" name="Rectangle 17"/>
          <p:cNvSpPr/>
          <p:nvPr/>
        </p:nvSpPr>
        <p:spPr>
          <a:xfrm>
            <a:off x="8094268" y="1508760"/>
            <a:ext cx="3594506" cy="265176"/>
          </a:xfrm>
          <a:prstGeom prst="rect">
            <a:avLst/>
          </a:prstGeom>
          <a:solidFill>
            <a:srgbClr val="4F4F4F"/>
          </a:solidFill>
          <a:ln>
            <a:noFill/>
          </a:ln>
          <a:effectLst/>
        </p:spPr>
        <p:txBody>
          <a:bodyPr rtlCol="0" anchor="ctr"/>
          <a:lstStyle/>
          <a:p/>
        </p:txBody>
      </p:sp>
      <p:sp>
        <p:nvSpPr>
          <p:cNvPr id="19" name="TextBox 18"/>
          <p:cNvSpPr txBox="1"/>
          <p:nvPr/>
        </p:nvSpPr>
        <p:spPr>
          <a:xfrm>
            <a:off x="8185708" y="1243584"/>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Yedeklilik</a:t>
            </a:r>
          </a:p>
        </p:txBody>
      </p:sp>
      <p:sp>
        <p:nvSpPr>
          <p:cNvPr id="20" name="TextBox 19"/>
          <p:cNvSpPr txBox="1"/>
          <p:nvPr/>
        </p:nvSpPr>
        <p:spPr>
          <a:xfrm>
            <a:off x="8203996" y="1847088"/>
            <a:ext cx="3375050" cy="174650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Öngörülemeyen yıkıcı bir afet veya olay karşısında bu durumla başa çıkma noktasında acil durum kaynağının devreye alınmasıdır.</a:t>
            </a:r>
          </a:p>
        </p:txBody>
      </p:sp>
      <p:sp>
        <p:nvSpPr>
          <p:cNvPr id="21" name="Rounded Rectangle 20"/>
          <p:cNvSpPr/>
          <p:nvPr/>
        </p:nvSpPr>
        <p:spPr>
          <a:xfrm>
            <a:off x="502920" y="3794760"/>
            <a:ext cx="3594506" cy="24231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502920" y="3794760"/>
            <a:ext cx="3594506" cy="530352"/>
          </a:xfrm>
          <a:prstGeom prst="roundRect">
            <a:avLst>
              <a:gd name="adj" fmla="val 25000"/>
            </a:avLst>
          </a:prstGeom>
          <a:solidFill>
            <a:srgbClr val="2E7D5B"/>
          </a:solidFill>
          <a:ln>
            <a:noFill/>
          </a:ln>
          <a:effectLst/>
        </p:spPr>
        <p:txBody>
          <a:bodyPr rtlCol="0" anchor="ctr"/>
          <a:lstStyle/>
          <a:p/>
        </p:txBody>
      </p:sp>
      <p:sp>
        <p:nvSpPr>
          <p:cNvPr id="23" name="Rectangle 22"/>
          <p:cNvSpPr/>
          <p:nvPr/>
        </p:nvSpPr>
        <p:spPr>
          <a:xfrm>
            <a:off x="502920" y="4059936"/>
            <a:ext cx="3594506" cy="265176"/>
          </a:xfrm>
          <a:prstGeom prst="rect">
            <a:avLst/>
          </a:prstGeom>
          <a:solidFill>
            <a:srgbClr val="2E7D5B"/>
          </a:solidFill>
          <a:ln>
            <a:noFill/>
          </a:ln>
          <a:effectLst/>
        </p:spPr>
        <p:txBody>
          <a:bodyPr rtlCol="0" anchor="ctr"/>
          <a:lstStyle/>
          <a:p/>
        </p:txBody>
      </p:sp>
      <p:sp>
        <p:nvSpPr>
          <p:cNvPr id="24" name="TextBox 23"/>
          <p:cNvSpPr txBox="1"/>
          <p:nvPr/>
        </p:nvSpPr>
        <p:spPr>
          <a:xfrm>
            <a:off x="594360" y="3794760"/>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Esneklik</a:t>
            </a:r>
          </a:p>
        </p:txBody>
      </p:sp>
      <p:sp>
        <p:nvSpPr>
          <p:cNvPr id="25" name="TextBox 24"/>
          <p:cNvSpPr txBox="1"/>
          <p:nvPr/>
        </p:nvSpPr>
        <p:spPr>
          <a:xfrm>
            <a:off x="612648" y="4398264"/>
            <a:ext cx="3375050" cy="174650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Kurumların ve toplumun yaşanan olay karşısında değişime hazırlanma ve bu değişime hızla yanıt verme kapasitesidir.</a:t>
            </a:r>
          </a:p>
        </p:txBody>
      </p:sp>
      <p:sp>
        <p:nvSpPr>
          <p:cNvPr id="26" name="Rounded Rectangle 25"/>
          <p:cNvSpPr/>
          <p:nvPr/>
        </p:nvSpPr>
        <p:spPr>
          <a:xfrm>
            <a:off x="4298594" y="3794760"/>
            <a:ext cx="3594506" cy="24231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4298594" y="3794760"/>
            <a:ext cx="3594506" cy="530352"/>
          </a:xfrm>
          <a:prstGeom prst="roundRect">
            <a:avLst>
              <a:gd name="adj" fmla="val 25000"/>
            </a:avLst>
          </a:prstGeom>
          <a:solidFill>
            <a:srgbClr val="A43E2A"/>
          </a:solidFill>
          <a:ln>
            <a:noFill/>
          </a:ln>
          <a:effectLst/>
        </p:spPr>
        <p:txBody>
          <a:bodyPr rtlCol="0" anchor="ctr"/>
          <a:lstStyle/>
          <a:p/>
        </p:txBody>
      </p:sp>
      <p:sp>
        <p:nvSpPr>
          <p:cNvPr id="28" name="Rectangle 27"/>
          <p:cNvSpPr/>
          <p:nvPr/>
        </p:nvSpPr>
        <p:spPr>
          <a:xfrm>
            <a:off x="4298594" y="4059936"/>
            <a:ext cx="3594506" cy="265176"/>
          </a:xfrm>
          <a:prstGeom prst="rect">
            <a:avLst/>
          </a:prstGeom>
          <a:solidFill>
            <a:srgbClr val="A43E2A"/>
          </a:solidFill>
          <a:ln>
            <a:noFill/>
          </a:ln>
          <a:effectLst/>
        </p:spPr>
        <p:txBody>
          <a:bodyPr rtlCol="0" anchor="ctr"/>
          <a:lstStyle/>
          <a:p/>
        </p:txBody>
      </p:sp>
      <p:sp>
        <p:nvSpPr>
          <p:cNvPr id="29" name="TextBox 28"/>
          <p:cNvSpPr txBox="1"/>
          <p:nvPr/>
        </p:nvSpPr>
        <p:spPr>
          <a:xfrm>
            <a:off x="4390034" y="3794760"/>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Kapsayıcılık ve entegrasyon</a:t>
            </a:r>
          </a:p>
        </p:txBody>
      </p:sp>
      <p:sp>
        <p:nvSpPr>
          <p:cNvPr id="30" name="TextBox 29"/>
          <p:cNvSpPr txBox="1"/>
          <p:nvPr/>
        </p:nvSpPr>
        <p:spPr>
          <a:xfrm>
            <a:off x="4408322" y="4398264"/>
            <a:ext cx="3375050" cy="174650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Toplumun tüm paydaşlarının riskler ve afetler karşısında oluşturulan politikalara aktif katılımı ve uyumudur.</a:t>
            </a:r>
          </a:p>
        </p:txBody>
      </p:sp>
      <p:sp>
        <p:nvSpPr>
          <p:cNvPr id="31" name="Rounded Rectangle 30"/>
          <p:cNvSpPr/>
          <p:nvPr/>
        </p:nvSpPr>
        <p:spPr>
          <a:xfrm>
            <a:off x="8094268" y="3794760"/>
            <a:ext cx="3594506" cy="2423160"/>
          </a:xfrm>
          <a:prstGeom prst="roundRect">
            <a:avLst>
              <a:gd name="adj" fmla="val 5000"/>
            </a:avLst>
          </a:prstGeom>
          <a:solidFill>
            <a:srgbClr val="F0F0F0"/>
          </a:solidFill>
          <a:ln>
            <a:noFill/>
          </a:ln>
          <a:effectLst/>
        </p:spPr>
        <p:txBody>
          <a:bodyPr rtlCol="0" anchor="ctr"/>
          <a:lstStyle/>
          <a:p/>
        </p:txBody>
      </p:sp>
      <p:sp>
        <p:nvSpPr>
          <p:cNvPr id="32" name="Rounded Rectangle 31"/>
          <p:cNvSpPr/>
          <p:nvPr/>
        </p:nvSpPr>
        <p:spPr>
          <a:xfrm>
            <a:off x="8094268" y="3794760"/>
            <a:ext cx="3594506" cy="530352"/>
          </a:xfrm>
          <a:prstGeom prst="roundRect">
            <a:avLst>
              <a:gd name="adj" fmla="val 25000"/>
            </a:avLst>
          </a:prstGeom>
          <a:solidFill>
            <a:srgbClr val="2C6E8F"/>
          </a:solidFill>
          <a:ln>
            <a:noFill/>
          </a:ln>
          <a:effectLst/>
        </p:spPr>
        <p:txBody>
          <a:bodyPr rtlCol="0" anchor="ctr"/>
          <a:lstStyle/>
          <a:p/>
        </p:txBody>
      </p:sp>
      <p:sp>
        <p:nvSpPr>
          <p:cNvPr id="33" name="Rectangle 32"/>
          <p:cNvSpPr/>
          <p:nvPr/>
        </p:nvSpPr>
        <p:spPr>
          <a:xfrm>
            <a:off x="8094268" y="4059936"/>
            <a:ext cx="3594506" cy="265176"/>
          </a:xfrm>
          <a:prstGeom prst="rect">
            <a:avLst/>
          </a:prstGeom>
          <a:solidFill>
            <a:srgbClr val="2C6E8F"/>
          </a:solidFill>
          <a:ln>
            <a:noFill/>
          </a:ln>
          <a:effectLst/>
        </p:spPr>
        <p:txBody>
          <a:bodyPr rtlCol="0" anchor="ctr"/>
          <a:lstStyle/>
          <a:p/>
        </p:txBody>
      </p:sp>
      <p:sp>
        <p:nvSpPr>
          <p:cNvPr id="34" name="TextBox 33"/>
          <p:cNvSpPr txBox="1"/>
          <p:nvPr/>
        </p:nvSpPr>
        <p:spPr>
          <a:xfrm>
            <a:off x="8185708" y="3794760"/>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Kaynaklara sahip olma</a:t>
            </a:r>
          </a:p>
        </p:txBody>
      </p:sp>
      <p:sp>
        <p:nvSpPr>
          <p:cNvPr id="35" name="TextBox 34"/>
          <p:cNvSpPr txBox="1"/>
          <p:nvPr/>
        </p:nvSpPr>
        <p:spPr>
          <a:xfrm>
            <a:off x="8203996" y="4398264"/>
            <a:ext cx="3375050" cy="174650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Kriz ve afet anında tüm yerel hizmetlerin hızlı bir şekilde eski hâline getirilmesi ve temel hizmetlerin işlevselliğinin yeniden sağlanması kabiliyetinin olmasıdır.</a:t>
            </a:r>
          </a:p>
        </p:txBody>
      </p:sp>
      <p:sp>
        <p:nvSpPr>
          <p:cNvPr id="36" name="TextBox 3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7" name="Rounded Rectangle 3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199</a:t>
            </a:r>
          </a:p>
        </p:txBody>
      </p:sp>
      <p:sp>
        <p:nvSpPr>
          <p:cNvPr id="38" name="TextBox 3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230 / 254</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7</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7</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Bir yerleşme alanını afete dirençli hâle getirecek unsurları; afet öncesi, afet esnası ve afet sonrasında yapılması gerekenler şeklinde kategorize ederek aşağıya yazınız.</a:t>
            </a:r>
          </a:p>
        </p:txBody>
      </p:sp>
      <p:sp>
        <p:nvSpPr>
          <p:cNvPr id="7" name="Rounded Rectangle 6"/>
          <p:cNvSpPr/>
          <p:nvPr/>
        </p:nvSpPr>
        <p:spPr>
          <a:xfrm>
            <a:off x="4709160" y="2221992"/>
            <a:ext cx="2743200" cy="457200"/>
          </a:xfrm>
          <a:prstGeom prst="roundRect">
            <a:avLst>
              <a:gd name="adj" fmla="val 40000"/>
            </a:avLst>
          </a:prstGeom>
          <a:solidFill>
            <a:srgbClr val="4F4F4F"/>
          </a:solidFill>
          <a:ln>
            <a:noFill/>
          </a:ln>
          <a:effectLst/>
        </p:spPr>
        <p:txBody>
          <a:bodyPr rtlCol="0" anchor="ctr" wrap="square" lIns="128016" rIns="128016" tIns="73152" bIns="73152">
            <a:noAutofit/>
          </a:bodyPr>
          <a:lstStyle/>
          <a:p>
            <a:pPr algn="ctr">
              <a:spcBef>
                <a:spcPts val="0"/>
              </a:spcBef>
              <a:spcAft>
                <a:spcPts val="0"/>
              </a:spcAft>
            </a:pPr>
            <a:r>
              <a:rPr lang="tr-TR" sz="1300" b="1" i="0">
                <a:solidFill>
                  <a:srgbClr val="FFFFFF"/>
                </a:solidFill>
                <a:latin typeface="Calibri"/>
              </a:rPr>
              <a:t>Afet</a:t>
            </a:r>
          </a:p>
        </p:txBody>
      </p:sp>
      <p:sp>
        <p:nvSpPr>
          <p:cNvPr id="8" name="Rounded Rectangle 7"/>
          <p:cNvSpPr/>
          <p:nvPr/>
        </p:nvSpPr>
        <p:spPr>
          <a:xfrm>
            <a:off x="502920" y="2816352"/>
            <a:ext cx="3606698" cy="3474720"/>
          </a:xfrm>
          <a:prstGeom prst="roundRect">
            <a:avLst>
              <a:gd name="adj" fmla="val 5000"/>
            </a:avLst>
          </a:prstGeom>
          <a:solidFill>
            <a:srgbClr val="FFFFFF"/>
          </a:solidFill>
          <a:ln>
            <a:noFill/>
          </a:ln>
          <a:effectLst/>
        </p:spPr>
        <p:txBody>
          <a:bodyPr rtlCol="0" anchor="ctr"/>
          <a:lstStyle/>
          <a:p/>
        </p:txBody>
      </p:sp>
      <p:sp>
        <p:nvSpPr>
          <p:cNvPr id="9" name="Rounded Rectangle 8"/>
          <p:cNvSpPr/>
          <p:nvPr/>
        </p:nvSpPr>
        <p:spPr>
          <a:xfrm>
            <a:off x="502920" y="2816352"/>
            <a:ext cx="3606698" cy="685800"/>
          </a:xfrm>
          <a:prstGeom prst="roundRect">
            <a:avLst>
              <a:gd name="adj" fmla="val 25000"/>
            </a:avLst>
          </a:prstGeom>
          <a:solidFill>
            <a:srgbClr val="2C5F9E"/>
          </a:solidFill>
          <a:ln>
            <a:noFill/>
          </a:ln>
          <a:effectLst/>
        </p:spPr>
        <p:txBody>
          <a:bodyPr rtlCol="0" anchor="ctr"/>
          <a:lstStyle/>
          <a:p/>
        </p:txBody>
      </p:sp>
      <p:sp>
        <p:nvSpPr>
          <p:cNvPr id="10" name="Rectangle 9"/>
          <p:cNvSpPr/>
          <p:nvPr/>
        </p:nvSpPr>
        <p:spPr>
          <a:xfrm>
            <a:off x="502920" y="3159252"/>
            <a:ext cx="3606698" cy="342900"/>
          </a:xfrm>
          <a:prstGeom prst="rect">
            <a:avLst/>
          </a:prstGeom>
          <a:solidFill>
            <a:srgbClr val="2C5F9E"/>
          </a:solidFill>
          <a:ln>
            <a:noFill/>
          </a:ln>
          <a:effectLst/>
        </p:spPr>
        <p:txBody>
          <a:bodyPr rtlCol="0" anchor="ctr"/>
          <a:lstStyle/>
          <a:p/>
        </p:txBody>
      </p:sp>
      <p:sp>
        <p:nvSpPr>
          <p:cNvPr id="11" name="TextBox 10"/>
          <p:cNvSpPr txBox="1"/>
          <p:nvPr/>
        </p:nvSpPr>
        <p:spPr>
          <a:xfrm>
            <a:off x="594360" y="2816352"/>
            <a:ext cx="3423818"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Öncesinde</a:t>
            </a:r>
          </a:p>
        </p:txBody>
      </p:sp>
      <p:sp>
        <p:nvSpPr>
          <p:cNvPr id="12" name="Rounded Rectangle 11"/>
          <p:cNvSpPr/>
          <p:nvPr/>
        </p:nvSpPr>
        <p:spPr>
          <a:xfrm>
            <a:off x="502920" y="2816352"/>
            <a:ext cx="3606698" cy="3474720"/>
          </a:xfrm>
          <a:prstGeom prst="roundRect">
            <a:avLst>
              <a:gd name="adj" fmla="val 5000"/>
            </a:avLst>
          </a:prstGeom>
          <a:noFill/>
          <a:ln w="12700">
            <a:solidFill>
              <a:srgbClr val="D9D9D9"/>
            </a:solidFill>
          </a:ln>
          <a:effectLst/>
        </p:spPr>
        <p:txBody>
          <a:bodyPr rtlCol="0" anchor="ctr"/>
          <a:lstStyle/>
          <a:p/>
        </p:txBody>
      </p:sp>
      <p:cxnSp>
        <p:nvCxnSpPr>
          <p:cNvPr id="13" name="Connector 12"/>
          <p:cNvCxnSpPr/>
          <p:nvPr/>
        </p:nvCxnSpPr>
        <p:spPr>
          <a:xfrm>
            <a:off x="685800" y="4059936"/>
            <a:ext cx="3240938" cy="0"/>
          </a:xfrm>
          <a:prstGeom prst="line">
            <a:avLst/>
          </a:prstGeom>
          <a:ln w="12700">
            <a:solidFill>
              <a:srgbClr val="D9D9D9"/>
            </a:solidFill>
            <a:prstDash val="dash"/>
          </a:ln>
        </p:spPr>
      </p:cxnSp>
      <p:cxnSp>
        <p:nvCxnSpPr>
          <p:cNvPr id="14" name="Connector 13"/>
          <p:cNvCxnSpPr/>
          <p:nvPr/>
        </p:nvCxnSpPr>
        <p:spPr>
          <a:xfrm>
            <a:off x="685800" y="4617720"/>
            <a:ext cx="3240938" cy="0"/>
          </a:xfrm>
          <a:prstGeom prst="line">
            <a:avLst/>
          </a:prstGeom>
          <a:ln w="12700">
            <a:solidFill>
              <a:srgbClr val="D9D9D9"/>
            </a:solidFill>
            <a:prstDash val="dash"/>
          </a:ln>
        </p:spPr>
      </p:cxnSp>
      <p:cxnSp>
        <p:nvCxnSpPr>
          <p:cNvPr id="15" name="Connector 14"/>
          <p:cNvCxnSpPr/>
          <p:nvPr/>
        </p:nvCxnSpPr>
        <p:spPr>
          <a:xfrm>
            <a:off x="685800" y="5175504"/>
            <a:ext cx="3240938" cy="0"/>
          </a:xfrm>
          <a:prstGeom prst="line">
            <a:avLst/>
          </a:prstGeom>
          <a:ln w="12700">
            <a:solidFill>
              <a:srgbClr val="D9D9D9"/>
            </a:solidFill>
            <a:prstDash val="dash"/>
          </a:ln>
        </p:spPr>
      </p:cxnSp>
      <p:cxnSp>
        <p:nvCxnSpPr>
          <p:cNvPr id="16" name="Connector 15"/>
          <p:cNvCxnSpPr/>
          <p:nvPr/>
        </p:nvCxnSpPr>
        <p:spPr>
          <a:xfrm>
            <a:off x="685800" y="5733288"/>
            <a:ext cx="3240938" cy="0"/>
          </a:xfrm>
          <a:prstGeom prst="line">
            <a:avLst/>
          </a:prstGeom>
          <a:ln w="12700">
            <a:solidFill>
              <a:srgbClr val="D9D9D9"/>
            </a:solidFill>
            <a:prstDash val="dash"/>
          </a:ln>
        </p:spPr>
      </p:cxnSp>
      <p:sp>
        <p:nvSpPr>
          <p:cNvPr id="17" name="Rounded Rectangle 16"/>
          <p:cNvSpPr/>
          <p:nvPr/>
        </p:nvSpPr>
        <p:spPr>
          <a:xfrm>
            <a:off x="4292498" y="2816352"/>
            <a:ext cx="3606698" cy="3474720"/>
          </a:xfrm>
          <a:prstGeom prst="roundRect">
            <a:avLst>
              <a:gd name="adj" fmla="val 5000"/>
            </a:avLst>
          </a:prstGeom>
          <a:solidFill>
            <a:srgbClr val="FFFFFF"/>
          </a:solidFill>
          <a:ln>
            <a:noFill/>
          </a:ln>
          <a:effectLst/>
        </p:spPr>
        <p:txBody>
          <a:bodyPr rtlCol="0" anchor="ctr"/>
          <a:lstStyle/>
          <a:p/>
        </p:txBody>
      </p:sp>
      <p:sp>
        <p:nvSpPr>
          <p:cNvPr id="18" name="Rounded Rectangle 17"/>
          <p:cNvSpPr/>
          <p:nvPr/>
        </p:nvSpPr>
        <p:spPr>
          <a:xfrm>
            <a:off x="4292498" y="2816352"/>
            <a:ext cx="3606698" cy="685800"/>
          </a:xfrm>
          <a:prstGeom prst="roundRect">
            <a:avLst>
              <a:gd name="adj" fmla="val 25000"/>
            </a:avLst>
          </a:prstGeom>
          <a:solidFill>
            <a:srgbClr val="C0392B"/>
          </a:solidFill>
          <a:ln>
            <a:noFill/>
          </a:ln>
          <a:effectLst/>
        </p:spPr>
        <p:txBody>
          <a:bodyPr rtlCol="0" anchor="ctr"/>
          <a:lstStyle/>
          <a:p/>
        </p:txBody>
      </p:sp>
      <p:sp>
        <p:nvSpPr>
          <p:cNvPr id="19" name="Rectangle 18"/>
          <p:cNvSpPr/>
          <p:nvPr/>
        </p:nvSpPr>
        <p:spPr>
          <a:xfrm>
            <a:off x="4292498" y="3159252"/>
            <a:ext cx="3606698" cy="342900"/>
          </a:xfrm>
          <a:prstGeom prst="rect">
            <a:avLst/>
          </a:prstGeom>
          <a:solidFill>
            <a:srgbClr val="C0392B"/>
          </a:solidFill>
          <a:ln>
            <a:noFill/>
          </a:ln>
          <a:effectLst/>
        </p:spPr>
        <p:txBody>
          <a:bodyPr rtlCol="0" anchor="ctr"/>
          <a:lstStyle/>
          <a:p/>
        </p:txBody>
      </p:sp>
      <p:sp>
        <p:nvSpPr>
          <p:cNvPr id="20" name="TextBox 19"/>
          <p:cNvSpPr txBox="1"/>
          <p:nvPr/>
        </p:nvSpPr>
        <p:spPr>
          <a:xfrm>
            <a:off x="4383938" y="2816352"/>
            <a:ext cx="3423818"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Esnasında</a:t>
            </a:r>
          </a:p>
        </p:txBody>
      </p:sp>
      <p:sp>
        <p:nvSpPr>
          <p:cNvPr id="21" name="Rounded Rectangle 20"/>
          <p:cNvSpPr/>
          <p:nvPr/>
        </p:nvSpPr>
        <p:spPr>
          <a:xfrm>
            <a:off x="4292498" y="2816352"/>
            <a:ext cx="3606698" cy="3474720"/>
          </a:xfrm>
          <a:prstGeom prst="roundRect">
            <a:avLst>
              <a:gd name="adj" fmla="val 5000"/>
            </a:avLst>
          </a:prstGeom>
          <a:noFill/>
          <a:ln w="12700">
            <a:solidFill>
              <a:srgbClr val="D9D9D9"/>
            </a:solidFill>
          </a:ln>
          <a:effectLst/>
        </p:spPr>
        <p:txBody>
          <a:bodyPr rtlCol="0" anchor="ctr"/>
          <a:lstStyle/>
          <a:p/>
        </p:txBody>
      </p:sp>
      <p:cxnSp>
        <p:nvCxnSpPr>
          <p:cNvPr id="22" name="Connector 21"/>
          <p:cNvCxnSpPr/>
          <p:nvPr/>
        </p:nvCxnSpPr>
        <p:spPr>
          <a:xfrm>
            <a:off x="4475378" y="4059936"/>
            <a:ext cx="3240938" cy="0"/>
          </a:xfrm>
          <a:prstGeom prst="line">
            <a:avLst/>
          </a:prstGeom>
          <a:ln w="12700">
            <a:solidFill>
              <a:srgbClr val="D9D9D9"/>
            </a:solidFill>
            <a:prstDash val="dash"/>
          </a:ln>
        </p:spPr>
      </p:cxnSp>
      <p:cxnSp>
        <p:nvCxnSpPr>
          <p:cNvPr id="23" name="Connector 22"/>
          <p:cNvCxnSpPr/>
          <p:nvPr/>
        </p:nvCxnSpPr>
        <p:spPr>
          <a:xfrm>
            <a:off x="4475378" y="4617720"/>
            <a:ext cx="3240938" cy="0"/>
          </a:xfrm>
          <a:prstGeom prst="line">
            <a:avLst/>
          </a:prstGeom>
          <a:ln w="12700">
            <a:solidFill>
              <a:srgbClr val="D9D9D9"/>
            </a:solidFill>
            <a:prstDash val="dash"/>
          </a:ln>
        </p:spPr>
      </p:cxnSp>
      <p:cxnSp>
        <p:nvCxnSpPr>
          <p:cNvPr id="24" name="Connector 23"/>
          <p:cNvCxnSpPr/>
          <p:nvPr/>
        </p:nvCxnSpPr>
        <p:spPr>
          <a:xfrm>
            <a:off x="4475378" y="5175504"/>
            <a:ext cx="3240938" cy="0"/>
          </a:xfrm>
          <a:prstGeom prst="line">
            <a:avLst/>
          </a:prstGeom>
          <a:ln w="12700">
            <a:solidFill>
              <a:srgbClr val="D9D9D9"/>
            </a:solidFill>
            <a:prstDash val="dash"/>
          </a:ln>
        </p:spPr>
      </p:cxnSp>
      <p:cxnSp>
        <p:nvCxnSpPr>
          <p:cNvPr id="25" name="Connector 24"/>
          <p:cNvCxnSpPr/>
          <p:nvPr/>
        </p:nvCxnSpPr>
        <p:spPr>
          <a:xfrm>
            <a:off x="4475378" y="5733288"/>
            <a:ext cx="3240938" cy="0"/>
          </a:xfrm>
          <a:prstGeom prst="line">
            <a:avLst/>
          </a:prstGeom>
          <a:ln w="12700">
            <a:solidFill>
              <a:srgbClr val="D9D9D9"/>
            </a:solidFill>
            <a:prstDash val="dash"/>
          </a:ln>
        </p:spPr>
      </p:cxnSp>
      <p:sp>
        <p:nvSpPr>
          <p:cNvPr id="26" name="Rounded Rectangle 25"/>
          <p:cNvSpPr/>
          <p:nvPr/>
        </p:nvSpPr>
        <p:spPr>
          <a:xfrm>
            <a:off x="8082076" y="2816352"/>
            <a:ext cx="3606698" cy="3474720"/>
          </a:xfrm>
          <a:prstGeom prst="roundRect">
            <a:avLst>
              <a:gd name="adj" fmla="val 5000"/>
            </a:avLst>
          </a:prstGeom>
          <a:solidFill>
            <a:srgbClr val="FFFFFF"/>
          </a:solidFill>
          <a:ln>
            <a:noFill/>
          </a:ln>
          <a:effectLst/>
        </p:spPr>
        <p:txBody>
          <a:bodyPr rtlCol="0" anchor="ctr"/>
          <a:lstStyle/>
          <a:p/>
        </p:txBody>
      </p:sp>
      <p:sp>
        <p:nvSpPr>
          <p:cNvPr id="27" name="Rounded Rectangle 26"/>
          <p:cNvSpPr/>
          <p:nvPr/>
        </p:nvSpPr>
        <p:spPr>
          <a:xfrm>
            <a:off x="8082076" y="2816352"/>
            <a:ext cx="3606698" cy="685800"/>
          </a:xfrm>
          <a:prstGeom prst="roundRect">
            <a:avLst>
              <a:gd name="adj" fmla="val 25000"/>
            </a:avLst>
          </a:prstGeom>
          <a:solidFill>
            <a:srgbClr val="B8862B"/>
          </a:solidFill>
          <a:ln>
            <a:noFill/>
          </a:ln>
          <a:effectLst/>
        </p:spPr>
        <p:txBody>
          <a:bodyPr rtlCol="0" anchor="ctr"/>
          <a:lstStyle/>
          <a:p/>
        </p:txBody>
      </p:sp>
      <p:sp>
        <p:nvSpPr>
          <p:cNvPr id="28" name="Rectangle 27"/>
          <p:cNvSpPr/>
          <p:nvPr/>
        </p:nvSpPr>
        <p:spPr>
          <a:xfrm>
            <a:off x="8082076" y="3159252"/>
            <a:ext cx="3606698" cy="342900"/>
          </a:xfrm>
          <a:prstGeom prst="rect">
            <a:avLst/>
          </a:prstGeom>
          <a:solidFill>
            <a:srgbClr val="B8862B"/>
          </a:solidFill>
          <a:ln>
            <a:noFill/>
          </a:ln>
          <a:effectLst/>
        </p:spPr>
        <p:txBody>
          <a:bodyPr rtlCol="0" anchor="ctr"/>
          <a:lstStyle/>
          <a:p/>
        </p:txBody>
      </p:sp>
      <p:sp>
        <p:nvSpPr>
          <p:cNvPr id="29" name="TextBox 28"/>
          <p:cNvSpPr txBox="1"/>
          <p:nvPr/>
        </p:nvSpPr>
        <p:spPr>
          <a:xfrm>
            <a:off x="8173516" y="2816352"/>
            <a:ext cx="3423818"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Sonrasında</a:t>
            </a:r>
          </a:p>
        </p:txBody>
      </p:sp>
      <p:sp>
        <p:nvSpPr>
          <p:cNvPr id="30" name="Rounded Rectangle 29"/>
          <p:cNvSpPr/>
          <p:nvPr/>
        </p:nvSpPr>
        <p:spPr>
          <a:xfrm>
            <a:off x="8082076" y="2816352"/>
            <a:ext cx="3606698" cy="3474720"/>
          </a:xfrm>
          <a:prstGeom prst="roundRect">
            <a:avLst>
              <a:gd name="adj" fmla="val 5000"/>
            </a:avLst>
          </a:prstGeom>
          <a:noFill/>
          <a:ln w="12700">
            <a:solidFill>
              <a:srgbClr val="D9D9D9"/>
            </a:solidFill>
          </a:ln>
          <a:effectLst/>
        </p:spPr>
        <p:txBody>
          <a:bodyPr rtlCol="0" anchor="ctr"/>
          <a:lstStyle/>
          <a:p/>
        </p:txBody>
      </p:sp>
      <p:cxnSp>
        <p:nvCxnSpPr>
          <p:cNvPr id="31" name="Connector 30"/>
          <p:cNvCxnSpPr/>
          <p:nvPr/>
        </p:nvCxnSpPr>
        <p:spPr>
          <a:xfrm>
            <a:off x="8264956" y="4059936"/>
            <a:ext cx="3240938" cy="0"/>
          </a:xfrm>
          <a:prstGeom prst="line">
            <a:avLst/>
          </a:prstGeom>
          <a:ln w="12700">
            <a:solidFill>
              <a:srgbClr val="D9D9D9"/>
            </a:solidFill>
            <a:prstDash val="dash"/>
          </a:ln>
        </p:spPr>
      </p:cxnSp>
      <p:cxnSp>
        <p:nvCxnSpPr>
          <p:cNvPr id="32" name="Connector 31"/>
          <p:cNvCxnSpPr/>
          <p:nvPr/>
        </p:nvCxnSpPr>
        <p:spPr>
          <a:xfrm>
            <a:off x="8264956" y="4617720"/>
            <a:ext cx="3240938" cy="0"/>
          </a:xfrm>
          <a:prstGeom prst="line">
            <a:avLst/>
          </a:prstGeom>
          <a:ln w="12700">
            <a:solidFill>
              <a:srgbClr val="D9D9D9"/>
            </a:solidFill>
            <a:prstDash val="dash"/>
          </a:ln>
        </p:spPr>
      </p:cxnSp>
      <p:cxnSp>
        <p:nvCxnSpPr>
          <p:cNvPr id="33" name="Connector 32"/>
          <p:cNvCxnSpPr/>
          <p:nvPr/>
        </p:nvCxnSpPr>
        <p:spPr>
          <a:xfrm>
            <a:off x="8264956" y="5175504"/>
            <a:ext cx="3240938" cy="0"/>
          </a:xfrm>
          <a:prstGeom prst="line">
            <a:avLst/>
          </a:prstGeom>
          <a:ln w="12700">
            <a:solidFill>
              <a:srgbClr val="D9D9D9"/>
            </a:solidFill>
            <a:prstDash val="dash"/>
          </a:ln>
        </p:spPr>
      </p:cxnSp>
      <p:cxnSp>
        <p:nvCxnSpPr>
          <p:cNvPr id="34" name="Connector 33"/>
          <p:cNvCxnSpPr/>
          <p:nvPr/>
        </p:nvCxnSpPr>
        <p:spPr>
          <a:xfrm>
            <a:off x="8264956" y="5733288"/>
            <a:ext cx="3240938" cy="0"/>
          </a:xfrm>
          <a:prstGeom prst="line">
            <a:avLst/>
          </a:prstGeom>
          <a:ln w="12700">
            <a:solidFill>
              <a:srgbClr val="D9D9D9"/>
            </a:solidFill>
            <a:prstDash val="dash"/>
          </a:ln>
        </p:spPr>
      </p:cxnSp>
      <p:sp>
        <p:nvSpPr>
          <p:cNvPr id="35" name="TextBox 3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6" name="Rounded Rectangle 3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199</a:t>
            </a:r>
          </a:p>
        </p:txBody>
      </p:sp>
      <p:sp>
        <p:nvSpPr>
          <p:cNvPr id="37" name="TextBox 3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231 / 254</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7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Bir yerleşme alanını afete dirençli hâle getirecek unsurları; afet öncesi, afet esnası ve afet sonrasında yapılması gerekenler şeklinde kategorize ederek aşağıya yazınız.</a:t>
            </a:r>
          </a:p>
        </p:txBody>
      </p:sp>
      <p:sp>
        <p:nvSpPr>
          <p:cNvPr id="7" name="Rounded Rectangle 6"/>
          <p:cNvSpPr/>
          <p:nvPr/>
        </p:nvSpPr>
        <p:spPr>
          <a:xfrm>
            <a:off x="4709160" y="2221992"/>
            <a:ext cx="2743200" cy="457200"/>
          </a:xfrm>
          <a:prstGeom prst="roundRect">
            <a:avLst>
              <a:gd name="adj" fmla="val 40000"/>
            </a:avLst>
          </a:prstGeom>
          <a:solidFill>
            <a:srgbClr val="4F4F4F"/>
          </a:solidFill>
          <a:ln>
            <a:noFill/>
          </a:ln>
          <a:effectLst/>
        </p:spPr>
        <p:txBody>
          <a:bodyPr rtlCol="0" anchor="ctr" wrap="square" lIns="128016" rIns="128016" tIns="73152" bIns="73152">
            <a:noAutofit/>
          </a:bodyPr>
          <a:lstStyle/>
          <a:p>
            <a:pPr algn="ctr">
              <a:spcBef>
                <a:spcPts val="0"/>
              </a:spcBef>
              <a:spcAft>
                <a:spcPts val="0"/>
              </a:spcAft>
            </a:pPr>
            <a:r>
              <a:rPr lang="tr-TR" sz="1300" b="1" i="0">
                <a:solidFill>
                  <a:srgbClr val="FFFFFF"/>
                </a:solidFill>
                <a:latin typeface="Calibri"/>
              </a:rPr>
              <a:t>Afet</a:t>
            </a:r>
          </a:p>
        </p:txBody>
      </p:sp>
      <p:sp>
        <p:nvSpPr>
          <p:cNvPr id="8" name="Rounded Rectangle 7"/>
          <p:cNvSpPr/>
          <p:nvPr/>
        </p:nvSpPr>
        <p:spPr>
          <a:xfrm>
            <a:off x="502920" y="2816352"/>
            <a:ext cx="3594506" cy="3429000"/>
          </a:xfrm>
          <a:prstGeom prst="roundRect">
            <a:avLst>
              <a:gd name="adj" fmla="val 5000"/>
            </a:avLst>
          </a:prstGeom>
          <a:solidFill>
            <a:srgbClr val="F0F0F0"/>
          </a:solidFill>
          <a:ln>
            <a:noFill/>
          </a:ln>
          <a:effectLst/>
        </p:spPr>
        <p:txBody>
          <a:bodyPr rtlCol="0" anchor="ctr"/>
          <a:lstStyle/>
          <a:p/>
        </p:txBody>
      </p:sp>
      <p:sp>
        <p:nvSpPr>
          <p:cNvPr id="9" name="Rounded Rectangle 8"/>
          <p:cNvSpPr/>
          <p:nvPr/>
        </p:nvSpPr>
        <p:spPr>
          <a:xfrm>
            <a:off x="502920" y="2816352"/>
            <a:ext cx="3594506" cy="530352"/>
          </a:xfrm>
          <a:prstGeom prst="roundRect">
            <a:avLst>
              <a:gd name="adj" fmla="val 25000"/>
            </a:avLst>
          </a:prstGeom>
          <a:solidFill>
            <a:srgbClr val="2C5F9E"/>
          </a:solidFill>
          <a:ln>
            <a:noFill/>
          </a:ln>
          <a:effectLst/>
        </p:spPr>
        <p:txBody>
          <a:bodyPr rtlCol="0" anchor="ctr"/>
          <a:lstStyle/>
          <a:p/>
        </p:txBody>
      </p:sp>
      <p:sp>
        <p:nvSpPr>
          <p:cNvPr id="10" name="Rectangle 9"/>
          <p:cNvSpPr/>
          <p:nvPr/>
        </p:nvSpPr>
        <p:spPr>
          <a:xfrm>
            <a:off x="502920" y="3081528"/>
            <a:ext cx="3594506" cy="265176"/>
          </a:xfrm>
          <a:prstGeom prst="rect">
            <a:avLst/>
          </a:prstGeom>
          <a:solidFill>
            <a:srgbClr val="2C5F9E"/>
          </a:solidFill>
          <a:ln>
            <a:noFill/>
          </a:ln>
          <a:effectLst/>
        </p:spPr>
        <p:txBody>
          <a:bodyPr rtlCol="0" anchor="ctr"/>
          <a:lstStyle/>
          <a:p/>
        </p:txBody>
      </p:sp>
      <p:sp>
        <p:nvSpPr>
          <p:cNvPr id="11" name="TextBox 10"/>
          <p:cNvSpPr txBox="1"/>
          <p:nvPr/>
        </p:nvSpPr>
        <p:spPr>
          <a:xfrm>
            <a:off x="594360" y="28163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Öncesinde</a:t>
            </a:r>
          </a:p>
        </p:txBody>
      </p:sp>
      <p:sp>
        <p:nvSpPr>
          <p:cNvPr id="12" name="TextBox 11"/>
          <p:cNvSpPr txBox="1"/>
          <p:nvPr/>
        </p:nvSpPr>
        <p:spPr>
          <a:xfrm>
            <a:off x="612648" y="3419856"/>
            <a:ext cx="3375050" cy="2752344"/>
          </a:xfrm>
          <a:prstGeom prst="rect">
            <a:avLst/>
          </a:prstGeom>
          <a:noFill/>
        </p:spPr>
        <p:txBody>
          <a:bodyPr wrap="square" anchor="t" lIns="73152" rIns="73152" tIns="36576" bIns="36576">
            <a:noAutofit/>
          </a:bodyPr>
          <a:lstStyle/>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Riskler ve mekânsal analizler, kritik tesisler belirlenir</a:t>
            </a:r>
          </a:p>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Erken uyarı kurulur</a:t>
            </a:r>
          </a:p>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Bilinçlendirme ve tatbikat</a:t>
            </a:r>
          </a:p>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Sağlamlık: dayanıklı yapılar</a:t>
            </a:r>
          </a:p>
          <a:p>
            <a:pPr algn="l" marL="211327" indent="-211327">
              <a:spcBef>
                <a:spcPts val="0"/>
              </a:spcBef>
              <a:spcAft>
                <a:spcPts val="0"/>
              </a:spcAft>
            </a:pPr>
            <a:r>
              <a:rPr lang="tr-TR" sz="1700" b="1" i="0">
                <a:solidFill>
                  <a:srgbClr val="2C6696"/>
                </a:solidFill>
                <a:latin typeface="Calibri"/>
              </a:rPr>
              <a:t>•  </a:t>
            </a:r>
            <a:r>
              <a:rPr lang="tr-TR" sz="1700" b="0" i="0">
                <a:solidFill>
                  <a:srgbClr val="262626"/>
                </a:solidFill>
                <a:latin typeface="Calibri"/>
              </a:rPr>
              <a:t>Kapsayıcılık: paydaşlar politikalara katılır</a:t>
            </a:r>
          </a:p>
        </p:txBody>
      </p:sp>
      <p:sp>
        <p:nvSpPr>
          <p:cNvPr id="13" name="Rounded Rectangle 12"/>
          <p:cNvSpPr/>
          <p:nvPr/>
        </p:nvSpPr>
        <p:spPr>
          <a:xfrm>
            <a:off x="4298594" y="2816352"/>
            <a:ext cx="3594506" cy="3429000"/>
          </a:xfrm>
          <a:prstGeom prst="roundRect">
            <a:avLst>
              <a:gd name="adj" fmla="val 5000"/>
            </a:avLst>
          </a:prstGeom>
          <a:solidFill>
            <a:srgbClr val="F0F0F0"/>
          </a:solidFill>
          <a:ln>
            <a:noFill/>
          </a:ln>
          <a:effectLst/>
        </p:spPr>
        <p:txBody>
          <a:bodyPr rtlCol="0" anchor="ctr"/>
          <a:lstStyle/>
          <a:p/>
        </p:txBody>
      </p:sp>
      <p:sp>
        <p:nvSpPr>
          <p:cNvPr id="14" name="Rounded Rectangle 13"/>
          <p:cNvSpPr/>
          <p:nvPr/>
        </p:nvSpPr>
        <p:spPr>
          <a:xfrm>
            <a:off x="4298594" y="2816352"/>
            <a:ext cx="3594506" cy="530352"/>
          </a:xfrm>
          <a:prstGeom prst="roundRect">
            <a:avLst>
              <a:gd name="adj" fmla="val 25000"/>
            </a:avLst>
          </a:prstGeom>
          <a:solidFill>
            <a:srgbClr val="C0392B"/>
          </a:solidFill>
          <a:ln>
            <a:noFill/>
          </a:ln>
          <a:effectLst/>
        </p:spPr>
        <p:txBody>
          <a:bodyPr rtlCol="0" anchor="ctr"/>
          <a:lstStyle/>
          <a:p/>
        </p:txBody>
      </p:sp>
      <p:sp>
        <p:nvSpPr>
          <p:cNvPr id="15" name="Rectangle 14"/>
          <p:cNvSpPr/>
          <p:nvPr/>
        </p:nvSpPr>
        <p:spPr>
          <a:xfrm>
            <a:off x="4298594" y="3081528"/>
            <a:ext cx="3594506" cy="265176"/>
          </a:xfrm>
          <a:prstGeom prst="rect">
            <a:avLst/>
          </a:prstGeom>
          <a:solidFill>
            <a:srgbClr val="C0392B"/>
          </a:solidFill>
          <a:ln>
            <a:noFill/>
          </a:ln>
          <a:effectLst/>
        </p:spPr>
        <p:txBody>
          <a:bodyPr rtlCol="0" anchor="ctr"/>
          <a:lstStyle/>
          <a:p/>
        </p:txBody>
      </p:sp>
      <p:sp>
        <p:nvSpPr>
          <p:cNvPr id="16" name="TextBox 15"/>
          <p:cNvSpPr txBox="1"/>
          <p:nvPr/>
        </p:nvSpPr>
        <p:spPr>
          <a:xfrm>
            <a:off x="4390034" y="28163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Esnasında</a:t>
            </a:r>
          </a:p>
        </p:txBody>
      </p:sp>
      <p:sp>
        <p:nvSpPr>
          <p:cNvPr id="17" name="TextBox 16"/>
          <p:cNvSpPr txBox="1"/>
          <p:nvPr/>
        </p:nvSpPr>
        <p:spPr>
          <a:xfrm>
            <a:off x="4408322" y="3419856"/>
            <a:ext cx="3375050" cy="2752344"/>
          </a:xfrm>
          <a:prstGeom prst="rect">
            <a:avLst/>
          </a:prstGeom>
          <a:noFill/>
        </p:spPr>
        <p:txBody>
          <a:bodyPr wrap="square" anchor="t" lIns="73152" rIns="73152" tIns="36576" bIns="36576">
            <a:noAutofit/>
          </a:bodyPr>
          <a:lstStyle/>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Esneklik: değişime hızla yanıt</a:t>
            </a:r>
          </a:p>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Yedeklilik: acil durum kaynağı devreye alınır</a:t>
            </a:r>
          </a:p>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Uyum sağlama: olayın gereklerine göre süreci yönetme</a:t>
            </a:r>
          </a:p>
          <a:p>
            <a:pPr algn="l" marL="211327" indent="-211327">
              <a:spcBef>
                <a:spcPts val="0"/>
              </a:spcBef>
              <a:spcAft>
                <a:spcPts val="0"/>
              </a:spcAft>
            </a:pPr>
            <a:r>
              <a:rPr lang="tr-TR" sz="1700" b="1" i="0">
                <a:solidFill>
                  <a:srgbClr val="2C6696"/>
                </a:solidFill>
                <a:latin typeface="Calibri"/>
              </a:rPr>
              <a:t>•  </a:t>
            </a:r>
            <a:r>
              <a:rPr lang="tr-TR" sz="1700" b="0" i="0">
                <a:solidFill>
                  <a:srgbClr val="262626"/>
                </a:solidFill>
                <a:latin typeface="Calibri"/>
              </a:rPr>
              <a:t>Erken uyarı ve tahliye</a:t>
            </a:r>
          </a:p>
        </p:txBody>
      </p:sp>
      <p:sp>
        <p:nvSpPr>
          <p:cNvPr id="18" name="Rounded Rectangle 17"/>
          <p:cNvSpPr/>
          <p:nvPr/>
        </p:nvSpPr>
        <p:spPr>
          <a:xfrm>
            <a:off x="8094268" y="2816352"/>
            <a:ext cx="3594506" cy="3429000"/>
          </a:xfrm>
          <a:prstGeom prst="roundRect">
            <a:avLst>
              <a:gd name="adj" fmla="val 5000"/>
            </a:avLst>
          </a:prstGeom>
          <a:solidFill>
            <a:srgbClr val="F0F0F0"/>
          </a:solidFill>
          <a:ln>
            <a:noFill/>
          </a:ln>
          <a:effectLst/>
        </p:spPr>
        <p:txBody>
          <a:bodyPr rtlCol="0" anchor="ctr"/>
          <a:lstStyle/>
          <a:p/>
        </p:txBody>
      </p:sp>
      <p:sp>
        <p:nvSpPr>
          <p:cNvPr id="19" name="Rounded Rectangle 18"/>
          <p:cNvSpPr/>
          <p:nvPr/>
        </p:nvSpPr>
        <p:spPr>
          <a:xfrm>
            <a:off x="8094268" y="2816352"/>
            <a:ext cx="3594506" cy="530352"/>
          </a:xfrm>
          <a:prstGeom prst="roundRect">
            <a:avLst>
              <a:gd name="adj" fmla="val 25000"/>
            </a:avLst>
          </a:prstGeom>
          <a:solidFill>
            <a:srgbClr val="B8862B"/>
          </a:solidFill>
          <a:ln>
            <a:noFill/>
          </a:ln>
          <a:effectLst/>
        </p:spPr>
        <p:txBody>
          <a:bodyPr rtlCol="0" anchor="ctr"/>
          <a:lstStyle/>
          <a:p/>
        </p:txBody>
      </p:sp>
      <p:sp>
        <p:nvSpPr>
          <p:cNvPr id="20" name="Rectangle 19"/>
          <p:cNvSpPr/>
          <p:nvPr/>
        </p:nvSpPr>
        <p:spPr>
          <a:xfrm>
            <a:off x="8094268" y="3081528"/>
            <a:ext cx="3594506" cy="265176"/>
          </a:xfrm>
          <a:prstGeom prst="rect">
            <a:avLst/>
          </a:prstGeom>
          <a:solidFill>
            <a:srgbClr val="B8862B"/>
          </a:solidFill>
          <a:ln>
            <a:noFill/>
          </a:ln>
          <a:effectLst/>
        </p:spPr>
        <p:txBody>
          <a:bodyPr rtlCol="0" anchor="ctr"/>
          <a:lstStyle/>
          <a:p/>
        </p:txBody>
      </p:sp>
      <p:sp>
        <p:nvSpPr>
          <p:cNvPr id="21" name="TextBox 20"/>
          <p:cNvSpPr txBox="1"/>
          <p:nvPr/>
        </p:nvSpPr>
        <p:spPr>
          <a:xfrm>
            <a:off x="8185708" y="28163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Sonrasında</a:t>
            </a:r>
          </a:p>
        </p:txBody>
      </p:sp>
      <p:sp>
        <p:nvSpPr>
          <p:cNvPr id="22" name="TextBox 21"/>
          <p:cNvSpPr txBox="1"/>
          <p:nvPr/>
        </p:nvSpPr>
        <p:spPr>
          <a:xfrm>
            <a:off x="8203996" y="3419856"/>
            <a:ext cx="3375050" cy="2752344"/>
          </a:xfrm>
          <a:prstGeom prst="rect">
            <a:avLst/>
          </a:prstGeom>
          <a:noFill/>
        </p:spPr>
        <p:txBody>
          <a:bodyPr wrap="square" anchor="t" lIns="73152" rIns="73152" tIns="36576" bIns="36576">
            <a:noAutofit/>
          </a:bodyPr>
          <a:lstStyle/>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Kaynaklara sahip olma: yerel hizmetler hızla eski hâline getirilir</a:t>
            </a:r>
          </a:p>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İyileştirme ve yeniden inşa</a:t>
            </a:r>
          </a:p>
          <a:p>
            <a:pPr algn="l" marL="211327" indent="-211327">
              <a:spcBef>
                <a:spcPts val="0"/>
              </a:spcBef>
              <a:spcAft>
                <a:spcPts val="0"/>
              </a:spcAft>
            </a:pPr>
            <a:r>
              <a:rPr lang="tr-TR" sz="1700" b="1" i="0">
                <a:solidFill>
                  <a:srgbClr val="2C6696"/>
                </a:solidFill>
                <a:latin typeface="Calibri"/>
              </a:rPr>
              <a:t>•  </a:t>
            </a:r>
            <a:r>
              <a:rPr lang="tr-TR" sz="1700" b="0" i="0">
                <a:solidFill>
                  <a:srgbClr val="262626"/>
                </a:solidFill>
                <a:latin typeface="Calibri"/>
              </a:rPr>
              <a:t>Uyum sağlama: sürekli gelişmeyi öncelemek</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199</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232 / 254</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8</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8</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00" b="1" i="0">
                <a:solidFill>
                  <a:srgbClr val="262626"/>
                </a:solidFill>
                <a:latin typeface="Calibri"/>
              </a:rPr>
              <a:t>Yaşadığınız yerde yaşanma ihtimali olan bir afet türüne yönelik dirençli yaşam alanı oluşturmak isteyen bir çalışma grubu içerisinde olsaydınız arkadaşlarınıza öncelikle aşağıdaki unsurlardan hangilerini önerirdiniz? İşaretleyiniz.</a:t>
            </a:r>
          </a:p>
        </p:txBody>
      </p:sp>
      <p:graphicFrame>
        <p:nvGraphicFramePr>
          <p:cNvPr id="7" name="Table 6"/>
          <p:cNvGraphicFramePr>
            <a:graphicFrameLocks noGrp="1"/>
          </p:cNvGraphicFramePr>
          <p:nvPr/>
        </p:nvGraphicFramePr>
        <p:xfrm>
          <a:off x="502920" y="2203703"/>
          <a:ext cx="11183112" cy="3639312"/>
        </p:xfrm>
        <a:graphic>
          <a:graphicData uri="http://schemas.openxmlformats.org/drawingml/2006/table">
            <a:tbl>
              <a:tblPr firstRow="1" bandRow="1">
                <a:tableStyleId>{5C22544A-7EE6-4342-B048-85BDC9FD1C3A}</a:tableStyleId>
              </a:tblPr>
              <a:tblGrid>
                <a:gridCol w="4754880"/>
                <a:gridCol w="1005840"/>
                <a:gridCol w="5422392"/>
              </a:tblGrid>
              <a:tr h="457200">
                <a:tc>
                  <a:txBody>
                    <a:bodyPr wrap="square"/>
                    <a:lstStyle/>
                    <a:p>
                      <a:pPr algn="ctr">
                        <a:spcBef>
                          <a:spcPts val="0"/>
                        </a:spcBef>
                        <a:spcAft>
                          <a:spcPts val="0"/>
                        </a:spcAft>
                      </a:pPr>
                      <a:r>
                        <a:rPr lang="tr-TR" sz="1500" b="1" i="0">
                          <a:solidFill>
                            <a:srgbClr val="FFFFFF"/>
                          </a:solidFill>
                          <a:latin typeface="Calibri"/>
                        </a:rPr>
                        <a:t>Unsur</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Öneri</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Gerekçe (kitaptan)</a:t>
                      </a:r>
                    </a:p>
                  </a:txBody>
                  <a:tcPr marL="54864" marR="54864" marT="18288" marB="18288" anchor="ctr">
                    <a:solidFill>
                      <a:srgbClr val="2C6E8F"/>
                    </a:solidFill>
                  </a:tcPr>
                </a:tc>
              </a:tr>
              <a:tr h="530352">
                <a:tc>
                  <a:txBody>
                    <a:bodyPr wrap="square"/>
                    <a:lstStyle/>
                    <a:p>
                      <a:pPr algn="l">
                        <a:spcBef>
                          <a:spcPts val="0"/>
                        </a:spcBef>
                        <a:spcAft>
                          <a:spcPts val="0"/>
                        </a:spcAft>
                      </a:pPr>
                      <a:r>
                        <a:rPr lang="tr-TR" sz="1600" b="0" i="0">
                          <a:solidFill>
                            <a:srgbClr val="262626"/>
                          </a:solidFill>
                          <a:latin typeface="Calibri"/>
                        </a:rPr>
                        <a:t>Afet esnasında ortaya çıkabilecek riskler belirlenmeli</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Afet tahmin ve erken uyarı sistemleri kurulmalı</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530352">
                <a:tc>
                  <a:txBody>
                    <a:bodyPr wrap="square"/>
                    <a:lstStyle/>
                    <a:p>
                      <a:pPr algn="l">
                        <a:spcBef>
                          <a:spcPts val="0"/>
                        </a:spcBef>
                        <a:spcAft>
                          <a:spcPts val="0"/>
                        </a:spcAft>
                      </a:pPr>
                      <a:r>
                        <a:rPr lang="tr-TR" sz="1600" b="0" i="0">
                          <a:solidFill>
                            <a:srgbClr val="262626"/>
                          </a:solidFill>
                          <a:latin typeface="Calibri"/>
                        </a:rPr>
                        <a:t>Afete karşı bilinçlendirme çalışmaları planlanmalı</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Afete karşı tatbikat yapılmalı</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530352">
                <a:tc>
                  <a:txBody>
                    <a:bodyPr wrap="square"/>
                    <a:lstStyle/>
                    <a:p>
                      <a:pPr algn="l">
                        <a:spcBef>
                          <a:spcPts val="0"/>
                        </a:spcBef>
                        <a:spcAft>
                          <a:spcPts val="0"/>
                        </a:spcAft>
                      </a:pPr>
                      <a:r>
                        <a:rPr lang="tr-TR" sz="1550" b="0" i="0">
                          <a:solidFill>
                            <a:srgbClr val="262626"/>
                          </a:solidFill>
                          <a:latin typeface="Calibri"/>
                        </a:rPr>
                        <a:t>Afete karşı duyarlı alanlara yönelik mekânsal analizler yapılmalı</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Kritik öneme sahip tesis ve altyapılar belirlenmeli</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199</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233 / 254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8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00" b="1" i="0">
                <a:solidFill>
                  <a:srgbClr val="262626"/>
                </a:solidFill>
                <a:latin typeface="Calibri"/>
              </a:rPr>
              <a:t>Yaşadığınız yerde yaşanma ihtimali olan bir afet türüne yönelik dirençli yaşam alanı oluşturmak isteyen bir çalışma grubu içerisinde olsaydınız arkadaşlarınıza öncelikle aşağıdaki unsurlardan hangilerini önerirdiniz? İşaretleyiniz.</a:t>
            </a:r>
          </a:p>
        </p:txBody>
      </p:sp>
      <p:graphicFrame>
        <p:nvGraphicFramePr>
          <p:cNvPr id="7" name="Table 6"/>
          <p:cNvGraphicFramePr>
            <a:graphicFrameLocks noGrp="1"/>
          </p:cNvGraphicFramePr>
          <p:nvPr/>
        </p:nvGraphicFramePr>
        <p:xfrm>
          <a:off x="502920" y="2203703"/>
          <a:ext cx="11183112" cy="3639312"/>
        </p:xfrm>
        <a:graphic>
          <a:graphicData uri="http://schemas.openxmlformats.org/drawingml/2006/table">
            <a:tbl>
              <a:tblPr firstRow="1" bandRow="1">
                <a:tableStyleId>{5C22544A-7EE6-4342-B048-85BDC9FD1C3A}</a:tableStyleId>
              </a:tblPr>
              <a:tblGrid>
                <a:gridCol w="4754880"/>
                <a:gridCol w="1005840"/>
                <a:gridCol w="5422392"/>
              </a:tblGrid>
              <a:tr h="457200">
                <a:tc>
                  <a:txBody>
                    <a:bodyPr wrap="square"/>
                    <a:lstStyle/>
                    <a:p>
                      <a:pPr algn="ctr">
                        <a:spcBef>
                          <a:spcPts val="0"/>
                        </a:spcBef>
                        <a:spcAft>
                          <a:spcPts val="0"/>
                        </a:spcAft>
                      </a:pPr>
                      <a:r>
                        <a:rPr lang="tr-TR" sz="1500" b="1" i="0">
                          <a:solidFill>
                            <a:srgbClr val="FFFFFF"/>
                          </a:solidFill>
                          <a:latin typeface="Calibri"/>
                        </a:rPr>
                        <a:t>Unsur</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Öneri</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Gerekçe (kitaptan)</a:t>
                      </a:r>
                    </a:p>
                  </a:txBody>
                  <a:tcPr marL="54864" marR="54864" marT="18288" marB="18288" anchor="ctr">
                    <a:solidFill>
                      <a:srgbClr val="2E7D32"/>
                    </a:solidFill>
                  </a:tcPr>
                </a:tc>
              </a:tr>
              <a:tr h="530352">
                <a:tc>
                  <a:txBody>
                    <a:bodyPr wrap="square"/>
                    <a:lstStyle/>
                    <a:p>
                      <a:pPr algn="l">
                        <a:spcBef>
                          <a:spcPts val="0"/>
                        </a:spcBef>
                        <a:spcAft>
                          <a:spcPts val="0"/>
                        </a:spcAft>
                      </a:pPr>
                      <a:r>
                        <a:rPr lang="tr-TR" sz="1600" b="0" i="0">
                          <a:solidFill>
                            <a:srgbClr val="262626"/>
                          </a:solidFill>
                          <a:latin typeface="Calibri"/>
                        </a:rPr>
                        <a:t>Afet esnasında ortaya çıkabilecek riskler belirlenmeli</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550" b="0" i="0">
                          <a:solidFill>
                            <a:srgbClr val="262626"/>
                          </a:solidFill>
                          <a:latin typeface="Calibri"/>
                        </a:rPr>
                        <a:t>Tehlike ve risklerin belirlenmesi afet yönetiminin ilk ve en önemli adımlarındandır (s. 185)</a:t>
                      </a: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Afet tahmin ve erken uyarı sistemleri kurulmalı</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Afeti önceden tespit edip haberdar etmek zararı azaltır (s. 185)</a:t>
                      </a:r>
                    </a:p>
                  </a:txBody>
                  <a:tcPr marL="54864" marR="54864" marT="18288" marB="18288" anchor="ctr">
                    <a:solidFill>
                      <a:srgbClr val="E3F1E4"/>
                    </a:solidFill>
                  </a:tcPr>
                </a:tc>
              </a:tr>
              <a:tr h="530352">
                <a:tc>
                  <a:txBody>
                    <a:bodyPr wrap="square"/>
                    <a:lstStyle/>
                    <a:p>
                      <a:pPr algn="l">
                        <a:spcBef>
                          <a:spcPts val="0"/>
                        </a:spcBef>
                        <a:spcAft>
                          <a:spcPts val="0"/>
                        </a:spcAft>
                      </a:pPr>
                      <a:r>
                        <a:rPr lang="tr-TR" sz="1600" b="0" i="0">
                          <a:solidFill>
                            <a:srgbClr val="262626"/>
                          </a:solidFill>
                          <a:latin typeface="Calibri"/>
                        </a:rPr>
                        <a:t>Afete karşı bilinçlendirme çalışmaları planlanmalı</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550" b="0" i="0">
                          <a:solidFill>
                            <a:srgbClr val="262626"/>
                          </a:solidFill>
                          <a:latin typeface="Calibri"/>
                        </a:rPr>
                        <a:t>Afet bilinci, dirençli yaşam alanı oluşturmanın ön koşuludur (s. 190)</a:t>
                      </a: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Afete karşı tatbikat yapılmalı</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Eğitim ve saha tatbikatları afete hazırlığın unsurudur (s. 190)</a:t>
                      </a:r>
                    </a:p>
                  </a:txBody>
                  <a:tcPr marL="54864" marR="54864" marT="18288" marB="18288" anchor="ctr">
                    <a:solidFill>
                      <a:srgbClr val="E3F1E4"/>
                    </a:solidFill>
                  </a:tcPr>
                </a:tc>
              </a:tr>
              <a:tr h="530352">
                <a:tc>
                  <a:txBody>
                    <a:bodyPr wrap="square"/>
                    <a:lstStyle/>
                    <a:p>
                      <a:pPr algn="l">
                        <a:spcBef>
                          <a:spcPts val="0"/>
                        </a:spcBef>
                        <a:spcAft>
                          <a:spcPts val="0"/>
                        </a:spcAft>
                      </a:pPr>
                      <a:r>
                        <a:rPr lang="tr-TR" sz="1550" b="0" i="0">
                          <a:solidFill>
                            <a:srgbClr val="262626"/>
                          </a:solidFill>
                          <a:latin typeface="Calibri"/>
                        </a:rPr>
                        <a:t>Afete karşı duyarlı alanlara yönelik mekânsal analizler yapılmalı</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550" b="0" i="0">
                          <a:solidFill>
                            <a:srgbClr val="262626"/>
                          </a:solidFill>
                          <a:latin typeface="Calibri"/>
                        </a:rPr>
                        <a:t>Konum, yer şekilleri, jeolojik yapı afet riskini belirler (s. 185, 187)</a:t>
                      </a:r>
                    </a:p>
                  </a:txBody>
                  <a:tcPr marL="54864" marR="54864" marT="18288" marB="18288" anchor="ctr">
                    <a:solidFill>
                      <a:srgbClr val="FFFFFF"/>
                    </a:solidFill>
                  </a:tcPr>
                </a:tc>
              </a:tr>
              <a:tr h="530352">
                <a:tc>
                  <a:txBody>
                    <a:bodyPr wrap="square"/>
                    <a:lstStyle/>
                    <a:p>
                      <a:pPr algn="l">
                        <a:spcBef>
                          <a:spcPts val="0"/>
                        </a:spcBef>
                        <a:spcAft>
                          <a:spcPts val="0"/>
                        </a:spcAft>
                      </a:pPr>
                      <a:r>
                        <a:rPr lang="tr-TR" sz="1600" b="0" i="0">
                          <a:solidFill>
                            <a:srgbClr val="262626"/>
                          </a:solidFill>
                          <a:latin typeface="Calibri"/>
                        </a:rPr>
                        <a:t>Kritik öneme sahip tesis ve altyapılar belirlenmeli</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550" b="0" i="0">
                          <a:solidFill>
                            <a:srgbClr val="262626"/>
                          </a:solidFill>
                          <a:latin typeface="Calibri"/>
                        </a:rPr>
                        <a:t>Kitapta bu adla yok; nükleer tesislerin yer seçimi (s. 173), temel hizmetler (s. 180)</a:t>
                      </a:r>
                    </a:p>
                  </a:txBody>
                  <a:tcPr marL="54864" marR="54864" marT="18288" marB="18288" anchor="ctr">
                    <a:solidFill>
                      <a:srgbClr val="E3F1E4"/>
                    </a:solidFill>
                  </a:tcPr>
                </a:tc>
              </a:tr>
            </a:tbl>
          </a:graphicData>
        </a:graphic>
      </p:graphicFrame>
      <p:sp>
        <p:nvSpPr>
          <p:cNvPr id="8" name="TextBox 7"/>
          <p:cNvSpPr txBox="1"/>
          <p:nvPr/>
        </p:nvSpPr>
        <p:spPr>
          <a:xfrm>
            <a:off x="502920" y="5870447"/>
            <a:ext cx="11185855" cy="347472"/>
          </a:xfrm>
          <a:prstGeom prst="rect">
            <a:avLst/>
          </a:prstGeom>
          <a:noFill/>
        </p:spPr>
        <p:txBody>
          <a:bodyPr wrap="square" anchor="t" lIns="73152" rIns="73152" tIns="36576" bIns="36576">
            <a:noAutofit/>
          </a:bodyPr>
          <a:lstStyle/>
          <a:p>
            <a:pPr algn="l">
              <a:spcBef>
                <a:spcPts val="0"/>
              </a:spcBef>
              <a:spcAft>
                <a:spcPts val="0"/>
              </a:spcAft>
            </a:pPr>
            <a:r>
              <a:rPr lang="tr-TR" sz="1400" b="0" i="0">
                <a:solidFill>
                  <a:srgbClr val="767676"/>
                </a:solidFill>
                <a:latin typeface="Calibri"/>
              </a:rPr>
              <a:t>✓ kitapla desteklenir · ✓* kitapta bu adla yok, gerekçeli öneri kabul · öncelik sırası görüştür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199</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234 / 254</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9</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9</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200" b="1" i="0">
                <a:solidFill>
                  <a:srgbClr val="262626"/>
                </a:solidFill>
                <a:latin typeface="Calibri"/>
              </a:rPr>
              <a:t>Dirençli yaşam alanı oluşturmada toplumsal farkındalık oluşturulmasının önemi nedir?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199</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235 / 254</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9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Dirençli yaşam alanı oluşturmada toplumsal farkındalık oluşturulmasının önemi nedir?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Afet bilinci kazandırılmış toplum, dirençli yaşam alanı oluşturmanın ön koşuludur (s. 190).</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Bilinçli toplum afet esnasında hayat kurtarma, dayanışma ve iletişimde koordineli hareket eder; maddi kayıplar azalır (s. 190).</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Toplumun tüm kesimleri riskler karşısındaki politikalara katılır: kapsayıcılık ve entegrasyon (s. 180; Potenza, s. 177).</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199</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236 / 254</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Ünitede neler öğrendik?</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ÜNİTE KAPANIŞI</a:t>
            </a:r>
          </a:p>
        </p:txBody>
      </p:sp>
      <p:sp>
        <p:nvSpPr>
          <p:cNvPr id="6" name="Rounded Rectangle 5"/>
          <p:cNvSpPr/>
          <p:nvPr/>
        </p:nvSpPr>
        <p:spPr>
          <a:xfrm>
            <a:off x="502920" y="1261872"/>
            <a:ext cx="2645587" cy="301752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45587"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2645587"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İyi uygulamalar · 6.1</a:t>
            </a:r>
          </a:p>
        </p:txBody>
      </p:sp>
      <p:sp>
        <p:nvSpPr>
          <p:cNvPr id="10" name="TextBox 9"/>
          <p:cNvSpPr txBox="1"/>
          <p:nvPr/>
        </p:nvSpPr>
        <p:spPr>
          <a:xfrm>
            <a:off x="612648" y="1865376"/>
            <a:ext cx="2426131" cy="2340864"/>
          </a:xfrm>
          <a:prstGeom prst="rect">
            <a:avLst/>
          </a:prstGeom>
          <a:noFill/>
        </p:spPr>
        <p:txBody>
          <a:bodyPr wrap="square" anchor="t" lIns="73152" rIns="73152" tIns="36576" bIns="36576">
            <a:noAutofit/>
          </a:bodyPr>
          <a:lstStyle/>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Önlenemeyende zarar azaltma, önlenebilende önleme (s. 171)</a:t>
            </a:r>
          </a:p>
          <a:p>
            <a:pPr algn="l" marL="211327" indent="-211327">
              <a:spcBef>
                <a:spcPts val="0"/>
              </a:spcBef>
              <a:spcAft>
                <a:spcPts val="0"/>
              </a:spcAft>
            </a:pPr>
            <a:r>
              <a:rPr lang="tr-TR" sz="1700" b="1" i="0">
                <a:solidFill>
                  <a:srgbClr val="2C6696"/>
                </a:solidFill>
                <a:latin typeface="Calibri"/>
              </a:rPr>
              <a:t>•  </a:t>
            </a:r>
            <a:r>
              <a:rPr lang="tr-TR" sz="1700" b="0" i="0">
                <a:solidFill>
                  <a:srgbClr val="262626"/>
                </a:solidFill>
                <a:latin typeface="Calibri"/>
              </a:rPr>
              <a:t>Gaziantep, Potenza (s. 175-177)</a:t>
            </a:r>
          </a:p>
        </p:txBody>
      </p:sp>
      <p:sp>
        <p:nvSpPr>
          <p:cNvPr id="11" name="Rounded Rectangle 10"/>
          <p:cNvSpPr/>
          <p:nvPr/>
        </p:nvSpPr>
        <p:spPr>
          <a:xfrm>
            <a:off x="3349675" y="1261872"/>
            <a:ext cx="2645587" cy="301752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9675" y="1261872"/>
            <a:ext cx="2645587" cy="530352"/>
          </a:xfrm>
          <a:prstGeom prst="roundRect">
            <a:avLst>
              <a:gd name="adj" fmla="val 25000"/>
            </a:avLst>
          </a:prstGeom>
          <a:solidFill>
            <a:srgbClr val="2C6E8F"/>
          </a:solidFill>
          <a:ln>
            <a:noFill/>
          </a:ln>
          <a:effectLst/>
        </p:spPr>
        <p:txBody>
          <a:bodyPr rtlCol="0" anchor="ctr"/>
          <a:lstStyle/>
          <a:p/>
        </p:txBody>
      </p:sp>
      <p:sp>
        <p:nvSpPr>
          <p:cNvPr id="13" name="Rectangle 12"/>
          <p:cNvSpPr/>
          <p:nvPr/>
        </p:nvSpPr>
        <p:spPr>
          <a:xfrm>
            <a:off x="3349675" y="1527048"/>
            <a:ext cx="2645587" cy="265176"/>
          </a:xfrm>
          <a:prstGeom prst="rect">
            <a:avLst/>
          </a:prstGeom>
          <a:solidFill>
            <a:srgbClr val="2C6E8F"/>
          </a:solidFill>
          <a:ln>
            <a:noFill/>
          </a:ln>
          <a:effectLst/>
        </p:spPr>
        <p:txBody>
          <a:bodyPr rtlCol="0" anchor="ctr"/>
          <a:lstStyle/>
          <a:p/>
        </p:txBody>
      </p:sp>
      <p:sp>
        <p:nvSpPr>
          <p:cNvPr id="14" name="TextBox 13"/>
          <p:cNvSpPr txBox="1"/>
          <p:nvPr/>
        </p:nvSpPr>
        <p:spPr>
          <a:xfrm>
            <a:off x="344111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Dirençli yaşam alanı · 6.2</a:t>
            </a:r>
          </a:p>
        </p:txBody>
      </p:sp>
      <p:sp>
        <p:nvSpPr>
          <p:cNvPr id="15" name="TextBox 14"/>
          <p:cNvSpPr txBox="1"/>
          <p:nvPr/>
        </p:nvSpPr>
        <p:spPr>
          <a:xfrm>
            <a:off x="3459403" y="1865376"/>
            <a:ext cx="2426131" cy="2340864"/>
          </a:xfrm>
          <a:prstGeom prst="rect">
            <a:avLst/>
          </a:prstGeom>
          <a:noFill/>
        </p:spPr>
        <p:txBody>
          <a:bodyPr wrap="square" anchor="t" lIns="73152" rIns="73152" tIns="36576" bIns="36576">
            <a:noAutofit/>
          </a:bodyPr>
          <a:lstStyle/>
          <a:p>
            <a:pPr algn="l" marL="211327" indent="-211327">
              <a:spcBef>
                <a:spcPts val="0"/>
              </a:spcBef>
              <a:spcAft>
                <a:spcPts val="0"/>
              </a:spcAft>
            </a:pPr>
            <a:r>
              <a:rPr lang="tr-TR" sz="1700" b="1" i="0">
                <a:solidFill>
                  <a:srgbClr val="2C6696"/>
                </a:solidFill>
                <a:latin typeface="Calibri"/>
              </a:rPr>
              <a:t>•  </a:t>
            </a:r>
            <a:r>
              <a:rPr lang="tr-TR" sz="1700" b="0" i="0">
                <a:solidFill>
                  <a:srgbClr val="262626"/>
                </a:solidFill>
                <a:latin typeface="Calibri"/>
              </a:rPr>
              <a:t>Altı özellik: sağlamlık, uyum sağlama, yedeklilik, esneklik, kapsayıcılık, kaynaklara sahip olma (s. 180)</a:t>
            </a:r>
          </a:p>
        </p:txBody>
      </p:sp>
      <p:sp>
        <p:nvSpPr>
          <p:cNvPr id="16" name="Rounded Rectangle 15"/>
          <p:cNvSpPr/>
          <p:nvPr/>
        </p:nvSpPr>
        <p:spPr>
          <a:xfrm>
            <a:off x="6196430" y="1261872"/>
            <a:ext cx="2645587" cy="301752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96430" y="1261872"/>
            <a:ext cx="2645587" cy="530352"/>
          </a:xfrm>
          <a:prstGeom prst="roundRect">
            <a:avLst>
              <a:gd name="adj" fmla="val 25000"/>
            </a:avLst>
          </a:prstGeom>
          <a:solidFill>
            <a:srgbClr val="C25B1F"/>
          </a:solidFill>
          <a:ln>
            <a:noFill/>
          </a:ln>
          <a:effectLst/>
        </p:spPr>
        <p:txBody>
          <a:bodyPr rtlCol="0" anchor="ctr"/>
          <a:lstStyle/>
          <a:p/>
        </p:txBody>
      </p:sp>
      <p:sp>
        <p:nvSpPr>
          <p:cNvPr id="18" name="Rectangle 17"/>
          <p:cNvSpPr/>
          <p:nvPr/>
        </p:nvSpPr>
        <p:spPr>
          <a:xfrm>
            <a:off x="6196430" y="1527048"/>
            <a:ext cx="2645587" cy="265176"/>
          </a:xfrm>
          <a:prstGeom prst="rect">
            <a:avLst/>
          </a:prstGeom>
          <a:solidFill>
            <a:srgbClr val="C25B1F"/>
          </a:solidFill>
          <a:ln>
            <a:noFill/>
          </a:ln>
          <a:effectLst/>
        </p:spPr>
        <p:txBody>
          <a:bodyPr rtlCol="0" anchor="ctr"/>
          <a:lstStyle/>
          <a:p/>
        </p:txBody>
      </p:sp>
      <p:sp>
        <p:nvSpPr>
          <p:cNvPr id="19" name="TextBox 18"/>
          <p:cNvSpPr txBox="1"/>
          <p:nvPr/>
        </p:nvSpPr>
        <p:spPr>
          <a:xfrm>
            <a:off x="6287870"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Korunma · 6.3</a:t>
            </a:r>
          </a:p>
        </p:txBody>
      </p:sp>
      <p:sp>
        <p:nvSpPr>
          <p:cNvPr id="20" name="TextBox 19"/>
          <p:cNvSpPr txBox="1"/>
          <p:nvPr/>
        </p:nvSpPr>
        <p:spPr>
          <a:xfrm>
            <a:off x="6306158" y="1865376"/>
            <a:ext cx="2426131" cy="2340864"/>
          </a:xfrm>
          <a:prstGeom prst="rect">
            <a:avLst/>
          </a:prstGeom>
          <a:noFill/>
        </p:spPr>
        <p:txBody>
          <a:bodyPr wrap="square" anchor="t" lIns="73152" rIns="73152" tIns="36576" bIns="36576">
            <a:noAutofit/>
          </a:bodyPr>
          <a:lstStyle/>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Risk belirleme, erken uyarı</a:t>
            </a:r>
          </a:p>
          <a:p>
            <a:pPr algn="l" marL="211327" indent="-211327">
              <a:spcBef>
                <a:spcPts val="0"/>
              </a:spcBef>
              <a:spcAft>
                <a:spcPts val="0"/>
              </a:spcAft>
            </a:pPr>
            <a:r>
              <a:rPr lang="tr-TR" sz="1700" b="1" i="0">
                <a:solidFill>
                  <a:srgbClr val="2C6696"/>
                </a:solidFill>
                <a:latin typeface="Calibri"/>
              </a:rPr>
              <a:t>•  </a:t>
            </a:r>
            <a:r>
              <a:rPr lang="tr-TR" sz="1700" b="0" i="0">
                <a:solidFill>
                  <a:srgbClr val="262626"/>
                </a:solidFill>
                <a:latin typeface="Calibri"/>
              </a:rPr>
              <a:t>Yapısal ve yapısal olmayan önlemler (s. 185-187)</a:t>
            </a:r>
          </a:p>
        </p:txBody>
      </p:sp>
      <p:sp>
        <p:nvSpPr>
          <p:cNvPr id="21" name="Rounded Rectangle 20"/>
          <p:cNvSpPr/>
          <p:nvPr/>
        </p:nvSpPr>
        <p:spPr>
          <a:xfrm>
            <a:off x="9043185" y="1261872"/>
            <a:ext cx="2645587" cy="301752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43185" y="1261872"/>
            <a:ext cx="2645587" cy="530352"/>
          </a:xfrm>
          <a:prstGeom prst="roundRect">
            <a:avLst>
              <a:gd name="adj" fmla="val 25000"/>
            </a:avLst>
          </a:prstGeom>
          <a:solidFill>
            <a:srgbClr val="2E7D5B"/>
          </a:solidFill>
          <a:ln>
            <a:noFill/>
          </a:ln>
          <a:effectLst/>
        </p:spPr>
        <p:txBody>
          <a:bodyPr rtlCol="0" anchor="ctr"/>
          <a:lstStyle/>
          <a:p/>
        </p:txBody>
      </p:sp>
      <p:sp>
        <p:nvSpPr>
          <p:cNvPr id="23" name="Rectangle 22"/>
          <p:cNvSpPr/>
          <p:nvPr/>
        </p:nvSpPr>
        <p:spPr>
          <a:xfrm>
            <a:off x="9043185" y="1527048"/>
            <a:ext cx="2645587" cy="265176"/>
          </a:xfrm>
          <a:prstGeom prst="rect">
            <a:avLst/>
          </a:prstGeom>
          <a:solidFill>
            <a:srgbClr val="2E7D5B"/>
          </a:solidFill>
          <a:ln>
            <a:noFill/>
          </a:ln>
          <a:effectLst/>
        </p:spPr>
        <p:txBody>
          <a:bodyPr rtlCol="0" anchor="ctr"/>
          <a:lstStyle/>
          <a:p/>
        </p:txBody>
      </p:sp>
      <p:sp>
        <p:nvSpPr>
          <p:cNvPr id="24" name="TextBox 23"/>
          <p:cNvSpPr txBox="1"/>
          <p:nvPr/>
        </p:nvSpPr>
        <p:spPr>
          <a:xfrm>
            <a:off x="9134625" y="126187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Afet bilinci · 6.4</a:t>
            </a:r>
          </a:p>
        </p:txBody>
      </p:sp>
      <p:sp>
        <p:nvSpPr>
          <p:cNvPr id="25" name="TextBox 24"/>
          <p:cNvSpPr txBox="1"/>
          <p:nvPr/>
        </p:nvSpPr>
        <p:spPr>
          <a:xfrm>
            <a:off x="9152913" y="1865376"/>
            <a:ext cx="2426131" cy="2340864"/>
          </a:xfrm>
          <a:prstGeom prst="rect">
            <a:avLst/>
          </a:prstGeom>
          <a:noFill/>
        </p:spPr>
        <p:txBody>
          <a:bodyPr wrap="square" anchor="t" lIns="73152" rIns="73152" tIns="36576" bIns="36576">
            <a:noAutofit/>
          </a:bodyPr>
          <a:lstStyle/>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Hazırlık ve doğru uygulama (s. 190)</a:t>
            </a:r>
          </a:p>
          <a:p>
            <a:pPr algn="l" marL="211327" indent="-211327">
              <a:spcBef>
                <a:spcPts val="0"/>
              </a:spcBef>
              <a:spcAft>
                <a:spcPts val="0"/>
              </a:spcAft>
            </a:pPr>
            <a:r>
              <a:rPr lang="tr-TR" sz="1700" b="1" i="0">
                <a:solidFill>
                  <a:srgbClr val="2C6696"/>
                </a:solidFill>
                <a:latin typeface="Calibri"/>
              </a:rPr>
              <a:t>•  </a:t>
            </a:r>
            <a:r>
              <a:rPr lang="tr-TR" sz="1700" b="0" i="0">
                <a:solidFill>
                  <a:srgbClr val="262626"/>
                </a:solidFill>
                <a:latin typeface="Calibri"/>
              </a:rPr>
              <a:t>Topluluk, seminer, aile planı</a:t>
            </a:r>
          </a:p>
        </p:txBody>
      </p:sp>
      <p:graphicFrame>
        <p:nvGraphicFramePr>
          <p:cNvPr id="26" name="Table 25"/>
          <p:cNvGraphicFramePr>
            <a:graphicFrameLocks noGrp="1"/>
          </p:cNvGraphicFramePr>
          <p:nvPr/>
        </p:nvGraphicFramePr>
        <p:xfrm>
          <a:off x="502920" y="4416552"/>
          <a:ext cx="11183112" cy="1847088"/>
        </p:xfrm>
        <a:graphic>
          <a:graphicData uri="http://schemas.openxmlformats.org/drawingml/2006/table">
            <a:tbl>
              <a:tblPr firstRow="1" bandRow="1">
                <a:tableStyleId>{5C22544A-7EE6-4342-B048-85BDC9FD1C3A}</a:tableStyleId>
              </a:tblPr>
              <a:tblGrid>
                <a:gridCol w="8229600"/>
                <a:gridCol w="960120"/>
                <a:gridCol w="1005840"/>
                <a:gridCol w="987552"/>
              </a:tblGrid>
              <a:tr h="384048">
                <a:tc>
                  <a:txBody>
                    <a:bodyPr wrap="square"/>
                    <a:lstStyle/>
                    <a:p>
                      <a:pPr algn="ctr">
                        <a:spcBef>
                          <a:spcPts val="0"/>
                        </a:spcBef>
                        <a:spcAft>
                          <a:spcPts val="0"/>
                        </a:spcAft>
                      </a:pPr>
                      <a:r>
                        <a:rPr lang="tr-TR" sz="1500" b="1" i="0">
                          <a:solidFill>
                            <a:srgbClr val="FFFFFF"/>
                          </a:solidFill>
                          <a:latin typeface="Calibri"/>
                        </a:rPr>
                        <a:t>Öz değerlendirme</a:t>
                      </a:r>
                    </a:p>
                  </a:txBody>
                  <a:tcPr marL="54864" marR="54864" marT="18288" marB="18288" anchor="ctr">
                    <a:solidFill>
                      <a:srgbClr val="2E7D5B"/>
                    </a:solidFill>
                  </a:tcPr>
                </a:tc>
                <a:tc>
                  <a:txBody>
                    <a:bodyPr wrap="square"/>
                    <a:lstStyle/>
                    <a:p>
                      <a:pPr algn="ctr">
                        <a:spcBef>
                          <a:spcPts val="0"/>
                        </a:spcBef>
                        <a:spcAft>
                          <a:spcPts val="0"/>
                        </a:spcAft>
                      </a:pPr>
                      <a:r>
                        <a:rPr lang="tr-TR" sz="1500" b="1" i="0">
                          <a:solidFill>
                            <a:srgbClr val="FFFFFF"/>
                          </a:solidFill>
                          <a:latin typeface="Calibri"/>
                        </a:rPr>
                        <a:t>Evet</a:t>
                      </a:r>
                    </a:p>
                  </a:txBody>
                  <a:tcPr marL="54864" marR="54864" marT="18288" marB="18288" anchor="ctr">
                    <a:solidFill>
                      <a:srgbClr val="2E7D5B"/>
                    </a:solidFill>
                  </a:tcPr>
                </a:tc>
                <a:tc>
                  <a:txBody>
                    <a:bodyPr wrap="square"/>
                    <a:lstStyle/>
                    <a:p>
                      <a:pPr algn="ctr">
                        <a:spcBef>
                          <a:spcPts val="0"/>
                        </a:spcBef>
                        <a:spcAft>
                          <a:spcPts val="0"/>
                        </a:spcAft>
                      </a:pPr>
                      <a:r>
                        <a:rPr lang="tr-TR" sz="1500" b="1" i="0">
                          <a:solidFill>
                            <a:srgbClr val="FFFFFF"/>
                          </a:solidFill>
                          <a:latin typeface="Calibri"/>
                        </a:rPr>
                        <a:t>Kısmen</a:t>
                      </a:r>
                    </a:p>
                  </a:txBody>
                  <a:tcPr marL="54864" marR="54864" marT="18288" marB="18288" anchor="ctr">
                    <a:solidFill>
                      <a:srgbClr val="2E7D5B"/>
                    </a:solidFill>
                  </a:tcPr>
                </a:tc>
                <a:tc>
                  <a:txBody>
                    <a:bodyPr wrap="square"/>
                    <a:lstStyle/>
                    <a:p>
                      <a:pPr algn="ctr">
                        <a:spcBef>
                          <a:spcPts val="0"/>
                        </a:spcBef>
                        <a:spcAft>
                          <a:spcPts val="0"/>
                        </a:spcAft>
                      </a:pPr>
                      <a:r>
                        <a:rPr lang="tr-TR" sz="1500" b="1" i="0">
                          <a:solidFill>
                            <a:srgbClr val="FFFFFF"/>
                          </a:solidFill>
                          <a:latin typeface="Calibri"/>
                        </a:rPr>
                        <a:t>Henüz</a:t>
                      </a:r>
                    </a:p>
                  </a:txBody>
                  <a:tcPr marL="54864" marR="54864" marT="18288" marB="18288" anchor="ctr">
                    <a:solidFill>
                      <a:srgbClr val="2E7D5B"/>
                    </a:solidFill>
                  </a:tcPr>
                </a:tc>
              </a:tr>
              <a:tr h="365760">
                <a:tc>
                  <a:txBody>
                    <a:bodyPr wrap="square"/>
                    <a:lstStyle/>
                    <a:p>
                      <a:pPr algn="l">
                        <a:spcBef>
                          <a:spcPts val="0"/>
                        </a:spcBef>
                        <a:spcAft>
                          <a:spcPts val="0"/>
                        </a:spcAft>
                      </a:pPr>
                      <a:r>
                        <a:rPr lang="tr-TR" sz="1500" b="0" i="0">
                          <a:solidFill>
                            <a:srgbClr val="262626"/>
                          </a:solidFill>
                          <a:latin typeface="Calibri"/>
                        </a:rPr>
                        <a:t>1. Afetlerle mücadelede farklı ülkelerin iyi uygulama örneklerini karşılaştırabiliyorum.</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r>
              <a:tr h="365760">
                <a:tc>
                  <a:txBody>
                    <a:bodyPr wrap="square"/>
                    <a:lstStyle/>
                    <a:p>
                      <a:pPr algn="l">
                        <a:spcBef>
                          <a:spcPts val="0"/>
                        </a:spcBef>
                        <a:spcAft>
                          <a:spcPts val="0"/>
                        </a:spcAft>
                      </a:pPr>
                      <a:r>
                        <a:rPr lang="tr-TR" sz="1500" b="0" i="0">
                          <a:solidFill>
                            <a:srgbClr val="262626"/>
                          </a:solidFill>
                          <a:latin typeface="Calibri"/>
                        </a:rPr>
                        <a:t>2. Afete dirençli yaşam alanının altı özelliğini örnekle açıklayabiliyorum.</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ECF5"/>
                    </a:solidFill>
                  </a:tcPr>
                </a:tc>
              </a:tr>
              <a:tr h="365760">
                <a:tc>
                  <a:txBody>
                    <a:bodyPr wrap="square"/>
                    <a:lstStyle/>
                    <a:p>
                      <a:pPr algn="l">
                        <a:spcBef>
                          <a:spcPts val="0"/>
                        </a:spcBef>
                        <a:spcAft>
                          <a:spcPts val="0"/>
                        </a:spcAft>
                      </a:pPr>
                      <a:r>
                        <a:rPr lang="tr-TR" sz="1500" b="0" i="0">
                          <a:solidFill>
                            <a:srgbClr val="262626"/>
                          </a:solidFill>
                          <a:latin typeface="Calibri"/>
                        </a:rPr>
                        <a:t>3. Yaşadığım yerin özelliklerine göre afetlerden korunma uygulaması seçebiliyorum.</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r>
              <a:tr h="365760">
                <a:tc>
                  <a:txBody>
                    <a:bodyPr wrap="square"/>
                    <a:lstStyle/>
                    <a:p>
                      <a:pPr algn="l">
                        <a:spcBef>
                          <a:spcPts val="0"/>
                        </a:spcBef>
                        <a:spcAft>
                          <a:spcPts val="0"/>
                        </a:spcAft>
                      </a:pPr>
                      <a:r>
                        <a:rPr lang="tr-TR" sz="1500" b="0" i="0">
                          <a:solidFill>
                            <a:srgbClr val="262626"/>
                          </a:solidFill>
                          <a:latin typeface="Calibri"/>
                        </a:rPr>
                        <a:t>4. Afet bilincinin bana, aileme ve topluma faydalarını açıklayabiliyorum.</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ECF5"/>
                    </a:solidFill>
                  </a:tcPr>
                </a:tc>
              </a:tr>
            </a:tbl>
          </a:graphicData>
        </a:graphic>
      </p:graphicFrame>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171-190</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237 / 254</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Afet bilinci sana ve ailene hangi faydayı sağlar? Bir örnek yaz.</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Dirençli bir yaşam alanı için afet öncesinde yapılacak iki çalışma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Bu ünitede en çok hangi çalışmada zorlandın?</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190, 199</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238 / 254</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2E7D5B"/>
                </a:solidFill>
                <a:latin typeface="Calibri"/>
              </a:rPr>
              <a:t>•  </a:t>
            </a:r>
            <a:r>
              <a:rPr lang="tr-TR" sz="2600" b="0" i="0">
                <a:solidFill>
                  <a:srgbClr val="262626"/>
                </a:solidFill>
                <a:latin typeface="Calibri"/>
              </a:rPr>
              <a:t>Kitap s. 196-198 ünite ölçme ve değerlendirme sorularını (1-6) çöz.</a:t>
            </a:r>
          </a:p>
          <a:p>
            <a:pPr algn="l" marL="323206" indent="-323206">
              <a:spcBef>
                <a:spcPts val="0"/>
              </a:spcBef>
              <a:spcAft>
                <a:spcPts val="1200"/>
              </a:spcAft>
            </a:pPr>
            <a:r>
              <a:rPr lang="tr-TR" sz="2600" b="1" i="0">
                <a:solidFill>
                  <a:srgbClr val="2E7D5B"/>
                </a:solidFill>
                <a:latin typeface="Calibri"/>
              </a:rPr>
              <a:t>•  </a:t>
            </a:r>
            <a:r>
              <a:rPr lang="tr-TR" sz="2600" b="0" i="0">
                <a:solidFill>
                  <a:srgbClr val="262626"/>
                </a:solidFill>
                <a:latin typeface="Calibri"/>
              </a:rPr>
              <a:t>Çalışma kâğıdı 16. madde: öz değerlendirme.</a:t>
            </a:r>
          </a:p>
          <a:p>
            <a:pPr algn="l" marL="323206" indent="-323206">
              <a:spcBef>
                <a:spcPts val="0"/>
              </a:spcBef>
              <a:spcAft>
                <a:spcPts val="1200"/>
              </a:spcAft>
            </a:pPr>
            <a:r>
              <a:rPr lang="tr-TR" sz="2600" b="1" i="0">
                <a:solidFill>
                  <a:srgbClr val="2E7D5B"/>
                </a:solidFill>
                <a:latin typeface="Calibri"/>
              </a:rPr>
              <a:t>•  </a:t>
            </a:r>
            <a:r>
              <a:rPr lang="tr-TR" sz="2600" b="0" i="0">
                <a:solidFill>
                  <a:srgbClr val="262626"/>
                </a:solidFill>
                <a:latin typeface="Calibri"/>
              </a:rPr>
              <a:t>Öğrenme günlüğün bitmediyse tamamla (s. 192).</a:t>
            </a:r>
          </a:p>
          <a:p>
            <a:pPr algn="l" marL="323206" indent="-323206">
              <a:spcBef>
                <a:spcPts val="0"/>
              </a:spcBef>
              <a:spcAft>
                <a:spcPts val="0"/>
              </a:spcAft>
            </a:pPr>
            <a:r>
              <a:rPr lang="tr-TR" sz="2600" b="1" i="0">
                <a:solidFill>
                  <a:srgbClr val="2E7D5B"/>
                </a:solidFill>
                <a:latin typeface="Calibri"/>
              </a:rPr>
              <a:t>•  </a:t>
            </a:r>
            <a:r>
              <a:rPr lang="tr-TR" sz="2600" b="0" i="0">
                <a:solidFill>
                  <a:srgbClr val="262626"/>
                </a:solidFill>
                <a:latin typeface="Calibri"/>
              </a:rPr>
              <a:t>MEBİ ya da EBA'da 6. ünite konu tekrarını yap.</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192-198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239 / 254</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GNL-COG10-SN-U6 — 32. hafta · Afet Bilinci: Seminer ve Öğrenme Günlüğü (slayt 216-239)</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