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40.xml" ContentType="application/vnd.openxmlformats-officedocument.presentationml.notesSlide+xml"/>
  <Override PartName="/ppt/notesSlides/notesSlide241.xml" ContentType="application/vnd.openxmlformats-officedocument.presentationml.notesSlide+xml"/>
  <Override PartName="/ppt/notesSlides/notesSlide242.xml" ContentType="application/vnd.openxmlformats-officedocument.presentationml.notesSlide+xml"/>
  <Override PartName="/ppt/notesSlides/notesSlide243.xml" ContentType="application/vnd.openxmlformats-officedocument.presentationml.notesSlide+xml"/>
  <Override PartName="/ppt/notesSlides/notesSlide244.xml" ContentType="application/vnd.openxmlformats-officedocument.presentationml.notesSlide+xml"/>
  <Override PartName="/ppt/notesSlides/notesSlide245.xml" ContentType="application/vnd.openxmlformats-officedocument.presentationml.notesSlide+xml"/>
  <Override PartName="/ppt/notesSlides/notesSlide246.xml" ContentType="application/vnd.openxmlformats-officedocument.presentationml.notesSlide+xml"/>
  <Override PartName="/ppt/notesSlides/notesSlide247.xml" ContentType="application/vnd.openxmlformats-officedocument.presentationml.notesSlide+xml"/>
  <Override PartName="/ppt/notesSlides/notesSlide248.xml" ContentType="application/vnd.openxmlformats-officedocument.presentationml.notesSlide+xml"/>
  <Override PartName="/ppt/notesSlides/notesSlide249.xml" ContentType="application/vnd.openxmlformats-officedocument.presentationml.notesSlide+xml"/>
  <Override PartName="/ppt/notesSlides/notesSlide250.xml" ContentType="application/vnd.openxmlformats-officedocument.presentationml.notesSlide+xml"/>
  <Override PartName="/ppt/notesSlides/notesSlide251.xml" ContentType="application/vnd.openxmlformats-officedocument.presentationml.notesSlide+xml"/>
  <Override PartName="/ppt/notesSlides/notesSlide252.xml" ContentType="application/vnd.openxmlformats-officedocument.presentationml.notesSlide+xml"/>
  <Override PartName="/ppt/notesSlides/notesSlide253.xml" ContentType="application/vnd.openxmlformats-officedocument.presentationml.notesSlide+xml"/>
  <Override PartName="/ppt/notesSlides/notesSlide25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495" r:id="rId247"/>
    <p:sldId id="496" r:id="rId248"/>
    <p:sldId id="497" r:id="rId249"/>
    <p:sldId id="498" r:id="rId250"/>
    <p:sldId id="499" r:id="rId251"/>
    <p:sldId id="500" r:id="rId252"/>
    <p:sldId id="501" r:id="rId253"/>
    <p:sldId id="502" r:id="rId254"/>
    <p:sldId id="503" r:id="rId255"/>
    <p:sldId id="504" r:id="rId256"/>
    <p:sldId id="505" r:id="rId257"/>
    <p:sldId id="506" r:id="rId258"/>
    <p:sldId id="507" r:id="rId259"/>
    <p:sldId id="508" r:id="rId260"/>
    <p:sldId id="509" r:id="rId261"/>
    <p:sldId id="510" r:id="rId23"/>
  </p:sldIdLst>
  <p:sldSz cx="12191695" cy="6858000" type="screen4x3"/>
  <p:notesSz cx="6858000" cy="9144000"/>
  <p:defaultTextStyle>
    <a:defPPr>
      <a:defRPr lang="tr-TR"/>
    </a:defPPr>
    <a:lvl1pPr marL="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8" Type="http://schemas.openxmlformats.org/officeDocument/2006/relationships/notesMaster" Target="notesMasters/notesMaster1.xml"/><Relationship Id="rId23" Type="http://schemas.openxmlformats.org/officeDocument/2006/relationships/slide" Target="slides/slide16.xml"/><Relationship Id="rId247" Type="http://schemas.openxmlformats.org/officeDocument/2006/relationships/slide" Target="slides/slide1.xml"/><Relationship Id="rId248" Type="http://schemas.openxmlformats.org/officeDocument/2006/relationships/slide" Target="slides/slide2.xml"/><Relationship Id="rId249" Type="http://schemas.openxmlformats.org/officeDocument/2006/relationships/slide" Target="slides/slide3.xml"/><Relationship Id="rId250" Type="http://schemas.openxmlformats.org/officeDocument/2006/relationships/slide" Target="slides/slide4.xml"/><Relationship Id="rId251" Type="http://schemas.openxmlformats.org/officeDocument/2006/relationships/slide" Target="slides/slide5.xml"/><Relationship Id="rId252" Type="http://schemas.openxmlformats.org/officeDocument/2006/relationships/slide" Target="slides/slide6.xml"/><Relationship Id="rId253" Type="http://schemas.openxmlformats.org/officeDocument/2006/relationships/slide" Target="slides/slide7.xml"/><Relationship Id="rId254" Type="http://schemas.openxmlformats.org/officeDocument/2006/relationships/slide" Target="slides/slide8.xml"/><Relationship Id="rId255" Type="http://schemas.openxmlformats.org/officeDocument/2006/relationships/slide" Target="slides/slide9.xml"/><Relationship Id="rId256" Type="http://schemas.openxmlformats.org/officeDocument/2006/relationships/slide" Target="slides/slide10.xml"/><Relationship Id="rId257" Type="http://schemas.openxmlformats.org/officeDocument/2006/relationships/slide" Target="slides/slide11.xml"/><Relationship Id="rId258" Type="http://schemas.openxmlformats.org/officeDocument/2006/relationships/slide" Target="slides/slide12.xml"/><Relationship Id="rId259" Type="http://schemas.openxmlformats.org/officeDocument/2006/relationships/slide" Target="slides/slide13.xml"/><Relationship Id="rId260" Type="http://schemas.openxmlformats.org/officeDocument/2006/relationships/slide" Target="slides/slide14.xml"/><Relationship Id="rId261" Type="http://schemas.openxmlformats.org/officeDocument/2006/relationships/slide" Target="slides/slide1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r-TR" sz="1200"/>
            </a:lvl1pPr>
          </a:lstStyle>
          <a:p>
            <a:fld id="{0F89C1C7-3DCD-1040-A9CF-14679D8B5DDD}" type="datetimeFigureOut">
              <a:rPr lang="tr-TR" smtClean="0"/>
              <a:t>10/17/16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r-TR" sz="1200"/>
            </a:lvl1pPr>
          </a:lstStyle>
          <a:p>
            <a:fld id="{BB5E49A5-4136-284D-997B-48E1D791AD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24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4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4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4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4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4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4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4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24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24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25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25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25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25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25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Kaynak gösterimi — 5846 sayılı Kanun md. 34 eğitim amaçlı seçme ve toplama eserlerde eserin ve eser sahibinin adının belirtilmesini ister. Derste gösterilmesi gerekmez; dosyayı paylaşırken bu slaytı silmeyin.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sorularını tanıtmak (32. haftanın ev çalışması).</a:t>
            </a:r>
          </a:p>
          <a:p/>
          <a:p>
            <a:r>
              <a:t>NASIL: 7-9. sorular 32. haftada sınıfta çözüldü (dirençli yaşam alanının unsurları). Sorular işaretleme ve açık uçlu sorulardır; çoktan seçmeli soru yoktur. Açık uçlu sorularda kitaba dayanan, gerekçeli farklı cevaplar kabul edilir. Dersi pazartesi, salı ya da çarşamba olan şubelerde 7-9 da ev çalışmasıdır (32. haftanın sunum bölümü).</a:t>
            </a:r>
          </a:p>
          <a:p/>
          <a:p>
            <a:r>
              <a:t>KAYNAK: Kitap s. 196. Kitabın cevap anahtarı s. 199 karekodundadır (EBA girişi ister; açılmadı) — örnek cevaplar kitabın ilgili sayfalarından kuruldu. Daha fazla soru (s. 199): https://ders.eba.gov.tr/ders//redirectContent.jsp?resourceId=924bd3361408a105ae0296e80c42b0b5&amp;resourceType=1&amp;resourceLocation=2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1-2. soruların bilgisini okutmak: İstanbul'da bir afetten korunma uygulaması.</a:t>
            </a:r>
          </a:p>
          <a:p/>
          <a:p>
            <a:r>
              <a:t>NASIL: Önce haritadaki lejantı gösterin (yol yüzeyi sıcaklığı; sarı-turuncu-kırmızı soğuk). Sorun: 'Sistem hangi verileri kullanıyor, uyarı kaç saat önceden?' (sıcaklık, nem, rüzgâr hızı ve yönü; 3 saat). Erken uyarı 28. haftada işlendi (s. 185).</a:t>
            </a:r>
          </a:p>
          <a:p/>
          <a:p>
            <a:r>
              <a:t>KAYNAK: Kitap s. 196 (metin ve iki görsel; görseller sayfa görüntüsüyle eşlendi, xref 6626 harita, 6627 konsept şeması).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1. soru: bir erken uyarı sisteminin hangi zararları önlediği (COĞ.10.6.3 ç).</a:t>
            </a:r>
          </a:p>
          <a:p/>
          <a:p>
            <a:r>
              <a:t>NASIL: Her seçenekte 'Metinde buna dayanak var mı?' diye sorun.</a:t>
            </a:r>
          </a:p>
          <a:p/>
          <a:p>
            <a:r>
              <a:t>KAYNAK: Kitap s. 185, 196-197.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— üçü de işaretlenebilir; üçüncüsü gerekçeyle.</a:t>
            </a:r>
          </a:p>
          <a:p/>
          <a:p>
            <a:r>
              <a:t>BEKLENEN CEVAP: Kitap: İstanbul Büyükşehir Belediyesi Yol Bakım ve Altyapı Koordinasyon Daire Başkanlığı, yaklaşık 4 bin kilometre uzunluğundaki yolların ve meydanların buzlanma ile mücadele çalışmalarında BEUS'u kullanarak anlık hava ve yol durumunu mesaj sistemleri ile vatandaşlara iletmektedir. * Sağlık seçeneği metinde doğrudan geçmez: buzlanmaya bağlı kazalar ve kaymalar azaldıkça yaralanmaların da azalacağı çıkarımıyla işaretlenir. Gerekçesini veren her cevap kabul edilir.</a:t>
            </a:r>
          </a:p>
          <a:p/>
          <a:p>
            <a:r>
              <a:t>KAYNAK: Kitap s. 196-197.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2. soru: erken uyarının gündelik hayata katkısı (COĞ.10.6.3 e).</a:t>
            </a:r>
          </a:p>
          <a:p/>
          <a:p>
            <a:r>
              <a:t>KAYNAK: Kitap s. 196-197.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— metinden ve çıkarımla; 'olabilir' dili korunur.</a:t>
            </a:r>
          </a:p>
          <a:p/>
          <a:p>
            <a:r>
              <a:t>BEKLENEN CEVAP: Kitap: Bu analizler sayesinde yoğun kar yağışı ve sıcaklığın eksinin altına düşeceği durumlar 3 saat önceden tespit edilerek buzlanma riskine karşı önlemler alınmaktadır. Yoğun nüfuslu şehirde aynı anda çok sayıda insanın yolda olması, uyarının değerini artırır (çıkarım).</a:t>
            </a:r>
          </a:p>
          <a:p/>
          <a:p>
            <a:r>
              <a:t>KAYNAK: Kitap s. 185, 196-197.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3. soru: afet ve acil durum çantası (COĞ.10.6.3; programın deprem çantası önerisi; afet bilincinin oluşum adımı 'afet çantası hazırlama', s. 190).</a:t>
            </a:r>
          </a:p>
          <a:p/>
          <a:p>
            <a:r>
              <a:t>NASIL: Görselde 13 boş alan vardır. Yaşanılan yerin olası afetini ve ailedeki kişileri (bebek, yaşlı, sürekli ilaç kullanan) düşünerek yazdırın.</a:t>
            </a:r>
          </a:p>
          <a:p/>
          <a:p>
            <a:r>
              <a:t>KAYNAK: Kitap s. 187, 190, 197.</a:t>
            </a:r>
          </a:p>
          <a:p/>
          <a:p>
            <a:r>
              <a:t>NOT: Kitap çantanın içeriğini vermez. Örnek liste genel kabul gören bilgidir (AFAD'ın genel önerileri); ayrıntı için kitabın karekodu (EBA girişi ister, öğretmen kendi hesabıyla açar): Afet ve Acil Durum Çantası (Video) (s. 187): https://ders.eba.gov.tr/ders//redirectContent.jsp?resourceId=4031c142721bdc188714b2cfc6f915b1&amp;resourceType=1&amp;resourceLocation=2. Malzeme satın aldırılmaz; liste çalışmasıdır (zümre kararı).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— genel kabul gören bilgi (AFAD), kitapta yok.</a:t>
            </a:r>
          </a:p>
          <a:p/>
          <a:p>
            <a:r>
              <a:t>BEKLENEN CEVAP: Çantanın içeriği kişiye ve aileye göre değişir; temel ölçüt: su, yiyecek, ilk yardım ve ilaç, ışık ve haberleşme, belgeler, hijyen ve barınma için birer malzeme.</a:t>
            </a:r>
          </a:p>
          <a:p/>
          <a:p>
            <a:r>
              <a:t>KAYNAK: Kitap s. 190, 197 (soru ve görsel); içerik genel bilgi.</a:t>
            </a:r>
          </a:p>
          <a:p/>
          <a:p>
            <a:r>
              <a:t>NOT: Kitap çantanın içeriğini vermez. Örnek liste genel kabul gören bilgidir (AFAD'ın genel önerileri); ayrıntı için kitabın karekodu (EBA girişi ister, öğretmen kendi hesabıyla açar): Afet ve Acil Durum Çantası (Video) (s. 187): https://ders.eba.gov.tr/ders//redirectContent.jsp?resourceId=4031c142721bdc188714b2cfc6f915b1&amp;resourceType=1&amp;resourceLocation=2. Malzeme satın aldırılmaz; liste çalışmasıdır (zümre kararı).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4. soru: hazırlığın sürekliliği (COĞ.10.6.4).</a:t>
            </a:r>
          </a:p>
          <a:p/>
          <a:p>
            <a:r>
              <a:t>NASIL: Sorun: 'Çantadaki hangi malzeme zamanla bozulur ya da işe yaramaz hâle gelir?'</a:t>
            </a:r>
          </a:p>
          <a:p/>
          <a:p>
            <a:r>
              <a:t>KAYNAK: Kitap s. 197.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4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— genel kabul gören bilgi; kitap güncellemenin gerekçesini vermez.</a:t>
            </a:r>
          </a:p>
          <a:p/>
          <a:p>
            <a:r>
              <a:t>BEKLENEN CEVAP: Afet sonrasında yardım gelene kadar geçen sürede çantadaki her malzemenin kullanılabilir olması sağlık, beslenme ve haberleşme açısından fayda sağlar. Afete hazırlıkta ekipman ve malzemelerin stoklanması kitapta hazırlık unsurudur (s. 190).</a:t>
            </a:r>
          </a:p>
          <a:p/>
          <a:p>
            <a:r>
              <a:t>KAYNAK: Kitap s. 190, 197; gerekçeler genel bilgi.</a:t>
            </a:r>
          </a:p>
          <a:p/>
          <a:p>
            <a:r>
              <a:t>NOT: Kitap çantanın içeriğini vermez. Örnek liste genel kabul gören bilgidir (AFAD'ın genel önerileri); ayrıntı için kitabın karekodu (EBA girişi ister, öğretmen kendi hesabıyla açar): Afet ve Acil Durum Çantası (Video) (s. 187): https://ders.eba.gov.tr/ders//redirectContent.jsp?resourceId=4031c142721bdc188714b2cfc6f915b1&amp;resourceType=1&amp;resourceLocation=2. Malzeme satın aldırılmaz; liste çalışmasıdır (zümre kararı).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5-6. soruların görsellerini okutmak: her fotoğrafta hangi coğrafi özellik var?</a:t>
            </a:r>
          </a:p>
          <a:p/>
          <a:p>
            <a:r>
              <a:t>NASIL: Her fotoğraf için sorun: 'Yer şekli nasıl? Su, kar, orman, yapılaşma var mı?' Şehir Merkezi: dik vadi yamaçlarında yoğun yapılaşma · Murgul: geniş çakıllı yatakta akarsu, kemer köprü · Borçka: kayalık yamaç, yola düşmüş kaya parçaları · Şavşat: karla kaplı eğimli yamaçta ahşap evler.</a:t>
            </a:r>
          </a:p>
          <a:p/>
          <a:p>
            <a:r>
              <a:t>KAYNAK: Kitap s. 198 (dört fotoğraf; sayfa görüntüsüyle incelendi, 17.10.2026).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5. soru: mekânın özelliklerinden afet riskini çıkarma (COĞ.10.6.2 a, COĞ.10.6.3 a).</a:t>
            </a:r>
          </a:p>
          <a:p/>
          <a:p>
            <a:r>
              <a:t>NASIL: Her işaret için 'Hangi fotoğrafta, neye bakarak?' diye sorun. Kitap: afet riskinde coğrafi konum, yer şekilleri, iklim, bitki örtüsü, yerleşmelerin konumu belirleyicidir (s. 185).</a:t>
            </a:r>
          </a:p>
          <a:p/>
          <a:p>
            <a:r>
              <a:t>KAYNAK: Kitap s. 185, 198.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— görsellere dayalı; öğretmen kontrolü: orman yangını ve deprem.</a:t>
            </a:r>
          </a:p>
          <a:p/>
          <a:p>
            <a:r>
              <a:t>BEKLENEN CEVAP: Kütle hareketleri, su baskınları, çığ ve buzlanma görsellerden çıkarılır. * Orman yangını yoruma açıktır: ormanlık yamaçlar görülür, yangın görülmez. Deprem ve kuraklık görsellerden çıkarılamaz; işaretleyen öğrenci gerekçesini görselin dışından kaynağıyla getirmelidir. Volkanik püskürmeye işaret yoktur.</a:t>
            </a:r>
          </a:p>
          <a:p/>
          <a:p>
            <a:r>
              <a:t>KAYNAK: Kitap s. 185, 198 (görseller sayfa görüntüsüyle incelendi).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6. soru: mekânın özelliklerine göre korunma uygulaması seçme (COĞ.10.6.3 c-d).</a:t>
            </a:r>
          </a:p>
          <a:p/>
          <a:p>
            <a:r>
              <a:t>NASIL: Öğrenci 5. soruda işaretlediği her afet türü için en az bir çalışma yazar.</a:t>
            </a:r>
          </a:p>
          <a:p/>
          <a:p>
            <a:r>
              <a:t>KAYNAK: Kitap s. 172-173, 185-187, 190, 198.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5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 — kitabın önlemleri Artvin'in görseldeki özelliklerine uygulandı.</a:t>
            </a:r>
          </a:p>
          <a:p/>
          <a:p>
            <a:r>
              <a:t>BEKLENEN CEVAP: Kitap: Dik yamaçlara sağlam istinat duvarları yapılması ve risk altındaki yerleşmelerin güvenli alanlara taşınması heyelan afetini önlemeye yönelik başlıca tedbirlerdir. Kitap çığa özgü bir önlem anlatmaz: tehlike ve risklerin belirlenmesi ile erken uyarı ilkesine (s. 185) dayanılır.</a:t>
            </a:r>
          </a:p>
          <a:p/>
          <a:p>
            <a:r>
              <a:t>KAYNAK: Kitap s. 172-173, 185-187, 190, 196.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tr-TR"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lang="tr-TR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tr-T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tr-T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tr-TR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lang="tr-TR" sz="3200"/>
            </a:lvl1pPr>
            <a:lvl2pPr>
              <a:defRPr lang="tr-TR" sz="2800"/>
            </a:lvl2pPr>
            <a:lvl3pPr>
              <a:defRPr lang="tr-TR" sz="2400"/>
            </a:lvl3pPr>
            <a:lvl4pPr>
              <a:defRPr lang="tr-TR" sz="2000"/>
            </a:lvl4pPr>
            <a:lvl5pPr>
              <a:defRPr lang="tr-TR" sz="2000"/>
            </a:lvl5pPr>
            <a:lvl6pPr>
              <a:defRPr lang="tr-TR" sz="2000"/>
            </a:lvl6pPr>
            <a:lvl7pPr>
              <a:defRPr lang="tr-TR" sz="2000"/>
            </a:lvl7pPr>
            <a:lvl8pPr>
              <a:defRPr lang="tr-TR" sz="2000"/>
            </a:lvl8pPr>
            <a:lvl9pPr>
              <a:defRPr lang="tr-TR"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lang="tr-TR" sz="3200"/>
            </a:lvl1pPr>
            <a:lvl2pPr marL="457200" indent="0">
              <a:buNone/>
              <a:defRPr lang="tr-TR" sz="2800"/>
            </a:lvl2pPr>
            <a:lvl3pPr marL="914400" indent="0">
              <a:buNone/>
              <a:defRPr lang="tr-TR" sz="2400"/>
            </a:lvl3pPr>
            <a:lvl4pPr marL="1371600" indent="0">
              <a:buNone/>
              <a:defRPr lang="tr-TR" sz="2000"/>
            </a:lvl4pPr>
            <a:lvl5pPr marL="1828800" indent="0">
              <a:buNone/>
              <a:defRPr lang="tr-TR" sz="2000"/>
            </a:lvl5pPr>
            <a:lvl6pPr marL="2286000" indent="0">
              <a:buNone/>
              <a:defRPr lang="tr-TR" sz="2000"/>
            </a:lvl6pPr>
            <a:lvl7pPr marL="2743200" indent="0">
              <a:buNone/>
              <a:defRPr lang="tr-TR" sz="2000"/>
            </a:lvl7pPr>
            <a:lvl8pPr marL="3200400" indent="0">
              <a:buNone/>
              <a:defRPr lang="tr-TR" sz="2000"/>
            </a:lvl8pPr>
            <a:lvl9pPr marL="3657600" indent="0">
              <a:buNone/>
              <a:defRPr lang="tr-TR"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lang="tr-T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tr-T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tr-T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tr-T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0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1.xml"/><Relationship Id="rId3" Type="http://schemas.openxmlformats.org/officeDocument/2006/relationships/image" Target="../media/image27.jpg"/><Relationship Id="rId4" Type="http://schemas.openxmlformats.org/officeDocument/2006/relationships/image" Target="../media/image28.jp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3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4.xml"/><Relationship Id="rId3" Type="http://schemas.openxmlformats.org/officeDocument/2006/relationships/image" Target="../media/image28.jp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5.xml"/><Relationship Id="rId3" Type="http://schemas.openxmlformats.org/officeDocument/2006/relationships/image" Target="../media/image28.jp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6.xml"/><Relationship Id="rId3" Type="http://schemas.openxmlformats.org/officeDocument/2006/relationships/image" Target="../media/image29.jp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7.xml"/><Relationship Id="rId3" Type="http://schemas.openxmlformats.org/officeDocument/2006/relationships/image" Target="../media/image29.jp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8.xml"/><Relationship Id="rId3" Type="http://schemas.openxmlformats.org/officeDocument/2006/relationships/image" Target="../media/image29.jp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9.xml"/><Relationship Id="rId3" Type="http://schemas.openxmlformats.org/officeDocument/2006/relationships/image" Target="../media/image29.jp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0.xml"/><Relationship Id="rId3" Type="http://schemas.openxmlformats.org/officeDocument/2006/relationships/image" Target="../media/image30.jp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1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2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3.xml"/><Relationship Id="rId3" Type="http://schemas.openxmlformats.org/officeDocument/2006/relationships/image" Target="../media/image30.jp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4.xml"/><Relationship Id="rId3" Type="http://schemas.openxmlformats.org/officeDocument/2006/relationships/image" Target="../media/image30.jp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6. Ünite Ölçme ve Değerlendirme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ÜNİTE SONU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02920" y="1280160"/>
          <a:ext cx="11183112" cy="3035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160"/>
                <a:gridCol w="6309360"/>
                <a:gridCol w="1554480"/>
                <a:gridCol w="2039112"/>
              </a:tblGrid>
              <a:tr h="475488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Sorular</a:t>
                      </a:r>
                    </a:p>
                  </a:txBody>
                  <a:tcPr marL="54864" marR="54864" marT="18288" marB="18288" anchor="ctr">
                    <a:solidFill>
                      <a:srgbClr val="2C6E8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Konu</a:t>
                      </a:r>
                    </a:p>
                  </a:txBody>
                  <a:tcPr marL="54864" marR="54864" marT="18288" marB="18288" anchor="ctr">
                    <a:solidFill>
                      <a:srgbClr val="2C6E8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Kitap</a:t>
                      </a:r>
                    </a:p>
                  </a:txBody>
                  <a:tcPr marL="54864" marR="54864" marT="18288" marB="18288" anchor="ctr">
                    <a:solidFill>
                      <a:srgbClr val="2C6E8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1" i="0">
                          <a:solidFill>
                            <a:srgbClr val="FFFFFF"/>
                          </a:solidFill>
                          <a:latin typeface="Calibri"/>
                        </a:rPr>
                        <a:t>Öğrenme çıktısı</a:t>
                      </a:r>
                    </a:p>
                  </a:txBody>
                  <a:tcPr marL="54864" marR="54864" marT="18288" marB="18288" anchor="ctr">
                    <a:solidFill>
                      <a:srgbClr val="2C6E8F"/>
                    </a:solidFill>
                  </a:tcPr>
                </a:tc>
              </a:tr>
              <a:tr h="64008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1-2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İstanbul'da buzlanma erken uyarı sistemi (BEUS)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s. 196-197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COĞ.10.6.3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4008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3-4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Afet ve acil durum çantası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s. 197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COĞ.10.6.3-4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64008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5-6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Artvin: afet türleri ve afete dirençli yaşam alanı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s. 198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COĞ.10.6.2-3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64008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7-9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Dirençli yaşam alanının unsurları (32. haftada sınıfta)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s. 199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COĞ.10.6.2, 6.4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02920" y="5513832"/>
            <a:ext cx="11185855" cy="685800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C6E8F"/>
                </a:solidFill>
                <a:latin typeface="Calibri"/>
              </a:rPr>
              <a:t>Her sorunun örnek cevabı sorunun hemen ardındadır. Kendi cevabını yazmadan cevaba geçme!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196-199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240 / 254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Buzlanma erken uyarı sistemi (BEUS)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1-2</a:t>
            </a:r>
          </a:p>
        </p:txBody>
      </p:sp>
      <p:pic>
        <p:nvPicPr>
          <p:cNvPr id="6" name="Picture 5" descr="sonu_s196_beus_hari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9103" y="1243584"/>
            <a:ext cx="3798703" cy="2450592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pic>
        <p:nvPicPr>
          <p:cNvPr id="7" name="Picture 6" descr="sonu_s196_beus_konsep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2238" y="3767328"/>
            <a:ext cx="3792432" cy="2450592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502920" y="1243584"/>
            <a:ext cx="5836615" cy="4974336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48620" indent="-248620">
              <a:spcBef>
                <a:spcPts val="0"/>
              </a:spcBef>
              <a:spcAft>
                <a:spcPts val="1000"/>
              </a:spcAft>
            </a:pPr>
            <a:r>
              <a:rPr lang="tr-TR" sz="20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İstanbul'da AKOM (Afet Koordinasyon Merkezi) tarafından yapılan buzlanma erken uyarı sistemi (BEUS) projesi, 2015 yılında başlatılmış ve İstanbul genelindeki 60 istasyonun meteorolojik verilerinin analiziyle geliştirilmiştir.</a:t>
            </a:r>
          </a:p>
          <a:p>
            <a:pPr algn="l" marL="248620" indent="-248620">
              <a:spcBef>
                <a:spcPts val="0"/>
              </a:spcBef>
              <a:spcAft>
                <a:spcPts val="1000"/>
              </a:spcAft>
            </a:pPr>
            <a:r>
              <a:rPr lang="tr-TR" sz="20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Bu analizler sayesinde yoğun kar yağışı ve sıcaklığın eksinin altına düşeceği durumlar 3 saat önceden tespit edilerek buzlanma riskine karşı önlemler alınmaktadır.</a:t>
            </a:r>
          </a:p>
          <a:p>
            <a:pPr algn="l" marL="248620" indent="-248620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C25B1F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Alternatif enerji kaynaklarının kullanıldığı bu sistem sayesinde metrobüs yolları ve önemli ana ulaşım yollarının daha güvenli bir şekilde kullanılması sağlanmaktadır.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241 / 254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1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43584"/>
            <a:ext cx="11185855" cy="8686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262626"/>
                </a:solidFill>
                <a:latin typeface="Calibri"/>
              </a:rPr>
              <a:t>Afetlerden korunma uygulaması olan BEUS'un aşağıdaki olumsuz durumlardan hangilerini önlemeye olanak sağladığını işaretleyiniz.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02920" y="2203703"/>
          <a:ext cx="11183112" cy="3063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6240"/>
                <a:gridCol w="1005840"/>
                <a:gridCol w="5971032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Olumsuz durum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İşaret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Gerekçe (s. 196)</a:t>
                      </a:r>
                    </a:p>
                  </a:txBody>
                  <a:tcPr marL="54864" marR="54864" marT="18288" marB="18288" anchor="ctr">
                    <a:solidFill>
                      <a:srgbClr val="C25B1F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Buzlanmaya bağlı gerçekleşebilecek trafik kazalarını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Trafik akışında olası duraksamaları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İnsanların sağlığında olumsuz durumların yaşanmasını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196-197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242 / 254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1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43584"/>
            <a:ext cx="11185855" cy="86868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262626"/>
                </a:solidFill>
                <a:latin typeface="Calibri"/>
              </a:rPr>
              <a:t>Afetlerden korunma uygulaması olan BEUS'un aşağıdaki olumsuz durumlardan hangilerini önlemeye olanak sağladığını işaretleyiniz.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02920" y="2203703"/>
          <a:ext cx="11183112" cy="3063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6240"/>
                <a:gridCol w="1005840"/>
                <a:gridCol w="5971032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Olumsuz durum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İşaret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Gerekçe (s. 196)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Buzlanmaya bağlı gerçekleşebilecek trafik kazalarını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Buzlanma riski 3 saat önceden tespit edilip önlem alınır; yollar daha güvenli kullanılır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Trafik akışında olası duraksamaları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Anlık hava ve yol durumu mesajla iletilir; metrobüs ve ana yollar güvenli kullanılır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868680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İnsanların sağlığında olumsuz durumların yaşanmasını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✓*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800" b="0" i="0">
                          <a:solidFill>
                            <a:srgbClr val="262626"/>
                          </a:solidFill>
                          <a:latin typeface="Calibri"/>
                        </a:rPr>
                        <a:t>Metinde doğrudan yok: buzlanma önlendikçe kaza ve düşmelere bağlı yaralanmalar azalabilir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02920" y="5294375"/>
            <a:ext cx="11185855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00" b="0" i="0">
                <a:solidFill>
                  <a:srgbClr val="767676"/>
                </a:solidFill>
                <a:latin typeface="Calibri"/>
              </a:rPr>
              <a:t>✓ metne dayalı · ✓* metinde doğrudan yok, gerekçeli işaret kabul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196-197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243 / 254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2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C25B1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2</a:t>
            </a:r>
          </a:p>
        </p:txBody>
      </p:sp>
      <p:pic>
        <p:nvPicPr>
          <p:cNvPr id="6" name="Picture 5" descr="sonu_s196_beus_konsep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3895" y="2194499"/>
            <a:ext cx="4754880" cy="3072505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620237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62626"/>
                </a:solidFill>
                <a:latin typeface="Calibri"/>
              </a:rPr>
              <a:t>İstanbul gibi yoğun nüfuslu yerleşmelerde geliştirilen bu tür uygulamalar, günlük hayatın akışında insanlara ne tür kolaylıklar sağlar? Açıklayınız.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196-197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244 / 254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2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pic>
        <p:nvPicPr>
          <p:cNvPr id="6" name="Picture 5" descr="sonu_s196_beus_konsep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3895" y="2194499"/>
            <a:ext cx="4754880" cy="3072505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620237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İstanbul gibi yoğun nüfuslu yerleşmelerde geliştirilen bu tür uygulamalar, günlük hayatın akışında insanlara ne tür kolaylıklar sağlar? Açıklayınız.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404872"/>
            <a:ext cx="620237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731520" y="2459736"/>
            <a:ext cx="588233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0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Anlık hava ve yol durumu mesajla gelir: insanlar yolculuğunu önceden planlar (s. 196).</a:t>
            </a:r>
          </a:p>
          <a:p>
            <a:pPr algn="l" marL="248620" indent="-248620">
              <a:spcBef>
                <a:spcPts val="0"/>
              </a:spcBef>
              <a:spcAft>
                <a:spcPts val="50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Metrobüs ve ana ulaşım yolları daha güvenli kullanılır: işe, okula ulaşım aksamaz (s. 196).</a:t>
            </a:r>
          </a:p>
          <a:p>
            <a:pPr algn="l" marL="248620" indent="-248620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000" b="0" i="0">
                <a:solidFill>
                  <a:srgbClr val="262626"/>
                </a:solidFill>
                <a:latin typeface="Calibri"/>
              </a:rPr>
              <a:t>Risk 3 saat önceden bilindiği için önlem zamanında alınır; kaza ve gecikmeler azalabilir.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196-197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245 / 254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3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3</a:t>
            </a:r>
          </a:p>
        </p:txBody>
      </p:sp>
      <p:pic>
        <p:nvPicPr>
          <p:cNvPr id="6" name="Picture 5" descr="sonu_s197_can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6935" y="1812106"/>
            <a:ext cx="3291840" cy="383729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766541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62626"/>
                </a:solidFill>
                <a:latin typeface="Calibri"/>
              </a:rPr>
              <a:t>Yaşadığınız yerde yaşanması olası bir afet durumu için sizden afet ve acil durum çantası oluşturmanız istense çantanıza neler koyardınız? Boş bırakılan alanlara yazınız.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246 / 254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3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pic>
        <p:nvPicPr>
          <p:cNvPr id="6" name="Picture 5" descr="sonu_s197_can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6935" y="1812106"/>
            <a:ext cx="3291840" cy="383729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766541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Yaşadığınız yerde yaşanması olası bir afet durumu için sizden afet ve acil durum çantası oluşturmanız istense çantanıza neler koyardınız? Boş bırakılan alanlara yazınız.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404872"/>
            <a:ext cx="766541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731520" y="2459736"/>
            <a:ext cx="734537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1800" b="1" i="0">
                <a:solidFill>
                  <a:srgbClr val="2E7D32"/>
                </a:solidFill>
                <a:latin typeface="Calibri"/>
              </a:rPr>
              <a:t>Örnek cevap (genel kabul gören bilgi — AFAD)</a:t>
            </a:r>
          </a:p>
          <a:p>
            <a:pPr algn="l" marL="223758" indent="-223758">
              <a:spcBef>
                <a:spcPts val="0"/>
              </a:spcBef>
              <a:spcAft>
                <a:spcPts val="500"/>
              </a:spcAft>
            </a:pPr>
            <a:r>
              <a:rPr lang="tr-TR" sz="1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800" b="0" i="0">
                <a:solidFill>
                  <a:srgbClr val="262626"/>
                </a:solidFill>
                <a:latin typeface="Calibri"/>
              </a:rPr>
              <a:t>Su ve uzun ömürlü yiyecekler (konserve, kuru gıda)</a:t>
            </a:r>
          </a:p>
          <a:p>
            <a:pPr algn="l" marL="223758" indent="-223758">
              <a:spcBef>
                <a:spcPts val="0"/>
              </a:spcBef>
              <a:spcAft>
                <a:spcPts val="500"/>
              </a:spcAft>
            </a:pPr>
            <a:r>
              <a:rPr lang="tr-TR" sz="1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800" b="0" i="0">
                <a:solidFill>
                  <a:srgbClr val="262626"/>
                </a:solidFill>
                <a:latin typeface="Calibri"/>
              </a:rPr>
              <a:t>İlk yardım malzemesi ve kişisel ilaçlar</a:t>
            </a:r>
          </a:p>
          <a:p>
            <a:pPr algn="l" marL="223758" indent="-223758">
              <a:spcBef>
                <a:spcPts val="0"/>
              </a:spcBef>
              <a:spcAft>
                <a:spcPts val="500"/>
              </a:spcAft>
            </a:pPr>
            <a:r>
              <a:rPr lang="tr-TR" sz="1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800" b="0" i="0">
                <a:solidFill>
                  <a:srgbClr val="262626"/>
                </a:solidFill>
                <a:latin typeface="Calibri"/>
              </a:rPr>
              <a:t>El feneri, yedek pil, pilli radyo, düdük</a:t>
            </a:r>
          </a:p>
          <a:p>
            <a:pPr algn="l" marL="223758" indent="-223758">
              <a:spcBef>
                <a:spcPts val="0"/>
              </a:spcBef>
              <a:spcAft>
                <a:spcPts val="500"/>
              </a:spcAft>
            </a:pPr>
            <a:r>
              <a:rPr lang="tr-TR" sz="1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800" b="0" i="0">
                <a:solidFill>
                  <a:srgbClr val="262626"/>
                </a:solidFill>
                <a:latin typeface="Calibri"/>
              </a:rPr>
              <a:t>Önemli belgelerin kopyaları (su geçirmez poşette)</a:t>
            </a:r>
          </a:p>
          <a:p>
            <a:pPr algn="l" marL="223758" indent="-223758">
              <a:spcBef>
                <a:spcPts val="0"/>
              </a:spcBef>
              <a:spcAft>
                <a:spcPts val="500"/>
              </a:spcAft>
            </a:pPr>
            <a:r>
              <a:rPr lang="tr-TR" sz="1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800" b="0" i="0">
                <a:solidFill>
                  <a:srgbClr val="262626"/>
                </a:solidFill>
                <a:latin typeface="Calibri"/>
              </a:rPr>
              <a:t>Hijyen malzemeleri, maske, iş eldiveni</a:t>
            </a:r>
          </a:p>
          <a:p>
            <a:pPr algn="l" marL="223758" indent="-223758">
              <a:spcBef>
                <a:spcPts val="0"/>
              </a:spcBef>
              <a:spcAft>
                <a:spcPts val="0"/>
              </a:spcAft>
            </a:pPr>
            <a:r>
              <a:rPr lang="tr-TR" sz="18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800" b="0" i="0">
                <a:solidFill>
                  <a:srgbClr val="262626"/>
                </a:solidFill>
                <a:latin typeface="Calibri"/>
              </a:rPr>
              <a:t>Yedek giysi, battaniye, bir miktar nakit para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247 / 254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4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5B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4</a:t>
            </a:r>
          </a:p>
        </p:txBody>
      </p:sp>
      <p:pic>
        <p:nvPicPr>
          <p:cNvPr id="6" name="Picture 5" descr="sonu_s197_can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6935" y="1812106"/>
            <a:ext cx="3291840" cy="383729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766541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62626"/>
                </a:solidFill>
                <a:latin typeface="Calibri"/>
              </a:rPr>
              <a:t>Oluşturacağınız afet ve acil durum çantasının 6 ayda bir güncellenmesi, afet sonrasında kişilere hangi açılardan fayda sağlayacaktır? Açıklayınız.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248 / 254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4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pic>
        <p:nvPicPr>
          <p:cNvPr id="6" name="Picture 5" descr="sonu_s197_can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6935" y="1812106"/>
            <a:ext cx="3291840" cy="383729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766541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850" b="1" i="0">
                <a:solidFill>
                  <a:srgbClr val="262626"/>
                </a:solidFill>
                <a:latin typeface="Calibri"/>
              </a:rPr>
              <a:t>Oluşturacağınız afet ve acil durum çantasının 6 ayda bir güncellenmesi, afet sonrasında kişilere hangi açılardan fayda sağlayacaktır? Açıklayınız.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404872"/>
            <a:ext cx="766541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731520" y="2459736"/>
            <a:ext cx="734537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1900" b="1" i="0">
                <a:solidFill>
                  <a:srgbClr val="2E7D32"/>
                </a:solidFill>
                <a:latin typeface="Calibri"/>
              </a:rPr>
              <a:t>Örnek cevap (genel kabul gören bilgi)</a:t>
            </a:r>
          </a:p>
          <a:p>
            <a:pPr algn="l" marL="236189" indent="-236189">
              <a:spcBef>
                <a:spcPts val="0"/>
              </a:spcBef>
              <a:spcAft>
                <a:spcPts val="50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Yiyecek, su ve ilaçların son kullanma tarihi geçmez; afet sonrası güvenle kullanılır.</a:t>
            </a:r>
          </a:p>
          <a:p>
            <a:pPr algn="l" marL="236189" indent="-236189">
              <a:spcBef>
                <a:spcPts val="0"/>
              </a:spcBef>
              <a:spcAft>
                <a:spcPts val="50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Piller ve feneri çalışır durumdadır; haberleşme ve aydınlanma sağlanır.</a:t>
            </a:r>
          </a:p>
          <a:p>
            <a:pPr algn="l" marL="236189" indent="-236189">
              <a:spcBef>
                <a:spcPts val="0"/>
              </a:spcBef>
              <a:spcAft>
                <a:spcPts val="50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Giysiler mevsime, ilaçlar ve malzemeler ailenin o günkü ihtiyacına uygun olur.</a:t>
            </a:r>
          </a:p>
          <a:p>
            <a:pPr algn="l" marL="236189" indent="-236189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Belgelerin kopyaları güncel kalır.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249 / 254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Artvin: farklı coğrafi özellikteki alanlar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5-6</a:t>
            </a:r>
          </a:p>
        </p:txBody>
      </p:sp>
      <p:pic>
        <p:nvPicPr>
          <p:cNvPr id="6" name="Picture 5" descr="sonu_s198_artv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295655"/>
            <a:ext cx="6583680" cy="4870193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7315200" y="1225296"/>
            <a:ext cx="4373575" cy="5010912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ounded Rectangle 7"/>
          <p:cNvSpPr/>
          <p:nvPr/>
        </p:nvSpPr>
        <p:spPr>
          <a:xfrm>
            <a:off x="7315200" y="1225296"/>
            <a:ext cx="4373575" cy="530352"/>
          </a:xfrm>
          <a:prstGeom prst="roundRect">
            <a:avLst>
              <a:gd name="adj" fmla="val 25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7315200" y="1490472"/>
            <a:ext cx="4373575" cy="265176"/>
          </a:xfrm>
          <a:prstGeom prst="rect">
            <a:avLst/>
          </a:prstGeom>
          <a:solidFill>
            <a:srgbClr val="2C6E8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7406640" y="1225296"/>
            <a:ext cx="4190695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FFFFFF"/>
                </a:solidFill>
                <a:latin typeface="Calibri"/>
              </a:rPr>
              <a:t>Ne görüyoruz?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24928" y="1828800"/>
            <a:ext cx="4154119" cy="4334256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 marL="236189" indent="-236189">
              <a:spcBef>
                <a:spcPts val="0"/>
              </a:spcBef>
              <a:spcAft>
                <a:spcPts val="60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Şehir Merkezi: dik yamaçlarda yapılaşma</a:t>
            </a:r>
          </a:p>
          <a:p>
            <a:pPr algn="l" marL="236189" indent="-236189">
              <a:spcBef>
                <a:spcPts val="0"/>
              </a:spcBef>
              <a:spcAft>
                <a:spcPts val="60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Murgul: akarsu ve geniş yatak</a:t>
            </a:r>
          </a:p>
          <a:p>
            <a:pPr algn="l" marL="236189" indent="-236189">
              <a:spcBef>
                <a:spcPts val="0"/>
              </a:spcBef>
              <a:spcAft>
                <a:spcPts val="60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Borçka: yola düşmüş kayalar</a:t>
            </a:r>
          </a:p>
          <a:p>
            <a:pPr algn="l" marL="236189" indent="-236189">
              <a:spcBef>
                <a:spcPts val="0"/>
              </a:spcBef>
              <a:spcAft>
                <a:spcPts val="0"/>
              </a:spcAft>
            </a:pPr>
            <a:r>
              <a:rPr lang="tr-TR" sz="19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900" b="0" i="0">
                <a:solidFill>
                  <a:srgbClr val="262626"/>
                </a:solidFill>
                <a:latin typeface="Calibri"/>
              </a:rPr>
              <a:t>Şavşat: kar örtüsü, eğimli yamaç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250 / 254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5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43584"/>
            <a:ext cx="11185855" cy="6858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262626"/>
                </a:solidFill>
                <a:latin typeface="Calibri"/>
              </a:rPr>
              <a:t>Görsellerde verilen alanların coğrafi özellikleri düşünüldüğünde Artvin’de aşağıdaki afet türlerinden hangilerinin yaşanma olasılığının yüksek olduğunu işaretleyiniz.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02920" y="2020824"/>
          <a:ext cx="11183112" cy="3822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7520"/>
                <a:gridCol w="1005840"/>
                <a:gridCol w="7159752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Afet türü</a:t>
                      </a:r>
                    </a:p>
                  </a:txBody>
                  <a:tcPr marL="54864" marR="54864" marT="18288" marB="18288" anchor="ctr">
                    <a:solidFill>
                      <a:srgbClr val="2C6E8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İşaret</a:t>
                      </a:r>
                    </a:p>
                  </a:txBody>
                  <a:tcPr marL="54864" marR="54864" marT="18288" marB="18288" anchor="ctr">
                    <a:solidFill>
                      <a:srgbClr val="2C6E8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Görseldeki dayanak</a:t>
                      </a:r>
                    </a:p>
                  </a:txBody>
                  <a:tcPr marL="54864" marR="54864" marT="18288" marB="18288" anchor="ctr">
                    <a:solidFill>
                      <a:srgbClr val="2C6E8F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Orman yangınları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Çığ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Deprem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Buzlanma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Kütle hareketleri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Volkanik püskürmeler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Kuraklık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Su baskınları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☐</a:t>
                      </a: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</a:p>
                  </a:txBody>
                  <a:tcPr marL="54864" marR="54864" marT="18288" marB="18288" anchor="ctr">
                    <a:solidFill>
                      <a:srgbClr val="E3ECF5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251 / 254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5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43584"/>
            <a:ext cx="11185855" cy="6858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600" b="1" i="0">
                <a:solidFill>
                  <a:srgbClr val="262626"/>
                </a:solidFill>
                <a:latin typeface="Calibri"/>
              </a:rPr>
              <a:t>Görsellerde verilen alanların coğrafi özellikleri düşünüldüğünde Artvin’de aşağıdaki afet türlerinden hangilerinin yaşanma olasılığının yüksek olduğunu işaretleyiniz.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02920" y="2020824"/>
          <a:ext cx="11183112" cy="3822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7520"/>
                <a:gridCol w="1005840"/>
                <a:gridCol w="7159752"/>
              </a:tblGrid>
              <a:tr h="457200"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Afet türü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İşaret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500" b="1" i="0">
                          <a:solidFill>
                            <a:srgbClr val="FFFFFF"/>
                          </a:solidFill>
                          <a:latin typeface="Calibri"/>
                        </a:rPr>
                        <a:t>Görseldeki dayanak</a:t>
                      </a:r>
                    </a:p>
                  </a:txBody>
                  <a:tcPr marL="54864" marR="54864" marT="18288" marB="18288" anchor="ctr">
                    <a:solidFill>
                      <a:srgbClr val="2E7D32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Orman yangınları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✓*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Yamaçlar ormanla kaplı (Şehir Merkezi, Murgul, Borçka); yangın görselde yok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Çığ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Şavşat: kar örtüsüyle kaplı eğimli yamaçlar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Deprem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—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Görsellerden çıkarılamaz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Buzlanma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Şavşat: kar ve soğuk; yollarda buzlanma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Kütle hareketleri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Borçka: yola düşmüş kaya parçaları; dik yamaçlarda yapılaşma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Volkanik püskürmeler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—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Görsellerde işaret yok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Kuraklık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—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Görsellerden çıkarılamaz: ormanlık, akarsulu alanlar</a:t>
                      </a:r>
                    </a:p>
                  </a:txBody>
                  <a:tcPr marL="54864" marR="54864" marT="18288" marB="18288" anchor="ctr"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Su baskınları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✓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600" b="0" i="0">
                          <a:solidFill>
                            <a:srgbClr val="262626"/>
                          </a:solidFill>
                          <a:latin typeface="Calibri"/>
                        </a:rPr>
                        <a:t>Murgul: akarsu ve geniş çakıllı yatak, dar vadiler</a:t>
                      </a:r>
                    </a:p>
                  </a:txBody>
                  <a:tcPr marL="54864" marR="54864" marT="18288" marB="18288" anchor="ctr">
                    <a:solidFill>
                      <a:srgbClr val="E3F1E4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02920" y="5870448"/>
            <a:ext cx="11185855" cy="347472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400" b="0" i="0">
                <a:solidFill>
                  <a:srgbClr val="767676"/>
                </a:solidFill>
                <a:latin typeface="Calibri"/>
              </a:rPr>
              <a:t>✓ görselden çıkarılır · ✓* yoruma açık · — görselden çıkarılamaz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252 / 254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6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C6E8F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6</a:t>
            </a:r>
          </a:p>
        </p:txBody>
      </p:sp>
      <p:pic>
        <p:nvPicPr>
          <p:cNvPr id="6" name="Picture 5" descr="sonu_s198_artv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2535" y="2174995"/>
            <a:ext cx="4206240" cy="3111512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675101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800" b="1" i="0">
                <a:solidFill>
                  <a:srgbClr val="262626"/>
                </a:solidFill>
                <a:latin typeface="Calibri"/>
              </a:rPr>
              <a:t>Belirlediğiniz afet türlerine karşı Artvin’de afete dirençli yaşam alanı oluşturabilmek amacıyla ne tür çalışmalar yapılabilir? Açıklayınız.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253 / 254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6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pic>
        <p:nvPicPr>
          <p:cNvPr id="6" name="Picture 5" descr="sonu_s198_artv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2535" y="2174995"/>
            <a:ext cx="4206240" cy="3111512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675101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Belirlediğiniz afet türlerine karşı Artvin’de afete dirençli yaşam alanı oluşturabilmek amacıyla ne tür çalışmalar yapılabilir? Açıklayınız.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2404872"/>
            <a:ext cx="675101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731520" y="2459736"/>
            <a:ext cx="643097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17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211327" indent="-211327">
              <a:spcBef>
                <a:spcPts val="0"/>
              </a:spcBef>
              <a:spcAft>
                <a:spcPts val="500"/>
              </a:spcAft>
            </a:pPr>
            <a:r>
              <a:rPr lang="tr-TR" sz="17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Kütle hareketi: dik yamaçlara istinat duvarı; risk altındaki yerleşmeleri güvenli alana taşıma (s. 172, 186).</a:t>
            </a:r>
          </a:p>
          <a:p>
            <a:pPr algn="l" marL="211327" indent="-211327">
              <a:spcBef>
                <a:spcPts val="0"/>
              </a:spcBef>
              <a:spcAft>
                <a:spcPts val="500"/>
              </a:spcAft>
            </a:pPr>
            <a:r>
              <a:rPr lang="tr-TR" sz="17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Su baskını: akarsu yatağında bina yapımını önleme, drenaj ve ıslah (s. 172, 186).</a:t>
            </a:r>
          </a:p>
          <a:p>
            <a:pPr algn="l" marL="211327" indent="-211327">
              <a:spcBef>
                <a:spcPts val="0"/>
              </a:spcBef>
              <a:spcAft>
                <a:spcPts val="500"/>
              </a:spcAft>
            </a:pPr>
            <a:r>
              <a:rPr lang="tr-TR" sz="17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Çığ, buzlanma: tehlikeli alanları belirleme, erken uyarı (BEUS benzeri, s. 185, 196).</a:t>
            </a:r>
          </a:p>
          <a:p>
            <a:pPr algn="l" marL="211327" indent="-211327">
              <a:spcBef>
                <a:spcPts val="0"/>
              </a:spcBef>
              <a:spcAft>
                <a:spcPts val="500"/>
              </a:spcAft>
            </a:pPr>
            <a:r>
              <a:rPr lang="tr-TR" sz="17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Orman yangını: uyarı sistemi, hızlı müdahale ekipleri (s. 173).</a:t>
            </a:r>
          </a:p>
          <a:p>
            <a:pPr algn="l" marL="211327" indent="-211327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Bilinçlendirme ve tatbikat (s. 190).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198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254 / 254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Kaynaklar ve Haklar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KAYNAKÇA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08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Ders kitabı.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10. Sınıf Ders Kitabı (Ortaöğretim), 2026-2027 baskısı. </a:t>
            </a:r>
            <a:r>
              <a:rPr lang="tr-TR" sz="1700" b="1" i="0">
                <a:solidFill>
                  <a:srgbClr val="262626"/>
                </a:solidFill>
                <a:latin typeface="Calibri"/>
              </a:rPr>
              <a:t>Yazarlar: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Alper Soyatlar, Bülent Akça, Mehmet Ekici, Yıldıray Türkmen. Millî Eğitim Bakanlığı Yayınları No 10141 · Ders Kitapları Dizisi No 2174 · ISBN 978-975-11-8921-9. Slaytlardaki “Kitap s. …” etiketleri bu baskının sayfalarıdır.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916936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Öğretim programı ve etkinlikler.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dersi öğretim programı (2026 nüshası): Talim ve Terbiye Kurulunun 23.05.2024 tarihli ve 20 sayılı kararıyla kabul edilen, 13.05.2026 tarihli ve 53 sayılı kararıyla güncellenen program.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18795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Haklar ve lisans.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Ders kitabından alınan metin, soru ve görsellerin hakları Millî Eğitim Bakanlığına aittir; eğitim ve öğretim amacıyla, kaynak gösterilerek alıntılanmıştır (5846 sayılı Fikir ve Sanat Eserleri Kanunu md. 34). Sunumun tasarımı, ders akışı, etkinlik kurgusu, örnek cevaplar ve öğretmen notları okulapp.org'un özgün katkısıdır; yalnız bu katkılar CC BY 4.0 lisansıyla paylaşılır. Resmî bir Bakanlık materyali değildir.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6. Ünite: Afetler ve Sürdürülebilir Çevre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0" y="6437376"/>
            <a:ext cx="32918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okulapp.org/cografya · sürüm 2026.10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GNL-COG10-SN-U6 — Ünite sonu · Ünite sonu ölçme ve değerlendirme (slayt 240-254)</dc:title>
  <dc:subject>10. Sınıf Coğrafya ders sunumu. Kaynak: Coğrafya 10. Sınıf Ders Kitabı (MEB, 2026-2027 baskısı) ve 2026 öğretim programı. okulapp.org/cografya</dc:subject>
  <dc:creator>okulapp.org</dc:creator>
  <cp:keywords/>
  <dc:description>Kitaptan alınan metin, soru ve görsellerin hakları MEB'e aittir (5846 sayılı Kanun md. 34 kapsamında kaynak gösterilerek alıntı). Özgün katkılar CC BY 4.0 — okulapp.org</dc:description>
  <cp:lastModifiedBy>okulapp.org</cp:lastModifiedBy>
  <cp:revision>1</cp:revision>
  <dcterms:created xsi:type="dcterms:W3CDTF">2013-01-27T09:14:16Z</dcterms:created>
  <dcterms:modified xsi:type="dcterms:W3CDTF">2013-01-27T09:15:58Z</dcterms:modified>
  <cp:category>Ders materyali</cp:category>
  <dc:language>tr-TR</dc:language>
</cp:coreProperties>
</file>