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fotoğraflarla açmak: bu görseller hangi kültürün izlerini taşıyor?</a:t>
            </a:r>
          </a:p>
          <a:p/>
          <a:p>
            <a:r>
              <a:t>SÜRE: Ünite açılışı (33. hafta 1. aşama); aşamanın slaytları 1-6.</a:t>
            </a:r>
          </a:p>
          <a:p/>
          <a:p>
            <a:r>
              <a:t>NASIL: Fotoğrafları 15 saniye inceletin: 'Atlı sporcu, eski bir harita, halk oyunu — ortak noktaları ne?' Cevapları ünitenin yoluna bağlayın.</a:t>
            </a:r>
          </a:p>
          <a:p/>
          <a:p>
            <a:r>
              <a:t>BEKLENEN CEVAP: Hepsi Türk kültürünün unsurlarıdır: at ve binicilik, bilim ve harita geleneği, halk oyunları; bu ünitede bu kültürün doğduğu ve yayıldığı yerleri ve ortak özelliklerini inceleyeceğiz.</a:t>
            </a:r>
          </a:p>
          <a:p/>
          <a:p>
            <a:r>
              <a:t>KAYNAK: Kitap s. 201 ünite açılış görselleri (görsellerin adı kitapta yazmaz). Ünite sunusu (s. 201): https://ders.eba.gov.tr/ders//redirectContent.jsp?resourceId=82d9c4e2da26a47f12bc14a6b78415d1&amp;resourceType=1&amp;resourceLocation=2</a:t>
            </a:r>
          </a:p>
          <a:p/>
          <a:p>
            <a:r>
              <a:t>NOT: Bu sunum yalnız okul içi ders kullanımı içindir: görseller MEB ders kitabındandır.</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öğrenme çıktısını ve dört haftalık yolunu göstermek.</a:t>
            </a:r>
          </a:p>
          <a:p/>
          <a:p>
            <a:r>
              <a:t>NASIL: Kartları okuyun. Ünite 6 ders saatidir (33-35. haftalar); 35. hafta 2. dönem 2. yazılı sınav dönemine denk gelir; 36. hafta okul temelli planlama haftasıdır (yer şekilleri gözlem ve saha çalışması); 37. hafta sosyal etkinlik haftasıdır.</a:t>
            </a:r>
          </a:p>
          <a:p/>
          <a:p>
            <a:r>
              <a:t>KAYNAK: Program (2026) COĞ.10.7.1; kitap s. 200; zümre kararı.</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Ölçme araçlarını öğrencinin diliyle duyurmak.</a:t>
            </a:r>
          </a:p>
          <a:p/>
          <a:p>
            <a:r>
              <a:t>NASIL: Performans görevi grup afişidir: Türk dünyasının somut ve somut olmayan kültürel miras ögelerinin tanınması, tanıtılması, korunması ve geliştirilmesi; hazırlığı 34. haftada duyurulur, afiş 35. haftada sınıfta hazırlanır, sergi okul yönetiminin onayıyla.</a:t>
            </a:r>
          </a:p>
          <a:p/>
          <a:p>
            <a:r>
              <a:t>KAYNAK: Kitap s. 200;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Beş anahtar kavramı göstermek; ön bilgiyi yoklamak (kültür ve bölge — temel kabul).</a:t>
            </a:r>
          </a:p>
          <a:p/>
          <a:p>
            <a:r>
              <a:t>NASIL: 'Kültür ocağı ne demek olabilir?' diye sorun. Kültür ocağı ve Türkistan s. 204'te, Türk dünyası s. 204'te, kültürel miras s. 214'te tanımlanır.</a:t>
            </a:r>
          </a:p>
          <a:p/>
          <a:p>
            <a:r>
              <a:t>KAYNAK: Kitap s. 201 Anahtar Kavramlar; program (2026) aynı beş kavram.</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süreç bileşenini göstermek.</a:t>
            </a:r>
          </a:p>
          <a:p/>
          <a:p>
            <a:r>
              <a:t>NASIL: 'Gözlemlemek' sözcüğünü vurgulayın: bu hafta haritalarda Türk kültürünün nerede doğduğunu ve nerelere yayıldığını gözlemleyeceğiz (a). Kültürel özellikleri tespit etmek (b) 34. haftada, ortak özellikler hakkında çıkarım (c) 35. haftada.</a:t>
            </a:r>
          </a:p>
          <a:p/>
          <a:p>
            <a:r>
              <a:t>KAYNAK: Program (2026) COĞ.10.7.1 a.</a:t>
            </a:r>
          </a:p>
          <a:p/>
          <a:p>
            <a:r>
              <a:t>NOT: 29 Mayıs İstanbul'un Fethi (cumartesi). Okulun bu günle ilgili bir görevi varsa sosyal etkinlik planındadır; derste yalnız anılır. Ünite tarih ve kültür bilgisi yoğundur: sınıfta kitabın söylemediği tarih, sayı, ülke ilişkisi eklenmez; siyasi değerlendirmeye girilmez. Öğrencinin ailesinin geldiği yer, inancı ya da kökeni sorulmaz; paylaşım gönüllüdür.</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dört istasyon birinci ders saatidir; harita etkinliği ve konargöçer Türk kültürü ikinci ders saatidir. Konargöçer kültürün devamı (takvim, renkler ve yönler, s. 209) 34. haftanın başında.</a:t>
            </a:r>
          </a:p>
          <a:p/>
          <a:p>
            <a:r>
              <a:t>KAYNAK: Ders planı, 33.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6. ünite sonu ev çalışmasının dönütü (ders planı U6 32. hafta: ünite sonu ev çalışması).</a:t>
            </a:r>
          </a:p>
          <a:p/>
          <a:p>
            <a:r>
              <a:t>SÜRE: 5 dk (esnek). Süre daralırsa ilk kısaltılan aşamadır.</a:t>
            </a:r>
          </a:p>
          <a:p/>
          <a:p>
            <a:r>
              <a:t>NASIL: Tabloyu yansıtın; ev kâğıtlarından en çok zorlanılan iki soruyu çözün. Ayrıntılı örnek cevaplar 6. ünite sunumunun 'Ünite sonu' bölümündedir. 7-9. sorular 32. haftada sınıfta çözülmüştü. Öğrenciler eksiklerini kırmızı kalemle tamamlar; 2. dönem 2. yazılı sınavına tekrar olarak saklanır.</a:t>
            </a:r>
          </a:p>
          <a:p/>
          <a:p>
            <a:r>
              <a:t>KAYNAK: 10. Sınıf Coğrafya Ders Kitabı s. 196-199; 6. ünite sunumunun ünite sonu bölümü (kısa cevaplar oradaki örnek cevaplardan).</a:t>
            </a:r>
          </a:p>
          <a:p/>
          <a:p>
            <a:r>
              <a:t>NOT: 3-4. soruların çanta içeriği kitapta yoktur; örnek liste genel kabul gören bilgidir (AFAD'ın genel önerileri).</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 (not amaçlı değil): programın önerdiği görsel yorumu ve maddi-manevi değer örnekleri.</a:t>
            </a:r>
          </a:p>
          <a:p/>
          <a:p>
            <a:r>
              <a:t>SÜRE: Aşama 6 dk: görseller 1 dk, ikililer konuşur 2 dk, iki-üç görüş ve örnek cevap 3 dk.</a:t>
            </a:r>
          </a:p>
          <a:p/>
          <a:p>
            <a:r>
              <a:t>NASIL: İkililer her görsel için bir özellik yazar ve 'Bu bir eşya/yapı mı (maddi), yoksa bir bilgi, gelenek, beceri mi (manevi)?' diye ayırır. Dolaşarak şube listesine not alın (zümre dosyası için sınıf özeti). Görsellerin dört ülkeden (Özbekistan, Bosna Hersek, Türkiye, İran) olduğunu fark ettirin: ünitenin sorusu budur.</a:t>
            </a:r>
          </a:p>
          <a:p/>
          <a:p>
            <a:r>
              <a:t>KAYNAK: Kitap s. 202 Başlarken; program (2026) ön değerlendirme süreci.</a:t>
            </a:r>
          </a:p>
          <a:p/>
          <a:p>
            <a:r>
              <a:t>NOT: Ünite tarih ve kültür bilgisi yoğundur: sınıfta kitabın söylemediği tarih, sayı, ülke ilişkisi eklenmez; siyasi değerlendirmeye girilmez. Öğrencinin ailesinin geldiği yer, inancı ya da kökeni sorulmaz; paylaşım gönüllüdür.</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değerlendirmenin cevap tablosu için soru slaytı (ikililer deftere üç sütun çizer).</a:t>
            </a:r>
          </a:p>
          <a:p/>
          <a:p>
            <a:r>
              <a:t>KAYNAK: Kitap s. 202.</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doğru-yanlış denmez; gerekçeli her cevap kabul edilir.</a:t>
            </a:r>
          </a:p>
          <a:p/>
          <a:p>
            <a:r>
              <a:t>BEKLENEN CEVAP: Dayanaklar kitaptandır: Kültürel miras; bina, anıt, yazıt, kitap, sanat eserleri veya el işleri gibi somut (maddi) unsurlar ile folklor, gelenek-görenek, masal-söylence gibi somut olmayan unsurları kapsar. Halı ve kilim dokumacılığı, yassı ekmek, Türk kahvesi ve çay ikram edilerek sohbet edilmesi, Karagöz s. 214'te somut olmayan miras örneğidir; çeşmeler ve camiler somut mirastır. Medresenin çini süslemeleri görselden okunur. 'Somut / somut olmayan' kavramları 34. haftada işlenecek; bugün programın 'maddi / manevi' sözcükleri yeterlidir.</a:t>
            </a:r>
          </a:p>
          <a:p/>
          <a:p>
            <a:r>
              <a:t>KAYNAK: Kitap s. 202, 214.</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(program): Türk Dünyası Kültür Başkenti olarak seçilen şehirler.</a:t>
            </a:r>
          </a:p>
          <a:p/>
          <a:p>
            <a:r>
              <a:t>SÜRE: Aşama 7 dk: metin ve görseller 2 dk, üç soru ikililerde 3 dk, paylaşım ve örnek cevaplar 2 dk.</a:t>
            </a:r>
          </a:p>
          <a:p/>
          <a:p>
            <a:r>
              <a:t>NASIL: Bir öğrenciye metni okutun. 'TÜRKSOY'u kimler kurdu, gözlemci üyeler kimler?' diye sorun. Dört fotoğrafın ortak yanını (tarihî yapılar) aratın.</a:t>
            </a:r>
          </a:p>
          <a:p/>
          <a:p>
            <a:r>
              <a:t>KAYNAK: Kitap s. 203 Konuya Başlarken; program köprü kurma. Geleneksel Türk Müziğinde Kültür Unsurları (Etkileşimli İçerik) (s. 203): https://ders.eba.gov.tr/ders//redirectContent.jsp?resourceId=53957af519b3a68a45eeb8cfd8ab3b0c&amp;resourceType=1&amp;resourceLocation=2</a:t>
            </a:r>
          </a:p>
          <a:p/>
          <a:p>
            <a:r>
              <a:t>NOT: Program köprü kurmada geleneksel Türk müziğinden örnekler dinletilmesini de önerir: karekod içeriği EBA girişi ister; öğretmen kendi hesabıyla tahtada açabilir. Sınıfta yalnız bu içerik ya da öğretmenin Bakanlık platformlarından seçtiği bir eser kullanılır; öğrenciye telefonla karekod okutturulmaz.</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soruları: ön bilgi ve merak.</a:t>
            </a:r>
          </a:p>
          <a:p/>
          <a:p>
            <a:r>
              <a:t>NASIL: İkililer üç soruyu konuşur; 3. soruda gerekçe isteyin ('Neden o şehir?'). Program: şehirleri daha önce görüp görmediklerini de sorun.</a:t>
            </a:r>
          </a:p>
          <a:p/>
          <a:p>
            <a:r>
              <a:t>KAYNAK: Kitap s. 203; program köprü kurma.</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cevaplar.</a:t>
            </a:r>
          </a:p>
          <a:p/>
          <a:p>
            <a:r>
              <a:t>BEKLENEN CEVAP: Kitap yalnız bu dört şehri ve yıllarını verir; başka yılların listesi derste verilmez. Öğrenci başka bir şehir söylerse 'kaynağını birlikte kontrol edelim' denir. 2. sorunun dayanağı kitabın seçim ölçütüdür: 'kültürel mirasını korumuş ve yaşatmaya devam eden şehirler'. 3. soruda gerekçeli her şehir kabul edilir; Edirne ve Kars örnekleri kitabın s. 214 somut miras listesinden alındı.</a:t>
            </a:r>
          </a:p>
          <a:p/>
          <a:p>
            <a:r>
              <a:t>KAYNAK: Kitap s. 203, 214.</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7.1 girişi: Türklerin geniş bir coğrafyaya yayılması ve eski dönemler hakkındaki bilgi kaynakları.</a:t>
            </a:r>
          </a:p>
          <a:p/>
          <a:p>
            <a:r>
              <a:t>NASIL: 'Yazının olmadığı bir dönemi nasıl biliyoruz?' diye sorun; dört kaynağı saydırın. Arkeoloji sözlükte (s. 226): 'kazıbilim'.</a:t>
            </a:r>
          </a:p>
          <a:p/>
          <a:p>
            <a:r>
              <a:t>KAYNAK: Kitap s. 203; sözlük s. 226 (arkeoloji).</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En eski bulgular ve arkeolojik kültürler: kültür ocağının kanıtları.</a:t>
            </a:r>
          </a:p>
          <a:p/>
          <a:p>
            <a:r>
              <a:t>NASIL: Tabloyu okutun; dünya fizikî duvar haritasında Aral Gölü'nü, Altay Dağları'nı ve Hazar Denizi'ni gösterin. 'Bu kültürler hangi bölgede yoğunlaşıyor?' → Orta Asya. Tarihleri ezberletmeyin; tablo çalışma kâğıdının 2. maddesidir.</a:t>
            </a:r>
          </a:p>
          <a:p/>
          <a:p>
            <a:r>
              <a:t>KAYNAK: Kitap s. 204.</a:t>
            </a:r>
          </a:p>
          <a:p/>
          <a:p>
            <a:r>
              <a:t>NOT: Kültür adları kitabın yazımıyla verildi (Afenosyeva, Andranova). Yerlerin ve tarihlerin kitapta olmayan ayrıntısı eklenmez.</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Anahtar kavramlar: kültür ocağı ve Türkistan (Türkeli).</a:t>
            </a:r>
          </a:p>
          <a:p/>
          <a:p>
            <a:r>
              <a:t>NASIL: Tanımı iki kez okutun. 'Ocak' sözcüğünün gündelik anlamıyla (ateşin yakıldığı yer, evin merkezi) benzetme kurdurun: kültür buradan doğup yayılır (analoji, SBAB7.9).</a:t>
            </a:r>
          </a:p>
          <a:p/>
          <a:p>
            <a:r>
              <a:t>KAYNAK: Kitap s. 204.</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İlk ana yurdun sınırlarını yönlere göre okumak (etkinliğin 1. adımına hazırlık).</a:t>
            </a:r>
          </a:p>
          <a:p/>
          <a:p>
            <a:r>
              <a:t>NASIL: Yön gülünü tahtaya çizdirin; her yöne sınırı yazdırın. Duvar haritasında Altay, Ural, Hazar ve Amu Derya'yı gösterin. Çalışma kâğıdının 1. maddesi bu boşluk doldurmadır.</a:t>
            </a:r>
          </a:p>
          <a:p/>
          <a:p>
            <a:r>
              <a:t>KAYNAK: Kitap s. 204 (aynı tarif s. 205'te etkinlik bilgisi olarak tekrarlanır).</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Göçlerin coğrafi ve siyasi nedenleri (neden-sonuç).</a:t>
            </a:r>
          </a:p>
          <a:p/>
          <a:p>
            <a:r>
              <a:t>NASIL: Nedenleri iki gruba ayırtın: doğal (kuraklaşma, doğal kaynakların yetersizliği) ve beşerî (nüfus artışı, boylar arası çatışma, Çin ve Moğollarla çatışmalar). 'Göç edenler neden Karadeniz'in kuzeyini ve Macaristan ovalarını seçti?' → yaşam kültürlerini sürdürmek için bozkıra benzeyen geniş otlaklar.</a:t>
            </a:r>
          </a:p>
          <a:p/>
          <a:p>
            <a:r>
              <a:t>KAYNAK: Kitap s. 204.</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Üç kitlesel göçün topluluğu, dönemi ve yönü (çalışma kâğıdının 3. maddesi).</a:t>
            </a:r>
          </a:p>
          <a:p/>
          <a:p>
            <a:r>
              <a:t>NASIL: Duvar haritasında Hazar Denizi'nin kuzeyi ve güneyi yollarını parmakla izletin: Hunlar kuzeyden, Oğuzlar güneyden. 'Kavimler Göçü' adını vurgulayın.</a:t>
            </a:r>
          </a:p>
          <a:p/>
          <a:p>
            <a:r>
              <a:t>KAYNAK: Kitap s. 204.</a:t>
            </a:r>
          </a:p>
          <a:p/>
          <a:p>
            <a:r>
              <a:t>NOT: MÖ: milattan önce, MS: milattan sonra. Göçlerin sonuçlarına dair kitapta olmayan ayrıntı (savaş, devlet adları) eklenmez.</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Anahtar kavram: Türk dünyası — siyasi sınırlardan geniş bir kültür alanı.</a:t>
            </a:r>
          </a:p>
          <a:p/>
          <a:p>
            <a:r>
              <a:t>NASIL: 'Türk dünyası bir ülke mi?' diye sorun → hayır; etnik, tarihî ve kültürel bağlarla tanımlanan bir alan. Haritası etkinliğin 2. adımında.</a:t>
            </a:r>
          </a:p>
          <a:p/>
          <a:p>
            <a:r>
              <a:t>KAYNAK: Kitap s. 204.</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a:t>
            </a:r>
          </a:p>
          <a:p/>
          <a:p>
            <a:r>
              <a:t>NASIL: Parmakla cevap (1 = A … 5 = E). Birinci ders saati burada biter: kısa geçiş.</a:t>
            </a:r>
          </a:p>
          <a:p/>
          <a:p>
            <a:r>
              <a:t>KAYNAK: Kitap s. 204.</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204: ilk ana yurt Altay Dağları merkez olmak üzere tarif edilir. Tanrı Dağları kitapta Andranova kültürünün yeriyle (Tanrı Dağları ile Yayık Nehri arasındaki bozkırlar) anılır.</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etkinliği: Türk kültürünün ocağını ve yayıldığı alanları haritada belirleme (SBAB10.2 haritayı çözümleme).</a:t>
            </a:r>
          </a:p>
          <a:p/>
          <a:p>
            <a:r>
              <a:t>SÜRE: Aşama 20 dk (kitap 20 dk): 1. adım 8 dk, örnek çizim 2 dk, 2. adım haritası ve üç soru 8 dk, değerlendirme 2 dk.</a:t>
            </a:r>
          </a:p>
          <a:p/>
          <a:p>
            <a:r>
              <a:t>NASIL: Etkinlik bireyseldir; harita ikili paylaşımla kitaptan çalışılır (kitap başına bir öğrenci çizer, öbürü kendi kitabında). Kurşun kalemle çizdirin; sınır kesikli çizgi, göçler ok.</a:t>
            </a:r>
          </a:p>
          <a:p/>
          <a:p>
            <a:r>
              <a:t>KAYNAK: Kitap s. 205-206.</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adım: bilgiyi haritaya aktarmak.</a:t>
            </a:r>
          </a:p>
          <a:p/>
          <a:p>
            <a:r>
              <a:t>NASIL: Önce sınır ögelerini haritada buldurun (Hazar Denizi, Aral Gölü, Baykal Gölü; dağları duvar haritasından); sonra okları. Dolaşın, 'Hazar'ın kuzeyinden mi, güneyinden mi?' diye sorun.</a:t>
            </a:r>
          </a:p>
          <a:p/>
          <a:p>
            <a:r>
              <a:t>KAYNAK: Kitap s. 205.</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çizim — sınır ve oklar YAKLAŞIKTIR.</a:t>
            </a:r>
          </a:p>
          <a:p/>
          <a:p>
            <a:r>
              <a:t>BEKLENEN CEVAP: Kesikli kırmızı çizgi ilk ana yurdu, oklar göç yönlerini gösterir. Haritada Kingan, Ural, Altay, Hindikuş ve Altın dağları adlandırılmaz: çizim kitabın tarifine ve haritadaki Hazar Denizi, Aral Gölü, Balkaş Gölü, Baykal Gölü, Tarım Havzası, Gobi Çölü ve Mançurya etiketlerine göre yaklaşık yapıldı. Öğrencinin çiziminde esas olan dört yöndeki sınır ögesini doğru tarafa koyması ve göçleri Hazar'ın kuzeyi ve güneyi, güney, kuzey ve doğu yönlerinde göstermesidir.</a:t>
            </a:r>
          </a:p>
          <a:p/>
          <a:p>
            <a:r>
              <a:t>KAYNAK: Kitap s. 204-205; harita s. 205 (Harita Genel Müdürlüğü).</a:t>
            </a:r>
          </a:p>
          <a:p/>
          <a:p>
            <a:r>
              <a:t>NOT: s. 205 harita etiketlerinin metin katmanı bozuktur (font sorunu); adlar görüntüden okundu.</a:t>
            </a:r>
          </a:p>
        </p:txBody>
      </p:sp>
      <p:sp>
        <p:nvSpPr>
          <p:cNvPr id="4" name="Slide Number Placeholder 3"/>
          <p:cNvSpPr>
            <a:spLocks noGrp="1"/>
          </p:cNvSpPr>
          <p:nvPr>
            <p:ph type="sldNum" idx="5" sz="quarter"/>
          </p:nvPr>
        </p:nvSpPr>
        <p:spPr/>
      </p:sp>
    </p:spTree>
  </p:cSld>
  <p:clrMapOvr>
    <a:masterClrMapping/>
  </p:clrMapOvr>
</p:notes>
</file>

<file path=ppt/notesSlides/notesSlide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Harita okuma: Türk kültürünün bugünkü yayılış alanları (SBAB10.2).</a:t>
            </a:r>
          </a:p>
          <a:p/>
          <a:p>
            <a:r>
              <a:t>NASIL: Lejantın üç rengini okutun: bağımsız Türk devletleri, Türk cumhuriyetleri ve Türk bölgeleri, Türk toplulukları. Sağdaki numaralı ve harfli listeden üç-dört örnek buldurun (ör. 6 Tataristan, 8 Karakalpakistan, a Avrupa'daki Türkler, l Rusya Federasyonu Türkleri).</a:t>
            </a:r>
          </a:p>
          <a:p/>
          <a:p>
            <a:r>
              <a:t>KAYNAK: Kitap s. 206 (Türk Dünyası Haritası; adlar haritanın listesinden).</a:t>
            </a:r>
          </a:p>
          <a:p/>
          <a:p>
            <a:r>
              <a:t>NOT: Haritadaki sınır ve adlandırmalar kitabındır; derste ek siyasi değerlendirme yapılmaz.</a:t>
            </a:r>
          </a:p>
        </p:txBody>
      </p:sp>
      <p:sp>
        <p:nvSpPr>
          <p:cNvPr id="4" name="Slide Number Placeholder 3"/>
          <p:cNvSpPr>
            <a:spLocks noGrp="1"/>
          </p:cNvSpPr>
          <p:nvPr>
            <p:ph type="sldNum" idx="5" sz="quarter"/>
          </p:nvPr>
        </p:nvSpPr>
        <p:spPr/>
      </p:sp>
    </p:spTree>
  </p:cSld>
  <p:clrMapOvr>
    <a:masterClrMapping/>
  </p:clrMapOvr>
</p:notes>
</file>

<file path=ppt/notesSlides/notesSlide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Haritadan değişimi okumak (süreç bileşeni a: gözlemler).</a:t>
            </a:r>
          </a:p>
          <a:p/>
          <a:p>
            <a:r>
              <a:t>KAYNAK: Kitap s. 204, 206.</a:t>
            </a:r>
          </a:p>
        </p:txBody>
      </p:sp>
      <p:sp>
        <p:nvSpPr>
          <p:cNvPr id="4" name="Slide Number Placeholder 3"/>
          <p:cNvSpPr>
            <a:spLocks noGrp="1"/>
          </p:cNvSpPr>
          <p:nvPr>
            <p:ph type="sldNum" idx="5" sz="quarter"/>
          </p:nvPr>
        </p:nvSpPr>
        <p:spPr/>
      </p:sp>
    </p:spTree>
  </p:cSld>
  <p:clrMapOvr>
    <a:masterClrMapping/>
  </p:clrMapOvr>
</p:note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haritanın renk ve listelerinden.</a:t>
            </a:r>
          </a:p>
          <a:p/>
          <a:p>
            <a:r>
              <a:t>BEKLENEN CEVAP: Dayanak: Avrasya coğrafyasında Türklerin yaşadığı, geçmişte veya günümüzde devletler kurup hâkim olduğu, Türk kültür ve medeniyetinin yayıldığı ve yaşamaya devam ettiği bölgelere Türk dünyası adı verilmektedir. Haritadaki ülke ve topluluk adları kitabın Türk Dünyası Haritası'ndandır.</a:t>
            </a:r>
          </a:p>
          <a:p/>
          <a:p>
            <a:r>
              <a:t>KAYNAK: Kitap s. 204, 206.</a:t>
            </a:r>
          </a:p>
        </p:txBody>
      </p:sp>
      <p:sp>
        <p:nvSpPr>
          <p:cNvPr id="4" name="Slide Number Placeholder 3"/>
          <p:cNvSpPr>
            <a:spLocks noGrp="1"/>
          </p:cNvSpPr>
          <p:nvPr>
            <p:ph type="sldNum" idx="5" sz="quarter"/>
          </p:nvPr>
        </p:nvSpPr>
        <p:spPr/>
      </p:sp>
    </p:spTree>
  </p:cSld>
  <p:clrMapOvr>
    <a:masterClrMapping/>
  </p:clrMapOvr>
</p:notes>
</file>

<file path=ppt/notesSlides/notesSlide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Yayılışı coğrafi unsurlarla açıklamak (neden-sonuç).</a:t>
            </a:r>
          </a:p>
          <a:p/>
          <a:p>
            <a:r>
              <a:t>KAYNAK: Kitap s. 204-206.</a:t>
            </a:r>
          </a:p>
        </p:txBody>
      </p:sp>
      <p:sp>
        <p:nvSpPr>
          <p:cNvPr id="4" name="Slide Number Placeholder 3"/>
          <p:cNvSpPr>
            <a:spLocks noGrp="1"/>
          </p:cNvSpPr>
          <p:nvPr>
            <p:ph type="sldNum" idx="5" sz="quarter"/>
          </p:nvPr>
        </p:nvSpPr>
        <p:spPr/>
      </p:sp>
    </p:spTree>
  </p:cSld>
  <p:clrMapOvr>
    <a:masterClrMapping/>
  </p:clrMapOvr>
</p:note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göç nedenlerinden ve genel özelliklerden.</a:t>
            </a:r>
          </a:p>
          <a:p/>
          <a:p>
            <a:r>
              <a:t>BEKLENEN CEVAP: Beşerî ve siyasi nedenler (boylar arası çatışma, Çin ve Moğollarla çatışmalar) de kitapta vardır (s. 204); soru 'coğrafi unsurlar' dediği için önce doğal koşullar vurgulanır. Son madde haritadan çıkarımdır.</a:t>
            </a:r>
          </a:p>
          <a:p/>
          <a:p>
            <a:r>
              <a:t>KAYNAK: Kitap s. 204, 206.</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Yayılış alanından etkileşim çıkarımı (analojik düşünmeye hazırlık).</a:t>
            </a:r>
          </a:p>
          <a:p/>
          <a:p>
            <a:r>
              <a:t>NASIL: Haritada Türk kültürünün değdiği büyük kültür alanlarını aratın.</a:t>
            </a:r>
          </a:p>
          <a:p/>
          <a:p>
            <a:r>
              <a:t>KAYNAK: Kitap s. 206.</a:t>
            </a:r>
          </a:p>
        </p:txBody>
      </p:sp>
      <p:sp>
        <p:nvSpPr>
          <p:cNvPr id="4" name="Slide Number Placeholder 3"/>
          <p:cNvSpPr>
            <a:spLocks noGrp="1"/>
          </p:cNvSpPr>
          <p:nvPr>
            <p:ph type="sldNum" idx="5" sz="quarter"/>
          </p:nvPr>
        </p:nvSpPr>
        <p:spPr/>
      </p:sp>
    </p:spTree>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Komşu ülkeler olan Çin, İran ve Bizans ile ticari, siyasi ve kültürel ilişki içinde bulunmuşlardır. Türk kültürü tarihsel süreçte Arap, Fars ve Batılı kültürler başta olmak üzere farklı kültürlerle etkileşim içinde olmuştur. Hint ile etkileşim haritadaki yayılıştan çıkarımdır; kitapta ayrıca anlatılmaz.</a:t>
            </a:r>
          </a:p>
          <a:p/>
          <a:p>
            <a:r>
              <a:t>KAYNAK: Kitap s. 206, 209, 211.</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Kültürün coğrafi koşullarla ilişkisi: ortam → yaşam tarzı.</a:t>
            </a:r>
          </a:p>
          <a:p/>
          <a:p>
            <a:r>
              <a:t>NASIL: Üç ortamı duvar haritasında gösterin (Sibirya taygası, Orta Asya bozkırları, Maveraünnehir ve Turfan Havzası). 'Karasal iklim neden baskın?' → iç bölgelerde yaşandığı için.</a:t>
            </a:r>
          </a:p>
          <a:p/>
          <a:p>
            <a:r>
              <a:t>KAYNAK: Kitap s. 206.</a:t>
            </a:r>
          </a:p>
        </p:txBody>
      </p:sp>
      <p:sp>
        <p:nvSpPr>
          <p:cNvPr id="4" name="Slide Number Placeholder 3"/>
          <p:cNvSpPr>
            <a:spLocks noGrp="1"/>
          </p:cNvSpPr>
          <p:nvPr>
            <p:ph type="sldNum" idx="5" sz="quarter"/>
          </p:nvPr>
        </p:nvSpPr>
        <p:spPr/>
      </p:sp>
    </p:spTree>
  </p:cSld>
  <p:clrMapOvr>
    <a:masterClrMapping/>
  </p:clrMapOvr>
</p:note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iki dönem çerçevesi: konargöçer ve Türk-İslam kültürü (çalışma kâğıdının 5. maddesi bu sınıflamadır).</a:t>
            </a:r>
          </a:p>
          <a:p/>
          <a:p>
            <a:r>
              <a:t>NASIL: Renkleri tanıtın: kiremit konargöçer, yeşil Türk-İslam. Bugün konargöçer kültürü, 34. haftada Türk-İslam kültürünü işleyeceğiz.</a:t>
            </a:r>
          </a:p>
          <a:p/>
          <a:p>
            <a:r>
              <a:t>KAYNAK: Kitap s. 207.</a:t>
            </a:r>
          </a:p>
        </p:txBody>
      </p:sp>
      <p:sp>
        <p:nvSpPr>
          <p:cNvPr id="4" name="Slide Number Placeholder 3"/>
          <p:cNvSpPr>
            <a:spLocks noGrp="1"/>
          </p:cNvSpPr>
          <p:nvPr>
            <p:ph type="sldNum" idx="5" sz="quarter"/>
          </p:nvPr>
        </p:nvSpPr>
        <p:spPr/>
      </p:sp>
    </p:spTree>
  </p:cSld>
  <p:clrMapOvr>
    <a:masterClrMapping/>
  </p:clrMapOvr>
</p:note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Konargöçer kültürün coğrafi ortamı: Orta Asya bozkırı (ortam → yaşam tarzı).</a:t>
            </a:r>
          </a:p>
          <a:p/>
          <a:p>
            <a:r>
              <a:t>NASIL: Fotoğrafta çadırları, atları ve kısa otları buldurun. 'Bu iklimde tarım kolay mı?' → hayır: sıcaklık farkları yüksek, kış sert, kuraklık ve kıtlık.</a:t>
            </a:r>
          </a:p>
          <a:p/>
          <a:p>
            <a:r>
              <a:t>KAYNAK: Kitap s. 207 metin ve Görsel 7.1.</a:t>
            </a:r>
          </a:p>
        </p:txBody>
      </p:sp>
      <p:sp>
        <p:nvSpPr>
          <p:cNvPr id="4" name="Slide Number Placeholder 3"/>
          <p:cNvSpPr>
            <a:spLocks noGrp="1"/>
          </p:cNvSpPr>
          <p:nvPr>
            <p:ph type="sldNum" idx="5" sz="quarter"/>
          </p:nvPr>
        </p:nvSpPr>
        <p:spPr/>
      </p:sp>
    </p:spTree>
  </p:cSld>
  <p:clrMapOvr>
    <a:masterClrMapping/>
  </p:clrMapOvr>
</p:note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Konargöçer ekonominin temelleri ve kışlak-yaylak göçü.</a:t>
            </a:r>
          </a:p>
          <a:p/>
          <a:p>
            <a:r>
              <a:t>NASIL: Kışlak ve yaylağı tahtaya iki kutu olarak çizdirin: kış ılık-alçak, yaz serin-yüksek, taze ot. 'Bugün yaylaya çıkan kimler?' sorusu 34. haftada (yörükler) yanıtlanacak. Görsel 7.2'de maden işleme ustalığını gösterin.</a:t>
            </a:r>
          </a:p>
          <a:p/>
          <a:p>
            <a:r>
              <a:t>KAYNAK: Kitap s. 207 metin ve Görsel 7.2.</a:t>
            </a:r>
          </a:p>
        </p:txBody>
      </p:sp>
      <p:sp>
        <p:nvSpPr>
          <p:cNvPr id="4" name="Slide Number Placeholder 3"/>
          <p:cNvSpPr>
            <a:spLocks noGrp="1"/>
          </p:cNvSpPr>
          <p:nvPr>
            <p:ph type="sldNum" idx="5" sz="quarter"/>
          </p:nvPr>
        </p:nvSpPr>
        <p:spPr/>
      </p:sp>
    </p:spTree>
  </p:cSld>
  <p:clrMapOvr>
    <a:masterClrMapping/>
  </p:clrMapOvr>
</p:note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Barınma ve ekonomik ilişkiler: konargöçer ile yerleşik topluluklar arasında takas.</a:t>
            </a:r>
          </a:p>
          <a:p/>
          <a:p>
            <a:r>
              <a:t>NASIL: 'Konargöçerler ne verip ne alıyordu?' sorusunu iki sütunla cevaplatın (veren: deri, yün, halı, kilim, et, peynir · alan: tarım ürünleri, ipekli ve pamuklu kumaşlar).</a:t>
            </a:r>
          </a:p>
          <a:p/>
          <a:p>
            <a:r>
              <a:t>KAYNAK: Kitap s. 208.</a:t>
            </a:r>
          </a:p>
          <a:p/>
          <a:p>
            <a:r>
              <a:t>NOT: ÖĞRETMEN KONTROLÜ: kitap bu dönemde yetiştirilen tahıllar arasında 'mısır'ı da sayar ('mısır, buğday, arpa, yulaf gibi tahıllar'). Mısırın Amerika kökenli olduğu ve Eski Dünya'ya 16. yüzyıldan sonra ulaştığı genel kabul gören bilgidir; slaytta yalnız buğday, arpa ve yulaf yazıldı. Öğrenci kitaptaki ifadeyi sorarsa bu not açıklanır.</a:t>
            </a:r>
          </a:p>
        </p:txBody>
      </p:sp>
      <p:sp>
        <p:nvSpPr>
          <p:cNvPr id="4" name="Slide Number Placeholder 3"/>
          <p:cNvSpPr>
            <a:spLocks noGrp="1"/>
          </p:cNvSpPr>
          <p:nvPr>
            <p:ph type="sldNum" idx="5" sz="quarter"/>
          </p:nvPr>
        </p:nvSpPr>
        <p:spPr/>
      </p:sp>
    </p:spTree>
  </p:cSld>
  <p:clrMapOvr>
    <a:masterClrMapping/>
  </p:clrMapOvr>
</p:notes>
</file>

<file path=ppt/notesSlides/notesSlide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Konargöçer kültürde inanç ve kültürel izler: kurgan, balbal, obo (çalışma kâğıdının 4. maddesi).</a:t>
            </a:r>
          </a:p>
          <a:p/>
          <a:p>
            <a:r>
              <a:t>NASIL: Görsel 7.3'te balbalları ve taşbabayı, Görsel 7.4'te oboyu gösterin. 'Obo bugün nerelerde görülür?' → kitaba göre Moğolistan'dan Türkiye'ye kadar Türk dünyasının her yerinde. Bu, ortak kültürel özellik çıkarımının (c) ilk örneğidir.</a:t>
            </a:r>
          </a:p>
          <a:p/>
          <a:p>
            <a:r>
              <a:t>KAYNAK: Kitap s. 208 metin, Görsel 7.3 ve 7.4.</a:t>
            </a:r>
          </a:p>
          <a:p/>
          <a:p>
            <a:r>
              <a:t>NOT: Gök Tanrı hem maddi gökyüzünü hem de evrenin yaratıcısı ulu varlığı ifade ediyordu. Kurt, pars, kartal, dağ keçisi gibi güçlü hayvanlar yol gösterici ve sembol olarak görülüyordu. Uçmağ (cennet) ve tamu (cehennem) inancı vardı.</a:t>
            </a:r>
          </a:p>
        </p:txBody>
      </p:sp>
      <p:sp>
        <p:nvSpPr>
          <p:cNvPr id="4" name="Slide Number Placeholder 3"/>
          <p:cNvSpPr>
            <a:spLocks noGrp="1"/>
          </p:cNvSpPr>
          <p:nvPr>
            <p:ph type="sldNum" idx="5" sz="quarter"/>
          </p:nvPr>
        </p:nvSpPr>
        <p:spPr/>
      </p:sp>
    </p:spTree>
  </p:cSld>
  <p:clrMapOvr>
    <a:masterClrMapping/>
  </p:clrMapOvr>
</p:note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Konargöçer toplumun aileden budun'a yapısı; tamga, il, kağan.</a:t>
            </a:r>
          </a:p>
          <a:p/>
          <a:p>
            <a:r>
              <a:t>NASIL: Basamakları aşağıdan yukarı okutun: aile → urug → boy → budun. 'Tamga neye benziyor?' diye sorun (her boyun işareti; bugünkü bir kurum logosu gibi — benzetme, SBAB7.9).</a:t>
            </a:r>
          </a:p>
          <a:p/>
          <a:p>
            <a:r>
              <a:t>KAYNAK: Kitap s. 208.</a:t>
            </a:r>
          </a:p>
          <a:p/>
          <a:p>
            <a:r>
              <a:t>NOT: Kağanlık ve devlet yapısının kitapta olmayan ayrıntısı (unvanların sırası, görevleri) eklenmez; tarih dersinin konusudur.</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2 (çalışma kâğıdının 4. maddesine hazırlık).</a:t>
            </a:r>
          </a:p>
          <a:p/>
          <a:p>
            <a:r>
              <a:t>KAYNAK: Kitap s. 207-208.</a:t>
            </a:r>
          </a:p>
        </p:txBody>
      </p:sp>
      <p:sp>
        <p:nvSpPr>
          <p:cNvPr id="4" name="Slide Number Placeholder 3"/>
          <p:cNvSpPr>
            <a:spLocks noGrp="1"/>
          </p:cNvSpPr>
          <p:nvPr>
            <p:ph type="sldNum" idx="5" sz="quarter"/>
          </p:nvPr>
        </p:nvSpPr>
        <p:spPr/>
      </p:sp>
    </p:spTree>
  </p:cSld>
  <p:clrMapOvr>
    <a:masterClrMapping/>
  </p:clrMapOvr>
</p:notes>
</file>

<file path=ppt/notesSlides/notesSlide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208: kurganlara heykeller ve mağlup edilen düşmanlar sayısınca balbal adı verilen taşlar dikilirdi. Obo taş yığını tepecik, tamga boyun işareti, yuğ yas töreni, kışlak kışın gidilen alandır.</a:t>
            </a:r>
          </a:p>
        </p:txBody>
      </p:sp>
      <p:sp>
        <p:nvSpPr>
          <p:cNvPr id="4" name="Slide Number Placeholder 3"/>
          <p:cNvSpPr>
            <a:spLocks noGrp="1"/>
          </p:cNvSpPr>
          <p:nvPr>
            <p:ph type="sldNum" idx="5" sz="quarter"/>
          </p:nvPr>
        </p:nvSpPr>
        <p:spPr/>
      </p:sp>
    </p:spTree>
  </p:cSld>
  <p:clrMapOvr>
    <a:masterClrMapping/>
  </p:clrMapOvr>
</p:notes>
</file>

<file path=ppt/notesSlides/notesSlide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Bir kültürün doğduğu, ortaya çıktığı ve dünyaya yayıldığı yer; Orta Asya (Türkistan, Türkeli). 2) Kuraklaşma ve doğal kaynakların yetersizliği; nüfus artışı; boylar arası çatışma; Çin ve Moğollarla çatışmalar (ikisi yeter). 3) Kurgan: atları ve eşyalarıyla gömüldükleri büyük mezar · balbal: kurganlara mağlup edilen düşmanlar sayısınca dikilen taş · obo: yol kenarında taş yığınlarından yapay tepecik, dinî ayin yeri.</a:t>
            </a:r>
          </a:p>
          <a:p/>
          <a:p>
            <a:r>
              <a:t>KAYNAK: Kitap s. 204, 207-208.</a:t>
            </a:r>
          </a:p>
        </p:txBody>
      </p:sp>
      <p:sp>
        <p:nvSpPr>
          <p:cNvPr id="4" name="Slide Number Placeholder 3"/>
          <p:cNvSpPr>
            <a:spLocks noGrp="1"/>
          </p:cNvSpPr>
          <p:nvPr>
            <p:ph type="sldNum" idx="5" sz="quarter"/>
          </p:nvPr>
        </p:nvSpPr>
        <p:spPr/>
      </p:sp>
    </p:spTree>
  </p:cSld>
  <p:clrMapOvr>
    <a:masterClrMapping/>
  </p:clrMapOvr>
</p:notes>
</file>

<file path=ppt/notesSlides/notesSlide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Çalışma kâğıdının 1-4. maddeleri 34. haftanın başında kontrol edilir.</a:t>
            </a:r>
          </a:p>
          <a:p/>
          <a:p>
            <a:r>
              <a:t>KAYNAK: Ders planı, 33. hafta; çalışma kâğıdı Bölüm 1.</a:t>
            </a:r>
          </a:p>
        </p:txBody>
      </p:sp>
      <p:sp>
        <p:nvSpPr>
          <p:cNvPr id="4" name="Slide Number Placeholder 3"/>
          <p:cNvSpPr>
            <a:spLocks noGrp="1"/>
          </p:cNvSpPr>
          <p:nvPr>
            <p:ph type="sldNum" idx="5" sz="quarter"/>
          </p:nvPr>
        </p:nvSpPr>
        <p:spPr/>
      </p:sp>
    </p:spTree>
  </p:cSld>
  <p:clrMapOvr>
    <a:masterClrMapping/>
  </p:clrMapOvr>
</p:note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6" Type="http://schemas.openxmlformats.org/officeDocument/2006/relationships/image" Target="../media/image5.jpg"/><Relationship Id="rId7" Type="http://schemas.openxmlformats.org/officeDocument/2006/relationships/image" Target="../media/image6.jpg"/><Relationship Id="rId8"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8.jpg"/><Relationship Id="rId4" Type="http://schemas.openxmlformats.org/officeDocument/2006/relationships/image" Target="../media/image9.jpg"/><Relationship Id="rId5" Type="http://schemas.openxmlformats.org/officeDocument/2006/relationships/image" Target="../media/image10.jpg"/><Relationship Id="rId6" Type="http://schemas.openxmlformats.org/officeDocument/2006/relationships/image" Target="../media/image1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1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12.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1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1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1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 Id="rId3" Type="http://schemas.openxmlformats.org/officeDocument/2006/relationships/image" Target="../media/image13.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image" Target="../media/image1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 Id="rId3" Type="http://schemas.openxmlformats.org/officeDocument/2006/relationships/image" Target="../media/image1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 Id="rId3" Type="http://schemas.openxmlformats.org/officeDocument/2006/relationships/image" Target="../media/image15.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 Id="rId3" Type="http://schemas.openxmlformats.org/officeDocument/2006/relationships/image" Target="../media/image16.jpg"/><Relationship Id="rId4" Type="http://schemas.openxmlformats.org/officeDocument/2006/relationships/image" Target="../media/image17.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kapak_s201.jpg"/>
          <p:cNvPicPr>
            <a:picLocks noChangeAspect="1"/>
          </p:cNvPicPr>
          <p:nvPr/>
        </p:nvPicPr>
        <p:blipFill>
          <a:blip r:embed="rId2"/>
          <a:srcRect l="149" r="149"/>
          <a:stretch>
            <a:fillRect/>
          </a:stretch>
        </p:blipFill>
        <p:spPr>
          <a:xfrm>
            <a:off x="0" y="0"/>
            <a:ext cx="12191695" cy="6858000"/>
          </a:xfrm>
          <a:prstGeom prst="rect">
            <a:avLst/>
          </a:prstGeom>
        </p:spPr>
      </p:pic>
      <p:sp>
        <p:nvSpPr>
          <p:cNvPr id="3" name="Rectangle 2"/>
          <p:cNvSpPr/>
          <p:nvPr/>
        </p:nvSpPr>
        <p:spPr>
          <a:xfrm>
            <a:off x="0" y="3886200"/>
            <a:ext cx="12191695" cy="2971800"/>
          </a:xfrm>
          <a:prstGeom prst="rect">
            <a:avLst/>
          </a:prstGeom>
          <a:solidFill>
            <a:srgbClr val="4F4F4F">
              <a:alpha val="86000"/>
            </a:srgbClr>
          </a:solidFill>
          <a:ln>
            <a:noFill/>
          </a:ln>
          <a:effectLst/>
        </p:spPr>
        <p:txBody>
          <a:bodyPr rtlCol="0" anchor="ctr"/>
          <a:lstStyle/>
          <a:p/>
        </p:txBody>
      </p:sp>
      <p:sp>
        <p:nvSpPr>
          <p:cNvPr id="4" name="Rectangle 3"/>
          <p:cNvSpPr/>
          <p:nvPr/>
        </p:nvSpPr>
        <p:spPr>
          <a:xfrm>
            <a:off x="0" y="3886200"/>
            <a:ext cx="12191695" cy="73152"/>
          </a:xfrm>
          <a:prstGeom prst="rect">
            <a:avLst/>
          </a:prstGeom>
          <a:solidFill>
            <a:srgbClr val="FCC021"/>
          </a:solidFill>
          <a:ln>
            <a:noFill/>
          </a:ln>
          <a:effectLst/>
        </p:spPr>
        <p:txBody>
          <a:bodyPr rtlCol="0" anchor="ctr"/>
          <a:lstStyle/>
          <a:p/>
        </p:txBody>
      </p:sp>
      <p:sp>
        <p:nvSpPr>
          <p:cNvPr id="5" name="TextBox 4"/>
          <p:cNvSpPr txBox="1"/>
          <p:nvPr/>
        </p:nvSpPr>
        <p:spPr>
          <a:xfrm>
            <a:off x="685800" y="4069080"/>
            <a:ext cx="10789920" cy="457200"/>
          </a:xfrm>
          <a:prstGeom prst="rect">
            <a:avLst/>
          </a:prstGeom>
          <a:noFill/>
        </p:spPr>
        <p:txBody>
          <a:bodyPr wrap="square" anchor="t" lIns="73152" rIns="73152" tIns="36576" bIns="36576">
            <a:noAutofit/>
          </a:bodyPr>
          <a:lstStyle/>
          <a:p>
            <a:pPr algn="l">
              <a:spcBef>
                <a:spcPts val="0"/>
              </a:spcBef>
              <a:spcAft>
                <a:spcPts val="0"/>
              </a:spcAft>
            </a:pPr>
            <a:r>
              <a:rPr lang="tr-TR" sz="2000" b="1" i="0">
                <a:solidFill>
                  <a:srgbClr val="FCC021"/>
                </a:solidFill>
                <a:latin typeface="Calibri"/>
              </a:rPr>
              <a:t>10. SINIF COĞRAFYA · 7. ÜNİTE</a:t>
            </a:r>
          </a:p>
        </p:txBody>
      </p:sp>
      <p:sp>
        <p:nvSpPr>
          <p:cNvPr id="6" name="TextBox 5"/>
          <p:cNvSpPr txBox="1"/>
          <p:nvPr/>
        </p:nvSpPr>
        <p:spPr>
          <a:xfrm>
            <a:off x="685800" y="4498848"/>
            <a:ext cx="10789920" cy="1051560"/>
          </a:xfrm>
          <a:prstGeom prst="rect">
            <a:avLst/>
          </a:prstGeom>
          <a:noFill/>
        </p:spPr>
        <p:txBody>
          <a:bodyPr wrap="square" anchor="ctr" lIns="73152" rIns="73152" tIns="36576" bIns="36576">
            <a:noAutofit/>
          </a:bodyPr>
          <a:lstStyle/>
          <a:p>
            <a:pPr algn="l">
              <a:spcBef>
                <a:spcPts val="0"/>
              </a:spcBef>
              <a:spcAft>
                <a:spcPts val="0"/>
              </a:spcAft>
            </a:pPr>
            <a:r>
              <a:rPr lang="tr-TR" sz="4150" b="1" i="0">
                <a:solidFill>
                  <a:srgbClr val="FFFFFF"/>
                </a:solidFill>
                <a:latin typeface="Calibri"/>
              </a:rPr>
              <a:t>BÖLGELER, ÜLKELER VE KÜRESEL BAĞLANTILAR</a:t>
            </a:r>
          </a:p>
        </p:txBody>
      </p:sp>
      <p:sp>
        <p:nvSpPr>
          <p:cNvPr id="7" name="TextBox 6"/>
          <p:cNvSpPr txBox="1"/>
          <p:nvPr/>
        </p:nvSpPr>
        <p:spPr>
          <a:xfrm>
            <a:off x="685800" y="5577840"/>
            <a:ext cx="8778240" cy="1051560"/>
          </a:xfrm>
          <a:prstGeom prst="rect">
            <a:avLst/>
          </a:prstGeom>
          <a:noFill/>
        </p:spPr>
        <p:txBody>
          <a:bodyPr wrap="square" anchor="t" lIns="73152" rIns="73152" tIns="36576" bIns="36576">
            <a:noAutofit/>
          </a:bodyPr>
          <a:lstStyle/>
          <a:p>
            <a:pPr algn="l">
              <a:spcBef>
                <a:spcPts val="0"/>
              </a:spcBef>
              <a:spcAft>
                <a:spcPts val="200"/>
              </a:spcAft>
            </a:pPr>
            <a:r>
              <a:rPr lang="tr-TR" sz="1800" b="0" i="0">
                <a:solidFill>
                  <a:srgbClr val="FFFFFF"/>
                </a:solidFill>
                <a:latin typeface="Calibri"/>
              </a:rPr>
              <a:t>7.1. Türk Kültürünün Mekânsal Özellikleri</a:t>
            </a:r>
          </a:p>
          <a:p>
            <a:pPr algn="l">
              <a:spcBef>
                <a:spcPts val="0"/>
              </a:spcBef>
              <a:spcAft>
                <a:spcPts val="0"/>
              </a:spcAft>
            </a:pPr>
            <a:r>
              <a:rPr lang="tr-TR" sz="1800" b="0" i="0">
                <a:solidFill>
                  <a:srgbClr val="FFFFFF"/>
                </a:solidFill>
                <a:latin typeface="Calibri"/>
              </a:rPr>
              <a:t>33-36. haftalar · 2026-2027</a:t>
            </a:r>
          </a:p>
        </p:txBody>
      </p:sp>
      <p:sp>
        <p:nvSpPr>
          <p:cNvPr id="8" name="TextBox 7"/>
          <p:cNvSpPr txBox="1"/>
          <p:nvPr/>
        </p:nvSpPr>
        <p:spPr>
          <a:xfrm>
            <a:off x="8229600" y="6446520"/>
            <a:ext cx="3794760" cy="320040"/>
          </a:xfrm>
          <a:prstGeom prst="rect">
            <a:avLst/>
          </a:prstGeom>
          <a:noFill/>
        </p:spPr>
        <p:txBody>
          <a:bodyPr wrap="square" anchor="t" lIns="73152" rIns="73152" tIns="36576" bIns="36576">
            <a:noAutofit/>
          </a:bodyPr>
          <a:lstStyle/>
          <a:p>
            <a:pPr algn="r">
              <a:spcBef>
                <a:spcPts val="0"/>
              </a:spcBef>
              <a:spcAft>
                <a:spcPts val="0"/>
              </a:spcAft>
            </a:pPr>
            <a:r>
              <a:rPr lang="tr-TR" sz="1000" b="0" i="0">
                <a:solidFill>
                  <a:srgbClr val="F0F0F0"/>
                </a:solidFill>
                <a:latin typeface="Calibri"/>
              </a:rPr>
              <a:t>Görsel: 10. Sınıf Coğrafya Ders Kitabı, s. 201</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ünitede neler öğreneceğiz?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7. ÜNİTE</a:t>
            </a:r>
          </a:p>
        </p:txBody>
      </p:sp>
      <p:sp>
        <p:nvSpPr>
          <p:cNvPr id="6" name="Rounded Rectangle 5"/>
          <p:cNvSpPr/>
          <p:nvPr/>
        </p:nvSpPr>
        <p:spPr>
          <a:xfrm>
            <a:off x="502920" y="1280160"/>
            <a:ext cx="2659303" cy="4873752"/>
          </a:xfrm>
          <a:prstGeom prst="roundRect">
            <a:avLst>
              <a:gd name="adj" fmla="val 4000"/>
            </a:avLst>
          </a:prstGeom>
          <a:solidFill>
            <a:srgbClr val="F0F0F0"/>
          </a:solidFill>
          <a:ln>
            <a:noFill/>
          </a:ln>
          <a:effectLst/>
        </p:spPr>
        <p:txBody>
          <a:bodyPr rtlCol="0" anchor="ctr"/>
          <a:lstStyle/>
          <a:p/>
        </p:txBody>
      </p:sp>
      <p:sp>
        <p:nvSpPr>
          <p:cNvPr id="7" name="Rounded Rectangle 6"/>
          <p:cNvSpPr/>
          <p:nvPr/>
        </p:nvSpPr>
        <p:spPr>
          <a:xfrm>
            <a:off x="502920" y="1280160"/>
            <a:ext cx="2659303" cy="566928"/>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33. hafta · s. 202-208</a:t>
            </a:r>
          </a:p>
        </p:txBody>
      </p:sp>
      <p:sp>
        <p:nvSpPr>
          <p:cNvPr id="8" name="TextBox 7"/>
          <p:cNvSpPr txBox="1"/>
          <p:nvPr/>
        </p:nvSpPr>
        <p:spPr>
          <a:xfrm>
            <a:off x="612648"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2C6E8F"/>
                </a:solidFill>
                <a:latin typeface="Calibri"/>
              </a:rPr>
              <a:t>Kültürün ocağı ve yayılışı</a:t>
            </a:r>
          </a:p>
        </p:txBody>
      </p:sp>
      <p:sp>
        <p:nvSpPr>
          <p:cNvPr id="9" name="TextBox 8"/>
          <p:cNvSpPr txBox="1"/>
          <p:nvPr/>
        </p:nvSpPr>
        <p:spPr>
          <a:xfrm>
            <a:off x="612648"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COĞ.10.7.1 a</a:t>
            </a:r>
          </a:p>
        </p:txBody>
      </p:sp>
      <p:sp>
        <p:nvSpPr>
          <p:cNvPr id="10" name="TextBox 9"/>
          <p:cNvSpPr txBox="1"/>
          <p:nvPr/>
        </p:nvSpPr>
        <p:spPr>
          <a:xfrm>
            <a:off x="612648"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Türkistan · göçler · Türk dünyası haritası · konargöçer kültür</a:t>
            </a:r>
          </a:p>
        </p:txBody>
      </p:sp>
      <p:sp>
        <p:nvSpPr>
          <p:cNvPr id="11" name="Rounded Rectangle 10"/>
          <p:cNvSpPr/>
          <p:nvPr/>
        </p:nvSpPr>
        <p:spPr>
          <a:xfrm>
            <a:off x="3345103" y="1280160"/>
            <a:ext cx="2659303" cy="4873752"/>
          </a:xfrm>
          <a:prstGeom prst="roundRect">
            <a:avLst>
              <a:gd name="adj" fmla="val 4000"/>
            </a:avLst>
          </a:prstGeom>
          <a:solidFill>
            <a:srgbClr val="F0F0F0"/>
          </a:solidFill>
          <a:ln>
            <a:noFill/>
          </a:ln>
          <a:effectLst/>
        </p:spPr>
        <p:txBody>
          <a:bodyPr rtlCol="0" anchor="ctr"/>
          <a:lstStyle/>
          <a:p/>
        </p:txBody>
      </p:sp>
      <p:sp>
        <p:nvSpPr>
          <p:cNvPr id="12" name="Rounded Rectangle 11"/>
          <p:cNvSpPr/>
          <p:nvPr/>
        </p:nvSpPr>
        <p:spPr>
          <a:xfrm>
            <a:off x="3345103" y="1280160"/>
            <a:ext cx="2659303" cy="566928"/>
          </a:xfrm>
          <a:prstGeom prst="roundRect">
            <a:avLst>
              <a:gd name="adj" fmla="val 15000"/>
            </a:avLst>
          </a:prstGeom>
          <a:solidFill>
            <a:srgbClr val="8C4A2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34. hafta · s. 209-216</a:t>
            </a:r>
          </a:p>
        </p:txBody>
      </p:sp>
      <p:sp>
        <p:nvSpPr>
          <p:cNvPr id="13" name="TextBox 12"/>
          <p:cNvSpPr txBox="1"/>
          <p:nvPr/>
        </p:nvSpPr>
        <p:spPr>
          <a:xfrm>
            <a:off x="3454831"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8C4A2F"/>
                </a:solidFill>
                <a:latin typeface="Calibri"/>
              </a:rPr>
              <a:t>Ortak kültürel özellikler</a:t>
            </a:r>
          </a:p>
        </p:txBody>
      </p:sp>
      <p:sp>
        <p:nvSpPr>
          <p:cNvPr id="14" name="TextBox 13"/>
          <p:cNvSpPr txBox="1"/>
          <p:nvPr/>
        </p:nvSpPr>
        <p:spPr>
          <a:xfrm>
            <a:off x="3454831"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COĞ.10.7.1 b</a:t>
            </a:r>
          </a:p>
        </p:txBody>
      </p:sp>
      <p:sp>
        <p:nvSpPr>
          <p:cNvPr id="15" name="TextBox 14"/>
          <p:cNvSpPr txBox="1"/>
          <p:nvPr/>
        </p:nvSpPr>
        <p:spPr>
          <a:xfrm>
            <a:off x="3454831"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Türk-İslam kültürü · dil · gelenekler · kültürel miras · KKTC</a:t>
            </a:r>
          </a:p>
        </p:txBody>
      </p:sp>
      <p:sp>
        <p:nvSpPr>
          <p:cNvPr id="16" name="Rounded Rectangle 15"/>
          <p:cNvSpPr/>
          <p:nvPr/>
        </p:nvSpPr>
        <p:spPr>
          <a:xfrm>
            <a:off x="6187286" y="1280160"/>
            <a:ext cx="2659303" cy="4873752"/>
          </a:xfrm>
          <a:prstGeom prst="roundRect">
            <a:avLst>
              <a:gd name="adj" fmla="val 4000"/>
            </a:avLst>
          </a:prstGeom>
          <a:solidFill>
            <a:srgbClr val="F0F0F0"/>
          </a:solidFill>
          <a:ln>
            <a:noFill/>
          </a:ln>
          <a:effectLst/>
        </p:spPr>
        <p:txBody>
          <a:bodyPr rtlCol="0" anchor="ctr"/>
          <a:lstStyle/>
          <a:p/>
        </p:txBody>
      </p:sp>
      <p:sp>
        <p:nvSpPr>
          <p:cNvPr id="17" name="Rounded Rectangle 16"/>
          <p:cNvSpPr/>
          <p:nvPr/>
        </p:nvSpPr>
        <p:spPr>
          <a:xfrm>
            <a:off x="6187286" y="1280160"/>
            <a:ext cx="2659303" cy="566928"/>
          </a:xfrm>
          <a:prstGeom prst="roundRect">
            <a:avLst>
              <a:gd name="adj" fmla="val 15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35. hafta · s. 217-225</a:t>
            </a:r>
          </a:p>
        </p:txBody>
      </p:sp>
      <p:sp>
        <p:nvSpPr>
          <p:cNvPr id="18" name="TextBox 17"/>
          <p:cNvSpPr txBox="1"/>
          <p:nvPr/>
        </p:nvSpPr>
        <p:spPr>
          <a:xfrm>
            <a:off x="6297014"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B8862B"/>
                </a:solidFill>
                <a:latin typeface="Calibri"/>
              </a:rPr>
              <a:t>Ortak kültürel miras</a:t>
            </a:r>
          </a:p>
        </p:txBody>
      </p:sp>
      <p:sp>
        <p:nvSpPr>
          <p:cNvPr id="19" name="TextBox 18"/>
          <p:cNvSpPr txBox="1"/>
          <p:nvPr/>
        </p:nvSpPr>
        <p:spPr>
          <a:xfrm>
            <a:off x="6297014"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COĞ.10.7.1 c</a:t>
            </a:r>
          </a:p>
        </p:txBody>
      </p:sp>
      <p:sp>
        <p:nvSpPr>
          <p:cNvPr id="20" name="TextBox 19"/>
          <p:cNvSpPr txBox="1"/>
          <p:nvPr/>
        </p:nvSpPr>
        <p:spPr>
          <a:xfrm>
            <a:off x="6297014"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Analojik çıkarım · çalışma yaprağı · afiş · ünite sonu</a:t>
            </a:r>
          </a:p>
        </p:txBody>
      </p:sp>
      <p:sp>
        <p:nvSpPr>
          <p:cNvPr id="21" name="Rounded Rectangle 20"/>
          <p:cNvSpPr/>
          <p:nvPr/>
        </p:nvSpPr>
        <p:spPr>
          <a:xfrm>
            <a:off x="9029469" y="1280160"/>
            <a:ext cx="2659303" cy="4873752"/>
          </a:xfrm>
          <a:prstGeom prst="roundRect">
            <a:avLst>
              <a:gd name="adj" fmla="val 4000"/>
            </a:avLst>
          </a:prstGeom>
          <a:solidFill>
            <a:srgbClr val="F0F0F0"/>
          </a:solidFill>
          <a:ln>
            <a:noFill/>
          </a:ln>
          <a:effectLst/>
        </p:spPr>
        <p:txBody>
          <a:bodyPr rtlCol="0" anchor="ctr"/>
          <a:lstStyle/>
          <a:p/>
        </p:txBody>
      </p:sp>
      <p:sp>
        <p:nvSpPr>
          <p:cNvPr id="22" name="Rounded Rectangle 21"/>
          <p:cNvSpPr/>
          <p:nvPr/>
        </p:nvSpPr>
        <p:spPr>
          <a:xfrm>
            <a:off x="9029469" y="1280160"/>
            <a:ext cx="2659303" cy="566928"/>
          </a:xfrm>
          <a:prstGeom prst="roundRect">
            <a:avLst>
              <a:gd name="adj" fmla="val 15000"/>
            </a:avLst>
          </a:prstGeom>
          <a:solidFill>
            <a:srgbClr val="6B4F9E"/>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36. hafta · okul temelli</a:t>
            </a:r>
          </a:p>
        </p:txBody>
      </p:sp>
      <p:sp>
        <p:nvSpPr>
          <p:cNvPr id="23" name="TextBox 22"/>
          <p:cNvSpPr txBox="1"/>
          <p:nvPr/>
        </p:nvSpPr>
        <p:spPr>
          <a:xfrm>
            <a:off x="9139197"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6B4F9E"/>
                </a:solidFill>
                <a:latin typeface="Calibri"/>
              </a:rPr>
              <a:t>Yer şekilleri saha çalışması</a:t>
            </a:r>
          </a:p>
        </p:txBody>
      </p:sp>
      <p:sp>
        <p:nvSpPr>
          <p:cNvPr id="24" name="TextBox 23"/>
          <p:cNvSpPr txBox="1"/>
          <p:nvPr/>
        </p:nvSpPr>
        <p:spPr>
          <a:xfrm>
            <a:off x="9139197"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OTP</a:t>
            </a:r>
          </a:p>
        </p:txBody>
      </p:sp>
      <p:sp>
        <p:nvSpPr>
          <p:cNvPr id="25" name="TextBox 24"/>
          <p:cNvSpPr txBox="1"/>
          <p:nvPr/>
        </p:nvSpPr>
        <p:spPr>
          <a:xfrm>
            <a:off x="9139197"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Yakın çevrede gözlem ve değerlendirme</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200</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 / 176</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sizden beklenenler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7. ÜNİTE</a:t>
            </a:r>
          </a:p>
        </p:txBody>
      </p:sp>
      <p:sp>
        <p:nvSpPr>
          <p:cNvPr id="6" name="Rounded Rectangle 5"/>
          <p:cNvSpPr/>
          <p:nvPr/>
        </p:nvSpPr>
        <p:spPr>
          <a:xfrm>
            <a:off x="502920" y="1399032"/>
            <a:ext cx="2625013" cy="448056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403946"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1</a:t>
            </a:r>
          </a:p>
        </p:txBody>
      </p:sp>
      <p:sp>
        <p:nvSpPr>
          <p:cNvPr id="8" name="TextBox 7"/>
          <p:cNvSpPr txBox="1"/>
          <p:nvPr/>
        </p:nvSpPr>
        <p:spPr>
          <a:xfrm>
            <a:off x="640080"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Açık uçlu soruları cevaplamanız</a:t>
            </a:r>
          </a:p>
        </p:txBody>
      </p:sp>
      <p:sp>
        <p:nvSpPr>
          <p:cNvPr id="9" name="Rounded Rectangle 8"/>
          <p:cNvSpPr/>
          <p:nvPr/>
        </p:nvSpPr>
        <p:spPr>
          <a:xfrm>
            <a:off x="640080" y="5148071"/>
            <a:ext cx="2350693" cy="502920"/>
          </a:xfrm>
          <a:prstGeom prst="roundRect">
            <a:avLst>
              <a:gd name="adj" fmla="val 50000"/>
            </a:avLst>
          </a:prstGeom>
          <a:solidFill>
            <a:srgbClr val="FFFFFF"/>
          </a:solidFill>
          <a:ln w="12700">
            <a:solidFill>
              <a:srgbClr val="2C6E8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C6E8F"/>
                </a:solidFill>
                <a:latin typeface="Calibri"/>
              </a:rPr>
              <a:t>her hafta</a:t>
            </a:r>
          </a:p>
        </p:txBody>
      </p:sp>
      <p:sp>
        <p:nvSpPr>
          <p:cNvPr id="10" name="Rounded Rectangle 9"/>
          <p:cNvSpPr/>
          <p:nvPr/>
        </p:nvSpPr>
        <p:spPr>
          <a:xfrm>
            <a:off x="3356533" y="1399032"/>
            <a:ext cx="2625013" cy="448056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4257559"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2</a:t>
            </a:r>
          </a:p>
        </p:txBody>
      </p:sp>
      <p:sp>
        <p:nvSpPr>
          <p:cNvPr id="12" name="TextBox 11"/>
          <p:cNvSpPr txBox="1"/>
          <p:nvPr/>
        </p:nvSpPr>
        <p:spPr>
          <a:xfrm>
            <a:off x="3493693"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Çalışma yaprağını doldurmanız</a:t>
            </a:r>
          </a:p>
        </p:txBody>
      </p:sp>
      <p:sp>
        <p:nvSpPr>
          <p:cNvPr id="13" name="Rounded Rectangle 12"/>
          <p:cNvSpPr/>
          <p:nvPr/>
        </p:nvSpPr>
        <p:spPr>
          <a:xfrm>
            <a:off x="3493693" y="5148071"/>
            <a:ext cx="2350693" cy="502920"/>
          </a:xfrm>
          <a:prstGeom prst="roundRect">
            <a:avLst>
              <a:gd name="adj" fmla="val 50000"/>
            </a:avLst>
          </a:prstGeom>
          <a:solidFill>
            <a:srgbClr val="FFFFFF"/>
          </a:solidFill>
          <a:ln w="12700">
            <a:solidFill>
              <a:srgbClr val="2C6E8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C6E8F"/>
                </a:solidFill>
                <a:latin typeface="Calibri"/>
              </a:rPr>
              <a:t>35. hafta · s. 218</a:t>
            </a:r>
          </a:p>
        </p:txBody>
      </p:sp>
      <p:sp>
        <p:nvSpPr>
          <p:cNvPr id="14" name="Rounded Rectangle 13"/>
          <p:cNvSpPr/>
          <p:nvPr/>
        </p:nvSpPr>
        <p:spPr>
          <a:xfrm>
            <a:off x="6210146" y="1399032"/>
            <a:ext cx="2625013" cy="448056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7111172"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3</a:t>
            </a:r>
          </a:p>
        </p:txBody>
      </p:sp>
      <p:sp>
        <p:nvSpPr>
          <p:cNvPr id="16" name="TextBox 15"/>
          <p:cNvSpPr txBox="1"/>
          <p:nvPr/>
        </p:nvSpPr>
        <p:spPr>
          <a:xfrm>
            <a:off x="6347306"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Performans görevini yaparak bu görevle ilgili öz değerlendirme formunu doldurmanız</a:t>
            </a:r>
          </a:p>
        </p:txBody>
      </p:sp>
      <p:sp>
        <p:nvSpPr>
          <p:cNvPr id="17" name="Rounded Rectangle 16"/>
          <p:cNvSpPr/>
          <p:nvPr/>
        </p:nvSpPr>
        <p:spPr>
          <a:xfrm>
            <a:off x="6347306" y="5148071"/>
            <a:ext cx="2350693" cy="502920"/>
          </a:xfrm>
          <a:prstGeom prst="roundRect">
            <a:avLst>
              <a:gd name="adj" fmla="val 50000"/>
            </a:avLst>
          </a:prstGeom>
          <a:solidFill>
            <a:srgbClr val="FFFFFF"/>
          </a:solidFill>
          <a:ln w="12700">
            <a:solidFill>
              <a:srgbClr val="2C6E8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C6E8F"/>
                </a:solidFill>
                <a:latin typeface="Calibri"/>
              </a:rPr>
              <a:t>35. hafta · s. 219-221</a:t>
            </a:r>
          </a:p>
        </p:txBody>
      </p:sp>
      <p:sp>
        <p:nvSpPr>
          <p:cNvPr id="18" name="Rounded Rectangle 17"/>
          <p:cNvSpPr/>
          <p:nvPr/>
        </p:nvSpPr>
        <p:spPr>
          <a:xfrm>
            <a:off x="9063759" y="1399032"/>
            <a:ext cx="2625013" cy="4480560"/>
          </a:xfrm>
          <a:prstGeom prst="roundRect">
            <a:avLst>
              <a:gd name="adj" fmla="val 6000"/>
            </a:avLst>
          </a:prstGeom>
          <a:solidFill>
            <a:srgbClr val="F0F0F0"/>
          </a:solidFill>
          <a:ln>
            <a:noFill/>
          </a:ln>
          <a:effectLst/>
        </p:spPr>
        <p:txBody>
          <a:bodyPr rtlCol="0" anchor="ctr"/>
          <a:lstStyle/>
          <a:p/>
        </p:txBody>
      </p:sp>
      <p:sp>
        <p:nvSpPr>
          <p:cNvPr id="19" name="Oval 18"/>
          <p:cNvSpPr/>
          <p:nvPr/>
        </p:nvSpPr>
        <p:spPr>
          <a:xfrm>
            <a:off x="9964785"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4</a:t>
            </a:r>
          </a:p>
        </p:txBody>
      </p:sp>
      <p:sp>
        <p:nvSpPr>
          <p:cNvPr id="20" name="TextBox 19"/>
          <p:cNvSpPr txBox="1"/>
          <p:nvPr/>
        </p:nvSpPr>
        <p:spPr>
          <a:xfrm>
            <a:off x="9200919"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Ölçme ve değerlendirme sorularını cevaplamanız</a:t>
            </a:r>
          </a:p>
        </p:txBody>
      </p:sp>
      <p:sp>
        <p:nvSpPr>
          <p:cNvPr id="21" name="Rounded Rectangle 20"/>
          <p:cNvSpPr/>
          <p:nvPr/>
        </p:nvSpPr>
        <p:spPr>
          <a:xfrm>
            <a:off x="9200919" y="5148071"/>
            <a:ext cx="2350693" cy="502920"/>
          </a:xfrm>
          <a:prstGeom prst="roundRect">
            <a:avLst>
              <a:gd name="adj" fmla="val 50000"/>
            </a:avLst>
          </a:prstGeom>
          <a:solidFill>
            <a:srgbClr val="FFFFFF"/>
          </a:solidFill>
          <a:ln w="12700">
            <a:solidFill>
              <a:srgbClr val="2C6E8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C6E8F"/>
                </a:solidFill>
                <a:latin typeface="Calibri"/>
              </a:rPr>
              <a:t>35. hafta ve ev · s. 222-225</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 / 176</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Anahtar kavramlar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7. ÜNİTE</a:t>
            </a:r>
          </a:p>
        </p:txBody>
      </p:sp>
      <p:sp>
        <p:nvSpPr>
          <p:cNvPr id="6" name="Rounded Rectangle 5"/>
          <p:cNvSpPr/>
          <p:nvPr/>
        </p:nvSpPr>
        <p:spPr>
          <a:xfrm>
            <a:off x="502920" y="153619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C6E8F"/>
                </a:solidFill>
                <a:latin typeface="Calibri"/>
              </a:rPr>
              <a:t>kültür ocağı</a:t>
            </a:r>
          </a:p>
        </p:txBody>
      </p:sp>
      <p:sp>
        <p:nvSpPr>
          <p:cNvPr id="7" name="Rounded Rectangle 6"/>
          <p:cNvSpPr/>
          <p:nvPr/>
        </p:nvSpPr>
        <p:spPr>
          <a:xfrm>
            <a:off x="4322978" y="1536192"/>
            <a:ext cx="3545738" cy="1463040"/>
          </a:xfrm>
          <a:prstGeom prst="roundRect">
            <a:avLst>
              <a:gd name="adj" fmla="val 30000"/>
            </a:avLst>
          </a:prstGeom>
          <a:solidFill>
            <a:srgbClr val="FFFFFF"/>
          </a:solidFill>
          <a:ln w="31750">
            <a:solidFill>
              <a:srgbClr val="B8862B"/>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B8862B"/>
                </a:solidFill>
                <a:latin typeface="Calibri"/>
              </a:rPr>
              <a:t>kültürel miras</a:t>
            </a:r>
          </a:p>
        </p:txBody>
      </p:sp>
      <p:sp>
        <p:nvSpPr>
          <p:cNvPr id="8" name="Rounded Rectangle 7"/>
          <p:cNvSpPr/>
          <p:nvPr/>
        </p:nvSpPr>
        <p:spPr>
          <a:xfrm>
            <a:off x="8143036" y="153619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C6E8F"/>
                </a:solidFill>
                <a:latin typeface="Calibri"/>
              </a:rPr>
              <a:t>Türkistan</a:t>
            </a:r>
          </a:p>
        </p:txBody>
      </p:sp>
      <p:sp>
        <p:nvSpPr>
          <p:cNvPr id="9" name="Rounded Rectangle 8"/>
          <p:cNvSpPr/>
          <p:nvPr/>
        </p:nvSpPr>
        <p:spPr>
          <a:xfrm>
            <a:off x="502920" y="331927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C6E8F"/>
                </a:solidFill>
                <a:latin typeface="Calibri"/>
              </a:rPr>
              <a:t>Türk dünyası</a:t>
            </a:r>
          </a:p>
        </p:txBody>
      </p:sp>
      <p:sp>
        <p:nvSpPr>
          <p:cNvPr id="10" name="Rounded Rectangle 9"/>
          <p:cNvSpPr/>
          <p:nvPr/>
        </p:nvSpPr>
        <p:spPr>
          <a:xfrm>
            <a:off x="4322978" y="331927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Türk kültürü</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201</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 / 176</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C6E8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33.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33</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Türk Kültürünün Ocağı ve Yayılışı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24-28 Mayıs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COĞ.10.7.1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Türk dünyasının ortak kültürel özellikleri hakkında analojik çıkarım yapabilme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0"/>
              </a:spcAft>
            </a:pPr>
            <a:r>
              <a:rPr lang="tr-TR" sz="2000" b="1" i="0">
                <a:solidFill>
                  <a:srgbClr val="FCC021"/>
                </a:solidFill>
                <a:latin typeface="Calibri"/>
              </a:rPr>
              <a:t>a)  </a:t>
            </a:r>
            <a:r>
              <a:rPr lang="tr-TR" sz="2000" b="0" i="0">
                <a:solidFill>
                  <a:srgbClr val="FFFFFF"/>
                </a:solidFill>
                <a:latin typeface="Calibri"/>
              </a:rPr>
              <a:t>Türk kültürünün yayıldığı alanları gözlemler.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7. Ünite: Bölgeler, Ülkeler ve Küresel Bağlantılar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5 / 176</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33. HAFTA</a:t>
            </a:r>
          </a:p>
        </p:txBody>
      </p:sp>
      <p:cxnSp>
        <p:nvCxnSpPr>
          <p:cNvPr id="6" name="Connector 5"/>
          <p:cNvCxnSpPr/>
          <p:nvPr/>
        </p:nvCxnSpPr>
        <p:spPr>
          <a:xfrm>
            <a:off x="1351254" y="2212848"/>
            <a:ext cx="9489185" cy="0"/>
          </a:xfrm>
          <a:prstGeom prst="line">
            <a:avLst/>
          </a:prstGeom>
          <a:ln w="50800">
            <a:solidFill>
              <a:srgbClr val="D9D9D9"/>
            </a:solidFill>
          </a:ln>
        </p:spPr>
      </p:cxnSp>
      <p:sp>
        <p:nvSpPr>
          <p:cNvPr id="7" name="Oval 6"/>
          <p:cNvSpPr/>
          <p:nvPr/>
        </p:nvSpPr>
        <p:spPr>
          <a:xfrm>
            <a:off x="967206"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Altı görsel</a:t>
            </a:r>
          </a:p>
        </p:txBody>
      </p:sp>
      <p:sp>
        <p:nvSpPr>
          <p:cNvPr id="9" name="TextBox 8"/>
          <p:cNvSpPr txBox="1"/>
          <p:nvPr/>
        </p:nvSpPr>
        <p:spPr>
          <a:xfrm>
            <a:off x="502920"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Başlarken · s. 202</a:t>
            </a:r>
          </a:p>
        </p:txBody>
      </p:sp>
      <p:sp>
        <p:nvSpPr>
          <p:cNvPr id="10" name="Oval 9"/>
          <p:cNvSpPr/>
          <p:nvPr/>
        </p:nvSpPr>
        <p:spPr>
          <a:xfrm>
            <a:off x="2865043"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400757"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Kültür başkentleri</a:t>
            </a:r>
          </a:p>
        </p:txBody>
      </p:sp>
      <p:sp>
        <p:nvSpPr>
          <p:cNvPr id="12" name="TextBox 11"/>
          <p:cNvSpPr txBox="1"/>
          <p:nvPr/>
        </p:nvSpPr>
        <p:spPr>
          <a:xfrm>
            <a:off x="2400757"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203</a:t>
            </a:r>
          </a:p>
        </p:txBody>
      </p:sp>
      <p:sp>
        <p:nvSpPr>
          <p:cNvPr id="13" name="Oval 12"/>
          <p:cNvSpPr/>
          <p:nvPr/>
        </p:nvSpPr>
        <p:spPr>
          <a:xfrm>
            <a:off x="4762880"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4298594"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Kültür ocağı: Türkistan</a:t>
            </a:r>
          </a:p>
        </p:txBody>
      </p:sp>
      <p:sp>
        <p:nvSpPr>
          <p:cNvPr id="15" name="TextBox 14"/>
          <p:cNvSpPr txBox="1"/>
          <p:nvPr/>
        </p:nvSpPr>
        <p:spPr>
          <a:xfrm>
            <a:off x="4298594"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203-204</a:t>
            </a:r>
          </a:p>
        </p:txBody>
      </p:sp>
      <p:sp>
        <p:nvSpPr>
          <p:cNvPr id="16" name="Oval 15"/>
          <p:cNvSpPr/>
          <p:nvPr/>
        </p:nvSpPr>
        <p:spPr>
          <a:xfrm>
            <a:off x="6660717"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6196431"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Göçler ve Türk dünyası</a:t>
            </a:r>
          </a:p>
        </p:txBody>
      </p:sp>
      <p:sp>
        <p:nvSpPr>
          <p:cNvPr id="18" name="TextBox 17"/>
          <p:cNvSpPr txBox="1"/>
          <p:nvPr/>
        </p:nvSpPr>
        <p:spPr>
          <a:xfrm>
            <a:off x="6196431"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204</a:t>
            </a:r>
          </a:p>
        </p:txBody>
      </p:sp>
      <p:sp>
        <p:nvSpPr>
          <p:cNvPr id="19" name="Oval 18"/>
          <p:cNvSpPr/>
          <p:nvPr/>
        </p:nvSpPr>
        <p:spPr>
          <a:xfrm>
            <a:off x="8558554"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8094268"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Haritada ana yurt ve göçler</a:t>
            </a:r>
          </a:p>
        </p:txBody>
      </p:sp>
      <p:sp>
        <p:nvSpPr>
          <p:cNvPr id="21" name="TextBox 20"/>
          <p:cNvSpPr txBox="1"/>
          <p:nvPr/>
        </p:nvSpPr>
        <p:spPr>
          <a:xfrm>
            <a:off x="8094268"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Etkinlik · s. 205-206</a:t>
            </a:r>
          </a:p>
        </p:txBody>
      </p:sp>
      <p:sp>
        <p:nvSpPr>
          <p:cNvPr id="22" name="Oval 21"/>
          <p:cNvSpPr/>
          <p:nvPr/>
        </p:nvSpPr>
        <p:spPr>
          <a:xfrm>
            <a:off x="10456391"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6</a:t>
            </a:r>
          </a:p>
        </p:txBody>
      </p:sp>
      <p:sp>
        <p:nvSpPr>
          <p:cNvPr id="23" name="Rounded Rectangle 22"/>
          <p:cNvSpPr/>
          <p:nvPr/>
        </p:nvSpPr>
        <p:spPr>
          <a:xfrm>
            <a:off x="9992105"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Konargöçer Türk kültürü</a:t>
            </a:r>
          </a:p>
        </p:txBody>
      </p:sp>
      <p:sp>
        <p:nvSpPr>
          <p:cNvPr id="24" name="TextBox 23"/>
          <p:cNvSpPr txBox="1"/>
          <p:nvPr/>
        </p:nvSpPr>
        <p:spPr>
          <a:xfrm>
            <a:off x="9992105"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206-208</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 / 176</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6. ünite ölçme soruları: kısa cevaplar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5 dk</a:t>
            </a:r>
          </a:p>
        </p:txBody>
      </p:sp>
      <p:graphicFrame>
        <p:nvGraphicFramePr>
          <p:cNvPr id="6" name="Table 5"/>
          <p:cNvGraphicFramePr>
            <a:graphicFrameLocks noGrp="1"/>
          </p:cNvGraphicFramePr>
          <p:nvPr/>
        </p:nvGraphicFramePr>
        <p:xfrm>
          <a:off x="502920" y="1216152"/>
          <a:ext cx="11183112" cy="4251960"/>
        </p:xfrm>
        <a:graphic>
          <a:graphicData uri="http://schemas.openxmlformats.org/drawingml/2006/table">
            <a:tbl>
              <a:tblPr firstRow="1" bandRow="1">
                <a:tableStyleId>{5C22544A-7EE6-4342-B048-85BDC9FD1C3A}</a:tableStyleId>
              </a:tblPr>
              <a:tblGrid>
                <a:gridCol w="1143000"/>
                <a:gridCol w="10040112"/>
              </a:tblGrid>
              <a:tr h="411480">
                <a:tc>
                  <a:txBody>
                    <a:bodyPr wrap="square"/>
                    <a:lstStyle/>
                    <a:p>
                      <a:pPr algn="ctr">
                        <a:spcBef>
                          <a:spcPts val="0"/>
                        </a:spcBef>
                        <a:spcAft>
                          <a:spcPts val="0"/>
                        </a:spcAft>
                      </a:pPr>
                      <a:r>
                        <a:rPr lang="tr-TR" sz="1600" b="1" i="0">
                          <a:solidFill>
                            <a:srgbClr val="FFFFFF"/>
                          </a:solidFill>
                          <a:latin typeface="Calibri"/>
                        </a:rPr>
                        <a:t>Soru</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Kısa cevap</a:t>
                      </a:r>
                    </a:p>
                  </a:txBody>
                  <a:tcPr marL="54864" marR="54864" marT="18288" marB="18288" anchor="ctr">
                    <a:solidFill>
                      <a:srgbClr val="2C6E8F"/>
                    </a:solidFill>
                  </a:tcPr>
                </a:tc>
              </a:tr>
              <a:tr h="960120">
                <a:tc>
                  <a:txBody>
                    <a:bodyPr wrap="square"/>
                    <a:lstStyle/>
                    <a:p>
                      <a:pPr algn="ctr">
                        <a:spcBef>
                          <a:spcPts val="0"/>
                        </a:spcBef>
                        <a:spcAft>
                          <a:spcPts val="0"/>
                        </a:spcAft>
                      </a:pPr>
                      <a:r>
                        <a:rPr lang="tr-TR" sz="1700" b="0" i="0">
                          <a:solidFill>
                            <a:srgbClr val="262626"/>
                          </a:solidFill>
                          <a:latin typeface="Calibri"/>
                        </a:rPr>
                        <a:t>1-2</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BEUS trafik kazalarını ve trafik akışındaki duraksamaları önlemeye olanak sağlar; sağlık seçeneği * gerekçeyle · anlık hava ve yol durumu mesajla gelir, ulaşım daha güvenli ve planlı olur</a:t>
                      </a:r>
                    </a:p>
                  </a:txBody>
                  <a:tcPr marL="54864" marR="54864" marT="18288" marB="18288" anchor="ctr">
                    <a:solidFill>
                      <a:srgbClr val="FFFFFF"/>
                    </a:solidFill>
                  </a:tcPr>
                </a:tc>
              </a:tr>
              <a:tr h="960120">
                <a:tc>
                  <a:txBody>
                    <a:bodyPr wrap="square"/>
                    <a:lstStyle/>
                    <a:p>
                      <a:pPr algn="ctr">
                        <a:spcBef>
                          <a:spcPts val="0"/>
                        </a:spcBef>
                        <a:spcAft>
                          <a:spcPts val="0"/>
                        </a:spcAft>
                      </a:pPr>
                      <a:r>
                        <a:rPr lang="tr-TR" sz="1700" b="0" i="0">
                          <a:solidFill>
                            <a:srgbClr val="262626"/>
                          </a:solidFill>
                          <a:latin typeface="Calibri"/>
                        </a:rPr>
                        <a:t>3-4</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Çanta: su, yiyecek, ilk yardım ve ilaç, fener ve pil, belge kopyaları, hijyen malzemesi (genel kabul gören bilgi) · 6 ayda bir güncelleme: son kullanma tarihleri, piller ve mevsime uygun giysi</a:t>
                      </a:r>
                    </a:p>
                  </a:txBody>
                  <a:tcPr marL="54864" marR="54864" marT="18288" marB="18288" anchor="ctr">
                    <a:solidFill>
                      <a:srgbClr val="F0F0F0"/>
                    </a:solidFill>
                  </a:tcPr>
                </a:tc>
              </a:tr>
              <a:tr h="960120">
                <a:tc>
                  <a:txBody>
                    <a:bodyPr wrap="square"/>
                    <a:lstStyle/>
                    <a:p>
                      <a:pPr algn="ctr">
                        <a:spcBef>
                          <a:spcPts val="0"/>
                        </a:spcBef>
                        <a:spcAft>
                          <a:spcPts val="0"/>
                        </a:spcAft>
                      </a:pPr>
                      <a:r>
                        <a:rPr lang="tr-TR" sz="1700" b="0" i="0">
                          <a:solidFill>
                            <a:srgbClr val="262626"/>
                          </a:solidFill>
                          <a:latin typeface="Calibri"/>
                        </a:rPr>
                        <a:t>5-6</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Artvin: kütle hareketleri, su baskını, çığ, buzlanma; orman yangını * · istinat duvarı, yatakta yapılaşmayı önleme, erken uyarı, bilinçlendirme ve tatbikat</a:t>
                      </a:r>
                    </a:p>
                  </a:txBody>
                  <a:tcPr marL="54864" marR="54864" marT="18288" marB="18288" anchor="ctr">
                    <a:solidFill>
                      <a:srgbClr val="FFFFFF"/>
                    </a:solidFill>
                  </a:tcPr>
                </a:tc>
              </a:tr>
              <a:tr h="960120">
                <a:tc>
                  <a:txBody>
                    <a:bodyPr wrap="square"/>
                    <a:lstStyle/>
                    <a:p>
                      <a:pPr algn="ctr">
                        <a:spcBef>
                          <a:spcPts val="0"/>
                        </a:spcBef>
                        <a:spcAft>
                          <a:spcPts val="0"/>
                        </a:spcAft>
                      </a:pPr>
                      <a:r>
                        <a:rPr lang="tr-TR" sz="1700" b="0" i="0">
                          <a:solidFill>
                            <a:srgbClr val="262626"/>
                          </a:solidFill>
                          <a:latin typeface="Calibri"/>
                        </a:rPr>
                        <a:t>7-9</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32. haftada sınıfta çözüldü (dirençli yaşam alanının özellikleri ve unsurları)</a:t>
                      </a:r>
                    </a:p>
                  </a:txBody>
                  <a:tcPr marL="54864" marR="54864" marT="18288" marB="18288" anchor="ctr">
                    <a:solidFill>
                      <a:srgbClr val="F0F0F0"/>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196-199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 / 176</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Türk kültürünü yansıtan görseller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pic>
        <p:nvPicPr>
          <p:cNvPr id="6" name="Picture 5" descr="h33_bas_sirdar_s202.jpg"/>
          <p:cNvPicPr>
            <a:picLocks noChangeAspect="1"/>
          </p:cNvPicPr>
          <p:nvPr/>
        </p:nvPicPr>
        <p:blipFill>
          <a:blip r:embed="rId3"/>
          <a:stretch>
            <a:fillRect/>
          </a:stretch>
        </p:blipFill>
        <p:spPr>
          <a:xfrm>
            <a:off x="1217403" y="1216152"/>
            <a:ext cx="2177731" cy="1677924"/>
          </a:xfrm>
          <a:prstGeom prst="rect">
            <a:avLst/>
          </a:prstGeom>
          <a:ln w="9525">
            <a:solidFill>
              <a:srgbClr val="D9D9D9"/>
            </a:solidFill>
          </a:ln>
        </p:spPr>
      </p:pic>
      <p:sp>
        <p:nvSpPr>
          <p:cNvPr id="7" name="TextBox 6"/>
          <p:cNvSpPr txBox="1"/>
          <p:nvPr/>
        </p:nvSpPr>
        <p:spPr>
          <a:xfrm>
            <a:off x="502920" y="2921508"/>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Şirdar Medresesi (Semerkant-Özbekistan)</a:t>
            </a:r>
          </a:p>
        </p:txBody>
      </p:sp>
      <p:pic>
        <p:nvPicPr>
          <p:cNvPr id="8" name="Picture 7" descr="h33_bas_sebil_s202.jpg"/>
          <p:cNvPicPr>
            <a:picLocks noChangeAspect="1"/>
          </p:cNvPicPr>
          <p:nvPr/>
        </p:nvPicPr>
        <p:blipFill>
          <a:blip r:embed="rId4"/>
          <a:stretch>
            <a:fillRect/>
          </a:stretch>
        </p:blipFill>
        <p:spPr>
          <a:xfrm>
            <a:off x="5056868" y="1216152"/>
            <a:ext cx="2077958" cy="1677924"/>
          </a:xfrm>
          <a:prstGeom prst="rect">
            <a:avLst/>
          </a:prstGeom>
          <a:ln w="9525">
            <a:solidFill>
              <a:srgbClr val="D9D9D9"/>
            </a:solidFill>
          </a:ln>
        </p:spPr>
      </p:pic>
      <p:sp>
        <p:nvSpPr>
          <p:cNvPr id="9" name="TextBox 8"/>
          <p:cNvSpPr txBox="1"/>
          <p:nvPr/>
        </p:nvSpPr>
        <p:spPr>
          <a:xfrm>
            <a:off x="4292498" y="2921508"/>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Başçarşı Sebili (Saraybosna-Bosna Hersek)</a:t>
            </a:r>
          </a:p>
        </p:txBody>
      </p:sp>
      <p:pic>
        <p:nvPicPr>
          <p:cNvPr id="10" name="Picture 9" descr="h33_bas_hali_s202.jpg"/>
          <p:cNvPicPr>
            <a:picLocks noChangeAspect="1"/>
          </p:cNvPicPr>
          <p:nvPr/>
        </p:nvPicPr>
        <p:blipFill>
          <a:blip r:embed="rId5"/>
          <a:stretch>
            <a:fillRect/>
          </a:stretch>
        </p:blipFill>
        <p:spPr>
          <a:xfrm>
            <a:off x="8826205" y="1216152"/>
            <a:ext cx="2118440" cy="1677923"/>
          </a:xfrm>
          <a:prstGeom prst="rect">
            <a:avLst/>
          </a:prstGeom>
          <a:ln w="9525">
            <a:solidFill>
              <a:srgbClr val="D9D9D9"/>
            </a:solidFill>
          </a:ln>
        </p:spPr>
      </p:pic>
      <p:sp>
        <p:nvSpPr>
          <p:cNvPr id="11" name="TextBox 10"/>
          <p:cNvSpPr txBox="1"/>
          <p:nvPr/>
        </p:nvSpPr>
        <p:spPr>
          <a:xfrm>
            <a:off x="8082076" y="2921508"/>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El Halısı Dokumacılığı (Uşak)</a:t>
            </a:r>
          </a:p>
        </p:txBody>
      </p:sp>
      <p:pic>
        <p:nvPicPr>
          <p:cNvPr id="12" name="Picture 11" descr="h33_bas_yufka_s202.jpg"/>
          <p:cNvPicPr>
            <a:picLocks noChangeAspect="1"/>
          </p:cNvPicPr>
          <p:nvPr/>
        </p:nvPicPr>
        <p:blipFill>
          <a:blip r:embed="rId6"/>
          <a:stretch>
            <a:fillRect/>
          </a:stretch>
        </p:blipFill>
        <p:spPr>
          <a:xfrm>
            <a:off x="1231914" y="3424428"/>
            <a:ext cx="2148708" cy="1677924"/>
          </a:xfrm>
          <a:prstGeom prst="rect">
            <a:avLst/>
          </a:prstGeom>
          <a:ln w="9525">
            <a:solidFill>
              <a:srgbClr val="D9D9D9"/>
            </a:solidFill>
          </a:ln>
        </p:spPr>
      </p:pic>
      <p:sp>
        <p:nvSpPr>
          <p:cNvPr id="13" name="TextBox 12"/>
          <p:cNvSpPr txBox="1"/>
          <p:nvPr/>
        </p:nvSpPr>
        <p:spPr>
          <a:xfrm>
            <a:off x="502920" y="5129784"/>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Yufka Ekmek Yapımı (Konargöçer Kaşgay Türkleri-İran)</a:t>
            </a:r>
          </a:p>
        </p:txBody>
      </p:sp>
      <p:pic>
        <p:nvPicPr>
          <p:cNvPr id="14" name="Picture 13" descr="h33_bas_kahve_s202.jpg"/>
          <p:cNvPicPr>
            <a:picLocks noChangeAspect="1"/>
          </p:cNvPicPr>
          <p:nvPr/>
        </p:nvPicPr>
        <p:blipFill>
          <a:blip r:embed="rId7"/>
          <a:stretch>
            <a:fillRect/>
          </a:stretch>
        </p:blipFill>
        <p:spPr>
          <a:xfrm>
            <a:off x="5021493" y="3424428"/>
            <a:ext cx="2148708" cy="1677924"/>
          </a:xfrm>
          <a:prstGeom prst="rect">
            <a:avLst/>
          </a:prstGeom>
          <a:ln w="9525">
            <a:solidFill>
              <a:srgbClr val="D9D9D9"/>
            </a:solidFill>
          </a:ln>
        </p:spPr>
      </p:pic>
      <p:sp>
        <p:nvSpPr>
          <p:cNvPr id="15" name="TextBox 14"/>
          <p:cNvSpPr txBox="1"/>
          <p:nvPr/>
        </p:nvSpPr>
        <p:spPr>
          <a:xfrm>
            <a:off x="4292498" y="5129784"/>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Geleneksel Türk Kahvesi</a:t>
            </a:r>
          </a:p>
        </p:txBody>
      </p:sp>
      <p:pic>
        <p:nvPicPr>
          <p:cNvPr id="16" name="Picture 15" descr="h33_bas_karagoz_s202.jpg"/>
          <p:cNvPicPr>
            <a:picLocks noChangeAspect="1"/>
          </p:cNvPicPr>
          <p:nvPr/>
        </p:nvPicPr>
        <p:blipFill>
          <a:blip r:embed="rId8"/>
          <a:stretch>
            <a:fillRect/>
          </a:stretch>
        </p:blipFill>
        <p:spPr>
          <a:xfrm>
            <a:off x="8848413" y="3424428"/>
            <a:ext cx="2074024" cy="1677924"/>
          </a:xfrm>
          <a:prstGeom prst="rect">
            <a:avLst/>
          </a:prstGeom>
          <a:ln w="9525">
            <a:solidFill>
              <a:srgbClr val="D9D9D9"/>
            </a:solidFill>
          </a:ln>
        </p:spPr>
      </p:pic>
      <p:sp>
        <p:nvSpPr>
          <p:cNvPr id="17" name="TextBox 16"/>
          <p:cNvSpPr txBox="1"/>
          <p:nvPr/>
        </p:nvSpPr>
        <p:spPr>
          <a:xfrm>
            <a:off x="8082076" y="5129784"/>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Geleneksel Gölge Oyunu: Karagöz</a:t>
            </a:r>
          </a:p>
        </p:txBody>
      </p:sp>
      <p:sp>
        <p:nvSpPr>
          <p:cNvPr id="18" name="Rounded Rectangle 17"/>
          <p:cNvSpPr/>
          <p:nvPr/>
        </p:nvSpPr>
        <p:spPr>
          <a:xfrm>
            <a:off x="502920" y="5650992"/>
            <a:ext cx="11185855" cy="621792"/>
          </a:xfrm>
          <a:prstGeom prst="roundRect">
            <a:avLst>
              <a:gd name="adj" fmla="val 8000"/>
            </a:avLst>
          </a:prstGeom>
          <a:solidFill>
            <a:srgbClr val="FFF3D1"/>
          </a:solidFill>
          <a:ln>
            <a:noFill/>
          </a:ln>
          <a:effectLst/>
        </p:spPr>
        <p:txBody>
          <a:bodyPr rtlCol="0" anchor="ctr" wrap="square" lIns="182880" rIns="182880" tIns="73152" bIns="73152">
            <a:noAutofit/>
          </a:bodyPr>
          <a:lstStyle/>
          <a:p>
            <a:pPr algn="ctr">
              <a:spcBef>
                <a:spcPts val="0"/>
              </a:spcBef>
              <a:spcAft>
                <a:spcPts val="0"/>
              </a:spcAft>
            </a:pPr>
            <a:r>
              <a:rPr lang="tr-TR" sz="2200" b="1" i="0">
                <a:solidFill>
                  <a:srgbClr val="262626"/>
                </a:solidFill>
                <a:latin typeface="Calibri"/>
              </a:rPr>
              <a:t>Verilen görseller Türk kültürüne ait hangi özellikleri yansıtmaktadır?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202</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 / 176</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43584"/>
            <a:ext cx="11185855" cy="6400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Verilen görseller Türk kültürüne ait hangi özellikleri yansıtmaktadır? Maddi mi, manevi mi?</a:t>
            </a:r>
          </a:p>
        </p:txBody>
      </p:sp>
      <p:graphicFrame>
        <p:nvGraphicFramePr>
          <p:cNvPr id="7" name="Table 6"/>
          <p:cNvGraphicFramePr>
            <a:graphicFrameLocks noGrp="1"/>
          </p:cNvGraphicFramePr>
          <p:nvPr/>
        </p:nvGraphicFramePr>
        <p:xfrm>
          <a:off x="502920" y="1993391"/>
          <a:ext cx="11183112" cy="3858768"/>
        </p:xfrm>
        <a:graphic>
          <a:graphicData uri="http://schemas.openxmlformats.org/drawingml/2006/table">
            <a:tbl>
              <a:tblPr firstRow="1" bandRow="1">
                <a:tableStyleId>{5C22544A-7EE6-4342-B048-85BDC9FD1C3A}</a:tableStyleId>
              </a:tblPr>
              <a:tblGrid>
                <a:gridCol w="3291840"/>
                <a:gridCol w="6309360"/>
                <a:gridCol w="1581912"/>
              </a:tblGrid>
              <a:tr h="457200">
                <a:tc>
                  <a:txBody>
                    <a:bodyPr wrap="square"/>
                    <a:lstStyle/>
                    <a:p>
                      <a:pPr algn="ctr">
                        <a:spcBef>
                          <a:spcPts val="0"/>
                        </a:spcBef>
                        <a:spcAft>
                          <a:spcPts val="0"/>
                        </a:spcAft>
                      </a:pPr>
                      <a:r>
                        <a:rPr lang="tr-TR" sz="1600" b="1" i="0">
                          <a:solidFill>
                            <a:srgbClr val="FFFFFF"/>
                          </a:solidFill>
                          <a:latin typeface="Calibri"/>
                        </a:rPr>
                        <a:t>Görsel</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Türk kültürüne ait özellik</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Değer</a:t>
                      </a:r>
                    </a:p>
                  </a:txBody>
                  <a:tcPr marL="54864" marR="54864" marT="18288" marB="18288" anchor="ctr">
                    <a:solidFill>
                      <a:srgbClr val="2C6E8F"/>
                    </a:solidFill>
                  </a:tcPr>
                </a:tc>
              </a:tr>
              <a:tr h="566928">
                <a:tc>
                  <a:txBody>
                    <a:bodyPr wrap="square"/>
                    <a:lstStyle/>
                    <a:p>
                      <a:pPr algn="l">
                        <a:spcBef>
                          <a:spcPts val="0"/>
                        </a:spcBef>
                        <a:spcAft>
                          <a:spcPts val="0"/>
                        </a:spcAft>
                      </a:pPr>
                      <a:r>
                        <a:rPr lang="tr-TR" sz="1600" b="0" i="0">
                          <a:solidFill>
                            <a:srgbClr val="262626"/>
                          </a:solidFill>
                          <a:latin typeface="Calibri"/>
                        </a:rPr>
                        <a:t>Şirdar Medresesi</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66928">
                <a:tc>
                  <a:txBody>
                    <a:bodyPr wrap="square"/>
                    <a:lstStyle/>
                    <a:p>
                      <a:pPr algn="l">
                        <a:spcBef>
                          <a:spcPts val="0"/>
                        </a:spcBef>
                        <a:spcAft>
                          <a:spcPts val="0"/>
                        </a:spcAft>
                      </a:pPr>
                      <a:r>
                        <a:rPr lang="tr-TR" sz="1600" b="0" i="0">
                          <a:solidFill>
                            <a:srgbClr val="262626"/>
                          </a:solidFill>
                          <a:latin typeface="Calibri"/>
                        </a:rPr>
                        <a:t>Başçarşı Sebili</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566928">
                <a:tc>
                  <a:txBody>
                    <a:bodyPr wrap="square"/>
                    <a:lstStyle/>
                    <a:p>
                      <a:pPr algn="l">
                        <a:spcBef>
                          <a:spcPts val="0"/>
                        </a:spcBef>
                        <a:spcAft>
                          <a:spcPts val="0"/>
                        </a:spcAft>
                      </a:pPr>
                      <a:r>
                        <a:rPr lang="tr-TR" sz="1600" b="0" i="0">
                          <a:solidFill>
                            <a:srgbClr val="262626"/>
                          </a:solidFill>
                          <a:latin typeface="Calibri"/>
                        </a:rPr>
                        <a:t>El Halısı Dokumacılığı</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66928">
                <a:tc>
                  <a:txBody>
                    <a:bodyPr wrap="square"/>
                    <a:lstStyle/>
                    <a:p>
                      <a:pPr algn="l">
                        <a:spcBef>
                          <a:spcPts val="0"/>
                        </a:spcBef>
                        <a:spcAft>
                          <a:spcPts val="0"/>
                        </a:spcAft>
                      </a:pPr>
                      <a:r>
                        <a:rPr lang="tr-TR" sz="1600" b="0" i="0">
                          <a:solidFill>
                            <a:srgbClr val="262626"/>
                          </a:solidFill>
                          <a:latin typeface="Calibri"/>
                        </a:rPr>
                        <a:t>Yufka Ekmek Yapımı</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566928">
                <a:tc>
                  <a:txBody>
                    <a:bodyPr wrap="square"/>
                    <a:lstStyle/>
                    <a:p>
                      <a:pPr algn="l">
                        <a:spcBef>
                          <a:spcPts val="0"/>
                        </a:spcBef>
                        <a:spcAft>
                          <a:spcPts val="0"/>
                        </a:spcAft>
                      </a:pPr>
                      <a:r>
                        <a:rPr lang="tr-TR" sz="1600" b="0" i="0">
                          <a:solidFill>
                            <a:srgbClr val="262626"/>
                          </a:solidFill>
                          <a:latin typeface="Calibri"/>
                        </a:rPr>
                        <a:t>Geleneksel Türk Kahvesi</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66928">
                <a:tc>
                  <a:txBody>
                    <a:bodyPr wrap="square"/>
                    <a:lstStyle/>
                    <a:p>
                      <a:pPr algn="l">
                        <a:spcBef>
                          <a:spcPts val="0"/>
                        </a:spcBef>
                        <a:spcAft>
                          <a:spcPts val="0"/>
                        </a:spcAft>
                      </a:pPr>
                      <a:r>
                        <a:rPr lang="tr-TR" sz="1600" b="0" i="0">
                          <a:solidFill>
                            <a:srgbClr val="262626"/>
                          </a:solidFill>
                          <a:latin typeface="Calibri"/>
                        </a:rPr>
                        <a:t>Geleneksel Gölge Oyunu: Karagöz</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 / 176</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6400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Verilen görseller Türk kültürüne ait hangi özellikleri yansıtmaktadır? Maddi mi, manevi mi?</a:t>
            </a:r>
          </a:p>
        </p:txBody>
      </p:sp>
      <p:graphicFrame>
        <p:nvGraphicFramePr>
          <p:cNvPr id="7" name="Table 6"/>
          <p:cNvGraphicFramePr>
            <a:graphicFrameLocks noGrp="1"/>
          </p:cNvGraphicFramePr>
          <p:nvPr/>
        </p:nvGraphicFramePr>
        <p:xfrm>
          <a:off x="502920" y="1993391"/>
          <a:ext cx="11183112" cy="3858768"/>
        </p:xfrm>
        <a:graphic>
          <a:graphicData uri="http://schemas.openxmlformats.org/drawingml/2006/table">
            <a:tbl>
              <a:tblPr firstRow="1" bandRow="1">
                <a:tableStyleId>{5C22544A-7EE6-4342-B048-85BDC9FD1C3A}</a:tableStyleId>
              </a:tblPr>
              <a:tblGrid>
                <a:gridCol w="3291840"/>
                <a:gridCol w="6309360"/>
                <a:gridCol w="1581912"/>
              </a:tblGrid>
              <a:tr h="457200">
                <a:tc>
                  <a:txBody>
                    <a:bodyPr wrap="square"/>
                    <a:lstStyle/>
                    <a:p>
                      <a:pPr algn="ctr">
                        <a:spcBef>
                          <a:spcPts val="0"/>
                        </a:spcBef>
                        <a:spcAft>
                          <a:spcPts val="0"/>
                        </a:spcAft>
                      </a:pPr>
                      <a:r>
                        <a:rPr lang="tr-TR" sz="1600" b="1" i="0">
                          <a:solidFill>
                            <a:srgbClr val="FFFFFF"/>
                          </a:solidFill>
                          <a:latin typeface="Calibri"/>
                        </a:rPr>
                        <a:t>Görsel</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Türk kültürüne ait özellik</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Değer</a:t>
                      </a:r>
                    </a:p>
                  </a:txBody>
                  <a:tcPr marL="54864" marR="54864" marT="18288" marB="18288" anchor="ctr">
                    <a:solidFill>
                      <a:srgbClr val="2E7D32"/>
                    </a:solidFill>
                  </a:tcPr>
                </a:tc>
              </a:tr>
              <a:tr h="566928">
                <a:tc>
                  <a:txBody>
                    <a:bodyPr wrap="square"/>
                    <a:lstStyle/>
                    <a:p>
                      <a:pPr algn="l">
                        <a:spcBef>
                          <a:spcPts val="0"/>
                        </a:spcBef>
                        <a:spcAft>
                          <a:spcPts val="0"/>
                        </a:spcAft>
                      </a:pPr>
                      <a:r>
                        <a:rPr lang="tr-TR" sz="1600" b="0" i="0">
                          <a:solidFill>
                            <a:srgbClr val="262626"/>
                          </a:solidFill>
                          <a:latin typeface="Calibri"/>
                        </a:rPr>
                        <a:t>Şirdar Medresesi</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Türk-İslam mimarisi: kubbe, çini süslemeli cephe; kültürün Orta Asya'da yaşaması</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maddi</a:t>
                      </a:r>
                    </a:p>
                  </a:txBody>
                  <a:tcPr marL="54864" marR="54864" marT="18288" marB="18288" anchor="ctr">
                    <a:solidFill>
                      <a:srgbClr val="FFFFFF"/>
                    </a:solidFill>
                  </a:tcPr>
                </a:tc>
              </a:tr>
              <a:tr h="566928">
                <a:tc>
                  <a:txBody>
                    <a:bodyPr wrap="square"/>
                    <a:lstStyle/>
                    <a:p>
                      <a:pPr algn="l">
                        <a:spcBef>
                          <a:spcPts val="0"/>
                        </a:spcBef>
                        <a:spcAft>
                          <a:spcPts val="0"/>
                        </a:spcAft>
                      </a:pPr>
                      <a:r>
                        <a:rPr lang="tr-TR" sz="1600" b="0" i="0">
                          <a:solidFill>
                            <a:srgbClr val="262626"/>
                          </a:solidFill>
                          <a:latin typeface="Calibri"/>
                        </a:rPr>
                        <a:t>Başçarşı Sebili</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Osmanlı dönemi mimarisi: su yapısı (sebil, çeşme); kültürün Balkanlara yayılması</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maddi</a:t>
                      </a:r>
                    </a:p>
                  </a:txBody>
                  <a:tcPr marL="54864" marR="54864" marT="18288" marB="18288" anchor="ctr">
                    <a:solidFill>
                      <a:srgbClr val="E3F1E4"/>
                    </a:solidFill>
                  </a:tcPr>
                </a:tc>
              </a:tr>
              <a:tr h="566928">
                <a:tc>
                  <a:txBody>
                    <a:bodyPr wrap="square"/>
                    <a:lstStyle/>
                    <a:p>
                      <a:pPr algn="l">
                        <a:spcBef>
                          <a:spcPts val="0"/>
                        </a:spcBef>
                        <a:spcAft>
                          <a:spcPts val="0"/>
                        </a:spcAft>
                      </a:pPr>
                      <a:r>
                        <a:rPr lang="tr-TR" sz="1600" b="0" i="0">
                          <a:solidFill>
                            <a:srgbClr val="262626"/>
                          </a:solidFill>
                          <a:latin typeface="Calibri"/>
                        </a:rPr>
                        <a:t>El Halısı Dokumacılığı</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El sanatı: halı ve kilim dokumacılığı; konargöçer dönemden gelen dokuma bilgisi</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manevi (halı maddi)</a:t>
                      </a:r>
                    </a:p>
                  </a:txBody>
                  <a:tcPr marL="54864" marR="54864" marT="18288" marB="18288" anchor="ctr">
                    <a:solidFill>
                      <a:srgbClr val="FFFFFF"/>
                    </a:solidFill>
                  </a:tcPr>
                </a:tc>
              </a:tr>
              <a:tr h="566928">
                <a:tc>
                  <a:txBody>
                    <a:bodyPr wrap="square"/>
                    <a:lstStyle/>
                    <a:p>
                      <a:pPr algn="l">
                        <a:spcBef>
                          <a:spcPts val="0"/>
                        </a:spcBef>
                        <a:spcAft>
                          <a:spcPts val="0"/>
                        </a:spcAft>
                      </a:pPr>
                      <a:r>
                        <a:rPr lang="tr-TR" sz="1600" b="0" i="0">
                          <a:solidFill>
                            <a:srgbClr val="262626"/>
                          </a:solidFill>
                          <a:latin typeface="Calibri"/>
                        </a:rPr>
                        <a:t>Yufka Ekmek Yapımı</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Konargöçer yaşam ve yiyecek hazırlama geleneği (yassı ekmek)</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manevi</a:t>
                      </a:r>
                    </a:p>
                  </a:txBody>
                  <a:tcPr marL="54864" marR="54864" marT="18288" marB="18288" anchor="ctr">
                    <a:solidFill>
                      <a:srgbClr val="E3F1E4"/>
                    </a:solidFill>
                  </a:tcPr>
                </a:tc>
              </a:tr>
              <a:tr h="566928">
                <a:tc>
                  <a:txBody>
                    <a:bodyPr wrap="square"/>
                    <a:lstStyle/>
                    <a:p>
                      <a:pPr algn="l">
                        <a:spcBef>
                          <a:spcPts val="0"/>
                        </a:spcBef>
                        <a:spcAft>
                          <a:spcPts val="0"/>
                        </a:spcAft>
                      </a:pPr>
                      <a:r>
                        <a:rPr lang="tr-TR" sz="1600" b="0" i="0">
                          <a:solidFill>
                            <a:srgbClr val="262626"/>
                          </a:solidFill>
                          <a:latin typeface="Calibri"/>
                        </a:rPr>
                        <a:t>Geleneksel Türk Kahvesi</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Kahve ve çay ikram edilerek sohbet edilmesi geleneği</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manevi</a:t>
                      </a:r>
                    </a:p>
                  </a:txBody>
                  <a:tcPr marL="54864" marR="54864" marT="18288" marB="18288" anchor="ctr">
                    <a:solidFill>
                      <a:srgbClr val="FFFFFF"/>
                    </a:solidFill>
                  </a:tcPr>
                </a:tc>
              </a:tr>
              <a:tr h="566928">
                <a:tc>
                  <a:txBody>
                    <a:bodyPr wrap="square"/>
                    <a:lstStyle/>
                    <a:p>
                      <a:pPr algn="l">
                        <a:spcBef>
                          <a:spcPts val="0"/>
                        </a:spcBef>
                        <a:spcAft>
                          <a:spcPts val="0"/>
                        </a:spcAft>
                      </a:pPr>
                      <a:r>
                        <a:rPr lang="tr-TR" sz="1600" b="0" i="0">
                          <a:solidFill>
                            <a:srgbClr val="262626"/>
                          </a:solidFill>
                          <a:latin typeface="Calibri"/>
                        </a:rPr>
                        <a:t>Karagöz</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Geleneksel gösteri sanatı (gölge oyunu, hikâye anlatıcılığı)</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manevi</a:t>
                      </a:r>
                    </a:p>
                  </a:txBody>
                  <a:tcPr marL="54864" marR="54864" marT="18288" marB="18288" anchor="ctr">
                    <a:solidFill>
                      <a:srgbClr val="E3F1E4"/>
                    </a:solidFill>
                  </a:tcPr>
                </a:tc>
              </a:tr>
            </a:tbl>
          </a:graphicData>
        </a:graphic>
      </p:graphicFrame>
      <p:sp>
        <p:nvSpPr>
          <p:cNvPr id="8" name="TextBox 7"/>
          <p:cNvSpPr txBox="1"/>
          <p:nvPr/>
        </p:nvSpPr>
        <p:spPr>
          <a:xfrm>
            <a:off x="502920" y="5879591"/>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Görseller dört ülkeden: Özbekistan, Bosna Hersek, Türkiye, İran → Türk kültürü geniş bir alana yayılmış.</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 / 176</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Türk Dünyası Kültür Başkentleri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7 dk</a:t>
            </a:r>
          </a:p>
        </p:txBody>
      </p:sp>
      <p:sp>
        <p:nvSpPr>
          <p:cNvPr id="6" name="Rounded Rectangle 5"/>
          <p:cNvSpPr/>
          <p:nvPr/>
        </p:nvSpPr>
        <p:spPr>
          <a:xfrm>
            <a:off x="502920" y="1243584"/>
            <a:ext cx="4846320" cy="4974336"/>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4846320" cy="457200"/>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472184"/>
            <a:ext cx="4846320" cy="228600"/>
          </a:xfrm>
          <a:prstGeom prst="rect">
            <a:avLst/>
          </a:prstGeom>
          <a:solidFill>
            <a:srgbClr val="2C6E8F"/>
          </a:solidFill>
          <a:ln>
            <a:noFill/>
          </a:ln>
          <a:effectLst/>
        </p:spPr>
        <p:txBody>
          <a:bodyPr rtlCol="0" anchor="ctr"/>
          <a:lstStyle/>
          <a:p/>
        </p:txBody>
      </p:sp>
      <p:sp>
        <p:nvSpPr>
          <p:cNvPr id="9" name="TextBox 8"/>
          <p:cNvSpPr txBox="1"/>
          <p:nvPr/>
        </p:nvSpPr>
        <p:spPr>
          <a:xfrm>
            <a:off x="594360" y="1243584"/>
            <a:ext cx="4663440" cy="4572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TÜRKSOY</a:t>
            </a:r>
          </a:p>
        </p:txBody>
      </p:sp>
      <p:sp>
        <p:nvSpPr>
          <p:cNvPr id="10" name="TextBox 9"/>
          <p:cNvSpPr txBox="1"/>
          <p:nvPr/>
        </p:nvSpPr>
        <p:spPr>
          <a:xfrm>
            <a:off x="612648" y="1773936"/>
            <a:ext cx="4626864" cy="4370832"/>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2C6E8F"/>
                </a:solidFill>
                <a:latin typeface="Calibri"/>
              </a:rPr>
              <a:t>•  </a:t>
            </a:r>
            <a:r>
              <a:rPr lang="tr-TR" sz="1800" b="0" i="0">
                <a:solidFill>
                  <a:srgbClr val="262626"/>
                </a:solidFill>
                <a:latin typeface="Calibri"/>
              </a:rPr>
              <a:t>Uluslararası Türk Kültürü Teşkilatı (TÜRKSOY); Azerbaycan, Kazakistan, Kırgızistan, Özbekistan, Türkmenistan ve Türkiye Cumhuriyeti tarafından 1993 yılında kurulmuştur.</a:t>
            </a:r>
          </a:p>
          <a:p>
            <a:pPr algn="l" marL="223758" indent="-223758">
              <a:spcBef>
                <a:spcPts val="0"/>
              </a:spcBef>
              <a:spcAft>
                <a:spcPts val="0"/>
              </a:spcAft>
            </a:pPr>
            <a:r>
              <a:rPr lang="tr-TR" sz="1800" b="1" i="0">
                <a:solidFill>
                  <a:srgbClr val="2C6E8F"/>
                </a:solidFill>
                <a:latin typeface="Calibri"/>
              </a:rPr>
              <a:t>•  </a:t>
            </a:r>
            <a:r>
              <a:rPr lang="tr-TR" sz="1800" b="0" i="0">
                <a:solidFill>
                  <a:srgbClr val="262626"/>
                </a:solidFill>
                <a:latin typeface="Calibri"/>
              </a:rPr>
              <a:t>Türk dünyasında kurulan ilk iş birliği teşkilatlarından biri olan TÜRKSOY tarafından her yıl Türk dünyasından kültürel mirasını korumuş ve yaşatmaya devam eden şehirlerden biri "Türk Dünyası Kültür Başkenti" olarak seçilmekte ve bu şehirde çeşitli kültürel etkinlikler düzenlenmektedir.</a:t>
            </a:r>
          </a:p>
        </p:txBody>
      </p:sp>
      <p:pic>
        <p:nvPicPr>
          <p:cNvPr id="11" name="Picture 10" descr="h33_kb1_kazan_s203.jpg"/>
          <p:cNvPicPr>
            <a:picLocks noChangeAspect="1"/>
          </p:cNvPicPr>
          <p:nvPr/>
        </p:nvPicPr>
        <p:blipFill>
          <a:blip r:embed="rId3"/>
          <a:stretch>
            <a:fillRect/>
          </a:stretch>
        </p:blipFill>
        <p:spPr>
          <a:xfrm>
            <a:off x="5577840" y="1216152"/>
            <a:ext cx="2964027" cy="1714994"/>
          </a:xfrm>
          <a:prstGeom prst="rect">
            <a:avLst/>
          </a:prstGeom>
          <a:ln w="9525">
            <a:solidFill>
              <a:srgbClr val="D9D9D9"/>
            </a:solidFill>
          </a:ln>
        </p:spPr>
      </p:pic>
      <p:sp>
        <p:nvSpPr>
          <p:cNvPr id="12" name="TextBox 11"/>
          <p:cNvSpPr txBox="1"/>
          <p:nvPr/>
        </p:nvSpPr>
        <p:spPr>
          <a:xfrm>
            <a:off x="5577840" y="2958578"/>
            <a:ext cx="2964027"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C6E8F"/>
                </a:solidFill>
                <a:latin typeface="Calibri"/>
              </a:rPr>
              <a:t>2014- Kazan (Tataristan-Rusya)</a:t>
            </a:r>
          </a:p>
        </p:txBody>
      </p:sp>
      <p:sp>
        <p:nvSpPr>
          <p:cNvPr id="13" name="Oval 12"/>
          <p:cNvSpPr/>
          <p:nvPr/>
        </p:nvSpPr>
        <p:spPr>
          <a:xfrm>
            <a:off x="5632704" y="127101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1</a:t>
            </a:r>
          </a:p>
        </p:txBody>
      </p:sp>
      <p:pic>
        <p:nvPicPr>
          <p:cNvPr id="14" name="Picture 13" descr="h33_kb2_seki_s203.jpg"/>
          <p:cNvPicPr>
            <a:picLocks noChangeAspect="1"/>
          </p:cNvPicPr>
          <p:nvPr/>
        </p:nvPicPr>
        <p:blipFill>
          <a:blip r:embed="rId4"/>
          <a:stretch>
            <a:fillRect/>
          </a:stretch>
        </p:blipFill>
        <p:spPr>
          <a:xfrm>
            <a:off x="8724747" y="1216152"/>
            <a:ext cx="2964027" cy="1702050"/>
          </a:xfrm>
          <a:prstGeom prst="rect">
            <a:avLst/>
          </a:prstGeom>
          <a:ln w="9525">
            <a:solidFill>
              <a:srgbClr val="D9D9D9"/>
            </a:solidFill>
          </a:ln>
        </p:spPr>
      </p:pic>
      <p:sp>
        <p:nvSpPr>
          <p:cNvPr id="15" name="TextBox 14"/>
          <p:cNvSpPr txBox="1"/>
          <p:nvPr/>
        </p:nvSpPr>
        <p:spPr>
          <a:xfrm>
            <a:off x="8724747" y="2945634"/>
            <a:ext cx="2964027"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C6E8F"/>
                </a:solidFill>
                <a:latin typeface="Calibri"/>
              </a:rPr>
              <a:t>2016- Şeki (Azerbaycan)</a:t>
            </a:r>
          </a:p>
        </p:txBody>
      </p:sp>
      <p:sp>
        <p:nvSpPr>
          <p:cNvPr id="16" name="Oval 15"/>
          <p:cNvSpPr/>
          <p:nvPr/>
        </p:nvSpPr>
        <p:spPr>
          <a:xfrm>
            <a:off x="8779611" y="127101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2</a:t>
            </a:r>
          </a:p>
        </p:txBody>
      </p:sp>
      <p:pic>
        <p:nvPicPr>
          <p:cNvPr id="17" name="Picture 16" descr="h33_kb3_hiva_s203.jpg"/>
          <p:cNvPicPr>
            <a:picLocks noChangeAspect="1"/>
          </p:cNvPicPr>
          <p:nvPr/>
        </p:nvPicPr>
        <p:blipFill>
          <a:blip r:embed="rId5"/>
          <a:stretch>
            <a:fillRect/>
          </a:stretch>
        </p:blipFill>
        <p:spPr>
          <a:xfrm>
            <a:off x="5577840" y="3753612"/>
            <a:ext cx="2964027" cy="1702050"/>
          </a:xfrm>
          <a:prstGeom prst="rect">
            <a:avLst/>
          </a:prstGeom>
          <a:ln w="9525">
            <a:solidFill>
              <a:srgbClr val="D9D9D9"/>
            </a:solidFill>
          </a:ln>
        </p:spPr>
      </p:pic>
      <p:sp>
        <p:nvSpPr>
          <p:cNvPr id="18" name="TextBox 17"/>
          <p:cNvSpPr txBox="1"/>
          <p:nvPr/>
        </p:nvSpPr>
        <p:spPr>
          <a:xfrm>
            <a:off x="5577840" y="5483094"/>
            <a:ext cx="2964027"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C6E8F"/>
                </a:solidFill>
                <a:latin typeface="Calibri"/>
              </a:rPr>
              <a:t>2020- Hiva (Özbekistan)</a:t>
            </a:r>
          </a:p>
        </p:txBody>
      </p:sp>
      <p:sp>
        <p:nvSpPr>
          <p:cNvPr id="19" name="Oval 18"/>
          <p:cNvSpPr/>
          <p:nvPr/>
        </p:nvSpPr>
        <p:spPr>
          <a:xfrm>
            <a:off x="5632704" y="380847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3</a:t>
            </a:r>
          </a:p>
        </p:txBody>
      </p:sp>
      <p:pic>
        <p:nvPicPr>
          <p:cNvPr id="20" name="Picture 19" descr="h33_kb4_bursa_s203.jpg"/>
          <p:cNvPicPr>
            <a:picLocks noChangeAspect="1"/>
          </p:cNvPicPr>
          <p:nvPr/>
        </p:nvPicPr>
        <p:blipFill>
          <a:blip r:embed="rId6"/>
          <a:stretch>
            <a:fillRect/>
          </a:stretch>
        </p:blipFill>
        <p:spPr>
          <a:xfrm>
            <a:off x="8724747" y="3753612"/>
            <a:ext cx="2964027" cy="1702050"/>
          </a:xfrm>
          <a:prstGeom prst="rect">
            <a:avLst/>
          </a:prstGeom>
          <a:ln w="9525">
            <a:solidFill>
              <a:srgbClr val="D9D9D9"/>
            </a:solidFill>
          </a:ln>
        </p:spPr>
      </p:pic>
      <p:sp>
        <p:nvSpPr>
          <p:cNvPr id="21" name="TextBox 20"/>
          <p:cNvSpPr txBox="1"/>
          <p:nvPr/>
        </p:nvSpPr>
        <p:spPr>
          <a:xfrm>
            <a:off x="8724747" y="5483094"/>
            <a:ext cx="2964027"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C6E8F"/>
                </a:solidFill>
                <a:latin typeface="Calibri"/>
              </a:rPr>
              <a:t>2022- Bursa (Türkiye)</a:t>
            </a:r>
          </a:p>
        </p:txBody>
      </p:sp>
      <p:sp>
        <p:nvSpPr>
          <p:cNvPr id="22" name="Oval 21"/>
          <p:cNvSpPr/>
          <p:nvPr/>
        </p:nvSpPr>
        <p:spPr>
          <a:xfrm>
            <a:off x="8779611" y="380847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4</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 / 176</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üç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 Geçmişten bugüne Türk Dünyası Kültür Başkenti olarak seçilen şehirlerden hangilerini biliyorsunuz?  2. Türk Dünyası Kültür Başkenti olarak seçilen şehirlerin benzer özellikleri nelerdir?  3. Türkiye'de Türk Dünyası Kültür Başkenti olabileceğini düşündüğünüz şehirler hangileridir?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 / 176</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üç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3716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Geçmişten bugüne Türk Dünyası Kültür Başkenti olarak seçilen şehirlerden hangilerini biliyorsunuz?  2. Türk Dünyası Kültür Başkenti olarak seçilen şehirlerin benzer özellikleri nelerdir?  3. Türkiye'de Türk Dünyası Kültür Başkenti olabileceğini düşündüğünüz şehirler hangileridir?</a:t>
            </a:r>
          </a:p>
        </p:txBody>
      </p:sp>
      <p:sp>
        <p:nvSpPr>
          <p:cNvPr id="7" name="Rounded Rectangle 6"/>
          <p:cNvSpPr/>
          <p:nvPr/>
        </p:nvSpPr>
        <p:spPr>
          <a:xfrm>
            <a:off x="502920" y="2770632"/>
            <a:ext cx="11185855" cy="34290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770632"/>
            <a:ext cx="109728" cy="3429000"/>
          </a:xfrm>
          <a:prstGeom prst="rect">
            <a:avLst/>
          </a:prstGeom>
          <a:solidFill>
            <a:srgbClr val="2E7D32"/>
          </a:solidFill>
          <a:ln>
            <a:noFill/>
          </a:ln>
          <a:effectLst/>
        </p:spPr>
        <p:txBody>
          <a:bodyPr rtlCol="0" anchor="ctr"/>
          <a:lstStyle/>
          <a:p/>
        </p:txBody>
      </p:sp>
      <p:sp>
        <p:nvSpPr>
          <p:cNvPr id="9" name="TextBox 8"/>
          <p:cNvSpPr txBox="1"/>
          <p:nvPr/>
        </p:nvSpPr>
        <p:spPr>
          <a:xfrm>
            <a:off x="731520" y="2825496"/>
            <a:ext cx="10865815" cy="331927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1) Kitaptaki dört şehir: Kazan (2014, Tataristan-Rusya), Şeki (2016, Azerbaycan), Hiva (2020, Özbekistan), Bursa (2022, Türkiye).</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2) Türk dünyasındadırlar; kültürel mirasını korumuş ve yaşatan şehirlerdir: fotoğraflarda kubbeli, minareli tarihî yapılar, kale ve eski evler görülür.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3) Görüş sorusu. Örnek gerekçe: kültürel mirasını korumuş bir şehir — kitapta somut mirasıyla anılan Edirne (Selimiye Camii) ya da Kars (Menûçihr Camii) gibi (s. 214).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 / 176</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7.1. Türk kültürünün izini nereden sürüyoruz?</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7.1</a:t>
            </a:r>
          </a:p>
        </p:txBody>
      </p:sp>
      <p:sp>
        <p:nvSpPr>
          <p:cNvPr id="6" name="Rounded Rectangle 5"/>
          <p:cNvSpPr/>
          <p:nvPr/>
        </p:nvSpPr>
        <p:spPr>
          <a:xfrm>
            <a:off x="502920" y="1261872"/>
            <a:ext cx="11185855" cy="15087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50876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50876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Türkler, tarihin ilk çağlarından bu yana varlığını devam ettiren kadim milletlerdendir. Binlerce yıllık tarihî süreçte Asya ve Avrupa'da çok geniş bölgelere yayılmış, yerleşmiş ve hareket hâlinde bulunmuşlardır.</a:t>
            </a:r>
          </a:p>
        </p:txBody>
      </p:sp>
      <p:sp>
        <p:nvSpPr>
          <p:cNvPr id="9" name="Rounded Rectangle 8"/>
          <p:cNvSpPr/>
          <p:nvPr/>
        </p:nvSpPr>
        <p:spPr>
          <a:xfrm>
            <a:off x="502920" y="3044951"/>
            <a:ext cx="2645587" cy="32004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3044951"/>
            <a:ext cx="2645587" cy="530352"/>
          </a:xfrm>
          <a:prstGeom prst="roundRect">
            <a:avLst>
              <a:gd name="adj" fmla="val 25000"/>
            </a:avLst>
          </a:prstGeom>
          <a:solidFill>
            <a:srgbClr val="2C6E8F"/>
          </a:solidFill>
          <a:ln>
            <a:noFill/>
          </a:ln>
          <a:effectLst/>
        </p:spPr>
        <p:txBody>
          <a:bodyPr rtlCol="0" anchor="ctr"/>
          <a:lstStyle/>
          <a:p/>
        </p:txBody>
      </p:sp>
      <p:sp>
        <p:nvSpPr>
          <p:cNvPr id="11" name="Rectangle 10"/>
          <p:cNvSpPr/>
          <p:nvPr/>
        </p:nvSpPr>
        <p:spPr>
          <a:xfrm>
            <a:off x="502920" y="3310127"/>
            <a:ext cx="2645587" cy="265176"/>
          </a:xfrm>
          <a:prstGeom prst="rect">
            <a:avLst/>
          </a:prstGeom>
          <a:solidFill>
            <a:srgbClr val="2C6E8F"/>
          </a:solidFill>
          <a:ln>
            <a:noFill/>
          </a:ln>
          <a:effectLst/>
        </p:spPr>
        <p:txBody>
          <a:bodyPr rtlCol="0" anchor="ctr"/>
          <a:lstStyle/>
          <a:p/>
        </p:txBody>
      </p:sp>
      <p:sp>
        <p:nvSpPr>
          <p:cNvPr id="12" name="TextBox 11"/>
          <p:cNvSpPr txBox="1"/>
          <p:nvPr/>
        </p:nvSpPr>
        <p:spPr>
          <a:xfrm>
            <a:off x="594360" y="3044951"/>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Arkeolojik kazılar</a:t>
            </a:r>
          </a:p>
        </p:txBody>
      </p:sp>
      <p:sp>
        <p:nvSpPr>
          <p:cNvPr id="13" name="TextBox 12"/>
          <p:cNvSpPr txBox="1"/>
          <p:nvPr/>
        </p:nvSpPr>
        <p:spPr>
          <a:xfrm>
            <a:off x="612648" y="3648455"/>
            <a:ext cx="2426131" cy="252374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kazı alanlarında ortaya çıkan bulgular</a:t>
            </a:r>
          </a:p>
        </p:txBody>
      </p:sp>
      <p:sp>
        <p:nvSpPr>
          <p:cNvPr id="14" name="Rounded Rectangle 13"/>
          <p:cNvSpPr/>
          <p:nvPr/>
        </p:nvSpPr>
        <p:spPr>
          <a:xfrm>
            <a:off x="3349675" y="3044951"/>
            <a:ext cx="2645587" cy="320040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3349675" y="3044951"/>
            <a:ext cx="2645587" cy="530352"/>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3349675" y="3310127"/>
            <a:ext cx="2645587" cy="265176"/>
          </a:xfrm>
          <a:prstGeom prst="rect">
            <a:avLst/>
          </a:prstGeom>
          <a:solidFill>
            <a:srgbClr val="4F4F4F"/>
          </a:solidFill>
          <a:ln>
            <a:noFill/>
          </a:ln>
          <a:effectLst/>
        </p:spPr>
        <p:txBody>
          <a:bodyPr rtlCol="0" anchor="ctr"/>
          <a:lstStyle/>
          <a:p/>
        </p:txBody>
      </p:sp>
      <p:sp>
        <p:nvSpPr>
          <p:cNvPr id="17" name="TextBox 16"/>
          <p:cNvSpPr txBox="1"/>
          <p:nvPr/>
        </p:nvSpPr>
        <p:spPr>
          <a:xfrm>
            <a:off x="3441115" y="3044951"/>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Yazıtlar</a:t>
            </a:r>
          </a:p>
        </p:txBody>
      </p:sp>
      <p:sp>
        <p:nvSpPr>
          <p:cNvPr id="18" name="TextBox 17"/>
          <p:cNvSpPr txBox="1"/>
          <p:nvPr/>
        </p:nvSpPr>
        <p:spPr>
          <a:xfrm>
            <a:off x="3459403" y="3648455"/>
            <a:ext cx="2426131" cy="252374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Türklerin bıraktığı yazıtlar</a:t>
            </a:r>
          </a:p>
        </p:txBody>
      </p:sp>
      <p:sp>
        <p:nvSpPr>
          <p:cNvPr id="19" name="Rounded Rectangle 18"/>
          <p:cNvSpPr/>
          <p:nvPr/>
        </p:nvSpPr>
        <p:spPr>
          <a:xfrm>
            <a:off x="6196430" y="3044951"/>
            <a:ext cx="2645587" cy="320040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6196430" y="3044951"/>
            <a:ext cx="2645587" cy="530352"/>
          </a:xfrm>
          <a:prstGeom prst="roundRect">
            <a:avLst>
              <a:gd name="adj" fmla="val 25000"/>
            </a:avLst>
          </a:prstGeom>
          <a:solidFill>
            <a:srgbClr val="2C6E8F"/>
          </a:solidFill>
          <a:ln>
            <a:noFill/>
          </a:ln>
          <a:effectLst/>
        </p:spPr>
        <p:txBody>
          <a:bodyPr rtlCol="0" anchor="ctr"/>
          <a:lstStyle/>
          <a:p/>
        </p:txBody>
      </p:sp>
      <p:sp>
        <p:nvSpPr>
          <p:cNvPr id="21" name="Rectangle 20"/>
          <p:cNvSpPr/>
          <p:nvPr/>
        </p:nvSpPr>
        <p:spPr>
          <a:xfrm>
            <a:off x="6196430" y="3310127"/>
            <a:ext cx="2645587" cy="265176"/>
          </a:xfrm>
          <a:prstGeom prst="rect">
            <a:avLst/>
          </a:prstGeom>
          <a:solidFill>
            <a:srgbClr val="2C6E8F"/>
          </a:solidFill>
          <a:ln>
            <a:noFill/>
          </a:ln>
          <a:effectLst/>
        </p:spPr>
        <p:txBody>
          <a:bodyPr rtlCol="0" anchor="ctr"/>
          <a:lstStyle/>
          <a:p/>
        </p:txBody>
      </p:sp>
      <p:sp>
        <p:nvSpPr>
          <p:cNvPr id="22" name="TextBox 21"/>
          <p:cNvSpPr txBox="1"/>
          <p:nvPr/>
        </p:nvSpPr>
        <p:spPr>
          <a:xfrm>
            <a:off x="6287870" y="3044951"/>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Yazılı kaynaklar</a:t>
            </a:r>
          </a:p>
        </p:txBody>
      </p:sp>
      <p:sp>
        <p:nvSpPr>
          <p:cNvPr id="23" name="TextBox 22"/>
          <p:cNvSpPr txBox="1"/>
          <p:nvPr/>
        </p:nvSpPr>
        <p:spPr>
          <a:xfrm>
            <a:off x="6306158" y="3648455"/>
            <a:ext cx="2426131" cy="252374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etkileşim hâlinde olunan diğer milletler ve devletlerin kaynakları</a:t>
            </a:r>
          </a:p>
        </p:txBody>
      </p:sp>
      <p:sp>
        <p:nvSpPr>
          <p:cNvPr id="24" name="Rounded Rectangle 23"/>
          <p:cNvSpPr/>
          <p:nvPr/>
        </p:nvSpPr>
        <p:spPr>
          <a:xfrm>
            <a:off x="9043185" y="3044951"/>
            <a:ext cx="2645587" cy="3200400"/>
          </a:xfrm>
          <a:prstGeom prst="roundRect">
            <a:avLst>
              <a:gd name="adj" fmla="val 5000"/>
            </a:avLst>
          </a:prstGeom>
          <a:solidFill>
            <a:srgbClr val="F0F0F0"/>
          </a:solidFill>
          <a:ln>
            <a:noFill/>
          </a:ln>
          <a:effectLst/>
        </p:spPr>
        <p:txBody>
          <a:bodyPr rtlCol="0" anchor="ctr"/>
          <a:lstStyle/>
          <a:p/>
        </p:txBody>
      </p:sp>
      <p:sp>
        <p:nvSpPr>
          <p:cNvPr id="25" name="Rounded Rectangle 24"/>
          <p:cNvSpPr/>
          <p:nvPr/>
        </p:nvSpPr>
        <p:spPr>
          <a:xfrm>
            <a:off x="9043185" y="3044951"/>
            <a:ext cx="2645587" cy="530352"/>
          </a:xfrm>
          <a:prstGeom prst="roundRect">
            <a:avLst>
              <a:gd name="adj" fmla="val 25000"/>
            </a:avLst>
          </a:prstGeom>
          <a:solidFill>
            <a:srgbClr val="4F4F4F"/>
          </a:solidFill>
          <a:ln>
            <a:noFill/>
          </a:ln>
          <a:effectLst/>
        </p:spPr>
        <p:txBody>
          <a:bodyPr rtlCol="0" anchor="ctr"/>
          <a:lstStyle/>
          <a:p/>
        </p:txBody>
      </p:sp>
      <p:sp>
        <p:nvSpPr>
          <p:cNvPr id="26" name="Rectangle 25"/>
          <p:cNvSpPr/>
          <p:nvPr/>
        </p:nvSpPr>
        <p:spPr>
          <a:xfrm>
            <a:off x="9043185" y="3310127"/>
            <a:ext cx="2645587" cy="265176"/>
          </a:xfrm>
          <a:prstGeom prst="rect">
            <a:avLst/>
          </a:prstGeom>
          <a:solidFill>
            <a:srgbClr val="4F4F4F"/>
          </a:solidFill>
          <a:ln>
            <a:noFill/>
          </a:ln>
          <a:effectLst/>
        </p:spPr>
        <p:txBody>
          <a:bodyPr rtlCol="0" anchor="ctr"/>
          <a:lstStyle/>
          <a:p/>
        </p:txBody>
      </p:sp>
      <p:sp>
        <p:nvSpPr>
          <p:cNvPr id="27" name="TextBox 26"/>
          <p:cNvSpPr txBox="1"/>
          <p:nvPr/>
        </p:nvSpPr>
        <p:spPr>
          <a:xfrm>
            <a:off x="9134625" y="3044951"/>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Hikâye ve destanlar</a:t>
            </a:r>
          </a:p>
        </p:txBody>
      </p:sp>
      <p:sp>
        <p:nvSpPr>
          <p:cNvPr id="28" name="TextBox 27"/>
          <p:cNvSpPr txBox="1"/>
          <p:nvPr/>
        </p:nvSpPr>
        <p:spPr>
          <a:xfrm>
            <a:off x="9152913" y="3648455"/>
            <a:ext cx="2426131" cy="252374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dilden dile aktarılanlar</a:t>
            </a:r>
          </a:p>
        </p:txBody>
      </p:sp>
      <p:sp>
        <p:nvSpPr>
          <p:cNvPr id="29" name="TextBox 2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30" name="Rounded Rectangle 2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a:t>
            </a:r>
          </a:p>
        </p:txBody>
      </p:sp>
      <p:sp>
        <p:nvSpPr>
          <p:cNvPr id="31" name="TextBox 3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 / 176</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kültürünün ocağı: Türkistan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204</a:t>
            </a:r>
          </a:p>
        </p:txBody>
      </p:sp>
      <p:sp>
        <p:nvSpPr>
          <p:cNvPr id="6" name="Rounded Rectangle 5"/>
          <p:cNvSpPr/>
          <p:nvPr/>
        </p:nvSpPr>
        <p:spPr>
          <a:xfrm>
            <a:off x="502920" y="1216152"/>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16152"/>
            <a:ext cx="118872" cy="914400"/>
          </a:xfrm>
          <a:prstGeom prst="rect">
            <a:avLst/>
          </a:prstGeom>
          <a:solidFill>
            <a:srgbClr val="2C6E8F"/>
          </a:solidFill>
          <a:ln>
            <a:noFill/>
          </a:ln>
          <a:effectLst/>
        </p:spPr>
        <p:txBody>
          <a:bodyPr rtlCol="0" anchor="ctr"/>
          <a:lstStyle/>
          <a:p/>
        </p:txBody>
      </p:sp>
      <p:sp>
        <p:nvSpPr>
          <p:cNvPr id="8" name="TextBox 7"/>
          <p:cNvSpPr txBox="1"/>
          <p:nvPr/>
        </p:nvSpPr>
        <p:spPr>
          <a:xfrm>
            <a:off x="777240" y="121615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Bilim insanlarının yaptığı araştırmalarda Türk kültür ve medeniyetine ait olduğu belirlenen en eski bulguların Orta Asya'nın çeşitli bölgelerinde olduğu tespit edilmiştir.</a:t>
            </a:r>
          </a:p>
        </p:txBody>
      </p:sp>
      <p:graphicFrame>
        <p:nvGraphicFramePr>
          <p:cNvPr id="9" name="Table 8"/>
          <p:cNvGraphicFramePr>
            <a:graphicFrameLocks noGrp="1"/>
          </p:cNvGraphicFramePr>
          <p:nvPr/>
        </p:nvGraphicFramePr>
        <p:xfrm>
          <a:off x="502920" y="2267712"/>
          <a:ext cx="11183112" cy="3291840"/>
        </p:xfrm>
        <a:graphic>
          <a:graphicData uri="http://schemas.openxmlformats.org/drawingml/2006/table">
            <a:tbl>
              <a:tblPr firstRow="1" bandRow="1">
                <a:tableStyleId>{5C22544A-7EE6-4342-B048-85BDC9FD1C3A}</a:tableStyleId>
              </a:tblPr>
              <a:tblGrid>
                <a:gridCol w="2743200"/>
                <a:gridCol w="6035040"/>
                <a:gridCol w="2404872"/>
              </a:tblGrid>
              <a:tr h="438912">
                <a:tc>
                  <a:txBody>
                    <a:bodyPr wrap="square"/>
                    <a:lstStyle/>
                    <a:p>
                      <a:pPr algn="ctr">
                        <a:spcBef>
                          <a:spcPts val="0"/>
                        </a:spcBef>
                        <a:spcAft>
                          <a:spcPts val="0"/>
                        </a:spcAft>
                      </a:pPr>
                      <a:r>
                        <a:rPr lang="tr-TR" sz="1700" b="1" i="0">
                          <a:solidFill>
                            <a:srgbClr val="FFFFFF"/>
                          </a:solidFill>
                          <a:latin typeface="Calibri"/>
                        </a:rPr>
                        <a:t>Arkeolojik kültür</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Bulunduğu yer</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Dönemi</a:t>
                      </a:r>
                    </a:p>
                  </a:txBody>
                  <a:tcPr marL="54864" marR="54864" marT="18288" marB="18288" anchor="ctr">
                    <a:solidFill>
                      <a:srgbClr val="2C6E8F"/>
                    </a:solidFill>
                  </a:tcPr>
                </a:tc>
              </a:tr>
              <a:tr h="475488">
                <a:tc>
                  <a:txBody>
                    <a:bodyPr wrap="square"/>
                    <a:lstStyle/>
                    <a:p>
                      <a:pPr algn="l">
                        <a:spcBef>
                          <a:spcPts val="0"/>
                        </a:spcBef>
                        <a:spcAft>
                          <a:spcPts val="0"/>
                        </a:spcAft>
                      </a:pPr>
                      <a:r>
                        <a:rPr lang="tr-TR" sz="1800" b="0" i="0">
                          <a:solidFill>
                            <a:srgbClr val="262626"/>
                          </a:solidFill>
                          <a:latin typeface="Calibri"/>
                        </a:rPr>
                        <a:t>Anav</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Aşkabat yakınları</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MÖ 4000-1000</a:t>
                      </a:r>
                    </a:p>
                  </a:txBody>
                  <a:tcPr marL="54864" marR="54864" marT="18288" marB="18288" anchor="ctr">
                    <a:solidFill>
                      <a:srgbClr val="FFFFFF"/>
                    </a:solidFill>
                  </a:tcPr>
                </a:tc>
              </a:tr>
              <a:tr h="475488">
                <a:tc>
                  <a:txBody>
                    <a:bodyPr wrap="square"/>
                    <a:lstStyle/>
                    <a:p>
                      <a:pPr algn="l">
                        <a:spcBef>
                          <a:spcPts val="0"/>
                        </a:spcBef>
                        <a:spcAft>
                          <a:spcPts val="0"/>
                        </a:spcAft>
                      </a:pPr>
                      <a:r>
                        <a:rPr lang="tr-TR" sz="1800" b="0" i="0">
                          <a:solidFill>
                            <a:srgbClr val="262626"/>
                          </a:solidFill>
                          <a:latin typeface="Calibri"/>
                        </a:rPr>
                        <a:t>Kelteminar</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Aral Gölü çevresi</a:t>
                      </a:r>
                    </a:p>
                  </a:txBody>
                  <a:tcPr marL="54864" marR="54864" marT="18288" marB="18288" anchor="ctr">
                    <a:solidFill>
                      <a:srgbClr val="F0F0F0"/>
                    </a:solidFill>
                  </a:tcPr>
                </a:tc>
                <a:tc>
                  <a:txBody>
                    <a:bodyPr wrap="square"/>
                    <a:lstStyle/>
                    <a:p>
                      <a:pPr algn="ctr">
                        <a:spcBef>
                          <a:spcPts val="0"/>
                        </a:spcBef>
                        <a:spcAft>
                          <a:spcPts val="0"/>
                        </a:spcAft>
                      </a:pPr>
                      <a:r>
                        <a:rPr lang="tr-TR" sz="1800" b="0" i="0">
                          <a:solidFill>
                            <a:srgbClr val="262626"/>
                          </a:solidFill>
                          <a:latin typeface="Calibri"/>
                        </a:rPr>
                        <a:t>MÖ 3000</a:t>
                      </a:r>
                    </a:p>
                  </a:txBody>
                  <a:tcPr marL="54864" marR="54864" marT="18288" marB="18288" anchor="ctr">
                    <a:solidFill>
                      <a:srgbClr val="F0F0F0"/>
                    </a:solidFill>
                  </a:tcPr>
                </a:tc>
              </a:tr>
              <a:tr h="475488">
                <a:tc>
                  <a:txBody>
                    <a:bodyPr wrap="square"/>
                    <a:lstStyle/>
                    <a:p>
                      <a:pPr algn="l">
                        <a:spcBef>
                          <a:spcPts val="0"/>
                        </a:spcBef>
                        <a:spcAft>
                          <a:spcPts val="0"/>
                        </a:spcAft>
                      </a:pPr>
                      <a:r>
                        <a:rPr lang="tr-TR" sz="1800" b="0" i="0">
                          <a:solidFill>
                            <a:srgbClr val="262626"/>
                          </a:solidFill>
                          <a:latin typeface="Calibri"/>
                        </a:rPr>
                        <a:t>Afenosyeva</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Altay ve Sayan dağları arası</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MÖ 3000-1700</a:t>
                      </a:r>
                    </a:p>
                  </a:txBody>
                  <a:tcPr marL="54864" marR="54864" marT="18288" marB="18288" anchor="ctr">
                    <a:solidFill>
                      <a:srgbClr val="FFFFFF"/>
                    </a:solidFill>
                  </a:tcPr>
                </a:tc>
              </a:tr>
              <a:tr h="475488">
                <a:tc>
                  <a:txBody>
                    <a:bodyPr wrap="square"/>
                    <a:lstStyle/>
                    <a:p>
                      <a:pPr algn="l">
                        <a:spcBef>
                          <a:spcPts val="0"/>
                        </a:spcBef>
                        <a:spcAft>
                          <a:spcPts val="0"/>
                        </a:spcAft>
                      </a:pPr>
                      <a:r>
                        <a:rPr lang="tr-TR" sz="1800" b="0" i="0">
                          <a:solidFill>
                            <a:srgbClr val="262626"/>
                          </a:solidFill>
                          <a:latin typeface="Calibri"/>
                        </a:rPr>
                        <a:t>Andranova</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Tanrı Dağları ile Yayık Nehri arasındaki bozkırlar</a:t>
                      </a:r>
                    </a:p>
                  </a:txBody>
                  <a:tcPr marL="54864" marR="54864" marT="18288" marB="18288" anchor="ctr">
                    <a:solidFill>
                      <a:srgbClr val="F0F0F0"/>
                    </a:solidFill>
                  </a:tcPr>
                </a:tc>
                <a:tc>
                  <a:txBody>
                    <a:bodyPr wrap="square"/>
                    <a:lstStyle/>
                    <a:p>
                      <a:pPr algn="ctr">
                        <a:spcBef>
                          <a:spcPts val="0"/>
                        </a:spcBef>
                        <a:spcAft>
                          <a:spcPts val="0"/>
                        </a:spcAft>
                      </a:pPr>
                      <a:r>
                        <a:rPr lang="tr-TR" sz="1800" b="0" i="0">
                          <a:solidFill>
                            <a:srgbClr val="262626"/>
                          </a:solidFill>
                          <a:latin typeface="Calibri"/>
                        </a:rPr>
                        <a:t>MÖ 1700-1200</a:t>
                      </a:r>
                    </a:p>
                  </a:txBody>
                  <a:tcPr marL="54864" marR="54864" marT="18288" marB="18288" anchor="ctr">
                    <a:solidFill>
                      <a:srgbClr val="F0F0F0"/>
                    </a:solidFill>
                  </a:tcPr>
                </a:tc>
              </a:tr>
              <a:tr h="475488">
                <a:tc>
                  <a:txBody>
                    <a:bodyPr wrap="square"/>
                    <a:lstStyle/>
                    <a:p>
                      <a:pPr algn="l">
                        <a:spcBef>
                          <a:spcPts val="0"/>
                        </a:spcBef>
                        <a:spcAft>
                          <a:spcPts val="0"/>
                        </a:spcAft>
                      </a:pPr>
                      <a:r>
                        <a:rPr lang="tr-TR" sz="1800" b="0" i="0">
                          <a:solidFill>
                            <a:srgbClr val="262626"/>
                          </a:solidFill>
                          <a:latin typeface="Calibri"/>
                        </a:rPr>
                        <a:t>Karasuk</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Karasuk Irmağı çevresi</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MÖ 1200-700</a:t>
                      </a:r>
                    </a:p>
                  </a:txBody>
                  <a:tcPr marL="54864" marR="54864" marT="18288" marB="18288" anchor="ctr">
                    <a:solidFill>
                      <a:srgbClr val="FFFFFF"/>
                    </a:solidFill>
                  </a:tcPr>
                </a:tc>
              </a:tr>
              <a:tr h="475488">
                <a:tc>
                  <a:txBody>
                    <a:bodyPr wrap="square"/>
                    <a:lstStyle/>
                    <a:p>
                      <a:pPr algn="l">
                        <a:spcBef>
                          <a:spcPts val="0"/>
                        </a:spcBef>
                        <a:spcAft>
                          <a:spcPts val="0"/>
                        </a:spcAft>
                      </a:pPr>
                      <a:r>
                        <a:rPr lang="tr-TR" sz="1800" b="0" i="0">
                          <a:solidFill>
                            <a:srgbClr val="262626"/>
                          </a:solidFill>
                          <a:latin typeface="Calibri"/>
                        </a:rPr>
                        <a:t>Tagar ve Taştık</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Abakan bozkırları</a:t>
                      </a:r>
                    </a:p>
                  </a:txBody>
                  <a:tcPr marL="54864" marR="54864" marT="18288" marB="18288" anchor="ctr">
                    <a:solidFill>
                      <a:srgbClr val="F0F0F0"/>
                    </a:solidFill>
                  </a:tcPr>
                </a:tc>
                <a:tc>
                  <a:txBody>
                    <a:bodyPr wrap="square"/>
                    <a:lstStyle/>
                    <a:p>
                      <a:pPr algn="ctr">
                        <a:spcBef>
                          <a:spcPts val="0"/>
                        </a:spcBef>
                        <a:spcAft>
                          <a:spcPts val="0"/>
                        </a:spcAft>
                      </a:pPr>
                      <a:r>
                        <a:rPr lang="tr-TR" sz="1800" b="0" i="0">
                          <a:solidFill>
                            <a:srgbClr val="262626"/>
                          </a:solidFill>
                          <a:latin typeface="Calibri"/>
                        </a:rPr>
                        <a:t>MÖ 700-100</a:t>
                      </a:r>
                    </a:p>
                  </a:txBody>
                  <a:tcPr marL="54864" marR="54864" marT="18288" marB="18288" anchor="ctr">
                    <a:solidFill>
                      <a:srgbClr val="F0F0F0"/>
                    </a:solidFill>
                  </a:tcPr>
                </a:tc>
              </a:tr>
            </a:tbl>
          </a:graphicData>
        </a:graphic>
      </p:graphicFrame>
      <p:sp>
        <p:nvSpPr>
          <p:cNvPr id="10" name="TextBox 9"/>
          <p:cNvSpPr txBox="1"/>
          <p:nvPr/>
        </p:nvSpPr>
        <p:spPr>
          <a:xfrm>
            <a:off x="502920" y="5696712"/>
            <a:ext cx="11185855" cy="548640"/>
          </a:xfrm>
          <a:prstGeom prst="rect">
            <a:avLst/>
          </a:prstGeom>
          <a:noFill/>
        </p:spPr>
        <p:txBody>
          <a:bodyPr wrap="square" anchor="ctr" lIns="73152" rIns="73152" tIns="36576" bIns="36576">
            <a:noAutofit/>
          </a:bodyPr>
          <a:lstStyle/>
          <a:p>
            <a:pPr algn="ctr">
              <a:spcBef>
                <a:spcPts val="0"/>
              </a:spcBef>
              <a:spcAft>
                <a:spcPts val="0"/>
              </a:spcAft>
            </a:pPr>
            <a:r>
              <a:rPr lang="tr-TR" sz="1600" b="0" i="0">
                <a:solidFill>
                  <a:srgbClr val="767676"/>
                </a:solidFill>
                <a:latin typeface="Calibri"/>
              </a:rPr>
              <a:t>Saka (İskit), Hun, Göktürk ve Uygur Kağanlığı hakkında daha fazla bilgi ve bulguya sahip olunan ilk Türk devletleridir.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 / 176</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Kültür ocağı nedir?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KAVRAM</a:t>
            </a:r>
          </a:p>
        </p:txBody>
      </p:sp>
      <p:sp>
        <p:nvSpPr>
          <p:cNvPr id="6" name="Rounded Rectangle 5"/>
          <p:cNvSpPr/>
          <p:nvPr/>
        </p:nvSpPr>
        <p:spPr>
          <a:xfrm>
            <a:off x="502920" y="1307592"/>
            <a:ext cx="11185855" cy="173736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737360"/>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kültür ocağı</a:t>
            </a:r>
          </a:p>
        </p:txBody>
      </p:sp>
      <p:sp>
        <p:nvSpPr>
          <p:cNvPr id="9" name="TextBox 8"/>
          <p:cNvSpPr txBox="1"/>
          <p:nvPr/>
        </p:nvSpPr>
        <p:spPr>
          <a:xfrm>
            <a:off x="868680" y="1810512"/>
            <a:ext cx="10637215" cy="1097280"/>
          </a:xfrm>
          <a:prstGeom prst="rect">
            <a:avLst/>
          </a:prstGeom>
          <a:noFill/>
        </p:spPr>
        <p:txBody>
          <a:bodyPr wrap="square" anchor="ctr" lIns="73152" rIns="73152" tIns="36576" bIns="36576">
            <a:noAutofit/>
          </a:bodyPr>
          <a:lstStyle/>
          <a:p>
            <a:pPr algn="l">
              <a:spcBef>
                <a:spcPts val="0"/>
              </a:spcBef>
              <a:spcAft>
                <a:spcPts val="0"/>
              </a:spcAft>
            </a:pPr>
            <a:r>
              <a:rPr lang="tr-TR" sz="2800" b="0" i="0">
                <a:solidFill>
                  <a:srgbClr val="262626"/>
                </a:solidFill>
                <a:latin typeface="Calibri"/>
              </a:rPr>
              <a:t>Bir kültürün doğduğu, ortaya çıktığı ve dünyaya yayıldığı yere kültür ocağı adı verilir.</a:t>
            </a:r>
          </a:p>
        </p:txBody>
      </p:sp>
      <p:sp>
        <p:nvSpPr>
          <p:cNvPr id="10" name="Rounded Rectangle 9"/>
          <p:cNvSpPr/>
          <p:nvPr/>
        </p:nvSpPr>
        <p:spPr>
          <a:xfrm>
            <a:off x="502920" y="3227832"/>
            <a:ext cx="5492343" cy="301752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3227832"/>
            <a:ext cx="5492343" cy="530352"/>
          </a:xfrm>
          <a:prstGeom prst="roundRect">
            <a:avLst>
              <a:gd name="adj" fmla="val 25000"/>
            </a:avLst>
          </a:prstGeom>
          <a:solidFill>
            <a:srgbClr val="2C6E8F"/>
          </a:solidFill>
          <a:ln>
            <a:noFill/>
          </a:ln>
          <a:effectLst/>
        </p:spPr>
        <p:txBody>
          <a:bodyPr rtlCol="0" anchor="ctr"/>
          <a:lstStyle/>
          <a:p/>
        </p:txBody>
      </p:sp>
      <p:sp>
        <p:nvSpPr>
          <p:cNvPr id="12" name="Rectangle 11"/>
          <p:cNvSpPr/>
          <p:nvPr/>
        </p:nvSpPr>
        <p:spPr>
          <a:xfrm>
            <a:off x="502920" y="3493008"/>
            <a:ext cx="5492343" cy="265176"/>
          </a:xfrm>
          <a:prstGeom prst="rect">
            <a:avLst/>
          </a:prstGeom>
          <a:solidFill>
            <a:srgbClr val="2C6E8F"/>
          </a:solidFill>
          <a:ln>
            <a:noFill/>
          </a:ln>
          <a:effectLst/>
        </p:spPr>
        <p:txBody>
          <a:bodyPr rtlCol="0" anchor="ctr"/>
          <a:lstStyle/>
          <a:p/>
        </p:txBody>
      </p:sp>
      <p:sp>
        <p:nvSpPr>
          <p:cNvPr id="13" name="TextBox 12"/>
          <p:cNvSpPr txBox="1"/>
          <p:nvPr/>
        </p:nvSpPr>
        <p:spPr>
          <a:xfrm>
            <a:off x="594360" y="322783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Türk kültürünün ocağı</a:t>
            </a:r>
          </a:p>
        </p:txBody>
      </p:sp>
      <p:sp>
        <p:nvSpPr>
          <p:cNvPr id="14" name="TextBox 13"/>
          <p:cNvSpPr txBox="1"/>
          <p:nvPr/>
        </p:nvSpPr>
        <p:spPr>
          <a:xfrm>
            <a:off x="612648" y="3831336"/>
            <a:ext cx="5272887" cy="234086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Dolayısıyla Türk kültür ocağının Asya kıtasındaki konumu Orta Asya'dır.</a:t>
            </a:r>
          </a:p>
        </p:txBody>
      </p:sp>
      <p:sp>
        <p:nvSpPr>
          <p:cNvPr id="15" name="Rounded Rectangle 14"/>
          <p:cNvSpPr/>
          <p:nvPr/>
        </p:nvSpPr>
        <p:spPr>
          <a:xfrm>
            <a:off x="6196431" y="3227832"/>
            <a:ext cx="5492343" cy="301752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6196431" y="3227832"/>
            <a:ext cx="5492343"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6196431" y="3493008"/>
            <a:ext cx="5492343" cy="265176"/>
          </a:xfrm>
          <a:prstGeom prst="rect">
            <a:avLst/>
          </a:prstGeom>
          <a:solidFill>
            <a:srgbClr val="4F4F4F"/>
          </a:solidFill>
          <a:ln>
            <a:noFill/>
          </a:ln>
          <a:effectLst/>
        </p:spPr>
        <p:txBody>
          <a:bodyPr rtlCol="0" anchor="ctr"/>
          <a:lstStyle/>
          <a:p/>
        </p:txBody>
      </p:sp>
      <p:sp>
        <p:nvSpPr>
          <p:cNvPr id="18" name="TextBox 17"/>
          <p:cNvSpPr txBox="1"/>
          <p:nvPr/>
        </p:nvSpPr>
        <p:spPr>
          <a:xfrm>
            <a:off x="6287871" y="322783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Türkistan ya da Türkeli</a:t>
            </a:r>
          </a:p>
        </p:txBody>
      </p:sp>
      <p:sp>
        <p:nvSpPr>
          <p:cNvPr id="19" name="TextBox 18"/>
          <p:cNvSpPr txBox="1"/>
          <p:nvPr/>
        </p:nvSpPr>
        <p:spPr>
          <a:xfrm>
            <a:off x="6306159" y="3831336"/>
            <a:ext cx="5272887" cy="234086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Türk halklarının yaşadığı bu geniş bölge tarihî, kültürel ve etnik açıdan Türklerin yoğun olarak yaşadığı bir coğrafyayı içermesinden dolayı Türkistan ya da Türkeli olarak da adlandırılmaktadır.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 / 176</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Türklerin ilk ana yurdunun sınırları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204</a:t>
            </a:r>
          </a:p>
        </p:txBody>
      </p:sp>
      <p:sp>
        <p:nvSpPr>
          <p:cNvPr id="6" name="Rounded Rectangle 5"/>
          <p:cNvSpPr/>
          <p:nvPr/>
        </p:nvSpPr>
        <p:spPr>
          <a:xfrm>
            <a:off x="4449927" y="3227832"/>
            <a:ext cx="3291840" cy="1005840"/>
          </a:xfrm>
          <a:prstGeom prst="roundRect">
            <a:avLst>
              <a:gd name="adj" fmla="val 30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2350" b="1" i="0">
                <a:solidFill>
                  <a:srgbClr val="FFFFFF"/>
                </a:solidFill>
                <a:latin typeface="Calibri"/>
              </a:rPr>
              <a:t>MERKEZ: Altay Dağları</a:t>
            </a:r>
          </a:p>
        </p:txBody>
      </p:sp>
      <p:sp>
        <p:nvSpPr>
          <p:cNvPr id="7" name="Rounded Rectangle 6"/>
          <p:cNvSpPr/>
          <p:nvPr/>
        </p:nvSpPr>
        <p:spPr>
          <a:xfrm>
            <a:off x="4312767" y="1261872"/>
            <a:ext cx="3566160" cy="105156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4312767" y="1261872"/>
            <a:ext cx="3566160" cy="384048"/>
          </a:xfrm>
          <a:prstGeom prst="roundRect">
            <a:avLst>
              <a:gd name="adj" fmla="val 25000"/>
            </a:avLst>
          </a:prstGeom>
          <a:solidFill>
            <a:srgbClr val="4F4F4F"/>
          </a:solidFill>
          <a:ln>
            <a:noFill/>
          </a:ln>
          <a:effectLst/>
        </p:spPr>
        <p:txBody>
          <a:bodyPr rtlCol="0" anchor="ctr"/>
          <a:lstStyle/>
          <a:p/>
        </p:txBody>
      </p:sp>
      <p:sp>
        <p:nvSpPr>
          <p:cNvPr id="9" name="Rectangle 8"/>
          <p:cNvSpPr/>
          <p:nvPr/>
        </p:nvSpPr>
        <p:spPr>
          <a:xfrm>
            <a:off x="4312767" y="1453896"/>
            <a:ext cx="3566160" cy="192024"/>
          </a:xfrm>
          <a:prstGeom prst="rect">
            <a:avLst/>
          </a:prstGeom>
          <a:solidFill>
            <a:srgbClr val="4F4F4F"/>
          </a:solidFill>
          <a:ln>
            <a:noFill/>
          </a:ln>
          <a:effectLst/>
        </p:spPr>
        <p:txBody>
          <a:bodyPr rtlCol="0" anchor="ctr"/>
          <a:lstStyle/>
          <a:p/>
        </p:txBody>
      </p:sp>
      <p:sp>
        <p:nvSpPr>
          <p:cNvPr id="10" name="TextBox 9"/>
          <p:cNvSpPr txBox="1"/>
          <p:nvPr/>
        </p:nvSpPr>
        <p:spPr>
          <a:xfrm>
            <a:off x="4404207" y="1261872"/>
            <a:ext cx="3383280" cy="384048"/>
          </a:xfrm>
          <a:prstGeom prst="rect">
            <a:avLst/>
          </a:prstGeom>
          <a:noFill/>
        </p:spPr>
        <p:txBody>
          <a:bodyPr wrap="square" anchor="ctr" lIns="73152" rIns="73152" tIns="36576" bIns="36576">
            <a:noAutofit/>
          </a:bodyPr>
          <a:lstStyle/>
          <a:p>
            <a:pPr algn="ctr">
              <a:spcBef>
                <a:spcPts val="0"/>
              </a:spcBef>
              <a:spcAft>
                <a:spcPts val="0"/>
              </a:spcAft>
            </a:pPr>
            <a:r>
              <a:rPr lang="tr-TR" sz="1600" b="1" i="0">
                <a:solidFill>
                  <a:srgbClr val="FFFFFF"/>
                </a:solidFill>
                <a:latin typeface="Calibri"/>
              </a:rPr>
              <a:t>KUZEY</a:t>
            </a:r>
          </a:p>
        </p:txBody>
      </p:sp>
      <p:sp>
        <p:nvSpPr>
          <p:cNvPr id="11" name="TextBox 10"/>
          <p:cNvSpPr txBox="1"/>
          <p:nvPr/>
        </p:nvSpPr>
        <p:spPr>
          <a:xfrm>
            <a:off x="4422495" y="1719072"/>
            <a:ext cx="3346704" cy="521208"/>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262626"/>
                </a:solidFill>
                <a:latin typeface="Calibri"/>
              </a:rPr>
              <a:t>Sibirya Ormanları</a:t>
            </a:r>
          </a:p>
        </p:txBody>
      </p:sp>
      <p:sp>
        <p:nvSpPr>
          <p:cNvPr id="12" name="Rounded Rectangle 11"/>
          <p:cNvSpPr/>
          <p:nvPr/>
        </p:nvSpPr>
        <p:spPr>
          <a:xfrm>
            <a:off x="2529687" y="5193792"/>
            <a:ext cx="7132320" cy="105156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2529687" y="5193792"/>
            <a:ext cx="7132320" cy="384048"/>
          </a:xfrm>
          <a:prstGeom prst="roundRect">
            <a:avLst>
              <a:gd name="adj" fmla="val 25000"/>
            </a:avLst>
          </a:prstGeom>
          <a:solidFill>
            <a:srgbClr val="4F4F4F"/>
          </a:solidFill>
          <a:ln>
            <a:noFill/>
          </a:ln>
          <a:effectLst/>
        </p:spPr>
        <p:txBody>
          <a:bodyPr rtlCol="0" anchor="ctr"/>
          <a:lstStyle/>
          <a:p/>
        </p:txBody>
      </p:sp>
      <p:sp>
        <p:nvSpPr>
          <p:cNvPr id="14" name="Rectangle 13"/>
          <p:cNvSpPr/>
          <p:nvPr/>
        </p:nvSpPr>
        <p:spPr>
          <a:xfrm>
            <a:off x="2529687" y="5385816"/>
            <a:ext cx="7132320" cy="192024"/>
          </a:xfrm>
          <a:prstGeom prst="rect">
            <a:avLst/>
          </a:prstGeom>
          <a:solidFill>
            <a:srgbClr val="4F4F4F"/>
          </a:solidFill>
          <a:ln>
            <a:noFill/>
          </a:ln>
          <a:effectLst/>
        </p:spPr>
        <p:txBody>
          <a:bodyPr rtlCol="0" anchor="ctr"/>
          <a:lstStyle/>
          <a:p/>
        </p:txBody>
      </p:sp>
      <p:sp>
        <p:nvSpPr>
          <p:cNvPr id="15" name="TextBox 14"/>
          <p:cNvSpPr txBox="1"/>
          <p:nvPr/>
        </p:nvSpPr>
        <p:spPr>
          <a:xfrm>
            <a:off x="2621127" y="5193792"/>
            <a:ext cx="6949440" cy="384048"/>
          </a:xfrm>
          <a:prstGeom prst="rect">
            <a:avLst/>
          </a:prstGeom>
          <a:noFill/>
        </p:spPr>
        <p:txBody>
          <a:bodyPr wrap="square" anchor="ctr" lIns="73152" rIns="73152" tIns="36576" bIns="36576">
            <a:noAutofit/>
          </a:bodyPr>
          <a:lstStyle/>
          <a:p>
            <a:pPr algn="ctr">
              <a:spcBef>
                <a:spcPts val="0"/>
              </a:spcBef>
              <a:spcAft>
                <a:spcPts val="0"/>
              </a:spcAft>
            </a:pPr>
            <a:r>
              <a:rPr lang="tr-TR" sz="1600" b="1" i="0">
                <a:solidFill>
                  <a:srgbClr val="FFFFFF"/>
                </a:solidFill>
                <a:latin typeface="Calibri"/>
              </a:rPr>
              <a:t>GÜNEY</a:t>
            </a:r>
          </a:p>
        </p:txBody>
      </p:sp>
      <p:sp>
        <p:nvSpPr>
          <p:cNvPr id="16" name="TextBox 15"/>
          <p:cNvSpPr txBox="1"/>
          <p:nvPr/>
        </p:nvSpPr>
        <p:spPr>
          <a:xfrm>
            <a:off x="2639415" y="5650992"/>
            <a:ext cx="6912864" cy="521208"/>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262626"/>
                </a:solidFill>
                <a:latin typeface="Calibri"/>
              </a:rPr>
              <a:t>Amu Derya Irmağı (Ceyhun), Hindikuş ve Altın dağları</a:t>
            </a:r>
          </a:p>
        </p:txBody>
      </p:sp>
      <p:sp>
        <p:nvSpPr>
          <p:cNvPr id="17" name="Rounded Rectangle 16"/>
          <p:cNvSpPr/>
          <p:nvPr/>
        </p:nvSpPr>
        <p:spPr>
          <a:xfrm>
            <a:off x="502920" y="3204972"/>
            <a:ext cx="3566160" cy="105156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502920" y="3204972"/>
            <a:ext cx="3566160" cy="384048"/>
          </a:xfrm>
          <a:prstGeom prst="roundRect">
            <a:avLst>
              <a:gd name="adj" fmla="val 25000"/>
            </a:avLst>
          </a:prstGeom>
          <a:solidFill>
            <a:srgbClr val="4F4F4F"/>
          </a:solidFill>
          <a:ln>
            <a:noFill/>
          </a:ln>
          <a:effectLst/>
        </p:spPr>
        <p:txBody>
          <a:bodyPr rtlCol="0" anchor="ctr"/>
          <a:lstStyle/>
          <a:p/>
        </p:txBody>
      </p:sp>
      <p:sp>
        <p:nvSpPr>
          <p:cNvPr id="19" name="Rectangle 18"/>
          <p:cNvSpPr/>
          <p:nvPr/>
        </p:nvSpPr>
        <p:spPr>
          <a:xfrm>
            <a:off x="502920" y="3396996"/>
            <a:ext cx="3566160" cy="192024"/>
          </a:xfrm>
          <a:prstGeom prst="rect">
            <a:avLst/>
          </a:prstGeom>
          <a:solidFill>
            <a:srgbClr val="4F4F4F"/>
          </a:solidFill>
          <a:ln>
            <a:noFill/>
          </a:ln>
          <a:effectLst/>
        </p:spPr>
        <p:txBody>
          <a:bodyPr rtlCol="0" anchor="ctr"/>
          <a:lstStyle/>
          <a:p/>
        </p:txBody>
      </p:sp>
      <p:sp>
        <p:nvSpPr>
          <p:cNvPr id="20" name="TextBox 19"/>
          <p:cNvSpPr txBox="1"/>
          <p:nvPr/>
        </p:nvSpPr>
        <p:spPr>
          <a:xfrm>
            <a:off x="594360" y="3204972"/>
            <a:ext cx="3383280" cy="384048"/>
          </a:xfrm>
          <a:prstGeom prst="rect">
            <a:avLst/>
          </a:prstGeom>
          <a:noFill/>
        </p:spPr>
        <p:txBody>
          <a:bodyPr wrap="square" anchor="ctr" lIns="73152" rIns="73152" tIns="36576" bIns="36576">
            <a:noAutofit/>
          </a:bodyPr>
          <a:lstStyle/>
          <a:p>
            <a:pPr algn="ctr">
              <a:spcBef>
                <a:spcPts val="0"/>
              </a:spcBef>
              <a:spcAft>
                <a:spcPts val="0"/>
              </a:spcAft>
            </a:pPr>
            <a:r>
              <a:rPr lang="tr-TR" sz="1600" b="1" i="0">
                <a:solidFill>
                  <a:srgbClr val="FFFFFF"/>
                </a:solidFill>
                <a:latin typeface="Calibri"/>
              </a:rPr>
              <a:t>BATI</a:t>
            </a:r>
          </a:p>
        </p:txBody>
      </p:sp>
      <p:sp>
        <p:nvSpPr>
          <p:cNvPr id="21" name="TextBox 20"/>
          <p:cNvSpPr txBox="1"/>
          <p:nvPr/>
        </p:nvSpPr>
        <p:spPr>
          <a:xfrm>
            <a:off x="612648" y="3662172"/>
            <a:ext cx="3346704" cy="521208"/>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262626"/>
                </a:solidFill>
                <a:latin typeface="Calibri"/>
              </a:rPr>
              <a:t>Ural Dağları ve Hazar Denizi</a:t>
            </a:r>
          </a:p>
        </p:txBody>
      </p:sp>
      <p:sp>
        <p:nvSpPr>
          <p:cNvPr id="22" name="Rounded Rectangle 21"/>
          <p:cNvSpPr/>
          <p:nvPr/>
        </p:nvSpPr>
        <p:spPr>
          <a:xfrm>
            <a:off x="8122615" y="3204972"/>
            <a:ext cx="3566160" cy="1051560"/>
          </a:xfrm>
          <a:prstGeom prst="roundRect">
            <a:avLst>
              <a:gd name="adj" fmla="val 5000"/>
            </a:avLst>
          </a:prstGeom>
          <a:solidFill>
            <a:srgbClr val="F0F0F0"/>
          </a:solidFill>
          <a:ln>
            <a:noFill/>
          </a:ln>
          <a:effectLst/>
        </p:spPr>
        <p:txBody>
          <a:bodyPr rtlCol="0" anchor="ctr"/>
          <a:lstStyle/>
          <a:p/>
        </p:txBody>
      </p:sp>
      <p:sp>
        <p:nvSpPr>
          <p:cNvPr id="23" name="Rounded Rectangle 22"/>
          <p:cNvSpPr/>
          <p:nvPr/>
        </p:nvSpPr>
        <p:spPr>
          <a:xfrm>
            <a:off x="8122615" y="3204972"/>
            <a:ext cx="3566160" cy="384048"/>
          </a:xfrm>
          <a:prstGeom prst="roundRect">
            <a:avLst>
              <a:gd name="adj" fmla="val 25000"/>
            </a:avLst>
          </a:prstGeom>
          <a:solidFill>
            <a:srgbClr val="4F4F4F"/>
          </a:solidFill>
          <a:ln>
            <a:noFill/>
          </a:ln>
          <a:effectLst/>
        </p:spPr>
        <p:txBody>
          <a:bodyPr rtlCol="0" anchor="ctr"/>
          <a:lstStyle/>
          <a:p/>
        </p:txBody>
      </p:sp>
      <p:sp>
        <p:nvSpPr>
          <p:cNvPr id="24" name="Rectangle 23"/>
          <p:cNvSpPr/>
          <p:nvPr/>
        </p:nvSpPr>
        <p:spPr>
          <a:xfrm>
            <a:off x="8122615" y="3396996"/>
            <a:ext cx="3566160" cy="192024"/>
          </a:xfrm>
          <a:prstGeom prst="rect">
            <a:avLst/>
          </a:prstGeom>
          <a:solidFill>
            <a:srgbClr val="4F4F4F"/>
          </a:solidFill>
          <a:ln>
            <a:noFill/>
          </a:ln>
          <a:effectLst/>
        </p:spPr>
        <p:txBody>
          <a:bodyPr rtlCol="0" anchor="ctr"/>
          <a:lstStyle/>
          <a:p/>
        </p:txBody>
      </p:sp>
      <p:sp>
        <p:nvSpPr>
          <p:cNvPr id="25" name="TextBox 24"/>
          <p:cNvSpPr txBox="1"/>
          <p:nvPr/>
        </p:nvSpPr>
        <p:spPr>
          <a:xfrm>
            <a:off x="8214055" y="3204972"/>
            <a:ext cx="3383280" cy="384048"/>
          </a:xfrm>
          <a:prstGeom prst="rect">
            <a:avLst/>
          </a:prstGeom>
          <a:noFill/>
        </p:spPr>
        <p:txBody>
          <a:bodyPr wrap="square" anchor="ctr" lIns="73152" rIns="73152" tIns="36576" bIns="36576">
            <a:noAutofit/>
          </a:bodyPr>
          <a:lstStyle/>
          <a:p>
            <a:pPr algn="ctr">
              <a:spcBef>
                <a:spcPts val="0"/>
              </a:spcBef>
              <a:spcAft>
                <a:spcPts val="0"/>
              </a:spcAft>
            </a:pPr>
            <a:r>
              <a:rPr lang="tr-TR" sz="1600" b="1" i="0">
                <a:solidFill>
                  <a:srgbClr val="FFFFFF"/>
                </a:solidFill>
                <a:latin typeface="Calibri"/>
              </a:rPr>
              <a:t>DOĞU</a:t>
            </a:r>
          </a:p>
        </p:txBody>
      </p:sp>
      <p:sp>
        <p:nvSpPr>
          <p:cNvPr id="26" name="TextBox 25"/>
          <p:cNvSpPr txBox="1"/>
          <p:nvPr/>
        </p:nvSpPr>
        <p:spPr>
          <a:xfrm>
            <a:off x="8232343" y="3662172"/>
            <a:ext cx="3346704" cy="521208"/>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262626"/>
                </a:solidFill>
                <a:latin typeface="Calibri"/>
              </a:rPr>
              <a:t>Kingan Dağları</a:t>
            </a:r>
          </a:p>
        </p:txBody>
      </p:sp>
      <p:cxnSp>
        <p:nvCxnSpPr>
          <p:cNvPr id="27" name="Connector 26"/>
          <p:cNvCxnSpPr/>
          <p:nvPr/>
        </p:nvCxnSpPr>
        <p:spPr>
          <a:xfrm flipV="1">
            <a:off x="6095847" y="2359152"/>
            <a:ext cx="0" cy="822960"/>
          </a:xfrm>
          <a:prstGeom prst="line">
            <a:avLst/>
          </a:prstGeom>
          <a:ln w="38100">
            <a:solidFill>
              <a:srgbClr val="2C6E8F"/>
            </a:solidFill>
            <a:tailEnd type="triangle" w="med" len="med"/>
          </a:ln>
        </p:spPr>
      </p:cxnSp>
      <p:cxnSp>
        <p:nvCxnSpPr>
          <p:cNvPr id="28" name="Connector 27"/>
          <p:cNvCxnSpPr/>
          <p:nvPr/>
        </p:nvCxnSpPr>
        <p:spPr>
          <a:xfrm>
            <a:off x="6095847" y="4279392"/>
            <a:ext cx="0" cy="868680"/>
          </a:xfrm>
          <a:prstGeom prst="line">
            <a:avLst/>
          </a:prstGeom>
          <a:ln w="38100">
            <a:solidFill>
              <a:srgbClr val="2C6E8F"/>
            </a:solidFill>
            <a:tailEnd type="triangle" w="med" len="med"/>
          </a:ln>
        </p:spPr>
      </p:cxnSp>
      <p:cxnSp>
        <p:nvCxnSpPr>
          <p:cNvPr id="29" name="Connector 28"/>
          <p:cNvCxnSpPr/>
          <p:nvPr/>
        </p:nvCxnSpPr>
        <p:spPr>
          <a:xfrm flipH="1">
            <a:off x="4114800" y="3730752"/>
            <a:ext cx="289407" cy="0"/>
          </a:xfrm>
          <a:prstGeom prst="line">
            <a:avLst/>
          </a:prstGeom>
          <a:ln w="38100">
            <a:solidFill>
              <a:srgbClr val="2C6E8F"/>
            </a:solidFill>
            <a:tailEnd type="triangle" w="med" len="med"/>
          </a:ln>
        </p:spPr>
      </p:cxnSp>
      <p:cxnSp>
        <p:nvCxnSpPr>
          <p:cNvPr id="30" name="Connector 29"/>
          <p:cNvCxnSpPr/>
          <p:nvPr/>
        </p:nvCxnSpPr>
        <p:spPr>
          <a:xfrm>
            <a:off x="7787487" y="3730752"/>
            <a:ext cx="289408" cy="0"/>
          </a:xfrm>
          <a:prstGeom prst="line">
            <a:avLst/>
          </a:prstGeom>
          <a:ln w="38100">
            <a:solidFill>
              <a:srgbClr val="2C6E8F"/>
            </a:solidFill>
            <a:tailEnd type="triangle" w="med" len="med"/>
          </a:ln>
        </p:spPr>
      </p:cxn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 / 176</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Türkler neden göç etti?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204</a:t>
            </a:r>
          </a:p>
        </p:txBody>
      </p:sp>
      <p:sp>
        <p:nvSpPr>
          <p:cNvPr id="6" name="Rounded Rectangle 5"/>
          <p:cNvSpPr/>
          <p:nvPr/>
        </p:nvSpPr>
        <p:spPr>
          <a:xfrm>
            <a:off x="502920" y="1261872"/>
            <a:ext cx="5492343" cy="2697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5492343" cy="530352"/>
          </a:xfrm>
          <a:prstGeom prst="roundRect">
            <a:avLst>
              <a:gd name="adj" fmla="val 25000"/>
            </a:avLst>
          </a:prstGeom>
          <a:solidFill>
            <a:srgbClr val="8C4A2F"/>
          </a:solidFill>
          <a:ln>
            <a:noFill/>
          </a:ln>
          <a:effectLst/>
        </p:spPr>
        <p:txBody>
          <a:bodyPr rtlCol="0" anchor="ctr"/>
          <a:lstStyle/>
          <a:p/>
        </p:txBody>
      </p:sp>
      <p:sp>
        <p:nvSpPr>
          <p:cNvPr id="8" name="Rectangle 7"/>
          <p:cNvSpPr/>
          <p:nvPr/>
        </p:nvSpPr>
        <p:spPr>
          <a:xfrm>
            <a:off x="502920" y="1527048"/>
            <a:ext cx="5492343" cy="265176"/>
          </a:xfrm>
          <a:prstGeom prst="rect">
            <a:avLst/>
          </a:prstGeom>
          <a:solidFill>
            <a:srgbClr val="8C4A2F"/>
          </a:solidFill>
          <a:ln>
            <a:noFill/>
          </a:ln>
          <a:effectLst/>
        </p:spPr>
        <p:txBody>
          <a:bodyPr rtlCol="0" anchor="ctr"/>
          <a:lstStyle/>
          <a:p/>
        </p:txBody>
      </p:sp>
      <p:sp>
        <p:nvSpPr>
          <p:cNvPr id="9" name="TextBox 8"/>
          <p:cNvSpPr txBox="1"/>
          <p:nvPr/>
        </p:nvSpPr>
        <p:spPr>
          <a:xfrm>
            <a:off x="594360"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Doğal nedenler</a:t>
            </a:r>
          </a:p>
        </p:txBody>
      </p:sp>
      <p:sp>
        <p:nvSpPr>
          <p:cNvPr id="10" name="TextBox 9"/>
          <p:cNvSpPr txBox="1"/>
          <p:nvPr/>
        </p:nvSpPr>
        <p:spPr>
          <a:xfrm>
            <a:off x="612648" y="1865376"/>
            <a:ext cx="5272887" cy="2020824"/>
          </a:xfrm>
          <a:prstGeom prst="rect">
            <a:avLst/>
          </a:prstGeom>
          <a:noFill/>
        </p:spPr>
        <p:txBody>
          <a:bodyPr wrap="square" anchor="t" lIns="73152" rIns="73152" tIns="36576" bIns="36576">
            <a:noAutofit/>
          </a:bodyPr>
          <a:lstStyle/>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Türkistan’ın giderek kuraklaşması ve doğal kaynakların yetersizliği nedeniyle bölgede çoğalan nüfusun varlığını sürdürmesi mümkün değildi.</a:t>
            </a:r>
          </a:p>
        </p:txBody>
      </p:sp>
      <p:sp>
        <p:nvSpPr>
          <p:cNvPr id="11" name="Rounded Rectangle 10"/>
          <p:cNvSpPr/>
          <p:nvPr/>
        </p:nvSpPr>
        <p:spPr>
          <a:xfrm>
            <a:off x="6196431" y="1261872"/>
            <a:ext cx="5492343" cy="2697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196431" y="1261872"/>
            <a:ext cx="5492343"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6196431" y="1527048"/>
            <a:ext cx="5492343" cy="265176"/>
          </a:xfrm>
          <a:prstGeom prst="rect">
            <a:avLst/>
          </a:prstGeom>
          <a:solidFill>
            <a:srgbClr val="4F4F4F"/>
          </a:solidFill>
          <a:ln>
            <a:noFill/>
          </a:ln>
          <a:effectLst/>
        </p:spPr>
        <p:txBody>
          <a:bodyPr rtlCol="0" anchor="ctr"/>
          <a:lstStyle/>
          <a:p/>
        </p:txBody>
      </p:sp>
      <p:sp>
        <p:nvSpPr>
          <p:cNvPr id="14" name="TextBox 13"/>
          <p:cNvSpPr txBox="1"/>
          <p:nvPr/>
        </p:nvSpPr>
        <p:spPr>
          <a:xfrm>
            <a:off x="6287871" y="12618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Beşerî nedenler</a:t>
            </a:r>
          </a:p>
        </p:txBody>
      </p:sp>
      <p:sp>
        <p:nvSpPr>
          <p:cNvPr id="15" name="TextBox 14"/>
          <p:cNvSpPr txBox="1"/>
          <p:nvPr/>
        </p:nvSpPr>
        <p:spPr>
          <a:xfrm>
            <a:off x="6306159" y="1865376"/>
            <a:ext cx="5272887" cy="202082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Bu durum Türk boylarının birbiriyle çatışmasına da neden olmaktaydı.</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Bunun yanında Çin ve Moğollarla yaşanan çatışmaların da etkisiyle nüfusun arttığı dönemlerde bölge dışına kitlesel göç hareketleri gerçekleşiyordu.</a:t>
            </a:r>
          </a:p>
        </p:txBody>
      </p:sp>
      <p:sp>
        <p:nvSpPr>
          <p:cNvPr id="16" name="Rounded Rectangle 15"/>
          <p:cNvSpPr/>
          <p:nvPr/>
        </p:nvSpPr>
        <p:spPr>
          <a:xfrm>
            <a:off x="502920" y="4142232"/>
            <a:ext cx="11185855" cy="2103120"/>
          </a:xfrm>
          <a:prstGeom prst="roundRect">
            <a:avLst>
              <a:gd name="adj" fmla="val 8000"/>
            </a:avLst>
          </a:prstGeom>
          <a:solidFill>
            <a:srgbClr val="F0F0F0"/>
          </a:solidFill>
          <a:ln>
            <a:noFill/>
          </a:ln>
          <a:effectLst/>
        </p:spPr>
        <p:txBody>
          <a:bodyPr rtlCol="0" anchor="ctr"/>
          <a:lstStyle/>
          <a:p/>
        </p:txBody>
      </p:sp>
      <p:sp>
        <p:nvSpPr>
          <p:cNvPr id="17" name="Rectangle 16"/>
          <p:cNvSpPr/>
          <p:nvPr/>
        </p:nvSpPr>
        <p:spPr>
          <a:xfrm>
            <a:off x="502920" y="4142232"/>
            <a:ext cx="118872" cy="2103120"/>
          </a:xfrm>
          <a:prstGeom prst="rect">
            <a:avLst/>
          </a:prstGeom>
          <a:solidFill>
            <a:srgbClr val="2C6E8F"/>
          </a:solidFill>
          <a:ln>
            <a:noFill/>
          </a:ln>
          <a:effectLst/>
        </p:spPr>
        <p:txBody>
          <a:bodyPr rtlCol="0" anchor="ctr"/>
          <a:lstStyle/>
          <a:p/>
        </p:txBody>
      </p:sp>
      <p:sp>
        <p:nvSpPr>
          <p:cNvPr id="18" name="TextBox 17"/>
          <p:cNvSpPr txBox="1"/>
          <p:nvPr/>
        </p:nvSpPr>
        <p:spPr>
          <a:xfrm>
            <a:off x="777240" y="4142232"/>
            <a:ext cx="10774375" cy="210312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Türkler ilk dönemlerde mevcut yaşam kültürünü sürdürebilmek için Orta Asya’nın bozkır bölgelerine benzeyen, geniş otlakların bulunduğu Karadeniz’in kuzeyindeki bozkırlar ile Macaristan ovaları gibi bölgeleri tercih etmişlerdir.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 / 176</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Başlıca kitlesel göçler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204</a:t>
            </a:r>
          </a:p>
        </p:txBody>
      </p:sp>
      <p:graphicFrame>
        <p:nvGraphicFramePr>
          <p:cNvPr id="6" name="Table 5"/>
          <p:cNvGraphicFramePr>
            <a:graphicFrameLocks noGrp="1"/>
          </p:cNvGraphicFramePr>
          <p:nvPr/>
        </p:nvGraphicFramePr>
        <p:xfrm>
          <a:off x="502920" y="1261872"/>
          <a:ext cx="11183112" cy="3337560"/>
        </p:xfrm>
        <a:graphic>
          <a:graphicData uri="http://schemas.openxmlformats.org/drawingml/2006/table">
            <a:tbl>
              <a:tblPr firstRow="1" bandRow="1">
                <a:tableStyleId>{5C22544A-7EE6-4342-B048-85BDC9FD1C3A}</a:tableStyleId>
              </a:tblPr>
              <a:tblGrid>
                <a:gridCol w="2560320"/>
                <a:gridCol w="2377440"/>
                <a:gridCol w="6245352"/>
              </a:tblGrid>
              <a:tr h="457200">
                <a:tc>
                  <a:txBody>
                    <a:bodyPr wrap="square"/>
                    <a:lstStyle/>
                    <a:p>
                      <a:pPr algn="ctr">
                        <a:spcBef>
                          <a:spcPts val="0"/>
                        </a:spcBef>
                        <a:spcAft>
                          <a:spcPts val="0"/>
                        </a:spcAft>
                      </a:pPr>
                      <a:r>
                        <a:rPr lang="tr-TR" sz="1700" b="1" i="0">
                          <a:solidFill>
                            <a:srgbClr val="FFFFFF"/>
                          </a:solidFill>
                          <a:latin typeface="Calibri"/>
                        </a:rPr>
                        <a:t>Göç eden topluluk</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Dönem</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Yön</a:t>
                      </a:r>
                    </a:p>
                  </a:txBody>
                  <a:tcPr marL="54864" marR="54864" marT="18288" marB="18288" anchor="ctr">
                    <a:solidFill>
                      <a:srgbClr val="2C6E8F"/>
                    </a:solidFill>
                  </a:tcPr>
                </a:tc>
              </a:tr>
              <a:tr h="960120">
                <a:tc>
                  <a:txBody>
                    <a:bodyPr wrap="square"/>
                    <a:lstStyle/>
                    <a:p>
                      <a:pPr algn="l">
                        <a:spcBef>
                          <a:spcPts val="0"/>
                        </a:spcBef>
                        <a:spcAft>
                          <a:spcPts val="0"/>
                        </a:spcAft>
                      </a:pPr>
                      <a:r>
                        <a:rPr lang="tr-TR" sz="2000" b="0" i="0">
                          <a:solidFill>
                            <a:srgbClr val="262626"/>
                          </a:solidFill>
                          <a:latin typeface="Calibri"/>
                        </a:rPr>
                        <a:t>Sakalar (İskitler)</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MÖ 8. yüzyıl</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Karadeniz'in kuzeyi → Kafkasya ve Anadolu</a:t>
                      </a:r>
                    </a:p>
                  </a:txBody>
                  <a:tcPr marL="54864" marR="54864" marT="18288" marB="18288" anchor="ctr">
                    <a:solidFill>
                      <a:srgbClr val="FFFFFF"/>
                    </a:solidFill>
                  </a:tcPr>
                </a:tc>
              </a:tr>
              <a:tr h="960120">
                <a:tc>
                  <a:txBody>
                    <a:bodyPr wrap="square"/>
                    <a:lstStyle/>
                    <a:p>
                      <a:pPr algn="l">
                        <a:spcBef>
                          <a:spcPts val="0"/>
                        </a:spcBef>
                        <a:spcAft>
                          <a:spcPts val="0"/>
                        </a:spcAft>
                      </a:pPr>
                      <a:r>
                        <a:rPr lang="tr-TR" sz="2000" b="0" i="0">
                          <a:solidFill>
                            <a:srgbClr val="262626"/>
                          </a:solidFill>
                          <a:latin typeface="Calibri"/>
                        </a:rPr>
                        <a:t>Hunlar</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MS 4. yüzyıl</a:t>
                      </a:r>
                    </a:p>
                  </a:txBody>
                  <a:tcPr marL="54864" marR="54864" marT="18288" marB="18288" anchor="ctr">
                    <a:solidFill>
                      <a:srgbClr val="F0F0F0"/>
                    </a:solidFill>
                  </a:tcPr>
                </a:tc>
                <a:tc>
                  <a:txBody>
                    <a:bodyPr wrap="square"/>
                    <a:lstStyle/>
                    <a:p>
                      <a:pPr algn="l">
                        <a:spcBef>
                          <a:spcPts val="0"/>
                        </a:spcBef>
                        <a:spcAft>
                          <a:spcPts val="0"/>
                        </a:spcAft>
                      </a:pPr>
                      <a:r>
                        <a:rPr lang="tr-TR" sz="2000" b="0" i="0">
                          <a:solidFill>
                            <a:srgbClr val="262626"/>
                          </a:solidFill>
                          <a:latin typeface="Calibri"/>
                        </a:rPr>
                        <a:t>Hazar'ın kuzeyinden Karadeniz'in kuzeyi ve Doğu Avrupa (Kavimler Göçü)</a:t>
                      </a:r>
                    </a:p>
                  </a:txBody>
                  <a:tcPr marL="54864" marR="54864" marT="18288" marB="18288" anchor="ctr">
                    <a:solidFill>
                      <a:srgbClr val="F0F0F0"/>
                    </a:solidFill>
                  </a:tcPr>
                </a:tc>
              </a:tr>
              <a:tr h="960120">
                <a:tc>
                  <a:txBody>
                    <a:bodyPr wrap="square"/>
                    <a:lstStyle/>
                    <a:p>
                      <a:pPr algn="l">
                        <a:spcBef>
                          <a:spcPts val="0"/>
                        </a:spcBef>
                        <a:spcAft>
                          <a:spcPts val="0"/>
                        </a:spcAft>
                      </a:pPr>
                      <a:r>
                        <a:rPr lang="tr-TR" sz="2000" b="0" i="0">
                          <a:solidFill>
                            <a:srgbClr val="262626"/>
                          </a:solidFill>
                          <a:latin typeface="Calibri"/>
                        </a:rPr>
                        <a:t>Oğuzlar</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MS 10-13. yüzyıllar</a:t>
                      </a: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Hazar'ın güneyinden İran, Kafkasya, Mezopotamya ve Anadolu</a:t>
                      </a:r>
                    </a:p>
                  </a:txBody>
                  <a:tcPr marL="54864" marR="54864" marT="18288" marB="18288" anchor="ctr">
                    <a:solidFill>
                      <a:srgbClr val="FFFFFF"/>
                    </a:solidFill>
                  </a:tcPr>
                </a:tc>
              </a:tr>
            </a:tbl>
          </a:graphicData>
        </a:graphic>
      </p:graphicFrame>
      <p:sp>
        <p:nvSpPr>
          <p:cNvPr id="7" name="Rounded Rectangle 6"/>
          <p:cNvSpPr/>
          <p:nvPr/>
        </p:nvSpPr>
        <p:spPr>
          <a:xfrm>
            <a:off x="502920" y="4736592"/>
            <a:ext cx="11185855" cy="150876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502920" y="4736592"/>
            <a:ext cx="118872" cy="1508760"/>
          </a:xfrm>
          <a:prstGeom prst="rect">
            <a:avLst/>
          </a:prstGeom>
          <a:solidFill>
            <a:srgbClr val="2C6E8F"/>
          </a:solidFill>
          <a:ln>
            <a:noFill/>
          </a:ln>
          <a:effectLst/>
        </p:spPr>
        <p:txBody>
          <a:bodyPr rtlCol="0" anchor="ctr"/>
          <a:lstStyle/>
          <a:p/>
        </p:txBody>
      </p:sp>
      <p:sp>
        <p:nvSpPr>
          <p:cNvPr id="9" name="TextBox 8"/>
          <p:cNvSpPr txBox="1"/>
          <p:nvPr/>
        </p:nvSpPr>
        <p:spPr>
          <a:xfrm>
            <a:off x="777240" y="4736592"/>
            <a:ext cx="10774375" cy="150876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13. yüzyıla kadar gerçekleşen büyük göç hareketleri sonucunda Türklerin yaşadığı ve Türk kültürünün yayıldığı alan çok genişlemiş, Türkler birçok devlet kurarak bu alanlara hâkim olmuştur.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 / 176</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dünyası nedir?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KAVRAM</a:t>
            </a:r>
          </a:p>
        </p:txBody>
      </p:sp>
      <p:sp>
        <p:nvSpPr>
          <p:cNvPr id="6" name="Rounded Rectangle 5"/>
          <p:cNvSpPr/>
          <p:nvPr/>
        </p:nvSpPr>
        <p:spPr>
          <a:xfrm>
            <a:off x="502920" y="1307592"/>
            <a:ext cx="11185855" cy="214884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2148840"/>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Türk dünyası</a:t>
            </a:r>
          </a:p>
        </p:txBody>
      </p:sp>
      <p:sp>
        <p:nvSpPr>
          <p:cNvPr id="9" name="TextBox 8"/>
          <p:cNvSpPr txBox="1"/>
          <p:nvPr/>
        </p:nvSpPr>
        <p:spPr>
          <a:xfrm>
            <a:off x="868680" y="1810512"/>
            <a:ext cx="10637215" cy="150876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Avrasya coğrafyasında Türklerin yaşadığı, geçmişte veya günümüzde devletler kurup hâkim olduğu, Türk kültür ve medeniyetinin yayıldığı ve yaşamaya devam ettiği bölgelere Türk dünyası adı verilmektedir.</a:t>
            </a:r>
          </a:p>
        </p:txBody>
      </p:sp>
      <p:sp>
        <p:nvSpPr>
          <p:cNvPr id="10" name="Rounded Rectangle 9"/>
          <p:cNvSpPr/>
          <p:nvPr/>
        </p:nvSpPr>
        <p:spPr>
          <a:xfrm>
            <a:off x="502920" y="3593592"/>
            <a:ext cx="5492343" cy="265176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3593592"/>
            <a:ext cx="5492343" cy="530352"/>
          </a:xfrm>
          <a:prstGeom prst="roundRect">
            <a:avLst>
              <a:gd name="adj" fmla="val 25000"/>
            </a:avLst>
          </a:prstGeom>
          <a:solidFill>
            <a:srgbClr val="2C6E8F"/>
          </a:solidFill>
          <a:ln>
            <a:noFill/>
          </a:ln>
          <a:effectLst/>
        </p:spPr>
        <p:txBody>
          <a:bodyPr rtlCol="0" anchor="ctr"/>
          <a:lstStyle/>
          <a:p/>
        </p:txBody>
      </p:sp>
      <p:sp>
        <p:nvSpPr>
          <p:cNvPr id="12" name="Rectangle 11"/>
          <p:cNvSpPr/>
          <p:nvPr/>
        </p:nvSpPr>
        <p:spPr>
          <a:xfrm>
            <a:off x="502920" y="3858768"/>
            <a:ext cx="5492343" cy="265176"/>
          </a:xfrm>
          <a:prstGeom prst="rect">
            <a:avLst/>
          </a:prstGeom>
          <a:solidFill>
            <a:srgbClr val="2C6E8F"/>
          </a:solidFill>
          <a:ln>
            <a:noFill/>
          </a:ln>
          <a:effectLst/>
        </p:spPr>
        <p:txBody>
          <a:bodyPr rtlCol="0" anchor="ctr"/>
          <a:lstStyle/>
          <a:p/>
        </p:txBody>
      </p:sp>
      <p:sp>
        <p:nvSpPr>
          <p:cNvPr id="13" name="TextBox 12"/>
          <p:cNvSpPr txBox="1"/>
          <p:nvPr/>
        </p:nvSpPr>
        <p:spPr>
          <a:xfrm>
            <a:off x="594360" y="359359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Ortak paylaşılanlar</a:t>
            </a:r>
          </a:p>
        </p:txBody>
      </p:sp>
      <p:sp>
        <p:nvSpPr>
          <p:cNvPr id="14" name="TextBox 13"/>
          <p:cNvSpPr txBox="1"/>
          <p:nvPr/>
        </p:nvSpPr>
        <p:spPr>
          <a:xfrm>
            <a:off x="612648" y="4197096"/>
            <a:ext cx="5272887" cy="19751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Türk dünyası Türk halklarının yaşadığı; ortak tarih, dil, kültür ile gelenekleri paylaştığı geniş bir coğrafi alanı ifade etmektedir.</a:t>
            </a:r>
          </a:p>
        </p:txBody>
      </p:sp>
      <p:sp>
        <p:nvSpPr>
          <p:cNvPr id="15" name="Rounded Rectangle 14"/>
          <p:cNvSpPr/>
          <p:nvPr/>
        </p:nvSpPr>
        <p:spPr>
          <a:xfrm>
            <a:off x="6196431" y="3593592"/>
            <a:ext cx="5492343" cy="265176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6196431" y="3593592"/>
            <a:ext cx="5492343"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6196431" y="3858768"/>
            <a:ext cx="5492343" cy="265176"/>
          </a:xfrm>
          <a:prstGeom prst="rect">
            <a:avLst/>
          </a:prstGeom>
          <a:solidFill>
            <a:srgbClr val="4F4F4F"/>
          </a:solidFill>
          <a:ln>
            <a:noFill/>
          </a:ln>
          <a:effectLst/>
        </p:spPr>
        <p:txBody>
          <a:bodyPr rtlCol="0" anchor="ctr"/>
          <a:lstStyle/>
          <a:p/>
        </p:txBody>
      </p:sp>
      <p:sp>
        <p:nvSpPr>
          <p:cNvPr id="18" name="TextBox 17"/>
          <p:cNvSpPr txBox="1"/>
          <p:nvPr/>
        </p:nvSpPr>
        <p:spPr>
          <a:xfrm>
            <a:off x="6287871" y="359359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Sınırları</a:t>
            </a:r>
          </a:p>
        </p:txBody>
      </p:sp>
      <p:sp>
        <p:nvSpPr>
          <p:cNvPr id="19" name="TextBox 18"/>
          <p:cNvSpPr txBox="1"/>
          <p:nvPr/>
        </p:nvSpPr>
        <p:spPr>
          <a:xfrm>
            <a:off x="6306159" y="4197096"/>
            <a:ext cx="5272887" cy="197510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Bu açıdan Türk dünyası ifadesi sadece siyasi sınırları değil aynı zamanda etnik, tarihî ve kültürel bağları da kapsamaktadır.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 / 176</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Türklerin ilk ana yurdunun sınırlarıyla ilgili eşleştirmelerden hangisi YANLIŞTIR?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Doğu — Kingan Dağları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Kuzey — Sibirya Ormanları</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Güney — Hindikuş ve Altın dağları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Batı — Ural Dağları ve Hazar Denizi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Merkez — Tanrı Dağları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 / 176</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Türklerin ilk ana yurdunun sınırlarıyla ilgili eşleştirmelerden hangisi YANLIŞTIR?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Doğu — Kingan Dağları</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Kuzey — Sibirya Ormanları</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Güney — Hindikuş ve Altın dağları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Batı — Ural Dağları ve Hazar Denizi</a:t>
            </a:r>
          </a:p>
        </p:txBody>
      </p:sp>
      <p:sp>
        <p:nvSpPr>
          <p:cNvPr id="19" name="Rounded Rectangle 18"/>
          <p:cNvSpPr/>
          <p:nvPr/>
        </p:nvSpPr>
        <p:spPr>
          <a:xfrm>
            <a:off x="502920" y="473293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20" name="Oval 19"/>
          <p:cNvSpPr/>
          <p:nvPr/>
        </p:nvSpPr>
        <p:spPr>
          <a:xfrm>
            <a:off x="594360" y="468904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Merkez — Tanrı Dağları</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204: ilk ana yurt Altay Dağları merkez olmak üzere tarif edilir. Tanrı Dağları kitapta Andranova kültürünün yeriyle (Tanrı Dağları ile Yayık Nehri arasındaki bozkırlar) anılır.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 / 176</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Türk Dünyası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 · 20 dk</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52728"/>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52728"/>
            <a:ext cx="7894015" cy="443484"/>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Türk kültürünün ocağı ve yayıldığı alanları belirleyebilme</a:t>
            </a:r>
          </a:p>
        </p:txBody>
      </p:sp>
      <p:sp>
        <p:nvSpPr>
          <p:cNvPr id="9" name="TextBox 8"/>
          <p:cNvSpPr txBox="1"/>
          <p:nvPr/>
        </p:nvSpPr>
        <p:spPr>
          <a:xfrm>
            <a:off x="640080" y="1714500"/>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Yönerge</a:t>
            </a:r>
          </a:p>
        </p:txBody>
      </p:sp>
      <p:sp>
        <p:nvSpPr>
          <p:cNvPr id="10" name="TextBox 9"/>
          <p:cNvSpPr txBox="1"/>
          <p:nvPr/>
        </p:nvSpPr>
        <p:spPr>
          <a:xfrm>
            <a:off x="1783080" y="1714500"/>
            <a:ext cx="7894015" cy="443484"/>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Aşağıdaki işlem adımlarını uygulayınız.</a:t>
            </a:r>
          </a:p>
        </p:txBody>
      </p:sp>
      <p:sp>
        <p:nvSpPr>
          <p:cNvPr id="11" name="Rounded Rectangle 10"/>
          <p:cNvSpPr/>
          <p:nvPr/>
        </p:nvSpPr>
        <p:spPr>
          <a:xfrm>
            <a:off x="9997135" y="1421892"/>
            <a:ext cx="1554480" cy="548640"/>
          </a:xfrm>
          <a:prstGeom prst="roundRect">
            <a:avLst>
              <a:gd name="adj" fmla="val 40000"/>
            </a:avLst>
          </a:prstGeom>
          <a:solidFill>
            <a:srgbClr val="FCC021"/>
          </a:solidFill>
          <a:ln>
            <a:noFill/>
          </a:ln>
          <a:effectLst/>
        </p:spPr>
        <p:txBody>
          <a:bodyPr rtlCol="0" anchor="ctr" wrap="square" lIns="36576" rIns="36576" tIns="0" bIns="0">
            <a:noAutofit/>
          </a:bodyPr>
          <a:lstStyle/>
          <a:p>
            <a:pPr algn="ctr">
              <a:spcBef>
                <a:spcPts val="0"/>
              </a:spcBef>
              <a:spcAft>
                <a:spcPts val="0"/>
              </a:spcAft>
            </a:pPr>
            <a:r>
              <a:rPr lang="tr-TR" sz="1650" b="1" i="0">
                <a:solidFill>
                  <a:srgbClr val="262626"/>
                </a:solidFill>
                <a:latin typeface="Calibri"/>
              </a:rPr>
              <a:t>20 dk · Bireysel</a:t>
            </a:r>
          </a:p>
        </p:txBody>
      </p:sp>
      <p:sp>
        <p:nvSpPr>
          <p:cNvPr id="12" name="Rounded Rectangle 11"/>
          <p:cNvSpPr/>
          <p:nvPr/>
        </p:nvSpPr>
        <p:spPr>
          <a:xfrm>
            <a:off x="502920" y="2404872"/>
            <a:ext cx="11185855" cy="119481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2404872"/>
            <a:ext cx="1600200" cy="119481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4" name="TextBox 13"/>
          <p:cNvSpPr txBox="1"/>
          <p:nvPr/>
        </p:nvSpPr>
        <p:spPr>
          <a:xfrm>
            <a:off x="2240280" y="2404872"/>
            <a:ext cx="8122615" cy="119481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Aşağıdaki bilgileri kullanarak, verilen harita üzerinde Türklerin ilk ana yurdunun sınırlarını çizip göç ettiği bölgeleri oklarla gösteriniz.</a:t>
            </a:r>
          </a:p>
        </p:txBody>
      </p:sp>
      <p:sp>
        <p:nvSpPr>
          <p:cNvPr id="15" name="Rounded Rectangle 14"/>
          <p:cNvSpPr/>
          <p:nvPr/>
        </p:nvSpPr>
        <p:spPr>
          <a:xfrm>
            <a:off x="10545775" y="272796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16" name="Rounded Rectangle 15"/>
          <p:cNvSpPr/>
          <p:nvPr/>
        </p:nvSpPr>
        <p:spPr>
          <a:xfrm>
            <a:off x="502920" y="3727704"/>
            <a:ext cx="11185855" cy="1194816"/>
          </a:xfrm>
          <a:prstGeom prst="roundRect">
            <a:avLst>
              <a:gd name="adj" fmla="val 8000"/>
            </a:avLst>
          </a:prstGeom>
          <a:solidFill>
            <a:srgbClr val="F0F0F0"/>
          </a:solidFill>
          <a:ln>
            <a:noFill/>
          </a:ln>
          <a:effectLst/>
        </p:spPr>
        <p:txBody>
          <a:bodyPr rtlCol="0" anchor="ctr"/>
          <a:lstStyle/>
          <a:p/>
        </p:txBody>
      </p:sp>
      <p:sp>
        <p:nvSpPr>
          <p:cNvPr id="17" name="Rounded Rectangle 16"/>
          <p:cNvSpPr/>
          <p:nvPr/>
        </p:nvSpPr>
        <p:spPr>
          <a:xfrm>
            <a:off x="502920" y="3727704"/>
            <a:ext cx="1600200" cy="119481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8" name="TextBox 17"/>
          <p:cNvSpPr txBox="1"/>
          <p:nvPr/>
        </p:nvSpPr>
        <p:spPr>
          <a:xfrm>
            <a:off x="2240280" y="3727704"/>
            <a:ext cx="8122615" cy="119481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Türk dünyası haritasını inceleyerek aşağıdaki soruları cevaplayınız.</a:t>
            </a:r>
          </a:p>
        </p:txBody>
      </p:sp>
      <p:sp>
        <p:nvSpPr>
          <p:cNvPr id="19" name="Rounded Rectangle 18"/>
          <p:cNvSpPr/>
          <p:nvPr/>
        </p:nvSpPr>
        <p:spPr>
          <a:xfrm>
            <a:off x="10545775" y="4050792"/>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20" name="Rounded Rectangle 19"/>
          <p:cNvSpPr/>
          <p:nvPr/>
        </p:nvSpPr>
        <p:spPr>
          <a:xfrm>
            <a:off x="502920" y="5050536"/>
            <a:ext cx="11185855" cy="1194816"/>
          </a:xfrm>
          <a:prstGeom prst="roundRect">
            <a:avLst>
              <a:gd name="adj" fmla="val 8000"/>
            </a:avLst>
          </a:prstGeom>
          <a:solidFill>
            <a:srgbClr val="F0F0F0"/>
          </a:solidFill>
          <a:ln>
            <a:noFill/>
          </a:ln>
          <a:effectLst/>
        </p:spPr>
        <p:txBody>
          <a:bodyPr rtlCol="0" anchor="ctr"/>
          <a:lstStyle/>
          <a:p/>
        </p:txBody>
      </p:sp>
      <p:sp>
        <p:nvSpPr>
          <p:cNvPr id="21" name="Rounded Rectangle 20"/>
          <p:cNvSpPr/>
          <p:nvPr/>
        </p:nvSpPr>
        <p:spPr>
          <a:xfrm>
            <a:off x="502920" y="5050536"/>
            <a:ext cx="1600200" cy="1194816"/>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1750" b="1" i="0">
                <a:solidFill>
                  <a:srgbClr val="FFFFFF"/>
                </a:solidFill>
                <a:latin typeface="Calibri"/>
              </a:rPr>
              <a:t>Değerlendirme</a:t>
            </a:r>
          </a:p>
        </p:txBody>
      </p:sp>
      <p:sp>
        <p:nvSpPr>
          <p:cNvPr id="22" name="TextBox 21"/>
          <p:cNvSpPr txBox="1"/>
          <p:nvPr/>
        </p:nvSpPr>
        <p:spPr>
          <a:xfrm>
            <a:off x="2240280" y="5050536"/>
            <a:ext cx="8122615" cy="119481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Öğretmeninizin rehberliğinde çalışmanızı kontrol edip varsa eksik cevaplarınızı düzenleyiniz.</a:t>
            </a:r>
          </a:p>
        </p:txBody>
      </p:sp>
      <p:sp>
        <p:nvSpPr>
          <p:cNvPr id="23" name="Rounded Rectangle 22"/>
          <p:cNvSpPr/>
          <p:nvPr/>
        </p:nvSpPr>
        <p:spPr>
          <a:xfrm>
            <a:off x="10545775" y="537362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2 dk</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205-206</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 / 176</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ana yurt ve göç yönleri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 ADIM</a:t>
            </a:r>
          </a:p>
        </p:txBody>
      </p:sp>
      <p:pic>
        <p:nvPicPr>
          <p:cNvPr id="6" name="Picture 5" descr="h33_anayurt_s205.jpg"/>
          <p:cNvPicPr>
            <a:picLocks noChangeAspect="1"/>
          </p:cNvPicPr>
          <p:nvPr/>
        </p:nvPicPr>
        <p:blipFill>
          <a:blip r:embed="rId3"/>
          <a:stretch>
            <a:fillRect/>
          </a:stretch>
        </p:blipFill>
        <p:spPr>
          <a:xfrm>
            <a:off x="502920" y="1276659"/>
            <a:ext cx="6949440" cy="4908185"/>
          </a:xfrm>
          <a:prstGeom prst="rect">
            <a:avLst/>
          </a:prstGeom>
          <a:ln w="9525">
            <a:solidFill>
              <a:srgbClr val="D9D9D9"/>
            </a:solidFill>
          </a:ln>
        </p:spPr>
      </p:pic>
      <p:sp>
        <p:nvSpPr>
          <p:cNvPr id="7" name="Rounded Rectangle 6"/>
          <p:cNvSpPr/>
          <p:nvPr/>
        </p:nvSpPr>
        <p:spPr>
          <a:xfrm>
            <a:off x="7635240" y="1216152"/>
            <a:ext cx="4053535" cy="502920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7635240" y="1216152"/>
            <a:ext cx="4053535" cy="438912"/>
          </a:xfrm>
          <a:prstGeom prst="roundRect">
            <a:avLst>
              <a:gd name="adj" fmla="val 25000"/>
            </a:avLst>
          </a:prstGeom>
          <a:solidFill>
            <a:srgbClr val="2C6E8F"/>
          </a:solidFill>
          <a:ln>
            <a:noFill/>
          </a:ln>
          <a:effectLst/>
        </p:spPr>
        <p:txBody>
          <a:bodyPr rtlCol="0" anchor="ctr"/>
          <a:lstStyle/>
          <a:p/>
        </p:txBody>
      </p:sp>
      <p:sp>
        <p:nvSpPr>
          <p:cNvPr id="9" name="Rectangle 8"/>
          <p:cNvSpPr/>
          <p:nvPr/>
        </p:nvSpPr>
        <p:spPr>
          <a:xfrm>
            <a:off x="7635240" y="1435608"/>
            <a:ext cx="4053535" cy="219456"/>
          </a:xfrm>
          <a:prstGeom prst="rect">
            <a:avLst/>
          </a:prstGeom>
          <a:solidFill>
            <a:srgbClr val="2C6E8F"/>
          </a:solidFill>
          <a:ln>
            <a:noFill/>
          </a:ln>
          <a:effectLst/>
        </p:spPr>
        <p:txBody>
          <a:bodyPr rtlCol="0" anchor="ctr"/>
          <a:lstStyle/>
          <a:p/>
        </p:txBody>
      </p:sp>
      <p:sp>
        <p:nvSpPr>
          <p:cNvPr id="10" name="TextBox 9"/>
          <p:cNvSpPr txBox="1"/>
          <p:nvPr/>
        </p:nvSpPr>
        <p:spPr>
          <a:xfrm>
            <a:off x="7726680" y="1216152"/>
            <a:ext cx="3870655" cy="43891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Kitaptaki bilgiler</a:t>
            </a:r>
          </a:p>
        </p:txBody>
      </p:sp>
      <p:sp>
        <p:nvSpPr>
          <p:cNvPr id="11" name="TextBox 10"/>
          <p:cNvSpPr txBox="1"/>
          <p:nvPr/>
        </p:nvSpPr>
        <p:spPr>
          <a:xfrm>
            <a:off x="7744968" y="1728216"/>
            <a:ext cx="3834079" cy="444398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E8F"/>
                </a:solidFill>
                <a:latin typeface="Calibri"/>
              </a:rPr>
              <a:t>•  </a:t>
            </a:r>
            <a:r>
              <a:rPr lang="tr-TR" sz="1700" b="0" i="0">
                <a:solidFill>
                  <a:srgbClr val="262626"/>
                </a:solidFill>
                <a:latin typeface="Calibri"/>
              </a:rPr>
              <a:t>Ana yurt: Altay Dağları merkez · doğuda Kingan Dağları · kuzeyde Sibirya Ormanları · güneyde Amu Derya, Hindikuş ve Altın dağları · batıda Ural Dağları ve Hazar Denizi</a:t>
            </a:r>
          </a:p>
          <a:p>
            <a:pPr algn="l" marL="211327" indent="-211327">
              <a:spcBef>
                <a:spcPts val="0"/>
              </a:spcBef>
              <a:spcAft>
                <a:spcPts val="0"/>
              </a:spcAft>
            </a:pPr>
            <a:r>
              <a:rPr lang="tr-TR" sz="1700" b="1" i="0">
                <a:solidFill>
                  <a:srgbClr val="2C6E8F"/>
                </a:solidFill>
                <a:latin typeface="Calibri"/>
              </a:rPr>
              <a:t>•  </a:t>
            </a:r>
            <a:r>
              <a:rPr lang="tr-TR" sz="1700" b="0" i="0">
                <a:solidFill>
                  <a:srgbClr val="262626"/>
                </a:solidFill>
                <a:latin typeface="Calibri"/>
              </a:rPr>
              <a:t>Göçler: Hazar'ın kuzeyinden Kafkasya, Karadeniz'in kuzeyi, Balkanlar, Macaristan · Hazar'ın güneyinden İran, Mezopotamya, Anadolu · güneyde Afganistan, Hindistan · kuzeyde Sibirya Ormanları · doğuda Çin</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205</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24 / 176</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ana yurt ve göç yönleri — Örnek çizim</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33_anayurt_s205.jpg"/>
          <p:cNvPicPr>
            <a:picLocks noChangeAspect="1"/>
          </p:cNvPicPr>
          <p:nvPr/>
        </p:nvPicPr>
        <p:blipFill>
          <a:blip r:embed="rId3"/>
          <a:stretch>
            <a:fillRect/>
          </a:stretch>
        </p:blipFill>
        <p:spPr>
          <a:xfrm>
            <a:off x="502920" y="1276659"/>
            <a:ext cx="6949440" cy="4908185"/>
          </a:xfrm>
          <a:prstGeom prst="rect">
            <a:avLst/>
          </a:prstGeom>
          <a:ln w="9525">
            <a:solidFill>
              <a:srgbClr val="D9D9D9"/>
            </a:solidFill>
          </a:ln>
        </p:spPr>
      </p:pic>
      <p:sp>
        <p:nvSpPr>
          <p:cNvPr id="7" name="ana yurt sınırı"/>
          <p:cNvSpPr/>
          <p:nvPr/>
        </p:nvSpPr>
        <p:spPr>
          <a:xfrm>
            <a:off x="3148807" y="2694933"/>
            <a:ext cx="2789340" cy="1593566"/>
          </a:xfrm>
          <a:custGeom>
            <a:avLst/>
            <a:gdLst/>
            <a:ahLst/>
            <a:cxnLst/>
            <a:rect l="l" t="t" r="r" b="b"/>
            <a:pathLst>
              <a:path w="2789340" h="1593566">
                <a:moveTo>
                  <a:pt x="0" y="47807"/>
                </a:moveTo>
                <a:lnTo>
                  <a:pt x="159391" y="334649"/>
                </a:lnTo>
                <a:lnTo>
                  <a:pt x="63757" y="541812"/>
                </a:lnTo>
                <a:lnTo>
                  <a:pt x="111574" y="860526"/>
                </a:lnTo>
                <a:lnTo>
                  <a:pt x="175330" y="1163303"/>
                </a:lnTo>
                <a:lnTo>
                  <a:pt x="366599" y="1290789"/>
                </a:lnTo>
                <a:lnTo>
                  <a:pt x="589746" y="1513888"/>
                </a:lnTo>
                <a:lnTo>
                  <a:pt x="956345" y="1593566"/>
                </a:lnTo>
                <a:lnTo>
                  <a:pt x="1562030" y="1593566"/>
                </a:lnTo>
                <a:lnTo>
                  <a:pt x="2072081" y="1434210"/>
                </a:lnTo>
                <a:lnTo>
                  <a:pt x="2518375" y="1195175"/>
                </a:lnTo>
                <a:lnTo>
                  <a:pt x="2789340" y="828654"/>
                </a:lnTo>
                <a:lnTo>
                  <a:pt x="2741522" y="478070"/>
                </a:lnTo>
                <a:lnTo>
                  <a:pt x="2486497" y="223099"/>
                </a:lnTo>
                <a:lnTo>
                  <a:pt x="1992386" y="127485"/>
                </a:lnTo>
                <a:lnTo>
                  <a:pt x="1434518" y="95614"/>
                </a:lnTo>
                <a:lnTo>
                  <a:pt x="876650" y="47807"/>
                </a:lnTo>
                <a:lnTo>
                  <a:pt x="398477" y="0"/>
                </a:lnTo>
                <a:close/>
              </a:path>
            </a:pathLst>
          </a:custGeom>
          <a:noFill/>
          <a:ln w="38100">
            <a:solidFill>
              <a:srgbClr val="D3373A"/>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cxnSp>
        <p:nvCxnSpPr>
          <p:cNvPr id="8" name="Connector 7"/>
          <p:cNvCxnSpPr/>
          <p:nvPr/>
        </p:nvCxnSpPr>
        <p:spPr>
          <a:xfrm flipH="1" flipV="1">
            <a:off x="2750330" y="2918032"/>
            <a:ext cx="844772" cy="239035"/>
          </a:xfrm>
          <a:prstGeom prst="line">
            <a:avLst/>
          </a:prstGeom>
          <a:ln w="38100">
            <a:solidFill>
              <a:srgbClr val="4F4F4F"/>
            </a:solidFill>
            <a:tailEnd type="triangle" w="med" len="med"/>
          </a:ln>
        </p:spPr>
      </p:cxnSp>
      <p:cxnSp>
        <p:nvCxnSpPr>
          <p:cNvPr id="9" name="Connector 8"/>
          <p:cNvCxnSpPr/>
          <p:nvPr/>
        </p:nvCxnSpPr>
        <p:spPr>
          <a:xfrm flipH="1" flipV="1">
            <a:off x="2112767" y="2663061"/>
            <a:ext cx="637563" cy="254971"/>
          </a:xfrm>
          <a:prstGeom prst="line">
            <a:avLst/>
          </a:prstGeom>
          <a:ln w="38100">
            <a:solidFill>
              <a:srgbClr val="4F4F4F"/>
            </a:solidFill>
            <a:tailEnd type="triangle" w="med" len="med"/>
          </a:ln>
        </p:spPr>
      </p:cxnSp>
      <p:cxnSp>
        <p:nvCxnSpPr>
          <p:cNvPr id="10" name="Connector 9"/>
          <p:cNvCxnSpPr/>
          <p:nvPr/>
        </p:nvCxnSpPr>
        <p:spPr>
          <a:xfrm flipH="1">
            <a:off x="2861904" y="3220810"/>
            <a:ext cx="573807" cy="95614"/>
          </a:xfrm>
          <a:prstGeom prst="line">
            <a:avLst/>
          </a:prstGeom>
          <a:ln w="38100">
            <a:solidFill>
              <a:srgbClr val="4F4F4F"/>
            </a:solidFill>
            <a:tailEnd type="triangle" w="med" len="med"/>
          </a:ln>
        </p:spPr>
      </p:cxnSp>
      <p:cxnSp>
        <p:nvCxnSpPr>
          <p:cNvPr id="11" name="Connector 10"/>
          <p:cNvCxnSpPr/>
          <p:nvPr/>
        </p:nvCxnSpPr>
        <p:spPr>
          <a:xfrm flipH="1" flipV="1">
            <a:off x="3116929" y="3985722"/>
            <a:ext cx="382538" cy="31871"/>
          </a:xfrm>
          <a:prstGeom prst="line">
            <a:avLst/>
          </a:prstGeom>
          <a:ln w="38100">
            <a:solidFill>
              <a:srgbClr val="4F4F4F"/>
            </a:solidFill>
            <a:tailEnd type="triangle" w="med" len="med"/>
          </a:ln>
        </p:spPr>
      </p:cxnSp>
      <p:cxnSp>
        <p:nvCxnSpPr>
          <p:cNvPr id="12" name="Connector 11"/>
          <p:cNvCxnSpPr/>
          <p:nvPr/>
        </p:nvCxnSpPr>
        <p:spPr>
          <a:xfrm flipH="1" flipV="1">
            <a:off x="2511244" y="3396102"/>
            <a:ext cx="605685" cy="589620"/>
          </a:xfrm>
          <a:prstGeom prst="line">
            <a:avLst/>
          </a:prstGeom>
          <a:ln w="38100">
            <a:solidFill>
              <a:srgbClr val="4F4F4F"/>
            </a:solidFill>
            <a:tailEnd type="triangle" w="med" len="med"/>
          </a:ln>
        </p:spPr>
      </p:cxnSp>
      <p:cxnSp>
        <p:nvCxnSpPr>
          <p:cNvPr id="13" name="Connector 12"/>
          <p:cNvCxnSpPr/>
          <p:nvPr/>
        </p:nvCxnSpPr>
        <p:spPr>
          <a:xfrm flipH="1" flipV="1">
            <a:off x="2638757" y="3698880"/>
            <a:ext cx="478172" cy="286842"/>
          </a:xfrm>
          <a:prstGeom prst="line">
            <a:avLst/>
          </a:prstGeom>
          <a:ln w="38100">
            <a:solidFill>
              <a:srgbClr val="4F4F4F"/>
            </a:solidFill>
            <a:tailEnd type="triangle" w="med" len="med"/>
          </a:ln>
        </p:spPr>
      </p:cxnSp>
      <p:cxnSp>
        <p:nvCxnSpPr>
          <p:cNvPr id="14" name="Connector 13"/>
          <p:cNvCxnSpPr/>
          <p:nvPr/>
        </p:nvCxnSpPr>
        <p:spPr>
          <a:xfrm>
            <a:off x="3866066" y="4272564"/>
            <a:ext cx="159391" cy="589619"/>
          </a:xfrm>
          <a:prstGeom prst="line">
            <a:avLst/>
          </a:prstGeom>
          <a:ln w="38100">
            <a:solidFill>
              <a:srgbClr val="4F4F4F"/>
            </a:solidFill>
            <a:tailEnd type="triangle" w="med" len="med"/>
          </a:ln>
        </p:spPr>
      </p:cxnSp>
      <p:cxnSp>
        <p:nvCxnSpPr>
          <p:cNvPr id="15" name="Connector 14"/>
          <p:cNvCxnSpPr/>
          <p:nvPr/>
        </p:nvCxnSpPr>
        <p:spPr>
          <a:xfrm flipH="1" flipV="1">
            <a:off x="4455812" y="2312477"/>
            <a:ext cx="127513" cy="478070"/>
          </a:xfrm>
          <a:prstGeom prst="line">
            <a:avLst/>
          </a:prstGeom>
          <a:ln w="38100">
            <a:solidFill>
              <a:srgbClr val="4F4F4F"/>
            </a:solidFill>
            <a:tailEnd type="triangle" w="med" len="med"/>
          </a:ln>
        </p:spPr>
      </p:cxnSp>
      <p:cxnSp>
        <p:nvCxnSpPr>
          <p:cNvPr id="16" name="Connector 15"/>
          <p:cNvCxnSpPr/>
          <p:nvPr/>
        </p:nvCxnSpPr>
        <p:spPr>
          <a:xfrm>
            <a:off x="5667182" y="3953850"/>
            <a:ext cx="159391" cy="509942"/>
          </a:xfrm>
          <a:prstGeom prst="line">
            <a:avLst/>
          </a:prstGeom>
          <a:ln w="38100">
            <a:solidFill>
              <a:srgbClr val="4F4F4F"/>
            </a:solidFill>
            <a:tailEnd type="triangle" w="med" len="med"/>
          </a:ln>
        </p:spPr>
      </p:cxnSp>
      <p:sp>
        <p:nvSpPr>
          <p:cNvPr id="17" name="Rounded Rectangle 16"/>
          <p:cNvSpPr/>
          <p:nvPr/>
        </p:nvSpPr>
        <p:spPr>
          <a:xfrm>
            <a:off x="7635240" y="1216152"/>
            <a:ext cx="4053535" cy="502920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7635240" y="1216152"/>
            <a:ext cx="4053535" cy="438912"/>
          </a:xfrm>
          <a:prstGeom prst="roundRect">
            <a:avLst>
              <a:gd name="adj" fmla="val 25000"/>
            </a:avLst>
          </a:prstGeom>
          <a:solidFill>
            <a:srgbClr val="2E7D32"/>
          </a:solidFill>
          <a:ln>
            <a:noFill/>
          </a:ln>
          <a:effectLst/>
        </p:spPr>
        <p:txBody>
          <a:bodyPr rtlCol="0" anchor="ctr"/>
          <a:lstStyle/>
          <a:p/>
        </p:txBody>
      </p:sp>
      <p:sp>
        <p:nvSpPr>
          <p:cNvPr id="19" name="Rectangle 18"/>
          <p:cNvSpPr/>
          <p:nvPr/>
        </p:nvSpPr>
        <p:spPr>
          <a:xfrm>
            <a:off x="7635240" y="1435608"/>
            <a:ext cx="4053535" cy="219456"/>
          </a:xfrm>
          <a:prstGeom prst="rect">
            <a:avLst/>
          </a:prstGeom>
          <a:solidFill>
            <a:srgbClr val="2E7D32"/>
          </a:solidFill>
          <a:ln>
            <a:noFill/>
          </a:ln>
          <a:effectLst/>
        </p:spPr>
        <p:txBody>
          <a:bodyPr rtlCol="0" anchor="ctr"/>
          <a:lstStyle/>
          <a:p/>
        </p:txBody>
      </p:sp>
      <p:sp>
        <p:nvSpPr>
          <p:cNvPr id="20" name="TextBox 19"/>
          <p:cNvSpPr txBox="1"/>
          <p:nvPr/>
        </p:nvSpPr>
        <p:spPr>
          <a:xfrm>
            <a:off x="7726680" y="1216152"/>
            <a:ext cx="3870655" cy="43891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Çizimin anahtarı</a:t>
            </a:r>
          </a:p>
        </p:txBody>
      </p:sp>
      <p:sp>
        <p:nvSpPr>
          <p:cNvPr id="21" name="TextBox 20"/>
          <p:cNvSpPr txBox="1"/>
          <p:nvPr/>
        </p:nvSpPr>
        <p:spPr>
          <a:xfrm>
            <a:off x="7744968" y="1728216"/>
            <a:ext cx="3834079" cy="4443984"/>
          </a:xfrm>
          <a:prstGeom prst="rect">
            <a:avLst/>
          </a:prstGeom>
          <a:noFill/>
        </p:spPr>
        <p:txBody>
          <a:bodyPr wrap="square" anchor="t" lIns="73152" rIns="73152" tIns="36576" bIns="36576">
            <a:noAutofit/>
          </a:bodyPr>
          <a:lstStyle/>
          <a:p>
            <a:pPr algn="l" marL="198896" indent="-198896">
              <a:spcBef>
                <a:spcPts val="0"/>
              </a:spcBef>
              <a:spcAft>
                <a:spcPts val="600"/>
              </a:spcAft>
            </a:pPr>
            <a:r>
              <a:rPr lang="tr-TR" sz="1600" b="1" i="0">
                <a:solidFill>
                  <a:srgbClr val="D3373A"/>
                </a:solidFill>
                <a:latin typeface="Calibri"/>
              </a:rPr>
              <a:t>•  </a:t>
            </a:r>
            <a:r>
              <a:rPr lang="tr-TR" sz="1600" b="0" i="0">
                <a:solidFill>
                  <a:srgbClr val="262626"/>
                </a:solidFill>
                <a:latin typeface="Calibri"/>
              </a:rPr>
              <a:t>Kesikli kırmızı çizgi: ilk ana yurt (yaklaşık)</a:t>
            </a:r>
          </a:p>
          <a:p>
            <a:pPr algn="l" marL="198896" indent="-198896">
              <a:spcBef>
                <a:spcPts val="0"/>
              </a:spcBef>
              <a:spcAft>
                <a:spcPts val="600"/>
              </a:spcAft>
            </a:pPr>
            <a:r>
              <a:rPr lang="tr-TR" sz="1600" b="1" i="0">
                <a:solidFill>
                  <a:srgbClr val="4F4F4F"/>
                </a:solidFill>
                <a:latin typeface="Calibri"/>
              </a:rPr>
              <a:t>•  </a:t>
            </a:r>
            <a:r>
              <a:rPr lang="tr-TR" sz="1600" b="0" i="0">
                <a:solidFill>
                  <a:srgbClr val="262626"/>
                </a:solidFill>
                <a:latin typeface="Calibri"/>
              </a:rPr>
              <a:t>Oklar: göç yönleri — Hazar'ın kuzeyi (Kafkasya, Karadeniz'in kuzeyi, Balkanlar, Macaristan), Hazar'ın güneyi (İran, Mezopotamya, Anadolu), güney (Afganistan, Hindistan), kuzey (Sibirya), doğu (Çin)</a:t>
            </a:r>
          </a:p>
          <a:p>
            <a:pPr algn="l" marL="198896" indent="-198896">
              <a:spcBef>
                <a:spcPts val="0"/>
              </a:spcBef>
              <a:spcAft>
                <a:spcPts val="0"/>
              </a:spcAft>
            </a:pPr>
            <a:r>
              <a:rPr lang="tr-TR" sz="1600" b="1" i="0">
                <a:solidFill>
                  <a:srgbClr val="2E7D32"/>
                </a:solidFill>
                <a:latin typeface="Calibri"/>
              </a:rPr>
              <a:t>•  </a:t>
            </a:r>
            <a:r>
              <a:rPr lang="tr-TR" sz="1600" b="0" i="0">
                <a:solidFill>
                  <a:srgbClr val="262626"/>
                </a:solidFill>
                <a:latin typeface="Calibri"/>
              </a:rPr>
              <a:t>Dağların adı haritada yazmaz: duvar haritası ya da atlasla bulunur.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205</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25 / 176</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Türk dünyası haritası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ADIM</a:t>
            </a:r>
          </a:p>
        </p:txBody>
      </p:sp>
      <p:pic>
        <p:nvPicPr>
          <p:cNvPr id="6" name="Picture 5" descr="h33_turk_dunyasi_s206.jpg"/>
          <p:cNvPicPr>
            <a:picLocks noChangeAspect="1"/>
          </p:cNvPicPr>
          <p:nvPr/>
        </p:nvPicPr>
        <p:blipFill>
          <a:blip r:embed="rId3"/>
          <a:stretch>
            <a:fillRect/>
          </a:stretch>
        </p:blipFill>
        <p:spPr>
          <a:xfrm>
            <a:off x="2478403" y="1216152"/>
            <a:ext cx="7234888" cy="5029200"/>
          </a:xfrm>
          <a:prstGeom prst="rect">
            <a:avLst/>
          </a:prstGeom>
          <a:ln w="9525">
            <a:solidFill>
              <a:srgbClr val="D9D9D9"/>
            </a:solidFill>
          </a:ln>
        </p:spPr>
      </p:pic>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26 / 176</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1.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a:t>
            </a:r>
          </a:p>
        </p:txBody>
      </p:sp>
      <p:pic>
        <p:nvPicPr>
          <p:cNvPr id="6" name="Picture 5" descr="h33_turk_dunyasi_s206.jpg"/>
          <p:cNvPicPr>
            <a:picLocks noChangeAspect="1"/>
          </p:cNvPicPr>
          <p:nvPr/>
        </p:nvPicPr>
        <p:blipFill>
          <a:blip r:embed="rId3"/>
          <a:stretch>
            <a:fillRect/>
          </a:stretch>
        </p:blipFill>
        <p:spPr>
          <a:xfrm>
            <a:off x="6751015" y="2014555"/>
            <a:ext cx="4937760" cy="3432393"/>
          </a:xfrm>
          <a:prstGeom prst="rect">
            <a:avLst/>
          </a:prstGeom>
          <a:ln w="9525">
            <a:solidFill>
              <a:srgbClr val="D9D9D9"/>
            </a:solidFill>
          </a:ln>
        </p:spPr>
      </p:pic>
      <p:sp>
        <p:nvSpPr>
          <p:cNvPr id="7" name="Rounded Rectangle 6"/>
          <p:cNvSpPr/>
          <p:nvPr/>
        </p:nvSpPr>
        <p:spPr>
          <a:xfrm>
            <a:off x="502920" y="1261872"/>
            <a:ext cx="60194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 Bugünkü Türk devletleri ve topluluklarının yayılış alanı, Türk kültürünün ocağı olarak kabul edilen Orta Asya’ya göre nasıl bir değişim yaşamıştır? Açıklayınız.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27 / 176</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1.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33_turk_dunyasi_s206.jpg"/>
          <p:cNvPicPr>
            <a:picLocks noChangeAspect="1"/>
          </p:cNvPicPr>
          <p:nvPr/>
        </p:nvPicPr>
        <p:blipFill>
          <a:blip r:embed="rId3"/>
          <a:stretch>
            <a:fillRect/>
          </a:stretch>
        </p:blipFill>
        <p:spPr>
          <a:xfrm>
            <a:off x="6751015" y="2014555"/>
            <a:ext cx="4937760" cy="3432393"/>
          </a:xfrm>
          <a:prstGeom prst="rect">
            <a:avLst/>
          </a:prstGeom>
          <a:ln w="9525">
            <a:solidFill>
              <a:srgbClr val="D9D9D9"/>
            </a:solidFill>
          </a:ln>
        </p:spPr>
      </p:pic>
      <p:sp>
        <p:nvSpPr>
          <p:cNvPr id="7" name="Rounded Rectangle 6"/>
          <p:cNvSpPr/>
          <p:nvPr/>
        </p:nvSpPr>
        <p:spPr>
          <a:xfrm>
            <a:off x="502920" y="1261872"/>
            <a:ext cx="601949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1. Bugünkü Türk devletleri ve topluluklarının yayılış alanı, Türk kültürünün ocağı olarak kabul edilen Orta Asya’ya göre nasıl bir değişim yaşamıştır? Açıklayınız.</a:t>
            </a:r>
          </a:p>
        </p:txBody>
      </p:sp>
      <p:sp>
        <p:nvSpPr>
          <p:cNvPr id="8" name="Rounded Rectangle 7"/>
          <p:cNvSpPr/>
          <p:nvPr/>
        </p:nvSpPr>
        <p:spPr>
          <a:xfrm>
            <a:off x="502920" y="2724912"/>
            <a:ext cx="601949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5699455" cy="3364993"/>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Yayılış alanı Orta Asya'daki ocaktan çok daha geniş bir alana yayılmıştır: batıda Anadolu, Kafkasya, Balkanlar ve Avrupa'ya (Avrupa'daki Türkler), güneyde İran, Irak, Suriye, Afganistan, Pakistan ve Hindistan'a, kuzeyde ve kuzeydoğuda Sibirya'ya, doğuda Çin'e.</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Bağımsız Türk devletleri ocağın batısında ve güneybatısındadır; Rusya Federasyonu ve Çin içinde Türk cumhuriyetleri ve bölgeleri, birçok ülkede Türk toplulukları vardır.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28 / 176</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2.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2. Türk kültürünün yayılış alanında meydana gelen değişimde etkili olan coğrafi unsurlar nelerdir?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204-206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 / 176</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Türk kültürünün yayılış alanında meydana gelen değişimde etkili olan coğrafi unsurlar nelerdir?</a:t>
            </a:r>
          </a:p>
        </p:txBody>
      </p:sp>
      <p:sp>
        <p:nvSpPr>
          <p:cNvPr id="7" name="Rounded Rectangle 6"/>
          <p:cNvSpPr/>
          <p:nvPr/>
        </p:nvSpPr>
        <p:spPr>
          <a:xfrm>
            <a:off x="502920" y="2313432"/>
            <a:ext cx="11185855" cy="38862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313432"/>
            <a:ext cx="109728" cy="3886200"/>
          </a:xfrm>
          <a:prstGeom prst="rect">
            <a:avLst/>
          </a:prstGeom>
          <a:solidFill>
            <a:srgbClr val="2E7D32"/>
          </a:solidFill>
          <a:ln>
            <a:noFill/>
          </a:ln>
          <a:effectLst/>
        </p:spPr>
        <p:txBody>
          <a:bodyPr rtlCol="0" anchor="ctr"/>
          <a:lstStyle/>
          <a:p/>
        </p:txBody>
      </p:sp>
      <p:sp>
        <p:nvSpPr>
          <p:cNvPr id="9" name="TextBox 8"/>
          <p:cNvSpPr txBox="1"/>
          <p:nvPr/>
        </p:nvSpPr>
        <p:spPr>
          <a:xfrm>
            <a:off x="731520" y="2368296"/>
            <a:ext cx="10865815" cy="377647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Kuraklaşma ve doğal kaynakların yetersizliği; çoğalan nüfus (s. 204)</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Bozkıra benzeyen geniş otlaklar: Karadeniz'in kuzeyindeki bozkırlar, Macaristan ovaları (s. 204)</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Tarıma uygun toprak ve iklim: Maveraünnehir, Turfan Havzası (s. 206)</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Göç yolları ve tarihî ticaret yolları üzerinde bulunma (s. 206)</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Hazar Denizi gibi engellerin kuzeyinden ve güneyinden geçen yollar (haritadan)</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204-206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 / 176</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3.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a:t>
            </a:r>
          </a:p>
        </p:txBody>
      </p:sp>
      <p:pic>
        <p:nvPicPr>
          <p:cNvPr id="6" name="Picture 5" descr="h33_turk_dunyasi_s206.jpg"/>
          <p:cNvPicPr>
            <a:picLocks noChangeAspect="1"/>
          </p:cNvPicPr>
          <p:nvPr/>
        </p:nvPicPr>
        <p:blipFill>
          <a:blip r:embed="rId3"/>
          <a:stretch>
            <a:fillRect/>
          </a:stretch>
        </p:blipFill>
        <p:spPr>
          <a:xfrm>
            <a:off x="6751015" y="2014555"/>
            <a:ext cx="4937760" cy="3432393"/>
          </a:xfrm>
          <a:prstGeom prst="rect">
            <a:avLst/>
          </a:prstGeom>
          <a:ln w="9525">
            <a:solidFill>
              <a:srgbClr val="D9D9D9"/>
            </a:solidFill>
          </a:ln>
        </p:spPr>
      </p:pic>
      <p:sp>
        <p:nvSpPr>
          <p:cNvPr id="7" name="Rounded Rectangle 6"/>
          <p:cNvSpPr/>
          <p:nvPr/>
        </p:nvSpPr>
        <p:spPr>
          <a:xfrm>
            <a:off x="502920" y="1261872"/>
            <a:ext cx="60194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3. Türk kültürünün yayılış alanı dikkate alındığında Türk kültürünün hangi medeniyetlerle etkileşim içinde olduğu söylenebilir?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 / 176</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3.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33_turk_dunyasi_s206.jpg"/>
          <p:cNvPicPr>
            <a:picLocks noChangeAspect="1"/>
          </p:cNvPicPr>
          <p:nvPr/>
        </p:nvPicPr>
        <p:blipFill>
          <a:blip r:embed="rId3"/>
          <a:stretch>
            <a:fillRect/>
          </a:stretch>
        </p:blipFill>
        <p:spPr>
          <a:xfrm>
            <a:off x="6751015" y="2014555"/>
            <a:ext cx="4937760" cy="3432393"/>
          </a:xfrm>
          <a:prstGeom prst="rect">
            <a:avLst/>
          </a:prstGeom>
          <a:ln w="9525">
            <a:solidFill>
              <a:srgbClr val="D9D9D9"/>
            </a:solidFill>
          </a:ln>
        </p:spPr>
      </p:pic>
      <p:sp>
        <p:nvSpPr>
          <p:cNvPr id="7" name="Rounded Rectangle 6"/>
          <p:cNvSpPr/>
          <p:nvPr/>
        </p:nvSpPr>
        <p:spPr>
          <a:xfrm>
            <a:off x="502920" y="1261872"/>
            <a:ext cx="601949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3. Türk kültürünün yayılış alanı dikkate alındığında Türk kültürünün hangi medeniyetlerle etkileşim içinde olduğu söylenebilir?</a:t>
            </a:r>
          </a:p>
        </p:txBody>
      </p:sp>
      <p:sp>
        <p:nvSpPr>
          <p:cNvPr id="8" name="Rounded Rectangle 7"/>
          <p:cNvSpPr/>
          <p:nvPr/>
        </p:nvSpPr>
        <p:spPr>
          <a:xfrm>
            <a:off x="502920" y="2587752"/>
            <a:ext cx="6019495" cy="3611880"/>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587752"/>
            <a:ext cx="109728" cy="3611880"/>
          </a:xfrm>
          <a:prstGeom prst="rect">
            <a:avLst/>
          </a:prstGeom>
          <a:solidFill>
            <a:srgbClr val="2E7D32"/>
          </a:solidFill>
          <a:ln>
            <a:noFill/>
          </a:ln>
          <a:effectLst/>
        </p:spPr>
        <p:txBody>
          <a:bodyPr rtlCol="0" anchor="ctr"/>
          <a:lstStyle/>
          <a:p/>
        </p:txBody>
      </p:sp>
      <p:sp>
        <p:nvSpPr>
          <p:cNvPr id="10" name="TextBox 9"/>
          <p:cNvSpPr txBox="1"/>
          <p:nvPr/>
        </p:nvSpPr>
        <p:spPr>
          <a:xfrm>
            <a:off x="731520" y="2642616"/>
            <a:ext cx="5699455" cy="350215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Komşu ülkeler Çin, İran ve Bizans; Soğudlar ve Moğollar (kitap s. 209'da)</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Arap, Fars ve Batılı kültürler (kitap s. 211'de)</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Haritaya göre Hint medeniyeti ile de komşudur (güneyde Afganistan ve Hindistan'a yayılış).</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 / 176</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kültürünün genel özellikleri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206</a:t>
            </a:r>
          </a:p>
        </p:txBody>
      </p:sp>
      <p:sp>
        <p:nvSpPr>
          <p:cNvPr id="6" name="Rounded Rectangle 5"/>
          <p:cNvSpPr/>
          <p:nvPr/>
        </p:nvSpPr>
        <p:spPr>
          <a:xfrm>
            <a:off x="502920" y="1216152"/>
            <a:ext cx="11185855" cy="6858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16152"/>
            <a:ext cx="118872" cy="685800"/>
          </a:xfrm>
          <a:prstGeom prst="rect">
            <a:avLst/>
          </a:prstGeom>
          <a:solidFill>
            <a:srgbClr val="2C6E8F"/>
          </a:solidFill>
          <a:ln>
            <a:noFill/>
          </a:ln>
          <a:effectLst/>
        </p:spPr>
        <p:txBody>
          <a:bodyPr rtlCol="0" anchor="ctr"/>
          <a:lstStyle/>
          <a:p/>
        </p:txBody>
      </p:sp>
      <p:sp>
        <p:nvSpPr>
          <p:cNvPr id="8" name="TextBox 7"/>
          <p:cNvSpPr txBox="1"/>
          <p:nvPr/>
        </p:nvSpPr>
        <p:spPr>
          <a:xfrm>
            <a:off x="777240" y="1216152"/>
            <a:ext cx="10774375" cy="68580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Türkler, yaşam tarzlarını yaşadıkları bölgenin coğrafi koşullarına bağlı olarak oluşturmuştur.</a:t>
            </a:r>
          </a:p>
        </p:txBody>
      </p:sp>
      <p:sp>
        <p:nvSpPr>
          <p:cNvPr id="9" name="Rounded Rectangle 8"/>
          <p:cNvSpPr/>
          <p:nvPr/>
        </p:nvSpPr>
        <p:spPr>
          <a:xfrm>
            <a:off x="502920" y="2084832"/>
            <a:ext cx="3594506" cy="352044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084832"/>
            <a:ext cx="3594506" cy="530352"/>
          </a:xfrm>
          <a:prstGeom prst="roundRect">
            <a:avLst>
              <a:gd name="adj" fmla="val 25000"/>
            </a:avLst>
          </a:prstGeom>
          <a:solidFill>
            <a:srgbClr val="2C6E8F"/>
          </a:solidFill>
          <a:ln>
            <a:noFill/>
          </a:ln>
          <a:effectLst/>
        </p:spPr>
        <p:txBody>
          <a:bodyPr rtlCol="0" anchor="ctr"/>
          <a:lstStyle/>
          <a:p/>
        </p:txBody>
      </p:sp>
      <p:sp>
        <p:nvSpPr>
          <p:cNvPr id="11" name="Rectangle 10"/>
          <p:cNvSpPr/>
          <p:nvPr/>
        </p:nvSpPr>
        <p:spPr>
          <a:xfrm>
            <a:off x="502920" y="2350008"/>
            <a:ext cx="3594506" cy="265176"/>
          </a:xfrm>
          <a:prstGeom prst="rect">
            <a:avLst/>
          </a:prstGeom>
          <a:solidFill>
            <a:srgbClr val="2C6E8F"/>
          </a:solidFill>
          <a:ln>
            <a:noFill/>
          </a:ln>
          <a:effectLst/>
        </p:spPr>
        <p:txBody>
          <a:bodyPr rtlCol="0" anchor="ctr"/>
          <a:lstStyle/>
          <a:p/>
        </p:txBody>
      </p:sp>
      <p:sp>
        <p:nvSpPr>
          <p:cNvPr id="12" name="TextBox 11"/>
          <p:cNvSpPr txBox="1"/>
          <p:nvPr/>
        </p:nvSpPr>
        <p:spPr>
          <a:xfrm>
            <a:off x="594360" y="208483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Üç ortam</a:t>
            </a:r>
          </a:p>
        </p:txBody>
      </p:sp>
      <p:sp>
        <p:nvSpPr>
          <p:cNvPr id="13" name="TextBox 12"/>
          <p:cNvSpPr txBox="1"/>
          <p:nvPr/>
        </p:nvSpPr>
        <p:spPr>
          <a:xfrm>
            <a:off x="612648" y="2688336"/>
            <a:ext cx="3375050" cy="284378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Türk kültürü ilk dönemlerde Sibirya’da tayga orman bölgesinde, tarıma uygun olmayan iklimi sert Orta Asya bozkırlarında, toprak ve iklim şartlarının tarıma uygun olduğu Maveraünnehir ve Turfan Havzası gibi bölgelerde gelişmiştir.</a:t>
            </a:r>
          </a:p>
        </p:txBody>
      </p:sp>
      <p:sp>
        <p:nvSpPr>
          <p:cNvPr id="14" name="Rounded Rectangle 13"/>
          <p:cNvSpPr/>
          <p:nvPr/>
        </p:nvSpPr>
        <p:spPr>
          <a:xfrm>
            <a:off x="4298594" y="2084832"/>
            <a:ext cx="3594506" cy="352044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084832"/>
            <a:ext cx="3594506" cy="530352"/>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4298594" y="2350008"/>
            <a:ext cx="3594506" cy="265176"/>
          </a:xfrm>
          <a:prstGeom prst="rect">
            <a:avLst/>
          </a:prstGeom>
          <a:solidFill>
            <a:srgbClr val="4F4F4F"/>
          </a:solidFill>
          <a:ln>
            <a:noFill/>
          </a:ln>
          <a:effectLst/>
        </p:spPr>
        <p:txBody>
          <a:bodyPr rtlCol="0" anchor="ctr"/>
          <a:lstStyle/>
          <a:p/>
        </p:txBody>
      </p:sp>
      <p:sp>
        <p:nvSpPr>
          <p:cNvPr id="17" name="TextBox 16"/>
          <p:cNvSpPr txBox="1"/>
          <p:nvPr/>
        </p:nvSpPr>
        <p:spPr>
          <a:xfrm>
            <a:off x="4390034" y="208483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İklim ve etkileşim</a:t>
            </a:r>
          </a:p>
        </p:txBody>
      </p:sp>
      <p:sp>
        <p:nvSpPr>
          <p:cNvPr id="18" name="TextBox 17"/>
          <p:cNvSpPr txBox="1"/>
          <p:nvPr/>
        </p:nvSpPr>
        <p:spPr>
          <a:xfrm>
            <a:off x="4408322" y="2688336"/>
            <a:ext cx="3375050" cy="284378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Türk kültüründe genellikle iç bölgelerde yaşandığı için karasal iklim özellikleri baskındır. Yaşadıkları bölgelerin coğrafi konumunun göç yolları ve tarihî ticaret yolları üzerinde olması nedeniyle farklı kültürlerle etkileşim içindedir.</a:t>
            </a:r>
          </a:p>
        </p:txBody>
      </p:sp>
      <p:sp>
        <p:nvSpPr>
          <p:cNvPr id="19" name="Rounded Rectangle 18"/>
          <p:cNvSpPr/>
          <p:nvPr/>
        </p:nvSpPr>
        <p:spPr>
          <a:xfrm>
            <a:off x="8094268" y="2084832"/>
            <a:ext cx="3594506" cy="352044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084832"/>
            <a:ext cx="3594506" cy="530352"/>
          </a:xfrm>
          <a:prstGeom prst="roundRect">
            <a:avLst>
              <a:gd name="adj" fmla="val 25000"/>
            </a:avLst>
          </a:prstGeom>
          <a:solidFill>
            <a:srgbClr val="2C6E8F"/>
          </a:solidFill>
          <a:ln>
            <a:noFill/>
          </a:ln>
          <a:effectLst/>
        </p:spPr>
        <p:txBody>
          <a:bodyPr rtlCol="0" anchor="ctr"/>
          <a:lstStyle/>
          <a:p/>
        </p:txBody>
      </p:sp>
      <p:sp>
        <p:nvSpPr>
          <p:cNvPr id="21" name="Rectangle 20"/>
          <p:cNvSpPr/>
          <p:nvPr/>
        </p:nvSpPr>
        <p:spPr>
          <a:xfrm>
            <a:off x="8094268" y="2350008"/>
            <a:ext cx="3594506" cy="265176"/>
          </a:xfrm>
          <a:prstGeom prst="rect">
            <a:avLst/>
          </a:prstGeom>
          <a:solidFill>
            <a:srgbClr val="2C6E8F"/>
          </a:solidFill>
          <a:ln>
            <a:noFill/>
          </a:ln>
          <a:effectLst/>
        </p:spPr>
        <p:txBody>
          <a:bodyPr rtlCol="0" anchor="ctr"/>
          <a:lstStyle/>
          <a:p/>
        </p:txBody>
      </p:sp>
      <p:sp>
        <p:nvSpPr>
          <p:cNvPr id="22" name="TextBox 21"/>
          <p:cNvSpPr txBox="1"/>
          <p:nvPr/>
        </p:nvSpPr>
        <p:spPr>
          <a:xfrm>
            <a:off x="8185708" y="208483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Dayanışma ve uyum</a:t>
            </a:r>
          </a:p>
        </p:txBody>
      </p:sp>
      <p:sp>
        <p:nvSpPr>
          <p:cNvPr id="23" name="TextBox 22"/>
          <p:cNvSpPr txBox="1"/>
          <p:nvPr/>
        </p:nvSpPr>
        <p:spPr>
          <a:xfrm>
            <a:off x="8203996" y="2688336"/>
            <a:ext cx="3375050" cy="284378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Yaşanılan bölgelerdeki doğal koşulların zorlukları ile siyasi mücadeleler sosyal bağların ve toplumsal dayanışmanın kuvvetli olmasını sağlamıştır. Türkler coğrafi koşullara bağlı olarak hem konargöçer hem yerleşik kültür özellikleri taşımakta ve coğrafi koşullara kolay uyum sağlamaktadır.</a:t>
            </a:r>
          </a:p>
        </p:txBody>
      </p:sp>
      <p:sp>
        <p:nvSpPr>
          <p:cNvPr id="24" name="TextBox 23"/>
          <p:cNvSpPr txBox="1"/>
          <p:nvPr/>
        </p:nvSpPr>
        <p:spPr>
          <a:xfrm>
            <a:off x="502920" y="5696712"/>
            <a:ext cx="11185855" cy="548640"/>
          </a:xfrm>
          <a:prstGeom prst="rect">
            <a:avLst/>
          </a:prstGeom>
          <a:noFill/>
        </p:spPr>
        <p:txBody>
          <a:bodyPr wrap="square" anchor="ctr" lIns="73152" rIns="73152" tIns="36576" bIns="36576">
            <a:noAutofit/>
          </a:bodyPr>
          <a:lstStyle/>
          <a:p>
            <a:pPr algn="ctr">
              <a:spcBef>
                <a:spcPts val="0"/>
              </a:spcBef>
              <a:spcAft>
                <a:spcPts val="0"/>
              </a:spcAft>
            </a:pPr>
            <a:r>
              <a:rPr lang="tr-TR" sz="1500" b="0" i="0">
                <a:solidFill>
                  <a:srgbClr val="767676"/>
                </a:solidFill>
                <a:latin typeface="Calibri"/>
              </a:rPr>
              <a:t>Türk kültüründe karasal özellikler baskın olsa da Türkler denize kıyısı olan bölgelere de yerleşmiş, devletler kurmuş ve denizcilik faaliyetlerinde bulunmuştur.</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206</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 / 176</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kültürünün iki dönemi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207</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8872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Türk kültürü genel olarak iki döneme ayrılmaktadır: Birincisi İslamiyet'ten önce çoğunlukla konargöçer Türk kültürü, ikincisi ise İslamiyet’in kabulünden sonra yerleşik hayata geçişle ortaya çıkan Türk-İslam kültürüdür.</a:t>
            </a:r>
          </a:p>
        </p:txBody>
      </p:sp>
      <p:sp>
        <p:nvSpPr>
          <p:cNvPr id="9" name="Rounded Rectangle 8"/>
          <p:cNvSpPr/>
          <p:nvPr/>
        </p:nvSpPr>
        <p:spPr>
          <a:xfrm>
            <a:off x="502920" y="2679192"/>
            <a:ext cx="5455767" cy="356616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79192"/>
            <a:ext cx="5455767" cy="548640"/>
          </a:xfrm>
          <a:prstGeom prst="roundRect">
            <a:avLst>
              <a:gd name="adj" fmla="val 25000"/>
            </a:avLst>
          </a:prstGeom>
          <a:solidFill>
            <a:srgbClr val="8C4A2F"/>
          </a:solidFill>
          <a:ln>
            <a:noFill/>
          </a:ln>
          <a:effectLst/>
        </p:spPr>
        <p:txBody>
          <a:bodyPr rtlCol="0" anchor="ctr"/>
          <a:lstStyle/>
          <a:p/>
        </p:txBody>
      </p:sp>
      <p:sp>
        <p:nvSpPr>
          <p:cNvPr id="11" name="Rectangle 10"/>
          <p:cNvSpPr/>
          <p:nvPr/>
        </p:nvSpPr>
        <p:spPr>
          <a:xfrm>
            <a:off x="502920" y="2953512"/>
            <a:ext cx="5455767" cy="274320"/>
          </a:xfrm>
          <a:prstGeom prst="rect">
            <a:avLst/>
          </a:prstGeom>
          <a:solidFill>
            <a:srgbClr val="8C4A2F"/>
          </a:solidFill>
          <a:ln>
            <a:noFill/>
          </a:ln>
          <a:effectLst/>
        </p:spPr>
        <p:txBody>
          <a:bodyPr rtlCol="0" anchor="ctr"/>
          <a:lstStyle/>
          <a:p/>
        </p:txBody>
      </p:sp>
      <p:sp>
        <p:nvSpPr>
          <p:cNvPr id="12" name="TextBox 11"/>
          <p:cNvSpPr txBox="1"/>
          <p:nvPr/>
        </p:nvSpPr>
        <p:spPr>
          <a:xfrm>
            <a:off x="594360" y="2679192"/>
            <a:ext cx="5272887" cy="54864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 · KONARGÖÇER TÜRK KÜLTÜRÜ</a:t>
            </a:r>
          </a:p>
        </p:txBody>
      </p:sp>
      <p:sp>
        <p:nvSpPr>
          <p:cNvPr id="13" name="TextBox 12"/>
          <p:cNvSpPr txBox="1"/>
          <p:nvPr/>
        </p:nvSpPr>
        <p:spPr>
          <a:xfrm>
            <a:off x="612648" y="3300984"/>
            <a:ext cx="5236311" cy="2871216"/>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İslamiyet'ten önce · Orta Asya bozkırları · hayvancılık, göç, çadır · Gök Tanrı inancı · kurgan, balbal · bugün: 33. hafta</a:t>
            </a:r>
          </a:p>
        </p:txBody>
      </p:sp>
      <p:sp>
        <p:nvSpPr>
          <p:cNvPr id="14" name="Rounded Rectangle 13"/>
          <p:cNvSpPr/>
          <p:nvPr/>
        </p:nvSpPr>
        <p:spPr>
          <a:xfrm>
            <a:off x="6233007" y="2679192"/>
            <a:ext cx="5455767" cy="356616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233007" y="2679192"/>
            <a:ext cx="5455767" cy="548640"/>
          </a:xfrm>
          <a:prstGeom prst="roundRect">
            <a:avLst>
              <a:gd name="adj" fmla="val 25000"/>
            </a:avLst>
          </a:prstGeom>
          <a:solidFill>
            <a:srgbClr val="2E7D5B"/>
          </a:solidFill>
          <a:ln>
            <a:noFill/>
          </a:ln>
          <a:effectLst/>
        </p:spPr>
        <p:txBody>
          <a:bodyPr rtlCol="0" anchor="ctr"/>
          <a:lstStyle/>
          <a:p/>
        </p:txBody>
      </p:sp>
      <p:sp>
        <p:nvSpPr>
          <p:cNvPr id="16" name="Rectangle 15"/>
          <p:cNvSpPr/>
          <p:nvPr/>
        </p:nvSpPr>
        <p:spPr>
          <a:xfrm>
            <a:off x="6233007" y="2953512"/>
            <a:ext cx="5455767" cy="274320"/>
          </a:xfrm>
          <a:prstGeom prst="rect">
            <a:avLst/>
          </a:prstGeom>
          <a:solidFill>
            <a:srgbClr val="2E7D5B"/>
          </a:solidFill>
          <a:ln>
            <a:noFill/>
          </a:ln>
          <a:effectLst/>
        </p:spPr>
        <p:txBody>
          <a:bodyPr rtlCol="0" anchor="ctr"/>
          <a:lstStyle/>
          <a:p/>
        </p:txBody>
      </p:sp>
      <p:sp>
        <p:nvSpPr>
          <p:cNvPr id="17" name="TextBox 16"/>
          <p:cNvSpPr txBox="1"/>
          <p:nvPr/>
        </p:nvSpPr>
        <p:spPr>
          <a:xfrm>
            <a:off x="6324447" y="2679192"/>
            <a:ext cx="5272887" cy="54864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 · TÜRK-İSLAM KÜLTÜRÜ</a:t>
            </a:r>
          </a:p>
        </p:txBody>
      </p:sp>
      <p:sp>
        <p:nvSpPr>
          <p:cNvPr id="18" name="TextBox 17"/>
          <p:cNvSpPr txBox="1"/>
          <p:nvPr/>
        </p:nvSpPr>
        <p:spPr>
          <a:xfrm>
            <a:off x="6342735" y="3300984"/>
            <a:ext cx="5236311" cy="2871216"/>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İslamiyet'in kabulünden sonra · yerleşik hayat · cami, külliye, kervansaray · Osmanlı'da Anadolu ve Balkanlar · 34. hafta</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 / 176</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Konargöçer Türk kültürünün doğduğu yer: bozkır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pic>
        <p:nvPicPr>
          <p:cNvPr id="6" name="Picture 5" descr="h33_g71_s207.jpg"/>
          <p:cNvPicPr>
            <a:picLocks noChangeAspect="1"/>
          </p:cNvPicPr>
          <p:nvPr/>
        </p:nvPicPr>
        <p:blipFill>
          <a:blip r:embed="rId3"/>
          <a:stretch>
            <a:fillRect/>
          </a:stretch>
        </p:blipFill>
        <p:spPr>
          <a:xfrm>
            <a:off x="502920" y="1216152"/>
            <a:ext cx="5852160" cy="2848670"/>
          </a:xfrm>
          <a:prstGeom prst="rect">
            <a:avLst/>
          </a:prstGeom>
          <a:ln w="9525">
            <a:solidFill>
              <a:srgbClr val="D9D9D9"/>
            </a:solidFill>
          </a:ln>
        </p:spPr>
      </p:pic>
      <p:sp>
        <p:nvSpPr>
          <p:cNvPr id="7" name="TextBox 6"/>
          <p:cNvSpPr txBox="1"/>
          <p:nvPr/>
        </p:nvSpPr>
        <p:spPr>
          <a:xfrm>
            <a:off x="502920" y="4092254"/>
            <a:ext cx="5852160" cy="36576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767676"/>
                </a:solidFill>
                <a:latin typeface="Calibri"/>
              </a:rPr>
              <a:t>Görsel 7.1: Orta Asya bozkırları ve konargöçer yaşamı (Kırgızistan)</a:t>
            </a:r>
          </a:p>
        </p:txBody>
      </p:sp>
      <p:sp>
        <p:nvSpPr>
          <p:cNvPr id="8" name="Rounded Rectangle 7"/>
          <p:cNvSpPr/>
          <p:nvPr/>
        </p:nvSpPr>
        <p:spPr>
          <a:xfrm>
            <a:off x="6537960" y="1216152"/>
            <a:ext cx="5150815" cy="5029200"/>
          </a:xfrm>
          <a:prstGeom prst="roundRect">
            <a:avLst>
              <a:gd name="adj" fmla="val 5000"/>
            </a:avLst>
          </a:prstGeom>
          <a:solidFill>
            <a:srgbClr val="F0F0F0"/>
          </a:solidFill>
          <a:ln>
            <a:noFill/>
          </a:ln>
          <a:effectLst/>
        </p:spPr>
        <p:txBody>
          <a:bodyPr rtlCol="0" anchor="ctr"/>
          <a:lstStyle/>
          <a:p/>
        </p:txBody>
      </p:sp>
      <p:sp>
        <p:nvSpPr>
          <p:cNvPr id="9" name="Rounded Rectangle 8"/>
          <p:cNvSpPr/>
          <p:nvPr/>
        </p:nvSpPr>
        <p:spPr>
          <a:xfrm>
            <a:off x="6537960" y="1216152"/>
            <a:ext cx="5150815" cy="457200"/>
          </a:xfrm>
          <a:prstGeom prst="roundRect">
            <a:avLst>
              <a:gd name="adj" fmla="val 25000"/>
            </a:avLst>
          </a:prstGeom>
          <a:solidFill>
            <a:srgbClr val="8C4A2F"/>
          </a:solidFill>
          <a:ln>
            <a:noFill/>
          </a:ln>
          <a:effectLst/>
        </p:spPr>
        <p:txBody>
          <a:bodyPr rtlCol="0" anchor="ctr"/>
          <a:lstStyle/>
          <a:p/>
        </p:txBody>
      </p:sp>
      <p:sp>
        <p:nvSpPr>
          <p:cNvPr id="10" name="Rectangle 9"/>
          <p:cNvSpPr/>
          <p:nvPr/>
        </p:nvSpPr>
        <p:spPr>
          <a:xfrm>
            <a:off x="6537960" y="1444752"/>
            <a:ext cx="5150815" cy="228600"/>
          </a:xfrm>
          <a:prstGeom prst="rect">
            <a:avLst/>
          </a:prstGeom>
          <a:solidFill>
            <a:srgbClr val="8C4A2F"/>
          </a:solidFill>
          <a:ln>
            <a:noFill/>
          </a:ln>
          <a:effectLst/>
        </p:spPr>
        <p:txBody>
          <a:bodyPr rtlCol="0" anchor="ctr"/>
          <a:lstStyle/>
          <a:p/>
        </p:txBody>
      </p:sp>
      <p:sp>
        <p:nvSpPr>
          <p:cNvPr id="11" name="TextBox 10"/>
          <p:cNvSpPr txBox="1"/>
          <p:nvPr/>
        </p:nvSpPr>
        <p:spPr>
          <a:xfrm>
            <a:off x="6629400" y="1216152"/>
            <a:ext cx="4967935" cy="45720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Orta Asya bozkırı</a:t>
            </a:r>
          </a:p>
        </p:txBody>
      </p:sp>
      <p:sp>
        <p:nvSpPr>
          <p:cNvPr id="12" name="TextBox 11"/>
          <p:cNvSpPr txBox="1"/>
          <p:nvPr/>
        </p:nvSpPr>
        <p:spPr>
          <a:xfrm>
            <a:off x="6647688" y="1746504"/>
            <a:ext cx="4931359" cy="4425696"/>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8C4A2F"/>
                </a:solidFill>
                <a:latin typeface="Calibri"/>
              </a:rPr>
              <a:t>•  </a:t>
            </a:r>
            <a:r>
              <a:rPr lang="tr-TR" sz="1800" b="0" i="0">
                <a:solidFill>
                  <a:srgbClr val="262626"/>
                </a:solidFill>
                <a:latin typeface="Calibri"/>
              </a:rPr>
              <a:t>Orta Asya bozkır bölgesi; sıcaklık farklarının çok yüksek olduğu, kışın çok sert geçtiği, yaşamı zorlaştıran coğrafi koşullara sahiptir.</a:t>
            </a:r>
          </a:p>
          <a:p>
            <a:pPr algn="l" marL="223758" indent="-223758">
              <a:spcBef>
                <a:spcPts val="0"/>
              </a:spcBef>
              <a:spcAft>
                <a:spcPts val="600"/>
              </a:spcAft>
            </a:pPr>
            <a:r>
              <a:rPr lang="tr-TR" sz="1800" b="1" i="0">
                <a:solidFill>
                  <a:srgbClr val="8C4A2F"/>
                </a:solidFill>
                <a:latin typeface="Calibri"/>
              </a:rPr>
              <a:t>•  </a:t>
            </a:r>
            <a:r>
              <a:rPr lang="tr-TR" sz="1800" b="0" i="0">
                <a:solidFill>
                  <a:srgbClr val="262626"/>
                </a:solidFill>
                <a:latin typeface="Calibri"/>
              </a:rPr>
              <a:t>Bitki örtüsü ilkbahar yağışlarıyla yeşeren kısa boylu otlardan oluşmakta ve otlar yaz başında sararmaktadır.</a:t>
            </a:r>
          </a:p>
          <a:p>
            <a:pPr algn="l" marL="223758" indent="-223758">
              <a:spcBef>
                <a:spcPts val="0"/>
              </a:spcBef>
              <a:spcAft>
                <a:spcPts val="0"/>
              </a:spcAft>
            </a:pPr>
            <a:r>
              <a:rPr lang="tr-TR" sz="1800" b="1" i="0">
                <a:solidFill>
                  <a:srgbClr val="8C4A2F"/>
                </a:solidFill>
                <a:latin typeface="Calibri"/>
              </a:rPr>
              <a:t>•  </a:t>
            </a:r>
            <a:r>
              <a:rPr lang="tr-TR" sz="1800" b="0" i="0">
                <a:solidFill>
                  <a:srgbClr val="262626"/>
                </a:solidFill>
                <a:latin typeface="Calibri"/>
              </a:rPr>
              <a:t>Bölgede aşırı soğuklar veya uzun süren kuraklıklar nedeniyle sık sık kıtlık yaşandığı bilinmektedir.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 / 176</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At, demir ve dokuma: bozkırda yaşam</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pic>
        <p:nvPicPr>
          <p:cNvPr id="6" name="Picture 5" descr="h33_g72_s207.jpg"/>
          <p:cNvPicPr>
            <a:picLocks noChangeAspect="1"/>
          </p:cNvPicPr>
          <p:nvPr/>
        </p:nvPicPr>
        <p:blipFill>
          <a:blip r:embed="rId3"/>
          <a:stretch>
            <a:fillRect/>
          </a:stretch>
        </p:blipFill>
        <p:spPr>
          <a:xfrm>
            <a:off x="8671255" y="1216152"/>
            <a:ext cx="3017520" cy="3775808"/>
          </a:xfrm>
          <a:prstGeom prst="rect">
            <a:avLst/>
          </a:prstGeom>
          <a:ln w="9525">
            <a:solidFill>
              <a:srgbClr val="D9D9D9"/>
            </a:solidFill>
          </a:ln>
        </p:spPr>
      </p:pic>
      <p:sp>
        <p:nvSpPr>
          <p:cNvPr id="7" name="TextBox 6"/>
          <p:cNvSpPr txBox="1"/>
          <p:nvPr/>
        </p:nvSpPr>
        <p:spPr>
          <a:xfrm>
            <a:off x="8671255" y="5019392"/>
            <a:ext cx="3017520" cy="685800"/>
          </a:xfrm>
          <a:prstGeom prst="rect">
            <a:avLst/>
          </a:prstGeom>
          <a:noFill/>
        </p:spPr>
        <p:txBody>
          <a:bodyPr wrap="square" anchor="t" lIns="73152" rIns="73152" tIns="36576" bIns="36576">
            <a:noAutofit/>
          </a:bodyPr>
          <a:lstStyle/>
          <a:p>
            <a:pPr algn="ctr">
              <a:spcBef>
                <a:spcPts val="0"/>
              </a:spcBef>
              <a:spcAft>
                <a:spcPts val="0"/>
              </a:spcAft>
            </a:pPr>
            <a:r>
              <a:rPr lang="tr-TR" sz="1100" b="0" i="0">
                <a:solidFill>
                  <a:srgbClr val="767676"/>
                </a:solidFill>
                <a:latin typeface="Calibri"/>
              </a:rPr>
              <a:t>Görsel 7.2: Esik Kurganı’nda bulunan MÖ 5. yüzyıla ait bir Saka tiginine ait olduğu belirlenen altın zırh ve elbise (Astana-Kazakistan)</a:t>
            </a:r>
          </a:p>
        </p:txBody>
      </p:sp>
      <p:sp>
        <p:nvSpPr>
          <p:cNvPr id="8" name="TextBox 7"/>
          <p:cNvSpPr txBox="1"/>
          <p:nvPr/>
        </p:nvSpPr>
        <p:spPr>
          <a:xfrm>
            <a:off x="502920" y="1216152"/>
            <a:ext cx="7939735" cy="2560320"/>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8C4A2F"/>
                </a:solidFill>
                <a:latin typeface="Calibri"/>
              </a:rPr>
              <a:t>•  </a:t>
            </a:r>
            <a:r>
              <a:rPr lang="tr-TR" sz="1700" b="0" i="0">
                <a:solidFill>
                  <a:srgbClr val="262626"/>
                </a:solidFill>
                <a:latin typeface="Calibri"/>
              </a:rPr>
              <a:t>Türklerin ilk atalarının MÖ 5000 yıllarından sonra yavaş yavaş ormanlık alanlardan çıkarak at, koyun, sığır gibi bazı hayvanları evcilleştirip Orta Asya’nın bozkır alanlarına yayıldıkları bilinmektedir.</a:t>
            </a:r>
          </a:p>
          <a:p>
            <a:pPr algn="l" marL="211327" indent="-211327">
              <a:spcBef>
                <a:spcPts val="0"/>
              </a:spcBef>
              <a:spcAft>
                <a:spcPts val="600"/>
              </a:spcAft>
            </a:pPr>
            <a:r>
              <a:rPr lang="tr-TR" sz="1700" b="1" i="0">
                <a:solidFill>
                  <a:srgbClr val="8C4A2F"/>
                </a:solidFill>
                <a:latin typeface="Calibri"/>
              </a:rPr>
              <a:t>•  </a:t>
            </a:r>
            <a:r>
              <a:rPr lang="tr-TR" sz="1700" b="0" i="0">
                <a:solidFill>
                  <a:srgbClr val="262626"/>
                </a:solidFill>
                <a:latin typeface="Calibri"/>
              </a:rPr>
              <a:t>Eyer ve üzengi gibi koşum takımlarını icat ederek at üzerine binip hızlı hareket edebilme ve organize olabilme kabiliyetine erişmişlerdir.</a:t>
            </a:r>
          </a:p>
          <a:p>
            <a:pPr algn="l" marL="211327" indent="-211327">
              <a:spcBef>
                <a:spcPts val="0"/>
              </a:spcBef>
              <a:spcAft>
                <a:spcPts val="0"/>
              </a:spcAft>
            </a:pPr>
            <a:r>
              <a:rPr lang="tr-TR" sz="1700" b="1" i="0">
                <a:solidFill>
                  <a:srgbClr val="8C4A2F"/>
                </a:solidFill>
                <a:latin typeface="Calibri"/>
              </a:rPr>
              <a:t>•  </a:t>
            </a:r>
            <a:r>
              <a:rPr lang="tr-TR" sz="1700" b="0" i="0">
                <a:solidFill>
                  <a:srgbClr val="262626"/>
                </a:solidFill>
                <a:latin typeface="Calibri"/>
              </a:rPr>
              <a:t>Demir, bakır, gümüş ve altın gibi madenlerin işlemeciliğinde oldukça ilerlenmişti.</a:t>
            </a:r>
          </a:p>
        </p:txBody>
      </p:sp>
      <p:sp>
        <p:nvSpPr>
          <p:cNvPr id="9" name="Rounded Rectangle 8"/>
          <p:cNvSpPr/>
          <p:nvPr/>
        </p:nvSpPr>
        <p:spPr>
          <a:xfrm>
            <a:off x="502920" y="3913632"/>
            <a:ext cx="3832707" cy="233172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3913632"/>
            <a:ext cx="3832707" cy="457200"/>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02920" y="4142232"/>
            <a:ext cx="3832707" cy="228600"/>
          </a:xfrm>
          <a:prstGeom prst="rect">
            <a:avLst/>
          </a:prstGeom>
          <a:solidFill>
            <a:srgbClr val="4F4F4F"/>
          </a:solidFill>
          <a:ln>
            <a:noFill/>
          </a:ln>
          <a:effectLst/>
        </p:spPr>
        <p:txBody>
          <a:bodyPr rtlCol="0" anchor="ctr"/>
          <a:lstStyle/>
          <a:p/>
        </p:txBody>
      </p:sp>
      <p:sp>
        <p:nvSpPr>
          <p:cNvPr id="12" name="TextBox 11"/>
          <p:cNvSpPr txBox="1"/>
          <p:nvPr/>
        </p:nvSpPr>
        <p:spPr>
          <a:xfrm>
            <a:off x="594360" y="3913632"/>
            <a:ext cx="3649827" cy="457200"/>
          </a:xfrm>
          <a:prstGeom prst="rect">
            <a:avLst/>
          </a:prstGeom>
          <a:noFill/>
        </p:spPr>
        <p:txBody>
          <a:bodyPr wrap="square" anchor="ctr" lIns="73152" rIns="73152" tIns="36576" bIns="36576">
            <a:noAutofit/>
          </a:bodyPr>
          <a:lstStyle/>
          <a:p>
            <a:pPr algn="ctr">
              <a:spcBef>
                <a:spcPts val="0"/>
              </a:spcBef>
              <a:spcAft>
                <a:spcPts val="0"/>
              </a:spcAft>
            </a:pPr>
            <a:r>
              <a:rPr lang="tr-TR" sz="2000" b="1" i="0">
                <a:solidFill>
                  <a:srgbClr val="FFFFFF"/>
                </a:solidFill>
                <a:latin typeface="Calibri"/>
              </a:rPr>
              <a:t>KIŞLAK</a:t>
            </a:r>
          </a:p>
        </p:txBody>
      </p:sp>
      <p:sp>
        <p:nvSpPr>
          <p:cNvPr id="13" name="TextBox 12"/>
          <p:cNvSpPr txBox="1"/>
          <p:nvPr/>
        </p:nvSpPr>
        <p:spPr>
          <a:xfrm>
            <a:off x="612648" y="4443984"/>
            <a:ext cx="3613251" cy="1728216"/>
          </a:xfrm>
          <a:prstGeom prst="rect">
            <a:avLst/>
          </a:prstGeom>
          <a:noFill/>
        </p:spPr>
        <p:txBody>
          <a:bodyPr wrap="square" anchor="ctr" lIns="73152" rIns="73152" tIns="36576" bIns="36576">
            <a:noAutofit/>
          </a:bodyPr>
          <a:lstStyle/>
          <a:p>
            <a:pPr algn="ctr">
              <a:spcBef>
                <a:spcPts val="0"/>
              </a:spcBef>
              <a:spcAft>
                <a:spcPts val="600"/>
              </a:spcAft>
            </a:pPr>
            <a:r>
              <a:rPr lang="tr-TR" sz="1900" b="0" i="0">
                <a:solidFill>
                  <a:srgbClr val="262626"/>
                </a:solidFill>
                <a:latin typeface="Calibri"/>
              </a:rPr>
              <a:t>kışların daha ılık geçtiği alanlar</a:t>
            </a:r>
          </a:p>
          <a:p>
            <a:pPr algn="ctr">
              <a:spcBef>
                <a:spcPts val="0"/>
              </a:spcBef>
              <a:spcAft>
                <a:spcPts val="0"/>
              </a:spcAft>
            </a:pPr>
            <a:r>
              <a:rPr lang="tr-TR" sz="1900" b="1" i="0">
                <a:solidFill>
                  <a:srgbClr val="4F4F4F"/>
                </a:solidFill>
                <a:latin typeface="Calibri"/>
              </a:rPr>
              <a:t>kış</a:t>
            </a:r>
          </a:p>
        </p:txBody>
      </p:sp>
      <p:sp>
        <p:nvSpPr>
          <p:cNvPr id="14" name="Rounded Rectangle 13"/>
          <p:cNvSpPr/>
          <p:nvPr/>
        </p:nvSpPr>
        <p:spPr>
          <a:xfrm>
            <a:off x="4609947" y="3913632"/>
            <a:ext cx="3832707" cy="23317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609947" y="3913632"/>
            <a:ext cx="3832707" cy="457200"/>
          </a:xfrm>
          <a:prstGeom prst="roundRect">
            <a:avLst>
              <a:gd name="adj" fmla="val 25000"/>
            </a:avLst>
          </a:prstGeom>
          <a:solidFill>
            <a:srgbClr val="8C4A2F"/>
          </a:solidFill>
          <a:ln>
            <a:noFill/>
          </a:ln>
          <a:effectLst/>
        </p:spPr>
        <p:txBody>
          <a:bodyPr rtlCol="0" anchor="ctr"/>
          <a:lstStyle/>
          <a:p/>
        </p:txBody>
      </p:sp>
      <p:sp>
        <p:nvSpPr>
          <p:cNvPr id="16" name="Rectangle 15"/>
          <p:cNvSpPr/>
          <p:nvPr/>
        </p:nvSpPr>
        <p:spPr>
          <a:xfrm>
            <a:off x="4609947" y="4142232"/>
            <a:ext cx="3832707" cy="228600"/>
          </a:xfrm>
          <a:prstGeom prst="rect">
            <a:avLst/>
          </a:prstGeom>
          <a:solidFill>
            <a:srgbClr val="8C4A2F"/>
          </a:solidFill>
          <a:ln>
            <a:noFill/>
          </a:ln>
          <a:effectLst/>
        </p:spPr>
        <p:txBody>
          <a:bodyPr rtlCol="0" anchor="ctr"/>
          <a:lstStyle/>
          <a:p/>
        </p:txBody>
      </p:sp>
      <p:sp>
        <p:nvSpPr>
          <p:cNvPr id="17" name="TextBox 16"/>
          <p:cNvSpPr txBox="1"/>
          <p:nvPr/>
        </p:nvSpPr>
        <p:spPr>
          <a:xfrm>
            <a:off x="4701387" y="3913632"/>
            <a:ext cx="3649827" cy="457200"/>
          </a:xfrm>
          <a:prstGeom prst="rect">
            <a:avLst/>
          </a:prstGeom>
          <a:noFill/>
        </p:spPr>
        <p:txBody>
          <a:bodyPr wrap="square" anchor="ctr" lIns="73152" rIns="73152" tIns="36576" bIns="36576">
            <a:noAutofit/>
          </a:bodyPr>
          <a:lstStyle/>
          <a:p>
            <a:pPr algn="ctr">
              <a:spcBef>
                <a:spcPts val="0"/>
              </a:spcBef>
              <a:spcAft>
                <a:spcPts val="0"/>
              </a:spcAft>
            </a:pPr>
            <a:r>
              <a:rPr lang="tr-TR" sz="2000" b="1" i="0">
                <a:solidFill>
                  <a:srgbClr val="FFFFFF"/>
                </a:solidFill>
                <a:latin typeface="Calibri"/>
              </a:rPr>
              <a:t>YAYLAK</a:t>
            </a:r>
          </a:p>
        </p:txBody>
      </p:sp>
      <p:sp>
        <p:nvSpPr>
          <p:cNvPr id="18" name="TextBox 17"/>
          <p:cNvSpPr txBox="1"/>
          <p:nvPr/>
        </p:nvSpPr>
        <p:spPr>
          <a:xfrm>
            <a:off x="4719675" y="4443984"/>
            <a:ext cx="3613251" cy="1728216"/>
          </a:xfrm>
          <a:prstGeom prst="rect">
            <a:avLst/>
          </a:prstGeom>
          <a:noFill/>
        </p:spPr>
        <p:txBody>
          <a:bodyPr wrap="square" anchor="ctr" lIns="73152" rIns="73152" tIns="36576" bIns="36576">
            <a:noAutofit/>
          </a:bodyPr>
          <a:lstStyle/>
          <a:p>
            <a:pPr algn="ctr">
              <a:spcBef>
                <a:spcPts val="0"/>
              </a:spcBef>
              <a:spcAft>
                <a:spcPts val="600"/>
              </a:spcAft>
            </a:pPr>
            <a:r>
              <a:rPr lang="tr-TR" sz="1900" b="0" i="0">
                <a:solidFill>
                  <a:srgbClr val="262626"/>
                </a:solidFill>
                <a:latin typeface="Calibri"/>
              </a:rPr>
              <a:t>yazların daha serin geçtiği, taze ot bulunan daha yüksek bölgeler</a:t>
            </a:r>
          </a:p>
          <a:p>
            <a:pPr algn="ctr">
              <a:spcBef>
                <a:spcPts val="0"/>
              </a:spcBef>
              <a:spcAft>
                <a:spcPts val="0"/>
              </a:spcAft>
            </a:pPr>
            <a:r>
              <a:rPr lang="tr-TR" sz="1900" b="1" i="0">
                <a:solidFill>
                  <a:srgbClr val="8C4A2F"/>
                </a:solidFill>
                <a:latin typeface="Calibri"/>
              </a:rPr>
              <a:t>yaz</a:t>
            </a:r>
          </a:p>
        </p:txBody>
      </p:sp>
      <p:cxnSp>
        <p:nvCxnSpPr>
          <p:cNvPr id="19" name="Connector 18"/>
          <p:cNvCxnSpPr/>
          <p:nvPr/>
        </p:nvCxnSpPr>
        <p:spPr>
          <a:xfrm>
            <a:off x="4353915" y="5010912"/>
            <a:ext cx="237744" cy="0"/>
          </a:xfrm>
          <a:prstGeom prst="line">
            <a:avLst/>
          </a:prstGeom>
          <a:ln w="38100">
            <a:solidFill>
              <a:srgbClr val="8C4A2F"/>
            </a:solidFill>
            <a:headEnd type="triangle" w="med" len="med"/>
            <a:tailEnd type="triangle" w="med" len="med"/>
          </a:ln>
        </p:spPr>
      </p:cxn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36 / 176</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Çadır, göçer ev ve takas</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4F4F4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4F4F4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Barınma</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2C6696"/>
                </a:solidFill>
                <a:latin typeface="Calibri"/>
              </a:rPr>
              <a:t>•  </a:t>
            </a:r>
            <a:r>
              <a:rPr lang="tr-TR" sz="1800" b="0" i="0">
                <a:solidFill>
                  <a:srgbClr val="262626"/>
                </a:solidFill>
                <a:latin typeface="Calibri"/>
              </a:rPr>
              <a:t>Barınmak için genelde keçe ve benzeri malzemelerden yapılan, kolayca taşınan ve kurulan çadırlar kullanılıyordu.</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Bazı bölgelerde araba üzerine kurulan çadırlardan oluşan göçer evler kullanılıyordu.</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8C4A2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8C4A2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Takas ticareti</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Yetiştirdikleri hayvanlar ile deri, yün, halı, kilim, et, peynir gibi ürünler yakın bölgelerdeki yerleşik toplulukların ürettiği tarım ürünleri, ipekli ve pamuklu ince kumaşlar gibi ürünlerle takas edilerek ticaret yapılıyordu.</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Tarım</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Kitaba göre bu dönemde buğday, arpa, yulaf gibi tahıllar ile bir kısım sebze ve meyveleri de yetiştirirlerdi.</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208</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37 / 176</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İnanç: Gök Tanrı, kurgan, balbal, obo</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pic>
        <p:nvPicPr>
          <p:cNvPr id="6" name="Picture 5" descr="h33_g73_s208.jpg"/>
          <p:cNvPicPr>
            <a:picLocks noChangeAspect="1"/>
          </p:cNvPicPr>
          <p:nvPr/>
        </p:nvPicPr>
        <p:blipFill>
          <a:blip r:embed="rId3"/>
          <a:stretch>
            <a:fillRect/>
          </a:stretch>
        </p:blipFill>
        <p:spPr>
          <a:xfrm>
            <a:off x="502920" y="1216152"/>
            <a:ext cx="2514600" cy="2657350"/>
          </a:xfrm>
          <a:prstGeom prst="rect">
            <a:avLst/>
          </a:prstGeom>
          <a:ln w="9525">
            <a:solidFill>
              <a:srgbClr val="D9D9D9"/>
            </a:solidFill>
          </a:ln>
        </p:spPr>
      </p:pic>
      <p:sp>
        <p:nvSpPr>
          <p:cNvPr id="7" name="TextBox 6"/>
          <p:cNvSpPr txBox="1"/>
          <p:nvPr/>
        </p:nvSpPr>
        <p:spPr>
          <a:xfrm>
            <a:off x="502920" y="3900934"/>
            <a:ext cx="2514600" cy="777240"/>
          </a:xfrm>
          <a:prstGeom prst="rect">
            <a:avLst/>
          </a:prstGeom>
          <a:noFill/>
        </p:spPr>
        <p:txBody>
          <a:bodyPr wrap="square" anchor="t" lIns="73152" rIns="73152" tIns="36576" bIns="36576">
            <a:noAutofit/>
          </a:bodyPr>
          <a:lstStyle/>
          <a:p>
            <a:pPr algn="ctr">
              <a:spcBef>
                <a:spcPts val="0"/>
              </a:spcBef>
              <a:spcAft>
                <a:spcPts val="0"/>
              </a:spcAft>
            </a:pPr>
            <a:r>
              <a:rPr lang="tr-TR" sz="1100" b="0" i="0">
                <a:solidFill>
                  <a:srgbClr val="767676"/>
                </a:solidFill>
                <a:latin typeface="Calibri"/>
              </a:rPr>
              <a:t>Görsel 7.3: Kurganlara dikilen, elinde ant kadehi olan alp heykelleri (taşbaba) ve balbal adı verilen taşlar</a:t>
            </a:r>
          </a:p>
        </p:txBody>
      </p:sp>
      <p:pic>
        <p:nvPicPr>
          <p:cNvPr id="8" name="Picture 7" descr="h33_g74_s208.jpg"/>
          <p:cNvPicPr>
            <a:picLocks noChangeAspect="1"/>
          </p:cNvPicPr>
          <p:nvPr/>
        </p:nvPicPr>
        <p:blipFill>
          <a:blip r:embed="rId4"/>
          <a:stretch>
            <a:fillRect/>
          </a:stretch>
        </p:blipFill>
        <p:spPr>
          <a:xfrm>
            <a:off x="9174175" y="1216152"/>
            <a:ext cx="2514600" cy="4024446"/>
          </a:xfrm>
          <a:prstGeom prst="rect">
            <a:avLst/>
          </a:prstGeom>
          <a:ln w="9525">
            <a:solidFill>
              <a:srgbClr val="D9D9D9"/>
            </a:solidFill>
          </a:ln>
        </p:spPr>
      </p:pic>
      <p:sp>
        <p:nvSpPr>
          <p:cNvPr id="9" name="TextBox 8"/>
          <p:cNvSpPr txBox="1"/>
          <p:nvPr/>
        </p:nvSpPr>
        <p:spPr>
          <a:xfrm>
            <a:off x="9174175" y="5268030"/>
            <a:ext cx="2514600" cy="777240"/>
          </a:xfrm>
          <a:prstGeom prst="rect">
            <a:avLst/>
          </a:prstGeom>
          <a:noFill/>
        </p:spPr>
        <p:txBody>
          <a:bodyPr wrap="square" anchor="t" lIns="73152" rIns="73152" tIns="36576" bIns="36576">
            <a:noAutofit/>
          </a:bodyPr>
          <a:lstStyle/>
          <a:p>
            <a:pPr algn="ctr">
              <a:spcBef>
                <a:spcPts val="0"/>
              </a:spcBef>
              <a:spcAft>
                <a:spcPts val="0"/>
              </a:spcAft>
            </a:pPr>
            <a:r>
              <a:rPr lang="tr-TR" sz="1100" b="0" i="0">
                <a:solidFill>
                  <a:srgbClr val="767676"/>
                </a:solidFill>
                <a:latin typeface="Calibri"/>
              </a:rPr>
              <a:t>Görsel 7.4: Moğolistan’dan Türkiye’ye kadar Türk dünyasının her yerinde rastlanan obo (ovo)</a:t>
            </a:r>
          </a:p>
        </p:txBody>
      </p:sp>
      <p:sp>
        <p:nvSpPr>
          <p:cNvPr id="10" name="TextBox 9"/>
          <p:cNvSpPr txBox="1"/>
          <p:nvPr/>
        </p:nvSpPr>
        <p:spPr>
          <a:xfrm>
            <a:off x="3200400" y="1216152"/>
            <a:ext cx="5790895" cy="5029200"/>
          </a:xfrm>
          <a:prstGeom prst="rect">
            <a:avLst/>
          </a:prstGeom>
          <a:noFill/>
        </p:spPr>
        <p:txBody>
          <a:bodyPr wrap="square" anchor="t" lIns="73152" rIns="73152" tIns="36576" bIns="36576">
            <a:noAutofit/>
          </a:bodyPr>
          <a:lstStyle/>
          <a:p>
            <a:pPr algn="l" marL="198896" indent="-198896">
              <a:spcBef>
                <a:spcPts val="0"/>
              </a:spcBef>
              <a:spcAft>
                <a:spcPts val="500"/>
              </a:spcAft>
            </a:pPr>
            <a:r>
              <a:rPr lang="tr-TR" sz="1600" b="1" i="0">
                <a:solidFill>
                  <a:srgbClr val="8C4A2F"/>
                </a:solidFill>
                <a:latin typeface="Calibri"/>
              </a:rPr>
              <a:t>•  </a:t>
            </a:r>
            <a:r>
              <a:rPr lang="tr-TR" sz="1600" b="0" i="0">
                <a:solidFill>
                  <a:srgbClr val="262626"/>
                </a:solidFill>
                <a:latin typeface="Calibri"/>
              </a:rPr>
              <a:t>Konargöçer Türk kültüründe inanç sisteminin merkezinde Gök Tanrı (Kök Tengri) inancı vardı.</a:t>
            </a:r>
          </a:p>
          <a:p>
            <a:pPr algn="l" marL="198896" indent="-198896">
              <a:spcBef>
                <a:spcPts val="0"/>
              </a:spcBef>
              <a:spcAft>
                <a:spcPts val="500"/>
              </a:spcAft>
            </a:pPr>
            <a:r>
              <a:rPr lang="tr-TR" sz="1600" b="1" i="0">
                <a:solidFill>
                  <a:srgbClr val="8C4A2F"/>
                </a:solidFill>
                <a:latin typeface="Calibri"/>
              </a:rPr>
              <a:t>•  </a:t>
            </a:r>
            <a:r>
              <a:rPr lang="tr-TR" sz="1600" b="0" i="0">
                <a:solidFill>
                  <a:srgbClr val="262626"/>
                </a:solidFill>
                <a:latin typeface="Calibri"/>
              </a:rPr>
              <a:t>Yuğ: ölenler için ise yuğ adı verilen yas törenleri yapılıyordu</a:t>
            </a:r>
          </a:p>
          <a:p>
            <a:pPr algn="l" marL="198896" indent="-198896">
              <a:spcBef>
                <a:spcPts val="0"/>
              </a:spcBef>
              <a:spcAft>
                <a:spcPts val="500"/>
              </a:spcAft>
            </a:pPr>
            <a:r>
              <a:rPr lang="tr-TR" sz="1600" b="1" i="0">
                <a:solidFill>
                  <a:srgbClr val="8C4A2F"/>
                </a:solidFill>
                <a:latin typeface="Calibri"/>
              </a:rPr>
              <a:t>•  </a:t>
            </a:r>
            <a:r>
              <a:rPr lang="tr-TR" sz="1600" b="0" i="0">
                <a:solidFill>
                  <a:srgbClr val="262626"/>
                </a:solidFill>
                <a:latin typeface="Calibri"/>
              </a:rPr>
              <a:t>Kurgan: Ölülerini kurgan (korugan) adını verdikleri büyük mezarlar inşa ederek atları ve özel eşyalarıyla birlikte gömüyorlardı.</a:t>
            </a:r>
          </a:p>
          <a:p>
            <a:pPr algn="l" marL="198896" indent="-198896">
              <a:spcBef>
                <a:spcPts val="0"/>
              </a:spcBef>
              <a:spcAft>
                <a:spcPts val="500"/>
              </a:spcAft>
            </a:pPr>
            <a:r>
              <a:rPr lang="tr-TR" sz="1600" b="1" i="0">
                <a:solidFill>
                  <a:srgbClr val="8C4A2F"/>
                </a:solidFill>
                <a:latin typeface="Calibri"/>
              </a:rPr>
              <a:t>•  </a:t>
            </a:r>
            <a:r>
              <a:rPr lang="tr-TR" sz="1600" b="0" i="0">
                <a:solidFill>
                  <a:srgbClr val="262626"/>
                </a:solidFill>
                <a:latin typeface="Calibri"/>
              </a:rPr>
              <a:t>Balbal: Kurganlara heykeller ve mağlup ettikleri düşmanları sayısınca balbal adı verilen taşlar dikiliyordu.</a:t>
            </a:r>
          </a:p>
          <a:p>
            <a:pPr algn="l" marL="198896" indent="-198896">
              <a:spcBef>
                <a:spcPts val="0"/>
              </a:spcBef>
              <a:spcAft>
                <a:spcPts val="0"/>
              </a:spcAft>
            </a:pPr>
            <a:r>
              <a:rPr lang="tr-TR" sz="1600" b="1" i="0">
                <a:solidFill>
                  <a:srgbClr val="8C4A2F"/>
                </a:solidFill>
                <a:latin typeface="Calibri"/>
              </a:rPr>
              <a:t>•  </a:t>
            </a:r>
            <a:r>
              <a:rPr lang="tr-TR" sz="1600" b="0" i="0">
                <a:solidFill>
                  <a:srgbClr val="262626"/>
                </a:solidFill>
                <a:latin typeface="Calibri"/>
              </a:rPr>
              <a:t>Obo: Yüksek bölgelerde yol kenarlarında obo veya ovo adı verilen taş yığınlarından meydana getirilen yapay tepeciklerde dinî ayinler yapılıyor.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208</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38 / 176</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Toplum yapısı ve tamga</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sp>
        <p:nvSpPr>
          <p:cNvPr id="6" name="Rounded Rectangle 5"/>
          <p:cNvSpPr/>
          <p:nvPr/>
        </p:nvSpPr>
        <p:spPr>
          <a:xfrm>
            <a:off x="502920" y="4197096"/>
            <a:ext cx="2926080" cy="868680"/>
          </a:xfrm>
          <a:prstGeom prst="roundRect">
            <a:avLst>
              <a:gd name="adj" fmla="val 15000"/>
            </a:avLst>
          </a:prstGeom>
          <a:solidFill>
            <a:srgbClr val="8C4A2F"/>
          </a:solidFill>
          <a:ln>
            <a:noFill/>
          </a:ln>
          <a:effectLst/>
        </p:spPr>
        <p:txBody>
          <a:bodyPr rtlCol="0" anchor="ctr" wrap="square" lIns="137160" rIns="137160" tIns="73152" bIns="73152">
            <a:noAutofit/>
          </a:bodyPr>
          <a:lstStyle/>
          <a:p>
            <a:pPr algn="l">
              <a:spcBef>
                <a:spcPts val="0"/>
              </a:spcBef>
              <a:spcAft>
                <a:spcPts val="600"/>
              </a:spcAft>
            </a:pPr>
            <a:r>
              <a:rPr lang="tr-TR" sz="1700" b="1" i="0">
                <a:solidFill>
                  <a:srgbClr val="FFFFFF"/>
                </a:solidFill>
                <a:latin typeface="Calibri"/>
              </a:rPr>
              <a:t>oguş</a:t>
            </a:r>
          </a:p>
          <a:p>
            <a:pPr algn="l">
              <a:spcBef>
                <a:spcPts val="0"/>
              </a:spcBef>
              <a:spcAft>
                <a:spcPts val="0"/>
              </a:spcAft>
            </a:pPr>
            <a:r>
              <a:rPr lang="tr-TR" sz="1700" b="0" i="0">
                <a:solidFill>
                  <a:srgbClr val="FFFFFF"/>
                </a:solidFill>
                <a:latin typeface="Calibri"/>
              </a:rPr>
              <a:t>aile</a:t>
            </a:r>
          </a:p>
        </p:txBody>
      </p:sp>
      <p:sp>
        <p:nvSpPr>
          <p:cNvPr id="7" name="Rounded Rectangle 6"/>
          <p:cNvSpPr/>
          <p:nvPr/>
        </p:nvSpPr>
        <p:spPr>
          <a:xfrm>
            <a:off x="502920" y="3218688"/>
            <a:ext cx="3931920" cy="868680"/>
          </a:xfrm>
          <a:prstGeom prst="roundRect">
            <a:avLst>
              <a:gd name="adj" fmla="val 15000"/>
            </a:avLst>
          </a:prstGeom>
          <a:solidFill>
            <a:srgbClr val="4F4F4F"/>
          </a:solidFill>
          <a:ln>
            <a:noFill/>
          </a:ln>
          <a:effectLst/>
        </p:spPr>
        <p:txBody>
          <a:bodyPr rtlCol="0" anchor="ctr" wrap="square" lIns="137160" rIns="137160" tIns="73152" bIns="73152">
            <a:noAutofit/>
          </a:bodyPr>
          <a:lstStyle/>
          <a:p>
            <a:pPr algn="l">
              <a:spcBef>
                <a:spcPts val="0"/>
              </a:spcBef>
              <a:spcAft>
                <a:spcPts val="600"/>
              </a:spcAft>
            </a:pPr>
            <a:r>
              <a:rPr lang="tr-TR" sz="1700" b="1" i="0">
                <a:solidFill>
                  <a:srgbClr val="FFFFFF"/>
                </a:solidFill>
                <a:latin typeface="Calibri"/>
              </a:rPr>
              <a:t>urug</a:t>
            </a:r>
          </a:p>
          <a:p>
            <a:pPr algn="l">
              <a:spcBef>
                <a:spcPts val="0"/>
              </a:spcBef>
              <a:spcAft>
                <a:spcPts val="0"/>
              </a:spcAft>
            </a:pPr>
            <a:r>
              <a:rPr lang="tr-TR" sz="1700" b="0" i="0">
                <a:solidFill>
                  <a:srgbClr val="FFFFFF"/>
                </a:solidFill>
                <a:latin typeface="Calibri"/>
              </a:rPr>
              <a:t>ailelerin birlikteliği</a:t>
            </a:r>
          </a:p>
        </p:txBody>
      </p:sp>
      <p:sp>
        <p:nvSpPr>
          <p:cNvPr id="8" name="Rounded Rectangle 7"/>
          <p:cNvSpPr/>
          <p:nvPr/>
        </p:nvSpPr>
        <p:spPr>
          <a:xfrm>
            <a:off x="502920" y="2240280"/>
            <a:ext cx="4937760" cy="868680"/>
          </a:xfrm>
          <a:prstGeom prst="roundRect">
            <a:avLst>
              <a:gd name="adj" fmla="val 15000"/>
            </a:avLst>
          </a:prstGeom>
          <a:solidFill>
            <a:srgbClr val="8C4A2F"/>
          </a:solidFill>
          <a:ln>
            <a:noFill/>
          </a:ln>
          <a:effectLst/>
        </p:spPr>
        <p:txBody>
          <a:bodyPr rtlCol="0" anchor="ctr" wrap="square" lIns="137160" rIns="137160" tIns="73152" bIns="73152">
            <a:noAutofit/>
          </a:bodyPr>
          <a:lstStyle/>
          <a:p>
            <a:pPr algn="l">
              <a:spcBef>
                <a:spcPts val="0"/>
              </a:spcBef>
              <a:spcAft>
                <a:spcPts val="600"/>
              </a:spcAft>
            </a:pPr>
            <a:r>
              <a:rPr lang="tr-TR" sz="1700" b="1" i="0">
                <a:solidFill>
                  <a:srgbClr val="FFFFFF"/>
                </a:solidFill>
                <a:latin typeface="Calibri"/>
              </a:rPr>
              <a:t>boy</a:t>
            </a:r>
          </a:p>
          <a:p>
            <a:pPr algn="l">
              <a:spcBef>
                <a:spcPts val="0"/>
              </a:spcBef>
              <a:spcAft>
                <a:spcPts val="0"/>
              </a:spcAft>
            </a:pPr>
            <a:r>
              <a:rPr lang="tr-TR" sz="1700" b="0" i="0">
                <a:solidFill>
                  <a:srgbClr val="FFFFFF"/>
                </a:solidFill>
                <a:latin typeface="Calibri"/>
              </a:rPr>
              <a:t>kabile: urugların birlikteliği</a:t>
            </a:r>
          </a:p>
        </p:txBody>
      </p:sp>
      <p:sp>
        <p:nvSpPr>
          <p:cNvPr id="9" name="Rounded Rectangle 8"/>
          <p:cNvSpPr/>
          <p:nvPr/>
        </p:nvSpPr>
        <p:spPr>
          <a:xfrm>
            <a:off x="502920" y="1261872"/>
            <a:ext cx="5943600" cy="868680"/>
          </a:xfrm>
          <a:prstGeom prst="roundRect">
            <a:avLst>
              <a:gd name="adj" fmla="val 15000"/>
            </a:avLst>
          </a:prstGeom>
          <a:solidFill>
            <a:srgbClr val="4F4F4F"/>
          </a:solidFill>
          <a:ln>
            <a:noFill/>
          </a:ln>
          <a:effectLst/>
        </p:spPr>
        <p:txBody>
          <a:bodyPr rtlCol="0" anchor="ctr" wrap="square" lIns="137160" rIns="137160" tIns="73152" bIns="73152">
            <a:noAutofit/>
          </a:bodyPr>
          <a:lstStyle/>
          <a:p>
            <a:pPr algn="l">
              <a:spcBef>
                <a:spcPts val="0"/>
              </a:spcBef>
              <a:spcAft>
                <a:spcPts val="600"/>
              </a:spcAft>
            </a:pPr>
            <a:r>
              <a:rPr lang="tr-TR" sz="1700" b="1" i="0">
                <a:solidFill>
                  <a:srgbClr val="FFFFFF"/>
                </a:solidFill>
                <a:latin typeface="Calibri"/>
              </a:rPr>
              <a:t>budun</a:t>
            </a:r>
          </a:p>
          <a:p>
            <a:pPr algn="l">
              <a:spcBef>
                <a:spcPts val="0"/>
              </a:spcBef>
              <a:spcAft>
                <a:spcPts val="0"/>
              </a:spcAft>
            </a:pPr>
            <a:r>
              <a:rPr lang="tr-TR" sz="1700" b="0" i="0">
                <a:solidFill>
                  <a:srgbClr val="FFFFFF"/>
                </a:solidFill>
                <a:latin typeface="Calibri"/>
              </a:rPr>
              <a:t>ulus, millet, kavim: boyların birleşmesi</a:t>
            </a:r>
          </a:p>
        </p:txBody>
      </p:sp>
      <p:sp>
        <p:nvSpPr>
          <p:cNvPr id="10" name="Rounded Rectangle 9"/>
          <p:cNvSpPr/>
          <p:nvPr/>
        </p:nvSpPr>
        <p:spPr>
          <a:xfrm>
            <a:off x="6766560" y="1261872"/>
            <a:ext cx="2360523" cy="265176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6766560" y="1261872"/>
            <a:ext cx="2360523" cy="530352"/>
          </a:xfrm>
          <a:prstGeom prst="roundRect">
            <a:avLst>
              <a:gd name="adj" fmla="val 25000"/>
            </a:avLst>
          </a:prstGeom>
          <a:solidFill>
            <a:srgbClr val="8C4A2F"/>
          </a:solidFill>
          <a:ln>
            <a:noFill/>
          </a:ln>
          <a:effectLst/>
        </p:spPr>
        <p:txBody>
          <a:bodyPr rtlCol="0" anchor="ctr"/>
          <a:lstStyle/>
          <a:p/>
        </p:txBody>
      </p:sp>
      <p:sp>
        <p:nvSpPr>
          <p:cNvPr id="12" name="Rectangle 11"/>
          <p:cNvSpPr/>
          <p:nvPr/>
        </p:nvSpPr>
        <p:spPr>
          <a:xfrm>
            <a:off x="6766560" y="1527048"/>
            <a:ext cx="2360523" cy="265176"/>
          </a:xfrm>
          <a:prstGeom prst="rect">
            <a:avLst/>
          </a:prstGeom>
          <a:solidFill>
            <a:srgbClr val="8C4A2F"/>
          </a:solidFill>
          <a:ln>
            <a:noFill/>
          </a:ln>
          <a:effectLst/>
        </p:spPr>
        <p:txBody>
          <a:bodyPr rtlCol="0" anchor="ctr"/>
          <a:lstStyle/>
          <a:p/>
        </p:txBody>
      </p:sp>
      <p:sp>
        <p:nvSpPr>
          <p:cNvPr id="13" name="TextBox 12"/>
          <p:cNvSpPr txBox="1"/>
          <p:nvPr/>
        </p:nvSpPr>
        <p:spPr>
          <a:xfrm>
            <a:off x="6858000" y="1261872"/>
            <a:ext cx="217764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Tamga</a:t>
            </a:r>
          </a:p>
        </p:txBody>
      </p:sp>
      <p:sp>
        <p:nvSpPr>
          <p:cNvPr id="14" name="TextBox 13"/>
          <p:cNvSpPr txBox="1"/>
          <p:nvPr/>
        </p:nvSpPr>
        <p:spPr>
          <a:xfrm>
            <a:off x="6876288" y="1865376"/>
            <a:ext cx="2141067" cy="197510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Her boyun tamga (damga) adı verilen bir işareti vardı.</a:t>
            </a:r>
          </a:p>
        </p:txBody>
      </p:sp>
      <p:sp>
        <p:nvSpPr>
          <p:cNvPr id="15" name="Rounded Rectangle 14"/>
          <p:cNvSpPr/>
          <p:nvPr/>
        </p:nvSpPr>
        <p:spPr>
          <a:xfrm>
            <a:off x="9328251" y="1261872"/>
            <a:ext cx="2360523" cy="265176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9328251" y="1261872"/>
            <a:ext cx="2360523"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9328251" y="1527048"/>
            <a:ext cx="2360523" cy="265176"/>
          </a:xfrm>
          <a:prstGeom prst="rect">
            <a:avLst/>
          </a:prstGeom>
          <a:solidFill>
            <a:srgbClr val="4F4F4F"/>
          </a:solidFill>
          <a:ln>
            <a:noFill/>
          </a:ln>
          <a:effectLst/>
        </p:spPr>
        <p:txBody>
          <a:bodyPr rtlCol="0" anchor="ctr"/>
          <a:lstStyle/>
          <a:p/>
        </p:txBody>
      </p:sp>
      <p:sp>
        <p:nvSpPr>
          <p:cNvPr id="18" name="TextBox 17"/>
          <p:cNvSpPr txBox="1"/>
          <p:nvPr/>
        </p:nvSpPr>
        <p:spPr>
          <a:xfrm>
            <a:off x="9419691" y="1261872"/>
            <a:ext cx="217764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İl ve kağan</a:t>
            </a:r>
          </a:p>
        </p:txBody>
      </p:sp>
      <p:sp>
        <p:nvSpPr>
          <p:cNvPr id="19" name="TextBox 18"/>
          <p:cNvSpPr txBox="1"/>
          <p:nvPr/>
        </p:nvSpPr>
        <p:spPr>
          <a:xfrm>
            <a:off x="9437979" y="1865376"/>
            <a:ext cx="2141067" cy="197510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Ülkeye ve devlete il adı verilirken ili yöneten hükümdara kağan, han, hakan, yabgu gibi unvanlar verilirdi.</a:t>
            </a:r>
          </a:p>
        </p:txBody>
      </p:sp>
      <p:sp>
        <p:nvSpPr>
          <p:cNvPr id="20" name="TextBox 19"/>
          <p:cNvSpPr txBox="1"/>
          <p:nvPr/>
        </p:nvSpPr>
        <p:spPr>
          <a:xfrm>
            <a:off x="6766560" y="4050792"/>
            <a:ext cx="4922215" cy="2194560"/>
          </a:xfrm>
          <a:prstGeom prst="rect">
            <a:avLst/>
          </a:prstGeom>
          <a:noFill/>
        </p:spPr>
        <p:txBody>
          <a:bodyPr wrap="square" anchor="ctr" lIns="73152" rIns="73152" tIns="36576" bIns="36576">
            <a:noAutofit/>
          </a:bodyPr>
          <a:lstStyle/>
          <a:p>
            <a:pPr algn="l">
              <a:spcBef>
                <a:spcPts val="0"/>
              </a:spcBef>
              <a:spcAft>
                <a:spcPts val="0"/>
              </a:spcAft>
            </a:pPr>
            <a:r>
              <a:rPr lang="tr-TR" sz="1700" b="0" i="0">
                <a:solidFill>
                  <a:srgbClr val="767676"/>
                </a:solidFill>
                <a:latin typeface="Calibri"/>
              </a:rPr>
              <a:t>En büyük boy birlikleri: Oğuzlar, Kıpçaklar, Karluklar, Kırgızlar ve Uygurlar</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208</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39 / 176</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kurganlara, mağlup edilen düşmanlar sayısınca dikilen taşlara ne ad verilir?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Obo</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Balbal</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Tamga</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Yuğ</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Kışlak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207-208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40 / 176</a:t>
            </a:r>
          </a:p>
        </p:txBody>
      </p:sp>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kurganlara, mağlup edilen düşmanlar sayısınca dikilen taşlara ne ad verilir?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Obo</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Balbal</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Tamga</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Yuğ</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Kışlak</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208: kurganlara heykeller ve mağlup edilen düşmanlar sayısınca balbal adı verilen taşlar dikilirdi. Obo taş yığını tepecik, tamga boyun işareti, yuğ yas töreni, kışlak kışın gidilen alandır.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207-208</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41 / 176</a:t>
            </a:r>
          </a:p>
        </p:txBody>
      </p:sp>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Kültür ocağı ne demektir? Türk kültürünün ocağı neresidir?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Türklerin Türkistan'dan göç etmesinin iki nedenini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Kurgan, balbal ve obodan birini bir cümleyle açıkla.</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204-208</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42 / 176</a:t>
            </a:r>
          </a:p>
        </p:txBody>
      </p:sp>
    </p:spTree>
  </p:cSld>
  <p:clrMapOvr>
    <a:masterClrMapping/>
  </p:clrMapOvr>
</p:sld>
</file>

<file path=ppt/slides/slide4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Çalışma kâğıdı Bölüm 1'in 1-4. maddelerini çöz (ana yurt sınırları, arkeolojik kültürler, kitlesel göçler, konargöçer kültür kavramları).</a:t>
            </a:r>
          </a:p>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34. haftaya hazırlık: s. 209-216'yı oku.</a:t>
            </a:r>
          </a:p>
          <a:p>
            <a:pPr algn="l" marL="323206" indent="-323206">
              <a:spcBef>
                <a:spcPts val="0"/>
              </a:spcBef>
              <a:spcAft>
                <a:spcPts val="0"/>
              </a:spcAft>
            </a:pPr>
            <a:r>
              <a:rPr lang="tr-TR" sz="2600" b="1" i="0">
                <a:solidFill>
                  <a:srgbClr val="2C6E8F"/>
                </a:solidFill>
                <a:latin typeface="Calibri"/>
              </a:rPr>
              <a:t>•  </a:t>
            </a:r>
            <a:r>
              <a:rPr lang="tr-TR" sz="2600" b="0" i="0">
                <a:solidFill>
                  <a:srgbClr val="262626"/>
                </a:solidFill>
                <a:latin typeface="Calibri"/>
              </a:rPr>
              <a:t>Çıktı ve satın alma gerekmez; sınıfta telefon kullanılmaz.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204-216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43 / 176</a:t>
            </a:r>
          </a:p>
        </p:txBody>
      </p:sp>
    </p:spTree>
  </p:cSld>
  <p:clrMapOvr>
    <a:masterClrMapping/>
  </p:clrMapOvr>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GNL-COG10-SN-U7 — 33. hafta · Türk Kültürünün Ocağı ve Yayılışı (slayt 1-43)</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