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jp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40.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99" r:id="rId51"/>
    <p:sldId id="300" r:id="rId52"/>
    <p:sldId id="301" r:id="rId53"/>
    <p:sldId id="302" r:id="rId54"/>
    <p:sldId id="303" r:id="rId55"/>
    <p:sldId id="304" r:id="rId56"/>
    <p:sldId id="305" r:id="rId57"/>
    <p:sldId id="306" r:id="rId58"/>
    <p:sldId id="307" r:id="rId59"/>
    <p:sldId id="308" r:id="rId60"/>
    <p:sldId id="309" r:id="rId61"/>
    <p:sldId id="310" r:id="rId62"/>
    <p:sldId id="311" r:id="rId63"/>
    <p:sldId id="312" r:id="rId64"/>
    <p:sldId id="313" r:id="rId65"/>
    <p:sldId id="314" r:id="rId66"/>
    <p:sldId id="315" r:id="rId67"/>
    <p:sldId id="316" r:id="rId68"/>
    <p:sldId id="317" r:id="rId69"/>
    <p:sldId id="318" r:id="rId70"/>
    <p:sldId id="319" r:id="rId71"/>
    <p:sldId id="320" r:id="rId72"/>
    <p:sldId id="321" r:id="rId73"/>
    <p:sldId id="322" r:id="rId74"/>
    <p:sldId id="323" r:id="rId75"/>
    <p:sldId id="324" r:id="rId76"/>
    <p:sldId id="325" r:id="rId77"/>
    <p:sldId id="326" r:id="rId78"/>
    <p:sldId id="327" r:id="rId79"/>
    <p:sldId id="328" r:id="rId80"/>
    <p:sldId id="329" r:id="rId81"/>
    <p:sldId id="330" r:id="rId82"/>
    <p:sldId id="331" r:id="rId83"/>
    <p:sldId id="332" r:id="rId84"/>
    <p:sldId id="333" r:id="rId85"/>
    <p:sldId id="334" r:id="rId86"/>
    <p:sldId id="335" r:id="rId87"/>
    <p:sldId id="336" r:id="rId88"/>
    <p:sldId id="337" r:id="rId89"/>
    <p:sldId id="338" r:id="rId47"/>
  </p:sldIdLst>
  <p:sldSz cx="12191695" cy="6858000" type="screen4x3"/>
  <p:notesSz cx="6858000" cy="9144000"/>
  <p:defaultText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8" Type="http://schemas.openxmlformats.org/officeDocument/2006/relationships/notesMaster" Target="notesMasters/notesMaster1.xml"/><Relationship Id="rId47" Type="http://schemas.openxmlformats.org/officeDocument/2006/relationships/slide" Target="slides/slide40.xml"/><Relationship Id="rId51" Type="http://schemas.openxmlformats.org/officeDocument/2006/relationships/slide" Target="slides/slide1.xml"/><Relationship Id="rId52" Type="http://schemas.openxmlformats.org/officeDocument/2006/relationships/slide" Target="slides/slide2.xml"/><Relationship Id="rId53" Type="http://schemas.openxmlformats.org/officeDocument/2006/relationships/slide" Target="slides/slide3.xml"/><Relationship Id="rId54" Type="http://schemas.openxmlformats.org/officeDocument/2006/relationships/slide" Target="slides/slide4.xml"/><Relationship Id="rId55" Type="http://schemas.openxmlformats.org/officeDocument/2006/relationships/slide" Target="slides/slide5.xml"/><Relationship Id="rId56" Type="http://schemas.openxmlformats.org/officeDocument/2006/relationships/slide" Target="slides/slide6.xml"/><Relationship Id="rId57" Type="http://schemas.openxmlformats.org/officeDocument/2006/relationships/slide" Target="slides/slide7.xml"/><Relationship Id="rId58" Type="http://schemas.openxmlformats.org/officeDocument/2006/relationships/slide" Target="slides/slide8.xml"/><Relationship Id="rId59" Type="http://schemas.openxmlformats.org/officeDocument/2006/relationships/slide" Target="slides/slide9.xml"/><Relationship Id="rId60" Type="http://schemas.openxmlformats.org/officeDocument/2006/relationships/slide" Target="slides/slide10.xml"/><Relationship Id="rId61" Type="http://schemas.openxmlformats.org/officeDocument/2006/relationships/slide" Target="slides/slide11.xml"/><Relationship Id="rId62" Type="http://schemas.openxmlformats.org/officeDocument/2006/relationships/slide" Target="slides/slide12.xml"/><Relationship Id="rId63" Type="http://schemas.openxmlformats.org/officeDocument/2006/relationships/slide" Target="slides/slide13.xml"/><Relationship Id="rId64" Type="http://schemas.openxmlformats.org/officeDocument/2006/relationships/slide" Target="slides/slide14.xml"/><Relationship Id="rId65" Type="http://schemas.openxmlformats.org/officeDocument/2006/relationships/slide" Target="slides/slide15.xml"/><Relationship Id="rId66" Type="http://schemas.openxmlformats.org/officeDocument/2006/relationships/slide" Target="slides/slide16.xml"/><Relationship Id="rId67" Type="http://schemas.openxmlformats.org/officeDocument/2006/relationships/slide" Target="slides/slide17.xml"/><Relationship Id="rId68" Type="http://schemas.openxmlformats.org/officeDocument/2006/relationships/slide" Target="slides/slide18.xml"/><Relationship Id="rId69" Type="http://schemas.openxmlformats.org/officeDocument/2006/relationships/slide" Target="slides/slide19.xml"/><Relationship Id="rId70" Type="http://schemas.openxmlformats.org/officeDocument/2006/relationships/slide" Target="slides/slide20.xml"/><Relationship Id="rId71" Type="http://schemas.openxmlformats.org/officeDocument/2006/relationships/slide" Target="slides/slide21.xml"/><Relationship Id="rId72" Type="http://schemas.openxmlformats.org/officeDocument/2006/relationships/slide" Target="slides/slide22.xml"/><Relationship Id="rId73" Type="http://schemas.openxmlformats.org/officeDocument/2006/relationships/slide" Target="slides/slide23.xml"/><Relationship Id="rId74" Type="http://schemas.openxmlformats.org/officeDocument/2006/relationships/slide" Target="slides/slide24.xml"/><Relationship Id="rId75" Type="http://schemas.openxmlformats.org/officeDocument/2006/relationships/slide" Target="slides/slide25.xml"/><Relationship Id="rId76" Type="http://schemas.openxmlformats.org/officeDocument/2006/relationships/slide" Target="slides/slide26.xml"/><Relationship Id="rId77" Type="http://schemas.openxmlformats.org/officeDocument/2006/relationships/slide" Target="slides/slide27.xml"/><Relationship Id="rId78" Type="http://schemas.openxmlformats.org/officeDocument/2006/relationships/slide" Target="slides/slide28.xml"/><Relationship Id="rId79" Type="http://schemas.openxmlformats.org/officeDocument/2006/relationships/slide" Target="slides/slide29.xml"/><Relationship Id="rId80" Type="http://schemas.openxmlformats.org/officeDocument/2006/relationships/slide" Target="slides/slide30.xml"/><Relationship Id="rId81" Type="http://schemas.openxmlformats.org/officeDocument/2006/relationships/slide" Target="slides/slide31.xml"/><Relationship Id="rId82" Type="http://schemas.openxmlformats.org/officeDocument/2006/relationships/slide" Target="slides/slide32.xml"/><Relationship Id="rId83" Type="http://schemas.openxmlformats.org/officeDocument/2006/relationships/slide" Target="slides/slide33.xml"/><Relationship Id="rId84" Type="http://schemas.openxmlformats.org/officeDocument/2006/relationships/slide" Target="slides/slide34.xml"/><Relationship Id="rId85" Type="http://schemas.openxmlformats.org/officeDocument/2006/relationships/slide" Target="slides/slide35.xml"/><Relationship Id="rId86" Type="http://schemas.openxmlformats.org/officeDocument/2006/relationships/slide" Target="slides/slide36.xml"/><Relationship Id="rId87" Type="http://schemas.openxmlformats.org/officeDocument/2006/relationships/slide" Target="slides/slide37.xml"/><Relationship Id="rId88" Type="http://schemas.openxmlformats.org/officeDocument/2006/relationships/slide" Target="slides/slide38.xml"/><Relationship Id="rId89"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lang="tr-TR" sz="1200"/>
            </a:lvl1pPr>
          </a:lstStyle>
          <a:p>
            <a:endParaRPr lang="tr-T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lang="tr-TR" sz="1200"/>
            </a:lvl1pPr>
          </a:lstStyle>
          <a:p>
            <a:fld id="{0F89C1C7-3DCD-1040-A9CF-14679D8B5DDD}" type="datetimeFigureOut">
              <a:rPr lang="tr-TR" smtClean="0"/>
              <a:t>10/17/16</a:t>
            </a:fld>
            <a:endParaRPr lang="tr-TR"/>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lang="tr-TR" sz="1200"/>
            </a:lvl1pPr>
          </a:lstStyle>
          <a:p>
            <a:endParaRPr lang="tr-T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lang="tr-TR" sz="1200"/>
            </a:lvl1pPr>
          </a:lstStyle>
          <a:p>
            <a:fld id="{BB5E49A5-4136-284D-997B-48E1D791AD67}" type="slidenum">
              <a:rPr lang="tr-TR" smtClean="0"/>
              <a:t>‹#›</a:t>
            </a:fld>
            <a:endParaRPr lang="tr-TR"/>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lang="tr-TR" sz="1200" kern="1200">
        <a:solidFill>
          <a:schemeClr val="tx1"/>
        </a:solidFill>
        <a:latin typeface="+mn-lt"/>
        <a:ea typeface="+mn-ea"/>
        <a:cs typeface="+mn-cs"/>
      </a:defRPr>
    </a:lvl1pPr>
    <a:lvl2pPr marL="457200" algn="l" defTabSz="457200" rtl="0" eaLnBrk="1" latinLnBrk="0" hangingPunct="1">
      <a:defRPr lang="tr-TR" sz="1200" kern="1200">
        <a:solidFill>
          <a:schemeClr val="tx1"/>
        </a:solidFill>
        <a:latin typeface="+mn-lt"/>
        <a:ea typeface="+mn-ea"/>
        <a:cs typeface="+mn-cs"/>
      </a:defRPr>
    </a:lvl2pPr>
    <a:lvl3pPr marL="914400" algn="l" defTabSz="457200" rtl="0" eaLnBrk="1" latinLnBrk="0" hangingPunct="1">
      <a:defRPr lang="tr-TR" sz="1200" kern="1200">
        <a:solidFill>
          <a:schemeClr val="tx1"/>
        </a:solidFill>
        <a:latin typeface="+mn-lt"/>
        <a:ea typeface="+mn-ea"/>
        <a:cs typeface="+mn-cs"/>
      </a:defRPr>
    </a:lvl3pPr>
    <a:lvl4pPr marL="1371600" algn="l" defTabSz="457200" rtl="0" eaLnBrk="1" latinLnBrk="0" hangingPunct="1">
      <a:defRPr lang="tr-TR" sz="1200" kern="1200">
        <a:solidFill>
          <a:schemeClr val="tx1"/>
        </a:solidFill>
        <a:latin typeface="+mn-lt"/>
        <a:ea typeface="+mn-ea"/>
        <a:cs typeface="+mn-cs"/>
      </a:defRPr>
    </a:lvl4pPr>
    <a:lvl5pPr marL="1828800" algn="l" defTabSz="457200" rtl="0" eaLnBrk="1" latinLnBrk="0" hangingPunct="1">
      <a:defRPr lang="tr-TR" sz="1200" kern="1200">
        <a:solidFill>
          <a:schemeClr val="tx1"/>
        </a:solidFill>
        <a:latin typeface="+mn-lt"/>
        <a:ea typeface="+mn-ea"/>
        <a:cs typeface="+mn-cs"/>
      </a:defRPr>
    </a:lvl5pPr>
    <a:lvl6pPr marL="2286000" algn="l" defTabSz="457200" rtl="0" eaLnBrk="1" latinLnBrk="0" hangingPunct="1">
      <a:defRPr lang="tr-TR" sz="1200" kern="1200">
        <a:solidFill>
          <a:schemeClr val="tx1"/>
        </a:solidFill>
        <a:latin typeface="+mn-lt"/>
        <a:ea typeface="+mn-ea"/>
        <a:cs typeface="+mn-cs"/>
      </a:defRPr>
    </a:lvl6pPr>
    <a:lvl7pPr marL="2743200" algn="l" defTabSz="457200" rtl="0" eaLnBrk="1" latinLnBrk="0" hangingPunct="1">
      <a:defRPr lang="tr-TR" sz="1200" kern="1200">
        <a:solidFill>
          <a:schemeClr val="tx1"/>
        </a:solidFill>
        <a:latin typeface="+mn-lt"/>
        <a:ea typeface="+mn-ea"/>
        <a:cs typeface="+mn-cs"/>
      </a:defRPr>
    </a:lvl7pPr>
    <a:lvl8pPr marL="3200400" algn="l" defTabSz="457200" rtl="0" eaLnBrk="1" latinLnBrk="0" hangingPunct="1">
      <a:defRPr lang="tr-TR" sz="1200" kern="1200">
        <a:solidFill>
          <a:schemeClr val="tx1"/>
        </a:solidFill>
        <a:latin typeface="+mn-lt"/>
        <a:ea typeface="+mn-ea"/>
        <a:cs typeface="+mn-cs"/>
      </a:defRPr>
    </a:lvl8pPr>
    <a:lvl9pPr marL="3657600" algn="l" defTabSz="457200" rtl="0" eaLnBrk="1" latinLnBrk="0" hangingPunct="1">
      <a:defRPr lang="tr-TR" sz="1200" kern="1200">
        <a:solidFill>
          <a:schemeClr val="tx1"/>
        </a:solidFill>
        <a:latin typeface="+mn-lt"/>
        <a:ea typeface="+mn-ea"/>
        <a:cs typeface="+mn-cs"/>
      </a:defRPr>
    </a:lvl9pPr>
  </p:notesStyle>
</p:notesMaster>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notesSlide4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Kaynak gösterimi — 5846 sayılı Kanun md. 34 eğitim amaçlı seçme ve toplama eserlerde eserin ve eser sahibinin adının belirtilmesini ister. Derste gösterilmesi gerekmez; dosyayı paylaşırken bu slaytı silmeyin.</a:t>
            </a:r>
          </a:p>
        </p:txBody>
      </p:sp>
      <p:sp>
        <p:nvSpPr>
          <p:cNvPr id="4" name="Slide Number Placeholder 3"/>
          <p:cNvSpPr>
            <a:spLocks noGrp="1"/>
          </p:cNvSpPr>
          <p:nvPr>
            <p:ph type="sldNum" idx="5" sz="quarter"/>
          </p:nvPr>
        </p:nvSpPr>
        <p:spPr/>
      </p:sp>
    </p:spTree>
  </p:cSld>
  <p:clrMapOvr>
    <a:masterClrMapping/>
  </p:clrMapOvr>
</p:notes>
</file>

<file path=ppt/notesSlides/notesSlide4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 çıktısını ve süreç bileşenini göstermek.</a:t>
            </a:r>
          </a:p>
          <a:p/>
          <a:p>
            <a:r>
              <a:t>NASIL: 'Tespit etmek' sözcüğünü vurgulayın: bu hafta Türk kültürünün yayıldığı alanlardaki kültürel özellikleri (dil, gelenek, kültürel miras) tek tek bulacağız (b). Ortak özellikler hakkında çıkarım (c) 35. haftanın etkinliği ve afiş çalışmasıdır.</a:t>
            </a:r>
          </a:p>
          <a:p/>
          <a:p>
            <a:r>
              <a:t>KAYNAK: Program (2026) COĞ.10.7.1 b.</a:t>
            </a:r>
          </a:p>
          <a:p/>
          <a:p>
            <a:r>
              <a:t>NOT: 2. dönem 2. yazılı sınav dönemi 7 Haziran'da başlar (Bakanlık penceresi; okul sınav takvimi). Ünite tarih ve kültür bilgisi yoğundur: sınıfta kitabın söylemediği tarih, sayı, ülke ilişkisi eklenmez; siyasi değerlendirmeye girilmez. Öğrencinin ailesinin geldiği yer, inancı ya da kökeni sorulmaz; paylaşım gönüllüdür.</a:t>
            </a:r>
          </a:p>
        </p:txBody>
      </p:sp>
      <p:sp>
        <p:nvSpPr>
          <p:cNvPr id="4" name="Slide Number Placeholder 3"/>
          <p:cNvSpPr>
            <a:spLocks noGrp="1"/>
          </p:cNvSpPr>
          <p:nvPr>
            <p:ph type="sldNum" idx="5" sz="quarter"/>
          </p:nvPr>
        </p:nvSpPr>
        <p:spPr/>
      </p:sp>
    </p:spTree>
  </p:cSld>
  <p:clrMapOvr>
    <a:masterClrMapping/>
  </p:clrMapOvr>
</p:notes>
</file>

<file path=ppt/notesSlides/notesSlide4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Blok dersin akışı.</a:t>
            </a:r>
          </a:p>
          <a:p/>
          <a:p>
            <a:r>
              <a:t>NASIL: İlk üç istasyon birinci ders saatidir; gelenekler, kültürel miras, Türkiye-KKTC ve Türk dünyası ilişkileri ve afiş duyurusu ikinci ders saatidir.</a:t>
            </a:r>
          </a:p>
          <a:p/>
          <a:p>
            <a:r>
              <a:t>KAYNAK: Ders planı, 34. hafta akışı.</a:t>
            </a:r>
          </a:p>
        </p:txBody>
      </p:sp>
      <p:sp>
        <p:nvSpPr>
          <p:cNvPr id="4" name="Slide Number Placeholder 3"/>
          <p:cNvSpPr>
            <a:spLocks noGrp="1"/>
          </p:cNvSpPr>
          <p:nvPr>
            <p:ph type="sldNum" idx="5" sz="quarter"/>
          </p:nvPr>
        </p:nvSpPr>
        <p:spPr/>
      </p:sp>
    </p:spTree>
  </p:cSld>
  <p:clrMapOvr>
    <a:masterClrMapping/>
  </p:clrMapOvr>
</p:notes>
</file>

<file path=ppt/notesSlides/notesSlide4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Çalışma kâğıdının 1-4. maddelerinin hızlı kontrolü.</a:t>
            </a:r>
          </a:p>
          <a:p/>
          <a:p>
            <a:r>
              <a:t>SÜRE: 2 dk; ikililer kâğıtlarını değiştirip tabloya göre işaretler.</a:t>
            </a:r>
          </a:p>
          <a:p/>
          <a:p>
            <a:r>
              <a:t>NASIL: Ayrıntılı cevaplar çalışma kâğıdının cevap anahtarındadır; burada yalnız kitabın verdiği bilgiler gösterilir.</a:t>
            </a:r>
          </a:p>
          <a:p/>
          <a:p>
            <a:r>
              <a:t>KAYNAK: Kitap s. 204, 207-208; çalışma kâğıdı Bölüm 1.</a:t>
            </a:r>
          </a:p>
        </p:txBody>
      </p:sp>
      <p:sp>
        <p:nvSpPr>
          <p:cNvPr id="4" name="Slide Number Placeholder 3"/>
          <p:cNvSpPr>
            <a:spLocks noGrp="1"/>
          </p:cNvSpPr>
          <p:nvPr>
            <p:ph type="sldNum" idx="5" sz="quarter"/>
          </p:nvPr>
        </p:nvSpPr>
        <p:spPr/>
      </p:sp>
    </p:spTree>
  </p:cSld>
  <p:clrMapOvr>
    <a:masterClrMapping/>
  </p:clrMapOvr>
</p:notes>
</file>

<file path=ppt/notesSlides/notesSlide4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Konargöçer kültürden bugüne süren bir gelenek: Nevruz (ortak kültürel özellik).</a:t>
            </a:r>
          </a:p>
          <a:p/>
          <a:p>
            <a:r>
              <a:t>NASIL: 'Nevruz bugün de kutlanıyor mu?' diye sorun → kitaba göre 'Bu gelenek hâlâ devam etmektedir.' 21 Mart'ın ilkbaharın başlangıcı olarak kabul edildiğini vurgulayın; ekinoks bağlantısı ünite sonunun 7. sorusundadır.</a:t>
            </a:r>
          </a:p>
          <a:p/>
          <a:p>
            <a:r>
              <a:t>KAYNAK: Kitap s. 209 metin ve Görsel 7.5. Nevruz (Video) (s. 209): https://ders.eba.gov.tr/ders//redirectContent.jsp?resourceId=3842a5616e4d3057b2d0ff225cf35fa5&amp;resourceType=1&amp;resourceLocation=2</a:t>
            </a:r>
          </a:p>
          <a:p/>
          <a:p>
            <a:r>
              <a:t>NOT: Karekod videosu EBA girişi ister; öğretmen kendi hesabıyla tahtada açabilir.</a:t>
            </a:r>
          </a:p>
        </p:txBody>
      </p:sp>
      <p:sp>
        <p:nvSpPr>
          <p:cNvPr id="4" name="Slide Number Placeholder 3"/>
          <p:cNvSpPr>
            <a:spLocks noGrp="1"/>
          </p:cNvSpPr>
          <p:nvPr>
            <p:ph type="sldNum" idx="5" sz="quarter"/>
          </p:nvPr>
        </p:nvSpPr>
        <p:spPr/>
      </p:sp>
    </p:spTree>
  </p:cSld>
  <p:clrMapOvr>
    <a:masterClrMapping/>
  </p:clrMapOvr>
</p:notes>
</file>

<file path=ppt/notesSlides/notesSlide4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Kültürün yer adlarındaki izi: renk-yön ilişkisi (çalışma kâğıdının 6. maddesi).</a:t>
            </a:r>
          </a:p>
          <a:p/>
          <a:p>
            <a:r>
              <a:t>NASIL: Yön gülünü tahtaya çizip renkleri yazdırın. Kitabın örneği: Akdeniz = batıdaki deniz. Sonraki slaytta kurala göre çıkarım yaptırın.</a:t>
            </a:r>
          </a:p>
          <a:p/>
          <a:p>
            <a:r>
              <a:t>KAYNAK: Kitap s. 209.</a:t>
            </a:r>
          </a:p>
        </p:txBody>
      </p:sp>
      <p:sp>
        <p:nvSpPr>
          <p:cNvPr id="4" name="Slide Number Placeholder 3"/>
          <p:cNvSpPr>
            <a:spLocks noGrp="1"/>
          </p:cNvSpPr>
          <p:nvPr>
            <p:ph type="sldNum" idx="5" sz="quarter"/>
          </p:nvPr>
        </p:nvSpPr>
        <p:spPr/>
      </p:sp>
    </p:spTree>
  </p:cSld>
  <p:clrMapOvr>
    <a:masterClrMapping/>
  </p:clrMapOvr>
</p:notes>
</file>

<file path=ppt/notesSlides/notesSlide4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Kuraldan çıkarım (analojik düşünmeye hazırlık, SBAB7.9).</a:t>
            </a:r>
          </a:p>
          <a:p/>
          <a:p>
            <a:r>
              <a:t>NASIL: Duvar haritasında Anadolu'yu merkez alarak denizleri gösterin.</a:t>
            </a:r>
          </a:p>
          <a:p/>
          <a:p>
            <a:r>
              <a:t>KAYNAK: Kitap s. 209.</a:t>
            </a:r>
          </a:p>
        </p:txBody>
      </p:sp>
      <p:sp>
        <p:nvSpPr>
          <p:cNvPr id="4" name="Slide Number Placeholder 3"/>
          <p:cNvSpPr>
            <a:spLocks noGrp="1"/>
          </p:cNvSpPr>
          <p:nvPr>
            <p:ph type="sldNum" idx="5" sz="quarter"/>
          </p:nvPr>
        </p:nvSpPr>
        <p:spPr/>
      </p:sp>
    </p:spTree>
  </p:cSld>
  <p:clrMapOvr>
    <a:masterClrMapping/>
  </p:clrMapOvr>
</p:notes>
</file>

<file path=ppt/notesSlides/notesSlide5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yalnız 'Akdeniz batıdaki deniz' örneğini açıklar; Kızıl Deniz kitabın ad listesindedir, Karadeniz değildir — Karadeniz cevabı kitabın kuralına dayalı çıkarımdır. Akdeniz Anadolu'nun hem batısında hem güneyinde uzanır; kitabın açıklaması 'batıdaki deniz'dir.</a:t>
            </a:r>
          </a:p>
          <a:p/>
          <a:p>
            <a:r>
              <a:t>KAYNAK: Kitap s. 209.</a:t>
            </a:r>
          </a:p>
        </p:txBody>
      </p:sp>
      <p:sp>
        <p:nvSpPr>
          <p:cNvPr id="4" name="Slide Number Placeholder 3"/>
          <p:cNvSpPr>
            <a:spLocks noGrp="1"/>
          </p:cNvSpPr>
          <p:nvPr>
            <p:ph type="sldNum" idx="5" sz="quarter"/>
          </p:nvPr>
        </p:nvSpPr>
        <p:spPr/>
      </p:sp>
    </p:spTree>
  </p:cSld>
  <p:clrMapOvr>
    <a:masterClrMapping/>
  </p:clrMapOvr>
</p:notes>
</file>

<file path=ppt/notesSlides/notesSlide5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Bugüne ulaşan geleneklerin konargöçer kökleri (s. 213'teki ortak geleneklere köprü).</a:t>
            </a:r>
          </a:p>
          <a:p/>
          <a:p>
            <a:r>
              <a:t>NASIL: Bilgi Notu'nu iki öğrenciye okutun; kavramları kartlardan gösterin. 'Bugün de kız isteme, söz kesme, düğün var mı?' diye sorun (s. 213'te Türk dünyasında ortak gelenek olarak geçer).</a:t>
            </a:r>
          </a:p>
          <a:p/>
          <a:p>
            <a:r>
              <a:t>KAYNAK: Kitap s. 209 Bilgi Notu; s. 213.</a:t>
            </a:r>
          </a:p>
          <a:p/>
          <a:p>
            <a:r>
              <a:t>NOT: Öğrencinin ailesindeki uygulamalar sorulmaz; paylaşım gönüllüdür.</a:t>
            </a:r>
          </a:p>
        </p:txBody>
      </p:sp>
      <p:sp>
        <p:nvSpPr>
          <p:cNvPr id="4" name="Slide Number Placeholder 3"/>
          <p:cNvSpPr>
            <a:spLocks noGrp="1"/>
          </p:cNvSpPr>
          <p:nvPr>
            <p:ph type="sldNum" idx="5" sz="quarter"/>
          </p:nvPr>
        </p:nvSpPr>
        <p:spPr/>
      </p:sp>
    </p:spTree>
  </p:cSld>
  <p:clrMapOvr>
    <a:masterClrMapping/>
  </p:clrMapOvr>
</p:notes>
</file>

<file path=ppt/notesSlides/notesSlide5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İkinci dönem: İslamiyet'in kabulü ve yerleşik hayat (ortam değişince yaşam tarzı değişir).</a:t>
            </a:r>
          </a:p>
          <a:p/>
          <a:p>
            <a:r>
              <a:t>NASIL: 'Göç edilen yerler nasıl yerlerdi?' → iklimi daha ılıman, tarım yapılabilen. 33. haftadaki 'yaşam tarzı coğrafi koşullara bağlı' cümlesine bağlayın.</a:t>
            </a:r>
          </a:p>
          <a:p/>
          <a:p>
            <a:r>
              <a:t>KAYNAK: Kitap s. 210 metin ve Görsel 7.6.</a:t>
            </a:r>
          </a:p>
          <a:p/>
          <a:p>
            <a:r>
              <a:t>NOT: Pîr-i Türkistan: Hoca Ahmet Yesevi'nin unvanı (kitapta). İnanç konularında kitabın dışında değerlendirme yapılmaz.</a:t>
            </a:r>
          </a:p>
        </p:txBody>
      </p:sp>
      <p:sp>
        <p:nvSpPr>
          <p:cNvPr id="4" name="Slide Number Placeholder 3"/>
          <p:cNvSpPr>
            <a:spLocks noGrp="1"/>
          </p:cNvSpPr>
          <p:nvPr>
            <p:ph type="sldNum" idx="5" sz="quarter"/>
          </p:nvPr>
        </p:nvSpPr>
        <p:spPr/>
      </p:sp>
    </p:spTree>
  </p:cSld>
  <p:clrMapOvr>
    <a:masterClrMapping/>
  </p:clrMapOvr>
</p:notes>
</file>

<file path=ppt/notesSlides/notesSlide5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Türk-İslam kültürünün maddi ve bilimsel izleri: bilim insanları, külliye, Osmanlı şehirleri.</a:t>
            </a:r>
          </a:p>
          <a:p/>
          <a:p>
            <a:r>
              <a:t>NASIL: Görsel 7.7'yi (İsfahan, İran) ve 7.8'i (Mostar, Bosna Hersek) haritada yerleştirtin: aynı kültürün izleri farklı ülkelerde (ortak kültürel özellik çıkarımına hazırlık).</a:t>
            </a:r>
          </a:p>
          <a:p/>
          <a:p>
            <a:r>
              <a:t>KAYNAK: Kitap s. 210 metin, Görsel 7.7 ve 7.8.</a:t>
            </a:r>
          </a:p>
          <a:p/>
          <a:p>
            <a:r>
              <a:t>NOT: Bilim insanlarının çalışmalarına dair kitapta olmayan ayrıntı verilmez; ilgili öğrenci araştırabilir (zenginleştirme).</a:t>
            </a:r>
          </a:p>
        </p:txBody>
      </p:sp>
      <p:sp>
        <p:nvSpPr>
          <p:cNvPr id="4" name="Slide Number Placeholder 3"/>
          <p:cNvSpPr>
            <a:spLocks noGrp="1"/>
          </p:cNvSpPr>
          <p:nvPr>
            <p:ph type="sldNum" idx="5" sz="quarter"/>
          </p:nvPr>
        </p:nvSpPr>
        <p:spPr/>
      </p:sp>
    </p:spTree>
  </p:cSld>
  <p:clrMapOvr>
    <a:masterClrMapping/>
  </p:clrMapOvr>
</p:notes>
</file>

<file path=ppt/notesSlides/notesSlide5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Türk-İslam döneminde denizcilik ve esnaf teşkilatı; konargöçer kültürün sürmesi.</a:t>
            </a:r>
          </a:p>
          <a:p/>
          <a:p>
            <a:r>
              <a:t>NASIL: 'Ahilik bugün neyle sürüyor?' → kitaba göre meslek odaları. 'Yaylaya çıkma geleneği bugün de var mı?' → yaylak-kışlak geleneği sürüyor (33. haftadaki kavramlar).</a:t>
            </a:r>
          </a:p>
          <a:p/>
          <a:p>
            <a:r>
              <a:t>KAYNAK: Kitap s. 211 metin ve Görsel 7.9; sözlük s. 226 (Ahilik).</a:t>
            </a:r>
          </a:p>
        </p:txBody>
      </p:sp>
      <p:sp>
        <p:nvSpPr>
          <p:cNvPr id="4" name="Slide Number Placeholder 3"/>
          <p:cNvSpPr>
            <a:spLocks noGrp="1"/>
          </p:cNvSpPr>
          <p:nvPr>
            <p:ph type="sldNum" idx="5" sz="quarter"/>
          </p:nvPr>
        </p:nvSpPr>
        <p:spPr/>
      </p:sp>
    </p:spTree>
  </p:cSld>
  <p:clrMapOvr>
    <a:masterClrMapping/>
  </p:clrMapOvr>
</p:notes>
</file>

<file path=ppt/notesSlides/notesSlide5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 dönemin ögelerini ayırt etmek (süreç bileşeni b; çalışma kâğıdının 5. maddesine hazırlık).</a:t>
            </a:r>
          </a:p>
          <a:p/>
          <a:p>
            <a:r>
              <a:t>KAYNAK: Kitap s. 207-211.</a:t>
            </a:r>
          </a:p>
        </p:txBody>
      </p:sp>
      <p:sp>
        <p:nvSpPr>
          <p:cNvPr id="4" name="Slide Number Placeholder 3"/>
          <p:cNvSpPr>
            <a:spLocks noGrp="1"/>
          </p:cNvSpPr>
          <p:nvPr>
            <p:ph type="sldNum" idx="5" sz="quarter"/>
          </p:nvPr>
        </p:nvSpPr>
        <p:spPr/>
      </p:sp>
    </p:spTree>
  </p:cSld>
  <p:clrMapOvr>
    <a:masterClrMapping/>
  </p:clrMapOvr>
</p:notes>
</file>

<file path=ppt/notesSlides/notesSlide5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Konargöçer ögeler s. 207-208'de, Türk-İslam ögeleri s. 210-211'de anlatılır. Ahilik Türkiye Selçukluları döneminde kurulmuştur (s. 211); kitap köklerinin eski Türk törelerine dayandığını da söyler (sözlük s. 226) — 'Türk-İslam döneminde kuruldu, kökü eskiye uzanır' cevabı tam puandır.</a:t>
            </a:r>
          </a:p>
          <a:p/>
          <a:p>
            <a:r>
              <a:t>KAYNAK: Kitap s. 207-211, 226.</a:t>
            </a:r>
          </a:p>
        </p:txBody>
      </p:sp>
      <p:sp>
        <p:nvSpPr>
          <p:cNvPr id="4" name="Slide Number Placeholder 3"/>
          <p:cNvSpPr>
            <a:spLocks noGrp="1"/>
          </p:cNvSpPr>
          <p:nvPr>
            <p:ph type="sldNum" idx="5" sz="quarter"/>
          </p:nvPr>
        </p:nvSpPr>
        <p:spPr/>
      </p:sp>
    </p:spTree>
  </p:cSld>
  <p:clrMapOvr>
    <a:masterClrMapping/>
  </p:clrMapOvr>
</p:notes>
</file>

<file path=ppt/notesSlides/notesSlide5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Ortak değerlerin oluşumu ve üç alan: dil-iletişim, gelenek-görenek, kültürel miras.</a:t>
            </a:r>
          </a:p>
          <a:p/>
          <a:p>
            <a:r>
              <a:t>NASIL: 'Yoğrulmak' sözcüğünü hamur benzetmesiyle açın (iki kültür karışıp yeni bir bütün oluşur — analoji). Üç alanı bu haftanın yol haritasına bağlayın.</a:t>
            </a:r>
          </a:p>
          <a:p/>
          <a:p>
            <a:r>
              <a:t>KAYNAK: Kitap s. 211.</a:t>
            </a:r>
          </a:p>
        </p:txBody>
      </p:sp>
      <p:sp>
        <p:nvSpPr>
          <p:cNvPr id="4" name="Slide Number Placeholder 3"/>
          <p:cNvSpPr>
            <a:spLocks noGrp="1"/>
          </p:cNvSpPr>
          <p:nvPr>
            <p:ph type="sldNum" idx="5" sz="quarter"/>
          </p:nvPr>
        </p:nvSpPr>
        <p:spPr/>
      </p:sp>
    </p:spTree>
  </p:cSld>
  <p:clrMapOvr>
    <a:masterClrMapping/>
  </p:clrMapOvr>
</p:notes>
</file>

<file path=ppt/notesSlides/notesSlide5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En önemli ortak kültürel özellik: Türk dili; sözlü ve yazılı edebiyat.</a:t>
            </a:r>
          </a:p>
          <a:p/>
          <a:p>
            <a:r>
              <a:t>NASIL: Görsel 7.10'da yazıtın taş üzerine oyulduğunu gösterin. 'Orhun Yazıtları bugün hangi ülkede?' → Moğolistan: kültürün ocağındaki iz.</a:t>
            </a:r>
          </a:p>
          <a:p/>
          <a:p>
            <a:r>
              <a:t>KAYNAK: Kitap s. 212 metin ve Görsel 7.10.</a:t>
            </a:r>
          </a:p>
          <a:p/>
          <a:p>
            <a:r>
              <a:t>NOT: '300 milyona yakın' kitabın verisidir; başka kaynaktan sayı verilmez.</a:t>
            </a:r>
          </a:p>
        </p:txBody>
      </p:sp>
      <p:sp>
        <p:nvSpPr>
          <p:cNvPr id="4" name="Slide Number Placeholder 3"/>
          <p:cNvSpPr>
            <a:spLocks noGrp="1"/>
          </p:cNvSpPr>
          <p:nvPr>
            <p:ph type="sldNum" idx="5" sz="quarter"/>
          </p:nvPr>
        </p:nvSpPr>
        <p:spPr/>
      </p:sp>
    </p:spTree>
  </p:cSld>
  <p:clrMapOvr>
    <a:masterClrMapping/>
  </p:clrMapOvr>
</p:notes>
</file>

<file path=ppt/notesSlides/notesSlide5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Farklı alfabelerin iletişim sorunu ve 2024 ortak alfabe kararı.</a:t>
            </a:r>
          </a:p>
          <a:p/>
          <a:p>
            <a:r>
              <a:t>NASIL: Zaman şeridini soldan sağa okutun. 'Farklı alfabe neden iletişimi zorlaştırır?' diye sorun. Görsel 7.11'deki alfabeden Türkiye Türkçesinde olmayan birkaç harfi buldurun (ünite sonu 4. sorusu bu konudadır).</a:t>
            </a:r>
          </a:p>
          <a:p/>
          <a:p>
            <a:r>
              <a:t>KAYNAK: Kitap s. 212 metin ve Görsel 7.11.</a:t>
            </a:r>
          </a:p>
          <a:p/>
          <a:p>
            <a:r>
              <a:t>NOT: Eserlerin içeriği kitapta anlatılmaz; adlarıyla verilir. Kitap s. 212 metninde 'Türk Devletler Teşkilatı' yazılmış; doğrusu 'Türk Devletleri Teşkilatı' (görsel altı ve s. 216).</a:t>
            </a:r>
          </a:p>
        </p:txBody>
      </p:sp>
      <p:sp>
        <p:nvSpPr>
          <p:cNvPr id="4" name="Slide Number Placeholder 3"/>
          <p:cNvSpPr>
            <a:spLocks noGrp="1"/>
          </p:cNvSpPr>
          <p:nvPr>
            <p:ph type="sldNum" idx="5" sz="quarter"/>
          </p:nvPr>
        </p:nvSpPr>
        <p:spPr/>
      </p:sp>
    </p:spTree>
  </p:cSld>
  <p:clrMapOvr>
    <a:masterClrMapping/>
  </p:clrMapOvr>
</p:notes>
</file>

<file path=ppt/notesSlides/notesSlide6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3.</a:t>
            </a:r>
          </a:p>
          <a:p/>
          <a:p>
            <a:r>
              <a:t>NASIL: Parmakla cevap (1 = A … 5 = E). Birinci ders saati burada biter: kısa geçiş.</a:t>
            </a:r>
          </a:p>
          <a:p/>
          <a:p>
            <a:r>
              <a:t>KAYNAK: Kitap s. 212.</a:t>
            </a:r>
          </a:p>
          <a:p/>
          <a:p>
            <a:r>
              <a:t>NOT: Kitap s. 212 metninde 'Türk Devletler Teşkilatı' yazılmış; görsel altında ve s. 216'da 'Türk Devletleri Teşkilatı'dır — sunumda doğru ad kullanıldı.</a:t>
            </a:r>
          </a:p>
        </p:txBody>
      </p:sp>
      <p:sp>
        <p:nvSpPr>
          <p:cNvPr id="4" name="Slide Number Placeholder 3"/>
          <p:cNvSpPr>
            <a:spLocks noGrp="1"/>
          </p:cNvSpPr>
          <p:nvPr>
            <p:ph type="sldNum" idx="5" sz="quarter"/>
          </p:nvPr>
        </p:nvSpPr>
        <p:spPr/>
      </p:sp>
    </p:spTree>
  </p:cSld>
  <p:clrMapOvr>
    <a:masterClrMapping/>
  </p:clrMapOvr>
</p:notes>
</file>

<file path=ppt/notesSlides/notesSlide6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212: Latin alfabesi temelinde ortak bir Türk alfabesi oluşturulması çalışmaları yapılmış ve ortak alfabe kullanılması kararı alınmıştır. Amaç farklı alfabelerin yol açtığı iletişim sorunlarını ortadan kaldırmaktır.</a:t>
            </a:r>
          </a:p>
        </p:txBody>
      </p:sp>
      <p:sp>
        <p:nvSpPr>
          <p:cNvPr id="4" name="Slide Number Placeholder 3"/>
          <p:cNvSpPr>
            <a:spLocks noGrp="1"/>
          </p:cNvSpPr>
          <p:nvPr>
            <p:ph type="sldNum" idx="5" sz="quarter"/>
          </p:nvPr>
        </p:nvSpPr>
        <p:spPr/>
      </p:sp>
    </p:spTree>
  </p:cSld>
  <p:clrMapOvr>
    <a:masterClrMapping/>
  </p:clrMapOvr>
</p:notes>
</file>

<file path=ppt/notesSlides/notesSlide6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Ortak gelenekleri tespit etmek (süreç bileşeni b).</a:t>
            </a:r>
          </a:p>
          <a:p/>
          <a:p>
            <a:r>
              <a:t>NASIL: Altı kartı ikililere paylaştırın; her ikili bir kartı bir cümleyle sınıfa anlatır. Kitap 'yöresel farklar olmakla beraber' der: farklılık içinde ortaklık.</a:t>
            </a:r>
          </a:p>
          <a:p/>
          <a:p>
            <a:r>
              <a:t>KAYNAK: Kitap s. 213.</a:t>
            </a:r>
          </a:p>
          <a:p/>
          <a:p>
            <a:r>
              <a:t>NOT: Öğrencinin ailesindeki gelenekler sorulmaz; isteyen gönüllü paylaşır.</a:t>
            </a:r>
          </a:p>
        </p:txBody>
      </p:sp>
      <p:sp>
        <p:nvSpPr>
          <p:cNvPr id="4" name="Slide Number Placeholder 3"/>
          <p:cNvSpPr>
            <a:spLocks noGrp="1"/>
          </p:cNvSpPr>
          <p:nvPr>
            <p:ph type="sldNum" idx="5" sz="quarter"/>
          </p:nvPr>
        </p:nvSpPr>
        <p:spPr/>
      </p:sp>
    </p:spTree>
  </p:cSld>
  <p:clrMapOvr>
    <a:masterClrMapping/>
  </p:clrMapOvr>
</p:notes>
</file>

<file path=ppt/notesSlides/notesSlide6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Eski ve yeni gelenekleri karşılaştırarak benzerlik kurmak (analojik çıkarım, SBAB7.9).</a:t>
            </a:r>
          </a:p>
          <a:p/>
          <a:p>
            <a:r>
              <a:t>SÜRE: 3 dk: ikililer iki benzerlik yazar, iki görüş alınır, örnek cevap gösterilir.</a:t>
            </a:r>
          </a:p>
          <a:p/>
          <a:p>
            <a:r>
              <a:t>NASIL: 'Aynı ihtiyaç, farklı biçim' fikrini sezdirin: ataya saygı (kurgan → türbe), güven (ant → yemin töreni).</a:t>
            </a:r>
          </a:p>
          <a:p/>
          <a:p>
            <a:r>
              <a:t>KAYNAK: Kitap s. 208, 213 metin; Görsel 7.12 ve 7.13.</a:t>
            </a:r>
          </a:p>
        </p:txBody>
      </p:sp>
      <p:sp>
        <p:nvSpPr>
          <p:cNvPr id="4" name="Slide Number Placeholder 3"/>
          <p:cNvSpPr>
            <a:spLocks noGrp="1"/>
          </p:cNvSpPr>
          <p:nvPr>
            <p:ph type="sldNum" idx="5" sz="quarter"/>
          </p:nvPr>
        </p:nvSpPr>
        <p:spPr/>
      </p:sp>
    </p:spTree>
  </p:cSld>
  <p:clrMapOvr>
    <a:masterClrMapping/>
  </p:clrMapOvr>
</p:notes>
</file>

<file path=ppt/notesSlides/notesSlide6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kitabın cümlelerinden.</a:t>
            </a:r>
          </a:p>
          <a:p/>
          <a:p>
            <a:r>
              <a:t>BEKLENEN CEVAP: Kitap: Günümüzde de önemli işlere başlanırken yapılan yemin törenlerinin eski ant içme geleneğinin devamı olduğu söylenebilir. Günümüzde Türk dünyasında önemli tarihî şahsiyetlere ait yüzlerce türbe vardır ve bu türbeler sürekli ziyaret edilmektedir.</a:t>
            </a:r>
          </a:p>
          <a:p/>
          <a:p>
            <a:r>
              <a:t>KAYNAK: Kitap s. 208, 213.</a:t>
            </a:r>
          </a:p>
        </p:txBody>
      </p:sp>
      <p:sp>
        <p:nvSpPr>
          <p:cNvPr id="4" name="Slide Number Placeholder 3"/>
          <p:cNvSpPr>
            <a:spLocks noGrp="1"/>
          </p:cNvSpPr>
          <p:nvPr>
            <p:ph type="sldNum" idx="5" sz="quarter"/>
          </p:nvPr>
        </p:nvSpPr>
        <p:spPr/>
      </p:sp>
    </p:spTree>
  </p:cSld>
  <p:clrMapOvr>
    <a:masterClrMapping/>
  </p:clrMapOvr>
</p:notes>
</file>

<file path=ppt/notesSlides/notesSlide6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Anahtar kavram: kültürel miras; somut ve somut olmayan miras (çalışma kâğıdının 7. maddesi).</a:t>
            </a:r>
          </a:p>
          <a:p/>
          <a:p>
            <a:r>
              <a:t>NASIL: 'Elle tutulabiliyor mu?' sorusuyla ayırt ettirin. 33. haftanın 'maddi / manevi' sözcüklerini buraya bağlayın: somut = maddi.</a:t>
            </a:r>
          </a:p>
          <a:p/>
          <a:p>
            <a:r>
              <a:t>KAYNAK: Kitap s. 214. Türkiye'de Somut Olmayan Kültürel Miras (Video) (s. 214): https://ders.eba.gov.tr/ders//redirectContent.jsp?resourceId=d0434f0daf9dce776cc7261e26d50420&amp;resourceType=1&amp;resourceLocation=2</a:t>
            </a:r>
          </a:p>
          <a:p/>
          <a:p>
            <a:r>
              <a:t>NOT: Karekod videosu EBA girişi ister; öğretmen kendi hesabıyla tahtada açabilir. Folklor sözlükte (s. 226) tanımlıdır.</a:t>
            </a:r>
          </a:p>
        </p:txBody>
      </p:sp>
      <p:sp>
        <p:nvSpPr>
          <p:cNvPr id="4" name="Slide Number Placeholder 3"/>
          <p:cNvSpPr>
            <a:spLocks noGrp="1"/>
          </p:cNvSpPr>
          <p:nvPr>
            <p:ph type="sldNum" idx="5" sz="quarter"/>
          </p:nvPr>
        </p:nvSpPr>
        <p:spPr/>
      </p:sp>
    </p:spTree>
  </p:cSld>
  <p:clrMapOvr>
    <a:masterClrMapping/>
  </p:clrMapOvr>
</p:notes>
</file>

<file path=ppt/notesSlides/notesSlide6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örnekleriyle somut ve somut olmayan mirası tespit etmek.</a:t>
            </a:r>
          </a:p>
          <a:p/>
          <a:p>
            <a:r>
              <a:t>NASIL: Her sütundan bir örneği haritada yerleştirtin (Kazakistan, Hindistan, İran, Türkiye): Türk kültürünün mirası birçok ülkededir.</a:t>
            </a:r>
          </a:p>
          <a:p/>
          <a:p>
            <a:r>
              <a:t>KAYNAK: Kitap s. 214.</a:t>
            </a:r>
          </a:p>
          <a:p/>
          <a:p>
            <a:r>
              <a:t>NOT: Tac Mahal kitapta 'Hindistan’da Babürler dönemine ait' diye anılır; ek tarih bilgisi verilmez.</a:t>
            </a:r>
          </a:p>
        </p:txBody>
      </p:sp>
      <p:sp>
        <p:nvSpPr>
          <p:cNvPr id="4" name="Slide Number Placeholder 3"/>
          <p:cNvSpPr>
            <a:spLocks noGrp="1"/>
          </p:cNvSpPr>
          <p:nvPr>
            <p:ph type="sldNum" idx="5" sz="quarter"/>
          </p:nvPr>
        </p:nvSpPr>
        <p:spPr/>
      </p:sp>
    </p:spTree>
  </p:cSld>
  <p:clrMapOvr>
    <a:masterClrMapping/>
  </p:clrMapOvr>
</p:notes>
</file>

<file path=ppt/notesSlides/notesSlide6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Uygulama 1. soru: altı görseli somut / somut olmayan diye sınıflamak (çalışma kâğıdının 7. maddesi aynı beceridir).</a:t>
            </a:r>
          </a:p>
          <a:p/>
          <a:p>
            <a:r>
              <a:t>SÜRE: Aşama 8 dk: görseller ve 1. soru ikililerde 3 dk, örnek cevap 1 dk, 2. soru 3 dk, örnek cevap 1 dk.</a:t>
            </a:r>
          </a:p>
          <a:p/>
          <a:p>
            <a:r>
              <a:t>NASIL: İkililer görsel numaralarını iki sütuna yazar.</a:t>
            </a:r>
          </a:p>
          <a:p/>
          <a:p>
            <a:r>
              <a:t>KAYNAK: Kitap s. 215.</a:t>
            </a:r>
          </a:p>
        </p:txBody>
      </p:sp>
      <p:sp>
        <p:nvSpPr>
          <p:cNvPr id="4" name="Slide Number Placeholder 3"/>
          <p:cNvSpPr>
            <a:spLocks noGrp="1"/>
          </p:cNvSpPr>
          <p:nvPr>
            <p:ph type="sldNum" idx="5" sz="quarter"/>
          </p:nvPr>
        </p:nvSpPr>
        <p:spPr/>
      </p:sp>
    </p:spTree>
  </p:cSld>
  <p:clrMapOvr>
    <a:masterClrMapping/>
  </p:clrMapOvr>
</p:notes>
</file>

<file path=ppt/notesSlides/notesSlide6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 — 1. soru.</a:t>
            </a:r>
          </a:p>
          <a:p/>
          <a:p>
            <a:r>
              <a:t>BEKLENEN CEVAP: Somut: III. Ahmet Çeşmesi, Çanakkale Şehitler Abidesi (yapı ve anıt). Somut olmayan: ebru sanatı, Dede Korkut Hikâyeleri, Mevlevi sema töreni, Türk kahvesi ve lokum (ikram ve sohbet geleneği). Dayanak s. 214: ebru sanatı, Dede Korkut Hikâyeleri, Mevlevi Sema Töreni ve Türk kahvesi ikramı kitapta somut olmayan miras örneğidir; çeşmeler somut mirastır. * Kahve ve lokumun kendisi maddedir; miras olan hazırlama ve ikram geleneğidir — 'somut' diyen öğrenciye bu ayrım sorulur.</a:t>
            </a:r>
          </a:p>
          <a:p/>
          <a:p>
            <a:r>
              <a:t>KAYNAK: Kitap s. 214-215.</a:t>
            </a:r>
          </a:p>
        </p:txBody>
      </p:sp>
      <p:sp>
        <p:nvSpPr>
          <p:cNvPr id="4" name="Slide Number Placeholder 3"/>
          <p:cNvSpPr>
            <a:spLocks noGrp="1"/>
          </p:cNvSpPr>
          <p:nvPr>
            <p:ph type="sldNum" idx="5" sz="quarter"/>
          </p:nvPr>
        </p:nvSpPr>
        <p:spPr/>
      </p:sp>
    </p:spTree>
  </p:cSld>
  <p:clrMapOvr>
    <a:masterClrMapping/>
  </p:clrMapOvr>
</p:notes>
</file>

<file path=ppt/notesSlides/notesSlide6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Uygulama 2. soru: yaşanılan yerden örnek (yakın çevre — OB5 kültür okuryazarlığı).</a:t>
            </a:r>
          </a:p>
          <a:p/>
          <a:p>
            <a:r>
              <a:t>NASIL: Öğrenciler yaşadıkları semt ya da ilçeden örnek verir; okulun bulunduğu yerin tarihî yapılarının adı öğrencilerden gelir, öğretmen kitapta olmayan yer bilgisi eklemez.</a:t>
            </a:r>
          </a:p>
          <a:p/>
          <a:p>
            <a:r>
              <a:t>KAYNAK: Kitap s. 215.</a:t>
            </a:r>
          </a:p>
        </p:txBody>
      </p:sp>
      <p:sp>
        <p:nvSpPr>
          <p:cNvPr id="4" name="Slide Number Placeholder 3"/>
          <p:cNvSpPr>
            <a:spLocks noGrp="1"/>
          </p:cNvSpPr>
          <p:nvPr>
            <p:ph type="sldNum" idx="5" sz="quarter"/>
          </p:nvPr>
        </p:nvSpPr>
        <p:spPr/>
      </p:sp>
    </p:spTree>
  </p:cSld>
  <p:clrMapOvr>
    <a:masterClrMapping/>
  </p:clrMapOvr>
</p:notes>
</file>

<file path=ppt/notesSlides/notesSlide7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Örnekler kitabın s. 214-215 listelerinden; öğrencinin verdiği yerel örnekler gerekçesine göre kabul edilir. Öğrenci kendi evinin konumunu ya da ailesine ait bilgiyi yazmaz.</a:t>
            </a:r>
          </a:p>
          <a:p/>
          <a:p>
            <a:r>
              <a:t>KAYNAK: Kitap s. 214-215.</a:t>
            </a:r>
          </a:p>
        </p:txBody>
      </p:sp>
      <p:sp>
        <p:nvSpPr>
          <p:cNvPr id="4" name="Slide Number Placeholder 3"/>
          <p:cNvSpPr>
            <a:spLocks noGrp="1"/>
          </p:cNvSpPr>
          <p:nvPr>
            <p:ph type="sldNum" idx="5" sz="quarter"/>
          </p:nvPr>
        </p:nvSpPr>
        <p:spPr/>
      </p:sp>
    </p:spTree>
  </p:cSld>
  <p:clrMapOvr>
    <a:masterClrMapping/>
  </p:clrMapOvr>
</p:notes>
</file>

<file path=ppt/notesSlides/notesSlide7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vurgusu: Türkistan'daki Türk devletleri ve KKTC ile Türkiye'nin tarihî bağları ve sosyokültürel ilişkileri (D19.2 vatanseverlik).</a:t>
            </a:r>
          </a:p>
          <a:p/>
          <a:p>
            <a:r>
              <a:t>NASIL: Kitabın cümlelerini okutun. 'Türkiye hangi devletleri ilk tanıyan ülke oldu?' → KKTC (1983) ve 1990 sonrası bağımsızlığını kazanan beş Türk devleti. Destek kuruluşlarını saydırın.</a:t>
            </a:r>
          </a:p>
          <a:p/>
          <a:p>
            <a:r>
              <a:t>KAYNAK: Kitap s. 216; program öğrenme-öğretme uygulamaları (D19.2).</a:t>
            </a:r>
          </a:p>
          <a:p/>
          <a:p>
            <a:r>
              <a:t>NOT: Bu bölüm kitabın cümleleriyle verilir; derste siyasi değerlendirme ve kitapta olmayan bilgi (tarih, sayı, ülke ilişkisi) eklenmez.</a:t>
            </a:r>
          </a:p>
        </p:txBody>
      </p:sp>
      <p:sp>
        <p:nvSpPr>
          <p:cNvPr id="4" name="Slide Number Placeholder 3"/>
          <p:cNvSpPr>
            <a:spLocks noGrp="1"/>
          </p:cNvSpPr>
          <p:nvPr>
            <p:ph type="sldNum" idx="5" sz="quarter"/>
          </p:nvPr>
        </p:nvSpPr>
        <p:spPr/>
      </p:sp>
    </p:spTree>
  </p:cSld>
  <p:clrMapOvr>
    <a:masterClrMapping/>
  </p:clrMapOvr>
</p:notes>
</file>

<file path=ppt/notesSlides/notesSlide7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Türk dünyasında iş birliği teşkilatı: üyeler, gözlemciler, amaçlar (haritayla).</a:t>
            </a:r>
          </a:p>
          <a:p/>
          <a:p>
            <a:r>
              <a:t>NASIL: Haritada üye ve gözlemci ülkeleri renklerinden buldurun.</a:t>
            </a:r>
          </a:p>
          <a:p/>
          <a:p>
            <a:r>
              <a:t>KAYNAK: Kitap s. 216 Bilgi Notu ve harita (etiketleriyle sayfadan kırpıldı). Türk Dünyasının Ortak Kültürel Özellikleri (Etkileşimli İçerik) (s. 216): https://ders.eba.gov.tr/ders//redirectContent.jsp?resourceId=6349feb174c97c6a2b84f85a7f97b361&amp;resourceType=1&amp;resourceLocation=2</a:t>
            </a:r>
          </a:p>
          <a:p/>
          <a:p>
            <a:r>
              <a:t>NOT: Karekod içeriği EBA girişi ister; öğretmen kendi hesabıyla tahtada açabilir.</a:t>
            </a:r>
          </a:p>
        </p:txBody>
      </p:sp>
      <p:sp>
        <p:nvSpPr>
          <p:cNvPr id="4" name="Slide Number Placeholder 3"/>
          <p:cNvSpPr>
            <a:spLocks noGrp="1"/>
          </p:cNvSpPr>
          <p:nvPr>
            <p:ph type="sldNum" idx="5" sz="quarter"/>
          </p:nvPr>
        </p:nvSpPr>
        <p:spPr/>
      </p:sp>
    </p:spTree>
  </p:cSld>
  <p:clrMapOvr>
    <a:masterClrMapping/>
  </p:clrMapOvr>
</p:notes>
</file>

<file path=ppt/notesSlides/notesSlide7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İki teşkilatı karşılaştırmak (çalışma kâğıdının 8. maddesine hazırlık).</a:t>
            </a:r>
          </a:p>
          <a:p/>
          <a:p>
            <a:r>
              <a:t>KAYNAK: Kitap s. 203, 216.</a:t>
            </a:r>
          </a:p>
        </p:txBody>
      </p:sp>
      <p:sp>
        <p:nvSpPr>
          <p:cNvPr id="4" name="Slide Number Placeholder 3"/>
          <p:cNvSpPr>
            <a:spLocks noGrp="1"/>
          </p:cNvSpPr>
          <p:nvPr>
            <p:ph type="sldNum" idx="5" sz="quarter"/>
          </p:nvPr>
        </p:nvSpPr>
        <p:spPr/>
      </p:sp>
    </p:spTree>
  </p:cSld>
  <p:clrMapOvr>
    <a:masterClrMapping/>
  </p:clrMapOvr>
</p:notes>
</file>

<file path=ppt/notesSlides/notesSlide7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cevap.</a:t>
            </a:r>
          </a:p>
          <a:p/>
          <a:p>
            <a:r>
              <a:t>BEKLENEN CEVAP: Kitap: TÜRKSOY 1993'te Azerbaycan, Kazakistan, Kırgızistan, Özbekistan, Türkmenistan ve Türkiye tarafından kuruldu (s. 203). Teşkilat kapsamındaki iş birliği; üye ülkeler arasındaki ortak tarih, kültür, kimlik ve Türk dili konuşan halkların dil birliğinden kaynaklanan özel dayanışma temelinde inşa edilmektedir.</a:t>
            </a:r>
          </a:p>
          <a:p/>
          <a:p>
            <a:r>
              <a:t>KAYNAK: Kitap s. 203, 216.</a:t>
            </a:r>
          </a:p>
        </p:txBody>
      </p:sp>
      <p:sp>
        <p:nvSpPr>
          <p:cNvPr id="4" name="Slide Number Placeholder 3"/>
          <p:cNvSpPr>
            <a:spLocks noGrp="1"/>
          </p:cNvSpPr>
          <p:nvPr>
            <p:ph type="sldNum" idx="5" sz="quarter"/>
          </p:nvPr>
        </p:nvSpPr>
        <p:spPr/>
      </p:sp>
    </p:spTree>
  </p:cSld>
  <p:clrMapOvr>
    <a:masterClrMapping/>
  </p:clrMapOvr>
</p:notes>
</file>

<file path=ppt/notesSlides/notesSlide7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Ara yoklama 4.</a:t>
            </a:r>
          </a:p>
          <a:p/>
          <a:p>
            <a:r>
              <a:t>KAYNAK: Kitap s. 216.</a:t>
            </a:r>
          </a:p>
        </p:txBody>
      </p:sp>
      <p:sp>
        <p:nvSpPr>
          <p:cNvPr id="4" name="Slide Number Placeholder 3"/>
          <p:cNvSpPr>
            <a:spLocks noGrp="1"/>
          </p:cNvSpPr>
          <p:nvPr>
            <p:ph type="sldNum" idx="5" sz="quarter"/>
          </p:nvPr>
        </p:nvSpPr>
        <p:spPr/>
      </p:sp>
    </p:spTree>
  </p:cSld>
  <p:clrMapOvr>
    <a:masterClrMapping/>
  </p:clrMapOvr>
</p:notes>
</file>

<file path=ppt/notesSlides/notesSlide7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Doğru seçeneği gerekçesiyle göstermek.</a:t>
            </a:r>
          </a:p>
          <a:p/>
          <a:p>
            <a:r>
              <a:t>SÖYLENEBİLİR: Kitap s. 216: Macaristan 2018'de, Türkmenistan 2021'de, KKTC 2023'te gözlemci statüsü kazanmıştır. Azerbaycan, Kazakistan ve Kırgızistan kurucu üye, Özbekistan Ekim 2019'dan beri tam üyedir.</a:t>
            </a:r>
          </a:p>
        </p:txBody>
      </p:sp>
      <p:sp>
        <p:nvSpPr>
          <p:cNvPr id="4" name="Slide Number Placeholder 3"/>
          <p:cNvSpPr>
            <a:spLocks noGrp="1"/>
          </p:cNvSpPr>
          <p:nvPr>
            <p:ph type="sldNum" idx="5" sz="quarter"/>
          </p:nvPr>
        </p:nvSpPr>
        <p:spPr/>
      </p:sp>
    </p:spTree>
  </p:cSld>
  <p:clrMapOvr>
    <a:masterClrMapping/>
  </p:clrMapOvr>
</p:notes>
</file>

<file path=ppt/notesSlides/notesSlide7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Programın ve kitabın performans görevini duyurmak; ders öncesi hazırlığı başlatmak (SDB1.2 öz düzenleme).</a:t>
            </a:r>
          </a:p>
          <a:p/>
          <a:p>
            <a:r>
              <a:t>SÜRE: Aşama 5 dk: görev ve hazırlık 2 dk, puanlama 2 dk, gruplar ve amaç 1 dk.</a:t>
            </a:r>
          </a:p>
          <a:p/>
          <a:p>
            <a:r>
              <a:t>NASIL: Görev gruptadır: ünite başında karılan 8 heterojen grup (6 × 5 + 2 × 4) kullanılır. Hazırlık (s. 219, 1-3) 35. haftadaki derse kadar yapılır. Bilgi ve görseller okul kütüphanesinden, EBA'dan ve kitabımızdan (s. 202-218) toplanır; sınıfta telefon kullanılmaz; çıktı ve satın alma istenmez, internete erişemeyen grup kitabın görselleriyle ve kendi çizimleriyle çalışır. Afiş 35. haftada sınıfta okulun A3 kâğıdıyla hazırlanır.</a:t>
            </a:r>
          </a:p>
          <a:p/>
          <a:p>
            <a:r>
              <a:t>KAYNAK: Kitap s. 219; program öğrenme kanıtları ve öğrenme-öğretme uygulamaları.</a:t>
            </a:r>
          </a:p>
          <a:p/>
          <a:p>
            <a:r>
              <a:t>NOT: Değerlendirme: P2 beceri görevi (zümre kararı; zümre isterse P1). 4. adımdaki sergi okul yönetiminin onayıyla yapılır (programın 'Kültür Yolu' önerisi; 37. hafta sosyal etkinlik haftası uygun zamandır).</a:t>
            </a:r>
          </a:p>
        </p:txBody>
      </p:sp>
      <p:sp>
        <p:nvSpPr>
          <p:cNvPr id="4" name="Slide Number Placeholder 3"/>
          <p:cNvSpPr>
            <a:spLocks noGrp="1"/>
          </p:cNvSpPr>
          <p:nvPr>
            <p:ph type="sldNum" idx="5" sz="quarter"/>
          </p:nvPr>
        </p:nvSpPr>
        <p:spPr/>
      </p:sp>
    </p:spTree>
  </p:cSld>
  <p:clrMapOvr>
    <a:masterClrMapping/>
  </p:clrMapOvr>
</p:notes>
</file>

<file path=ppt/notesSlides/notesSlide7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Kitabın analitik dereceli puanlama anahtarını önceden göstermek.</a:t>
            </a:r>
          </a:p>
          <a:p/>
          <a:p>
            <a:r>
              <a:t>NASIL: Beş ölçüt eşit ağırlıktadır; düzey ifadeleri 'çok az', 'kısmen', 'yeterli / kabul edilebilir', 'oldukça iyi' diye ilerler — ör. Çok İyi (amaç belirleme): yapılan çalışmanın amacı oldukça uygundur. Sunum ölçütü 35. haftada her grubun afişini sınıfa kısaca tanıtmasıyla değerlendirilir. Öz değerlendirme formu (s. 221) 35. haftada doldurulur.</a:t>
            </a:r>
          </a:p>
          <a:p/>
          <a:p>
            <a:r>
              <a:t>KAYNAK: Kitap s. 219-220 (puanlar sayfa görüntüsünden doğrulandı, 17.10.2026). Karekod anahtarın içerik formudur; EBA girişi ister — basılı anahtar esastır: Analitik Dereceli Puanlama Anahtarı (İçerik Formu) (s. 220): https://ders.eba.gov.tr/ders//redirectContent.jsp?resourceId=1dd5f37010827e7fb0fcac8c1899fc14&amp;resourceType=1&amp;resourceLocation=2</a:t>
            </a:r>
          </a:p>
        </p:txBody>
      </p:sp>
      <p:sp>
        <p:nvSpPr>
          <p:cNvPr id="4" name="Slide Number Placeholder 3"/>
          <p:cNvSpPr>
            <a:spLocks noGrp="1"/>
          </p:cNvSpPr>
          <p:nvPr>
            <p:ph type="sldNum" idx="5" sz="quarter"/>
          </p:nvPr>
        </p:nvSpPr>
        <p:spPr/>
      </p:sp>
    </p:spTree>
  </p:cSld>
  <p:clrMapOvr>
    <a:masterClrMapping/>
  </p:clrMapOvr>
</p:notes>
</file>

<file path=ppt/notesSlides/notesSlide7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Hazırlığın 2. maddesini sınıfta başlatmak (amaç belirleme ölçütü).</a:t>
            </a:r>
          </a:p>
          <a:p/>
          <a:p>
            <a:r>
              <a:t>NASIL: Gruplar 1 dk konuşur; dolaşarak her grubun ögeyi seçtiğini görün. Aynı ögeyi iki grup seçmesin.</a:t>
            </a:r>
          </a:p>
          <a:p/>
          <a:p>
            <a:r>
              <a:t>KAYNAK: Kitap s. 219.</a:t>
            </a:r>
          </a:p>
        </p:txBody>
      </p:sp>
      <p:sp>
        <p:nvSpPr>
          <p:cNvPr id="4" name="Slide Number Placeholder 3"/>
          <p:cNvSpPr>
            <a:spLocks noGrp="1"/>
          </p:cNvSpPr>
          <p:nvPr>
            <p:ph type="sldNum" idx="5" sz="quarter"/>
          </p:nvPr>
        </p:nvSpPr>
        <p:spPr/>
      </p:sp>
    </p:spTree>
  </p:cSld>
  <p:clrMapOvr>
    <a:masterClrMapping/>
  </p:clrMapOvr>
</p:notes>
</file>

<file path=ppt/notesSlides/notesSlide8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Örnek amaç cümleleri.</a:t>
            </a:r>
          </a:p>
          <a:p/>
          <a:p>
            <a:r>
              <a:t>BEKLENEN CEVAP: Örnekler kitabın kendi miras listelerinden (s. 212, 214). Ögeler hakkında kitapta olmayan bilgiyi grup kendi kaynağından getirir ve afişte kaynağını yazar.</a:t>
            </a:r>
          </a:p>
          <a:p/>
          <a:p>
            <a:r>
              <a:t>KAYNAK: Kitap s. 212, 214, 219.</a:t>
            </a:r>
          </a:p>
        </p:txBody>
      </p:sp>
      <p:sp>
        <p:nvSpPr>
          <p:cNvPr id="4" name="Slide Number Placeholder 3"/>
          <p:cNvSpPr>
            <a:spLocks noGrp="1"/>
          </p:cNvSpPr>
          <p:nvPr>
            <p:ph type="sldNum" idx="5" sz="quarter"/>
          </p:nvPr>
        </p:nvSpPr>
        <p:spPr/>
      </p:sp>
    </p:spTree>
  </p:cSld>
  <p:clrMapOvr>
    <a:masterClrMapping/>
  </p:clrMapOvr>
</p:notes>
</file>

<file path=ppt/notesSlides/notesSlide8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Haftanın öğrenmesi.</a:t>
            </a:r>
          </a:p>
          <a:p/>
          <a:p>
            <a:r>
              <a:t>SÜRE: 3 dk; grup yazıcısı toplar.</a:t>
            </a:r>
          </a:p>
          <a:p/>
          <a:p>
            <a:r>
              <a:t>BEKLENEN CEVAP: 1) Türk dili; Türkçe birçok ülkede 300 milyona yakın insanın dilidir (kitaba göre), Orhun Yazıtları, 2024 ortak alfabe kararı. 2) Somut: Orhun Yazıtları, Selimiye Camii, III. Ahmet Çeşmesi · somut olmayan: Nevruz, ebru sanatı, Dede Korkut Hikâyeleri, Türk kahvesi ikramı. 3) Grubun seçimi (tek öge, tanıtma-koruma-geliştirme amacı).</a:t>
            </a:r>
          </a:p>
          <a:p/>
          <a:p>
            <a:r>
              <a:t>KAYNAK: Kitap s. 212, 214-215, 219.</a:t>
            </a:r>
          </a:p>
        </p:txBody>
      </p:sp>
      <p:sp>
        <p:nvSpPr>
          <p:cNvPr id="4" name="Slide Number Placeholder 3"/>
          <p:cNvSpPr>
            <a:spLocks noGrp="1"/>
          </p:cNvSpPr>
          <p:nvPr>
            <p:ph type="sldNum" idx="5" sz="quarter"/>
          </p:nvPr>
        </p:nvSpPr>
        <p:spPr/>
      </p:sp>
    </p:spTree>
  </p:cSld>
  <p:clrMapOvr>
    <a:masterClrMapping/>
  </p:clrMapOvr>
</p:notes>
</file>

<file path=ppt/notesSlides/notesSlide8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AMAÇ: Ev çalışması ve grup hazırlığı.</a:t>
            </a:r>
          </a:p>
          <a:p/>
          <a:p>
            <a:r>
              <a:t>NASIL: Çalışma kâğıdının 5-8. maddeleri 35. haftanın başında kontrol edilir. Grup hazırlığı ders dışındadır; okul kütüphanesinin kullanımı için kütüphane sorumlusuyla önceden konuşulabilir.</a:t>
            </a:r>
          </a:p>
          <a:p/>
          <a:p>
            <a:r>
              <a:t>KAYNAK: Ders planı, 34. hafta; çalışma kâğıdı Bölüm 2; kitap s. 219.</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tr-TR"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lang="tr-TR">
                <a:solidFill>
                  <a:schemeClr val="tx1">
                    <a:tint val="75000"/>
                  </a:schemeClr>
                </a:solidFill>
              </a:defRPr>
            </a:lvl1pPr>
            <a:lvl2pPr marL="457200" indent="0" algn="ctr">
              <a:buNone/>
              <a:defRPr lang="tr-TR">
                <a:solidFill>
                  <a:schemeClr val="tx1">
                    <a:tint val="75000"/>
                  </a:schemeClr>
                </a:solidFill>
              </a:defRPr>
            </a:lvl2pPr>
            <a:lvl3pPr marL="914400" indent="0" algn="ctr">
              <a:buNone/>
              <a:defRPr lang="tr-TR">
                <a:solidFill>
                  <a:schemeClr val="tx1">
                    <a:tint val="75000"/>
                  </a:schemeClr>
                </a:solidFill>
              </a:defRPr>
            </a:lvl3pPr>
            <a:lvl4pPr marL="1371600" indent="0" algn="ctr">
              <a:buNone/>
              <a:defRPr lang="tr-TR">
                <a:solidFill>
                  <a:schemeClr val="tx1">
                    <a:tint val="75000"/>
                  </a:schemeClr>
                </a:solidFill>
              </a:defRPr>
            </a:lvl4pPr>
            <a:lvl5pPr marL="1828800" indent="0" algn="ctr">
              <a:buNone/>
              <a:defRPr lang="tr-TR">
                <a:solidFill>
                  <a:schemeClr val="tx1">
                    <a:tint val="75000"/>
                  </a:schemeClr>
                </a:solidFill>
              </a:defRPr>
            </a:lvl5pPr>
            <a:lvl6pPr marL="2286000" indent="0" algn="ctr">
              <a:buNone/>
              <a:defRPr lang="tr-TR">
                <a:solidFill>
                  <a:schemeClr val="tx1">
                    <a:tint val="75000"/>
                  </a:schemeClr>
                </a:solidFill>
              </a:defRPr>
            </a:lvl6pPr>
            <a:lvl7pPr marL="2743200" indent="0" algn="ctr">
              <a:buNone/>
              <a:defRPr lang="tr-TR">
                <a:solidFill>
                  <a:schemeClr val="tx1">
                    <a:tint val="75000"/>
                  </a:schemeClr>
                </a:solidFill>
              </a:defRPr>
            </a:lvl7pPr>
            <a:lvl8pPr marL="3200400" indent="0" algn="ctr">
              <a:buNone/>
              <a:defRPr lang="tr-TR">
                <a:solidFill>
                  <a:schemeClr val="tx1">
                    <a:tint val="75000"/>
                  </a:schemeClr>
                </a:solidFill>
              </a:defRPr>
            </a:lvl8pPr>
            <a:lvl9pPr marL="3657600" indent="0" algn="ctr">
              <a:buNone/>
              <a:defRPr lang="tr-TR">
                <a:solidFill>
                  <a:schemeClr val="tx1">
                    <a:tint val="75000"/>
                  </a:schemeClr>
                </a:solidFill>
              </a:defRPr>
            </a:lvl9pPr>
          </a:lstStyle>
          <a:p>
            <a:r>
              <a:rPr lang="tr-TR" smtClean="0"/>
              <a:t>Click to edit Master subtitle style</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idx="1"/>
          </p:nvPr>
        </p:nvSpPr>
        <p:spPr/>
        <p:txBody>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lang="tr-TR" sz="4000" b="1" cap="all"/>
            </a:lvl1pPr>
          </a:lstStyle>
          <a:p>
            <a:r>
              <a:rPr lang="tr-TR"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lang="tr-TR" sz="2000">
                <a:solidFill>
                  <a:schemeClr val="tx1">
                    <a:tint val="75000"/>
                  </a:schemeClr>
                </a:solidFill>
              </a:defRPr>
            </a:lvl1pPr>
            <a:lvl2pPr marL="457200" indent="0">
              <a:buNone/>
              <a:defRPr lang="tr-TR" sz="1800">
                <a:solidFill>
                  <a:schemeClr val="tx1">
                    <a:tint val="75000"/>
                  </a:schemeClr>
                </a:solidFill>
              </a:defRPr>
            </a:lvl2pPr>
            <a:lvl3pPr marL="914400" indent="0">
              <a:buNone/>
              <a:defRPr lang="tr-TR" sz="1600">
                <a:solidFill>
                  <a:schemeClr val="tx1">
                    <a:tint val="75000"/>
                  </a:schemeClr>
                </a:solidFill>
              </a:defRPr>
            </a:lvl3pPr>
            <a:lvl4pPr marL="1371600" indent="0">
              <a:buNone/>
              <a:defRPr lang="tr-TR" sz="1400">
                <a:solidFill>
                  <a:schemeClr val="tx1">
                    <a:tint val="75000"/>
                  </a:schemeClr>
                </a:solidFill>
              </a:defRPr>
            </a:lvl4pPr>
            <a:lvl5pPr marL="1828800" indent="0">
              <a:buNone/>
              <a:defRPr lang="tr-TR" sz="1400">
                <a:solidFill>
                  <a:schemeClr val="tx1">
                    <a:tint val="75000"/>
                  </a:schemeClr>
                </a:solidFill>
              </a:defRPr>
            </a:lvl5pPr>
            <a:lvl6pPr marL="2286000" indent="0">
              <a:buNone/>
              <a:defRPr lang="tr-TR" sz="1400">
                <a:solidFill>
                  <a:schemeClr val="tx1">
                    <a:tint val="75000"/>
                  </a:schemeClr>
                </a:solidFill>
              </a:defRPr>
            </a:lvl6pPr>
            <a:lvl7pPr marL="2743200" indent="0">
              <a:buNone/>
              <a:defRPr lang="tr-TR" sz="1400">
                <a:solidFill>
                  <a:schemeClr val="tx1">
                    <a:tint val="75000"/>
                  </a:schemeClr>
                </a:solidFill>
              </a:defRPr>
            </a:lvl7pPr>
            <a:lvl8pPr marL="3200400" indent="0">
              <a:buNone/>
              <a:defRPr lang="tr-TR" sz="1400">
                <a:solidFill>
                  <a:schemeClr val="tx1">
                    <a:tint val="75000"/>
                  </a:schemeClr>
                </a:solidFill>
              </a:defRPr>
            </a:lvl8pPr>
            <a:lvl9pPr marL="3657600" indent="0">
              <a:buNone/>
              <a:defRPr lang="tr-TR" sz="1400">
                <a:solidFill>
                  <a:schemeClr val="tx1">
                    <a:tint val="75000"/>
                  </a:schemeClr>
                </a:solidFill>
              </a:defRPr>
            </a:lvl9pPr>
          </a:lstStyle>
          <a:p>
            <a:pPr lvl="0"/>
            <a:r>
              <a:rPr lang="tr-TR"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lang="tr-TR" sz="2800"/>
            </a:lvl1pPr>
            <a:lvl2pPr>
              <a:defRPr lang="tr-TR" sz="2400"/>
            </a:lvl2pPr>
            <a:lvl3pPr>
              <a:defRPr lang="tr-TR" sz="2000"/>
            </a:lvl3pPr>
            <a:lvl4pPr>
              <a:defRPr lang="tr-TR" sz="1800"/>
            </a:lvl4pPr>
            <a:lvl5pPr>
              <a:defRPr lang="tr-TR" sz="1800"/>
            </a:lvl5pPr>
            <a:lvl6pPr>
              <a:defRPr lang="tr-TR" sz="1800"/>
            </a:lvl6pPr>
            <a:lvl7pPr>
              <a:defRPr lang="tr-TR" sz="1800"/>
            </a:lvl7pPr>
            <a:lvl8pPr>
              <a:defRPr lang="tr-TR" sz="1800"/>
            </a:lvl8pPr>
            <a:lvl9pPr>
              <a:defRPr lang="tr-TR" sz="18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lang="tr-TR"/>
            </a:lvl1pPr>
          </a:lstStyle>
          <a:p>
            <a:r>
              <a:rPr lang="tr-TR"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lang="tr-TR" sz="2400" b="1"/>
            </a:lvl1pPr>
            <a:lvl2pPr marL="457200" indent="0">
              <a:buNone/>
              <a:defRPr lang="tr-TR" sz="2000" b="1"/>
            </a:lvl2pPr>
            <a:lvl3pPr marL="914400" indent="0">
              <a:buNone/>
              <a:defRPr lang="tr-TR" sz="1800" b="1"/>
            </a:lvl3pPr>
            <a:lvl4pPr marL="1371600" indent="0">
              <a:buNone/>
              <a:defRPr lang="tr-TR" sz="1600" b="1"/>
            </a:lvl4pPr>
            <a:lvl5pPr marL="1828800" indent="0">
              <a:buNone/>
              <a:defRPr lang="tr-TR" sz="1600" b="1"/>
            </a:lvl5pPr>
            <a:lvl6pPr marL="2286000" indent="0">
              <a:buNone/>
              <a:defRPr lang="tr-TR" sz="1600" b="1"/>
            </a:lvl6pPr>
            <a:lvl7pPr marL="2743200" indent="0">
              <a:buNone/>
              <a:defRPr lang="tr-TR" sz="1600" b="1"/>
            </a:lvl7pPr>
            <a:lvl8pPr marL="3200400" indent="0">
              <a:buNone/>
              <a:defRPr lang="tr-TR" sz="1600" b="1"/>
            </a:lvl8pPr>
            <a:lvl9pPr marL="3657600" indent="0">
              <a:buNone/>
              <a:defRPr lang="tr-TR" sz="1600" b="1"/>
            </a:lvl9pPr>
          </a:lstStyle>
          <a:p>
            <a:pPr lvl="0"/>
            <a:r>
              <a:rPr lang="tr-TR"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lang="tr-TR" sz="2400"/>
            </a:lvl1pPr>
            <a:lvl2pPr>
              <a:defRPr lang="tr-TR" sz="2000"/>
            </a:lvl2pPr>
            <a:lvl3pPr>
              <a:defRPr lang="tr-TR" sz="1800"/>
            </a:lvl3pPr>
            <a:lvl4pPr>
              <a:defRPr lang="tr-TR" sz="1600"/>
            </a:lvl4pPr>
            <a:lvl5pPr>
              <a:defRPr lang="tr-TR" sz="1600"/>
            </a:lvl5pPr>
            <a:lvl6pPr>
              <a:defRPr lang="tr-TR" sz="1600"/>
            </a:lvl6pPr>
            <a:lvl7pPr>
              <a:defRPr lang="tr-TR" sz="1600"/>
            </a:lvl7pPr>
            <a:lvl8pPr>
              <a:defRPr lang="tr-TR" sz="1600"/>
            </a:lvl8pPr>
            <a:lvl9pPr>
              <a:defRPr lang="tr-TR" sz="16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7" name="Date Placeholder 6"/>
          <p:cNvSpPr>
            <a:spLocks noGrp="1"/>
          </p:cNvSpPr>
          <p:nvPr>
            <p:ph type="dt" sz="half" idx="10"/>
          </p:nvPr>
        </p:nvSpPr>
        <p:spPr/>
        <p:txBody>
          <a:bodyPr/>
          <a:lstStyle/>
          <a:p>
            <a:fld id="{5BCAD085-E8A6-8845-BD4E-CB4CCA059FC4}" type="datetimeFigureOut">
              <a:rPr lang="tr-TR" smtClean="0"/>
              <a:t>1/27/13</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Date Placeholder 2"/>
          <p:cNvSpPr>
            <a:spLocks noGrp="1"/>
          </p:cNvSpPr>
          <p:nvPr>
            <p:ph type="dt" sz="half" idx="10"/>
          </p:nvPr>
        </p:nvSpPr>
        <p:spPr/>
        <p:txBody>
          <a:bodyPr/>
          <a:lstStyle/>
          <a:p>
            <a:fld id="{5BCAD085-E8A6-8845-BD4E-CB4CCA059FC4}" type="datetimeFigureOut">
              <a:rPr lang="tr-TR" smtClean="0"/>
              <a:t>1/27/13</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tr-TR" smtClean="0"/>
              <a:t>1/27/13</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lang="tr-TR" sz="2000" b="1"/>
            </a:lvl1pPr>
          </a:lstStyle>
          <a:p>
            <a:r>
              <a:rPr lang="tr-TR"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lang="tr-TR" sz="3200"/>
            </a:lvl1pPr>
            <a:lvl2pPr>
              <a:defRPr lang="tr-TR" sz="2800"/>
            </a:lvl2pPr>
            <a:lvl3pPr>
              <a:defRPr lang="tr-TR" sz="2400"/>
            </a:lvl3pPr>
            <a:lvl4pPr>
              <a:defRPr lang="tr-TR" sz="2000"/>
            </a:lvl4pPr>
            <a:lvl5pPr>
              <a:defRPr lang="tr-TR" sz="2000"/>
            </a:lvl5pPr>
            <a:lvl6pPr>
              <a:defRPr lang="tr-TR" sz="2000"/>
            </a:lvl6pPr>
            <a:lvl7pPr>
              <a:defRPr lang="tr-TR" sz="2000"/>
            </a:lvl7pPr>
            <a:lvl8pPr>
              <a:defRPr lang="tr-TR" sz="2000"/>
            </a:lvl8pPr>
            <a:lvl9pPr>
              <a:defRPr lang="tr-TR" sz="2000"/>
            </a:lvl9p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lang="tr-TR" sz="2000" b="1"/>
            </a:lvl1pPr>
          </a:lstStyle>
          <a:p>
            <a:r>
              <a:rPr lang="tr-TR"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lang="tr-TR" sz="3200"/>
            </a:lvl1pPr>
            <a:lvl2pPr marL="457200" indent="0">
              <a:buNone/>
              <a:defRPr lang="tr-TR" sz="2800"/>
            </a:lvl2pPr>
            <a:lvl3pPr marL="914400" indent="0">
              <a:buNone/>
              <a:defRPr lang="tr-TR" sz="2400"/>
            </a:lvl3pPr>
            <a:lvl4pPr marL="1371600" indent="0">
              <a:buNone/>
              <a:defRPr lang="tr-TR" sz="2000"/>
            </a:lvl4pPr>
            <a:lvl5pPr marL="1828800" indent="0">
              <a:buNone/>
              <a:defRPr lang="tr-TR" sz="2000"/>
            </a:lvl5pPr>
            <a:lvl6pPr marL="2286000" indent="0">
              <a:buNone/>
              <a:defRPr lang="tr-TR" sz="2000"/>
            </a:lvl6pPr>
            <a:lvl7pPr marL="2743200" indent="0">
              <a:buNone/>
              <a:defRPr lang="tr-TR" sz="2000"/>
            </a:lvl7pPr>
            <a:lvl8pPr marL="3200400" indent="0">
              <a:buNone/>
              <a:defRPr lang="tr-TR" sz="2000"/>
            </a:lvl8pPr>
            <a:lvl9pPr marL="3657600" indent="0">
              <a:buNone/>
              <a:defRPr lang="tr-T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lang="tr-TR" sz="1400"/>
            </a:lvl1pPr>
            <a:lvl2pPr marL="457200" indent="0">
              <a:buNone/>
              <a:defRPr lang="tr-TR" sz="1200"/>
            </a:lvl2pPr>
            <a:lvl3pPr marL="914400" indent="0">
              <a:buNone/>
              <a:defRPr lang="tr-TR" sz="1000"/>
            </a:lvl3pPr>
            <a:lvl4pPr marL="1371600" indent="0">
              <a:buNone/>
              <a:defRPr lang="tr-TR" sz="900"/>
            </a:lvl4pPr>
            <a:lvl5pPr marL="1828800" indent="0">
              <a:buNone/>
              <a:defRPr lang="tr-TR" sz="900"/>
            </a:lvl5pPr>
            <a:lvl6pPr marL="2286000" indent="0">
              <a:buNone/>
              <a:defRPr lang="tr-TR" sz="900"/>
            </a:lvl6pPr>
            <a:lvl7pPr marL="2743200" indent="0">
              <a:buNone/>
              <a:defRPr lang="tr-TR" sz="900"/>
            </a:lvl7pPr>
            <a:lvl8pPr marL="3200400" indent="0">
              <a:buNone/>
              <a:defRPr lang="tr-TR" sz="900"/>
            </a:lvl8pPr>
            <a:lvl9pPr marL="3657600" indent="0">
              <a:buNone/>
              <a:defRPr lang="tr-TR" sz="900"/>
            </a:lvl9pPr>
          </a:lstStyle>
          <a:p>
            <a:pPr lvl="0"/>
            <a:r>
              <a:rPr lang="tr-TR"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tr-TR" smtClean="0"/>
              <a:t>1/27/13</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tr-TR"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10"/>
          </p:nvPr>
        </p:nvSpPr>
        <p:spPr/>
        <p:txBody>
          <a:bodyPr/>
          <a:lstStyle/>
          <a:p>
            <a:fld id="{5BCAD085-E8A6-8845-BD4E-CB4CCA059FC4}" type="datetimeFigureOut">
              <a:rPr lang="tr-TR" smtClean="0"/>
              <a:t>1/27/13</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C1FF6DA9-008F-8B48-92A6-B652298478BF}" type="slidenum">
              <a:rPr lang="tr-TR" smtClean="0"/>
              <a:t>‹#›</a:t>
            </a:fld>
            <a:endParaRPr lang="tr-TR"/>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r-TR"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r-TR" smtClean="0"/>
              <a:t>Click to edit Master text styles</a:t>
            </a:r>
          </a:p>
          <a:p>
            <a:pPr lvl="1"/>
            <a:r>
              <a:rPr lang="tr-TR" smtClean="0"/>
              <a:t>Second level</a:t>
            </a:r>
          </a:p>
          <a:p>
            <a:pPr lvl="2"/>
            <a:r>
              <a:rPr lang="tr-TR" smtClean="0"/>
              <a:t>Third level</a:t>
            </a:r>
          </a:p>
          <a:p>
            <a:pPr lvl="3"/>
            <a:r>
              <a:rPr lang="tr-TR" smtClean="0"/>
              <a:t>Fourth level</a:t>
            </a:r>
          </a:p>
          <a:p>
            <a:pPr lvl="4"/>
            <a:r>
              <a:rPr lang="tr-TR"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lang="tr-TR" sz="1200">
                <a:solidFill>
                  <a:schemeClr val="tx1">
                    <a:tint val="75000"/>
                  </a:schemeClr>
                </a:solidFill>
              </a:defRPr>
            </a:lvl1pPr>
          </a:lstStyle>
          <a:p>
            <a:fld id="{5BCAD085-E8A6-8845-BD4E-CB4CCA059FC4}" type="datetimeFigureOut">
              <a:rPr lang="tr-TR" smtClean="0"/>
              <a:t>1/27/13</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lang="tr-T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lang="tr-TR" sz="1200">
                <a:solidFill>
                  <a:schemeClr val="tx1">
                    <a:tint val="75000"/>
                  </a:schemeClr>
                </a:solidFill>
              </a:defRPr>
            </a:lvl1pPr>
          </a:lstStyle>
          <a:p>
            <a:fld id="{C1FF6DA9-008F-8B48-92A6-B652298478BF}" type="slidenum">
              <a:rPr lang="tr-TR" smtClean="0"/>
              <a:t>‹#›</a:t>
            </a:fld>
            <a:endParaRPr lang="tr-TR"/>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lang="tr-T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lang="tr-T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lang="tr-T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lang="tr-T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lang="tr-TR" sz="2000" kern="1200">
          <a:solidFill>
            <a:schemeClr val="tx1"/>
          </a:solidFill>
          <a:latin typeface="+mn-lt"/>
          <a:ea typeface="+mn-ea"/>
          <a:cs typeface="+mn-cs"/>
        </a:defRPr>
      </a:lvl9pPr>
    </p:bodyStyle>
    <p:otherStyle>
      <a:defPPr>
        <a:defRPr lang="tr-TR"/>
      </a:defPPr>
      <a:lvl1pPr marL="0" algn="l" defTabSz="457200" rtl="0" eaLnBrk="1" latinLnBrk="0" hangingPunct="1">
        <a:defRPr lang="tr-TR" sz="1800" kern="1200">
          <a:solidFill>
            <a:schemeClr val="tx1"/>
          </a:solidFill>
          <a:latin typeface="+mn-lt"/>
          <a:ea typeface="+mn-ea"/>
          <a:cs typeface="+mn-cs"/>
        </a:defRPr>
      </a:lvl1pPr>
      <a:lvl2pPr marL="457200" algn="l" defTabSz="457200" rtl="0" eaLnBrk="1" latinLnBrk="0" hangingPunct="1">
        <a:defRPr lang="tr-TR" sz="1800" kern="1200">
          <a:solidFill>
            <a:schemeClr val="tx1"/>
          </a:solidFill>
          <a:latin typeface="+mn-lt"/>
          <a:ea typeface="+mn-ea"/>
          <a:cs typeface="+mn-cs"/>
        </a:defRPr>
      </a:lvl2pPr>
      <a:lvl3pPr marL="914400" algn="l" defTabSz="457200" rtl="0" eaLnBrk="1" latinLnBrk="0" hangingPunct="1">
        <a:defRPr lang="tr-TR" sz="1800" kern="1200">
          <a:solidFill>
            <a:schemeClr val="tx1"/>
          </a:solidFill>
          <a:latin typeface="+mn-lt"/>
          <a:ea typeface="+mn-ea"/>
          <a:cs typeface="+mn-cs"/>
        </a:defRPr>
      </a:lvl3pPr>
      <a:lvl4pPr marL="1371600" algn="l" defTabSz="457200" rtl="0" eaLnBrk="1" latinLnBrk="0" hangingPunct="1">
        <a:defRPr lang="tr-TR" sz="1800" kern="1200">
          <a:solidFill>
            <a:schemeClr val="tx1"/>
          </a:solidFill>
          <a:latin typeface="+mn-lt"/>
          <a:ea typeface="+mn-ea"/>
          <a:cs typeface="+mn-cs"/>
        </a:defRPr>
      </a:lvl4pPr>
      <a:lvl5pPr marL="1828800" algn="l" defTabSz="457200" rtl="0" eaLnBrk="1" latinLnBrk="0" hangingPunct="1">
        <a:defRPr lang="tr-TR" sz="1800" kern="1200">
          <a:solidFill>
            <a:schemeClr val="tx1"/>
          </a:solidFill>
          <a:latin typeface="+mn-lt"/>
          <a:ea typeface="+mn-ea"/>
          <a:cs typeface="+mn-cs"/>
        </a:defRPr>
      </a:lvl5pPr>
      <a:lvl6pPr marL="2286000" algn="l" defTabSz="457200" rtl="0" eaLnBrk="1" latinLnBrk="0" hangingPunct="1">
        <a:defRPr lang="tr-TR" sz="1800" kern="1200">
          <a:solidFill>
            <a:schemeClr val="tx1"/>
          </a:solidFill>
          <a:latin typeface="+mn-lt"/>
          <a:ea typeface="+mn-ea"/>
          <a:cs typeface="+mn-cs"/>
        </a:defRPr>
      </a:lvl6pPr>
      <a:lvl7pPr marL="2743200" algn="l" defTabSz="457200" rtl="0" eaLnBrk="1" latinLnBrk="0" hangingPunct="1">
        <a:defRPr lang="tr-TR" sz="1800" kern="1200">
          <a:solidFill>
            <a:schemeClr val="tx1"/>
          </a:solidFill>
          <a:latin typeface="+mn-lt"/>
          <a:ea typeface="+mn-ea"/>
          <a:cs typeface="+mn-cs"/>
        </a:defRPr>
      </a:lvl7pPr>
      <a:lvl8pPr marL="3200400" algn="l" defTabSz="457200" rtl="0" eaLnBrk="1" latinLnBrk="0" hangingPunct="1">
        <a:defRPr lang="tr-TR" sz="1800" kern="1200">
          <a:solidFill>
            <a:schemeClr val="tx1"/>
          </a:solidFill>
          <a:latin typeface="+mn-lt"/>
          <a:ea typeface="+mn-ea"/>
          <a:cs typeface="+mn-cs"/>
        </a:defRPr>
      </a:lvl8pPr>
      <a:lvl9pPr marL="3657600" algn="l" defTabSz="457200" rtl="0" eaLnBrk="1" latinLnBrk="0" hangingPunct="1">
        <a:defRPr lang="tr-T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4.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7.xml"/><Relationship Id="rId3" Type="http://schemas.openxmlformats.org/officeDocument/2006/relationships/image" Target="../media/image18.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9.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2.xml"/><Relationship Id="rId3" Type="http://schemas.openxmlformats.org/officeDocument/2006/relationships/image" Target="../media/image1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3.xml"/><Relationship Id="rId3" Type="http://schemas.openxmlformats.org/officeDocument/2006/relationships/image" Target="../media/image20.jpg"/><Relationship Id="rId4" Type="http://schemas.openxmlformats.org/officeDocument/2006/relationships/image" Target="../media/image21.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4.xml"/><Relationship Id="rId3" Type="http://schemas.openxmlformats.org/officeDocument/2006/relationships/image" Target="../media/image2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8.xml"/><Relationship Id="rId3" Type="http://schemas.openxmlformats.org/officeDocument/2006/relationships/image" Target="../media/image23.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9.xml"/><Relationship Id="rId3" Type="http://schemas.openxmlformats.org/officeDocument/2006/relationships/image" Target="../media/image2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3.xml"/><Relationship Id="rId3" Type="http://schemas.openxmlformats.org/officeDocument/2006/relationships/image" Target="../media/image25.jpg"/><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5.xml"/><Relationship Id="rId3" Type="http://schemas.openxmlformats.org/officeDocument/2006/relationships/image" Target="../media/image27.jp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7.xml"/><Relationship Id="rId3" Type="http://schemas.openxmlformats.org/officeDocument/2006/relationships/image" Target="../media/image28.jpg"/><Relationship Id="rId4" Type="http://schemas.openxmlformats.org/officeDocument/2006/relationships/image" Target="../media/image29.jpg"/><Relationship Id="rId5" Type="http://schemas.openxmlformats.org/officeDocument/2006/relationships/image" Target="../media/image30.jpg"/><Relationship Id="rId6" Type="http://schemas.openxmlformats.org/officeDocument/2006/relationships/image" Target="../media/image31.jpg"/><Relationship Id="rId7" Type="http://schemas.openxmlformats.org/officeDocument/2006/relationships/image" Target="../media/image32.jpg"/><Relationship Id="rId8" Type="http://schemas.openxmlformats.org/officeDocument/2006/relationships/image" Target="../media/image33.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8.xml"/><Relationship Id="rId3" Type="http://schemas.openxmlformats.org/officeDocument/2006/relationships/image" Target="../media/image28.jpg"/><Relationship Id="rId4" Type="http://schemas.openxmlformats.org/officeDocument/2006/relationships/image" Target="../media/image29.jpg"/><Relationship Id="rId5" Type="http://schemas.openxmlformats.org/officeDocument/2006/relationships/image" Target="../media/image30.jpg"/><Relationship Id="rId6" Type="http://schemas.openxmlformats.org/officeDocument/2006/relationships/image" Target="../media/image31.jpg"/><Relationship Id="rId7" Type="http://schemas.openxmlformats.org/officeDocument/2006/relationships/image" Target="../media/image32.jpg"/><Relationship Id="rId8" Type="http://schemas.openxmlformats.org/officeDocument/2006/relationships/image" Target="../media/image33.jp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9.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0.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2.xml"/><Relationship Id="rId3" Type="http://schemas.openxmlformats.org/officeDocument/2006/relationships/image" Target="../media/image34.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5.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8.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0.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0.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6858000"/>
          </a:xfrm>
          <a:prstGeom prst="rect">
            <a:avLst/>
          </a:prstGeom>
          <a:solidFill>
            <a:srgbClr val="B8862B"/>
          </a:solidFill>
          <a:ln>
            <a:noFill/>
          </a:ln>
          <a:effectLst/>
        </p:spPr>
        <p:txBody>
          <a:bodyPr rtlCol="0" anchor="ctr"/>
          <a:lstStyle/>
          <a:p/>
        </p:txBody>
      </p:sp>
      <p:sp>
        <p:nvSpPr>
          <p:cNvPr id="3" name="Rectangle 2"/>
          <p:cNvSpPr/>
          <p:nvPr/>
        </p:nvSpPr>
        <p:spPr>
          <a:xfrm>
            <a:off x="0" y="6199632"/>
            <a:ext cx="12191695" cy="73152"/>
          </a:xfrm>
          <a:prstGeom prst="rect">
            <a:avLst/>
          </a:prstGeom>
          <a:solidFill>
            <a:srgbClr val="FCC021"/>
          </a:solidFill>
          <a:ln>
            <a:noFill/>
          </a:ln>
          <a:effectLst/>
        </p:spPr>
        <p:txBody>
          <a:bodyPr rtlCol="0" anchor="ctr"/>
          <a:lstStyle/>
          <a:p/>
        </p:txBody>
      </p:sp>
      <p:sp>
        <p:nvSpPr>
          <p:cNvPr id="4" name="TextBox 3"/>
          <p:cNvSpPr txBox="1"/>
          <p:nvPr/>
        </p:nvSpPr>
        <p:spPr>
          <a:xfrm>
            <a:off x="548640" y="320040"/>
            <a:ext cx="2377440" cy="502920"/>
          </a:xfrm>
          <a:prstGeom prst="rect">
            <a:avLst/>
          </a:prstGeom>
          <a:noFill/>
        </p:spPr>
        <p:txBody>
          <a:bodyPr wrap="square" anchor="t" lIns="73152" rIns="73152" tIns="36576" bIns="36576">
            <a:noAutofit/>
          </a:bodyPr>
          <a:lstStyle/>
          <a:p>
            <a:pPr algn="l">
              <a:spcBef>
                <a:spcPts val="0"/>
              </a:spcBef>
              <a:spcAft>
                <a:spcPts val="0"/>
              </a:spcAft>
            </a:pPr>
            <a:r>
              <a:rPr lang="tr-TR" sz="2400" b="1" i="0">
                <a:solidFill>
                  <a:srgbClr val="FCC021"/>
                </a:solidFill>
                <a:latin typeface="Calibri"/>
              </a:rPr>
              <a:t>34. HAFTA</a:t>
            </a:r>
          </a:p>
        </p:txBody>
      </p:sp>
      <p:sp>
        <p:nvSpPr>
          <p:cNvPr id="5" name="TextBox 4"/>
          <p:cNvSpPr txBox="1"/>
          <p:nvPr/>
        </p:nvSpPr>
        <p:spPr>
          <a:xfrm>
            <a:off x="411480" y="731520"/>
            <a:ext cx="2377440" cy="2514600"/>
          </a:xfrm>
          <a:prstGeom prst="rect">
            <a:avLst/>
          </a:prstGeom>
          <a:noFill/>
        </p:spPr>
        <p:txBody>
          <a:bodyPr wrap="square" anchor="t" lIns="73152" rIns="73152" tIns="0" bIns="0">
            <a:noAutofit/>
          </a:bodyPr>
          <a:lstStyle/>
          <a:p>
            <a:pPr algn="l">
              <a:spcBef>
                <a:spcPts val="0"/>
              </a:spcBef>
              <a:spcAft>
                <a:spcPts val="0"/>
              </a:spcAft>
            </a:pPr>
            <a:r>
              <a:rPr lang="tr-TR" sz="16000" b="1" i="0">
                <a:solidFill>
                  <a:srgbClr val="FCC021"/>
                </a:solidFill>
                <a:latin typeface="Calibri"/>
              </a:rPr>
              <a:t>34</a:t>
            </a:r>
          </a:p>
        </p:txBody>
      </p:sp>
      <p:sp>
        <p:nvSpPr>
          <p:cNvPr id="6" name="TextBox 5"/>
          <p:cNvSpPr txBox="1"/>
          <p:nvPr/>
        </p:nvSpPr>
        <p:spPr>
          <a:xfrm>
            <a:off x="2834640" y="411480"/>
            <a:ext cx="8869680" cy="1051560"/>
          </a:xfrm>
          <a:prstGeom prst="rect">
            <a:avLst/>
          </a:prstGeom>
          <a:noFill/>
        </p:spPr>
        <p:txBody>
          <a:bodyPr wrap="square" anchor="ctr" lIns="73152" rIns="73152" tIns="36576" bIns="36576">
            <a:noAutofit/>
          </a:bodyPr>
          <a:lstStyle/>
          <a:p>
            <a:pPr algn="l">
              <a:spcBef>
                <a:spcPts val="0"/>
              </a:spcBef>
              <a:spcAft>
                <a:spcPts val="0"/>
              </a:spcAft>
            </a:pPr>
            <a:r>
              <a:rPr lang="tr-TR" sz="3900" b="1" i="0">
                <a:solidFill>
                  <a:srgbClr val="FFFFFF"/>
                </a:solidFill>
                <a:latin typeface="Calibri"/>
              </a:rPr>
              <a:t>Türk Dünyasının Ortak Kültürel Özellikleri</a:t>
            </a:r>
          </a:p>
        </p:txBody>
      </p:sp>
      <p:sp>
        <p:nvSpPr>
          <p:cNvPr id="7" name="TextBox 6"/>
          <p:cNvSpPr txBox="1"/>
          <p:nvPr/>
        </p:nvSpPr>
        <p:spPr>
          <a:xfrm>
            <a:off x="2834640" y="1481328"/>
            <a:ext cx="8869680" cy="411480"/>
          </a:xfrm>
          <a:prstGeom prst="rect">
            <a:avLst/>
          </a:prstGeom>
          <a:noFill/>
        </p:spPr>
        <p:txBody>
          <a:bodyPr wrap="square" anchor="t" lIns="73152" rIns="73152" tIns="36576" bIns="36576">
            <a:noAutofit/>
          </a:bodyPr>
          <a:lstStyle/>
          <a:p>
            <a:pPr algn="l">
              <a:spcBef>
                <a:spcPts val="0"/>
              </a:spcBef>
              <a:spcAft>
                <a:spcPts val="0"/>
              </a:spcAft>
            </a:pPr>
            <a:r>
              <a:rPr lang="tr-TR" sz="1800" b="0" i="0">
                <a:solidFill>
                  <a:srgbClr val="E3ECF5"/>
                </a:solidFill>
                <a:latin typeface="Calibri"/>
              </a:rPr>
              <a:t>31 Mayıs - 4 Haziran 2027</a:t>
            </a:r>
          </a:p>
        </p:txBody>
      </p:sp>
      <p:sp>
        <p:nvSpPr>
          <p:cNvPr id="8" name="Rounded Rectangle 7"/>
          <p:cNvSpPr/>
          <p:nvPr/>
        </p:nvSpPr>
        <p:spPr>
          <a:xfrm>
            <a:off x="2834640" y="2011680"/>
            <a:ext cx="8869680" cy="4023360"/>
          </a:xfrm>
          <a:prstGeom prst="roundRect">
            <a:avLst>
              <a:gd name="adj" fmla="val 5000"/>
            </a:avLst>
          </a:prstGeom>
          <a:solidFill>
            <a:srgbClr val="FFFFFF">
              <a:alpha val="12000"/>
            </a:srgbClr>
          </a:solidFill>
          <a:ln>
            <a:noFill/>
          </a:ln>
          <a:effectLst/>
        </p:spPr>
        <p:txBody>
          <a:bodyPr rtlCol="0" anchor="ctr"/>
          <a:lstStyle/>
          <a:p/>
        </p:txBody>
      </p:sp>
      <p:sp>
        <p:nvSpPr>
          <p:cNvPr id="9" name="TextBox 8"/>
          <p:cNvSpPr txBox="1"/>
          <p:nvPr/>
        </p:nvSpPr>
        <p:spPr>
          <a:xfrm>
            <a:off x="3063240" y="2148840"/>
            <a:ext cx="8412480" cy="365760"/>
          </a:xfrm>
          <a:prstGeom prst="rect">
            <a:avLst/>
          </a:prstGeom>
          <a:noFill/>
        </p:spPr>
        <p:txBody>
          <a:bodyPr wrap="square" anchor="t" lIns="73152" rIns="73152" tIns="36576" bIns="36576">
            <a:noAutofit/>
          </a:bodyPr>
          <a:lstStyle/>
          <a:p>
            <a:pPr algn="l">
              <a:spcBef>
                <a:spcPts val="0"/>
              </a:spcBef>
              <a:spcAft>
                <a:spcPts val="0"/>
              </a:spcAft>
            </a:pPr>
            <a:r>
              <a:rPr lang="tr-TR" sz="1600" b="1" i="0">
                <a:solidFill>
                  <a:srgbClr val="FCC021"/>
                </a:solidFill>
                <a:latin typeface="Calibri"/>
              </a:rPr>
              <a:t>ÖĞRENME ÇIKTISI · COĞ.10.7.1</a:t>
            </a:r>
          </a:p>
        </p:txBody>
      </p:sp>
      <p:sp>
        <p:nvSpPr>
          <p:cNvPr id="10" name="TextBox 9"/>
          <p:cNvSpPr txBox="1"/>
          <p:nvPr/>
        </p:nvSpPr>
        <p:spPr>
          <a:xfrm>
            <a:off x="3063240" y="2532888"/>
            <a:ext cx="8412480" cy="873252"/>
          </a:xfrm>
          <a:prstGeom prst="rect">
            <a:avLst/>
          </a:prstGeom>
          <a:noFill/>
        </p:spPr>
        <p:txBody>
          <a:bodyPr wrap="square" anchor="t" lIns="73152" rIns="73152" tIns="36576" bIns="36576">
            <a:noAutofit/>
          </a:bodyPr>
          <a:lstStyle/>
          <a:p>
            <a:pPr algn="l">
              <a:spcBef>
                <a:spcPts val="0"/>
              </a:spcBef>
              <a:spcAft>
                <a:spcPts val="0"/>
              </a:spcAft>
            </a:pPr>
            <a:r>
              <a:rPr lang="tr-TR" sz="2500" b="1" i="0">
                <a:solidFill>
                  <a:srgbClr val="FFFFFF"/>
                </a:solidFill>
                <a:latin typeface="Calibri"/>
              </a:rPr>
              <a:t>Türk dünyasının ortak kültürel özellikleri hakkında analojik çıkarım yapabilme</a:t>
            </a:r>
          </a:p>
        </p:txBody>
      </p:sp>
      <p:sp>
        <p:nvSpPr>
          <p:cNvPr id="11" name="TextBox 10"/>
          <p:cNvSpPr txBox="1"/>
          <p:nvPr/>
        </p:nvSpPr>
        <p:spPr>
          <a:xfrm>
            <a:off x="3063240" y="3515868"/>
            <a:ext cx="8412480" cy="347472"/>
          </a:xfrm>
          <a:prstGeom prst="rect">
            <a:avLst/>
          </a:prstGeom>
          <a:noFill/>
        </p:spPr>
        <p:txBody>
          <a:bodyPr wrap="square" anchor="t" lIns="73152" rIns="73152" tIns="36576" bIns="36576">
            <a:noAutofit/>
          </a:bodyPr>
          <a:lstStyle/>
          <a:p>
            <a:pPr algn="l">
              <a:spcBef>
                <a:spcPts val="0"/>
              </a:spcBef>
              <a:spcAft>
                <a:spcPts val="0"/>
              </a:spcAft>
            </a:pPr>
            <a:r>
              <a:rPr lang="tr-TR" sz="1500" b="1" i="0">
                <a:solidFill>
                  <a:srgbClr val="FCC021"/>
                </a:solidFill>
                <a:latin typeface="Calibri"/>
              </a:rPr>
              <a:t>Süreç bileşenleri</a:t>
            </a:r>
          </a:p>
        </p:txBody>
      </p:sp>
      <p:sp>
        <p:nvSpPr>
          <p:cNvPr id="12" name="TextBox 11"/>
          <p:cNvSpPr txBox="1"/>
          <p:nvPr/>
        </p:nvSpPr>
        <p:spPr>
          <a:xfrm>
            <a:off x="3063240" y="3881628"/>
            <a:ext cx="8412480" cy="2043684"/>
          </a:xfrm>
          <a:prstGeom prst="rect">
            <a:avLst/>
          </a:prstGeom>
          <a:noFill/>
        </p:spPr>
        <p:txBody>
          <a:bodyPr wrap="square" anchor="t" lIns="73152" rIns="73152" tIns="36576" bIns="36576">
            <a:noAutofit/>
          </a:bodyPr>
          <a:lstStyle/>
          <a:p>
            <a:pPr algn="l" marL="340187" indent="-340187">
              <a:spcBef>
                <a:spcPts val="0"/>
              </a:spcBef>
              <a:spcAft>
                <a:spcPts val="0"/>
              </a:spcAft>
            </a:pPr>
            <a:r>
              <a:rPr lang="tr-TR" sz="2000" b="1" i="0">
                <a:solidFill>
                  <a:srgbClr val="FCC021"/>
                </a:solidFill>
                <a:latin typeface="Calibri"/>
              </a:rPr>
              <a:t>b)  </a:t>
            </a:r>
            <a:r>
              <a:rPr lang="tr-TR" sz="2000" b="0" i="0">
                <a:solidFill>
                  <a:srgbClr val="FFFFFF"/>
                </a:solidFill>
                <a:latin typeface="Calibri"/>
              </a:rPr>
              <a:t>Türk kültürünün yayıldığı alanlardaki kültürel özellikleri tespit eder.</a:t>
            </a:r>
          </a:p>
        </p:txBody>
      </p:sp>
      <p:sp>
        <p:nvSpPr>
          <p:cNvPr id="13" name="TextBox 1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F0F0F0"/>
                </a:solidFill>
                <a:latin typeface="Calibri"/>
              </a:rPr>
              <a:t>10. Sınıf Coğrafya · 7. Ünite: Bölgeler, Ülkeler ve Küresel Bağlantılar</a:t>
            </a:r>
          </a:p>
        </p:txBody>
      </p:sp>
      <p:sp>
        <p:nvSpPr>
          <p:cNvPr id="14" name="TextBox 1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F0F0F0"/>
                </a:solidFill>
                <a:latin typeface="Calibri"/>
              </a:rPr>
              <a:t>44 / 176</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Bugünün yolu</a:t>
            </a:r>
          </a:p>
        </p:txBody>
      </p:sp>
      <p:sp>
        <p:nvSpPr>
          <p:cNvPr id="5" name="Rounded Rectangle 4"/>
          <p:cNvSpPr/>
          <p:nvPr/>
        </p:nvSpPr>
        <p:spPr>
          <a:xfrm>
            <a:off x="9555480" y="201168"/>
            <a:ext cx="2221992" cy="475488"/>
          </a:xfrm>
          <a:prstGeom prst="roundRect">
            <a:avLst>
              <a:gd name="adj" fmla="val 50000"/>
            </a:avLst>
          </a:prstGeom>
          <a:solidFill>
            <a:srgbClr val="2C6696"/>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34. HAFTA</a:t>
            </a:r>
          </a:p>
        </p:txBody>
      </p:sp>
      <p:cxnSp>
        <p:nvCxnSpPr>
          <p:cNvPr id="6" name="Connector 5"/>
          <p:cNvCxnSpPr/>
          <p:nvPr/>
        </p:nvCxnSpPr>
        <p:spPr>
          <a:xfrm>
            <a:off x="1351254" y="2212848"/>
            <a:ext cx="9489185" cy="0"/>
          </a:xfrm>
          <a:prstGeom prst="line">
            <a:avLst/>
          </a:prstGeom>
          <a:ln w="50800">
            <a:solidFill>
              <a:srgbClr val="D9D9D9"/>
            </a:solidFill>
          </a:ln>
        </p:spPr>
      </p:cxnSp>
      <p:sp>
        <p:nvSpPr>
          <p:cNvPr id="7" name="Oval 6"/>
          <p:cNvSpPr/>
          <p:nvPr/>
        </p:nvSpPr>
        <p:spPr>
          <a:xfrm>
            <a:off x="967206" y="1828800"/>
            <a:ext cx="768096" cy="768096"/>
          </a:xfrm>
          <a:prstGeom prst="ellipse">
            <a:avLst/>
          </a:prstGeom>
          <a:solidFill>
            <a:srgbClr val="B8862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1</a:t>
            </a:r>
          </a:p>
        </p:txBody>
      </p:sp>
      <p:sp>
        <p:nvSpPr>
          <p:cNvPr id="8" name="Rounded Rectangle 7"/>
          <p:cNvSpPr/>
          <p:nvPr/>
        </p:nvSpPr>
        <p:spPr>
          <a:xfrm>
            <a:off x="502920"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Takvim, renkler, yönler</a:t>
            </a:r>
          </a:p>
        </p:txBody>
      </p:sp>
      <p:sp>
        <p:nvSpPr>
          <p:cNvPr id="9" name="TextBox 8"/>
          <p:cNvSpPr txBox="1"/>
          <p:nvPr/>
        </p:nvSpPr>
        <p:spPr>
          <a:xfrm>
            <a:off x="502920"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Konargöçer kültür · s. 209</a:t>
            </a:r>
          </a:p>
        </p:txBody>
      </p:sp>
      <p:sp>
        <p:nvSpPr>
          <p:cNvPr id="10" name="Oval 9"/>
          <p:cNvSpPr/>
          <p:nvPr/>
        </p:nvSpPr>
        <p:spPr>
          <a:xfrm>
            <a:off x="2865043"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2</a:t>
            </a:r>
          </a:p>
        </p:txBody>
      </p:sp>
      <p:sp>
        <p:nvSpPr>
          <p:cNvPr id="11" name="Rounded Rectangle 10"/>
          <p:cNvSpPr/>
          <p:nvPr/>
        </p:nvSpPr>
        <p:spPr>
          <a:xfrm>
            <a:off x="2400757"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Türk-İslam kültürü</a:t>
            </a:r>
          </a:p>
        </p:txBody>
      </p:sp>
      <p:sp>
        <p:nvSpPr>
          <p:cNvPr id="12" name="TextBox 11"/>
          <p:cNvSpPr txBox="1"/>
          <p:nvPr/>
        </p:nvSpPr>
        <p:spPr>
          <a:xfrm>
            <a:off x="2400757"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210-211</a:t>
            </a:r>
          </a:p>
        </p:txBody>
      </p:sp>
      <p:sp>
        <p:nvSpPr>
          <p:cNvPr id="13" name="Oval 12"/>
          <p:cNvSpPr/>
          <p:nvPr/>
        </p:nvSpPr>
        <p:spPr>
          <a:xfrm>
            <a:off x="4762880" y="1828800"/>
            <a:ext cx="768096" cy="768096"/>
          </a:xfrm>
          <a:prstGeom prst="ellipse">
            <a:avLst/>
          </a:prstGeom>
          <a:solidFill>
            <a:srgbClr val="B8862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3</a:t>
            </a:r>
          </a:p>
        </p:txBody>
      </p:sp>
      <p:sp>
        <p:nvSpPr>
          <p:cNvPr id="14" name="Rounded Rectangle 13"/>
          <p:cNvSpPr/>
          <p:nvPr/>
        </p:nvSpPr>
        <p:spPr>
          <a:xfrm>
            <a:off x="4298594"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Dil ve iletişim</a:t>
            </a:r>
          </a:p>
        </p:txBody>
      </p:sp>
      <p:sp>
        <p:nvSpPr>
          <p:cNvPr id="15" name="TextBox 14"/>
          <p:cNvSpPr txBox="1"/>
          <p:nvPr/>
        </p:nvSpPr>
        <p:spPr>
          <a:xfrm>
            <a:off x="4298594"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211-212</a:t>
            </a:r>
          </a:p>
        </p:txBody>
      </p:sp>
      <p:sp>
        <p:nvSpPr>
          <p:cNvPr id="16" name="Oval 15"/>
          <p:cNvSpPr/>
          <p:nvPr/>
        </p:nvSpPr>
        <p:spPr>
          <a:xfrm>
            <a:off x="6660717"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4</a:t>
            </a:r>
          </a:p>
        </p:txBody>
      </p:sp>
      <p:sp>
        <p:nvSpPr>
          <p:cNvPr id="17" name="Rounded Rectangle 16"/>
          <p:cNvSpPr/>
          <p:nvPr/>
        </p:nvSpPr>
        <p:spPr>
          <a:xfrm>
            <a:off x="6196431"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Gelenekler ve kültürel miras</a:t>
            </a:r>
          </a:p>
        </p:txBody>
      </p:sp>
      <p:sp>
        <p:nvSpPr>
          <p:cNvPr id="18" name="TextBox 17"/>
          <p:cNvSpPr txBox="1"/>
          <p:nvPr/>
        </p:nvSpPr>
        <p:spPr>
          <a:xfrm>
            <a:off x="6196431"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213-215</a:t>
            </a:r>
          </a:p>
        </p:txBody>
      </p:sp>
      <p:sp>
        <p:nvSpPr>
          <p:cNvPr id="19" name="Oval 18"/>
          <p:cNvSpPr/>
          <p:nvPr/>
        </p:nvSpPr>
        <p:spPr>
          <a:xfrm>
            <a:off x="8558554" y="1828800"/>
            <a:ext cx="768096" cy="768096"/>
          </a:xfrm>
          <a:prstGeom prst="ellipse">
            <a:avLst/>
          </a:prstGeom>
          <a:solidFill>
            <a:srgbClr val="B8862B"/>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5</a:t>
            </a:r>
          </a:p>
        </p:txBody>
      </p:sp>
      <p:sp>
        <p:nvSpPr>
          <p:cNvPr id="20" name="Rounded Rectangle 19"/>
          <p:cNvSpPr/>
          <p:nvPr/>
        </p:nvSpPr>
        <p:spPr>
          <a:xfrm>
            <a:off x="8094268"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Türkiye, KKTC ve Türk dünyası</a:t>
            </a:r>
          </a:p>
        </p:txBody>
      </p:sp>
      <p:sp>
        <p:nvSpPr>
          <p:cNvPr id="21" name="TextBox 20"/>
          <p:cNvSpPr txBox="1"/>
          <p:nvPr/>
        </p:nvSpPr>
        <p:spPr>
          <a:xfrm>
            <a:off x="8094268"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s. 216</a:t>
            </a:r>
          </a:p>
        </p:txBody>
      </p:sp>
      <p:sp>
        <p:nvSpPr>
          <p:cNvPr id="22" name="Oval 21"/>
          <p:cNvSpPr/>
          <p:nvPr/>
        </p:nvSpPr>
        <p:spPr>
          <a:xfrm>
            <a:off x="10456391" y="1828800"/>
            <a:ext cx="768096" cy="768096"/>
          </a:xfrm>
          <a:prstGeom prst="ellipse">
            <a:avLst/>
          </a:prstGeom>
          <a:solidFill>
            <a:srgbClr val="4F4F4F"/>
          </a:solidFill>
          <a:ln>
            <a:noFill/>
          </a:ln>
          <a:effectLst/>
        </p:spPr>
        <p:txBody>
          <a:bodyPr rtlCol="0" anchor="ctr" wrap="none" lIns="0" rIns="0" tIns="0" bIns="0">
            <a:noAutofit/>
          </a:bodyPr>
          <a:lstStyle/>
          <a:p>
            <a:pPr algn="ctr">
              <a:spcBef>
                <a:spcPts val="0"/>
              </a:spcBef>
              <a:spcAft>
                <a:spcPts val="0"/>
              </a:spcAft>
            </a:pPr>
            <a:r>
              <a:rPr lang="tr-TR" sz="2800" b="1" i="0">
                <a:solidFill>
                  <a:srgbClr val="FFFFFF"/>
                </a:solidFill>
                <a:latin typeface="Calibri"/>
              </a:rPr>
              <a:t>6</a:t>
            </a:r>
          </a:p>
        </p:txBody>
      </p:sp>
      <p:sp>
        <p:nvSpPr>
          <p:cNvPr id="23" name="Rounded Rectangle 22"/>
          <p:cNvSpPr/>
          <p:nvPr/>
        </p:nvSpPr>
        <p:spPr>
          <a:xfrm>
            <a:off x="9992105" y="2788920"/>
            <a:ext cx="1696669" cy="1143000"/>
          </a:xfrm>
          <a:prstGeom prst="roundRect">
            <a:avLst>
              <a:gd name="adj" fmla="val 8000"/>
            </a:avLst>
          </a:prstGeom>
          <a:solidFill>
            <a:srgbClr val="F0F0F0"/>
          </a:solidFill>
          <a:ln>
            <a:noFill/>
          </a:ln>
          <a:effectLst/>
        </p:spPr>
        <p:txBody>
          <a:bodyPr rtlCol="0" anchor="ctr" wrap="square" lIns="73152" rIns="73152" tIns="73152" bIns="73152">
            <a:noAutofit/>
          </a:bodyPr>
          <a:lstStyle/>
          <a:p>
            <a:pPr algn="ctr">
              <a:spcBef>
                <a:spcPts val="0"/>
              </a:spcBef>
              <a:spcAft>
                <a:spcPts val="0"/>
              </a:spcAft>
            </a:pPr>
            <a:r>
              <a:rPr lang="tr-TR" sz="2000" b="1" i="0">
                <a:solidFill>
                  <a:srgbClr val="262626"/>
                </a:solidFill>
                <a:latin typeface="Calibri"/>
              </a:rPr>
              <a:t>Afiş çalışması</a:t>
            </a:r>
          </a:p>
        </p:txBody>
      </p:sp>
      <p:sp>
        <p:nvSpPr>
          <p:cNvPr id="24" name="TextBox 23"/>
          <p:cNvSpPr txBox="1"/>
          <p:nvPr/>
        </p:nvSpPr>
        <p:spPr>
          <a:xfrm>
            <a:off x="9992105" y="4041648"/>
            <a:ext cx="1696669" cy="1737360"/>
          </a:xfrm>
          <a:prstGeom prst="rect">
            <a:avLst/>
          </a:prstGeom>
          <a:noFill/>
        </p:spPr>
        <p:txBody>
          <a:bodyPr wrap="square" anchor="t" lIns="73152" rIns="73152" tIns="36576" bIns="36576">
            <a:noAutofit/>
          </a:bodyPr>
          <a:lstStyle/>
          <a:p>
            <a:pPr algn="ctr">
              <a:spcBef>
                <a:spcPts val="0"/>
              </a:spcBef>
              <a:spcAft>
                <a:spcPts val="0"/>
              </a:spcAft>
            </a:pPr>
            <a:r>
              <a:rPr lang="tr-TR" sz="1600" b="0" i="0">
                <a:solidFill>
                  <a:srgbClr val="767676"/>
                </a:solidFill>
                <a:latin typeface="Calibri"/>
              </a:rPr>
              <a:t>Performans · s. 219-220</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45 / 176</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Ev kontrolü: çalışma kâğıdı 1-4</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KONTROL · 2 dk</a:t>
            </a:r>
          </a:p>
        </p:txBody>
      </p:sp>
      <p:graphicFrame>
        <p:nvGraphicFramePr>
          <p:cNvPr id="6" name="Table 5"/>
          <p:cNvGraphicFramePr>
            <a:graphicFrameLocks noGrp="1"/>
          </p:cNvGraphicFramePr>
          <p:nvPr/>
        </p:nvGraphicFramePr>
        <p:xfrm>
          <a:off x="502920" y="1216152"/>
          <a:ext cx="11183112" cy="4617720"/>
        </p:xfrm>
        <a:graphic>
          <a:graphicData uri="http://schemas.openxmlformats.org/drawingml/2006/table">
            <a:tbl>
              <a:tblPr firstRow="1" bandRow="1">
                <a:tableStyleId>{5C22544A-7EE6-4342-B048-85BDC9FD1C3A}</a:tableStyleId>
              </a:tblPr>
              <a:tblGrid>
                <a:gridCol w="1097280"/>
                <a:gridCol w="10085832"/>
              </a:tblGrid>
              <a:tr h="411480">
                <a:tc>
                  <a:txBody>
                    <a:bodyPr wrap="square"/>
                    <a:lstStyle/>
                    <a:p>
                      <a:pPr algn="ctr">
                        <a:spcBef>
                          <a:spcPts val="0"/>
                        </a:spcBef>
                        <a:spcAft>
                          <a:spcPts val="0"/>
                        </a:spcAft>
                      </a:pPr>
                      <a:r>
                        <a:rPr lang="tr-TR" sz="1600" b="1" i="0">
                          <a:solidFill>
                            <a:srgbClr val="FFFFFF"/>
                          </a:solidFill>
                          <a:latin typeface="Calibri"/>
                        </a:rPr>
                        <a:t>Madde</a:t>
                      </a:r>
                    </a:p>
                  </a:txBody>
                  <a:tcPr marL="54864" marR="54864" marT="18288" marB="18288" anchor="ctr">
                    <a:solidFill>
                      <a:srgbClr val="2C6E8F"/>
                    </a:solidFill>
                  </a:tcPr>
                </a:tc>
                <a:tc>
                  <a:txBody>
                    <a:bodyPr wrap="square"/>
                    <a:lstStyle/>
                    <a:p>
                      <a:pPr algn="ctr">
                        <a:spcBef>
                          <a:spcPts val="0"/>
                        </a:spcBef>
                        <a:spcAft>
                          <a:spcPts val="0"/>
                        </a:spcAft>
                      </a:pPr>
                      <a:r>
                        <a:rPr lang="tr-TR" sz="1600" b="1" i="0">
                          <a:solidFill>
                            <a:srgbClr val="FFFFFF"/>
                          </a:solidFill>
                          <a:latin typeface="Calibri"/>
                        </a:rPr>
                        <a:t>Kitaba göre</a:t>
                      </a:r>
                    </a:p>
                  </a:txBody>
                  <a:tcPr marL="54864" marR="54864" marT="18288" marB="18288" anchor="ctr">
                    <a:solidFill>
                      <a:srgbClr val="2C6E8F"/>
                    </a:solidFill>
                  </a:tcPr>
                </a:tc>
              </a:tr>
              <a:tr h="1051560">
                <a:tc>
                  <a:txBody>
                    <a:bodyPr wrap="square"/>
                    <a:lstStyle/>
                    <a:p>
                      <a:pPr algn="ctr">
                        <a:spcBef>
                          <a:spcPts val="0"/>
                        </a:spcBef>
                        <a:spcAft>
                          <a:spcPts val="0"/>
                        </a:spcAft>
                      </a:pPr>
                      <a:r>
                        <a:rPr lang="tr-TR" sz="1600" b="0" i="0">
                          <a:solidFill>
                            <a:srgbClr val="262626"/>
                          </a:solidFill>
                          <a:latin typeface="Calibri"/>
                        </a:rPr>
                        <a:t>1</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Altay Dağları merkez · doğuda Kingan Dağları · kuzeyde Sibirya Ormanları · güneyde Amu Derya Irmağı (Ceyhun), Hindikuş ve Altın dağları · batıda Ural Dağları ve Hazar Denizi</a:t>
                      </a:r>
                    </a:p>
                  </a:txBody>
                  <a:tcPr marL="54864" marR="54864" marT="18288" marB="18288" anchor="ctr">
                    <a:solidFill>
                      <a:srgbClr val="FFFFFF"/>
                    </a:solidFill>
                  </a:tcPr>
                </a:tc>
              </a:tr>
              <a:tr h="1051560">
                <a:tc>
                  <a:txBody>
                    <a:bodyPr wrap="square"/>
                    <a:lstStyle/>
                    <a:p>
                      <a:pPr algn="ctr">
                        <a:spcBef>
                          <a:spcPts val="0"/>
                        </a:spcBef>
                        <a:spcAft>
                          <a:spcPts val="0"/>
                        </a:spcAft>
                      </a:pPr>
                      <a:r>
                        <a:rPr lang="tr-TR" sz="1600" b="0" i="0">
                          <a:solidFill>
                            <a:srgbClr val="262626"/>
                          </a:solidFill>
                          <a:latin typeface="Calibri"/>
                        </a:rPr>
                        <a:t>2</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Anav — Aşkabat yakınları · Kelteminar — Aral Gölü çevresi · Afenosyeva — Altay ve Sayan dağları arası · Andranova — Tanrı Dağları ile Yayık Nehri arasındaki bozkırlar · Karasuk — Karasuk Irmağı çevresi · Tagar ve Taştık — Abakan bozkırları</a:t>
                      </a:r>
                    </a:p>
                  </a:txBody>
                  <a:tcPr marL="54864" marR="54864" marT="18288" marB="18288" anchor="ctr">
                    <a:solidFill>
                      <a:srgbClr val="F0F0F0"/>
                    </a:solidFill>
                  </a:tcPr>
                </a:tc>
              </a:tr>
              <a:tr h="1051560">
                <a:tc>
                  <a:txBody>
                    <a:bodyPr wrap="square"/>
                    <a:lstStyle/>
                    <a:p>
                      <a:pPr algn="ctr">
                        <a:spcBef>
                          <a:spcPts val="0"/>
                        </a:spcBef>
                        <a:spcAft>
                          <a:spcPts val="0"/>
                        </a:spcAft>
                      </a:pPr>
                      <a:r>
                        <a:rPr lang="tr-TR" sz="1600" b="0" i="0">
                          <a:solidFill>
                            <a:srgbClr val="262626"/>
                          </a:solidFill>
                          <a:latin typeface="Calibri"/>
                        </a:rPr>
                        <a:t>3</a:t>
                      </a:r>
                    </a:p>
                  </a:txBody>
                  <a:tcPr marL="54864" marR="54864" marT="18288" marB="18288" anchor="ctr">
                    <a:solidFill>
                      <a:srgbClr val="FFFFFF"/>
                    </a:solidFill>
                  </a:tcPr>
                </a:tc>
                <a:tc>
                  <a:txBody>
                    <a:bodyPr wrap="square"/>
                    <a:lstStyle/>
                    <a:p>
                      <a:pPr algn="l">
                        <a:spcBef>
                          <a:spcPts val="0"/>
                        </a:spcBef>
                        <a:spcAft>
                          <a:spcPts val="0"/>
                        </a:spcAft>
                      </a:pPr>
                      <a:r>
                        <a:rPr lang="tr-TR" sz="1600" b="0" i="0">
                          <a:solidFill>
                            <a:srgbClr val="262626"/>
                          </a:solidFill>
                          <a:latin typeface="Calibri"/>
                        </a:rPr>
                        <a:t>Sakalar MÖ 8. yy (Karadeniz'in kuzeyi → Kafkasya, Anadolu) · Hunlar MS 4. yy (Hazar'ın kuzeyinden Karadeniz'in kuzeyi ve Doğu Avrupa) · Oğuzlar MS 10-13. yy (Hazar'ın güneyinden İran, Kafkasya, Mezopotamya, Anadolu)</a:t>
                      </a:r>
                    </a:p>
                  </a:txBody>
                  <a:tcPr marL="54864" marR="54864" marT="18288" marB="18288" anchor="ctr">
                    <a:solidFill>
                      <a:srgbClr val="FFFFFF"/>
                    </a:solidFill>
                  </a:tcPr>
                </a:tc>
              </a:tr>
              <a:tr h="1051560">
                <a:tc>
                  <a:txBody>
                    <a:bodyPr wrap="square"/>
                    <a:lstStyle/>
                    <a:p>
                      <a:pPr algn="ctr">
                        <a:spcBef>
                          <a:spcPts val="0"/>
                        </a:spcBef>
                        <a:spcAft>
                          <a:spcPts val="0"/>
                        </a:spcAft>
                      </a:pPr>
                      <a:r>
                        <a:rPr lang="tr-TR" sz="1600" b="0" i="0">
                          <a:solidFill>
                            <a:srgbClr val="262626"/>
                          </a:solidFill>
                          <a:latin typeface="Calibri"/>
                        </a:rPr>
                        <a:t>4</a:t>
                      </a:r>
                    </a:p>
                  </a:txBody>
                  <a:tcPr marL="54864" marR="54864" marT="18288" marB="18288" anchor="ctr">
                    <a:solidFill>
                      <a:srgbClr val="F0F0F0"/>
                    </a:solidFill>
                  </a:tcPr>
                </a:tc>
                <a:tc>
                  <a:txBody>
                    <a:bodyPr wrap="square"/>
                    <a:lstStyle/>
                    <a:p>
                      <a:pPr algn="l">
                        <a:spcBef>
                          <a:spcPts val="0"/>
                        </a:spcBef>
                        <a:spcAft>
                          <a:spcPts val="0"/>
                        </a:spcAft>
                      </a:pPr>
                      <a:r>
                        <a:rPr lang="tr-TR" sz="1600" b="0" i="0">
                          <a:solidFill>
                            <a:srgbClr val="262626"/>
                          </a:solidFill>
                          <a:latin typeface="Calibri"/>
                        </a:rPr>
                        <a:t>kurgan: büyük mezar · balbal: kurgana dikilen taş · obo: taş yığını tepecik · tamga: boyun işareti · yuğ: yas töreni · kışlak / yaylak: kışın ılık / yazın serin, yüksek otlak</a:t>
                      </a:r>
                    </a:p>
                  </a:txBody>
                  <a:tcPr marL="54864" marR="54864" marT="18288" marB="18288" anchor="ctr">
                    <a:solidFill>
                      <a:srgbClr val="F0F0F0"/>
                    </a:solidFill>
                  </a:tcPr>
                </a:tc>
              </a:tr>
            </a:tbl>
          </a:graphicData>
        </a:graphic>
      </p:graphicFrame>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204-208</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46 / 176</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12 hayvanlı takvim ve Nevruz</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KONARGÖÇER</a:t>
            </a:r>
          </a:p>
        </p:txBody>
      </p:sp>
      <p:pic>
        <p:nvPicPr>
          <p:cNvPr id="6" name="Picture 5" descr="h34_g75_s209.jpg"/>
          <p:cNvPicPr>
            <a:picLocks noChangeAspect="1"/>
          </p:cNvPicPr>
          <p:nvPr/>
        </p:nvPicPr>
        <p:blipFill>
          <a:blip r:embed="rId3"/>
          <a:stretch>
            <a:fillRect/>
          </a:stretch>
        </p:blipFill>
        <p:spPr>
          <a:xfrm>
            <a:off x="6202375" y="1216152"/>
            <a:ext cx="5486400" cy="3698111"/>
          </a:xfrm>
          <a:prstGeom prst="rect">
            <a:avLst/>
          </a:prstGeom>
          <a:ln w="9525">
            <a:solidFill>
              <a:srgbClr val="D9D9D9"/>
            </a:solidFill>
          </a:ln>
        </p:spPr>
      </p:pic>
      <p:sp>
        <p:nvSpPr>
          <p:cNvPr id="7" name="TextBox 6"/>
          <p:cNvSpPr txBox="1"/>
          <p:nvPr/>
        </p:nvSpPr>
        <p:spPr>
          <a:xfrm>
            <a:off x="6202375" y="4941695"/>
            <a:ext cx="5486400" cy="36576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767676"/>
                </a:solidFill>
                <a:latin typeface="Calibri"/>
              </a:rPr>
              <a:t>Görsel 7.5: Nevruz Bayramı kutlamaları (Özbekistan)</a:t>
            </a:r>
          </a:p>
        </p:txBody>
      </p:sp>
      <p:sp>
        <p:nvSpPr>
          <p:cNvPr id="8" name="TextBox 7"/>
          <p:cNvSpPr txBox="1"/>
          <p:nvPr/>
        </p:nvSpPr>
        <p:spPr>
          <a:xfrm>
            <a:off x="502920" y="1261872"/>
            <a:ext cx="5470855" cy="4937760"/>
          </a:xfrm>
          <a:prstGeom prst="rect">
            <a:avLst/>
          </a:prstGeom>
          <a:noFill/>
        </p:spPr>
        <p:txBody>
          <a:bodyPr wrap="square" anchor="t" lIns="73152" rIns="73152" tIns="36576" bIns="36576">
            <a:noAutofit/>
          </a:bodyPr>
          <a:lstStyle/>
          <a:p>
            <a:pPr algn="l" marL="248620" indent="-248620">
              <a:spcBef>
                <a:spcPts val="0"/>
              </a:spcBef>
              <a:spcAft>
                <a:spcPts val="1000"/>
              </a:spcAft>
            </a:pPr>
            <a:r>
              <a:rPr lang="tr-TR" sz="2000" b="1" i="0">
                <a:solidFill>
                  <a:srgbClr val="8C4A2F"/>
                </a:solidFill>
                <a:latin typeface="Calibri"/>
              </a:rPr>
              <a:t>•  </a:t>
            </a:r>
            <a:r>
              <a:rPr lang="tr-TR" sz="2000" b="0" i="0">
                <a:solidFill>
                  <a:srgbClr val="262626"/>
                </a:solidFill>
                <a:latin typeface="Calibri"/>
              </a:rPr>
              <a:t>Türklerde yaygın olarak her yılın bir hayvan adıyla anıldığı, 12 yıllık döngülerden oluşan bir takvim kullanılıyordu.</a:t>
            </a:r>
          </a:p>
          <a:p>
            <a:pPr algn="l" marL="248620" indent="-248620">
              <a:spcBef>
                <a:spcPts val="0"/>
              </a:spcBef>
              <a:spcAft>
                <a:spcPts val="1000"/>
              </a:spcAft>
            </a:pPr>
            <a:r>
              <a:rPr lang="tr-TR" sz="2000" b="1" i="0">
                <a:solidFill>
                  <a:srgbClr val="8C4A2F"/>
                </a:solidFill>
                <a:latin typeface="Calibri"/>
              </a:rPr>
              <a:t>•  </a:t>
            </a:r>
            <a:r>
              <a:rPr lang="tr-TR" sz="2000" b="0" i="0">
                <a:solidFill>
                  <a:srgbClr val="262626"/>
                </a:solidFill>
                <a:latin typeface="Calibri"/>
              </a:rPr>
              <a:t>İlkbaharın başladığı 21 Mart yılbaşı olarak kabul edilir ve bu güne Nevruz (Yeni Gün) adı verilirdi.</a:t>
            </a:r>
          </a:p>
          <a:p>
            <a:pPr algn="l" marL="248620" indent="-248620">
              <a:spcBef>
                <a:spcPts val="0"/>
              </a:spcBef>
              <a:spcAft>
                <a:spcPts val="1000"/>
              </a:spcAft>
            </a:pPr>
            <a:r>
              <a:rPr lang="tr-TR" sz="2000" b="1" i="0">
                <a:solidFill>
                  <a:srgbClr val="8C4A2F"/>
                </a:solidFill>
                <a:latin typeface="Calibri"/>
              </a:rPr>
              <a:t>•  </a:t>
            </a:r>
            <a:r>
              <a:rPr lang="tr-TR" sz="2000" b="0" i="0">
                <a:solidFill>
                  <a:srgbClr val="262626"/>
                </a:solidFill>
                <a:latin typeface="Calibri"/>
              </a:rPr>
              <a:t>Nevruz yani yeni yılın başlangıcı bayram olarak kabul edilip çeşitli eğlencelerle kutlanırdı.</a:t>
            </a:r>
          </a:p>
          <a:p>
            <a:pPr algn="l" marL="248620" indent="-248620">
              <a:spcBef>
                <a:spcPts val="0"/>
              </a:spcBef>
              <a:spcAft>
                <a:spcPts val="0"/>
              </a:spcAft>
            </a:pPr>
            <a:r>
              <a:rPr lang="tr-TR" sz="2000" b="1" i="0">
                <a:solidFill>
                  <a:srgbClr val="8C4A2F"/>
                </a:solidFill>
                <a:latin typeface="Calibri"/>
              </a:rPr>
              <a:t>•  </a:t>
            </a:r>
            <a:r>
              <a:rPr lang="tr-TR" sz="2000" b="1" i="0">
                <a:solidFill>
                  <a:srgbClr val="262626"/>
                </a:solidFill>
                <a:latin typeface="Calibri"/>
              </a:rPr>
              <a:t>Bu gelenek hâlâ devam etmektedir.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209</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47 / 176</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Renkler yönleri gösterir</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KONARGÖÇER</a:t>
            </a:r>
          </a:p>
        </p:txBody>
      </p:sp>
      <p:sp>
        <p:nvSpPr>
          <p:cNvPr id="6" name="Oval 5"/>
          <p:cNvSpPr/>
          <p:nvPr/>
        </p:nvSpPr>
        <p:spPr>
          <a:xfrm>
            <a:off x="2697480" y="2862072"/>
            <a:ext cx="1645920" cy="1645920"/>
          </a:xfrm>
          <a:prstGeom prst="ellipse">
            <a:avLst/>
          </a:prstGeom>
          <a:solidFill>
            <a:srgbClr val="F0F0F0"/>
          </a:solidFill>
          <a:ln>
            <a:noFill/>
          </a:ln>
          <a:effectLst/>
        </p:spPr>
        <p:txBody>
          <a:bodyPr rtlCol="0" anchor="ctr"/>
          <a:lstStyle/>
          <a:p/>
        </p:txBody>
      </p:sp>
      <p:sp>
        <p:nvSpPr>
          <p:cNvPr id="7" name="TextBox 6"/>
          <p:cNvSpPr txBox="1"/>
          <p:nvPr/>
        </p:nvSpPr>
        <p:spPr>
          <a:xfrm>
            <a:off x="2697480" y="2862072"/>
            <a:ext cx="1645920" cy="1645920"/>
          </a:xfrm>
          <a:prstGeom prst="rect">
            <a:avLst/>
          </a:prstGeom>
          <a:noFill/>
        </p:spPr>
        <p:txBody>
          <a:bodyPr wrap="square" anchor="ctr" lIns="73152" rIns="73152" tIns="36576" bIns="36576">
            <a:noAutofit/>
          </a:bodyPr>
          <a:lstStyle/>
          <a:p>
            <a:pPr algn="ctr">
              <a:spcBef>
                <a:spcPts val="0"/>
              </a:spcBef>
              <a:spcAft>
                <a:spcPts val="0"/>
              </a:spcAft>
            </a:pPr>
            <a:r>
              <a:rPr lang="tr-TR" sz="1800" b="1" i="0">
                <a:solidFill>
                  <a:srgbClr val="767676"/>
                </a:solidFill>
                <a:latin typeface="Calibri"/>
              </a:rPr>
              <a:t>YÖNLER</a:t>
            </a:r>
          </a:p>
        </p:txBody>
      </p:sp>
      <p:sp>
        <p:nvSpPr>
          <p:cNvPr id="8" name="Rounded Rectangle 7"/>
          <p:cNvSpPr/>
          <p:nvPr/>
        </p:nvSpPr>
        <p:spPr>
          <a:xfrm>
            <a:off x="2560320" y="1216152"/>
            <a:ext cx="1920240" cy="1097280"/>
          </a:xfrm>
          <a:prstGeom prst="roundRect">
            <a:avLst>
              <a:gd name="adj" fmla="val 20000"/>
            </a:avLst>
          </a:prstGeom>
          <a:solidFill>
            <a:srgbClr val="262626"/>
          </a:solidFill>
          <a:ln w="12700">
            <a:solidFill>
              <a:srgbClr val="D9D9D9"/>
            </a:solidFill>
          </a:ln>
          <a:effectLst/>
        </p:spPr>
        <p:txBody>
          <a:bodyPr rtlCol="0" anchor="ctr" wrap="square" lIns="128016" rIns="128016" tIns="73152" bIns="73152">
            <a:noAutofit/>
          </a:bodyPr>
          <a:lstStyle/>
          <a:p>
            <a:pPr algn="ctr">
              <a:spcBef>
                <a:spcPts val="0"/>
              </a:spcBef>
              <a:spcAft>
                <a:spcPts val="600"/>
              </a:spcAft>
            </a:pPr>
            <a:r>
              <a:rPr lang="tr-TR" sz="2200" b="1" i="0">
                <a:solidFill>
                  <a:srgbClr val="FFFFFF"/>
                </a:solidFill>
                <a:latin typeface="Calibri"/>
              </a:rPr>
              <a:t>KARA</a:t>
            </a:r>
          </a:p>
          <a:p>
            <a:pPr algn="ctr">
              <a:spcBef>
                <a:spcPts val="0"/>
              </a:spcBef>
              <a:spcAft>
                <a:spcPts val="0"/>
              </a:spcAft>
            </a:pPr>
            <a:r>
              <a:rPr lang="tr-TR" sz="2200" b="0" i="0">
                <a:solidFill>
                  <a:srgbClr val="FFFFFF"/>
                </a:solidFill>
                <a:latin typeface="Calibri"/>
              </a:rPr>
              <a:t>kuzey</a:t>
            </a:r>
          </a:p>
        </p:txBody>
      </p:sp>
      <p:sp>
        <p:nvSpPr>
          <p:cNvPr id="9" name="Rounded Rectangle 8"/>
          <p:cNvSpPr/>
          <p:nvPr/>
        </p:nvSpPr>
        <p:spPr>
          <a:xfrm>
            <a:off x="2560320" y="4645152"/>
            <a:ext cx="1920240" cy="1097280"/>
          </a:xfrm>
          <a:prstGeom prst="roundRect">
            <a:avLst>
              <a:gd name="adj" fmla="val 20000"/>
            </a:avLst>
          </a:prstGeom>
          <a:solidFill>
            <a:srgbClr val="D3373A"/>
          </a:solidFill>
          <a:ln w="12700">
            <a:solidFill>
              <a:srgbClr val="D9D9D9"/>
            </a:solidFill>
          </a:ln>
          <a:effectLst/>
        </p:spPr>
        <p:txBody>
          <a:bodyPr rtlCol="0" anchor="ctr" wrap="square" lIns="128016" rIns="128016" tIns="73152" bIns="73152">
            <a:noAutofit/>
          </a:bodyPr>
          <a:lstStyle/>
          <a:p>
            <a:pPr algn="ctr">
              <a:spcBef>
                <a:spcPts val="0"/>
              </a:spcBef>
              <a:spcAft>
                <a:spcPts val="600"/>
              </a:spcAft>
            </a:pPr>
            <a:r>
              <a:rPr lang="tr-TR" sz="2200" b="1" i="0">
                <a:solidFill>
                  <a:srgbClr val="FFFFFF"/>
                </a:solidFill>
                <a:latin typeface="Calibri"/>
              </a:rPr>
              <a:t>KIZIL</a:t>
            </a:r>
          </a:p>
          <a:p>
            <a:pPr algn="ctr">
              <a:spcBef>
                <a:spcPts val="0"/>
              </a:spcBef>
              <a:spcAft>
                <a:spcPts val="0"/>
              </a:spcAft>
            </a:pPr>
            <a:r>
              <a:rPr lang="tr-TR" sz="2200" b="0" i="0">
                <a:solidFill>
                  <a:srgbClr val="FFFFFF"/>
                </a:solidFill>
                <a:latin typeface="Calibri"/>
              </a:rPr>
              <a:t>güney</a:t>
            </a:r>
          </a:p>
        </p:txBody>
      </p:sp>
      <p:sp>
        <p:nvSpPr>
          <p:cNvPr id="10" name="Rounded Rectangle 9"/>
          <p:cNvSpPr/>
          <p:nvPr/>
        </p:nvSpPr>
        <p:spPr>
          <a:xfrm>
            <a:off x="502920" y="3136392"/>
            <a:ext cx="1600200" cy="1097280"/>
          </a:xfrm>
          <a:prstGeom prst="roundRect">
            <a:avLst>
              <a:gd name="adj" fmla="val 20000"/>
            </a:avLst>
          </a:prstGeom>
          <a:solidFill>
            <a:srgbClr val="FFFFFF"/>
          </a:solidFill>
          <a:ln w="12700">
            <a:solidFill>
              <a:srgbClr val="D9D9D9"/>
            </a:solidFill>
          </a:ln>
          <a:effectLst/>
        </p:spPr>
        <p:txBody>
          <a:bodyPr rtlCol="0" anchor="ctr" wrap="square" lIns="128016" rIns="128016" tIns="73152" bIns="73152">
            <a:noAutofit/>
          </a:bodyPr>
          <a:lstStyle/>
          <a:p>
            <a:pPr algn="ctr">
              <a:spcBef>
                <a:spcPts val="0"/>
              </a:spcBef>
              <a:spcAft>
                <a:spcPts val="600"/>
              </a:spcAft>
            </a:pPr>
            <a:r>
              <a:rPr lang="tr-TR" sz="2200" b="1" i="0">
                <a:solidFill>
                  <a:srgbClr val="262626"/>
                </a:solidFill>
                <a:latin typeface="Calibri"/>
              </a:rPr>
              <a:t>AK</a:t>
            </a:r>
          </a:p>
          <a:p>
            <a:pPr algn="ctr">
              <a:spcBef>
                <a:spcPts val="0"/>
              </a:spcBef>
              <a:spcAft>
                <a:spcPts val="0"/>
              </a:spcAft>
            </a:pPr>
            <a:r>
              <a:rPr lang="tr-TR" sz="2200" b="0" i="0">
                <a:solidFill>
                  <a:srgbClr val="262626"/>
                </a:solidFill>
                <a:latin typeface="Calibri"/>
              </a:rPr>
              <a:t>batı</a:t>
            </a:r>
          </a:p>
        </p:txBody>
      </p:sp>
      <p:sp>
        <p:nvSpPr>
          <p:cNvPr id="11" name="Rounded Rectangle 10"/>
          <p:cNvSpPr/>
          <p:nvPr/>
        </p:nvSpPr>
        <p:spPr>
          <a:xfrm>
            <a:off x="4434840" y="3136392"/>
            <a:ext cx="1600200" cy="1097280"/>
          </a:xfrm>
          <a:prstGeom prst="roundRect">
            <a:avLst>
              <a:gd name="adj" fmla="val 20000"/>
            </a:avLst>
          </a:prstGeom>
          <a:solidFill>
            <a:srgbClr val="2C6696"/>
          </a:solidFill>
          <a:ln w="12700">
            <a:solidFill>
              <a:srgbClr val="D9D9D9"/>
            </a:solidFill>
          </a:ln>
          <a:effectLst/>
        </p:spPr>
        <p:txBody>
          <a:bodyPr rtlCol="0" anchor="ctr" wrap="square" lIns="128016" rIns="128016" tIns="73152" bIns="73152">
            <a:noAutofit/>
          </a:bodyPr>
          <a:lstStyle/>
          <a:p>
            <a:pPr algn="ctr">
              <a:spcBef>
                <a:spcPts val="0"/>
              </a:spcBef>
              <a:spcAft>
                <a:spcPts val="600"/>
              </a:spcAft>
            </a:pPr>
            <a:r>
              <a:rPr lang="tr-TR" sz="2200" b="1" i="0">
                <a:solidFill>
                  <a:srgbClr val="FFFFFF"/>
                </a:solidFill>
                <a:latin typeface="Calibri"/>
              </a:rPr>
              <a:t>GÖK</a:t>
            </a:r>
          </a:p>
          <a:p>
            <a:pPr algn="ctr">
              <a:spcBef>
                <a:spcPts val="0"/>
              </a:spcBef>
              <a:spcAft>
                <a:spcPts val="0"/>
              </a:spcAft>
            </a:pPr>
            <a:r>
              <a:rPr lang="tr-TR" sz="2200" b="0" i="0">
                <a:solidFill>
                  <a:srgbClr val="FFFFFF"/>
                </a:solidFill>
                <a:latin typeface="Calibri"/>
              </a:rPr>
              <a:t>doğu</a:t>
            </a:r>
          </a:p>
        </p:txBody>
      </p:sp>
      <p:sp>
        <p:nvSpPr>
          <p:cNvPr id="12" name="Rounded Rectangle 11"/>
          <p:cNvSpPr/>
          <p:nvPr/>
        </p:nvSpPr>
        <p:spPr>
          <a:xfrm>
            <a:off x="6812280" y="1216152"/>
            <a:ext cx="4876495" cy="502920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6812280" y="1216152"/>
            <a:ext cx="4876495" cy="457200"/>
          </a:xfrm>
          <a:prstGeom prst="roundRect">
            <a:avLst>
              <a:gd name="adj" fmla="val 25000"/>
            </a:avLst>
          </a:prstGeom>
          <a:solidFill>
            <a:srgbClr val="8C4A2F"/>
          </a:solidFill>
          <a:ln>
            <a:noFill/>
          </a:ln>
          <a:effectLst/>
        </p:spPr>
        <p:txBody>
          <a:bodyPr rtlCol="0" anchor="ctr"/>
          <a:lstStyle/>
          <a:p/>
        </p:txBody>
      </p:sp>
      <p:sp>
        <p:nvSpPr>
          <p:cNvPr id="14" name="Rectangle 13"/>
          <p:cNvSpPr/>
          <p:nvPr/>
        </p:nvSpPr>
        <p:spPr>
          <a:xfrm>
            <a:off x="6812280" y="1444752"/>
            <a:ext cx="4876495" cy="228600"/>
          </a:xfrm>
          <a:prstGeom prst="rect">
            <a:avLst/>
          </a:prstGeom>
          <a:solidFill>
            <a:srgbClr val="8C4A2F"/>
          </a:solidFill>
          <a:ln>
            <a:noFill/>
          </a:ln>
          <a:effectLst/>
        </p:spPr>
        <p:txBody>
          <a:bodyPr rtlCol="0" anchor="ctr"/>
          <a:lstStyle/>
          <a:p/>
        </p:txBody>
      </p:sp>
      <p:sp>
        <p:nvSpPr>
          <p:cNvPr id="15" name="TextBox 14"/>
          <p:cNvSpPr txBox="1"/>
          <p:nvPr/>
        </p:nvSpPr>
        <p:spPr>
          <a:xfrm>
            <a:off x="6903720" y="1216152"/>
            <a:ext cx="4693615" cy="457200"/>
          </a:xfrm>
          <a:prstGeom prst="rect">
            <a:avLst/>
          </a:prstGeom>
          <a:noFill/>
        </p:spPr>
        <p:txBody>
          <a:bodyPr wrap="square" anchor="ctr" lIns="73152" rIns="73152" tIns="36576" bIns="36576">
            <a:noAutofit/>
          </a:bodyPr>
          <a:lstStyle/>
          <a:p>
            <a:pPr algn="l">
              <a:spcBef>
                <a:spcPts val="0"/>
              </a:spcBef>
              <a:spcAft>
                <a:spcPts val="0"/>
              </a:spcAft>
            </a:pPr>
            <a:r>
              <a:rPr lang="tr-TR" sz="1900" b="1" i="0">
                <a:solidFill>
                  <a:srgbClr val="FFFFFF"/>
                </a:solidFill>
                <a:latin typeface="Calibri"/>
              </a:rPr>
              <a:t>Yer adlarında</a:t>
            </a:r>
          </a:p>
        </p:txBody>
      </p:sp>
      <p:sp>
        <p:nvSpPr>
          <p:cNvPr id="16" name="TextBox 15"/>
          <p:cNvSpPr txBox="1"/>
          <p:nvPr/>
        </p:nvSpPr>
        <p:spPr>
          <a:xfrm>
            <a:off x="6922008" y="1746504"/>
            <a:ext cx="4657039" cy="4425696"/>
          </a:xfrm>
          <a:prstGeom prst="rect">
            <a:avLst/>
          </a:prstGeom>
          <a:noFill/>
        </p:spPr>
        <p:txBody>
          <a:bodyPr wrap="square" anchor="t" lIns="73152" rIns="73152" tIns="36576" bIns="36576">
            <a:noAutofit/>
          </a:bodyPr>
          <a:lstStyle/>
          <a:p>
            <a:pPr algn="l">
              <a:spcBef>
                <a:spcPts val="0"/>
              </a:spcBef>
              <a:spcAft>
                <a:spcPts val="600"/>
              </a:spcAft>
            </a:pPr>
            <a:r>
              <a:rPr lang="tr-TR" sz="2000" b="0" i="0">
                <a:solidFill>
                  <a:srgbClr val="262626"/>
                </a:solidFill>
                <a:latin typeface="Calibri"/>
              </a:rPr>
              <a:t>Türkler coğrafi unsurları adlandırırken de renkleri kullanmışlardır.</a:t>
            </a:r>
          </a:p>
          <a:p>
            <a:pPr algn="l">
              <a:spcBef>
                <a:spcPts val="0"/>
              </a:spcBef>
              <a:spcAft>
                <a:spcPts val="600"/>
              </a:spcAft>
            </a:pPr>
            <a:r>
              <a:rPr lang="tr-TR" sz="2000" b="0" i="0">
                <a:solidFill>
                  <a:srgbClr val="262626"/>
                </a:solidFill>
                <a:latin typeface="Calibri"/>
              </a:rPr>
              <a:t>Aksu, Karadağ, Kızıl Deniz, Akdeniz, Karagöl gibi isimlerdeki renkler aslında o yerin konumunu belirtmektedir.</a:t>
            </a:r>
          </a:p>
          <a:p>
            <a:pPr algn="l">
              <a:spcBef>
                <a:spcPts val="0"/>
              </a:spcBef>
              <a:spcAft>
                <a:spcPts val="0"/>
              </a:spcAft>
            </a:pPr>
            <a:r>
              <a:rPr lang="tr-TR" sz="2000" b="1" i="0">
                <a:solidFill>
                  <a:srgbClr val="262626"/>
                </a:solidFill>
                <a:latin typeface="Calibri"/>
              </a:rPr>
              <a:t>Örneğin Akdeniz batıdaki deniz anlamındadır.</a:t>
            </a:r>
          </a:p>
        </p:txBody>
      </p:sp>
      <p:sp>
        <p:nvSpPr>
          <p:cNvPr id="17" name="TextBox 1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8" name="Rounded Rectangle 1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209</a:t>
            </a:r>
          </a:p>
        </p:txBody>
      </p:sp>
      <p:sp>
        <p:nvSpPr>
          <p:cNvPr id="19" name="TextBox 1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48 / 176</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Kuralı uygula: renk ve yön</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2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Kitaptaki renk-yön kuralına göre Kızıl Deniz ve Karadeniz adları hangi yönü anlatıyor olabilir? Bu adların verildiği yerin (Anadolu'nun) neresinde kaldıklarını haritada kontrol et.</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49 / 176</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Kuralı uygula: renk ve yön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9728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Kitaptaki renk-yön kuralına göre Kızıl Deniz ve Karadeniz adları hangi yönü anlatıyor olabilir? Bu adların verildiği yerin (Anadolu'nun) neresinde kaldıklarını haritada kontrol et.</a:t>
            </a:r>
          </a:p>
        </p:txBody>
      </p:sp>
      <p:sp>
        <p:nvSpPr>
          <p:cNvPr id="7" name="Rounded Rectangle 6"/>
          <p:cNvSpPr/>
          <p:nvPr/>
        </p:nvSpPr>
        <p:spPr>
          <a:xfrm>
            <a:off x="502920" y="2496312"/>
            <a:ext cx="11185855" cy="3703321"/>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96312"/>
            <a:ext cx="109728" cy="3703321"/>
          </a:xfrm>
          <a:prstGeom prst="rect">
            <a:avLst/>
          </a:prstGeom>
          <a:solidFill>
            <a:srgbClr val="2E7D32"/>
          </a:solidFill>
          <a:ln>
            <a:noFill/>
          </a:ln>
          <a:effectLst/>
        </p:spPr>
        <p:txBody>
          <a:bodyPr rtlCol="0" anchor="ctr"/>
          <a:lstStyle/>
          <a:p/>
        </p:txBody>
      </p:sp>
      <p:sp>
        <p:nvSpPr>
          <p:cNvPr id="9" name="TextBox 8"/>
          <p:cNvSpPr txBox="1"/>
          <p:nvPr/>
        </p:nvSpPr>
        <p:spPr>
          <a:xfrm>
            <a:off x="731520" y="2551176"/>
            <a:ext cx="10865815" cy="3593593"/>
          </a:xfrm>
          <a:prstGeom prst="rect">
            <a:avLst/>
          </a:prstGeom>
          <a:noFill/>
        </p:spPr>
        <p:txBody>
          <a:bodyPr wrap="square" anchor="ctr" lIns="73152" rIns="73152" tIns="36576" bIns="36576">
            <a:noAutofit/>
          </a:bodyPr>
          <a:lstStyle/>
          <a:p>
            <a:pPr algn="l">
              <a:spcBef>
                <a:spcPts val="0"/>
              </a:spcBef>
              <a:spcAft>
                <a:spcPts val="400"/>
              </a:spcAft>
            </a:pPr>
            <a:r>
              <a:rPr lang="tr-TR" sz="2200" b="1" i="0">
                <a:solidFill>
                  <a:srgbClr val="2E7D32"/>
                </a:solidFill>
                <a:latin typeface="Calibri"/>
              </a:rPr>
              <a:t>Örnek cevap</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Kızıl Deniz: kızıl = güney → güneydeki deniz (kitabın örnek listesinde).</a:t>
            </a:r>
          </a:p>
          <a:p>
            <a:pPr algn="l" marL="273482" indent="-273482">
              <a:spcBef>
                <a:spcPts val="0"/>
              </a:spcBef>
              <a:spcAft>
                <a:spcPts val="500"/>
              </a:spcAft>
            </a:pPr>
            <a:r>
              <a:rPr lang="tr-TR" sz="2200" b="1" i="0">
                <a:solidFill>
                  <a:srgbClr val="2C6696"/>
                </a:solidFill>
                <a:latin typeface="Calibri"/>
              </a:rPr>
              <a:t>•  </a:t>
            </a:r>
            <a:r>
              <a:rPr lang="tr-TR" sz="2200" b="0" i="0">
                <a:solidFill>
                  <a:srgbClr val="262626"/>
                </a:solidFill>
                <a:latin typeface="Calibri"/>
              </a:rPr>
              <a:t>Karadeniz: kara = kuzey → kuzeydeki deniz (kitabın kuralına göre çıkarım).</a:t>
            </a:r>
          </a:p>
          <a:p>
            <a:pPr algn="l" marL="273482" indent="-273482">
              <a:spcBef>
                <a:spcPts val="0"/>
              </a:spcBef>
              <a:spcAft>
                <a:spcPts val="0"/>
              </a:spcAft>
            </a:pPr>
            <a:r>
              <a:rPr lang="tr-TR" sz="2200" b="1" i="0">
                <a:solidFill>
                  <a:srgbClr val="2C6696"/>
                </a:solidFill>
                <a:latin typeface="Calibri"/>
              </a:rPr>
              <a:t>•  </a:t>
            </a:r>
            <a:r>
              <a:rPr lang="tr-TR" sz="2200" b="0" i="0">
                <a:solidFill>
                  <a:srgbClr val="262626"/>
                </a:solidFill>
                <a:latin typeface="Calibri"/>
              </a:rPr>
              <a:t>Haritada: Karadeniz Anadolu'nun kuzeyinde, Akdeniz batısında ve güneyinde, Kızıl Deniz güneydedir.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50 / 176</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 Notu: Eski Türklerde evlenme gelenekleri</a:t>
            </a:r>
          </a:p>
        </p:txBody>
      </p:sp>
      <p:sp>
        <p:nvSpPr>
          <p:cNvPr id="5" name="Rounded Rectangle 4"/>
          <p:cNvSpPr/>
          <p:nvPr/>
        </p:nvSpPr>
        <p:spPr>
          <a:xfrm>
            <a:off x="9555480" y="201168"/>
            <a:ext cx="2221992" cy="475488"/>
          </a:xfrm>
          <a:prstGeom prst="roundRect">
            <a:avLst>
              <a:gd name="adj" fmla="val 50000"/>
            </a:avLst>
          </a:prstGeom>
          <a:solidFill>
            <a:srgbClr val="8C4A2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209</a:t>
            </a:r>
          </a:p>
        </p:txBody>
      </p:sp>
      <p:sp>
        <p:nvSpPr>
          <p:cNvPr id="6" name="Rounded Rectangle 5"/>
          <p:cNvSpPr/>
          <p:nvPr/>
        </p:nvSpPr>
        <p:spPr>
          <a:xfrm>
            <a:off x="502920" y="1216152"/>
            <a:ext cx="11185855" cy="68580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16152"/>
            <a:ext cx="118872" cy="685800"/>
          </a:xfrm>
          <a:prstGeom prst="rect">
            <a:avLst/>
          </a:prstGeom>
          <a:solidFill>
            <a:srgbClr val="8C4A2F"/>
          </a:solidFill>
          <a:ln>
            <a:noFill/>
          </a:ln>
          <a:effectLst/>
        </p:spPr>
        <p:txBody>
          <a:bodyPr rtlCol="0" anchor="ctr"/>
          <a:lstStyle/>
          <a:p/>
        </p:txBody>
      </p:sp>
      <p:sp>
        <p:nvSpPr>
          <p:cNvPr id="8" name="TextBox 7"/>
          <p:cNvSpPr txBox="1"/>
          <p:nvPr/>
        </p:nvSpPr>
        <p:spPr>
          <a:xfrm>
            <a:off x="777240" y="1216152"/>
            <a:ext cx="10774375" cy="68580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Türk kültüründe evlenmek yeni bir ev kurmak, aile kurmak anlamına geliyordu.</a:t>
            </a:r>
          </a:p>
        </p:txBody>
      </p:sp>
      <p:sp>
        <p:nvSpPr>
          <p:cNvPr id="9" name="Rounded Rectangle 8"/>
          <p:cNvSpPr/>
          <p:nvPr/>
        </p:nvSpPr>
        <p:spPr>
          <a:xfrm>
            <a:off x="502920" y="2039112"/>
            <a:ext cx="2645587" cy="301752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039112"/>
            <a:ext cx="2645587" cy="530352"/>
          </a:xfrm>
          <a:prstGeom prst="roundRect">
            <a:avLst>
              <a:gd name="adj" fmla="val 25000"/>
            </a:avLst>
          </a:prstGeom>
          <a:solidFill>
            <a:srgbClr val="8C4A2F"/>
          </a:solidFill>
          <a:ln>
            <a:noFill/>
          </a:ln>
          <a:effectLst/>
        </p:spPr>
        <p:txBody>
          <a:bodyPr rtlCol="0" anchor="ctr"/>
          <a:lstStyle/>
          <a:p/>
        </p:txBody>
      </p:sp>
      <p:sp>
        <p:nvSpPr>
          <p:cNvPr id="11" name="Rectangle 10"/>
          <p:cNvSpPr/>
          <p:nvPr/>
        </p:nvSpPr>
        <p:spPr>
          <a:xfrm>
            <a:off x="502920" y="2304288"/>
            <a:ext cx="2645587" cy="265176"/>
          </a:xfrm>
          <a:prstGeom prst="rect">
            <a:avLst/>
          </a:prstGeom>
          <a:solidFill>
            <a:srgbClr val="8C4A2F"/>
          </a:solidFill>
          <a:ln>
            <a:noFill/>
          </a:ln>
          <a:effectLst/>
        </p:spPr>
        <p:txBody>
          <a:bodyPr rtlCol="0" anchor="ctr"/>
          <a:lstStyle/>
          <a:p/>
        </p:txBody>
      </p:sp>
      <p:sp>
        <p:nvSpPr>
          <p:cNvPr id="12" name="TextBox 11"/>
          <p:cNvSpPr txBox="1"/>
          <p:nvPr/>
        </p:nvSpPr>
        <p:spPr>
          <a:xfrm>
            <a:off x="594360" y="203911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arkuçı / savcı</a:t>
            </a:r>
          </a:p>
        </p:txBody>
      </p:sp>
      <p:sp>
        <p:nvSpPr>
          <p:cNvPr id="13" name="TextBox 12"/>
          <p:cNvSpPr txBox="1"/>
          <p:nvPr/>
        </p:nvSpPr>
        <p:spPr>
          <a:xfrm>
            <a:off x="612648" y="2642616"/>
            <a:ext cx="2426131" cy="234086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Gençler evlenmek istediğinde arkuçı veya savcı adı verilen aracılar devreye girerdi.</a:t>
            </a:r>
          </a:p>
        </p:txBody>
      </p:sp>
      <p:sp>
        <p:nvSpPr>
          <p:cNvPr id="14" name="Rounded Rectangle 13"/>
          <p:cNvSpPr/>
          <p:nvPr/>
        </p:nvSpPr>
        <p:spPr>
          <a:xfrm>
            <a:off x="3349675" y="2039112"/>
            <a:ext cx="2645587" cy="301752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3349675" y="2039112"/>
            <a:ext cx="2645587" cy="530352"/>
          </a:xfrm>
          <a:prstGeom prst="roundRect">
            <a:avLst>
              <a:gd name="adj" fmla="val 25000"/>
            </a:avLst>
          </a:prstGeom>
          <a:solidFill>
            <a:srgbClr val="4F4F4F"/>
          </a:solidFill>
          <a:ln>
            <a:noFill/>
          </a:ln>
          <a:effectLst/>
        </p:spPr>
        <p:txBody>
          <a:bodyPr rtlCol="0" anchor="ctr"/>
          <a:lstStyle/>
          <a:p/>
        </p:txBody>
      </p:sp>
      <p:sp>
        <p:nvSpPr>
          <p:cNvPr id="16" name="Rectangle 15"/>
          <p:cNvSpPr/>
          <p:nvPr/>
        </p:nvSpPr>
        <p:spPr>
          <a:xfrm>
            <a:off x="3349675" y="2304288"/>
            <a:ext cx="2645587" cy="265176"/>
          </a:xfrm>
          <a:prstGeom prst="rect">
            <a:avLst/>
          </a:prstGeom>
          <a:solidFill>
            <a:srgbClr val="4F4F4F"/>
          </a:solidFill>
          <a:ln>
            <a:noFill/>
          </a:ln>
          <a:effectLst/>
        </p:spPr>
        <p:txBody>
          <a:bodyPr rtlCol="0" anchor="ctr"/>
          <a:lstStyle/>
          <a:p/>
        </p:txBody>
      </p:sp>
      <p:sp>
        <p:nvSpPr>
          <p:cNvPr id="17" name="TextBox 16"/>
          <p:cNvSpPr txBox="1"/>
          <p:nvPr/>
        </p:nvSpPr>
        <p:spPr>
          <a:xfrm>
            <a:off x="3441115" y="203911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kalıng</a:t>
            </a:r>
          </a:p>
        </p:txBody>
      </p:sp>
      <p:sp>
        <p:nvSpPr>
          <p:cNvPr id="18" name="TextBox 17"/>
          <p:cNvSpPr txBox="1"/>
          <p:nvPr/>
        </p:nvSpPr>
        <p:spPr>
          <a:xfrm>
            <a:off x="3459403" y="2642616"/>
            <a:ext cx="2426131" cy="234086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Bu söz kesme töreninde oğlan tarafı kız tarafına kalıng (başlık) adı verilen hediyeler verirdi.</a:t>
            </a:r>
          </a:p>
        </p:txBody>
      </p:sp>
      <p:sp>
        <p:nvSpPr>
          <p:cNvPr id="19" name="Rounded Rectangle 18"/>
          <p:cNvSpPr/>
          <p:nvPr/>
        </p:nvSpPr>
        <p:spPr>
          <a:xfrm>
            <a:off x="6196430" y="2039112"/>
            <a:ext cx="2645587" cy="301752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6196430" y="2039112"/>
            <a:ext cx="2645587" cy="530352"/>
          </a:xfrm>
          <a:prstGeom prst="roundRect">
            <a:avLst>
              <a:gd name="adj" fmla="val 25000"/>
            </a:avLst>
          </a:prstGeom>
          <a:solidFill>
            <a:srgbClr val="8C4A2F"/>
          </a:solidFill>
          <a:ln>
            <a:noFill/>
          </a:ln>
          <a:effectLst/>
        </p:spPr>
        <p:txBody>
          <a:bodyPr rtlCol="0" anchor="ctr"/>
          <a:lstStyle/>
          <a:p/>
        </p:txBody>
      </p:sp>
      <p:sp>
        <p:nvSpPr>
          <p:cNvPr id="21" name="Rectangle 20"/>
          <p:cNvSpPr/>
          <p:nvPr/>
        </p:nvSpPr>
        <p:spPr>
          <a:xfrm>
            <a:off x="6196430" y="2304288"/>
            <a:ext cx="2645587" cy="265176"/>
          </a:xfrm>
          <a:prstGeom prst="rect">
            <a:avLst/>
          </a:prstGeom>
          <a:solidFill>
            <a:srgbClr val="8C4A2F"/>
          </a:solidFill>
          <a:ln>
            <a:noFill/>
          </a:ln>
          <a:effectLst/>
        </p:spPr>
        <p:txBody>
          <a:bodyPr rtlCol="0" anchor="ctr"/>
          <a:lstStyle/>
          <a:p/>
        </p:txBody>
      </p:sp>
      <p:sp>
        <p:nvSpPr>
          <p:cNvPr id="22" name="TextBox 21"/>
          <p:cNvSpPr txBox="1"/>
          <p:nvPr/>
        </p:nvSpPr>
        <p:spPr>
          <a:xfrm>
            <a:off x="6287870" y="203911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çeyiz</a:t>
            </a:r>
          </a:p>
        </p:txBody>
      </p:sp>
      <p:sp>
        <p:nvSpPr>
          <p:cNvPr id="23" name="TextBox 22"/>
          <p:cNvSpPr txBox="1"/>
          <p:nvPr/>
        </p:nvSpPr>
        <p:spPr>
          <a:xfrm>
            <a:off x="6306158" y="2642616"/>
            <a:ext cx="2426131" cy="234086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Buna karşılık kız tarafı da kızın aile mirasından payına düşen mal kadar hediye hazırlar ve buna da çeyiz adı verilirdi.</a:t>
            </a:r>
          </a:p>
        </p:txBody>
      </p:sp>
      <p:sp>
        <p:nvSpPr>
          <p:cNvPr id="24" name="Rounded Rectangle 23"/>
          <p:cNvSpPr/>
          <p:nvPr/>
        </p:nvSpPr>
        <p:spPr>
          <a:xfrm>
            <a:off x="9043185" y="2039112"/>
            <a:ext cx="2645587" cy="3017520"/>
          </a:xfrm>
          <a:prstGeom prst="roundRect">
            <a:avLst>
              <a:gd name="adj" fmla="val 5000"/>
            </a:avLst>
          </a:prstGeom>
          <a:solidFill>
            <a:srgbClr val="F0F0F0"/>
          </a:solidFill>
          <a:ln>
            <a:noFill/>
          </a:ln>
          <a:effectLst/>
        </p:spPr>
        <p:txBody>
          <a:bodyPr rtlCol="0" anchor="ctr"/>
          <a:lstStyle/>
          <a:p/>
        </p:txBody>
      </p:sp>
      <p:sp>
        <p:nvSpPr>
          <p:cNvPr id="25" name="Rounded Rectangle 24"/>
          <p:cNvSpPr/>
          <p:nvPr/>
        </p:nvSpPr>
        <p:spPr>
          <a:xfrm>
            <a:off x="9043185" y="2039112"/>
            <a:ext cx="2645587" cy="530352"/>
          </a:xfrm>
          <a:prstGeom prst="roundRect">
            <a:avLst>
              <a:gd name="adj" fmla="val 25000"/>
            </a:avLst>
          </a:prstGeom>
          <a:solidFill>
            <a:srgbClr val="4F4F4F"/>
          </a:solidFill>
          <a:ln>
            <a:noFill/>
          </a:ln>
          <a:effectLst/>
        </p:spPr>
        <p:txBody>
          <a:bodyPr rtlCol="0" anchor="ctr"/>
          <a:lstStyle/>
          <a:p/>
        </p:txBody>
      </p:sp>
      <p:sp>
        <p:nvSpPr>
          <p:cNvPr id="26" name="Rectangle 25"/>
          <p:cNvSpPr/>
          <p:nvPr/>
        </p:nvSpPr>
        <p:spPr>
          <a:xfrm>
            <a:off x="9043185" y="2304288"/>
            <a:ext cx="2645587" cy="265176"/>
          </a:xfrm>
          <a:prstGeom prst="rect">
            <a:avLst/>
          </a:prstGeom>
          <a:solidFill>
            <a:srgbClr val="4F4F4F"/>
          </a:solidFill>
          <a:ln>
            <a:noFill/>
          </a:ln>
          <a:effectLst/>
        </p:spPr>
        <p:txBody>
          <a:bodyPr rtlCol="0" anchor="ctr"/>
          <a:lstStyle/>
          <a:p/>
        </p:txBody>
      </p:sp>
      <p:sp>
        <p:nvSpPr>
          <p:cNvPr id="27" name="TextBox 26"/>
          <p:cNvSpPr txBox="1"/>
          <p:nvPr/>
        </p:nvSpPr>
        <p:spPr>
          <a:xfrm>
            <a:off x="9134625" y="2039112"/>
            <a:ext cx="2462707"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gelin / küdegü / sağdıç</a:t>
            </a:r>
          </a:p>
        </p:txBody>
      </p:sp>
      <p:sp>
        <p:nvSpPr>
          <p:cNvPr id="28" name="TextBox 27"/>
          <p:cNvSpPr txBox="1"/>
          <p:nvPr/>
        </p:nvSpPr>
        <p:spPr>
          <a:xfrm>
            <a:off x="9152913" y="2642616"/>
            <a:ext cx="2426131" cy="234086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Evlenen kıza gelin, oğlana küdegü (güvey) denirdi. Düğün süresince güveyin yanında sağdıç adı verilen bir arkadaşı bulunurdu.</a:t>
            </a:r>
          </a:p>
        </p:txBody>
      </p:sp>
      <p:sp>
        <p:nvSpPr>
          <p:cNvPr id="29" name="Rounded Rectangle 28"/>
          <p:cNvSpPr/>
          <p:nvPr/>
        </p:nvSpPr>
        <p:spPr>
          <a:xfrm>
            <a:off x="502920" y="5193792"/>
            <a:ext cx="11185855" cy="1051560"/>
          </a:xfrm>
          <a:prstGeom prst="roundRect">
            <a:avLst>
              <a:gd name="adj" fmla="val 5000"/>
            </a:avLst>
          </a:prstGeom>
          <a:solidFill>
            <a:srgbClr val="F0F0F0"/>
          </a:solidFill>
          <a:ln>
            <a:noFill/>
          </a:ln>
          <a:effectLst/>
        </p:spPr>
        <p:txBody>
          <a:bodyPr rtlCol="0" anchor="ctr"/>
          <a:lstStyle/>
          <a:p/>
        </p:txBody>
      </p:sp>
      <p:sp>
        <p:nvSpPr>
          <p:cNvPr id="30" name="Rounded Rectangle 29"/>
          <p:cNvSpPr/>
          <p:nvPr/>
        </p:nvSpPr>
        <p:spPr>
          <a:xfrm>
            <a:off x="502920" y="5193792"/>
            <a:ext cx="11185855" cy="384048"/>
          </a:xfrm>
          <a:prstGeom prst="roundRect">
            <a:avLst>
              <a:gd name="adj" fmla="val 25000"/>
            </a:avLst>
          </a:prstGeom>
          <a:solidFill>
            <a:srgbClr val="4F4F4F"/>
          </a:solidFill>
          <a:ln>
            <a:noFill/>
          </a:ln>
          <a:effectLst/>
        </p:spPr>
        <p:txBody>
          <a:bodyPr rtlCol="0" anchor="ctr"/>
          <a:lstStyle/>
          <a:p/>
        </p:txBody>
      </p:sp>
      <p:sp>
        <p:nvSpPr>
          <p:cNvPr id="31" name="Rectangle 30"/>
          <p:cNvSpPr/>
          <p:nvPr/>
        </p:nvSpPr>
        <p:spPr>
          <a:xfrm>
            <a:off x="502920" y="5385816"/>
            <a:ext cx="11185855" cy="192024"/>
          </a:xfrm>
          <a:prstGeom prst="rect">
            <a:avLst/>
          </a:prstGeom>
          <a:solidFill>
            <a:srgbClr val="4F4F4F"/>
          </a:solidFill>
          <a:ln>
            <a:noFill/>
          </a:ln>
          <a:effectLst/>
        </p:spPr>
        <p:txBody>
          <a:bodyPr rtlCol="0" anchor="ctr"/>
          <a:lstStyle/>
          <a:p/>
        </p:txBody>
      </p:sp>
      <p:sp>
        <p:nvSpPr>
          <p:cNvPr id="32" name="TextBox 31"/>
          <p:cNvSpPr txBox="1"/>
          <p:nvPr/>
        </p:nvSpPr>
        <p:spPr>
          <a:xfrm>
            <a:off x="594360" y="5193792"/>
            <a:ext cx="11002975"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Komşularla etkileşim</a:t>
            </a:r>
          </a:p>
        </p:txBody>
      </p:sp>
      <p:sp>
        <p:nvSpPr>
          <p:cNvPr id="33" name="TextBox 32"/>
          <p:cNvSpPr txBox="1"/>
          <p:nvPr/>
        </p:nvSpPr>
        <p:spPr>
          <a:xfrm>
            <a:off x="612648" y="5650992"/>
            <a:ext cx="10966399" cy="521208"/>
          </a:xfrm>
          <a:prstGeom prst="rect">
            <a:avLst/>
          </a:prstGeom>
          <a:noFill/>
        </p:spPr>
        <p:txBody>
          <a:bodyPr wrap="square" anchor="t" lIns="73152" rIns="73152" tIns="36576" bIns="36576">
            <a:noAutofit/>
          </a:bodyPr>
          <a:lstStyle/>
          <a:p>
            <a:pPr algn="l">
              <a:spcBef>
                <a:spcPts val="0"/>
              </a:spcBef>
              <a:spcAft>
                <a:spcPts val="0"/>
              </a:spcAft>
            </a:pPr>
            <a:r>
              <a:rPr lang="tr-TR" sz="1400" b="0" i="0">
                <a:solidFill>
                  <a:srgbClr val="262626"/>
                </a:solidFill>
                <a:latin typeface="Calibri"/>
              </a:rPr>
              <a:t>Türkler, bu dönemde hâkimiyet altına aldıkları güney bölgelerindeki yerleşik ve tüccar bir kavim olan Soğudlar ile doğu bölgelerindeki konargöçer Moğollarla yakın etkileşim içinde olmuştur. Komşu ülkeler olan Çin, İran ve Bizans ile ticari, siyasi ve kültürel ilişki içinde bulunmuşlardır.</a:t>
            </a:r>
          </a:p>
        </p:txBody>
      </p:sp>
      <p:sp>
        <p:nvSpPr>
          <p:cNvPr id="34" name="TextBox 3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35" name="Rounded Rectangle 3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209</a:t>
            </a:r>
          </a:p>
        </p:txBody>
      </p:sp>
      <p:sp>
        <p:nvSpPr>
          <p:cNvPr id="36" name="TextBox 3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51 / 176</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Türk-İslam kültürü: yerleşik hayata geçiş</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TÜRK-İSLAM</a:t>
            </a:r>
          </a:p>
        </p:txBody>
      </p:sp>
      <p:pic>
        <p:nvPicPr>
          <p:cNvPr id="6" name="Picture 5" descr="h34_g76_s210.jpg"/>
          <p:cNvPicPr>
            <a:picLocks noChangeAspect="1"/>
          </p:cNvPicPr>
          <p:nvPr/>
        </p:nvPicPr>
        <p:blipFill>
          <a:blip r:embed="rId3"/>
          <a:stretch>
            <a:fillRect/>
          </a:stretch>
        </p:blipFill>
        <p:spPr>
          <a:xfrm>
            <a:off x="8396935" y="1216152"/>
            <a:ext cx="3291840" cy="2680396"/>
          </a:xfrm>
          <a:prstGeom prst="rect">
            <a:avLst/>
          </a:prstGeom>
          <a:ln w="9525">
            <a:solidFill>
              <a:srgbClr val="D9D9D9"/>
            </a:solidFill>
          </a:ln>
        </p:spPr>
      </p:pic>
      <p:sp>
        <p:nvSpPr>
          <p:cNvPr id="7" name="TextBox 6"/>
          <p:cNvSpPr txBox="1"/>
          <p:nvPr/>
        </p:nvSpPr>
        <p:spPr>
          <a:xfrm>
            <a:off x="8396935" y="3923980"/>
            <a:ext cx="3291840" cy="365760"/>
          </a:xfrm>
          <a:prstGeom prst="rect">
            <a:avLst/>
          </a:prstGeom>
          <a:noFill/>
        </p:spPr>
        <p:txBody>
          <a:bodyPr wrap="square" anchor="t" lIns="73152" rIns="73152" tIns="36576" bIns="36576">
            <a:noAutofit/>
          </a:bodyPr>
          <a:lstStyle/>
          <a:p>
            <a:pPr algn="ctr">
              <a:spcBef>
                <a:spcPts val="0"/>
              </a:spcBef>
              <a:spcAft>
                <a:spcPts val="0"/>
              </a:spcAft>
            </a:pPr>
            <a:r>
              <a:rPr lang="tr-TR" sz="1400" b="0" i="0">
                <a:solidFill>
                  <a:srgbClr val="767676"/>
                </a:solidFill>
                <a:latin typeface="Calibri"/>
              </a:rPr>
              <a:t>Görsel 7.6: Hoca Ahmet Yesevi</a:t>
            </a:r>
          </a:p>
        </p:txBody>
      </p:sp>
      <p:sp>
        <p:nvSpPr>
          <p:cNvPr id="8" name="TextBox 7"/>
          <p:cNvSpPr txBox="1"/>
          <p:nvPr/>
        </p:nvSpPr>
        <p:spPr>
          <a:xfrm>
            <a:off x="502920" y="1261872"/>
            <a:ext cx="7665415" cy="4937760"/>
          </a:xfrm>
          <a:prstGeom prst="rect">
            <a:avLst/>
          </a:prstGeom>
          <a:noFill/>
        </p:spPr>
        <p:txBody>
          <a:bodyPr wrap="square" anchor="t" lIns="73152" rIns="73152" tIns="36576" bIns="36576">
            <a:noAutofit/>
          </a:bodyPr>
          <a:lstStyle/>
          <a:p>
            <a:pPr algn="l" marL="236189" indent="-236189">
              <a:spcBef>
                <a:spcPts val="0"/>
              </a:spcBef>
              <a:spcAft>
                <a:spcPts val="800"/>
              </a:spcAft>
            </a:pPr>
            <a:r>
              <a:rPr lang="tr-TR" sz="1900" b="1" i="0">
                <a:solidFill>
                  <a:srgbClr val="2E7D5B"/>
                </a:solidFill>
                <a:latin typeface="Calibri"/>
              </a:rPr>
              <a:t>•  </a:t>
            </a:r>
            <a:r>
              <a:rPr lang="tr-TR" sz="1900" b="0" i="0">
                <a:solidFill>
                  <a:srgbClr val="262626"/>
                </a:solidFill>
                <a:latin typeface="Calibri"/>
              </a:rPr>
              <a:t>Türkler 9. yüzyıldan itibaren bir taraftan İslamiyet'i kabul etmeye başlarken diğer taraftan bozkır bölgelerinden iklimi daha ılıman olan ve tarım yapılabilen Turfan Havzası, Maveraünnehir, Afganistan, Horasan gibi bölgelere göç etmeye ve buralarda yavaş yavaş yerleşik hayata geçmeye başlamıştı.</a:t>
            </a:r>
          </a:p>
          <a:p>
            <a:pPr algn="l" marL="236189" indent="-236189">
              <a:spcBef>
                <a:spcPts val="0"/>
              </a:spcBef>
              <a:spcAft>
                <a:spcPts val="800"/>
              </a:spcAft>
            </a:pPr>
            <a:r>
              <a:rPr lang="tr-TR" sz="1900" b="1" i="0">
                <a:solidFill>
                  <a:srgbClr val="2E7D5B"/>
                </a:solidFill>
                <a:latin typeface="Calibri"/>
              </a:rPr>
              <a:t>•  </a:t>
            </a:r>
            <a:r>
              <a:rPr lang="tr-TR" sz="1900" b="0" i="0">
                <a:solidFill>
                  <a:srgbClr val="262626"/>
                </a:solidFill>
                <a:latin typeface="Calibri"/>
              </a:rPr>
              <a:t>12. yüzyıla gelindiğinde Türkistan ve Ortadoğu’daki Türklerin büyük kısmı İslamiyet’i kabul etmişti.</a:t>
            </a:r>
          </a:p>
          <a:p>
            <a:pPr algn="l" marL="236189" indent="-236189">
              <a:spcBef>
                <a:spcPts val="0"/>
              </a:spcBef>
              <a:spcAft>
                <a:spcPts val="800"/>
              </a:spcAft>
            </a:pPr>
            <a:r>
              <a:rPr lang="tr-TR" sz="1900" b="1" i="0">
                <a:solidFill>
                  <a:srgbClr val="2E7D5B"/>
                </a:solidFill>
                <a:latin typeface="Calibri"/>
              </a:rPr>
              <a:t>•  </a:t>
            </a:r>
            <a:r>
              <a:rPr lang="tr-TR" sz="1900" b="0" i="0">
                <a:solidFill>
                  <a:srgbClr val="262626"/>
                </a:solidFill>
                <a:latin typeface="Calibri"/>
              </a:rPr>
              <a:t>Türkistan'da İslamiyet'in yayılmasında Pîr-i Türkistan olarak bilinen Hace (Hoca) Ahmet Yesevi başta olmak üzere Horasan erenlerinin büyük rolü olmuştur.</a:t>
            </a:r>
          </a:p>
          <a:p>
            <a:pPr algn="l" marL="236189" indent="-236189">
              <a:spcBef>
                <a:spcPts val="0"/>
              </a:spcBef>
              <a:spcAft>
                <a:spcPts val="0"/>
              </a:spcAft>
            </a:pPr>
            <a:r>
              <a:rPr lang="tr-TR" sz="1900" b="1" i="0">
                <a:solidFill>
                  <a:srgbClr val="2E7D5B"/>
                </a:solidFill>
                <a:latin typeface="Calibri"/>
              </a:rPr>
              <a:t>•  </a:t>
            </a:r>
            <a:r>
              <a:rPr lang="tr-TR" sz="1900" b="0" i="0">
                <a:solidFill>
                  <a:srgbClr val="262626"/>
                </a:solidFill>
                <a:latin typeface="Calibri"/>
              </a:rPr>
              <a:t>Hoca Ahmet Yesevi’nin öğrencileri Anadolu’ya kadar gelip Türk-İslam kültürünün gelişmesine büyük katkı sağlamıştır.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210</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52 / 176</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Bilim, külliye ve Osmanlı mimarisi</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TÜRK-İSLAM</a:t>
            </a:r>
          </a:p>
        </p:txBody>
      </p:sp>
      <p:pic>
        <p:nvPicPr>
          <p:cNvPr id="6" name="Picture 5" descr="h34_g77_s210.jpg"/>
          <p:cNvPicPr>
            <a:picLocks noChangeAspect="1"/>
          </p:cNvPicPr>
          <p:nvPr/>
        </p:nvPicPr>
        <p:blipFill>
          <a:blip r:embed="rId3"/>
          <a:stretch>
            <a:fillRect/>
          </a:stretch>
        </p:blipFill>
        <p:spPr>
          <a:xfrm>
            <a:off x="8882789" y="1216152"/>
            <a:ext cx="2594450" cy="2011680"/>
          </a:xfrm>
          <a:prstGeom prst="rect">
            <a:avLst/>
          </a:prstGeom>
          <a:ln w="9525">
            <a:solidFill>
              <a:srgbClr val="D9D9D9"/>
            </a:solidFill>
          </a:ln>
        </p:spPr>
      </p:pic>
      <p:sp>
        <p:nvSpPr>
          <p:cNvPr id="7" name="TextBox 6"/>
          <p:cNvSpPr txBox="1"/>
          <p:nvPr/>
        </p:nvSpPr>
        <p:spPr>
          <a:xfrm>
            <a:off x="8671255" y="3255264"/>
            <a:ext cx="3017520" cy="45720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767676"/>
                </a:solidFill>
                <a:latin typeface="Calibri"/>
              </a:rPr>
              <a:t>Görsel 7.7: Cuma Camisi ve külliyesi (İsfahan-İran)</a:t>
            </a:r>
          </a:p>
        </p:txBody>
      </p:sp>
      <p:pic>
        <p:nvPicPr>
          <p:cNvPr id="8" name="Picture 7" descr="h34_g78_s210.jpg"/>
          <p:cNvPicPr>
            <a:picLocks noChangeAspect="1"/>
          </p:cNvPicPr>
          <p:nvPr/>
        </p:nvPicPr>
        <p:blipFill>
          <a:blip r:embed="rId4"/>
          <a:stretch>
            <a:fillRect/>
          </a:stretch>
        </p:blipFill>
        <p:spPr>
          <a:xfrm>
            <a:off x="9296558" y="3776472"/>
            <a:ext cx="1766912" cy="2011680"/>
          </a:xfrm>
          <a:prstGeom prst="rect">
            <a:avLst/>
          </a:prstGeom>
          <a:ln w="9525">
            <a:solidFill>
              <a:srgbClr val="D9D9D9"/>
            </a:solidFill>
          </a:ln>
        </p:spPr>
      </p:pic>
      <p:sp>
        <p:nvSpPr>
          <p:cNvPr id="9" name="TextBox 8"/>
          <p:cNvSpPr txBox="1"/>
          <p:nvPr/>
        </p:nvSpPr>
        <p:spPr>
          <a:xfrm>
            <a:off x="8671255" y="5815584"/>
            <a:ext cx="3017520" cy="45720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767676"/>
                </a:solidFill>
                <a:latin typeface="Calibri"/>
              </a:rPr>
              <a:t>Görsel 7.8: Osmanlı dönemi geleneksel Türk mimari örneği (Mostar-Bosna Hersek)</a:t>
            </a:r>
          </a:p>
        </p:txBody>
      </p:sp>
      <p:sp>
        <p:nvSpPr>
          <p:cNvPr id="10" name="Rounded Rectangle 9"/>
          <p:cNvSpPr/>
          <p:nvPr/>
        </p:nvSpPr>
        <p:spPr>
          <a:xfrm>
            <a:off x="502920" y="1216152"/>
            <a:ext cx="3869283" cy="278892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1216152"/>
            <a:ext cx="3869283" cy="530352"/>
          </a:xfrm>
          <a:prstGeom prst="roundRect">
            <a:avLst>
              <a:gd name="adj" fmla="val 25000"/>
            </a:avLst>
          </a:prstGeom>
          <a:solidFill>
            <a:srgbClr val="2E7D5B"/>
          </a:solidFill>
          <a:ln>
            <a:noFill/>
          </a:ln>
          <a:effectLst/>
        </p:spPr>
        <p:txBody>
          <a:bodyPr rtlCol="0" anchor="ctr"/>
          <a:lstStyle/>
          <a:p/>
        </p:txBody>
      </p:sp>
      <p:sp>
        <p:nvSpPr>
          <p:cNvPr id="12" name="Rectangle 11"/>
          <p:cNvSpPr/>
          <p:nvPr/>
        </p:nvSpPr>
        <p:spPr>
          <a:xfrm>
            <a:off x="502920" y="1481328"/>
            <a:ext cx="3869283" cy="265176"/>
          </a:xfrm>
          <a:prstGeom prst="rect">
            <a:avLst/>
          </a:prstGeom>
          <a:solidFill>
            <a:srgbClr val="2E7D5B"/>
          </a:solidFill>
          <a:ln>
            <a:noFill/>
          </a:ln>
          <a:effectLst/>
        </p:spPr>
        <p:txBody>
          <a:bodyPr rtlCol="0" anchor="ctr"/>
          <a:lstStyle/>
          <a:p/>
        </p:txBody>
      </p:sp>
      <p:sp>
        <p:nvSpPr>
          <p:cNvPr id="13" name="TextBox 12"/>
          <p:cNvSpPr txBox="1"/>
          <p:nvPr/>
        </p:nvSpPr>
        <p:spPr>
          <a:xfrm>
            <a:off x="594360" y="1216152"/>
            <a:ext cx="368640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Bilim ve sanatın merkezi</a:t>
            </a:r>
          </a:p>
        </p:txBody>
      </p:sp>
      <p:sp>
        <p:nvSpPr>
          <p:cNvPr id="14" name="TextBox 13"/>
          <p:cNvSpPr txBox="1"/>
          <p:nvPr/>
        </p:nvSpPr>
        <p:spPr>
          <a:xfrm>
            <a:off x="612648" y="1819656"/>
            <a:ext cx="3649827" cy="2112264"/>
          </a:xfrm>
          <a:prstGeom prst="rect">
            <a:avLst/>
          </a:prstGeom>
          <a:noFill/>
        </p:spPr>
        <p:txBody>
          <a:bodyPr wrap="square" anchor="t" lIns="73152" rIns="73152" tIns="36576" bIns="36576">
            <a:noAutofit/>
          </a:bodyPr>
          <a:lstStyle/>
          <a:p>
            <a:pPr algn="l">
              <a:spcBef>
                <a:spcPts val="0"/>
              </a:spcBef>
              <a:spcAft>
                <a:spcPts val="600"/>
              </a:spcAft>
            </a:pPr>
            <a:r>
              <a:rPr lang="tr-TR" sz="1600" b="0" i="0">
                <a:solidFill>
                  <a:srgbClr val="262626"/>
                </a:solidFill>
                <a:latin typeface="Calibri"/>
              </a:rPr>
              <a:t>10-12. yüzyıllarda Türk devletleri Karahanlılar ve Selçukluların hâkim olduğu İslam dünyası bilim ve sanatın merkezi olmuştur.</a:t>
            </a:r>
          </a:p>
          <a:p>
            <a:pPr algn="l">
              <a:spcBef>
                <a:spcPts val="0"/>
              </a:spcBef>
              <a:spcAft>
                <a:spcPts val="0"/>
              </a:spcAft>
            </a:pPr>
            <a:r>
              <a:rPr lang="tr-TR" sz="1600" b="0" i="0">
                <a:solidFill>
                  <a:srgbClr val="262626"/>
                </a:solidFill>
                <a:latin typeface="Calibri"/>
              </a:rPr>
              <a:t>Bilim insanları: İbni Sina, Biruni, Farabi, Ömer Hayyam, Cezeri</a:t>
            </a:r>
          </a:p>
        </p:txBody>
      </p:sp>
      <p:sp>
        <p:nvSpPr>
          <p:cNvPr id="15" name="Rounded Rectangle 14"/>
          <p:cNvSpPr/>
          <p:nvPr/>
        </p:nvSpPr>
        <p:spPr>
          <a:xfrm>
            <a:off x="4573371" y="1216152"/>
            <a:ext cx="3869283" cy="278892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4573371" y="1216152"/>
            <a:ext cx="3869283" cy="530352"/>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4573371" y="1481328"/>
            <a:ext cx="3869283" cy="265176"/>
          </a:xfrm>
          <a:prstGeom prst="rect">
            <a:avLst/>
          </a:prstGeom>
          <a:solidFill>
            <a:srgbClr val="4F4F4F"/>
          </a:solidFill>
          <a:ln>
            <a:noFill/>
          </a:ln>
          <a:effectLst/>
        </p:spPr>
        <p:txBody>
          <a:bodyPr rtlCol="0" anchor="ctr"/>
          <a:lstStyle/>
          <a:p/>
        </p:txBody>
      </p:sp>
      <p:sp>
        <p:nvSpPr>
          <p:cNvPr id="18" name="TextBox 17"/>
          <p:cNvSpPr txBox="1"/>
          <p:nvPr/>
        </p:nvSpPr>
        <p:spPr>
          <a:xfrm>
            <a:off x="4664811" y="1216152"/>
            <a:ext cx="3686403"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Külliye</a:t>
            </a:r>
          </a:p>
        </p:txBody>
      </p:sp>
      <p:sp>
        <p:nvSpPr>
          <p:cNvPr id="19" name="TextBox 18"/>
          <p:cNvSpPr txBox="1"/>
          <p:nvPr/>
        </p:nvSpPr>
        <p:spPr>
          <a:xfrm>
            <a:off x="4683099" y="1819656"/>
            <a:ext cx="3649827" cy="211226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Camiler, bünyesinde öğrencilerin eğitim gördüğü birimler ile yoksullara yardım yapılan imaretlerin de bulunduğu külliye adı verilen çok amaçlı yapılar hâline getirilmiştir.</a:t>
            </a:r>
          </a:p>
        </p:txBody>
      </p:sp>
      <p:sp>
        <p:nvSpPr>
          <p:cNvPr id="20" name="Rounded Rectangle 19"/>
          <p:cNvSpPr/>
          <p:nvPr/>
        </p:nvSpPr>
        <p:spPr>
          <a:xfrm>
            <a:off x="502920" y="4142232"/>
            <a:ext cx="7939735" cy="2103120"/>
          </a:xfrm>
          <a:prstGeom prst="roundRect">
            <a:avLst>
              <a:gd name="adj" fmla="val 5000"/>
            </a:avLst>
          </a:prstGeom>
          <a:solidFill>
            <a:srgbClr val="F0F0F0"/>
          </a:solidFill>
          <a:ln>
            <a:noFill/>
          </a:ln>
          <a:effectLst/>
        </p:spPr>
        <p:txBody>
          <a:bodyPr rtlCol="0" anchor="ctr"/>
          <a:lstStyle/>
          <a:p/>
        </p:txBody>
      </p:sp>
      <p:sp>
        <p:nvSpPr>
          <p:cNvPr id="21" name="Rounded Rectangle 20"/>
          <p:cNvSpPr/>
          <p:nvPr/>
        </p:nvSpPr>
        <p:spPr>
          <a:xfrm>
            <a:off x="502920" y="4142232"/>
            <a:ext cx="7939735" cy="411480"/>
          </a:xfrm>
          <a:prstGeom prst="roundRect">
            <a:avLst>
              <a:gd name="adj" fmla="val 25000"/>
            </a:avLst>
          </a:prstGeom>
          <a:solidFill>
            <a:srgbClr val="2E7D5B"/>
          </a:solidFill>
          <a:ln>
            <a:noFill/>
          </a:ln>
          <a:effectLst/>
        </p:spPr>
        <p:txBody>
          <a:bodyPr rtlCol="0" anchor="ctr"/>
          <a:lstStyle/>
          <a:p/>
        </p:txBody>
      </p:sp>
      <p:sp>
        <p:nvSpPr>
          <p:cNvPr id="22" name="Rectangle 21"/>
          <p:cNvSpPr/>
          <p:nvPr/>
        </p:nvSpPr>
        <p:spPr>
          <a:xfrm>
            <a:off x="502920" y="4347972"/>
            <a:ext cx="7939735" cy="205740"/>
          </a:xfrm>
          <a:prstGeom prst="rect">
            <a:avLst/>
          </a:prstGeom>
          <a:solidFill>
            <a:srgbClr val="2E7D5B"/>
          </a:solidFill>
          <a:ln>
            <a:noFill/>
          </a:ln>
          <a:effectLst/>
        </p:spPr>
        <p:txBody>
          <a:bodyPr rtlCol="0" anchor="ctr"/>
          <a:lstStyle/>
          <a:p/>
        </p:txBody>
      </p:sp>
      <p:sp>
        <p:nvSpPr>
          <p:cNvPr id="23" name="TextBox 22"/>
          <p:cNvSpPr txBox="1"/>
          <p:nvPr/>
        </p:nvSpPr>
        <p:spPr>
          <a:xfrm>
            <a:off x="594360" y="4142232"/>
            <a:ext cx="7756855" cy="411480"/>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Anadolu ve Balkanlar</a:t>
            </a:r>
          </a:p>
        </p:txBody>
      </p:sp>
      <p:sp>
        <p:nvSpPr>
          <p:cNvPr id="24" name="TextBox 23"/>
          <p:cNvSpPr txBox="1"/>
          <p:nvPr/>
        </p:nvSpPr>
        <p:spPr>
          <a:xfrm>
            <a:off x="612648" y="4626864"/>
            <a:ext cx="7720279" cy="1545336"/>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Osmanlı Devleti döneminde Anadolu ve Balkanlar Türk-İslam kültürünün merkezi hâline gelmiştir. Şehirleri, kapalı çarşıları, kervansarayları, camileri, hanları, hamamları, köprüleri, vakıf ve imaretleriyle kendine has bir mimari tarzı olan büyük bir medeniyet ortaya çıkmıştır.</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210</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53 / 176</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Denizcilik, el sanatları, ahilik, yörükler</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TÜRK-İSLAM</a:t>
            </a:r>
          </a:p>
        </p:txBody>
      </p:sp>
      <p:pic>
        <p:nvPicPr>
          <p:cNvPr id="6" name="Picture 5" descr="h34_g79_s211.jpg"/>
          <p:cNvPicPr>
            <a:picLocks noChangeAspect="1"/>
          </p:cNvPicPr>
          <p:nvPr/>
        </p:nvPicPr>
        <p:blipFill>
          <a:blip r:embed="rId3"/>
          <a:stretch>
            <a:fillRect/>
          </a:stretch>
        </p:blipFill>
        <p:spPr>
          <a:xfrm>
            <a:off x="7848295" y="1216152"/>
            <a:ext cx="3840480" cy="1901952"/>
          </a:xfrm>
          <a:prstGeom prst="rect">
            <a:avLst/>
          </a:prstGeom>
          <a:ln w="9525">
            <a:solidFill>
              <a:srgbClr val="D9D9D9"/>
            </a:solidFill>
          </a:ln>
        </p:spPr>
      </p:pic>
      <p:sp>
        <p:nvSpPr>
          <p:cNvPr id="7" name="TextBox 6"/>
          <p:cNvSpPr txBox="1"/>
          <p:nvPr/>
        </p:nvSpPr>
        <p:spPr>
          <a:xfrm>
            <a:off x="7848295" y="3145536"/>
            <a:ext cx="3840480" cy="320040"/>
          </a:xfrm>
          <a:prstGeom prst="rect">
            <a:avLst/>
          </a:prstGeom>
          <a:noFill/>
        </p:spPr>
        <p:txBody>
          <a:bodyPr wrap="square" anchor="t" lIns="73152" rIns="73152" tIns="36576" bIns="36576">
            <a:noAutofit/>
          </a:bodyPr>
          <a:lstStyle/>
          <a:p>
            <a:pPr algn="ctr">
              <a:spcBef>
                <a:spcPts val="0"/>
              </a:spcBef>
              <a:spcAft>
                <a:spcPts val="0"/>
              </a:spcAft>
            </a:pPr>
            <a:r>
              <a:rPr lang="tr-TR" sz="1100" b="0" i="0">
                <a:solidFill>
                  <a:srgbClr val="767676"/>
                </a:solidFill>
                <a:latin typeface="Calibri"/>
              </a:rPr>
              <a:t>Görsel 7.9: Geleneksel Türk el sanatlarından bakır işlemeciliği</a:t>
            </a:r>
          </a:p>
        </p:txBody>
      </p:sp>
      <p:sp>
        <p:nvSpPr>
          <p:cNvPr id="8" name="Rounded Rectangle 7"/>
          <p:cNvSpPr/>
          <p:nvPr/>
        </p:nvSpPr>
        <p:spPr>
          <a:xfrm>
            <a:off x="7848295" y="4050792"/>
            <a:ext cx="3840480" cy="2194560"/>
          </a:xfrm>
          <a:prstGeom prst="roundRect">
            <a:avLst>
              <a:gd name="adj" fmla="val 5000"/>
            </a:avLst>
          </a:prstGeom>
          <a:solidFill>
            <a:srgbClr val="F0F0F0"/>
          </a:solidFill>
          <a:ln>
            <a:noFill/>
          </a:ln>
          <a:effectLst/>
        </p:spPr>
        <p:txBody>
          <a:bodyPr rtlCol="0" anchor="ctr"/>
          <a:lstStyle/>
          <a:p/>
        </p:txBody>
      </p:sp>
      <p:sp>
        <p:nvSpPr>
          <p:cNvPr id="9" name="Rounded Rectangle 8"/>
          <p:cNvSpPr/>
          <p:nvPr/>
        </p:nvSpPr>
        <p:spPr>
          <a:xfrm>
            <a:off x="7848295" y="4050792"/>
            <a:ext cx="3840480" cy="384048"/>
          </a:xfrm>
          <a:prstGeom prst="roundRect">
            <a:avLst>
              <a:gd name="adj" fmla="val 25000"/>
            </a:avLst>
          </a:prstGeom>
          <a:solidFill>
            <a:srgbClr val="4F4F4F"/>
          </a:solidFill>
          <a:ln>
            <a:noFill/>
          </a:ln>
          <a:effectLst/>
        </p:spPr>
        <p:txBody>
          <a:bodyPr rtlCol="0" anchor="ctr"/>
          <a:lstStyle/>
          <a:p/>
        </p:txBody>
      </p:sp>
      <p:sp>
        <p:nvSpPr>
          <p:cNvPr id="10" name="Rectangle 9"/>
          <p:cNvSpPr/>
          <p:nvPr/>
        </p:nvSpPr>
        <p:spPr>
          <a:xfrm>
            <a:off x="7848295" y="4242816"/>
            <a:ext cx="3840480" cy="192024"/>
          </a:xfrm>
          <a:prstGeom prst="rect">
            <a:avLst/>
          </a:prstGeom>
          <a:solidFill>
            <a:srgbClr val="4F4F4F"/>
          </a:solidFill>
          <a:ln>
            <a:noFill/>
          </a:ln>
          <a:effectLst/>
        </p:spPr>
        <p:txBody>
          <a:bodyPr rtlCol="0" anchor="ctr"/>
          <a:lstStyle/>
          <a:p/>
        </p:txBody>
      </p:sp>
      <p:sp>
        <p:nvSpPr>
          <p:cNvPr id="11" name="TextBox 10"/>
          <p:cNvSpPr txBox="1"/>
          <p:nvPr/>
        </p:nvSpPr>
        <p:spPr>
          <a:xfrm>
            <a:off x="7939735" y="4050792"/>
            <a:ext cx="3657600"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Ahilik (sözlük)</a:t>
            </a:r>
          </a:p>
        </p:txBody>
      </p:sp>
      <p:sp>
        <p:nvSpPr>
          <p:cNvPr id="12" name="TextBox 11"/>
          <p:cNvSpPr txBox="1"/>
          <p:nvPr/>
        </p:nvSpPr>
        <p:spPr>
          <a:xfrm>
            <a:off x="7958023" y="4507992"/>
            <a:ext cx="3621024" cy="1664208"/>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Kökleri eski Türk törelerine dayanan ve Anadolu'da yüksek bir gelişim gösteren esnaf, zanaatçı, çiftçi vb. bütün çalışma kollarını içine alan ocak.</a:t>
            </a:r>
          </a:p>
        </p:txBody>
      </p:sp>
      <p:sp>
        <p:nvSpPr>
          <p:cNvPr id="13" name="Rounded Rectangle 12"/>
          <p:cNvSpPr/>
          <p:nvPr/>
        </p:nvSpPr>
        <p:spPr>
          <a:xfrm>
            <a:off x="502920" y="1216152"/>
            <a:ext cx="7116775" cy="1603248"/>
          </a:xfrm>
          <a:prstGeom prst="roundRect">
            <a:avLst>
              <a:gd name="adj" fmla="val 5000"/>
            </a:avLst>
          </a:prstGeom>
          <a:solidFill>
            <a:srgbClr val="F0F0F0"/>
          </a:solidFill>
          <a:ln>
            <a:noFill/>
          </a:ln>
          <a:effectLst/>
        </p:spPr>
        <p:txBody>
          <a:bodyPr rtlCol="0" anchor="ctr"/>
          <a:lstStyle/>
          <a:p/>
        </p:txBody>
      </p:sp>
      <p:sp>
        <p:nvSpPr>
          <p:cNvPr id="14" name="Rounded Rectangle 13"/>
          <p:cNvSpPr/>
          <p:nvPr/>
        </p:nvSpPr>
        <p:spPr>
          <a:xfrm>
            <a:off x="502920" y="1216152"/>
            <a:ext cx="7116775" cy="384048"/>
          </a:xfrm>
          <a:prstGeom prst="roundRect">
            <a:avLst>
              <a:gd name="adj" fmla="val 25000"/>
            </a:avLst>
          </a:prstGeom>
          <a:solidFill>
            <a:srgbClr val="2E7D5B"/>
          </a:solidFill>
          <a:ln>
            <a:noFill/>
          </a:ln>
          <a:effectLst/>
        </p:spPr>
        <p:txBody>
          <a:bodyPr rtlCol="0" anchor="ctr"/>
          <a:lstStyle/>
          <a:p/>
        </p:txBody>
      </p:sp>
      <p:sp>
        <p:nvSpPr>
          <p:cNvPr id="15" name="Rectangle 14"/>
          <p:cNvSpPr/>
          <p:nvPr/>
        </p:nvSpPr>
        <p:spPr>
          <a:xfrm>
            <a:off x="502920" y="1408176"/>
            <a:ext cx="7116775" cy="192024"/>
          </a:xfrm>
          <a:prstGeom prst="rect">
            <a:avLst/>
          </a:prstGeom>
          <a:solidFill>
            <a:srgbClr val="2E7D5B"/>
          </a:solidFill>
          <a:ln>
            <a:noFill/>
          </a:ln>
          <a:effectLst/>
        </p:spPr>
        <p:txBody>
          <a:bodyPr rtlCol="0" anchor="ctr"/>
          <a:lstStyle/>
          <a:p/>
        </p:txBody>
      </p:sp>
      <p:sp>
        <p:nvSpPr>
          <p:cNvPr id="16" name="TextBox 15"/>
          <p:cNvSpPr txBox="1"/>
          <p:nvPr/>
        </p:nvSpPr>
        <p:spPr>
          <a:xfrm>
            <a:off x="594360" y="1216152"/>
            <a:ext cx="6933895"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Denizcilik</a:t>
            </a:r>
          </a:p>
        </p:txBody>
      </p:sp>
      <p:sp>
        <p:nvSpPr>
          <p:cNvPr id="17" name="TextBox 16"/>
          <p:cNvSpPr txBox="1"/>
          <p:nvPr/>
        </p:nvSpPr>
        <p:spPr>
          <a:xfrm>
            <a:off x="612648" y="1673352"/>
            <a:ext cx="6897319" cy="1072896"/>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Türklerin 11. yüzyıldan itibaren Karadeniz, Akdeniz ve Ege kıyılarına yerleşmesiyle denizcilik gelişmiş, özellikle Osmanlı döneminde kurumsallaşmış ve Türkler denizcilikte söz sahibi milletlerden biri olmuştur.</a:t>
            </a:r>
          </a:p>
        </p:txBody>
      </p:sp>
      <p:sp>
        <p:nvSpPr>
          <p:cNvPr id="18" name="Rounded Rectangle 17"/>
          <p:cNvSpPr/>
          <p:nvPr/>
        </p:nvSpPr>
        <p:spPr>
          <a:xfrm>
            <a:off x="502920" y="2929128"/>
            <a:ext cx="7116775" cy="1603248"/>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502920" y="2929128"/>
            <a:ext cx="7116775" cy="384048"/>
          </a:xfrm>
          <a:prstGeom prst="roundRect">
            <a:avLst>
              <a:gd name="adj" fmla="val 25000"/>
            </a:avLst>
          </a:prstGeom>
          <a:solidFill>
            <a:srgbClr val="4F4F4F"/>
          </a:solidFill>
          <a:ln>
            <a:noFill/>
          </a:ln>
          <a:effectLst/>
        </p:spPr>
        <p:txBody>
          <a:bodyPr rtlCol="0" anchor="ctr"/>
          <a:lstStyle/>
          <a:p/>
        </p:txBody>
      </p:sp>
      <p:sp>
        <p:nvSpPr>
          <p:cNvPr id="20" name="Rectangle 19"/>
          <p:cNvSpPr/>
          <p:nvPr/>
        </p:nvSpPr>
        <p:spPr>
          <a:xfrm>
            <a:off x="502920" y="3121152"/>
            <a:ext cx="7116775" cy="192024"/>
          </a:xfrm>
          <a:prstGeom prst="rect">
            <a:avLst/>
          </a:prstGeom>
          <a:solidFill>
            <a:srgbClr val="4F4F4F"/>
          </a:solidFill>
          <a:ln>
            <a:noFill/>
          </a:ln>
          <a:effectLst/>
        </p:spPr>
        <p:txBody>
          <a:bodyPr rtlCol="0" anchor="ctr"/>
          <a:lstStyle/>
          <a:p/>
        </p:txBody>
      </p:sp>
      <p:sp>
        <p:nvSpPr>
          <p:cNvPr id="21" name="TextBox 20"/>
          <p:cNvSpPr txBox="1"/>
          <p:nvPr/>
        </p:nvSpPr>
        <p:spPr>
          <a:xfrm>
            <a:off x="594360" y="2929128"/>
            <a:ext cx="6933895"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El sanatları ve ahilik</a:t>
            </a:r>
          </a:p>
        </p:txBody>
      </p:sp>
      <p:sp>
        <p:nvSpPr>
          <p:cNvPr id="22" name="TextBox 21"/>
          <p:cNvSpPr txBox="1"/>
          <p:nvPr/>
        </p:nvSpPr>
        <p:spPr>
          <a:xfrm>
            <a:off x="612648" y="3386328"/>
            <a:ext cx="6897319" cy="1072896"/>
          </a:xfrm>
          <a:prstGeom prst="rect">
            <a:avLst/>
          </a:prstGeom>
          <a:noFill/>
        </p:spPr>
        <p:txBody>
          <a:bodyPr wrap="square" anchor="t" lIns="73152" rIns="73152" tIns="36576" bIns="36576">
            <a:noAutofit/>
          </a:bodyPr>
          <a:lstStyle/>
          <a:p>
            <a:pPr algn="l">
              <a:spcBef>
                <a:spcPts val="0"/>
              </a:spcBef>
              <a:spcAft>
                <a:spcPts val="543"/>
              </a:spcAft>
            </a:pPr>
            <a:r>
              <a:rPr lang="tr-TR" sz="1450" b="0" i="0">
                <a:solidFill>
                  <a:srgbClr val="262626"/>
                </a:solidFill>
                <a:latin typeface="Calibri"/>
              </a:rPr>
              <a:t>Bu işlerle uğraşan esnaf ve zanaatkârlar kendi teşkilatlarını kurarak Türkiye Selçukluları döneminde Ahi Evran tarafından kurulmuş olan ahilik geleneğini devam ettirmişlerdir.</a:t>
            </a:r>
          </a:p>
          <a:p>
            <a:pPr algn="l">
              <a:spcBef>
                <a:spcPts val="0"/>
              </a:spcBef>
              <a:spcAft>
                <a:spcPts val="0"/>
              </a:spcAft>
            </a:pPr>
            <a:r>
              <a:rPr lang="tr-TR" sz="1450" b="0" i="0">
                <a:solidFill>
                  <a:srgbClr val="262626"/>
                </a:solidFill>
                <a:latin typeface="Calibri"/>
              </a:rPr>
              <a:t>Osmanlı dönemindeki lonca teşkilatları ve günümüzdeki meslek odalarının ahilik kültürü ve teşkilatının devamı olduğu söylenebilir.</a:t>
            </a:r>
          </a:p>
        </p:txBody>
      </p:sp>
      <p:sp>
        <p:nvSpPr>
          <p:cNvPr id="23" name="Rounded Rectangle 22"/>
          <p:cNvSpPr/>
          <p:nvPr/>
        </p:nvSpPr>
        <p:spPr>
          <a:xfrm>
            <a:off x="502920" y="4642104"/>
            <a:ext cx="7116775" cy="1603248"/>
          </a:xfrm>
          <a:prstGeom prst="roundRect">
            <a:avLst>
              <a:gd name="adj" fmla="val 5000"/>
            </a:avLst>
          </a:prstGeom>
          <a:solidFill>
            <a:srgbClr val="F0F0F0"/>
          </a:solidFill>
          <a:ln>
            <a:noFill/>
          </a:ln>
          <a:effectLst/>
        </p:spPr>
        <p:txBody>
          <a:bodyPr rtlCol="0" anchor="ctr"/>
          <a:lstStyle/>
          <a:p/>
        </p:txBody>
      </p:sp>
      <p:sp>
        <p:nvSpPr>
          <p:cNvPr id="24" name="Rounded Rectangle 23"/>
          <p:cNvSpPr/>
          <p:nvPr/>
        </p:nvSpPr>
        <p:spPr>
          <a:xfrm>
            <a:off x="502920" y="4642104"/>
            <a:ext cx="7116775" cy="384048"/>
          </a:xfrm>
          <a:prstGeom prst="roundRect">
            <a:avLst>
              <a:gd name="adj" fmla="val 25000"/>
            </a:avLst>
          </a:prstGeom>
          <a:solidFill>
            <a:srgbClr val="8C4A2F"/>
          </a:solidFill>
          <a:ln>
            <a:noFill/>
          </a:ln>
          <a:effectLst/>
        </p:spPr>
        <p:txBody>
          <a:bodyPr rtlCol="0" anchor="ctr"/>
          <a:lstStyle/>
          <a:p/>
        </p:txBody>
      </p:sp>
      <p:sp>
        <p:nvSpPr>
          <p:cNvPr id="25" name="Rectangle 24"/>
          <p:cNvSpPr/>
          <p:nvPr/>
        </p:nvSpPr>
        <p:spPr>
          <a:xfrm>
            <a:off x="502920" y="4834128"/>
            <a:ext cx="7116775" cy="192024"/>
          </a:xfrm>
          <a:prstGeom prst="rect">
            <a:avLst/>
          </a:prstGeom>
          <a:solidFill>
            <a:srgbClr val="8C4A2F"/>
          </a:solidFill>
          <a:ln>
            <a:noFill/>
          </a:ln>
          <a:effectLst/>
        </p:spPr>
        <p:txBody>
          <a:bodyPr rtlCol="0" anchor="ctr"/>
          <a:lstStyle/>
          <a:p/>
        </p:txBody>
      </p:sp>
      <p:sp>
        <p:nvSpPr>
          <p:cNvPr id="26" name="TextBox 25"/>
          <p:cNvSpPr txBox="1"/>
          <p:nvPr/>
        </p:nvSpPr>
        <p:spPr>
          <a:xfrm>
            <a:off x="594360" y="4642104"/>
            <a:ext cx="6933895" cy="384048"/>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Yörük, yaylak-kışlak</a:t>
            </a:r>
          </a:p>
        </p:txBody>
      </p:sp>
      <p:sp>
        <p:nvSpPr>
          <p:cNvPr id="27" name="TextBox 26"/>
          <p:cNvSpPr txBox="1"/>
          <p:nvPr/>
        </p:nvSpPr>
        <p:spPr>
          <a:xfrm>
            <a:off x="612648" y="5099304"/>
            <a:ext cx="6897319" cy="1072896"/>
          </a:xfrm>
          <a:prstGeom prst="rect">
            <a:avLst/>
          </a:prstGeom>
          <a:noFill/>
        </p:spPr>
        <p:txBody>
          <a:bodyPr wrap="square" anchor="t" lIns="73152" rIns="73152" tIns="36576" bIns="36576">
            <a:noAutofit/>
          </a:bodyPr>
          <a:lstStyle/>
          <a:p>
            <a:pPr algn="l">
              <a:spcBef>
                <a:spcPts val="0"/>
              </a:spcBef>
              <a:spcAft>
                <a:spcPts val="543"/>
              </a:spcAft>
            </a:pPr>
            <a:r>
              <a:rPr lang="tr-TR" sz="1450" b="0" i="0">
                <a:solidFill>
                  <a:srgbClr val="262626"/>
                </a:solidFill>
                <a:latin typeface="Calibri"/>
              </a:rPr>
              <a:t>Anadolu’da “yörük” olarak adlandırılan, konargöçer yaşayan ve hayvancılıkla uğraşan Türkler az da olsa hâlâ varlığını sürdürmektedir.</a:t>
            </a:r>
          </a:p>
          <a:p>
            <a:pPr algn="l">
              <a:spcBef>
                <a:spcPts val="0"/>
              </a:spcBef>
              <a:spcAft>
                <a:spcPts val="0"/>
              </a:spcAft>
            </a:pPr>
            <a:r>
              <a:rPr lang="tr-TR" sz="1450" b="0" i="0">
                <a:solidFill>
                  <a:srgbClr val="262626"/>
                </a:solidFill>
                <a:latin typeface="Calibri"/>
              </a:rPr>
              <a:t>Yerleşik hayata geçip köyler kuran Türklerin bir kısmı hâlâ yaz aylarında yaylalara çıkmakta ve yaylak-kışlak geleneğini devam ettirmektedir.</a:t>
            </a:r>
          </a:p>
        </p:txBody>
      </p:sp>
      <p:sp>
        <p:nvSpPr>
          <p:cNvPr id="28" name="TextBox 2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9" name="Rounded Rectangle 2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211</a:t>
            </a:r>
          </a:p>
        </p:txBody>
      </p:sp>
      <p:sp>
        <p:nvSpPr>
          <p:cNvPr id="30" name="TextBox 2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54 / 176</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döneme ait?</a:t>
            </a:r>
          </a:p>
        </p:txBody>
      </p:sp>
      <p:sp>
        <p:nvSpPr>
          <p:cNvPr id="5" name="Rounded Rectangle 4"/>
          <p:cNvSpPr/>
          <p:nvPr/>
        </p:nvSpPr>
        <p:spPr>
          <a:xfrm>
            <a:off x="9555480" y="201168"/>
            <a:ext cx="2221992" cy="475488"/>
          </a:xfrm>
          <a:prstGeom prst="roundRect">
            <a:avLst>
              <a:gd name="adj" fmla="val 50000"/>
            </a:avLst>
          </a:prstGeom>
          <a:solidFill>
            <a:srgbClr val="2E7D5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3 dk</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50" b="1" i="0">
                <a:solidFill>
                  <a:srgbClr val="262626"/>
                </a:solidFill>
                <a:latin typeface="Calibri"/>
              </a:rPr>
              <a:t>İkilinle her ögeyi konargöçer Türk kültürü ya da Türk-İslam kültürü diye sınıflandır; birine kitaptan gerekçe yaz.</a:t>
            </a:r>
          </a:p>
        </p:txBody>
      </p:sp>
      <p:graphicFrame>
        <p:nvGraphicFramePr>
          <p:cNvPr id="7" name="Table 6"/>
          <p:cNvGraphicFramePr>
            <a:graphicFrameLocks noGrp="1"/>
          </p:cNvGraphicFramePr>
          <p:nvPr/>
        </p:nvGraphicFramePr>
        <p:xfrm>
          <a:off x="502920" y="2039112"/>
          <a:ext cx="11183112" cy="3200400"/>
        </p:xfrm>
        <a:graphic>
          <a:graphicData uri="http://schemas.openxmlformats.org/drawingml/2006/table">
            <a:tbl>
              <a:tblPr firstRow="1" bandRow="1">
                <a:tableStyleId>{5C22544A-7EE6-4342-B048-85BDC9FD1C3A}</a:tableStyleId>
              </a:tblPr>
              <a:tblGrid>
                <a:gridCol w="3566160"/>
                <a:gridCol w="2011680"/>
                <a:gridCol w="3566160"/>
                <a:gridCol w="2039112"/>
              </a:tblGrid>
              <a:tr h="457200">
                <a:tc>
                  <a:txBody>
                    <a:bodyPr wrap="square"/>
                    <a:lstStyle/>
                    <a:p>
                      <a:pPr algn="ctr">
                        <a:spcBef>
                          <a:spcPts val="0"/>
                        </a:spcBef>
                        <a:spcAft>
                          <a:spcPts val="0"/>
                        </a:spcAft>
                      </a:pPr>
                      <a:r>
                        <a:rPr lang="tr-TR" sz="1600" b="1" i="0">
                          <a:solidFill>
                            <a:srgbClr val="FFFFFF"/>
                          </a:solidFill>
                          <a:latin typeface="Calibri"/>
                        </a:rPr>
                        <a:t>Öge</a:t>
                      </a:r>
                    </a:p>
                  </a:txBody>
                  <a:tcPr marL="54864" marR="54864" marT="18288" marB="18288" anchor="ctr">
                    <a:solidFill>
                      <a:srgbClr val="2E7D5B"/>
                    </a:solidFill>
                  </a:tcPr>
                </a:tc>
                <a:tc>
                  <a:txBody>
                    <a:bodyPr wrap="square"/>
                    <a:lstStyle/>
                    <a:p>
                      <a:pPr algn="ctr">
                        <a:spcBef>
                          <a:spcPts val="0"/>
                        </a:spcBef>
                        <a:spcAft>
                          <a:spcPts val="0"/>
                        </a:spcAft>
                      </a:pPr>
                      <a:r>
                        <a:rPr lang="tr-TR" sz="1600" b="1" i="0">
                          <a:solidFill>
                            <a:srgbClr val="FFFFFF"/>
                          </a:solidFill>
                          <a:latin typeface="Calibri"/>
                        </a:rPr>
                        <a:t>Dönem</a:t>
                      </a:r>
                    </a:p>
                  </a:txBody>
                  <a:tcPr marL="54864" marR="54864" marT="18288" marB="18288" anchor="ctr">
                    <a:solidFill>
                      <a:srgbClr val="2E7D5B"/>
                    </a:solidFill>
                  </a:tcPr>
                </a:tc>
                <a:tc>
                  <a:txBody>
                    <a:bodyPr wrap="square"/>
                    <a:lstStyle/>
                    <a:p>
                      <a:pPr algn="ctr">
                        <a:spcBef>
                          <a:spcPts val="0"/>
                        </a:spcBef>
                        <a:spcAft>
                          <a:spcPts val="0"/>
                        </a:spcAft>
                      </a:pPr>
                      <a:r>
                        <a:rPr lang="tr-TR" sz="1600" b="1" i="0">
                          <a:solidFill>
                            <a:srgbClr val="FFFFFF"/>
                          </a:solidFill>
                          <a:latin typeface="Calibri"/>
                        </a:rPr>
                        <a:t>Öge</a:t>
                      </a:r>
                    </a:p>
                  </a:txBody>
                  <a:tcPr marL="54864" marR="54864" marT="18288" marB="18288" anchor="ctr">
                    <a:solidFill>
                      <a:srgbClr val="2E7D5B"/>
                    </a:solidFill>
                  </a:tcPr>
                </a:tc>
                <a:tc>
                  <a:txBody>
                    <a:bodyPr wrap="square"/>
                    <a:lstStyle/>
                    <a:p>
                      <a:pPr algn="ctr">
                        <a:spcBef>
                          <a:spcPts val="0"/>
                        </a:spcBef>
                        <a:spcAft>
                          <a:spcPts val="0"/>
                        </a:spcAft>
                      </a:pPr>
                      <a:r>
                        <a:rPr lang="tr-TR" sz="1600" b="1" i="0">
                          <a:solidFill>
                            <a:srgbClr val="FFFFFF"/>
                          </a:solidFill>
                          <a:latin typeface="Calibri"/>
                        </a:rPr>
                        <a:t>Dönem</a:t>
                      </a:r>
                    </a:p>
                  </a:txBody>
                  <a:tcPr marL="54864" marR="54864" marT="18288" marB="18288" anchor="ctr">
                    <a:solidFill>
                      <a:srgbClr val="2E7D5B"/>
                    </a:solidFill>
                  </a:tcPr>
                </a:tc>
              </a:tr>
              <a:tr h="685800">
                <a:tc>
                  <a:txBody>
                    <a:bodyPr wrap="square"/>
                    <a:lstStyle/>
                    <a:p>
                      <a:pPr algn="l">
                        <a:spcBef>
                          <a:spcPts val="0"/>
                        </a:spcBef>
                        <a:spcAft>
                          <a:spcPts val="0"/>
                        </a:spcAft>
                      </a:pPr>
                      <a:r>
                        <a:rPr lang="tr-TR" sz="1700" b="0" i="0">
                          <a:solidFill>
                            <a:srgbClr val="262626"/>
                          </a:solidFill>
                          <a:latin typeface="Calibri"/>
                        </a:rPr>
                        <a:t>Kurgan ve balbal</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Obo</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685800">
                <a:tc>
                  <a:txBody>
                    <a:bodyPr wrap="square"/>
                    <a:lstStyle/>
                    <a:p>
                      <a:pPr algn="l">
                        <a:spcBef>
                          <a:spcPts val="0"/>
                        </a:spcBef>
                        <a:spcAft>
                          <a:spcPts val="0"/>
                        </a:spcAft>
                      </a:pPr>
                      <a:r>
                        <a:rPr lang="tr-TR" sz="1700" b="0" i="0">
                          <a:solidFill>
                            <a:srgbClr val="262626"/>
                          </a:solidFill>
                          <a:latin typeface="Calibri"/>
                        </a:rPr>
                        <a:t>Külliye</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Ahilik geleneği</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r h="685800">
                <a:tc>
                  <a:txBody>
                    <a:bodyPr wrap="square"/>
                    <a:lstStyle/>
                    <a:p>
                      <a:pPr algn="l">
                        <a:spcBef>
                          <a:spcPts val="0"/>
                        </a:spcBef>
                        <a:spcAft>
                          <a:spcPts val="0"/>
                        </a:spcAft>
                      </a:pPr>
                      <a:r>
                        <a:rPr lang="tr-TR" sz="1700" b="0" i="0">
                          <a:solidFill>
                            <a:srgbClr val="262626"/>
                          </a:solidFill>
                          <a:latin typeface="Calibri"/>
                        </a:rPr>
                        <a:t>Gök Tanrı (Kök Tengri) inancı</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Araba üzerine kurulan göçer evler</a:t>
                      </a:r>
                    </a:p>
                  </a:txBody>
                  <a:tcPr marL="54864" marR="54864" marT="18288" marB="18288" anchor="ctr">
                    <a:solidFill>
                      <a:srgbClr val="FFFFFF"/>
                    </a:solidFill>
                  </a:tcPr>
                </a:tc>
                <a:tc>
                  <a:txBody>
                    <a:bodyPr wrap="square"/>
                    <a:lstStyle/>
                    <a:p>
                      <a:pPr algn="ctr">
                        <a:spcBef>
                          <a:spcPts val="0"/>
                        </a:spcBef>
                        <a:spcAft>
                          <a:spcPts val="0"/>
                        </a:spcAft>
                      </a:pPr>
                    </a:p>
                  </a:txBody>
                  <a:tcPr marL="54864" marR="54864" marT="18288" marB="18288" anchor="ctr">
                    <a:solidFill>
                      <a:srgbClr val="FFFFFF"/>
                    </a:solidFill>
                  </a:tcPr>
                </a:tc>
              </a:tr>
              <a:tr h="685800">
                <a:tc>
                  <a:txBody>
                    <a:bodyPr wrap="square"/>
                    <a:lstStyle/>
                    <a:p>
                      <a:pPr algn="l">
                        <a:spcBef>
                          <a:spcPts val="0"/>
                        </a:spcBef>
                        <a:spcAft>
                          <a:spcPts val="0"/>
                        </a:spcAft>
                      </a:pPr>
                      <a:r>
                        <a:rPr lang="tr-TR" sz="1700" b="0" i="0">
                          <a:solidFill>
                            <a:srgbClr val="262626"/>
                          </a:solidFill>
                          <a:latin typeface="Calibri"/>
                        </a:rPr>
                        <a:t>Hoca Ahmet Yesevi'nin öğrencilerinin Anadolu'ya gelmesi</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c>
                  <a:txBody>
                    <a:bodyPr wrap="square"/>
                    <a:lstStyle/>
                    <a:p>
                      <a:pPr algn="l">
                        <a:spcBef>
                          <a:spcPts val="0"/>
                        </a:spcBef>
                        <a:spcAft>
                          <a:spcPts val="0"/>
                        </a:spcAft>
                      </a:pPr>
                      <a:r>
                        <a:rPr lang="tr-TR" sz="1700" b="0" i="0">
                          <a:solidFill>
                            <a:srgbClr val="262626"/>
                          </a:solidFill>
                          <a:latin typeface="Calibri"/>
                        </a:rPr>
                        <a:t>Kervansaray, han, hamam, köprü</a:t>
                      </a:r>
                    </a:p>
                  </a:txBody>
                  <a:tcPr marL="54864" marR="54864" marT="18288" marB="18288" anchor="ctr">
                    <a:solidFill>
                      <a:srgbClr val="F0F0F0"/>
                    </a:solidFill>
                  </a:tcPr>
                </a:tc>
                <a:tc>
                  <a:txBody>
                    <a:bodyPr wrap="square"/>
                    <a:lstStyle/>
                    <a:p>
                      <a:pPr algn="ctr">
                        <a:spcBef>
                          <a:spcPts val="0"/>
                        </a:spcBef>
                        <a:spcAft>
                          <a:spcPts val="0"/>
                        </a:spcAft>
                      </a:pPr>
                    </a:p>
                  </a:txBody>
                  <a:tcPr marL="54864" marR="54864" marT="18288" marB="18288" anchor="ctr">
                    <a:solidFill>
                      <a:srgbClr val="F0F0F0"/>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207-211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55 / 176</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Hangi döneme ait?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43584"/>
            <a:ext cx="11185855" cy="6858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1750" b="1" i="0">
                <a:solidFill>
                  <a:srgbClr val="262626"/>
                </a:solidFill>
                <a:latin typeface="Calibri"/>
              </a:rPr>
              <a:t>İkilinle her ögeyi konargöçer Türk kültürü ya da Türk-İslam kültürü diye sınıflandır; birine kitaptan gerekçe yaz.</a:t>
            </a:r>
          </a:p>
        </p:txBody>
      </p:sp>
      <p:graphicFrame>
        <p:nvGraphicFramePr>
          <p:cNvPr id="7" name="Table 6"/>
          <p:cNvGraphicFramePr>
            <a:graphicFrameLocks noGrp="1"/>
          </p:cNvGraphicFramePr>
          <p:nvPr/>
        </p:nvGraphicFramePr>
        <p:xfrm>
          <a:off x="502920" y="2039112"/>
          <a:ext cx="11183112" cy="3200400"/>
        </p:xfrm>
        <a:graphic>
          <a:graphicData uri="http://schemas.openxmlformats.org/drawingml/2006/table">
            <a:tbl>
              <a:tblPr firstRow="1" bandRow="1">
                <a:tableStyleId>{5C22544A-7EE6-4342-B048-85BDC9FD1C3A}</a:tableStyleId>
              </a:tblPr>
              <a:tblGrid>
                <a:gridCol w="3566160"/>
                <a:gridCol w="2011680"/>
                <a:gridCol w="3566160"/>
                <a:gridCol w="2039112"/>
              </a:tblGrid>
              <a:tr h="457200">
                <a:tc>
                  <a:txBody>
                    <a:bodyPr wrap="square"/>
                    <a:lstStyle/>
                    <a:p>
                      <a:pPr algn="ctr">
                        <a:spcBef>
                          <a:spcPts val="0"/>
                        </a:spcBef>
                        <a:spcAft>
                          <a:spcPts val="0"/>
                        </a:spcAft>
                      </a:pPr>
                      <a:r>
                        <a:rPr lang="tr-TR" sz="1600" b="1" i="0">
                          <a:solidFill>
                            <a:srgbClr val="FFFFFF"/>
                          </a:solidFill>
                          <a:latin typeface="Calibri"/>
                        </a:rPr>
                        <a:t>Öge</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Dönem</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Öge</a:t>
                      </a:r>
                    </a:p>
                  </a:txBody>
                  <a:tcPr marL="54864" marR="54864" marT="18288" marB="18288" anchor="ctr">
                    <a:solidFill>
                      <a:srgbClr val="2E7D32"/>
                    </a:solidFill>
                  </a:tcPr>
                </a:tc>
                <a:tc>
                  <a:txBody>
                    <a:bodyPr wrap="square"/>
                    <a:lstStyle/>
                    <a:p>
                      <a:pPr algn="ctr">
                        <a:spcBef>
                          <a:spcPts val="0"/>
                        </a:spcBef>
                        <a:spcAft>
                          <a:spcPts val="0"/>
                        </a:spcAft>
                      </a:pPr>
                      <a:r>
                        <a:rPr lang="tr-TR" sz="1600" b="1" i="0">
                          <a:solidFill>
                            <a:srgbClr val="FFFFFF"/>
                          </a:solidFill>
                          <a:latin typeface="Calibri"/>
                        </a:rPr>
                        <a:t>Dönem</a:t>
                      </a:r>
                    </a:p>
                  </a:txBody>
                  <a:tcPr marL="54864" marR="54864" marT="18288" marB="18288" anchor="ctr">
                    <a:solidFill>
                      <a:srgbClr val="2E7D32"/>
                    </a:solidFill>
                  </a:tcPr>
                </a:tc>
              </a:tr>
              <a:tr h="685800">
                <a:tc>
                  <a:txBody>
                    <a:bodyPr wrap="square"/>
                    <a:lstStyle/>
                    <a:p>
                      <a:pPr algn="l">
                        <a:spcBef>
                          <a:spcPts val="0"/>
                        </a:spcBef>
                        <a:spcAft>
                          <a:spcPts val="0"/>
                        </a:spcAft>
                      </a:pPr>
                      <a:r>
                        <a:rPr lang="tr-TR" sz="1700" b="0" i="0">
                          <a:solidFill>
                            <a:srgbClr val="262626"/>
                          </a:solidFill>
                          <a:latin typeface="Calibri"/>
                        </a:rPr>
                        <a:t>Kurgan ve balbal</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konargöçer</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Obo</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konargöçer</a:t>
                      </a:r>
                    </a:p>
                  </a:txBody>
                  <a:tcPr marL="54864" marR="54864" marT="18288" marB="18288" anchor="ctr">
                    <a:solidFill>
                      <a:srgbClr val="FFFFFF"/>
                    </a:solidFill>
                  </a:tcPr>
                </a:tc>
              </a:tr>
              <a:tr h="685800">
                <a:tc>
                  <a:txBody>
                    <a:bodyPr wrap="square"/>
                    <a:lstStyle/>
                    <a:p>
                      <a:pPr algn="l">
                        <a:spcBef>
                          <a:spcPts val="0"/>
                        </a:spcBef>
                        <a:spcAft>
                          <a:spcPts val="0"/>
                        </a:spcAft>
                      </a:pPr>
                      <a:r>
                        <a:rPr lang="tr-TR" sz="1700" b="0" i="0">
                          <a:solidFill>
                            <a:srgbClr val="262626"/>
                          </a:solidFill>
                          <a:latin typeface="Calibri"/>
                        </a:rPr>
                        <a:t>Külliye</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Türk-İslam</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Ahilik geleneği</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Türk-İslam</a:t>
                      </a:r>
                    </a:p>
                  </a:txBody>
                  <a:tcPr marL="54864" marR="54864" marT="18288" marB="18288" anchor="ctr">
                    <a:solidFill>
                      <a:srgbClr val="E3F1E4"/>
                    </a:solidFill>
                  </a:tcPr>
                </a:tc>
              </a:tr>
              <a:tr h="685800">
                <a:tc>
                  <a:txBody>
                    <a:bodyPr wrap="square"/>
                    <a:lstStyle/>
                    <a:p>
                      <a:pPr algn="l">
                        <a:spcBef>
                          <a:spcPts val="0"/>
                        </a:spcBef>
                        <a:spcAft>
                          <a:spcPts val="0"/>
                        </a:spcAft>
                      </a:pPr>
                      <a:r>
                        <a:rPr lang="tr-TR" sz="1700" b="0" i="0">
                          <a:solidFill>
                            <a:srgbClr val="262626"/>
                          </a:solidFill>
                          <a:latin typeface="Calibri"/>
                        </a:rPr>
                        <a:t>Gök Tanrı (Kök Tengri) inancı</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konargöçer</a:t>
                      </a:r>
                    </a:p>
                  </a:txBody>
                  <a:tcPr marL="54864" marR="54864" marT="18288" marB="18288" anchor="ctr">
                    <a:solidFill>
                      <a:srgbClr val="FFFFFF"/>
                    </a:solidFill>
                  </a:tcPr>
                </a:tc>
                <a:tc>
                  <a:txBody>
                    <a:bodyPr wrap="square"/>
                    <a:lstStyle/>
                    <a:p>
                      <a:pPr algn="l">
                        <a:spcBef>
                          <a:spcPts val="0"/>
                        </a:spcBef>
                        <a:spcAft>
                          <a:spcPts val="0"/>
                        </a:spcAft>
                      </a:pPr>
                      <a:r>
                        <a:rPr lang="tr-TR" sz="1700" b="0" i="0">
                          <a:solidFill>
                            <a:srgbClr val="262626"/>
                          </a:solidFill>
                          <a:latin typeface="Calibri"/>
                        </a:rPr>
                        <a:t>Araba üzerine kurulan göçer evler</a:t>
                      </a:r>
                    </a:p>
                  </a:txBody>
                  <a:tcPr marL="54864" marR="54864" marT="18288" marB="18288" anchor="ctr">
                    <a:solidFill>
                      <a:srgbClr val="FFFFFF"/>
                    </a:solidFill>
                  </a:tcPr>
                </a:tc>
                <a:tc>
                  <a:txBody>
                    <a:bodyPr wrap="square"/>
                    <a:lstStyle/>
                    <a:p>
                      <a:pPr algn="ctr">
                        <a:spcBef>
                          <a:spcPts val="0"/>
                        </a:spcBef>
                        <a:spcAft>
                          <a:spcPts val="0"/>
                        </a:spcAft>
                      </a:pPr>
                      <a:r>
                        <a:rPr lang="tr-TR" sz="1700" b="0" i="0">
                          <a:solidFill>
                            <a:srgbClr val="262626"/>
                          </a:solidFill>
                          <a:latin typeface="Calibri"/>
                        </a:rPr>
                        <a:t>konargöçer</a:t>
                      </a:r>
                    </a:p>
                  </a:txBody>
                  <a:tcPr marL="54864" marR="54864" marT="18288" marB="18288" anchor="ctr">
                    <a:solidFill>
                      <a:srgbClr val="FFFFFF"/>
                    </a:solidFill>
                  </a:tcPr>
                </a:tc>
              </a:tr>
              <a:tr h="685800">
                <a:tc>
                  <a:txBody>
                    <a:bodyPr wrap="square"/>
                    <a:lstStyle/>
                    <a:p>
                      <a:pPr algn="l">
                        <a:spcBef>
                          <a:spcPts val="0"/>
                        </a:spcBef>
                        <a:spcAft>
                          <a:spcPts val="0"/>
                        </a:spcAft>
                      </a:pPr>
                      <a:r>
                        <a:rPr lang="tr-TR" sz="1700" b="0" i="0">
                          <a:solidFill>
                            <a:srgbClr val="262626"/>
                          </a:solidFill>
                          <a:latin typeface="Calibri"/>
                        </a:rPr>
                        <a:t>Hoca Ahmet Yesevi'nin öğrencilerinin Anadolu'ya gelmesi</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Türk-İslam</a:t>
                      </a:r>
                    </a:p>
                  </a:txBody>
                  <a:tcPr marL="54864" marR="54864" marT="18288" marB="18288" anchor="ctr">
                    <a:solidFill>
                      <a:srgbClr val="E3F1E4"/>
                    </a:solidFill>
                  </a:tcPr>
                </a:tc>
                <a:tc>
                  <a:txBody>
                    <a:bodyPr wrap="square"/>
                    <a:lstStyle/>
                    <a:p>
                      <a:pPr algn="l">
                        <a:spcBef>
                          <a:spcPts val="0"/>
                        </a:spcBef>
                        <a:spcAft>
                          <a:spcPts val="0"/>
                        </a:spcAft>
                      </a:pPr>
                      <a:r>
                        <a:rPr lang="tr-TR" sz="1700" b="0" i="0">
                          <a:solidFill>
                            <a:srgbClr val="262626"/>
                          </a:solidFill>
                          <a:latin typeface="Calibri"/>
                        </a:rPr>
                        <a:t>Kervansaray, han, hamam, köprü</a:t>
                      </a:r>
                    </a:p>
                  </a:txBody>
                  <a:tcPr marL="54864" marR="54864" marT="18288" marB="18288" anchor="ctr">
                    <a:solidFill>
                      <a:srgbClr val="E3F1E4"/>
                    </a:solidFill>
                  </a:tcPr>
                </a:tc>
                <a:tc>
                  <a:txBody>
                    <a:bodyPr wrap="square"/>
                    <a:lstStyle/>
                    <a:p>
                      <a:pPr algn="ctr">
                        <a:spcBef>
                          <a:spcPts val="0"/>
                        </a:spcBef>
                        <a:spcAft>
                          <a:spcPts val="0"/>
                        </a:spcAft>
                      </a:pPr>
                      <a:r>
                        <a:rPr lang="tr-TR" sz="1700" b="0" i="0">
                          <a:solidFill>
                            <a:srgbClr val="262626"/>
                          </a:solidFill>
                          <a:latin typeface="Calibri"/>
                        </a:rPr>
                        <a:t>Türk-İslam</a:t>
                      </a:r>
                    </a:p>
                  </a:txBody>
                  <a:tcPr marL="54864" marR="54864" marT="18288" marB="18288" anchor="ctr">
                    <a:solidFill>
                      <a:srgbClr val="E3F1E4"/>
                    </a:solidFill>
                  </a:tcPr>
                </a:tc>
              </a:tr>
            </a:tbl>
          </a:graphicData>
        </a:graphic>
      </p:graphicFrame>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207-211</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56 / 176</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dünyasının ortak kültürel özellikleri</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211</a:t>
            </a:r>
          </a:p>
        </p:txBody>
      </p:sp>
      <p:sp>
        <p:nvSpPr>
          <p:cNvPr id="6" name="Rounded Rectangle 5"/>
          <p:cNvSpPr/>
          <p:nvPr/>
        </p:nvSpPr>
        <p:spPr>
          <a:xfrm>
            <a:off x="502920" y="1216152"/>
            <a:ext cx="11185855" cy="105156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16152"/>
            <a:ext cx="118872" cy="1051560"/>
          </a:xfrm>
          <a:prstGeom prst="rect">
            <a:avLst/>
          </a:prstGeom>
          <a:solidFill>
            <a:srgbClr val="B8862B"/>
          </a:solidFill>
          <a:ln>
            <a:noFill/>
          </a:ln>
          <a:effectLst/>
        </p:spPr>
        <p:txBody>
          <a:bodyPr rtlCol="0" anchor="ctr"/>
          <a:lstStyle/>
          <a:p/>
        </p:txBody>
      </p:sp>
      <p:sp>
        <p:nvSpPr>
          <p:cNvPr id="8" name="TextBox 7"/>
          <p:cNvSpPr txBox="1"/>
          <p:nvPr/>
        </p:nvSpPr>
        <p:spPr>
          <a:xfrm>
            <a:off x="777240" y="1216152"/>
            <a:ext cx="10774375" cy="105156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Türk kültürünün ortak değerleri konargöçer Türk kültürünün değerleri ile İslam kültürünün değerlerinin yoğrulmasıyla ortaya çıkmıştır.</a:t>
            </a:r>
          </a:p>
        </p:txBody>
      </p:sp>
      <p:sp>
        <p:nvSpPr>
          <p:cNvPr id="9" name="Rounded Rectangle 8"/>
          <p:cNvSpPr/>
          <p:nvPr/>
        </p:nvSpPr>
        <p:spPr>
          <a:xfrm>
            <a:off x="502920" y="2404872"/>
            <a:ext cx="11185855" cy="1188720"/>
          </a:xfrm>
          <a:prstGeom prst="roundRect">
            <a:avLst>
              <a:gd name="adj" fmla="val 8000"/>
            </a:avLst>
          </a:prstGeom>
          <a:solidFill>
            <a:srgbClr val="F0F0F0"/>
          </a:solidFill>
          <a:ln>
            <a:noFill/>
          </a:ln>
          <a:effectLst/>
        </p:spPr>
        <p:txBody>
          <a:bodyPr rtlCol="0" anchor="ctr"/>
          <a:lstStyle/>
          <a:p/>
        </p:txBody>
      </p:sp>
      <p:sp>
        <p:nvSpPr>
          <p:cNvPr id="10" name="Rectangle 9"/>
          <p:cNvSpPr/>
          <p:nvPr/>
        </p:nvSpPr>
        <p:spPr>
          <a:xfrm>
            <a:off x="502920" y="2404872"/>
            <a:ext cx="118872" cy="1188720"/>
          </a:xfrm>
          <a:prstGeom prst="rect">
            <a:avLst/>
          </a:prstGeom>
          <a:solidFill>
            <a:srgbClr val="2E7D5B"/>
          </a:solidFill>
          <a:ln>
            <a:noFill/>
          </a:ln>
          <a:effectLst/>
        </p:spPr>
        <p:txBody>
          <a:bodyPr rtlCol="0" anchor="ctr"/>
          <a:lstStyle/>
          <a:p/>
        </p:txBody>
      </p:sp>
      <p:sp>
        <p:nvSpPr>
          <p:cNvPr id="11" name="TextBox 10"/>
          <p:cNvSpPr txBox="1"/>
          <p:nvPr/>
        </p:nvSpPr>
        <p:spPr>
          <a:xfrm>
            <a:off x="777240" y="2404872"/>
            <a:ext cx="10774375" cy="118872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Türk-İslam kültürünün hoşgörüye dayalı felsefesi sayesinde farklı kültürlere sahip toplumlar yüzyıllarca barış içinde bir arada yaşamış ve bu toplumlar arasında kültürel etkileşim artmıştır.</a:t>
            </a:r>
          </a:p>
        </p:txBody>
      </p:sp>
      <p:sp>
        <p:nvSpPr>
          <p:cNvPr id="12" name="Rounded Rectangle 11"/>
          <p:cNvSpPr/>
          <p:nvPr/>
        </p:nvSpPr>
        <p:spPr>
          <a:xfrm>
            <a:off x="502920" y="3776472"/>
            <a:ext cx="3594506" cy="2468880"/>
          </a:xfrm>
          <a:prstGeom prst="roundRect">
            <a:avLst>
              <a:gd name="adj" fmla="val 5000"/>
            </a:avLst>
          </a:prstGeom>
          <a:solidFill>
            <a:srgbClr val="F0F0F0"/>
          </a:solidFill>
          <a:ln>
            <a:noFill/>
          </a:ln>
          <a:effectLst/>
        </p:spPr>
        <p:txBody>
          <a:bodyPr rtlCol="0" anchor="ctr"/>
          <a:lstStyle/>
          <a:p/>
        </p:txBody>
      </p:sp>
      <p:sp>
        <p:nvSpPr>
          <p:cNvPr id="13" name="Rounded Rectangle 12"/>
          <p:cNvSpPr/>
          <p:nvPr/>
        </p:nvSpPr>
        <p:spPr>
          <a:xfrm>
            <a:off x="502920" y="3776472"/>
            <a:ext cx="3594506" cy="530352"/>
          </a:xfrm>
          <a:prstGeom prst="roundRect">
            <a:avLst>
              <a:gd name="adj" fmla="val 25000"/>
            </a:avLst>
          </a:prstGeom>
          <a:solidFill>
            <a:srgbClr val="B8862B"/>
          </a:solidFill>
          <a:ln>
            <a:noFill/>
          </a:ln>
          <a:effectLst/>
        </p:spPr>
        <p:txBody>
          <a:bodyPr rtlCol="0" anchor="ctr"/>
          <a:lstStyle/>
          <a:p/>
        </p:txBody>
      </p:sp>
      <p:sp>
        <p:nvSpPr>
          <p:cNvPr id="14" name="Rectangle 13"/>
          <p:cNvSpPr/>
          <p:nvPr/>
        </p:nvSpPr>
        <p:spPr>
          <a:xfrm>
            <a:off x="502920" y="4041648"/>
            <a:ext cx="3594506" cy="265176"/>
          </a:xfrm>
          <a:prstGeom prst="rect">
            <a:avLst/>
          </a:prstGeom>
          <a:solidFill>
            <a:srgbClr val="B8862B"/>
          </a:solidFill>
          <a:ln>
            <a:noFill/>
          </a:ln>
          <a:effectLst/>
        </p:spPr>
        <p:txBody>
          <a:bodyPr rtlCol="0" anchor="ctr"/>
          <a:lstStyle/>
          <a:p/>
        </p:txBody>
      </p:sp>
      <p:sp>
        <p:nvSpPr>
          <p:cNvPr id="15" name="TextBox 14"/>
          <p:cNvSpPr txBox="1"/>
          <p:nvPr/>
        </p:nvSpPr>
        <p:spPr>
          <a:xfrm>
            <a:off x="594360" y="3776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1 · Dil ve ortak iletişim unsurları</a:t>
            </a:r>
          </a:p>
        </p:txBody>
      </p:sp>
      <p:sp>
        <p:nvSpPr>
          <p:cNvPr id="16" name="TextBox 15"/>
          <p:cNvSpPr txBox="1"/>
          <p:nvPr/>
        </p:nvSpPr>
        <p:spPr>
          <a:xfrm>
            <a:off x="612648" y="4379976"/>
            <a:ext cx="3375050" cy="17922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Türkçe, yazıtlar, alfabeler · s. 212</a:t>
            </a:r>
          </a:p>
        </p:txBody>
      </p:sp>
      <p:sp>
        <p:nvSpPr>
          <p:cNvPr id="17" name="Rounded Rectangle 16"/>
          <p:cNvSpPr/>
          <p:nvPr/>
        </p:nvSpPr>
        <p:spPr>
          <a:xfrm>
            <a:off x="4298594" y="3776472"/>
            <a:ext cx="3594506" cy="2468880"/>
          </a:xfrm>
          <a:prstGeom prst="roundRect">
            <a:avLst>
              <a:gd name="adj" fmla="val 5000"/>
            </a:avLst>
          </a:prstGeom>
          <a:solidFill>
            <a:srgbClr val="F0F0F0"/>
          </a:solidFill>
          <a:ln>
            <a:noFill/>
          </a:ln>
          <a:effectLst/>
        </p:spPr>
        <p:txBody>
          <a:bodyPr rtlCol="0" anchor="ctr"/>
          <a:lstStyle/>
          <a:p/>
        </p:txBody>
      </p:sp>
      <p:sp>
        <p:nvSpPr>
          <p:cNvPr id="18" name="Rounded Rectangle 17"/>
          <p:cNvSpPr/>
          <p:nvPr/>
        </p:nvSpPr>
        <p:spPr>
          <a:xfrm>
            <a:off x="4298594" y="3776472"/>
            <a:ext cx="3594506" cy="530352"/>
          </a:xfrm>
          <a:prstGeom prst="roundRect">
            <a:avLst>
              <a:gd name="adj" fmla="val 25000"/>
            </a:avLst>
          </a:prstGeom>
          <a:solidFill>
            <a:srgbClr val="4F4F4F"/>
          </a:solidFill>
          <a:ln>
            <a:noFill/>
          </a:ln>
          <a:effectLst/>
        </p:spPr>
        <p:txBody>
          <a:bodyPr rtlCol="0" anchor="ctr"/>
          <a:lstStyle/>
          <a:p/>
        </p:txBody>
      </p:sp>
      <p:sp>
        <p:nvSpPr>
          <p:cNvPr id="19" name="Rectangle 18"/>
          <p:cNvSpPr/>
          <p:nvPr/>
        </p:nvSpPr>
        <p:spPr>
          <a:xfrm>
            <a:off x="4298594" y="4041648"/>
            <a:ext cx="3594506" cy="265176"/>
          </a:xfrm>
          <a:prstGeom prst="rect">
            <a:avLst/>
          </a:prstGeom>
          <a:solidFill>
            <a:srgbClr val="4F4F4F"/>
          </a:solidFill>
          <a:ln>
            <a:noFill/>
          </a:ln>
          <a:effectLst/>
        </p:spPr>
        <p:txBody>
          <a:bodyPr rtlCol="0" anchor="ctr"/>
          <a:lstStyle/>
          <a:p/>
        </p:txBody>
      </p:sp>
      <p:sp>
        <p:nvSpPr>
          <p:cNvPr id="20" name="TextBox 19"/>
          <p:cNvSpPr txBox="1"/>
          <p:nvPr/>
        </p:nvSpPr>
        <p:spPr>
          <a:xfrm>
            <a:off x="4390034" y="3776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2 · Gelenek ve görenekler</a:t>
            </a:r>
          </a:p>
        </p:txBody>
      </p:sp>
      <p:sp>
        <p:nvSpPr>
          <p:cNvPr id="21" name="TextBox 20"/>
          <p:cNvSpPr txBox="1"/>
          <p:nvPr/>
        </p:nvSpPr>
        <p:spPr>
          <a:xfrm>
            <a:off x="4408322" y="4379976"/>
            <a:ext cx="3375050" cy="17922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doğum, evlenme, cenaze, bayram, ant, spor · s. 213</a:t>
            </a:r>
          </a:p>
        </p:txBody>
      </p:sp>
      <p:sp>
        <p:nvSpPr>
          <p:cNvPr id="22" name="Rounded Rectangle 21"/>
          <p:cNvSpPr/>
          <p:nvPr/>
        </p:nvSpPr>
        <p:spPr>
          <a:xfrm>
            <a:off x="8094268" y="3776472"/>
            <a:ext cx="3594506" cy="2468880"/>
          </a:xfrm>
          <a:prstGeom prst="roundRect">
            <a:avLst>
              <a:gd name="adj" fmla="val 5000"/>
            </a:avLst>
          </a:prstGeom>
          <a:solidFill>
            <a:srgbClr val="F0F0F0"/>
          </a:solidFill>
          <a:ln>
            <a:noFill/>
          </a:ln>
          <a:effectLst/>
        </p:spPr>
        <p:txBody>
          <a:bodyPr rtlCol="0" anchor="ctr"/>
          <a:lstStyle/>
          <a:p/>
        </p:txBody>
      </p:sp>
      <p:sp>
        <p:nvSpPr>
          <p:cNvPr id="23" name="Rounded Rectangle 22"/>
          <p:cNvSpPr/>
          <p:nvPr/>
        </p:nvSpPr>
        <p:spPr>
          <a:xfrm>
            <a:off x="8094268" y="3776472"/>
            <a:ext cx="3594506" cy="530352"/>
          </a:xfrm>
          <a:prstGeom prst="roundRect">
            <a:avLst>
              <a:gd name="adj" fmla="val 25000"/>
            </a:avLst>
          </a:prstGeom>
          <a:solidFill>
            <a:srgbClr val="B8862B"/>
          </a:solidFill>
          <a:ln>
            <a:noFill/>
          </a:ln>
          <a:effectLst/>
        </p:spPr>
        <p:txBody>
          <a:bodyPr rtlCol="0" anchor="ctr"/>
          <a:lstStyle/>
          <a:p/>
        </p:txBody>
      </p:sp>
      <p:sp>
        <p:nvSpPr>
          <p:cNvPr id="24" name="Rectangle 23"/>
          <p:cNvSpPr/>
          <p:nvPr/>
        </p:nvSpPr>
        <p:spPr>
          <a:xfrm>
            <a:off x="8094268" y="4041648"/>
            <a:ext cx="3594506" cy="265176"/>
          </a:xfrm>
          <a:prstGeom prst="rect">
            <a:avLst/>
          </a:prstGeom>
          <a:solidFill>
            <a:srgbClr val="B8862B"/>
          </a:solidFill>
          <a:ln>
            <a:noFill/>
          </a:ln>
          <a:effectLst/>
        </p:spPr>
        <p:txBody>
          <a:bodyPr rtlCol="0" anchor="ctr"/>
          <a:lstStyle/>
          <a:p/>
        </p:txBody>
      </p:sp>
      <p:sp>
        <p:nvSpPr>
          <p:cNvPr id="25" name="TextBox 24"/>
          <p:cNvSpPr txBox="1"/>
          <p:nvPr/>
        </p:nvSpPr>
        <p:spPr>
          <a:xfrm>
            <a:off x="8185708" y="377647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3 · Kültürel miras</a:t>
            </a:r>
          </a:p>
        </p:txBody>
      </p:sp>
      <p:sp>
        <p:nvSpPr>
          <p:cNvPr id="26" name="TextBox 25"/>
          <p:cNvSpPr txBox="1"/>
          <p:nvPr/>
        </p:nvSpPr>
        <p:spPr>
          <a:xfrm>
            <a:off x="8203996" y="4379976"/>
            <a:ext cx="3375050" cy="1792224"/>
          </a:xfrm>
          <a:prstGeom prst="rect">
            <a:avLst/>
          </a:prstGeom>
          <a:noFill/>
        </p:spPr>
        <p:txBody>
          <a:bodyPr wrap="square" anchor="t" lIns="73152" rIns="73152" tIns="36576" bIns="36576">
            <a:noAutofit/>
          </a:bodyPr>
          <a:lstStyle/>
          <a:p>
            <a:pPr algn="l">
              <a:spcBef>
                <a:spcPts val="0"/>
              </a:spcBef>
              <a:spcAft>
                <a:spcPts val="0"/>
              </a:spcAft>
            </a:pPr>
            <a:r>
              <a:rPr lang="tr-TR" sz="2100" b="0" i="0">
                <a:solidFill>
                  <a:srgbClr val="262626"/>
                </a:solidFill>
                <a:latin typeface="Calibri"/>
              </a:rPr>
              <a:t>somut ve somut olmayan · s. 214-215</a:t>
            </a:r>
          </a:p>
        </p:txBody>
      </p:sp>
      <p:sp>
        <p:nvSpPr>
          <p:cNvPr id="27" name="TextBox 2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8" name="Rounded Rectangle 2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211</a:t>
            </a:r>
          </a:p>
        </p:txBody>
      </p:sp>
      <p:sp>
        <p:nvSpPr>
          <p:cNvPr id="29" name="TextBox 2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57 / 176</a:t>
            </a:r>
          </a:p>
        </p:txBody>
      </p:sp>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dünyasında dil ve iletişim</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212</a:t>
            </a:r>
          </a:p>
        </p:txBody>
      </p:sp>
      <p:pic>
        <p:nvPicPr>
          <p:cNvPr id="6" name="Picture 5" descr="h34_g710_s212.jpg"/>
          <p:cNvPicPr>
            <a:picLocks noChangeAspect="1"/>
          </p:cNvPicPr>
          <p:nvPr/>
        </p:nvPicPr>
        <p:blipFill>
          <a:blip r:embed="rId3"/>
          <a:stretch>
            <a:fillRect/>
          </a:stretch>
        </p:blipFill>
        <p:spPr>
          <a:xfrm>
            <a:off x="9037015" y="1216152"/>
            <a:ext cx="2651760" cy="3948816"/>
          </a:xfrm>
          <a:prstGeom prst="rect">
            <a:avLst/>
          </a:prstGeom>
          <a:ln w="9525">
            <a:solidFill>
              <a:srgbClr val="D9D9D9"/>
            </a:solidFill>
          </a:ln>
        </p:spPr>
      </p:pic>
      <p:sp>
        <p:nvSpPr>
          <p:cNvPr id="7" name="TextBox 6"/>
          <p:cNvSpPr txBox="1"/>
          <p:nvPr/>
        </p:nvSpPr>
        <p:spPr>
          <a:xfrm>
            <a:off x="9037015" y="5192400"/>
            <a:ext cx="2651760" cy="50292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767676"/>
                </a:solidFill>
                <a:latin typeface="Calibri"/>
              </a:rPr>
              <a:t>Görsel 7.10: Orhun Yazıtları, Kültigin Yazıtı (Moğolistan)</a:t>
            </a:r>
          </a:p>
        </p:txBody>
      </p:sp>
      <p:sp>
        <p:nvSpPr>
          <p:cNvPr id="8" name="TextBox 7"/>
          <p:cNvSpPr txBox="1"/>
          <p:nvPr/>
        </p:nvSpPr>
        <p:spPr>
          <a:xfrm>
            <a:off x="502920" y="1261872"/>
            <a:ext cx="8305495" cy="4937760"/>
          </a:xfrm>
          <a:prstGeom prst="rect">
            <a:avLst/>
          </a:prstGeom>
          <a:noFill/>
        </p:spPr>
        <p:txBody>
          <a:bodyPr wrap="square" anchor="t" lIns="73152" rIns="73152" tIns="36576" bIns="36576">
            <a:noAutofit/>
          </a:bodyPr>
          <a:lstStyle/>
          <a:p>
            <a:pPr algn="l">
              <a:spcBef>
                <a:spcPts val="0"/>
              </a:spcBef>
              <a:spcAft>
                <a:spcPts val="800"/>
              </a:spcAft>
            </a:pPr>
            <a:r>
              <a:rPr lang="tr-TR" sz="1900" b="1" i="0">
                <a:solidFill>
                  <a:srgbClr val="B8862B"/>
                </a:solidFill>
                <a:latin typeface="Calibri"/>
              </a:rPr>
              <a:t>Türk dünyasının en önemli ortak kültürel özelliği Türk dilidir.</a:t>
            </a:r>
          </a:p>
          <a:p>
            <a:pPr algn="l" marL="236189" indent="-236189">
              <a:spcBef>
                <a:spcPts val="0"/>
              </a:spcBef>
              <a:spcAft>
                <a:spcPts val="800"/>
              </a:spcAft>
            </a:pPr>
            <a:r>
              <a:rPr lang="tr-TR" sz="1900" b="1" i="0">
                <a:solidFill>
                  <a:srgbClr val="B8862B"/>
                </a:solidFill>
                <a:latin typeface="Calibri"/>
              </a:rPr>
              <a:t>•  </a:t>
            </a:r>
            <a:r>
              <a:rPr lang="tr-TR" sz="1900" b="0" i="0">
                <a:solidFill>
                  <a:srgbClr val="262626"/>
                </a:solidFill>
                <a:latin typeface="Calibri"/>
              </a:rPr>
              <a:t>Kitaba göre Türkçe, birçok ülkede 300 milyona yakın insanın dilidir.</a:t>
            </a:r>
          </a:p>
          <a:p>
            <a:pPr algn="l" marL="236189" indent="-236189">
              <a:spcBef>
                <a:spcPts val="0"/>
              </a:spcBef>
              <a:spcAft>
                <a:spcPts val="800"/>
              </a:spcAft>
            </a:pPr>
            <a:r>
              <a:rPr lang="tr-TR" sz="1900" b="1" i="0">
                <a:solidFill>
                  <a:srgbClr val="B8862B"/>
                </a:solidFill>
                <a:latin typeface="Calibri"/>
              </a:rPr>
              <a:t>•  </a:t>
            </a:r>
            <a:r>
              <a:rPr lang="tr-TR" sz="1900" b="0" i="0">
                <a:solidFill>
                  <a:srgbClr val="262626"/>
                </a:solidFill>
                <a:latin typeface="Calibri"/>
              </a:rPr>
              <a:t>Konargöçer Türk kültüründe daha çok sözlü edebiyat gelişmiştir. Kahramanlık destanları, hikâyeler, masallar, fıkralar, maniler ve atasözleri dilden dile nesilden nesile aktarılmıştır.</a:t>
            </a:r>
          </a:p>
          <a:p>
            <a:pPr algn="l" marL="236189" indent="-236189">
              <a:spcBef>
                <a:spcPts val="0"/>
              </a:spcBef>
              <a:spcAft>
                <a:spcPts val="800"/>
              </a:spcAft>
            </a:pPr>
            <a:r>
              <a:rPr lang="tr-TR" sz="1900" b="1" i="0">
                <a:solidFill>
                  <a:srgbClr val="B8862B"/>
                </a:solidFill>
                <a:latin typeface="Calibri"/>
              </a:rPr>
              <a:t>•  </a:t>
            </a:r>
            <a:r>
              <a:rPr lang="tr-TR" sz="1900" b="0" i="0">
                <a:solidFill>
                  <a:srgbClr val="262626"/>
                </a:solidFill>
                <a:latin typeface="Calibri"/>
              </a:rPr>
              <a:t>Türkçe ilk yazılı metinler, Türkistan’da bulunan 7 ve 8. yüzyıla ait çeşitli yazıtlardır.</a:t>
            </a:r>
          </a:p>
          <a:p>
            <a:pPr algn="l" marL="236189" indent="-236189">
              <a:spcBef>
                <a:spcPts val="0"/>
              </a:spcBef>
              <a:spcAft>
                <a:spcPts val="0"/>
              </a:spcAft>
            </a:pPr>
            <a:r>
              <a:rPr lang="tr-TR" sz="1900" b="1" i="0">
                <a:solidFill>
                  <a:srgbClr val="B8862B"/>
                </a:solidFill>
                <a:latin typeface="Calibri"/>
              </a:rPr>
              <a:t>•  </a:t>
            </a:r>
            <a:r>
              <a:rPr lang="tr-TR" sz="1900" b="0" i="0">
                <a:solidFill>
                  <a:srgbClr val="262626"/>
                </a:solidFill>
                <a:latin typeface="Calibri"/>
              </a:rPr>
              <a:t>8. yüzyıl Göktürk döneminde dikilmiş Orhun Yazıtları o dönemden kalma en önemli yazılı kaynaklardır.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58 / 176</a:t>
            </a:r>
          </a:p>
        </p:txBody>
      </p:sp>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Alfabeler: farklılıktan ortak alfabeye</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212</a:t>
            </a:r>
          </a:p>
        </p:txBody>
      </p:sp>
      <p:pic>
        <p:nvPicPr>
          <p:cNvPr id="6" name="Picture 5" descr="h34_g711_s212.jpg"/>
          <p:cNvPicPr>
            <a:picLocks noChangeAspect="1"/>
          </p:cNvPicPr>
          <p:nvPr/>
        </p:nvPicPr>
        <p:blipFill>
          <a:blip r:embed="rId3"/>
          <a:stretch>
            <a:fillRect/>
          </a:stretch>
        </p:blipFill>
        <p:spPr>
          <a:xfrm>
            <a:off x="8396935" y="1216152"/>
            <a:ext cx="3291840" cy="2943105"/>
          </a:xfrm>
          <a:prstGeom prst="rect">
            <a:avLst/>
          </a:prstGeom>
          <a:ln w="9525">
            <a:solidFill>
              <a:srgbClr val="D9D9D9"/>
            </a:solidFill>
          </a:ln>
        </p:spPr>
      </p:pic>
      <p:sp>
        <p:nvSpPr>
          <p:cNvPr id="7" name="TextBox 6"/>
          <p:cNvSpPr txBox="1"/>
          <p:nvPr/>
        </p:nvSpPr>
        <p:spPr>
          <a:xfrm>
            <a:off x="8396935" y="4186689"/>
            <a:ext cx="3291840" cy="50292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767676"/>
                </a:solidFill>
                <a:latin typeface="Calibri"/>
              </a:rPr>
              <a:t>Görsel 7.11: Türk Devletleri Teşkilatı tarafından kabul edilen ortak Türk alfabesi</a:t>
            </a:r>
          </a:p>
        </p:txBody>
      </p:sp>
      <p:sp>
        <p:nvSpPr>
          <p:cNvPr id="8" name="Rounded Rectangle 7"/>
          <p:cNvSpPr/>
          <p:nvPr/>
        </p:nvSpPr>
        <p:spPr>
          <a:xfrm>
            <a:off x="502920" y="1216152"/>
            <a:ext cx="1737360" cy="1188720"/>
          </a:xfrm>
          <a:prstGeom prst="roundRect">
            <a:avLst>
              <a:gd name="adj" fmla="val 10000"/>
            </a:avLst>
          </a:prstGeom>
          <a:solidFill>
            <a:srgbClr val="8C4A2F"/>
          </a:solidFill>
          <a:ln>
            <a:noFill/>
          </a:ln>
          <a:effectLst/>
        </p:spPr>
        <p:txBody>
          <a:bodyPr rtlCol="0" anchor="ctr" wrap="square" lIns="128016" rIns="128016" tIns="73152" bIns="73152">
            <a:noAutofit/>
          </a:bodyPr>
          <a:lstStyle/>
          <a:p>
            <a:pPr algn="ctr">
              <a:spcBef>
                <a:spcPts val="0"/>
              </a:spcBef>
              <a:spcAft>
                <a:spcPts val="0"/>
              </a:spcAft>
            </a:pPr>
            <a:r>
              <a:rPr lang="tr-TR" sz="1600" b="1" i="0">
                <a:solidFill>
                  <a:srgbClr val="FFFFFF"/>
                </a:solidFill>
                <a:latin typeface="Calibri"/>
              </a:rPr>
              <a:t>Konargöçer dönem</a:t>
            </a:r>
          </a:p>
        </p:txBody>
      </p:sp>
      <p:sp>
        <p:nvSpPr>
          <p:cNvPr id="9" name="TextBox 8"/>
          <p:cNvSpPr txBox="1"/>
          <p:nvPr/>
        </p:nvSpPr>
        <p:spPr>
          <a:xfrm>
            <a:off x="2331720" y="1216152"/>
            <a:ext cx="5836615" cy="1188720"/>
          </a:xfrm>
          <a:prstGeom prst="rect">
            <a:avLst/>
          </a:prstGeom>
          <a:noFill/>
        </p:spPr>
        <p:txBody>
          <a:bodyPr wrap="square" anchor="ctr" lIns="73152" rIns="73152" tIns="36576" bIns="36576">
            <a:noAutofit/>
          </a:bodyPr>
          <a:lstStyle/>
          <a:p>
            <a:pPr algn="l">
              <a:spcBef>
                <a:spcPts val="0"/>
              </a:spcBef>
              <a:spcAft>
                <a:spcPts val="0"/>
              </a:spcAft>
            </a:pPr>
            <a:r>
              <a:rPr lang="tr-TR" sz="1600" b="0" i="0">
                <a:solidFill>
                  <a:srgbClr val="262626"/>
                </a:solidFill>
                <a:latin typeface="Calibri"/>
              </a:rPr>
              <a:t>Konargöçer Türk kültürü döneminde Türkler genelde runik adı da verilen Türk alfabesini kullanırken Uygurlar Soğud alfabesinden dönüştürdükleri Uygur alfabesini kullanmışlardır.</a:t>
            </a:r>
          </a:p>
        </p:txBody>
      </p:sp>
      <p:sp>
        <p:nvSpPr>
          <p:cNvPr id="10" name="Rounded Rectangle 9"/>
          <p:cNvSpPr/>
          <p:nvPr/>
        </p:nvSpPr>
        <p:spPr>
          <a:xfrm>
            <a:off x="502920" y="2496312"/>
            <a:ext cx="1737360" cy="1188720"/>
          </a:xfrm>
          <a:prstGeom prst="roundRect">
            <a:avLst>
              <a:gd name="adj" fmla="val 10000"/>
            </a:avLst>
          </a:prstGeom>
          <a:solidFill>
            <a:srgbClr val="2E7D5B"/>
          </a:solidFill>
          <a:ln>
            <a:noFill/>
          </a:ln>
          <a:effectLst/>
        </p:spPr>
        <p:txBody>
          <a:bodyPr rtlCol="0" anchor="ctr" wrap="square" lIns="128016" rIns="128016" tIns="73152" bIns="73152">
            <a:noAutofit/>
          </a:bodyPr>
          <a:lstStyle/>
          <a:p>
            <a:pPr algn="ctr">
              <a:spcBef>
                <a:spcPts val="0"/>
              </a:spcBef>
              <a:spcAft>
                <a:spcPts val="0"/>
              </a:spcAft>
            </a:pPr>
            <a:r>
              <a:rPr lang="tr-TR" sz="1600" b="1" i="0">
                <a:solidFill>
                  <a:srgbClr val="FFFFFF"/>
                </a:solidFill>
                <a:latin typeface="Calibri"/>
              </a:rPr>
              <a:t>İslamiyet'in kabulünden sonra</a:t>
            </a:r>
          </a:p>
        </p:txBody>
      </p:sp>
      <p:sp>
        <p:nvSpPr>
          <p:cNvPr id="11" name="TextBox 10"/>
          <p:cNvSpPr txBox="1"/>
          <p:nvPr/>
        </p:nvSpPr>
        <p:spPr>
          <a:xfrm>
            <a:off x="2331720" y="2496312"/>
            <a:ext cx="5836615" cy="1188720"/>
          </a:xfrm>
          <a:prstGeom prst="rect">
            <a:avLst/>
          </a:prstGeom>
          <a:noFill/>
        </p:spPr>
        <p:txBody>
          <a:bodyPr wrap="square" anchor="ctr" lIns="73152" rIns="73152" tIns="36576" bIns="36576">
            <a:noAutofit/>
          </a:bodyPr>
          <a:lstStyle/>
          <a:p>
            <a:pPr algn="l">
              <a:spcBef>
                <a:spcPts val="0"/>
              </a:spcBef>
              <a:spcAft>
                <a:spcPts val="0"/>
              </a:spcAft>
            </a:pPr>
            <a:r>
              <a:rPr lang="tr-TR" sz="1600" b="0" i="0">
                <a:solidFill>
                  <a:srgbClr val="262626"/>
                </a:solidFill>
                <a:latin typeface="Calibri"/>
              </a:rPr>
              <a:t>Bu dönemde İslam’ın da etkisiyle 20. yüzyıla kadar büyük oranda Arap alfabesi kullanılmıştır.</a:t>
            </a:r>
          </a:p>
        </p:txBody>
      </p:sp>
      <p:sp>
        <p:nvSpPr>
          <p:cNvPr id="12" name="Rounded Rectangle 11"/>
          <p:cNvSpPr/>
          <p:nvPr/>
        </p:nvSpPr>
        <p:spPr>
          <a:xfrm>
            <a:off x="502920" y="3776472"/>
            <a:ext cx="1737360" cy="1188720"/>
          </a:xfrm>
          <a:prstGeom prst="roundRect">
            <a:avLst>
              <a:gd name="adj" fmla="val 10000"/>
            </a:avLst>
          </a:prstGeom>
          <a:solidFill>
            <a:srgbClr val="4F4F4F"/>
          </a:solidFill>
          <a:ln>
            <a:noFill/>
          </a:ln>
          <a:effectLst/>
        </p:spPr>
        <p:txBody>
          <a:bodyPr rtlCol="0" anchor="ctr" wrap="square" lIns="128016" rIns="128016" tIns="73152" bIns="73152">
            <a:noAutofit/>
          </a:bodyPr>
          <a:lstStyle/>
          <a:p>
            <a:pPr algn="ctr">
              <a:spcBef>
                <a:spcPts val="0"/>
              </a:spcBef>
              <a:spcAft>
                <a:spcPts val="0"/>
              </a:spcAft>
            </a:pPr>
            <a:r>
              <a:rPr lang="tr-TR" sz="1600" b="1" i="0">
                <a:solidFill>
                  <a:srgbClr val="FFFFFF"/>
                </a:solidFill>
                <a:latin typeface="Calibri"/>
              </a:rPr>
              <a:t>20. yüzyıl</a:t>
            </a:r>
          </a:p>
        </p:txBody>
      </p:sp>
      <p:sp>
        <p:nvSpPr>
          <p:cNvPr id="13" name="TextBox 12"/>
          <p:cNvSpPr txBox="1"/>
          <p:nvPr/>
        </p:nvSpPr>
        <p:spPr>
          <a:xfrm>
            <a:off x="2331720" y="3776472"/>
            <a:ext cx="5836615" cy="1188720"/>
          </a:xfrm>
          <a:prstGeom prst="rect">
            <a:avLst/>
          </a:prstGeom>
          <a:noFill/>
        </p:spPr>
        <p:txBody>
          <a:bodyPr wrap="square" anchor="ctr" lIns="73152" rIns="73152" tIns="36576" bIns="36576">
            <a:noAutofit/>
          </a:bodyPr>
          <a:lstStyle/>
          <a:p>
            <a:pPr algn="l">
              <a:spcBef>
                <a:spcPts val="0"/>
              </a:spcBef>
              <a:spcAft>
                <a:spcPts val="0"/>
              </a:spcAft>
            </a:pPr>
            <a:r>
              <a:rPr lang="tr-TR" sz="1600" b="0" i="0">
                <a:solidFill>
                  <a:srgbClr val="262626"/>
                </a:solidFill>
                <a:latin typeface="Calibri"/>
              </a:rPr>
              <a:t>1928’den sonra Türkiye ve 1983’te kurulan KKTC Latin alfabesini kullanırken Azerbaycan, Kazakistan, Kırgızistan, Türkmenistan, Özbekistan Sovyetler Birliği'ndeyken ve bağımsızlık sonrası ilk dönemlerinde Kiril alfabesi kullanmışlardır.</a:t>
            </a:r>
          </a:p>
        </p:txBody>
      </p:sp>
      <p:sp>
        <p:nvSpPr>
          <p:cNvPr id="14" name="Rounded Rectangle 13"/>
          <p:cNvSpPr/>
          <p:nvPr/>
        </p:nvSpPr>
        <p:spPr>
          <a:xfrm>
            <a:off x="502920" y="5056632"/>
            <a:ext cx="1737360" cy="1188720"/>
          </a:xfrm>
          <a:prstGeom prst="roundRect">
            <a:avLst>
              <a:gd name="adj" fmla="val 10000"/>
            </a:avLst>
          </a:prstGeom>
          <a:solidFill>
            <a:srgbClr val="B8862B"/>
          </a:solidFill>
          <a:ln>
            <a:noFill/>
          </a:ln>
          <a:effectLst/>
        </p:spPr>
        <p:txBody>
          <a:bodyPr rtlCol="0" anchor="ctr" wrap="square" lIns="128016" rIns="128016" tIns="73152" bIns="73152">
            <a:noAutofit/>
          </a:bodyPr>
          <a:lstStyle/>
          <a:p>
            <a:pPr algn="ctr">
              <a:spcBef>
                <a:spcPts val="0"/>
              </a:spcBef>
              <a:spcAft>
                <a:spcPts val="0"/>
              </a:spcAft>
            </a:pPr>
            <a:r>
              <a:rPr lang="tr-TR" sz="1600" b="1" i="0">
                <a:solidFill>
                  <a:srgbClr val="FFFFFF"/>
                </a:solidFill>
                <a:latin typeface="Calibri"/>
              </a:rPr>
              <a:t>2024</a:t>
            </a:r>
          </a:p>
        </p:txBody>
      </p:sp>
      <p:sp>
        <p:nvSpPr>
          <p:cNvPr id="15" name="TextBox 14"/>
          <p:cNvSpPr txBox="1"/>
          <p:nvPr/>
        </p:nvSpPr>
        <p:spPr>
          <a:xfrm>
            <a:off x="2331720" y="5056632"/>
            <a:ext cx="5836615" cy="1188720"/>
          </a:xfrm>
          <a:prstGeom prst="rect">
            <a:avLst/>
          </a:prstGeom>
          <a:noFill/>
        </p:spPr>
        <p:txBody>
          <a:bodyPr wrap="square" anchor="ctr" lIns="73152" rIns="73152" tIns="36576" bIns="36576">
            <a:noAutofit/>
          </a:bodyPr>
          <a:lstStyle/>
          <a:p>
            <a:pPr algn="l">
              <a:spcBef>
                <a:spcPts val="0"/>
              </a:spcBef>
              <a:spcAft>
                <a:spcPts val="0"/>
              </a:spcAft>
            </a:pPr>
            <a:r>
              <a:rPr lang="tr-TR" sz="1600" b="0" i="0">
                <a:solidFill>
                  <a:srgbClr val="262626"/>
                </a:solidFill>
                <a:latin typeface="Calibri"/>
              </a:rPr>
              <a:t>2024 yılında Türk Devletleri Teşkilatı bünyesinde Latin alfabesi temelinde ortak bir Türk alfabesi oluşturulması çalışmaları yapılmış ve ortak alfabe kullanılması kararı alınmıştır.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59 / 176</a:t>
            </a:r>
          </a:p>
        </p:txBody>
      </p:sp>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2024 yılında Türk Devletleri Teşkilatı bünyesinde hangi alfabe temelinde ortak bir Türk alfabesi oluşturulması çalışmaları yapılmıştır?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Kiril alfabesi</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Latin alfabesi</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Arap alfabesi</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Uygur alfabesi</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Runik Türk alfabesi</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60 / 176</a:t>
            </a:r>
          </a:p>
        </p:txBody>
      </p:sp>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3</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2024 yılında Türk Devletleri Teşkilatı bünyesinde hangi alfabe temelinde ortak bir Türk alfabesi oluşturulması çalışmaları yapılmıştır?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Kiril alfabesi</a:t>
            </a:r>
          </a:p>
        </p:txBody>
      </p:sp>
      <p:sp>
        <p:nvSpPr>
          <p:cNvPr id="10" name="Rounded Rectangle 9"/>
          <p:cNvSpPr/>
          <p:nvPr/>
        </p:nvSpPr>
        <p:spPr>
          <a:xfrm>
            <a:off x="502920" y="3158337"/>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1" name="Oval 10"/>
          <p:cNvSpPr/>
          <p:nvPr/>
        </p:nvSpPr>
        <p:spPr>
          <a:xfrm>
            <a:off x="594360" y="3114445"/>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Latin alfabesi</a:t>
            </a:r>
          </a:p>
        </p:txBody>
      </p:sp>
      <p:sp>
        <p:nvSpPr>
          <p:cNvPr id="13" name="Rounded Rectangle 12"/>
          <p:cNvSpPr/>
          <p:nvPr/>
        </p:nvSpPr>
        <p:spPr>
          <a:xfrm>
            <a:off x="502920" y="368320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363931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Arap alfabesi</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Uygur alfabesi</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Runik Türk alfabesi</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1850" b="0" i="0">
                <a:solidFill>
                  <a:srgbClr val="262626"/>
                </a:solidFill>
                <a:latin typeface="Calibri"/>
              </a:rPr>
              <a:t>Kitap s. 212: Latin alfabesi temelinde ortak bir Türk alfabesi oluşturulması çalışmaları yapılmış ve ortak alfabe kullanılması kararı alınmıştır. Amaç farklı alfabelerin yol açtığı iletişim sorunlarını ortadan kaldırmaktır.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61 / 176</a:t>
            </a:r>
          </a:p>
        </p:txBody>
      </p:sp>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dünyasının ortak gelenek ve görenekleri</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213</a:t>
            </a:r>
          </a:p>
        </p:txBody>
      </p:sp>
      <p:sp>
        <p:nvSpPr>
          <p:cNvPr id="6" name="Rounded Rectangle 5"/>
          <p:cNvSpPr/>
          <p:nvPr/>
        </p:nvSpPr>
        <p:spPr>
          <a:xfrm>
            <a:off x="502920" y="1216152"/>
            <a:ext cx="3606698" cy="242316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16152"/>
            <a:ext cx="3606698" cy="438912"/>
          </a:xfrm>
          <a:prstGeom prst="roundRect">
            <a:avLst>
              <a:gd name="adj" fmla="val 25000"/>
            </a:avLst>
          </a:prstGeom>
          <a:solidFill>
            <a:srgbClr val="B8862B"/>
          </a:solidFill>
          <a:ln>
            <a:noFill/>
          </a:ln>
          <a:effectLst/>
        </p:spPr>
        <p:txBody>
          <a:bodyPr rtlCol="0" anchor="ctr"/>
          <a:lstStyle/>
          <a:p/>
        </p:txBody>
      </p:sp>
      <p:sp>
        <p:nvSpPr>
          <p:cNvPr id="8" name="Rectangle 7"/>
          <p:cNvSpPr/>
          <p:nvPr/>
        </p:nvSpPr>
        <p:spPr>
          <a:xfrm>
            <a:off x="502920" y="1435608"/>
            <a:ext cx="3606698" cy="219456"/>
          </a:xfrm>
          <a:prstGeom prst="rect">
            <a:avLst/>
          </a:prstGeom>
          <a:solidFill>
            <a:srgbClr val="B8862B"/>
          </a:solidFill>
          <a:ln>
            <a:noFill/>
          </a:ln>
          <a:effectLst/>
        </p:spPr>
        <p:txBody>
          <a:bodyPr rtlCol="0" anchor="ctr"/>
          <a:lstStyle/>
          <a:p/>
        </p:txBody>
      </p:sp>
      <p:sp>
        <p:nvSpPr>
          <p:cNvPr id="9" name="TextBox 8"/>
          <p:cNvSpPr txBox="1"/>
          <p:nvPr/>
        </p:nvSpPr>
        <p:spPr>
          <a:xfrm>
            <a:off x="594360" y="1216152"/>
            <a:ext cx="3423818" cy="43891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Doğum</a:t>
            </a:r>
          </a:p>
        </p:txBody>
      </p:sp>
      <p:sp>
        <p:nvSpPr>
          <p:cNvPr id="10" name="TextBox 9"/>
          <p:cNvSpPr txBox="1"/>
          <p:nvPr/>
        </p:nvSpPr>
        <p:spPr>
          <a:xfrm>
            <a:off x="612648" y="1728216"/>
            <a:ext cx="3387242" cy="183794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bebeğin tuzlanması, kırklanması, doğum hediyesi getirilmesi</a:t>
            </a:r>
          </a:p>
        </p:txBody>
      </p:sp>
      <p:sp>
        <p:nvSpPr>
          <p:cNvPr id="11" name="Rounded Rectangle 10"/>
          <p:cNvSpPr/>
          <p:nvPr/>
        </p:nvSpPr>
        <p:spPr>
          <a:xfrm>
            <a:off x="4292498" y="1216152"/>
            <a:ext cx="3606698" cy="242316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2498" y="1216152"/>
            <a:ext cx="3606698" cy="43891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2498" y="1435608"/>
            <a:ext cx="3606698" cy="219456"/>
          </a:xfrm>
          <a:prstGeom prst="rect">
            <a:avLst/>
          </a:prstGeom>
          <a:solidFill>
            <a:srgbClr val="4F4F4F"/>
          </a:solidFill>
          <a:ln>
            <a:noFill/>
          </a:ln>
          <a:effectLst/>
        </p:spPr>
        <p:txBody>
          <a:bodyPr rtlCol="0" anchor="ctr"/>
          <a:lstStyle/>
          <a:p/>
        </p:txBody>
      </p:sp>
      <p:sp>
        <p:nvSpPr>
          <p:cNvPr id="14" name="TextBox 13"/>
          <p:cNvSpPr txBox="1"/>
          <p:nvPr/>
        </p:nvSpPr>
        <p:spPr>
          <a:xfrm>
            <a:off x="4383938" y="1216152"/>
            <a:ext cx="3423818" cy="43891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Evlenme</a:t>
            </a:r>
          </a:p>
        </p:txBody>
      </p:sp>
      <p:sp>
        <p:nvSpPr>
          <p:cNvPr id="15" name="TextBox 14"/>
          <p:cNvSpPr txBox="1"/>
          <p:nvPr/>
        </p:nvSpPr>
        <p:spPr>
          <a:xfrm>
            <a:off x="4402226" y="1728216"/>
            <a:ext cx="3387242" cy="183794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Kız isteme, söz kesme, kına gecesi, düğün ve düğün sonrasıyla ilgili ritüeller</a:t>
            </a:r>
          </a:p>
        </p:txBody>
      </p:sp>
      <p:sp>
        <p:nvSpPr>
          <p:cNvPr id="16" name="Rounded Rectangle 15"/>
          <p:cNvSpPr/>
          <p:nvPr/>
        </p:nvSpPr>
        <p:spPr>
          <a:xfrm>
            <a:off x="8082076" y="1216152"/>
            <a:ext cx="3606698" cy="242316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82076" y="1216152"/>
            <a:ext cx="3606698" cy="438912"/>
          </a:xfrm>
          <a:prstGeom prst="roundRect">
            <a:avLst>
              <a:gd name="adj" fmla="val 25000"/>
            </a:avLst>
          </a:prstGeom>
          <a:solidFill>
            <a:srgbClr val="B8862B"/>
          </a:solidFill>
          <a:ln>
            <a:noFill/>
          </a:ln>
          <a:effectLst/>
        </p:spPr>
        <p:txBody>
          <a:bodyPr rtlCol="0" anchor="ctr"/>
          <a:lstStyle/>
          <a:p/>
        </p:txBody>
      </p:sp>
      <p:sp>
        <p:nvSpPr>
          <p:cNvPr id="18" name="Rectangle 17"/>
          <p:cNvSpPr/>
          <p:nvPr/>
        </p:nvSpPr>
        <p:spPr>
          <a:xfrm>
            <a:off x="8082076" y="1435608"/>
            <a:ext cx="3606698" cy="219456"/>
          </a:xfrm>
          <a:prstGeom prst="rect">
            <a:avLst/>
          </a:prstGeom>
          <a:solidFill>
            <a:srgbClr val="B8862B"/>
          </a:solidFill>
          <a:ln>
            <a:noFill/>
          </a:ln>
          <a:effectLst/>
        </p:spPr>
        <p:txBody>
          <a:bodyPr rtlCol="0" anchor="ctr"/>
          <a:lstStyle/>
          <a:p/>
        </p:txBody>
      </p:sp>
      <p:sp>
        <p:nvSpPr>
          <p:cNvPr id="19" name="TextBox 18"/>
          <p:cNvSpPr txBox="1"/>
          <p:nvPr/>
        </p:nvSpPr>
        <p:spPr>
          <a:xfrm>
            <a:off x="8173516" y="1216152"/>
            <a:ext cx="3423818" cy="43891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Cenaze</a:t>
            </a:r>
          </a:p>
        </p:txBody>
      </p:sp>
      <p:sp>
        <p:nvSpPr>
          <p:cNvPr id="20" name="TextBox 19"/>
          <p:cNvSpPr txBox="1"/>
          <p:nvPr/>
        </p:nvSpPr>
        <p:spPr>
          <a:xfrm>
            <a:off x="8191804" y="1728216"/>
            <a:ext cx="3387242" cy="183794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önemli şahsiyetler için yapılan büyük kurganların yerini türbeler almış, mezarlara taş dikme geleneği sürdürülmüş</a:t>
            </a:r>
          </a:p>
        </p:txBody>
      </p:sp>
      <p:sp>
        <p:nvSpPr>
          <p:cNvPr id="21" name="Rounded Rectangle 20"/>
          <p:cNvSpPr/>
          <p:nvPr/>
        </p:nvSpPr>
        <p:spPr>
          <a:xfrm>
            <a:off x="502920" y="3776472"/>
            <a:ext cx="3606698" cy="2423160"/>
          </a:xfrm>
          <a:prstGeom prst="roundRect">
            <a:avLst>
              <a:gd name="adj" fmla="val 5000"/>
            </a:avLst>
          </a:prstGeom>
          <a:solidFill>
            <a:srgbClr val="F0F0F0"/>
          </a:solidFill>
          <a:ln>
            <a:noFill/>
          </a:ln>
          <a:effectLst/>
        </p:spPr>
        <p:txBody>
          <a:bodyPr rtlCol="0" anchor="ctr"/>
          <a:lstStyle/>
          <a:p/>
        </p:txBody>
      </p:sp>
      <p:sp>
        <p:nvSpPr>
          <p:cNvPr id="22" name="Rounded Rectangle 21"/>
          <p:cNvSpPr/>
          <p:nvPr/>
        </p:nvSpPr>
        <p:spPr>
          <a:xfrm>
            <a:off x="502920" y="3776472"/>
            <a:ext cx="3606698" cy="438912"/>
          </a:xfrm>
          <a:prstGeom prst="roundRect">
            <a:avLst>
              <a:gd name="adj" fmla="val 25000"/>
            </a:avLst>
          </a:prstGeom>
          <a:solidFill>
            <a:srgbClr val="4F4F4F"/>
          </a:solidFill>
          <a:ln>
            <a:noFill/>
          </a:ln>
          <a:effectLst/>
        </p:spPr>
        <p:txBody>
          <a:bodyPr rtlCol="0" anchor="ctr"/>
          <a:lstStyle/>
          <a:p/>
        </p:txBody>
      </p:sp>
      <p:sp>
        <p:nvSpPr>
          <p:cNvPr id="23" name="Rectangle 22"/>
          <p:cNvSpPr/>
          <p:nvPr/>
        </p:nvSpPr>
        <p:spPr>
          <a:xfrm>
            <a:off x="502920" y="3995928"/>
            <a:ext cx="3606698" cy="219456"/>
          </a:xfrm>
          <a:prstGeom prst="rect">
            <a:avLst/>
          </a:prstGeom>
          <a:solidFill>
            <a:srgbClr val="4F4F4F"/>
          </a:solidFill>
          <a:ln>
            <a:noFill/>
          </a:ln>
          <a:effectLst/>
        </p:spPr>
        <p:txBody>
          <a:bodyPr rtlCol="0" anchor="ctr"/>
          <a:lstStyle/>
          <a:p/>
        </p:txBody>
      </p:sp>
      <p:sp>
        <p:nvSpPr>
          <p:cNvPr id="24" name="TextBox 23"/>
          <p:cNvSpPr txBox="1"/>
          <p:nvPr/>
        </p:nvSpPr>
        <p:spPr>
          <a:xfrm>
            <a:off x="594360" y="3776472"/>
            <a:ext cx="3423818" cy="43891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Bayramlar</a:t>
            </a:r>
          </a:p>
        </p:txBody>
      </p:sp>
      <p:sp>
        <p:nvSpPr>
          <p:cNvPr id="25" name="TextBox 24"/>
          <p:cNvSpPr txBox="1"/>
          <p:nvPr/>
        </p:nvSpPr>
        <p:spPr>
          <a:xfrm>
            <a:off x="612648" y="4288536"/>
            <a:ext cx="3387242" cy="183794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Nevruz Bayramı ile Anadolu ve Balkanlarda kutlanan Hıdırellez Bayramı; Ramazan ve Kurban Bayramı; bağımsız Türk devletlerinin kuruluş günleri</a:t>
            </a:r>
          </a:p>
        </p:txBody>
      </p:sp>
      <p:sp>
        <p:nvSpPr>
          <p:cNvPr id="26" name="Rounded Rectangle 25"/>
          <p:cNvSpPr/>
          <p:nvPr/>
        </p:nvSpPr>
        <p:spPr>
          <a:xfrm>
            <a:off x="4292498" y="3776472"/>
            <a:ext cx="3606698" cy="2423160"/>
          </a:xfrm>
          <a:prstGeom prst="roundRect">
            <a:avLst>
              <a:gd name="adj" fmla="val 5000"/>
            </a:avLst>
          </a:prstGeom>
          <a:solidFill>
            <a:srgbClr val="F0F0F0"/>
          </a:solidFill>
          <a:ln>
            <a:noFill/>
          </a:ln>
          <a:effectLst/>
        </p:spPr>
        <p:txBody>
          <a:bodyPr rtlCol="0" anchor="ctr"/>
          <a:lstStyle/>
          <a:p/>
        </p:txBody>
      </p:sp>
      <p:sp>
        <p:nvSpPr>
          <p:cNvPr id="27" name="Rounded Rectangle 26"/>
          <p:cNvSpPr/>
          <p:nvPr/>
        </p:nvSpPr>
        <p:spPr>
          <a:xfrm>
            <a:off x="4292498" y="3776472"/>
            <a:ext cx="3606698" cy="438912"/>
          </a:xfrm>
          <a:prstGeom prst="roundRect">
            <a:avLst>
              <a:gd name="adj" fmla="val 25000"/>
            </a:avLst>
          </a:prstGeom>
          <a:solidFill>
            <a:srgbClr val="B8862B"/>
          </a:solidFill>
          <a:ln>
            <a:noFill/>
          </a:ln>
          <a:effectLst/>
        </p:spPr>
        <p:txBody>
          <a:bodyPr rtlCol="0" anchor="ctr"/>
          <a:lstStyle/>
          <a:p/>
        </p:txBody>
      </p:sp>
      <p:sp>
        <p:nvSpPr>
          <p:cNvPr id="28" name="Rectangle 27"/>
          <p:cNvSpPr/>
          <p:nvPr/>
        </p:nvSpPr>
        <p:spPr>
          <a:xfrm>
            <a:off x="4292498" y="3995928"/>
            <a:ext cx="3606698" cy="219456"/>
          </a:xfrm>
          <a:prstGeom prst="rect">
            <a:avLst/>
          </a:prstGeom>
          <a:solidFill>
            <a:srgbClr val="B8862B"/>
          </a:solidFill>
          <a:ln>
            <a:noFill/>
          </a:ln>
          <a:effectLst/>
        </p:spPr>
        <p:txBody>
          <a:bodyPr rtlCol="0" anchor="ctr"/>
          <a:lstStyle/>
          <a:p/>
        </p:txBody>
      </p:sp>
      <p:sp>
        <p:nvSpPr>
          <p:cNvPr id="29" name="TextBox 28"/>
          <p:cNvSpPr txBox="1"/>
          <p:nvPr/>
        </p:nvSpPr>
        <p:spPr>
          <a:xfrm>
            <a:off x="4383938" y="3776472"/>
            <a:ext cx="3423818" cy="43891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Ant</a:t>
            </a:r>
          </a:p>
        </p:txBody>
      </p:sp>
      <p:sp>
        <p:nvSpPr>
          <p:cNvPr id="30" name="TextBox 29"/>
          <p:cNvSpPr txBox="1"/>
          <p:nvPr/>
        </p:nvSpPr>
        <p:spPr>
          <a:xfrm>
            <a:off x="4402226" y="4288536"/>
            <a:ext cx="3387242" cy="183794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Ant içerek dostluğunu pekiştiren kişiler ise birbirini kan kardeşi olarak tanımlardı.</a:t>
            </a:r>
          </a:p>
        </p:txBody>
      </p:sp>
      <p:sp>
        <p:nvSpPr>
          <p:cNvPr id="31" name="Rounded Rectangle 30"/>
          <p:cNvSpPr/>
          <p:nvPr/>
        </p:nvSpPr>
        <p:spPr>
          <a:xfrm>
            <a:off x="8082076" y="3776472"/>
            <a:ext cx="3606698" cy="2423160"/>
          </a:xfrm>
          <a:prstGeom prst="roundRect">
            <a:avLst>
              <a:gd name="adj" fmla="val 5000"/>
            </a:avLst>
          </a:prstGeom>
          <a:solidFill>
            <a:srgbClr val="F0F0F0"/>
          </a:solidFill>
          <a:ln>
            <a:noFill/>
          </a:ln>
          <a:effectLst/>
        </p:spPr>
        <p:txBody>
          <a:bodyPr rtlCol="0" anchor="ctr"/>
          <a:lstStyle/>
          <a:p/>
        </p:txBody>
      </p:sp>
      <p:sp>
        <p:nvSpPr>
          <p:cNvPr id="32" name="Rounded Rectangle 31"/>
          <p:cNvSpPr/>
          <p:nvPr/>
        </p:nvSpPr>
        <p:spPr>
          <a:xfrm>
            <a:off x="8082076" y="3776472"/>
            <a:ext cx="3606698" cy="438912"/>
          </a:xfrm>
          <a:prstGeom prst="roundRect">
            <a:avLst>
              <a:gd name="adj" fmla="val 25000"/>
            </a:avLst>
          </a:prstGeom>
          <a:solidFill>
            <a:srgbClr val="4F4F4F"/>
          </a:solidFill>
          <a:ln>
            <a:noFill/>
          </a:ln>
          <a:effectLst/>
        </p:spPr>
        <p:txBody>
          <a:bodyPr rtlCol="0" anchor="ctr"/>
          <a:lstStyle/>
          <a:p/>
        </p:txBody>
      </p:sp>
      <p:sp>
        <p:nvSpPr>
          <p:cNvPr id="33" name="Rectangle 32"/>
          <p:cNvSpPr/>
          <p:nvPr/>
        </p:nvSpPr>
        <p:spPr>
          <a:xfrm>
            <a:off x="8082076" y="3995928"/>
            <a:ext cx="3606698" cy="219456"/>
          </a:xfrm>
          <a:prstGeom prst="rect">
            <a:avLst/>
          </a:prstGeom>
          <a:solidFill>
            <a:srgbClr val="4F4F4F"/>
          </a:solidFill>
          <a:ln>
            <a:noFill/>
          </a:ln>
          <a:effectLst/>
        </p:spPr>
        <p:txBody>
          <a:bodyPr rtlCol="0" anchor="ctr"/>
          <a:lstStyle/>
          <a:p/>
        </p:txBody>
      </p:sp>
      <p:sp>
        <p:nvSpPr>
          <p:cNvPr id="34" name="TextBox 33"/>
          <p:cNvSpPr txBox="1"/>
          <p:nvPr/>
        </p:nvSpPr>
        <p:spPr>
          <a:xfrm>
            <a:off x="8173516" y="3776472"/>
            <a:ext cx="3423818" cy="438912"/>
          </a:xfrm>
          <a:prstGeom prst="rect">
            <a:avLst/>
          </a:prstGeom>
          <a:noFill/>
        </p:spPr>
        <p:txBody>
          <a:bodyPr wrap="square" anchor="ctr" lIns="73152" rIns="73152" tIns="36576" bIns="36576">
            <a:noAutofit/>
          </a:bodyPr>
          <a:lstStyle/>
          <a:p>
            <a:pPr algn="l">
              <a:spcBef>
                <a:spcPts val="0"/>
              </a:spcBef>
              <a:spcAft>
                <a:spcPts val="0"/>
              </a:spcAft>
            </a:pPr>
            <a:r>
              <a:rPr lang="tr-TR" sz="1800" b="1" i="0">
                <a:solidFill>
                  <a:srgbClr val="FFFFFF"/>
                </a:solidFill>
                <a:latin typeface="Calibri"/>
              </a:rPr>
              <a:t>Spor ve eğlence</a:t>
            </a:r>
          </a:p>
        </p:txBody>
      </p:sp>
      <p:sp>
        <p:nvSpPr>
          <p:cNvPr id="35" name="TextBox 34"/>
          <p:cNvSpPr txBox="1"/>
          <p:nvPr/>
        </p:nvSpPr>
        <p:spPr>
          <a:xfrm>
            <a:off x="8191804" y="4288536"/>
            <a:ext cx="3387242" cy="1837944"/>
          </a:xfrm>
          <a:prstGeom prst="rect">
            <a:avLst/>
          </a:prstGeom>
          <a:noFill/>
        </p:spPr>
        <p:txBody>
          <a:bodyPr wrap="square" anchor="t" lIns="73152" rIns="73152" tIns="36576" bIns="36576">
            <a:noAutofit/>
          </a:bodyPr>
          <a:lstStyle/>
          <a:p>
            <a:pPr algn="l">
              <a:spcBef>
                <a:spcPts val="0"/>
              </a:spcBef>
              <a:spcAft>
                <a:spcPts val="0"/>
              </a:spcAft>
            </a:pPr>
            <a:r>
              <a:rPr lang="tr-TR" sz="1700" b="0" i="0">
                <a:solidFill>
                  <a:srgbClr val="262626"/>
                </a:solidFill>
                <a:latin typeface="Calibri"/>
              </a:rPr>
              <a:t>Avlanmak, at yarışı, okçuluk, cirit, güreş Türklerin ortak geleneksel sporlarıdır; Halay, zeybek, horon</a:t>
            </a:r>
          </a:p>
        </p:txBody>
      </p:sp>
      <p:sp>
        <p:nvSpPr>
          <p:cNvPr id="36" name="TextBox 3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37" name="Rounded Rectangle 3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213</a:t>
            </a:r>
          </a:p>
        </p:txBody>
      </p:sp>
      <p:sp>
        <p:nvSpPr>
          <p:cNvPr id="38" name="TextBox 3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62 / 176</a:t>
            </a:r>
          </a:p>
        </p:txBody>
      </p:sp>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Kurgandan türbeye, ant içmekten yemin törenine</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ANALOJİ</a:t>
            </a:r>
          </a:p>
        </p:txBody>
      </p:sp>
      <p:pic>
        <p:nvPicPr>
          <p:cNvPr id="6" name="Picture 5" descr="h34_g712_s213.jpg"/>
          <p:cNvPicPr>
            <a:picLocks noChangeAspect="1"/>
          </p:cNvPicPr>
          <p:nvPr/>
        </p:nvPicPr>
        <p:blipFill>
          <a:blip r:embed="rId3"/>
          <a:stretch>
            <a:fillRect/>
          </a:stretch>
        </p:blipFill>
        <p:spPr>
          <a:xfrm>
            <a:off x="1295655" y="1216152"/>
            <a:ext cx="3870297" cy="2697480"/>
          </a:xfrm>
          <a:prstGeom prst="rect">
            <a:avLst/>
          </a:prstGeom>
          <a:ln w="9525">
            <a:solidFill>
              <a:srgbClr val="D9D9D9"/>
            </a:solidFill>
          </a:ln>
        </p:spPr>
      </p:pic>
      <p:sp>
        <p:nvSpPr>
          <p:cNvPr id="7" name="TextBox 6"/>
          <p:cNvSpPr txBox="1"/>
          <p:nvPr/>
        </p:nvSpPr>
        <p:spPr>
          <a:xfrm>
            <a:off x="502920" y="3941064"/>
            <a:ext cx="5455767" cy="36576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767676"/>
                </a:solidFill>
                <a:latin typeface="Calibri"/>
              </a:rPr>
              <a:t>Görsel 7.12: Hoca Ahmet Yesevi Türbesi (Türkistan-Kazakistan)</a:t>
            </a:r>
          </a:p>
        </p:txBody>
      </p:sp>
      <p:pic>
        <p:nvPicPr>
          <p:cNvPr id="8" name="Picture 7" descr="h34_g713_s213.jpg"/>
          <p:cNvPicPr>
            <a:picLocks noChangeAspect="1"/>
          </p:cNvPicPr>
          <p:nvPr/>
        </p:nvPicPr>
        <p:blipFill>
          <a:blip r:embed="rId4"/>
          <a:stretch>
            <a:fillRect/>
          </a:stretch>
        </p:blipFill>
        <p:spPr>
          <a:xfrm>
            <a:off x="7060205" y="1216152"/>
            <a:ext cx="3801371" cy="2697480"/>
          </a:xfrm>
          <a:prstGeom prst="rect">
            <a:avLst/>
          </a:prstGeom>
          <a:ln w="9525">
            <a:solidFill>
              <a:srgbClr val="D9D9D9"/>
            </a:solidFill>
          </a:ln>
        </p:spPr>
      </p:pic>
      <p:sp>
        <p:nvSpPr>
          <p:cNvPr id="9" name="TextBox 8"/>
          <p:cNvSpPr txBox="1"/>
          <p:nvPr/>
        </p:nvSpPr>
        <p:spPr>
          <a:xfrm>
            <a:off x="6233007" y="3941064"/>
            <a:ext cx="5455767" cy="365760"/>
          </a:xfrm>
          <a:prstGeom prst="rect">
            <a:avLst/>
          </a:prstGeom>
          <a:noFill/>
        </p:spPr>
        <p:txBody>
          <a:bodyPr wrap="square" anchor="t" lIns="73152" rIns="73152" tIns="36576" bIns="36576">
            <a:noAutofit/>
          </a:bodyPr>
          <a:lstStyle/>
          <a:p>
            <a:pPr algn="ctr">
              <a:spcBef>
                <a:spcPts val="0"/>
              </a:spcBef>
              <a:spcAft>
                <a:spcPts val="0"/>
              </a:spcAft>
            </a:pPr>
            <a:r>
              <a:rPr lang="tr-TR" sz="1300" b="0" i="0">
                <a:solidFill>
                  <a:srgbClr val="767676"/>
                </a:solidFill>
                <a:latin typeface="Calibri"/>
              </a:rPr>
              <a:t>Görsel 7.13: Geleneksel yağlı güreş müsabakaları</a:t>
            </a:r>
          </a:p>
        </p:txBody>
      </p:sp>
      <p:sp>
        <p:nvSpPr>
          <p:cNvPr id="10" name="Rounded Rectangle 9"/>
          <p:cNvSpPr/>
          <p:nvPr/>
        </p:nvSpPr>
        <p:spPr>
          <a:xfrm>
            <a:off x="502920" y="4462272"/>
            <a:ext cx="11185855" cy="178308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400" b="1" i="0">
                <a:solidFill>
                  <a:srgbClr val="262626"/>
                </a:solidFill>
                <a:latin typeface="Calibri"/>
              </a:rPr>
              <a:t>Eski Türklerin kurgan ve ant geleneklerinin bugün hangi geleneklerde sürdüğü söylenebilir? İkilinle iki benzerlik yaz.</a:t>
            </a:r>
          </a:p>
        </p:txBody>
      </p:sp>
      <p:sp>
        <p:nvSpPr>
          <p:cNvPr id="11" name="TextBox 1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2" name="Rounded Rectangle 1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213</a:t>
            </a:r>
          </a:p>
        </p:txBody>
      </p:sp>
      <p:sp>
        <p:nvSpPr>
          <p:cNvPr id="13" name="TextBox 1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63 / 176</a:t>
            </a:r>
          </a:p>
        </p:txBody>
      </p:sp>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Kurgandan türbeye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73152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Eski Türklerin kurgan ve ant geleneklerinin bugün hangi geleneklerde sürdüğü söylenebilir?</a:t>
            </a:r>
          </a:p>
        </p:txBody>
      </p:sp>
      <p:sp>
        <p:nvSpPr>
          <p:cNvPr id="7" name="Rounded Rectangle 6"/>
          <p:cNvSpPr/>
          <p:nvPr/>
        </p:nvSpPr>
        <p:spPr>
          <a:xfrm>
            <a:off x="502920" y="2130552"/>
            <a:ext cx="11185855" cy="406908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130552"/>
            <a:ext cx="109728" cy="4069080"/>
          </a:xfrm>
          <a:prstGeom prst="rect">
            <a:avLst/>
          </a:prstGeom>
          <a:solidFill>
            <a:srgbClr val="2E7D32"/>
          </a:solidFill>
          <a:ln>
            <a:noFill/>
          </a:ln>
          <a:effectLst/>
        </p:spPr>
        <p:txBody>
          <a:bodyPr rtlCol="0" anchor="ctr"/>
          <a:lstStyle/>
          <a:p/>
        </p:txBody>
      </p:sp>
      <p:sp>
        <p:nvSpPr>
          <p:cNvPr id="9" name="TextBox 8"/>
          <p:cNvSpPr txBox="1"/>
          <p:nvPr/>
        </p:nvSpPr>
        <p:spPr>
          <a:xfrm>
            <a:off x="731520" y="2185416"/>
            <a:ext cx="10865815" cy="3959352"/>
          </a:xfrm>
          <a:prstGeom prst="rect">
            <a:avLst/>
          </a:prstGeom>
          <a:noFill/>
        </p:spPr>
        <p:txBody>
          <a:bodyPr wrap="square" anchor="ctr" lIns="73152" rIns="73152" tIns="36576" bIns="36576">
            <a:noAutofit/>
          </a:bodyPr>
          <a:lstStyle/>
          <a:p>
            <a:pPr algn="l">
              <a:spcBef>
                <a:spcPts val="0"/>
              </a:spcBef>
              <a:spcAft>
                <a:spcPts val="400"/>
              </a:spcAft>
            </a:pPr>
            <a:r>
              <a:rPr lang="tr-TR" sz="2100" b="1" i="0">
                <a:solidFill>
                  <a:srgbClr val="2E7D32"/>
                </a:solidFill>
                <a:latin typeface="Calibri"/>
              </a:rPr>
              <a:t>Örnek cevap</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Kurgan → türbe: önemli şahsiyetler için yapılan büyük kurganların yerini türbeler almıştır; türbeler sürekli ziyaret edilir, mezarlara taş dikme geleneği sürmektedir (atalara saygı).</a:t>
            </a:r>
          </a:p>
          <a:p>
            <a:pPr algn="l" marL="261051" indent="-261051">
              <a:spcBef>
                <a:spcPts val="0"/>
              </a:spcBef>
              <a:spcAft>
                <a:spcPts val="500"/>
              </a:spcAft>
            </a:pPr>
            <a:r>
              <a:rPr lang="tr-TR" sz="2100" b="1" i="0">
                <a:solidFill>
                  <a:srgbClr val="2C6696"/>
                </a:solidFill>
                <a:latin typeface="Calibri"/>
              </a:rPr>
              <a:t>•  </a:t>
            </a:r>
            <a:r>
              <a:rPr lang="tr-TR" sz="2100" b="0" i="0">
                <a:solidFill>
                  <a:srgbClr val="262626"/>
                </a:solidFill>
                <a:latin typeface="Calibri"/>
              </a:rPr>
              <a:t>Ant içme → yemin töreni: kitaba göre günümüzde önemli işlere başlanırken yapılan yemin törenleri eski ant içme geleneğinin devamıdır (karşılıklı güven).</a:t>
            </a:r>
          </a:p>
          <a:p>
            <a:pPr algn="l">
              <a:spcBef>
                <a:spcPts val="0"/>
              </a:spcBef>
              <a:spcAft>
                <a:spcPts val="0"/>
              </a:spcAft>
            </a:pPr>
            <a:r>
              <a:rPr lang="tr-TR" sz="2100" b="1" i="0">
                <a:solidFill>
                  <a:srgbClr val="262626"/>
                </a:solidFill>
                <a:latin typeface="Calibri"/>
              </a:rPr>
              <a:t>Benzerlik: ihtiyaç aynı kalmış (ataya saygı, güven), biçim değişmiştir.</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213</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64 / 176</a:t>
            </a:r>
          </a:p>
        </p:txBody>
      </p:sp>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Kültürel miras nedir?</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KAVRAM</a:t>
            </a:r>
          </a:p>
        </p:txBody>
      </p:sp>
      <p:sp>
        <p:nvSpPr>
          <p:cNvPr id="6" name="Rounded Rectangle 5"/>
          <p:cNvSpPr/>
          <p:nvPr/>
        </p:nvSpPr>
        <p:spPr>
          <a:xfrm>
            <a:off x="502920" y="1307592"/>
            <a:ext cx="11185855" cy="1874519"/>
          </a:xfrm>
          <a:prstGeom prst="roundRect">
            <a:avLst>
              <a:gd name="adj" fmla="val 6000"/>
            </a:avLst>
          </a:prstGeom>
          <a:solidFill>
            <a:srgbClr val="F0F0F0"/>
          </a:solidFill>
          <a:ln>
            <a:noFill/>
          </a:ln>
          <a:effectLst/>
        </p:spPr>
        <p:txBody>
          <a:bodyPr rtlCol="0" anchor="ctr"/>
          <a:lstStyle/>
          <a:p/>
        </p:txBody>
      </p:sp>
      <p:sp>
        <p:nvSpPr>
          <p:cNvPr id="7" name="Rectangle 6"/>
          <p:cNvSpPr/>
          <p:nvPr/>
        </p:nvSpPr>
        <p:spPr>
          <a:xfrm>
            <a:off x="502920" y="1307592"/>
            <a:ext cx="146304" cy="1874519"/>
          </a:xfrm>
          <a:prstGeom prst="rect">
            <a:avLst/>
          </a:prstGeom>
          <a:solidFill>
            <a:srgbClr val="B8862B"/>
          </a:solidFill>
          <a:ln>
            <a:noFill/>
          </a:ln>
          <a:effectLst/>
        </p:spPr>
        <p:txBody>
          <a:bodyPr rtlCol="0" anchor="ctr"/>
          <a:lstStyle/>
          <a:p/>
        </p:txBody>
      </p:sp>
      <p:sp>
        <p:nvSpPr>
          <p:cNvPr id="8" name="TextBox 7"/>
          <p:cNvSpPr txBox="1"/>
          <p:nvPr/>
        </p:nvSpPr>
        <p:spPr>
          <a:xfrm>
            <a:off x="868680" y="1417320"/>
            <a:ext cx="10637215" cy="411480"/>
          </a:xfrm>
          <a:prstGeom prst="rect">
            <a:avLst/>
          </a:prstGeom>
          <a:noFill/>
        </p:spPr>
        <p:txBody>
          <a:bodyPr wrap="square" anchor="t" lIns="73152" rIns="73152" tIns="36576" bIns="36576">
            <a:noAutofit/>
          </a:bodyPr>
          <a:lstStyle/>
          <a:p>
            <a:pPr algn="l">
              <a:spcBef>
                <a:spcPts val="0"/>
              </a:spcBef>
              <a:spcAft>
                <a:spcPts val="0"/>
              </a:spcAft>
            </a:pPr>
            <a:r>
              <a:rPr lang="tr-TR" sz="1800" b="1" i="0">
                <a:solidFill>
                  <a:srgbClr val="B8862B"/>
                </a:solidFill>
                <a:latin typeface="Calibri"/>
              </a:rPr>
              <a:t>kültürel miras</a:t>
            </a:r>
          </a:p>
        </p:txBody>
      </p:sp>
      <p:sp>
        <p:nvSpPr>
          <p:cNvPr id="9" name="TextBox 8"/>
          <p:cNvSpPr txBox="1"/>
          <p:nvPr/>
        </p:nvSpPr>
        <p:spPr>
          <a:xfrm>
            <a:off x="868680" y="1810512"/>
            <a:ext cx="10637215" cy="1234439"/>
          </a:xfrm>
          <a:prstGeom prst="rect">
            <a:avLst/>
          </a:prstGeom>
          <a:noFill/>
        </p:spPr>
        <p:txBody>
          <a:bodyPr wrap="square" anchor="ctr" lIns="73152" rIns="73152" tIns="36576" bIns="36576">
            <a:noAutofit/>
          </a:bodyPr>
          <a:lstStyle/>
          <a:p>
            <a:pPr algn="l">
              <a:spcBef>
                <a:spcPts val="0"/>
              </a:spcBef>
              <a:spcAft>
                <a:spcPts val="0"/>
              </a:spcAft>
            </a:pPr>
            <a:r>
              <a:rPr lang="tr-TR" sz="2300" b="0" i="0">
                <a:solidFill>
                  <a:srgbClr val="262626"/>
                </a:solidFill>
                <a:latin typeface="Calibri"/>
              </a:rPr>
              <a:t>Bir toplumun hâlihazırda muhafaza ettiği, kendinden önceki kuşaklar (ataları) tarafından oluşturulmuş somut veya somut olmayan varlık ve olguların tümüne kültürel miras adı verilir.</a:t>
            </a:r>
          </a:p>
        </p:txBody>
      </p:sp>
      <p:sp>
        <p:nvSpPr>
          <p:cNvPr id="10" name="Rounded Rectangle 9"/>
          <p:cNvSpPr/>
          <p:nvPr/>
        </p:nvSpPr>
        <p:spPr>
          <a:xfrm>
            <a:off x="502920" y="3273552"/>
            <a:ext cx="3764127" cy="2971800"/>
          </a:xfrm>
          <a:prstGeom prst="roundRect">
            <a:avLst>
              <a:gd name="adj" fmla="val 5000"/>
            </a:avLst>
          </a:prstGeom>
          <a:solidFill>
            <a:srgbClr val="F0F0F0"/>
          </a:solidFill>
          <a:ln>
            <a:noFill/>
          </a:ln>
          <a:effectLst/>
        </p:spPr>
        <p:txBody>
          <a:bodyPr rtlCol="0" anchor="ctr"/>
          <a:lstStyle/>
          <a:p/>
        </p:txBody>
      </p:sp>
      <p:sp>
        <p:nvSpPr>
          <p:cNvPr id="11" name="Rounded Rectangle 10"/>
          <p:cNvSpPr/>
          <p:nvPr/>
        </p:nvSpPr>
        <p:spPr>
          <a:xfrm>
            <a:off x="502920" y="3273552"/>
            <a:ext cx="3764127" cy="411480"/>
          </a:xfrm>
          <a:prstGeom prst="roundRect">
            <a:avLst>
              <a:gd name="adj" fmla="val 25000"/>
            </a:avLst>
          </a:prstGeom>
          <a:solidFill>
            <a:srgbClr val="B8862B"/>
          </a:solidFill>
          <a:ln>
            <a:noFill/>
          </a:ln>
          <a:effectLst/>
        </p:spPr>
        <p:txBody>
          <a:bodyPr rtlCol="0" anchor="ctr"/>
          <a:lstStyle/>
          <a:p/>
        </p:txBody>
      </p:sp>
      <p:sp>
        <p:nvSpPr>
          <p:cNvPr id="12" name="Rectangle 11"/>
          <p:cNvSpPr/>
          <p:nvPr/>
        </p:nvSpPr>
        <p:spPr>
          <a:xfrm>
            <a:off x="502920" y="3479292"/>
            <a:ext cx="3764127" cy="205740"/>
          </a:xfrm>
          <a:prstGeom prst="rect">
            <a:avLst/>
          </a:prstGeom>
          <a:solidFill>
            <a:srgbClr val="B8862B"/>
          </a:solidFill>
          <a:ln>
            <a:noFill/>
          </a:ln>
          <a:effectLst/>
        </p:spPr>
        <p:txBody>
          <a:bodyPr rtlCol="0" anchor="ctr"/>
          <a:lstStyle/>
          <a:p/>
        </p:txBody>
      </p:sp>
      <p:sp>
        <p:nvSpPr>
          <p:cNvPr id="13" name="TextBox 12"/>
          <p:cNvSpPr txBox="1"/>
          <p:nvPr/>
        </p:nvSpPr>
        <p:spPr>
          <a:xfrm>
            <a:off x="594360" y="3273552"/>
            <a:ext cx="3581247" cy="411480"/>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SOMUT (maddi)</a:t>
            </a:r>
          </a:p>
        </p:txBody>
      </p:sp>
      <p:sp>
        <p:nvSpPr>
          <p:cNvPr id="14" name="TextBox 13"/>
          <p:cNvSpPr txBox="1"/>
          <p:nvPr/>
        </p:nvSpPr>
        <p:spPr>
          <a:xfrm>
            <a:off x="612648" y="3758184"/>
            <a:ext cx="3544671" cy="2414016"/>
          </a:xfrm>
          <a:prstGeom prst="rect">
            <a:avLst/>
          </a:prstGeom>
          <a:noFill/>
        </p:spPr>
        <p:txBody>
          <a:bodyPr wrap="square" anchor="t" lIns="73152" rIns="73152" tIns="36576" bIns="36576">
            <a:noAutofit/>
          </a:bodyPr>
          <a:lstStyle/>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bina, anıt, yazıt, kitap, sanat eserleri, el işleri; bir kısım tabiat varlıkları</a:t>
            </a:r>
          </a:p>
        </p:txBody>
      </p:sp>
      <p:sp>
        <p:nvSpPr>
          <p:cNvPr id="15" name="Rounded Rectangle 14"/>
          <p:cNvSpPr/>
          <p:nvPr/>
        </p:nvSpPr>
        <p:spPr>
          <a:xfrm>
            <a:off x="4449927" y="3273552"/>
            <a:ext cx="3764127" cy="2971800"/>
          </a:xfrm>
          <a:prstGeom prst="roundRect">
            <a:avLst>
              <a:gd name="adj" fmla="val 5000"/>
            </a:avLst>
          </a:prstGeom>
          <a:solidFill>
            <a:srgbClr val="F0F0F0"/>
          </a:solidFill>
          <a:ln>
            <a:noFill/>
          </a:ln>
          <a:effectLst/>
        </p:spPr>
        <p:txBody>
          <a:bodyPr rtlCol="0" anchor="ctr"/>
          <a:lstStyle/>
          <a:p/>
        </p:txBody>
      </p:sp>
      <p:sp>
        <p:nvSpPr>
          <p:cNvPr id="16" name="Rounded Rectangle 15"/>
          <p:cNvSpPr/>
          <p:nvPr/>
        </p:nvSpPr>
        <p:spPr>
          <a:xfrm>
            <a:off x="4449927" y="3273552"/>
            <a:ext cx="3764127" cy="411480"/>
          </a:xfrm>
          <a:prstGeom prst="roundRect">
            <a:avLst>
              <a:gd name="adj" fmla="val 25000"/>
            </a:avLst>
          </a:prstGeom>
          <a:solidFill>
            <a:srgbClr val="4F4F4F"/>
          </a:solidFill>
          <a:ln>
            <a:noFill/>
          </a:ln>
          <a:effectLst/>
        </p:spPr>
        <p:txBody>
          <a:bodyPr rtlCol="0" anchor="ctr"/>
          <a:lstStyle/>
          <a:p/>
        </p:txBody>
      </p:sp>
      <p:sp>
        <p:nvSpPr>
          <p:cNvPr id="17" name="Rectangle 16"/>
          <p:cNvSpPr/>
          <p:nvPr/>
        </p:nvSpPr>
        <p:spPr>
          <a:xfrm>
            <a:off x="4449927" y="3479292"/>
            <a:ext cx="3764127" cy="205740"/>
          </a:xfrm>
          <a:prstGeom prst="rect">
            <a:avLst/>
          </a:prstGeom>
          <a:solidFill>
            <a:srgbClr val="4F4F4F"/>
          </a:solidFill>
          <a:ln>
            <a:noFill/>
          </a:ln>
          <a:effectLst/>
        </p:spPr>
        <p:txBody>
          <a:bodyPr rtlCol="0" anchor="ctr"/>
          <a:lstStyle/>
          <a:p/>
        </p:txBody>
      </p:sp>
      <p:sp>
        <p:nvSpPr>
          <p:cNvPr id="18" name="TextBox 17"/>
          <p:cNvSpPr txBox="1"/>
          <p:nvPr/>
        </p:nvSpPr>
        <p:spPr>
          <a:xfrm>
            <a:off x="4541367" y="3273552"/>
            <a:ext cx="3581247" cy="411480"/>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SOMUT OLMAYAN</a:t>
            </a:r>
          </a:p>
        </p:txBody>
      </p:sp>
      <p:sp>
        <p:nvSpPr>
          <p:cNvPr id="19" name="TextBox 18"/>
          <p:cNvSpPr txBox="1"/>
          <p:nvPr/>
        </p:nvSpPr>
        <p:spPr>
          <a:xfrm>
            <a:off x="4559655" y="3758184"/>
            <a:ext cx="3544671" cy="2414016"/>
          </a:xfrm>
          <a:prstGeom prst="rect">
            <a:avLst/>
          </a:prstGeom>
          <a:noFill/>
        </p:spPr>
        <p:txBody>
          <a:bodyPr wrap="square" anchor="t" lIns="73152" rIns="73152" tIns="36576" bIns="36576">
            <a:noAutofit/>
          </a:bodyPr>
          <a:lstStyle/>
          <a:p>
            <a:pPr algn="l" marL="223758" indent="-223758">
              <a:spcBef>
                <a:spcPts val="0"/>
              </a:spcBef>
              <a:spcAft>
                <a:spcPts val="0"/>
              </a:spcAft>
            </a:pPr>
            <a:r>
              <a:rPr lang="tr-TR" sz="1800" b="1" i="0">
                <a:solidFill>
                  <a:srgbClr val="2C6696"/>
                </a:solidFill>
                <a:latin typeface="Calibri"/>
              </a:rPr>
              <a:t>•  </a:t>
            </a:r>
            <a:r>
              <a:rPr lang="tr-TR" sz="1800" b="0" i="0">
                <a:solidFill>
                  <a:srgbClr val="262626"/>
                </a:solidFill>
                <a:latin typeface="Calibri"/>
              </a:rPr>
              <a:t>folklor, gelenek-görenek, masal-söylence</a:t>
            </a:r>
          </a:p>
        </p:txBody>
      </p:sp>
      <p:pic>
        <p:nvPicPr>
          <p:cNvPr id="20" name="Picture 19" descr="h34_g714_s214.jpg"/>
          <p:cNvPicPr>
            <a:picLocks noChangeAspect="1"/>
          </p:cNvPicPr>
          <p:nvPr/>
        </p:nvPicPr>
        <p:blipFill>
          <a:blip r:embed="rId3"/>
          <a:stretch>
            <a:fillRect/>
          </a:stretch>
        </p:blipFill>
        <p:spPr>
          <a:xfrm>
            <a:off x="8396935" y="3273552"/>
            <a:ext cx="3291840" cy="1379437"/>
          </a:xfrm>
          <a:prstGeom prst="rect">
            <a:avLst/>
          </a:prstGeom>
          <a:ln w="9525">
            <a:solidFill>
              <a:srgbClr val="D9D9D9"/>
            </a:solidFill>
          </a:ln>
        </p:spPr>
      </p:pic>
      <p:sp>
        <p:nvSpPr>
          <p:cNvPr id="21" name="TextBox 20"/>
          <p:cNvSpPr txBox="1"/>
          <p:nvPr/>
        </p:nvSpPr>
        <p:spPr>
          <a:xfrm>
            <a:off x="8396935" y="4680421"/>
            <a:ext cx="3291840" cy="320040"/>
          </a:xfrm>
          <a:prstGeom prst="rect">
            <a:avLst/>
          </a:prstGeom>
          <a:noFill/>
        </p:spPr>
        <p:txBody>
          <a:bodyPr wrap="square" anchor="t" lIns="73152" rIns="73152" tIns="36576" bIns="36576">
            <a:noAutofit/>
          </a:bodyPr>
          <a:lstStyle/>
          <a:p>
            <a:pPr algn="ctr">
              <a:spcBef>
                <a:spcPts val="0"/>
              </a:spcBef>
              <a:spcAft>
                <a:spcPts val="0"/>
              </a:spcAft>
            </a:pPr>
            <a:r>
              <a:rPr lang="tr-TR" sz="1200" b="0" i="0">
                <a:solidFill>
                  <a:srgbClr val="767676"/>
                </a:solidFill>
                <a:latin typeface="Calibri"/>
              </a:rPr>
              <a:t>Görsel 7.14: İshak Paşa Sarayı (Doğubeyazıt-Ağrı)</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65 / 176</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 dünyasının kültürel mirası: örnekler</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214</a:t>
            </a:r>
          </a:p>
        </p:txBody>
      </p:sp>
      <p:sp>
        <p:nvSpPr>
          <p:cNvPr id="6" name="Rounded Rectangle 5"/>
          <p:cNvSpPr/>
          <p:nvPr/>
        </p:nvSpPr>
        <p:spPr>
          <a:xfrm>
            <a:off x="502920" y="1216152"/>
            <a:ext cx="3594506" cy="5029200"/>
          </a:xfrm>
          <a:prstGeom prst="roundRect">
            <a:avLst>
              <a:gd name="adj" fmla="val 5000"/>
            </a:avLst>
          </a:prstGeom>
          <a:solidFill>
            <a:srgbClr val="F0F0F0"/>
          </a:solidFill>
          <a:ln>
            <a:noFill/>
          </a:ln>
          <a:effectLst/>
        </p:spPr>
        <p:txBody>
          <a:bodyPr rtlCol="0" anchor="ctr"/>
          <a:lstStyle/>
          <a:p/>
        </p:txBody>
      </p:sp>
      <p:sp>
        <p:nvSpPr>
          <p:cNvPr id="7" name="Rounded Rectangle 6"/>
          <p:cNvSpPr/>
          <p:nvPr/>
        </p:nvSpPr>
        <p:spPr>
          <a:xfrm>
            <a:off x="502920" y="1216152"/>
            <a:ext cx="3594506" cy="530352"/>
          </a:xfrm>
          <a:prstGeom prst="roundRect">
            <a:avLst>
              <a:gd name="adj" fmla="val 25000"/>
            </a:avLst>
          </a:prstGeom>
          <a:solidFill>
            <a:srgbClr val="B8862B"/>
          </a:solidFill>
          <a:ln>
            <a:noFill/>
          </a:ln>
          <a:effectLst/>
        </p:spPr>
        <p:txBody>
          <a:bodyPr rtlCol="0" anchor="ctr"/>
          <a:lstStyle/>
          <a:p/>
        </p:txBody>
      </p:sp>
      <p:sp>
        <p:nvSpPr>
          <p:cNvPr id="8" name="Rectangle 7"/>
          <p:cNvSpPr/>
          <p:nvPr/>
        </p:nvSpPr>
        <p:spPr>
          <a:xfrm>
            <a:off x="502920" y="1481328"/>
            <a:ext cx="3594506" cy="265176"/>
          </a:xfrm>
          <a:prstGeom prst="rect">
            <a:avLst/>
          </a:prstGeom>
          <a:solidFill>
            <a:srgbClr val="B8862B"/>
          </a:solidFill>
          <a:ln>
            <a:noFill/>
          </a:ln>
          <a:effectLst/>
        </p:spPr>
        <p:txBody>
          <a:bodyPr rtlCol="0" anchor="ctr"/>
          <a:lstStyle/>
          <a:p/>
        </p:txBody>
      </p:sp>
      <p:sp>
        <p:nvSpPr>
          <p:cNvPr id="9" name="TextBox 8"/>
          <p:cNvSpPr txBox="1"/>
          <p:nvPr/>
        </p:nvSpPr>
        <p:spPr>
          <a:xfrm>
            <a:off x="594360" y="12161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500" b="1" i="0">
                <a:solidFill>
                  <a:srgbClr val="FFFFFF"/>
                </a:solidFill>
                <a:latin typeface="Calibri"/>
              </a:rPr>
              <a:t>Somut: yazıt, kurgan, türbe, anıt mezar</a:t>
            </a:r>
          </a:p>
        </p:txBody>
      </p:sp>
      <p:sp>
        <p:nvSpPr>
          <p:cNvPr id="10" name="TextBox 9"/>
          <p:cNvSpPr txBox="1"/>
          <p:nvPr/>
        </p:nvSpPr>
        <p:spPr>
          <a:xfrm>
            <a:off x="612648" y="1819656"/>
            <a:ext cx="3375050" cy="4352544"/>
          </a:xfrm>
          <a:prstGeom prst="rect">
            <a:avLst/>
          </a:prstGeom>
          <a:noFill/>
        </p:spPr>
        <p:txBody>
          <a:bodyPr wrap="square" anchor="t" lIns="73152" rIns="73152" tIns="36576" bIns="36576">
            <a:noAutofit/>
          </a:bodyPr>
          <a:lstStyle/>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Orhun Yazıtları</a:t>
            </a:r>
          </a:p>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Kazakistan’daki Saka (İskit) dönemine ait Esik Kurganları ile Hoca Ahmet Yesevi Türbesi</a:t>
            </a:r>
          </a:p>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Hindistan’da Babürler dönemine ait Tac Mahal</a:t>
            </a:r>
          </a:p>
          <a:p>
            <a:pPr algn="l" marL="186465" indent="-186465">
              <a:spcBef>
                <a:spcPts val="0"/>
              </a:spcBef>
              <a:spcAft>
                <a:spcPts val="0"/>
              </a:spcAft>
            </a:pPr>
            <a:r>
              <a:rPr lang="tr-TR" sz="1500" b="1" i="0">
                <a:solidFill>
                  <a:srgbClr val="2C6696"/>
                </a:solidFill>
                <a:latin typeface="Calibri"/>
              </a:rPr>
              <a:t>•  </a:t>
            </a:r>
            <a:r>
              <a:rPr lang="tr-TR" sz="1500" b="0" i="0">
                <a:solidFill>
                  <a:srgbClr val="262626"/>
                </a:solidFill>
                <a:latin typeface="Calibri"/>
              </a:rPr>
              <a:t>Türkiye’deki Anıtkabir</a:t>
            </a:r>
          </a:p>
        </p:txBody>
      </p:sp>
      <p:sp>
        <p:nvSpPr>
          <p:cNvPr id="11" name="Rounded Rectangle 10"/>
          <p:cNvSpPr/>
          <p:nvPr/>
        </p:nvSpPr>
        <p:spPr>
          <a:xfrm>
            <a:off x="4298594" y="1216152"/>
            <a:ext cx="3594506" cy="5029200"/>
          </a:xfrm>
          <a:prstGeom prst="roundRect">
            <a:avLst>
              <a:gd name="adj" fmla="val 5000"/>
            </a:avLst>
          </a:prstGeom>
          <a:solidFill>
            <a:srgbClr val="F0F0F0"/>
          </a:solidFill>
          <a:ln>
            <a:noFill/>
          </a:ln>
          <a:effectLst/>
        </p:spPr>
        <p:txBody>
          <a:bodyPr rtlCol="0" anchor="ctr"/>
          <a:lstStyle/>
          <a:p/>
        </p:txBody>
      </p:sp>
      <p:sp>
        <p:nvSpPr>
          <p:cNvPr id="12" name="Rounded Rectangle 11"/>
          <p:cNvSpPr/>
          <p:nvPr/>
        </p:nvSpPr>
        <p:spPr>
          <a:xfrm>
            <a:off x="4298594" y="1216152"/>
            <a:ext cx="3594506" cy="530352"/>
          </a:xfrm>
          <a:prstGeom prst="roundRect">
            <a:avLst>
              <a:gd name="adj" fmla="val 25000"/>
            </a:avLst>
          </a:prstGeom>
          <a:solidFill>
            <a:srgbClr val="4F4F4F"/>
          </a:solidFill>
          <a:ln>
            <a:noFill/>
          </a:ln>
          <a:effectLst/>
        </p:spPr>
        <p:txBody>
          <a:bodyPr rtlCol="0" anchor="ctr"/>
          <a:lstStyle/>
          <a:p/>
        </p:txBody>
      </p:sp>
      <p:sp>
        <p:nvSpPr>
          <p:cNvPr id="13" name="Rectangle 12"/>
          <p:cNvSpPr/>
          <p:nvPr/>
        </p:nvSpPr>
        <p:spPr>
          <a:xfrm>
            <a:off x="4298594" y="1481328"/>
            <a:ext cx="3594506" cy="265176"/>
          </a:xfrm>
          <a:prstGeom prst="rect">
            <a:avLst/>
          </a:prstGeom>
          <a:solidFill>
            <a:srgbClr val="4F4F4F"/>
          </a:solidFill>
          <a:ln>
            <a:noFill/>
          </a:ln>
          <a:effectLst/>
        </p:spPr>
        <p:txBody>
          <a:bodyPr rtlCol="0" anchor="ctr"/>
          <a:lstStyle/>
          <a:p/>
        </p:txBody>
      </p:sp>
      <p:sp>
        <p:nvSpPr>
          <p:cNvPr id="14" name="TextBox 13"/>
          <p:cNvSpPr txBox="1"/>
          <p:nvPr/>
        </p:nvSpPr>
        <p:spPr>
          <a:xfrm>
            <a:off x="4390034" y="12161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Somut: camiler ve mimari yapılar</a:t>
            </a:r>
          </a:p>
        </p:txBody>
      </p:sp>
      <p:sp>
        <p:nvSpPr>
          <p:cNvPr id="15" name="TextBox 14"/>
          <p:cNvSpPr txBox="1"/>
          <p:nvPr/>
        </p:nvSpPr>
        <p:spPr>
          <a:xfrm>
            <a:off x="4408322" y="1819656"/>
            <a:ext cx="3375050" cy="4352544"/>
          </a:xfrm>
          <a:prstGeom prst="rect">
            <a:avLst/>
          </a:prstGeom>
          <a:noFill/>
        </p:spPr>
        <p:txBody>
          <a:bodyPr wrap="square" anchor="t" lIns="73152" rIns="73152" tIns="36576" bIns="36576">
            <a:noAutofit/>
          </a:bodyPr>
          <a:lstStyle/>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Bibi Hanım Camii (Semerkant-Özbekistan), Cuma Camii (İsfahan-İran), Selimiye Camii (Edirne-Türkiye)</a:t>
            </a:r>
          </a:p>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Menûçihr Camii (Kars-Türkiye)</a:t>
            </a:r>
          </a:p>
          <a:p>
            <a:pPr algn="l" marL="186465" indent="-186465">
              <a:spcBef>
                <a:spcPts val="0"/>
              </a:spcBef>
              <a:spcAft>
                <a:spcPts val="0"/>
              </a:spcAft>
            </a:pPr>
            <a:r>
              <a:rPr lang="tr-TR" sz="1500" b="1" i="0">
                <a:solidFill>
                  <a:srgbClr val="2C6696"/>
                </a:solidFill>
                <a:latin typeface="Calibri"/>
              </a:rPr>
              <a:t>•  </a:t>
            </a:r>
            <a:r>
              <a:rPr lang="tr-TR" sz="1500" b="0" i="0">
                <a:solidFill>
                  <a:srgbClr val="262626"/>
                </a:solidFill>
                <a:latin typeface="Calibri"/>
              </a:rPr>
              <a:t>saraylar, hanlar, kervansaraylar, hamamlar, köprüler, çeşmeler</a:t>
            </a:r>
          </a:p>
        </p:txBody>
      </p:sp>
      <p:sp>
        <p:nvSpPr>
          <p:cNvPr id="16" name="Rounded Rectangle 15"/>
          <p:cNvSpPr/>
          <p:nvPr/>
        </p:nvSpPr>
        <p:spPr>
          <a:xfrm>
            <a:off x="8094268" y="1216152"/>
            <a:ext cx="3594506" cy="5029200"/>
          </a:xfrm>
          <a:prstGeom prst="roundRect">
            <a:avLst>
              <a:gd name="adj" fmla="val 5000"/>
            </a:avLst>
          </a:prstGeom>
          <a:solidFill>
            <a:srgbClr val="F0F0F0"/>
          </a:solidFill>
          <a:ln>
            <a:noFill/>
          </a:ln>
          <a:effectLst/>
        </p:spPr>
        <p:txBody>
          <a:bodyPr rtlCol="0" anchor="ctr"/>
          <a:lstStyle/>
          <a:p/>
        </p:txBody>
      </p:sp>
      <p:sp>
        <p:nvSpPr>
          <p:cNvPr id="17" name="Rounded Rectangle 16"/>
          <p:cNvSpPr/>
          <p:nvPr/>
        </p:nvSpPr>
        <p:spPr>
          <a:xfrm>
            <a:off x="8094268" y="1216152"/>
            <a:ext cx="3594506" cy="530352"/>
          </a:xfrm>
          <a:prstGeom prst="roundRect">
            <a:avLst>
              <a:gd name="adj" fmla="val 25000"/>
            </a:avLst>
          </a:prstGeom>
          <a:solidFill>
            <a:srgbClr val="B8862B"/>
          </a:solidFill>
          <a:ln>
            <a:noFill/>
          </a:ln>
          <a:effectLst/>
        </p:spPr>
        <p:txBody>
          <a:bodyPr rtlCol="0" anchor="ctr"/>
          <a:lstStyle/>
          <a:p/>
        </p:txBody>
      </p:sp>
      <p:sp>
        <p:nvSpPr>
          <p:cNvPr id="18" name="Rectangle 17"/>
          <p:cNvSpPr/>
          <p:nvPr/>
        </p:nvSpPr>
        <p:spPr>
          <a:xfrm>
            <a:off x="8094268" y="1481328"/>
            <a:ext cx="3594506" cy="265176"/>
          </a:xfrm>
          <a:prstGeom prst="rect">
            <a:avLst/>
          </a:prstGeom>
          <a:solidFill>
            <a:srgbClr val="B8862B"/>
          </a:solidFill>
          <a:ln>
            <a:noFill/>
          </a:ln>
          <a:effectLst/>
        </p:spPr>
        <p:txBody>
          <a:bodyPr rtlCol="0" anchor="ctr"/>
          <a:lstStyle/>
          <a:p/>
        </p:txBody>
      </p:sp>
      <p:sp>
        <p:nvSpPr>
          <p:cNvPr id="19" name="TextBox 18"/>
          <p:cNvSpPr txBox="1"/>
          <p:nvPr/>
        </p:nvSpPr>
        <p:spPr>
          <a:xfrm>
            <a:off x="8185708" y="121615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Somut olmayan</a:t>
            </a:r>
          </a:p>
        </p:txBody>
      </p:sp>
      <p:sp>
        <p:nvSpPr>
          <p:cNvPr id="20" name="TextBox 19"/>
          <p:cNvSpPr txBox="1"/>
          <p:nvPr/>
        </p:nvSpPr>
        <p:spPr>
          <a:xfrm>
            <a:off x="8203996" y="1819656"/>
            <a:ext cx="3375050" cy="4352544"/>
          </a:xfrm>
          <a:prstGeom prst="rect">
            <a:avLst/>
          </a:prstGeom>
          <a:noFill/>
        </p:spPr>
        <p:txBody>
          <a:bodyPr wrap="square" anchor="t" lIns="73152" rIns="73152" tIns="36576" bIns="36576">
            <a:noAutofit/>
          </a:bodyPr>
          <a:lstStyle/>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Oğuz Kağan, Ergenekon, Türeyiş ve Şu destanları; Dede Korkut Hikâyeleri ile Nasreddin Hoca fıkrası anlatma geleneği</a:t>
            </a:r>
          </a:p>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Mevlevi Sema Töreni, Bektaşi Semah ritüeli</a:t>
            </a:r>
          </a:p>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çinicilik, ebru sanatı, minyatür sanatı, hat sanatı</a:t>
            </a:r>
          </a:p>
          <a:p>
            <a:pPr algn="l" marL="186465" indent="-186465">
              <a:spcBef>
                <a:spcPts val="0"/>
              </a:spcBef>
              <a:spcAft>
                <a:spcPts val="600"/>
              </a:spcAft>
            </a:pPr>
            <a:r>
              <a:rPr lang="tr-TR" sz="1500" b="1" i="0">
                <a:solidFill>
                  <a:srgbClr val="2C6696"/>
                </a:solidFill>
                <a:latin typeface="Calibri"/>
              </a:rPr>
              <a:t>•  </a:t>
            </a:r>
            <a:r>
              <a:rPr lang="tr-TR" sz="1500" b="0" i="0">
                <a:solidFill>
                  <a:srgbClr val="262626"/>
                </a:solidFill>
                <a:latin typeface="Calibri"/>
              </a:rPr>
              <a:t>Yassı ekmek, keşkek, mesir macunu, aşure; Türk kahvesi ve çay ikramı</a:t>
            </a:r>
          </a:p>
          <a:p>
            <a:pPr algn="l" marL="186465" indent="-186465">
              <a:spcBef>
                <a:spcPts val="0"/>
              </a:spcBef>
              <a:spcAft>
                <a:spcPts val="0"/>
              </a:spcAft>
            </a:pPr>
            <a:r>
              <a:rPr lang="tr-TR" sz="1500" b="1" i="0">
                <a:solidFill>
                  <a:srgbClr val="2C6696"/>
                </a:solidFill>
                <a:latin typeface="Calibri"/>
              </a:rPr>
              <a:t>•  </a:t>
            </a:r>
            <a:r>
              <a:rPr lang="tr-TR" sz="1500" b="0" i="0">
                <a:solidFill>
                  <a:srgbClr val="262626"/>
                </a:solidFill>
                <a:latin typeface="Calibri"/>
              </a:rPr>
              <a:t>Karagöz ve meddahlık; âşıklık</a:t>
            </a:r>
          </a:p>
        </p:txBody>
      </p:sp>
      <p:sp>
        <p:nvSpPr>
          <p:cNvPr id="21" name="TextBox 20"/>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2" name="Rounded Rectangle 21"/>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a:t>
            </a:r>
          </a:p>
        </p:txBody>
      </p:sp>
      <p:sp>
        <p:nvSpPr>
          <p:cNvPr id="23" name="TextBox 22"/>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66 / 176</a:t>
            </a:r>
          </a:p>
        </p:txBody>
      </p:sp>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somut mu, somut olmayan mı?</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8 dk</a:t>
            </a:r>
          </a:p>
        </p:txBody>
      </p:sp>
      <p:pic>
        <p:nvPicPr>
          <p:cNvPr id="6" name="Picture 5" descr="h34_uyg_ebru_s215.jpg"/>
          <p:cNvPicPr>
            <a:picLocks noChangeAspect="1"/>
          </p:cNvPicPr>
          <p:nvPr/>
        </p:nvPicPr>
        <p:blipFill>
          <a:blip r:embed="rId3"/>
          <a:stretch>
            <a:fillRect/>
          </a:stretch>
        </p:blipFill>
        <p:spPr>
          <a:xfrm>
            <a:off x="1080223" y="1216152"/>
            <a:ext cx="2452091" cy="1682496"/>
          </a:xfrm>
          <a:prstGeom prst="rect">
            <a:avLst/>
          </a:prstGeom>
          <a:ln w="9525">
            <a:solidFill>
              <a:srgbClr val="D9D9D9"/>
            </a:solidFill>
          </a:ln>
        </p:spPr>
      </p:pic>
      <p:sp>
        <p:nvSpPr>
          <p:cNvPr id="7" name="TextBox 6"/>
          <p:cNvSpPr txBox="1"/>
          <p:nvPr/>
        </p:nvSpPr>
        <p:spPr>
          <a:xfrm>
            <a:off x="502920" y="2926080"/>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Ebru sanatı</a:t>
            </a:r>
          </a:p>
        </p:txBody>
      </p:sp>
      <p:sp>
        <p:nvSpPr>
          <p:cNvPr id="8" name="Oval 7"/>
          <p:cNvSpPr/>
          <p:nvPr/>
        </p:nvSpPr>
        <p:spPr>
          <a:xfrm>
            <a:off x="1153375"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1</a:t>
            </a:r>
          </a:p>
        </p:txBody>
      </p:sp>
      <p:pic>
        <p:nvPicPr>
          <p:cNvPr id="9" name="Picture 8" descr="h34_uyg_cesme_s215.jpg"/>
          <p:cNvPicPr>
            <a:picLocks noChangeAspect="1"/>
          </p:cNvPicPr>
          <p:nvPr/>
        </p:nvPicPr>
        <p:blipFill>
          <a:blip r:embed="rId4"/>
          <a:stretch>
            <a:fillRect/>
          </a:stretch>
        </p:blipFill>
        <p:spPr>
          <a:xfrm>
            <a:off x="4880416" y="1216152"/>
            <a:ext cx="2430861" cy="1682496"/>
          </a:xfrm>
          <a:prstGeom prst="rect">
            <a:avLst/>
          </a:prstGeom>
          <a:ln w="9525">
            <a:solidFill>
              <a:srgbClr val="D9D9D9"/>
            </a:solidFill>
          </a:ln>
        </p:spPr>
      </p:pic>
      <p:sp>
        <p:nvSpPr>
          <p:cNvPr id="10" name="TextBox 9"/>
          <p:cNvSpPr txBox="1"/>
          <p:nvPr/>
        </p:nvSpPr>
        <p:spPr>
          <a:xfrm>
            <a:off x="4292498" y="2926080"/>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III. Ahmet Çeşmesi (İstanbul)</a:t>
            </a:r>
          </a:p>
        </p:txBody>
      </p:sp>
      <p:sp>
        <p:nvSpPr>
          <p:cNvPr id="11" name="Oval 10"/>
          <p:cNvSpPr/>
          <p:nvPr/>
        </p:nvSpPr>
        <p:spPr>
          <a:xfrm>
            <a:off x="4953568"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2</a:t>
            </a:r>
          </a:p>
        </p:txBody>
      </p:sp>
      <p:pic>
        <p:nvPicPr>
          <p:cNvPr id="12" name="Picture 11" descr="h34_uyg_dedekorkut_s215.jpg"/>
          <p:cNvPicPr>
            <a:picLocks noChangeAspect="1"/>
          </p:cNvPicPr>
          <p:nvPr/>
        </p:nvPicPr>
        <p:blipFill>
          <a:blip r:embed="rId5"/>
          <a:stretch>
            <a:fillRect/>
          </a:stretch>
        </p:blipFill>
        <p:spPr>
          <a:xfrm>
            <a:off x="8082076" y="1216152"/>
            <a:ext cx="3606698" cy="1635469"/>
          </a:xfrm>
          <a:prstGeom prst="rect">
            <a:avLst/>
          </a:prstGeom>
          <a:ln w="9525">
            <a:solidFill>
              <a:srgbClr val="D9D9D9"/>
            </a:solidFill>
          </a:ln>
        </p:spPr>
      </p:pic>
      <p:sp>
        <p:nvSpPr>
          <p:cNvPr id="13" name="TextBox 12"/>
          <p:cNvSpPr txBox="1"/>
          <p:nvPr/>
        </p:nvSpPr>
        <p:spPr>
          <a:xfrm>
            <a:off x="8082076" y="2879053"/>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Dede Korkut Hikâyeleri</a:t>
            </a:r>
          </a:p>
        </p:txBody>
      </p:sp>
      <p:sp>
        <p:nvSpPr>
          <p:cNvPr id="14" name="Oval 13"/>
          <p:cNvSpPr/>
          <p:nvPr/>
        </p:nvSpPr>
        <p:spPr>
          <a:xfrm>
            <a:off x="8155228"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3</a:t>
            </a:r>
          </a:p>
        </p:txBody>
      </p:sp>
      <p:pic>
        <p:nvPicPr>
          <p:cNvPr id="15" name="Picture 14" descr="h34_uyg_sema_s215.jpg"/>
          <p:cNvPicPr>
            <a:picLocks noChangeAspect="1"/>
          </p:cNvPicPr>
          <p:nvPr/>
        </p:nvPicPr>
        <p:blipFill>
          <a:blip r:embed="rId6"/>
          <a:stretch>
            <a:fillRect/>
          </a:stretch>
        </p:blipFill>
        <p:spPr>
          <a:xfrm>
            <a:off x="1044397" y="3355848"/>
            <a:ext cx="2523744" cy="1682496"/>
          </a:xfrm>
          <a:prstGeom prst="rect">
            <a:avLst/>
          </a:prstGeom>
          <a:ln w="9525">
            <a:solidFill>
              <a:srgbClr val="D9D9D9"/>
            </a:solidFill>
          </a:ln>
        </p:spPr>
      </p:pic>
      <p:sp>
        <p:nvSpPr>
          <p:cNvPr id="16" name="TextBox 15"/>
          <p:cNvSpPr txBox="1"/>
          <p:nvPr/>
        </p:nvSpPr>
        <p:spPr>
          <a:xfrm>
            <a:off x="502920" y="506577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Mevlevi sema töreni</a:t>
            </a:r>
          </a:p>
        </p:txBody>
      </p:sp>
      <p:sp>
        <p:nvSpPr>
          <p:cNvPr id="17" name="Oval 16"/>
          <p:cNvSpPr/>
          <p:nvPr/>
        </p:nvSpPr>
        <p:spPr>
          <a:xfrm>
            <a:off x="1117549" y="3429000"/>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4</a:t>
            </a:r>
          </a:p>
        </p:txBody>
      </p:sp>
      <p:pic>
        <p:nvPicPr>
          <p:cNvPr id="18" name="Picture 17" descr="h34_uyg_canakkale_s215.jpg"/>
          <p:cNvPicPr>
            <a:picLocks noChangeAspect="1"/>
          </p:cNvPicPr>
          <p:nvPr/>
        </p:nvPicPr>
        <p:blipFill>
          <a:blip r:embed="rId7"/>
          <a:stretch>
            <a:fillRect/>
          </a:stretch>
        </p:blipFill>
        <p:spPr>
          <a:xfrm>
            <a:off x="4850257" y="3355848"/>
            <a:ext cx="2491179" cy="1682496"/>
          </a:xfrm>
          <a:prstGeom prst="rect">
            <a:avLst/>
          </a:prstGeom>
          <a:ln w="9525">
            <a:solidFill>
              <a:srgbClr val="D9D9D9"/>
            </a:solidFill>
          </a:ln>
        </p:spPr>
      </p:pic>
      <p:sp>
        <p:nvSpPr>
          <p:cNvPr id="19" name="TextBox 18"/>
          <p:cNvSpPr txBox="1"/>
          <p:nvPr/>
        </p:nvSpPr>
        <p:spPr>
          <a:xfrm>
            <a:off x="4292498" y="506577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Çanakkale Şehitler Abidesi</a:t>
            </a:r>
          </a:p>
        </p:txBody>
      </p:sp>
      <p:sp>
        <p:nvSpPr>
          <p:cNvPr id="20" name="Oval 19"/>
          <p:cNvSpPr/>
          <p:nvPr/>
        </p:nvSpPr>
        <p:spPr>
          <a:xfrm>
            <a:off x="4923409" y="3429000"/>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5</a:t>
            </a:r>
          </a:p>
        </p:txBody>
      </p:sp>
      <p:pic>
        <p:nvPicPr>
          <p:cNvPr id="21" name="Picture 20" descr="h34_uyg_kahve_s215.jpg"/>
          <p:cNvPicPr>
            <a:picLocks noChangeAspect="1"/>
          </p:cNvPicPr>
          <p:nvPr/>
        </p:nvPicPr>
        <p:blipFill>
          <a:blip r:embed="rId8"/>
          <a:stretch>
            <a:fillRect/>
          </a:stretch>
        </p:blipFill>
        <p:spPr>
          <a:xfrm>
            <a:off x="8628981" y="3355848"/>
            <a:ext cx="2512889" cy="1682496"/>
          </a:xfrm>
          <a:prstGeom prst="rect">
            <a:avLst/>
          </a:prstGeom>
          <a:ln w="9525">
            <a:solidFill>
              <a:srgbClr val="D9D9D9"/>
            </a:solidFill>
          </a:ln>
        </p:spPr>
      </p:pic>
      <p:sp>
        <p:nvSpPr>
          <p:cNvPr id="22" name="TextBox 21"/>
          <p:cNvSpPr txBox="1"/>
          <p:nvPr/>
        </p:nvSpPr>
        <p:spPr>
          <a:xfrm>
            <a:off x="8082076" y="506577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767676"/>
                </a:solidFill>
                <a:latin typeface="Calibri"/>
              </a:rPr>
              <a:t>Türk kahvesi ve lokum</a:t>
            </a:r>
          </a:p>
        </p:txBody>
      </p:sp>
      <p:sp>
        <p:nvSpPr>
          <p:cNvPr id="23" name="Oval 22"/>
          <p:cNvSpPr/>
          <p:nvPr/>
        </p:nvSpPr>
        <p:spPr>
          <a:xfrm>
            <a:off x="8702133" y="3429000"/>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6</a:t>
            </a:r>
          </a:p>
        </p:txBody>
      </p:sp>
      <p:sp>
        <p:nvSpPr>
          <p:cNvPr id="24" name="Rounded Rectangle 23"/>
          <p:cNvSpPr/>
          <p:nvPr/>
        </p:nvSpPr>
        <p:spPr>
          <a:xfrm>
            <a:off x="502920" y="5513832"/>
            <a:ext cx="11185855" cy="758952"/>
          </a:xfrm>
          <a:prstGeom prst="roundRect">
            <a:avLst>
              <a:gd name="adj" fmla="val 8000"/>
            </a:avLst>
          </a:prstGeom>
          <a:solidFill>
            <a:srgbClr val="FFF3D1"/>
          </a:solidFill>
          <a:ln>
            <a:noFill/>
          </a:ln>
          <a:effectLst/>
        </p:spPr>
        <p:txBody>
          <a:bodyPr rtlCol="0" anchor="ctr" wrap="square" lIns="182880" rIns="182880" tIns="73152" bIns="73152">
            <a:noAutofit/>
          </a:bodyPr>
          <a:lstStyle/>
          <a:p>
            <a:pPr algn="ctr">
              <a:spcBef>
                <a:spcPts val="0"/>
              </a:spcBef>
              <a:spcAft>
                <a:spcPts val="0"/>
              </a:spcAft>
            </a:pPr>
            <a:r>
              <a:rPr lang="tr-TR" sz="1900" b="1" i="0">
                <a:solidFill>
                  <a:srgbClr val="262626"/>
                </a:solidFill>
                <a:latin typeface="Calibri"/>
              </a:rPr>
              <a:t>1. Görsellerdeki kültürel miras unsurlarının hangileri somut, hangileri somut olmayan kültürel mirastır?</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215</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67 / 176</a:t>
            </a:r>
          </a:p>
        </p:txBody>
      </p:sp>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2750" b="1" i="0">
                <a:solidFill>
                  <a:srgbClr val="FFFFFF"/>
                </a:solidFill>
                <a:latin typeface="Calibri"/>
              </a:rPr>
              <a:t>Uygulama: somut mu, somut olmayan mı?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pic>
        <p:nvPicPr>
          <p:cNvPr id="6" name="Picture 5" descr="h34_uyg_ebru_s215.jpg"/>
          <p:cNvPicPr>
            <a:picLocks noChangeAspect="1"/>
          </p:cNvPicPr>
          <p:nvPr/>
        </p:nvPicPr>
        <p:blipFill>
          <a:blip r:embed="rId3"/>
          <a:stretch>
            <a:fillRect/>
          </a:stretch>
        </p:blipFill>
        <p:spPr>
          <a:xfrm>
            <a:off x="1080223" y="1216152"/>
            <a:ext cx="2452091" cy="1682496"/>
          </a:xfrm>
          <a:prstGeom prst="rect">
            <a:avLst/>
          </a:prstGeom>
          <a:ln w="9525">
            <a:solidFill>
              <a:srgbClr val="D9D9D9"/>
            </a:solidFill>
          </a:ln>
        </p:spPr>
      </p:pic>
      <p:sp>
        <p:nvSpPr>
          <p:cNvPr id="7" name="TextBox 6"/>
          <p:cNvSpPr txBox="1"/>
          <p:nvPr/>
        </p:nvSpPr>
        <p:spPr>
          <a:xfrm>
            <a:off x="502920" y="2926080"/>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E7D32"/>
                </a:solidFill>
                <a:latin typeface="Calibri"/>
              </a:rPr>
              <a:t>Ebru sanatı → somut olmayan</a:t>
            </a:r>
          </a:p>
        </p:txBody>
      </p:sp>
      <p:sp>
        <p:nvSpPr>
          <p:cNvPr id="8" name="Oval 7"/>
          <p:cNvSpPr/>
          <p:nvPr/>
        </p:nvSpPr>
        <p:spPr>
          <a:xfrm>
            <a:off x="1153375"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1</a:t>
            </a:r>
          </a:p>
        </p:txBody>
      </p:sp>
      <p:pic>
        <p:nvPicPr>
          <p:cNvPr id="9" name="Picture 8" descr="h34_uyg_cesme_s215.jpg"/>
          <p:cNvPicPr>
            <a:picLocks noChangeAspect="1"/>
          </p:cNvPicPr>
          <p:nvPr/>
        </p:nvPicPr>
        <p:blipFill>
          <a:blip r:embed="rId4"/>
          <a:stretch>
            <a:fillRect/>
          </a:stretch>
        </p:blipFill>
        <p:spPr>
          <a:xfrm>
            <a:off x="4880416" y="1216152"/>
            <a:ext cx="2430861" cy="1682496"/>
          </a:xfrm>
          <a:prstGeom prst="rect">
            <a:avLst/>
          </a:prstGeom>
          <a:ln w="9525">
            <a:solidFill>
              <a:srgbClr val="D9D9D9"/>
            </a:solidFill>
          </a:ln>
        </p:spPr>
      </p:pic>
      <p:sp>
        <p:nvSpPr>
          <p:cNvPr id="10" name="TextBox 9"/>
          <p:cNvSpPr txBox="1"/>
          <p:nvPr/>
        </p:nvSpPr>
        <p:spPr>
          <a:xfrm>
            <a:off x="4292498" y="2926080"/>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E7D32"/>
                </a:solidFill>
                <a:latin typeface="Calibri"/>
              </a:rPr>
              <a:t>III. Ahmet Çeşmesi (İstanbul) → somut</a:t>
            </a:r>
          </a:p>
        </p:txBody>
      </p:sp>
      <p:sp>
        <p:nvSpPr>
          <p:cNvPr id="11" name="Oval 10"/>
          <p:cNvSpPr/>
          <p:nvPr/>
        </p:nvSpPr>
        <p:spPr>
          <a:xfrm>
            <a:off x="4953568"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2</a:t>
            </a:r>
          </a:p>
        </p:txBody>
      </p:sp>
      <p:pic>
        <p:nvPicPr>
          <p:cNvPr id="12" name="Picture 11" descr="h34_uyg_dedekorkut_s215.jpg"/>
          <p:cNvPicPr>
            <a:picLocks noChangeAspect="1"/>
          </p:cNvPicPr>
          <p:nvPr/>
        </p:nvPicPr>
        <p:blipFill>
          <a:blip r:embed="rId5"/>
          <a:stretch>
            <a:fillRect/>
          </a:stretch>
        </p:blipFill>
        <p:spPr>
          <a:xfrm>
            <a:off x="8082076" y="1216152"/>
            <a:ext cx="3606698" cy="1635469"/>
          </a:xfrm>
          <a:prstGeom prst="rect">
            <a:avLst/>
          </a:prstGeom>
          <a:ln w="9525">
            <a:solidFill>
              <a:srgbClr val="D9D9D9"/>
            </a:solidFill>
          </a:ln>
        </p:spPr>
      </p:pic>
      <p:sp>
        <p:nvSpPr>
          <p:cNvPr id="13" name="TextBox 12"/>
          <p:cNvSpPr txBox="1"/>
          <p:nvPr/>
        </p:nvSpPr>
        <p:spPr>
          <a:xfrm>
            <a:off x="8082076" y="2879053"/>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E7D32"/>
                </a:solidFill>
                <a:latin typeface="Calibri"/>
              </a:rPr>
              <a:t>Dede Korkut Hikâyeleri → somut olmayan</a:t>
            </a:r>
          </a:p>
        </p:txBody>
      </p:sp>
      <p:sp>
        <p:nvSpPr>
          <p:cNvPr id="14" name="Oval 13"/>
          <p:cNvSpPr/>
          <p:nvPr/>
        </p:nvSpPr>
        <p:spPr>
          <a:xfrm>
            <a:off x="8155228" y="1289304"/>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3</a:t>
            </a:r>
          </a:p>
        </p:txBody>
      </p:sp>
      <p:pic>
        <p:nvPicPr>
          <p:cNvPr id="15" name="Picture 14" descr="h34_uyg_sema_s215.jpg"/>
          <p:cNvPicPr>
            <a:picLocks noChangeAspect="1"/>
          </p:cNvPicPr>
          <p:nvPr/>
        </p:nvPicPr>
        <p:blipFill>
          <a:blip r:embed="rId6"/>
          <a:stretch>
            <a:fillRect/>
          </a:stretch>
        </p:blipFill>
        <p:spPr>
          <a:xfrm>
            <a:off x="1044397" y="3355848"/>
            <a:ext cx="2523744" cy="1682496"/>
          </a:xfrm>
          <a:prstGeom prst="rect">
            <a:avLst/>
          </a:prstGeom>
          <a:ln w="9525">
            <a:solidFill>
              <a:srgbClr val="D9D9D9"/>
            </a:solidFill>
          </a:ln>
        </p:spPr>
      </p:pic>
      <p:sp>
        <p:nvSpPr>
          <p:cNvPr id="16" name="TextBox 15"/>
          <p:cNvSpPr txBox="1"/>
          <p:nvPr/>
        </p:nvSpPr>
        <p:spPr>
          <a:xfrm>
            <a:off x="502920" y="506577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E7D32"/>
                </a:solidFill>
                <a:latin typeface="Calibri"/>
              </a:rPr>
              <a:t>Mevlevi sema töreni → somut olmayan</a:t>
            </a:r>
          </a:p>
        </p:txBody>
      </p:sp>
      <p:sp>
        <p:nvSpPr>
          <p:cNvPr id="17" name="Oval 16"/>
          <p:cNvSpPr/>
          <p:nvPr/>
        </p:nvSpPr>
        <p:spPr>
          <a:xfrm>
            <a:off x="1117549" y="3429000"/>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4</a:t>
            </a:r>
          </a:p>
        </p:txBody>
      </p:sp>
      <p:pic>
        <p:nvPicPr>
          <p:cNvPr id="18" name="Picture 17" descr="h34_uyg_canakkale_s215.jpg"/>
          <p:cNvPicPr>
            <a:picLocks noChangeAspect="1"/>
          </p:cNvPicPr>
          <p:nvPr/>
        </p:nvPicPr>
        <p:blipFill>
          <a:blip r:embed="rId7"/>
          <a:stretch>
            <a:fillRect/>
          </a:stretch>
        </p:blipFill>
        <p:spPr>
          <a:xfrm>
            <a:off x="4850257" y="3355848"/>
            <a:ext cx="2491179" cy="1682496"/>
          </a:xfrm>
          <a:prstGeom prst="rect">
            <a:avLst/>
          </a:prstGeom>
          <a:ln w="9525">
            <a:solidFill>
              <a:srgbClr val="D9D9D9"/>
            </a:solidFill>
          </a:ln>
        </p:spPr>
      </p:pic>
      <p:sp>
        <p:nvSpPr>
          <p:cNvPr id="19" name="TextBox 18"/>
          <p:cNvSpPr txBox="1"/>
          <p:nvPr/>
        </p:nvSpPr>
        <p:spPr>
          <a:xfrm>
            <a:off x="4292498" y="506577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E7D32"/>
                </a:solidFill>
                <a:latin typeface="Calibri"/>
              </a:rPr>
              <a:t>Çanakkale Şehitler Abidesi → somut</a:t>
            </a:r>
          </a:p>
        </p:txBody>
      </p:sp>
      <p:sp>
        <p:nvSpPr>
          <p:cNvPr id="20" name="Oval 19"/>
          <p:cNvSpPr/>
          <p:nvPr/>
        </p:nvSpPr>
        <p:spPr>
          <a:xfrm>
            <a:off x="4923409" y="3429000"/>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5</a:t>
            </a:r>
          </a:p>
        </p:txBody>
      </p:sp>
      <p:pic>
        <p:nvPicPr>
          <p:cNvPr id="21" name="Picture 20" descr="h34_uyg_kahve_s215.jpg"/>
          <p:cNvPicPr>
            <a:picLocks noChangeAspect="1"/>
          </p:cNvPicPr>
          <p:nvPr/>
        </p:nvPicPr>
        <p:blipFill>
          <a:blip r:embed="rId8"/>
          <a:stretch>
            <a:fillRect/>
          </a:stretch>
        </p:blipFill>
        <p:spPr>
          <a:xfrm>
            <a:off x="8628981" y="3355848"/>
            <a:ext cx="2512889" cy="1682496"/>
          </a:xfrm>
          <a:prstGeom prst="rect">
            <a:avLst/>
          </a:prstGeom>
          <a:ln w="9525">
            <a:solidFill>
              <a:srgbClr val="D9D9D9"/>
            </a:solidFill>
          </a:ln>
        </p:spPr>
      </p:pic>
      <p:sp>
        <p:nvSpPr>
          <p:cNvPr id="22" name="TextBox 21"/>
          <p:cNvSpPr txBox="1"/>
          <p:nvPr/>
        </p:nvSpPr>
        <p:spPr>
          <a:xfrm>
            <a:off x="8082076" y="5065776"/>
            <a:ext cx="3606698" cy="384048"/>
          </a:xfrm>
          <a:prstGeom prst="rect">
            <a:avLst/>
          </a:prstGeom>
          <a:noFill/>
        </p:spPr>
        <p:txBody>
          <a:bodyPr wrap="square" anchor="t" lIns="73152" rIns="73152" tIns="36576" bIns="36576">
            <a:noAutofit/>
          </a:bodyPr>
          <a:lstStyle/>
          <a:p>
            <a:pPr algn="ctr">
              <a:spcBef>
                <a:spcPts val="0"/>
              </a:spcBef>
              <a:spcAft>
                <a:spcPts val="0"/>
              </a:spcAft>
            </a:pPr>
            <a:r>
              <a:rPr lang="tr-TR" sz="1500" b="0" i="0">
                <a:solidFill>
                  <a:srgbClr val="2E7D32"/>
                </a:solidFill>
                <a:latin typeface="Calibri"/>
              </a:rPr>
              <a:t>Türk kahvesi ve lokum → somut olmayan</a:t>
            </a:r>
          </a:p>
        </p:txBody>
      </p:sp>
      <p:sp>
        <p:nvSpPr>
          <p:cNvPr id="23" name="Oval 22"/>
          <p:cNvSpPr/>
          <p:nvPr/>
        </p:nvSpPr>
        <p:spPr>
          <a:xfrm>
            <a:off x="8702133" y="3429000"/>
            <a:ext cx="457200" cy="45720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1800" b="1" i="0">
                <a:solidFill>
                  <a:srgbClr val="262626"/>
                </a:solidFill>
                <a:latin typeface="Calibri"/>
              </a:rPr>
              <a:t>6</a:t>
            </a:r>
          </a:p>
        </p:txBody>
      </p:sp>
      <p:sp>
        <p:nvSpPr>
          <p:cNvPr id="24" name="Rounded Rectangle 23"/>
          <p:cNvSpPr/>
          <p:nvPr/>
        </p:nvSpPr>
        <p:spPr>
          <a:xfrm>
            <a:off x="502920" y="5513832"/>
            <a:ext cx="11185855" cy="758952"/>
          </a:xfrm>
          <a:prstGeom prst="roundRect">
            <a:avLst>
              <a:gd name="adj" fmla="val 8000"/>
            </a:avLst>
          </a:prstGeom>
          <a:solidFill>
            <a:srgbClr val="E3F1E4"/>
          </a:solidFill>
          <a:ln>
            <a:noFill/>
          </a:ln>
          <a:effectLst/>
        </p:spPr>
        <p:txBody>
          <a:bodyPr rtlCol="0" anchor="ctr" wrap="square" lIns="182880" rIns="182880" tIns="73152" bIns="73152">
            <a:noAutofit/>
          </a:bodyPr>
          <a:lstStyle/>
          <a:p>
            <a:pPr algn="ctr">
              <a:spcBef>
                <a:spcPts val="0"/>
              </a:spcBef>
              <a:spcAft>
                <a:spcPts val="0"/>
              </a:spcAft>
            </a:pPr>
            <a:r>
              <a:rPr lang="tr-TR" sz="1900" b="1" i="0">
                <a:solidFill>
                  <a:srgbClr val="262626"/>
                </a:solidFill>
                <a:latin typeface="Calibri"/>
              </a:rPr>
              <a:t>1. Görsellerdeki kültürel miras unsurlarının hangileri somut, hangileri somut olmayan kültürel mirastır?</a:t>
            </a:r>
          </a:p>
        </p:txBody>
      </p:sp>
      <p:sp>
        <p:nvSpPr>
          <p:cNvPr id="25" name="TextBox 24"/>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6" name="Rounded Rectangle 25"/>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215</a:t>
            </a:r>
          </a:p>
        </p:txBody>
      </p:sp>
      <p:sp>
        <p:nvSpPr>
          <p:cNvPr id="27" name="TextBox 26"/>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68 / 176</a:t>
            </a:r>
          </a:p>
        </p:txBody>
      </p:sp>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2. soru</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800" b="1" i="0">
                <a:solidFill>
                  <a:srgbClr val="262626"/>
                </a:solidFill>
                <a:latin typeface="Calibri"/>
              </a:rPr>
              <a:t>2. Yaşadığınız yerden Türk kültürüne ait somut ve somut olmayan kültürel mirasa ait örnekler veriniz.</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214-215</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69 / 176</a:t>
            </a:r>
          </a:p>
        </p:txBody>
      </p:sp>
    </p:spTree>
  </p:cSld>
  <p:clrMapOvr>
    <a:masterClrMapping/>
  </p:clrMapOvr>
</p:sld>
</file>

<file path=ppt/slides/slide2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Uygulama 2. soru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91440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2. Yaşadığınız yerden Türk kültürüne ait somut ve somut olmayan kültürel mirasa ait örnekler veriniz.</a:t>
            </a:r>
          </a:p>
        </p:txBody>
      </p:sp>
      <p:sp>
        <p:nvSpPr>
          <p:cNvPr id="7" name="Rounded Rectangle 6"/>
          <p:cNvSpPr/>
          <p:nvPr/>
        </p:nvSpPr>
        <p:spPr>
          <a:xfrm>
            <a:off x="502920" y="2313432"/>
            <a:ext cx="11185855" cy="388620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313432"/>
            <a:ext cx="109728" cy="3886200"/>
          </a:xfrm>
          <a:prstGeom prst="rect">
            <a:avLst/>
          </a:prstGeom>
          <a:solidFill>
            <a:srgbClr val="2E7D32"/>
          </a:solidFill>
          <a:ln>
            <a:noFill/>
          </a:ln>
          <a:effectLst/>
        </p:spPr>
        <p:txBody>
          <a:bodyPr rtlCol="0" anchor="ctr"/>
          <a:lstStyle/>
          <a:p/>
        </p:txBody>
      </p:sp>
      <p:sp>
        <p:nvSpPr>
          <p:cNvPr id="9" name="TextBox 8"/>
          <p:cNvSpPr txBox="1"/>
          <p:nvPr/>
        </p:nvSpPr>
        <p:spPr>
          <a:xfrm>
            <a:off x="731520" y="2368296"/>
            <a:ext cx="10865815" cy="377647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Somut: İstanbul'da III. Ahmet Çeşmesi (s. 215); camiler, çeşmeler, hanlar, köprüler gibi yapılar (s. 214) — yaşadığın yerden bir yapının adını yaz.</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Somut olmayan: Türk kahvesi ve çay ikram edilerek sohbet edilmesi, ebru, hat, Karagöz, âşıklık, Nasreddin Hoca fıkrası anlatma, aşure yapımı ve dağıtımı (s. 214).</a:t>
            </a:r>
          </a:p>
          <a:p>
            <a:pPr algn="l">
              <a:spcBef>
                <a:spcPts val="0"/>
              </a:spcBef>
              <a:spcAft>
                <a:spcPts val="0"/>
              </a:spcAft>
            </a:pPr>
            <a:r>
              <a:rPr lang="tr-TR" sz="2000" b="1" i="0">
                <a:solidFill>
                  <a:srgbClr val="262626"/>
                </a:solidFill>
                <a:latin typeface="Calibri"/>
              </a:rPr>
              <a:t>İyi cevap: her türden en az bir örnek ve 'neden somut / somut olmayan' gerekçesi.</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214-215</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70 / 176</a:t>
            </a:r>
          </a:p>
        </p:txBody>
      </p:sp>
    </p:spTree>
  </p:cSld>
  <p:clrMapOvr>
    <a:masterClrMapping/>
  </p:clrMapOvr>
</p:sld>
</file>

<file path=ppt/slides/slide2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Türkiye, KKTC ve Türk dünyası arasındaki ilişkiler</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216</a:t>
            </a:r>
          </a:p>
        </p:txBody>
      </p:sp>
      <p:sp>
        <p:nvSpPr>
          <p:cNvPr id="6" name="Rounded Rectangle 5"/>
          <p:cNvSpPr/>
          <p:nvPr/>
        </p:nvSpPr>
        <p:spPr>
          <a:xfrm>
            <a:off x="502920" y="1216152"/>
            <a:ext cx="11185855" cy="105156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16152"/>
            <a:ext cx="118872" cy="1051560"/>
          </a:xfrm>
          <a:prstGeom prst="rect">
            <a:avLst/>
          </a:prstGeom>
          <a:solidFill>
            <a:srgbClr val="2C6E8F"/>
          </a:solidFill>
          <a:ln>
            <a:noFill/>
          </a:ln>
          <a:effectLst/>
        </p:spPr>
        <p:txBody>
          <a:bodyPr rtlCol="0" anchor="ctr"/>
          <a:lstStyle/>
          <a:p/>
        </p:txBody>
      </p:sp>
      <p:sp>
        <p:nvSpPr>
          <p:cNvPr id="8" name="TextBox 7"/>
          <p:cNvSpPr txBox="1"/>
          <p:nvPr/>
        </p:nvSpPr>
        <p:spPr>
          <a:xfrm>
            <a:off x="777240" y="1216152"/>
            <a:ext cx="10774375" cy="1051560"/>
          </a:xfrm>
          <a:prstGeom prst="rect">
            <a:avLst/>
          </a:prstGeom>
          <a:noFill/>
        </p:spPr>
        <p:txBody>
          <a:bodyPr wrap="square" anchor="ctr" lIns="73152" rIns="73152" tIns="36576" bIns="36576">
            <a:noAutofit/>
          </a:bodyPr>
          <a:lstStyle/>
          <a:p>
            <a:pPr algn="l">
              <a:spcBef>
                <a:spcPts val="0"/>
              </a:spcBef>
              <a:spcAft>
                <a:spcPts val="0"/>
              </a:spcAft>
            </a:pPr>
            <a:r>
              <a:rPr lang="tr-TR" sz="2100" b="0" i="0">
                <a:solidFill>
                  <a:srgbClr val="262626"/>
                </a:solidFill>
                <a:latin typeface="Calibri"/>
              </a:rPr>
              <a:t>Türk dünyası aynı dili konuşan, aynı soydan gelen, tarih boyunca ortak mücadelelerde bulunmuş halklardan oluşmuştur.</a:t>
            </a:r>
          </a:p>
        </p:txBody>
      </p:sp>
      <p:sp>
        <p:nvSpPr>
          <p:cNvPr id="9" name="Rounded Rectangle 8"/>
          <p:cNvSpPr/>
          <p:nvPr/>
        </p:nvSpPr>
        <p:spPr>
          <a:xfrm>
            <a:off x="502920" y="2450592"/>
            <a:ext cx="3594506" cy="3794760"/>
          </a:xfrm>
          <a:prstGeom prst="roundRect">
            <a:avLst>
              <a:gd name="adj" fmla="val 5000"/>
            </a:avLst>
          </a:prstGeom>
          <a:solidFill>
            <a:srgbClr val="F0F0F0"/>
          </a:solidFill>
          <a:ln>
            <a:noFill/>
          </a:ln>
          <a:effectLst/>
        </p:spPr>
        <p:txBody>
          <a:bodyPr rtlCol="0" anchor="ctr"/>
          <a:lstStyle/>
          <a:p/>
        </p:txBody>
      </p:sp>
      <p:sp>
        <p:nvSpPr>
          <p:cNvPr id="10" name="Rounded Rectangle 9"/>
          <p:cNvSpPr/>
          <p:nvPr/>
        </p:nvSpPr>
        <p:spPr>
          <a:xfrm>
            <a:off x="502920" y="2450592"/>
            <a:ext cx="3594506" cy="530352"/>
          </a:xfrm>
          <a:prstGeom prst="roundRect">
            <a:avLst>
              <a:gd name="adj" fmla="val 25000"/>
            </a:avLst>
          </a:prstGeom>
          <a:solidFill>
            <a:srgbClr val="2C6E8F"/>
          </a:solidFill>
          <a:ln>
            <a:noFill/>
          </a:ln>
          <a:effectLst/>
        </p:spPr>
        <p:txBody>
          <a:bodyPr rtlCol="0" anchor="ctr"/>
          <a:lstStyle/>
          <a:p/>
        </p:txBody>
      </p:sp>
      <p:sp>
        <p:nvSpPr>
          <p:cNvPr id="11" name="Rectangle 10"/>
          <p:cNvSpPr/>
          <p:nvPr/>
        </p:nvSpPr>
        <p:spPr>
          <a:xfrm>
            <a:off x="502920" y="2715768"/>
            <a:ext cx="3594506" cy="265176"/>
          </a:xfrm>
          <a:prstGeom prst="rect">
            <a:avLst/>
          </a:prstGeom>
          <a:solidFill>
            <a:srgbClr val="2C6E8F"/>
          </a:solidFill>
          <a:ln>
            <a:noFill/>
          </a:ln>
          <a:effectLst/>
        </p:spPr>
        <p:txBody>
          <a:bodyPr rtlCol="0" anchor="ctr"/>
          <a:lstStyle/>
          <a:p/>
        </p:txBody>
      </p:sp>
      <p:sp>
        <p:nvSpPr>
          <p:cNvPr id="12" name="TextBox 11"/>
          <p:cNvSpPr txBox="1"/>
          <p:nvPr/>
        </p:nvSpPr>
        <p:spPr>
          <a:xfrm>
            <a:off x="594360" y="245059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Anavatan</a:t>
            </a:r>
          </a:p>
        </p:txBody>
      </p:sp>
      <p:sp>
        <p:nvSpPr>
          <p:cNvPr id="13" name="TextBox 12"/>
          <p:cNvSpPr txBox="1"/>
          <p:nvPr/>
        </p:nvSpPr>
        <p:spPr>
          <a:xfrm>
            <a:off x="612648" y="3054096"/>
            <a:ext cx="3375050" cy="31181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Türkiye dünyadaki bütün Türkler için âdeta bir anavatan niteliği kazanırken tüm İslam âlemi için her zaman güvenilen, koruyan ve yardım eden bir ülke konumuna gelmiştir.</a:t>
            </a:r>
          </a:p>
        </p:txBody>
      </p:sp>
      <p:sp>
        <p:nvSpPr>
          <p:cNvPr id="14" name="Rounded Rectangle 13"/>
          <p:cNvSpPr/>
          <p:nvPr/>
        </p:nvSpPr>
        <p:spPr>
          <a:xfrm>
            <a:off x="4298594" y="2450592"/>
            <a:ext cx="3594506" cy="3794760"/>
          </a:xfrm>
          <a:prstGeom prst="roundRect">
            <a:avLst>
              <a:gd name="adj" fmla="val 5000"/>
            </a:avLst>
          </a:prstGeom>
          <a:solidFill>
            <a:srgbClr val="F0F0F0"/>
          </a:solidFill>
          <a:ln>
            <a:noFill/>
          </a:ln>
          <a:effectLst/>
        </p:spPr>
        <p:txBody>
          <a:bodyPr rtlCol="0" anchor="ctr"/>
          <a:lstStyle/>
          <a:p/>
        </p:txBody>
      </p:sp>
      <p:sp>
        <p:nvSpPr>
          <p:cNvPr id="15" name="Rounded Rectangle 14"/>
          <p:cNvSpPr/>
          <p:nvPr/>
        </p:nvSpPr>
        <p:spPr>
          <a:xfrm>
            <a:off x="4298594" y="2450592"/>
            <a:ext cx="3594506" cy="530352"/>
          </a:xfrm>
          <a:prstGeom prst="roundRect">
            <a:avLst>
              <a:gd name="adj" fmla="val 25000"/>
            </a:avLst>
          </a:prstGeom>
          <a:solidFill>
            <a:srgbClr val="4F4F4F"/>
          </a:solidFill>
          <a:ln>
            <a:noFill/>
          </a:ln>
          <a:effectLst/>
        </p:spPr>
        <p:txBody>
          <a:bodyPr rtlCol="0" anchor="ctr"/>
          <a:lstStyle/>
          <a:p/>
        </p:txBody>
      </p:sp>
      <p:sp>
        <p:nvSpPr>
          <p:cNvPr id="16" name="Rectangle 15"/>
          <p:cNvSpPr/>
          <p:nvPr/>
        </p:nvSpPr>
        <p:spPr>
          <a:xfrm>
            <a:off x="4298594" y="2715768"/>
            <a:ext cx="3594506" cy="265176"/>
          </a:xfrm>
          <a:prstGeom prst="rect">
            <a:avLst/>
          </a:prstGeom>
          <a:solidFill>
            <a:srgbClr val="4F4F4F"/>
          </a:solidFill>
          <a:ln>
            <a:noFill/>
          </a:ln>
          <a:effectLst/>
        </p:spPr>
        <p:txBody>
          <a:bodyPr rtlCol="0" anchor="ctr"/>
          <a:lstStyle/>
          <a:p/>
        </p:txBody>
      </p:sp>
      <p:sp>
        <p:nvSpPr>
          <p:cNvPr id="17" name="TextBox 16"/>
          <p:cNvSpPr txBox="1"/>
          <p:nvPr/>
        </p:nvSpPr>
        <p:spPr>
          <a:xfrm>
            <a:off x="4390034" y="245059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Tanıyan ilk ülke</a:t>
            </a:r>
          </a:p>
        </p:txBody>
      </p:sp>
      <p:sp>
        <p:nvSpPr>
          <p:cNvPr id="18" name="TextBox 17"/>
          <p:cNvSpPr txBox="1"/>
          <p:nvPr/>
        </p:nvSpPr>
        <p:spPr>
          <a:xfrm>
            <a:off x="4408322" y="3054096"/>
            <a:ext cx="3375050" cy="3118104"/>
          </a:xfrm>
          <a:prstGeom prst="rect">
            <a:avLst/>
          </a:prstGeom>
          <a:noFill/>
        </p:spPr>
        <p:txBody>
          <a:bodyPr wrap="square" anchor="t" lIns="73152" rIns="73152" tIns="36576" bIns="36576">
            <a:noAutofit/>
          </a:bodyPr>
          <a:lstStyle/>
          <a:p>
            <a:pPr algn="l">
              <a:spcBef>
                <a:spcPts val="0"/>
              </a:spcBef>
              <a:spcAft>
                <a:spcPts val="0"/>
              </a:spcAft>
            </a:pPr>
            <a:r>
              <a:rPr lang="tr-TR" sz="1900" b="0" i="0">
                <a:solidFill>
                  <a:srgbClr val="262626"/>
                </a:solidFill>
                <a:latin typeface="Calibri"/>
              </a:rPr>
              <a:t>Bu nedenle Türkiye 1983’te kurulan Kuzey Kıbrıs Türk Cumhuriyeti’ni, 1990 sonrası bağımsızlığını kazanan Türkmenistan, Kazakistan, Özbekistan, Kırgızistan ve Azerbaycan’ı resmî olarak tanıyan ilk ülke olmuştur.</a:t>
            </a:r>
          </a:p>
        </p:txBody>
      </p:sp>
      <p:sp>
        <p:nvSpPr>
          <p:cNvPr id="19" name="Rounded Rectangle 18"/>
          <p:cNvSpPr/>
          <p:nvPr/>
        </p:nvSpPr>
        <p:spPr>
          <a:xfrm>
            <a:off x="8094268" y="2450592"/>
            <a:ext cx="3594506" cy="3794760"/>
          </a:xfrm>
          <a:prstGeom prst="roundRect">
            <a:avLst>
              <a:gd name="adj" fmla="val 5000"/>
            </a:avLst>
          </a:prstGeom>
          <a:solidFill>
            <a:srgbClr val="F0F0F0"/>
          </a:solidFill>
          <a:ln>
            <a:noFill/>
          </a:ln>
          <a:effectLst/>
        </p:spPr>
        <p:txBody>
          <a:bodyPr rtlCol="0" anchor="ctr"/>
          <a:lstStyle/>
          <a:p/>
        </p:txBody>
      </p:sp>
      <p:sp>
        <p:nvSpPr>
          <p:cNvPr id="20" name="Rounded Rectangle 19"/>
          <p:cNvSpPr/>
          <p:nvPr/>
        </p:nvSpPr>
        <p:spPr>
          <a:xfrm>
            <a:off x="8094268" y="2450592"/>
            <a:ext cx="3594506" cy="530352"/>
          </a:xfrm>
          <a:prstGeom prst="roundRect">
            <a:avLst>
              <a:gd name="adj" fmla="val 25000"/>
            </a:avLst>
          </a:prstGeom>
          <a:solidFill>
            <a:srgbClr val="2C6E8F"/>
          </a:solidFill>
          <a:ln>
            <a:noFill/>
          </a:ln>
          <a:effectLst/>
        </p:spPr>
        <p:txBody>
          <a:bodyPr rtlCol="0" anchor="ctr"/>
          <a:lstStyle/>
          <a:p/>
        </p:txBody>
      </p:sp>
      <p:sp>
        <p:nvSpPr>
          <p:cNvPr id="21" name="Rectangle 20"/>
          <p:cNvSpPr/>
          <p:nvPr/>
        </p:nvSpPr>
        <p:spPr>
          <a:xfrm>
            <a:off x="8094268" y="2715768"/>
            <a:ext cx="3594506" cy="265176"/>
          </a:xfrm>
          <a:prstGeom prst="rect">
            <a:avLst/>
          </a:prstGeom>
          <a:solidFill>
            <a:srgbClr val="2C6E8F"/>
          </a:solidFill>
          <a:ln>
            <a:noFill/>
          </a:ln>
          <a:effectLst/>
        </p:spPr>
        <p:txBody>
          <a:bodyPr rtlCol="0" anchor="ctr"/>
          <a:lstStyle/>
          <a:p/>
        </p:txBody>
      </p:sp>
      <p:sp>
        <p:nvSpPr>
          <p:cNvPr id="22" name="TextBox 21"/>
          <p:cNvSpPr txBox="1"/>
          <p:nvPr/>
        </p:nvSpPr>
        <p:spPr>
          <a:xfrm>
            <a:off x="8185708" y="245059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700" b="1" i="0">
                <a:solidFill>
                  <a:srgbClr val="FFFFFF"/>
                </a:solidFill>
                <a:latin typeface="Calibri"/>
              </a:rPr>
              <a:t>Destek</a:t>
            </a:r>
          </a:p>
        </p:txBody>
      </p:sp>
      <p:sp>
        <p:nvSpPr>
          <p:cNvPr id="23" name="TextBox 22"/>
          <p:cNvSpPr txBox="1"/>
          <p:nvPr/>
        </p:nvSpPr>
        <p:spPr>
          <a:xfrm>
            <a:off x="8203996" y="3054096"/>
            <a:ext cx="3375050" cy="3118104"/>
          </a:xfrm>
          <a:prstGeom prst="rect">
            <a:avLst/>
          </a:prstGeom>
          <a:noFill/>
        </p:spPr>
        <p:txBody>
          <a:bodyPr wrap="square" anchor="t" lIns="73152" rIns="73152" tIns="36576" bIns="36576">
            <a:noAutofit/>
          </a:bodyPr>
          <a:lstStyle/>
          <a:p>
            <a:pPr algn="l">
              <a:spcBef>
                <a:spcPts val="0"/>
              </a:spcBef>
              <a:spcAft>
                <a:spcPts val="0"/>
              </a:spcAft>
            </a:pPr>
            <a:r>
              <a:rPr lang="tr-TR" sz="1750" b="0" i="0">
                <a:solidFill>
                  <a:srgbClr val="262626"/>
                </a:solidFill>
                <a:latin typeface="Calibri"/>
              </a:rPr>
              <a:t>Türkiye Cumhuriyeti bir taraftan TİKA (Türk İşbirliği ve Koordinasyon Ajansı Başkanlığı), Yunus Emre Enstitüsü gibi kuruluşlar aracılığıyla Türk dünyasının birçok bölgesindeki çeşitli ekonomik, sosyal ve kültürel projelere destek verirken diğer taraftan afetler ve olağanüstü durumlar hâlinde Kızılay aracılığıyla yardımlar yapmaktadır.</a:t>
            </a:r>
          </a:p>
        </p:txBody>
      </p:sp>
      <p:sp>
        <p:nvSpPr>
          <p:cNvPr id="24" name="TextBox 23"/>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5" name="Rounded Rectangle 24"/>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216</a:t>
            </a:r>
          </a:p>
        </p:txBody>
      </p:sp>
      <p:sp>
        <p:nvSpPr>
          <p:cNvPr id="26" name="TextBox 25"/>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71 / 176</a:t>
            </a:r>
          </a:p>
        </p:txBody>
      </p:sp>
    </p:spTree>
  </p:cSld>
  <p:clrMapOvr>
    <a:masterClrMapping/>
  </p:clrMapOvr>
</p:sld>
</file>

<file path=ppt/slides/slide2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 Notu: Türk Devletleri Teşkilatı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s. 216</a:t>
            </a:r>
          </a:p>
        </p:txBody>
      </p:sp>
      <p:pic>
        <p:nvPicPr>
          <p:cNvPr id="6" name="Picture 5" descr="h34_tdt_s216.jpg"/>
          <p:cNvPicPr>
            <a:picLocks noChangeAspect="1"/>
          </p:cNvPicPr>
          <p:nvPr/>
        </p:nvPicPr>
        <p:blipFill>
          <a:blip r:embed="rId3"/>
          <a:stretch>
            <a:fillRect/>
          </a:stretch>
        </p:blipFill>
        <p:spPr>
          <a:xfrm>
            <a:off x="6659575" y="2433062"/>
            <a:ext cx="5029200" cy="2595379"/>
          </a:xfrm>
          <a:prstGeom prst="rect">
            <a:avLst/>
          </a:prstGeom>
          <a:ln w="9525">
            <a:solidFill>
              <a:srgbClr val="D9D9D9"/>
            </a:solidFill>
          </a:ln>
        </p:spPr>
      </p:pic>
      <p:graphicFrame>
        <p:nvGraphicFramePr>
          <p:cNvPr id="7" name="Table 6"/>
          <p:cNvGraphicFramePr>
            <a:graphicFrameLocks noGrp="1"/>
          </p:cNvGraphicFramePr>
          <p:nvPr/>
        </p:nvGraphicFramePr>
        <p:xfrm>
          <a:off x="502920" y="1216152"/>
          <a:ext cx="5928055" cy="3410712"/>
        </p:xfrm>
        <a:graphic>
          <a:graphicData uri="http://schemas.openxmlformats.org/drawingml/2006/table">
            <a:tbl>
              <a:tblPr firstRow="1" bandRow="1">
                <a:tableStyleId>{5C22544A-7EE6-4342-B048-85BDC9FD1C3A}</a:tableStyleId>
              </a:tblPr>
              <a:tblGrid>
                <a:gridCol w="1600200"/>
                <a:gridCol w="4327855"/>
              </a:tblGrid>
              <a:tr h="411480">
                <a:tc>
                  <a:txBody>
                    <a:bodyPr wrap="square"/>
                    <a:lstStyle/>
                    <a:p>
                      <a:pPr algn="ctr">
                        <a:spcBef>
                          <a:spcPts val="0"/>
                        </a:spcBef>
                        <a:spcAft>
                          <a:spcPts val="0"/>
                        </a:spcAft>
                      </a:pPr>
                    </a:p>
                  </a:txBody>
                  <a:tcPr marL="54864" marR="54864" marT="18288" marB="18288" anchor="ctr">
                    <a:solidFill>
                      <a:srgbClr val="2C6E8F"/>
                    </a:solidFill>
                  </a:tcPr>
                </a:tc>
                <a:tc>
                  <a:txBody>
                    <a:bodyPr wrap="square"/>
                    <a:lstStyle/>
                    <a:p>
                      <a:pPr algn="ctr">
                        <a:spcBef>
                          <a:spcPts val="0"/>
                        </a:spcBef>
                        <a:spcAft>
                          <a:spcPts val="0"/>
                        </a:spcAft>
                      </a:pPr>
                      <a:r>
                        <a:rPr lang="tr-TR" sz="1500" b="1" i="0">
                          <a:solidFill>
                            <a:srgbClr val="FFFFFF"/>
                          </a:solidFill>
                          <a:latin typeface="Calibri"/>
                        </a:rPr>
                        <a:t>Kitaba göre</a:t>
                      </a:r>
                    </a:p>
                  </a:txBody>
                  <a:tcPr marL="54864" marR="54864" marT="18288" marB="18288" anchor="ctr">
                    <a:solidFill>
                      <a:srgbClr val="2C6E8F"/>
                    </a:solidFill>
                  </a:tcPr>
                </a:tc>
              </a:tr>
              <a:tr h="749808">
                <a:tc>
                  <a:txBody>
                    <a:bodyPr wrap="square"/>
                    <a:lstStyle/>
                    <a:p>
                      <a:pPr algn="l">
                        <a:spcBef>
                          <a:spcPts val="0"/>
                        </a:spcBef>
                        <a:spcAft>
                          <a:spcPts val="0"/>
                        </a:spcAft>
                      </a:pPr>
                      <a:r>
                        <a:rPr lang="tr-TR" sz="1800" b="0" i="0">
                          <a:solidFill>
                            <a:srgbClr val="262626"/>
                          </a:solidFill>
                          <a:latin typeface="Calibri"/>
                        </a:rPr>
                        <a:t>Kuruluş</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2009 (eski adıyla Türk Dili Konuşan Ülkeler İşbirliği Konseyi-Türk Konseyi)</a:t>
                      </a:r>
                    </a:p>
                  </a:txBody>
                  <a:tcPr marL="54864" marR="54864" marT="18288" marB="18288" anchor="ctr">
                    <a:solidFill>
                      <a:srgbClr val="FFFFFF"/>
                    </a:solidFill>
                  </a:tcPr>
                </a:tc>
              </a:tr>
              <a:tr h="749808">
                <a:tc>
                  <a:txBody>
                    <a:bodyPr wrap="square"/>
                    <a:lstStyle/>
                    <a:p>
                      <a:pPr algn="l">
                        <a:spcBef>
                          <a:spcPts val="0"/>
                        </a:spcBef>
                        <a:spcAft>
                          <a:spcPts val="0"/>
                        </a:spcAft>
                      </a:pPr>
                      <a:r>
                        <a:rPr lang="tr-TR" sz="1800" b="0" i="0">
                          <a:solidFill>
                            <a:srgbClr val="262626"/>
                          </a:solidFill>
                          <a:latin typeface="Calibri"/>
                        </a:rPr>
                        <a:t>Kurucu üyeler</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Azerbaycan, Kazakistan, Kırgızistan, Türkiye</a:t>
                      </a:r>
                    </a:p>
                  </a:txBody>
                  <a:tcPr marL="54864" marR="54864" marT="18288" marB="18288" anchor="ctr">
                    <a:solidFill>
                      <a:srgbClr val="F0F0F0"/>
                    </a:solidFill>
                  </a:tcPr>
                </a:tc>
              </a:tr>
              <a:tr h="749808">
                <a:tc>
                  <a:txBody>
                    <a:bodyPr wrap="square"/>
                    <a:lstStyle/>
                    <a:p>
                      <a:pPr algn="l">
                        <a:spcBef>
                          <a:spcPts val="0"/>
                        </a:spcBef>
                        <a:spcAft>
                          <a:spcPts val="0"/>
                        </a:spcAft>
                      </a:pPr>
                      <a:r>
                        <a:rPr lang="tr-TR" sz="1800" b="0" i="0">
                          <a:solidFill>
                            <a:srgbClr val="262626"/>
                          </a:solidFill>
                          <a:latin typeface="Calibri"/>
                        </a:rPr>
                        <a:t>Tam üye</a:t>
                      </a:r>
                    </a:p>
                  </a:txBody>
                  <a:tcPr marL="54864" marR="54864" marT="18288" marB="18288" anchor="ctr">
                    <a:solidFill>
                      <a:srgbClr val="FFFFFF"/>
                    </a:solidFill>
                  </a:tcPr>
                </a:tc>
                <a:tc>
                  <a:txBody>
                    <a:bodyPr wrap="square"/>
                    <a:lstStyle/>
                    <a:p>
                      <a:pPr algn="l">
                        <a:spcBef>
                          <a:spcPts val="0"/>
                        </a:spcBef>
                        <a:spcAft>
                          <a:spcPts val="0"/>
                        </a:spcAft>
                      </a:pPr>
                      <a:r>
                        <a:rPr lang="tr-TR" sz="1800" b="0" i="0">
                          <a:solidFill>
                            <a:srgbClr val="262626"/>
                          </a:solidFill>
                          <a:latin typeface="Calibri"/>
                        </a:rPr>
                        <a:t>Özbekistan (Ekim 2019)</a:t>
                      </a:r>
                    </a:p>
                  </a:txBody>
                  <a:tcPr marL="54864" marR="54864" marT="18288" marB="18288" anchor="ctr">
                    <a:solidFill>
                      <a:srgbClr val="FFFFFF"/>
                    </a:solidFill>
                  </a:tcPr>
                </a:tc>
              </a:tr>
              <a:tr h="749808">
                <a:tc>
                  <a:txBody>
                    <a:bodyPr wrap="square"/>
                    <a:lstStyle/>
                    <a:p>
                      <a:pPr algn="l">
                        <a:spcBef>
                          <a:spcPts val="0"/>
                        </a:spcBef>
                        <a:spcAft>
                          <a:spcPts val="0"/>
                        </a:spcAft>
                      </a:pPr>
                      <a:r>
                        <a:rPr lang="tr-TR" sz="1800" b="0" i="0">
                          <a:solidFill>
                            <a:srgbClr val="262626"/>
                          </a:solidFill>
                          <a:latin typeface="Calibri"/>
                        </a:rPr>
                        <a:t>Gözlemci</a:t>
                      </a:r>
                    </a:p>
                  </a:txBody>
                  <a:tcPr marL="54864" marR="54864" marT="18288" marB="18288" anchor="ctr">
                    <a:solidFill>
                      <a:srgbClr val="F0F0F0"/>
                    </a:solidFill>
                  </a:tcPr>
                </a:tc>
                <a:tc>
                  <a:txBody>
                    <a:bodyPr wrap="square"/>
                    <a:lstStyle/>
                    <a:p>
                      <a:pPr algn="l">
                        <a:spcBef>
                          <a:spcPts val="0"/>
                        </a:spcBef>
                        <a:spcAft>
                          <a:spcPts val="0"/>
                        </a:spcAft>
                      </a:pPr>
                      <a:r>
                        <a:rPr lang="tr-TR" sz="1800" b="0" i="0">
                          <a:solidFill>
                            <a:srgbClr val="262626"/>
                          </a:solidFill>
                          <a:latin typeface="Calibri"/>
                        </a:rPr>
                        <a:t>Macaristan (2018), Türkmenistan (2021), KKTC (2023)</a:t>
                      </a:r>
                    </a:p>
                  </a:txBody>
                  <a:tcPr marL="54864" marR="54864" marT="18288" marB="18288" anchor="ctr">
                    <a:solidFill>
                      <a:srgbClr val="F0F0F0"/>
                    </a:solidFill>
                  </a:tcPr>
                </a:tc>
              </a:tr>
            </a:tbl>
          </a:graphicData>
        </a:graphic>
      </p:graphicFrame>
      <p:sp>
        <p:nvSpPr>
          <p:cNvPr id="8" name="TextBox 7"/>
          <p:cNvSpPr txBox="1"/>
          <p:nvPr/>
        </p:nvSpPr>
        <p:spPr>
          <a:xfrm>
            <a:off x="502920" y="4690872"/>
            <a:ext cx="5928055" cy="1554480"/>
          </a:xfrm>
          <a:prstGeom prst="rect">
            <a:avLst/>
          </a:prstGeom>
          <a:noFill/>
        </p:spPr>
        <p:txBody>
          <a:bodyPr wrap="square" anchor="ctr" lIns="73152" rIns="73152" tIns="36576" bIns="36576">
            <a:noAutofit/>
          </a:bodyPr>
          <a:lstStyle/>
          <a:p>
            <a:pPr algn="l">
              <a:spcBef>
                <a:spcPts val="0"/>
              </a:spcBef>
              <a:spcAft>
                <a:spcPts val="0"/>
              </a:spcAft>
            </a:pPr>
            <a:r>
              <a:rPr lang="tr-TR" sz="1700" b="0" i="0">
                <a:solidFill>
                  <a:srgbClr val="767676"/>
                </a:solidFill>
                <a:latin typeface="Calibri"/>
              </a:rPr>
              <a:t>Amaçlarından bazıları: bilim, teknoloji, eğitim ve kültür alanlarında etkileşimin genişletilmesi; kapsamlı ve dengeli bir ekonomik büyüme, sosyal ve kültürel gelişimin amaçlanması.</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Rounded Rectangle 9"/>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216</a:t>
            </a:r>
          </a:p>
        </p:txBody>
      </p:sp>
      <p:sp>
        <p:nvSpPr>
          <p:cNvPr id="11" name="TextBox 10"/>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72 / 176</a:t>
            </a:r>
          </a:p>
        </p:txBody>
      </p:sp>
    </p:spTree>
  </p:cSld>
  <p:clrMapOvr>
    <a:masterClrMapping/>
  </p:clrMapOvr>
</p:sld>
</file>

<file path=ppt/slides/slide3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TÜRKSOY ve Türk Devletleri Teşkilatı</a:t>
            </a:r>
          </a:p>
        </p:txBody>
      </p:sp>
      <p:sp>
        <p:nvSpPr>
          <p:cNvPr id="5" name="Rounded Rectangle 4"/>
          <p:cNvSpPr/>
          <p:nvPr/>
        </p:nvSpPr>
        <p:spPr>
          <a:xfrm>
            <a:off x="9555480" y="201168"/>
            <a:ext cx="2221992" cy="475488"/>
          </a:xfrm>
          <a:prstGeom prst="roundRect">
            <a:avLst>
              <a:gd name="adj" fmla="val 50000"/>
            </a:avLst>
          </a:prstGeom>
          <a:solidFill>
            <a:srgbClr val="2C6E8F"/>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İKİLİ · 2 dk</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TÜRKSOY (s. 203) ile Türk Devletleri Teşkilatını (s. 216) kuruluş yılı ve çalışma alanı bakımından karşılaştır. İkisinin ortak amacı ne olabilir?</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203, 216</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73 / 176</a:t>
            </a:r>
          </a:p>
        </p:txBody>
      </p:sp>
    </p:spTree>
  </p:cSld>
  <p:clrMapOvr>
    <a:masterClrMapping/>
  </p:clrMapOvr>
</p:sld>
</file>

<file path=ppt/slides/slide3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TÜRKSOY ve Türk Devletleri Teşkilatı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TÜRKSOY (s. 203) ile Türk Devletleri Teşkilatını (s. 216) kuruluş yılı ve çalışma alanı bakımından karşılaştır. İkisinin ortak amacı ne olabilir?</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TÜRKSOY: 1993'te kuruldu; kültür alanında çalışır, her yıl bir şehri Türk Dünyası Kültür Başkenti seçer.</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Türk Devletleri Teşkilatı: 2009'da kuruldu; ekonomik, sosyal, kültürel ve siyasi alanlarda kapsamlı iş birliğini artırmayı amaçlar.</a:t>
            </a:r>
          </a:p>
          <a:p>
            <a:pPr algn="l">
              <a:spcBef>
                <a:spcPts val="0"/>
              </a:spcBef>
              <a:spcAft>
                <a:spcPts val="0"/>
              </a:spcAft>
            </a:pPr>
            <a:r>
              <a:rPr lang="tr-TR" sz="2000" b="1" i="0">
                <a:solidFill>
                  <a:srgbClr val="262626"/>
                </a:solidFill>
                <a:latin typeface="Calibri"/>
              </a:rPr>
              <a:t>Ortak amaç: ortak tarih, dil ve kültüre dayanarak Türk dünyasında iş birliğini ve dayanışmayı güçlendirmek.</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203, 216</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74 / 176</a:t>
            </a:r>
          </a:p>
        </p:txBody>
      </p:sp>
    </p:spTree>
  </p:cSld>
  <p:clrMapOvr>
    <a:masterClrMapping/>
  </p:clrMapOvr>
</p:sld>
</file>

<file path=ppt/slides/slide3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a:t>
            </a:r>
          </a:p>
        </p:txBody>
      </p:sp>
      <p:sp>
        <p:nvSpPr>
          <p:cNvPr id="5" name="Rounded Rectangle 4"/>
          <p:cNvSpPr/>
          <p:nvPr/>
        </p:nvSpPr>
        <p:spPr>
          <a:xfrm>
            <a:off x="9555480" y="201168"/>
            <a:ext cx="2221992" cy="475488"/>
          </a:xfrm>
          <a:prstGeom prst="roundRect">
            <a:avLst>
              <a:gd name="adj" fmla="val 50000"/>
            </a:avLst>
          </a:prstGeom>
          <a:solidFill>
            <a:srgbClr val="D3373A"/>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4</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aşağıdaki ülkelerden hangisi Türk Devletleri Teşkilatında gözlemci statüsü kazanmıştır?</a:t>
            </a:r>
          </a:p>
        </p:txBody>
      </p:sp>
      <p:sp>
        <p:nvSpPr>
          <p:cNvPr id="7" name="Rounded Rectangle 6"/>
          <p:cNvSpPr/>
          <p:nvPr/>
        </p:nvSpPr>
        <p:spPr>
          <a:xfrm>
            <a:off x="502920" y="2633472"/>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694736"/>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Özbekistan</a:t>
            </a:r>
          </a:p>
        </p:txBody>
      </p:sp>
      <p:sp>
        <p:nvSpPr>
          <p:cNvPr id="10" name="Rounded Rectangle 9"/>
          <p:cNvSpPr/>
          <p:nvPr/>
        </p:nvSpPr>
        <p:spPr>
          <a:xfrm>
            <a:off x="502920" y="3368649"/>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429913"/>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368649"/>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Azerbaycan</a:t>
            </a:r>
          </a:p>
        </p:txBody>
      </p:sp>
      <p:sp>
        <p:nvSpPr>
          <p:cNvPr id="13" name="Rounded Rectangle 12"/>
          <p:cNvSpPr/>
          <p:nvPr/>
        </p:nvSpPr>
        <p:spPr>
          <a:xfrm>
            <a:off x="502920" y="4103826"/>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4" name="Oval 13"/>
          <p:cNvSpPr/>
          <p:nvPr/>
        </p:nvSpPr>
        <p:spPr>
          <a:xfrm>
            <a:off x="594360" y="4165090"/>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4103826"/>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Macaristan</a:t>
            </a:r>
          </a:p>
        </p:txBody>
      </p:sp>
      <p:sp>
        <p:nvSpPr>
          <p:cNvPr id="16" name="Rounded Rectangle 15"/>
          <p:cNvSpPr/>
          <p:nvPr/>
        </p:nvSpPr>
        <p:spPr>
          <a:xfrm>
            <a:off x="502920" y="4839003"/>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900267"/>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839003"/>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Kırgızistan</a:t>
            </a:r>
          </a:p>
        </p:txBody>
      </p:sp>
      <p:sp>
        <p:nvSpPr>
          <p:cNvPr id="19" name="Rounded Rectangle 18"/>
          <p:cNvSpPr/>
          <p:nvPr/>
        </p:nvSpPr>
        <p:spPr>
          <a:xfrm>
            <a:off x="502920" y="5574180"/>
            <a:ext cx="11185855" cy="625449"/>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5635444"/>
            <a:ext cx="502920" cy="502920"/>
          </a:xfrm>
          <a:prstGeom prst="ellipse">
            <a:avLst/>
          </a:prstGeom>
          <a:solidFill>
            <a:srgbClr val="2C6696"/>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5574180"/>
            <a:ext cx="10271455" cy="625449"/>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262626"/>
                </a:solidFill>
                <a:latin typeface="Calibri"/>
              </a:rPr>
              <a:t>Kazakistan</a:t>
            </a:r>
          </a:p>
        </p:txBody>
      </p:sp>
      <p:sp>
        <p:nvSpPr>
          <p:cNvPr id="22" name="TextBox 21"/>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3" name="Rounded Rectangle 22"/>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216</a:t>
            </a:r>
          </a:p>
        </p:txBody>
      </p:sp>
      <p:sp>
        <p:nvSpPr>
          <p:cNvPr id="24" name="TextBox 23"/>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75 / 176</a:t>
            </a:r>
          </a:p>
        </p:txBody>
      </p:sp>
    </p:spTree>
  </p:cSld>
  <p:clrMapOvr>
    <a:masterClrMapping/>
  </p:clrMapOvr>
</p:sld>
</file>

<file path=ppt/slides/slide3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Bilgimizi Yoklayalım —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YOKLAMA 4</a:t>
            </a:r>
          </a:p>
        </p:txBody>
      </p:sp>
      <p:sp>
        <p:nvSpPr>
          <p:cNvPr id="6" name="Rounded Rectangle 5"/>
          <p:cNvSpPr/>
          <p:nvPr/>
        </p:nvSpPr>
        <p:spPr>
          <a:xfrm>
            <a:off x="502920" y="1261872"/>
            <a:ext cx="11185855" cy="12344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600" b="1" i="0">
                <a:solidFill>
                  <a:srgbClr val="262626"/>
                </a:solidFill>
                <a:latin typeface="Calibri"/>
              </a:rPr>
              <a:t>Kitaba göre aşağıdaki ülkelerden hangisi Türk Devletleri Teşkilatında gözlemci statüsü kazanmıştır?</a:t>
            </a:r>
          </a:p>
        </p:txBody>
      </p:sp>
      <p:sp>
        <p:nvSpPr>
          <p:cNvPr id="7" name="Rounded Rectangle 6"/>
          <p:cNvSpPr/>
          <p:nvPr/>
        </p:nvSpPr>
        <p:spPr>
          <a:xfrm>
            <a:off x="502920" y="263347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8" name="Oval 7"/>
          <p:cNvSpPr/>
          <p:nvPr/>
        </p:nvSpPr>
        <p:spPr>
          <a:xfrm>
            <a:off x="594360" y="258958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A</a:t>
            </a:r>
          </a:p>
        </p:txBody>
      </p:sp>
      <p:sp>
        <p:nvSpPr>
          <p:cNvPr id="9" name="TextBox 8"/>
          <p:cNvSpPr txBox="1"/>
          <p:nvPr/>
        </p:nvSpPr>
        <p:spPr>
          <a:xfrm>
            <a:off x="1234440" y="263347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Özbekistan</a:t>
            </a:r>
          </a:p>
        </p:txBody>
      </p:sp>
      <p:sp>
        <p:nvSpPr>
          <p:cNvPr id="10" name="Rounded Rectangle 9"/>
          <p:cNvSpPr/>
          <p:nvPr/>
        </p:nvSpPr>
        <p:spPr>
          <a:xfrm>
            <a:off x="502920" y="315833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1" name="Oval 10"/>
          <p:cNvSpPr/>
          <p:nvPr/>
        </p:nvSpPr>
        <p:spPr>
          <a:xfrm>
            <a:off x="594360" y="311444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B</a:t>
            </a:r>
          </a:p>
        </p:txBody>
      </p:sp>
      <p:sp>
        <p:nvSpPr>
          <p:cNvPr id="12" name="TextBox 11"/>
          <p:cNvSpPr txBox="1"/>
          <p:nvPr/>
        </p:nvSpPr>
        <p:spPr>
          <a:xfrm>
            <a:off x="1234440" y="315833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Azerbaycan</a:t>
            </a:r>
          </a:p>
        </p:txBody>
      </p:sp>
      <p:sp>
        <p:nvSpPr>
          <p:cNvPr id="13" name="Rounded Rectangle 12"/>
          <p:cNvSpPr/>
          <p:nvPr/>
        </p:nvSpPr>
        <p:spPr>
          <a:xfrm>
            <a:off x="502920" y="3683202"/>
            <a:ext cx="11185855" cy="415137"/>
          </a:xfrm>
          <a:prstGeom prst="roundRect">
            <a:avLst>
              <a:gd name="adj" fmla="val 30000"/>
            </a:avLst>
          </a:prstGeom>
          <a:solidFill>
            <a:srgbClr val="E3F1E4"/>
          </a:solidFill>
          <a:ln w="31750">
            <a:solidFill>
              <a:srgbClr val="2E7D32"/>
            </a:solidFill>
          </a:ln>
          <a:effectLst/>
        </p:spPr>
        <p:txBody>
          <a:bodyPr rtlCol="0" anchor="ctr"/>
          <a:lstStyle/>
          <a:p/>
        </p:txBody>
      </p:sp>
      <p:sp>
        <p:nvSpPr>
          <p:cNvPr id="14" name="Oval 13"/>
          <p:cNvSpPr/>
          <p:nvPr/>
        </p:nvSpPr>
        <p:spPr>
          <a:xfrm>
            <a:off x="594360" y="3639310"/>
            <a:ext cx="502920" cy="502920"/>
          </a:xfrm>
          <a:prstGeom prst="ellipse">
            <a:avLst/>
          </a:prstGeom>
          <a:solidFill>
            <a:srgbClr val="2E7D32"/>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C</a:t>
            </a:r>
          </a:p>
        </p:txBody>
      </p:sp>
      <p:sp>
        <p:nvSpPr>
          <p:cNvPr id="15" name="TextBox 14"/>
          <p:cNvSpPr txBox="1"/>
          <p:nvPr/>
        </p:nvSpPr>
        <p:spPr>
          <a:xfrm>
            <a:off x="1234440" y="368320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1" i="0">
                <a:solidFill>
                  <a:srgbClr val="262626"/>
                </a:solidFill>
                <a:latin typeface="Calibri"/>
              </a:rPr>
              <a:t>Macaristan</a:t>
            </a:r>
          </a:p>
        </p:txBody>
      </p:sp>
      <p:sp>
        <p:nvSpPr>
          <p:cNvPr id="16" name="Rounded Rectangle 15"/>
          <p:cNvSpPr/>
          <p:nvPr/>
        </p:nvSpPr>
        <p:spPr>
          <a:xfrm>
            <a:off x="502920" y="4208067"/>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17" name="Oval 16"/>
          <p:cNvSpPr/>
          <p:nvPr/>
        </p:nvSpPr>
        <p:spPr>
          <a:xfrm>
            <a:off x="594360" y="4164175"/>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D</a:t>
            </a:r>
          </a:p>
        </p:txBody>
      </p:sp>
      <p:sp>
        <p:nvSpPr>
          <p:cNvPr id="18" name="TextBox 17"/>
          <p:cNvSpPr txBox="1"/>
          <p:nvPr/>
        </p:nvSpPr>
        <p:spPr>
          <a:xfrm>
            <a:off x="1234440" y="4208067"/>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Kırgızistan</a:t>
            </a:r>
          </a:p>
        </p:txBody>
      </p:sp>
      <p:sp>
        <p:nvSpPr>
          <p:cNvPr id="19" name="Rounded Rectangle 18"/>
          <p:cNvSpPr/>
          <p:nvPr/>
        </p:nvSpPr>
        <p:spPr>
          <a:xfrm>
            <a:off x="502920" y="4732932"/>
            <a:ext cx="11185855" cy="415137"/>
          </a:xfrm>
          <a:prstGeom prst="roundRect">
            <a:avLst>
              <a:gd name="adj" fmla="val 30000"/>
            </a:avLst>
          </a:prstGeom>
          <a:solidFill>
            <a:srgbClr val="FFFFFF"/>
          </a:solidFill>
          <a:ln w="12700">
            <a:solidFill>
              <a:srgbClr val="D9D9D9"/>
            </a:solidFill>
          </a:ln>
          <a:effectLst/>
        </p:spPr>
        <p:txBody>
          <a:bodyPr rtlCol="0" anchor="ctr"/>
          <a:lstStyle/>
          <a:p/>
        </p:txBody>
      </p:sp>
      <p:sp>
        <p:nvSpPr>
          <p:cNvPr id="20" name="Oval 19"/>
          <p:cNvSpPr/>
          <p:nvPr/>
        </p:nvSpPr>
        <p:spPr>
          <a:xfrm>
            <a:off x="594360" y="4689040"/>
            <a:ext cx="502920" cy="502920"/>
          </a:xfrm>
          <a:prstGeom prst="ellipse">
            <a:avLst/>
          </a:prstGeom>
          <a:solidFill>
            <a:srgbClr val="D9D9D9"/>
          </a:solidFill>
          <a:ln>
            <a:noFill/>
          </a:ln>
          <a:effectLst/>
        </p:spPr>
        <p:txBody>
          <a:bodyPr rtlCol="0" anchor="ctr" wrap="none" lIns="0" rIns="0" tIns="0" bIns="0">
            <a:noAutofit/>
          </a:bodyPr>
          <a:lstStyle/>
          <a:p>
            <a:pPr algn="ctr">
              <a:spcBef>
                <a:spcPts val="0"/>
              </a:spcBef>
              <a:spcAft>
                <a:spcPts val="0"/>
              </a:spcAft>
            </a:pPr>
            <a:r>
              <a:rPr lang="tr-TR" sz="2000" b="1" i="0">
                <a:solidFill>
                  <a:srgbClr val="FFFFFF"/>
                </a:solidFill>
                <a:latin typeface="Calibri"/>
              </a:rPr>
              <a:t>E</a:t>
            </a:r>
          </a:p>
        </p:txBody>
      </p:sp>
      <p:sp>
        <p:nvSpPr>
          <p:cNvPr id="21" name="TextBox 20"/>
          <p:cNvSpPr txBox="1"/>
          <p:nvPr/>
        </p:nvSpPr>
        <p:spPr>
          <a:xfrm>
            <a:off x="1234440" y="4732932"/>
            <a:ext cx="10271455" cy="415137"/>
          </a:xfrm>
          <a:prstGeom prst="rect">
            <a:avLst/>
          </a:prstGeom>
          <a:noFill/>
        </p:spPr>
        <p:txBody>
          <a:bodyPr wrap="square" anchor="ctr" lIns="73152" rIns="73152" tIns="36576" bIns="36576">
            <a:noAutofit/>
          </a:bodyPr>
          <a:lstStyle/>
          <a:p>
            <a:pPr algn="l">
              <a:spcBef>
                <a:spcPts val="0"/>
              </a:spcBef>
              <a:spcAft>
                <a:spcPts val="0"/>
              </a:spcAft>
            </a:pPr>
            <a:r>
              <a:rPr lang="tr-TR" sz="2200" b="0" i="0">
                <a:solidFill>
                  <a:srgbClr val="767676"/>
                </a:solidFill>
                <a:latin typeface="Calibri"/>
              </a:rPr>
              <a:t>Kazakistan</a:t>
            </a:r>
          </a:p>
        </p:txBody>
      </p:sp>
      <p:sp>
        <p:nvSpPr>
          <p:cNvPr id="22" name="Rounded Rectangle 21"/>
          <p:cNvSpPr/>
          <p:nvPr/>
        </p:nvSpPr>
        <p:spPr>
          <a:xfrm>
            <a:off x="502920" y="5266944"/>
            <a:ext cx="11185855" cy="1005840"/>
          </a:xfrm>
          <a:prstGeom prst="roundRect">
            <a:avLst>
              <a:gd name="adj" fmla="val 8000"/>
            </a:avLst>
          </a:prstGeom>
          <a:solidFill>
            <a:srgbClr val="FFF3D1"/>
          </a:solidFill>
          <a:ln>
            <a:noFill/>
          </a:ln>
          <a:effectLst/>
        </p:spPr>
        <p:txBody>
          <a:bodyPr rtlCol="0" anchor="ctr" wrap="square" lIns="228600" rIns="228600" tIns="73152" bIns="73152">
            <a:noAutofit/>
          </a:bodyPr>
          <a:lstStyle/>
          <a:p>
            <a:pPr algn="l">
              <a:spcBef>
                <a:spcPts val="0"/>
              </a:spcBef>
              <a:spcAft>
                <a:spcPts val="0"/>
              </a:spcAft>
            </a:pPr>
            <a:r>
              <a:rPr lang="tr-TR" sz="2000" b="0" i="0">
                <a:solidFill>
                  <a:srgbClr val="262626"/>
                </a:solidFill>
                <a:latin typeface="Calibri"/>
              </a:rPr>
              <a:t>Kitap s. 216: Macaristan 2018'de, Türkmenistan 2021'de, KKTC 2023'te gözlemci statüsü kazanmıştır. Azerbaycan, Kazakistan ve Kırgızistan kurucu üye, Özbekistan Ekim 2019'dan beri tam üyedir.</a:t>
            </a:r>
          </a:p>
        </p:txBody>
      </p:sp>
      <p:sp>
        <p:nvSpPr>
          <p:cNvPr id="23" name="TextBox 2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24" name="Rounded Rectangle 2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216</a:t>
            </a:r>
          </a:p>
        </p:txBody>
      </p:sp>
      <p:sp>
        <p:nvSpPr>
          <p:cNvPr id="25" name="TextBox 2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76 / 176</a:t>
            </a:r>
          </a:p>
        </p:txBody>
      </p:sp>
    </p:spTree>
  </p:cSld>
  <p:clrMapOvr>
    <a:masterClrMapping/>
  </p:clrMapOvr>
</p:sld>
</file>

<file path=ppt/slides/slide3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Performans çalışması: Afiş Hazırlama</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PERFORMANS</a:t>
            </a:r>
          </a:p>
        </p:txBody>
      </p:sp>
      <p:sp>
        <p:nvSpPr>
          <p:cNvPr id="6" name="Rounded Rectangle 5"/>
          <p:cNvSpPr/>
          <p:nvPr/>
        </p:nvSpPr>
        <p:spPr>
          <a:xfrm>
            <a:off x="502920" y="1216152"/>
            <a:ext cx="11185855" cy="1051560"/>
          </a:xfrm>
          <a:prstGeom prst="roundRect">
            <a:avLst>
              <a:gd name="adj" fmla="val 8000"/>
            </a:avLst>
          </a:prstGeom>
          <a:solidFill>
            <a:srgbClr val="F0F0F0"/>
          </a:solidFill>
          <a:ln>
            <a:noFill/>
          </a:ln>
          <a:effectLst/>
        </p:spPr>
        <p:txBody>
          <a:bodyPr rtlCol="0" anchor="ctr"/>
          <a:lstStyle/>
          <a:p/>
        </p:txBody>
      </p:sp>
      <p:sp>
        <p:nvSpPr>
          <p:cNvPr id="7" name="Rectangle 6"/>
          <p:cNvSpPr/>
          <p:nvPr/>
        </p:nvSpPr>
        <p:spPr>
          <a:xfrm>
            <a:off x="502920" y="1216152"/>
            <a:ext cx="118872" cy="1051560"/>
          </a:xfrm>
          <a:prstGeom prst="rect">
            <a:avLst/>
          </a:prstGeom>
          <a:solidFill>
            <a:srgbClr val="B8862B"/>
          </a:solidFill>
          <a:ln>
            <a:noFill/>
          </a:ln>
          <a:effectLst/>
        </p:spPr>
        <p:txBody>
          <a:bodyPr rtlCol="0" anchor="ctr"/>
          <a:lstStyle/>
          <a:p/>
        </p:txBody>
      </p:sp>
      <p:sp>
        <p:nvSpPr>
          <p:cNvPr id="8" name="TextBox 7"/>
          <p:cNvSpPr txBox="1"/>
          <p:nvPr/>
        </p:nvSpPr>
        <p:spPr>
          <a:xfrm>
            <a:off x="777240" y="1216152"/>
            <a:ext cx="10774375" cy="1051560"/>
          </a:xfrm>
          <a:prstGeom prst="rect">
            <a:avLst/>
          </a:prstGeom>
          <a:noFill/>
        </p:spPr>
        <p:txBody>
          <a:bodyPr wrap="square" anchor="ctr" lIns="73152" rIns="73152" tIns="36576" bIns="36576">
            <a:noAutofit/>
          </a:bodyPr>
          <a:lstStyle/>
          <a:p>
            <a:pPr algn="l">
              <a:spcBef>
                <a:spcPts val="0"/>
              </a:spcBef>
              <a:spcAft>
                <a:spcPts val="0"/>
              </a:spcAft>
            </a:pPr>
            <a:r>
              <a:rPr lang="tr-TR" sz="1900" b="0" i="0">
                <a:solidFill>
                  <a:srgbClr val="262626"/>
                </a:solidFill>
                <a:latin typeface="Calibri"/>
              </a:rPr>
              <a:t>Sizlerden Türk dünyasının somut ve somut olmayan kültürel miras ögelerinin tanınması, tanıtılması, korunması ve geliştirilmesine yönelik afiş hazırlamanız ve hazırladığınız afişleri okulunuzda sergilemeniz beklenmektedir.</a:t>
            </a:r>
          </a:p>
        </p:txBody>
      </p:sp>
      <p:sp>
        <p:nvSpPr>
          <p:cNvPr id="9" name="Rounded Rectangle 8"/>
          <p:cNvSpPr/>
          <p:nvPr/>
        </p:nvSpPr>
        <p:spPr>
          <a:xfrm>
            <a:off x="502920" y="2404872"/>
            <a:ext cx="11185855" cy="573024"/>
          </a:xfrm>
          <a:prstGeom prst="roundRect">
            <a:avLst>
              <a:gd name="adj" fmla="val 8000"/>
            </a:avLst>
          </a:prstGeom>
          <a:solidFill>
            <a:srgbClr val="F0F0F0"/>
          </a:solidFill>
          <a:ln>
            <a:noFill/>
          </a:ln>
          <a:effectLst/>
        </p:spPr>
        <p:txBody>
          <a:bodyPr rtlCol="0" anchor="ctr"/>
          <a:lstStyle/>
          <a:p/>
        </p:txBody>
      </p:sp>
      <p:sp>
        <p:nvSpPr>
          <p:cNvPr id="10" name="Rounded Rectangle 9"/>
          <p:cNvSpPr/>
          <p:nvPr/>
        </p:nvSpPr>
        <p:spPr>
          <a:xfrm>
            <a:off x="502920" y="2404872"/>
            <a:ext cx="1600200" cy="573024"/>
          </a:xfrm>
          <a:prstGeom prst="roundRect">
            <a:avLst>
              <a:gd name="adj" fmla="val 8000"/>
            </a:avLst>
          </a:prstGeom>
          <a:solidFill>
            <a:srgbClr val="B8862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1</a:t>
            </a:r>
          </a:p>
        </p:txBody>
      </p:sp>
      <p:sp>
        <p:nvSpPr>
          <p:cNvPr id="11" name="TextBox 10"/>
          <p:cNvSpPr txBox="1"/>
          <p:nvPr/>
        </p:nvSpPr>
        <p:spPr>
          <a:xfrm>
            <a:off x="2240280" y="2404872"/>
            <a:ext cx="9357055" cy="573024"/>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Öğretmen rehberliğinde heterojen gruplar oluşturunuz.</a:t>
            </a:r>
          </a:p>
        </p:txBody>
      </p:sp>
      <p:sp>
        <p:nvSpPr>
          <p:cNvPr id="12" name="Rounded Rectangle 11"/>
          <p:cNvSpPr/>
          <p:nvPr/>
        </p:nvSpPr>
        <p:spPr>
          <a:xfrm>
            <a:off x="502920" y="3032760"/>
            <a:ext cx="11185855" cy="573024"/>
          </a:xfrm>
          <a:prstGeom prst="roundRect">
            <a:avLst>
              <a:gd name="adj" fmla="val 8000"/>
            </a:avLst>
          </a:prstGeom>
          <a:solidFill>
            <a:srgbClr val="F0F0F0"/>
          </a:solidFill>
          <a:ln>
            <a:noFill/>
          </a:ln>
          <a:effectLst/>
        </p:spPr>
        <p:txBody>
          <a:bodyPr rtlCol="0" anchor="ctr"/>
          <a:lstStyle/>
          <a:p/>
        </p:txBody>
      </p:sp>
      <p:sp>
        <p:nvSpPr>
          <p:cNvPr id="13" name="Rounded Rectangle 12"/>
          <p:cNvSpPr/>
          <p:nvPr/>
        </p:nvSpPr>
        <p:spPr>
          <a:xfrm>
            <a:off x="502920" y="3032760"/>
            <a:ext cx="1600200" cy="573024"/>
          </a:xfrm>
          <a:prstGeom prst="roundRect">
            <a:avLst>
              <a:gd name="adj" fmla="val 8000"/>
            </a:avLst>
          </a:prstGeom>
          <a:solidFill>
            <a:srgbClr val="B8862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2</a:t>
            </a:r>
          </a:p>
        </p:txBody>
      </p:sp>
      <p:sp>
        <p:nvSpPr>
          <p:cNvPr id="14" name="TextBox 13"/>
          <p:cNvSpPr txBox="1"/>
          <p:nvPr/>
        </p:nvSpPr>
        <p:spPr>
          <a:xfrm>
            <a:off x="2240280" y="3032760"/>
            <a:ext cx="9357055" cy="573024"/>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Çalışmanızın amacını belirleyiniz.</a:t>
            </a:r>
          </a:p>
        </p:txBody>
      </p:sp>
      <p:sp>
        <p:nvSpPr>
          <p:cNvPr id="15" name="Rounded Rectangle 14"/>
          <p:cNvSpPr/>
          <p:nvPr/>
        </p:nvSpPr>
        <p:spPr>
          <a:xfrm>
            <a:off x="502920" y="3660648"/>
            <a:ext cx="11185855" cy="573024"/>
          </a:xfrm>
          <a:prstGeom prst="roundRect">
            <a:avLst>
              <a:gd name="adj" fmla="val 8000"/>
            </a:avLst>
          </a:prstGeom>
          <a:solidFill>
            <a:srgbClr val="F0F0F0"/>
          </a:solidFill>
          <a:ln>
            <a:noFill/>
          </a:ln>
          <a:effectLst/>
        </p:spPr>
        <p:txBody>
          <a:bodyPr rtlCol="0" anchor="ctr"/>
          <a:lstStyle/>
          <a:p/>
        </p:txBody>
      </p:sp>
      <p:sp>
        <p:nvSpPr>
          <p:cNvPr id="16" name="Rounded Rectangle 15"/>
          <p:cNvSpPr/>
          <p:nvPr/>
        </p:nvSpPr>
        <p:spPr>
          <a:xfrm>
            <a:off x="502920" y="3660648"/>
            <a:ext cx="1600200" cy="573024"/>
          </a:xfrm>
          <a:prstGeom prst="roundRect">
            <a:avLst>
              <a:gd name="adj" fmla="val 8000"/>
            </a:avLst>
          </a:prstGeom>
          <a:solidFill>
            <a:srgbClr val="B8862B"/>
          </a:solidFill>
          <a:ln>
            <a:noFill/>
          </a:ln>
          <a:effectLst/>
        </p:spPr>
        <p:txBody>
          <a:bodyPr rtlCol="0" anchor="ctr" wrap="square" lIns="54864" rIns="54864" tIns="73152" bIns="73152">
            <a:noAutofit/>
          </a:bodyPr>
          <a:lstStyle/>
          <a:p>
            <a:pPr algn="ctr">
              <a:spcBef>
                <a:spcPts val="0"/>
              </a:spcBef>
              <a:spcAft>
                <a:spcPts val="0"/>
              </a:spcAft>
            </a:pPr>
            <a:r>
              <a:rPr lang="tr-TR" sz="2000" b="1" i="0">
                <a:solidFill>
                  <a:srgbClr val="FFFFFF"/>
                </a:solidFill>
                <a:latin typeface="Calibri"/>
              </a:rPr>
              <a:t>Hazırlık 3</a:t>
            </a:r>
          </a:p>
        </p:txBody>
      </p:sp>
      <p:sp>
        <p:nvSpPr>
          <p:cNvPr id="17" name="TextBox 16"/>
          <p:cNvSpPr txBox="1"/>
          <p:nvPr/>
        </p:nvSpPr>
        <p:spPr>
          <a:xfrm>
            <a:off x="2240280" y="3660648"/>
            <a:ext cx="9357055" cy="573024"/>
          </a:xfrm>
          <a:prstGeom prst="rect">
            <a:avLst/>
          </a:prstGeom>
          <a:noFill/>
        </p:spPr>
        <p:txBody>
          <a:bodyPr wrap="square" anchor="ctr" lIns="73152" rIns="73152" tIns="36576" bIns="36576">
            <a:noAutofit/>
          </a:bodyPr>
          <a:lstStyle/>
          <a:p>
            <a:pPr algn="l">
              <a:spcBef>
                <a:spcPts val="0"/>
              </a:spcBef>
              <a:spcAft>
                <a:spcPts val="0"/>
              </a:spcAft>
            </a:pPr>
            <a:r>
              <a:rPr lang="tr-TR" sz="1800" b="0" i="0">
                <a:solidFill>
                  <a:srgbClr val="262626"/>
                </a:solidFill>
                <a:latin typeface="Calibri"/>
              </a:rPr>
              <a:t>Çalışmanıza yönelik bilgi ve görseller toplayınız. Kaynak: okul kütüphanesi, EBA, kitabımız.</a:t>
            </a:r>
          </a:p>
        </p:txBody>
      </p:sp>
      <p:sp>
        <p:nvSpPr>
          <p:cNvPr id="18" name="Rounded Rectangle 17"/>
          <p:cNvSpPr/>
          <p:nvPr/>
        </p:nvSpPr>
        <p:spPr>
          <a:xfrm>
            <a:off x="502920" y="4370832"/>
            <a:ext cx="3594506" cy="1874520"/>
          </a:xfrm>
          <a:prstGeom prst="roundRect">
            <a:avLst>
              <a:gd name="adj" fmla="val 5000"/>
            </a:avLst>
          </a:prstGeom>
          <a:solidFill>
            <a:srgbClr val="F0F0F0"/>
          </a:solidFill>
          <a:ln>
            <a:noFill/>
          </a:ln>
          <a:effectLst/>
        </p:spPr>
        <p:txBody>
          <a:bodyPr rtlCol="0" anchor="ctr"/>
          <a:lstStyle/>
          <a:p/>
        </p:txBody>
      </p:sp>
      <p:sp>
        <p:nvSpPr>
          <p:cNvPr id="19" name="Rounded Rectangle 18"/>
          <p:cNvSpPr/>
          <p:nvPr/>
        </p:nvSpPr>
        <p:spPr>
          <a:xfrm>
            <a:off x="502920" y="4370832"/>
            <a:ext cx="3594506" cy="530352"/>
          </a:xfrm>
          <a:prstGeom prst="roundRect">
            <a:avLst>
              <a:gd name="adj" fmla="val 25000"/>
            </a:avLst>
          </a:prstGeom>
          <a:solidFill>
            <a:srgbClr val="B8862B"/>
          </a:solidFill>
          <a:ln>
            <a:noFill/>
          </a:ln>
          <a:effectLst/>
        </p:spPr>
        <p:txBody>
          <a:bodyPr rtlCol="0" anchor="ctr"/>
          <a:lstStyle/>
          <a:p/>
        </p:txBody>
      </p:sp>
      <p:sp>
        <p:nvSpPr>
          <p:cNvPr id="20" name="Rectangle 19"/>
          <p:cNvSpPr/>
          <p:nvPr/>
        </p:nvSpPr>
        <p:spPr>
          <a:xfrm>
            <a:off x="502920" y="4636008"/>
            <a:ext cx="3594506" cy="265176"/>
          </a:xfrm>
          <a:prstGeom prst="rect">
            <a:avLst/>
          </a:prstGeom>
          <a:solidFill>
            <a:srgbClr val="B8862B"/>
          </a:solidFill>
          <a:ln>
            <a:noFill/>
          </a:ln>
          <a:effectLst/>
        </p:spPr>
        <p:txBody>
          <a:bodyPr rtlCol="0" anchor="ctr"/>
          <a:lstStyle/>
          <a:p/>
        </p:txBody>
      </p:sp>
      <p:sp>
        <p:nvSpPr>
          <p:cNvPr id="21" name="TextBox 20"/>
          <p:cNvSpPr txBox="1"/>
          <p:nvPr/>
        </p:nvSpPr>
        <p:spPr>
          <a:xfrm>
            <a:off x="594360" y="437083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35. haftada sınıfta</a:t>
            </a:r>
          </a:p>
        </p:txBody>
      </p:sp>
      <p:sp>
        <p:nvSpPr>
          <p:cNvPr id="22" name="TextBox 21"/>
          <p:cNvSpPr txBox="1"/>
          <p:nvPr/>
        </p:nvSpPr>
        <p:spPr>
          <a:xfrm>
            <a:off x="612648" y="4974336"/>
            <a:ext cx="3375050" cy="119786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Topladığınız bilgi ve görselleri düzenleyiniz. → çıkarım → Yaptığınız çıkarımları da içine alan bir afiş hazırlayınız.</a:t>
            </a:r>
          </a:p>
        </p:txBody>
      </p:sp>
      <p:sp>
        <p:nvSpPr>
          <p:cNvPr id="23" name="Rounded Rectangle 22"/>
          <p:cNvSpPr/>
          <p:nvPr/>
        </p:nvSpPr>
        <p:spPr>
          <a:xfrm>
            <a:off x="4298594" y="4370832"/>
            <a:ext cx="3594506" cy="1874520"/>
          </a:xfrm>
          <a:prstGeom prst="roundRect">
            <a:avLst>
              <a:gd name="adj" fmla="val 5000"/>
            </a:avLst>
          </a:prstGeom>
          <a:solidFill>
            <a:srgbClr val="F0F0F0"/>
          </a:solidFill>
          <a:ln>
            <a:noFill/>
          </a:ln>
          <a:effectLst/>
        </p:spPr>
        <p:txBody>
          <a:bodyPr rtlCol="0" anchor="ctr"/>
          <a:lstStyle/>
          <a:p/>
        </p:txBody>
      </p:sp>
      <p:sp>
        <p:nvSpPr>
          <p:cNvPr id="24" name="Rounded Rectangle 23"/>
          <p:cNvSpPr/>
          <p:nvPr/>
        </p:nvSpPr>
        <p:spPr>
          <a:xfrm>
            <a:off x="4298594" y="4370832"/>
            <a:ext cx="3594506" cy="530352"/>
          </a:xfrm>
          <a:prstGeom prst="roundRect">
            <a:avLst>
              <a:gd name="adj" fmla="val 25000"/>
            </a:avLst>
          </a:prstGeom>
          <a:solidFill>
            <a:srgbClr val="4F4F4F"/>
          </a:solidFill>
          <a:ln>
            <a:noFill/>
          </a:ln>
          <a:effectLst/>
        </p:spPr>
        <p:txBody>
          <a:bodyPr rtlCol="0" anchor="ctr"/>
          <a:lstStyle/>
          <a:p/>
        </p:txBody>
      </p:sp>
      <p:sp>
        <p:nvSpPr>
          <p:cNvPr id="25" name="Rectangle 24"/>
          <p:cNvSpPr/>
          <p:nvPr/>
        </p:nvSpPr>
        <p:spPr>
          <a:xfrm>
            <a:off x="4298594" y="4636008"/>
            <a:ext cx="3594506" cy="265176"/>
          </a:xfrm>
          <a:prstGeom prst="rect">
            <a:avLst/>
          </a:prstGeom>
          <a:solidFill>
            <a:srgbClr val="4F4F4F"/>
          </a:solidFill>
          <a:ln>
            <a:noFill/>
          </a:ln>
          <a:effectLst/>
        </p:spPr>
        <p:txBody>
          <a:bodyPr rtlCol="0" anchor="ctr"/>
          <a:lstStyle/>
          <a:p/>
        </p:txBody>
      </p:sp>
      <p:sp>
        <p:nvSpPr>
          <p:cNvPr id="26" name="TextBox 25"/>
          <p:cNvSpPr txBox="1"/>
          <p:nvPr/>
        </p:nvSpPr>
        <p:spPr>
          <a:xfrm>
            <a:off x="4390034" y="437083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Sergi</a:t>
            </a:r>
          </a:p>
        </p:txBody>
      </p:sp>
      <p:sp>
        <p:nvSpPr>
          <p:cNvPr id="27" name="TextBox 26"/>
          <p:cNvSpPr txBox="1"/>
          <p:nvPr/>
        </p:nvSpPr>
        <p:spPr>
          <a:xfrm>
            <a:off x="4408322" y="4974336"/>
            <a:ext cx="3375050" cy="119786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Hazırladığınız afişi okulunuzda sergileyiniz. (okul yönetiminin onayıyla)</a:t>
            </a:r>
          </a:p>
        </p:txBody>
      </p:sp>
      <p:sp>
        <p:nvSpPr>
          <p:cNvPr id="28" name="Rounded Rectangle 27"/>
          <p:cNvSpPr/>
          <p:nvPr/>
        </p:nvSpPr>
        <p:spPr>
          <a:xfrm>
            <a:off x="8094268" y="4370832"/>
            <a:ext cx="3594506" cy="1874520"/>
          </a:xfrm>
          <a:prstGeom prst="roundRect">
            <a:avLst>
              <a:gd name="adj" fmla="val 5000"/>
            </a:avLst>
          </a:prstGeom>
          <a:solidFill>
            <a:srgbClr val="F0F0F0"/>
          </a:solidFill>
          <a:ln>
            <a:noFill/>
          </a:ln>
          <a:effectLst/>
        </p:spPr>
        <p:txBody>
          <a:bodyPr rtlCol="0" anchor="ctr"/>
          <a:lstStyle/>
          <a:p/>
        </p:txBody>
      </p:sp>
      <p:sp>
        <p:nvSpPr>
          <p:cNvPr id="29" name="Rounded Rectangle 28"/>
          <p:cNvSpPr/>
          <p:nvPr/>
        </p:nvSpPr>
        <p:spPr>
          <a:xfrm>
            <a:off x="8094268" y="4370832"/>
            <a:ext cx="3594506" cy="530352"/>
          </a:xfrm>
          <a:prstGeom prst="roundRect">
            <a:avLst>
              <a:gd name="adj" fmla="val 25000"/>
            </a:avLst>
          </a:prstGeom>
          <a:solidFill>
            <a:srgbClr val="2C6E8F"/>
          </a:solidFill>
          <a:ln>
            <a:noFill/>
          </a:ln>
          <a:effectLst/>
        </p:spPr>
        <p:txBody>
          <a:bodyPr rtlCol="0" anchor="ctr"/>
          <a:lstStyle/>
          <a:p/>
        </p:txBody>
      </p:sp>
      <p:sp>
        <p:nvSpPr>
          <p:cNvPr id="30" name="Rectangle 29"/>
          <p:cNvSpPr/>
          <p:nvPr/>
        </p:nvSpPr>
        <p:spPr>
          <a:xfrm>
            <a:off x="8094268" y="4636008"/>
            <a:ext cx="3594506" cy="265176"/>
          </a:xfrm>
          <a:prstGeom prst="rect">
            <a:avLst/>
          </a:prstGeom>
          <a:solidFill>
            <a:srgbClr val="2C6E8F"/>
          </a:solidFill>
          <a:ln>
            <a:noFill/>
          </a:ln>
          <a:effectLst/>
        </p:spPr>
        <p:txBody>
          <a:bodyPr rtlCol="0" anchor="ctr"/>
          <a:lstStyle/>
          <a:p/>
        </p:txBody>
      </p:sp>
      <p:sp>
        <p:nvSpPr>
          <p:cNvPr id="31" name="TextBox 30"/>
          <p:cNvSpPr txBox="1"/>
          <p:nvPr/>
        </p:nvSpPr>
        <p:spPr>
          <a:xfrm>
            <a:off x="8185708" y="4370832"/>
            <a:ext cx="3411626" cy="530352"/>
          </a:xfrm>
          <a:prstGeom prst="rect">
            <a:avLst/>
          </a:prstGeom>
          <a:noFill/>
        </p:spPr>
        <p:txBody>
          <a:bodyPr wrap="square" anchor="ctr" lIns="73152" rIns="73152" tIns="36576" bIns="36576">
            <a:noAutofit/>
          </a:bodyPr>
          <a:lstStyle/>
          <a:p>
            <a:pPr algn="l">
              <a:spcBef>
                <a:spcPts val="0"/>
              </a:spcBef>
              <a:spcAft>
                <a:spcPts val="0"/>
              </a:spcAft>
            </a:pPr>
            <a:r>
              <a:rPr lang="tr-TR" sz="1600" b="1" i="0">
                <a:solidFill>
                  <a:srgbClr val="FFFFFF"/>
                </a:solidFill>
                <a:latin typeface="Calibri"/>
              </a:rPr>
              <a:t>Beceri</a:t>
            </a:r>
          </a:p>
        </p:txBody>
      </p:sp>
      <p:sp>
        <p:nvSpPr>
          <p:cNvPr id="32" name="TextBox 31"/>
          <p:cNvSpPr txBox="1"/>
          <p:nvPr/>
        </p:nvSpPr>
        <p:spPr>
          <a:xfrm>
            <a:off x="8203996" y="4974336"/>
            <a:ext cx="3375050" cy="1197864"/>
          </a:xfrm>
          <a:prstGeom prst="rect">
            <a:avLst/>
          </a:prstGeom>
          <a:noFill/>
        </p:spPr>
        <p:txBody>
          <a:bodyPr wrap="square" anchor="t" lIns="73152" rIns="73152" tIns="36576" bIns="36576">
            <a:noAutofit/>
          </a:bodyPr>
          <a:lstStyle/>
          <a:p>
            <a:pPr algn="l">
              <a:spcBef>
                <a:spcPts val="0"/>
              </a:spcBef>
              <a:spcAft>
                <a:spcPts val="0"/>
              </a:spcAft>
            </a:pPr>
            <a:r>
              <a:rPr lang="tr-TR" sz="1600" b="0" i="0">
                <a:solidFill>
                  <a:srgbClr val="262626"/>
                </a:solidFill>
                <a:latin typeface="Calibri"/>
              </a:rPr>
              <a:t>Kendini Düzenleme (Öz Düzenleme), İletişim, Sosyal Farkındalık</a:t>
            </a:r>
          </a:p>
        </p:txBody>
      </p:sp>
      <p:sp>
        <p:nvSpPr>
          <p:cNvPr id="33" name="TextBox 32"/>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34" name="Rounded Rectangle 33"/>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219</a:t>
            </a:r>
          </a:p>
        </p:txBody>
      </p:sp>
      <p:sp>
        <p:nvSpPr>
          <p:cNvPr id="35" name="TextBox 34"/>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77 / 176</a:t>
            </a:r>
          </a:p>
        </p:txBody>
      </p:sp>
    </p:spTree>
  </p:cSld>
  <p:clrMapOvr>
    <a:masterClrMapping/>
  </p:clrMapOvr>
</p:sld>
</file>

<file path=ppt/slides/slide3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Afiş nasıl puanlanacak?</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ÖLÇÜTLER</a:t>
            </a:r>
          </a:p>
        </p:txBody>
      </p:sp>
      <p:graphicFrame>
        <p:nvGraphicFramePr>
          <p:cNvPr id="6" name="Table 5"/>
          <p:cNvGraphicFramePr>
            <a:graphicFrameLocks noGrp="1"/>
          </p:cNvGraphicFramePr>
          <p:nvPr/>
        </p:nvGraphicFramePr>
        <p:xfrm>
          <a:off x="502920" y="1261872"/>
          <a:ext cx="11183112" cy="3858768"/>
        </p:xfrm>
        <a:graphic>
          <a:graphicData uri="http://schemas.openxmlformats.org/drawingml/2006/table">
            <a:tbl>
              <a:tblPr firstRow="1" bandRow="1">
                <a:tableStyleId>{5C22544A-7EE6-4342-B048-85BDC9FD1C3A}</a:tableStyleId>
              </a:tblPr>
              <a:tblGrid>
                <a:gridCol w="4023360"/>
                <a:gridCol w="1783080"/>
                <a:gridCol w="1783080"/>
                <a:gridCol w="1783080"/>
                <a:gridCol w="1810512"/>
              </a:tblGrid>
              <a:tr h="566928">
                <a:tc>
                  <a:txBody>
                    <a:bodyPr wrap="square"/>
                    <a:lstStyle/>
                    <a:p>
                      <a:pPr algn="ctr">
                        <a:spcBef>
                          <a:spcPts val="0"/>
                        </a:spcBef>
                        <a:spcAft>
                          <a:spcPts val="0"/>
                        </a:spcAft>
                      </a:pPr>
                      <a:r>
                        <a:rPr lang="tr-TR" sz="1800" b="1" i="0">
                          <a:solidFill>
                            <a:srgbClr val="FFFFFF"/>
                          </a:solidFill>
                          <a:latin typeface="Calibri"/>
                        </a:rPr>
                        <a:t>Ölçüt</a:t>
                      </a:r>
                    </a:p>
                  </a:txBody>
                  <a:tcPr marL="54864" marR="54864" marT="18288" marB="18288" anchor="ctr">
                    <a:solidFill>
                      <a:srgbClr val="B8862B"/>
                    </a:solidFill>
                  </a:tcPr>
                </a:tc>
                <a:tc>
                  <a:txBody>
                    <a:bodyPr wrap="square"/>
                    <a:lstStyle/>
                    <a:p>
                      <a:pPr algn="ctr">
                        <a:spcBef>
                          <a:spcPts val="0"/>
                        </a:spcBef>
                        <a:spcAft>
                          <a:spcPts val="0"/>
                        </a:spcAft>
                      </a:pPr>
                      <a:r>
                        <a:rPr lang="tr-TR" sz="1800" b="1" i="0">
                          <a:solidFill>
                            <a:srgbClr val="FFFFFF"/>
                          </a:solidFill>
                          <a:latin typeface="Calibri"/>
                        </a:rPr>
                        <a:t>Başlangıç</a:t>
                      </a:r>
                    </a:p>
                  </a:txBody>
                  <a:tcPr marL="54864" marR="54864" marT="18288" marB="18288" anchor="ctr">
                    <a:solidFill>
                      <a:srgbClr val="B8862B"/>
                    </a:solidFill>
                  </a:tcPr>
                </a:tc>
                <a:tc>
                  <a:txBody>
                    <a:bodyPr wrap="square"/>
                    <a:lstStyle/>
                    <a:p>
                      <a:pPr algn="ctr">
                        <a:spcBef>
                          <a:spcPts val="0"/>
                        </a:spcBef>
                        <a:spcAft>
                          <a:spcPts val="0"/>
                        </a:spcAft>
                      </a:pPr>
                      <a:r>
                        <a:rPr lang="tr-TR" sz="1800" b="1" i="0">
                          <a:solidFill>
                            <a:srgbClr val="FFFFFF"/>
                          </a:solidFill>
                          <a:latin typeface="Calibri"/>
                        </a:rPr>
                        <a:t>Kabul edilebilir</a:t>
                      </a:r>
                    </a:p>
                  </a:txBody>
                  <a:tcPr marL="54864" marR="54864" marT="18288" marB="18288" anchor="ctr">
                    <a:solidFill>
                      <a:srgbClr val="B8862B"/>
                    </a:solidFill>
                  </a:tcPr>
                </a:tc>
                <a:tc>
                  <a:txBody>
                    <a:bodyPr wrap="square"/>
                    <a:lstStyle/>
                    <a:p>
                      <a:pPr algn="ctr">
                        <a:spcBef>
                          <a:spcPts val="0"/>
                        </a:spcBef>
                        <a:spcAft>
                          <a:spcPts val="0"/>
                        </a:spcAft>
                      </a:pPr>
                      <a:r>
                        <a:rPr lang="tr-TR" sz="1800" b="1" i="0">
                          <a:solidFill>
                            <a:srgbClr val="FFFFFF"/>
                          </a:solidFill>
                          <a:latin typeface="Calibri"/>
                        </a:rPr>
                        <a:t>İyi</a:t>
                      </a:r>
                    </a:p>
                  </a:txBody>
                  <a:tcPr marL="54864" marR="54864" marT="18288" marB="18288" anchor="ctr">
                    <a:solidFill>
                      <a:srgbClr val="B8862B"/>
                    </a:solidFill>
                  </a:tcPr>
                </a:tc>
                <a:tc>
                  <a:txBody>
                    <a:bodyPr wrap="square"/>
                    <a:lstStyle/>
                    <a:p>
                      <a:pPr algn="ctr">
                        <a:spcBef>
                          <a:spcPts val="0"/>
                        </a:spcBef>
                        <a:spcAft>
                          <a:spcPts val="0"/>
                        </a:spcAft>
                      </a:pPr>
                      <a:r>
                        <a:rPr lang="tr-TR" sz="1800" b="1" i="0">
                          <a:solidFill>
                            <a:srgbClr val="FFFFFF"/>
                          </a:solidFill>
                          <a:latin typeface="Calibri"/>
                        </a:rPr>
                        <a:t>Çok iyi</a:t>
                      </a:r>
                    </a:p>
                  </a:txBody>
                  <a:tcPr marL="54864" marR="54864" marT="18288" marB="18288" anchor="ctr">
                    <a:solidFill>
                      <a:srgbClr val="B8862B"/>
                    </a:solidFill>
                  </a:tcPr>
                </a:tc>
              </a:tr>
              <a:tr h="658368">
                <a:tc>
                  <a:txBody>
                    <a:bodyPr wrap="square"/>
                    <a:lstStyle/>
                    <a:p>
                      <a:pPr algn="l">
                        <a:spcBef>
                          <a:spcPts val="0"/>
                        </a:spcBef>
                        <a:spcAft>
                          <a:spcPts val="0"/>
                        </a:spcAft>
                      </a:pPr>
                      <a:r>
                        <a:rPr lang="tr-TR" sz="2000" b="0" i="0">
                          <a:solidFill>
                            <a:srgbClr val="262626"/>
                          </a:solidFill>
                          <a:latin typeface="Calibri"/>
                        </a:rPr>
                        <a:t>Amaç belirleme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58368">
                <a:tc>
                  <a:txBody>
                    <a:bodyPr wrap="square"/>
                    <a:lstStyle/>
                    <a:p>
                      <a:pPr algn="l">
                        <a:spcBef>
                          <a:spcPts val="0"/>
                        </a:spcBef>
                        <a:spcAft>
                          <a:spcPts val="0"/>
                        </a:spcAft>
                      </a:pPr>
                      <a:r>
                        <a:rPr lang="tr-TR" sz="2000" b="0" i="0">
                          <a:solidFill>
                            <a:srgbClr val="262626"/>
                          </a:solidFill>
                          <a:latin typeface="Calibri"/>
                        </a:rPr>
                        <a:t>Bilgi ve görsel toplama (20)</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0F0F0"/>
                    </a:solidFill>
                  </a:tcPr>
                </a:tc>
              </a:tr>
              <a:tr h="658368">
                <a:tc>
                  <a:txBody>
                    <a:bodyPr wrap="square"/>
                    <a:lstStyle/>
                    <a:p>
                      <a:pPr algn="l">
                        <a:spcBef>
                          <a:spcPts val="0"/>
                        </a:spcBef>
                        <a:spcAft>
                          <a:spcPts val="0"/>
                        </a:spcAft>
                      </a:pPr>
                      <a:r>
                        <a:rPr lang="tr-TR" sz="2000" b="0" i="0">
                          <a:solidFill>
                            <a:srgbClr val="262626"/>
                          </a:solidFill>
                          <a:latin typeface="Calibri"/>
                        </a:rPr>
                        <a:t>Bilgi ve görselleri düzenleme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r h="658368">
                <a:tc>
                  <a:txBody>
                    <a:bodyPr wrap="square"/>
                    <a:lstStyle/>
                    <a:p>
                      <a:pPr algn="l">
                        <a:spcBef>
                          <a:spcPts val="0"/>
                        </a:spcBef>
                        <a:spcAft>
                          <a:spcPts val="0"/>
                        </a:spcAft>
                      </a:pPr>
                      <a:r>
                        <a:rPr lang="tr-TR" sz="2000" b="0" i="0">
                          <a:solidFill>
                            <a:srgbClr val="262626"/>
                          </a:solidFill>
                          <a:latin typeface="Calibri"/>
                        </a:rPr>
                        <a:t>Sonuç çıkarma (20)</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0F0F0"/>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0F0F0"/>
                    </a:solidFill>
                  </a:tcPr>
                </a:tc>
              </a:tr>
              <a:tr h="658368">
                <a:tc>
                  <a:txBody>
                    <a:bodyPr wrap="square"/>
                    <a:lstStyle/>
                    <a:p>
                      <a:pPr algn="l">
                        <a:spcBef>
                          <a:spcPts val="0"/>
                        </a:spcBef>
                        <a:spcAft>
                          <a:spcPts val="0"/>
                        </a:spcAft>
                      </a:pPr>
                      <a:r>
                        <a:rPr lang="tr-TR" sz="2000" b="0" i="0">
                          <a:solidFill>
                            <a:srgbClr val="262626"/>
                          </a:solidFill>
                          <a:latin typeface="Calibri"/>
                        </a:rPr>
                        <a:t>Sunum (20)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10</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15</a:t>
                      </a:r>
                    </a:p>
                  </a:txBody>
                  <a:tcPr marL="54864" marR="54864" marT="18288" marB="18288" anchor="ctr">
                    <a:solidFill>
                      <a:srgbClr val="FFFFFF"/>
                    </a:solidFill>
                  </a:tcPr>
                </a:tc>
                <a:tc>
                  <a:txBody>
                    <a:bodyPr wrap="square"/>
                    <a:lstStyle/>
                    <a:p>
                      <a:pPr algn="ctr">
                        <a:spcBef>
                          <a:spcPts val="0"/>
                        </a:spcBef>
                        <a:spcAft>
                          <a:spcPts val="0"/>
                        </a:spcAft>
                      </a:pPr>
                      <a:r>
                        <a:rPr lang="tr-TR" sz="2000" b="0" i="0">
                          <a:solidFill>
                            <a:srgbClr val="262626"/>
                          </a:solidFill>
                          <a:latin typeface="Calibri"/>
                        </a:rPr>
                        <a:t>20</a:t>
                      </a:r>
                    </a:p>
                  </a:txBody>
                  <a:tcPr marL="54864" marR="54864" marT="18288" marB="18288" anchor="ctr">
                    <a:solidFill>
                      <a:srgbClr val="FFFFFF"/>
                    </a:solidFill>
                  </a:tcPr>
                </a:tc>
              </a:tr>
            </a:tbl>
          </a:graphicData>
        </a:graphic>
      </p:graphicFrame>
      <p:sp>
        <p:nvSpPr>
          <p:cNvPr id="7" name="Rounded Rectangle 6"/>
          <p:cNvSpPr/>
          <p:nvPr/>
        </p:nvSpPr>
        <p:spPr>
          <a:xfrm>
            <a:off x="502920" y="5330952"/>
            <a:ext cx="11185855" cy="868680"/>
          </a:xfrm>
          <a:prstGeom prst="roundRect">
            <a:avLst>
              <a:gd name="adj" fmla="val 8000"/>
            </a:avLst>
          </a:prstGeom>
          <a:solidFill>
            <a:srgbClr val="FFF3D1"/>
          </a:solidFill>
          <a:ln>
            <a:noFill/>
          </a:ln>
          <a:effectLst/>
        </p:spPr>
        <p:txBody>
          <a:bodyPr rtlCol="0" anchor="ctr" wrap="square" lIns="128016" rIns="128016" tIns="73152" bIns="73152">
            <a:noAutofit/>
          </a:bodyPr>
          <a:lstStyle/>
          <a:p>
            <a:pPr algn="ctr">
              <a:spcBef>
                <a:spcPts val="0"/>
              </a:spcBef>
              <a:spcAft>
                <a:spcPts val="0"/>
              </a:spcAft>
            </a:pPr>
            <a:r>
              <a:rPr lang="tr-TR" sz="2000" b="1" i="0">
                <a:solidFill>
                  <a:srgbClr val="262626"/>
                </a:solidFill>
                <a:latin typeface="Calibri"/>
              </a:rPr>
              <a:t>Toplam 100 puan · öz değerlendirme formu (s. 221) ile · afiş 35. haftada</a:t>
            </a:r>
          </a:p>
        </p:txBody>
      </p:sp>
      <p:sp>
        <p:nvSpPr>
          <p:cNvPr id="8" name="TextBox 7"/>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9" name="Rounded Rectangle 8"/>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219-220</a:t>
            </a:r>
          </a:p>
        </p:txBody>
      </p:sp>
      <p:sp>
        <p:nvSpPr>
          <p:cNvPr id="10" name="TextBox 9"/>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78 / 176</a:t>
            </a:r>
          </a:p>
        </p:txBody>
      </p:sp>
    </p:spTree>
  </p:cSld>
  <p:clrMapOvr>
    <a:masterClrMapping/>
  </p:clrMapOvr>
</p:sld>
</file>

<file path=ppt/slides/slide3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Grubumuzun amacı</a:t>
            </a:r>
          </a:p>
        </p:txBody>
      </p:sp>
      <p:sp>
        <p:nvSpPr>
          <p:cNvPr id="5" name="Rounded Rectangle 4"/>
          <p:cNvSpPr/>
          <p:nvPr/>
        </p:nvSpPr>
        <p:spPr>
          <a:xfrm>
            <a:off x="9555480" y="201168"/>
            <a:ext cx="2221992" cy="475488"/>
          </a:xfrm>
          <a:prstGeom prst="roundRect">
            <a:avLst>
              <a:gd name="adj" fmla="val 50000"/>
            </a:avLst>
          </a:prstGeom>
          <a:solidFill>
            <a:srgbClr val="B8862B"/>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8 GRUP</a:t>
            </a:r>
          </a:p>
        </p:txBody>
      </p:sp>
      <p:sp>
        <p:nvSpPr>
          <p:cNvPr id="6" name="Rounded Rectangle 5"/>
          <p:cNvSpPr/>
          <p:nvPr/>
        </p:nvSpPr>
        <p:spPr>
          <a:xfrm>
            <a:off x="502920" y="1261872"/>
            <a:ext cx="11185855" cy="4937760"/>
          </a:xfrm>
          <a:prstGeom prst="roundRect">
            <a:avLst>
              <a:gd name="adj" fmla="val 8000"/>
            </a:avLst>
          </a:prstGeom>
          <a:solidFill>
            <a:srgbClr val="F0F0F0"/>
          </a:solidFill>
          <a:ln>
            <a:noFill/>
          </a:ln>
          <a:effectLst/>
        </p:spPr>
        <p:txBody>
          <a:bodyPr rtlCol="0" anchor="ctr" wrap="square" lIns="274320" rIns="274320" tIns="73152" bIns="73152">
            <a:noAutofit/>
          </a:bodyPr>
          <a:lstStyle/>
          <a:p>
            <a:pPr algn="l">
              <a:spcBef>
                <a:spcPts val="0"/>
              </a:spcBef>
              <a:spcAft>
                <a:spcPts val="0"/>
              </a:spcAft>
            </a:pPr>
            <a:r>
              <a:rPr lang="tr-TR" sz="2600" b="1" i="0">
                <a:solidFill>
                  <a:srgbClr val="262626"/>
                </a:solidFill>
                <a:latin typeface="Calibri"/>
              </a:rPr>
              <a:t>Hazırlığın 2. maddesi: grubunla hangi kültürel miras ögesini seçeceğinize ve afişin amacına karar verin. Amacı bir cümleyle yazın.</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 214, 219</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79 / 176</a:t>
            </a:r>
          </a:p>
        </p:txBody>
      </p:sp>
    </p:spTree>
  </p:cSld>
  <p:clrMapOvr>
    <a:masterClrMapping/>
  </p:clrMapOvr>
</p:sld>
</file>

<file path=ppt/slides/slide3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Grubumuzun amacı — Örnek cevap</a:t>
            </a:r>
          </a:p>
        </p:txBody>
      </p:sp>
      <p:sp>
        <p:nvSpPr>
          <p:cNvPr id="5" name="Rounded Rectangle 4"/>
          <p:cNvSpPr/>
          <p:nvPr/>
        </p:nvSpPr>
        <p:spPr>
          <a:xfrm>
            <a:off x="9555480" y="201168"/>
            <a:ext cx="2221992" cy="475488"/>
          </a:xfrm>
          <a:prstGeom prst="roundRect">
            <a:avLst>
              <a:gd name="adj" fmla="val 50000"/>
            </a:avLst>
          </a:prstGeom>
          <a:solidFill>
            <a:srgbClr val="2E7D32"/>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FFFFFF"/>
                </a:solidFill>
                <a:latin typeface="Calibri"/>
              </a:rPr>
              <a:t>CEVAP</a:t>
            </a:r>
          </a:p>
        </p:txBody>
      </p:sp>
      <p:sp>
        <p:nvSpPr>
          <p:cNvPr id="6" name="Rounded Rectangle 5"/>
          <p:cNvSpPr/>
          <p:nvPr/>
        </p:nvSpPr>
        <p:spPr>
          <a:xfrm>
            <a:off x="502920" y="1261872"/>
            <a:ext cx="11185855" cy="1005840"/>
          </a:xfrm>
          <a:prstGeom prst="roundRect">
            <a:avLst>
              <a:gd name="adj" fmla="val 8000"/>
            </a:avLst>
          </a:prstGeom>
          <a:solidFill>
            <a:srgbClr val="F0F0F0"/>
          </a:solidFill>
          <a:ln>
            <a:noFill/>
          </a:ln>
          <a:effectLst/>
        </p:spPr>
        <p:txBody>
          <a:bodyPr rtlCol="0" anchor="ctr" wrap="square" lIns="228600" rIns="228600" tIns="73152" bIns="73152">
            <a:noAutofit/>
          </a:bodyPr>
          <a:lstStyle/>
          <a:p>
            <a:pPr algn="l">
              <a:spcBef>
                <a:spcPts val="0"/>
              </a:spcBef>
              <a:spcAft>
                <a:spcPts val="0"/>
              </a:spcAft>
            </a:pPr>
            <a:r>
              <a:rPr lang="tr-TR" sz="2000" b="1" i="0">
                <a:solidFill>
                  <a:srgbClr val="262626"/>
                </a:solidFill>
                <a:latin typeface="Calibri"/>
              </a:rPr>
              <a:t>Hazırlığın 2. maddesi: grubunla hangi kültürel miras ögesini seçeceğinize ve afişin amacına karar verin. Amacı bir cümleyle yazın.</a:t>
            </a:r>
          </a:p>
        </p:txBody>
      </p:sp>
      <p:sp>
        <p:nvSpPr>
          <p:cNvPr id="7" name="Rounded Rectangle 6"/>
          <p:cNvSpPr/>
          <p:nvPr/>
        </p:nvSpPr>
        <p:spPr>
          <a:xfrm>
            <a:off x="502920" y="2404872"/>
            <a:ext cx="11185855" cy="3794760"/>
          </a:xfrm>
          <a:prstGeom prst="roundRect">
            <a:avLst>
              <a:gd name="adj" fmla="val 6000"/>
            </a:avLst>
          </a:prstGeom>
          <a:solidFill>
            <a:srgbClr val="E3F1E4"/>
          </a:solidFill>
          <a:ln>
            <a:noFill/>
          </a:ln>
          <a:effectLst/>
        </p:spPr>
        <p:txBody>
          <a:bodyPr rtlCol="0" anchor="ctr"/>
          <a:lstStyle/>
          <a:p/>
        </p:txBody>
      </p:sp>
      <p:sp>
        <p:nvSpPr>
          <p:cNvPr id="8" name="Rectangle 7"/>
          <p:cNvSpPr/>
          <p:nvPr/>
        </p:nvSpPr>
        <p:spPr>
          <a:xfrm>
            <a:off x="502920" y="2404872"/>
            <a:ext cx="109728" cy="3794760"/>
          </a:xfrm>
          <a:prstGeom prst="rect">
            <a:avLst/>
          </a:prstGeom>
          <a:solidFill>
            <a:srgbClr val="2E7D32"/>
          </a:solidFill>
          <a:ln>
            <a:noFill/>
          </a:ln>
          <a:effectLst/>
        </p:spPr>
        <p:txBody>
          <a:bodyPr rtlCol="0" anchor="ctr"/>
          <a:lstStyle/>
          <a:p/>
        </p:txBody>
      </p:sp>
      <p:sp>
        <p:nvSpPr>
          <p:cNvPr id="9" name="TextBox 8"/>
          <p:cNvSpPr txBox="1"/>
          <p:nvPr/>
        </p:nvSpPr>
        <p:spPr>
          <a:xfrm>
            <a:off x="731520" y="2459736"/>
            <a:ext cx="10865815" cy="3685032"/>
          </a:xfrm>
          <a:prstGeom prst="rect">
            <a:avLst/>
          </a:prstGeom>
          <a:noFill/>
        </p:spPr>
        <p:txBody>
          <a:bodyPr wrap="square" anchor="ctr" lIns="73152" rIns="73152" tIns="36576" bIns="36576">
            <a:noAutofit/>
          </a:bodyPr>
          <a:lstStyle/>
          <a:p>
            <a:pPr algn="l">
              <a:spcBef>
                <a:spcPts val="0"/>
              </a:spcBef>
              <a:spcAft>
                <a:spcPts val="400"/>
              </a:spcAft>
            </a:pPr>
            <a:r>
              <a:rPr lang="tr-TR" sz="2000" b="1" i="0">
                <a:solidFill>
                  <a:srgbClr val="2E7D32"/>
                </a:solidFill>
                <a:latin typeface="Calibri"/>
              </a:rPr>
              <a:t>Örnek cevap</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“Mevlevi sema törenini tanıtmak ve somut olmayan kültürel miras olarak korunmasının önemini anlatmak.”</a:t>
            </a:r>
          </a:p>
          <a:p>
            <a:pPr algn="l" marL="248620" indent="-248620">
              <a:spcBef>
                <a:spcPts val="0"/>
              </a:spcBef>
              <a:spcAft>
                <a:spcPts val="500"/>
              </a:spcAft>
            </a:pPr>
            <a:r>
              <a:rPr lang="tr-TR" sz="2000" b="1" i="0">
                <a:solidFill>
                  <a:srgbClr val="2C6696"/>
                </a:solidFill>
                <a:latin typeface="Calibri"/>
              </a:rPr>
              <a:t>•  </a:t>
            </a:r>
            <a:r>
              <a:rPr lang="tr-TR" sz="2000" b="0" i="0">
                <a:solidFill>
                  <a:srgbClr val="262626"/>
                </a:solidFill>
                <a:latin typeface="Calibri"/>
              </a:rPr>
              <a:t>“Orhun Yazıtlarının Türk dilinin en önemli yazılı kaynaklarından biri olduğunu tanıtmak.”</a:t>
            </a:r>
          </a:p>
          <a:p>
            <a:pPr algn="l">
              <a:spcBef>
                <a:spcPts val="0"/>
              </a:spcBef>
              <a:spcAft>
                <a:spcPts val="0"/>
              </a:spcAft>
            </a:pPr>
            <a:r>
              <a:rPr lang="tr-TR" sz="2000" b="1" i="0">
                <a:solidFill>
                  <a:srgbClr val="262626"/>
                </a:solidFill>
                <a:latin typeface="Calibri"/>
              </a:rPr>
              <a:t>İyi amaç: tek bir miras ögesi, kimin için (okul arkadaşları), ne yapılacak (tanıtma, koruma, geliştirme).</a:t>
            </a:r>
          </a:p>
        </p:txBody>
      </p:sp>
      <p:sp>
        <p:nvSpPr>
          <p:cNvPr id="10" name="TextBox 9"/>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1" name="Rounded Rectangle 10"/>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212, 214, 219</a:t>
            </a:r>
          </a:p>
        </p:txBody>
      </p:sp>
      <p:sp>
        <p:nvSpPr>
          <p:cNvPr id="12" name="TextBox 11"/>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80 / 176</a:t>
            </a:r>
          </a:p>
        </p:txBody>
      </p:sp>
    </p:spTree>
  </p:cSld>
  <p:clrMapOvr>
    <a:masterClrMapping/>
  </p:clrMapOvr>
</p:sld>
</file>

<file path=ppt/slides/slide3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Çıkış Kartı</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ÇIKIŞ KARTI</a:t>
            </a:r>
          </a:p>
        </p:txBody>
      </p:sp>
      <p:sp>
        <p:nvSpPr>
          <p:cNvPr id="6" name="TextBox 5"/>
          <p:cNvSpPr txBox="1"/>
          <p:nvPr/>
        </p:nvSpPr>
        <p:spPr>
          <a:xfrm>
            <a:off x="502920" y="1170432"/>
            <a:ext cx="11185855" cy="502920"/>
          </a:xfrm>
          <a:prstGeom prst="rect">
            <a:avLst/>
          </a:prstGeom>
          <a:noFill/>
        </p:spPr>
        <p:txBody>
          <a:bodyPr wrap="square" anchor="t" lIns="73152" rIns="73152" tIns="36576" bIns="36576">
            <a:noAutofit/>
          </a:bodyPr>
          <a:lstStyle/>
          <a:p>
            <a:pPr algn="l">
              <a:spcBef>
                <a:spcPts val="0"/>
              </a:spcBef>
              <a:spcAft>
                <a:spcPts val="0"/>
              </a:spcAft>
            </a:pPr>
            <a:r>
              <a:rPr lang="tr-TR" sz="2200" b="0" i="0">
                <a:solidFill>
                  <a:srgbClr val="767676"/>
                </a:solidFill>
                <a:latin typeface="Calibri"/>
              </a:rPr>
              <a:t>Çıkmadan önce kâğıdına yaz:</a:t>
            </a:r>
          </a:p>
        </p:txBody>
      </p:sp>
      <p:sp>
        <p:nvSpPr>
          <p:cNvPr id="7" name="Rounded Rectangle 6"/>
          <p:cNvSpPr/>
          <p:nvPr/>
        </p:nvSpPr>
        <p:spPr>
          <a:xfrm>
            <a:off x="502920" y="1764792"/>
            <a:ext cx="11185855" cy="1399032"/>
          </a:xfrm>
          <a:prstGeom prst="roundRect">
            <a:avLst>
              <a:gd name="adj" fmla="val 10000"/>
            </a:avLst>
          </a:prstGeom>
          <a:solidFill>
            <a:srgbClr val="F0F0F0"/>
          </a:solidFill>
          <a:ln>
            <a:noFill/>
          </a:ln>
          <a:effectLst/>
        </p:spPr>
        <p:txBody>
          <a:bodyPr rtlCol="0" anchor="ctr"/>
          <a:lstStyle/>
          <a:p/>
        </p:txBody>
      </p:sp>
      <p:sp>
        <p:nvSpPr>
          <p:cNvPr id="8" name="Oval 7"/>
          <p:cNvSpPr/>
          <p:nvPr/>
        </p:nvSpPr>
        <p:spPr>
          <a:xfrm>
            <a:off x="667512" y="2144268"/>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1</a:t>
            </a:r>
          </a:p>
        </p:txBody>
      </p:sp>
      <p:sp>
        <p:nvSpPr>
          <p:cNvPr id="9" name="TextBox 8"/>
          <p:cNvSpPr txBox="1"/>
          <p:nvPr/>
        </p:nvSpPr>
        <p:spPr>
          <a:xfrm>
            <a:off x="1508760" y="1764792"/>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Türk dünyasının en önemli ortak kültürel özelliği nedir? Kitaptan bir kanıt yaz.</a:t>
            </a:r>
          </a:p>
        </p:txBody>
      </p:sp>
      <p:sp>
        <p:nvSpPr>
          <p:cNvPr id="10" name="Rounded Rectangle 9"/>
          <p:cNvSpPr/>
          <p:nvPr/>
        </p:nvSpPr>
        <p:spPr>
          <a:xfrm>
            <a:off x="502920" y="3328416"/>
            <a:ext cx="11185855" cy="1399032"/>
          </a:xfrm>
          <a:prstGeom prst="roundRect">
            <a:avLst>
              <a:gd name="adj" fmla="val 10000"/>
            </a:avLst>
          </a:prstGeom>
          <a:solidFill>
            <a:srgbClr val="F0F0F0"/>
          </a:solidFill>
          <a:ln>
            <a:noFill/>
          </a:ln>
          <a:effectLst/>
        </p:spPr>
        <p:txBody>
          <a:bodyPr rtlCol="0" anchor="ctr"/>
          <a:lstStyle/>
          <a:p/>
        </p:txBody>
      </p:sp>
      <p:sp>
        <p:nvSpPr>
          <p:cNvPr id="11" name="Oval 10"/>
          <p:cNvSpPr/>
          <p:nvPr/>
        </p:nvSpPr>
        <p:spPr>
          <a:xfrm>
            <a:off x="667512" y="3707892"/>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2</a:t>
            </a:r>
          </a:p>
        </p:txBody>
      </p:sp>
      <p:sp>
        <p:nvSpPr>
          <p:cNvPr id="12" name="TextBox 11"/>
          <p:cNvSpPr txBox="1"/>
          <p:nvPr/>
        </p:nvSpPr>
        <p:spPr>
          <a:xfrm>
            <a:off x="1508760" y="3328416"/>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Somut ve somut olmayan kültürel mirasa birer örnek yaz.</a:t>
            </a:r>
          </a:p>
        </p:txBody>
      </p:sp>
      <p:sp>
        <p:nvSpPr>
          <p:cNvPr id="13" name="Rounded Rectangle 12"/>
          <p:cNvSpPr/>
          <p:nvPr/>
        </p:nvSpPr>
        <p:spPr>
          <a:xfrm>
            <a:off x="502920" y="4892040"/>
            <a:ext cx="11185855" cy="1399032"/>
          </a:xfrm>
          <a:prstGeom prst="roundRect">
            <a:avLst>
              <a:gd name="adj" fmla="val 10000"/>
            </a:avLst>
          </a:prstGeom>
          <a:solidFill>
            <a:srgbClr val="F0F0F0"/>
          </a:solidFill>
          <a:ln>
            <a:noFill/>
          </a:ln>
          <a:effectLst/>
        </p:spPr>
        <p:txBody>
          <a:bodyPr rtlCol="0" anchor="ctr"/>
          <a:lstStyle/>
          <a:p/>
        </p:txBody>
      </p:sp>
      <p:sp>
        <p:nvSpPr>
          <p:cNvPr id="14" name="Oval 13"/>
          <p:cNvSpPr/>
          <p:nvPr/>
        </p:nvSpPr>
        <p:spPr>
          <a:xfrm>
            <a:off x="667512" y="5271516"/>
            <a:ext cx="640080" cy="640080"/>
          </a:xfrm>
          <a:prstGeom prst="ellipse">
            <a:avLst/>
          </a:prstGeom>
          <a:solidFill>
            <a:srgbClr val="FCC021"/>
          </a:solidFill>
          <a:ln>
            <a:noFill/>
          </a:ln>
          <a:effectLst/>
        </p:spPr>
        <p:txBody>
          <a:bodyPr rtlCol="0" anchor="ctr" wrap="none" lIns="0" rIns="0" tIns="0" bIns="0">
            <a:noAutofit/>
          </a:bodyPr>
          <a:lstStyle/>
          <a:p>
            <a:pPr algn="ctr">
              <a:spcBef>
                <a:spcPts val="0"/>
              </a:spcBef>
              <a:spcAft>
                <a:spcPts val="0"/>
              </a:spcAft>
            </a:pPr>
            <a:r>
              <a:rPr lang="tr-TR" sz="2600" b="1" i="0">
                <a:solidFill>
                  <a:srgbClr val="262626"/>
                </a:solidFill>
                <a:latin typeface="Calibri"/>
              </a:rPr>
              <a:t>3</a:t>
            </a:r>
          </a:p>
        </p:txBody>
      </p:sp>
      <p:sp>
        <p:nvSpPr>
          <p:cNvPr id="15" name="TextBox 14"/>
          <p:cNvSpPr txBox="1"/>
          <p:nvPr/>
        </p:nvSpPr>
        <p:spPr>
          <a:xfrm>
            <a:off x="1508760" y="4892040"/>
            <a:ext cx="9997135" cy="1399032"/>
          </a:xfrm>
          <a:prstGeom prst="rect">
            <a:avLst/>
          </a:prstGeom>
          <a:noFill/>
        </p:spPr>
        <p:txBody>
          <a:bodyPr wrap="square" anchor="ctr" lIns="73152" rIns="73152" tIns="36576" bIns="36576">
            <a:noAutofit/>
          </a:bodyPr>
          <a:lstStyle/>
          <a:p>
            <a:pPr algn="l">
              <a:spcBef>
                <a:spcPts val="0"/>
              </a:spcBef>
              <a:spcAft>
                <a:spcPts val="0"/>
              </a:spcAft>
            </a:pPr>
            <a:r>
              <a:rPr lang="tr-TR" sz="2600" b="0" i="0">
                <a:solidFill>
                  <a:srgbClr val="262626"/>
                </a:solidFill>
                <a:latin typeface="Calibri"/>
              </a:rPr>
              <a:t>Afiş çalışmasında grubunun seçtiği miras ögesi ve amacı nedir?</a:t>
            </a:r>
          </a:p>
        </p:txBody>
      </p:sp>
      <p:sp>
        <p:nvSpPr>
          <p:cNvPr id="16" name="TextBox 15"/>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7" name="Rounded Rectangle 16"/>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211-219</a:t>
            </a:r>
          </a:p>
        </p:txBody>
      </p:sp>
      <p:sp>
        <p:nvSpPr>
          <p:cNvPr id="18" name="TextBox 17"/>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81 / 176</a:t>
            </a:r>
          </a:p>
        </p:txBody>
      </p:sp>
    </p:spTree>
  </p:cSld>
  <p:clrMapOvr>
    <a:masterClrMapping/>
  </p:clrMapOvr>
</p:sld>
</file>

<file path=ppt/slides/slide3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Bu hafta evde</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BU HAFTA EVDE</a:t>
            </a:r>
          </a:p>
        </p:txBody>
      </p:sp>
      <p:sp>
        <p:nvSpPr>
          <p:cNvPr id="6" name="TextBox 5"/>
          <p:cNvSpPr txBox="1"/>
          <p:nvPr/>
        </p:nvSpPr>
        <p:spPr>
          <a:xfrm>
            <a:off x="594360" y="1307592"/>
            <a:ext cx="11002975" cy="4846320"/>
          </a:xfrm>
          <a:prstGeom prst="rect">
            <a:avLst/>
          </a:prstGeom>
          <a:noFill/>
        </p:spPr>
        <p:txBody>
          <a:bodyPr wrap="square" anchor="t" lIns="73152" rIns="73152" tIns="36576" bIns="36576">
            <a:noAutofit/>
          </a:bodyPr>
          <a:lstStyle/>
          <a:p>
            <a:pPr algn="l" marL="323206" indent="-323206">
              <a:spcBef>
                <a:spcPts val="0"/>
              </a:spcBef>
              <a:spcAft>
                <a:spcPts val="1200"/>
              </a:spcAft>
            </a:pPr>
            <a:r>
              <a:rPr lang="tr-TR" sz="2600" b="1" i="0">
                <a:solidFill>
                  <a:srgbClr val="B8862B"/>
                </a:solidFill>
                <a:latin typeface="Calibri"/>
              </a:rPr>
              <a:t>•  </a:t>
            </a:r>
            <a:r>
              <a:rPr lang="tr-TR" sz="2600" b="0" i="0">
                <a:solidFill>
                  <a:srgbClr val="262626"/>
                </a:solidFill>
                <a:latin typeface="Calibri"/>
              </a:rPr>
              <a:t>Çalışma kâğıdı Bölüm 2'nin 5-8. maddelerini çöz (konargöçer / Türk-İslam, renkler ve yönler, somut / somut olmayan miras, doğru-yanlış).</a:t>
            </a:r>
          </a:p>
          <a:p>
            <a:pPr algn="l" marL="323206" indent="-323206">
              <a:spcBef>
                <a:spcPts val="0"/>
              </a:spcBef>
              <a:spcAft>
                <a:spcPts val="1200"/>
              </a:spcAft>
            </a:pPr>
            <a:r>
              <a:rPr lang="tr-TR" sz="2600" b="1" i="0">
                <a:solidFill>
                  <a:srgbClr val="B8862B"/>
                </a:solidFill>
                <a:latin typeface="Calibri"/>
              </a:rPr>
              <a:t>•  </a:t>
            </a:r>
            <a:r>
              <a:rPr lang="tr-TR" sz="2600" b="0" i="0">
                <a:solidFill>
                  <a:srgbClr val="262626"/>
                </a:solidFill>
                <a:latin typeface="Calibri"/>
              </a:rPr>
              <a:t>Grubunla s. 219'un hazırlığı: amacı yaz, bilgi ve görsel topla (okul kütüphanesi, EBA, kitabımız).</a:t>
            </a:r>
          </a:p>
          <a:p>
            <a:pPr algn="l" marL="323206" indent="-323206">
              <a:spcBef>
                <a:spcPts val="0"/>
              </a:spcBef>
              <a:spcAft>
                <a:spcPts val="1200"/>
              </a:spcAft>
            </a:pPr>
            <a:r>
              <a:rPr lang="tr-TR" sz="2600" b="1" i="0">
                <a:solidFill>
                  <a:srgbClr val="B8862B"/>
                </a:solidFill>
                <a:latin typeface="Calibri"/>
              </a:rPr>
              <a:t>•  </a:t>
            </a:r>
            <a:r>
              <a:rPr lang="tr-TR" sz="2600" b="0" i="0">
                <a:solidFill>
                  <a:srgbClr val="262626"/>
                </a:solidFill>
                <a:latin typeface="Calibri"/>
              </a:rPr>
              <a:t>Çıktı ve satın alma gerekmez; afiş 35. haftada sınıfta okulun kâğıdıyla hazırlanır.</a:t>
            </a:r>
          </a:p>
          <a:p>
            <a:pPr algn="l" marL="323206" indent="-323206">
              <a:spcBef>
                <a:spcPts val="0"/>
              </a:spcBef>
              <a:spcAft>
                <a:spcPts val="0"/>
              </a:spcAft>
            </a:pPr>
            <a:r>
              <a:rPr lang="tr-TR" sz="2600" b="1" i="0">
                <a:solidFill>
                  <a:srgbClr val="B8862B"/>
                </a:solidFill>
                <a:latin typeface="Calibri"/>
              </a:rPr>
              <a:t>•  </a:t>
            </a:r>
            <a:r>
              <a:rPr lang="tr-TR" sz="2600" b="0" i="0">
                <a:solidFill>
                  <a:srgbClr val="262626"/>
                </a:solidFill>
                <a:latin typeface="Calibri"/>
              </a:rPr>
              <a:t>35. haftaya hazırlık: s. 217-221'i oku.</a:t>
            </a:r>
          </a:p>
        </p:txBody>
      </p:sp>
      <p:sp>
        <p:nvSpPr>
          <p:cNvPr id="7" name="TextBox 6"/>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8" name="Rounded Rectangle 7"/>
          <p:cNvSpPr/>
          <p:nvPr/>
        </p:nvSpPr>
        <p:spPr>
          <a:xfrm>
            <a:off x="7543800" y="6473952"/>
            <a:ext cx="1600200" cy="274320"/>
          </a:xfrm>
          <a:prstGeom prst="roundRect">
            <a:avLst>
              <a:gd name="adj" fmla="val 50000"/>
            </a:avLst>
          </a:prstGeom>
          <a:solidFill>
            <a:srgbClr val="FFF3D1"/>
          </a:solidFill>
          <a:ln>
            <a:noFill/>
          </a:ln>
          <a:effectLst/>
        </p:spPr>
        <p:txBody>
          <a:bodyPr rtlCol="0" anchor="ctr" wrap="square" lIns="36576" rIns="36576" tIns="0" bIns="0">
            <a:noAutofit/>
          </a:bodyPr>
          <a:lstStyle/>
          <a:p>
            <a:pPr algn="ctr">
              <a:spcBef>
                <a:spcPts val="0"/>
              </a:spcBef>
              <a:spcAft>
                <a:spcPts val="0"/>
              </a:spcAft>
            </a:pPr>
            <a:r>
              <a:rPr lang="tr-TR" sz="1100" b="1" i="0">
                <a:solidFill>
                  <a:srgbClr val="262626"/>
                </a:solidFill>
                <a:latin typeface="Calibri"/>
              </a:rPr>
              <a:t>Kitap s. 217-221</a:t>
            </a:r>
          </a:p>
        </p:txBody>
      </p:sp>
      <p:sp>
        <p:nvSpPr>
          <p:cNvPr id="9" name="TextBox 8"/>
          <p:cNvSpPr txBox="1"/>
          <p:nvPr/>
        </p:nvSpPr>
        <p:spPr>
          <a:xfrm>
            <a:off x="10332720" y="6437376"/>
            <a:ext cx="14630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82 / 176</a:t>
            </a:r>
          </a:p>
        </p:txBody>
      </p:sp>
    </p:spTree>
  </p:cSld>
  <p:clrMapOvr>
    <a:masterClrMapping/>
  </p:clrMapOvr>
</p:sld>
</file>

<file path=ppt/slides/slide4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Rectangle 1"/>
          <p:cNvSpPr/>
          <p:nvPr/>
        </p:nvSpPr>
        <p:spPr>
          <a:xfrm>
            <a:off x="0" y="0"/>
            <a:ext cx="12191695" cy="868680"/>
          </a:xfrm>
          <a:prstGeom prst="rect">
            <a:avLst/>
          </a:prstGeom>
          <a:solidFill>
            <a:srgbClr val="4F4F4F"/>
          </a:solidFill>
          <a:ln>
            <a:noFill/>
          </a:ln>
          <a:effectLst/>
        </p:spPr>
        <p:txBody>
          <a:bodyPr rtlCol="0" anchor="ctr"/>
          <a:lstStyle/>
          <a:p/>
        </p:txBody>
      </p:sp>
      <p:sp>
        <p:nvSpPr>
          <p:cNvPr id="3" name="Rectangle 2"/>
          <p:cNvSpPr/>
          <p:nvPr/>
        </p:nvSpPr>
        <p:spPr>
          <a:xfrm>
            <a:off x="0" y="868680"/>
            <a:ext cx="12191695" cy="64008"/>
          </a:xfrm>
          <a:prstGeom prst="rect">
            <a:avLst/>
          </a:prstGeom>
          <a:solidFill>
            <a:srgbClr val="FCC021"/>
          </a:solidFill>
          <a:ln>
            <a:noFill/>
          </a:ln>
          <a:effectLst/>
        </p:spPr>
        <p:txBody>
          <a:bodyPr rtlCol="0" anchor="ctr"/>
          <a:lstStyle/>
          <a:p/>
        </p:txBody>
      </p:sp>
      <p:sp>
        <p:nvSpPr>
          <p:cNvPr id="4" name="TextBox 3"/>
          <p:cNvSpPr txBox="1"/>
          <p:nvPr/>
        </p:nvSpPr>
        <p:spPr>
          <a:xfrm>
            <a:off x="457200" y="64008"/>
            <a:ext cx="8915400" cy="749808"/>
          </a:xfrm>
          <a:prstGeom prst="rect">
            <a:avLst/>
          </a:prstGeom>
          <a:noFill/>
        </p:spPr>
        <p:txBody>
          <a:bodyPr wrap="square" anchor="ctr" lIns="73152" rIns="73152" tIns="36576" bIns="36576">
            <a:noAutofit/>
          </a:bodyPr>
          <a:lstStyle/>
          <a:p>
            <a:pPr algn="l">
              <a:spcBef>
                <a:spcPts val="0"/>
              </a:spcBef>
              <a:spcAft>
                <a:spcPts val="0"/>
              </a:spcAft>
            </a:pPr>
            <a:r>
              <a:rPr lang="tr-TR" sz="3000" b="1" i="0">
                <a:solidFill>
                  <a:srgbClr val="FFFFFF"/>
                </a:solidFill>
                <a:latin typeface="Calibri"/>
              </a:rPr>
              <a:t>Kaynaklar ve Haklar</a:t>
            </a:r>
          </a:p>
        </p:txBody>
      </p:sp>
      <p:sp>
        <p:nvSpPr>
          <p:cNvPr id="5" name="Rounded Rectangle 4"/>
          <p:cNvSpPr/>
          <p:nvPr/>
        </p:nvSpPr>
        <p:spPr>
          <a:xfrm>
            <a:off x="9555480" y="201168"/>
            <a:ext cx="2221992" cy="475488"/>
          </a:xfrm>
          <a:prstGeom prst="roundRect">
            <a:avLst>
              <a:gd name="adj" fmla="val 50000"/>
            </a:avLst>
          </a:prstGeom>
          <a:solidFill>
            <a:srgbClr val="FCC021"/>
          </a:solidFill>
          <a:ln>
            <a:noFill/>
          </a:ln>
          <a:effectLst/>
        </p:spPr>
        <p:txBody>
          <a:bodyPr rtlCol="0" anchor="ctr" wrap="square" lIns="45720" rIns="45720" tIns="18288" bIns="18288">
            <a:noAutofit/>
          </a:bodyPr>
          <a:lstStyle/>
          <a:p>
            <a:pPr algn="ctr">
              <a:spcBef>
                <a:spcPts val="0"/>
              </a:spcBef>
              <a:spcAft>
                <a:spcPts val="0"/>
              </a:spcAft>
            </a:pPr>
            <a:r>
              <a:rPr lang="tr-TR" sz="1500" b="1" i="0">
                <a:solidFill>
                  <a:srgbClr val="262626"/>
                </a:solidFill>
                <a:latin typeface="Calibri"/>
              </a:rPr>
              <a:t>KAYNAKÇA</a:t>
            </a:r>
          </a:p>
        </p:txBody>
      </p:sp>
      <p:sp>
        <p:nvSpPr>
          <p:cNvPr id="6" name="Rounded Rectangle 5"/>
          <p:cNvSpPr/>
          <p:nvPr/>
        </p:nvSpPr>
        <p:spPr>
          <a:xfrm>
            <a:off x="502920" y="1280160"/>
            <a:ext cx="11185855" cy="150876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Ders kitabı.</a:t>
            </a:r>
            <a:r>
              <a:rPr lang="tr-TR" sz="1700" b="0" i="0">
                <a:solidFill>
                  <a:srgbClr val="262626"/>
                </a:solidFill>
                <a:latin typeface="Calibri"/>
              </a:rPr>
              <a:t> Coğrafya 10. Sınıf Ders Kitabı (Ortaöğretim), 2026-2027 baskısı. </a:t>
            </a:r>
            <a:r>
              <a:rPr lang="tr-TR" sz="1700" b="1" i="0">
                <a:solidFill>
                  <a:srgbClr val="262626"/>
                </a:solidFill>
                <a:latin typeface="Calibri"/>
              </a:rPr>
              <a:t>Yazarlar:</a:t>
            </a:r>
            <a:r>
              <a:rPr lang="tr-TR" sz="1700" b="0" i="0">
                <a:solidFill>
                  <a:srgbClr val="262626"/>
                </a:solidFill>
                <a:latin typeface="Calibri"/>
              </a:rPr>
              <a:t> Alper Soyatlar, Bülent Akça, Mehmet Ekici, Yıldıray Türkmen. Millî Eğitim Bakanlığı Yayınları No 10141 · Ders Kitapları Dizisi No 2174 · ISBN 978-975-11-8921-9. Slaytlardaki “Kitap s. …” etiketleri bu baskının sayfalarıdır.</a:t>
            </a:r>
          </a:p>
        </p:txBody>
      </p:sp>
      <p:sp>
        <p:nvSpPr>
          <p:cNvPr id="7" name="Rounded Rectangle 6"/>
          <p:cNvSpPr/>
          <p:nvPr/>
        </p:nvSpPr>
        <p:spPr>
          <a:xfrm>
            <a:off x="502920" y="2916936"/>
            <a:ext cx="11185855" cy="11430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Öğretim programı ve etkinlikler.</a:t>
            </a:r>
            <a:r>
              <a:rPr lang="tr-TR" sz="1700" b="0" i="0">
                <a:solidFill>
                  <a:srgbClr val="262626"/>
                </a:solidFill>
                <a:latin typeface="Calibri"/>
              </a:rPr>
              <a:t> Coğrafya dersi öğretim programı (2026 nüshası): Talim ve Terbiye Kurulunun 23.05.2024 tarihli ve 20 sayılı kararıyla kabul edilen, 13.05.2026 tarihli ve 53 sayılı kararıyla güncellenen program.</a:t>
            </a:r>
          </a:p>
        </p:txBody>
      </p:sp>
      <p:sp>
        <p:nvSpPr>
          <p:cNvPr id="8" name="Rounded Rectangle 7"/>
          <p:cNvSpPr/>
          <p:nvPr/>
        </p:nvSpPr>
        <p:spPr>
          <a:xfrm>
            <a:off x="502920" y="4187952"/>
            <a:ext cx="11185855" cy="1371600"/>
          </a:xfrm>
          <a:prstGeom prst="roundRect">
            <a:avLst>
              <a:gd name="adj" fmla="val 8000"/>
            </a:avLst>
          </a:prstGeom>
          <a:solidFill>
            <a:srgbClr val="F0F0F0"/>
          </a:solidFill>
          <a:ln>
            <a:noFill/>
          </a:ln>
          <a:effectLst/>
        </p:spPr>
        <p:txBody>
          <a:bodyPr rtlCol="0" anchor="t" wrap="square" lIns="128016" rIns="128016" tIns="73152" bIns="73152">
            <a:noAutofit/>
          </a:bodyPr>
          <a:lstStyle/>
          <a:p>
            <a:pPr algn="l">
              <a:spcBef>
                <a:spcPts val="0"/>
              </a:spcBef>
              <a:spcAft>
                <a:spcPts val="0"/>
              </a:spcAft>
            </a:pPr>
            <a:r>
              <a:rPr lang="tr-TR" sz="1700" b="1" i="0">
                <a:solidFill>
                  <a:srgbClr val="262626"/>
                </a:solidFill>
                <a:latin typeface="Calibri"/>
              </a:rPr>
              <a:t>Haklar ve lisans.</a:t>
            </a:r>
            <a:r>
              <a:rPr lang="tr-TR" sz="1700" b="0" i="0">
                <a:solidFill>
                  <a:srgbClr val="262626"/>
                </a:solidFill>
                <a:latin typeface="Calibri"/>
              </a:rPr>
              <a:t> Ders kitabından alınan metin, soru ve görsellerin hakları Millî Eğitim Bakanlığına aittir; eğitim ve öğretim amacıyla, kaynak gösterilerek alıntılanmıştır (5846 sayılı Fikir ve Sanat Eserleri Kanunu md. 34). Sunumun tasarımı, ders akışı, etkinlik kurgusu, örnek cevaplar ve öğretmen notları okulapp.org'un özgün katkısıdır; yalnız bu katkılar CC BY 4.0 lisansıyla paylaşılır. Resmî bir Bakanlık materyali değildir.</a:t>
            </a:r>
          </a:p>
        </p:txBody>
      </p:sp>
      <p:sp>
        <p:nvSpPr>
          <p:cNvPr id="9" name="TextBox 8"/>
          <p:cNvSpPr txBox="1"/>
          <p:nvPr/>
        </p:nvSpPr>
        <p:spPr>
          <a:xfrm>
            <a:off x="411480" y="6437376"/>
            <a:ext cx="6949440" cy="329184"/>
          </a:xfrm>
          <a:prstGeom prst="rect">
            <a:avLst/>
          </a:prstGeom>
          <a:noFill/>
        </p:spPr>
        <p:txBody>
          <a:bodyPr wrap="square" anchor="ctr" lIns="73152" rIns="73152" tIns="36576" bIns="36576">
            <a:noAutofit/>
          </a:bodyPr>
          <a:lstStyle/>
          <a:p>
            <a:pPr algn="l">
              <a:spcBef>
                <a:spcPts val="0"/>
              </a:spcBef>
              <a:spcAft>
                <a:spcPts val="0"/>
              </a:spcAft>
            </a:pPr>
            <a:r>
              <a:rPr lang="tr-TR" sz="1100" b="0" i="0">
                <a:solidFill>
                  <a:srgbClr val="767676"/>
                </a:solidFill>
                <a:latin typeface="Calibri"/>
              </a:rPr>
              <a:t>10. Sınıf Coğrafya · 7. Ünite: Bölgeler, Ülkeler ve Küresel Bağlantılar</a:t>
            </a:r>
          </a:p>
        </p:txBody>
      </p:sp>
      <p:sp>
        <p:nvSpPr>
          <p:cNvPr id="10" name="TextBox 9"/>
          <p:cNvSpPr txBox="1"/>
          <p:nvPr/>
        </p:nvSpPr>
        <p:spPr>
          <a:xfrm>
            <a:off x="8503920" y="6437376"/>
            <a:ext cx="3291840" cy="329184"/>
          </a:xfrm>
          <a:prstGeom prst="rect">
            <a:avLst/>
          </a:prstGeom>
          <a:noFill/>
        </p:spPr>
        <p:txBody>
          <a:bodyPr wrap="square" anchor="ctr" lIns="73152" rIns="73152" tIns="36576" bIns="36576">
            <a:noAutofit/>
          </a:bodyPr>
          <a:lstStyle/>
          <a:p>
            <a:pPr algn="r">
              <a:spcBef>
                <a:spcPts val="0"/>
              </a:spcBef>
              <a:spcAft>
                <a:spcPts val="0"/>
              </a:spcAft>
            </a:pPr>
            <a:r>
              <a:rPr lang="tr-TR" sz="1100" b="0" i="0">
                <a:solidFill>
                  <a:srgbClr val="767676"/>
                </a:solidFill>
                <a:latin typeface="Calibri"/>
              </a:rPr>
              <a:t>okulapp.org/cografya · sürüm 2026.10</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GNL-COG10-SN-U7 — 34. hafta · Türk Dünyasının Ortak Kültürel Özellikleri (slayt 44-82)</dc:title>
  <dc:subject>10. Sınıf Coğrafya ders sunumu. Kaynak: Coğrafya 10. Sınıf Ders Kitabı (MEB, 2026-2027 baskısı) ve 2026 öğretim programı. okulapp.org/cografya</dc:subject>
  <dc:creator>okulapp.org</dc:creator>
  <cp:keywords/>
  <dc:description>Kitaptan alınan metin, soru ve görsellerin hakları MEB'e aittir (5846 sayılı Kanun md. 34 kapsamında kaynak gösterilerek alıntı). Özgün katkılar CC BY 4.0 — okulapp.org</dc:description>
  <cp:lastModifiedBy>okulapp.org</cp:lastModifiedBy>
  <cp:revision>1</cp:revision>
  <dcterms:created xsi:type="dcterms:W3CDTF">2013-01-27T09:14:16Z</dcterms:created>
  <dcterms:modified xsi:type="dcterms:W3CDTF">2013-01-27T09:15:58Z</dcterms:modified>
  <cp:category>Ders materyali</cp:category>
  <dc:language>tr-TR</dc:language>
</cp:coreProperties>
</file>