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44.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38" r:id="rId90"/>
    <p:sldId id="339" r:id="rId91"/>
    <p:sldId id="340" r:id="rId92"/>
    <p:sldId id="341" r:id="rId93"/>
    <p:sldId id="342" r:id="rId94"/>
    <p:sldId id="343" r:id="rId95"/>
    <p:sldId id="344" r:id="rId96"/>
    <p:sldId id="345" r:id="rId97"/>
    <p:sldId id="346" r:id="rId98"/>
    <p:sldId id="347" r:id="rId99"/>
    <p:sldId id="348" r:id="rId100"/>
    <p:sldId id="349" r:id="rId101"/>
    <p:sldId id="350" r:id="rId102"/>
    <p:sldId id="351" r:id="rId103"/>
    <p:sldId id="352" r:id="rId104"/>
    <p:sldId id="353" r:id="rId105"/>
    <p:sldId id="354" r:id="rId106"/>
    <p:sldId id="355" r:id="rId107"/>
    <p:sldId id="356" r:id="rId108"/>
    <p:sldId id="357" r:id="rId109"/>
    <p:sldId id="358" r:id="rId110"/>
    <p:sldId id="359" r:id="rId111"/>
    <p:sldId id="360" r:id="rId112"/>
    <p:sldId id="361" r:id="rId113"/>
    <p:sldId id="362" r:id="rId114"/>
    <p:sldId id="363" r:id="rId115"/>
    <p:sldId id="364" r:id="rId116"/>
    <p:sldId id="365" r:id="rId117"/>
    <p:sldId id="366" r:id="rId118"/>
    <p:sldId id="367" r:id="rId119"/>
    <p:sldId id="368" r:id="rId120"/>
    <p:sldId id="369" r:id="rId121"/>
    <p:sldId id="370" r:id="rId122"/>
    <p:sldId id="371" r:id="rId123"/>
    <p:sldId id="372" r:id="rId124"/>
    <p:sldId id="373" r:id="rId125"/>
    <p:sldId id="374" r:id="rId126"/>
    <p:sldId id="375" r:id="rId127"/>
    <p:sldId id="376" r:id="rId128"/>
    <p:sldId id="377" r:id="rId129"/>
    <p:sldId id="378" r:id="rId130"/>
    <p:sldId id="379" r:id="rId131"/>
    <p:sldId id="380" r:id="rId132"/>
    <p:sldId id="381" r:id="rId51"/>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51" Type="http://schemas.openxmlformats.org/officeDocument/2006/relationships/slide" Target="slides/slide44.xml"/><Relationship Id="rId90" Type="http://schemas.openxmlformats.org/officeDocument/2006/relationships/slide" Target="slides/slide1.xml"/><Relationship Id="rId91" Type="http://schemas.openxmlformats.org/officeDocument/2006/relationships/slide" Target="slides/slide2.xml"/><Relationship Id="rId92" Type="http://schemas.openxmlformats.org/officeDocument/2006/relationships/slide" Target="slides/slide3.xml"/><Relationship Id="rId93" Type="http://schemas.openxmlformats.org/officeDocument/2006/relationships/slide" Target="slides/slide4.xml"/><Relationship Id="rId94" Type="http://schemas.openxmlformats.org/officeDocument/2006/relationships/slide" Target="slides/slide5.xml"/><Relationship Id="rId95" Type="http://schemas.openxmlformats.org/officeDocument/2006/relationships/slide" Target="slides/slide6.xml"/><Relationship Id="rId96" Type="http://schemas.openxmlformats.org/officeDocument/2006/relationships/slide" Target="slides/slide7.xml"/><Relationship Id="rId97" Type="http://schemas.openxmlformats.org/officeDocument/2006/relationships/slide" Target="slides/slide8.xml"/><Relationship Id="rId98" Type="http://schemas.openxmlformats.org/officeDocument/2006/relationships/slide" Target="slides/slide9.xml"/><Relationship Id="rId99" Type="http://schemas.openxmlformats.org/officeDocument/2006/relationships/slide" Target="slides/slide10.xml"/><Relationship Id="rId100" Type="http://schemas.openxmlformats.org/officeDocument/2006/relationships/slide" Target="slides/slide11.xml"/><Relationship Id="rId101" Type="http://schemas.openxmlformats.org/officeDocument/2006/relationships/slide" Target="slides/slide12.xml"/><Relationship Id="rId102" Type="http://schemas.openxmlformats.org/officeDocument/2006/relationships/slide" Target="slides/slide13.xml"/><Relationship Id="rId103" Type="http://schemas.openxmlformats.org/officeDocument/2006/relationships/slide" Target="slides/slide14.xml"/><Relationship Id="rId104" Type="http://schemas.openxmlformats.org/officeDocument/2006/relationships/slide" Target="slides/slide15.xml"/><Relationship Id="rId105" Type="http://schemas.openxmlformats.org/officeDocument/2006/relationships/slide" Target="slides/slide16.xml"/><Relationship Id="rId106" Type="http://schemas.openxmlformats.org/officeDocument/2006/relationships/slide" Target="slides/slide17.xml"/><Relationship Id="rId107" Type="http://schemas.openxmlformats.org/officeDocument/2006/relationships/slide" Target="slides/slide18.xml"/><Relationship Id="rId108" Type="http://schemas.openxmlformats.org/officeDocument/2006/relationships/slide" Target="slides/slide19.xml"/><Relationship Id="rId109" Type="http://schemas.openxmlformats.org/officeDocument/2006/relationships/slide" Target="slides/slide20.xml"/><Relationship Id="rId110" Type="http://schemas.openxmlformats.org/officeDocument/2006/relationships/slide" Target="slides/slide21.xml"/><Relationship Id="rId111" Type="http://schemas.openxmlformats.org/officeDocument/2006/relationships/slide" Target="slides/slide22.xml"/><Relationship Id="rId112" Type="http://schemas.openxmlformats.org/officeDocument/2006/relationships/slide" Target="slides/slide23.xml"/><Relationship Id="rId113" Type="http://schemas.openxmlformats.org/officeDocument/2006/relationships/slide" Target="slides/slide24.xml"/><Relationship Id="rId114" Type="http://schemas.openxmlformats.org/officeDocument/2006/relationships/slide" Target="slides/slide25.xml"/><Relationship Id="rId115" Type="http://schemas.openxmlformats.org/officeDocument/2006/relationships/slide" Target="slides/slide26.xml"/><Relationship Id="rId116" Type="http://schemas.openxmlformats.org/officeDocument/2006/relationships/slide" Target="slides/slide27.xml"/><Relationship Id="rId117" Type="http://schemas.openxmlformats.org/officeDocument/2006/relationships/slide" Target="slides/slide28.xml"/><Relationship Id="rId118" Type="http://schemas.openxmlformats.org/officeDocument/2006/relationships/slide" Target="slides/slide29.xml"/><Relationship Id="rId119" Type="http://schemas.openxmlformats.org/officeDocument/2006/relationships/slide" Target="slides/slide30.xml"/><Relationship Id="rId120" Type="http://schemas.openxmlformats.org/officeDocument/2006/relationships/slide" Target="slides/slide31.xml"/><Relationship Id="rId121" Type="http://schemas.openxmlformats.org/officeDocument/2006/relationships/slide" Target="slides/slide32.xml"/><Relationship Id="rId122" Type="http://schemas.openxmlformats.org/officeDocument/2006/relationships/slide" Target="slides/slide33.xml"/><Relationship Id="rId123" Type="http://schemas.openxmlformats.org/officeDocument/2006/relationships/slide" Target="slides/slide34.xml"/><Relationship Id="rId124" Type="http://schemas.openxmlformats.org/officeDocument/2006/relationships/slide" Target="slides/slide35.xml"/><Relationship Id="rId125" Type="http://schemas.openxmlformats.org/officeDocument/2006/relationships/slide" Target="slides/slide36.xml"/><Relationship Id="rId126" Type="http://schemas.openxmlformats.org/officeDocument/2006/relationships/slide" Target="slides/slide37.xml"/><Relationship Id="rId127" Type="http://schemas.openxmlformats.org/officeDocument/2006/relationships/slide" Target="slides/slide38.xml"/><Relationship Id="rId128" Type="http://schemas.openxmlformats.org/officeDocument/2006/relationships/slide" Target="slides/slide39.xml"/><Relationship Id="rId129" Type="http://schemas.openxmlformats.org/officeDocument/2006/relationships/slide" Target="slides/slide40.xml"/><Relationship Id="rId130" Type="http://schemas.openxmlformats.org/officeDocument/2006/relationships/slide" Target="slides/slide41.xml"/><Relationship Id="rId131" Type="http://schemas.openxmlformats.org/officeDocument/2006/relationships/slide" Target="slides/slide42.xml"/><Relationship Id="rId132" Type="http://schemas.openxmlformats.org/officeDocument/2006/relationships/slide" Target="slides/slide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9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9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9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9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9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0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0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0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0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0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0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0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0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0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0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1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1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1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1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1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1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1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1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1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1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1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notesSlide4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8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Ortak kültürel özellikler hakkında analojik çıkarım (c) ve performans görevi: afiş.</a:t>
            </a:r>
          </a:p>
          <a:p/>
          <a:p>
            <a:r>
              <a:t>NASIL: Bugün kitabın UNESCO listesinden ortak mirası sayıp yayılışını göç yönleriyle karşılaştırırız (mekânsal analoji, SBAB7.9); sonra gruplar afişini hazırlar. Ünite bu hafta biter; 36. hafta okul temelli planlama (yer şekilleri saha çalışması), 37. hafta sosyal etkinlik haftasıdır.</a:t>
            </a:r>
          </a:p>
          <a:p/>
          <a:p>
            <a:r>
              <a:t>KAYNAK: Program (2026) COĞ.10.7.1 b-c, öğrenme-öğretme uygulamaları ve öğrenme kanıtları.</a:t>
            </a:r>
          </a:p>
        </p:txBody>
      </p:sp>
      <p:sp>
        <p:nvSpPr>
          <p:cNvPr id="4" name="Slide Number Placeholder 3"/>
          <p:cNvSpPr>
            <a:spLocks noGrp="1"/>
          </p:cNvSpPr>
          <p:nvPr>
            <p:ph type="sldNum" idx="5" sz="quarter"/>
          </p:nvPr>
        </p:nvSpPr>
        <p:spPr/>
      </p:sp>
    </p:spTree>
  </p:cSld>
  <p:clrMapOvr>
    <a:masterClrMapping/>
  </p:clrMapOvr>
</p:notes>
</file>

<file path=ppt/notesSlides/notesSlide8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Etkinlik, çalışma yaprağı, yoklama ve afişin 1. adımı 40. dakikada biter (birinci ders saati); çıkarım, afiş, tanıtım, öz değerlendirme ve ünite sonu 6-7 ikinci ders saatidir. Kitap etkinliğe 30 dk, afişe 40+40 dk verir: bu planda süreler sıkıştırılmıştır; afiş bitmeyen grup bir hafta içinde tamamlar. Yoklama 5 ve ünite sonu 6-7 esnektir.</a:t>
            </a:r>
          </a:p>
          <a:p/>
          <a:p>
            <a:r>
              <a:t>KAYNAK: Ders planı, 35. hafta akışı; kitap s. 217-221.</a:t>
            </a:r>
          </a:p>
        </p:txBody>
      </p:sp>
      <p:sp>
        <p:nvSpPr>
          <p:cNvPr id="4" name="Slide Number Placeholder 3"/>
          <p:cNvSpPr>
            <a:spLocks noGrp="1"/>
          </p:cNvSpPr>
          <p:nvPr>
            <p:ph type="sldNum" idx="5" sz="quarter"/>
          </p:nvPr>
        </p:nvSpPr>
        <p:spPr/>
      </p:sp>
    </p:spTree>
  </p:cSld>
  <p:clrMapOvr>
    <a:masterClrMapping/>
  </p:clrMapOvr>
</p:notes>
</file>

<file path=ppt/notesSlides/notesSlide8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34. haftada duyurulan 'Gelecek Derse Hazırlık'ın üç maddesini kontrol etmek.</a:t>
            </a:r>
          </a:p>
          <a:p/>
          <a:p>
            <a:r>
              <a:t>SÜRE: Aşama 3 dk (açılış, yol ve hazırlık kontrolü birlikte).</a:t>
            </a:r>
          </a:p>
          <a:p/>
          <a:p>
            <a:r>
              <a:t>NASIL: Grupları (34. haftada öğretmen rehberliğinde kurulan heterojen 8 grup; 6 × 5 + 2 × 4) sayın; her grubun amacını bir cümleyle söyletin. Bilgi ve görsel getiremeyen grup kitabın s. 212-217 bilgileri ve görselleriyle çalışır. Görseller okul kütüphanesinden ya da elle çizimle; telefon kullanılmaz, çıktı aldırılmaz, malzeme satın aldırılmaz.</a:t>
            </a:r>
          </a:p>
          <a:p/>
          <a:p>
            <a:r>
              <a:t>KAYNAK: Kitap s. 219 Gelecek Derse Hazırlık (1-3).</a:t>
            </a:r>
          </a:p>
        </p:txBody>
      </p:sp>
      <p:sp>
        <p:nvSpPr>
          <p:cNvPr id="4" name="Slide Number Placeholder 3"/>
          <p:cNvSpPr>
            <a:spLocks noGrp="1"/>
          </p:cNvSpPr>
          <p:nvPr>
            <p:ph type="sldNum" idx="5" sz="quarter"/>
          </p:nvPr>
        </p:nvSpPr>
        <p:spPr/>
      </p:sp>
    </p:spTree>
  </p:cSld>
  <p:clrMapOvr>
    <a:masterClrMapping/>
  </p:clrMapOvr>
</p:notes>
</file>

<file path=ppt/notesSlides/notesSlide8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 tanıtmak: UNESCO tescilli somut olmayan miras ve yayılış alanı (COĞ.10.7.1 c).</a:t>
            </a:r>
          </a:p>
          <a:p/>
          <a:p>
            <a:r>
              <a:t>SÜRE: Aşama 7 dk (künye, liste, harita ve sayım birlikte); kitap etkinliğe 30 dk verir, dört soru 2. aşamadadır.</a:t>
            </a:r>
          </a:p>
          <a:p/>
          <a:p>
            <a:r>
              <a:t>NASIL: Amacı ve yönergeyi okuyun. 'Somut olmayan kültürel miras' 34. haftada işlendi (s. 214): folklor, gelenek-görenek, masal-söylence, el sanatları, yiyecek-içecek gelenekleri.</a:t>
            </a:r>
          </a:p>
          <a:p/>
          <a:p>
            <a:r>
              <a:t>KAYNAK: Kitap s. 214, 217.</a:t>
            </a:r>
          </a:p>
        </p:txBody>
      </p:sp>
      <p:sp>
        <p:nvSpPr>
          <p:cNvPr id="4" name="Slide Number Placeholder 3"/>
          <p:cNvSpPr>
            <a:spLocks noGrp="1"/>
          </p:cNvSpPr>
          <p:nvPr>
            <p:ph type="sldNum" idx="5" sz="quarter"/>
          </p:nvPr>
        </p:nvSpPr>
        <p:spPr/>
      </p:sp>
    </p:spTree>
  </p:cSld>
  <p:clrMapOvr>
    <a:masterClrMapping/>
  </p:clrMapOvr>
</p:notes>
</file>

<file path=ppt/notesSlides/notesSlide8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listesini okunur bir tabloyla göstermek; öğrenciler sayar.</a:t>
            </a:r>
          </a:p>
          <a:p/>
          <a:p>
            <a:r>
              <a:t>NASIL: İkililer her satırın ülke sayısını kitabın yanına yazar (cevap bir sonraki slayttadır). Liste kitaptaki sırayla ve kitaptaki ülkelerle aynıdır; başka ülke eklenmez.</a:t>
            </a:r>
          </a:p>
          <a:p/>
          <a:p>
            <a:r>
              <a:t>KAYNAK: Kitap s. 217 (sayfa görüntüsüyle karşılaştırıldı, 17.10.2026).</a:t>
            </a:r>
          </a:p>
          <a:p/>
          <a:p>
            <a:r>
              <a:t>NOT: UNESCO listesinin güncel hâli kitabın verdiği listeden farklı olabilir; ders kitabın listesiyle yürür.</a:t>
            </a:r>
          </a:p>
        </p:txBody>
      </p:sp>
      <p:sp>
        <p:nvSpPr>
          <p:cNvPr id="4" name="Slide Number Placeholder 3"/>
          <p:cNvSpPr>
            <a:spLocks noGrp="1"/>
          </p:cNvSpPr>
          <p:nvPr>
            <p:ph type="sldNum" idx="5" sz="quarter"/>
          </p:nvPr>
        </p:nvSpPr>
        <p:spPr/>
      </p:sp>
    </p:spTree>
  </p:cSld>
  <p:clrMapOvr>
    <a:masterClrMapping/>
  </p:clrMapOvr>
</p:notes>
</file>

<file path=ppt/notesSlides/notesSlide8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haritasında mirasın yayıldığı ülkeleri göstermek ve s. 204'teki göç yönleriyle karşılaştırmaya hazırlamak (SBAB7.9 mekânsal analoji; SBAB10.2).</a:t>
            </a:r>
          </a:p>
          <a:p/>
          <a:p>
            <a:r>
              <a:t>NASIL: Bayrakları batıdan doğuya okutun: Kuzey Makedonya, Türkiye, Irak, İran, Azerbaycan, Türkmenistan, Özbekistan, Kazakistan, Kırgızistan, Tacikistan, Afganistan, Pakistan, Hindistan. 'Bu dizi, 33. haftada çizdiğimiz göç oklarına benziyor mu?'</a:t>
            </a:r>
          </a:p>
          <a:p/>
          <a:p>
            <a:r>
              <a:t>KAYNAK: Kitap s. 204-205, 217 (harita görüntüsü).</a:t>
            </a:r>
          </a:p>
        </p:txBody>
      </p:sp>
      <p:sp>
        <p:nvSpPr>
          <p:cNvPr id="4" name="Slide Number Placeholder 3"/>
          <p:cNvSpPr>
            <a:spLocks noGrp="1"/>
          </p:cNvSpPr>
          <p:nvPr>
            <p:ph type="sldNum" idx="5" sz="quarter"/>
          </p:nvPr>
        </p:nvSpPr>
        <p:spPr/>
      </p:sp>
    </p:spTree>
  </p:cSld>
  <p:clrMapOvr>
    <a:masterClrMapping/>
  </p:clrMapOvr>
</p:notes>
</file>

<file path=ppt/notesSlides/notesSlide8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Listeden sayıma dayalı analojik çıkarım (COĞ.10.7.1 c; KB3.1, TSRMAB2).</a:t>
            </a:r>
          </a:p>
          <a:p/>
          <a:p>
            <a:r>
              <a:t>NASIL: İkili sayım 2 dk. Sonuçları tahtaya yazın: en çok ülke, en çok miras.</a:t>
            </a:r>
          </a:p>
          <a:p/>
          <a:p>
            <a:r>
              <a:t>KAYNAK: Kitap s. 217.</a:t>
            </a:r>
          </a:p>
        </p:txBody>
      </p:sp>
      <p:sp>
        <p:nvSpPr>
          <p:cNvPr id="4" name="Slide Number Placeholder 3"/>
          <p:cNvSpPr>
            <a:spLocks noGrp="1"/>
          </p:cNvSpPr>
          <p:nvPr>
            <p:ph type="sldNum" idx="5" sz="quarter"/>
          </p:nvPr>
        </p:nvSpPr>
        <p:spPr/>
      </p:sp>
    </p:spTree>
  </p:cSld>
  <p:clrMapOvr>
    <a:masterClrMapping/>
  </p:clrMapOvr>
</p:notes>
</file>

<file path=ppt/notesSlides/notesSlide9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listesinin sayımı (sayfa görüntüsüyle karşılaştırıldı).</a:t>
            </a:r>
          </a:p>
          <a:p/>
          <a:p>
            <a:r>
              <a:t>BEKLENEN CEVAP: Sayım: Nevruz 12 · Nasreddin Hoca 7 · tezhip-nakış 5 · minyatür 4 · iftar 4 · Mangala 3 · Dede Korkut 3 · Hıdırellez 2. Ülkeler: Türkiye 8, Azerbaycan 6, Özbekistan 5, Kazakistan 4, İran 4; diğerleri 1-3. Kitap: Türklerin göçlerle güneyde Afganistan’a ve Hindistan’a, kuzeyde Sibirya Ormanları’na, doğuda Çin’e kadar yayıldığı bilinmektedir.</a:t>
            </a:r>
          </a:p>
          <a:p/>
          <a:p>
            <a:r>
              <a:t>KAYNAK: Kitap s. 204, 217.</a:t>
            </a:r>
          </a:p>
          <a:p/>
          <a:p>
            <a:r>
              <a:t>NOT: Bu sayım çalışma kâğıdının 9. maddesidir (çalışma kâğıdı).</a:t>
            </a:r>
          </a:p>
        </p:txBody>
      </p:sp>
      <p:sp>
        <p:nvSpPr>
          <p:cNvPr id="4" name="Slide Number Placeholder 3"/>
          <p:cNvSpPr>
            <a:spLocks noGrp="1"/>
          </p:cNvSpPr>
          <p:nvPr>
            <p:ph type="sldNum" idx="5" sz="quarter"/>
          </p:nvPr>
        </p:nvSpPr>
        <p:spPr/>
      </p:sp>
    </p:spTree>
  </p:cSld>
  <p:clrMapOvr>
    <a:masterClrMapping/>
  </p:clrMapOvr>
</p:notes>
</file>

<file path=ppt/notesSlides/notesSlide9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Etkinliğin 1. sorusu: yayılış alanı hakkında çıkarım (COĞ.10.7.1 a, c).</a:t>
            </a:r>
          </a:p>
          <a:p/>
          <a:p>
            <a:r>
              <a:t>SÜRE: Aşama 8 dk: dört soru, her biri yaklaşık 2 dk (ikili konuşma + 1-2 cevap).</a:t>
            </a:r>
          </a:p>
          <a:p/>
          <a:p>
            <a:r>
              <a:t>NASIL: Sayımdan ve haritadan yararlandırın.</a:t>
            </a:r>
          </a:p>
          <a:p/>
          <a:p>
            <a:r>
              <a:t>KAYNAK: Kitap s. 204, 217-218.</a:t>
            </a:r>
          </a:p>
          <a:p/>
          <a:p>
            <a:r>
              <a:t>NOT: Kitapta 'somut olmayan kültür mirasın ilişkilendirildiği' yazılıdır; çekim eki eksiktir, slaytta 'kültür mirasının' diye düzeltildi.</a:t>
            </a:r>
          </a:p>
        </p:txBody>
      </p:sp>
      <p:sp>
        <p:nvSpPr>
          <p:cNvPr id="4" name="Slide Number Placeholder 3"/>
          <p:cNvSpPr>
            <a:spLocks noGrp="1"/>
          </p:cNvSpPr>
          <p:nvPr>
            <p:ph type="sldNum" idx="5" sz="quarter"/>
          </p:nvPr>
        </p:nvSpPr>
        <p:spPr/>
      </p:sp>
    </p:spTree>
  </p:cSld>
  <p:clrMapOvr>
    <a:masterClrMapping/>
  </p:clrMapOvr>
</p:notes>
</file>

<file path=ppt/notesSlides/notesSlide9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liste ve s. 204.</a:t>
            </a:r>
          </a:p>
          <a:p/>
          <a:p>
            <a:r>
              <a:t>BEKLENEN CEVAP: Kitap: Türk dünyası Türk halklarının yaşadığı; ortak tarih, dil, kültür ile gelenekleri paylaştığı geniş bir coğrafi alanı ifade etmektedir. Bu açıdan Türk dünyası ifadesi sadece siyasi sınırları değil aynı zamanda etnik, tarihî ve kültürel bağları da kapsamaktadır.</a:t>
            </a:r>
          </a:p>
          <a:p/>
          <a:p>
            <a:r>
              <a:t>KAYNAK: Kitap s. 204, 217.</a:t>
            </a:r>
          </a:p>
        </p:txBody>
      </p:sp>
      <p:sp>
        <p:nvSpPr>
          <p:cNvPr id="4" name="Slide Number Placeholder 3"/>
          <p:cNvSpPr>
            <a:spLocks noGrp="1"/>
          </p:cNvSpPr>
          <p:nvPr>
            <p:ph type="sldNum" idx="5" sz="quarter"/>
          </p:nvPr>
        </p:nvSpPr>
        <p:spPr/>
      </p:sp>
    </p:spTree>
  </p:cSld>
  <p:clrMapOvr>
    <a:masterClrMapping/>
  </p:clrMapOvr>
</p:notes>
</file>

<file path=ppt/notesSlides/notesSlide9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Etkinliğin 2. sorusu: ortak miras ve aidiyet (COĞ.10.7.1 c; SDB2.3, D19).</a:t>
            </a:r>
          </a:p>
          <a:p/>
          <a:p>
            <a:r>
              <a:t>NASIL: Öğrencinin kendi deneyiminden örnek isteyin (Nevruz, Hıdırellez, fıkralar).</a:t>
            </a:r>
          </a:p>
          <a:p/>
          <a:p>
            <a:r>
              <a:t>KAYNAK: Kitap s. 204, 213, 216, 218.</a:t>
            </a:r>
          </a:p>
        </p:txBody>
      </p:sp>
      <p:sp>
        <p:nvSpPr>
          <p:cNvPr id="4" name="Slide Number Placeholder 3"/>
          <p:cNvSpPr>
            <a:spLocks noGrp="1"/>
          </p:cNvSpPr>
          <p:nvPr>
            <p:ph type="sldNum" idx="5" sz="quarter"/>
          </p:nvPr>
        </p:nvSpPr>
        <p:spPr/>
      </p:sp>
    </p:spTree>
  </p:cSld>
  <p:clrMapOvr>
    <a:masterClrMapping/>
  </p:clrMapOvr>
</p:notes>
</file>

<file path=ppt/notesSlides/notesSlide9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duygu ve değer sorusu; gerekçeli her cevap kabul.</a:t>
            </a:r>
          </a:p>
          <a:p/>
          <a:p>
            <a:r>
              <a:t>BEKLENEN CEVAP: Kitap: Türk dünyası aynı dili konuşan, aynı soydan gelen, tarih boyunca ortak mücadelelerde bulunmuş halklardan oluşmuştur. Günlük hayat içinde doğum, evlenme, cenaze, bayram gibi önemli olaylarla ilgili binlerce yıllık gelenekler günümüzde de sürdürülmektedir.</a:t>
            </a:r>
          </a:p>
          <a:p/>
          <a:p>
            <a:r>
              <a:t>KAYNAK: Kitap s. 213, 216.</a:t>
            </a:r>
          </a:p>
        </p:txBody>
      </p:sp>
      <p:sp>
        <p:nvSpPr>
          <p:cNvPr id="4" name="Slide Number Placeholder 3"/>
          <p:cNvSpPr>
            <a:spLocks noGrp="1"/>
          </p:cNvSpPr>
          <p:nvPr>
            <p:ph type="sldNum" idx="5" sz="quarter"/>
          </p:nvPr>
        </p:nvSpPr>
        <p:spPr/>
      </p:sp>
    </p:spTree>
  </p:cSld>
  <p:clrMapOvr>
    <a:masterClrMapping/>
  </p:clrMapOvr>
</p:notes>
</file>

<file path=ppt/notesSlides/notesSlide9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Etkinliğin 3. sorusu: aktarım ve devamlılık (COĞ.10.7.1 c).</a:t>
            </a:r>
          </a:p>
          <a:p/>
          <a:p>
            <a:r>
              <a:t>NASIL: 'Büyüklerinizden öğrendiğiniz bir gelenek var mı? Siz kime öğreteceksiniz?'</a:t>
            </a:r>
          </a:p>
          <a:p/>
          <a:p>
            <a:r>
              <a:t>KAYNAK: Kitap s. 212, 214, 218.</a:t>
            </a:r>
          </a:p>
        </p:txBody>
      </p:sp>
      <p:sp>
        <p:nvSpPr>
          <p:cNvPr id="4" name="Slide Number Placeholder 3"/>
          <p:cNvSpPr>
            <a:spLocks noGrp="1"/>
          </p:cNvSpPr>
          <p:nvPr>
            <p:ph type="sldNum" idx="5" sz="quarter"/>
          </p:nvPr>
        </p:nvSpPr>
        <p:spPr/>
      </p:sp>
    </p:spTree>
  </p:cSld>
  <p:clrMapOvr>
    <a:masterClrMapping/>
  </p:clrMapOvr>
</p:notes>
</file>

<file path=ppt/notesSlides/notesSlide9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kültürel miras tanımından.</a:t>
            </a:r>
          </a:p>
          <a:p/>
          <a:p>
            <a:r>
              <a:t>BEKLENEN CEVAP: Kitap: Bir toplumun hâlihazırda muhafaza ettiği, kendinden önceki kuşaklar (ataları) tarafından oluşturulmuş somut veya somut olmayan varlık ve olguların tümüne kültürel miras adı verilir. Kahramanlık destanları, hikâyeler, masallar, fıkralar, maniler ve atasözleri dilden dile nesilden nesile aktarılmıştır.</a:t>
            </a:r>
          </a:p>
          <a:p/>
          <a:p>
            <a:r>
              <a:t>KAYNAK: Kitap s. 212, 214.</a:t>
            </a:r>
          </a:p>
        </p:txBody>
      </p:sp>
      <p:sp>
        <p:nvSpPr>
          <p:cNvPr id="4" name="Slide Number Placeholder 3"/>
          <p:cNvSpPr>
            <a:spLocks noGrp="1"/>
          </p:cNvSpPr>
          <p:nvPr>
            <p:ph type="sldNum" idx="5" sz="quarter"/>
          </p:nvPr>
        </p:nvSpPr>
        <p:spPr/>
      </p:sp>
    </p:spTree>
  </p:cSld>
  <p:clrMapOvr>
    <a:masterClrMapping/>
  </p:clrMapOvr>
</p:notes>
</file>

<file path=ppt/notesSlides/notesSlide9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Etkinliğin 4. sorusu: birlikte hareket etmenin kazançları (COĞ.10.7.1 c; D19.2 — Türkistan'daki Türk devletleri ve KKTC ile Türkiye'nin tarihî bağları ve sosyokültürel ilişkileri).</a:t>
            </a:r>
          </a:p>
          <a:p/>
          <a:p>
            <a:r>
              <a:t>NASIL: 34. haftada işlenen s. 216'yı hatırlatın. Cevaplar kitabın ifadeleriyle kurulur; kitap dışı siyasi değerlendirme yapılmaz.</a:t>
            </a:r>
          </a:p>
          <a:p/>
          <a:p>
            <a:r>
              <a:t>KAYNAK: Kitap s. 216, 218; program öğrenme-öğretme uygulamaları (D19.2).</a:t>
            </a:r>
          </a:p>
        </p:txBody>
      </p:sp>
      <p:sp>
        <p:nvSpPr>
          <p:cNvPr id="4" name="Slide Number Placeholder 3"/>
          <p:cNvSpPr>
            <a:spLocks noGrp="1"/>
          </p:cNvSpPr>
          <p:nvPr>
            <p:ph type="sldNum" idx="5" sz="quarter"/>
          </p:nvPr>
        </p:nvSpPr>
        <p:spPr/>
      </p:sp>
    </p:spTree>
  </p:cSld>
  <p:clrMapOvr>
    <a:masterClrMapping/>
  </p:clrMapOvr>
</p:notes>
</file>

<file path=ppt/notesSlides/notesSlide9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s. 216 metninden.</a:t>
            </a:r>
          </a:p>
          <a:p/>
          <a:p>
            <a:r>
              <a:t>BEKLENEN CEVAP: Kitap: Binlerce yıllık ortak tarih ve kültüre sahip bu ülkelerin ekonomik, sosyal, kültürel ve siyasi alanlarda iş birliğini artırmak için 2009 yılında Türk Devletleri Teşkilatı kurulmuştur. Amaçları arasında: kapsamlı ve dengeli bir ekonomik büyüme, sosyal ve kültürel gelişimin amaçlanması.</a:t>
            </a:r>
          </a:p>
          <a:p/>
          <a:p>
            <a:r>
              <a:t>KAYNAK: Kitap s. 216.</a:t>
            </a:r>
          </a:p>
        </p:txBody>
      </p:sp>
      <p:sp>
        <p:nvSpPr>
          <p:cNvPr id="4" name="Slide Number Placeholder 3"/>
          <p:cNvSpPr>
            <a:spLocks noGrp="1"/>
          </p:cNvSpPr>
          <p:nvPr>
            <p:ph type="sldNum" idx="5" sz="quarter"/>
          </p:nvPr>
        </p:nvSpPr>
        <p:spPr/>
      </p:sp>
    </p:spTree>
  </p:cSld>
  <p:clrMapOvr>
    <a:masterClrMapping/>
  </p:clrMapOvr>
</p:notes>
</file>

<file path=ppt/notesSlides/notesSlide9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çalışma yaprağıyla ortak kültürel özelliklerin aktarılmasının önemine ilişkin kısa metin (COĞ.10.7.1 c; OB5 kültür okuryazarlığı). Program: öğrenmeler çalışma yaprağıyla izlenir.</a:t>
            </a:r>
          </a:p>
          <a:p/>
          <a:p>
            <a:r>
              <a:t>SÜRE: 5 dk: öğrenci metnine başlar, ilk iki cümleyi yazar; metin evde tamamlanır (çalışma kâğıdı 10).</a:t>
            </a:r>
          </a:p>
          <a:p/>
          <a:p>
            <a:r>
              <a:t>NASIL: Üç kavramın üçü de metinde geçmelidir. Bir-iki gönüllü ilk cümlesini okur.</a:t>
            </a:r>
          </a:p>
          <a:p/>
          <a:p>
            <a:r>
              <a:t>KAYNAK: Kitap s. 218; program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10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Çalışma yaprağının görevi.</a:t>
            </a:r>
          </a:p>
          <a:p/>
          <a:p>
            <a:r>
              <a:t>KAYNAK: Kitap s. 218.</a:t>
            </a:r>
          </a:p>
        </p:txBody>
      </p:sp>
      <p:sp>
        <p:nvSpPr>
          <p:cNvPr id="4" name="Slide Number Placeholder 3"/>
          <p:cNvSpPr>
            <a:spLocks noGrp="1"/>
          </p:cNvSpPr>
          <p:nvPr>
            <p:ph type="sldNum" idx="5" sz="quarter"/>
          </p:nvPr>
        </p:nvSpPr>
        <p:spPr/>
      </p:sp>
    </p:spTree>
  </p:cSld>
  <p:clrMapOvr>
    <a:masterClrMapping/>
  </p:clrMapOvr>
</p:notes>
</file>

<file path=ppt/notesSlides/notesSlide10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metin — ölçüt: üç kavram doğru kullanılmış, örnekler kitaptan, aktarımın önemi gerekçeli.</a:t>
            </a:r>
          </a:p>
          <a:p/>
          <a:p>
            <a:r>
              <a:t>BEKLENEN CEVAP: Örnekler kitaptandır: Nevruz, Nasreddin Hoca fıkra anlatma geleneği, Dede Korkut mirası (s. 217); Türk dünyası tanımı s. 204; kültürel miras tanımı s. 214.</a:t>
            </a:r>
          </a:p>
          <a:p/>
          <a:p>
            <a:r>
              <a:t>KAYNAK: Kitap s. 204, 214, 217-218.</a:t>
            </a:r>
          </a:p>
          <a:p/>
          <a:p>
            <a:r>
              <a:t>NOT: Bu metin çalışma kâğıdının 10. maddesidir (çalışma kâğıdı).</a:t>
            </a:r>
          </a:p>
        </p:txBody>
      </p:sp>
      <p:sp>
        <p:nvSpPr>
          <p:cNvPr id="4" name="Slide Number Placeholder 3"/>
          <p:cNvSpPr>
            <a:spLocks noGrp="1"/>
          </p:cNvSpPr>
          <p:nvPr>
            <p:ph type="sldNum" idx="5" sz="quarter"/>
          </p:nvPr>
        </p:nvSpPr>
        <p:spPr/>
      </p:sp>
    </p:spTree>
  </p:cSld>
  <p:clrMapOvr>
    <a:masterClrMapping/>
  </p:clrMapOvr>
</p:notes>
</file>

<file path=ppt/notesSlides/notesSlide10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5 (ünitenin son yoklaması; isteğe bağlı, esnek): somut ve somut olmayan miras (COĞ.10.7.1 b).</a:t>
            </a:r>
          </a:p>
          <a:p/>
          <a:p>
            <a:r>
              <a:t>NASIL: Süre yetmezse atlanır; afiş çalışmasına geçilir.</a:t>
            </a:r>
          </a:p>
          <a:p/>
          <a:p>
            <a:r>
              <a:t>KAYNAK: Kitap s. 214: Oğuz Kağan, Ergenekon, Türeyiş ve Şu destanları; Dede Korkut Hikâyeleri ile Nasreddin Hoca fıkrası anlatma geleneği bunların en önemli örnekleridir.</a:t>
            </a:r>
          </a:p>
        </p:txBody>
      </p:sp>
      <p:sp>
        <p:nvSpPr>
          <p:cNvPr id="4" name="Slide Number Placeholder 3"/>
          <p:cNvSpPr>
            <a:spLocks noGrp="1"/>
          </p:cNvSpPr>
          <p:nvPr>
            <p:ph type="sldNum" idx="5" sz="quarter"/>
          </p:nvPr>
        </p:nvSpPr>
        <p:spPr/>
      </p:sp>
    </p:spTree>
  </p:cSld>
  <p:clrMapOvr>
    <a:masterClrMapping/>
  </p:clrMapOvr>
</p:notes>
</file>

<file path=ppt/notesSlides/notesSlide10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214: destanlar, masallar, hikâyeler gibi edebî ürünler ile Nasreddin Hoca fıkra anlatma geleneği somut olmayan kültürel mirastır. Orhun Yazıtları, Selimiye Camii, Tac Mahal ve Anıtkabir somut kültürel mirastır.</a:t>
            </a:r>
          </a:p>
        </p:txBody>
      </p:sp>
      <p:sp>
        <p:nvSpPr>
          <p:cNvPr id="4" name="Slide Number Placeholder 3"/>
          <p:cNvSpPr>
            <a:spLocks noGrp="1"/>
          </p:cNvSpPr>
          <p:nvPr>
            <p:ph type="sldNum" idx="5" sz="quarter"/>
          </p:nvPr>
        </p:nvSpPr>
        <p:spPr/>
      </p:sp>
    </p:spTree>
  </p:cSld>
  <p:clrMapOvr>
    <a:masterClrMapping/>
  </p:clrMapOvr>
</p:notes>
</file>

<file path=ppt/notesSlides/notesSlide10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Performans görevini ve dört adımını tanıtmak.</a:t>
            </a:r>
          </a:p>
          <a:p/>
          <a:p>
            <a:r>
              <a:t>SÜRE: Aşama 6 dk (çalışma, puanlama anahtarı, kurallar ve gruplara geçiş birlikte).</a:t>
            </a:r>
          </a:p>
          <a:p/>
          <a:p>
            <a:r>
              <a:t>NASIL: Kitap afişe 40+40 dk verir; bu derste 1-3. adımlar yaklaşık 28 dk, tanıtım 8 dk'dır. Afiş bitmeyen grup bir hafta içinde tamamlar. 4. adım (sergi) okul yönetiminin onayıyla yapılır. Beceri satırı (öz düzenleme, iletişim, sosyal farkındalık) öz değerlendirme formuyla izlenir.</a:t>
            </a:r>
          </a:p>
          <a:p/>
          <a:p>
            <a:r>
              <a:t>KAYNAK: Kitap s. 219 (beceri: Kendini Düzenleme (Öz Düzenleme), İletişim, Sosyal Farkındalık); program öğrenme kanıtları.</a:t>
            </a:r>
          </a:p>
        </p:txBody>
      </p:sp>
      <p:sp>
        <p:nvSpPr>
          <p:cNvPr id="4" name="Slide Number Placeholder 3"/>
          <p:cNvSpPr>
            <a:spLocks noGrp="1"/>
          </p:cNvSpPr>
          <p:nvPr>
            <p:ph type="sldNum" idx="5" sz="quarter"/>
          </p:nvPr>
        </p:nvSpPr>
        <p:spPr/>
      </p:sp>
    </p:spTree>
  </p:cSld>
  <p:clrMapOvr>
    <a:masterClrMapping/>
  </p:clrMapOvr>
</p:notes>
</file>

<file path=ppt/notesSlides/notesSlide10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analitik dereceli puanlama anahtarını göstermek.</a:t>
            </a:r>
          </a:p>
          <a:p/>
          <a:p>
            <a:r>
              <a:t>NASIL: Beş ölçüt eşit ağırlıktadır; düzey ifadeleri 'çok az', 'kısmen', (kabul edilebilir/yeterli), 'oldukça' diye ilerler — ör. amaç belirlemede Çok İyi: 'Yapılan çalışmanın amacı oldukça uygundur.' Sunum ölçütü sınıftaki grup tanıtımında gözlemle, diğer dördü afişten ve grubun planından puanlanır. Afiş P2 beceri görevi olarak değerlendirilir (zümre kararı; zümre isterse P1).</a:t>
            </a:r>
          </a:p>
          <a:p/>
          <a:p>
            <a:r>
              <a:t>KAYNAK: Kitap s. 219-220 (ölçüt ve puanlar sayfa görüntüsünden doğrulandı, 17.10.2026). Sayfadaki karekod anahtarın içerik formudur; EBA girişi ister, açılmadı: Analitik Dereceli Puanlama Anahtarı (İçerik Formu) (s. 220): https://ders.eba.gov.tr/ders//redirectContent.jsp?resourceId=1dd5f37010827e7fb0fcac8c1899fc14&amp;resourceType=1&amp;resourceLocation=2</a:t>
            </a:r>
          </a:p>
          <a:p/>
          <a:p>
            <a:r>
              <a:t>NOT: Program ölçütleri 'amaç belirleme, bilgi toplama, bilgileri düzenlenme ve görselleştirme, sonuç çıkarma ve sunma' diye sayar; kitabın anahtarı esas alındı.</a:t>
            </a:r>
          </a:p>
        </p:txBody>
      </p:sp>
      <p:sp>
        <p:nvSpPr>
          <p:cNvPr id="4" name="Slide Number Placeholder 3"/>
          <p:cNvSpPr>
            <a:spLocks noGrp="1"/>
          </p:cNvSpPr>
          <p:nvPr>
            <p:ph type="sldNum" idx="5" sz="quarter"/>
          </p:nvPr>
        </p:nvSpPr>
        <p:spPr/>
      </p:sp>
    </p:spTree>
  </p:cSld>
  <p:clrMapOvr>
    <a:masterClrMapping/>
  </p:clrMapOvr>
</p:notes>
</file>

<file path=ppt/notesSlides/notesSlide10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Ürünün biçimini ve kurallarını netleştirmek.</a:t>
            </a:r>
          </a:p>
          <a:p/>
          <a:p>
            <a:r>
              <a:t>NASIL: Afiş okulun A3 kâğıdına, okulda bulunan kalemlerle hazırlanır. Görseller elle çizilir ya da okul kütüphanesinin kaynaklarından örnek alınarak çizilir; telefon kullanılmaz, çıktı aldırılmaz, malzeme satın aldırılmaz (veliye mali yük yok). Kişi fotoğrafı ve kişisel bilgi afişe konmaz.</a:t>
            </a:r>
          </a:p>
          <a:p/>
          <a:p>
            <a:r>
              <a:t>KAYNAK: Kitap s. 219; zümre kararı (veliye mali yük yok); Genelge 2026/70 bent 37 (telefon).</a:t>
            </a:r>
          </a:p>
        </p:txBody>
      </p:sp>
      <p:sp>
        <p:nvSpPr>
          <p:cNvPr id="4" name="Slide Number Placeholder 3"/>
          <p:cNvSpPr>
            <a:spLocks noGrp="1"/>
          </p:cNvSpPr>
          <p:nvPr>
            <p:ph type="sldNum" idx="5" sz="quarter"/>
          </p:nvPr>
        </p:nvSpPr>
        <p:spPr/>
      </p:sp>
    </p:spTree>
  </p:cSld>
  <p:clrMapOvr>
    <a:masterClrMapping/>
  </p:clrMapOvr>
</p:notes>
</file>

<file path=ppt/notesSlides/notesSlide10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 çalışmasına geçiş: rolleri ve kuralları hatırlatmak.</a:t>
            </a:r>
          </a:p>
          <a:p/>
          <a:p>
            <a:r>
              <a:t>SÜRE: Geçiş 2 dk (aşamanın içinde).</a:t>
            </a:r>
          </a:p>
          <a:p/>
          <a:p>
            <a:r>
              <a:t>NASIL: Sıralar adalara çevrilir, malzeme sorumluları grup setlerini alır. Roller her hafta döner; 4 kişilik grupta kontrolcünün işini yazıcı üstlenir. Afişte görev dağılımı: yazıcı metni, harita/veri okuyucu haritayı ve ülkeleri, kontrolcü kaynakları yazar; sözcü tanıtımı yapar.</a:t>
            </a:r>
          </a:p>
          <a:p/>
          <a:p>
            <a:r>
              <a:t>KAYNAK: Ders planı (38 kişilik sınıf için grup düzeni: 6 × 5 + 2 × 4; sınıf mevcuduna göre uyarlanır).</a:t>
            </a:r>
          </a:p>
        </p:txBody>
      </p:sp>
      <p:sp>
        <p:nvSpPr>
          <p:cNvPr id="4" name="Slide Number Placeholder 3"/>
          <p:cNvSpPr>
            <a:spLocks noGrp="1"/>
          </p:cNvSpPr>
          <p:nvPr>
            <p:ph type="sldNum" idx="5" sz="quarter"/>
          </p:nvPr>
        </p:nvSpPr>
        <p:spPr/>
      </p:sp>
    </p:spTree>
  </p:cSld>
  <p:clrMapOvr>
    <a:masterClrMapping/>
  </p:clrMapOvr>
</p:notes>
</file>

<file path=ppt/notesSlides/notesSlide10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Topladığı bilgi ve görselleri afiş planı tablosunda düzenlemek (puanlama: amaç belirleme; bilgi ve görselleri düzenleme).</a:t>
            </a:r>
          </a:p>
          <a:p/>
          <a:p>
            <a:r>
              <a:t>SÜRE: 8 dk; 40. dakikada biter.</a:t>
            </a:r>
          </a:p>
          <a:p/>
          <a:p>
            <a:r>
              <a:t>NASIL: Plan çalışma kâğıdının 11. maddesiyle aynıdır (çalışma kâğıdı). Her grup bir miras ögesi seçer (s. 214-217); 'Amacımız' satırında tanıma, tanıtma, koruma ya da geliştirmeden en az birini yazar. Dolaşırken sorun: 'Bu bilginin kaynağı ne?'</a:t>
            </a:r>
          </a:p>
          <a:p/>
          <a:p>
            <a:r>
              <a:t>KAYNAK: Kitap s. 214-219.</a:t>
            </a:r>
          </a:p>
        </p:txBody>
      </p:sp>
      <p:sp>
        <p:nvSpPr>
          <p:cNvPr id="4" name="Slide Number Placeholder 3"/>
          <p:cNvSpPr>
            <a:spLocks noGrp="1"/>
          </p:cNvSpPr>
          <p:nvPr>
            <p:ph type="sldNum" idx="5" sz="quarter"/>
          </p:nvPr>
        </p:nvSpPr>
        <p:spPr/>
      </p:sp>
    </p:spTree>
  </p:cSld>
  <p:clrMapOvr>
    <a:masterClrMapping/>
  </p:clrMapOvr>
</p:notes>
</file>

<file path=ppt/notesSlides/notesSlide10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Planı bir örnekle modellemek.</a:t>
            </a:r>
          </a:p>
          <a:p/>
          <a:p>
            <a:r>
              <a:t>KAYNAK: Kitap s. 214, 217.</a:t>
            </a:r>
          </a:p>
        </p:txBody>
      </p:sp>
      <p:sp>
        <p:nvSpPr>
          <p:cNvPr id="4" name="Slide Number Placeholder 3"/>
          <p:cNvSpPr>
            <a:spLocks noGrp="1"/>
          </p:cNvSpPr>
          <p:nvPr>
            <p:ph type="sldNum" idx="5" sz="quarter"/>
          </p:nvPr>
        </p:nvSpPr>
        <p:spPr/>
      </p:sp>
    </p:spTree>
  </p:cSld>
  <p:clrMapOvr>
    <a:masterClrMapping/>
  </p:clrMapOvr>
</p:notes>
</file>

<file path=ppt/notesSlides/notesSlide1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plan — bilgiler kitaptan; mesaj cümlesi grubun yaratıcılığıdır.</a:t>
            </a:r>
          </a:p>
          <a:p/>
          <a:p>
            <a:r>
              <a:t>BEKLENEN CEVAP: Grup kendi seçtiği ögeyle çalışır; aynı ögeyi seçen iki grup farklı amaç (ör. biri tanıtma, öbürü koruma) seçer.</a:t>
            </a:r>
          </a:p>
          <a:p/>
          <a:p>
            <a:r>
              <a:t>KAYNAK: Kitap s. 214, 217.</a:t>
            </a:r>
          </a:p>
        </p:txBody>
      </p:sp>
      <p:sp>
        <p:nvSpPr>
          <p:cNvPr id="4" name="Slide Number Placeholder 3"/>
          <p:cNvSpPr>
            <a:spLocks noGrp="1"/>
          </p:cNvSpPr>
          <p:nvPr>
            <p:ph type="sldNum" idx="5" sz="quarter"/>
          </p:nvPr>
        </p:nvSpPr>
        <p:spPr/>
      </p:sp>
    </p:spTree>
  </p:cSld>
  <p:clrMapOvr>
    <a:masterClrMapping/>
  </p:clrMapOvr>
</p:notes>
</file>

<file path=ppt/notesSlides/notesSlide1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Bilgi ve görsellerden mirasın tanınması, tanıtılması, korunması ve geliştirilmesine yönelik çıkarım (COĞ.10.7.1 c; puanlama: sonuç çıkarma).</a:t>
            </a:r>
          </a:p>
          <a:p/>
          <a:p>
            <a:r>
              <a:t>SÜRE: Aşama 20 dk: çıkarım 6 dk, afiş 14 dk.</a:t>
            </a:r>
          </a:p>
          <a:p/>
          <a:p>
            <a:r>
              <a:t>NASIL: Her grup dört sorudan en az ikisine birer cümle yazar; cümleler afişe girer.</a:t>
            </a:r>
          </a:p>
          <a:p/>
          <a:p>
            <a:r>
              <a:t>KAYNAK: Kitap s. 219.</a:t>
            </a:r>
          </a:p>
        </p:txBody>
      </p:sp>
      <p:sp>
        <p:nvSpPr>
          <p:cNvPr id="4" name="Slide Number Placeholder 3"/>
          <p:cNvSpPr>
            <a:spLocks noGrp="1"/>
          </p:cNvSpPr>
          <p:nvPr>
            <p:ph type="sldNum" idx="5" sz="quarter"/>
          </p:nvPr>
        </p:nvSpPr>
        <p:spPr/>
      </p:sp>
    </p:spTree>
  </p:cSld>
  <p:clrMapOvr>
    <a:masterClrMapping/>
  </p:clrMapOvr>
</p:notes>
</file>

<file path=ppt/notesSlides/notesSlide1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Çıkarımı örnekle modellemek.</a:t>
            </a:r>
          </a:p>
          <a:p/>
          <a:p>
            <a:r>
              <a:t>KAYNAK: Kitap s. 212, 214, 217.</a:t>
            </a:r>
          </a:p>
        </p:txBody>
      </p:sp>
      <p:sp>
        <p:nvSpPr>
          <p:cNvPr id="4" name="Slide Number Placeholder 3"/>
          <p:cNvSpPr>
            <a:spLocks noGrp="1"/>
          </p:cNvSpPr>
          <p:nvPr>
            <p:ph type="sldNum" idx="5" sz="quarter"/>
          </p:nvPr>
        </p:nvSpPr>
        <p:spPr/>
      </p:sp>
    </p:spTree>
  </p:cSld>
  <p:clrMapOvr>
    <a:masterClrMapping/>
  </p:clrMapOvr>
</p:notes>
</file>

<file path=ppt/notesSlides/notesSlide1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çıkarımlar — 1 ve 3 kitaba, 2 programa dayanır; 4 grubun önerisidir.</a:t>
            </a:r>
          </a:p>
          <a:p/>
          <a:p>
            <a:r>
              <a:t>BEKLENEN CEVAP: Program: Öğrencilerin performans görevlerine ait ürünleri alt sınıflarla paylaşmaları sağlanabilir. Kitap: Türk dünyasının en önemli ortak kültürel özelliği Türk dilidir.</a:t>
            </a:r>
          </a:p>
          <a:p/>
          <a:p>
            <a:r>
              <a:t>KAYNAK: Kitap s. 212, 217; program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1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3. adım: çıkarımları da içine alan afiş (grup).</a:t>
            </a:r>
          </a:p>
          <a:p/>
          <a:p>
            <a:r>
              <a:t>SÜRE: 14 dk; 62. dakikada biter.</a:t>
            </a:r>
          </a:p>
          <a:p/>
          <a:p>
            <a:r>
              <a:t>NASIL: Dolaşırken her gruba en az iki kez uğrayın: 'Çıkarımınız afişte nerede? Kaynağınız yazılı mı?' Bitmeyen afiş bir hafta içinde tamamlanır.</a:t>
            </a:r>
          </a:p>
          <a:p/>
          <a:p>
            <a:r>
              <a:t>KAYNAK: Kitap s. 219 3. adım; ders planı, 35. hafta aşama 8.</a:t>
            </a:r>
          </a:p>
        </p:txBody>
      </p:sp>
      <p:sp>
        <p:nvSpPr>
          <p:cNvPr id="4" name="Slide Number Placeholder 3"/>
          <p:cNvSpPr>
            <a:spLocks noGrp="1"/>
          </p:cNvSpPr>
          <p:nvPr>
            <p:ph type="sldNum" idx="5" sz="quarter"/>
          </p:nvPr>
        </p:nvSpPr>
        <p:spPr/>
      </p:sp>
    </p:spTree>
  </p:cSld>
  <p:clrMapOvr>
    <a:masterClrMapping/>
  </p:clrMapOvr>
</p:notes>
</file>

<file path=ppt/notesSlides/notesSlide11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Her grubun afişini sınıfa kısaca tanıtması (puanlama: sunum; SDB2.1 iletişim).</a:t>
            </a:r>
          </a:p>
          <a:p/>
          <a:p>
            <a:r>
              <a:t>SÜRE: 8 grup × yaklaşık 1 dk.</a:t>
            </a:r>
          </a:p>
          <a:p/>
          <a:p>
            <a:r>
              <a:t>NASIL: Sözcü afişi tahtanın önünde tutar; miras ögesini, amacı, bir çıkarımı ve mesajı söyler. 'Sunum' ölçütünü bu tanıtımda gözlemle puanlayın. Dinleyenler tahtadaki tabloya ortak özellikleri yazar.</a:t>
            </a:r>
          </a:p>
          <a:p/>
          <a:p>
            <a:r>
              <a:t>KAYNAK: Kitap s. 220 sunum ölçütü.</a:t>
            </a:r>
          </a:p>
        </p:txBody>
      </p:sp>
      <p:sp>
        <p:nvSpPr>
          <p:cNvPr id="4" name="Slide Number Placeholder 3"/>
          <p:cNvSpPr>
            <a:spLocks noGrp="1"/>
          </p:cNvSpPr>
          <p:nvPr>
            <p:ph type="sldNum" idx="5" sz="quarter"/>
          </p:nvPr>
        </p:nvSpPr>
        <p:spPr/>
      </p:sp>
    </p:spTree>
  </p:cSld>
  <p:clrMapOvr>
    <a:masterClrMapping/>
  </p:clrMapOvr>
</p:notes>
</file>

<file path=ppt/notesSlides/notesSlide11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4. adımı (sergi) planlamak.</a:t>
            </a:r>
          </a:p>
          <a:p/>
          <a:p>
            <a:r>
              <a:t>NASIL: Sergi okul yönetiminin onayıyla yapılır: yer (koridor, pano) ve tarih yönetimce belirlenir; 37. hafta sosyal etkinlik haftası uygun zamandır. Program okul koridorlarında bir 'Kültür Yolu' oluşturulmasını ve ürünlerin alt sınıflarla paylaşılmasını önerir. Afişler sergiden sonra kanıt dosyasına fotoğrafsız, kendisiyle ya da teslim kaydıyla girer.</a:t>
            </a:r>
          </a:p>
          <a:p/>
          <a:p>
            <a:r>
              <a:t>KAYNAK: Kitap s. 219 4. adım; program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11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SDB1.2 öz düzenleme (kitap s. 219 beceri satırı).</a:t>
            </a:r>
          </a:p>
          <a:p/>
          <a:p>
            <a:r>
              <a:t>NASIL: Her öğrenci kendi formunu doldurur (grup çalışması olsa da form bireyseldir). 6. ölçüt (sergi) sergiden sonra işaretlenir. 'Çalışmamı yeniden yapacak olsaydım…' satırını yazdırın; 'Hayır' ve 'Kısmen' işaretlenen konular tekrar edilir.</a:t>
            </a:r>
          </a:p>
          <a:p/>
          <a:p>
            <a:r>
              <a:t>KAYNAK: Kitap s. 221.</a:t>
            </a:r>
          </a:p>
          <a:p/>
          <a:p>
            <a:r>
              <a:t>NOT: Kitap 4. ölçütte 'soyut ve somut' der (s. 219 metni 'somut ve somut olmayan'); ölçüt aynen alındı.</a:t>
            </a:r>
          </a:p>
        </p:txBody>
      </p:sp>
      <p:sp>
        <p:nvSpPr>
          <p:cNvPr id="4" name="Slide Number Placeholder 3"/>
          <p:cNvSpPr>
            <a:spLocks noGrp="1"/>
          </p:cNvSpPr>
          <p:nvPr>
            <p:ph type="sldNum" idx="5" sz="quarter"/>
          </p:nvPr>
        </p:nvSpPr>
        <p:spPr/>
      </p:sp>
    </p:spTree>
  </p:cSld>
  <p:clrMapOvr>
    <a:masterClrMapping/>
  </p:clrMapOvr>
</p:notes>
</file>

<file path=ppt/notesSlides/notesSlide11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6-8. soruların metnini okutmak: Nevruz'un anlamı, tarihi ve yayılışı.</a:t>
            </a:r>
          </a:p>
          <a:p/>
          <a:p>
            <a:r>
              <a:t>NASIL: Metni sesli okutun. 'Nevruz hangi yönlere, kimlerle yayılmış?' sorusuyla s. 204'teki göç yönlerini hatırlatın (analojik çıkarım). 35. haftada 6 ve 7. sorular sınıfta çözülür (esnek aşama); 8. soru evde.</a:t>
            </a:r>
          </a:p>
          <a:p/>
          <a:p>
            <a:r>
              <a:t>KAYNAK: Kitap s. 224 (metin ve iki fotoğraf; fotoğrafların adı kitapta yazmaz: Nevruz ateşi çevresinde kalabalık ve geleneksel kıyafetli halk oyunu — görüntüden). Nevruz ayrıca s. 209 ve 213'te anlatılır; s. 217 UNESCO listesinde 12 ülkeyle yer alır. Nevruz (Video) (s. 209): https://ders.eba.gov.tr/ders//redirectContent.jsp?resourceId=3842a5616e4d3057b2d0ff225cf35fa5&amp;resourceType=1&amp;resourceLocation=2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11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6. soru: Nevruz'un kutlandığı ülkeleri metinden ve UNESCO listesinden çıkarma (COĞ.10.7.1 a-c; SBAB7.9 mekânsal analoji).</a:t>
            </a:r>
          </a:p>
          <a:p/>
          <a:p>
            <a:r>
              <a:t>NASIL: Önce metni, sonra 35. haftada incelenen s. 217 listesini kullandırın: 'Metinde hangi halklar ve yerler geçiyor? Listede hangi ülkeler var?' Sekiz ülkenin bulunduğu kıtayı söyletin.</a:t>
            </a:r>
          </a:p>
          <a:p/>
          <a:p>
            <a:r>
              <a:t>KAYNAK: Kitap s. 209, 217, 224.</a:t>
            </a:r>
          </a:p>
        </p:txBody>
      </p:sp>
      <p:sp>
        <p:nvSpPr>
          <p:cNvPr id="4" name="Slide Number Placeholder 3"/>
          <p:cNvSpPr>
            <a:spLocks noGrp="1"/>
          </p:cNvSpPr>
          <p:nvPr>
            <p:ph type="sldNum" idx="5" sz="quarter"/>
          </p:nvPr>
        </p:nvSpPr>
        <p:spPr/>
      </p:sp>
    </p:spTree>
  </p:cSld>
  <p:clrMapOvr>
    <a:masterClrMapping/>
  </p:clrMapOvr>
</p:notes>
</file>

<file path=ppt/notesSlides/notesSlide12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metne ve s. 217 UNESCO listesine dayalı.</a:t>
            </a:r>
          </a:p>
          <a:p/>
          <a:p>
            <a:r>
              <a:t>BEKLENEN CEVAP: Türkiye, İran, Türkmenistan ve Özbekistan işaretlenir: dördü de s. 217'de UNESCO tarafından tescillenmiş Nevruz Bayramı listesindedir. * Macaristan yoruma açıktır: metne göre Nevruz Hun Türklerinin Avrupa'ya gidişi ile Macaristan'a ulaşmıştır; ama bugün kutlanıp kutlanmadığını kitap söylemez ve Macaristan s. 217 listesinde yoktur. Brezilya, Finlandiya ve Tayland için kitapta dayanak yoktur.</a:t>
            </a:r>
          </a:p>
          <a:p/>
          <a:p>
            <a:r>
              <a:t>KAYNAK: Kitap s. 209, 217, 224.</a:t>
            </a:r>
          </a:p>
          <a:p/>
          <a:p>
            <a:r>
              <a:t>NOT: Öğretmen kontrolü: Macaristan için öğrencinin gerekçesi metnin 'ulaşarak bir gelenek hâline gelmiştir' ifadesine dayanıyorsa işaret kabul edilebilir.</a:t>
            </a:r>
          </a:p>
        </p:txBody>
      </p:sp>
      <p:sp>
        <p:nvSpPr>
          <p:cNvPr id="4" name="Slide Number Placeholder 3"/>
          <p:cNvSpPr>
            <a:spLocks noGrp="1"/>
          </p:cNvSpPr>
          <p:nvPr>
            <p:ph type="sldNum" idx="5" sz="quarter"/>
          </p:nvPr>
        </p:nvSpPr>
        <p:spPr/>
      </p:sp>
    </p:spTree>
  </p:cSld>
  <p:clrMapOvr>
    <a:masterClrMapping/>
  </p:clrMapOvr>
</p:notes>
</file>

<file path=ppt/notesSlides/notesSlide1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7. soru: Nevruz'u takvim ve doğa olayıyla ilişkilendirme (COĞ.10.7.1 b).</a:t>
            </a:r>
          </a:p>
          <a:p/>
          <a:p>
            <a:r>
              <a:t>NASIL: İkililer 2 dk yazar. İpucu: 33. haftada konargöçer kültürde 12 yıllık takvimi işledik (s. 209); metindeki 21 Mart cümlesine bakın (s. 224).</a:t>
            </a:r>
          </a:p>
          <a:p/>
          <a:p>
            <a:r>
              <a:t>KAYNAK: Kitap s. 209, 224.</a:t>
            </a:r>
          </a:p>
        </p:txBody>
      </p:sp>
      <p:sp>
        <p:nvSpPr>
          <p:cNvPr id="4" name="Slide Number Placeholder 3"/>
          <p:cNvSpPr>
            <a:spLocks noGrp="1"/>
          </p:cNvSpPr>
          <p:nvPr>
            <p:ph type="sldNum" idx="5" sz="quarter"/>
          </p:nvPr>
        </p:nvSpPr>
        <p:spPr/>
      </p:sp>
    </p:spTree>
  </p:cSld>
  <p:clrMapOvr>
    <a:masterClrMapping/>
  </p:clrMapOvr>
</p:notes>
</file>

<file path=ppt/notesSlides/notesSlide12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iki sayfasından.</a:t>
            </a:r>
          </a:p>
          <a:p/>
          <a:p>
            <a:r>
              <a:t>BEKLENEN CEVAP: 12 Hayvanlı Takvim: Türklerde yaygın olarak her yılın bir hayvan adıyla anıldığı, 12 yıllık döngülerden oluşan bir takvim kullanılıyordu. İlkbaharın başladığı 21 Mart yılbaşı olarak kabul edilir ve bu güne Nevruz (Yeni Gün) adı verilirdi. Ekinoks Tarihleri: Nevruz gece ile gündüzün eşit olduğu 21 Mart'ta kutlanır; bu tarihte doğa uyanır (s. 224).</a:t>
            </a:r>
          </a:p>
          <a:p/>
          <a:p>
            <a:r>
              <a:t>KAYNAK: Kitap s. 209, 224.</a:t>
            </a:r>
          </a:p>
          <a:p/>
          <a:p>
            <a:r>
              <a:t>NOT: 'Ekinoks' kitapta tanımlanmaz; kitabın karşılığı 'gece ile gündüzün eşit olduğu' gündür (s. 224). Ekinoksun yılda iki kez (21 Mart ve 23 Eylül) yaşandığı genel kabul gören bilgidir; Nevruz 21 Mart'takidir.</a:t>
            </a:r>
          </a:p>
        </p:txBody>
      </p:sp>
      <p:sp>
        <p:nvSpPr>
          <p:cNvPr id="4" name="Slide Number Placeholder 3"/>
          <p:cNvSpPr>
            <a:spLocks noGrp="1"/>
          </p:cNvSpPr>
          <p:nvPr>
            <p:ph type="sldNum" idx="5" sz="quarter"/>
          </p:nvPr>
        </p:nvSpPr>
        <p:spPr/>
      </p:sp>
    </p:spTree>
  </p:cSld>
  <p:clrMapOvr>
    <a:masterClrMapping/>
  </p:clrMapOvr>
</p:notes>
</file>

<file path=ppt/notesSlides/notesSlide12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COĞ.10.7.1'in üç süreç bileşenini bir bakışta toplamak.</a:t>
            </a:r>
          </a:p>
          <a:p/>
          <a:p>
            <a:r>
              <a:t>SÜRE: Aşama 3 dk (kapanış ve çıkış kartı birlikte).</a:t>
            </a:r>
          </a:p>
          <a:p/>
          <a:p>
            <a:r>
              <a:t>NASIL: Her kartta bir öğrenciye bir örnek söyletin. Öz değerlendirme çalışma kâğıdının 12. maddesidir (çalışma kâğıdı).</a:t>
            </a:r>
          </a:p>
          <a:p/>
          <a:p>
            <a:r>
              <a:t>KAYNAK: Kitap s. 204, 207-216, 217-221.</a:t>
            </a:r>
          </a:p>
        </p:txBody>
      </p:sp>
      <p:sp>
        <p:nvSpPr>
          <p:cNvPr id="4" name="Slide Number Placeholder 3"/>
          <p:cNvSpPr>
            <a:spLocks noGrp="1"/>
          </p:cNvSpPr>
          <p:nvPr>
            <p:ph type="sldNum" idx="5" sz="quarter"/>
          </p:nvPr>
        </p:nvSpPr>
        <p:spPr/>
      </p:sp>
    </p:spTree>
  </p:cSld>
  <p:clrMapOvr>
    <a:masterClrMapping/>
  </p:clrMapOvr>
</p:notes>
</file>

<file path=ppt/notesSlides/notesSlide12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Ünitenin son çıkış kartı: çıkarım ve öz yansıtma.</a:t>
            </a:r>
          </a:p>
          <a:p/>
          <a:p>
            <a:r>
              <a:t>SÜRE: Kısa (aşamanın içinde).</a:t>
            </a:r>
          </a:p>
          <a:p/>
          <a:p>
            <a:r>
              <a:t>BEKLENEN CEVAP: 1) Ör. Nevruz Bayramı: Türkiye, Azerbaycan, Kazakistan, Kırgızistan, Özbekistan, Pakistan, Tacikistan, Türkmenistan, Afganistan, Hindistan, İran, Irak (s. 217). 2) Ör. kültürel miras önceki kuşaklardan gelir; aktarılmazsa unutulur, Türk kültürünün devamlılığı ve ortak kimlik zayıflar (s. 214). 3) Kişisel cevap.</a:t>
            </a:r>
          </a:p>
          <a:p/>
          <a:p>
            <a:r>
              <a:t>KAYNAK: Kitap s. 214, 217.</a:t>
            </a:r>
          </a:p>
        </p:txBody>
      </p:sp>
      <p:sp>
        <p:nvSpPr>
          <p:cNvPr id="4" name="Slide Number Placeholder 3"/>
          <p:cNvSpPr>
            <a:spLocks noGrp="1"/>
          </p:cNvSpPr>
          <p:nvPr>
            <p:ph type="sldNum" idx="5" sz="quarter"/>
          </p:nvPr>
        </p:nvSpPr>
        <p:spPr/>
      </p:sp>
    </p:spTree>
  </p:cSld>
  <p:clrMapOvr>
    <a:masterClrMapping/>
  </p:clrMapOvr>
</p:notes>
</file>

<file path=ppt/notesSlides/notesSlide12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 ünite kapanışı.</a:t>
            </a:r>
          </a:p>
          <a:p/>
          <a:p>
            <a:r>
              <a:t>NASIL: Ünite yılın son ünitesidir: ünite sonu soruların dönütü ayrıca bir derste verilmez; örnek cevaplar sunumun 'Ünite sonu' bölümündedir, öğretmen isterse etkileşimli tahtada gösterir. Ünite 2. dönem 2. yazılı sınav kapsamındadır (sınav tarihi plana yazılmaz). e-Okul gelişim raporu ünite bitişini izleyen sürede ve ders yılı sonundan önce doldurulur (Genelge bent 20). Afiş sonuçları teslimi izleyen 10 iş günü içinde duyurulur (OKY md. 49/2). 36. hafta okul temelli planlama haftasıdır (yer şekilleri gözlem ve saha çalışması).</a:t>
            </a:r>
          </a:p>
          <a:p/>
          <a:p>
            <a:r>
              <a:t>KAYNAK: Ders planı, 35. hafta; kitap s. 218-225. Daha fazla soru (s. 225): https://ders.eba.gov.tr/ders//redirectContent.jsp?resourceId=c2c6e04548671eb8b103264130e08162&amp;resourceType=1&amp;resourceLocation=2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8.xml"/><Relationship Id="rId3" Type="http://schemas.openxmlformats.org/officeDocument/2006/relationships/image" Target="../media/image3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8.xml"/><Relationship Id="rId3" Type="http://schemas.openxmlformats.org/officeDocument/2006/relationships/image" Target="../media/image36.jpg"/><Relationship Id="rId4" Type="http://schemas.openxmlformats.org/officeDocument/2006/relationships/image" Target="../media/image37.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4.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B8862B"/>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35.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35</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Ortak Kültürel Miras ve Afiş Çalışması</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7-11 Haziran 2027 · ünitenin son ders haftası</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COĞ.10.7.1</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Türk dünyasının ortak kültürel özellikleri hakkında analojik çıkarım yapabilme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340187" indent="-340187">
              <a:spcBef>
                <a:spcPts val="0"/>
              </a:spcBef>
              <a:spcAft>
                <a:spcPts val="500"/>
              </a:spcAft>
            </a:pPr>
            <a:r>
              <a:rPr lang="tr-TR" sz="2000" b="1" i="0">
                <a:solidFill>
                  <a:srgbClr val="FCC021"/>
                </a:solidFill>
                <a:latin typeface="Calibri"/>
              </a:rPr>
              <a:t>b)  </a:t>
            </a:r>
            <a:r>
              <a:rPr lang="tr-TR" sz="2000" b="0" i="0">
                <a:solidFill>
                  <a:srgbClr val="FFFFFF"/>
                </a:solidFill>
                <a:latin typeface="Calibri"/>
              </a:rPr>
              <a:t>Türk kültürünün yayıldığı alanlardaki kültürel özellikleri tespit eder.</a:t>
            </a:r>
          </a:p>
          <a:p>
            <a:pPr algn="l" marL="309283" indent="-309283">
              <a:spcBef>
                <a:spcPts val="0"/>
              </a:spcBef>
              <a:spcAft>
                <a:spcPts val="0"/>
              </a:spcAft>
            </a:pPr>
            <a:r>
              <a:rPr lang="tr-TR" sz="2000" b="1" i="0">
                <a:solidFill>
                  <a:srgbClr val="FCC021"/>
                </a:solidFill>
                <a:latin typeface="Calibri"/>
              </a:rPr>
              <a:t>c)  </a:t>
            </a:r>
            <a:r>
              <a:rPr lang="tr-TR" sz="2000" b="0" i="0">
                <a:solidFill>
                  <a:srgbClr val="FFFFFF"/>
                </a:solidFill>
                <a:latin typeface="Calibri"/>
              </a:rPr>
              <a:t>Türk kültürünün yayıldığı alanlardaki ortak kültürel özellikler hakkında çıkarımda bulunur.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7. Ünite: Bölgeler, Ülkeler ve Küresel Bağlantılar</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83 / 176</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35.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B8862B"/>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Ortak miras listesi</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217</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Dört soru ve çalışma yaprağı</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218</a:t>
            </a:r>
          </a:p>
        </p:txBody>
      </p:sp>
      <p:sp>
        <p:nvSpPr>
          <p:cNvPr id="13" name="Oval 12"/>
          <p:cNvSpPr/>
          <p:nvPr/>
        </p:nvSpPr>
        <p:spPr>
          <a:xfrm>
            <a:off x="5711798" y="1828800"/>
            <a:ext cx="768096" cy="768096"/>
          </a:xfrm>
          <a:prstGeom prst="ellipse">
            <a:avLst/>
          </a:prstGeom>
          <a:solidFill>
            <a:srgbClr val="B8862B"/>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Afiş: düzenle, çıkar, hazırla</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219-220</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Tanıt, değerlendir</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221</a:t>
            </a:r>
          </a:p>
        </p:txBody>
      </p:sp>
      <p:sp>
        <p:nvSpPr>
          <p:cNvPr id="19" name="Oval 18"/>
          <p:cNvSpPr/>
          <p:nvPr/>
        </p:nvSpPr>
        <p:spPr>
          <a:xfrm>
            <a:off x="10266606" y="1828800"/>
            <a:ext cx="768096" cy="768096"/>
          </a:xfrm>
          <a:prstGeom prst="ellipse">
            <a:avLst/>
          </a:prstGeom>
          <a:solidFill>
            <a:srgbClr val="B8862B"/>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Nevruz ve kapanış</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ünite sonu 6-7</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84 / 176</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Hazırlığımız tamam mı?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HAZIRLIK</a:t>
            </a:r>
          </a:p>
        </p:txBody>
      </p:sp>
      <p:graphicFrame>
        <p:nvGraphicFramePr>
          <p:cNvPr id="6" name="Table 5"/>
          <p:cNvGraphicFramePr>
            <a:graphicFrameLocks noGrp="1"/>
          </p:cNvGraphicFramePr>
          <p:nvPr/>
        </p:nvGraphicFramePr>
        <p:xfrm>
          <a:off x="502920" y="1261872"/>
          <a:ext cx="11183112" cy="3108960"/>
        </p:xfrm>
        <a:graphic>
          <a:graphicData uri="http://schemas.openxmlformats.org/drawingml/2006/table">
            <a:tbl>
              <a:tblPr firstRow="1" bandRow="1">
                <a:tableStyleId>{5C22544A-7EE6-4342-B048-85BDC9FD1C3A}</a:tableStyleId>
              </a:tblPr>
              <a:tblGrid>
                <a:gridCol w="640080"/>
                <a:gridCol w="9262872"/>
                <a:gridCol w="1280160"/>
              </a:tblGrid>
              <a:tr h="502920">
                <a:tc>
                  <a:txBody>
                    <a:bodyPr wrap="square"/>
                    <a:lstStyle/>
                    <a:p>
                      <a:pPr algn="ctr">
                        <a:spcBef>
                          <a:spcPts val="0"/>
                        </a:spcBef>
                        <a:spcAft>
                          <a:spcPts val="0"/>
                        </a:spcAft>
                      </a:pPr>
                      <a:r>
                        <a:rPr lang="tr-TR" sz="1700" b="1" i="0">
                          <a:solidFill>
                            <a:srgbClr val="FFFFFF"/>
                          </a:solidFill>
                          <a:latin typeface="Calibri"/>
                        </a:rPr>
                        <a:t>No</a:t>
                      </a:r>
                    </a:p>
                  </a:txBody>
                  <a:tcPr marL="54864" marR="54864" marT="18288" marB="18288" anchor="ctr">
                    <a:solidFill>
                      <a:srgbClr val="B8862B"/>
                    </a:solidFill>
                  </a:tcPr>
                </a:tc>
                <a:tc>
                  <a:txBody>
                    <a:bodyPr wrap="square"/>
                    <a:lstStyle/>
                    <a:p>
                      <a:pPr algn="ctr">
                        <a:spcBef>
                          <a:spcPts val="0"/>
                        </a:spcBef>
                        <a:spcAft>
                          <a:spcPts val="0"/>
                        </a:spcAft>
                      </a:pPr>
                      <a:r>
                        <a:rPr lang="tr-TR" sz="1700" b="1" i="0">
                          <a:solidFill>
                            <a:srgbClr val="FFFFFF"/>
                          </a:solidFill>
                          <a:latin typeface="Calibri"/>
                        </a:rPr>
                        <a:t>Hazırlık</a:t>
                      </a:r>
                    </a:p>
                  </a:txBody>
                  <a:tcPr marL="54864" marR="54864" marT="18288" marB="18288" anchor="ctr">
                    <a:solidFill>
                      <a:srgbClr val="B8862B"/>
                    </a:solidFill>
                  </a:tcPr>
                </a:tc>
                <a:tc>
                  <a:txBody>
                    <a:bodyPr wrap="square"/>
                    <a:lstStyle/>
                    <a:p>
                      <a:pPr algn="ctr">
                        <a:spcBef>
                          <a:spcPts val="0"/>
                        </a:spcBef>
                        <a:spcAft>
                          <a:spcPts val="0"/>
                        </a:spcAft>
                      </a:pPr>
                      <a:r>
                        <a:rPr lang="tr-TR" sz="1700" b="1" i="0">
                          <a:solidFill>
                            <a:srgbClr val="FFFFFF"/>
                          </a:solidFill>
                          <a:latin typeface="Calibri"/>
                        </a:rPr>
                        <a:t>Tamam</a:t>
                      </a:r>
                    </a:p>
                  </a:txBody>
                  <a:tcPr marL="54864" marR="54864" marT="18288" marB="18288" anchor="ctr">
                    <a:solidFill>
                      <a:srgbClr val="B8862B"/>
                    </a:solidFill>
                  </a:tcPr>
                </a:tc>
              </a:tr>
              <a:tr h="868680">
                <a:tc>
                  <a:txBody>
                    <a:bodyPr wrap="square"/>
                    <a:lstStyle/>
                    <a:p>
                      <a:pPr algn="ctr">
                        <a:spcBef>
                          <a:spcPts val="0"/>
                        </a:spcBef>
                        <a:spcAft>
                          <a:spcPts val="0"/>
                        </a:spcAft>
                      </a:pPr>
                      <a:r>
                        <a:rPr lang="tr-TR" sz="21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Öğretmen rehberliğinde heterojen gruplar oluşturunuz.</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a:t>
                      </a:r>
                    </a:p>
                  </a:txBody>
                  <a:tcPr marL="54864" marR="54864" marT="18288" marB="18288" anchor="ctr">
                    <a:solidFill>
                      <a:srgbClr val="FFFFFF"/>
                    </a:solidFill>
                  </a:tcPr>
                </a:tc>
              </a:tr>
              <a:tr h="868680">
                <a:tc>
                  <a:txBody>
                    <a:bodyPr wrap="square"/>
                    <a:lstStyle/>
                    <a:p>
                      <a:pPr algn="ctr">
                        <a:spcBef>
                          <a:spcPts val="0"/>
                        </a:spcBef>
                        <a:spcAft>
                          <a:spcPts val="0"/>
                        </a:spcAft>
                      </a:pPr>
                      <a:r>
                        <a:rPr lang="tr-TR" sz="2100" b="0" i="0">
                          <a:solidFill>
                            <a:srgbClr val="262626"/>
                          </a:solidFill>
                          <a:latin typeface="Calibri"/>
                        </a:rPr>
                        <a:t>2</a:t>
                      </a:r>
                    </a:p>
                  </a:txBody>
                  <a:tcPr marL="54864" marR="54864" marT="18288" marB="18288" anchor="ctr">
                    <a:solidFill>
                      <a:srgbClr val="E3ECF5"/>
                    </a:solidFill>
                  </a:tcPr>
                </a:tc>
                <a:tc>
                  <a:txBody>
                    <a:bodyPr wrap="square"/>
                    <a:lstStyle/>
                    <a:p>
                      <a:pPr algn="l">
                        <a:spcBef>
                          <a:spcPts val="0"/>
                        </a:spcBef>
                        <a:spcAft>
                          <a:spcPts val="0"/>
                        </a:spcAft>
                      </a:pPr>
                      <a:r>
                        <a:rPr lang="tr-TR" sz="2100" b="0" i="0">
                          <a:solidFill>
                            <a:srgbClr val="262626"/>
                          </a:solidFill>
                          <a:latin typeface="Calibri"/>
                        </a:rPr>
                        <a:t>Çalışmanızın amacını belirleyiniz.</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a:t>
                      </a:r>
                    </a:p>
                  </a:txBody>
                  <a:tcPr marL="54864" marR="54864" marT="18288" marB="18288" anchor="ctr">
                    <a:solidFill>
                      <a:srgbClr val="E3ECF5"/>
                    </a:solidFill>
                  </a:tcPr>
                </a:tc>
              </a:tr>
              <a:tr h="868680">
                <a:tc>
                  <a:txBody>
                    <a:bodyPr wrap="square"/>
                    <a:lstStyle/>
                    <a:p>
                      <a:pPr algn="ctr">
                        <a:spcBef>
                          <a:spcPts val="0"/>
                        </a:spcBef>
                        <a:spcAft>
                          <a:spcPts val="0"/>
                        </a:spcAft>
                      </a:pPr>
                      <a:r>
                        <a:rPr lang="tr-TR" sz="21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Çalışmanıza yönelik bilgi ve görseller toplayınız. Bu süreçte genel ağ, kütüphane vb. kaynaklardan yararlanabilirsiniz.</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a:t>
                      </a:r>
                    </a:p>
                  </a:txBody>
                  <a:tcPr marL="54864" marR="54864" marT="18288" marB="18288" anchor="ctr">
                    <a:solidFill>
                      <a:srgbClr val="FFFFFF"/>
                    </a:solidFill>
                  </a:tcPr>
                </a:tc>
              </a:tr>
            </a:tbl>
          </a:graphicData>
        </a:graphic>
      </p:graphicFrame>
      <p:sp>
        <p:nvSpPr>
          <p:cNvPr id="7" name="Rounded Rectangle 6"/>
          <p:cNvSpPr/>
          <p:nvPr/>
        </p:nvSpPr>
        <p:spPr>
          <a:xfrm>
            <a:off x="502920" y="5148072"/>
            <a:ext cx="11185855" cy="1051560"/>
          </a:xfrm>
          <a:prstGeom prst="roundRect">
            <a:avLst>
              <a:gd name="adj" fmla="val 8000"/>
            </a:avLst>
          </a:prstGeom>
          <a:solidFill>
            <a:srgbClr val="FFF3D1"/>
          </a:solidFill>
          <a:ln>
            <a:noFill/>
          </a:ln>
          <a:effectLst/>
        </p:spPr>
        <p:txBody>
          <a:bodyPr rtlCol="0" anchor="ctr" wrap="square" lIns="274320" rIns="274320" tIns="73152" bIns="73152">
            <a:noAutofit/>
          </a:bodyPr>
          <a:lstStyle/>
          <a:p>
            <a:pPr algn="ctr">
              <a:spcBef>
                <a:spcPts val="0"/>
              </a:spcBef>
              <a:spcAft>
                <a:spcPts val="0"/>
              </a:spcAft>
            </a:pPr>
            <a:r>
              <a:rPr lang="tr-TR" sz="2000" b="0" i="0">
                <a:solidFill>
                  <a:srgbClr val="262626"/>
                </a:solidFill>
                <a:latin typeface="Calibri"/>
              </a:rPr>
              <a:t>Bilgi ya da görsel eksikse kitabın s. 212-217 sayfaları başlangıç kaynağıdır. Kaynağını yaz; bilmediğin bilgiyi uydurma.</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219</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85 / 176</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Türk Dünyasının Ortak Kültürel Mirası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BİREYSEL · 30 dk</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234440"/>
          </a:xfrm>
          <a:prstGeom prst="rect">
            <a:avLst/>
          </a:prstGeom>
          <a:solidFill>
            <a:srgbClr val="B8862B"/>
          </a:solidFill>
          <a:ln>
            <a:noFill/>
          </a:ln>
          <a:effectLst/>
        </p:spPr>
        <p:txBody>
          <a:bodyPr rtlCol="0" anchor="ctr"/>
          <a:lstStyle/>
          <a:p/>
        </p:txBody>
      </p:sp>
      <p:sp>
        <p:nvSpPr>
          <p:cNvPr id="8" name="TextBox 7"/>
          <p:cNvSpPr txBox="1"/>
          <p:nvPr/>
        </p:nvSpPr>
        <p:spPr>
          <a:xfrm>
            <a:off x="777240" y="1261872"/>
            <a:ext cx="10774375" cy="1234440"/>
          </a:xfrm>
          <a:prstGeom prst="rect">
            <a:avLst/>
          </a:prstGeom>
          <a:noFill/>
        </p:spPr>
        <p:txBody>
          <a:bodyPr wrap="square" anchor="ctr" lIns="73152" rIns="73152" tIns="36576" bIns="36576">
            <a:noAutofit/>
          </a:bodyPr>
          <a:lstStyle/>
          <a:p>
            <a:pPr algn="l">
              <a:spcBef>
                <a:spcPts val="0"/>
              </a:spcBef>
              <a:spcAft>
                <a:spcPts val="0"/>
              </a:spcAft>
            </a:pPr>
            <a:r>
              <a:rPr lang="tr-TR" sz="2300" b="0" i="0">
                <a:solidFill>
                  <a:srgbClr val="262626"/>
                </a:solidFill>
                <a:latin typeface="Calibri"/>
              </a:rPr>
              <a:t>Amaç: Türk kültürünün yayılış alanlarındaki ortak kültürel özellikler hakkında çıkarımlar yapabilme</a:t>
            </a:r>
          </a:p>
        </p:txBody>
      </p:sp>
      <p:sp>
        <p:nvSpPr>
          <p:cNvPr id="9" name="Rounded Rectangle 8"/>
          <p:cNvSpPr/>
          <p:nvPr/>
        </p:nvSpPr>
        <p:spPr>
          <a:xfrm>
            <a:off x="502920" y="2679192"/>
            <a:ext cx="11185855" cy="1600200"/>
          </a:xfrm>
          <a:prstGeom prst="roundRect">
            <a:avLst>
              <a:gd name="adj" fmla="val 8000"/>
            </a:avLst>
          </a:prstGeom>
          <a:solidFill>
            <a:srgbClr val="F0F0F0"/>
          </a:solidFill>
          <a:ln>
            <a:noFill/>
          </a:ln>
          <a:effectLst/>
        </p:spPr>
        <p:txBody>
          <a:bodyPr rtlCol="0" anchor="ctr"/>
          <a:lstStyle/>
          <a:p/>
        </p:txBody>
      </p:sp>
      <p:sp>
        <p:nvSpPr>
          <p:cNvPr id="10" name="Rectangle 9"/>
          <p:cNvSpPr/>
          <p:nvPr/>
        </p:nvSpPr>
        <p:spPr>
          <a:xfrm>
            <a:off x="502920" y="2679192"/>
            <a:ext cx="118872" cy="1600200"/>
          </a:xfrm>
          <a:prstGeom prst="rect">
            <a:avLst/>
          </a:prstGeom>
          <a:solidFill>
            <a:srgbClr val="2C6E8F"/>
          </a:solidFill>
          <a:ln>
            <a:noFill/>
          </a:ln>
          <a:effectLst/>
        </p:spPr>
        <p:txBody>
          <a:bodyPr rtlCol="0" anchor="ctr"/>
          <a:lstStyle/>
          <a:p/>
        </p:txBody>
      </p:sp>
      <p:sp>
        <p:nvSpPr>
          <p:cNvPr id="11" name="TextBox 10"/>
          <p:cNvSpPr txBox="1"/>
          <p:nvPr/>
        </p:nvSpPr>
        <p:spPr>
          <a:xfrm>
            <a:off x="777240" y="2679192"/>
            <a:ext cx="10774375" cy="1600200"/>
          </a:xfrm>
          <a:prstGeom prst="rect">
            <a:avLst/>
          </a:prstGeom>
          <a:noFill/>
        </p:spPr>
        <p:txBody>
          <a:bodyPr wrap="square" anchor="ctr" lIns="73152" rIns="73152" tIns="36576" bIns="36576">
            <a:noAutofit/>
          </a:bodyPr>
          <a:lstStyle/>
          <a:p>
            <a:pPr algn="l">
              <a:spcBef>
                <a:spcPts val="0"/>
              </a:spcBef>
              <a:spcAft>
                <a:spcPts val="0"/>
              </a:spcAft>
            </a:pPr>
            <a:r>
              <a:rPr lang="tr-TR" sz="2300" b="0" i="0">
                <a:solidFill>
                  <a:srgbClr val="262626"/>
                </a:solidFill>
                <a:latin typeface="Calibri"/>
              </a:rPr>
              <a:t>Yönerge: UNESCO tarafından tescillenmiş Türk kültürüne ait somut olmayan kültür mirası ile bu mirasın yayılış alanının gösterildiği haritayı inceleyerek aşağıdaki soruları cevaplayınız.</a:t>
            </a:r>
          </a:p>
        </p:txBody>
      </p:sp>
      <p:sp>
        <p:nvSpPr>
          <p:cNvPr id="12" name="Rounded Rectangle 11"/>
          <p:cNvSpPr/>
          <p:nvPr/>
        </p:nvSpPr>
        <p:spPr>
          <a:xfrm>
            <a:off x="502920" y="4462272"/>
            <a:ext cx="3594506" cy="1783080"/>
          </a:xfrm>
          <a:prstGeom prst="roundRect">
            <a:avLst>
              <a:gd name="adj" fmla="val 5000"/>
            </a:avLst>
          </a:prstGeom>
          <a:solidFill>
            <a:srgbClr val="F0F0F0"/>
          </a:solidFill>
          <a:ln>
            <a:noFill/>
          </a:ln>
          <a:effectLst/>
        </p:spPr>
        <p:txBody>
          <a:bodyPr rtlCol="0" anchor="ctr"/>
          <a:lstStyle/>
          <a:p/>
        </p:txBody>
      </p:sp>
      <p:sp>
        <p:nvSpPr>
          <p:cNvPr id="13" name="Rounded Rectangle 12"/>
          <p:cNvSpPr/>
          <p:nvPr/>
        </p:nvSpPr>
        <p:spPr>
          <a:xfrm>
            <a:off x="502920" y="4462272"/>
            <a:ext cx="3594506" cy="530352"/>
          </a:xfrm>
          <a:prstGeom prst="roundRect">
            <a:avLst>
              <a:gd name="adj" fmla="val 25000"/>
            </a:avLst>
          </a:prstGeom>
          <a:solidFill>
            <a:srgbClr val="B8862B"/>
          </a:solidFill>
          <a:ln>
            <a:noFill/>
          </a:ln>
          <a:effectLst/>
        </p:spPr>
        <p:txBody>
          <a:bodyPr rtlCol="0" anchor="ctr"/>
          <a:lstStyle/>
          <a:p/>
        </p:txBody>
      </p:sp>
      <p:sp>
        <p:nvSpPr>
          <p:cNvPr id="14" name="Rectangle 13"/>
          <p:cNvSpPr/>
          <p:nvPr/>
        </p:nvSpPr>
        <p:spPr>
          <a:xfrm>
            <a:off x="502920" y="4727448"/>
            <a:ext cx="3594506" cy="265176"/>
          </a:xfrm>
          <a:prstGeom prst="rect">
            <a:avLst/>
          </a:prstGeom>
          <a:solidFill>
            <a:srgbClr val="B8862B"/>
          </a:solidFill>
          <a:ln>
            <a:noFill/>
          </a:ln>
          <a:effectLst/>
        </p:spPr>
        <p:txBody>
          <a:bodyPr rtlCol="0" anchor="ctr"/>
          <a:lstStyle/>
          <a:p/>
        </p:txBody>
      </p:sp>
      <p:sp>
        <p:nvSpPr>
          <p:cNvPr id="15" name="TextBox 14"/>
          <p:cNvSpPr txBox="1"/>
          <p:nvPr/>
        </p:nvSpPr>
        <p:spPr>
          <a:xfrm>
            <a:off x="594360" y="44622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1 · Listeyi oku</a:t>
            </a:r>
          </a:p>
        </p:txBody>
      </p:sp>
      <p:sp>
        <p:nvSpPr>
          <p:cNvPr id="16" name="TextBox 15"/>
          <p:cNvSpPr txBox="1"/>
          <p:nvPr/>
        </p:nvSpPr>
        <p:spPr>
          <a:xfrm>
            <a:off x="612648" y="5065776"/>
            <a:ext cx="3375050" cy="11064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Sekiz miras, hangi ülkelerde?</a:t>
            </a:r>
          </a:p>
        </p:txBody>
      </p:sp>
      <p:sp>
        <p:nvSpPr>
          <p:cNvPr id="17" name="Rounded Rectangle 16"/>
          <p:cNvSpPr/>
          <p:nvPr/>
        </p:nvSpPr>
        <p:spPr>
          <a:xfrm>
            <a:off x="4298594" y="4462272"/>
            <a:ext cx="3594506" cy="1783080"/>
          </a:xfrm>
          <a:prstGeom prst="roundRect">
            <a:avLst>
              <a:gd name="adj" fmla="val 5000"/>
            </a:avLst>
          </a:prstGeom>
          <a:solidFill>
            <a:srgbClr val="F0F0F0"/>
          </a:solidFill>
          <a:ln>
            <a:noFill/>
          </a:ln>
          <a:effectLst/>
        </p:spPr>
        <p:txBody>
          <a:bodyPr rtlCol="0" anchor="ctr"/>
          <a:lstStyle/>
          <a:p/>
        </p:txBody>
      </p:sp>
      <p:sp>
        <p:nvSpPr>
          <p:cNvPr id="18" name="Rounded Rectangle 17"/>
          <p:cNvSpPr/>
          <p:nvPr/>
        </p:nvSpPr>
        <p:spPr>
          <a:xfrm>
            <a:off x="4298594" y="4462272"/>
            <a:ext cx="3594506" cy="530352"/>
          </a:xfrm>
          <a:prstGeom prst="roundRect">
            <a:avLst>
              <a:gd name="adj" fmla="val 25000"/>
            </a:avLst>
          </a:prstGeom>
          <a:solidFill>
            <a:srgbClr val="2C6E8F"/>
          </a:solidFill>
          <a:ln>
            <a:noFill/>
          </a:ln>
          <a:effectLst/>
        </p:spPr>
        <p:txBody>
          <a:bodyPr rtlCol="0" anchor="ctr"/>
          <a:lstStyle/>
          <a:p/>
        </p:txBody>
      </p:sp>
      <p:sp>
        <p:nvSpPr>
          <p:cNvPr id="19" name="Rectangle 18"/>
          <p:cNvSpPr/>
          <p:nvPr/>
        </p:nvSpPr>
        <p:spPr>
          <a:xfrm>
            <a:off x="4298594" y="4727448"/>
            <a:ext cx="3594506" cy="265176"/>
          </a:xfrm>
          <a:prstGeom prst="rect">
            <a:avLst/>
          </a:prstGeom>
          <a:solidFill>
            <a:srgbClr val="2C6E8F"/>
          </a:solidFill>
          <a:ln>
            <a:noFill/>
          </a:ln>
          <a:effectLst/>
        </p:spPr>
        <p:txBody>
          <a:bodyPr rtlCol="0" anchor="ctr"/>
          <a:lstStyle/>
          <a:p/>
        </p:txBody>
      </p:sp>
      <p:sp>
        <p:nvSpPr>
          <p:cNvPr id="20" name="TextBox 19"/>
          <p:cNvSpPr txBox="1"/>
          <p:nvPr/>
        </p:nvSpPr>
        <p:spPr>
          <a:xfrm>
            <a:off x="4390034" y="44622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2 · Say ve karşılaştır</a:t>
            </a:r>
          </a:p>
        </p:txBody>
      </p:sp>
      <p:sp>
        <p:nvSpPr>
          <p:cNvPr id="21" name="TextBox 20"/>
          <p:cNvSpPr txBox="1"/>
          <p:nvPr/>
        </p:nvSpPr>
        <p:spPr>
          <a:xfrm>
            <a:off x="4408322" y="5065776"/>
            <a:ext cx="3375050" cy="11064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En çok ülkede olan miras? En çok mirasta olan ülke?</a:t>
            </a:r>
          </a:p>
        </p:txBody>
      </p:sp>
      <p:sp>
        <p:nvSpPr>
          <p:cNvPr id="22" name="Rounded Rectangle 21"/>
          <p:cNvSpPr/>
          <p:nvPr/>
        </p:nvSpPr>
        <p:spPr>
          <a:xfrm>
            <a:off x="8094268" y="4462272"/>
            <a:ext cx="3594506" cy="1783080"/>
          </a:xfrm>
          <a:prstGeom prst="roundRect">
            <a:avLst>
              <a:gd name="adj" fmla="val 5000"/>
            </a:avLst>
          </a:prstGeom>
          <a:solidFill>
            <a:srgbClr val="F0F0F0"/>
          </a:solidFill>
          <a:ln>
            <a:noFill/>
          </a:ln>
          <a:effectLst/>
        </p:spPr>
        <p:txBody>
          <a:bodyPr rtlCol="0" anchor="ctr"/>
          <a:lstStyle/>
          <a:p/>
        </p:txBody>
      </p:sp>
      <p:sp>
        <p:nvSpPr>
          <p:cNvPr id="23" name="Rounded Rectangle 22"/>
          <p:cNvSpPr/>
          <p:nvPr/>
        </p:nvSpPr>
        <p:spPr>
          <a:xfrm>
            <a:off x="8094268" y="4462272"/>
            <a:ext cx="3594506" cy="530352"/>
          </a:xfrm>
          <a:prstGeom prst="roundRect">
            <a:avLst>
              <a:gd name="adj" fmla="val 25000"/>
            </a:avLst>
          </a:prstGeom>
          <a:solidFill>
            <a:srgbClr val="8C4A2F"/>
          </a:solidFill>
          <a:ln>
            <a:noFill/>
          </a:ln>
          <a:effectLst/>
        </p:spPr>
        <p:txBody>
          <a:bodyPr rtlCol="0" anchor="ctr"/>
          <a:lstStyle/>
          <a:p/>
        </p:txBody>
      </p:sp>
      <p:sp>
        <p:nvSpPr>
          <p:cNvPr id="24" name="Rectangle 23"/>
          <p:cNvSpPr/>
          <p:nvPr/>
        </p:nvSpPr>
        <p:spPr>
          <a:xfrm>
            <a:off x="8094268" y="4727448"/>
            <a:ext cx="3594506" cy="265176"/>
          </a:xfrm>
          <a:prstGeom prst="rect">
            <a:avLst/>
          </a:prstGeom>
          <a:solidFill>
            <a:srgbClr val="8C4A2F"/>
          </a:solidFill>
          <a:ln>
            <a:noFill/>
          </a:ln>
          <a:effectLst/>
        </p:spPr>
        <p:txBody>
          <a:bodyPr rtlCol="0" anchor="ctr"/>
          <a:lstStyle/>
          <a:p/>
        </p:txBody>
      </p:sp>
      <p:sp>
        <p:nvSpPr>
          <p:cNvPr id="25" name="TextBox 24"/>
          <p:cNvSpPr txBox="1"/>
          <p:nvPr/>
        </p:nvSpPr>
        <p:spPr>
          <a:xfrm>
            <a:off x="8185708" y="44622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3 · Analoji kur</a:t>
            </a:r>
          </a:p>
        </p:txBody>
      </p:sp>
      <p:sp>
        <p:nvSpPr>
          <p:cNvPr id="26" name="TextBox 25"/>
          <p:cNvSpPr txBox="1"/>
          <p:nvPr/>
        </p:nvSpPr>
        <p:spPr>
          <a:xfrm>
            <a:off x="8203996" y="5065776"/>
            <a:ext cx="3375050" cy="11064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Bu ülkeler, göçlerle Türk kültürünün yayıldığı yerlere benziyor mu? (s. 204)</a:t>
            </a:r>
          </a:p>
        </p:txBody>
      </p:sp>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8" name="Rounded Rectangle 2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217</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86 / 176</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UNESCO listesi: sekiz ortak miras</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LİSTE</a:t>
            </a:r>
          </a:p>
        </p:txBody>
      </p:sp>
      <p:graphicFrame>
        <p:nvGraphicFramePr>
          <p:cNvPr id="6" name="Table 5"/>
          <p:cNvGraphicFramePr>
            <a:graphicFrameLocks noGrp="1"/>
          </p:cNvGraphicFramePr>
          <p:nvPr/>
        </p:nvGraphicFramePr>
        <p:xfrm>
          <a:off x="502920" y="1225296"/>
          <a:ext cx="11183112" cy="4846320"/>
        </p:xfrm>
        <a:graphic>
          <a:graphicData uri="http://schemas.openxmlformats.org/drawingml/2006/table">
            <a:tbl>
              <a:tblPr firstRow="1" bandRow="1">
                <a:tableStyleId>{5C22544A-7EE6-4342-B048-85BDC9FD1C3A}</a:tableStyleId>
              </a:tblPr>
              <a:tblGrid>
                <a:gridCol w="3931920"/>
                <a:gridCol w="7251192"/>
              </a:tblGrid>
              <a:tr h="457200">
                <a:tc>
                  <a:txBody>
                    <a:bodyPr wrap="square"/>
                    <a:lstStyle/>
                    <a:p>
                      <a:pPr algn="ctr">
                        <a:spcBef>
                          <a:spcPts val="0"/>
                        </a:spcBef>
                        <a:spcAft>
                          <a:spcPts val="0"/>
                        </a:spcAft>
                      </a:pPr>
                      <a:r>
                        <a:rPr lang="tr-TR" sz="1600" b="1" i="0">
                          <a:solidFill>
                            <a:srgbClr val="FFFFFF"/>
                          </a:solidFill>
                          <a:latin typeface="Calibri"/>
                        </a:rPr>
                        <a:t>Somut olmayan kültürel miras</a:t>
                      </a:r>
                    </a:p>
                  </a:txBody>
                  <a:tcPr marL="54864" marR="54864" marT="18288" marB="18288" anchor="ctr">
                    <a:solidFill>
                      <a:srgbClr val="B8862B"/>
                    </a:solidFill>
                  </a:tcPr>
                </a:tc>
                <a:tc>
                  <a:txBody>
                    <a:bodyPr wrap="square"/>
                    <a:lstStyle/>
                    <a:p>
                      <a:pPr algn="ctr">
                        <a:spcBef>
                          <a:spcPts val="0"/>
                        </a:spcBef>
                        <a:spcAft>
                          <a:spcPts val="0"/>
                        </a:spcAft>
                      </a:pPr>
                      <a:r>
                        <a:rPr lang="tr-TR" sz="1600" b="1" i="0">
                          <a:solidFill>
                            <a:srgbClr val="FFFFFF"/>
                          </a:solidFill>
                          <a:latin typeface="Calibri"/>
                        </a:rPr>
                        <a:t>Kitaptaki ülkeler</a:t>
                      </a:r>
                    </a:p>
                  </a:txBody>
                  <a:tcPr marL="54864" marR="54864" marT="18288" marB="18288" anchor="ctr">
                    <a:solidFill>
                      <a:srgbClr val="B8862B"/>
                    </a:solidFill>
                  </a:tcPr>
                </a:tc>
              </a:tr>
              <a:tr h="548640">
                <a:tc>
                  <a:txBody>
                    <a:bodyPr wrap="square"/>
                    <a:lstStyle/>
                    <a:p>
                      <a:pPr algn="l">
                        <a:spcBef>
                          <a:spcPts val="0"/>
                        </a:spcBef>
                        <a:spcAft>
                          <a:spcPts val="0"/>
                        </a:spcAft>
                      </a:pPr>
                      <a:r>
                        <a:rPr lang="tr-TR" sz="1600" b="0" i="0">
                          <a:solidFill>
                            <a:srgbClr val="262626"/>
                          </a:solidFill>
                          <a:latin typeface="Calibri"/>
                        </a:rPr>
                        <a:t>Nevruz Bayramı</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Türkiye, Azerbaycan, Kazakistan, Kırgızistan, Özbekistan, Pakistan, Tacikistan, Türkmenistan, Afganistan, Hindistan, İran, Irak</a:t>
                      </a:r>
                    </a:p>
                  </a:txBody>
                  <a:tcPr marL="54864" marR="54864" marT="18288" marB="18288" anchor="ctr">
                    <a:solidFill>
                      <a:srgbClr val="FFFFFF"/>
                    </a:solidFill>
                  </a:tcPr>
                </a:tc>
              </a:tr>
              <a:tr h="548640">
                <a:tc>
                  <a:txBody>
                    <a:bodyPr wrap="square"/>
                    <a:lstStyle/>
                    <a:p>
                      <a:pPr algn="l">
                        <a:spcBef>
                          <a:spcPts val="0"/>
                        </a:spcBef>
                        <a:spcAft>
                          <a:spcPts val="0"/>
                        </a:spcAft>
                      </a:pPr>
                      <a:r>
                        <a:rPr lang="tr-TR" sz="1600" b="0" i="0">
                          <a:solidFill>
                            <a:srgbClr val="262626"/>
                          </a:solidFill>
                          <a:latin typeface="Calibri"/>
                        </a:rPr>
                        <a:t>Tezhip-nakış işleme</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Türkiye, Azerbaycan, İran, Tacikistan, Özbekistan</a:t>
                      </a:r>
                    </a:p>
                  </a:txBody>
                  <a:tcPr marL="54864" marR="54864" marT="18288" marB="18288" anchor="ctr">
                    <a:solidFill>
                      <a:srgbClr val="E3ECF5"/>
                    </a:solidFill>
                  </a:tcPr>
                </a:tc>
              </a:tr>
              <a:tr h="548640">
                <a:tc>
                  <a:txBody>
                    <a:bodyPr wrap="square"/>
                    <a:lstStyle/>
                    <a:p>
                      <a:pPr algn="l">
                        <a:spcBef>
                          <a:spcPts val="0"/>
                        </a:spcBef>
                        <a:spcAft>
                          <a:spcPts val="0"/>
                        </a:spcAft>
                      </a:pPr>
                      <a:r>
                        <a:rPr lang="tr-TR" sz="1600" b="0" i="0">
                          <a:solidFill>
                            <a:srgbClr val="262626"/>
                          </a:solidFill>
                          <a:latin typeface="Calibri"/>
                        </a:rPr>
                        <a:t>Nasreddin Hoca fıkra anlatma geleneği</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Türkiye, Azerbaycan, Kazakistan, Tacikistan, Kırgızistan, Türkmenistan, Özbekistan</a:t>
                      </a:r>
                    </a:p>
                  </a:txBody>
                  <a:tcPr marL="54864" marR="54864" marT="18288" marB="18288" anchor="ctr">
                    <a:solidFill>
                      <a:srgbClr val="FFFFFF"/>
                    </a:solidFill>
                  </a:tcPr>
                </a:tc>
              </a:tr>
              <a:tr h="548640">
                <a:tc>
                  <a:txBody>
                    <a:bodyPr wrap="square"/>
                    <a:lstStyle/>
                    <a:p>
                      <a:pPr algn="l">
                        <a:spcBef>
                          <a:spcPts val="0"/>
                        </a:spcBef>
                        <a:spcAft>
                          <a:spcPts val="0"/>
                        </a:spcAft>
                      </a:pPr>
                      <a:r>
                        <a:rPr lang="tr-TR" sz="1600" b="0" i="0">
                          <a:solidFill>
                            <a:srgbClr val="262626"/>
                          </a:solidFill>
                          <a:latin typeface="Calibri"/>
                        </a:rPr>
                        <a:t>Bahar Bayramı Hıdırellez</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Türkiye, Kuzey Makedonya</a:t>
                      </a:r>
                    </a:p>
                  </a:txBody>
                  <a:tcPr marL="54864" marR="54864" marT="18288" marB="18288" anchor="ctr">
                    <a:solidFill>
                      <a:srgbClr val="E3ECF5"/>
                    </a:solidFill>
                  </a:tcPr>
                </a:tc>
              </a:tr>
              <a:tr h="548640">
                <a:tc>
                  <a:txBody>
                    <a:bodyPr wrap="square"/>
                    <a:lstStyle/>
                    <a:p>
                      <a:pPr algn="l">
                        <a:spcBef>
                          <a:spcPts val="0"/>
                        </a:spcBef>
                        <a:spcAft>
                          <a:spcPts val="0"/>
                        </a:spcAft>
                      </a:pPr>
                      <a:r>
                        <a:rPr lang="tr-TR" sz="1600" b="0" i="0">
                          <a:solidFill>
                            <a:srgbClr val="262626"/>
                          </a:solidFill>
                          <a:latin typeface="Calibri"/>
                        </a:rPr>
                        <a:t>Geleneksel zekâ ve strateji oyunu Mangala (Göçürme)</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Türkiye, Kazakistan, Kırgızistan</a:t>
                      </a:r>
                    </a:p>
                  </a:txBody>
                  <a:tcPr marL="54864" marR="54864" marT="18288" marB="18288" anchor="ctr">
                    <a:solidFill>
                      <a:srgbClr val="FFFFFF"/>
                    </a:solidFill>
                  </a:tcPr>
                </a:tc>
              </a:tr>
              <a:tr h="548640">
                <a:tc>
                  <a:txBody>
                    <a:bodyPr wrap="square"/>
                    <a:lstStyle/>
                    <a:p>
                      <a:pPr algn="l">
                        <a:spcBef>
                          <a:spcPts val="0"/>
                        </a:spcBef>
                        <a:spcAft>
                          <a:spcPts val="0"/>
                        </a:spcAft>
                      </a:pPr>
                      <a:r>
                        <a:rPr lang="tr-TR" sz="1600" b="0" i="0">
                          <a:solidFill>
                            <a:srgbClr val="262626"/>
                          </a:solidFill>
                          <a:latin typeface="Calibri"/>
                        </a:rPr>
                        <a:t>Minyatür sanatı</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Özbekistan, Türkiye, Azerbaycan, İran</a:t>
                      </a:r>
                    </a:p>
                  </a:txBody>
                  <a:tcPr marL="54864" marR="54864" marT="18288" marB="18288" anchor="ctr">
                    <a:solidFill>
                      <a:srgbClr val="E3ECF5"/>
                    </a:solidFill>
                  </a:tcPr>
                </a:tc>
              </a:tr>
              <a:tr h="548640">
                <a:tc>
                  <a:txBody>
                    <a:bodyPr wrap="square"/>
                    <a:lstStyle/>
                    <a:p>
                      <a:pPr algn="l">
                        <a:spcBef>
                          <a:spcPts val="0"/>
                        </a:spcBef>
                        <a:spcAft>
                          <a:spcPts val="0"/>
                        </a:spcAft>
                      </a:pPr>
                      <a:r>
                        <a:rPr lang="tr-TR" sz="1600" b="0" i="0">
                          <a:solidFill>
                            <a:srgbClr val="262626"/>
                          </a:solidFill>
                          <a:latin typeface="Calibri"/>
                        </a:rPr>
                        <a:t>Dede Korkut (Korkut Ata) mirası</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Türkiye, Azerbaycan, Kazakistan</a:t>
                      </a:r>
                    </a:p>
                  </a:txBody>
                  <a:tcPr marL="54864" marR="54864" marT="18288" marB="18288" anchor="ctr">
                    <a:solidFill>
                      <a:srgbClr val="FFFFFF"/>
                    </a:solidFill>
                  </a:tcPr>
                </a:tc>
              </a:tr>
              <a:tr h="548640">
                <a:tc>
                  <a:txBody>
                    <a:bodyPr wrap="square"/>
                    <a:lstStyle/>
                    <a:p>
                      <a:pPr algn="l">
                        <a:spcBef>
                          <a:spcPts val="0"/>
                        </a:spcBef>
                        <a:spcAft>
                          <a:spcPts val="0"/>
                        </a:spcAft>
                      </a:pPr>
                      <a:r>
                        <a:rPr lang="tr-TR" sz="1600" b="0" i="0">
                          <a:solidFill>
                            <a:srgbClr val="262626"/>
                          </a:solidFill>
                          <a:latin typeface="Calibri"/>
                        </a:rPr>
                        <a:t>İftar gelenekleri</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Türkiye, Azerbaycan, Özbekistan, İran</a:t>
                      </a:r>
                    </a:p>
                  </a:txBody>
                  <a:tcPr marL="54864" marR="54864" marT="18288" marB="18288" anchor="ctr">
                    <a:solidFill>
                      <a:srgbClr val="E3ECF5"/>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87 / 176</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Ortak mirasın yayılış alanı</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HARİTA</a:t>
            </a:r>
          </a:p>
        </p:txBody>
      </p:sp>
      <p:pic>
        <p:nvPicPr>
          <p:cNvPr id="6" name="Picture 5" descr="h35_s217_harita.jpg"/>
          <p:cNvPicPr>
            <a:picLocks noChangeAspect="1"/>
          </p:cNvPicPr>
          <p:nvPr/>
        </p:nvPicPr>
        <p:blipFill>
          <a:blip r:embed="rId3"/>
          <a:stretch>
            <a:fillRect/>
          </a:stretch>
        </p:blipFill>
        <p:spPr>
          <a:xfrm>
            <a:off x="502920" y="1979177"/>
            <a:ext cx="7863840" cy="3503149"/>
          </a:xfrm>
          <a:prstGeom prst="rect">
            <a:avLst/>
          </a:prstGeom>
          <a:ln w="9525">
            <a:solidFill>
              <a:srgbClr val="D9D9D9"/>
            </a:solidFill>
          </a:ln>
        </p:spPr>
      </p:pic>
      <p:sp>
        <p:nvSpPr>
          <p:cNvPr id="7" name="Rounded Rectangle 6"/>
          <p:cNvSpPr/>
          <p:nvPr/>
        </p:nvSpPr>
        <p:spPr>
          <a:xfrm>
            <a:off x="8549640" y="1225296"/>
            <a:ext cx="3139135" cy="5010912"/>
          </a:xfrm>
          <a:prstGeom prst="roundRect">
            <a:avLst>
              <a:gd name="adj" fmla="val 5000"/>
            </a:avLst>
          </a:prstGeom>
          <a:solidFill>
            <a:srgbClr val="F0F0F0"/>
          </a:solidFill>
          <a:ln>
            <a:noFill/>
          </a:ln>
          <a:effectLst/>
        </p:spPr>
        <p:txBody>
          <a:bodyPr rtlCol="0" anchor="ctr"/>
          <a:lstStyle/>
          <a:p/>
        </p:txBody>
      </p:sp>
      <p:sp>
        <p:nvSpPr>
          <p:cNvPr id="8" name="Rounded Rectangle 7"/>
          <p:cNvSpPr/>
          <p:nvPr/>
        </p:nvSpPr>
        <p:spPr>
          <a:xfrm>
            <a:off x="8549640" y="1225296"/>
            <a:ext cx="3139135" cy="530352"/>
          </a:xfrm>
          <a:prstGeom prst="roundRect">
            <a:avLst>
              <a:gd name="adj" fmla="val 25000"/>
            </a:avLst>
          </a:prstGeom>
          <a:solidFill>
            <a:srgbClr val="B8862B"/>
          </a:solidFill>
          <a:ln>
            <a:noFill/>
          </a:ln>
          <a:effectLst/>
        </p:spPr>
        <p:txBody>
          <a:bodyPr rtlCol="0" anchor="ctr"/>
          <a:lstStyle/>
          <a:p/>
        </p:txBody>
      </p:sp>
      <p:sp>
        <p:nvSpPr>
          <p:cNvPr id="9" name="Rectangle 8"/>
          <p:cNvSpPr/>
          <p:nvPr/>
        </p:nvSpPr>
        <p:spPr>
          <a:xfrm>
            <a:off x="8549640" y="1490472"/>
            <a:ext cx="3139135" cy="265176"/>
          </a:xfrm>
          <a:prstGeom prst="rect">
            <a:avLst/>
          </a:prstGeom>
          <a:solidFill>
            <a:srgbClr val="B8862B"/>
          </a:solidFill>
          <a:ln>
            <a:noFill/>
          </a:ln>
          <a:effectLst/>
        </p:spPr>
        <p:txBody>
          <a:bodyPr rtlCol="0" anchor="ctr"/>
          <a:lstStyle/>
          <a:p/>
        </p:txBody>
      </p:sp>
      <p:sp>
        <p:nvSpPr>
          <p:cNvPr id="10" name="TextBox 9"/>
          <p:cNvSpPr txBox="1"/>
          <p:nvPr/>
        </p:nvSpPr>
        <p:spPr>
          <a:xfrm>
            <a:off x="8641080" y="1225296"/>
            <a:ext cx="2956255"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Haritada ara</a:t>
            </a:r>
          </a:p>
        </p:txBody>
      </p:sp>
      <p:sp>
        <p:nvSpPr>
          <p:cNvPr id="11" name="TextBox 10"/>
          <p:cNvSpPr txBox="1"/>
          <p:nvPr/>
        </p:nvSpPr>
        <p:spPr>
          <a:xfrm>
            <a:off x="8659368" y="1828800"/>
            <a:ext cx="2919679" cy="4334256"/>
          </a:xfrm>
          <a:prstGeom prst="rect">
            <a:avLst/>
          </a:prstGeom>
          <a:noFill/>
        </p:spPr>
        <p:txBody>
          <a:bodyPr wrap="square" anchor="t" lIns="73152" rIns="73152" tIns="36576" bIns="36576">
            <a:noAutofit/>
          </a:bodyPr>
          <a:lstStyle/>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Balkanlar ve Anadolu</a:t>
            </a:r>
          </a:p>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Hazar'ın güneyi: İran, Irak, Azerbaycan</a:t>
            </a:r>
          </a:p>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Türkistan: Orta Asya'nın beş ülkesi</a:t>
            </a:r>
          </a:p>
          <a:p>
            <a:pPr algn="l" marL="211327" indent="-211327">
              <a:spcBef>
                <a:spcPts val="0"/>
              </a:spcBef>
              <a:spcAft>
                <a:spcPts val="0"/>
              </a:spcAft>
            </a:pPr>
            <a:r>
              <a:rPr lang="tr-TR" sz="1700" b="1" i="0">
                <a:solidFill>
                  <a:srgbClr val="2C6696"/>
                </a:solidFill>
                <a:latin typeface="Calibri"/>
              </a:rPr>
              <a:t>•  </a:t>
            </a:r>
            <a:r>
              <a:rPr lang="tr-TR" sz="1700" b="0" i="0">
                <a:solidFill>
                  <a:srgbClr val="262626"/>
                </a:solidFill>
                <a:latin typeface="Calibri"/>
              </a:rPr>
              <a:t>Güneyde: Afganistan, Pakistan, Hindistan</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217</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88 / 176</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Sayalım ve karşılaştıralım</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SAYIM</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Hangi miras en çok ülkede yaşatılıyor? Hangi ülke en çok mirasta yer alıyor? Bu ülkeler, göçlerle Türk kültürünün yayıldığı yerlere benziyor mu?</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 217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89 / 176</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Sayalım ve karşılaştıralım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Hangi miras en çok ülkede yaşatılıyor? Hangi ülke en çok mirasta yer alıyor? Bu ülkeler, göçlerle Türk kültürünün yayıldığı yerlere benziyor mu?</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1900" b="1" i="0">
                <a:solidFill>
                  <a:srgbClr val="2E7D32"/>
                </a:solidFill>
                <a:latin typeface="Calibri"/>
              </a:rPr>
              <a:t>Örnek cevap</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Nevruz Bayramı 12 ülkede; Nasreddin Hoca fıkra anlatma geleneği 7, tezhip-nakış işleme 5 ülkede.</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Türkiye sekiz mirasın hepsinde; Azerbaycan 6, Özbekistan 5, İran ve Kazakistan 4'er mirasta (listede 13 ülke).</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Analoji: liste, göç yönleriyle örtüşür — Balkanlar, Anadolu, Hazar'ın güneyi (İran, Mezopotamya), Türkistan ve güneyde Afganistan-Hindistan (s. 204).</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Sonuç: ortak miras, ortak kökenin ve göçlerin izini taşıyor olabilir.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 217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90 / 176</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 1. soru</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1. SORU</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Türk kültürüne ait somut olmayan kültür mirasının ilişkilendirildiği alanlar düşünüldüğünde Türk kültürünün yayılış alanı hakkında neler söylenebilir?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 217-218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91 / 176</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 1.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Türk kültürüne ait somut olmayan kültür mirasının ilişkilendirildiği alanlar düşünüldüğünde Türk kültürünün yayılış alanı hakkında neler söylenebilir?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Yayılış alanı çok geniştir: Balkanlardan (Kuzey Makedonya) Anadolu, Kafkasya, İran ve Irak'a, Türkistan'dan Afganistan, Pakistan ve Hindistan'a kadar (s. 217).</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Bu alan Türklerin göçlerle yayıldığı yerlerdir: Türk dünyası (s. 204).</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Ortak miras Asya ve Avrupa'da birbirinden uzak ülkelerde yaşatılır: Türk kültürü siyasi sınırları aşar (s. 204).</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 217-218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92 / 176</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 2. soru</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2. SORU</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Türk kültürüne ait somut olmayan ortak kültürel mirasın farklı coğrafi alanlarda hâlâ yaşatılıyor olması, Türklerin aidiyet duygusunu nasıl etkilemektedir?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204-218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93 / 176</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 2.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Türk kültürüne ait somut olmayan ortak kültürel mirasın farklı coğrafi alanlarda hâlâ yaşatılıyor olması, Türklerin aidiyet duygusunu nasıl etkilemektedir?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Aynı bayramı, aynı fıkrayı, aynı sanatı paylaşmak ortak bir geçmişe ait olma duygusunu güçlendirir.</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Farklı ülkelerde yaşayan Türkler birbirini 'aynı ailenin' parçası olarak görebilir: ortak tarih, dil ve gelenek (s. 204, 216).</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Gelenekler binlerce yıldır sürer; bu süreklilik kimliği besler (s. 213).</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204-218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94 / 176</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 3. soru</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3. SORU</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Türk kültürüne ait somut olmayan ortak kültürel mirasın gelecek nesillere aktarılabilmesi, Türk kültürünün devamlılığının sağlanabilmesi için neden önemlidir?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212-218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95 / 176</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 3.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Türk kültürüne ait somut olmayan ortak kültürel mirasın gelecek nesillere aktarılabilmesi, Türk kültürünün devamlılığının sağlanabilmesi için neden önemlidir?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Kültürel miras önceki kuşakların oluşturup bugün koruduğumuz varlıklardır; aktarılmazsa unutulur (s. 214).</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Somut olmayan miras (fıkra, destan, bayram, el sanatı) yaşanarak ve anlatılarak sürer; konargöçer dönemde de dilden dile, nesilden nesile aktarılmıştır (s. 212).</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Aktarılan miras kültürün devamlılığını ve ortak kimliği sağlar.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212-218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96 / 176</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 4. soru</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4. SORU</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Farklı coğrafi alanlarda yaşayan Türklerin ortak kültürel mirasa sahip çıkması gibi ekonomik, sosyal ve politik alanlarda birlikte hareket edebilmesi durumunda başta Türkiye ve KKTC olmak üzere diğer Türk devletleri için ne tür kazançlar ortaya çıkabilir?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216-218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97 / 176</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 4.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2801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Farklı coğrafi alanlarda yaşayan Türklerin ortak kültürel mirasa sahip çıkması gibi ekonomik, sosyal ve politik alanlarda birlikte hareket edebilmesi durumunda başta Türkiye ve KKTC olmak üzere diğer Türk devletleri için ne tür kazançlar ortaya çıkabilir?</a:t>
            </a:r>
          </a:p>
        </p:txBody>
      </p:sp>
      <p:sp>
        <p:nvSpPr>
          <p:cNvPr id="7" name="Rounded Rectangle 6"/>
          <p:cNvSpPr/>
          <p:nvPr/>
        </p:nvSpPr>
        <p:spPr>
          <a:xfrm>
            <a:off x="502920" y="2679192"/>
            <a:ext cx="11185855" cy="352044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679192"/>
            <a:ext cx="109728" cy="3520440"/>
          </a:xfrm>
          <a:prstGeom prst="rect">
            <a:avLst/>
          </a:prstGeom>
          <a:solidFill>
            <a:srgbClr val="2E7D32"/>
          </a:solidFill>
          <a:ln>
            <a:noFill/>
          </a:ln>
          <a:effectLst/>
        </p:spPr>
        <p:txBody>
          <a:bodyPr rtlCol="0" anchor="ctr"/>
          <a:lstStyle/>
          <a:p/>
        </p:txBody>
      </p:sp>
      <p:sp>
        <p:nvSpPr>
          <p:cNvPr id="9" name="TextBox 8"/>
          <p:cNvSpPr txBox="1"/>
          <p:nvPr/>
        </p:nvSpPr>
        <p:spPr>
          <a:xfrm>
            <a:off x="731520" y="2734056"/>
            <a:ext cx="10865815" cy="3410712"/>
          </a:xfrm>
          <a:prstGeom prst="rect">
            <a:avLst/>
          </a:prstGeom>
          <a:noFill/>
        </p:spPr>
        <p:txBody>
          <a:bodyPr wrap="square" anchor="ctr" lIns="73152" rIns="73152" tIns="36576" bIns="36576">
            <a:noAutofit/>
          </a:bodyPr>
          <a:lstStyle/>
          <a:p>
            <a:pPr algn="l">
              <a:spcBef>
                <a:spcPts val="0"/>
              </a:spcBef>
              <a:spcAft>
                <a:spcPts val="400"/>
              </a:spcAft>
            </a:pPr>
            <a:r>
              <a:rPr lang="tr-TR" sz="1900" b="1" i="0">
                <a:solidFill>
                  <a:srgbClr val="2E7D32"/>
                </a:solidFill>
                <a:latin typeface="Calibri"/>
              </a:rPr>
              <a:t>Örnek cevap</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Ekonomik, sosyal, kültürel ve siyasi iş birliği artar: Türk Devletleri Teşkilatının amacı (s. 216).</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Bilim, teknoloji, eğitim ve kültürde etkileşim genişler; ekonomik büyüme ve sosyal gelişim (s. 216).</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Bölgede barışın korunması, dış politikada ortak tutum (s. 216).</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Türkiye KKTC ve Türk cumhuriyetlerini ilk tanıyan ülkedir; TİKA, Yunus Emre Enstitüsü, Kızılay destekleri bağları güçlendirir (s. 216).</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216-218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98 / 176</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Çalışma yaprağı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BİREYSEL · 5 dk</a:t>
            </a:r>
          </a:p>
        </p:txBody>
      </p:sp>
      <p:sp>
        <p:nvSpPr>
          <p:cNvPr id="6" name="Rounded Rectangle 5"/>
          <p:cNvSpPr/>
          <p:nvPr/>
        </p:nvSpPr>
        <p:spPr>
          <a:xfrm>
            <a:off x="502920" y="1261872"/>
            <a:ext cx="11185855" cy="160020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600200"/>
          </a:xfrm>
          <a:prstGeom prst="rect">
            <a:avLst/>
          </a:prstGeom>
          <a:solidFill>
            <a:srgbClr val="B8862B"/>
          </a:solidFill>
          <a:ln>
            <a:noFill/>
          </a:ln>
          <a:effectLst/>
        </p:spPr>
        <p:txBody>
          <a:bodyPr rtlCol="0" anchor="ctr"/>
          <a:lstStyle/>
          <a:p/>
        </p:txBody>
      </p:sp>
      <p:sp>
        <p:nvSpPr>
          <p:cNvPr id="8" name="TextBox 7"/>
          <p:cNvSpPr txBox="1"/>
          <p:nvPr/>
        </p:nvSpPr>
        <p:spPr>
          <a:xfrm>
            <a:off x="777240" y="1261872"/>
            <a:ext cx="10774375" cy="160020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Yönerge: Aşağıda verilen kavramları kullanarak Türk kültürünün yayılış alanlarındaki ortak kültürel özelliklerin gelecek nesillere aktarılmasının önemini içeren bir metin oluşturarak arkadaşlarınızla paylaşınız.</a:t>
            </a:r>
          </a:p>
        </p:txBody>
      </p:sp>
      <p:sp>
        <p:nvSpPr>
          <p:cNvPr id="9" name="Rounded Rectangle 8"/>
          <p:cNvSpPr/>
          <p:nvPr/>
        </p:nvSpPr>
        <p:spPr>
          <a:xfrm>
            <a:off x="502920" y="3136392"/>
            <a:ext cx="3545738" cy="1097280"/>
          </a:xfrm>
          <a:prstGeom prst="roundRect">
            <a:avLst>
              <a:gd name="adj" fmla="val 30000"/>
            </a:avLst>
          </a:prstGeom>
          <a:solidFill>
            <a:srgbClr val="FFFFFF"/>
          </a:solidFill>
          <a:ln w="31750">
            <a:solidFill>
              <a:srgbClr val="B8862B"/>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B8862B"/>
                </a:solidFill>
                <a:latin typeface="Calibri"/>
              </a:rPr>
              <a:t>Kültürel Miras</a:t>
            </a:r>
          </a:p>
        </p:txBody>
      </p:sp>
      <p:sp>
        <p:nvSpPr>
          <p:cNvPr id="10" name="Rounded Rectangle 9"/>
          <p:cNvSpPr/>
          <p:nvPr/>
        </p:nvSpPr>
        <p:spPr>
          <a:xfrm>
            <a:off x="4322978" y="3136392"/>
            <a:ext cx="3545738" cy="1097280"/>
          </a:xfrm>
          <a:prstGeom prst="roundRect">
            <a:avLst>
              <a:gd name="adj" fmla="val 30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2C6E8F"/>
                </a:solidFill>
                <a:latin typeface="Calibri"/>
              </a:rPr>
              <a:t>Türk Dünyası</a:t>
            </a:r>
          </a:p>
        </p:txBody>
      </p:sp>
      <p:sp>
        <p:nvSpPr>
          <p:cNvPr id="11" name="Rounded Rectangle 10"/>
          <p:cNvSpPr/>
          <p:nvPr/>
        </p:nvSpPr>
        <p:spPr>
          <a:xfrm>
            <a:off x="8143036" y="3136392"/>
            <a:ext cx="3545738" cy="1097280"/>
          </a:xfrm>
          <a:prstGeom prst="roundRect">
            <a:avLst>
              <a:gd name="adj" fmla="val 30000"/>
            </a:avLst>
          </a:prstGeom>
          <a:solidFill>
            <a:srgbClr val="FFFFFF"/>
          </a:solidFill>
          <a:ln w="31750">
            <a:solidFill>
              <a:srgbClr val="8C4A2F"/>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8C4A2F"/>
                </a:solidFill>
                <a:latin typeface="Calibri"/>
              </a:rPr>
              <a:t>Türk Kültürü</a:t>
            </a:r>
          </a:p>
        </p:txBody>
      </p:sp>
      <p:sp>
        <p:nvSpPr>
          <p:cNvPr id="12" name="Rounded Rectangle 11"/>
          <p:cNvSpPr/>
          <p:nvPr/>
        </p:nvSpPr>
        <p:spPr>
          <a:xfrm>
            <a:off x="502920" y="4507992"/>
            <a:ext cx="11185855" cy="1645920"/>
          </a:xfrm>
          <a:prstGeom prst="roundRect">
            <a:avLst>
              <a:gd name="adj" fmla="val 8000"/>
            </a:avLst>
          </a:prstGeom>
          <a:solidFill>
            <a:srgbClr val="FFF3D1"/>
          </a:solidFill>
          <a:ln>
            <a:noFill/>
          </a:ln>
          <a:effectLst/>
        </p:spPr>
        <p:txBody>
          <a:bodyPr rtlCol="0" anchor="ctr" wrap="square" lIns="274320" rIns="274320" tIns="73152" bIns="73152">
            <a:noAutofit/>
          </a:bodyPr>
          <a:lstStyle/>
          <a:p>
            <a:pPr algn="l">
              <a:spcBef>
                <a:spcPts val="0"/>
              </a:spcBef>
              <a:spcAft>
                <a:spcPts val="600"/>
              </a:spcAft>
            </a:pPr>
            <a:r>
              <a:rPr lang="tr-TR" sz="2100" b="1" i="0">
                <a:solidFill>
                  <a:srgbClr val="B8862B"/>
                </a:solidFill>
                <a:latin typeface="Calibri"/>
              </a:rPr>
              <a:t>Metnin planı</a:t>
            </a:r>
          </a:p>
          <a:p>
            <a:pPr algn="l">
              <a:spcBef>
                <a:spcPts val="0"/>
              </a:spcBef>
              <a:spcAft>
                <a:spcPts val="0"/>
              </a:spcAft>
            </a:pPr>
            <a:r>
              <a:rPr lang="tr-TR" sz="2100" b="0" i="0">
                <a:solidFill>
                  <a:srgbClr val="262626"/>
                </a:solidFill>
                <a:latin typeface="Calibri"/>
              </a:rPr>
              <a:t>1. Türk dünyası nedir, nerede?  2. Ortak kültürel miras örneği  3. Neden gelecek nesillere aktarılmalı?</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4" name="Rounded Rectangle 1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218</a:t>
            </a:r>
          </a:p>
        </p:txBody>
      </p:sp>
      <p:sp>
        <p:nvSpPr>
          <p:cNvPr id="15" name="TextBox 1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99 / 176</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Çalışma yaprağı — örnek metin</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ÇALIŞMA YAPRAĞI</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Kültürel Miras · Türk Dünyası · Türk Kültürü kavramlarıyla ortak kültürel özelliklerin gelecek nesillere aktarılmasının önemini anlatan bir metin yaz.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204-218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100 / 176</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Çalışma yaprağı — örnek metin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Kültürel Miras · Türk Dünyası · Türk Kültürü kavramlarıyla ortak kültürel özelliklerin gelecek nesillere aktarılmasının önemini anlatan bir metin yaz.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a:spcBef>
                <a:spcPts val="0"/>
              </a:spcBef>
              <a:spcAft>
                <a:spcPts val="0"/>
              </a:spcAft>
            </a:pPr>
            <a:r>
              <a:rPr lang="tr-TR" sz="2100" b="0" i="0">
                <a:solidFill>
                  <a:srgbClr val="262626"/>
                </a:solidFill>
                <a:latin typeface="Calibri"/>
              </a:rPr>
              <a:t>Balkanlardan Orta Asya'ya uzanan Türk dünyasında Nevruz, Nasreddin Hoca fıkraları ve Dede Korkut hikâyeleri gibi ortak bir kültürel miras yaşatılır. Bu miras, Türk kültürünün binlerce yıllık birikimidir. Onu gelecek nesillere aktarırsak Türk kültürü yaşamaya devam eder, farklı ülkelerdeki Türkler birbirine daha çok bağlanır. Aktarmazsak bu değerler unutulur; çünkü kültürel miras ancak korunup yaşatıldıkça var olur.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204-218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101 / 176</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5</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aşağıdakilerden hangisi somut olmayan kültürel miras ögesidir?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Orhun Yazıtları</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Selimiye Camii</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Nasreddin Hoca fıkra anlatma geleneği</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Tac Mahal</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Anıtkabir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214</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102 / 176</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5</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aşağıdakilerden hangisi somut olmayan kültürel miras ögesidir?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Orhun Yazıtları</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Selimiye Camii</a:t>
            </a:r>
          </a:p>
        </p:txBody>
      </p:sp>
      <p:sp>
        <p:nvSpPr>
          <p:cNvPr id="13" name="Rounded Rectangle 12"/>
          <p:cNvSpPr/>
          <p:nvPr/>
        </p:nvSpPr>
        <p:spPr>
          <a:xfrm>
            <a:off x="502920" y="368320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4" name="Oval 13"/>
          <p:cNvSpPr/>
          <p:nvPr/>
        </p:nvSpPr>
        <p:spPr>
          <a:xfrm>
            <a:off x="594360" y="363931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Nasreddin Hoca fıkra anlatma geleneği</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Tac Mahal</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Anıtkabir</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1850" b="0" i="0">
                <a:solidFill>
                  <a:srgbClr val="262626"/>
                </a:solidFill>
                <a:latin typeface="Calibri"/>
              </a:rPr>
              <a:t>Kitap s. 214: destanlar, masallar, hikâyeler gibi edebî ürünler ile Nasreddin Hoca fıkra anlatma geleneği somut olmayan kültürel mirastır. Orhun Yazıtları, Selimiye Camii, Tac Mahal ve Anıtkabir somut kültürel mirastır.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214</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103 / 176</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Performans çalışması: Afiş Hazırlama</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GRUP · 40+40</a:t>
            </a:r>
          </a:p>
        </p:txBody>
      </p:sp>
      <p:sp>
        <p:nvSpPr>
          <p:cNvPr id="6" name="Rounded Rectangle 5"/>
          <p:cNvSpPr/>
          <p:nvPr/>
        </p:nvSpPr>
        <p:spPr>
          <a:xfrm>
            <a:off x="502920" y="1225296"/>
            <a:ext cx="11185855" cy="118872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25296"/>
            <a:ext cx="118872" cy="1188720"/>
          </a:xfrm>
          <a:prstGeom prst="rect">
            <a:avLst/>
          </a:prstGeom>
          <a:solidFill>
            <a:srgbClr val="B8862B"/>
          </a:solidFill>
          <a:ln>
            <a:noFill/>
          </a:ln>
          <a:effectLst/>
        </p:spPr>
        <p:txBody>
          <a:bodyPr rtlCol="0" anchor="ctr"/>
          <a:lstStyle/>
          <a:p/>
        </p:txBody>
      </p:sp>
      <p:sp>
        <p:nvSpPr>
          <p:cNvPr id="8" name="TextBox 7"/>
          <p:cNvSpPr txBox="1"/>
          <p:nvPr/>
        </p:nvSpPr>
        <p:spPr>
          <a:xfrm>
            <a:off x="777240" y="1225296"/>
            <a:ext cx="10774375" cy="118872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Sizlerden Türk dünyasının somut ve somut olmayan kültürel miras ögelerinin tanınması, tanıtılması, korunması ve geliştirilmesine yönelik afiş hazırlamanız ve hazırladığınız afişleri okulunuzda sergilemeniz beklenmektedir.</a:t>
            </a:r>
          </a:p>
        </p:txBody>
      </p:sp>
      <p:sp>
        <p:nvSpPr>
          <p:cNvPr id="9" name="Rounded Rectangle 8"/>
          <p:cNvSpPr/>
          <p:nvPr/>
        </p:nvSpPr>
        <p:spPr>
          <a:xfrm>
            <a:off x="502920" y="2542032"/>
            <a:ext cx="11185855" cy="829818"/>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542032"/>
            <a:ext cx="1600200" cy="829818"/>
          </a:xfrm>
          <a:prstGeom prst="roundRect">
            <a:avLst>
              <a:gd name="adj" fmla="val 8000"/>
            </a:avLst>
          </a:prstGeom>
          <a:solidFill>
            <a:srgbClr val="B8862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Adım</a:t>
            </a:r>
          </a:p>
        </p:txBody>
      </p:sp>
      <p:sp>
        <p:nvSpPr>
          <p:cNvPr id="11" name="TextBox 10"/>
          <p:cNvSpPr txBox="1"/>
          <p:nvPr/>
        </p:nvSpPr>
        <p:spPr>
          <a:xfrm>
            <a:off x="2240280" y="2542032"/>
            <a:ext cx="8122615" cy="82981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Topladığınız bilgi ve görselleri düzenleyiniz.</a:t>
            </a:r>
          </a:p>
        </p:txBody>
      </p:sp>
      <p:sp>
        <p:nvSpPr>
          <p:cNvPr id="12" name="Rounded Rectangle 11"/>
          <p:cNvSpPr/>
          <p:nvPr/>
        </p:nvSpPr>
        <p:spPr>
          <a:xfrm>
            <a:off x="10545775" y="2682621"/>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8 dk</a:t>
            </a:r>
          </a:p>
        </p:txBody>
      </p:sp>
      <p:sp>
        <p:nvSpPr>
          <p:cNvPr id="13" name="Rounded Rectangle 12"/>
          <p:cNvSpPr/>
          <p:nvPr/>
        </p:nvSpPr>
        <p:spPr>
          <a:xfrm>
            <a:off x="502920" y="3499866"/>
            <a:ext cx="11185855" cy="829818"/>
          </a:xfrm>
          <a:prstGeom prst="roundRect">
            <a:avLst>
              <a:gd name="adj" fmla="val 8000"/>
            </a:avLst>
          </a:prstGeom>
          <a:solidFill>
            <a:srgbClr val="F0F0F0"/>
          </a:solidFill>
          <a:ln>
            <a:noFill/>
          </a:ln>
          <a:effectLst/>
        </p:spPr>
        <p:txBody>
          <a:bodyPr rtlCol="0" anchor="ctr"/>
          <a:lstStyle/>
          <a:p/>
        </p:txBody>
      </p:sp>
      <p:sp>
        <p:nvSpPr>
          <p:cNvPr id="14" name="Rounded Rectangle 13"/>
          <p:cNvSpPr/>
          <p:nvPr/>
        </p:nvSpPr>
        <p:spPr>
          <a:xfrm>
            <a:off x="502920" y="3499866"/>
            <a:ext cx="1600200" cy="829818"/>
          </a:xfrm>
          <a:prstGeom prst="roundRect">
            <a:avLst>
              <a:gd name="adj" fmla="val 8000"/>
            </a:avLst>
          </a:prstGeom>
          <a:solidFill>
            <a:srgbClr val="B8862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Adım</a:t>
            </a:r>
          </a:p>
        </p:txBody>
      </p:sp>
      <p:sp>
        <p:nvSpPr>
          <p:cNvPr id="15" name="TextBox 14"/>
          <p:cNvSpPr txBox="1"/>
          <p:nvPr/>
        </p:nvSpPr>
        <p:spPr>
          <a:xfrm>
            <a:off x="2240280" y="3499866"/>
            <a:ext cx="8122615" cy="829818"/>
          </a:xfrm>
          <a:prstGeom prst="rect">
            <a:avLst/>
          </a:prstGeom>
          <a:noFill/>
        </p:spPr>
        <p:txBody>
          <a:bodyPr wrap="square" anchor="ctr" lIns="73152" rIns="73152" tIns="36576" bIns="36576">
            <a:noAutofit/>
          </a:bodyPr>
          <a:lstStyle/>
          <a:p>
            <a:pPr algn="l">
              <a:spcBef>
                <a:spcPts val="0"/>
              </a:spcBef>
              <a:spcAft>
                <a:spcPts val="0"/>
              </a:spcAft>
            </a:pPr>
            <a:r>
              <a:rPr lang="tr-TR" sz="1600" b="0" i="0">
                <a:solidFill>
                  <a:srgbClr val="262626"/>
                </a:solidFill>
                <a:latin typeface="Calibri"/>
              </a:rPr>
              <a:t>Düzenlediğiniz bilgi ve görsellerden Türk dünyasının somut ve somut olmayan kültürel miras ögelerinin tanınması, tanıtılması, korunması ve geliştirilmesine yönelik çıkarımlarda bulununuz.</a:t>
            </a:r>
          </a:p>
        </p:txBody>
      </p:sp>
      <p:sp>
        <p:nvSpPr>
          <p:cNvPr id="16" name="Rounded Rectangle 15"/>
          <p:cNvSpPr/>
          <p:nvPr/>
        </p:nvSpPr>
        <p:spPr>
          <a:xfrm>
            <a:off x="10545775" y="3640455"/>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20 dk</a:t>
            </a:r>
          </a:p>
        </p:txBody>
      </p:sp>
      <p:sp>
        <p:nvSpPr>
          <p:cNvPr id="17" name="Rounded Rectangle 16"/>
          <p:cNvSpPr/>
          <p:nvPr/>
        </p:nvSpPr>
        <p:spPr>
          <a:xfrm>
            <a:off x="502920" y="4457700"/>
            <a:ext cx="11185855" cy="829818"/>
          </a:xfrm>
          <a:prstGeom prst="roundRect">
            <a:avLst>
              <a:gd name="adj" fmla="val 8000"/>
            </a:avLst>
          </a:prstGeom>
          <a:solidFill>
            <a:srgbClr val="F0F0F0"/>
          </a:solidFill>
          <a:ln>
            <a:noFill/>
          </a:ln>
          <a:effectLst/>
        </p:spPr>
        <p:txBody>
          <a:bodyPr rtlCol="0" anchor="ctr"/>
          <a:lstStyle/>
          <a:p/>
        </p:txBody>
      </p:sp>
      <p:sp>
        <p:nvSpPr>
          <p:cNvPr id="18" name="Rounded Rectangle 17"/>
          <p:cNvSpPr/>
          <p:nvPr/>
        </p:nvSpPr>
        <p:spPr>
          <a:xfrm>
            <a:off x="502920" y="4457700"/>
            <a:ext cx="1600200" cy="829818"/>
          </a:xfrm>
          <a:prstGeom prst="roundRect">
            <a:avLst>
              <a:gd name="adj" fmla="val 8000"/>
            </a:avLst>
          </a:prstGeom>
          <a:solidFill>
            <a:srgbClr val="B8862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 Adım</a:t>
            </a:r>
          </a:p>
        </p:txBody>
      </p:sp>
      <p:sp>
        <p:nvSpPr>
          <p:cNvPr id="19" name="TextBox 18"/>
          <p:cNvSpPr txBox="1"/>
          <p:nvPr/>
        </p:nvSpPr>
        <p:spPr>
          <a:xfrm>
            <a:off x="2240280" y="4457700"/>
            <a:ext cx="9357055" cy="82981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Yaptığınız çıkarımları da içine alan bir afiş hazırlayınız.</a:t>
            </a:r>
          </a:p>
        </p:txBody>
      </p:sp>
      <p:sp>
        <p:nvSpPr>
          <p:cNvPr id="20" name="Rounded Rectangle 19"/>
          <p:cNvSpPr/>
          <p:nvPr/>
        </p:nvSpPr>
        <p:spPr>
          <a:xfrm>
            <a:off x="502920" y="5415534"/>
            <a:ext cx="11185855" cy="829818"/>
          </a:xfrm>
          <a:prstGeom prst="roundRect">
            <a:avLst>
              <a:gd name="adj" fmla="val 8000"/>
            </a:avLst>
          </a:prstGeom>
          <a:solidFill>
            <a:srgbClr val="F0F0F0"/>
          </a:solidFill>
          <a:ln>
            <a:noFill/>
          </a:ln>
          <a:effectLst/>
        </p:spPr>
        <p:txBody>
          <a:bodyPr rtlCol="0" anchor="ctr"/>
          <a:lstStyle/>
          <a:p/>
        </p:txBody>
      </p:sp>
      <p:sp>
        <p:nvSpPr>
          <p:cNvPr id="21" name="Rounded Rectangle 20"/>
          <p:cNvSpPr/>
          <p:nvPr/>
        </p:nvSpPr>
        <p:spPr>
          <a:xfrm>
            <a:off x="502920" y="5415534"/>
            <a:ext cx="1600200" cy="829818"/>
          </a:xfrm>
          <a:prstGeom prst="roundRect">
            <a:avLst>
              <a:gd name="adj" fmla="val 8000"/>
            </a:avLst>
          </a:prstGeom>
          <a:solidFill>
            <a:srgbClr val="B8862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4. Adım</a:t>
            </a:r>
          </a:p>
        </p:txBody>
      </p:sp>
      <p:sp>
        <p:nvSpPr>
          <p:cNvPr id="22" name="TextBox 21"/>
          <p:cNvSpPr txBox="1"/>
          <p:nvPr/>
        </p:nvSpPr>
        <p:spPr>
          <a:xfrm>
            <a:off x="2240280" y="5415534"/>
            <a:ext cx="8122615" cy="82981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Hazırladığınız afişi okulunuzda sergileyiniz.</a:t>
            </a:r>
          </a:p>
        </p:txBody>
      </p:sp>
      <p:sp>
        <p:nvSpPr>
          <p:cNvPr id="23" name="Rounded Rectangle 22"/>
          <p:cNvSpPr/>
          <p:nvPr/>
        </p:nvSpPr>
        <p:spPr>
          <a:xfrm>
            <a:off x="10545775" y="5556123"/>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onayla</a:t>
            </a:r>
          </a:p>
        </p:txBody>
      </p:sp>
      <p:sp>
        <p:nvSpPr>
          <p:cNvPr id="24" name="TextBox 2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5" name="Rounded Rectangle 2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219</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104 / 176</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Puanlama anahtarı: neye bakılacak?</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ÖLÇÜTLER</a:t>
            </a:r>
          </a:p>
        </p:txBody>
      </p:sp>
      <p:graphicFrame>
        <p:nvGraphicFramePr>
          <p:cNvPr id="6" name="Table 5"/>
          <p:cNvGraphicFramePr>
            <a:graphicFrameLocks noGrp="1"/>
          </p:cNvGraphicFramePr>
          <p:nvPr/>
        </p:nvGraphicFramePr>
        <p:xfrm>
          <a:off x="502920" y="1261872"/>
          <a:ext cx="11183112" cy="4041648"/>
        </p:xfrm>
        <a:graphic>
          <a:graphicData uri="http://schemas.openxmlformats.org/drawingml/2006/table">
            <a:tbl>
              <a:tblPr firstRow="1" bandRow="1">
                <a:tableStyleId>{5C22544A-7EE6-4342-B048-85BDC9FD1C3A}</a:tableStyleId>
              </a:tblPr>
              <a:tblGrid>
                <a:gridCol w="4023360"/>
                <a:gridCol w="1783080"/>
                <a:gridCol w="1783080"/>
                <a:gridCol w="1783080"/>
                <a:gridCol w="1810512"/>
              </a:tblGrid>
              <a:tr h="566928">
                <a:tc>
                  <a:txBody>
                    <a:bodyPr wrap="square"/>
                    <a:lstStyle/>
                    <a:p>
                      <a:pPr algn="ctr">
                        <a:spcBef>
                          <a:spcPts val="0"/>
                        </a:spcBef>
                        <a:spcAft>
                          <a:spcPts val="0"/>
                        </a:spcAft>
                      </a:pPr>
                      <a:r>
                        <a:rPr lang="tr-TR" sz="1800" b="1" i="0">
                          <a:solidFill>
                            <a:srgbClr val="FFFFFF"/>
                          </a:solidFill>
                          <a:latin typeface="Calibri"/>
                        </a:rPr>
                        <a:t>Ölçüt</a:t>
                      </a:r>
                    </a:p>
                  </a:txBody>
                  <a:tcPr marL="54864" marR="54864" marT="18288" marB="18288" anchor="ctr">
                    <a:solidFill>
                      <a:srgbClr val="B8862B"/>
                    </a:solidFill>
                  </a:tcPr>
                </a:tc>
                <a:tc>
                  <a:txBody>
                    <a:bodyPr wrap="square"/>
                    <a:lstStyle/>
                    <a:p>
                      <a:pPr algn="ctr">
                        <a:spcBef>
                          <a:spcPts val="0"/>
                        </a:spcBef>
                        <a:spcAft>
                          <a:spcPts val="0"/>
                        </a:spcAft>
                      </a:pPr>
                      <a:r>
                        <a:rPr lang="tr-TR" sz="1800" b="1" i="0">
                          <a:solidFill>
                            <a:srgbClr val="FFFFFF"/>
                          </a:solidFill>
                          <a:latin typeface="Calibri"/>
                        </a:rPr>
                        <a:t>Başlangıç</a:t>
                      </a:r>
                    </a:p>
                  </a:txBody>
                  <a:tcPr marL="54864" marR="54864" marT="18288" marB="18288" anchor="ctr">
                    <a:solidFill>
                      <a:srgbClr val="B8862B"/>
                    </a:solidFill>
                  </a:tcPr>
                </a:tc>
                <a:tc>
                  <a:txBody>
                    <a:bodyPr wrap="square"/>
                    <a:lstStyle/>
                    <a:p>
                      <a:pPr algn="ctr">
                        <a:spcBef>
                          <a:spcPts val="0"/>
                        </a:spcBef>
                        <a:spcAft>
                          <a:spcPts val="0"/>
                        </a:spcAft>
                      </a:pPr>
                      <a:r>
                        <a:rPr lang="tr-TR" sz="1800" b="1" i="0">
                          <a:solidFill>
                            <a:srgbClr val="FFFFFF"/>
                          </a:solidFill>
                          <a:latin typeface="Calibri"/>
                        </a:rPr>
                        <a:t>Kabul edilebilir</a:t>
                      </a:r>
                    </a:p>
                  </a:txBody>
                  <a:tcPr marL="54864" marR="54864" marT="18288" marB="18288" anchor="ctr">
                    <a:solidFill>
                      <a:srgbClr val="B8862B"/>
                    </a:solidFill>
                  </a:tcPr>
                </a:tc>
                <a:tc>
                  <a:txBody>
                    <a:bodyPr wrap="square"/>
                    <a:lstStyle/>
                    <a:p>
                      <a:pPr algn="ctr">
                        <a:spcBef>
                          <a:spcPts val="0"/>
                        </a:spcBef>
                        <a:spcAft>
                          <a:spcPts val="0"/>
                        </a:spcAft>
                      </a:pPr>
                      <a:r>
                        <a:rPr lang="tr-TR" sz="1800" b="1" i="0">
                          <a:solidFill>
                            <a:srgbClr val="FFFFFF"/>
                          </a:solidFill>
                          <a:latin typeface="Calibri"/>
                        </a:rPr>
                        <a:t>İyi</a:t>
                      </a:r>
                    </a:p>
                  </a:txBody>
                  <a:tcPr marL="54864" marR="54864" marT="18288" marB="18288" anchor="ctr">
                    <a:solidFill>
                      <a:srgbClr val="B8862B"/>
                    </a:solidFill>
                  </a:tcPr>
                </a:tc>
                <a:tc>
                  <a:txBody>
                    <a:bodyPr wrap="square"/>
                    <a:lstStyle/>
                    <a:p>
                      <a:pPr algn="ctr">
                        <a:spcBef>
                          <a:spcPts val="0"/>
                        </a:spcBef>
                        <a:spcAft>
                          <a:spcPts val="0"/>
                        </a:spcAft>
                      </a:pPr>
                      <a:r>
                        <a:rPr lang="tr-TR" sz="1800" b="1" i="0">
                          <a:solidFill>
                            <a:srgbClr val="FFFFFF"/>
                          </a:solidFill>
                          <a:latin typeface="Calibri"/>
                        </a:rPr>
                        <a:t>Çok iyi</a:t>
                      </a:r>
                    </a:p>
                  </a:txBody>
                  <a:tcPr marL="54864" marR="54864" marT="18288" marB="18288" anchor="ctr">
                    <a:solidFill>
                      <a:srgbClr val="B8862B"/>
                    </a:solidFill>
                  </a:tcPr>
                </a:tc>
              </a:tr>
              <a:tr h="694944">
                <a:tc>
                  <a:txBody>
                    <a:bodyPr wrap="square"/>
                    <a:lstStyle/>
                    <a:p>
                      <a:pPr algn="l">
                        <a:spcBef>
                          <a:spcPts val="0"/>
                        </a:spcBef>
                        <a:spcAft>
                          <a:spcPts val="0"/>
                        </a:spcAft>
                      </a:pPr>
                      <a:r>
                        <a:rPr lang="tr-TR" sz="2000" b="0" i="0">
                          <a:solidFill>
                            <a:srgbClr val="262626"/>
                          </a:solidFill>
                          <a:latin typeface="Calibri"/>
                        </a:rPr>
                        <a:t>Amaç belirleme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r h="694944">
                <a:tc>
                  <a:txBody>
                    <a:bodyPr wrap="square"/>
                    <a:lstStyle/>
                    <a:p>
                      <a:pPr algn="l">
                        <a:spcBef>
                          <a:spcPts val="0"/>
                        </a:spcBef>
                        <a:spcAft>
                          <a:spcPts val="0"/>
                        </a:spcAft>
                      </a:pPr>
                      <a:r>
                        <a:rPr lang="tr-TR" sz="2000" b="0" i="0">
                          <a:solidFill>
                            <a:srgbClr val="262626"/>
                          </a:solidFill>
                          <a:latin typeface="Calibri"/>
                        </a:rPr>
                        <a:t>Bilgi ve görsel toplama (20)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E3ECF5"/>
                    </a:solidFill>
                  </a:tcPr>
                </a:tc>
              </a:tr>
              <a:tr h="694944">
                <a:tc>
                  <a:txBody>
                    <a:bodyPr wrap="square"/>
                    <a:lstStyle/>
                    <a:p>
                      <a:pPr algn="l">
                        <a:spcBef>
                          <a:spcPts val="0"/>
                        </a:spcBef>
                        <a:spcAft>
                          <a:spcPts val="0"/>
                        </a:spcAft>
                      </a:pPr>
                      <a:r>
                        <a:rPr lang="tr-TR" sz="2000" b="0" i="0">
                          <a:solidFill>
                            <a:srgbClr val="262626"/>
                          </a:solidFill>
                          <a:latin typeface="Calibri"/>
                        </a:rPr>
                        <a:t>Bilgi ve görselleri düzenleme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r h="694944">
                <a:tc>
                  <a:txBody>
                    <a:bodyPr wrap="square"/>
                    <a:lstStyle/>
                    <a:p>
                      <a:pPr algn="l">
                        <a:spcBef>
                          <a:spcPts val="0"/>
                        </a:spcBef>
                        <a:spcAft>
                          <a:spcPts val="0"/>
                        </a:spcAft>
                      </a:pPr>
                      <a:r>
                        <a:rPr lang="tr-TR" sz="2000" b="0" i="0">
                          <a:solidFill>
                            <a:srgbClr val="262626"/>
                          </a:solidFill>
                          <a:latin typeface="Calibri"/>
                        </a:rPr>
                        <a:t>Sonuç çıkarma (20)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E3ECF5"/>
                    </a:solidFill>
                  </a:tcPr>
                </a:tc>
              </a:tr>
              <a:tr h="694944">
                <a:tc>
                  <a:txBody>
                    <a:bodyPr wrap="square"/>
                    <a:lstStyle/>
                    <a:p>
                      <a:pPr algn="l">
                        <a:spcBef>
                          <a:spcPts val="0"/>
                        </a:spcBef>
                        <a:spcAft>
                          <a:spcPts val="0"/>
                        </a:spcAft>
                      </a:pPr>
                      <a:r>
                        <a:rPr lang="tr-TR" sz="2000" b="0" i="0">
                          <a:solidFill>
                            <a:srgbClr val="262626"/>
                          </a:solidFill>
                          <a:latin typeface="Calibri"/>
                        </a:rPr>
                        <a:t>Sunum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bl>
          </a:graphicData>
        </a:graphic>
      </p:graphicFrame>
      <p:sp>
        <p:nvSpPr>
          <p:cNvPr id="7" name="TextBox 6"/>
          <p:cNvSpPr txBox="1"/>
          <p:nvPr/>
        </p:nvSpPr>
        <p:spPr>
          <a:xfrm>
            <a:off x="502920" y="5742432"/>
            <a:ext cx="11185855" cy="457200"/>
          </a:xfrm>
          <a:prstGeom prst="rect">
            <a:avLst/>
          </a:prstGeom>
          <a:noFill/>
        </p:spPr>
        <p:txBody>
          <a:bodyPr wrap="square" anchor="t" lIns="73152" rIns="73152" tIns="36576" bIns="36576">
            <a:noAutofit/>
          </a:bodyPr>
          <a:lstStyle/>
          <a:p>
            <a:pPr algn="ctr">
              <a:spcBef>
                <a:spcPts val="0"/>
              </a:spcBef>
              <a:spcAft>
                <a:spcPts val="0"/>
              </a:spcAft>
            </a:pPr>
            <a:r>
              <a:rPr lang="tr-TR" sz="2000" b="1" i="0">
                <a:solidFill>
                  <a:srgbClr val="B8862B"/>
                </a:solidFill>
                <a:latin typeface="Calibri"/>
              </a:rPr>
              <a:t>Toplam 100 puan · öz değerlendirme formu (s. 221) ile birlikte · P2 beceri görevi</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219-220</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105 / 176</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Afişimiz: biçim ve kurallar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AFİŞ</a:t>
            </a:r>
          </a:p>
        </p:txBody>
      </p:sp>
      <p:sp>
        <p:nvSpPr>
          <p:cNvPr id="6" name="Rounded Rectangle 5"/>
          <p:cNvSpPr/>
          <p:nvPr/>
        </p:nvSpPr>
        <p:spPr>
          <a:xfrm>
            <a:off x="502920" y="1261872"/>
            <a:ext cx="3594506"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B8862B"/>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B8862B"/>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Afişte olmalı</a:t>
            </a:r>
          </a:p>
        </p:txBody>
      </p:sp>
      <p:sp>
        <p:nvSpPr>
          <p:cNvPr id="10" name="TextBox 9"/>
          <p:cNvSpPr txBox="1"/>
          <p:nvPr/>
        </p:nvSpPr>
        <p:spPr>
          <a:xfrm>
            <a:off x="612648" y="1865376"/>
            <a:ext cx="3375050" cy="43068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Başlık: miras ögesi</a:t>
            </a:r>
          </a:p>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Somut mu, somut olmayan mı?</a:t>
            </a:r>
          </a:p>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Nerede yaşatılıyor? (ülkeler, harita)</a:t>
            </a:r>
          </a:p>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Çıkarımlarımız ve mesajımız</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Kaynak (kitap sayfası)</a:t>
            </a:r>
          </a:p>
        </p:txBody>
      </p:sp>
      <p:sp>
        <p:nvSpPr>
          <p:cNvPr id="11" name="Rounded Rectangle 10"/>
          <p:cNvSpPr/>
          <p:nvPr/>
        </p:nvSpPr>
        <p:spPr>
          <a:xfrm>
            <a:off x="4298594" y="1261872"/>
            <a:ext cx="3594506"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2C6E8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2C6E8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Biçim</a:t>
            </a:r>
          </a:p>
        </p:txBody>
      </p:sp>
      <p:sp>
        <p:nvSpPr>
          <p:cNvPr id="15" name="TextBox 14"/>
          <p:cNvSpPr txBox="1"/>
          <p:nvPr/>
        </p:nvSpPr>
        <p:spPr>
          <a:xfrm>
            <a:off x="4408322" y="1865376"/>
            <a:ext cx="3375050" cy="43068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Okulun A3 kâğıdı</a:t>
            </a:r>
          </a:p>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Büyük, okunaklı başlık</a:t>
            </a:r>
          </a:p>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Elle çizilmiş görsel ya da şema</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Kısa cümleler</a:t>
            </a:r>
          </a:p>
        </p:txBody>
      </p:sp>
      <p:sp>
        <p:nvSpPr>
          <p:cNvPr id="16" name="Rounded Rectangle 15"/>
          <p:cNvSpPr/>
          <p:nvPr/>
        </p:nvSpPr>
        <p:spPr>
          <a:xfrm>
            <a:off x="8094268" y="1261872"/>
            <a:ext cx="3594506"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4F4F4F"/>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4F4F4F"/>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Kurallar</a:t>
            </a:r>
          </a:p>
        </p:txBody>
      </p:sp>
      <p:sp>
        <p:nvSpPr>
          <p:cNvPr id="20" name="TextBox 19"/>
          <p:cNvSpPr txBox="1"/>
          <p:nvPr/>
        </p:nvSpPr>
        <p:spPr>
          <a:xfrm>
            <a:off x="8203996" y="1865376"/>
            <a:ext cx="3375050" cy="43068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Telefon kullanılmaz</a:t>
            </a:r>
          </a:p>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Çıktı, satın alma yok</a:t>
            </a:r>
          </a:p>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Bilmediğini uydurma, kaynağını yaz</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Kişisel bilgi ve kişi fotoğrafı yok</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106 / 176</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Gruplara geçiş: afiş ekipleri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a:t>
            </a:r>
          </a:p>
        </p:txBody>
      </p:sp>
      <p:sp>
        <p:nvSpPr>
          <p:cNvPr id="6" name="Rounded Rectangle 5"/>
          <p:cNvSpPr/>
          <p:nvPr/>
        </p:nvSpPr>
        <p:spPr>
          <a:xfrm>
            <a:off x="502920" y="1261872"/>
            <a:ext cx="2076236" cy="31089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076236" cy="530352"/>
          </a:xfrm>
          <a:prstGeom prst="roundRect">
            <a:avLst>
              <a:gd name="adj" fmla="val 25000"/>
            </a:avLst>
          </a:prstGeom>
          <a:solidFill>
            <a:srgbClr val="B8862B"/>
          </a:solidFill>
          <a:ln>
            <a:noFill/>
          </a:ln>
          <a:effectLst/>
        </p:spPr>
        <p:txBody>
          <a:bodyPr rtlCol="0" anchor="ctr"/>
          <a:lstStyle/>
          <a:p/>
        </p:txBody>
      </p:sp>
      <p:sp>
        <p:nvSpPr>
          <p:cNvPr id="8" name="Rectangle 7"/>
          <p:cNvSpPr/>
          <p:nvPr/>
        </p:nvSpPr>
        <p:spPr>
          <a:xfrm>
            <a:off x="502920" y="1527048"/>
            <a:ext cx="2076236" cy="265176"/>
          </a:xfrm>
          <a:prstGeom prst="rect">
            <a:avLst/>
          </a:prstGeom>
          <a:solidFill>
            <a:srgbClr val="B8862B"/>
          </a:solidFill>
          <a:ln>
            <a:noFill/>
          </a:ln>
          <a:effectLst/>
        </p:spPr>
        <p:txBody>
          <a:bodyPr rtlCol="0" anchor="ctr"/>
          <a:lstStyle/>
          <a:p/>
        </p:txBody>
      </p:sp>
      <p:sp>
        <p:nvSpPr>
          <p:cNvPr id="9" name="TextBox 8"/>
          <p:cNvSpPr txBox="1"/>
          <p:nvPr/>
        </p:nvSpPr>
        <p:spPr>
          <a:xfrm>
            <a:off x="594360"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SÖZCÜ</a:t>
            </a:r>
          </a:p>
        </p:txBody>
      </p:sp>
      <p:sp>
        <p:nvSpPr>
          <p:cNvPr id="10" name="TextBox 9"/>
          <p:cNvSpPr txBox="1"/>
          <p:nvPr/>
        </p:nvSpPr>
        <p:spPr>
          <a:xfrm>
            <a:off x="612648"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Grubun cevabını sınıfla paylaşır.</a:t>
            </a:r>
          </a:p>
        </p:txBody>
      </p:sp>
      <p:sp>
        <p:nvSpPr>
          <p:cNvPr id="11" name="Rounded Rectangle 10"/>
          <p:cNvSpPr/>
          <p:nvPr/>
        </p:nvSpPr>
        <p:spPr>
          <a:xfrm>
            <a:off x="2780324" y="1261872"/>
            <a:ext cx="2076236" cy="31089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80324" y="1261872"/>
            <a:ext cx="207623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2780324" y="1527048"/>
            <a:ext cx="2076236" cy="265176"/>
          </a:xfrm>
          <a:prstGeom prst="rect">
            <a:avLst/>
          </a:prstGeom>
          <a:solidFill>
            <a:srgbClr val="4F4F4F"/>
          </a:solidFill>
          <a:ln>
            <a:noFill/>
          </a:ln>
          <a:effectLst/>
        </p:spPr>
        <p:txBody>
          <a:bodyPr rtlCol="0" anchor="ctr"/>
          <a:lstStyle/>
          <a:p/>
        </p:txBody>
      </p:sp>
      <p:sp>
        <p:nvSpPr>
          <p:cNvPr id="14" name="TextBox 13"/>
          <p:cNvSpPr txBox="1"/>
          <p:nvPr/>
        </p:nvSpPr>
        <p:spPr>
          <a:xfrm>
            <a:off x="2871764"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YAZICI</a:t>
            </a:r>
          </a:p>
        </p:txBody>
      </p:sp>
      <p:sp>
        <p:nvSpPr>
          <p:cNvPr id="15" name="TextBox 14"/>
          <p:cNvSpPr txBox="1"/>
          <p:nvPr/>
        </p:nvSpPr>
        <p:spPr>
          <a:xfrm>
            <a:off x="2890052"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Ortak cevabı yazar, tabloyu doldurur.</a:t>
            </a:r>
          </a:p>
        </p:txBody>
      </p:sp>
      <p:sp>
        <p:nvSpPr>
          <p:cNvPr id="16" name="Rounded Rectangle 15"/>
          <p:cNvSpPr/>
          <p:nvPr/>
        </p:nvSpPr>
        <p:spPr>
          <a:xfrm>
            <a:off x="5057728" y="1261872"/>
            <a:ext cx="2076236" cy="31089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57728" y="1261872"/>
            <a:ext cx="2076236" cy="530352"/>
          </a:xfrm>
          <a:prstGeom prst="roundRect">
            <a:avLst>
              <a:gd name="adj" fmla="val 25000"/>
            </a:avLst>
          </a:prstGeom>
          <a:solidFill>
            <a:srgbClr val="B8862B"/>
          </a:solidFill>
          <a:ln>
            <a:noFill/>
          </a:ln>
          <a:effectLst/>
        </p:spPr>
        <p:txBody>
          <a:bodyPr rtlCol="0" anchor="ctr"/>
          <a:lstStyle/>
          <a:p/>
        </p:txBody>
      </p:sp>
      <p:sp>
        <p:nvSpPr>
          <p:cNvPr id="18" name="Rectangle 17"/>
          <p:cNvSpPr/>
          <p:nvPr/>
        </p:nvSpPr>
        <p:spPr>
          <a:xfrm>
            <a:off x="5057728" y="1527048"/>
            <a:ext cx="2076236" cy="265176"/>
          </a:xfrm>
          <a:prstGeom prst="rect">
            <a:avLst/>
          </a:prstGeom>
          <a:solidFill>
            <a:srgbClr val="B8862B"/>
          </a:solidFill>
          <a:ln>
            <a:noFill/>
          </a:ln>
          <a:effectLst/>
        </p:spPr>
        <p:txBody>
          <a:bodyPr rtlCol="0" anchor="ctr"/>
          <a:lstStyle/>
          <a:p/>
        </p:txBody>
      </p:sp>
      <p:sp>
        <p:nvSpPr>
          <p:cNvPr id="19" name="TextBox 18"/>
          <p:cNvSpPr txBox="1"/>
          <p:nvPr/>
        </p:nvSpPr>
        <p:spPr>
          <a:xfrm>
            <a:off x="5149168"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ZAMAN VE MALZEME</a:t>
            </a:r>
          </a:p>
        </p:txBody>
      </p:sp>
      <p:sp>
        <p:nvSpPr>
          <p:cNvPr id="20" name="TextBox 19"/>
          <p:cNvSpPr txBox="1"/>
          <p:nvPr/>
        </p:nvSpPr>
        <p:spPr>
          <a:xfrm>
            <a:off x="5167456"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Süreyi izler, 2 dk kala uyarır; malzemeyi alır, teslim eder.</a:t>
            </a:r>
          </a:p>
        </p:txBody>
      </p:sp>
      <p:sp>
        <p:nvSpPr>
          <p:cNvPr id="21" name="Rounded Rectangle 20"/>
          <p:cNvSpPr/>
          <p:nvPr/>
        </p:nvSpPr>
        <p:spPr>
          <a:xfrm>
            <a:off x="7335132" y="1261872"/>
            <a:ext cx="2076236" cy="31089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335132" y="1261872"/>
            <a:ext cx="2076236"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7335132" y="1527048"/>
            <a:ext cx="2076236" cy="265176"/>
          </a:xfrm>
          <a:prstGeom prst="rect">
            <a:avLst/>
          </a:prstGeom>
          <a:solidFill>
            <a:srgbClr val="4F4F4F"/>
          </a:solidFill>
          <a:ln>
            <a:noFill/>
          </a:ln>
          <a:effectLst/>
        </p:spPr>
        <p:txBody>
          <a:bodyPr rtlCol="0" anchor="ctr"/>
          <a:lstStyle/>
          <a:p/>
        </p:txBody>
      </p:sp>
      <p:sp>
        <p:nvSpPr>
          <p:cNvPr id="24" name="TextBox 23"/>
          <p:cNvSpPr txBox="1"/>
          <p:nvPr/>
        </p:nvSpPr>
        <p:spPr>
          <a:xfrm>
            <a:off x="7426572"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HARİTA / VERİ OKUYUCU</a:t>
            </a:r>
          </a:p>
        </p:txBody>
      </p:sp>
      <p:sp>
        <p:nvSpPr>
          <p:cNvPr id="25" name="TextBox 24"/>
          <p:cNvSpPr txBox="1"/>
          <p:nvPr/>
        </p:nvSpPr>
        <p:spPr>
          <a:xfrm>
            <a:off x="7444860"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Haritayı, tabloyu ve grafiği okur, gösterir.</a:t>
            </a:r>
          </a:p>
        </p:txBody>
      </p:sp>
      <p:sp>
        <p:nvSpPr>
          <p:cNvPr id="26" name="Rounded Rectangle 25"/>
          <p:cNvSpPr/>
          <p:nvPr/>
        </p:nvSpPr>
        <p:spPr>
          <a:xfrm>
            <a:off x="9612536" y="1261872"/>
            <a:ext cx="2076236" cy="31089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612536" y="1261872"/>
            <a:ext cx="2076236" cy="530352"/>
          </a:xfrm>
          <a:prstGeom prst="roundRect">
            <a:avLst>
              <a:gd name="adj" fmla="val 25000"/>
            </a:avLst>
          </a:prstGeom>
          <a:solidFill>
            <a:srgbClr val="B8862B"/>
          </a:solidFill>
          <a:ln>
            <a:noFill/>
          </a:ln>
          <a:effectLst/>
        </p:spPr>
        <p:txBody>
          <a:bodyPr rtlCol="0" anchor="ctr"/>
          <a:lstStyle/>
          <a:p/>
        </p:txBody>
      </p:sp>
      <p:sp>
        <p:nvSpPr>
          <p:cNvPr id="28" name="Rectangle 27"/>
          <p:cNvSpPr/>
          <p:nvPr/>
        </p:nvSpPr>
        <p:spPr>
          <a:xfrm>
            <a:off x="9612536" y="1527048"/>
            <a:ext cx="2076236" cy="265176"/>
          </a:xfrm>
          <a:prstGeom prst="rect">
            <a:avLst/>
          </a:prstGeom>
          <a:solidFill>
            <a:srgbClr val="B8862B"/>
          </a:solidFill>
          <a:ln>
            <a:noFill/>
          </a:ln>
          <a:effectLst/>
        </p:spPr>
        <p:txBody>
          <a:bodyPr rtlCol="0" anchor="ctr"/>
          <a:lstStyle/>
          <a:p/>
        </p:txBody>
      </p:sp>
      <p:sp>
        <p:nvSpPr>
          <p:cNvPr id="29" name="TextBox 28"/>
          <p:cNvSpPr txBox="1"/>
          <p:nvPr/>
        </p:nvSpPr>
        <p:spPr>
          <a:xfrm>
            <a:off x="9703976"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KONTROLCÜ</a:t>
            </a:r>
          </a:p>
        </p:txBody>
      </p:sp>
      <p:sp>
        <p:nvSpPr>
          <p:cNvPr id="30" name="TextBox 29"/>
          <p:cNvSpPr txBox="1"/>
          <p:nvPr/>
        </p:nvSpPr>
        <p:spPr>
          <a:xfrm>
            <a:off x="9722264"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Yazımı, kaynağı ve doğruluğu denetler.</a:t>
            </a:r>
          </a:p>
        </p:txBody>
      </p:sp>
      <p:sp>
        <p:nvSpPr>
          <p:cNvPr id="31" name="Rounded Rectangle 30"/>
          <p:cNvSpPr/>
          <p:nvPr/>
        </p:nvSpPr>
        <p:spPr>
          <a:xfrm>
            <a:off x="502920" y="4599432"/>
            <a:ext cx="11185855" cy="164592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400" b="1" i="0">
                <a:solidFill>
                  <a:srgbClr val="B8862B"/>
                </a:solidFill>
                <a:latin typeface="Calibri"/>
              </a:rPr>
              <a:t>8 grup · 34. haftada kurulan heterojen gruplar · bilgi ve görseller masada</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Grupta “30 cm sesi” · söz hakkı isim kartıyla · farklı görüşlere saygı</a:t>
            </a:r>
          </a:p>
        </p:txBody>
      </p:sp>
      <p:sp>
        <p:nvSpPr>
          <p:cNvPr id="32" name="TextBox 3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107 / 176</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afiş planımız</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1. ADIM · 8 dk</a:t>
            </a:r>
          </a:p>
        </p:txBody>
      </p:sp>
      <p:graphicFrame>
        <p:nvGraphicFramePr>
          <p:cNvPr id="6" name="Table 5"/>
          <p:cNvGraphicFramePr>
            <a:graphicFrameLocks noGrp="1"/>
          </p:cNvGraphicFramePr>
          <p:nvPr/>
        </p:nvGraphicFramePr>
        <p:xfrm>
          <a:off x="502920" y="1261872"/>
          <a:ext cx="11183112" cy="4617720"/>
        </p:xfrm>
        <a:graphic>
          <a:graphicData uri="http://schemas.openxmlformats.org/drawingml/2006/table">
            <a:tbl>
              <a:tblPr firstRow="1" bandRow="1">
                <a:tableStyleId>{5C22544A-7EE6-4342-B048-85BDC9FD1C3A}</a:tableStyleId>
              </a:tblPr>
              <a:tblGrid>
                <a:gridCol w="3291840"/>
                <a:gridCol w="7891272"/>
              </a:tblGrid>
              <a:tr h="502920">
                <a:tc>
                  <a:txBody>
                    <a:bodyPr wrap="square"/>
                    <a:lstStyle/>
                    <a:p>
                      <a:pPr algn="ctr">
                        <a:spcBef>
                          <a:spcPts val="0"/>
                        </a:spcBef>
                        <a:spcAft>
                          <a:spcPts val="0"/>
                        </a:spcAft>
                      </a:pPr>
                      <a:r>
                        <a:rPr lang="tr-TR" sz="1700" b="1" i="0">
                          <a:solidFill>
                            <a:srgbClr val="FFFFFF"/>
                          </a:solidFill>
                          <a:latin typeface="Calibri"/>
                        </a:rPr>
                        <a:t>Planın parçası</a:t>
                      </a:r>
                    </a:p>
                  </a:txBody>
                  <a:tcPr marL="54864" marR="54864" marT="18288" marB="18288" anchor="ctr">
                    <a:solidFill>
                      <a:srgbClr val="B8862B"/>
                    </a:solidFill>
                  </a:tcPr>
                </a:tc>
                <a:tc>
                  <a:txBody>
                    <a:bodyPr wrap="square"/>
                    <a:lstStyle/>
                    <a:p>
                      <a:pPr algn="ctr">
                        <a:spcBef>
                          <a:spcPts val="0"/>
                        </a:spcBef>
                        <a:spcAft>
                          <a:spcPts val="0"/>
                        </a:spcAft>
                      </a:pPr>
                      <a:r>
                        <a:rPr lang="tr-TR" sz="1700" b="1" i="0">
                          <a:solidFill>
                            <a:srgbClr val="FFFFFF"/>
                          </a:solidFill>
                          <a:latin typeface="Calibri"/>
                        </a:rPr>
                        <a:t>Grubumuzun afişi</a:t>
                      </a:r>
                    </a:p>
                  </a:txBody>
                  <a:tcPr marL="54864" marR="54864" marT="18288" marB="18288" anchor="ctr">
                    <a:solidFill>
                      <a:srgbClr val="B8862B"/>
                    </a:solidFill>
                  </a:tcPr>
                </a:tc>
              </a:tr>
              <a:tr h="685800">
                <a:tc>
                  <a:txBody>
                    <a:bodyPr wrap="square"/>
                    <a:lstStyle/>
                    <a:p>
                      <a:pPr algn="l">
                        <a:spcBef>
                          <a:spcPts val="0"/>
                        </a:spcBef>
                        <a:spcAft>
                          <a:spcPts val="0"/>
                        </a:spcAft>
                      </a:pPr>
                      <a:r>
                        <a:rPr lang="tr-TR" sz="1900" b="0" i="0">
                          <a:solidFill>
                            <a:srgbClr val="262626"/>
                          </a:solidFill>
                          <a:latin typeface="Calibri"/>
                        </a:rPr>
                        <a:t>Miras ögesi ve türü</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a:t>
                      </a:r>
                    </a:p>
                  </a:txBody>
                  <a:tcPr marL="54864" marR="54864" marT="18288" marB="18288" anchor="ctr">
                    <a:solidFill>
                      <a:srgbClr val="FFFFFF"/>
                    </a:solidFill>
                  </a:tcPr>
                </a:tc>
              </a:tr>
              <a:tr h="685800">
                <a:tc>
                  <a:txBody>
                    <a:bodyPr wrap="square"/>
                    <a:lstStyle/>
                    <a:p>
                      <a:pPr algn="l">
                        <a:spcBef>
                          <a:spcPts val="0"/>
                        </a:spcBef>
                        <a:spcAft>
                          <a:spcPts val="0"/>
                        </a:spcAft>
                      </a:pPr>
                      <a:r>
                        <a:rPr lang="tr-TR" sz="1900" b="0" i="0">
                          <a:solidFill>
                            <a:srgbClr val="262626"/>
                          </a:solidFill>
                          <a:latin typeface="Calibri"/>
                        </a:rPr>
                        <a:t>Nerede yaşatılıyor?</a:t>
                      </a:r>
                    </a:p>
                  </a:txBody>
                  <a:tcPr marL="54864" marR="54864" marT="18288" marB="18288" anchor="ctr">
                    <a:solidFill>
                      <a:srgbClr val="E3ECF5"/>
                    </a:solidFill>
                  </a:tcPr>
                </a:tc>
                <a:tc>
                  <a:txBody>
                    <a:bodyPr wrap="square"/>
                    <a:lstStyle/>
                    <a:p>
                      <a:pPr algn="l">
                        <a:spcBef>
                          <a:spcPts val="0"/>
                        </a:spcBef>
                        <a:spcAft>
                          <a:spcPts val="0"/>
                        </a:spcAft>
                      </a:pPr>
                      <a:r>
                        <a:rPr lang="tr-TR" sz="1900" b="0" i="0">
                          <a:solidFill>
                            <a:srgbClr val="262626"/>
                          </a:solidFill>
                          <a:latin typeface="Calibri"/>
                        </a:rPr>
                        <a:t>…</a:t>
                      </a:r>
                    </a:p>
                  </a:txBody>
                  <a:tcPr marL="54864" marR="54864" marT="18288" marB="18288" anchor="ctr">
                    <a:solidFill>
                      <a:srgbClr val="E3ECF5"/>
                    </a:solidFill>
                  </a:tcPr>
                </a:tc>
              </a:tr>
              <a:tr h="685800">
                <a:tc>
                  <a:txBody>
                    <a:bodyPr wrap="square"/>
                    <a:lstStyle/>
                    <a:p>
                      <a:pPr algn="l">
                        <a:spcBef>
                          <a:spcPts val="0"/>
                        </a:spcBef>
                        <a:spcAft>
                          <a:spcPts val="0"/>
                        </a:spcAft>
                      </a:pPr>
                      <a:r>
                        <a:rPr lang="tr-TR" sz="1900" b="0" i="0">
                          <a:solidFill>
                            <a:srgbClr val="262626"/>
                          </a:solidFill>
                          <a:latin typeface="Calibri"/>
                        </a:rPr>
                        <a:t>Amacımız</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a:t>
                      </a:r>
                    </a:p>
                  </a:txBody>
                  <a:tcPr marL="54864" marR="54864" marT="18288" marB="18288" anchor="ctr">
                    <a:solidFill>
                      <a:srgbClr val="FFFFFF"/>
                    </a:solidFill>
                  </a:tcPr>
                </a:tc>
              </a:tr>
              <a:tr h="685800">
                <a:tc>
                  <a:txBody>
                    <a:bodyPr wrap="square"/>
                    <a:lstStyle/>
                    <a:p>
                      <a:pPr algn="l">
                        <a:spcBef>
                          <a:spcPts val="0"/>
                        </a:spcBef>
                        <a:spcAft>
                          <a:spcPts val="0"/>
                        </a:spcAft>
                      </a:pPr>
                      <a:r>
                        <a:rPr lang="tr-TR" sz="1900" b="0" i="0">
                          <a:solidFill>
                            <a:srgbClr val="262626"/>
                          </a:solidFill>
                          <a:latin typeface="Calibri"/>
                        </a:rPr>
                        <a:t>Görselimiz</a:t>
                      </a:r>
                    </a:p>
                  </a:txBody>
                  <a:tcPr marL="54864" marR="54864" marT="18288" marB="18288" anchor="ctr">
                    <a:solidFill>
                      <a:srgbClr val="E3ECF5"/>
                    </a:solidFill>
                  </a:tcPr>
                </a:tc>
                <a:tc>
                  <a:txBody>
                    <a:bodyPr wrap="square"/>
                    <a:lstStyle/>
                    <a:p>
                      <a:pPr algn="l">
                        <a:spcBef>
                          <a:spcPts val="0"/>
                        </a:spcBef>
                        <a:spcAft>
                          <a:spcPts val="0"/>
                        </a:spcAft>
                      </a:pPr>
                      <a:r>
                        <a:rPr lang="tr-TR" sz="1900" b="0" i="0">
                          <a:solidFill>
                            <a:srgbClr val="262626"/>
                          </a:solidFill>
                          <a:latin typeface="Calibri"/>
                        </a:rPr>
                        <a:t>…</a:t>
                      </a:r>
                    </a:p>
                  </a:txBody>
                  <a:tcPr marL="54864" marR="54864" marT="18288" marB="18288" anchor="ctr">
                    <a:solidFill>
                      <a:srgbClr val="E3ECF5"/>
                    </a:solidFill>
                  </a:tcPr>
                </a:tc>
              </a:tr>
              <a:tr h="685800">
                <a:tc>
                  <a:txBody>
                    <a:bodyPr wrap="square"/>
                    <a:lstStyle/>
                    <a:p>
                      <a:pPr algn="l">
                        <a:spcBef>
                          <a:spcPts val="0"/>
                        </a:spcBef>
                        <a:spcAft>
                          <a:spcPts val="0"/>
                        </a:spcAft>
                      </a:pPr>
                      <a:r>
                        <a:rPr lang="tr-TR" sz="1900" b="0" i="0">
                          <a:solidFill>
                            <a:srgbClr val="262626"/>
                          </a:solidFill>
                          <a:latin typeface="Calibri"/>
                        </a:rPr>
                        <a:t>Mesajımız</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a:t>
                      </a:r>
                    </a:p>
                  </a:txBody>
                  <a:tcPr marL="54864" marR="54864" marT="18288" marB="18288" anchor="ctr">
                    <a:solidFill>
                      <a:srgbClr val="FFFFFF"/>
                    </a:solidFill>
                  </a:tcPr>
                </a:tc>
              </a:tr>
              <a:tr h="685800">
                <a:tc>
                  <a:txBody>
                    <a:bodyPr wrap="square"/>
                    <a:lstStyle/>
                    <a:p>
                      <a:pPr algn="l">
                        <a:spcBef>
                          <a:spcPts val="0"/>
                        </a:spcBef>
                        <a:spcAft>
                          <a:spcPts val="0"/>
                        </a:spcAft>
                      </a:pPr>
                      <a:r>
                        <a:rPr lang="tr-TR" sz="1900" b="0" i="0">
                          <a:solidFill>
                            <a:srgbClr val="262626"/>
                          </a:solidFill>
                          <a:latin typeface="Calibri"/>
                        </a:rPr>
                        <a:t>Kaynaklarımız</a:t>
                      </a:r>
                    </a:p>
                  </a:txBody>
                  <a:tcPr marL="54864" marR="54864" marT="18288" marB="18288" anchor="ctr">
                    <a:solidFill>
                      <a:srgbClr val="E3ECF5"/>
                    </a:solidFill>
                  </a:tcPr>
                </a:tc>
                <a:tc>
                  <a:txBody>
                    <a:bodyPr wrap="square"/>
                    <a:lstStyle/>
                    <a:p>
                      <a:pPr algn="l">
                        <a:spcBef>
                          <a:spcPts val="0"/>
                        </a:spcBef>
                        <a:spcAft>
                          <a:spcPts val="0"/>
                        </a:spcAft>
                      </a:pPr>
                      <a:r>
                        <a:rPr lang="tr-TR" sz="1900" b="0" i="0">
                          <a:solidFill>
                            <a:srgbClr val="262626"/>
                          </a:solidFill>
                          <a:latin typeface="Calibri"/>
                        </a:rPr>
                        <a:t>…</a:t>
                      </a:r>
                    </a:p>
                  </a:txBody>
                  <a:tcPr marL="54864" marR="54864" marT="18288" marB="18288" anchor="ctr">
                    <a:solidFill>
                      <a:srgbClr val="E3ECF5"/>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219</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108 / 176</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afiş planı</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ÖRNEK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Örnek: kitabın bir miras ögesiyle afiş planı nasıl doldurulur?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214, 217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109 / 176</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afiş planı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Örnek: kitabın bir miras ögesiyle afiş planı nasıl doldurulur?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1900" b="1" i="0">
                <a:solidFill>
                  <a:srgbClr val="2E7D32"/>
                </a:solidFill>
                <a:latin typeface="Calibri"/>
              </a:rPr>
              <a:t>Örnek plan (grubunuz kendi miras ögesini seçer)</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Miras: Nasreddin Hoca fıkra anlatma geleneği — somut olmayan (s. 214)</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Nerede: Türkiye, Azerbaycan, Kazakistan, Tacikistan, Kırgızistan, Türkmenistan, Özbekistan (s. 217)</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Amaç: tanıtmak ve gelecek nesillere aktarmak</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Görsel: yedi ülkeyi gösteren elle çizilmiş harita + bir fıkra sahnesi</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Mesaj: "Yedi ülke, bir gülümseme: fıkranı anlat, mirası yaşat!"</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Kaynak: 10. Sınıf Coğrafya Ders Kitabı s. 214, 217</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214, 217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110 / 176</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çıkarımlarımız</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2. ADIM</a:t>
            </a:r>
          </a:p>
        </p:txBody>
      </p:sp>
      <p:sp>
        <p:nvSpPr>
          <p:cNvPr id="6" name="Rounded Rectangle 5"/>
          <p:cNvSpPr/>
          <p:nvPr/>
        </p:nvSpPr>
        <p:spPr>
          <a:xfrm>
            <a:off x="502920" y="1261872"/>
            <a:ext cx="2645587" cy="29260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645587" cy="530352"/>
          </a:xfrm>
          <a:prstGeom prst="roundRect">
            <a:avLst>
              <a:gd name="adj" fmla="val 25000"/>
            </a:avLst>
          </a:prstGeom>
          <a:solidFill>
            <a:srgbClr val="B8862B"/>
          </a:solidFill>
          <a:ln>
            <a:noFill/>
          </a:ln>
          <a:effectLst/>
        </p:spPr>
        <p:txBody>
          <a:bodyPr rtlCol="0" anchor="ctr"/>
          <a:lstStyle/>
          <a:p/>
        </p:txBody>
      </p:sp>
      <p:sp>
        <p:nvSpPr>
          <p:cNvPr id="8" name="Rectangle 7"/>
          <p:cNvSpPr/>
          <p:nvPr/>
        </p:nvSpPr>
        <p:spPr>
          <a:xfrm>
            <a:off x="502920" y="1527048"/>
            <a:ext cx="2645587" cy="265176"/>
          </a:xfrm>
          <a:prstGeom prst="rect">
            <a:avLst/>
          </a:prstGeom>
          <a:solidFill>
            <a:srgbClr val="B8862B"/>
          </a:solidFill>
          <a:ln>
            <a:noFill/>
          </a:ln>
          <a:effectLst/>
        </p:spPr>
        <p:txBody>
          <a:bodyPr rtlCol="0" anchor="ctr"/>
          <a:lstStyle/>
          <a:p/>
        </p:txBody>
      </p:sp>
      <p:sp>
        <p:nvSpPr>
          <p:cNvPr id="9" name="TextBox 8"/>
          <p:cNvSpPr txBox="1"/>
          <p:nvPr/>
        </p:nvSpPr>
        <p:spPr>
          <a:xfrm>
            <a:off x="59436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Tanınması</a:t>
            </a:r>
          </a:p>
        </p:txBody>
      </p:sp>
      <p:sp>
        <p:nvSpPr>
          <p:cNvPr id="10" name="TextBox 9"/>
          <p:cNvSpPr txBox="1"/>
          <p:nvPr/>
        </p:nvSpPr>
        <p:spPr>
          <a:xfrm>
            <a:off x="612648" y="1865376"/>
            <a:ext cx="2426131" cy="22494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Bu miras nedir, kimlerin ortak mirasıdır?</a:t>
            </a:r>
          </a:p>
        </p:txBody>
      </p:sp>
      <p:sp>
        <p:nvSpPr>
          <p:cNvPr id="11" name="Rounded Rectangle 10"/>
          <p:cNvSpPr/>
          <p:nvPr/>
        </p:nvSpPr>
        <p:spPr>
          <a:xfrm>
            <a:off x="3349675" y="1261872"/>
            <a:ext cx="2645587" cy="29260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3349675" y="1261872"/>
            <a:ext cx="2645587" cy="530352"/>
          </a:xfrm>
          <a:prstGeom prst="roundRect">
            <a:avLst>
              <a:gd name="adj" fmla="val 25000"/>
            </a:avLst>
          </a:prstGeom>
          <a:solidFill>
            <a:srgbClr val="2C6E8F"/>
          </a:solidFill>
          <a:ln>
            <a:noFill/>
          </a:ln>
          <a:effectLst/>
        </p:spPr>
        <p:txBody>
          <a:bodyPr rtlCol="0" anchor="ctr"/>
          <a:lstStyle/>
          <a:p/>
        </p:txBody>
      </p:sp>
      <p:sp>
        <p:nvSpPr>
          <p:cNvPr id="13" name="Rectangle 12"/>
          <p:cNvSpPr/>
          <p:nvPr/>
        </p:nvSpPr>
        <p:spPr>
          <a:xfrm>
            <a:off x="3349675" y="1527048"/>
            <a:ext cx="2645587" cy="265176"/>
          </a:xfrm>
          <a:prstGeom prst="rect">
            <a:avLst/>
          </a:prstGeom>
          <a:solidFill>
            <a:srgbClr val="2C6E8F"/>
          </a:solidFill>
          <a:ln>
            <a:noFill/>
          </a:ln>
          <a:effectLst/>
        </p:spPr>
        <p:txBody>
          <a:bodyPr rtlCol="0" anchor="ctr"/>
          <a:lstStyle/>
          <a:p/>
        </p:txBody>
      </p:sp>
      <p:sp>
        <p:nvSpPr>
          <p:cNvPr id="14" name="TextBox 13"/>
          <p:cNvSpPr txBox="1"/>
          <p:nvPr/>
        </p:nvSpPr>
        <p:spPr>
          <a:xfrm>
            <a:off x="344111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Tanıtılması</a:t>
            </a:r>
          </a:p>
        </p:txBody>
      </p:sp>
      <p:sp>
        <p:nvSpPr>
          <p:cNvPr id="15" name="TextBox 14"/>
          <p:cNvSpPr txBox="1"/>
          <p:nvPr/>
        </p:nvSpPr>
        <p:spPr>
          <a:xfrm>
            <a:off x="3459403" y="1865376"/>
            <a:ext cx="2426131" cy="22494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Kimlere, nasıl duyurabiliriz?</a:t>
            </a:r>
          </a:p>
        </p:txBody>
      </p:sp>
      <p:sp>
        <p:nvSpPr>
          <p:cNvPr id="16" name="Rounded Rectangle 15"/>
          <p:cNvSpPr/>
          <p:nvPr/>
        </p:nvSpPr>
        <p:spPr>
          <a:xfrm>
            <a:off x="6196430" y="1261872"/>
            <a:ext cx="2645587" cy="29260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6196430" y="1261872"/>
            <a:ext cx="2645587" cy="530352"/>
          </a:xfrm>
          <a:prstGeom prst="roundRect">
            <a:avLst>
              <a:gd name="adj" fmla="val 25000"/>
            </a:avLst>
          </a:prstGeom>
          <a:solidFill>
            <a:srgbClr val="8C4A2F"/>
          </a:solidFill>
          <a:ln>
            <a:noFill/>
          </a:ln>
          <a:effectLst/>
        </p:spPr>
        <p:txBody>
          <a:bodyPr rtlCol="0" anchor="ctr"/>
          <a:lstStyle/>
          <a:p/>
        </p:txBody>
      </p:sp>
      <p:sp>
        <p:nvSpPr>
          <p:cNvPr id="18" name="Rectangle 17"/>
          <p:cNvSpPr/>
          <p:nvPr/>
        </p:nvSpPr>
        <p:spPr>
          <a:xfrm>
            <a:off x="6196430" y="1527048"/>
            <a:ext cx="2645587" cy="265176"/>
          </a:xfrm>
          <a:prstGeom prst="rect">
            <a:avLst/>
          </a:prstGeom>
          <a:solidFill>
            <a:srgbClr val="8C4A2F"/>
          </a:solidFill>
          <a:ln>
            <a:noFill/>
          </a:ln>
          <a:effectLst/>
        </p:spPr>
        <p:txBody>
          <a:bodyPr rtlCol="0" anchor="ctr"/>
          <a:lstStyle/>
          <a:p/>
        </p:txBody>
      </p:sp>
      <p:sp>
        <p:nvSpPr>
          <p:cNvPr id="19" name="TextBox 18"/>
          <p:cNvSpPr txBox="1"/>
          <p:nvPr/>
        </p:nvSpPr>
        <p:spPr>
          <a:xfrm>
            <a:off x="628787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Korunması</a:t>
            </a:r>
          </a:p>
        </p:txBody>
      </p:sp>
      <p:sp>
        <p:nvSpPr>
          <p:cNvPr id="20" name="TextBox 19"/>
          <p:cNvSpPr txBox="1"/>
          <p:nvPr/>
        </p:nvSpPr>
        <p:spPr>
          <a:xfrm>
            <a:off x="6306158" y="1865376"/>
            <a:ext cx="2426131" cy="22494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Unutulmaması için ne yapmalı?</a:t>
            </a:r>
          </a:p>
        </p:txBody>
      </p:sp>
      <p:sp>
        <p:nvSpPr>
          <p:cNvPr id="21" name="Rounded Rectangle 20"/>
          <p:cNvSpPr/>
          <p:nvPr/>
        </p:nvSpPr>
        <p:spPr>
          <a:xfrm>
            <a:off x="9043185" y="1261872"/>
            <a:ext cx="2645587" cy="292608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9043185" y="1261872"/>
            <a:ext cx="2645587" cy="530352"/>
          </a:xfrm>
          <a:prstGeom prst="roundRect">
            <a:avLst>
              <a:gd name="adj" fmla="val 25000"/>
            </a:avLst>
          </a:prstGeom>
          <a:solidFill>
            <a:srgbClr val="2E7D5B"/>
          </a:solidFill>
          <a:ln>
            <a:noFill/>
          </a:ln>
          <a:effectLst/>
        </p:spPr>
        <p:txBody>
          <a:bodyPr rtlCol="0" anchor="ctr"/>
          <a:lstStyle/>
          <a:p/>
        </p:txBody>
      </p:sp>
      <p:sp>
        <p:nvSpPr>
          <p:cNvPr id="23" name="Rectangle 22"/>
          <p:cNvSpPr/>
          <p:nvPr/>
        </p:nvSpPr>
        <p:spPr>
          <a:xfrm>
            <a:off x="9043185" y="1527048"/>
            <a:ext cx="2645587" cy="265176"/>
          </a:xfrm>
          <a:prstGeom prst="rect">
            <a:avLst/>
          </a:prstGeom>
          <a:solidFill>
            <a:srgbClr val="2E7D5B"/>
          </a:solidFill>
          <a:ln>
            <a:noFill/>
          </a:ln>
          <a:effectLst/>
        </p:spPr>
        <p:txBody>
          <a:bodyPr rtlCol="0" anchor="ctr"/>
          <a:lstStyle/>
          <a:p/>
        </p:txBody>
      </p:sp>
      <p:sp>
        <p:nvSpPr>
          <p:cNvPr id="24" name="TextBox 23"/>
          <p:cNvSpPr txBox="1"/>
          <p:nvPr/>
        </p:nvSpPr>
        <p:spPr>
          <a:xfrm>
            <a:off x="913462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Geliştirilmesi</a:t>
            </a:r>
          </a:p>
        </p:txBody>
      </p:sp>
      <p:sp>
        <p:nvSpPr>
          <p:cNvPr id="25" name="TextBox 24"/>
          <p:cNvSpPr txBox="1"/>
          <p:nvPr/>
        </p:nvSpPr>
        <p:spPr>
          <a:xfrm>
            <a:off x="9152913" y="1865376"/>
            <a:ext cx="2426131" cy="22494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Bugünün hayatında nasıl yaşatılır?</a:t>
            </a:r>
          </a:p>
        </p:txBody>
      </p:sp>
      <p:sp>
        <p:nvSpPr>
          <p:cNvPr id="26" name="Rounded Rectangle 25"/>
          <p:cNvSpPr/>
          <p:nvPr/>
        </p:nvSpPr>
        <p:spPr>
          <a:xfrm>
            <a:off x="502920" y="4370832"/>
            <a:ext cx="11185855" cy="1783080"/>
          </a:xfrm>
          <a:prstGeom prst="roundRect">
            <a:avLst>
              <a:gd name="adj" fmla="val 8000"/>
            </a:avLst>
          </a:prstGeom>
          <a:solidFill>
            <a:srgbClr val="FFF3D1"/>
          </a:solidFill>
          <a:ln>
            <a:noFill/>
          </a:ln>
          <a:effectLst/>
        </p:spPr>
        <p:txBody>
          <a:bodyPr rtlCol="0" anchor="ctr" wrap="square" lIns="274320" rIns="274320" tIns="73152" bIns="73152">
            <a:noAutofit/>
          </a:bodyPr>
          <a:lstStyle/>
          <a:p>
            <a:pPr algn="l">
              <a:spcBef>
                <a:spcPts val="0"/>
              </a:spcBef>
              <a:spcAft>
                <a:spcPts val="600"/>
              </a:spcAft>
            </a:pPr>
            <a:r>
              <a:rPr lang="tr-TR" sz="2100" b="1" i="0">
                <a:solidFill>
                  <a:srgbClr val="B8862B"/>
                </a:solidFill>
                <a:latin typeface="Calibri"/>
              </a:rPr>
              <a:t>Cümle kalıbı</a:t>
            </a:r>
          </a:p>
          <a:p>
            <a:pPr algn="l">
              <a:spcBef>
                <a:spcPts val="0"/>
              </a:spcBef>
              <a:spcAft>
                <a:spcPts val="0"/>
              </a:spcAft>
            </a:pPr>
            <a:r>
              <a:rPr lang="tr-TR" sz="2100" b="0" i="0">
                <a:solidFill>
                  <a:srgbClr val="262626"/>
                </a:solidFill>
                <a:latin typeface="Calibri"/>
              </a:rPr>
              <a:t>… mirası, … ülkelerinde yaşatıldığı için Türk dünyasının ortak kültürel özelliğidir. Bu mirasın korunması için … gerekir.</a:t>
            </a:r>
          </a:p>
        </p:txBody>
      </p:sp>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8" name="Rounded Rectangle 2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219</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111 / 176</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çıkarımlar</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ÖRNEK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Örnek: Nasreddin Hoca fıkra anlatma geleneğinin tanınması, tanıtılması, korunması ve geliştirilmesi için hangi çıkarımlar yapılabilir?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212-217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112 / 176</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çıkarımlar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Örnek: Nasreddin Hoca fıkra anlatma geleneğinin tanınması, tanıtılması, korunması ve geliştirilmesi için hangi çıkarımlar yapılabilir?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1900" b="1" i="0">
                <a:solidFill>
                  <a:srgbClr val="2E7D32"/>
                </a:solidFill>
                <a:latin typeface="Calibri"/>
              </a:rPr>
              <a:t>Örnek cevap</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Tanınması: yedi Türk ülkesinde ortaktır; ortak dil ve kültürün işaretidir (s. 212, 217).</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Tanıtılması: okulda afiş sergisi; alt sınıflarla paylaşım (program).</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Korunması: fıkralar dilden dile, nesilden nesile aktarılır — büyüklerimizden dinleyip yazabiliriz (s. 212).</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Geliştirilmesi: fıkraları sınıfta canlandırmak, okul etkinliklerinde anlatmak.</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212-217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113 / 176</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afişimizi hazırlayalım</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14 dk</a:t>
            </a:r>
          </a:p>
        </p:txBody>
      </p:sp>
      <p:sp>
        <p:nvSpPr>
          <p:cNvPr id="6" name="Rounded Rectangle 5"/>
          <p:cNvSpPr/>
          <p:nvPr/>
        </p:nvSpPr>
        <p:spPr>
          <a:xfrm>
            <a:off x="502920" y="1353312"/>
            <a:ext cx="11185855" cy="1188720"/>
          </a:xfrm>
          <a:prstGeom prst="roundRect">
            <a:avLst>
              <a:gd name="adj" fmla="val 30000"/>
            </a:avLst>
          </a:prstGeom>
          <a:solidFill>
            <a:srgbClr val="B8862B"/>
          </a:solidFill>
          <a:ln>
            <a:noFill/>
          </a:ln>
          <a:effectLst/>
        </p:spPr>
        <p:txBody>
          <a:bodyPr rtlCol="0" anchor="ctr" wrap="square" lIns="128016" rIns="128016" tIns="73152" bIns="73152">
            <a:noAutofit/>
          </a:bodyPr>
          <a:lstStyle/>
          <a:p>
            <a:pPr algn="ctr">
              <a:spcBef>
                <a:spcPts val="0"/>
              </a:spcBef>
              <a:spcAft>
                <a:spcPts val="0"/>
              </a:spcAft>
            </a:pPr>
            <a:r>
              <a:rPr lang="tr-TR" sz="3400" b="1" i="0">
                <a:solidFill>
                  <a:srgbClr val="262626"/>
                </a:solidFill>
                <a:latin typeface="Calibri"/>
              </a:rPr>
              <a:t>Grup · çıkarımları da içine alan afiş</a:t>
            </a:r>
          </a:p>
        </p:txBody>
      </p:sp>
      <p:sp>
        <p:nvSpPr>
          <p:cNvPr id="7" name="TextBox 6"/>
          <p:cNvSpPr txBox="1"/>
          <p:nvPr/>
        </p:nvSpPr>
        <p:spPr>
          <a:xfrm>
            <a:off x="685800" y="2770632"/>
            <a:ext cx="10820095" cy="3383280"/>
          </a:xfrm>
          <a:prstGeom prst="rect">
            <a:avLst/>
          </a:prstGeom>
          <a:noFill/>
        </p:spPr>
        <p:txBody>
          <a:bodyPr wrap="square" anchor="t" lIns="73152" rIns="73152" tIns="36576" bIns="36576">
            <a:noAutofit/>
          </a:bodyPr>
          <a:lstStyle/>
          <a:p>
            <a:pPr algn="l">
              <a:spcBef>
                <a:spcPts val="0"/>
              </a:spcBef>
              <a:spcAft>
                <a:spcPts val="1000"/>
              </a:spcAft>
            </a:pPr>
            <a:r>
              <a:rPr lang="tr-TR" sz="2700" b="1" i="0">
                <a:solidFill>
                  <a:srgbClr val="B8862B"/>
                </a:solidFill>
                <a:latin typeface="Calibri"/>
              </a:rPr>
              <a:t>Afişinde bunlar görünsün:</a:t>
            </a:r>
          </a:p>
          <a:p>
            <a:pPr algn="l" marL="335638" indent="-335638">
              <a:spcBef>
                <a:spcPts val="0"/>
              </a:spcBef>
              <a:spcAft>
                <a:spcPts val="1000"/>
              </a:spcAft>
            </a:pPr>
            <a:r>
              <a:rPr lang="tr-TR" sz="2700" b="1" i="0">
                <a:solidFill>
                  <a:srgbClr val="B8862B"/>
                </a:solidFill>
                <a:latin typeface="Calibri"/>
              </a:rPr>
              <a:t>•  </a:t>
            </a:r>
            <a:r>
              <a:rPr lang="tr-TR" sz="2700" b="0" i="0">
                <a:solidFill>
                  <a:srgbClr val="262626"/>
                </a:solidFill>
                <a:latin typeface="Calibri"/>
              </a:rPr>
              <a:t>Başlık ve miras ögesinin türü</a:t>
            </a:r>
          </a:p>
          <a:p>
            <a:pPr algn="l" marL="335638" indent="-335638">
              <a:spcBef>
                <a:spcPts val="0"/>
              </a:spcBef>
              <a:spcAft>
                <a:spcPts val="1000"/>
              </a:spcAft>
            </a:pPr>
            <a:r>
              <a:rPr lang="tr-TR" sz="2700" b="1" i="0">
                <a:solidFill>
                  <a:srgbClr val="B8862B"/>
                </a:solidFill>
                <a:latin typeface="Calibri"/>
              </a:rPr>
              <a:t>•  </a:t>
            </a:r>
            <a:r>
              <a:rPr lang="tr-TR" sz="2700" b="0" i="0">
                <a:solidFill>
                  <a:srgbClr val="262626"/>
                </a:solidFill>
                <a:latin typeface="Calibri"/>
              </a:rPr>
              <a:t>Mirasın yaşatıldığı ülkeler (harita ya da liste)</a:t>
            </a:r>
          </a:p>
          <a:p>
            <a:pPr algn="l" marL="335638" indent="-335638">
              <a:spcBef>
                <a:spcPts val="0"/>
              </a:spcBef>
              <a:spcAft>
                <a:spcPts val="1000"/>
              </a:spcAft>
            </a:pPr>
            <a:r>
              <a:rPr lang="tr-TR" sz="2700" b="1" i="0">
                <a:solidFill>
                  <a:srgbClr val="B8862B"/>
                </a:solidFill>
                <a:latin typeface="Calibri"/>
              </a:rPr>
              <a:t>•  </a:t>
            </a:r>
            <a:r>
              <a:rPr lang="tr-TR" sz="2700" b="0" i="0">
                <a:solidFill>
                  <a:srgbClr val="262626"/>
                </a:solidFill>
                <a:latin typeface="Calibri"/>
              </a:rPr>
              <a:t>En az iki çıkarım cümlesi ve bir mesaj</a:t>
            </a:r>
          </a:p>
          <a:p>
            <a:pPr algn="l" marL="335638" indent="-335638">
              <a:spcBef>
                <a:spcPts val="0"/>
              </a:spcBef>
              <a:spcAft>
                <a:spcPts val="0"/>
              </a:spcAft>
            </a:pPr>
            <a:r>
              <a:rPr lang="tr-TR" sz="2700" b="1" i="0">
                <a:solidFill>
                  <a:srgbClr val="B8862B"/>
                </a:solidFill>
                <a:latin typeface="Calibri"/>
              </a:rPr>
              <a:t>•  </a:t>
            </a:r>
            <a:r>
              <a:rPr lang="tr-TR" sz="2700" b="0" i="0">
                <a:solidFill>
                  <a:srgbClr val="262626"/>
                </a:solidFill>
                <a:latin typeface="Calibri"/>
              </a:rPr>
              <a:t>Kaynak</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114 / 176</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Afişlerimizi tanıtalım</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SINIF · 8 dk</a:t>
            </a:r>
          </a:p>
        </p:txBody>
      </p:sp>
      <p:sp>
        <p:nvSpPr>
          <p:cNvPr id="6" name="TextBox 5"/>
          <p:cNvSpPr txBox="1"/>
          <p:nvPr/>
        </p:nvSpPr>
        <p:spPr>
          <a:xfrm>
            <a:off x="502920" y="1261872"/>
            <a:ext cx="11185855" cy="54864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Sözcü 1 dakikada tanıtır; sınıf ortak tabloyu doldurur:</a:t>
            </a:r>
          </a:p>
        </p:txBody>
      </p:sp>
      <p:sp>
        <p:nvSpPr>
          <p:cNvPr id="7" name="Rounded Rectangle 6"/>
          <p:cNvSpPr/>
          <p:nvPr/>
        </p:nvSpPr>
        <p:spPr>
          <a:xfrm>
            <a:off x="502920" y="1901952"/>
            <a:ext cx="2659303" cy="4389120"/>
          </a:xfrm>
          <a:prstGeom prst="roundRect">
            <a:avLst>
              <a:gd name="adj" fmla="val 5000"/>
            </a:avLst>
          </a:prstGeom>
          <a:solidFill>
            <a:srgbClr val="FFFFFF"/>
          </a:solidFill>
          <a:ln>
            <a:noFill/>
          </a:ln>
          <a:effectLst/>
        </p:spPr>
        <p:txBody>
          <a:bodyPr rtlCol="0" anchor="ctr"/>
          <a:lstStyle/>
          <a:p/>
        </p:txBody>
      </p:sp>
      <p:sp>
        <p:nvSpPr>
          <p:cNvPr id="8" name="Rounded Rectangle 7"/>
          <p:cNvSpPr/>
          <p:nvPr/>
        </p:nvSpPr>
        <p:spPr>
          <a:xfrm>
            <a:off x="502920" y="1901952"/>
            <a:ext cx="2659303" cy="685800"/>
          </a:xfrm>
          <a:prstGeom prst="roundRect">
            <a:avLst>
              <a:gd name="adj" fmla="val 25000"/>
            </a:avLst>
          </a:prstGeom>
          <a:solidFill>
            <a:srgbClr val="B8862B"/>
          </a:solidFill>
          <a:ln>
            <a:noFill/>
          </a:ln>
          <a:effectLst/>
        </p:spPr>
        <p:txBody>
          <a:bodyPr rtlCol="0" anchor="ctr"/>
          <a:lstStyle/>
          <a:p/>
        </p:txBody>
      </p:sp>
      <p:sp>
        <p:nvSpPr>
          <p:cNvPr id="9" name="Rectangle 8"/>
          <p:cNvSpPr/>
          <p:nvPr/>
        </p:nvSpPr>
        <p:spPr>
          <a:xfrm>
            <a:off x="502920" y="2244852"/>
            <a:ext cx="2659303" cy="342900"/>
          </a:xfrm>
          <a:prstGeom prst="rect">
            <a:avLst/>
          </a:prstGeom>
          <a:solidFill>
            <a:srgbClr val="B8862B"/>
          </a:solidFill>
          <a:ln>
            <a:noFill/>
          </a:ln>
          <a:effectLst/>
        </p:spPr>
        <p:txBody>
          <a:bodyPr rtlCol="0" anchor="ctr"/>
          <a:lstStyle/>
          <a:p/>
        </p:txBody>
      </p:sp>
      <p:sp>
        <p:nvSpPr>
          <p:cNvPr id="10" name="TextBox 9"/>
          <p:cNvSpPr txBox="1"/>
          <p:nvPr/>
        </p:nvSpPr>
        <p:spPr>
          <a:xfrm>
            <a:off x="594360"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Grup ve miras</a:t>
            </a:r>
          </a:p>
        </p:txBody>
      </p:sp>
      <p:sp>
        <p:nvSpPr>
          <p:cNvPr id="11" name="Rounded Rectangle 10"/>
          <p:cNvSpPr/>
          <p:nvPr/>
        </p:nvSpPr>
        <p:spPr>
          <a:xfrm>
            <a:off x="502920"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12" name="Connector 11"/>
          <p:cNvCxnSpPr/>
          <p:nvPr/>
        </p:nvCxnSpPr>
        <p:spPr>
          <a:xfrm>
            <a:off x="685800" y="3204972"/>
            <a:ext cx="2293543" cy="0"/>
          </a:xfrm>
          <a:prstGeom prst="line">
            <a:avLst/>
          </a:prstGeom>
          <a:ln w="12700">
            <a:solidFill>
              <a:srgbClr val="D9D9D9"/>
            </a:solidFill>
            <a:prstDash val="dash"/>
          </a:ln>
        </p:spPr>
      </p:cxnSp>
      <p:cxnSp>
        <p:nvCxnSpPr>
          <p:cNvPr id="13" name="Connector 12"/>
          <p:cNvCxnSpPr/>
          <p:nvPr/>
        </p:nvCxnSpPr>
        <p:spPr>
          <a:xfrm>
            <a:off x="685800" y="3822192"/>
            <a:ext cx="2293543" cy="0"/>
          </a:xfrm>
          <a:prstGeom prst="line">
            <a:avLst/>
          </a:prstGeom>
          <a:ln w="12700">
            <a:solidFill>
              <a:srgbClr val="D9D9D9"/>
            </a:solidFill>
            <a:prstDash val="dash"/>
          </a:ln>
        </p:spPr>
      </p:cxnSp>
      <p:cxnSp>
        <p:nvCxnSpPr>
          <p:cNvPr id="14" name="Connector 13"/>
          <p:cNvCxnSpPr/>
          <p:nvPr/>
        </p:nvCxnSpPr>
        <p:spPr>
          <a:xfrm>
            <a:off x="685800" y="4439412"/>
            <a:ext cx="2293543" cy="0"/>
          </a:xfrm>
          <a:prstGeom prst="line">
            <a:avLst/>
          </a:prstGeom>
          <a:ln w="12700">
            <a:solidFill>
              <a:srgbClr val="D9D9D9"/>
            </a:solidFill>
            <a:prstDash val="dash"/>
          </a:ln>
        </p:spPr>
      </p:cxnSp>
      <p:cxnSp>
        <p:nvCxnSpPr>
          <p:cNvPr id="15" name="Connector 14"/>
          <p:cNvCxnSpPr/>
          <p:nvPr/>
        </p:nvCxnSpPr>
        <p:spPr>
          <a:xfrm>
            <a:off x="685800" y="5056632"/>
            <a:ext cx="2293543" cy="0"/>
          </a:xfrm>
          <a:prstGeom prst="line">
            <a:avLst/>
          </a:prstGeom>
          <a:ln w="12700">
            <a:solidFill>
              <a:srgbClr val="D9D9D9"/>
            </a:solidFill>
            <a:prstDash val="dash"/>
          </a:ln>
        </p:spPr>
      </p:cxnSp>
      <p:cxnSp>
        <p:nvCxnSpPr>
          <p:cNvPr id="16" name="Connector 15"/>
          <p:cNvCxnSpPr/>
          <p:nvPr/>
        </p:nvCxnSpPr>
        <p:spPr>
          <a:xfrm>
            <a:off x="685800" y="5673852"/>
            <a:ext cx="2293543" cy="0"/>
          </a:xfrm>
          <a:prstGeom prst="line">
            <a:avLst/>
          </a:prstGeom>
          <a:ln w="12700">
            <a:solidFill>
              <a:srgbClr val="D9D9D9"/>
            </a:solidFill>
            <a:prstDash val="dash"/>
          </a:ln>
        </p:spPr>
      </p:cxnSp>
      <p:sp>
        <p:nvSpPr>
          <p:cNvPr id="17" name="Rounded Rectangle 16"/>
          <p:cNvSpPr/>
          <p:nvPr/>
        </p:nvSpPr>
        <p:spPr>
          <a:xfrm>
            <a:off x="3345103" y="1901952"/>
            <a:ext cx="2659303" cy="4389120"/>
          </a:xfrm>
          <a:prstGeom prst="roundRect">
            <a:avLst>
              <a:gd name="adj" fmla="val 5000"/>
            </a:avLst>
          </a:prstGeom>
          <a:solidFill>
            <a:srgbClr val="FFFFFF"/>
          </a:solidFill>
          <a:ln>
            <a:noFill/>
          </a:ln>
          <a:effectLst/>
        </p:spPr>
        <p:txBody>
          <a:bodyPr rtlCol="0" anchor="ctr"/>
          <a:lstStyle/>
          <a:p/>
        </p:txBody>
      </p:sp>
      <p:sp>
        <p:nvSpPr>
          <p:cNvPr id="18" name="Rounded Rectangle 17"/>
          <p:cNvSpPr/>
          <p:nvPr/>
        </p:nvSpPr>
        <p:spPr>
          <a:xfrm>
            <a:off x="3345103" y="1901952"/>
            <a:ext cx="2659303" cy="685800"/>
          </a:xfrm>
          <a:prstGeom prst="roundRect">
            <a:avLst>
              <a:gd name="adj" fmla="val 25000"/>
            </a:avLst>
          </a:prstGeom>
          <a:solidFill>
            <a:srgbClr val="2C6E8F"/>
          </a:solidFill>
          <a:ln>
            <a:noFill/>
          </a:ln>
          <a:effectLst/>
        </p:spPr>
        <p:txBody>
          <a:bodyPr rtlCol="0" anchor="ctr"/>
          <a:lstStyle/>
          <a:p/>
        </p:txBody>
      </p:sp>
      <p:sp>
        <p:nvSpPr>
          <p:cNvPr id="19" name="Rectangle 18"/>
          <p:cNvSpPr/>
          <p:nvPr/>
        </p:nvSpPr>
        <p:spPr>
          <a:xfrm>
            <a:off x="3345103" y="2244852"/>
            <a:ext cx="2659303" cy="342900"/>
          </a:xfrm>
          <a:prstGeom prst="rect">
            <a:avLst/>
          </a:prstGeom>
          <a:solidFill>
            <a:srgbClr val="2C6E8F"/>
          </a:solidFill>
          <a:ln>
            <a:noFill/>
          </a:ln>
          <a:effectLst/>
        </p:spPr>
        <p:txBody>
          <a:bodyPr rtlCol="0" anchor="ctr"/>
          <a:lstStyle/>
          <a:p/>
        </p:txBody>
      </p:sp>
      <p:sp>
        <p:nvSpPr>
          <p:cNvPr id="20" name="TextBox 19"/>
          <p:cNvSpPr txBox="1"/>
          <p:nvPr/>
        </p:nvSpPr>
        <p:spPr>
          <a:xfrm>
            <a:off x="3436543"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Nerede?</a:t>
            </a:r>
          </a:p>
        </p:txBody>
      </p:sp>
      <p:sp>
        <p:nvSpPr>
          <p:cNvPr id="21" name="Rounded Rectangle 20"/>
          <p:cNvSpPr/>
          <p:nvPr/>
        </p:nvSpPr>
        <p:spPr>
          <a:xfrm>
            <a:off x="3345103"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22" name="Connector 21"/>
          <p:cNvCxnSpPr/>
          <p:nvPr/>
        </p:nvCxnSpPr>
        <p:spPr>
          <a:xfrm>
            <a:off x="3527983" y="3204972"/>
            <a:ext cx="2293543" cy="0"/>
          </a:xfrm>
          <a:prstGeom prst="line">
            <a:avLst/>
          </a:prstGeom>
          <a:ln w="12700">
            <a:solidFill>
              <a:srgbClr val="D9D9D9"/>
            </a:solidFill>
            <a:prstDash val="dash"/>
          </a:ln>
        </p:spPr>
      </p:cxnSp>
      <p:cxnSp>
        <p:nvCxnSpPr>
          <p:cNvPr id="23" name="Connector 22"/>
          <p:cNvCxnSpPr/>
          <p:nvPr/>
        </p:nvCxnSpPr>
        <p:spPr>
          <a:xfrm>
            <a:off x="3527983" y="3822192"/>
            <a:ext cx="2293543" cy="0"/>
          </a:xfrm>
          <a:prstGeom prst="line">
            <a:avLst/>
          </a:prstGeom>
          <a:ln w="12700">
            <a:solidFill>
              <a:srgbClr val="D9D9D9"/>
            </a:solidFill>
            <a:prstDash val="dash"/>
          </a:ln>
        </p:spPr>
      </p:cxnSp>
      <p:cxnSp>
        <p:nvCxnSpPr>
          <p:cNvPr id="24" name="Connector 23"/>
          <p:cNvCxnSpPr/>
          <p:nvPr/>
        </p:nvCxnSpPr>
        <p:spPr>
          <a:xfrm>
            <a:off x="3527983" y="4439412"/>
            <a:ext cx="2293543" cy="0"/>
          </a:xfrm>
          <a:prstGeom prst="line">
            <a:avLst/>
          </a:prstGeom>
          <a:ln w="12700">
            <a:solidFill>
              <a:srgbClr val="D9D9D9"/>
            </a:solidFill>
            <a:prstDash val="dash"/>
          </a:ln>
        </p:spPr>
      </p:cxnSp>
      <p:cxnSp>
        <p:nvCxnSpPr>
          <p:cNvPr id="25" name="Connector 24"/>
          <p:cNvCxnSpPr/>
          <p:nvPr/>
        </p:nvCxnSpPr>
        <p:spPr>
          <a:xfrm>
            <a:off x="3527983" y="5056632"/>
            <a:ext cx="2293543" cy="0"/>
          </a:xfrm>
          <a:prstGeom prst="line">
            <a:avLst/>
          </a:prstGeom>
          <a:ln w="12700">
            <a:solidFill>
              <a:srgbClr val="D9D9D9"/>
            </a:solidFill>
            <a:prstDash val="dash"/>
          </a:ln>
        </p:spPr>
      </p:cxnSp>
      <p:cxnSp>
        <p:nvCxnSpPr>
          <p:cNvPr id="26" name="Connector 25"/>
          <p:cNvCxnSpPr/>
          <p:nvPr/>
        </p:nvCxnSpPr>
        <p:spPr>
          <a:xfrm>
            <a:off x="3527983" y="5673852"/>
            <a:ext cx="2293543" cy="0"/>
          </a:xfrm>
          <a:prstGeom prst="line">
            <a:avLst/>
          </a:prstGeom>
          <a:ln w="12700">
            <a:solidFill>
              <a:srgbClr val="D9D9D9"/>
            </a:solidFill>
            <a:prstDash val="dash"/>
          </a:ln>
        </p:spPr>
      </p:cxnSp>
      <p:sp>
        <p:nvSpPr>
          <p:cNvPr id="27" name="Rounded Rectangle 26"/>
          <p:cNvSpPr/>
          <p:nvPr/>
        </p:nvSpPr>
        <p:spPr>
          <a:xfrm>
            <a:off x="6187286" y="1901952"/>
            <a:ext cx="2659303" cy="4389120"/>
          </a:xfrm>
          <a:prstGeom prst="roundRect">
            <a:avLst>
              <a:gd name="adj" fmla="val 5000"/>
            </a:avLst>
          </a:prstGeom>
          <a:solidFill>
            <a:srgbClr val="FFFFFF"/>
          </a:solidFill>
          <a:ln>
            <a:noFill/>
          </a:ln>
          <a:effectLst/>
        </p:spPr>
        <p:txBody>
          <a:bodyPr rtlCol="0" anchor="ctr"/>
          <a:lstStyle/>
          <a:p/>
        </p:txBody>
      </p:sp>
      <p:sp>
        <p:nvSpPr>
          <p:cNvPr id="28" name="Rounded Rectangle 27"/>
          <p:cNvSpPr/>
          <p:nvPr/>
        </p:nvSpPr>
        <p:spPr>
          <a:xfrm>
            <a:off x="6187286" y="1901952"/>
            <a:ext cx="2659303" cy="685800"/>
          </a:xfrm>
          <a:prstGeom prst="roundRect">
            <a:avLst>
              <a:gd name="adj" fmla="val 25000"/>
            </a:avLst>
          </a:prstGeom>
          <a:solidFill>
            <a:srgbClr val="8C4A2F"/>
          </a:solidFill>
          <a:ln>
            <a:noFill/>
          </a:ln>
          <a:effectLst/>
        </p:spPr>
        <p:txBody>
          <a:bodyPr rtlCol="0" anchor="ctr"/>
          <a:lstStyle/>
          <a:p/>
        </p:txBody>
      </p:sp>
      <p:sp>
        <p:nvSpPr>
          <p:cNvPr id="29" name="Rectangle 28"/>
          <p:cNvSpPr/>
          <p:nvPr/>
        </p:nvSpPr>
        <p:spPr>
          <a:xfrm>
            <a:off x="6187286" y="2244852"/>
            <a:ext cx="2659303" cy="342900"/>
          </a:xfrm>
          <a:prstGeom prst="rect">
            <a:avLst/>
          </a:prstGeom>
          <a:solidFill>
            <a:srgbClr val="8C4A2F"/>
          </a:solidFill>
          <a:ln>
            <a:noFill/>
          </a:ln>
          <a:effectLst/>
        </p:spPr>
        <p:txBody>
          <a:bodyPr rtlCol="0" anchor="ctr"/>
          <a:lstStyle/>
          <a:p/>
        </p:txBody>
      </p:sp>
      <p:sp>
        <p:nvSpPr>
          <p:cNvPr id="30" name="TextBox 29"/>
          <p:cNvSpPr txBox="1"/>
          <p:nvPr/>
        </p:nvSpPr>
        <p:spPr>
          <a:xfrm>
            <a:off x="6278726"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Çıkarım</a:t>
            </a:r>
          </a:p>
        </p:txBody>
      </p:sp>
      <p:sp>
        <p:nvSpPr>
          <p:cNvPr id="31" name="Rounded Rectangle 30"/>
          <p:cNvSpPr/>
          <p:nvPr/>
        </p:nvSpPr>
        <p:spPr>
          <a:xfrm>
            <a:off x="6187286"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32" name="Connector 31"/>
          <p:cNvCxnSpPr/>
          <p:nvPr/>
        </p:nvCxnSpPr>
        <p:spPr>
          <a:xfrm>
            <a:off x="6370166" y="3204972"/>
            <a:ext cx="2293543" cy="0"/>
          </a:xfrm>
          <a:prstGeom prst="line">
            <a:avLst/>
          </a:prstGeom>
          <a:ln w="12700">
            <a:solidFill>
              <a:srgbClr val="D9D9D9"/>
            </a:solidFill>
            <a:prstDash val="dash"/>
          </a:ln>
        </p:spPr>
      </p:cxnSp>
      <p:cxnSp>
        <p:nvCxnSpPr>
          <p:cNvPr id="33" name="Connector 32"/>
          <p:cNvCxnSpPr/>
          <p:nvPr/>
        </p:nvCxnSpPr>
        <p:spPr>
          <a:xfrm>
            <a:off x="6370166" y="3822192"/>
            <a:ext cx="2293543" cy="0"/>
          </a:xfrm>
          <a:prstGeom prst="line">
            <a:avLst/>
          </a:prstGeom>
          <a:ln w="12700">
            <a:solidFill>
              <a:srgbClr val="D9D9D9"/>
            </a:solidFill>
            <a:prstDash val="dash"/>
          </a:ln>
        </p:spPr>
      </p:cxnSp>
      <p:cxnSp>
        <p:nvCxnSpPr>
          <p:cNvPr id="34" name="Connector 33"/>
          <p:cNvCxnSpPr/>
          <p:nvPr/>
        </p:nvCxnSpPr>
        <p:spPr>
          <a:xfrm>
            <a:off x="6370166" y="4439412"/>
            <a:ext cx="2293543" cy="0"/>
          </a:xfrm>
          <a:prstGeom prst="line">
            <a:avLst/>
          </a:prstGeom>
          <a:ln w="12700">
            <a:solidFill>
              <a:srgbClr val="D9D9D9"/>
            </a:solidFill>
            <a:prstDash val="dash"/>
          </a:ln>
        </p:spPr>
      </p:cxnSp>
      <p:cxnSp>
        <p:nvCxnSpPr>
          <p:cNvPr id="35" name="Connector 34"/>
          <p:cNvCxnSpPr/>
          <p:nvPr/>
        </p:nvCxnSpPr>
        <p:spPr>
          <a:xfrm>
            <a:off x="6370166" y="5056632"/>
            <a:ext cx="2293543" cy="0"/>
          </a:xfrm>
          <a:prstGeom prst="line">
            <a:avLst/>
          </a:prstGeom>
          <a:ln w="12700">
            <a:solidFill>
              <a:srgbClr val="D9D9D9"/>
            </a:solidFill>
            <a:prstDash val="dash"/>
          </a:ln>
        </p:spPr>
      </p:cxnSp>
      <p:cxnSp>
        <p:nvCxnSpPr>
          <p:cNvPr id="36" name="Connector 35"/>
          <p:cNvCxnSpPr/>
          <p:nvPr/>
        </p:nvCxnSpPr>
        <p:spPr>
          <a:xfrm>
            <a:off x="6370166" y="5673852"/>
            <a:ext cx="2293543" cy="0"/>
          </a:xfrm>
          <a:prstGeom prst="line">
            <a:avLst/>
          </a:prstGeom>
          <a:ln w="12700">
            <a:solidFill>
              <a:srgbClr val="D9D9D9"/>
            </a:solidFill>
            <a:prstDash val="dash"/>
          </a:ln>
        </p:spPr>
      </p:cxnSp>
      <p:sp>
        <p:nvSpPr>
          <p:cNvPr id="37" name="Rounded Rectangle 36"/>
          <p:cNvSpPr/>
          <p:nvPr/>
        </p:nvSpPr>
        <p:spPr>
          <a:xfrm>
            <a:off x="9029469" y="1901952"/>
            <a:ext cx="2659303" cy="4389120"/>
          </a:xfrm>
          <a:prstGeom prst="roundRect">
            <a:avLst>
              <a:gd name="adj" fmla="val 5000"/>
            </a:avLst>
          </a:prstGeom>
          <a:solidFill>
            <a:srgbClr val="FFFFFF"/>
          </a:solidFill>
          <a:ln>
            <a:noFill/>
          </a:ln>
          <a:effectLst/>
        </p:spPr>
        <p:txBody>
          <a:bodyPr rtlCol="0" anchor="ctr"/>
          <a:lstStyle/>
          <a:p/>
        </p:txBody>
      </p:sp>
      <p:sp>
        <p:nvSpPr>
          <p:cNvPr id="38" name="Rounded Rectangle 37"/>
          <p:cNvSpPr/>
          <p:nvPr/>
        </p:nvSpPr>
        <p:spPr>
          <a:xfrm>
            <a:off x="9029469" y="1901952"/>
            <a:ext cx="2659303" cy="685800"/>
          </a:xfrm>
          <a:prstGeom prst="roundRect">
            <a:avLst>
              <a:gd name="adj" fmla="val 25000"/>
            </a:avLst>
          </a:prstGeom>
          <a:solidFill>
            <a:srgbClr val="4F4F4F"/>
          </a:solidFill>
          <a:ln>
            <a:noFill/>
          </a:ln>
          <a:effectLst/>
        </p:spPr>
        <p:txBody>
          <a:bodyPr rtlCol="0" anchor="ctr"/>
          <a:lstStyle/>
          <a:p/>
        </p:txBody>
      </p:sp>
      <p:sp>
        <p:nvSpPr>
          <p:cNvPr id="39" name="Rectangle 38"/>
          <p:cNvSpPr/>
          <p:nvPr/>
        </p:nvSpPr>
        <p:spPr>
          <a:xfrm>
            <a:off x="9029469" y="2244852"/>
            <a:ext cx="2659303" cy="342900"/>
          </a:xfrm>
          <a:prstGeom prst="rect">
            <a:avLst/>
          </a:prstGeom>
          <a:solidFill>
            <a:srgbClr val="4F4F4F"/>
          </a:solidFill>
          <a:ln>
            <a:noFill/>
          </a:ln>
          <a:effectLst/>
        </p:spPr>
        <p:txBody>
          <a:bodyPr rtlCol="0" anchor="ctr"/>
          <a:lstStyle/>
          <a:p/>
        </p:txBody>
      </p:sp>
      <p:sp>
        <p:nvSpPr>
          <p:cNvPr id="40" name="TextBox 39"/>
          <p:cNvSpPr txBox="1"/>
          <p:nvPr/>
        </p:nvSpPr>
        <p:spPr>
          <a:xfrm>
            <a:off x="9120909"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Mesaj</a:t>
            </a:r>
          </a:p>
        </p:txBody>
      </p:sp>
      <p:sp>
        <p:nvSpPr>
          <p:cNvPr id="41" name="Rounded Rectangle 40"/>
          <p:cNvSpPr/>
          <p:nvPr/>
        </p:nvSpPr>
        <p:spPr>
          <a:xfrm>
            <a:off x="9029469"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42" name="Connector 41"/>
          <p:cNvCxnSpPr/>
          <p:nvPr/>
        </p:nvCxnSpPr>
        <p:spPr>
          <a:xfrm>
            <a:off x="9212349" y="3204972"/>
            <a:ext cx="2293543" cy="0"/>
          </a:xfrm>
          <a:prstGeom prst="line">
            <a:avLst/>
          </a:prstGeom>
          <a:ln w="12700">
            <a:solidFill>
              <a:srgbClr val="D9D9D9"/>
            </a:solidFill>
            <a:prstDash val="dash"/>
          </a:ln>
        </p:spPr>
      </p:cxnSp>
      <p:cxnSp>
        <p:nvCxnSpPr>
          <p:cNvPr id="43" name="Connector 42"/>
          <p:cNvCxnSpPr/>
          <p:nvPr/>
        </p:nvCxnSpPr>
        <p:spPr>
          <a:xfrm>
            <a:off x="9212349" y="3822192"/>
            <a:ext cx="2293543" cy="0"/>
          </a:xfrm>
          <a:prstGeom prst="line">
            <a:avLst/>
          </a:prstGeom>
          <a:ln w="12700">
            <a:solidFill>
              <a:srgbClr val="D9D9D9"/>
            </a:solidFill>
            <a:prstDash val="dash"/>
          </a:ln>
        </p:spPr>
      </p:cxnSp>
      <p:cxnSp>
        <p:nvCxnSpPr>
          <p:cNvPr id="44" name="Connector 43"/>
          <p:cNvCxnSpPr/>
          <p:nvPr/>
        </p:nvCxnSpPr>
        <p:spPr>
          <a:xfrm>
            <a:off x="9212349" y="4439412"/>
            <a:ext cx="2293543" cy="0"/>
          </a:xfrm>
          <a:prstGeom prst="line">
            <a:avLst/>
          </a:prstGeom>
          <a:ln w="12700">
            <a:solidFill>
              <a:srgbClr val="D9D9D9"/>
            </a:solidFill>
            <a:prstDash val="dash"/>
          </a:ln>
        </p:spPr>
      </p:cxnSp>
      <p:cxnSp>
        <p:nvCxnSpPr>
          <p:cNvPr id="45" name="Connector 44"/>
          <p:cNvCxnSpPr/>
          <p:nvPr/>
        </p:nvCxnSpPr>
        <p:spPr>
          <a:xfrm>
            <a:off x="9212349" y="5056632"/>
            <a:ext cx="2293543" cy="0"/>
          </a:xfrm>
          <a:prstGeom prst="line">
            <a:avLst/>
          </a:prstGeom>
          <a:ln w="12700">
            <a:solidFill>
              <a:srgbClr val="D9D9D9"/>
            </a:solidFill>
            <a:prstDash val="dash"/>
          </a:ln>
        </p:spPr>
      </p:cxnSp>
      <p:cxnSp>
        <p:nvCxnSpPr>
          <p:cNvPr id="46" name="Connector 45"/>
          <p:cNvCxnSpPr/>
          <p:nvPr/>
        </p:nvCxnSpPr>
        <p:spPr>
          <a:xfrm>
            <a:off x="9212349" y="5673852"/>
            <a:ext cx="2293543" cy="0"/>
          </a:xfrm>
          <a:prstGeom prst="line">
            <a:avLst/>
          </a:prstGeom>
          <a:ln w="12700">
            <a:solidFill>
              <a:srgbClr val="D9D9D9"/>
            </a:solidFill>
            <a:prstDash val="dash"/>
          </a:ln>
        </p:spPr>
      </p:cxnSp>
      <p:sp>
        <p:nvSpPr>
          <p:cNvPr id="47" name="TextBox 4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48" name="TextBox 4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115 / 176</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afişlerimiz okulda</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SERGİ</a:t>
            </a:r>
          </a:p>
        </p:txBody>
      </p:sp>
      <p:sp>
        <p:nvSpPr>
          <p:cNvPr id="6" name="Rounded Rectangle 5"/>
          <p:cNvSpPr/>
          <p:nvPr/>
        </p:nvSpPr>
        <p:spPr>
          <a:xfrm>
            <a:off x="502920" y="1261872"/>
            <a:ext cx="3594506"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B8862B"/>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B8862B"/>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Kültür Yolu</a:t>
            </a:r>
          </a:p>
        </p:txBody>
      </p:sp>
      <p:sp>
        <p:nvSpPr>
          <p:cNvPr id="10" name="TextBox 9"/>
          <p:cNvSpPr txBox="1"/>
          <p:nvPr/>
        </p:nvSpPr>
        <p:spPr>
          <a:xfrm>
            <a:off x="612648" y="1865376"/>
            <a:ext cx="3375050" cy="4306824"/>
          </a:xfrm>
          <a:prstGeom prst="rect">
            <a:avLst/>
          </a:prstGeom>
          <a:noFill/>
        </p:spPr>
        <p:txBody>
          <a:bodyPr wrap="square" anchor="t" lIns="73152" rIns="73152" tIns="36576" bIns="36576">
            <a:noAutofit/>
          </a:bodyPr>
          <a:lstStyle/>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Afişler okul koridorunda yan yana</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Batıdan doğuya: Türk dünyası haritası gibi dizilebilir</a:t>
            </a:r>
          </a:p>
        </p:txBody>
      </p:sp>
      <p:sp>
        <p:nvSpPr>
          <p:cNvPr id="11" name="Rounded Rectangle 10"/>
          <p:cNvSpPr/>
          <p:nvPr/>
        </p:nvSpPr>
        <p:spPr>
          <a:xfrm>
            <a:off x="4298594" y="1261872"/>
            <a:ext cx="3594506"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2C6E8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2C6E8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Ne zaman, nerede?</a:t>
            </a:r>
          </a:p>
        </p:txBody>
      </p:sp>
      <p:sp>
        <p:nvSpPr>
          <p:cNvPr id="15" name="TextBox 14"/>
          <p:cNvSpPr txBox="1"/>
          <p:nvPr/>
        </p:nvSpPr>
        <p:spPr>
          <a:xfrm>
            <a:off x="4408322" y="1865376"/>
            <a:ext cx="3375050" cy="4306824"/>
          </a:xfrm>
          <a:prstGeom prst="rect">
            <a:avLst/>
          </a:prstGeom>
          <a:noFill/>
        </p:spPr>
        <p:txBody>
          <a:bodyPr wrap="square" anchor="t" lIns="73152" rIns="73152" tIns="36576" bIns="36576">
            <a:noAutofit/>
          </a:bodyPr>
          <a:lstStyle/>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Okul yönetiminin onayıyla</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37. hafta (sosyal etkinlik haftası) uygun</a:t>
            </a:r>
          </a:p>
        </p:txBody>
      </p:sp>
      <p:sp>
        <p:nvSpPr>
          <p:cNvPr id="16" name="Rounded Rectangle 15"/>
          <p:cNvSpPr/>
          <p:nvPr/>
        </p:nvSpPr>
        <p:spPr>
          <a:xfrm>
            <a:off x="8094268" y="1261872"/>
            <a:ext cx="3594506"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8C4A2F"/>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8C4A2F"/>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Kimlerle?</a:t>
            </a:r>
          </a:p>
        </p:txBody>
      </p:sp>
      <p:sp>
        <p:nvSpPr>
          <p:cNvPr id="20" name="TextBox 19"/>
          <p:cNvSpPr txBox="1"/>
          <p:nvPr/>
        </p:nvSpPr>
        <p:spPr>
          <a:xfrm>
            <a:off x="8203996" y="1865376"/>
            <a:ext cx="3375050" cy="4306824"/>
          </a:xfrm>
          <a:prstGeom prst="rect">
            <a:avLst/>
          </a:prstGeom>
          <a:noFill/>
        </p:spPr>
        <p:txBody>
          <a:bodyPr wrap="square" anchor="t" lIns="73152" rIns="73152" tIns="36576" bIns="36576">
            <a:noAutofit/>
          </a:bodyPr>
          <a:lstStyle/>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Alt sınıflarla paylaşım (program)</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Afişin önünde sözcü 1 dakikalık tanıtım</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219</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116 / 176</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Öz değerlendirme formu</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ÖZ DEĞERLENDİRME</a:t>
            </a:r>
          </a:p>
        </p:txBody>
      </p:sp>
      <p:graphicFrame>
        <p:nvGraphicFramePr>
          <p:cNvPr id="6" name="Table 5"/>
          <p:cNvGraphicFramePr>
            <a:graphicFrameLocks noGrp="1"/>
          </p:cNvGraphicFramePr>
          <p:nvPr/>
        </p:nvGraphicFramePr>
        <p:xfrm>
          <a:off x="502920" y="1225296"/>
          <a:ext cx="11183112" cy="3703320"/>
        </p:xfrm>
        <a:graphic>
          <a:graphicData uri="http://schemas.openxmlformats.org/drawingml/2006/table">
            <a:tbl>
              <a:tblPr firstRow="1" bandRow="1">
                <a:tableStyleId>{5C22544A-7EE6-4342-B048-85BDC9FD1C3A}</a:tableStyleId>
              </a:tblPr>
              <a:tblGrid>
                <a:gridCol w="8229600"/>
                <a:gridCol w="960120"/>
                <a:gridCol w="1005840"/>
                <a:gridCol w="987552"/>
              </a:tblGrid>
              <a:tr h="411480">
                <a:tc>
                  <a:txBody>
                    <a:bodyPr wrap="square"/>
                    <a:lstStyle/>
                    <a:p>
                      <a:pPr algn="ctr">
                        <a:spcBef>
                          <a:spcPts val="0"/>
                        </a:spcBef>
                        <a:spcAft>
                          <a:spcPts val="0"/>
                        </a:spcAft>
                      </a:pPr>
                      <a:r>
                        <a:rPr lang="tr-TR" sz="1500" b="1" i="0">
                          <a:solidFill>
                            <a:srgbClr val="FFFFFF"/>
                          </a:solidFill>
                          <a:latin typeface="Calibri"/>
                        </a:rPr>
                        <a:t>Değerlendirme ölçütleri</a:t>
                      </a:r>
                    </a:p>
                  </a:txBody>
                  <a:tcPr marL="54864" marR="54864" marT="18288" marB="18288" anchor="ctr">
                    <a:solidFill>
                      <a:srgbClr val="B8862B"/>
                    </a:solidFill>
                  </a:tcPr>
                </a:tc>
                <a:tc>
                  <a:txBody>
                    <a:bodyPr wrap="square"/>
                    <a:lstStyle/>
                    <a:p>
                      <a:pPr algn="ctr">
                        <a:spcBef>
                          <a:spcPts val="0"/>
                        </a:spcBef>
                        <a:spcAft>
                          <a:spcPts val="0"/>
                        </a:spcAft>
                      </a:pPr>
                      <a:r>
                        <a:rPr lang="tr-TR" sz="1500" b="1" i="0">
                          <a:solidFill>
                            <a:srgbClr val="FFFFFF"/>
                          </a:solidFill>
                          <a:latin typeface="Calibri"/>
                        </a:rPr>
                        <a:t>Evet</a:t>
                      </a:r>
                    </a:p>
                  </a:txBody>
                  <a:tcPr marL="54864" marR="54864" marT="18288" marB="18288" anchor="ctr">
                    <a:solidFill>
                      <a:srgbClr val="B8862B"/>
                    </a:solidFill>
                  </a:tcPr>
                </a:tc>
                <a:tc>
                  <a:txBody>
                    <a:bodyPr wrap="square"/>
                    <a:lstStyle/>
                    <a:p>
                      <a:pPr algn="ctr">
                        <a:spcBef>
                          <a:spcPts val="0"/>
                        </a:spcBef>
                        <a:spcAft>
                          <a:spcPts val="0"/>
                        </a:spcAft>
                      </a:pPr>
                      <a:r>
                        <a:rPr lang="tr-TR" sz="1500" b="1" i="0">
                          <a:solidFill>
                            <a:srgbClr val="FFFFFF"/>
                          </a:solidFill>
                          <a:latin typeface="Calibri"/>
                        </a:rPr>
                        <a:t>Kısmen</a:t>
                      </a:r>
                    </a:p>
                  </a:txBody>
                  <a:tcPr marL="54864" marR="54864" marT="18288" marB="18288" anchor="ctr">
                    <a:solidFill>
                      <a:srgbClr val="B8862B"/>
                    </a:solidFill>
                  </a:tcPr>
                </a:tc>
                <a:tc>
                  <a:txBody>
                    <a:bodyPr wrap="square"/>
                    <a:lstStyle/>
                    <a:p>
                      <a:pPr algn="ctr">
                        <a:spcBef>
                          <a:spcPts val="0"/>
                        </a:spcBef>
                        <a:spcAft>
                          <a:spcPts val="0"/>
                        </a:spcAft>
                      </a:pPr>
                      <a:r>
                        <a:rPr lang="tr-TR" sz="1500" b="1" i="0">
                          <a:solidFill>
                            <a:srgbClr val="FFFFFF"/>
                          </a:solidFill>
                          <a:latin typeface="Calibri"/>
                        </a:rPr>
                        <a:t>Hayır</a:t>
                      </a:r>
                    </a:p>
                  </a:txBody>
                  <a:tcPr marL="54864" marR="54864" marT="18288" marB="18288" anchor="ctr">
                    <a:solidFill>
                      <a:srgbClr val="B8862B"/>
                    </a:solidFill>
                  </a:tcPr>
                </a:tc>
              </a:tr>
              <a:tr h="548640">
                <a:tc>
                  <a:txBody>
                    <a:bodyPr wrap="square"/>
                    <a:lstStyle/>
                    <a:p>
                      <a:pPr algn="l">
                        <a:spcBef>
                          <a:spcPts val="0"/>
                        </a:spcBef>
                        <a:spcAft>
                          <a:spcPts val="0"/>
                        </a:spcAft>
                      </a:pPr>
                      <a:r>
                        <a:rPr lang="tr-TR" sz="1600" b="0" i="0">
                          <a:solidFill>
                            <a:srgbClr val="262626"/>
                          </a:solidFill>
                          <a:latin typeface="Calibri"/>
                        </a:rPr>
                        <a:t>1. Çalışmanın amacını belirledim.</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r h="548640">
                <a:tc>
                  <a:txBody>
                    <a:bodyPr wrap="square"/>
                    <a:lstStyle/>
                    <a:p>
                      <a:pPr algn="l">
                        <a:spcBef>
                          <a:spcPts val="0"/>
                        </a:spcBef>
                        <a:spcAft>
                          <a:spcPts val="0"/>
                        </a:spcAft>
                      </a:pPr>
                      <a:r>
                        <a:rPr lang="tr-TR" sz="1600" b="0" i="0">
                          <a:solidFill>
                            <a:srgbClr val="262626"/>
                          </a:solidFill>
                          <a:latin typeface="Calibri"/>
                        </a:rPr>
                        <a:t>2. Çalışmaya yönelik bilgi ve görseller topladım.</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r>
              <a:tr h="548640">
                <a:tc>
                  <a:txBody>
                    <a:bodyPr wrap="square"/>
                    <a:lstStyle/>
                    <a:p>
                      <a:pPr algn="l">
                        <a:spcBef>
                          <a:spcPts val="0"/>
                        </a:spcBef>
                        <a:spcAft>
                          <a:spcPts val="0"/>
                        </a:spcAft>
                      </a:pPr>
                      <a:r>
                        <a:rPr lang="tr-TR" sz="1600" b="0" i="0">
                          <a:solidFill>
                            <a:srgbClr val="262626"/>
                          </a:solidFill>
                          <a:latin typeface="Calibri"/>
                        </a:rPr>
                        <a:t>3. Topladığım bilgi ve görselleri düzenledim.</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r h="548640">
                <a:tc>
                  <a:txBody>
                    <a:bodyPr wrap="square"/>
                    <a:lstStyle/>
                    <a:p>
                      <a:pPr algn="l">
                        <a:spcBef>
                          <a:spcPts val="0"/>
                        </a:spcBef>
                        <a:spcAft>
                          <a:spcPts val="0"/>
                        </a:spcAft>
                      </a:pPr>
                      <a:r>
                        <a:rPr lang="tr-TR" sz="1600" b="0" i="0">
                          <a:solidFill>
                            <a:srgbClr val="262626"/>
                          </a:solidFill>
                          <a:latin typeface="Calibri"/>
                        </a:rPr>
                        <a:t>4. Düzenlediğim bilgi ve görsellerden Türk dünyasının soyut ve somut kültürel miras ögelerinin tanınması, tanıtılması, korunması ve geliştirilmesine yönelik çıkarımlarda bulundum.</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r>
              <a:tr h="548640">
                <a:tc>
                  <a:txBody>
                    <a:bodyPr wrap="square"/>
                    <a:lstStyle/>
                    <a:p>
                      <a:pPr algn="l">
                        <a:spcBef>
                          <a:spcPts val="0"/>
                        </a:spcBef>
                        <a:spcAft>
                          <a:spcPts val="0"/>
                        </a:spcAft>
                      </a:pPr>
                      <a:r>
                        <a:rPr lang="tr-TR" sz="1600" b="0" i="0">
                          <a:solidFill>
                            <a:srgbClr val="262626"/>
                          </a:solidFill>
                          <a:latin typeface="Calibri"/>
                        </a:rPr>
                        <a:t>5. Yaptığım çıkarımları da içine alan bir afiş hazırladım.</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r h="548640">
                <a:tc>
                  <a:txBody>
                    <a:bodyPr wrap="square"/>
                    <a:lstStyle/>
                    <a:p>
                      <a:pPr algn="l">
                        <a:spcBef>
                          <a:spcPts val="0"/>
                        </a:spcBef>
                        <a:spcAft>
                          <a:spcPts val="0"/>
                        </a:spcAft>
                      </a:pPr>
                      <a:r>
                        <a:rPr lang="tr-TR" sz="1600" b="0" i="0">
                          <a:solidFill>
                            <a:srgbClr val="262626"/>
                          </a:solidFill>
                          <a:latin typeface="Calibri"/>
                        </a:rPr>
                        <a:t>6. Hazırladığım afişi okulumuzda sergiledim.</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r>
            </a:tbl>
          </a:graphicData>
        </a:graphic>
      </p:graphicFrame>
      <p:sp>
        <p:nvSpPr>
          <p:cNvPr id="7" name="TextBox 6"/>
          <p:cNvSpPr txBox="1"/>
          <p:nvPr/>
        </p:nvSpPr>
        <p:spPr>
          <a:xfrm>
            <a:off x="502920" y="5422392"/>
            <a:ext cx="11185855" cy="822960"/>
          </a:xfrm>
          <a:prstGeom prst="rect">
            <a:avLst/>
          </a:prstGeom>
          <a:noFill/>
        </p:spPr>
        <p:txBody>
          <a:bodyPr wrap="square" anchor="t" lIns="73152" rIns="73152" tIns="36576" bIns="36576">
            <a:noAutofit/>
          </a:bodyPr>
          <a:lstStyle/>
          <a:p>
            <a:pPr algn="l">
              <a:spcBef>
                <a:spcPts val="0"/>
              </a:spcBef>
              <a:spcAft>
                <a:spcPts val="0"/>
              </a:spcAft>
            </a:pPr>
            <a:r>
              <a:rPr lang="tr-TR" sz="1700" b="1" i="0">
                <a:solidFill>
                  <a:srgbClr val="B8862B"/>
                </a:solidFill>
                <a:latin typeface="Calibri"/>
              </a:rPr>
              <a:t>Çalışmam sırasında öğrendiğim bilgiler: … · Çalışmam sırasında zorlandığım yerler: … · Çalışmamı yeniden yapacak olsaydım dikkat edeceğim hususlar: …</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221</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117 / 176</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Millî Bayram Nevruz</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6-8</a:t>
            </a:r>
          </a:p>
        </p:txBody>
      </p:sp>
      <p:sp>
        <p:nvSpPr>
          <p:cNvPr id="6" name="TextBox 5"/>
          <p:cNvSpPr txBox="1"/>
          <p:nvPr/>
        </p:nvSpPr>
        <p:spPr>
          <a:xfrm>
            <a:off x="502920" y="1243584"/>
            <a:ext cx="7208216" cy="4974336"/>
          </a:xfrm>
          <a:prstGeom prst="rect">
            <a:avLst/>
          </a:prstGeom>
          <a:noFill/>
        </p:spPr>
        <p:txBody>
          <a:bodyPr wrap="square" anchor="t" lIns="73152" rIns="73152" tIns="36576" bIns="36576">
            <a:noAutofit/>
          </a:bodyPr>
          <a:lstStyle/>
          <a:p>
            <a:pPr algn="l">
              <a:spcBef>
                <a:spcPts val="0"/>
              </a:spcBef>
              <a:spcAft>
                <a:spcPts val="1000"/>
              </a:spcAft>
            </a:pPr>
            <a:r>
              <a:rPr lang="tr-TR" sz="2000" b="0" i="0">
                <a:solidFill>
                  <a:srgbClr val="262626"/>
                </a:solidFill>
                <a:latin typeface="Calibri"/>
              </a:rPr>
              <a:t>Türkistan'da yaşayan Türklerin, Anadolu Türklerinin ve İranlıların yılbaşı olarak kabul ettikleri “yeni gün” anlamına gelen millî bir bayramdır.</a:t>
            </a:r>
          </a:p>
          <a:p>
            <a:pPr algn="l">
              <a:spcBef>
                <a:spcPts val="0"/>
              </a:spcBef>
              <a:spcAft>
                <a:spcPts val="1000"/>
              </a:spcAft>
            </a:pPr>
            <a:r>
              <a:rPr lang="tr-TR" sz="2000" b="0" i="0">
                <a:solidFill>
                  <a:srgbClr val="262626"/>
                </a:solidFill>
                <a:latin typeface="Calibri"/>
              </a:rPr>
              <a:t>Gece ile gündüzün eşit olduğu 21 Mart tarihinde havalar ısınmaya, karlar erimeye, ağaçlar çiçek açmaya, toprak yeşermeye ve göçmen kuşlar yuvalarına dönmeye başlar. Bu nedenle bu bayram yılbaşı ve diriliş günü olarak da kabul edilir.</a:t>
            </a:r>
          </a:p>
          <a:p>
            <a:pPr algn="l">
              <a:spcBef>
                <a:spcPts val="0"/>
              </a:spcBef>
              <a:spcAft>
                <a:spcPts val="0"/>
              </a:spcAft>
            </a:pPr>
            <a:r>
              <a:rPr lang="tr-TR" sz="2000" b="0" i="0">
                <a:solidFill>
                  <a:srgbClr val="262626"/>
                </a:solidFill>
                <a:latin typeface="Calibri"/>
              </a:rPr>
              <a:t>Ergenekon Bayramı olarak da isimlendirilen bu bayram çok geniş bir coğrafyada kutlanmaktadır. Nevruz; Yenisey ve Orhun ırmakları çevresinden Altaylara, Hun Türklerinin Avrupa’ya gidişi ile Macaristan’a ve Balkanlara, 800’lü yıllardan itibaren Hazar Denizi'nin güneyinden Anadolu ve Mezopotamya’ya ulaşarak bir gelenek hâline gelmiştir. Nevruz, farklı ülkelerde o ülkelerin kendi kültürel değerleri ile kutlanmaktadır.</a:t>
            </a:r>
          </a:p>
        </p:txBody>
      </p:sp>
      <p:pic>
        <p:nvPicPr>
          <p:cNvPr id="7" name="Picture 6" descr="sonu_s224_nevruz_ates.jpg"/>
          <p:cNvPicPr>
            <a:picLocks noChangeAspect="1"/>
          </p:cNvPicPr>
          <p:nvPr/>
        </p:nvPicPr>
        <p:blipFill>
          <a:blip r:embed="rId3"/>
          <a:stretch>
            <a:fillRect/>
          </a:stretch>
        </p:blipFill>
        <p:spPr>
          <a:xfrm>
            <a:off x="7939736" y="1301262"/>
            <a:ext cx="3749039" cy="2307802"/>
          </a:xfrm>
          <a:prstGeom prst="rect">
            <a:avLst/>
          </a:prstGeom>
          <a:ln w="9525">
            <a:solidFill>
              <a:srgbClr val="D9D9D9"/>
            </a:solidFill>
          </a:ln>
        </p:spPr>
      </p:pic>
      <p:pic>
        <p:nvPicPr>
          <p:cNvPr id="8" name="Picture 7" descr="sonu_s224_nevruz_oyun.jpg"/>
          <p:cNvPicPr>
            <a:picLocks noChangeAspect="1"/>
          </p:cNvPicPr>
          <p:nvPr/>
        </p:nvPicPr>
        <p:blipFill>
          <a:blip r:embed="rId4"/>
          <a:stretch>
            <a:fillRect/>
          </a:stretch>
        </p:blipFill>
        <p:spPr>
          <a:xfrm>
            <a:off x="7939736" y="3834195"/>
            <a:ext cx="3749039" cy="2344289"/>
          </a:xfrm>
          <a:prstGeom prst="rect">
            <a:avLst/>
          </a:prstGeom>
          <a:ln w="9525">
            <a:solidFill>
              <a:srgbClr val="D9D9D9"/>
            </a:solidFill>
          </a:ln>
        </p:spPr>
      </p:pic>
      <p:sp>
        <p:nvSpPr>
          <p:cNvPr id="9" name="TextBox 8"/>
          <p:cNvSpPr txBox="1"/>
          <p:nvPr/>
        </p:nvSpPr>
        <p:spPr>
          <a:xfrm>
            <a:off x="502920" y="6309360"/>
            <a:ext cx="11185855" cy="274320"/>
          </a:xfrm>
          <a:prstGeom prst="rect">
            <a:avLst/>
          </a:prstGeom>
          <a:noFill/>
        </p:spPr>
        <p:txBody>
          <a:bodyPr wrap="square" anchor="t" lIns="73152" rIns="73152" tIns="36576" bIns="36576">
            <a:noAutofit/>
          </a:bodyPr>
          <a:lstStyle/>
          <a:p>
            <a:pPr algn="r">
              <a:spcBef>
                <a:spcPts val="0"/>
              </a:spcBef>
              <a:spcAft>
                <a:spcPts val="0"/>
              </a:spcAft>
            </a:pPr>
            <a:r>
              <a:rPr lang="tr-TR" sz="1100" b="0" i="0">
                <a:solidFill>
                  <a:srgbClr val="767676"/>
                </a:solidFill>
                <a:latin typeface="Calibri"/>
              </a:rPr>
              <a:t>Görseller: 10. Sınıf Coğrafya Ders Kitabı, s. 224</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224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118 / 176</a:t>
            </a:r>
          </a:p>
        </p:txBody>
      </p:sp>
    </p:spTree>
  </p:cSld>
  <p:clrMapOvr>
    <a:masterClrMapping/>
  </p:clrMapOvr>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6</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6</a:t>
            </a:r>
          </a:p>
        </p:txBody>
      </p:sp>
      <p:sp>
        <p:nvSpPr>
          <p:cNvPr id="6" name="Rounded Rectangle 5"/>
          <p:cNvSpPr/>
          <p:nvPr/>
        </p:nvSpPr>
        <p:spPr>
          <a:xfrm>
            <a:off x="502920" y="1243584"/>
            <a:ext cx="11185855" cy="7315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Nevruz Bayramı aşağıdaki ülkelerin hangilerinde kutlanmaktadır? İşaretleyiniz.</a:t>
            </a:r>
          </a:p>
        </p:txBody>
      </p:sp>
      <p:graphicFrame>
        <p:nvGraphicFramePr>
          <p:cNvPr id="7" name="Table 6"/>
          <p:cNvGraphicFramePr>
            <a:graphicFrameLocks noGrp="1"/>
          </p:cNvGraphicFramePr>
          <p:nvPr/>
        </p:nvGraphicFramePr>
        <p:xfrm>
          <a:off x="502920" y="2066544"/>
          <a:ext cx="11183112" cy="3822192"/>
        </p:xfrm>
        <a:graphic>
          <a:graphicData uri="http://schemas.openxmlformats.org/drawingml/2006/table">
            <a:tbl>
              <a:tblPr firstRow="1" bandRow="1">
                <a:tableStyleId>{5C22544A-7EE6-4342-B048-85BDC9FD1C3A}</a:tableStyleId>
              </a:tblPr>
              <a:tblGrid>
                <a:gridCol w="2926080"/>
                <a:gridCol w="1005840"/>
                <a:gridCol w="7251192"/>
              </a:tblGrid>
              <a:tr h="457200">
                <a:tc>
                  <a:txBody>
                    <a:bodyPr wrap="square"/>
                    <a:lstStyle/>
                    <a:p>
                      <a:pPr algn="ctr">
                        <a:spcBef>
                          <a:spcPts val="0"/>
                        </a:spcBef>
                        <a:spcAft>
                          <a:spcPts val="0"/>
                        </a:spcAft>
                      </a:pPr>
                      <a:r>
                        <a:rPr lang="tr-TR" sz="1500" b="1" i="0">
                          <a:solidFill>
                            <a:srgbClr val="FFFFFF"/>
                          </a:solidFill>
                          <a:latin typeface="Calibri"/>
                        </a:rPr>
                        <a:t>Ülke</a:t>
                      </a:r>
                    </a:p>
                  </a:txBody>
                  <a:tcPr marL="54864" marR="54864" marT="18288" marB="18288" anchor="ctr">
                    <a:solidFill>
                      <a:srgbClr val="B8862B"/>
                    </a:solidFill>
                  </a:tcPr>
                </a:tc>
                <a:tc>
                  <a:txBody>
                    <a:bodyPr wrap="square"/>
                    <a:lstStyle/>
                    <a:p>
                      <a:pPr algn="ctr">
                        <a:spcBef>
                          <a:spcPts val="0"/>
                        </a:spcBef>
                        <a:spcAft>
                          <a:spcPts val="0"/>
                        </a:spcAft>
                      </a:pPr>
                      <a:r>
                        <a:rPr lang="tr-TR" sz="1500" b="1" i="0">
                          <a:solidFill>
                            <a:srgbClr val="FFFFFF"/>
                          </a:solidFill>
                          <a:latin typeface="Calibri"/>
                        </a:rPr>
                        <a:t>İşaret</a:t>
                      </a:r>
                    </a:p>
                  </a:txBody>
                  <a:tcPr marL="54864" marR="54864" marT="18288" marB="18288" anchor="ctr">
                    <a:solidFill>
                      <a:srgbClr val="B8862B"/>
                    </a:solidFill>
                  </a:tcPr>
                </a:tc>
                <a:tc>
                  <a:txBody>
                    <a:bodyPr wrap="square"/>
                    <a:lstStyle/>
                    <a:p>
                      <a:pPr algn="ctr">
                        <a:spcBef>
                          <a:spcPts val="0"/>
                        </a:spcBef>
                        <a:spcAft>
                          <a:spcPts val="0"/>
                        </a:spcAft>
                      </a:pPr>
                      <a:r>
                        <a:rPr lang="tr-TR" sz="1500" b="1" i="0">
                          <a:solidFill>
                            <a:srgbClr val="FFFFFF"/>
                          </a:solidFill>
                          <a:latin typeface="Calibri"/>
                        </a:rPr>
                        <a:t>Dayanak (kitaptan)</a:t>
                      </a:r>
                    </a:p>
                  </a:txBody>
                  <a:tcPr marL="54864" marR="54864" marT="18288" marB="18288" anchor="ctr">
                    <a:solidFill>
                      <a:srgbClr val="B8862B"/>
                    </a:solidFill>
                  </a:tcPr>
                </a:tc>
              </a:tr>
              <a:tr h="420624">
                <a:tc>
                  <a:txBody>
                    <a:bodyPr wrap="square"/>
                    <a:lstStyle/>
                    <a:p>
                      <a:pPr algn="l">
                        <a:spcBef>
                          <a:spcPts val="0"/>
                        </a:spcBef>
                        <a:spcAft>
                          <a:spcPts val="0"/>
                        </a:spcAft>
                      </a:pPr>
                      <a:r>
                        <a:rPr lang="tr-TR" sz="1600" b="0" i="0">
                          <a:solidFill>
                            <a:srgbClr val="262626"/>
                          </a:solidFill>
                          <a:latin typeface="Calibri"/>
                        </a:rPr>
                        <a:t>Türkiye</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420624">
                <a:tc>
                  <a:txBody>
                    <a:bodyPr wrap="square"/>
                    <a:lstStyle/>
                    <a:p>
                      <a:pPr algn="l">
                        <a:spcBef>
                          <a:spcPts val="0"/>
                        </a:spcBef>
                        <a:spcAft>
                          <a:spcPts val="0"/>
                        </a:spcAft>
                      </a:pPr>
                      <a:r>
                        <a:rPr lang="tr-TR" sz="1600" b="0" i="0">
                          <a:solidFill>
                            <a:srgbClr val="262626"/>
                          </a:solidFill>
                          <a:latin typeface="Calibri"/>
                        </a:rPr>
                        <a:t>İran</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420624">
                <a:tc>
                  <a:txBody>
                    <a:bodyPr wrap="square"/>
                    <a:lstStyle/>
                    <a:p>
                      <a:pPr algn="l">
                        <a:spcBef>
                          <a:spcPts val="0"/>
                        </a:spcBef>
                        <a:spcAft>
                          <a:spcPts val="0"/>
                        </a:spcAft>
                      </a:pPr>
                      <a:r>
                        <a:rPr lang="tr-TR" sz="1600" b="0" i="0">
                          <a:solidFill>
                            <a:srgbClr val="262626"/>
                          </a:solidFill>
                          <a:latin typeface="Calibri"/>
                        </a:rPr>
                        <a:t>Türkmenistan</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420624">
                <a:tc>
                  <a:txBody>
                    <a:bodyPr wrap="square"/>
                    <a:lstStyle/>
                    <a:p>
                      <a:pPr algn="l">
                        <a:spcBef>
                          <a:spcPts val="0"/>
                        </a:spcBef>
                        <a:spcAft>
                          <a:spcPts val="0"/>
                        </a:spcAft>
                      </a:pPr>
                      <a:r>
                        <a:rPr lang="tr-TR" sz="1600" b="0" i="0">
                          <a:solidFill>
                            <a:srgbClr val="262626"/>
                          </a:solidFill>
                          <a:latin typeface="Calibri"/>
                        </a:rPr>
                        <a:t>Özbekistan</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420624">
                <a:tc>
                  <a:txBody>
                    <a:bodyPr wrap="square"/>
                    <a:lstStyle/>
                    <a:p>
                      <a:pPr algn="l">
                        <a:spcBef>
                          <a:spcPts val="0"/>
                        </a:spcBef>
                        <a:spcAft>
                          <a:spcPts val="0"/>
                        </a:spcAft>
                      </a:pPr>
                      <a:r>
                        <a:rPr lang="tr-TR" sz="1600" b="0" i="0">
                          <a:solidFill>
                            <a:srgbClr val="262626"/>
                          </a:solidFill>
                          <a:latin typeface="Calibri"/>
                        </a:rPr>
                        <a:t>Macaristan</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420624">
                <a:tc>
                  <a:txBody>
                    <a:bodyPr wrap="square"/>
                    <a:lstStyle/>
                    <a:p>
                      <a:pPr algn="l">
                        <a:spcBef>
                          <a:spcPts val="0"/>
                        </a:spcBef>
                        <a:spcAft>
                          <a:spcPts val="0"/>
                        </a:spcAft>
                      </a:pPr>
                      <a:r>
                        <a:rPr lang="tr-TR" sz="1600" b="0" i="0">
                          <a:solidFill>
                            <a:srgbClr val="262626"/>
                          </a:solidFill>
                          <a:latin typeface="Calibri"/>
                        </a:rPr>
                        <a:t>Brezilya</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420624">
                <a:tc>
                  <a:txBody>
                    <a:bodyPr wrap="square"/>
                    <a:lstStyle/>
                    <a:p>
                      <a:pPr algn="l">
                        <a:spcBef>
                          <a:spcPts val="0"/>
                        </a:spcBef>
                        <a:spcAft>
                          <a:spcPts val="0"/>
                        </a:spcAft>
                      </a:pPr>
                      <a:r>
                        <a:rPr lang="tr-TR" sz="1600" b="0" i="0">
                          <a:solidFill>
                            <a:srgbClr val="262626"/>
                          </a:solidFill>
                          <a:latin typeface="Calibri"/>
                        </a:rPr>
                        <a:t>Finlandiya</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420624">
                <a:tc>
                  <a:txBody>
                    <a:bodyPr wrap="square"/>
                    <a:lstStyle/>
                    <a:p>
                      <a:pPr algn="l">
                        <a:spcBef>
                          <a:spcPts val="0"/>
                        </a:spcBef>
                        <a:spcAft>
                          <a:spcPts val="0"/>
                        </a:spcAft>
                      </a:pPr>
                      <a:r>
                        <a:rPr lang="tr-TR" sz="1600" b="0" i="0">
                          <a:solidFill>
                            <a:srgbClr val="262626"/>
                          </a:solidFill>
                          <a:latin typeface="Calibri"/>
                        </a:rPr>
                        <a:t>Tayland</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224</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119 / 176</a:t>
            </a:r>
          </a:p>
        </p:txBody>
      </p:sp>
    </p:spTree>
  </p:cSld>
  <p:clrMapOvr>
    <a:masterClrMapping/>
  </p:clrMapOvr>
</p:sld>
</file>

<file path=ppt/slides/slide3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6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7315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Nevruz Bayramı aşağıdaki ülkelerin hangilerinde kutlanmaktadır? İşaretleyiniz.</a:t>
            </a:r>
          </a:p>
        </p:txBody>
      </p:sp>
      <p:graphicFrame>
        <p:nvGraphicFramePr>
          <p:cNvPr id="7" name="Table 6"/>
          <p:cNvGraphicFramePr>
            <a:graphicFrameLocks noGrp="1"/>
          </p:cNvGraphicFramePr>
          <p:nvPr/>
        </p:nvGraphicFramePr>
        <p:xfrm>
          <a:off x="502920" y="2066544"/>
          <a:ext cx="11183112" cy="3822192"/>
        </p:xfrm>
        <a:graphic>
          <a:graphicData uri="http://schemas.openxmlformats.org/drawingml/2006/table">
            <a:tbl>
              <a:tblPr firstRow="1" bandRow="1">
                <a:tableStyleId>{5C22544A-7EE6-4342-B048-85BDC9FD1C3A}</a:tableStyleId>
              </a:tblPr>
              <a:tblGrid>
                <a:gridCol w="2926080"/>
                <a:gridCol w="1005840"/>
                <a:gridCol w="7251192"/>
              </a:tblGrid>
              <a:tr h="457200">
                <a:tc>
                  <a:txBody>
                    <a:bodyPr wrap="square"/>
                    <a:lstStyle/>
                    <a:p>
                      <a:pPr algn="ctr">
                        <a:spcBef>
                          <a:spcPts val="0"/>
                        </a:spcBef>
                        <a:spcAft>
                          <a:spcPts val="0"/>
                        </a:spcAft>
                      </a:pPr>
                      <a:r>
                        <a:rPr lang="tr-TR" sz="1500" b="1" i="0">
                          <a:solidFill>
                            <a:srgbClr val="FFFFFF"/>
                          </a:solidFill>
                          <a:latin typeface="Calibri"/>
                        </a:rPr>
                        <a:t>Ülke</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İşaret</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Dayanak (kitaptan)</a:t>
                      </a:r>
                    </a:p>
                  </a:txBody>
                  <a:tcPr marL="54864" marR="54864" marT="18288" marB="18288" anchor="ctr">
                    <a:solidFill>
                      <a:srgbClr val="2E7D32"/>
                    </a:solidFill>
                  </a:tcPr>
                </a:tc>
              </a:tr>
              <a:tr h="420624">
                <a:tc>
                  <a:txBody>
                    <a:bodyPr wrap="square"/>
                    <a:lstStyle/>
                    <a:p>
                      <a:pPr algn="l">
                        <a:spcBef>
                          <a:spcPts val="0"/>
                        </a:spcBef>
                        <a:spcAft>
                          <a:spcPts val="0"/>
                        </a:spcAft>
                      </a:pPr>
                      <a:r>
                        <a:rPr lang="tr-TR" sz="1600" b="0" i="0">
                          <a:solidFill>
                            <a:srgbClr val="262626"/>
                          </a:solidFill>
                          <a:latin typeface="Calibri"/>
                        </a:rPr>
                        <a:t>Türkiye</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s. 217 listesi; metin: Anadolu Türkleri (s. 224)</a:t>
                      </a:r>
                    </a:p>
                  </a:txBody>
                  <a:tcPr marL="54864" marR="54864" marT="18288" marB="18288" anchor="ctr">
                    <a:solidFill>
                      <a:srgbClr val="FFFFFF"/>
                    </a:solidFill>
                  </a:tcPr>
                </a:tc>
              </a:tr>
              <a:tr h="420624">
                <a:tc>
                  <a:txBody>
                    <a:bodyPr wrap="square"/>
                    <a:lstStyle/>
                    <a:p>
                      <a:pPr algn="l">
                        <a:spcBef>
                          <a:spcPts val="0"/>
                        </a:spcBef>
                        <a:spcAft>
                          <a:spcPts val="0"/>
                        </a:spcAft>
                      </a:pPr>
                      <a:r>
                        <a:rPr lang="tr-TR" sz="1600" b="0" i="0">
                          <a:solidFill>
                            <a:srgbClr val="262626"/>
                          </a:solidFill>
                          <a:latin typeface="Calibri"/>
                        </a:rPr>
                        <a:t>İran</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s. 217 listesi; metin: İranlılar (s. 224)</a:t>
                      </a:r>
                    </a:p>
                  </a:txBody>
                  <a:tcPr marL="54864" marR="54864" marT="18288" marB="18288" anchor="ctr">
                    <a:solidFill>
                      <a:srgbClr val="E3F1E4"/>
                    </a:solidFill>
                  </a:tcPr>
                </a:tc>
              </a:tr>
              <a:tr h="420624">
                <a:tc>
                  <a:txBody>
                    <a:bodyPr wrap="square"/>
                    <a:lstStyle/>
                    <a:p>
                      <a:pPr algn="l">
                        <a:spcBef>
                          <a:spcPts val="0"/>
                        </a:spcBef>
                        <a:spcAft>
                          <a:spcPts val="0"/>
                        </a:spcAft>
                      </a:pPr>
                      <a:r>
                        <a:rPr lang="tr-TR" sz="1600" b="0" i="0">
                          <a:solidFill>
                            <a:srgbClr val="262626"/>
                          </a:solidFill>
                          <a:latin typeface="Calibri"/>
                        </a:rPr>
                        <a:t>Türkmenistan</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s. 217 listesi; Türkistan'da yaşayan Türkler (s. 224)</a:t>
                      </a:r>
                    </a:p>
                  </a:txBody>
                  <a:tcPr marL="54864" marR="54864" marT="18288" marB="18288" anchor="ctr">
                    <a:solidFill>
                      <a:srgbClr val="FFFFFF"/>
                    </a:solidFill>
                  </a:tcPr>
                </a:tc>
              </a:tr>
              <a:tr h="420624">
                <a:tc>
                  <a:txBody>
                    <a:bodyPr wrap="square"/>
                    <a:lstStyle/>
                    <a:p>
                      <a:pPr algn="l">
                        <a:spcBef>
                          <a:spcPts val="0"/>
                        </a:spcBef>
                        <a:spcAft>
                          <a:spcPts val="0"/>
                        </a:spcAft>
                      </a:pPr>
                      <a:r>
                        <a:rPr lang="tr-TR" sz="1600" b="0" i="0">
                          <a:solidFill>
                            <a:srgbClr val="262626"/>
                          </a:solidFill>
                          <a:latin typeface="Calibri"/>
                        </a:rPr>
                        <a:t>Özbekistan</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s. 217 listesi; Görsel 7.5 Nevruz kutlamaları (s. 209)</a:t>
                      </a:r>
                    </a:p>
                  </a:txBody>
                  <a:tcPr marL="54864" marR="54864" marT="18288" marB="18288" anchor="ctr">
                    <a:solidFill>
                      <a:srgbClr val="E3F1E4"/>
                    </a:solidFill>
                  </a:tcPr>
                </a:tc>
              </a:tr>
              <a:tr h="420624">
                <a:tc>
                  <a:txBody>
                    <a:bodyPr wrap="square"/>
                    <a:lstStyle/>
                    <a:p>
                      <a:pPr algn="l">
                        <a:spcBef>
                          <a:spcPts val="0"/>
                        </a:spcBef>
                        <a:spcAft>
                          <a:spcPts val="0"/>
                        </a:spcAft>
                      </a:pPr>
                      <a:r>
                        <a:rPr lang="tr-TR" sz="1600" b="0" i="0">
                          <a:solidFill>
                            <a:srgbClr val="262626"/>
                          </a:solidFill>
                          <a:latin typeface="Calibri"/>
                        </a:rPr>
                        <a:t>Macaristan</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Hun Türklerinin Avrupa'ya gidişiyle ulaştı (s. 224); bugünkü kutlama kitapta yok</a:t>
                      </a:r>
                    </a:p>
                  </a:txBody>
                  <a:tcPr marL="54864" marR="54864" marT="18288" marB="18288" anchor="ctr">
                    <a:solidFill>
                      <a:srgbClr val="FFFFFF"/>
                    </a:solidFill>
                  </a:tcPr>
                </a:tc>
              </a:tr>
              <a:tr h="420624">
                <a:tc>
                  <a:txBody>
                    <a:bodyPr wrap="square"/>
                    <a:lstStyle/>
                    <a:p>
                      <a:pPr algn="l">
                        <a:spcBef>
                          <a:spcPts val="0"/>
                        </a:spcBef>
                        <a:spcAft>
                          <a:spcPts val="0"/>
                        </a:spcAft>
                      </a:pPr>
                      <a:r>
                        <a:rPr lang="tr-TR" sz="1600" b="0" i="0">
                          <a:solidFill>
                            <a:srgbClr val="262626"/>
                          </a:solidFill>
                          <a:latin typeface="Calibri"/>
                        </a:rPr>
                        <a:t>Brezilya</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Kitapta dayanak yok</a:t>
                      </a:r>
                    </a:p>
                  </a:txBody>
                  <a:tcPr marL="54864" marR="54864" marT="18288" marB="18288" anchor="ctr">
                    <a:solidFill>
                      <a:srgbClr val="E3F1E4"/>
                    </a:solidFill>
                  </a:tcPr>
                </a:tc>
              </a:tr>
              <a:tr h="420624">
                <a:tc>
                  <a:txBody>
                    <a:bodyPr wrap="square"/>
                    <a:lstStyle/>
                    <a:p>
                      <a:pPr algn="l">
                        <a:spcBef>
                          <a:spcPts val="0"/>
                        </a:spcBef>
                        <a:spcAft>
                          <a:spcPts val="0"/>
                        </a:spcAft>
                      </a:pPr>
                      <a:r>
                        <a:rPr lang="tr-TR" sz="1600" b="0" i="0">
                          <a:solidFill>
                            <a:srgbClr val="262626"/>
                          </a:solidFill>
                          <a:latin typeface="Calibri"/>
                        </a:rPr>
                        <a:t>Finlandiya</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Kitapta dayanak yok</a:t>
                      </a:r>
                    </a:p>
                  </a:txBody>
                  <a:tcPr marL="54864" marR="54864" marT="18288" marB="18288" anchor="ctr">
                    <a:solidFill>
                      <a:srgbClr val="FFFFFF"/>
                    </a:solidFill>
                  </a:tcPr>
                </a:tc>
              </a:tr>
              <a:tr h="420624">
                <a:tc>
                  <a:txBody>
                    <a:bodyPr wrap="square"/>
                    <a:lstStyle/>
                    <a:p>
                      <a:pPr algn="l">
                        <a:spcBef>
                          <a:spcPts val="0"/>
                        </a:spcBef>
                        <a:spcAft>
                          <a:spcPts val="0"/>
                        </a:spcAft>
                      </a:pPr>
                      <a:r>
                        <a:rPr lang="tr-TR" sz="1600" b="0" i="0">
                          <a:solidFill>
                            <a:srgbClr val="262626"/>
                          </a:solidFill>
                          <a:latin typeface="Calibri"/>
                        </a:rPr>
                        <a:t>Tayland</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Kitapta dayanak yok</a:t>
                      </a:r>
                    </a:p>
                  </a:txBody>
                  <a:tcPr marL="54864" marR="54864" marT="18288" marB="18288" anchor="ctr">
                    <a:solidFill>
                      <a:srgbClr val="E3F1E4"/>
                    </a:solidFill>
                  </a:tcPr>
                </a:tc>
              </a:tr>
            </a:tbl>
          </a:graphicData>
        </a:graphic>
      </p:graphicFrame>
      <p:sp>
        <p:nvSpPr>
          <p:cNvPr id="8" name="TextBox 7"/>
          <p:cNvSpPr txBox="1"/>
          <p:nvPr/>
        </p:nvSpPr>
        <p:spPr>
          <a:xfrm>
            <a:off x="502920" y="5916168"/>
            <a:ext cx="11185855" cy="347472"/>
          </a:xfrm>
          <a:prstGeom prst="rect">
            <a:avLst/>
          </a:prstGeom>
          <a:noFill/>
        </p:spPr>
        <p:txBody>
          <a:bodyPr wrap="square" anchor="t" lIns="73152" rIns="73152" tIns="36576" bIns="36576">
            <a:noAutofit/>
          </a:bodyPr>
          <a:lstStyle/>
          <a:p>
            <a:pPr algn="l">
              <a:spcBef>
                <a:spcPts val="0"/>
              </a:spcBef>
              <a:spcAft>
                <a:spcPts val="0"/>
              </a:spcAft>
            </a:pPr>
            <a:r>
              <a:rPr lang="tr-TR" sz="1400" b="0" i="0">
                <a:solidFill>
                  <a:srgbClr val="767676"/>
                </a:solidFill>
                <a:latin typeface="Calibri"/>
              </a:rPr>
              <a:t>✓ kitapla desteklenir · ✓* yoruma açık · — kitapta dayanak yok</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224</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120 / 176</a:t>
            </a:r>
          </a:p>
        </p:txBody>
      </p:sp>
    </p:spTree>
  </p:cSld>
  <p:clrMapOvr>
    <a:masterClrMapping/>
  </p:clrMapOvr>
</p:sld>
</file>

<file path=ppt/slides/slide3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7</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7</a:t>
            </a:r>
          </a:p>
        </p:txBody>
      </p:sp>
      <p:sp>
        <p:nvSpPr>
          <p:cNvPr id="6" name="Rounded Rectangle 5"/>
          <p:cNvSpPr/>
          <p:nvPr/>
        </p:nvSpPr>
        <p:spPr>
          <a:xfrm>
            <a:off x="502920" y="1243584"/>
            <a:ext cx="11185855" cy="7315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100" b="1" i="0">
                <a:solidFill>
                  <a:srgbClr val="262626"/>
                </a:solidFill>
                <a:latin typeface="Calibri"/>
              </a:rPr>
              <a:t>Nevruz Bayramı’nın aşağıdaki kavramlarla ilişkisini belirtilen alanlara yazınız.</a:t>
            </a:r>
          </a:p>
        </p:txBody>
      </p:sp>
      <p:sp>
        <p:nvSpPr>
          <p:cNvPr id="7" name="Rounded Rectangle 6"/>
          <p:cNvSpPr/>
          <p:nvPr/>
        </p:nvSpPr>
        <p:spPr>
          <a:xfrm>
            <a:off x="502920" y="2130552"/>
            <a:ext cx="5501487" cy="4160520"/>
          </a:xfrm>
          <a:prstGeom prst="roundRect">
            <a:avLst>
              <a:gd name="adj" fmla="val 5000"/>
            </a:avLst>
          </a:prstGeom>
          <a:solidFill>
            <a:srgbClr val="FFFFFF"/>
          </a:solidFill>
          <a:ln>
            <a:noFill/>
          </a:ln>
          <a:effectLst/>
        </p:spPr>
        <p:txBody>
          <a:bodyPr rtlCol="0" anchor="ctr"/>
          <a:lstStyle/>
          <a:p/>
        </p:txBody>
      </p:sp>
      <p:sp>
        <p:nvSpPr>
          <p:cNvPr id="8" name="Rounded Rectangle 7"/>
          <p:cNvSpPr/>
          <p:nvPr/>
        </p:nvSpPr>
        <p:spPr>
          <a:xfrm>
            <a:off x="502920" y="2130552"/>
            <a:ext cx="5501487" cy="685800"/>
          </a:xfrm>
          <a:prstGeom prst="roundRect">
            <a:avLst>
              <a:gd name="adj" fmla="val 25000"/>
            </a:avLst>
          </a:prstGeom>
          <a:solidFill>
            <a:srgbClr val="2C6E8F"/>
          </a:solidFill>
          <a:ln>
            <a:noFill/>
          </a:ln>
          <a:effectLst/>
        </p:spPr>
        <p:txBody>
          <a:bodyPr rtlCol="0" anchor="ctr"/>
          <a:lstStyle/>
          <a:p/>
        </p:txBody>
      </p:sp>
      <p:sp>
        <p:nvSpPr>
          <p:cNvPr id="9" name="Rectangle 8"/>
          <p:cNvSpPr/>
          <p:nvPr/>
        </p:nvSpPr>
        <p:spPr>
          <a:xfrm>
            <a:off x="502920" y="2473452"/>
            <a:ext cx="5501487" cy="342900"/>
          </a:xfrm>
          <a:prstGeom prst="rect">
            <a:avLst/>
          </a:prstGeom>
          <a:solidFill>
            <a:srgbClr val="2C6E8F"/>
          </a:solidFill>
          <a:ln>
            <a:noFill/>
          </a:ln>
          <a:effectLst/>
        </p:spPr>
        <p:txBody>
          <a:bodyPr rtlCol="0" anchor="ctr"/>
          <a:lstStyle/>
          <a:p/>
        </p:txBody>
      </p:sp>
      <p:sp>
        <p:nvSpPr>
          <p:cNvPr id="10" name="TextBox 9"/>
          <p:cNvSpPr txBox="1"/>
          <p:nvPr/>
        </p:nvSpPr>
        <p:spPr>
          <a:xfrm>
            <a:off x="594360" y="2130552"/>
            <a:ext cx="5318607"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12 Hayvanlı Takvim</a:t>
            </a:r>
          </a:p>
        </p:txBody>
      </p:sp>
      <p:sp>
        <p:nvSpPr>
          <p:cNvPr id="11" name="Rounded Rectangle 10"/>
          <p:cNvSpPr/>
          <p:nvPr/>
        </p:nvSpPr>
        <p:spPr>
          <a:xfrm>
            <a:off x="502920" y="2130552"/>
            <a:ext cx="5501487" cy="4160520"/>
          </a:xfrm>
          <a:prstGeom prst="roundRect">
            <a:avLst>
              <a:gd name="adj" fmla="val 5000"/>
            </a:avLst>
          </a:prstGeom>
          <a:noFill/>
          <a:ln w="12700">
            <a:solidFill>
              <a:srgbClr val="D9D9D9"/>
            </a:solidFill>
          </a:ln>
          <a:effectLst/>
        </p:spPr>
        <p:txBody>
          <a:bodyPr rtlCol="0" anchor="ctr"/>
          <a:lstStyle/>
          <a:p/>
        </p:txBody>
      </p:sp>
      <p:cxnSp>
        <p:nvCxnSpPr>
          <p:cNvPr id="12" name="Connector 11"/>
          <p:cNvCxnSpPr/>
          <p:nvPr/>
        </p:nvCxnSpPr>
        <p:spPr>
          <a:xfrm>
            <a:off x="685800" y="3511296"/>
            <a:ext cx="5135727" cy="0"/>
          </a:xfrm>
          <a:prstGeom prst="line">
            <a:avLst/>
          </a:prstGeom>
          <a:ln w="12700">
            <a:solidFill>
              <a:srgbClr val="D9D9D9"/>
            </a:solidFill>
            <a:prstDash val="dash"/>
          </a:ln>
        </p:spPr>
      </p:cxnSp>
      <p:cxnSp>
        <p:nvCxnSpPr>
          <p:cNvPr id="13" name="Connector 12"/>
          <p:cNvCxnSpPr/>
          <p:nvPr/>
        </p:nvCxnSpPr>
        <p:spPr>
          <a:xfrm>
            <a:off x="685800" y="4206240"/>
            <a:ext cx="5135727" cy="0"/>
          </a:xfrm>
          <a:prstGeom prst="line">
            <a:avLst/>
          </a:prstGeom>
          <a:ln w="12700">
            <a:solidFill>
              <a:srgbClr val="D9D9D9"/>
            </a:solidFill>
            <a:prstDash val="dash"/>
          </a:ln>
        </p:spPr>
      </p:cxnSp>
      <p:cxnSp>
        <p:nvCxnSpPr>
          <p:cNvPr id="14" name="Connector 13"/>
          <p:cNvCxnSpPr/>
          <p:nvPr/>
        </p:nvCxnSpPr>
        <p:spPr>
          <a:xfrm>
            <a:off x="685800" y="4901184"/>
            <a:ext cx="5135727" cy="0"/>
          </a:xfrm>
          <a:prstGeom prst="line">
            <a:avLst/>
          </a:prstGeom>
          <a:ln w="12700">
            <a:solidFill>
              <a:srgbClr val="D9D9D9"/>
            </a:solidFill>
            <a:prstDash val="dash"/>
          </a:ln>
        </p:spPr>
      </p:cxnSp>
      <p:cxnSp>
        <p:nvCxnSpPr>
          <p:cNvPr id="15" name="Connector 14"/>
          <p:cNvCxnSpPr/>
          <p:nvPr/>
        </p:nvCxnSpPr>
        <p:spPr>
          <a:xfrm>
            <a:off x="685800" y="5596128"/>
            <a:ext cx="5135727" cy="0"/>
          </a:xfrm>
          <a:prstGeom prst="line">
            <a:avLst/>
          </a:prstGeom>
          <a:ln w="12700">
            <a:solidFill>
              <a:srgbClr val="D9D9D9"/>
            </a:solidFill>
            <a:prstDash val="dash"/>
          </a:ln>
        </p:spPr>
      </p:cxnSp>
      <p:sp>
        <p:nvSpPr>
          <p:cNvPr id="16" name="Rounded Rectangle 15"/>
          <p:cNvSpPr/>
          <p:nvPr/>
        </p:nvSpPr>
        <p:spPr>
          <a:xfrm>
            <a:off x="6187287" y="2130552"/>
            <a:ext cx="5501487" cy="4160520"/>
          </a:xfrm>
          <a:prstGeom prst="roundRect">
            <a:avLst>
              <a:gd name="adj" fmla="val 5000"/>
            </a:avLst>
          </a:prstGeom>
          <a:solidFill>
            <a:srgbClr val="FFFFFF"/>
          </a:solidFill>
          <a:ln>
            <a:noFill/>
          </a:ln>
          <a:effectLst/>
        </p:spPr>
        <p:txBody>
          <a:bodyPr rtlCol="0" anchor="ctr"/>
          <a:lstStyle/>
          <a:p/>
        </p:txBody>
      </p:sp>
      <p:sp>
        <p:nvSpPr>
          <p:cNvPr id="17" name="Rounded Rectangle 16"/>
          <p:cNvSpPr/>
          <p:nvPr/>
        </p:nvSpPr>
        <p:spPr>
          <a:xfrm>
            <a:off x="6187287" y="2130552"/>
            <a:ext cx="5501487" cy="685800"/>
          </a:xfrm>
          <a:prstGeom prst="roundRect">
            <a:avLst>
              <a:gd name="adj" fmla="val 25000"/>
            </a:avLst>
          </a:prstGeom>
          <a:solidFill>
            <a:srgbClr val="8C4A2F"/>
          </a:solidFill>
          <a:ln>
            <a:noFill/>
          </a:ln>
          <a:effectLst/>
        </p:spPr>
        <p:txBody>
          <a:bodyPr rtlCol="0" anchor="ctr"/>
          <a:lstStyle/>
          <a:p/>
        </p:txBody>
      </p:sp>
      <p:sp>
        <p:nvSpPr>
          <p:cNvPr id="18" name="Rectangle 17"/>
          <p:cNvSpPr/>
          <p:nvPr/>
        </p:nvSpPr>
        <p:spPr>
          <a:xfrm>
            <a:off x="6187287" y="2473452"/>
            <a:ext cx="5501487" cy="342900"/>
          </a:xfrm>
          <a:prstGeom prst="rect">
            <a:avLst/>
          </a:prstGeom>
          <a:solidFill>
            <a:srgbClr val="8C4A2F"/>
          </a:solidFill>
          <a:ln>
            <a:noFill/>
          </a:ln>
          <a:effectLst/>
        </p:spPr>
        <p:txBody>
          <a:bodyPr rtlCol="0" anchor="ctr"/>
          <a:lstStyle/>
          <a:p/>
        </p:txBody>
      </p:sp>
      <p:sp>
        <p:nvSpPr>
          <p:cNvPr id="19" name="TextBox 18"/>
          <p:cNvSpPr txBox="1"/>
          <p:nvPr/>
        </p:nvSpPr>
        <p:spPr>
          <a:xfrm>
            <a:off x="6278727" y="2130552"/>
            <a:ext cx="5318607"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Ekinoks Tarihleri</a:t>
            </a:r>
          </a:p>
        </p:txBody>
      </p:sp>
      <p:sp>
        <p:nvSpPr>
          <p:cNvPr id="20" name="Rounded Rectangle 19"/>
          <p:cNvSpPr/>
          <p:nvPr/>
        </p:nvSpPr>
        <p:spPr>
          <a:xfrm>
            <a:off x="6187287" y="2130552"/>
            <a:ext cx="5501487" cy="4160520"/>
          </a:xfrm>
          <a:prstGeom prst="roundRect">
            <a:avLst>
              <a:gd name="adj" fmla="val 5000"/>
            </a:avLst>
          </a:prstGeom>
          <a:noFill/>
          <a:ln w="12700">
            <a:solidFill>
              <a:srgbClr val="D9D9D9"/>
            </a:solidFill>
          </a:ln>
          <a:effectLst/>
        </p:spPr>
        <p:txBody>
          <a:bodyPr rtlCol="0" anchor="ctr"/>
          <a:lstStyle/>
          <a:p/>
        </p:txBody>
      </p:sp>
      <p:cxnSp>
        <p:nvCxnSpPr>
          <p:cNvPr id="21" name="Connector 20"/>
          <p:cNvCxnSpPr/>
          <p:nvPr/>
        </p:nvCxnSpPr>
        <p:spPr>
          <a:xfrm>
            <a:off x="6370167" y="3511296"/>
            <a:ext cx="5135727" cy="0"/>
          </a:xfrm>
          <a:prstGeom prst="line">
            <a:avLst/>
          </a:prstGeom>
          <a:ln w="12700">
            <a:solidFill>
              <a:srgbClr val="D9D9D9"/>
            </a:solidFill>
            <a:prstDash val="dash"/>
          </a:ln>
        </p:spPr>
      </p:cxnSp>
      <p:cxnSp>
        <p:nvCxnSpPr>
          <p:cNvPr id="22" name="Connector 21"/>
          <p:cNvCxnSpPr/>
          <p:nvPr/>
        </p:nvCxnSpPr>
        <p:spPr>
          <a:xfrm>
            <a:off x="6370167" y="4206240"/>
            <a:ext cx="5135727" cy="0"/>
          </a:xfrm>
          <a:prstGeom prst="line">
            <a:avLst/>
          </a:prstGeom>
          <a:ln w="12700">
            <a:solidFill>
              <a:srgbClr val="D9D9D9"/>
            </a:solidFill>
            <a:prstDash val="dash"/>
          </a:ln>
        </p:spPr>
      </p:cxnSp>
      <p:cxnSp>
        <p:nvCxnSpPr>
          <p:cNvPr id="23" name="Connector 22"/>
          <p:cNvCxnSpPr/>
          <p:nvPr/>
        </p:nvCxnSpPr>
        <p:spPr>
          <a:xfrm>
            <a:off x="6370167" y="4901184"/>
            <a:ext cx="5135727" cy="0"/>
          </a:xfrm>
          <a:prstGeom prst="line">
            <a:avLst/>
          </a:prstGeom>
          <a:ln w="12700">
            <a:solidFill>
              <a:srgbClr val="D9D9D9"/>
            </a:solidFill>
            <a:prstDash val="dash"/>
          </a:ln>
        </p:spPr>
      </p:cxnSp>
      <p:cxnSp>
        <p:nvCxnSpPr>
          <p:cNvPr id="24" name="Connector 23"/>
          <p:cNvCxnSpPr/>
          <p:nvPr/>
        </p:nvCxnSpPr>
        <p:spPr>
          <a:xfrm>
            <a:off x="6370167" y="5596128"/>
            <a:ext cx="5135727" cy="0"/>
          </a:xfrm>
          <a:prstGeom prst="line">
            <a:avLst/>
          </a:prstGeom>
          <a:ln w="12700">
            <a:solidFill>
              <a:srgbClr val="D9D9D9"/>
            </a:solidFill>
            <a:prstDash val="dash"/>
          </a:ln>
        </p:spPr>
      </p:cxn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6" name="Rounded Rectangle 2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209, 224</a:t>
            </a:r>
          </a:p>
        </p:txBody>
      </p:sp>
      <p:sp>
        <p:nvSpPr>
          <p:cNvPr id="27" name="TextBox 2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121 / 176</a:t>
            </a:r>
          </a:p>
        </p:txBody>
      </p:sp>
    </p:spTree>
  </p:cSld>
  <p:clrMapOvr>
    <a:masterClrMapping/>
  </p:clrMapOvr>
</p:sld>
</file>

<file path=ppt/slides/slide4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7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7315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100" b="1" i="0">
                <a:solidFill>
                  <a:srgbClr val="262626"/>
                </a:solidFill>
                <a:latin typeface="Calibri"/>
              </a:rPr>
              <a:t>Nevruz Bayramı’nın aşağıdaki kavramlarla ilişkisini belirtilen alanlara yazınız.</a:t>
            </a:r>
          </a:p>
        </p:txBody>
      </p:sp>
      <p:sp>
        <p:nvSpPr>
          <p:cNvPr id="7" name="Rounded Rectangle 6"/>
          <p:cNvSpPr/>
          <p:nvPr/>
        </p:nvSpPr>
        <p:spPr>
          <a:xfrm>
            <a:off x="502920" y="2130552"/>
            <a:ext cx="5492343" cy="4114800"/>
          </a:xfrm>
          <a:prstGeom prst="roundRect">
            <a:avLst>
              <a:gd name="adj" fmla="val 5000"/>
            </a:avLst>
          </a:prstGeom>
          <a:solidFill>
            <a:srgbClr val="F0F0F0"/>
          </a:solidFill>
          <a:ln>
            <a:noFill/>
          </a:ln>
          <a:effectLst/>
        </p:spPr>
        <p:txBody>
          <a:bodyPr rtlCol="0" anchor="ctr"/>
          <a:lstStyle/>
          <a:p/>
        </p:txBody>
      </p:sp>
      <p:sp>
        <p:nvSpPr>
          <p:cNvPr id="8" name="Rounded Rectangle 7"/>
          <p:cNvSpPr/>
          <p:nvPr/>
        </p:nvSpPr>
        <p:spPr>
          <a:xfrm>
            <a:off x="502920" y="2130552"/>
            <a:ext cx="5492343" cy="530352"/>
          </a:xfrm>
          <a:prstGeom prst="roundRect">
            <a:avLst>
              <a:gd name="adj" fmla="val 25000"/>
            </a:avLst>
          </a:prstGeom>
          <a:solidFill>
            <a:srgbClr val="2C6E8F"/>
          </a:solidFill>
          <a:ln>
            <a:noFill/>
          </a:ln>
          <a:effectLst/>
        </p:spPr>
        <p:txBody>
          <a:bodyPr rtlCol="0" anchor="ctr"/>
          <a:lstStyle/>
          <a:p/>
        </p:txBody>
      </p:sp>
      <p:sp>
        <p:nvSpPr>
          <p:cNvPr id="9" name="Rectangle 8"/>
          <p:cNvSpPr/>
          <p:nvPr/>
        </p:nvSpPr>
        <p:spPr>
          <a:xfrm>
            <a:off x="502920" y="2395728"/>
            <a:ext cx="5492343" cy="265176"/>
          </a:xfrm>
          <a:prstGeom prst="rect">
            <a:avLst/>
          </a:prstGeom>
          <a:solidFill>
            <a:srgbClr val="2C6E8F"/>
          </a:solidFill>
          <a:ln>
            <a:noFill/>
          </a:ln>
          <a:effectLst/>
        </p:spPr>
        <p:txBody>
          <a:bodyPr rtlCol="0" anchor="ctr"/>
          <a:lstStyle/>
          <a:p/>
        </p:txBody>
      </p:sp>
      <p:sp>
        <p:nvSpPr>
          <p:cNvPr id="10" name="TextBox 9"/>
          <p:cNvSpPr txBox="1"/>
          <p:nvPr/>
        </p:nvSpPr>
        <p:spPr>
          <a:xfrm>
            <a:off x="594360" y="213055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12 Hayvanlı Takvim</a:t>
            </a:r>
          </a:p>
        </p:txBody>
      </p:sp>
      <p:sp>
        <p:nvSpPr>
          <p:cNvPr id="11" name="TextBox 10"/>
          <p:cNvSpPr txBox="1"/>
          <p:nvPr/>
        </p:nvSpPr>
        <p:spPr>
          <a:xfrm>
            <a:off x="612648" y="2734056"/>
            <a:ext cx="5272887" cy="343814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Türklerin 12 yıllık döngüden oluşan takviminde her yıl bir hayvan adıyla anılır (s. 209).</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Bu takvimde yılbaşı ilkbaharın başladığı 21 Mart'tır: Nevruz yeni yılın ilk günüdür (s. 209).</a:t>
            </a:r>
          </a:p>
        </p:txBody>
      </p:sp>
      <p:sp>
        <p:nvSpPr>
          <p:cNvPr id="12" name="Rounded Rectangle 11"/>
          <p:cNvSpPr/>
          <p:nvPr/>
        </p:nvSpPr>
        <p:spPr>
          <a:xfrm>
            <a:off x="6196431" y="2130552"/>
            <a:ext cx="5492343" cy="4114800"/>
          </a:xfrm>
          <a:prstGeom prst="roundRect">
            <a:avLst>
              <a:gd name="adj" fmla="val 5000"/>
            </a:avLst>
          </a:prstGeom>
          <a:solidFill>
            <a:srgbClr val="F0F0F0"/>
          </a:solidFill>
          <a:ln>
            <a:noFill/>
          </a:ln>
          <a:effectLst/>
        </p:spPr>
        <p:txBody>
          <a:bodyPr rtlCol="0" anchor="ctr"/>
          <a:lstStyle/>
          <a:p/>
        </p:txBody>
      </p:sp>
      <p:sp>
        <p:nvSpPr>
          <p:cNvPr id="13" name="Rounded Rectangle 12"/>
          <p:cNvSpPr/>
          <p:nvPr/>
        </p:nvSpPr>
        <p:spPr>
          <a:xfrm>
            <a:off x="6196431" y="2130552"/>
            <a:ext cx="5492343" cy="530352"/>
          </a:xfrm>
          <a:prstGeom prst="roundRect">
            <a:avLst>
              <a:gd name="adj" fmla="val 25000"/>
            </a:avLst>
          </a:prstGeom>
          <a:solidFill>
            <a:srgbClr val="8C4A2F"/>
          </a:solidFill>
          <a:ln>
            <a:noFill/>
          </a:ln>
          <a:effectLst/>
        </p:spPr>
        <p:txBody>
          <a:bodyPr rtlCol="0" anchor="ctr"/>
          <a:lstStyle/>
          <a:p/>
        </p:txBody>
      </p:sp>
      <p:sp>
        <p:nvSpPr>
          <p:cNvPr id="14" name="Rectangle 13"/>
          <p:cNvSpPr/>
          <p:nvPr/>
        </p:nvSpPr>
        <p:spPr>
          <a:xfrm>
            <a:off x="6196431" y="2395728"/>
            <a:ext cx="5492343" cy="265176"/>
          </a:xfrm>
          <a:prstGeom prst="rect">
            <a:avLst/>
          </a:prstGeom>
          <a:solidFill>
            <a:srgbClr val="8C4A2F"/>
          </a:solidFill>
          <a:ln>
            <a:noFill/>
          </a:ln>
          <a:effectLst/>
        </p:spPr>
        <p:txBody>
          <a:bodyPr rtlCol="0" anchor="ctr"/>
          <a:lstStyle/>
          <a:p/>
        </p:txBody>
      </p:sp>
      <p:sp>
        <p:nvSpPr>
          <p:cNvPr id="15" name="TextBox 14"/>
          <p:cNvSpPr txBox="1"/>
          <p:nvPr/>
        </p:nvSpPr>
        <p:spPr>
          <a:xfrm>
            <a:off x="6287871" y="213055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Ekinoks Tarihleri</a:t>
            </a:r>
          </a:p>
        </p:txBody>
      </p:sp>
      <p:sp>
        <p:nvSpPr>
          <p:cNvPr id="16" name="TextBox 15"/>
          <p:cNvSpPr txBox="1"/>
          <p:nvPr/>
        </p:nvSpPr>
        <p:spPr>
          <a:xfrm>
            <a:off x="6306159" y="2734056"/>
            <a:ext cx="5272887" cy="343814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Nevruz, gece ile gündüzün eşit olduğu 21 Mart'tadır (s. 224).</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Doğa uyanır: havalar ısınır, karlar erir, toprak yeşerir — bu yüzden yılbaşı ve diriliş günü sayılır (s. 224).</a:t>
            </a:r>
          </a:p>
        </p:txBody>
      </p:sp>
      <p:sp>
        <p:nvSpPr>
          <p:cNvPr id="17" name="TextBox 1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8" name="Rounded Rectangle 1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209, 224</a:t>
            </a:r>
          </a:p>
        </p:txBody>
      </p:sp>
      <p:sp>
        <p:nvSpPr>
          <p:cNvPr id="19" name="TextBox 1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122 / 176</a:t>
            </a:r>
          </a:p>
        </p:txBody>
      </p:sp>
    </p:spTree>
  </p:cSld>
  <p:clrMapOvr>
    <a:masterClrMapping/>
  </p:clrMapOvr>
</p:sld>
</file>

<file path=ppt/slides/slide4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Ünitede neler öğrendik?</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ÜNİTE KAPANIŞI</a:t>
            </a:r>
          </a:p>
        </p:txBody>
      </p:sp>
      <p:sp>
        <p:nvSpPr>
          <p:cNvPr id="6" name="Rounded Rectangle 5"/>
          <p:cNvSpPr/>
          <p:nvPr/>
        </p:nvSpPr>
        <p:spPr>
          <a:xfrm>
            <a:off x="502920" y="1261872"/>
            <a:ext cx="3594506"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2C6E8F"/>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2C6E8F"/>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a · Yayılış alanları</a:t>
            </a:r>
          </a:p>
        </p:txBody>
      </p:sp>
      <p:sp>
        <p:nvSpPr>
          <p:cNvPr id="10" name="TextBox 9"/>
          <p:cNvSpPr txBox="1"/>
          <p:nvPr/>
        </p:nvSpPr>
        <p:spPr>
          <a:xfrm>
            <a:off x="612648" y="1865376"/>
            <a:ext cx="3375050" cy="43068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Kültür ocağı: Türkistan (s. 204)</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Göçler ve Türk dünyası (s. 204-206)</a:t>
            </a:r>
          </a:p>
        </p:txBody>
      </p:sp>
      <p:sp>
        <p:nvSpPr>
          <p:cNvPr id="11" name="Rounded Rectangle 10"/>
          <p:cNvSpPr/>
          <p:nvPr/>
        </p:nvSpPr>
        <p:spPr>
          <a:xfrm>
            <a:off x="4298594" y="1261872"/>
            <a:ext cx="3594506"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8C4A2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8C4A2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b · Kültürel özellikler</a:t>
            </a:r>
          </a:p>
        </p:txBody>
      </p:sp>
      <p:sp>
        <p:nvSpPr>
          <p:cNvPr id="15" name="TextBox 14"/>
          <p:cNvSpPr txBox="1"/>
          <p:nvPr/>
        </p:nvSpPr>
        <p:spPr>
          <a:xfrm>
            <a:off x="4408322" y="1865376"/>
            <a:ext cx="3375050" cy="43068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Konargöçer ve Türk-İslam kültürü (s. 207-211)</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Dil, gelenekler, kültürel miras (s. 212-214)</a:t>
            </a:r>
          </a:p>
        </p:txBody>
      </p:sp>
      <p:sp>
        <p:nvSpPr>
          <p:cNvPr id="16" name="Rounded Rectangle 15"/>
          <p:cNvSpPr/>
          <p:nvPr/>
        </p:nvSpPr>
        <p:spPr>
          <a:xfrm>
            <a:off x="8094268" y="1261872"/>
            <a:ext cx="3594506"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B8862B"/>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B8862B"/>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c · Ortak özellikler</a:t>
            </a:r>
          </a:p>
        </p:txBody>
      </p:sp>
      <p:sp>
        <p:nvSpPr>
          <p:cNvPr id="20" name="TextBox 19"/>
          <p:cNvSpPr txBox="1"/>
          <p:nvPr/>
        </p:nvSpPr>
        <p:spPr>
          <a:xfrm>
            <a:off x="8203996" y="1865376"/>
            <a:ext cx="3375050" cy="43068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UNESCO listesinde ortak miras (s. 217)</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Türkiye, KKTC ve Türk dünyası (s. 216)</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203-221</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123 / 176</a:t>
            </a:r>
          </a:p>
        </p:txBody>
      </p:sp>
    </p:spTree>
  </p:cSld>
  <p:clrMapOvr>
    <a:masterClrMapping/>
  </p:clrMapOvr>
</p:sld>
</file>

<file path=ppt/slides/slide4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Ortak kültürel mirastan bir örnek ver; hangi ülkelerde yaşatılıyor?</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Bu mirasın gelecek nesillere aktarılması neden önemli? Bir cümle yaz.</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Afiş çalışmasında grubuna en çok hangi konuda katkı verdin?</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214-221</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124 / 176</a:t>
            </a:r>
          </a:p>
        </p:txBody>
      </p:sp>
    </p:spTree>
  </p:cSld>
  <p:clrMapOvr>
    <a:masterClrMapping/>
  </p:clrMapOvr>
</p:sld>
</file>

<file path=ppt/slides/slide4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B8862B"/>
                </a:solidFill>
                <a:latin typeface="Calibri"/>
              </a:rPr>
              <a:t>•  </a:t>
            </a:r>
            <a:r>
              <a:rPr lang="tr-TR" sz="2600" b="0" i="0">
                <a:solidFill>
                  <a:srgbClr val="262626"/>
                </a:solidFill>
                <a:latin typeface="Calibri"/>
              </a:rPr>
              <a:t>Çalışma kâğıdı 9-12. maddeler (10: çalışma yaprağı metnini tamamla).</a:t>
            </a:r>
          </a:p>
          <a:p>
            <a:pPr algn="l" marL="323206" indent="-323206">
              <a:spcBef>
                <a:spcPts val="0"/>
              </a:spcBef>
              <a:spcAft>
                <a:spcPts val="1200"/>
              </a:spcAft>
            </a:pPr>
            <a:r>
              <a:rPr lang="tr-TR" sz="2600" b="1" i="0">
                <a:solidFill>
                  <a:srgbClr val="B8862B"/>
                </a:solidFill>
                <a:latin typeface="Calibri"/>
              </a:rPr>
              <a:t>•  </a:t>
            </a:r>
            <a:r>
              <a:rPr lang="tr-TR" sz="2600" b="0" i="0">
                <a:solidFill>
                  <a:srgbClr val="262626"/>
                </a:solidFill>
                <a:latin typeface="Calibri"/>
              </a:rPr>
              <a:t>Kitap s. 222-225 ünite ölçme ve değerlendirme sorularını çöz (6-7 sınıfta çözüldü).</a:t>
            </a:r>
          </a:p>
          <a:p>
            <a:pPr algn="l" marL="323206" indent="-323206">
              <a:spcBef>
                <a:spcPts val="0"/>
              </a:spcBef>
              <a:spcAft>
                <a:spcPts val="1200"/>
              </a:spcAft>
            </a:pPr>
            <a:r>
              <a:rPr lang="tr-TR" sz="2600" b="1" i="0">
                <a:solidFill>
                  <a:srgbClr val="B8862B"/>
                </a:solidFill>
                <a:latin typeface="Calibri"/>
              </a:rPr>
              <a:t>•  </a:t>
            </a:r>
            <a:r>
              <a:rPr lang="tr-TR" sz="2600" b="0" i="0">
                <a:solidFill>
                  <a:srgbClr val="262626"/>
                </a:solidFill>
                <a:latin typeface="Calibri"/>
              </a:rPr>
              <a:t>Afişin bitmediyse grubunla bir hafta içinde tamamla; malzeme satın alma.</a:t>
            </a:r>
          </a:p>
          <a:p>
            <a:pPr algn="l" marL="323206" indent="-323206">
              <a:spcBef>
                <a:spcPts val="0"/>
              </a:spcBef>
              <a:spcAft>
                <a:spcPts val="0"/>
              </a:spcAft>
            </a:pPr>
            <a:r>
              <a:rPr lang="tr-TR" sz="2600" b="1" i="0">
                <a:solidFill>
                  <a:srgbClr val="B8862B"/>
                </a:solidFill>
                <a:latin typeface="Calibri"/>
              </a:rPr>
              <a:t>•  </a:t>
            </a:r>
            <a:r>
              <a:rPr lang="tr-TR" sz="2600" b="0" i="0">
                <a:solidFill>
                  <a:srgbClr val="262626"/>
                </a:solidFill>
                <a:latin typeface="Calibri"/>
              </a:rPr>
              <a:t>MEBİ ya da EBA'da 7. ünite konu tekrarını yap.</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218-225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125 / 176</a:t>
            </a:r>
          </a:p>
        </p:txBody>
      </p:sp>
    </p:spTree>
  </p:cSld>
  <p:clrMapOvr>
    <a:masterClrMapping/>
  </p:clrMapOvr>
</p:sld>
</file>

<file path=ppt/slides/slide4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GNL-COG10-SN-U7 — 35. hafta · Ortak Kültürel Miras ve Afiş Çalışması (slayt 83-125)</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