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26.xml" ContentType="application/vnd.openxmlformats-officedocument.presentationml.notesSlide+xml"/>
  <Override PartName="/ppt/notesSlides/notesSlide127.xml" ContentType="application/vnd.openxmlformats-officedocument.presentationml.notesSlide+xml"/>
  <Override PartName="/ppt/notesSlides/notesSlide128.xml" ContentType="application/vnd.openxmlformats-officedocument.presentationml.notesSlide+xml"/>
  <Override PartName="/ppt/notesSlides/notesSlide129.xml" ContentType="application/vnd.openxmlformats-officedocument.presentationml.notesSlide+xml"/>
  <Override PartName="/ppt/notesSlides/notesSlide130.xml" ContentType="application/vnd.openxmlformats-officedocument.presentationml.notesSlide+xml"/>
  <Override PartName="/ppt/notesSlides/notesSlide131.xml" ContentType="application/vnd.openxmlformats-officedocument.presentationml.notesSlide+xml"/>
  <Override PartName="/ppt/notesSlides/notesSlide132.xml" ContentType="application/vnd.openxmlformats-officedocument.presentationml.notesSlide+xml"/>
  <Override PartName="/ppt/notesSlides/notesSlide133.xml" ContentType="application/vnd.openxmlformats-officedocument.presentationml.notesSlide+xml"/>
  <Override PartName="/ppt/notesSlides/notesSlide134.xml" ContentType="application/vnd.openxmlformats-officedocument.presentationml.notesSlide+xml"/>
  <Override PartName="/ppt/notesSlides/notesSlide135.xml" ContentType="application/vnd.openxmlformats-officedocument.presentationml.notesSlide+xml"/>
  <Override PartName="/ppt/notesSlides/notesSlide136.xml" ContentType="application/vnd.openxmlformats-officedocument.presentationml.notesSlide+xml"/>
  <Override PartName="/ppt/notesSlides/notesSlide137.xml" ContentType="application/vnd.openxmlformats-officedocument.presentationml.notesSlide+xml"/>
  <Override PartName="/ppt/notesSlides/notesSlide138.xml" ContentType="application/vnd.openxmlformats-officedocument.presentationml.notesSlide+xml"/>
  <Override PartName="/ppt/notesSlides/notesSlide139.xml" ContentType="application/vnd.openxmlformats-officedocument.presentationml.notesSlide+xml"/>
  <Override PartName="/ppt/notesSlides/notesSlide140.xml" ContentType="application/vnd.openxmlformats-officedocument.presentationml.notesSlide+xml"/>
  <Override PartName="/ppt/notesSlides/notesSlide141.xml" ContentType="application/vnd.openxmlformats-officedocument.presentationml.notesSlide+xml"/>
  <Override PartName="/ppt/notesSlides/notesSlide142.xml" ContentType="application/vnd.openxmlformats-officedocument.presentationml.notesSlide+xml"/>
  <Override PartName="/ppt/notesSlides/notesSlide143.xml" ContentType="application/vnd.openxmlformats-officedocument.presentationml.notesSlide+xml"/>
  <Override PartName="/ppt/notesSlides/notesSlide144.xml" ContentType="application/vnd.openxmlformats-officedocument.presentationml.notesSlide+xml"/>
  <Override PartName="/ppt/notesSlides/notesSlide145.xml" ContentType="application/vnd.openxmlformats-officedocument.presentationml.notesSlide+xml"/>
  <Override PartName="/ppt/notesSlides/notesSlide146.xml" ContentType="application/vnd.openxmlformats-officedocument.presentationml.notesSlide+xml"/>
  <Override PartName="/ppt/notesSlides/notesSlide147.xml" ContentType="application/vnd.openxmlformats-officedocument.presentationml.notesSlide+xml"/>
  <Override PartName="/ppt/notesSlides/notesSlide148.xml" ContentType="application/vnd.openxmlformats-officedocument.presentationml.notesSlide+xml"/>
  <Override PartName="/ppt/notesSlides/notesSlide149.xml" ContentType="application/vnd.openxmlformats-officedocument.presentationml.notesSlide+xml"/>
  <Override PartName="/ppt/notesSlides/notesSlide150.xml" ContentType="application/vnd.openxmlformats-officedocument.presentationml.notesSlide+xml"/>
  <Override PartName="/ppt/notesSlides/notesSlide151.xml" ContentType="application/vnd.openxmlformats-officedocument.presentationml.notesSlide+xml"/>
  <Override PartName="/ppt/notesSlides/notesSlide152.xml" ContentType="application/vnd.openxmlformats-officedocument.presentationml.notesSlide+xml"/>
  <Override PartName="/ppt/notesSlides/notesSlide153.xml" ContentType="application/vnd.openxmlformats-officedocument.presentationml.notesSlide+xml"/>
  <Override PartName="/ppt/notesSlides/notesSlide154.xml" ContentType="application/vnd.openxmlformats-officedocument.presentationml.notesSlide+xml"/>
  <Override PartName="/ppt/notesSlides/notesSlide30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81" r:id="rId133"/>
    <p:sldId id="382" r:id="rId134"/>
    <p:sldId id="383" r:id="rId135"/>
    <p:sldId id="384" r:id="rId136"/>
    <p:sldId id="385" r:id="rId137"/>
    <p:sldId id="386" r:id="rId138"/>
    <p:sldId id="387" r:id="rId139"/>
    <p:sldId id="388" r:id="rId140"/>
    <p:sldId id="389" r:id="rId141"/>
    <p:sldId id="390" r:id="rId142"/>
    <p:sldId id="391" r:id="rId143"/>
    <p:sldId id="392" r:id="rId144"/>
    <p:sldId id="393" r:id="rId145"/>
    <p:sldId id="394" r:id="rId146"/>
    <p:sldId id="395" r:id="rId147"/>
    <p:sldId id="396" r:id="rId148"/>
    <p:sldId id="397" r:id="rId149"/>
    <p:sldId id="398" r:id="rId150"/>
    <p:sldId id="399" r:id="rId151"/>
    <p:sldId id="400" r:id="rId152"/>
    <p:sldId id="401" r:id="rId153"/>
    <p:sldId id="402" r:id="rId154"/>
    <p:sldId id="403" r:id="rId155"/>
    <p:sldId id="404" r:id="rId156"/>
    <p:sldId id="405" r:id="rId157"/>
    <p:sldId id="406" r:id="rId158"/>
    <p:sldId id="407" r:id="rId159"/>
    <p:sldId id="408" r:id="rId160"/>
    <p:sldId id="409" r:id="rId161"/>
    <p:sldId id="410" r:id="rId37"/>
  </p:sldIdLst>
  <p:sldSz cx="12191695" cy="6858000" type="screen4x3"/>
  <p:notesSz cx="6858000" cy="9144000"/>
  <p:defaultTextStyle>
    <a:defPPr>
      <a:defRPr lang="tr-TR"/>
    </a:defPPr>
    <a:lvl1pPr marL="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8" Type="http://schemas.openxmlformats.org/officeDocument/2006/relationships/notesMaster" Target="notesMasters/notesMaster1.xml"/><Relationship Id="rId37" Type="http://schemas.openxmlformats.org/officeDocument/2006/relationships/slide" Target="slides/slide30.xml"/><Relationship Id="rId133" Type="http://schemas.openxmlformats.org/officeDocument/2006/relationships/slide" Target="slides/slide1.xml"/><Relationship Id="rId134" Type="http://schemas.openxmlformats.org/officeDocument/2006/relationships/slide" Target="slides/slide2.xml"/><Relationship Id="rId135" Type="http://schemas.openxmlformats.org/officeDocument/2006/relationships/slide" Target="slides/slide3.xml"/><Relationship Id="rId136" Type="http://schemas.openxmlformats.org/officeDocument/2006/relationships/slide" Target="slides/slide4.xml"/><Relationship Id="rId137" Type="http://schemas.openxmlformats.org/officeDocument/2006/relationships/slide" Target="slides/slide5.xml"/><Relationship Id="rId138" Type="http://schemas.openxmlformats.org/officeDocument/2006/relationships/slide" Target="slides/slide6.xml"/><Relationship Id="rId139" Type="http://schemas.openxmlformats.org/officeDocument/2006/relationships/slide" Target="slides/slide7.xml"/><Relationship Id="rId140" Type="http://schemas.openxmlformats.org/officeDocument/2006/relationships/slide" Target="slides/slide8.xml"/><Relationship Id="rId141" Type="http://schemas.openxmlformats.org/officeDocument/2006/relationships/slide" Target="slides/slide9.xml"/><Relationship Id="rId142" Type="http://schemas.openxmlformats.org/officeDocument/2006/relationships/slide" Target="slides/slide10.xml"/><Relationship Id="rId143" Type="http://schemas.openxmlformats.org/officeDocument/2006/relationships/slide" Target="slides/slide11.xml"/><Relationship Id="rId144" Type="http://schemas.openxmlformats.org/officeDocument/2006/relationships/slide" Target="slides/slide12.xml"/><Relationship Id="rId145" Type="http://schemas.openxmlformats.org/officeDocument/2006/relationships/slide" Target="slides/slide13.xml"/><Relationship Id="rId146" Type="http://schemas.openxmlformats.org/officeDocument/2006/relationships/slide" Target="slides/slide14.xml"/><Relationship Id="rId147" Type="http://schemas.openxmlformats.org/officeDocument/2006/relationships/slide" Target="slides/slide15.xml"/><Relationship Id="rId148" Type="http://schemas.openxmlformats.org/officeDocument/2006/relationships/slide" Target="slides/slide16.xml"/><Relationship Id="rId149" Type="http://schemas.openxmlformats.org/officeDocument/2006/relationships/slide" Target="slides/slide17.xml"/><Relationship Id="rId150" Type="http://schemas.openxmlformats.org/officeDocument/2006/relationships/slide" Target="slides/slide18.xml"/><Relationship Id="rId151" Type="http://schemas.openxmlformats.org/officeDocument/2006/relationships/slide" Target="slides/slide19.xml"/><Relationship Id="rId152" Type="http://schemas.openxmlformats.org/officeDocument/2006/relationships/slide" Target="slides/slide20.xml"/><Relationship Id="rId153" Type="http://schemas.openxmlformats.org/officeDocument/2006/relationships/slide" Target="slides/slide21.xml"/><Relationship Id="rId154" Type="http://schemas.openxmlformats.org/officeDocument/2006/relationships/slide" Target="slides/slide22.xml"/><Relationship Id="rId155" Type="http://schemas.openxmlformats.org/officeDocument/2006/relationships/slide" Target="slides/slide23.xml"/><Relationship Id="rId156" Type="http://schemas.openxmlformats.org/officeDocument/2006/relationships/slide" Target="slides/slide24.xml"/><Relationship Id="rId157" Type="http://schemas.openxmlformats.org/officeDocument/2006/relationships/slide" Target="slides/slide25.xml"/><Relationship Id="rId158" Type="http://schemas.openxmlformats.org/officeDocument/2006/relationships/slide" Target="slides/slide26.xml"/><Relationship Id="rId159" Type="http://schemas.openxmlformats.org/officeDocument/2006/relationships/slide" Target="slides/slide27.xml"/><Relationship Id="rId160" Type="http://schemas.openxmlformats.org/officeDocument/2006/relationships/slide" Target="slides/slide28.xml"/><Relationship Id="rId161" Type="http://schemas.openxmlformats.org/officeDocument/2006/relationships/slide" Target="slides/slide29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tr-TR" sz="1200"/>
            </a:lvl1pPr>
          </a:lstStyle>
          <a:p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tr-TR" sz="1200"/>
            </a:lvl1pPr>
          </a:lstStyle>
          <a:p>
            <a:fld id="{0F89C1C7-3DCD-1040-A9CF-14679D8B5DDD}" type="datetimeFigureOut">
              <a:rPr lang="tr-TR" smtClean="0"/>
              <a:t>10/17/16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tr-TR" sz="1200"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tr-TR" sz="1200"/>
            </a:lvl1pPr>
          </a:lstStyle>
          <a:p>
            <a:fld id="{BB5E49A5-4136-284D-997B-48E1D791AD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3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12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12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12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12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13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13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13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13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13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3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3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3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3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4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4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4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4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4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4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4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4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4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4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15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15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15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15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15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notesSlide3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Kaynak gösterimi — 5846 sayılı Kanun md. 34 eğitim amaçlı seçme ve toplama eserlerde eserin ve eser sahibinin adının belirtilmesini ister. Derste gösterilmesi gerekmez; dosyayı paylaşırken bu slaytı silmeyin.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Haftanın okul temelli planlama haftası olduğunu ve esaslarını öğrencinin diliyle açmak.</a:t>
            </a:r>
          </a:p>
          <a:p/>
          <a:p>
            <a:r>
              <a:t>SÜRE: 80 dakikalık akış (ders planı, 36. hafta): açılış 6 · hatırlayalım 8 · geçiş 2 · hazırlık 5 · gözlem 19 (40. dk) · dönüş 3 · sınıflama 12 · beşerî etki ve öngörü 8 · sunum ve galeri 7 · yansıtma ve çıkış kartı 6 · kontrol listesi ve teslim 4.</a:t>
            </a:r>
          </a:p>
          <a:p/>
          <a:p>
            <a:r>
              <a:t>NASIL: 'Bu hafta not yok, sınav yok: 3. ünitede öğrendiğimiz aşınım ve birikimi yakın çevremizde arayacağız.' Zümre kararının 'program gereği' ifadesini kullanın. 2. dönem 2. yazılı sınav penceresi (7-18 Haziran) sürdüğünden dersin günü okulun sınav takvimine göre seçilmiştir.</a:t>
            </a:r>
          </a:p>
          <a:p/>
          <a:p>
            <a:r>
              <a:t>KAYNAK: Zümre kararı (10. sınıfta okul temelli planlama süresi program gereği meslek seçimi ve kariyer planlaması rehberliği ile yer şekilleri saha çalışmasına; 18. hafta ve 36. hafta 14-18 Haziran 2027) ve zümre tutanağındaki esaslar (not amaçlı sınava dönüştürülmez; ürünler zümre kararıyla ilgili dönemin performans çalışması kapsamında değerlendirilebilir; öğrenme kanıtları sınıf düzeyi sorumlusunca zümre dosyasında toplanır ve yıl sonu toplantısında değerlendirilir; okul dışına çıkılırsa faaliyet zaman-yer-refakat onayı ve etkinlik bazlı veli izni okulun sosyal etkinlik belgeleriyle; bilgisayar laboratuvarı takvimi en geç iki hafta önceden okul yönetimiyle); zümre kararları (okul dışı öğrenme gezisi başvurusu; görevli öğretmen ve gözetim planı); yıllık planın 36. hafta satırı; ders planı 36. hafta.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Dersin yol haritasını göstermek (30 sn).</a:t>
            </a:r>
          </a:p>
          <a:p/>
          <a:p>
            <a:r>
              <a:t>NASIL: Gözlemin sonunda dersin ilk yarısı biter (40. dk); ikinci ders saati atölyeyle başlar.</a:t>
            </a:r>
          </a:p>
          <a:p/>
          <a:p>
            <a:r>
              <a:t>KAYNAK: Ders planı, 36. hafta akışı.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Okul yönetiminin kararlaştırdığı uygulama yolunu söylemek.</a:t>
            </a:r>
          </a:p>
          <a:p/>
          <a:p>
            <a:r>
              <a:t>NASIL: Hangi yolun seçildiğini söyleyin; öbür kartları 'yağmur yağarsa B yoluna geçeriz' diye kısa geçin. A yolunda okul dışına çıkılmaz; ders saatinde bahçeye çıkılacağı okul yönetimine ve nöbetçi müdür yardımcısına önceden bildirilmiştir, gözetim planı okul yönetimiyle hazırlanır. B yolunda bilgisayar laboratuvarı iki hafta önceden takvimlenir. Okul dışı yakın çevre ancak okul yönetiminin onayıyla ve izin belgeleri tamamsa; izni olmayan öğrenci okul içinde gözlem görevi alır.</a:t>
            </a:r>
          </a:p>
          <a:p/>
          <a:p>
            <a:r>
              <a:t>KAYNAK: Zümre kararları; ders planı 36. hafta ön hazırlık.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Güvenlik, telefon ve mahremiyet kurallarını koymak.</a:t>
            </a:r>
          </a:p>
          <a:p/>
          <a:p>
            <a:r>
              <a:t>NASIL: Kuralları bir öğrenciye sırayla okutun. Bahçede gruplar bir arada kalır; zaman sorumlusu grubun tam olduğunu bildirir. Telefon kullanılmaz: gözlemi çizimle kaydederiz; dijital kürenin ekran görüntüsü gerekirse öğretmen alır.</a:t>
            </a:r>
          </a:p>
          <a:p/>
          <a:p>
            <a:r>
              <a:t>KAYNAK: Zümre kararları; 2026-2027 Genelgesi bent 37 (telefon); ders planı 36. hafta sınıf yönetimi.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3. ünitenin aşınma, taşınma ve biriktirme bilgisini kitabın cümleleriyle hatırlatmak.</a:t>
            </a:r>
          </a:p>
          <a:p/>
          <a:p>
            <a:r>
              <a:t>SÜRE: Aşama 8 dk: hatırlatma 2 dk, görseller ve örnek cevap 4 dk, kanıt ipuçları 2 dk.</a:t>
            </a:r>
          </a:p>
          <a:p/>
          <a:p>
            <a:r>
              <a:t>NASIL: Üç cümleyi üç öğrenciye okutun. 'Yağmur suyu bahçede de toprağı taşır mı? Taşıdığı toprak nerede birikir?' diye sorun.</a:t>
            </a:r>
          </a:p>
          <a:p/>
          <a:p>
            <a:r>
              <a:t>KAYNAK: Ders kitabı 3. ünite s. 76 (3.3 bölüm girişi) ve s. 78 (biriktirme süreci; suyun etkisi) — kitaptan, 3. ünite; 7. ünitenin alıntı kilidine girmez, modülün kendi kilidiyle denetlenir.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3. ünitenin Konuya Başlarken görselleriyle aşınım-birikim ayrımını canlandırmak.</a:t>
            </a:r>
          </a:p>
          <a:p/>
          <a:p>
            <a:r>
              <a:t>NASIL: İkililer 1,5 dk konuşur; her görsel için bir ikiliden cevap alın.</a:t>
            </a:r>
          </a:p>
          <a:p/>
          <a:p>
            <a:r>
              <a:t>KAYNAK: Ders kitabı 3. ünite s. 76 Konuya Başlarken (altı görsel, adları görselin üzerinde).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BEKLENEN CEVAP: Kırgıbayır: kitap s. 78 'sel sularının … yamaçları aşındırmasıyla meydana gelen peribacaları ve kırgıbayır'. Traverten ve obruk s. 84; mantar kaya s. 91 (rüzgârın alttan oyması); kıyı oku s. 85 (dalga ve akıntıların girintilerin önünü biriktirmelerle kapatması). Akarsu vadisi s. 81-82.</a:t>
            </a:r>
          </a:p>
          <a:p/>
          <a:p>
            <a:r>
              <a:t>KAYNAK: Ders kitabı 3. ünite s. 76-91.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Büyük yer şekillerini oluşturan süreçlerin küçük ölçekli izlerini tanıtmak: bahçede vadi aramıyoruz, aynı sürecin izini arıyoruz.</a:t>
            </a:r>
          </a:p>
          <a:p/>
          <a:p>
            <a:r>
              <a:t>NASIL: Satırları okutun: 'Bu izi gördüğünüzde aşınım mı, birikim mi yazacaksınız?' Son sütun bağı kitaptaki süreçledir. Satırlar BİÇİM ÖRNEĞİDİR: okulumuzun gerçek durumu değildir. Öğrencinin kendi gözlemi esastır; sayı yalnız ölçüldüyse yazılır. Bahçe ölçeğindeki küçük izleri (oluk, biriken ince malzeme) kitaptaki süreçlerle eşlemek öğretmenin çıkarımıdır — kitapta bahçe örneği yoktur.</a:t>
            </a:r>
          </a:p>
          <a:p/>
          <a:p>
            <a:r>
              <a:t>KAYNAK: Ders kitabı 3. ünite s. 77 (erozyonu etkileyen faktörler; kütle hareketlerinde eğim dengesini bozan insan faaliyetleri), s. 78 (yağmur ve sel suyu), s. 92 (rüzgâr biriktirmesi; insanın etkisi).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Grup çalışmasına geçiş: rolleri ve kuralları hatırlatmak.</a:t>
            </a:r>
          </a:p>
          <a:p/>
          <a:p>
            <a:r>
              <a:t>SÜRE: Geçiş 2 dk (esnek).</a:t>
            </a:r>
          </a:p>
          <a:p/>
          <a:p>
            <a:r>
              <a:t>NASIL: Sıralar adalara çevrilir, malzeme sorumluları grup setlerini alır. Roller her hafta döner; 4 kişilik grupta kontrolcünün işini yazıcı üstlenir. Ünitenin heterojen 8 grubu korunur. Malzeme sorumlusu gözlem formunu ve sert altlığı alır; bahçeye çıkılacaksa zaman sorumlusu aynı zamanda grubun güvenlik sorumlusudur.</a:t>
            </a:r>
          </a:p>
          <a:p/>
          <a:p>
            <a:r>
              <a:t>KAYNAK: Ders planı (38 kişilik sınıf için grup düzeni: 6 × 5 + 2 × 4; sınıf mevcuduna göre uyarlanır).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Saha/sanal saha çalışmasının amacını ve aşamalarını 3. ünitedeki çalışmayla hatırlatmak.</a:t>
            </a:r>
          </a:p>
          <a:p/>
          <a:p>
            <a:r>
              <a:t>SÜRE: Aşama 5 dk: aşamalar 1 dk, gözlem formu 2 dk, durak/güzergâh ve yoklama 2 dk.</a:t>
            </a:r>
          </a:p>
          <a:p/>
          <a:p>
            <a:r>
              <a:t>NASIL: '12. haftada bu çalışmayı dijital kürede yapmıştık; bugün yakın çevremize uyguluyoruz.' Kontrol listesi (s. 98) baştan paylaşılır, ders sonunda işaretlenir.</a:t>
            </a:r>
          </a:p>
          <a:p/>
          <a:p>
            <a:r>
              <a:t>KAYNAK: Ders kitabı 3. ünite s. 97 (saha/sanal saha çalışması: amaç ve dört aşama); program (2026) COĞ.10.3.4 öğrenme-öğretme uygulaması (kontrol listesinin paylaşılması) — 3. ünite.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Gözlem formunun sütunlarını göstermek; her gözlemin kanıta bağlanmasını istemek.</a:t>
            </a:r>
          </a:p>
          <a:p/>
          <a:p>
            <a:r>
              <a:t>NASIL: Yazıcı formu doldurur; harita/veri okuyucu formun arkasına çizimi yapar. Konum sütununa yer adı değil tür yazılır ('bahçenin eğimli kesimi', 'duvar dibi'). Kararsız kalınan satırda iki seçenek de yazılıp atölyede tartışılır.</a:t>
            </a:r>
          </a:p>
          <a:p/>
          <a:p>
            <a:r>
              <a:t>KAYNAK: Ders planı 36. hafta materyal; kitap 3. ünite s. 97 uygulama adımları.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Uygulama yoluna göre durakları ya da sanal güzergâhı vermek.</a:t>
            </a:r>
          </a:p>
          <a:p/>
          <a:p>
            <a:r>
              <a:t>NASIL: A yolu: durakları siz bir hafta önce yerinde belirlediniz; tahtaya çizin, gruplara durak sırası verin, yoklamayı alın ve sıraya geçirin. Yer adı ve okulun adresi slayta yazılmaz. B yolu: dijital küreyi açın, okulu ve ölçeği gösterin; her grup okuldan başlayan en az üç duraklı bir güzergâh seçer, durak adlarını kendisi okur.</a:t>
            </a:r>
          </a:p>
          <a:p/>
          <a:p>
            <a:r>
              <a:t>KAYNAK: Ders planı 36. hafta ön hazırlık ve 4. aşama; 3. ünite 12. hafta deseni.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Sanal saha çalışmasının aracını ve işleyişini vermek (B yolu ya da yağışlı hava).</a:t>
            </a:r>
          </a:p>
          <a:p/>
          <a:p>
            <a:r>
              <a:t>NASIL: Grupların güzergâhlarını tahtada sırayla açın (grup başına yaklaşık 2 dk; laboratuvar varsa gruplar kendi bilgisayarında). Yukarıdan ve eğik bakışla yükselti, eğim, akarsu yatağı, varsa kıyı gösterilir. 'Ne görüyorsun, kanıtın ne?' diye sorun; yer adı ve özellik söylemeyin. Güzergâh okuldan başlar; kimsenin evi aranmaz.</a:t>
            </a:r>
          </a:p>
          <a:p/>
          <a:p>
            <a:r>
              <a:t>KAYNAK: Program (2026) COĞ.10.3.4 öğrenme-öğretme uygulaması (3. ünite); ders kitabı 3. ünite s. 97.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Fotoğraf yerine kullanılacak çizimin kurallarını vermek.</a:t>
            </a:r>
          </a:p>
          <a:p/>
          <a:p>
            <a:r>
              <a:t>NASIL: Çizim formun arkasına yapılır ve gözlem satırının numarasını taşır. Ölçek gerekmez; uzunluk ve alan hesaplanmaz. Kişi, ev ve plaka çizilmez.</a:t>
            </a:r>
          </a:p>
          <a:p/>
          <a:p>
            <a:r>
              <a:t>KAYNAK: Ders planı 36. hafta materyal (formun arkasında çizim alanı); Genelge bent 37.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Gözlemin dört görevini vermek (süreç bileşenleri b-c: uygulama ve bilgi toplama).</a:t>
            </a:r>
          </a:p>
          <a:p/>
          <a:p>
            <a:r>
              <a:t>SÜRE: 19 dk. A yolu: gruplar duraklar arasında sırayla döner (durak başına yaklaşık 4 dk), çıkış ve dönüş bu sürenin içindedir. B yolu: grup başına yaklaşık 2 dk tahtada, kalan sürede form ve çizim.</a:t>
            </a:r>
          </a:p>
          <a:p/>
          <a:p>
            <a:r>
              <a:t>NASIL: Her görev en az bir satır doldurur. Takılan gruba sonraki slayttaki örnek satırları gösterin. 'Ne görüyorsun, kanıtın ne?' sorusu her durakta.</a:t>
            </a:r>
          </a:p>
          <a:p/>
          <a:p>
            <a:r>
              <a:t>KAYNAK: Ders kitabı 3. ünite s. 97 (sahada/sanal sahada uygulama adımları); ders planı 36. hafta 5. aşama.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Takılan gruplara formun nasıl doldurulacağını göstermek.</a:t>
            </a:r>
          </a:p>
          <a:p/>
          <a:p>
            <a:r>
              <a:t>BEKLENEN CEVAP: İyi bir satır = ne görüyorum + kanıtım + süreç + dış kuvvet. Satırlar BİÇİM ÖRNEĞİDİR: okulumuzun gerçek durumu değildir. Öğrencinin kendi gözlemi esastır; sayı yalnız ölçüldüyse yazılır. Bahçe ölçeğindeki küçük izleri (oluk, biriken ince malzeme) kitaptaki süreçlerle eşlemek öğretmenin çıkarımıdır — kitapta bahçe örneği yoktur.</a:t>
            </a:r>
          </a:p>
          <a:p/>
          <a:p>
            <a:r>
              <a:t>KAYNAK: Ders kitabı 3. ünite s. 77-78 (erozyon, biriktirme), s. 92 (rüzgâr biriktirmesi, insanın etkisi).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Bahçeden dönüşü düzenlemek; ikinci ders saatine geçmek.</a:t>
            </a:r>
          </a:p>
          <a:p/>
          <a:p>
            <a:r>
              <a:t>SÜRE: 3 dk (esnek): A yolunda yoklama ve su molası; B yolunda doğrudan atölyeye geçilir.</a:t>
            </a:r>
          </a:p>
          <a:p/>
          <a:p>
            <a:r>
              <a:t>NASIL: Yoklamayı yeniden alın. Sıralar adaya çevrilir; formlar masaya çıkar; malzeme sorumlusu A3 kâğıdı ve renkli kalemi alır.</a:t>
            </a:r>
          </a:p>
          <a:p/>
          <a:p>
            <a:r>
              <a:t>KAYNAK: Ders planı 36. hafta 6. aşama.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Gözlemleri aşınım-birikim ve dış kuvvet bakımından sınıflamak (KB2.5; süreç bileşeni ç: çözümleme).</a:t>
            </a:r>
          </a:p>
          <a:p/>
          <a:p>
            <a:r>
              <a:t>SÜRE: 12 dk: notları asma 4 dk, tartışma 4 dk, A3'e geçirme 4 dk.</a:t>
            </a:r>
          </a:p>
          <a:p/>
          <a:p>
            <a:r>
              <a:t>NASIL: Tahtaya dört sütun çizin. Gruplar aşınım için bir renk, birikim için öbür renk yapışkan notla gözlemlerini asar. Her nota 'kuvvet → süreç → yer şekli' zincirini sorun. Kararsız kalınan not iki sütunun arasına asılır ve tartışılır.</a:t>
            </a:r>
          </a:p>
          <a:p/>
          <a:p>
            <a:r>
              <a:t>KAYNAK: Ders planı 36. hafta 7. aşama; program (2026) COĞ.10.3.4 ç (3. ünite).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Grupların tablolarını karşılaştıracakları örnek sınıflama ve zincir.</a:t>
            </a:r>
          </a:p>
          <a:p/>
          <a:p>
            <a:r>
              <a:t>BEKLENEN CEVAP: Okuldan görülen büyük bir yer şekli (yamaç, vadi) varsa aynı zincirle yorumlanır: akarsu → aşındırma → vadi. Satırlar BİÇİM ÖRNEĞİDİR: okulumuzun gerçek durumu değildir. Öğrencinin kendi gözlemi esastır; sayı yalnız ölçüldüyse yazılır. Bahçe ölçeğindeki küçük izleri (oluk, biriken ince malzeme) kitaptaki süreçlerle eşlemek öğretmenin çıkarımıdır — kitapta bahçe örneği yoktur.</a:t>
            </a:r>
          </a:p>
          <a:p/>
          <a:p>
            <a:r>
              <a:t>KAYNAK: Ders kitabı 3. ünite s. 77-78 (erozyon, biriktirme), s. 83 (akarsu birikimi), s. 92 (rüzgâr, insan).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İnsan faaliyetlerinin yer şekillerine etkisini kitabın cümleleriyle hatırlatmak (3.5 beşerî etkileşim).</a:t>
            </a:r>
          </a:p>
          <a:p/>
          <a:p>
            <a:r>
              <a:t>SÜRE: 8 dk: cümleler 2 dk, öngörü ve öneri yazma 4 dk, örnek cevap 2 dk.</a:t>
            </a:r>
          </a:p>
          <a:p/>
          <a:p>
            <a:r>
              <a:t>NASIL: İki cümleyi okutun; 'Bahçede ya da okulun çevresinde insanın yer şeklini değiştirdiği yer neresiydi?' diye sorun.</a:t>
            </a:r>
          </a:p>
          <a:p/>
          <a:p>
            <a:r>
              <a:t>KAYNAK: Ders kitabı 3. ünite s. 92 (canlıların etkisi: insan) ve s. 99 (3.5 bölüm girişi).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Gerekçeli öngörü ve öneri (süreç bileşenleri d-e: tahmin ve raporlama; D19.3, D16).</a:t>
            </a:r>
          </a:p>
          <a:p/>
          <a:p>
            <a:r>
              <a:t>NASIL: Gruplar A3'lerinin altına bir öngörü ve bir öneri yazar; iki gruptan dinleyin.</a:t>
            </a:r>
          </a:p>
          <a:p/>
          <a:p>
            <a:r>
              <a:t>KAYNAK: Program (2026) COĞ.10.3.4 d-e (3. ünite); ders kitabı 3. ünite s. 97 (öngörü ve korunma adımları).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BEKLENEN CEVAP: Gerekçesi süreçle kurulan farklı öngörü kabul edilir. Okulla ilgili bir risk gözlendiyse (ör. yağmur suyunun bir girişte birikmesi) öneri okul yönetimine iletilir; ders içinde kimse suçlanmaz.</a:t>
            </a:r>
          </a:p>
          <a:p/>
          <a:p>
            <a:r>
              <a:t>KAYNAK: Ders kitabı 3. ünite s. 77-78, 99.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Bulguları paylaşmak (süreç bileşeni e: raporlama; SDB2.2).</a:t>
            </a:r>
          </a:p>
          <a:p/>
          <a:p>
            <a:r>
              <a:t>SÜRE: 7 dk: dört sözcü 1'er dk · galeri 3 dk.</a:t>
            </a:r>
          </a:p>
          <a:p/>
          <a:p>
            <a:r>
              <a:t>NASIL: İsim kartıyla dört grup sözcüsü konuşur; diğer dört grubun A3'leri panoya asılır, galeri tek yönlüdür. Sonda sınıfla 'üç cümle' tahtaya yazılır (sonraki slayt).</a:t>
            </a:r>
          </a:p>
          <a:p/>
          <a:p>
            <a:r>
              <a:t>KAYNAK: Ders planı 36. hafta 9. aşama.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Sınıfın ortak sonucuna örnek.</a:t>
            </a:r>
          </a:p>
          <a:p/>
          <a:p>
            <a:r>
              <a:t>BEKLENEN CEVAP: Cümleler biçim örneğidir; sınıfın kendi gözlemleri yazılır. Üçüncü cümle kitabın s. 97 giriş paragrafına dayanır (saha çalışmasının doğal zenginliklerin fark edilmesine ve korunmasına katkısı).</a:t>
            </a:r>
          </a:p>
          <a:p/>
          <a:p>
            <a:r>
              <a:t>KAYNAK: Ders kitabı 3. ünite s. 97, 99.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Yılı bir dakikada özetlemek; yansıtmaya zemin hazırlamak (SDB1.3).</a:t>
            </a:r>
          </a:p>
          <a:p/>
          <a:p>
            <a:r>
              <a:t>SÜRE: Aşama 6 dk: özet 1 dk, çıkış kartı 4 dk, örnek cevap 1 dk.</a:t>
            </a:r>
          </a:p>
          <a:p/>
          <a:p>
            <a:r>
              <a:t>NASIL: Ünite adlarını okuyun; 'Hangi ürününüzle gurur duyuyorsunuz?' diye sorun.</a:t>
            </a:r>
          </a:p>
          <a:p/>
          <a:p>
            <a:r>
              <a:t>KAYNAK: Program (2026) 10. sınıf ünite dosyaları 01-07 (ünite adları); ürünler: ders planları.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Haftayı ve yılı öz yansıtmayla kapatmak (SDB1.3).</a:t>
            </a:r>
          </a:p>
          <a:p/>
          <a:p>
            <a:r>
              <a:t>SÜRE: 4 dk; grup yazıcısı toplar.</a:t>
            </a:r>
          </a:p>
          <a:p/>
          <a:p>
            <a:r>
              <a:t>NASIL: Doğru-yanlış aranmaz; somut cevap istenir. Örnek cevabı yazma bittikten sonra gösterin.</a:t>
            </a:r>
          </a:p>
          <a:p/>
          <a:p>
            <a:r>
              <a:t>BEKLENEN CEVAP: 1) Gözleme göre; ör. eğimli toprakta oluklar — yağmur ve sel suyu (aşınım). 2) Ör. yol için kazılmış yamaç — bitki örtüsü azaldıysa erozyon artabilir (s. 99). 3) Bir beceri + kendi ürününden kanıt + uygulanabilir hedef.</a:t>
            </a:r>
          </a:p>
          <a:p/>
          <a:p>
            <a:r>
              <a:t>KAYNAK: Ders planı 36. hafta 10. aşama.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cevaplar.</a:t>
            </a:r>
          </a:p>
          <a:p/>
          <a:p>
            <a:r>
              <a:t>BEKLENEN CEVAP: Doğru-yanlış aranmaz; ölçüt somutluktur. Satırlar BİÇİM ÖRNEĞİDİR: okulumuzun gerçek durumu değildir. Öğrencinin kendi gözlemi esastır; sayı yalnız ölçüldüyse yazılır. Bahçe ölçeğindeki küçük izleri (oluk, biriken ince malzeme) kitaptaki süreçlerle eşlemek öğretmenin çıkarımıdır — kitapta bahçe örneği yoktur.</a:t>
            </a:r>
          </a:p>
          <a:p/>
          <a:p>
            <a:r>
              <a:t>KAYNAK: Ders kitabı 3. ünite s. 78, 99.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Değerlendirme aşaması: kitabın kontrol listesinin bu haftaya uyan altı maddesi.</a:t>
            </a:r>
          </a:p>
          <a:p/>
          <a:p>
            <a:r>
              <a:t>SÜRE: Aşama 4 dk: kontrol listesi 2 dk, teslim ve kapanış 2 dk.</a:t>
            </a:r>
          </a:p>
          <a:p/>
          <a:p>
            <a:r>
              <a:t>NASIL: Grupça işaretletin. Kitabın listesinde güzergâh, taslak gezi planı, eşyalar ve ürün dosyası oluşturma maddeleri de vardır; bu haftanın akışına uymadıkları için alınmadı. Bugünün ürün dosyası gözlem formları ve A3 tablodur; 'paylaştım' maddesi kısa sunum ve galeriyle karşılanır. 'Hayır' birden fazlaysa grup kanıt listesine not düşülür.</a:t>
            </a:r>
          </a:p>
          <a:p/>
          <a:p>
            <a:r>
              <a:t>KAYNAK: Ders kitabı 3. ünite s. 98 Kontrol Listesi (maddeler birebir; seçki öğretmenin).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Ürünleri zümre dosyası zarfına toplamak; ders yılını kapatmak.</a:t>
            </a:r>
          </a:p>
          <a:p/>
          <a:p>
            <a:r>
              <a:t>NASIL: Malzeme sorumluları gözlem formlarını, A3 tablolarını, çizimleri ve kontrol listelerini zarfa koyar. Öğrenci adı yalnız zarfın içindeki kanıt listesinde yazılır; liste sesli okunmaz. Zarf 10. sınıf düzey sorumlusuna teslim edilir; kanıtlar yıl sonu zümre toplantısında değerlendirilir. Çıkış kartı öğretmende kalır. Ev çalışması yoktur.</a:t>
            </a:r>
          </a:p>
          <a:p/>
          <a:p>
            <a:r>
              <a:t>KAYNAK: Zümre kararı (10. sınıfta okul temelli planlama süresi program gereği meslek seçimi ve kariyer planlaması rehberliği ile yer şekilleri saha çalışmasına; 18. hafta ve 36. hafta 14-18 Haziran 2027) ve zümre tutanağındaki esaslar (not amaçlı sınava dönüştürülmez; ürünler zümre kararıyla ilgili dönemin performans çalışması kapsamında değerlendirilebilir; öğrenme kanıtları sınıf düzeyi sorumlusunca zümre dosyasında toplanır ve yıl sonu toplantısında değerlendirilir; okul dışına çıkılırsa faaliyet zaman-yer-refakat onayı ve etkinlik bazlı veli izni okulun sosyal etkinlik belgeleriyle; bilgisayar laboratuvarı takvimi en geç iki hafta önceden okul yönetimiyle); zümre kararları (okul dışı öğrenme gezisi başvurusu; görevli öğretmen ve gözetim planı); yıllık planın 36. hafta satırı; ders planı 36. hafta.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Click to edit Master subtitle style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lang="tr-TR" sz="4000" b="1" cap="all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lang="tr-TR"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lang="tr-TR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tr-TR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lang="tr-TR" sz="2800"/>
            </a:lvl1pPr>
            <a:lvl2pPr>
              <a:defRPr lang="tr-TR" sz="2400"/>
            </a:lvl2pPr>
            <a:lvl3pPr>
              <a:defRPr lang="tr-TR" sz="2000"/>
            </a:lvl3pPr>
            <a:lvl4pPr>
              <a:defRPr lang="tr-TR" sz="1800"/>
            </a:lvl4pPr>
            <a:lvl5pPr>
              <a:defRPr lang="tr-TR" sz="1800"/>
            </a:lvl5pPr>
            <a:lvl6pPr>
              <a:defRPr lang="tr-TR" sz="1800"/>
            </a:lvl6pPr>
            <a:lvl7pPr>
              <a:defRPr lang="tr-TR" sz="1800"/>
            </a:lvl7pPr>
            <a:lvl8pPr>
              <a:defRPr lang="tr-TR" sz="1800"/>
            </a:lvl8pPr>
            <a:lvl9pPr>
              <a:defRPr lang="tr-TR"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lang="tr-TR" sz="2800"/>
            </a:lvl1pPr>
            <a:lvl2pPr>
              <a:defRPr lang="tr-TR" sz="2400"/>
            </a:lvl2pPr>
            <a:lvl3pPr>
              <a:defRPr lang="tr-TR" sz="2000"/>
            </a:lvl3pPr>
            <a:lvl4pPr>
              <a:defRPr lang="tr-TR" sz="1800"/>
            </a:lvl4pPr>
            <a:lvl5pPr>
              <a:defRPr lang="tr-TR" sz="1800"/>
            </a:lvl5pPr>
            <a:lvl6pPr>
              <a:defRPr lang="tr-TR" sz="1800"/>
            </a:lvl6pPr>
            <a:lvl7pPr>
              <a:defRPr lang="tr-TR" sz="1800"/>
            </a:lvl7pPr>
            <a:lvl8pPr>
              <a:defRPr lang="tr-TR" sz="1800"/>
            </a:lvl8pPr>
            <a:lvl9pPr>
              <a:defRPr lang="tr-TR"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tr-TR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lang="tr-TR" sz="2400" b="1"/>
            </a:lvl1pPr>
            <a:lvl2pPr marL="457200" indent="0">
              <a:buNone/>
              <a:defRPr lang="tr-TR" sz="2000" b="1"/>
            </a:lvl2pPr>
            <a:lvl3pPr marL="914400" indent="0">
              <a:buNone/>
              <a:defRPr lang="tr-TR" sz="1800" b="1"/>
            </a:lvl3pPr>
            <a:lvl4pPr marL="1371600" indent="0">
              <a:buNone/>
              <a:defRPr lang="tr-TR" sz="1600" b="1"/>
            </a:lvl4pPr>
            <a:lvl5pPr marL="1828800" indent="0">
              <a:buNone/>
              <a:defRPr lang="tr-TR" sz="1600" b="1"/>
            </a:lvl5pPr>
            <a:lvl6pPr marL="2286000" indent="0">
              <a:buNone/>
              <a:defRPr lang="tr-TR" sz="1600" b="1"/>
            </a:lvl6pPr>
            <a:lvl7pPr marL="2743200" indent="0">
              <a:buNone/>
              <a:defRPr lang="tr-TR" sz="1600" b="1"/>
            </a:lvl7pPr>
            <a:lvl8pPr marL="3200400" indent="0">
              <a:buNone/>
              <a:defRPr lang="tr-TR" sz="1600" b="1"/>
            </a:lvl8pPr>
            <a:lvl9pPr marL="3657600" indent="0">
              <a:buNone/>
              <a:defRPr lang="tr-TR"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lang="tr-TR" sz="2400"/>
            </a:lvl1pPr>
            <a:lvl2pPr>
              <a:defRPr lang="tr-TR" sz="2000"/>
            </a:lvl2pPr>
            <a:lvl3pPr>
              <a:defRPr lang="tr-TR" sz="1800"/>
            </a:lvl3pPr>
            <a:lvl4pPr>
              <a:defRPr lang="tr-TR" sz="1600"/>
            </a:lvl4pPr>
            <a:lvl5pPr>
              <a:defRPr lang="tr-TR" sz="1600"/>
            </a:lvl5pPr>
            <a:lvl6pPr>
              <a:defRPr lang="tr-TR" sz="1600"/>
            </a:lvl6pPr>
            <a:lvl7pPr>
              <a:defRPr lang="tr-TR" sz="1600"/>
            </a:lvl7pPr>
            <a:lvl8pPr>
              <a:defRPr lang="tr-TR" sz="1600"/>
            </a:lvl8pPr>
            <a:lvl9pPr>
              <a:defRPr lang="tr-TR"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lang="tr-TR" sz="2400" b="1"/>
            </a:lvl1pPr>
            <a:lvl2pPr marL="457200" indent="0">
              <a:buNone/>
              <a:defRPr lang="tr-TR" sz="2000" b="1"/>
            </a:lvl2pPr>
            <a:lvl3pPr marL="914400" indent="0">
              <a:buNone/>
              <a:defRPr lang="tr-TR" sz="1800" b="1"/>
            </a:lvl3pPr>
            <a:lvl4pPr marL="1371600" indent="0">
              <a:buNone/>
              <a:defRPr lang="tr-TR" sz="1600" b="1"/>
            </a:lvl4pPr>
            <a:lvl5pPr marL="1828800" indent="0">
              <a:buNone/>
              <a:defRPr lang="tr-TR" sz="1600" b="1"/>
            </a:lvl5pPr>
            <a:lvl6pPr marL="2286000" indent="0">
              <a:buNone/>
              <a:defRPr lang="tr-TR" sz="1600" b="1"/>
            </a:lvl6pPr>
            <a:lvl7pPr marL="2743200" indent="0">
              <a:buNone/>
              <a:defRPr lang="tr-TR" sz="1600" b="1"/>
            </a:lvl7pPr>
            <a:lvl8pPr marL="3200400" indent="0">
              <a:buNone/>
              <a:defRPr lang="tr-TR" sz="1600" b="1"/>
            </a:lvl8pPr>
            <a:lvl9pPr marL="3657600" indent="0">
              <a:buNone/>
              <a:defRPr lang="tr-TR"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lang="tr-TR" sz="2400"/>
            </a:lvl1pPr>
            <a:lvl2pPr>
              <a:defRPr lang="tr-TR" sz="2000"/>
            </a:lvl2pPr>
            <a:lvl3pPr>
              <a:defRPr lang="tr-TR" sz="1800"/>
            </a:lvl3pPr>
            <a:lvl4pPr>
              <a:defRPr lang="tr-TR" sz="1600"/>
            </a:lvl4pPr>
            <a:lvl5pPr>
              <a:defRPr lang="tr-TR" sz="1600"/>
            </a:lvl5pPr>
            <a:lvl6pPr>
              <a:defRPr lang="tr-TR" sz="1600"/>
            </a:lvl6pPr>
            <a:lvl7pPr>
              <a:defRPr lang="tr-TR" sz="1600"/>
            </a:lvl7pPr>
            <a:lvl8pPr>
              <a:defRPr lang="tr-TR" sz="1600"/>
            </a:lvl8pPr>
            <a:lvl9pPr>
              <a:defRPr lang="tr-TR"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lang="tr-TR" sz="2000" b="1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lang="tr-TR" sz="3200"/>
            </a:lvl1pPr>
            <a:lvl2pPr>
              <a:defRPr lang="tr-TR" sz="2800"/>
            </a:lvl2pPr>
            <a:lvl3pPr>
              <a:defRPr lang="tr-TR" sz="2400"/>
            </a:lvl3pPr>
            <a:lvl4pPr>
              <a:defRPr lang="tr-TR" sz="2000"/>
            </a:lvl4pPr>
            <a:lvl5pPr>
              <a:defRPr lang="tr-TR" sz="2000"/>
            </a:lvl5pPr>
            <a:lvl6pPr>
              <a:defRPr lang="tr-TR" sz="2000"/>
            </a:lvl6pPr>
            <a:lvl7pPr>
              <a:defRPr lang="tr-TR" sz="2000"/>
            </a:lvl7pPr>
            <a:lvl8pPr>
              <a:defRPr lang="tr-TR" sz="2000"/>
            </a:lvl8pPr>
            <a:lvl9pPr>
              <a:defRPr lang="tr-TR" sz="20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lang="tr-TR" sz="1400"/>
            </a:lvl1pPr>
            <a:lvl2pPr marL="457200" indent="0">
              <a:buNone/>
              <a:defRPr lang="tr-TR" sz="1200"/>
            </a:lvl2pPr>
            <a:lvl3pPr marL="914400" indent="0">
              <a:buNone/>
              <a:defRPr lang="tr-TR" sz="1000"/>
            </a:lvl3pPr>
            <a:lvl4pPr marL="1371600" indent="0">
              <a:buNone/>
              <a:defRPr lang="tr-TR" sz="900"/>
            </a:lvl4pPr>
            <a:lvl5pPr marL="1828800" indent="0">
              <a:buNone/>
              <a:defRPr lang="tr-TR" sz="900"/>
            </a:lvl5pPr>
            <a:lvl6pPr marL="2286000" indent="0">
              <a:buNone/>
              <a:defRPr lang="tr-TR" sz="900"/>
            </a:lvl6pPr>
            <a:lvl7pPr marL="2743200" indent="0">
              <a:buNone/>
              <a:defRPr lang="tr-TR" sz="900"/>
            </a:lvl7pPr>
            <a:lvl8pPr marL="3200400" indent="0">
              <a:buNone/>
              <a:defRPr lang="tr-TR" sz="900"/>
            </a:lvl8pPr>
            <a:lvl9pPr marL="3657600" indent="0">
              <a:buNone/>
              <a:defRPr lang="tr-TR"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lang="tr-TR" sz="2000" b="1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lang="tr-TR" sz="3200"/>
            </a:lvl1pPr>
            <a:lvl2pPr marL="457200" indent="0">
              <a:buNone/>
              <a:defRPr lang="tr-TR" sz="2800"/>
            </a:lvl2pPr>
            <a:lvl3pPr marL="914400" indent="0">
              <a:buNone/>
              <a:defRPr lang="tr-TR" sz="2400"/>
            </a:lvl3pPr>
            <a:lvl4pPr marL="1371600" indent="0">
              <a:buNone/>
              <a:defRPr lang="tr-TR" sz="2000"/>
            </a:lvl4pPr>
            <a:lvl5pPr marL="1828800" indent="0">
              <a:buNone/>
              <a:defRPr lang="tr-TR" sz="2000"/>
            </a:lvl5pPr>
            <a:lvl6pPr marL="2286000" indent="0">
              <a:buNone/>
              <a:defRPr lang="tr-TR" sz="2000"/>
            </a:lvl6pPr>
            <a:lvl7pPr marL="2743200" indent="0">
              <a:buNone/>
              <a:defRPr lang="tr-TR" sz="2000"/>
            </a:lvl7pPr>
            <a:lvl8pPr marL="3200400" indent="0">
              <a:buNone/>
              <a:defRPr lang="tr-TR" sz="2000"/>
            </a:lvl8pPr>
            <a:lvl9pPr marL="3657600" indent="0">
              <a:buNone/>
              <a:defRPr lang="tr-TR" sz="2000"/>
            </a:lvl9pPr>
          </a:lstStyle>
          <a:p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lang="tr-TR" sz="1400"/>
            </a:lvl1pPr>
            <a:lvl2pPr marL="457200" indent="0">
              <a:buNone/>
              <a:defRPr lang="tr-TR" sz="1200"/>
            </a:lvl2pPr>
            <a:lvl3pPr marL="914400" indent="0">
              <a:buNone/>
              <a:defRPr lang="tr-TR" sz="1000"/>
            </a:lvl3pPr>
            <a:lvl4pPr marL="1371600" indent="0">
              <a:buNone/>
              <a:defRPr lang="tr-TR" sz="900"/>
            </a:lvl4pPr>
            <a:lvl5pPr marL="1828800" indent="0">
              <a:buNone/>
              <a:defRPr lang="tr-TR" sz="900"/>
            </a:lvl5pPr>
            <a:lvl6pPr marL="2286000" indent="0">
              <a:buNone/>
              <a:defRPr lang="tr-TR" sz="900"/>
            </a:lvl6pPr>
            <a:lvl7pPr marL="2743200" indent="0">
              <a:buNone/>
              <a:defRPr lang="tr-TR" sz="900"/>
            </a:lvl7pPr>
            <a:lvl8pPr marL="3200400" indent="0">
              <a:buNone/>
              <a:defRPr lang="tr-TR" sz="900"/>
            </a:lvl8pPr>
            <a:lvl9pPr marL="3657600" indent="0">
              <a:buNone/>
              <a:defRPr lang="tr-TR"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lang="tr-TR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lang="tr-TR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lang="tr-TR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lang="tr-TR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6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8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9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0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1.xml"/><Relationship Id="rId3" Type="http://schemas.openxmlformats.org/officeDocument/2006/relationships/image" Target="../media/image38.jp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2.xml"/><Relationship Id="rId3" Type="http://schemas.openxmlformats.org/officeDocument/2006/relationships/image" Target="../media/image38.jp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3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4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5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6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7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8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9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0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1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2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3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4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5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6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7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8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9.xml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0.xml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1.xml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2.xml"/></Relationships>
</file>

<file path=ppt/slides/_rels/slide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3.xml"/></Relationships>
</file>

<file path=ppt/slides/_rels/slide2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4.xml"/></Relationships>
</file>

<file path=ppt/slides/_rels/slide3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0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6B4F9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6199632"/>
            <a:ext cx="12191695" cy="73152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548640" y="320040"/>
            <a:ext cx="2377440" cy="5029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CC021"/>
                </a:solidFill>
                <a:latin typeface="Calibri"/>
              </a:rPr>
              <a:t>36. HAFTA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1480" y="731520"/>
            <a:ext cx="2377440" cy="2514600"/>
          </a:xfrm>
          <a:prstGeom prst="rect">
            <a:avLst/>
          </a:prstGeom>
          <a:noFill/>
        </p:spPr>
        <p:txBody>
          <a:bodyPr wrap="square" anchor="t" lIns="73152" rIns="73152" tIns="0" bIns="0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0" b="1" i="0">
                <a:solidFill>
                  <a:srgbClr val="FCC021"/>
                </a:solidFill>
                <a:latin typeface="Calibri"/>
              </a:rPr>
              <a:t>36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34640" y="411480"/>
            <a:ext cx="8869680" cy="10515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150" b="1" i="0">
                <a:solidFill>
                  <a:srgbClr val="FFFFFF"/>
                </a:solidFill>
                <a:latin typeface="Calibri"/>
              </a:rPr>
              <a:t>Okul Temelli Planlama: Yakın Çevremizin Yer Şekilleri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34640" y="1481328"/>
            <a:ext cx="88696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00" b="0" i="0">
                <a:solidFill>
                  <a:srgbClr val="E3ECF5"/>
                </a:solidFill>
                <a:latin typeface="Calibri"/>
              </a:rPr>
              <a:t>14-18 Haziran 2027 · 2 ders saati · ders yılının son ders haftası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834640" y="2011680"/>
            <a:ext cx="8869680" cy="4023360"/>
          </a:xfrm>
          <a:prstGeom prst="roundRect">
            <a:avLst>
              <a:gd name="adj" fmla="val 5000"/>
            </a:avLst>
          </a:prstGeom>
          <a:solidFill>
            <a:srgbClr val="FFFFFF">
              <a:alpha val="12000"/>
            </a:srgbClr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3063240" y="2148840"/>
            <a:ext cx="8412480" cy="3657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CC021"/>
                </a:solidFill>
                <a:latin typeface="Calibri"/>
              </a:rPr>
              <a:t>OKUL TEMELLİ PLANLAMA · ZÜMRE KARARI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063240" y="2532888"/>
            <a:ext cx="8412480" cy="8686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500" b="1" i="0">
                <a:solidFill>
                  <a:srgbClr val="FFFFFF"/>
                </a:solidFill>
                <a:latin typeface="Calibri"/>
              </a:rPr>
              <a:t>Yer şekilleri gözlem ve saha çalışması: aşınım ve birikim süreçleri atölyesi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63240" y="3447288"/>
            <a:ext cx="8412480" cy="347472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CC021"/>
                </a:solidFill>
                <a:latin typeface="Calibri"/>
              </a:rPr>
              <a:t>Uygulama esasları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63240" y="3813048"/>
            <a:ext cx="8412480" cy="21122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48620" indent="-248620">
              <a:spcBef>
                <a:spcPts val="0"/>
              </a:spcBef>
              <a:spcAft>
                <a:spcPts val="500"/>
              </a:spcAft>
            </a:pPr>
            <a:r>
              <a:rPr lang="tr-TR" sz="2000" b="1" i="0">
                <a:solidFill>
                  <a:srgbClr val="FCC021"/>
                </a:solidFill>
                <a:latin typeface="Calibri"/>
              </a:rPr>
              <a:t>•  </a:t>
            </a:r>
            <a:r>
              <a:rPr lang="tr-TR" sz="2000" b="0" i="0">
                <a:solidFill>
                  <a:srgbClr val="FFFFFF"/>
                </a:solidFill>
                <a:latin typeface="Calibri"/>
              </a:rPr>
              <a:t>Not amaçlı sınav yapılmaz; ara yoklama da yoktur.</a:t>
            </a:r>
          </a:p>
          <a:p>
            <a:pPr algn="l" marL="248620" indent="-248620">
              <a:spcBef>
                <a:spcPts val="0"/>
              </a:spcBef>
              <a:spcAft>
                <a:spcPts val="500"/>
              </a:spcAft>
            </a:pPr>
            <a:r>
              <a:rPr lang="tr-TR" sz="2000" b="1" i="0">
                <a:solidFill>
                  <a:srgbClr val="FCC021"/>
                </a:solidFill>
                <a:latin typeface="Calibri"/>
              </a:rPr>
              <a:t>•  </a:t>
            </a:r>
            <a:r>
              <a:rPr lang="tr-TR" sz="2000" b="0" i="0">
                <a:solidFill>
                  <a:srgbClr val="FFFFFF"/>
                </a:solidFill>
                <a:latin typeface="Calibri"/>
              </a:rPr>
              <a:t>Ürünlerimiz zümre dosyasına girer; 2. dönem ders etkinliklerine katılım kanıtı olabilir.</a:t>
            </a:r>
          </a:p>
          <a:p>
            <a:pPr algn="l" marL="248620" indent="-248620">
              <a:spcBef>
                <a:spcPts val="0"/>
              </a:spcBef>
              <a:spcAft>
                <a:spcPts val="500"/>
              </a:spcAft>
            </a:pPr>
            <a:r>
              <a:rPr lang="tr-TR" sz="2000" b="1" i="0">
                <a:solidFill>
                  <a:srgbClr val="FCC021"/>
                </a:solidFill>
                <a:latin typeface="Calibri"/>
              </a:rPr>
              <a:t>•  </a:t>
            </a:r>
            <a:r>
              <a:rPr lang="tr-TR" sz="2000" b="0" i="0">
                <a:solidFill>
                  <a:srgbClr val="FFFFFF"/>
                </a:solidFill>
                <a:latin typeface="Calibri"/>
              </a:rPr>
              <a:t>Okul dışına çıkılırsa yalnız izin belgeleri ve gözetim planıyla.</a:t>
            </a:r>
          </a:p>
          <a:p>
            <a:pPr algn="l" marL="248620" indent="-248620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CC021"/>
                </a:solidFill>
                <a:latin typeface="Calibri"/>
              </a:rPr>
              <a:t>•  </a:t>
            </a:r>
            <a:r>
              <a:rPr lang="tr-TR" sz="2000" b="0" i="0">
                <a:solidFill>
                  <a:srgbClr val="FFFFFF"/>
                </a:solidFill>
                <a:latin typeface="Calibri"/>
              </a:rPr>
              <a:t>Telefon kullanılmaz: fotoğraf yerine çizim yaparız.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F0F0F0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F0F0F0"/>
                </a:solidFill>
                <a:latin typeface="Calibri"/>
              </a:rPr>
              <a:t>126 / 176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Bugün neler yapacağız?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36. HAFTA</a:t>
            </a:r>
          </a:p>
        </p:txBody>
      </p:sp>
      <p:cxnSp>
        <p:nvCxnSpPr>
          <p:cNvPr id="6" name="Connector 5"/>
          <p:cNvCxnSpPr/>
          <p:nvPr/>
        </p:nvCxnSpPr>
        <p:spPr>
          <a:xfrm>
            <a:off x="1541038" y="2212848"/>
            <a:ext cx="9109616" cy="0"/>
          </a:xfrm>
          <a:prstGeom prst="line">
            <a:avLst/>
          </a:prstGeom>
          <a:ln w="50800">
            <a:solidFill>
              <a:srgbClr val="D9D9D9"/>
            </a:solidFill>
          </a:ln>
        </p:spPr>
      </p:cxnSp>
      <p:sp>
        <p:nvSpPr>
          <p:cNvPr id="7" name="Oval 6"/>
          <p:cNvSpPr/>
          <p:nvPr/>
        </p:nvSpPr>
        <p:spPr>
          <a:xfrm>
            <a:off x="1156990" y="1828800"/>
            <a:ext cx="768096" cy="768096"/>
          </a:xfrm>
          <a:prstGeom prst="ellipse">
            <a:avLst/>
          </a:prstGeom>
          <a:solidFill>
            <a:srgbClr val="6B4F9E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Hatırla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2920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Kuvvet → süreç → yer şekli</a:t>
            </a:r>
          </a:p>
        </p:txBody>
      </p:sp>
      <p:sp>
        <p:nvSpPr>
          <p:cNvPr id="10" name="Oval 9"/>
          <p:cNvSpPr/>
          <p:nvPr/>
        </p:nvSpPr>
        <p:spPr>
          <a:xfrm>
            <a:off x="3434394" y="1828800"/>
            <a:ext cx="768096" cy="768096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780324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Planla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780324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Durak ya da sanal güzergâh, gözlem formu</a:t>
            </a:r>
          </a:p>
        </p:txBody>
      </p:sp>
      <p:sp>
        <p:nvSpPr>
          <p:cNvPr id="13" name="Oval 12"/>
          <p:cNvSpPr/>
          <p:nvPr/>
        </p:nvSpPr>
        <p:spPr>
          <a:xfrm>
            <a:off x="5711798" y="1828800"/>
            <a:ext cx="768096" cy="768096"/>
          </a:xfrm>
          <a:prstGeom prst="ellipse">
            <a:avLst/>
          </a:prstGeom>
          <a:solidFill>
            <a:srgbClr val="6B4F9E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057728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Gözle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57728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Sahada ya da sanal sahada</a:t>
            </a:r>
          </a:p>
        </p:txBody>
      </p:sp>
      <p:sp>
        <p:nvSpPr>
          <p:cNvPr id="16" name="Oval 15"/>
          <p:cNvSpPr/>
          <p:nvPr/>
        </p:nvSpPr>
        <p:spPr>
          <a:xfrm>
            <a:off x="7989202" y="1828800"/>
            <a:ext cx="768096" cy="768096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335132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Çözümle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335132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Aşınım mı, birikim mi? İnsanın etkisi</a:t>
            </a:r>
          </a:p>
        </p:txBody>
      </p:sp>
      <p:sp>
        <p:nvSpPr>
          <p:cNvPr id="19" name="Oval 18"/>
          <p:cNvSpPr/>
          <p:nvPr/>
        </p:nvSpPr>
        <p:spPr>
          <a:xfrm>
            <a:off x="10266606" y="1828800"/>
            <a:ext cx="768096" cy="768096"/>
          </a:xfrm>
          <a:prstGeom prst="ellipse">
            <a:avLst/>
          </a:prstGeom>
          <a:solidFill>
            <a:srgbClr val="6B4F9E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5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9612536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Paylaş ve yansıt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612536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Kısa sunum · bir yılın özeti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127 / 176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Nerede çalışacağız? Okul yönetiminin kararı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6B4F9E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UYGULAMA YOLU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3594506" cy="36576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6B4F9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3594506" cy="265176"/>
          </a:xfrm>
          <a:prstGeom prst="rect">
            <a:avLst/>
          </a:prstGeom>
          <a:solidFill>
            <a:srgbClr val="6B4F9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A · Okul bahçesi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3375050" cy="29809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98344" indent="-298344">
              <a:spcBef>
                <a:spcPts val="0"/>
              </a:spcBef>
              <a:spcAft>
                <a:spcPts val="6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Bahçedeki ve okuldan görülen yer şekilleri</a:t>
            </a:r>
          </a:p>
          <a:p>
            <a:pPr algn="l" marL="298344" indent="-298344">
              <a:spcBef>
                <a:spcPts val="0"/>
              </a:spcBef>
              <a:spcAft>
                <a:spcPts val="6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Eğim, akış izleri, birikinti, insan yapıları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Okul dışına çıkılmaz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298594" y="1261872"/>
            <a:ext cx="3594506" cy="36576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4298594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2C6696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4298594" y="1527048"/>
            <a:ext cx="3594506" cy="265176"/>
          </a:xfrm>
          <a:prstGeom prst="rect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4390034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B · Sanal saha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408322" y="1865376"/>
            <a:ext cx="3375050" cy="29809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98344" indent="-298344">
              <a:spcBef>
                <a:spcPts val="0"/>
              </a:spcBef>
              <a:spcAft>
                <a:spcPts val="6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Dijital kürede okulumuzdan başlayan güzergâh</a:t>
            </a:r>
          </a:p>
          <a:p>
            <a:pPr algn="l" marL="298344" indent="-298344">
              <a:spcBef>
                <a:spcPts val="0"/>
              </a:spcBef>
              <a:spcAft>
                <a:spcPts val="6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Yer adlarını siz okursunuz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Yağmurlu günde de yapılır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094268" y="1261872"/>
            <a:ext cx="3594506" cy="36576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8094268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8094268" y="1527048"/>
            <a:ext cx="359450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8185708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Okul dışı yakın çevre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03996" y="1865376"/>
            <a:ext cx="3375050" cy="29809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98344" indent="-298344">
              <a:spcBef>
                <a:spcPts val="0"/>
              </a:spcBef>
              <a:spcAft>
                <a:spcPts val="6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Yalnız okul yönetimi onaylarsa</a:t>
            </a:r>
          </a:p>
          <a:p>
            <a:pPr algn="l" marL="298344" indent="-298344">
              <a:spcBef>
                <a:spcPts val="0"/>
              </a:spcBef>
              <a:spcAft>
                <a:spcPts val="6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Faaliyet zaman-yer-refakat onayı ve etkinlik bazlı veli izniyle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Gözetim planıyla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02920" y="5102352"/>
            <a:ext cx="11185855" cy="1143001"/>
          </a:xfrm>
          <a:prstGeom prst="roundRect">
            <a:avLst>
              <a:gd name="adj" fmla="val 8000"/>
            </a:avLst>
          </a:prstGeom>
          <a:solidFill>
            <a:srgbClr val="E3ECF5"/>
          </a:solidFill>
          <a:ln>
            <a:noFill/>
          </a:ln>
          <a:effectLst/>
        </p:spPr>
        <p:txBody>
          <a:bodyPr rtlCol="0" anchor="ctr" wrap="square" lIns="201168" rIns="201168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62626"/>
                </a:solidFill>
                <a:latin typeface="Calibri"/>
              </a:rPr>
              <a:t>Yağmur ya da aşırı sıcakta: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 A yolu B yoluna (ya da pencereden gözleme) döner; akışın kalanı aynıdır.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128 / 176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Kurallarımız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D3373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GÜVENLİK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5492343" cy="35661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5492343" cy="530352"/>
          </a:xfrm>
          <a:prstGeom prst="roundRect">
            <a:avLst>
              <a:gd name="adj" fmla="val 25000"/>
            </a:avLst>
          </a:prstGeom>
          <a:solidFill>
            <a:srgbClr val="D3373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5492343" cy="265176"/>
          </a:xfrm>
          <a:prstGeom prst="rect">
            <a:avLst/>
          </a:prstGeom>
          <a:solidFill>
            <a:srgbClr val="D3373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5309463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FFFFFF"/>
                </a:solidFill>
                <a:latin typeface="Calibri"/>
              </a:rPr>
              <a:t>Güvenlik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5272887" cy="28895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335638" indent="-335638">
              <a:spcBef>
                <a:spcPts val="0"/>
              </a:spcBef>
              <a:spcAft>
                <a:spcPts val="600"/>
              </a:spcAft>
            </a:pPr>
            <a:r>
              <a:rPr lang="tr-TR" sz="27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700" b="0" i="0">
                <a:solidFill>
                  <a:srgbClr val="262626"/>
                </a:solidFill>
                <a:latin typeface="Calibri"/>
              </a:rPr>
              <a:t>Grubunla birlikte kal; yoklama çıkışta ve dönüşte</a:t>
            </a:r>
          </a:p>
          <a:p>
            <a:pPr algn="l" marL="335638" indent="-335638">
              <a:spcBef>
                <a:spcPts val="0"/>
              </a:spcBef>
              <a:spcAft>
                <a:spcPts val="600"/>
              </a:spcAft>
            </a:pPr>
            <a:r>
              <a:rPr lang="tr-TR" sz="27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700" b="0" i="0">
                <a:solidFill>
                  <a:srgbClr val="262626"/>
                </a:solidFill>
                <a:latin typeface="Calibri"/>
              </a:rPr>
              <a:t>Eğimli, kaygan yüzeye, duvar ve şeve çıkma</a:t>
            </a:r>
          </a:p>
          <a:p>
            <a:pPr algn="l" marL="335638" indent="-335638">
              <a:spcBef>
                <a:spcPts val="0"/>
              </a:spcBef>
              <a:spcAft>
                <a:spcPts val="0"/>
              </a:spcAft>
            </a:pPr>
            <a:r>
              <a:rPr lang="tr-TR" sz="27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700" b="0" i="0">
                <a:solidFill>
                  <a:srgbClr val="262626"/>
                </a:solidFill>
                <a:latin typeface="Calibri"/>
              </a:rPr>
              <a:t>Toprağı kazma, bitki koparma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196431" y="1261872"/>
            <a:ext cx="5492343" cy="35661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6196431" y="1261872"/>
            <a:ext cx="5492343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6196431" y="1527048"/>
            <a:ext cx="5492343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6287871" y="1261872"/>
            <a:ext cx="5309463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FFFFFF"/>
                </a:solidFill>
                <a:latin typeface="Calibri"/>
              </a:rPr>
              <a:t>Telefon ve mahremiyet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06159" y="1865376"/>
            <a:ext cx="5272887" cy="28895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335638" indent="-335638">
              <a:spcBef>
                <a:spcPts val="0"/>
              </a:spcBef>
              <a:spcAft>
                <a:spcPts val="600"/>
              </a:spcAft>
            </a:pPr>
            <a:r>
              <a:rPr lang="tr-TR" sz="27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700" b="0" i="0">
                <a:solidFill>
                  <a:srgbClr val="262626"/>
                </a:solidFill>
                <a:latin typeface="Calibri"/>
              </a:rPr>
              <a:t>Telefon yok: fotoğraf yerine çizim</a:t>
            </a:r>
          </a:p>
          <a:p>
            <a:pPr algn="l" marL="335638" indent="-335638">
              <a:spcBef>
                <a:spcPts val="0"/>
              </a:spcBef>
              <a:spcAft>
                <a:spcPts val="600"/>
              </a:spcAft>
            </a:pPr>
            <a:r>
              <a:rPr lang="tr-TR" sz="27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700" b="0" i="0">
                <a:solidFill>
                  <a:srgbClr val="262626"/>
                </a:solidFill>
                <a:latin typeface="Calibri"/>
              </a:rPr>
              <a:t>Kişi, ev, araç plakası kaydedilmez</a:t>
            </a:r>
          </a:p>
          <a:p>
            <a:pPr algn="l" marL="335638" indent="-335638">
              <a:spcBef>
                <a:spcPts val="0"/>
              </a:spcBef>
              <a:spcAft>
                <a:spcPts val="0"/>
              </a:spcAft>
            </a:pPr>
            <a:r>
              <a:rPr lang="tr-TR" sz="27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700" b="0" i="0">
                <a:solidFill>
                  <a:srgbClr val="262626"/>
                </a:solidFill>
                <a:latin typeface="Calibri"/>
              </a:rPr>
              <a:t>Sanal sahada evimizi aramıyoruz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2920" y="5010912"/>
            <a:ext cx="11185855" cy="123444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201168" rIns="201168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62626"/>
                </a:solidFill>
                <a:latin typeface="Calibri"/>
              </a:rPr>
              <a:t>Zaman sorumlusu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 aynı zamanda grubun güvenlik sorumlusudur: grubun tam olduğunu öğretmene bildirir.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129 / 176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3. üniteden hatırlayalım: aşınma ve biriktirme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6B4F9E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HATIRLA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3716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1371600"/>
          </a:xfrm>
          <a:prstGeom prst="rect">
            <a:avLst/>
          </a:prstGeom>
          <a:solidFill>
            <a:srgbClr val="B04A2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13716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Aşındırılarak taşınan malzemeler de çökelmeye uygun yerlerde birikmektedir. Aşınma ve biriktirme süreçleri yeryüzünün şekillenmesi sürecinde önemli rol oynamaktadır.  (s. 76)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2770632"/>
            <a:ext cx="11185855" cy="16002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ectangle 9"/>
          <p:cNvSpPr/>
          <p:nvPr/>
        </p:nvSpPr>
        <p:spPr>
          <a:xfrm>
            <a:off x="502920" y="2770632"/>
            <a:ext cx="118872" cy="1600200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TextBox 10"/>
          <p:cNvSpPr txBox="1"/>
          <p:nvPr/>
        </p:nvSpPr>
        <p:spPr>
          <a:xfrm>
            <a:off x="777240" y="2770632"/>
            <a:ext cx="10774375" cy="16002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Biriktirme süreci dış etkenlerin yamaçlardan aşındırıp taşıdığı malzemeleri hızlarının ve taşıma güçlerinin azaldığı, çoğunlukla çukur veya düz alanlarda biriktirmesiyle gerçekleşir.  (s. 78)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02920" y="4599432"/>
            <a:ext cx="11185855" cy="118872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502920" y="4599432"/>
            <a:ext cx="118872" cy="1188720"/>
          </a:xfrm>
          <a:prstGeom prst="rect">
            <a:avLst/>
          </a:prstGeom>
          <a:solidFill>
            <a:srgbClr val="3B6E3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777240" y="4599432"/>
            <a:ext cx="10774375" cy="118872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Yağmur ve sel sularının başlattığı erozyon: Bu ilk aşama bitki örtüsünün zayıf olduğu arazilerde daha büyük bir şekillendirici etki gösterir.  (s. 78)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2920" y="5907024"/>
            <a:ext cx="11185855" cy="3657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400" b="0" i="1">
                <a:solidFill>
                  <a:srgbClr val="767676"/>
                </a:solidFill>
                <a:latin typeface="Calibri"/>
              </a:rPr>
              <a:t>Ders kitabı, 3. ünite (Doğal Sistemler ve Süreçler), s. 76 ve 78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130 / 176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Aşınım mı, birikim mi?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6B4F9E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İKİLİ</a:t>
            </a:r>
          </a:p>
        </p:txBody>
      </p:sp>
      <p:pic>
        <p:nvPicPr>
          <p:cNvPr id="6" name="Picture 5" descr="h36_s76_yer_sekiller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3815" y="1380451"/>
            <a:ext cx="5394960" cy="4700600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502920" y="1261872"/>
            <a:ext cx="556229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Görsellerdeki altı yer şeklinden hangileri aşınımla, hangileri birikimle oluştu? Her biri için etkili dış kuvveti söyle.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131 / 176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Aşınım mı, birikim mi?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pic>
        <p:nvPicPr>
          <p:cNvPr id="6" name="Picture 5" descr="h36_s76_yer_sekiller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3815" y="1380451"/>
            <a:ext cx="5394960" cy="4700600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502920" y="1261872"/>
            <a:ext cx="5562295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Görsellerdeki altı yer şeklinden hangileri aşınımla, hangileri birikimle oluştu? Her biri için etkili dış kuvveti söyle.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2542032"/>
            <a:ext cx="5562295" cy="365760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Rectangle 8"/>
          <p:cNvSpPr/>
          <p:nvPr/>
        </p:nvSpPr>
        <p:spPr>
          <a:xfrm>
            <a:off x="502920" y="2542032"/>
            <a:ext cx="109728" cy="365760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TextBox 9"/>
          <p:cNvSpPr txBox="1"/>
          <p:nvPr/>
        </p:nvSpPr>
        <p:spPr>
          <a:xfrm>
            <a:off x="731520" y="2596896"/>
            <a:ext cx="5242255" cy="354787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0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248620" indent="-248620">
              <a:spcBef>
                <a:spcPts val="0"/>
              </a:spcBef>
              <a:spcAft>
                <a:spcPts val="500"/>
              </a:spcAft>
            </a:pPr>
            <a:r>
              <a:rPr lang="tr-TR" sz="20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000" b="0" i="0">
                <a:solidFill>
                  <a:srgbClr val="262626"/>
                </a:solidFill>
                <a:latin typeface="Calibri"/>
              </a:rPr>
              <a:t>Akarsu vadisi: akarsu → aşınım</a:t>
            </a:r>
          </a:p>
          <a:p>
            <a:pPr algn="l" marL="248620" indent="-248620">
              <a:spcBef>
                <a:spcPts val="0"/>
              </a:spcBef>
              <a:spcAft>
                <a:spcPts val="500"/>
              </a:spcAft>
            </a:pPr>
            <a:r>
              <a:rPr lang="tr-TR" sz="20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000" b="0" i="0">
                <a:solidFill>
                  <a:srgbClr val="262626"/>
                </a:solidFill>
                <a:latin typeface="Calibri"/>
              </a:rPr>
              <a:t>Kırgıbayır: sel suları → aşınım</a:t>
            </a:r>
          </a:p>
          <a:p>
            <a:pPr algn="l" marL="248620" indent="-248620">
              <a:spcBef>
                <a:spcPts val="0"/>
              </a:spcBef>
              <a:spcAft>
                <a:spcPts val="500"/>
              </a:spcAft>
            </a:pPr>
            <a:r>
              <a:rPr lang="tr-TR" sz="20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000" b="0" i="0">
                <a:solidFill>
                  <a:srgbClr val="262626"/>
                </a:solidFill>
                <a:latin typeface="Calibri"/>
              </a:rPr>
              <a:t>Traverten: çözünmüş minerallerin çökelmesi → birikim</a:t>
            </a:r>
          </a:p>
          <a:p>
            <a:pPr algn="l" marL="248620" indent="-248620">
              <a:spcBef>
                <a:spcPts val="0"/>
              </a:spcBef>
              <a:spcAft>
                <a:spcPts val="500"/>
              </a:spcAft>
            </a:pPr>
            <a:r>
              <a:rPr lang="tr-TR" sz="20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000" b="0" i="0">
                <a:solidFill>
                  <a:srgbClr val="262626"/>
                </a:solidFill>
                <a:latin typeface="Calibri"/>
              </a:rPr>
              <a:t>Obruk: suyun kayaçları çözmesi → aşınım</a:t>
            </a:r>
          </a:p>
          <a:p>
            <a:pPr algn="l" marL="248620" indent="-248620">
              <a:spcBef>
                <a:spcPts val="0"/>
              </a:spcBef>
              <a:spcAft>
                <a:spcPts val="500"/>
              </a:spcAft>
            </a:pPr>
            <a:r>
              <a:rPr lang="tr-TR" sz="20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000" b="0" i="0">
                <a:solidFill>
                  <a:srgbClr val="262626"/>
                </a:solidFill>
                <a:latin typeface="Calibri"/>
              </a:rPr>
              <a:t>Mantar kaya: rüzgâr → aşınım</a:t>
            </a:r>
          </a:p>
          <a:p>
            <a:pPr algn="l" marL="248620" indent="-248620">
              <a:spcBef>
                <a:spcPts val="0"/>
              </a:spcBef>
              <a:spcAft>
                <a:spcPts val="500"/>
              </a:spcAft>
            </a:pPr>
            <a:r>
              <a:rPr lang="tr-TR" sz="20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000" b="0" i="0">
                <a:solidFill>
                  <a:srgbClr val="262626"/>
                </a:solidFill>
                <a:latin typeface="Calibri"/>
              </a:rPr>
              <a:t>Kıyı oku: dalga ve akıntılar → birikim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767676"/>
                </a:solidFill>
                <a:latin typeface="Calibri"/>
              </a:rPr>
              <a:t>Ders kitabı 3. ünite, s. 76-91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132 / 176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Yakın çevrede kanıt arıyoruz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6B4F9E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KANIT İPUÇLARI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43584"/>
          <a:ext cx="11183112" cy="4407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06240"/>
                <a:gridCol w="1600200"/>
                <a:gridCol w="2103120"/>
                <a:gridCol w="3273552"/>
              </a:tblGrid>
              <a:tr h="47548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Ne görürsem? (kanıt)</a:t>
                      </a:r>
                    </a:p>
                  </a:txBody>
                  <a:tcPr marL="54864" marR="54864" marT="18288" marB="18288" anchor="ctr">
                    <a:solidFill>
                      <a:srgbClr val="6B4F9E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Süreç</a:t>
                      </a:r>
                    </a:p>
                  </a:txBody>
                  <a:tcPr marL="54864" marR="54864" marT="18288" marB="18288" anchor="ctr">
                    <a:solidFill>
                      <a:srgbClr val="6B4F9E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Dış kuvvet</a:t>
                      </a:r>
                    </a:p>
                  </a:txBody>
                  <a:tcPr marL="54864" marR="54864" marT="18288" marB="18288" anchor="ctr">
                    <a:solidFill>
                      <a:srgbClr val="6B4F9E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3. ünitedeki bağı</a:t>
                      </a:r>
                    </a:p>
                  </a:txBody>
                  <a:tcPr marL="54864" marR="54864" marT="18288" marB="18288" anchor="ctr">
                    <a:solidFill>
                      <a:srgbClr val="6B4F9E"/>
                    </a:solidFill>
                  </a:tcPr>
                </a:tc>
              </a:tr>
              <a:tr h="78638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0" i="0">
                          <a:solidFill>
                            <a:srgbClr val="262626"/>
                          </a:solidFill>
                          <a:latin typeface="Calibri"/>
                        </a:rPr>
                        <a:t>Eğim yönünde ince oluk ve yarıntılar, açığa çıkmış kökler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0" i="0">
                          <a:solidFill>
                            <a:srgbClr val="262626"/>
                          </a:solidFill>
                          <a:latin typeface="Calibri"/>
                        </a:rPr>
                        <a:t>Aşınım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0" i="0">
                          <a:solidFill>
                            <a:srgbClr val="262626"/>
                          </a:solidFill>
                          <a:latin typeface="Calibri"/>
                        </a:rPr>
                        <a:t>Yağmur ve sel suyu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0" i="0">
                          <a:solidFill>
                            <a:srgbClr val="262626"/>
                          </a:solidFill>
                          <a:latin typeface="Calibri"/>
                        </a:rPr>
                        <a:t>Erozyon; bitki örtüsü zayıfsa etkisi büyük (s. 77-78)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78638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0" i="0">
                          <a:solidFill>
                            <a:srgbClr val="262626"/>
                          </a:solidFill>
                          <a:latin typeface="Calibri"/>
                        </a:rPr>
                        <a:t>Eğimin bittiği düz yerde biriken ince toprak ve kum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0" i="0">
                          <a:solidFill>
                            <a:srgbClr val="262626"/>
                          </a:solidFill>
                          <a:latin typeface="Calibri"/>
                        </a:rPr>
                        <a:t>Birikim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0" i="0">
                          <a:solidFill>
                            <a:srgbClr val="262626"/>
                          </a:solidFill>
                          <a:latin typeface="Calibri"/>
                        </a:rPr>
                        <a:t>Akan su (hızı azalınca)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0" i="0">
                          <a:solidFill>
                            <a:srgbClr val="262626"/>
                          </a:solidFill>
                          <a:latin typeface="Calibri"/>
                        </a:rPr>
                        <a:t>Biriktirme süreci (s. 78)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</a:tr>
              <a:tr h="78638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0" i="0">
                          <a:solidFill>
                            <a:srgbClr val="262626"/>
                          </a:solidFill>
                          <a:latin typeface="Calibri"/>
                        </a:rPr>
                        <a:t>Bir engelin önünde ya da arkasında biriken kum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0" i="0">
                          <a:solidFill>
                            <a:srgbClr val="262626"/>
                          </a:solidFill>
                          <a:latin typeface="Calibri"/>
                        </a:rPr>
                        <a:t>Birikim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0" i="0">
                          <a:solidFill>
                            <a:srgbClr val="262626"/>
                          </a:solidFill>
                          <a:latin typeface="Calibri"/>
                        </a:rPr>
                        <a:t>Rüzgâr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0" i="0">
                          <a:solidFill>
                            <a:srgbClr val="262626"/>
                          </a:solidFill>
                          <a:latin typeface="Calibri"/>
                        </a:rPr>
                        <a:t>Kumulun oluşumu (s. 92)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78638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0" i="0">
                          <a:solidFill>
                            <a:srgbClr val="262626"/>
                          </a:solidFill>
                          <a:latin typeface="Calibri"/>
                        </a:rPr>
                        <a:t>Kazılmış şev, istinat duvarı, yol ve bina için düzlenmiş arazi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0" i="0">
                          <a:solidFill>
                            <a:srgbClr val="262626"/>
                          </a:solidFill>
                          <a:latin typeface="Calibri"/>
                        </a:rPr>
                        <a:t>Beşerî etki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0" i="0">
                          <a:solidFill>
                            <a:srgbClr val="262626"/>
                          </a:solidFill>
                          <a:latin typeface="Calibri"/>
                        </a:rPr>
                        <a:t>İnsan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0" i="0">
                          <a:solidFill>
                            <a:srgbClr val="262626"/>
                          </a:solidFill>
                          <a:latin typeface="Calibri"/>
                        </a:rPr>
                        <a:t>Eğim dengesini bozan insan faaliyetleri (s. 77, 92)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</a:tr>
              <a:tr h="78638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0" i="0">
                          <a:solidFill>
                            <a:srgbClr val="262626"/>
                          </a:solidFill>
                          <a:latin typeface="Calibri"/>
                        </a:rPr>
                        <a:t>Okuldan görülen yamaç, sırt ya da vadi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0" i="0">
                          <a:solidFill>
                            <a:srgbClr val="262626"/>
                          </a:solidFill>
                          <a:latin typeface="Calibri"/>
                        </a:rPr>
                        <a:t>Aşınım / birikim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0" i="0">
                          <a:solidFill>
                            <a:srgbClr val="262626"/>
                          </a:solidFill>
                          <a:latin typeface="Calibri"/>
                        </a:rPr>
                        <a:t>Akarsu, sel suyu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0" i="0">
                          <a:solidFill>
                            <a:srgbClr val="262626"/>
                          </a:solidFill>
                          <a:latin typeface="Calibri"/>
                        </a:rPr>
                        <a:t>Akarsu vadisi (s. 81)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133 / 176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Gruplara geçiş: görevlerimiz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8 GRUP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6B4F9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2076236" cy="265176"/>
          </a:xfrm>
          <a:prstGeom prst="rect">
            <a:avLst/>
          </a:prstGeom>
          <a:solidFill>
            <a:srgbClr val="6B4F9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FFFFF"/>
                </a:solidFill>
                <a:latin typeface="Calibri"/>
              </a:rPr>
              <a:t>SÖZCÜ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Grubun cevabını sınıfla paylaşır.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780324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2780324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2780324" y="1527048"/>
            <a:ext cx="207623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2871764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FFFFF"/>
                </a:solidFill>
                <a:latin typeface="Calibri"/>
              </a:rPr>
              <a:t>YAZICI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890052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Ortak cevabı yazar, tabloyu doldurur.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57728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5057728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6B4F9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5057728" y="1527048"/>
            <a:ext cx="2076236" cy="265176"/>
          </a:xfrm>
          <a:prstGeom prst="rect">
            <a:avLst/>
          </a:prstGeom>
          <a:solidFill>
            <a:srgbClr val="6B4F9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5149168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450" b="1" i="0">
                <a:solidFill>
                  <a:srgbClr val="FFFFFF"/>
                </a:solidFill>
                <a:latin typeface="Calibri"/>
              </a:rPr>
              <a:t>ZAMAN VE MALZEME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167456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Süreyi izler, 2 dk kala uyarır; malzemeyi alır, teslim eder.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335132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Rounded Rectangle 21"/>
          <p:cNvSpPr/>
          <p:nvPr/>
        </p:nvSpPr>
        <p:spPr>
          <a:xfrm>
            <a:off x="7335132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3" name="Rectangle 22"/>
          <p:cNvSpPr/>
          <p:nvPr/>
        </p:nvSpPr>
        <p:spPr>
          <a:xfrm>
            <a:off x="7335132" y="1527048"/>
            <a:ext cx="207623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4" name="TextBox 23"/>
          <p:cNvSpPr txBox="1"/>
          <p:nvPr/>
        </p:nvSpPr>
        <p:spPr>
          <a:xfrm>
            <a:off x="7426572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450" b="1" i="0">
                <a:solidFill>
                  <a:srgbClr val="FFFFFF"/>
                </a:solidFill>
                <a:latin typeface="Calibri"/>
              </a:rPr>
              <a:t>HARİTA / VERİ OKUYUCU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444860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Haritayı, tabloyu ve grafiği okur, gösterir.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9612536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7" name="Rounded Rectangle 26"/>
          <p:cNvSpPr/>
          <p:nvPr/>
        </p:nvSpPr>
        <p:spPr>
          <a:xfrm>
            <a:off x="9612536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6B4F9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8" name="Rectangle 27"/>
          <p:cNvSpPr/>
          <p:nvPr/>
        </p:nvSpPr>
        <p:spPr>
          <a:xfrm>
            <a:off x="9612536" y="1527048"/>
            <a:ext cx="2076236" cy="265176"/>
          </a:xfrm>
          <a:prstGeom prst="rect">
            <a:avLst/>
          </a:prstGeom>
          <a:solidFill>
            <a:srgbClr val="6B4F9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9" name="TextBox 28"/>
          <p:cNvSpPr txBox="1"/>
          <p:nvPr/>
        </p:nvSpPr>
        <p:spPr>
          <a:xfrm>
            <a:off x="9703976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FFFFF"/>
                </a:solidFill>
                <a:latin typeface="Calibri"/>
              </a:rPr>
              <a:t>KONTROLCÜ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722264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Yazımı, kaynağı ve doğruluğu denetler.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502920" y="4599432"/>
            <a:ext cx="11185855" cy="164592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400" b="1" i="0">
                <a:solidFill>
                  <a:srgbClr val="6B4F9E"/>
                </a:solidFill>
                <a:latin typeface="Calibri"/>
              </a:rPr>
              <a:t>8 grup · bugünkü görev: yakın çevremizde aşınım ve birikim izleri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Grupta “30 cm sesi” · söz hakkı isim kartıyla · farklı görüşlere saygı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134 / 176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Saha çalışmasının aşamaları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5 dk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18872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1188720"/>
          </a:xfrm>
          <a:prstGeom prst="rect">
            <a:avLst/>
          </a:prstGeom>
          <a:solidFill>
            <a:srgbClr val="6B4F9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118872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Amaç: Yakın çevredeki yeryüzü şekillerinin oluşumunda etkili olan aşınım ve birikim süreçlerini saha/sanal saha çalışmasıyla araştırabilme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2633472"/>
            <a:ext cx="2645587" cy="30175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ounded Rectangle 9"/>
          <p:cNvSpPr/>
          <p:nvPr/>
        </p:nvSpPr>
        <p:spPr>
          <a:xfrm>
            <a:off x="502920" y="26334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6B4F9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Rectangle 10"/>
          <p:cNvSpPr/>
          <p:nvPr/>
        </p:nvSpPr>
        <p:spPr>
          <a:xfrm>
            <a:off x="502920" y="2898648"/>
            <a:ext cx="2645587" cy="265176"/>
          </a:xfrm>
          <a:prstGeom prst="rect">
            <a:avLst/>
          </a:prstGeom>
          <a:solidFill>
            <a:srgbClr val="6B4F9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TextBox 11"/>
          <p:cNvSpPr txBox="1"/>
          <p:nvPr/>
        </p:nvSpPr>
        <p:spPr>
          <a:xfrm>
            <a:off x="594360" y="26334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Hazırlık ve Planlama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2648" y="3236976"/>
            <a:ext cx="2426131" cy="23408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Durak ya da güzergâh · gözlem formu · roller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349675" y="2633472"/>
            <a:ext cx="2645587" cy="30175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5" name="Rounded Rectangle 14"/>
          <p:cNvSpPr/>
          <p:nvPr/>
        </p:nvSpPr>
        <p:spPr>
          <a:xfrm>
            <a:off x="3349675" y="26334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B04A2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6" name="Rectangle 15"/>
          <p:cNvSpPr/>
          <p:nvPr/>
        </p:nvSpPr>
        <p:spPr>
          <a:xfrm>
            <a:off x="3349675" y="2898648"/>
            <a:ext cx="2645587" cy="265176"/>
          </a:xfrm>
          <a:prstGeom prst="rect">
            <a:avLst/>
          </a:prstGeom>
          <a:solidFill>
            <a:srgbClr val="B04A2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TextBox 16"/>
          <p:cNvSpPr txBox="1"/>
          <p:nvPr/>
        </p:nvSpPr>
        <p:spPr>
          <a:xfrm>
            <a:off x="3441115" y="26334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450" b="1" i="0">
                <a:solidFill>
                  <a:srgbClr val="FFFFFF"/>
                </a:solidFill>
                <a:latin typeface="Calibri"/>
              </a:rPr>
              <a:t>Sahada/Sanal Sahada Uygulama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459403" y="3236976"/>
            <a:ext cx="2426131" cy="23408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Gözle · kanıtı yaz · çiz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196430" y="2633472"/>
            <a:ext cx="2645587" cy="30175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0" name="Rounded Rectangle 19"/>
          <p:cNvSpPr/>
          <p:nvPr/>
        </p:nvSpPr>
        <p:spPr>
          <a:xfrm>
            <a:off x="6196430" y="26334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1" name="Rectangle 20"/>
          <p:cNvSpPr/>
          <p:nvPr/>
        </p:nvSpPr>
        <p:spPr>
          <a:xfrm>
            <a:off x="6196430" y="2898648"/>
            <a:ext cx="2645587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TextBox 21"/>
          <p:cNvSpPr txBox="1"/>
          <p:nvPr/>
        </p:nvSpPr>
        <p:spPr>
          <a:xfrm>
            <a:off x="6287870" y="26334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Raporlama ve Sunma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06158" y="3236976"/>
            <a:ext cx="2426131" cy="23408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Sınıfla · öngör · paylaş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043185" y="2633472"/>
            <a:ext cx="2645587" cy="30175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5" name="Rounded Rectangle 24"/>
          <p:cNvSpPr/>
          <p:nvPr/>
        </p:nvSpPr>
        <p:spPr>
          <a:xfrm>
            <a:off x="9043185" y="26334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6" name="Rectangle 25"/>
          <p:cNvSpPr/>
          <p:nvPr/>
        </p:nvSpPr>
        <p:spPr>
          <a:xfrm>
            <a:off x="9043185" y="2898648"/>
            <a:ext cx="2645587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7" name="TextBox 26"/>
          <p:cNvSpPr txBox="1"/>
          <p:nvPr/>
        </p:nvSpPr>
        <p:spPr>
          <a:xfrm>
            <a:off x="9134625" y="26334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Değerlendirme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152913" y="3236976"/>
            <a:ext cx="2426131" cy="23408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Kontrol listesi (s. 98)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502920" y="5742432"/>
            <a:ext cx="11185855" cy="502920"/>
          </a:xfrm>
          <a:prstGeom prst="roundRect">
            <a:avLst>
              <a:gd name="adj" fmla="val 8000"/>
            </a:avLst>
          </a:prstGeom>
          <a:solidFill>
            <a:srgbClr val="E3ECF5"/>
          </a:solidFill>
          <a:ln>
            <a:noFill/>
          </a:ln>
          <a:effectLst/>
        </p:spPr>
        <p:txBody>
          <a:bodyPr rtlCol="0" anchor="ctr" wrap="square" lIns="201168" rIns="201168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0" i="0">
                <a:solidFill>
                  <a:srgbClr val="262626"/>
                </a:solidFill>
                <a:latin typeface="Calibri"/>
              </a:rPr>
              <a:t>Program: Çalışma sürecinin izlenmesi ve değerlendirilmesiyle ilgili hazırlanan kontrol listesi öğrencilerle paylaşılır.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135 / 176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Gözlem formumuz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8 GRUP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43584"/>
          <a:ext cx="11183112" cy="4800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320"/>
                <a:gridCol w="1920240"/>
                <a:gridCol w="2057400"/>
                <a:gridCol w="1417320"/>
                <a:gridCol w="1600200"/>
                <a:gridCol w="1783080"/>
                <a:gridCol w="987552"/>
              </a:tblGrid>
              <a:tr h="77724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Konum (türüyle)</a:t>
                      </a:r>
                    </a:p>
                  </a:txBody>
                  <a:tcPr marL="54864" marR="54864" marT="18288" marB="18288" anchor="ctr">
                    <a:solidFill>
                      <a:srgbClr val="6B4F9E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Ne görüyorum?</a:t>
                      </a:r>
                    </a:p>
                  </a:txBody>
                  <a:tcPr marL="54864" marR="54864" marT="18288" marB="18288" anchor="ctr">
                    <a:solidFill>
                      <a:srgbClr val="6B4F9E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Kanıtım</a:t>
                      </a:r>
                    </a:p>
                  </a:txBody>
                  <a:tcPr marL="54864" marR="54864" marT="18288" marB="18288" anchor="ctr">
                    <a:solidFill>
                      <a:srgbClr val="6B4F9E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Aşınım mı, birikim mi?</a:t>
                      </a:r>
                    </a:p>
                  </a:txBody>
                  <a:tcPr marL="54864" marR="54864" marT="18288" marB="18288" anchor="ctr">
                    <a:solidFill>
                      <a:srgbClr val="6B4F9E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Dış kuvvet</a:t>
                      </a:r>
                    </a:p>
                  </a:txBody>
                  <a:tcPr marL="54864" marR="54864" marT="18288" marB="18288" anchor="ctr">
                    <a:solidFill>
                      <a:srgbClr val="6B4F9E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Beşerî etki</a:t>
                      </a:r>
                    </a:p>
                  </a:txBody>
                  <a:tcPr marL="54864" marR="54864" marT="18288" marB="18288" anchor="ctr">
                    <a:solidFill>
                      <a:srgbClr val="6B4F9E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Çizim no</a:t>
                      </a:r>
                    </a:p>
                  </a:txBody>
                  <a:tcPr marL="54864" marR="54864" marT="18288" marB="18288" anchor="ctr">
                    <a:solidFill>
                      <a:srgbClr val="6B4F9E"/>
                    </a:solidFill>
                  </a:tcPr>
                </a:tc>
              </a:tr>
              <a:tr h="804672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804672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</a:tr>
              <a:tr h="804672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804672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</a:tr>
              <a:tr h="804672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136 / 176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Duraklarımız ya da sanal güzergâhımız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6B4F9E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PLAN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5492343" cy="49377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5492343" cy="530352"/>
          </a:xfrm>
          <a:prstGeom prst="roundRect">
            <a:avLst>
              <a:gd name="adj" fmla="val 25000"/>
            </a:avLst>
          </a:prstGeom>
          <a:solidFill>
            <a:srgbClr val="6B4F9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5492343" cy="265176"/>
          </a:xfrm>
          <a:prstGeom prst="rect">
            <a:avLst/>
          </a:prstGeom>
          <a:solidFill>
            <a:srgbClr val="6B4F9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5309463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A · Bahçede durak türleri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5272887" cy="42611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323206" indent="-323206">
              <a:spcBef>
                <a:spcPts val="0"/>
              </a:spcBef>
              <a:spcAft>
                <a:spcPts val="6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Eğimli bir kesim</a:t>
            </a:r>
          </a:p>
          <a:p>
            <a:pPr algn="l" marL="323206" indent="-323206">
              <a:spcBef>
                <a:spcPts val="0"/>
              </a:spcBef>
              <a:spcAft>
                <a:spcPts val="6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Yağmur suyunun aktığı ya da toplandığı yer</a:t>
            </a:r>
          </a:p>
          <a:p>
            <a:pPr algn="l" marL="323206" indent="-323206">
              <a:spcBef>
                <a:spcPts val="0"/>
              </a:spcBef>
              <a:spcAft>
                <a:spcPts val="6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Toprak ya da çakıl yüzeyli alan</a:t>
            </a:r>
          </a:p>
          <a:p>
            <a:pPr algn="l" marL="323206" indent="-323206">
              <a:spcBef>
                <a:spcPts val="0"/>
              </a:spcBef>
              <a:spcAft>
                <a:spcPts val="6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Şev, istinat duvarı gibi insan yapısı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Çevrenin görüldüğü nokta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196431" y="1261872"/>
            <a:ext cx="5492343" cy="49377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6196431" y="1261872"/>
            <a:ext cx="5492343" cy="530352"/>
          </a:xfrm>
          <a:prstGeom prst="roundRect">
            <a:avLst>
              <a:gd name="adj" fmla="val 25000"/>
            </a:avLst>
          </a:prstGeom>
          <a:solidFill>
            <a:srgbClr val="2C6696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6196431" y="1527048"/>
            <a:ext cx="5492343" cy="265176"/>
          </a:xfrm>
          <a:prstGeom prst="rect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6287871" y="1261872"/>
            <a:ext cx="5309463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B · Sanal güzergâh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06159" y="1865376"/>
            <a:ext cx="5272887" cy="42611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323206" indent="-323206">
              <a:spcBef>
                <a:spcPts val="0"/>
              </a:spcBef>
              <a:spcAft>
                <a:spcPts val="6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1. durak: okulumuz (ölçek ve yön)</a:t>
            </a:r>
          </a:p>
          <a:p>
            <a:pPr algn="l" marL="323206" indent="-323206">
              <a:spcBef>
                <a:spcPts val="0"/>
              </a:spcBef>
              <a:spcAft>
                <a:spcPts val="6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Bir yamaç ya da yükselti</a:t>
            </a:r>
          </a:p>
          <a:p>
            <a:pPr algn="l" marL="323206" indent="-323206">
              <a:spcBef>
                <a:spcPts val="0"/>
              </a:spcBef>
              <a:spcAft>
                <a:spcPts val="6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Bir akarsu yatağı ya da vadi</a:t>
            </a:r>
          </a:p>
          <a:p>
            <a:pPr algn="l" marL="323206" indent="-323206">
              <a:spcBef>
                <a:spcPts val="0"/>
              </a:spcBef>
              <a:spcAft>
                <a:spcPts val="6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Varsa kıyı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Durak adlarını siz okuyun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137 / 176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 yolu: sanal sahada gözlem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DİJİTAL KÜRE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1143000"/>
          </a:xfrm>
          <a:prstGeom prst="rect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11430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Program: Sanal saha çalışmaları için dijital küre, artırılmış gerçeklik, sanal gerçeklik vb. uygulamalar kullanılabilir.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2633472"/>
            <a:ext cx="2645587" cy="35661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ounded Rectangle 9"/>
          <p:cNvSpPr/>
          <p:nvPr/>
        </p:nvSpPr>
        <p:spPr>
          <a:xfrm>
            <a:off x="502920" y="26334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6B4F9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Rectangle 10"/>
          <p:cNvSpPr/>
          <p:nvPr/>
        </p:nvSpPr>
        <p:spPr>
          <a:xfrm>
            <a:off x="502920" y="2898648"/>
            <a:ext cx="2645587" cy="265176"/>
          </a:xfrm>
          <a:prstGeom prst="rect">
            <a:avLst/>
          </a:prstGeom>
          <a:solidFill>
            <a:srgbClr val="6B4F9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TextBox 11"/>
          <p:cNvSpPr txBox="1"/>
          <p:nvPr/>
        </p:nvSpPr>
        <p:spPr>
          <a:xfrm>
            <a:off x="594360" y="26334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Yukarıdan bak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2648" y="3236976"/>
            <a:ext cx="2426131" cy="28895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700" b="0" i="0">
                <a:solidFill>
                  <a:srgbClr val="262626"/>
                </a:solidFill>
                <a:latin typeface="Calibri"/>
              </a:rPr>
              <a:t>Konum, ölçek, yollar, yeşil alan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349675" y="2633472"/>
            <a:ext cx="2645587" cy="35661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5" name="Rounded Rectangle 14"/>
          <p:cNvSpPr/>
          <p:nvPr/>
        </p:nvSpPr>
        <p:spPr>
          <a:xfrm>
            <a:off x="3349675" y="26334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B04A2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6" name="Rectangle 15"/>
          <p:cNvSpPr/>
          <p:nvPr/>
        </p:nvSpPr>
        <p:spPr>
          <a:xfrm>
            <a:off x="3349675" y="2898648"/>
            <a:ext cx="2645587" cy="265176"/>
          </a:xfrm>
          <a:prstGeom prst="rect">
            <a:avLst/>
          </a:prstGeom>
          <a:solidFill>
            <a:srgbClr val="B04A2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TextBox 16"/>
          <p:cNvSpPr txBox="1"/>
          <p:nvPr/>
        </p:nvSpPr>
        <p:spPr>
          <a:xfrm>
            <a:off x="3441115" y="26334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Eğik bak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459403" y="3236976"/>
            <a:ext cx="2426131" cy="28895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700" b="0" i="0">
                <a:solidFill>
                  <a:srgbClr val="262626"/>
                </a:solidFill>
                <a:latin typeface="Calibri"/>
              </a:rPr>
              <a:t>Yükselti ve eğim (üç boyut)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196430" y="2633472"/>
            <a:ext cx="2645587" cy="35661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0" name="Rounded Rectangle 19"/>
          <p:cNvSpPr/>
          <p:nvPr/>
        </p:nvSpPr>
        <p:spPr>
          <a:xfrm>
            <a:off x="6196430" y="26334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1" name="Rectangle 20"/>
          <p:cNvSpPr/>
          <p:nvPr/>
        </p:nvSpPr>
        <p:spPr>
          <a:xfrm>
            <a:off x="6196430" y="2898648"/>
            <a:ext cx="2645587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TextBox 21"/>
          <p:cNvSpPr txBox="1"/>
          <p:nvPr/>
        </p:nvSpPr>
        <p:spPr>
          <a:xfrm>
            <a:off x="6287870" y="26334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Yaklaş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06158" y="3236976"/>
            <a:ext cx="2426131" cy="28895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700" b="0" i="0">
                <a:solidFill>
                  <a:srgbClr val="262626"/>
                </a:solidFill>
                <a:latin typeface="Calibri"/>
              </a:rPr>
              <a:t>Yatak, yamaç, birikinti, kıyı çizgisi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043185" y="2633472"/>
            <a:ext cx="2645587" cy="35661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5" name="Rounded Rectangle 24"/>
          <p:cNvSpPr/>
          <p:nvPr/>
        </p:nvSpPr>
        <p:spPr>
          <a:xfrm>
            <a:off x="9043185" y="26334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6" name="Rectangle 25"/>
          <p:cNvSpPr/>
          <p:nvPr/>
        </p:nvSpPr>
        <p:spPr>
          <a:xfrm>
            <a:off x="9043185" y="2898648"/>
            <a:ext cx="2645587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7" name="TextBox 26"/>
          <p:cNvSpPr txBox="1"/>
          <p:nvPr/>
        </p:nvSpPr>
        <p:spPr>
          <a:xfrm>
            <a:off x="9134625" y="26334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Kaydet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152913" y="3236976"/>
            <a:ext cx="2426131" cy="28895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700" b="0" i="0">
                <a:solidFill>
                  <a:srgbClr val="262626"/>
                </a:solidFill>
                <a:latin typeface="Calibri"/>
              </a:rPr>
              <a:t>Gözlem formu ve çizim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138 / 176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Çizimimiz: telefon yerine kalem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6B4F9E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ÇİZİM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307592"/>
            <a:ext cx="11185855" cy="1126998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307592"/>
            <a:ext cx="1600200" cy="1126998"/>
          </a:xfrm>
          <a:prstGeom prst="roundRect">
            <a:avLst>
              <a:gd name="adj" fmla="val 8000"/>
            </a:avLst>
          </a:prstGeom>
          <a:solidFill>
            <a:srgbClr val="6B4F9E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Başlık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40280" y="1307592"/>
            <a:ext cx="9357055" cy="112699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Ne ve nerede? Örnek: '2 — eğimli kesim, oluklar' (yer adı değil, tür)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2562606"/>
            <a:ext cx="11185855" cy="1126998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ounded Rectangle 9"/>
          <p:cNvSpPr/>
          <p:nvPr/>
        </p:nvSpPr>
        <p:spPr>
          <a:xfrm>
            <a:off x="502920" y="2562606"/>
            <a:ext cx="1600200" cy="1126998"/>
          </a:xfrm>
          <a:prstGeom prst="roundRect">
            <a:avLst>
              <a:gd name="adj" fmla="val 8000"/>
            </a:avLst>
          </a:prstGeom>
          <a:solidFill>
            <a:srgbClr val="6B4F9E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Kuzey oku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40280" y="2562606"/>
            <a:ext cx="9357055" cy="112699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Öğretmenin gösterdiği yönden kuzeyi işaretle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02920" y="3817620"/>
            <a:ext cx="11185855" cy="1126998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ounded Rectangle 12"/>
          <p:cNvSpPr/>
          <p:nvPr/>
        </p:nvSpPr>
        <p:spPr>
          <a:xfrm>
            <a:off x="502920" y="3817620"/>
            <a:ext cx="1600200" cy="1126998"/>
          </a:xfrm>
          <a:prstGeom prst="roundRect">
            <a:avLst>
              <a:gd name="adj" fmla="val 8000"/>
            </a:avLst>
          </a:prstGeom>
          <a:solidFill>
            <a:srgbClr val="6B4F9E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İşaretler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240280" y="3817620"/>
            <a:ext cx="9357055" cy="112699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Eğim yönü (ok), akış izi (kesik çizgi), birikinti (noktalı alan), insan yapısı (kare)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02920" y="5072634"/>
            <a:ext cx="11185855" cy="1126998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6" name="Rounded Rectangle 15"/>
          <p:cNvSpPr/>
          <p:nvPr/>
        </p:nvSpPr>
        <p:spPr>
          <a:xfrm>
            <a:off x="502920" y="5072634"/>
            <a:ext cx="1600200" cy="1126998"/>
          </a:xfrm>
          <a:prstGeom prst="roundRect">
            <a:avLst>
              <a:gd name="adj" fmla="val 8000"/>
            </a:avLst>
          </a:prstGeom>
          <a:solidFill>
            <a:srgbClr val="6B4F9E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Açıklama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40280" y="5072634"/>
            <a:ext cx="9357055" cy="112699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Köşeye işaretlerin anlamını yaz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139 / 176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Dört gözlem görevi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19 dk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2645587" cy="49377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B04A2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2645587" cy="265176"/>
          </a:xfrm>
          <a:prstGeom prst="rect">
            <a:avLst/>
          </a:prstGeom>
          <a:solidFill>
            <a:srgbClr val="B04A2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1 · Eğim ve akış izi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2426131" cy="42611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85913" indent="-285913">
              <a:spcBef>
                <a:spcPts val="0"/>
              </a:spcBef>
              <a:spcAft>
                <a:spcPts val="600"/>
              </a:spcAft>
            </a:pPr>
            <a:r>
              <a:rPr lang="tr-TR" sz="23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300" b="0" i="0">
                <a:solidFill>
                  <a:srgbClr val="262626"/>
                </a:solidFill>
                <a:latin typeface="Calibri"/>
              </a:rPr>
              <a:t>Arazi hangi yöne eğimli?</a:t>
            </a:r>
          </a:p>
          <a:p>
            <a:pPr algn="l" marL="285913" indent="-285913">
              <a:spcBef>
                <a:spcPts val="0"/>
              </a:spcBef>
              <a:spcAft>
                <a:spcPts val="600"/>
              </a:spcAft>
            </a:pPr>
            <a:r>
              <a:rPr lang="tr-TR" sz="23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300" b="0" i="0">
                <a:solidFill>
                  <a:srgbClr val="262626"/>
                </a:solidFill>
                <a:latin typeface="Calibri"/>
              </a:rPr>
              <a:t>Yağmur suyu nereden akıyor?</a:t>
            </a:r>
          </a:p>
          <a:p>
            <a:pPr algn="l" marL="285913" indent="-285913">
              <a:spcBef>
                <a:spcPts val="0"/>
              </a:spcBef>
              <a:spcAft>
                <a:spcPts val="0"/>
              </a:spcAft>
            </a:pPr>
            <a:r>
              <a:rPr lang="tr-TR" sz="23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300" b="0" i="0">
                <a:solidFill>
                  <a:srgbClr val="262626"/>
                </a:solidFill>
                <a:latin typeface="Calibri"/>
              </a:rPr>
              <a:t>Oluk, yarıntı, açığa çıkmış kök var mı?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349675" y="1261872"/>
            <a:ext cx="2645587" cy="49377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3349675" y="12618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3349675" y="1527048"/>
            <a:ext cx="2645587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3441115" y="12618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2 · Birikim alanı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59403" y="1865376"/>
            <a:ext cx="2426131" cy="42611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85913" indent="-285913">
              <a:spcBef>
                <a:spcPts val="0"/>
              </a:spcBef>
              <a:spcAft>
                <a:spcPts val="600"/>
              </a:spcAft>
            </a:pPr>
            <a:r>
              <a:rPr lang="tr-TR" sz="23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300" b="0" i="0">
                <a:solidFill>
                  <a:srgbClr val="262626"/>
                </a:solidFill>
                <a:latin typeface="Calibri"/>
              </a:rPr>
              <a:t>Eğim nerede bitiyor?</a:t>
            </a:r>
          </a:p>
          <a:p>
            <a:pPr algn="l" marL="285913" indent="-285913">
              <a:spcBef>
                <a:spcPts val="0"/>
              </a:spcBef>
              <a:spcAft>
                <a:spcPts val="600"/>
              </a:spcAft>
            </a:pPr>
            <a:r>
              <a:rPr lang="tr-TR" sz="23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300" b="0" i="0">
                <a:solidFill>
                  <a:srgbClr val="262626"/>
                </a:solidFill>
                <a:latin typeface="Calibri"/>
              </a:rPr>
              <a:t>İnce toprak, kum nerede birikmiş?</a:t>
            </a:r>
          </a:p>
          <a:p>
            <a:pPr algn="l" marL="285913" indent="-285913">
              <a:spcBef>
                <a:spcPts val="0"/>
              </a:spcBef>
              <a:spcAft>
                <a:spcPts val="0"/>
              </a:spcAft>
            </a:pPr>
            <a:r>
              <a:rPr lang="tr-TR" sz="23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300" b="0" i="0">
                <a:solidFill>
                  <a:srgbClr val="262626"/>
                </a:solidFill>
                <a:latin typeface="Calibri"/>
              </a:rPr>
              <a:t>Bir engelin önünde birikinti var mı?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196430" y="1261872"/>
            <a:ext cx="2645587" cy="49377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6196430" y="12618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8A6D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6196430" y="1527048"/>
            <a:ext cx="2645587" cy="265176"/>
          </a:xfrm>
          <a:prstGeom prst="rect">
            <a:avLst/>
          </a:prstGeom>
          <a:solidFill>
            <a:srgbClr val="8A6D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6287870" y="12618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3 · İnsanın etkisi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306158" y="1865376"/>
            <a:ext cx="2426131" cy="42611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85913" indent="-285913">
              <a:spcBef>
                <a:spcPts val="0"/>
              </a:spcBef>
              <a:spcAft>
                <a:spcPts val="600"/>
              </a:spcAft>
            </a:pPr>
            <a:r>
              <a:rPr lang="tr-TR" sz="23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300" b="0" i="0">
                <a:solidFill>
                  <a:srgbClr val="262626"/>
                </a:solidFill>
                <a:latin typeface="Calibri"/>
              </a:rPr>
              <a:t>Arazi nerede kazılmış ya da düzlenmiş?</a:t>
            </a:r>
          </a:p>
          <a:p>
            <a:pPr algn="l" marL="285913" indent="-285913">
              <a:spcBef>
                <a:spcPts val="0"/>
              </a:spcBef>
              <a:spcAft>
                <a:spcPts val="600"/>
              </a:spcAft>
            </a:pPr>
            <a:r>
              <a:rPr lang="tr-TR" sz="23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300" b="0" i="0">
                <a:solidFill>
                  <a:srgbClr val="262626"/>
                </a:solidFill>
                <a:latin typeface="Calibri"/>
              </a:rPr>
              <a:t>Şev, istinat duvarı, beton yüzey?</a:t>
            </a:r>
          </a:p>
          <a:p>
            <a:pPr algn="l" marL="285913" indent="-285913">
              <a:spcBef>
                <a:spcPts val="0"/>
              </a:spcBef>
              <a:spcAft>
                <a:spcPts val="0"/>
              </a:spcAft>
            </a:pPr>
            <a:r>
              <a:rPr lang="tr-TR" sz="23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300" b="0" i="0">
                <a:solidFill>
                  <a:srgbClr val="262626"/>
                </a:solidFill>
                <a:latin typeface="Calibri"/>
              </a:rPr>
              <a:t>Bitki örtüsü nerede kaldırılmış?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9043185" y="1261872"/>
            <a:ext cx="2645587" cy="49377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Rounded Rectangle 21"/>
          <p:cNvSpPr/>
          <p:nvPr/>
        </p:nvSpPr>
        <p:spPr>
          <a:xfrm>
            <a:off x="9043185" y="12618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3B6E3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3" name="Rectangle 22"/>
          <p:cNvSpPr/>
          <p:nvPr/>
        </p:nvSpPr>
        <p:spPr>
          <a:xfrm>
            <a:off x="9043185" y="1527048"/>
            <a:ext cx="2645587" cy="265176"/>
          </a:xfrm>
          <a:prstGeom prst="rect">
            <a:avLst/>
          </a:prstGeom>
          <a:solidFill>
            <a:srgbClr val="3B6E3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4" name="TextBox 23"/>
          <p:cNvSpPr txBox="1"/>
          <p:nvPr/>
        </p:nvSpPr>
        <p:spPr>
          <a:xfrm>
            <a:off x="9134625" y="12618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4 · Genel görünüm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152913" y="1865376"/>
            <a:ext cx="2426131" cy="42611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85913" indent="-285913">
              <a:spcBef>
                <a:spcPts val="0"/>
              </a:spcBef>
              <a:spcAft>
                <a:spcPts val="600"/>
              </a:spcAft>
            </a:pPr>
            <a:r>
              <a:rPr lang="tr-TR" sz="23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300" b="0" i="0">
                <a:solidFill>
                  <a:srgbClr val="262626"/>
                </a:solidFill>
                <a:latin typeface="Calibri"/>
              </a:rPr>
              <a:t>Okuldan hangi yüksek ve alçak yerler görülüyor?</a:t>
            </a:r>
          </a:p>
          <a:p>
            <a:pPr algn="l" marL="285913" indent="-285913">
              <a:spcBef>
                <a:spcPts val="0"/>
              </a:spcBef>
              <a:spcAft>
                <a:spcPts val="0"/>
              </a:spcAft>
            </a:pPr>
            <a:r>
              <a:rPr lang="tr-TR" sz="23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300" b="0" i="0">
                <a:solidFill>
                  <a:srgbClr val="262626"/>
                </a:solidFill>
                <a:latin typeface="Calibri"/>
              </a:rPr>
              <a:t>Yamaç, sırt, vadi var mı?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140 / 176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Gözlem formu — örnek satırlar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ÖRNEK CEVAP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1188720"/>
            <a:ext cx="11185855" cy="41148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Biçim örneğidir — okulumuzun gerçek durumu değildir; kendi gözlemin esastır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02920" y="1627632"/>
          <a:ext cx="11183112" cy="42245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4480"/>
                <a:gridCol w="2148840"/>
                <a:gridCol w="2468880"/>
                <a:gridCol w="1325880"/>
                <a:gridCol w="1783080"/>
                <a:gridCol w="1901952"/>
              </a:tblGrid>
              <a:tr h="56692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1" i="0">
                          <a:solidFill>
                            <a:srgbClr val="FFFFFF"/>
                          </a:solidFill>
                          <a:latin typeface="Calibri"/>
                        </a:rPr>
                        <a:t>Konum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1" i="0">
                          <a:solidFill>
                            <a:srgbClr val="FFFFFF"/>
                          </a:solidFill>
                          <a:latin typeface="Calibri"/>
                        </a:rPr>
                        <a:t>Ne görüyorum?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1" i="0">
                          <a:solidFill>
                            <a:srgbClr val="FFFFFF"/>
                          </a:solidFill>
                          <a:latin typeface="Calibri"/>
                        </a:rPr>
                        <a:t>Kanıtım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1" i="0">
                          <a:solidFill>
                            <a:srgbClr val="FFFFFF"/>
                          </a:solidFill>
                          <a:latin typeface="Calibri"/>
                        </a:rPr>
                        <a:t>Süreç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1" i="0">
                          <a:solidFill>
                            <a:srgbClr val="FFFFFF"/>
                          </a:solidFill>
                          <a:latin typeface="Calibri"/>
                        </a:rPr>
                        <a:t>Dış kuvvet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1" i="0">
                          <a:solidFill>
                            <a:srgbClr val="FFFFFF"/>
                          </a:solidFill>
                          <a:latin typeface="Calibri"/>
                        </a:rPr>
                        <a:t>Beşerî etki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</a:tr>
              <a:tr h="91440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Eğimli kesim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Yüzeyde ince oluklar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Eğim yönünde uzanıyor; arada kök açığa çıkmış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Aşınım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Yağmur ve sel suyu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Yok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91440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Duvar dibi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İnce toprak ve kum birikmiş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Eğimin bittiği düz yerde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Birikim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Akan su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Duvar suyu durduruyor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</a:tr>
              <a:tr h="91440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Şev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Dik kesilmiş toprak yüzü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Kazı izi, tutucu duvar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Beşerî etki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İnsan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Yol ya da bina için kazılmış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91440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Rüzgâr alan köşe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Engelin önünde kum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Rüzgâr yönünde yığılmış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Birikim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Rüzgâr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Yok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141 / 176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Sınıfa döndük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DÖNÜŞ · 3 dk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307592"/>
            <a:ext cx="3576218" cy="4892040"/>
          </a:xfrm>
          <a:prstGeom prst="roundRect">
            <a:avLst>
              <a:gd name="adj" fmla="val 6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Oval 6"/>
          <p:cNvSpPr/>
          <p:nvPr/>
        </p:nvSpPr>
        <p:spPr>
          <a:xfrm>
            <a:off x="1879549" y="1536192"/>
            <a:ext cx="822960" cy="822960"/>
          </a:xfrm>
          <a:prstGeom prst="ellipse">
            <a:avLst/>
          </a:prstGeom>
          <a:solidFill>
            <a:srgbClr val="6B4F9E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5800" y="2542032"/>
            <a:ext cx="3210458" cy="9144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6B4F9E"/>
                </a:solidFill>
                <a:latin typeface="Calibri"/>
              </a:rPr>
              <a:t>Yoklama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5800" y="3639312"/>
            <a:ext cx="3210458" cy="20116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Grup zaman sorumlusu grubun tam olduğunu bildirir.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307738" y="1307592"/>
            <a:ext cx="3576218" cy="4892040"/>
          </a:xfrm>
          <a:prstGeom prst="roundRect">
            <a:avLst>
              <a:gd name="adj" fmla="val 6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5684367" y="1536192"/>
            <a:ext cx="822960" cy="822960"/>
          </a:xfrm>
          <a:prstGeom prst="ellipse">
            <a:avLst/>
          </a:prstGeom>
          <a:solidFill>
            <a:srgbClr val="6B4F9E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90618" y="2542032"/>
            <a:ext cx="3210458" cy="9144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6B4F9E"/>
                </a:solidFill>
                <a:latin typeface="Calibri"/>
              </a:rPr>
              <a:t>Düzen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90618" y="3639312"/>
            <a:ext cx="3210458" cy="20116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Sıralar adaya, formlar masaya.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112556" y="1307592"/>
            <a:ext cx="3576218" cy="4892040"/>
          </a:xfrm>
          <a:prstGeom prst="roundRect">
            <a:avLst>
              <a:gd name="adj" fmla="val 6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5" name="Oval 14"/>
          <p:cNvSpPr/>
          <p:nvPr/>
        </p:nvSpPr>
        <p:spPr>
          <a:xfrm>
            <a:off x="9489185" y="1536192"/>
            <a:ext cx="822960" cy="822960"/>
          </a:xfrm>
          <a:prstGeom prst="ellipse">
            <a:avLst/>
          </a:prstGeom>
          <a:solidFill>
            <a:srgbClr val="6B4F9E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95436" y="2542032"/>
            <a:ext cx="3210458" cy="9144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6B4F9E"/>
                </a:solidFill>
                <a:latin typeface="Calibri"/>
              </a:rPr>
              <a:t>Malzeme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295436" y="3639312"/>
            <a:ext cx="3210458" cy="20116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A3 kâğıt, renkli kalem, iki renk yapışkan not.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142 / 176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Atölye 1: bulgularımızı sınıflayalım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8 GRUP · 12 dk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1261872"/>
            <a:ext cx="11185855" cy="54864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Her not: ne gördük + nerede (tür) + kanıt. Grup tablosunu A3'e geçirir.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1901952"/>
            <a:ext cx="2659303" cy="438912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ounded Rectangle 7"/>
          <p:cNvSpPr/>
          <p:nvPr/>
        </p:nvSpPr>
        <p:spPr>
          <a:xfrm>
            <a:off x="502920" y="1901952"/>
            <a:ext cx="2659303" cy="685800"/>
          </a:xfrm>
          <a:prstGeom prst="roundRect">
            <a:avLst>
              <a:gd name="adj" fmla="val 25000"/>
            </a:avLst>
          </a:prstGeom>
          <a:solidFill>
            <a:srgbClr val="B04A2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Rectangle 8"/>
          <p:cNvSpPr/>
          <p:nvPr/>
        </p:nvSpPr>
        <p:spPr>
          <a:xfrm>
            <a:off x="502920" y="2244852"/>
            <a:ext cx="2659303" cy="342900"/>
          </a:xfrm>
          <a:prstGeom prst="rect">
            <a:avLst/>
          </a:prstGeom>
          <a:solidFill>
            <a:srgbClr val="B04A2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TextBox 9"/>
          <p:cNvSpPr txBox="1"/>
          <p:nvPr/>
        </p:nvSpPr>
        <p:spPr>
          <a:xfrm>
            <a:off x="594360" y="1901952"/>
            <a:ext cx="2476423" cy="6858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Aşınım izleri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02920" y="1901952"/>
            <a:ext cx="2659303" cy="4389120"/>
          </a:xfrm>
          <a:prstGeom prst="roundRect">
            <a:avLst>
              <a:gd name="adj" fmla="val 5000"/>
            </a:avLst>
          </a:prstGeom>
          <a:noFill/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cxnSp>
        <p:nvCxnSpPr>
          <p:cNvPr id="12" name="Connector 11"/>
          <p:cNvCxnSpPr/>
          <p:nvPr/>
        </p:nvCxnSpPr>
        <p:spPr>
          <a:xfrm>
            <a:off x="685800" y="3328416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13" name="Connector 12"/>
          <p:cNvCxnSpPr/>
          <p:nvPr/>
        </p:nvCxnSpPr>
        <p:spPr>
          <a:xfrm>
            <a:off x="685800" y="4069080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14" name="Connector 13"/>
          <p:cNvCxnSpPr/>
          <p:nvPr/>
        </p:nvCxnSpPr>
        <p:spPr>
          <a:xfrm>
            <a:off x="685800" y="4809744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15" name="Connector 14"/>
          <p:cNvCxnSpPr/>
          <p:nvPr/>
        </p:nvCxnSpPr>
        <p:spPr>
          <a:xfrm>
            <a:off x="685800" y="5550408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sp>
        <p:nvSpPr>
          <p:cNvPr id="16" name="Rounded Rectangle 15"/>
          <p:cNvSpPr/>
          <p:nvPr/>
        </p:nvSpPr>
        <p:spPr>
          <a:xfrm>
            <a:off x="3345103" y="1901952"/>
            <a:ext cx="2659303" cy="438912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3345103" y="1901952"/>
            <a:ext cx="2659303" cy="685800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3345103" y="2244852"/>
            <a:ext cx="2659303" cy="342900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3436543" y="1901952"/>
            <a:ext cx="2476423" cy="6858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Birikim izleri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345103" y="1901952"/>
            <a:ext cx="2659303" cy="4389120"/>
          </a:xfrm>
          <a:prstGeom prst="roundRect">
            <a:avLst>
              <a:gd name="adj" fmla="val 5000"/>
            </a:avLst>
          </a:prstGeom>
          <a:noFill/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cxnSp>
        <p:nvCxnSpPr>
          <p:cNvPr id="21" name="Connector 20"/>
          <p:cNvCxnSpPr/>
          <p:nvPr/>
        </p:nvCxnSpPr>
        <p:spPr>
          <a:xfrm>
            <a:off x="3527983" y="3328416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22" name="Connector 21"/>
          <p:cNvCxnSpPr/>
          <p:nvPr/>
        </p:nvCxnSpPr>
        <p:spPr>
          <a:xfrm>
            <a:off x="3527983" y="4069080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23" name="Connector 22"/>
          <p:cNvCxnSpPr/>
          <p:nvPr/>
        </p:nvCxnSpPr>
        <p:spPr>
          <a:xfrm>
            <a:off x="3527983" y="4809744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24" name="Connector 23"/>
          <p:cNvCxnSpPr/>
          <p:nvPr/>
        </p:nvCxnSpPr>
        <p:spPr>
          <a:xfrm>
            <a:off x="3527983" y="5550408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sp>
        <p:nvSpPr>
          <p:cNvPr id="25" name="Rounded Rectangle 24"/>
          <p:cNvSpPr/>
          <p:nvPr/>
        </p:nvSpPr>
        <p:spPr>
          <a:xfrm>
            <a:off x="6187286" y="1901952"/>
            <a:ext cx="2659303" cy="438912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6" name="Rounded Rectangle 25"/>
          <p:cNvSpPr/>
          <p:nvPr/>
        </p:nvSpPr>
        <p:spPr>
          <a:xfrm>
            <a:off x="6187286" y="1901952"/>
            <a:ext cx="2659303" cy="685800"/>
          </a:xfrm>
          <a:prstGeom prst="roundRect">
            <a:avLst>
              <a:gd name="adj" fmla="val 25000"/>
            </a:avLst>
          </a:prstGeom>
          <a:solidFill>
            <a:srgbClr val="3B6E3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7" name="Rectangle 26"/>
          <p:cNvSpPr/>
          <p:nvPr/>
        </p:nvSpPr>
        <p:spPr>
          <a:xfrm>
            <a:off x="6187286" y="2244852"/>
            <a:ext cx="2659303" cy="342900"/>
          </a:xfrm>
          <a:prstGeom prst="rect">
            <a:avLst/>
          </a:prstGeom>
          <a:solidFill>
            <a:srgbClr val="3B6E3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8" name="TextBox 27"/>
          <p:cNvSpPr txBox="1"/>
          <p:nvPr/>
        </p:nvSpPr>
        <p:spPr>
          <a:xfrm>
            <a:off x="6278726" y="1901952"/>
            <a:ext cx="2476423" cy="6858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Etkili dış kuvvet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6187286" y="1901952"/>
            <a:ext cx="2659303" cy="4389120"/>
          </a:xfrm>
          <a:prstGeom prst="roundRect">
            <a:avLst>
              <a:gd name="adj" fmla="val 5000"/>
            </a:avLst>
          </a:prstGeom>
          <a:noFill/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cxnSp>
        <p:nvCxnSpPr>
          <p:cNvPr id="30" name="Connector 29"/>
          <p:cNvCxnSpPr/>
          <p:nvPr/>
        </p:nvCxnSpPr>
        <p:spPr>
          <a:xfrm>
            <a:off x="6370166" y="3328416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31" name="Connector 30"/>
          <p:cNvCxnSpPr/>
          <p:nvPr/>
        </p:nvCxnSpPr>
        <p:spPr>
          <a:xfrm>
            <a:off x="6370166" y="4069080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32" name="Connector 31"/>
          <p:cNvCxnSpPr/>
          <p:nvPr/>
        </p:nvCxnSpPr>
        <p:spPr>
          <a:xfrm>
            <a:off x="6370166" y="4809744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33" name="Connector 32"/>
          <p:cNvCxnSpPr/>
          <p:nvPr/>
        </p:nvCxnSpPr>
        <p:spPr>
          <a:xfrm>
            <a:off x="6370166" y="5550408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sp>
        <p:nvSpPr>
          <p:cNvPr id="34" name="Rounded Rectangle 33"/>
          <p:cNvSpPr/>
          <p:nvPr/>
        </p:nvSpPr>
        <p:spPr>
          <a:xfrm>
            <a:off x="9029469" y="1901952"/>
            <a:ext cx="2659303" cy="438912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5" name="Rounded Rectangle 34"/>
          <p:cNvSpPr/>
          <p:nvPr/>
        </p:nvSpPr>
        <p:spPr>
          <a:xfrm>
            <a:off x="9029469" y="1901952"/>
            <a:ext cx="2659303" cy="685800"/>
          </a:xfrm>
          <a:prstGeom prst="roundRect">
            <a:avLst>
              <a:gd name="adj" fmla="val 25000"/>
            </a:avLst>
          </a:prstGeom>
          <a:solidFill>
            <a:srgbClr val="8A6D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6" name="Rectangle 35"/>
          <p:cNvSpPr/>
          <p:nvPr/>
        </p:nvSpPr>
        <p:spPr>
          <a:xfrm>
            <a:off x="9029469" y="2244852"/>
            <a:ext cx="2659303" cy="342900"/>
          </a:xfrm>
          <a:prstGeom prst="rect">
            <a:avLst/>
          </a:prstGeom>
          <a:solidFill>
            <a:srgbClr val="8A6D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7" name="TextBox 36"/>
          <p:cNvSpPr txBox="1"/>
          <p:nvPr/>
        </p:nvSpPr>
        <p:spPr>
          <a:xfrm>
            <a:off x="9120909" y="1901952"/>
            <a:ext cx="2476423" cy="6858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Beşerî etki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9029469" y="1901952"/>
            <a:ext cx="2659303" cy="4389120"/>
          </a:xfrm>
          <a:prstGeom prst="roundRect">
            <a:avLst>
              <a:gd name="adj" fmla="val 5000"/>
            </a:avLst>
          </a:prstGeom>
          <a:noFill/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cxnSp>
        <p:nvCxnSpPr>
          <p:cNvPr id="39" name="Connector 38"/>
          <p:cNvCxnSpPr/>
          <p:nvPr/>
        </p:nvCxnSpPr>
        <p:spPr>
          <a:xfrm>
            <a:off x="9212349" y="3328416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40" name="Connector 39"/>
          <p:cNvCxnSpPr/>
          <p:nvPr/>
        </p:nvCxnSpPr>
        <p:spPr>
          <a:xfrm>
            <a:off x="9212349" y="4069080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41" name="Connector 40"/>
          <p:cNvCxnSpPr/>
          <p:nvPr/>
        </p:nvCxnSpPr>
        <p:spPr>
          <a:xfrm>
            <a:off x="9212349" y="4809744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42" name="Connector 41"/>
          <p:cNvCxnSpPr/>
          <p:nvPr/>
        </p:nvCxnSpPr>
        <p:spPr>
          <a:xfrm>
            <a:off x="9212349" y="5550408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sp>
        <p:nvSpPr>
          <p:cNvPr id="43" name="TextBox 42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143 / 176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Sınıflama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ÖRNEK CEVAP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43584"/>
          <a:ext cx="11183112" cy="19385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8064"/>
                <a:gridCol w="2798064"/>
                <a:gridCol w="2788920"/>
                <a:gridCol w="2798064"/>
              </a:tblGrid>
              <a:tr h="47548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Aşınım izleri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Birikim izleri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Etkili dış kuvvet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Beşerî etki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</a:tr>
              <a:tr h="14630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Eğim yönünde oluk ve yarıntılar · açığa çıkmış kökler · bitkisiz yüzeyden taşınmış toprak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Eğimin bittiği düzlükte ince malzeme · ızgara ve oluk ağzında birikinti · engelin önünde kum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Çoğunlukla yağmur ve sel suyu · yer yer rüzgâr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Yol, bina, şev, istinat duvarı, beton yüzey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02920" y="3273552"/>
            <a:ext cx="11185855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E7D32"/>
                </a:solidFill>
                <a:latin typeface="Calibri"/>
              </a:rPr>
              <a:t>Zincir: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3730752"/>
            <a:ext cx="3200400" cy="548640"/>
          </a:xfrm>
          <a:prstGeom prst="roundRect">
            <a:avLst>
              <a:gd name="adj" fmla="val 30000"/>
            </a:avLst>
          </a:prstGeom>
          <a:solidFill>
            <a:srgbClr val="3B6E3F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950" b="1" i="0">
                <a:solidFill>
                  <a:srgbClr val="FFFFFF"/>
                </a:solidFill>
                <a:latin typeface="Calibri"/>
              </a:rPr>
              <a:t>KUVVET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4389120"/>
            <a:ext cx="3200400" cy="1143000"/>
          </a:xfrm>
          <a:prstGeom prst="roundRect">
            <a:avLst>
              <a:gd name="adj" fmla="val 1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3B6E3F"/>
                </a:solidFill>
                <a:latin typeface="Calibri"/>
              </a:rPr>
              <a:t>Yağmur ve sel suyu</a:t>
            </a:r>
          </a:p>
        </p:txBody>
      </p:sp>
      <p:cxnSp>
        <p:nvCxnSpPr>
          <p:cNvPr id="10" name="Connector 9"/>
          <p:cNvCxnSpPr/>
          <p:nvPr/>
        </p:nvCxnSpPr>
        <p:spPr>
          <a:xfrm>
            <a:off x="3794760" y="4960620"/>
            <a:ext cx="612648" cy="0"/>
          </a:xfrm>
          <a:prstGeom prst="line">
            <a:avLst/>
          </a:prstGeom>
          <a:ln w="50800">
            <a:solidFill>
              <a:srgbClr val="262626"/>
            </a:solidFill>
            <a:tailEnd type="triangle" w="med" len="med"/>
          </a:ln>
        </p:spPr>
      </p:cxnSp>
      <p:sp>
        <p:nvSpPr>
          <p:cNvPr id="11" name="Rounded Rectangle 10"/>
          <p:cNvSpPr/>
          <p:nvPr/>
        </p:nvSpPr>
        <p:spPr>
          <a:xfrm>
            <a:off x="4498848" y="3730752"/>
            <a:ext cx="3200400" cy="548640"/>
          </a:xfrm>
          <a:prstGeom prst="roundRect">
            <a:avLst>
              <a:gd name="adj" fmla="val 30000"/>
            </a:avLst>
          </a:prstGeom>
          <a:solidFill>
            <a:srgbClr val="B04A2C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950" b="1" i="0">
                <a:solidFill>
                  <a:srgbClr val="FFFFFF"/>
                </a:solidFill>
                <a:latin typeface="Calibri"/>
              </a:rPr>
              <a:t>SÜREÇ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498848" y="4389120"/>
            <a:ext cx="3200400" cy="1143000"/>
          </a:xfrm>
          <a:prstGeom prst="roundRect">
            <a:avLst>
              <a:gd name="adj" fmla="val 1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B04A2C"/>
                </a:solidFill>
                <a:latin typeface="Calibri"/>
              </a:rPr>
              <a:t>Aşındırma, taşıma → hız azalınca biriktirme</a:t>
            </a:r>
          </a:p>
        </p:txBody>
      </p:sp>
      <p:cxnSp>
        <p:nvCxnSpPr>
          <p:cNvPr id="13" name="Connector 12"/>
          <p:cNvCxnSpPr/>
          <p:nvPr/>
        </p:nvCxnSpPr>
        <p:spPr>
          <a:xfrm>
            <a:off x="7790688" y="4960620"/>
            <a:ext cx="612648" cy="0"/>
          </a:xfrm>
          <a:prstGeom prst="line">
            <a:avLst/>
          </a:prstGeom>
          <a:ln w="50800">
            <a:solidFill>
              <a:srgbClr val="262626"/>
            </a:solidFill>
            <a:tailEnd type="triangle" w="med" len="med"/>
          </a:ln>
        </p:spPr>
      </p:cxnSp>
      <p:sp>
        <p:nvSpPr>
          <p:cNvPr id="14" name="Rounded Rectangle 13"/>
          <p:cNvSpPr/>
          <p:nvPr/>
        </p:nvSpPr>
        <p:spPr>
          <a:xfrm>
            <a:off x="8494776" y="3730752"/>
            <a:ext cx="3200400" cy="548640"/>
          </a:xfrm>
          <a:prstGeom prst="roundRect">
            <a:avLst>
              <a:gd name="adj" fmla="val 30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950" b="1" i="0">
                <a:solidFill>
                  <a:srgbClr val="FFFFFF"/>
                </a:solidFill>
                <a:latin typeface="Calibri"/>
              </a:rPr>
              <a:t>YER ŞEKLİ (izi)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494776" y="4389120"/>
            <a:ext cx="3200400" cy="1143000"/>
          </a:xfrm>
          <a:prstGeom prst="roundRect">
            <a:avLst>
              <a:gd name="adj" fmla="val 1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C6E8F"/>
                </a:solidFill>
                <a:latin typeface="Calibri"/>
              </a:rPr>
              <a:t>Oluk ve yarıntı → eğim eteğinde birikinti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144 / 176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İnsan da yer şekillerini değiştirir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ATÖLYE 2 · 8 dk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9202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1920240"/>
          </a:xfrm>
          <a:prstGeom prst="rect">
            <a:avLst/>
          </a:prstGeom>
          <a:solidFill>
            <a:srgbClr val="8A6D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192024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Günümüzde insanlar kıyıları doldurarak, maden çukurları açarak; yol, baraj vb. inşaat faaliyetlerinde bulunarak topoğrafyada belirgin değişikliklere yol açan şekillendirici bir etken hâline gelmiştir.  (s. 92)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3319272"/>
            <a:ext cx="11185855" cy="19202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ectangle 9"/>
          <p:cNvSpPr/>
          <p:nvPr/>
        </p:nvSpPr>
        <p:spPr>
          <a:xfrm>
            <a:off x="502920" y="3319272"/>
            <a:ext cx="118872" cy="1920240"/>
          </a:xfrm>
          <a:prstGeom prst="rect">
            <a:avLst/>
          </a:prstGeom>
          <a:solidFill>
            <a:srgbClr val="8A6D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TextBox 10"/>
          <p:cNvSpPr txBox="1"/>
          <p:nvPr/>
        </p:nvSpPr>
        <p:spPr>
          <a:xfrm>
            <a:off x="777240" y="3319272"/>
            <a:ext cx="10774375" cy="192024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Örneğin baraj inşaatları nehirlerin akışını ve vadilerin yapısını değiştirirken tarım ve şehirleşme, doğal bitki örtüsünün azalmasına ve erozyon riskinin artmasına neden olabilmektedir.  (s. 99)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2920" y="5907024"/>
            <a:ext cx="11185855" cy="3657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400" b="0" i="1">
                <a:solidFill>
                  <a:srgbClr val="767676"/>
                </a:solidFill>
                <a:latin typeface="Calibri"/>
              </a:rPr>
              <a:t>Ders kitabı, 3. ünite (Doğal Sistemler ve Süreçler), s. 92 ve 99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145 / 176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Süreç sürerse ne olur? Ne önerirsin?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8A6D1E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GRUP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700" b="1" i="0">
                <a:solidFill>
                  <a:srgbClr val="262626"/>
                </a:solidFill>
                <a:latin typeface="Calibri"/>
              </a:rPr>
              <a:t>Gözlediğiniz bir aşınım izi ya da beşerî etki için yazın: “… süreci sürerse …; çünkü …” Sonra bir öneri: ne yapılabilir, kime iletilir?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146 / 176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Süreç sürerse ne olur? Ne önerirsin?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2344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Gözlediğiniz bir aşınım izi ya da beşerî etki için yazın: “… süreci sürerse …; çünkü …” Sonra bir öneri: ne yapılabilir, kime iletilir?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633472"/>
            <a:ext cx="11185855" cy="35661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633472"/>
            <a:ext cx="109728" cy="35661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688336"/>
            <a:ext cx="10865815" cy="34564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1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261051" indent="-261051">
              <a:spcBef>
                <a:spcPts val="0"/>
              </a:spcBef>
              <a:spcAft>
                <a:spcPts val="500"/>
              </a:spcAft>
            </a:pPr>
            <a:r>
              <a:rPr lang="tr-TR" sz="21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100" b="0" i="0">
                <a:solidFill>
                  <a:srgbClr val="262626"/>
                </a:solidFill>
                <a:latin typeface="Calibri"/>
              </a:rPr>
              <a:t>Öngörü: “Bitki örtüsü kaldırılan eğimli kesimde yağmur suyunun aşındırması sürerse oluklar derinleşir, toprak eğimin bittiği yerde birikir; çünkü bitki örtüsü zayıf yerde aşındırma etkisi büyüktür (s. 78).”</a:t>
            </a:r>
          </a:p>
          <a:p>
            <a:pPr algn="l" marL="261051" indent="-261051">
              <a:spcBef>
                <a:spcPts val="0"/>
              </a:spcBef>
              <a:spcAft>
                <a:spcPts val="500"/>
              </a:spcAft>
            </a:pPr>
            <a:r>
              <a:rPr lang="tr-TR" sz="21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100" b="0" i="0">
                <a:solidFill>
                  <a:srgbClr val="262626"/>
                </a:solidFill>
                <a:latin typeface="Calibri"/>
              </a:rPr>
              <a:t>Öneri: “Eğimli kesime bitki dikilmesi ve su yolunun düzenlenmesi önerilebilir; okul yönetimine iletilir.”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1" i="0">
                <a:solidFill>
                  <a:srgbClr val="262626"/>
                </a:solidFill>
                <a:latin typeface="Calibri"/>
              </a:rPr>
              <a:t>İyi cevap: gözlem + süreç + gerekçe + uygulanabilir öneri.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147 / 176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Kısa sunum ve galeri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PAYLAŞIM · 7 dk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3594506" cy="49377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6B4F9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3594506" cy="265176"/>
          </a:xfrm>
          <a:prstGeom prst="rect">
            <a:avLst/>
          </a:prstGeom>
          <a:solidFill>
            <a:srgbClr val="6B4F9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1" i="0">
                <a:solidFill>
                  <a:srgbClr val="FFFFFF"/>
                </a:solidFill>
                <a:latin typeface="Calibri"/>
              </a:rPr>
              <a:t>Sözcüler · 4 grup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3375050" cy="42611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348069" indent="-348069">
              <a:spcBef>
                <a:spcPts val="0"/>
              </a:spcBef>
              <a:spcAft>
                <a:spcPts val="600"/>
              </a:spcAft>
            </a:pPr>
            <a:r>
              <a:rPr lang="tr-TR" sz="28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800" b="0" i="0">
                <a:solidFill>
                  <a:srgbClr val="262626"/>
                </a:solidFill>
                <a:latin typeface="Calibri"/>
              </a:rPr>
              <a:t>1'er dakika</a:t>
            </a:r>
          </a:p>
          <a:p>
            <a:pPr algn="l" marL="348069" indent="-348069">
              <a:spcBef>
                <a:spcPts val="0"/>
              </a:spcBef>
              <a:spcAft>
                <a:spcPts val="600"/>
              </a:spcAft>
            </a:pPr>
            <a:r>
              <a:rPr lang="tr-TR" sz="28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800" b="0" i="0">
                <a:solidFill>
                  <a:srgbClr val="262626"/>
                </a:solidFill>
                <a:latin typeface="Calibri"/>
              </a:rPr>
              <a:t>En dikkat çekici gözlemimiz</a:t>
            </a:r>
          </a:p>
          <a:p>
            <a:pPr algn="l" marL="348069" indent="-348069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800" b="0" i="0">
                <a:solidFill>
                  <a:srgbClr val="262626"/>
                </a:solidFill>
                <a:latin typeface="Calibri"/>
              </a:rPr>
              <a:t>Kanıtı ve öngörümüz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298594" y="1261872"/>
            <a:ext cx="3594506" cy="49377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4298594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4298594" y="1527048"/>
            <a:ext cx="359450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4390034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1" i="0">
                <a:solidFill>
                  <a:srgbClr val="FFFFFF"/>
                </a:solidFill>
                <a:latin typeface="Calibri"/>
              </a:rPr>
              <a:t>Galeri · 4 grup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408322" y="1865376"/>
            <a:ext cx="3375050" cy="42611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348069" indent="-348069">
              <a:spcBef>
                <a:spcPts val="0"/>
              </a:spcBef>
              <a:spcAft>
                <a:spcPts val="600"/>
              </a:spcAft>
            </a:pPr>
            <a:r>
              <a:rPr lang="tr-TR" sz="28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800" b="0" i="0">
                <a:solidFill>
                  <a:srgbClr val="262626"/>
                </a:solidFill>
                <a:latin typeface="Calibri"/>
              </a:rPr>
              <a:t>A3'ler panoda</a:t>
            </a:r>
          </a:p>
          <a:p>
            <a:pPr algn="l" marL="348069" indent="-348069">
              <a:spcBef>
                <a:spcPts val="0"/>
              </a:spcBef>
              <a:spcAft>
                <a:spcPts val="600"/>
              </a:spcAft>
            </a:pPr>
            <a:r>
              <a:rPr lang="tr-TR" sz="28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800" b="0" i="0">
                <a:solidFill>
                  <a:srgbClr val="262626"/>
                </a:solidFill>
                <a:latin typeface="Calibri"/>
              </a:rPr>
              <a:t>Tek yön, 3 dakika</a:t>
            </a:r>
          </a:p>
          <a:p>
            <a:pPr algn="l" marL="348069" indent="-348069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800" b="0" i="0">
                <a:solidFill>
                  <a:srgbClr val="262626"/>
                </a:solidFill>
                <a:latin typeface="Calibri"/>
              </a:rPr>
              <a:t>Bir soru ya da bir övgü notu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094268" y="1261872"/>
            <a:ext cx="3594506" cy="49377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8094268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8094268" y="1527048"/>
            <a:ext cx="3594506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8185708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1" i="0">
                <a:solidFill>
                  <a:srgbClr val="FFFFFF"/>
                </a:solidFill>
                <a:latin typeface="Calibri"/>
              </a:rPr>
              <a:t>Sınıfın üç cümlesi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03996" y="1865376"/>
            <a:ext cx="3375050" cy="42611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348069" indent="-348069">
              <a:spcBef>
                <a:spcPts val="0"/>
              </a:spcBef>
              <a:spcAft>
                <a:spcPts val="600"/>
              </a:spcAft>
            </a:pPr>
            <a:r>
              <a:rPr lang="tr-TR" sz="28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800" b="0" i="0">
                <a:solidFill>
                  <a:srgbClr val="262626"/>
                </a:solidFill>
                <a:latin typeface="Calibri"/>
              </a:rPr>
              <a:t>Doğal süreç</a:t>
            </a:r>
          </a:p>
          <a:p>
            <a:pPr algn="l" marL="348069" indent="-348069">
              <a:spcBef>
                <a:spcPts val="0"/>
              </a:spcBef>
              <a:spcAft>
                <a:spcPts val="600"/>
              </a:spcAft>
            </a:pPr>
            <a:r>
              <a:rPr lang="tr-TR" sz="28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800" b="0" i="0">
                <a:solidFill>
                  <a:srgbClr val="262626"/>
                </a:solidFill>
                <a:latin typeface="Calibri"/>
              </a:rPr>
              <a:t>Beşerî etki</a:t>
            </a:r>
          </a:p>
          <a:p>
            <a:pPr algn="l" marL="348069" indent="-348069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800" b="0" i="0">
                <a:solidFill>
                  <a:srgbClr val="262626"/>
                </a:solidFill>
                <a:latin typeface="Calibri"/>
              </a:rPr>
              <a:t>Neden önemli?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148 / 176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Üç cümle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ÖRNEK 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80160"/>
            <a:ext cx="11185855" cy="155448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80160"/>
            <a:ext cx="109728" cy="1554480"/>
          </a:xfrm>
          <a:prstGeom prst="rect">
            <a:avLst/>
          </a:prstGeom>
          <a:solidFill>
            <a:srgbClr val="B04A2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31520" y="1335024"/>
            <a:ext cx="10865815" cy="14447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300" b="1" i="0">
                <a:solidFill>
                  <a:srgbClr val="B04A2C"/>
                </a:solidFill>
                <a:latin typeface="Calibri"/>
              </a:rPr>
              <a:t>1 · Doğal süreç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“Eğimli kesimde yağmur suyu toprağı aşındırıyor, eğimin bittiği yerde biriktiriyor.”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2971800"/>
            <a:ext cx="11185855" cy="155448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ectangle 9"/>
          <p:cNvSpPr/>
          <p:nvPr/>
        </p:nvSpPr>
        <p:spPr>
          <a:xfrm>
            <a:off x="502920" y="2971800"/>
            <a:ext cx="109728" cy="1554480"/>
          </a:xfrm>
          <a:prstGeom prst="rect">
            <a:avLst/>
          </a:prstGeom>
          <a:solidFill>
            <a:srgbClr val="8A6D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TextBox 10"/>
          <p:cNvSpPr txBox="1"/>
          <p:nvPr/>
        </p:nvSpPr>
        <p:spPr>
          <a:xfrm>
            <a:off x="731520" y="3026664"/>
            <a:ext cx="10865815" cy="14447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300" b="1" i="0">
                <a:solidFill>
                  <a:srgbClr val="8A6D1E"/>
                </a:solidFill>
                <a:latin typeface="Calibri"/>
              </a:rPr>
              <a:t>2 · Beşerî etki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“Yol ve binalar için arazinin eğimi değiştirilmiş; şevler istinat duvarıyla tutuluyor.”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02920" y="4663440"/>
            <a:ext cx="11185855" cy="155448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502920" y="4663440"/>
            <a:ext cx="109728" cy="1554480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731520" y="4718304"/>
            <a:ext cx="10865815" cy="14447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300" b="1" i="0">
                <a:solidFill>
                  <a:srgbClr val="2C6E8F"/>
                </a:solidFill>
                <a:latin typeface="Calibri"/>
              </a:rPr>
              <a:t>3 · Neden önemli?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“Yakın çevremizdeki yer şekillerini tanımak riskleri fark etmemize ve doğal varlıkları korumamıza katkı sağlar.”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149 / 176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Bir yıl, yedi ünite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6B4F9E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YIL SONU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43584"/>
          <a:ext cx="11183112" cy="484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8680"/>
                <a:gridCol w="5120640"/>
                <a:gridCol w="5193792"/>
              </a:tblGrid>
              <a:tr h="45720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Ü.</a:t>
                      </a:r>
                    </a:p>
                  </a:txBody>
                  <a:tcPr marL="54864" marR="54864" marT="18288" marB="18288" anchor="ctr">
                    <a:solidFill>
                      <a:srgbClr val="6B4F9E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Ünite</a:t>
                      </a:r>
                    </a:p>
                  </a:txBody>
                  <a:tcPr marL="54864" marR="54864" marT="18288" marB="18288" anchor="ctr">
                    <a:solidFill>
                      <a:srgbClr val="6B4F9E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Ürünümüz</a:t>
                      </a:r>
                    </a:p>
                  </a:txBody>
                  <a:tcPr marL="54864" marR="54864" marT="18288" marB="18288" anchor="ctr">
                    <a:solidFill>
                      <a:srgbClr val="6B4F9E"/>
                    </a:solidFill>
                  </a:tcPr>
                </a:tc>
              </a:tr>
              <a:tr h="54864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Coğrafyanın Doğası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Makale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54864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Mekânsal Bilgi Teknolojileri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Harita oluşturma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</a:tr>
              <a:tr h="54864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Doğal Sistemler ve Süreçler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Üç boyutlu model · sanal saha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54864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Beşerî Sistemler ve Süreçler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Sunu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</a:tr>
              <a:tr h="54864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Ekonomik Faaliyetler ve Etkileri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Bilgi görseli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54864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Afetler ve Sürdürülebilir Çevre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Sunum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</a:tr>
              <a:tr h="54864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Bölgeler, Ülkeler ve Küresel Bağlantılar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Afiş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54864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OTP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Okul temelli planlama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Meslek ağacı (18. hafta) · bugünkü saha çalışması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150 / 176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Çıkış Kartı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36. HAFTA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1170432"/>
            <a:ext cx="11185855" cy="5029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Çıkış kartı — kâğıdına yaz (4 dk):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1764792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667512" y="2144268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08760" y="1764792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Bugün gözlediğin bir aşınım ya da birikim izi: kanıtı ve etkili dış kuvvet?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328416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667512" y="3707892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08760" y="3328416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İnsanın yakın çevrende yer şeklini değiştirdiği bir örnek ve olası sonucu?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4892040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667512" y="5271516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08760" y="4892040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Bu yıl coğrafyada kazandığın bir beceri ve gelecek yıl geliştirmek istediğin bir beceri?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151 / 176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Çıkış kartı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ÖRNEK 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80160"/>
            <a:ext cx="11185855" cy="155448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80160"/>
            <a:ext cx="109728" cy="1554480"/>
          </a:xfrm>
          <a:prstGeom prst="rect">
            <a:avLst/>
          </a:prstGeom>
          <a:solidFill>
            <a:srgbClr val="B04A2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31520" y="1335024"/>
            <a:ext cx="10865815" cy="14447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300" b="1" i="0">
                <a:solidFill>
                  <a:srgbClr val="B04A2C"/>
                </a:solidFill>
                <a:latin typeface="Calibri"/>
              </a:rPr>
              <a:t>1 · İz ve kuvvet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“Eğimli toprakta eğim yönünde ince oluklar gördüm; yağmur ve sel suyu aşındırmış (aşınım).”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2971800"/>
            <a:ext cx="11185855" cy="155448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ectangle 9"/>
          <p:cNvSpPr/>
          <p:nvPr/>
        </p:nvSpPr>
        <p:spPr>
          <a:xfrm>
            <a:off x="502920" y="2971800"/>
            <a:ext cx="109728" cy="1554480"/>
          </a:xfrm>
          <a:prstGeom prst="rect">
            <a:avLst/>
          </a:prstGeom>
          <a:solidFill>
            <a:srgbClr val="8A6D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TextBox 10"/>
          <p:cNvSpPr txBox="1"/>
          <p:nvPr/>
        </p:nvSpPr>
        <p:spPr>
          <a:xfrm>
            <a:off x="731520" y="3026664"/>
            <a:ext cx="10865815" cy="14447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300" b="1" i="0">
                <a:solidFill>
                  <a:srgbClr val="8A6D1E"/>
                </a:solidFill>
                <a:latin typeface="Calibri"/>
              </a:rPr>
              <a:t>2 · İnsanın etkisi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“Yol yapımı için yamaç kazılmış; bitki örtüsü azaldıysa erozyon artabilir.”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02920" y="4663440"/>
            <a:ext cx="11185855" cy="155448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502920" y="4663440"/>
            <a:ext cx="109728" cy="1554480"/>
          </a:xfrm>
          <a:prstGeom prst="rect">
            <a:avLst/>
          </a:prstGeom>
          <a:solidFill>
            <a:srgbClr val="6B4F9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731520" y="4718304"/>
            <a:ext cx="10865815" cy="14447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300" b="1" i="0">
                <a:solidFill>
                  <a:srgbClr val="6B4F9E"/>
                </a:solidFill>
                <a:latin typeface="Calibri"/>
              </a:rPr>
              <a:t>3 · Becerim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“Bu yıl gözlem yapmayı ve harita oluşturmayı öğrendim; gelecek yıl grafik yorumlamayı geliştirmek istiyorum.”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152 / 176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Kontrol listesi: çalışmamızı değerlendirelim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KONTROL LİSTESİ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43584"/>
          <a:ext cx="11183112" cy="484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37192"/>
                <a:gridCol w="822960"/>
                <a:gridCol w="822960"/>
              </a:tblGrid>
              <a:tr h="45720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Ölçütler (ders kitabı, 3. ünite, s. 98)</a:t>
                      </a:r>
                    </a:p>
                  </a:txBody>
                  <a:tcPr marL="54864" marR="54864" marT="18288" marB="18288" anchor="ctr">
                    <a:solidFill>
                      <a:srgbClr val="6B4F9E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Evet</a:t>
                      </a:r>
                    </a:p>
                  </a:txBody>
                  <a:tcPr marL="54864" marR="54864" marT="18288" marB="18288" anchor="ctr">
                    <a:solidFill>
                      <a:srgbClr val="6B4F9E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Hayır</a:t>
                      </a:r>
                    </a:p>
                  </a:txBody>
                  <a:tcPr marL="54864" marR="54864" marT="18288" marB="18288" anchor="ctr">
                    <a:solidFill>
                      <a:srgbClr val="6B4F9E"/>
                    </a:solidFill>
                  </a:tcPr>
                </a:tc>
              </a:tr>
              <a:tr h="73152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Sahada/sanal sahada yer alan yer şekillerini gözlemledim.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73152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Sahada/sanal sahada gözlemlediğim yer şekillerinin oluşumunda etkili olan kuvvetlerin aşınım ve birikim süreçlerinin ne ölçüde etkili olduğu hakkında bilgi topladım.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</a:tr>
              <a:tr h="73152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Saha/sanal saha çalışması sırasında gözlem yoluyla topladığım bilgilerden yararlanarak ilgili yeryüzü şekillerinin oluşumunda etkili olan kuvvetlerin aşınım ve birikim süreçlerini çözümledim.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73152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0" i="0">
                          <a:solidFill>
                            <a:srgbClr val="262626"/>
                          </a:solidFill>
                          <a:latin typeface="Calibri"/>
                        </a:rPr>
                        <a:t>Çözümlediğim ilgili yeryüzü şekillerinin oluşumunda etkili olan kuvvetlerin aşınım ve birikim süreçlerini dikkate alarak ilgili yeryüzü şekillerine yönelik gelecekte olası değişimlerle ilgili öngörülerde bulundum.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</a:tr>
              <a:tr h="73152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Sahada/sanal sahada gözlemlediğim yer şekillerinin Türkiye için taşıdığı önemi ve bu varlıkların korunması için neler yapılması gerektiğini belirttim.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73152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Ürün dosyamı arkadaşlarımla paylaştım.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0F0F0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153 / 176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Teslim ve iyi tatiller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36. HAFTA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3576218" cy="2377440"/>
          </a:xfrm>
          <a:prstGeom prst="roundRect">
            <a:avLst>
              <a:gd name="adj" fmla="val 6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Oval 6"/>
          <p:cNvSpPr/>
          <p:nvPr/>
        </p:nvSpPr>
        <p:spPr>
          <a:xfrm>
            <a:off x="1925269" y="1444752"/>
            <a:ext cx="731520" cy="731520"/>
          </a:xfrm>
          <a:prstGeom prst="ellipse">
            <a:avLst/>
          </a:prstGeom>
          <a:solidFill>
            <a:srgbClr val="6B4F9E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2267712"/>
            <a:ext cx="3301898" cy="64008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300" b="1" i="0">
                <a:solidFill>
                  <a:srgbClr val="262626"/>
                </a:solidFill>
                <a:latin typeface="Calibri"/>
              </a:rPr>
              <a:t>Gözlem formu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2907792"/>
            <a:ext cx="3301898" cy="64008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700" b="0" i="0">
                <a:solidFill>
                  <a:srgbClr val="767676"/>
                </a:solidFill>
                <a:latin typeface="Calibri"/>
              </a:rPr>
              <a:t>bireysel ya da grup · çizimiyle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307738" y="1261872"/>
            <a:ext cx="3576218" cy="2377440"/>
          </a:xfrm>
          <a:prstGeom prst="roundRect">
            <a:avLst>
              <a:gd name="adj" fmla="val 6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5730087" y="1444752"/>
            <a:ext cx="731520" cy="731520"/>
          </a:xfrm>
          <a:prstGeom prst="ellipse">
            <a:avLst/>
          </a:prstGeom>
          <a:solidFill>
            <a:srgbClr val="6B4F9E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44898" y="2267712"/>
            <a:ext cx="3301898" cy="64008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300" b="1" i="0">
                <a:solidFill>
                  <a:srgbClr val="262626"/>
                </a:solidFill>
                <a:latin typeface="Calibri"/>
              </a:rPr>
              <a:t>A3 sınıflama tablosu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44898" y="2907792"/>
            <a:ext cx="3301898" cy="64008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700" b="0" i="0">
                <a:solidFill>
                  <a:srgbClr val="767676"/>
                </a:solidFill>
                <a:latin typeface="Calibri"/>
              </a:rPr>
              <a:t>grup · öngörü ve öneriyle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112556" y="1261872"/>
            <a:ext cx="3576218" cy="2377440"/>
          </a:xfrm>
          <a:prstGeom prst="roundRect">
            <a:avLst>
              <a:gd name="adj" fmla="val 6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5" name="Oval 14"/>
          <p:cNvSpPr/>
          <p:nvPr/>
        </p:nvSpPr>
        <p:spPr>
          <a:xfrm>
            <a:off x="9534905" y="1444752"/>
            <a:ext cx="731520" cy="731520"/>
          </a:xfrm>
          <a:prstGeom prst="ellipse">
            <a:avLst/>
          </a:prstGeom>
          <a:solidFill>
            <a:srgbClr val="6B4F9E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49716" y="2267712"/>
            <a:ext cx="3301898" cy="64008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300" b="1" i="0">
                <a:solidFill>
                  <a:srgbClr val="262626"/>
                </a:solidFill>
                <a:latin typeface="Calibri"/>
              </a:rPr>
              <a:t>Kontrol listesi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249716" y="2907792"/>
            <a:ext cx="3301898" cy="64008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700" b="0" i="0">
                <a:solidFill>
                  <a:srgbClr val="767676"/>
                </a:solidFill>
                <a:latin typeface="Calibri"/>
              </a:rPr>
              <a:t>grup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02920" y="3867912"/>
            <a:ext cx="11185855" cy="105156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201168" rIns="201168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Zümre dosyası zarfı:</a:t>
            </a:r>
            <a:r>
              <a:rPr lang="tr-TR" sz="2000" b="0" i="0">
                <a:solidFill>
                  <a:srgbClr val="262626"/>
                </a:solidFill>
                <a:latin typeface="Calibri"/>
              </a:rPr>
              <a:t> ürünlerimiz 2. dönem ders etkinliklerine katılım kanıtı olabilir · not yok, sınav yok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2920" y="5102352"/>
            <a:ext cx="11185855" cy="1143001"/>
          </a:xfrm>
          <a:prstGeom prst="roundRect">
            <a:avLst>
              <a:gd name="adj" fmla="val 8000"/>
            </a:avLst>
          </a:prstGeom>
          <a:solidFill>
            <a:srgbClr val="E3ECF5"/>
          </a:solidFill>
          <a:ln>
            <a:noFill/>
          </a:ln>
          <a:effectLst/>
        </p:spPr>
        <p:txBody>
          <a:bodyPr rtlCol="0" anchor="ctr" wrap="square" lIns="201168" rIns="201168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100" b="1" i="0">
                <a:solidFill>
                  <a:srgbClr val="262626"/>
                </a:solidFill>
                <a:latin typeface="Calibri"/>
              </a:rPr>
              <a:t>37. hafta (21-25 Haziran):</a:t>
            </a:r>
            <a:r>
              <a:rPr lang="tr-TR" sz="2100" b="0" i="0">
                <a:solidFill>
                  <a:srgbClr val="262626"/>
                </a:solidFill>
                <a:latin typeface="Calibri"/>
              </a:rPr>
              <a:t> sosyal etkinlik haftası · </a:t>
            </a:r>
            <a:r>
              <a:rPr lang="tr-TR" sz="2100" b="1" i="0">
                <a:solidFill>
                  <a:srgbClr val="262626"/>
                </a:solidFill>
                <a:latin typeface="Calibri"/>
              </a:rPr>
              <a:t>25 Haziran:</a:t>
            </a:r>
            <a:r>
              <a:rPr lang="tr-TR" sz="2100" b="0" i="0">
                <a:solidFill>
                  <a:srgbClr val="262626"/>
                </a:solidFill>
                <a:latin typeface="Calibri"/>
              </a:rPr>
              <a:t> ders yılı sonu · İyi tatiller!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154 / 176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Kaynaklar ve Haklar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KAYNAKÇA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80160"/>
            <a:ext cx="11185855" cy="1508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Ders kitabı.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Coğrafya 10. Sınıf Ders Kitabı (Ortaöğretim), 2026-2027 baskısı. </a:t>
            </a:r>
            <a:r>
              <a:rPr lang="tr-TR" sz="1700" b="1" i="0">
                <a:solidFill>
                  <a:srgbClr val="262626"/>
                </a:solidFill>
                <a:latin typeface="Calibri"/>
              </a:rPr>
              <a:t>Yazarlar: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Alper Soyatlar, Bülent Akça, Mehmet Ekici, Yıldıray Türkmen. Millî Eğitim Bakanlığı Yayınları No 10141 · Ders Kitapları Dizisi No 2174 · ISBN 978-975-11-8921-9. Slaytlardaki “Kitap s. …” etiketleri bu baskının sayfalarıdır.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916936"/>
            <a:ext cx="11185855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Öğretim programı ve etkinlikler.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Coğrafya dersi öğretim programı (2026 nüshası): Talim ve Terbiye Kurulunun 23.05.2024 tarihli ve 20 sayılı kararıyla kabul edilen, 13.05.2026 tarihli ve 53 sayılı kararıyla güncellenen program.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4187952"/>
            <a:ext cx="11185855" cy="13716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Haklar ve lisans.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Ders kitabından alınan metin, soru ve görsellerin hakları Millî Eğitim Bakanlığına aittir; eğitim ve öğretim amacıyla, kaynak gösterilerek alıntılanmıştır (5846 sayılı Fikir ve Sanat Eserleri Kanunu md. 34). Sunumun tasarımı, ders akışı, etkinlik kurgusu, örnek cevaplar ve öğretmen notları okulapp.org'un özgün katkısıdır; yalnız bu katkılar CC BY 4.0 lisansıyla paylaşılır. Resmî bir Bakanlık materyali değildir.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7. Ünite: Bölgeler, Ülkeler ve Küresel Bağlantılar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503920" y="6437376"/>
            <a:ext cx="32918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okulapp.org/cografya · sürüm 2026.10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GNL-COG10-SN-U7 — 36. hafta · Okul Temelli Planlama: Yakın Çevremizin Yer Şekilleri (slayt 126-154)</dc:title>
  <dc:subject>10. Sınıf Coğrafya ders sunumu. Kaynak: Coğrafya 10. Sınıf Ders Kitabı (MEB, 2026-2027 baskısı) ve 2026 öğretim programı. okulapp.org/cografya</dc:subject>
  <dc:creator>okulapp.org</dc:creator>
  <cp:keywords/>
  <dc:description>Kitaptan alınan metin, soru ve görsellerin hakları MEB'e aittir (5846 sayılı Kanun md. 34 kapsamında kaynak gösterilerek alıntı). Özgün katkılar CC BY 4.0 — okulapp.org</dc:description>
  <cp:lastModifiedBy>okulapp.org</cp:lastModifiedBy>
  <cp:revision>1</cp:revision>
  <dcterms:created xsi:type="dcterms:W3CDTF">2013-01-27T09:14:16Z</dcterms:created>
  <dcterms:modified xsi:type="dcterms:W3CDTF">2013-01-27T09:15:58Z</dcterms:modified>
  <cp:category>Ders materyali</cp:category>
  <dc:language>tr-TR</dc:language>
</cp:coreProperties>
</file>