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55.xml" ContentType="application/vnd.openxmlformats-officedocument.presentationml.notesSlide+xml"/>
  <Override PartName="/ppt/notesSlides/notesSlide156.xml" ContentType="application/vnd.openxmlformats-officedocument.presentationml.notesSlide+xml"/>
  <Override PartName="/ppt/notesSlides/notesSlide157.xml" ContentType="application/vnd.openxmlformats-officedocument.presentationml.notesSlide+xml"/>
  <Override PartName="/ppt/notesSlides/notesSlide158.xml" ContentType="application/vnd.openxmlformats-officedocument.presentationml.notesSlide+xml"/>
  <Override PartName="/ppt/notesSlides/notesSlide159.xml" ContentType="application/vnd.openxmlformats-officedocument.presentationml.notesSlide+xml"/>
  <Override PartName="/ppt/notesSlides/notesSlide160.xml" ContentType="application/vnd.openxmlformats-officedocument.presentationml.notesSlide+xml"/>
  <Override PartName="/ppt/notesSlides/notesSlide161.xml" ContentType="application/vnd.openxmlformats-officedocument.presentationml.notesSlide+xml"/>
  <Override PartName="/ppt/notesSlides/notesSlide162.xml" ContentType="application/vnd.openxmlformats-officedocument.presentationml.notesSlide+xml"/>
  <Override PartName="/ppt/notesSlides/notesSlide163.xml" ContentType="application/vnd.openxmlformats-officedocument.presentationml.notesSlide+xml"/>
  <Override PartName="/ppt/notesSlides/notesSlide164.xml" ContentType="application/vnd.openxmlformats-officedocument.presentationml.notesSlide+xml"/>
  <Override PartName="/ppt/notesSlides/notesSlide165.xml" ContentType="application/vnd.openxmlformats-officedocument.presentationml.notesSlide+xml"/>
  <Override PartName="/ppt/notesSlides/notesSlide166.xml" ContentType="application/vnd.openxmlformats-officedocument.presentationml.notesSlide+xml"/>
  <Override PartName="/ppt/notesSlides/notesSlide167.xml" ContentType="application/vnd.openxmlformats-officedocument.presentationml.notesSlide+xml"/>
  <Override PartName="/ppt/notesSlides/notesSlide168.xml" ContentType="application/vnd.openxmlformats-officedocument.presentationml.notesSlide+xml"/>
  <Override PartName="/ppt/notesSlides/notesSlide169.xml" ContentType="application/vnd.openxmlformats-officedocument.presentationml.notesSlide+xml"/>
  <Override PartName="/ppt/notesSlides/notesSlide170.xml" ContentType="application/vnd.openxmlformats-officedocument.presentationml.notesSlide+xml"/>
  <Override PartName="/ppt/notesSlides/notesSlide171.xml" ContentType="application/vnd.openxmlformats-officedocument.presentationml.notesSlide+xml"/>
  <Override PartName="/ppt/notesSlides/notesSlide172.xml" ContentType="application/vnd.openxmlformats-officedocument.presentationml.notesSlide+xml"/>
  <Override PartName="/ppt/notesSlides/notesSlide173.xml" ContentType="application/vnd.openxmlformats-officedocument.presentationml.notesSlide+xml"/>
  <Override PartName="/ppt/notesSlides/notesSlide174.xml" ContentType="application/vnd.openxmlformats-officedocument.presentationml.notesSlide+xml"/>
  <Override PartName="/ppt/notesSlides/notesSlide175.xml" ContentType="application/vnd.openxmlformats-officedocument.presentationml.notesSlide+xml"/>
  <Override PartName="/ppt/notesSlides/notesSlide176.xml" ContentType="application/vnd.openxmlformats-officedocument.presentationml.notesSlide+xml"/>
  <Override PartName="/ppt/notesSlides/notesSlide2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410" r:id="rId162"/>
    <p:sldId id="411" r:id="rId163"/>
    <p:sldId id="412" r:id="rId164"/>
    <p:sldId id="413" r:id="rId165"/>
    <p:sldId id="414" r:id="rId166"/>
    <p:sldId id="415" r:id="rId167"/>
    <p:sldId id="416" r:id="rId168"/>
    <p:sldId id="417" r:id="rId169"/>
    <p:sldId id="418" r:id="rId170"/>
    <p:sldId id="419" r:id="rId171"/>
    <p:sldId id="420" r:id="rId172"/>
    <p:sldId id="421" r:id="rId173"/>
    <p:sldId id="422" r:id="rId174"/>
    <p:sldId id="423" r:id="rId175"/>
    <p:sldId id="424" r:id="rId176"/>
    <p:sldId id="425" r:id="rId177"/>
    <p:sldId id="426" r:id="rId178"/>
    <p:sldId id="427" r:id="rId179"/>
    <p:sldId id="428" r:id="rId180"/>
    <p:sldId id="429" r:id="rId181"/>
    <p:sldId id="430" r:id="rId182"/>
    <p:sldId id="431" r:id="rId183"/>
    <p:sldId id="432" r:id="rId30"/>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30" Type="http://schemas.openxmlformats.org/officeDocument/2006/relationships/slide" Target="slides/slide23.xml"/><Relationship Id="rId162" Type="http://schemas.openxmlformats.org/officeDocument/2006/relationships/slide" Target="slides/slide1.xml"/><Relationship Id="rId163" Type="http://schemas.openxmlformats.org/officeDocument/2006/relationships/slide" Target="slides/slide2.xml"/><Relationship Id="rId164" Type="http://schemas.openxmlformats.org/officeDocument/2006/relationships/slide" Target="slides/slide3.xml"/><Relationship Id="rId165" Type="http://schemas.openxmlformats.org/officeDocument/2006/relationships/slide" Target="slides/slide4.xml"/><Relationship Id="rId166" Type="http://schemas.openxmlformats.org/officeDocument/2006/relationships/slide" Target="slides/slide5.xml"/><Relationship Id="rId167" Type="http://schemas.openxmlformats.org/officeDocument/2006/relationships/slide" Target="slides/slide6.xml"/><Relationship Id="rId168" Type="http://schemas.openxmlformats.org/officeDocument/2006/relationships/slide" Target="slides/slide7.xml"/><Relationship Id="rId169" Type="http://schemas.openxmlformats.org/officeDocument/2006/relationships/slide" Target="slides/slide8.xml"/><Relationship Id="rId170" Type="http://schemas.openxmlformats.org/officeDocument/2006/relationships/slide" Target="slides/slide9.xml"/><Relationship Id="rId171" Type="http://schemas.openxmlformats.org/officeDocument/2006/relationships/slide" Target="slides/slide10.xml"/><Relationship Id="rId172" Type="http://schemas.openxmlformats.org/officeDocument/2006/relationships/slide" Target="slides/slide11.xml"/><Relationship Id="rId173" Type="http://schemas.openxmlformats.org/officeDocument/2006/relationships/slide" Target="slides/slide12.xml"/><Relationship Id="rId174" Type="http://schemas.openxmlformats.org/officeDocument/2006/relationships/slide" Target="slides/slide13.xml"/><Relationship Id="rId175" Type="http://schemas.openxmlformats.org/officeDocument/2006/relationships/slide" Target="slides/slide14.xml"/><Relationship Id="rId176" Type="http://schemas.openxmlformats.org/officeDocument/2006/relationships/slide" Target="slides/slide15.xml"/><Relationship Id="rId177" Type="http://schemas.openxmlformats.org/officeDocument/2006/relationships/slide" Target="slides/slide16.xml"/><Relationship Id="rId178" Type="http://schemas.openxmlformats.org/officeDocument/2006/relationships/slide" Target="slides/slide17.xml"/><Relationship Id="rId179" Type="http://schemas.openxmlformats.org/officeDocument/2006/relationships/slide" Target="slides/slide18.xml"/><Relationship Id="rId180" Type="http://schemas.openxmlformats.org/officeDocument/2006/relationships/slide" Target="slides/slide19.xml"/><Relationship Id="rId181" Type="http://schemas.openxmlformats.org/officeDocument/2006/relationships/slide" Target="slides/slide20.xml"/><Relationship Id="rId182" Type="http://schemas.openxmlformats.org/officeDocument/2006/relationships/slide" Target="slides/slide21.xml"/><Relationship Id="rId183" Type="http://schemas.openxmlformats.org/officeDocument/2006/relationships/slide" Target="slides/slide2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5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15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15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15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15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16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16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16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16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6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6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6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6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6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6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7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7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7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7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7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notesSlide2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15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sorularını tanıtmak (35. haftanın ev çalışması; 2. yazılı öncesi tekrar).</a:t>
            </a:r>
          </a:p>
          <a:p/>
          <a:p>
            <a:r>
              <a:t>NASIL: 6 ve 7. sorular 35. haftada sınıfta çözüldü (Nevruz). Ünite ders yılının son ünitesidir: ünite sonu dönütü ayrıca bir derste verilmez; bu bölüm öğrencinin kendi cevabını örnek cevapla karşılaştırması ve 2. dönem 2. yazılı sınavı öncesi tekrar içindir. Sorular işaretleme ve açık uçlu sorulardır; kitaba dayanan, gerekçeli farklı cevaplar kabul edilir.</a:t>
            </a:r>
          </a:p>
          <a:p/>
          <a:p>
            <a:r>
              <a:t>KAYNAK: Kitap s. 222. Kitabın cevap anahtarı s. 225 karekodundadır (EBA girişi ister; açılmadı) — örnek cevaplar kitabın ilgili sayfalarından kuruldu. Daha fazla soru (s. 225): https://ders.eba.gov.tr/ders//redirectContent.jsp?resourceId=c2c6e04548671eb8b103264130e08162&amp;resourceType=1&amp;resourceLocation=2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15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1-3. soruların haritasını okutmak.</a:t>
            </a:r>
          </a:p>
          <a:p/>
          <a:p>
            <a:r>
              <a:t>NASIL: Harita fizikidir: yayılış alanı renkle gösterilmez; dağlar ve denizler yazılıdır. Öğrenci 33. haftada çizdiği ana yurt sınırını (s. 205) ve göç yönlerini bu haritada hatırlar: Altay merkez; doğuda Kingan, güneyde Hindikuş ve Altın dağları, batıda Ural Dağları ve Hazar Denizi.</a:t>
            </a:r>
          </a:p>
          <a:p/>
          <a:p>
            <a:r>
              <a:t>KAYNAK: Kitap s. 204-206, 222 (harita sayfa görüntüsüyle incelendi, 17.10.2026).</a:t>
            </a:r>
          </a:p>
        </p:txBody>
      </p:sp>
      <p:sp>
        <p:nvSpPr>
          <p:cNvPr id="4" name="Slide Number Placeholder 3"/>
          <p:cNvSpPr>
            <a:spLocks noGrp="1"/>
          </p:cNvSpPr>
          <p:nvPr>
            <p:ph type="sldNum" idx="5" sz="quarter"/>
          </p:nvPr>
        </p:nvSpPr>
        <p:spPr/>
      </p:sp>
    </p:spTree>
  </p:cSld>
  <p:clrMapOvr>
    <a:masterClrMapping/>
  </p:clrMapOvr>
</p:notes>
</file>

<file path=ppt/notesSlides/notesSlide15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 soru: Türk kültürünün yayılış alanındaki ülkeleri belirleme (COĞ.10.7.1 a; SBAB10.2 haritayı çözümleme).</a:t>
            </a:r>
          </a:p>
          <a:p/>
          <a:p>
            <a:r>
              <a:t>NASIL: Her ülke için 'Kitapta bu ülkeden hangi Türk kültürü unsuru geçti?' diye sorun; s. 206 Türk Dünyası Haritası'na baktırın.</a:t>
            </a:r>
          </a:p>
          <a:p/>
          <a:p>
            <a:r>
              <a:t>KAYNAK: Kitap s. 202, 206, 208, 210, 212, 214, 216, 222-223.</a:t>
            </a:r>
          </a:p>
        </p:txBody>
      </p:sp>
      <p:sp>
        <p:nvSpPr>
          <p:cNvPr id="4" name="Slide Number Placeholder 3"/>
          <p:cNvSpPr>
            <a:spLocks noGrp="1"/>
          </p:cNvSpPr>
          <p:nvPr>
            <p:ph type="sldNum" idx="5" sz="quarter"/>
          </p:nvPr>
        </p:nvSpPr>
        <p:spPr/>
      </p:sp>
    </p:spTree>
  </p:cSld>
  <p:clrMapOvr>
    <a:masterClrMapping/>
  </p:clrMapOvr>
</p:notes>
</file>

<file path=ppt/notesSlides/notesSlide15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kitabın örnekleriyle.</a:t>
            </a:r>
          </a:p>
          <a:p/>
          <a:p>
            <a:r>
              <a:t>BEKLENEN CEVAP: Azerbaycan, Bosna Hersek, İran ve Moğolistan işaretlenir; kitapta bu ülkelerden Türk kültürüne ait unsurlar anlatılır. * İsveç ve Yemen kitapta Türk kültürünün yayılış alanı olarak anılmaz: işaretlenmez. Yoruma açıktır — öğrenci başka bir kaynaktan gerekçe getirirse tartışılır.</a:t>
            </a:r>
          </a:p>
          <a:p/>
          <a:p>
            <a:r>
              <a:t>KAYNAK: Kitap s. 202, 206, 210, 212, 214, 216, 223.</a:t>
            </a:r>
          </a:p>
          <a:p/>
          <a:p>
            <a:r>
              <a:t>NOT: Görüntüden: s. 222 haritası yayılış alanını renklendirmez; İsveç haritanın sol üst köşesinde kısmen görünür, Yemen harita dışındadır. s. 206 Türk Dünyası Haritası'nda İsveç ve Yemen'de bağımsız Türk devleti, Türk bölgesi ya da Türk topluluğu işareti yoktur; 'Avrupa'daki Türkler' topluluğu Batı Avrupa'da gösterilir (öğretmen kontrolü).</a:t>
            </a:r>
          </a:p>
        </p:txBody>
      </p:sp>
      <p:sp>
        <p:nvSpPr>
          <p:cNvPr id="4" name="Slide Number Placeholder 3"/>
          <p:cNvSpPr>
            <a:spLocks noGrp="1"/>
          </p:cNvSpPr>
          <p:nvPr>
            <p:ph type="sldNum" idx="5" sz="quarter"/>
          </p:nvPr>
        </p:nvSpPr>
        <p:spPr/>
      </p:sp>
    </p:spTree>
  </p:cSld>
  <p:clrMapOvr>
    <a:masterClrMapping/>
  </p:clrMapOvr>
</p:notes>
</file>

<file path=ppt/notesSlides/notesSlide15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2. soru: işaretlenen ülkelerden somut ya da somut olmayan miras örneği (COĞ.10.7.1 b).</a:t>
            </a:r>
          </a:p>
          <a:p/>
          <a:p>
            <a:r>
              <a:t>NASIL: Her ülke için bir örnek yeterlidir; somut mu, somut olmayan mı olduğunu da söyletin (s. 214 tanımı).</a:t>
            </a:r>
          </a:p>
          <a:p/>
          <a:p>
            <a:r>
              <a:t>KAYNAK: Kitap s. 202, 210, 212, 214, 217.</a:t>
            </a:r>
          </a:p>
        </p:txBody>
      </p:sp>
      <p:sp>
        <p:nvSpPr>
          <p:cNvPr id="4" name="Slide Number Placeholder 3"/>
          <p:cNvSpPr>
            <a:spLocks noGrp="1"/>
          </p:cNvSpPr>
          <p:nvPr>
            <p:ph type="sldNum" idx="5" sz="quarter"/>
          </p:nvPr>
        </p:nvSpPr>
        <p:spPr/>
      </p:sp>
    </p:spTree>
  </p:cSld>
  <p:clrMapOvr>
    <a:masterClrMapping/>
  </p:clrMapOvr>
</p:notes>
</file>

<file path=ppt/notesSlides/notesSlide16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kitabın örnekleri; her ülkeden bir tanesi yeterlidir.</a:t>
            </a:r>
          </a:p>
          <a:p/>
          <a:p>
            <a:r>
              <a:t>BEKLENEN CEVAP: Somut: Başçarşı Sebili, Cuma Camii, Orhun Yazıtları. Somut olmayan: Nevruz, Dede Korkut mirası, minyatür sanatı, yufka ekmek yapımı. Kitap: Kültürel miras; bina, anıt, yazıt, kitap, sanat eserleri veya el işleri gibi somut (maddi) unsurlar ile folklor, gelenek-görenek, masal-söylence gibi somut olmayan unsurları kapsar.</a:t>
            </a:r>
          </a:p>
          <a:p/>
          <a:p>
            <a:r>
              <a:t>KAYNAK: Kitap s. 202, 210, 212, 214, 217.</a:t>
            </a:r>
          </a:p>
        </p:txBody>
      </p:sp>
      <p:sp>
        <p:nvSpPr>
          <p:cNvPr id="4" name="Slide Number Placeholder 3"/>
          <p:cNvSpPr>
            <a:spLocks noGrp="1"/>
          </p:cNvSpPr>
          <p:nvPr>
            <p:ph type="sldNum" idx="5" sz="quarter"/>
          </p:nvPr>
        </p:nvSpPr>
        <p:spPr/>
      </p:sp>
    </p:spTree>
  </p:cSld>
  <p:clrMapOvr>
    <a:masterClrMapping/>
  </p:clrMapOvr>
</p:notes>
</file>

<file path=ppt/notesSlides/notesSlide16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3. soru: mekânın kültür üzerindeki etkisi hakkında çıkarım (COĞ.10.7.1 c).</a:t>
            </a:r>
          </a:p>
          <a:p/>
          <a:p>
            <a:r>
              <a:t>NASIL: 'Bozkırda, ormanda, tarım havzasında, deniz kıyısında yaşayan Türklerin kültürü aynı mı kalır?' diye sorun.</a:t>
            </a:r>
          </a:p>
          <a:p/>
          <a:p>
            <a:r>
              <a:t>KAYNAK: Kitap s. 206, 209, 211, 213, 224.</a:t>
            </a:r>
          </a:p>
        </p:txBody>
      </p:sp>
      <p:sp>
        <p:nvSpPr>
          <p:cNvPr id="4" name="Slide Number Placeholder 3"/>
          <p:cNvSpPr>
            <a:spLocks noGrp="1"/>
          </p:cNvSpPr>
          <p:nvPr>
            <p:ph type="sldNum" idx="5" sz="quarter"/>
          </p:nvPr>
        </p:nvSpPr>
        <p:spPr/>
      </p:sp>
    </p:spTree>
  </p:cSld>
  <p:clrMapOvr>
    <a:masterClrMapping/>
  </p:clrMapOvr>
</p:notes>
</file>

<file path=ppt/notesSlides/notesSlide16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kitabın Türk kültürünün genel özellikleri bölümünden.</a:t>
            </a:r>
          </a:p>
          <a:p/>
          <a:p>
            <a:r>
              <a:t>BEKLENEN CEVAP: Kitap: Türkler coğrafi koşullara bağlı olarak hem konargöçer hem yerleşik kültür özellikleri taşımakta ve coğrafi koşullara kolay uyum sağlamaktadır. Türk kültürü tarihsel süreçte Arap, Fars ve Batılı kültürler başta olmak üzere farklı kültürlerle etkileşim içinde olmuştur. Yöresel farklar olmakla beraber bu geleneklerin ana hatlarıyla Türk dünyasının büyük kısmında varlığını koruduğu görülmektedir.</a:t>
            </a:r>
          </a:p>
          <a:p/>
          <a:p>
            <a:r>
              <a:t>KAYNAK: Kitap s. 206, 211, 213, 224.</a:t>
            </a:r>
          </a:p>
        </p:txBody>
      </p:sp>
      <p:sp>
        <p:nvSpPr>
          <p:cNvPr id="4" name="Slide Number Placeholder 3"/>
          <p:cNvSpPr>
            <a:spLocks noGrp="1"/>
          </p:cNvSpPr>
          <p:nvPr>
            <p:ph type="sldNum" idx="5" sz="quarter"/>
          </p:nvPr>
        </p:nvSpPr>
        <p:spPr/>
      </p:sp>
    </p:spTree>
  </p:cSld>
  <p:clrMapOvr>
    <a:masterClrMapping/>
  </p:clrMapOvr>
</p:notes>
</file>

<file path=ppt/notesSlides/notesSlide16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4-5. soruların haberini ve alfabe görselini okutmak.</a:t>
            </a:r>
          </a:p>
          <a:p/>
          <a:p>
            <a:r>
              <a:t>NASIL: Görseldeki harfleri Türkiye Türkçesi alfabesiyle karşılaştırtın: hangi harfler bizim alfabemizde yok? (Ə(Ä), X, Q, Ñ, Ū — görüntüden). 34. haftada 2024'teki ortak alfabe kararı işlendi (s. 212).</a:t>
            </a:r>
          </a:p>
          <a:p/>
          <a:p>
            <a:r>
              <a:t>KAYNAK: Kitap s. 212, 223 (alfabe görseli xref 7851; harfler görüntüden okundu, 17.10.2026).</a:t>
            </a:r>
          </a:p>
        </p:txBody>
      </p:sp>
      <p:sp>
        <p:nvSpPr>
          <p:cNvPr id="4" name="Slide Number Placeholder 3"/>
          <p:cNvSpPr>
            <a:spLocks noGrp="1"/>
          </p:cNvSpPr>
          <p:nvPr>
            <p:ph type="sldNum" idx="5" sz="quarter"/>
          </p:nvPr>
        </p:nvSpPr>
        <p:spPr/>
      </p:sp>
    </p:spTree>
  </p:cSld>
  <p:clrMapOvr>
    <a:masterClrMapping/>
  </p:clrMapOvr>
</p:notes>
</file>

<file path=ppt/notesSlides/notesSlide16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4. soru: ortak alfabedeki farklı harflerin nedeni (COĞ.10.7.1 b-c).</a:t>
            </a:r>
          </a:p>
          <a:p/>
          <a:p>
            <a:r>
              <a:t>NASIL: Önce görseldeki harfleri saydırın (34), sonra Türkiye Türkçesi'nde olmayanları buldurun. 'Bu harfler neden gerekli?' sorusunu bildirideki ilkeye bağlayın.</a:t>
            </a:r>
          </a:p>
          <a:p/>
          <a:p>
            <a:r>
              <a:t>KAYNAK: Kitap s. 223.</a:t>
            </a:r>
          </a:p>
        </p:txBody>
      </p:sp>
      <p:sp>
        <p:nvSpPr>
          <p:cNvPr id="4" name="Slide Number Placeholder 3"/>
          <p:cNvSpPr>
            <a:spLocks noGrp="1"/>
          </p:cNvSpPr>
          <p:nvPr>
            <p:ph type="sldNum" idx="5" sz="quarter"/>
          </p:nvPr>
        </p:nvSpPr>
        <p:spPr/>
      </p:sp>
    </p:spTree>
  </p:cSld>
  <p:clrMapOvr>
    <a:masterClrMapping/>
  </p:clrMapOvr>
</p:notes>
</file>

<file path=ppt/notesSlides/notesSlide16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bildirinin ilkesine dayalı.</a:t>
            </a:r>
          </a:p>
          <a:p/>
          <a:p>
            <a:r>
              <a:t>BEKLENEN CEVAP: Kitap: farklı fonetik özelliklerin tek bir alfabe çerçevesinde temsil edilmesine özen gösterdik · Her farklı fonemin tek bir harfe karşılık gelmesi gerektiği ilkesinden hareketle. Farklı harfler (görüntüden): Ə(Ä), X, Q, Ñ, Ū.</a:t>
            </a:r>
          </a:p>
          <a:p/>
          <a:p>
            <a:r>
              <a:t>KAYNAK: Kitap s. 223 (bildiri metni ve alfabe görseli).</a:t>
            </a:r>
          </a:p>
          <a:p/>
          <a:p>
            <a:r>
              <a:t>NOT: Görseldeki 34 harf: A B C Ç D E Ə(Ä) F G Ğ H X I İ J K Q L M N Ñ O Ö P R S Ş T U Ū Ü V Y Z (görüntüden). Türkiye Türkçesi alfabesinin 29 harf olduğu genel kabul gören bilgidir; kitapta yazmaz. Harflerin hangi sesi karşıladığı kitapta yoktur — sorulmaz.</a:t>
            </a:r>
          </a:p>
        </p:txBody>
      </p:sp>
      <p:sp>
        <p:nvSpPr>
          <p:cNvPr id="4" name="Slide Number Placeholder 3"/>
          <p:cNvSpPr>
            <a:spLocks noGrp="1"/>
          </p:cNvSpPr>
          <p:nvPr>
            <p:ph type="sldNum" idx="5" sz="quarter"/>
          </p:nvPr>
        </p:nvSpPr>
        <p:spPr/>
      </p:sp>
    </p:spTree>
  </p:cSld>
  <p:clrMapOvr>
    <a:masterClrMapping/>
  </p:clrMapOvr>
</p:notes>
</file>

<file path=ppt/notesSlides/notesSlide16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5. soru: dil birliğinin kültür aktarımına katkısı (COĞ.10.7.1 c; D19).</a:t>
            </a:r>
          </a:p>
          <a:p/>
          <a:p>
            <a:r>
              <a:t>NASIL: 34. haftadaki dil ve iletişim bölümünü hatırlatın: Türk dünyasında farklı alfabelerin kullanılması iletişim bakımından sıkıntı oluşturmuştu (s. 212).</a:t>
            </a:r>
          </a:p>
          <a:p/>
          <a:p>
            <a:r>
              <a:t>KAYNAK: Kitap s. 212, 216, 223.</a:t>
            </a:r>
          </a:p>
        </p:txBody>
      </p:sp>
      <p:sp>
        <p:nvSpPr>
          <p:cNvPr id="4" name="Slide Number Placeholder 3"/>
          <p:cNvSpPr>
            <a:spLocks noGrp="1"/>
          </p:cNvSpPr>
          <p:nvPr>
            <p:ph type="sldNum" idx="5" sz="quarter"/>
          </p:nvPr>
        </p:nvSpPr>
        <p:spPr/>
      </p:sp>
    </p:spTree>
  </p:cSld>
  <p:clrMapOvr>
    <a:masterClrMapping/>
  </p:clrMapOvr>
</p:notes>
</file>

<file path=ppt/notesSlides/notesSlide16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kitabın dil ve iletişim bölümünden; 2-4. maddeler çıkarımdır.</a:t>
            </a:r>
          </a:p>
          <a:p/>
          <a:p>
            <a:r>
              <a:t>BEKLENEN CEVAP: Kitap: Türk dünyasında farklı alfabelerin kullanılmasıyla ortaya çıkan iletişim sorunlarını ortadan kaldırmak amacıyla ortak bir alfabe kullanımı fikri ortaya atılmıştır. Türk Devletleri Teşkilatının amaçlarından biri: bilim, teknoloji, eğitim ve kültür alanlarında etkileşimin genişletilmesi.</a:t>
            </a:r>
          </a:p>
          <a:p/>
          <a:p>
            <a:r>
              <a:t>KAYNAK: Kitap s. 212, 216, 223.</a:t>
            </a:r>
          </a:p>
        </p:txBody>
      </p:sp>
      <p:sp>
        <p:nvSpPr>
          <p:cNvPr id="4" name="Slide Number Placeholder 3"/>
          <p:cNvSpPr>
            <a:spLocks noGrp="1"/>
          </p:cNvSpPr>
          <p:nvPr>
            <p:ph type="sldNum" idx="5" sz="quarter"/>
          </p:nvPr>
        </p:nvSpPr>
        <p:spPr/>
      </p:sp>
    </p:spTree>
  </p:cSld>
  <p:clrMapOvr>
    <a:masterClrMapping/>
  </p:clrMapOvr>
</p:notes>
</file>

<file path=ppt/notesSlides/notesSlide16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6-8. soruların metnini okutmak: Nevruz'un anlamı, tarihi ve yayılışı.</a:t>
            </a:r>
          </a:p>
          <a:p/>
          <a:p>
            <a:r>
              <a:t>NASIL: Metni sesli okutun. 'Nevruz hangi yönlere, kimlerle yayılmış?' sorusuyla s. 204'teki göç yönlerini hatırlatın (analojik çıkarım). 6 ve 7. sorular 35. haftada sınıfta çözüldü; burada yalnız 8. soru vardır.</a:t>
            </a:r>
          </a:p>
          <a:p/>
          <a:p>
            <a:r>
              <a:t>KAYNAK: Kitap s. 224 (metin ve iki fotoğraf; fotoğrafların adı kitapta yazmaz: Nevruz ateşi çevresinde kalabalık ve geleneksel kıyafetli halk oyunu — görüntüden). Nevruz ayrıca s. 209 ve 213'te anlatılır; s. 217 UNESCO listesinde 12 ülkeyle yer alır. Nevruz (Video) (s. 209): https://ders.eba.gov.tr/ders//redirectContent.jsp?resourceId=3842a5616e4d3057b2d0ff225cf35fa5&amp;resourceType=1&amp;resourceLocation=2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16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8. soru: bir kültürel unsurun yayılışını göçlerle ilişkilendirme (COĞ.10.7.1 c; SBAB7.9 mekânsal analoji).</a:t>
            </a:r>
          </a:p>
          <a:p/>
          <a:p>
            <a:r>
              <a:t>NASIL: Metindeki yayılış yönlerini s. 204-205'teki göç oklarıyla karşılaştırın: aynı yönler mi?</a:t>
            </a:r>
          </a:p>
          <a:p/>
          <a:p>
            <a:r>
              <a:t>KAYNAK: Kitap s. 204, 209, 213, 224.</a:t>
            </a:r>
          </a:p>
        </p:txBody>
      </p:sp>
      <p:sp>
        <p:nvSpPr>
          <p:cNvPr id="4" name="Slide Number Placeholder 3"/>
          <p:cNvSpPr>
            <a:spLocks noGrp="1"/>
          </p:cNvSpPr>
          <p:nvPr>
            <p:ph type="sldNum" idx="5" sz="quarter"/>
          </p:nvPr>
        </p:nvSpPr>
        <p:spPr/>
      </p:sp>
    </p:spTree>
  </p:cSld>
  <p:clrMapOvr>
    <a:masterClrMapping/>
  </p:clrMapOvr>
</p:notes>
</file>

<file path=ppt/notesSlides/notesSlide17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metin ve göçler.</a:t>
            </a:r>
          </a:p>
          <a:p/>
          <a:p>
            <a:r>
              <a:t>BEKLENEN CEVAP: Nevruz'un yayılış yönleri, kitabın göç yönleriyle örtüşür: Türklerin tarihin çeşitli dönemlerinde göçlerle Hazar Denizi’nin kuzeyinden Kafkasya’ya, Karadeniz’in kuzeyine, Balkan Yarımadası'na ve Macaristan’a; Hazar Denizi’nin güneyinden İran’a, Anadolu’ya ve Mezopotamya’ya kadar yayıldığı görülmektedir. Bayram bir doğa olayına (21 Mart) bağlıdır; farklı ülkelerde kendi kültürel değerleriyle kutlanır (s. 224).</a:t>
            </a:r>
          </a:p>
          <a:p/>
          <a:p>
            <a:r>
              <a:t>KAYNAK: Kitap s. 204, 209, 213, 224.</a:t>
            </a:r>
          </a:p>
        </p:txBody>
      </p:sp>
      <p:sp>
        <p:nvSpPr>
          <p:cNvPr id="4" name="Slide Number Placeholder 3"/>
          <p:cNvSpPr>
            <a:spLocks noGrp="1"/>
          </p:cNvSpPr>
          <p:nvPr>
            <p:ph type="sldNum" idx="5" sz="quarter"/>
          </p:nvPr>
        </p:nvSpPr>
        <p:spPr/>
      </p:sp>
    </p:spTree>
  </p:cSld>
  <p:clrMapOvr>
    <a:masterClrMapping/>
  </p:clrMapOvr>
</p:notes>
</file>

<file path=ppt/notesSlides/notesSlide17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9. soru: kültür mirası unsurlarını haritada konumlandırma (COĞ.10.7.1 a; SBAB10.2).</a:t>
            </a:r>
          </a:p>
          <a:p/>
          <a:p>
            <a:r>
              <a:t>NASIL: Her görselin altında ülke adı yazar; öğrenci ülkeyi haritada bulup en yakın daireye görselin numarasını yazar. Haritada etiketli yerler: Türkistan, Kafkasya, Mezopotamya, Sibirya ve dağlar.</a:t>
            </a:r>
          </a:p>
          <a:p/>
          <a:p>
            <a:r>
              <a:t>KAYNAK: Kitap s. 225 (yedi görsel: xref 7227-7233; harita xref 7188).</a:t>
            </a:r>
          </a:p>
        </p:txBody>
      </p:sp>
      <p:sp>
        <p:nvSpPr>
          <p:cNvPr id="4" name="Slide Number Placeholder 3"/>
          <p:cNvSpPr>
            <a:spLocks noGrp="1"/>
          </p:cNvSpPr>
          <p:nvPr>
            <p:ph type="sldNum" idx="5" sz="quarter"/>
          </p:nvPr>
        </p:nvSpPr>
        <p:spPr/>
      </p:sp>
    </p:spTree>
  </p:cSld>
  <p:clrMapOvr>
    <a:masterClrMapping/>
  </p:clrMapOvr>
</p:notes>
</file>

<file path=ppt/notesSlides/notesSlide17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dairelere görsel numaraları.</a:t>
            </a:r>
          </a:p>
          <a:p/>
          <a:p>
            <a:r>
              <a:t>BEKLENEN CEVAP: Balkanlar 1 (Başçarşı, Bosna Hersek) · Anadolu 7 (Mevlana, Türkiye) · İran 2 (Ali Kapu) · Türkistan'ın güneyi 6 (Uluğbey, Özbekistan) · Altay Dağları'nın batısı 5 (kurganlar, Kazakistan) · Altay Dağları'nın doğusu 4 (Orhun, Moğolistan) · Hindistan 3 (Tac Mahal).</a:t>
            </a:r>
          </a:p>
          <a:p/>
          <a:p>
            <a:r>
              <a:t>KAYNAK: Kitap s. 225 (dairelerin yeri görüntüden okundu); alan adları s. 204 göç metninden (Balkan Yarımadası, Anadolu, İran, Hindistan) ve haritanın etiketlerinden (Türkistan, Altay Dağları).</a:t>
            </a:r>
          </a:p>
          <a:p/>
          <a:p>
            <a:r>
              <a:t>NOT: Haritada dairelerin yanındaki alanların adı yazmaz: Balkanlar, Anadolu, İran ve Hindistan kitabın s. 204 göç metnindeki adlarıyla verildi; öğrenci ülke adını yazarsa da kabul.</a:t>
            </a:r>
          </a:p>
        </p:txBody>
      </p:sp>
      <p:sp>
        <p:nvSpPr>
          <p:cNvPr id="4" name="Slide Number Placeholder 3"/>
          <p:cNvSpPr>
            <a:spLocks noGrp="1"/>
          </p:cNvSpPr>
          <p:nvPr>
            <p:ph type="sldNum" idx="5" sz="quarter"/>
          </p:nvPr>
        </p:nvSpPr>
        <p:spPr/>
      </p:sp>
    </p:spTree>
  </p:cSld>
  <p:clrMapOvr>
    <a:masterClrMapping/>
  </p:clrMapOvr>
</p:notes>
</file>

<file path=ppt/notesSlides/notesSlide17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10. soru: yayılışın nedenleri (COĞ.10.7.1 a, c).</a:t>
            </a:r>
          </a:p>
          <a:p/>
          <a:p>
            <a:r>
              <a:t>NASIL: 33. haftanın göçler ve nedenleri bölümünü hatırlatın; doğal ve beşerî nedenleri ayrı yazdırın.</a:t>
            </a:r>
          </a:p>
          <a:p/>
          <a:p>
            <a:r>
              <a:t>KAYNAK: Kitap s. 204, 206-207, 210.</a:t>
            </a:r>
          </a:p>
        </p:txBody>
      </p:sp>
      <p:sp>
        <p:nvSpPr>
          <p:cNvPr id="4" name="Slide Number Placeholder 3"/>
          <p:cNvSpPr>
            <a:spLocks noGrp="1"/>
          </p:cNvSpPr>
          <p:nvPr>
            <p:ph type="sldNum" idx="5" sz="quarter"/>
          </p:nvPr>
        </p:nvSpPr>
        <p:spPr/>
      </p:sp>
    </p:spTree>
  </p:cSld>
  <p:clrMapOvr>
    <a:masterClrMapping/>
  </p:clrMapOvr>
</p:notes>
</file>

<file path=ppt/notesSlides/notesSlide17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kitabın göçler bölümünden.</a:t>
            </a:r>
          </a:p>
          <a:p/>
          <a:p>
            <a:r>
              <a:t>BEKLENEN CEVAP: Kitap: Türkistan’ın giderek kuraklaşması ve doğal kaynakların yetersizliği nedeniyle bölgede çoğalan nüfusun varlığını sürdürmesi mümkün değildi. 13. yüzyıla kadar gerçekleşen büyük göç hareketleri sonucunda Türklerin yaşadığı ve Türk kültürünün yayıldığı alan çok genişlemiş, Türkler birçok devlet kurarak bu alanlara hâkim olmuştur.</a:t>
            </a:r>
          </a:p>
          <a:p/>
          <a:p>
            <a:r>
              <a:t>KAYNAK: Kitap s. 204, 206, 210.</a:t>
            </a:r>
          </a:p>
        </p:txBody>
      </p:sp>
      <p:sp>
        <p:nvSpPr>
          <p:cNvPr id="4" name="Slide Number Placeholder 3"/>
          <p:cNvSpPr>
            <a:spLocks noGrp="1"/>
          </p:cNvSpPr>
          <p:nvPr>
            <p:ph type="sldNum" idx="5" sz="quarter"/>
          </p:nvPr>
        </p:nvSpPr>
        <p:spPr/>
      </p:sp>
    </p:spTree>
  </p:cSld>
  <p:clrMapOvr>
    <a:masterClrMapping/>
  </p:clrMapOvr>
</p:notes>
</file>

<file path=ppt/notesSlides/notesSlide17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11. soru: miras unsurlarını iki kültür dönemine ayırma (COĞ.10.7.1 b).</a:t>
            </a:r>
          </a:p>
          <a:p/>
          <a:p>
            <a:r>
              <a:t>NASIL: İpucu: kurgan, balbal ve yazıt İslamiyet öncesine; cami, medrese, türbe, sebil ve saray Türk-İslam dönemine işaret eder.</a:t>
            </a:r>
          </a:p>
          <a:p/>
          <a:p>
            <a:r>
              <a:t>KAYNAK: Kitap s. 207-214.</a:t>
            </a:r>
          </a:p>
        </p:txBody>
      </p:sp>
      <p:sp>
        <p:nvSpPr>
          <p:cNvPr id="4" name="Slide Number Placeholder 3"/>
          <p:cNvSpPr>
            <a:spLocks noGrp="1"/>
          </p:cNvSpPr>
          <p:nvPr>
            <p:ph type="sldNum" idx="5" sz="quarter"/>
          </p:nvPr>
        </p:nvSpPr>
        <p:spPr/>
      </p:sp>
    </p:spTree>
  </p:cSld>
  <p:clrMapOvr>
    <a:masterClrMapping/>
  </p:clrMapOvr>
</p:notes>
</file>

<file path=ppt/notesSlides/notesSlide17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kitabın iki dönem tanımına göre.</a:t>
            </a:r>
          </a:p>
          <a:p/>
          <a:p>
            <a:r>
              <a:t>BEKLENEN CEVAP: Konargöçer dönem: Orhun Yazıtları ve Alp kurganları-balballar. Türk-İslam dönemi: Başçarşı Sebil Çeşmesi, Ali Kapu Sarayı, Tac Mahal, Uluğbey Medresesi, Mevlana Müzesi ve Camii. Kitap: Türk kültürü genel olarak iki döneme ayrılmaktadır: Birincisi İslamiyet'ten önce çoğunlukla konargöçer Türk kültürü, ikincisi ise İslamiyet’in kabulünden sonra yerleşik hayata geçişle ortaya çıkan Türk-İslam kültürüdür.</a:t>
            </a:r>
          </a:p>
          <a:p/>
          <a:p>
            <a:r>
              <a:t>KAYNAK: Kitap s. 207-208, 210, 212, 214, 225.</a:t>
            </a:r>
          </a:p>
          <a:p/>
          <a:p>
            <a:r>
              <a:t>NOT: * Başçarşı Sebili, Ali Kapu Sarayı, Uluğbey Medresesi ve Mevlana Müzesi kitap metninde anlatılmaz; dönem ataması genel kabul gören bilgidir (öğretmen kontrolü). Dayanak: cami, medrese, çeşme ve saray gibi yapılar İslamiyet'in kabulünden sonraki yerleşik hayatın mimarisidir (s. 210, 214).</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6.xml"/><Relationship Id="rId3" Type="http://schemas.openxmlformats.org/officeDocument/2006/relationships/image" Target="../media/image39.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3.xml"/><Relationship Id="rId3" Type="http://schemas.openxmlformats.org/officeDocument/2006/relationships/image" Target="../media/image24.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4.xml"/><Relationship Id="rId3" Type="http://schemas.openxmlformats.org/officeDocument/2006/relationships/image" Target="../media/image24.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5.xml"/><Relationship Id="rId3" Type="http://schemas.openxmlformats.org/officeDocument/2006/relationships/image" Target="../media/image24.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8.xml"/><Relationship Id="rId3" Type="http://schemas.openxmlformats.org/officeDocument/2006/relationships/image" Target="../media/image36.jpg"/><Relationship Id="rId4" Type="http://schemas.openxmlformats.org/officeDocument/2006/relationships/image" Target="../media/image37.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1.xml"/><Relationship Id="rId3" Type="http://schemas.openxmlformats.org/officeDocument/2006/relationships/image" Target="../media/image40.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2.xml"/><Relationship Id="rId3" Type="http://schemas.openxmlformats.org/officeDocument/2006/relationships/image" Target="../media/image41.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7. Ünite Ölçme ve Değerlendirme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ÜNİTE SONU</a:t>
            </a:r>
          </a:p>
        </p:txBody>
      </p:sp>
      <p:graphicFrame>
        <p:nvGraphicFramePr>
          <p:cNvPr id="6" name="Table 5"/>
          <p:cNvGraphicFramePr>
            <a:graphicFrameLocks noGrp="1"/>
          </p:cNvGraphicFramePr>
          <p:nvPr/>
        </p:nvGraphicFramePr>
        <p:xfrm>
          <a:off x="502920" y="1280160"/>
          <a:ext cx="11183112" cy="2962656"/>
        </p:xfrm>
        <a:graphic>
          <a:graphicData uri="http://schemas.openxmlformats.org/drawingml/2006/table">
            <a:tbl>
              <a:tblPr firstRow="1" bandRow="1">
                <a:tableStyleId>{5C22544A-7EE6-4342-B048-85BDC9FD1C3A}</a:tableStyleId>
              </a:tblPr>
              <a:tblGrid>
                <a:gridCol w="1280160"/>
                <a:gridCol w="6400800"/>
                <a:gridCol w="1463040"/>
                <a:gridCol w="2039112"/>
              </a:tblGrid>
              <a:tr h="475488">
                <a:tc>
                  <a:txBody>
                    <a:bodyPr wrap="square"/>
                    <a:lstStyle/>
                    <a:p>
                      <a:pPr algn="ctr">
                        <a:spcBef>
                          <a:spcPts val="0"/>
                        </a:spcBef>
                        <a:spcAft>
                          <a:spcPts val="0"/>
                        </a:spcAft>
                      </a:pPr>
                      <a:r>
                        <a:rPr lang="tr-TR" sz="1600" b="1" i="0">
                          <a:solidFill>
                            <a:srgbClr val="FFFFFF"/>
                          </a:solidFill>
                          <a:latin typeface="Calibri"/>
                        </a:rPr>
                        <a:t>Sorular</a:t>
                      </a:r>
                    </a:p>
                  </a:txBody>
                  <a:tcPr marL="54864" marR="54864" marT="18288" marB="18288" anchor="ctr">
                    <a:solidFill>
                      <a:srgbClr val="2C6E8F"/>
                    </a:solidFill>
                  </a:tcPr>
                </a:tc>
                <a:tc>
                  <a:txBody>
                    <a:bodyPr wrap="square"/>
                    <a:lstStyle/>
                    <a:p>
                      <a:pPr algn="ctr">
                        <a:spcBef>
                          <a:spcPts val="0"/>
                        </a:spcBef>
                        <a:spcAft>
                          <a:spcPts val="0"/>
                        </a:spcAft>
                      </a:pPr>
                      <a:r>
                        <a:rPr lang="tr-TR" sz="1600" b="1" i="0">
                          <a:solidFill>
                            <a:srgbClr val="FFFFFF"/>
                          </a:solidFill>
                          <a:latin typeface="Calibri"/>
                        </a:rPr>
                        <a:t>Konu</a:t>
                      </a:r>
                    </a:p>
                  </a:txBody>
                  <a:tcPr marL="54864" marR="54864" marT="18288" marB="18288" anchor="ctr">
                    <a:solidFill>
                      <a:srgbClr val="2C6E8F"/>
                    </a:solidFill>
                  </a:tcPr>
                </a:tc>
                <a:tc>
                  <a:txBody>
                    <a:bodyPr wrap="square"/>
                    <a:lstStyle/>
                    <a:p>
                      <a:pPr algn="ctr">
                        <a:spcBef>
                          <a:spcPts val="0"/>
                        </a:spcBef>
                        <a:spcAft>
                          <a:spcPts val="0"/>
                        </a:spcAft>
                      </a:pPr>
                      <a:r>
                        <a:rPr lang="tr-TR" sz="1600" b="1" i="0">
                          <a:solidFill>
                            <a:srgbClr val="FFFFFF"/>
                          </a:solidFill>
                          <a:latin typeface="Calibri"/>
                        </a:rPr>
                        <a:t>Kitap</a:t>
                      </a:r>
                    </a:p>
                  </a:txBody>
                  <a:tcPr marL="54864" marR="54864" marT="18288" marB="18288" anchor="ctr">
                    <a:solidFill>
                      <a:srgbClr val="2C6E8F"/>
                    </a:solidFill>
                  </a:tcPr>
                </a:tc>
                <a:tc>
                  <a:txBody>
                    <a:bodyPr wrap="square"/>
                    <a:lstStyle/>
                    <a:p>
                      <a:pPr algn="ctr">
                        <a:spcBef>
                          <a:spcPts val="0"/>
                        </a:spcBef>
                        <a:spcAft>
                          <a:spcPts val="0"/>
                        </a:spcAft>
                      </a:pPr>
                      <a:r>
                        <a:rPr lang="tr-TR" sz="1600" b="1" i="0">
                          <a:solidFill>
                            <a:srgbClr val="FFFFFF"/>
                          </a:solidFill>
                          <a:latin typeface="Calibri"/>
                        </a:rPr>
                        <a:t>Süreç bileşeni</a:t>
                      </a:r>
                    </a:p>
                  </a:txBody>
                  <a:tcPr marL="54864" marR="54864" marT="18288" marB="18288" anchor="ctr">
                    <a:solidFill>
                      <a:srgbClr val="2C6E8F"/>
                    </a:solidFill>
                  </a:tcPr>
                </a:tc>
              </a:tr>
              <a:tr h="621792">
                <a:tc>
                  <a:txBody>
                    <a:bodyPr wrap="square"/>
                    <a:lstStyle/>
                    <a:p>
                      <a:pPr algn="ctr">
                        <a:spcBef>
                          <a:spcPts val="0"/>
                        </a:spcBef>
                        <a:spcAft>
                          <a:spcPts val="0"/>
                        </a:spcAft>
                      </a:pPr>
                      <a:r>
                        <a:rPr lang="tr-TR" sz="1800" b="0" i="0">
                          <a:solidFill>
                            <a:srgbClr val="262626"/>
                          </a:solidFill>
                          <a:latin typeface="Calibri"/>
                        </a:rPr>
                        <a:t>1-3</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Türk kültürünün yayılış alanı (harita)</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s. 222</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COĞ.10.7.1 a-b</a:t>
                      </a:r>
                    </a:p>
                  </a:txBody>
                  <a:tcPr marL="54864" marR="54864" marT="18288" marB="18288" anchor="ctr">
                    <a:solidFill>
                      <a:srgbClr val="FFFFFF"/>
                    </a:solidFill>
                  </a:tcPr>
                </a:tc>
              </a:tr>
              <a:tr h="621792">
                <a:tc>
                  <a:txBody>
                    <a:bodyPr wrap="square"/>
                    <a:lstStyle/>
                    <a:p>
                      <a:pPr algn="ctr">
                        <a:spcBef>
                          <a:spcPts val="0"/>
                        </a:spcBef>
                        <a:spcAft>
                          <a:spcPts val="0"/>
                        </a:spcAft>
                      </a:pPr>
                      <a:r>
                        <a:rPr lang="tr-TR" sz="1800" b="0" i="0">
                          <a:solidFill>
                            <a:srgbClr val="262626"/>
                          </a:solidFill>
                          <a:latin typeface="Calibri"/>
                        </a:rPr>
                        <a:t>4-5</a:t>
                      </a:r>
                    </a:p>
                  </a:txBody>
                  <a:tcPr marL="54864" marR="54864" marT="18288" marB="18288" anchor="ctr">
                    <a:solidFill>
                      <a:srgbClr val="E3ECF5"/>
                    </a:solidFill>
                  </a:tcPr>
                </a:tc>
                <a:tc>
                  <a:txBody>
                    <a:bodyPr wrap="square"/>
                    <a:lstStyle/>
                    <a:p>
                      <a:pPr algn="l">
                        <a:spcBef>
                          <a:spcPts val="0"/>
                        </a:spcBef>
                        <a:spcAft>
                          <a:spcPts val="0"/>
                        </a:spcAft>
                      </a:pPr>
                      <a:r>
                        <a:rPr lang="tr-TR" sz="1800" b="0" i="0">
                          <a:solidFill>
                            <a:srgbClr val="262626"/>
                          </a:solidFill>
                          <a:latin typeface="Calibri"/>
                        </a:rPr>
                        <a:t>Ortak Türk Alfabesi</a:t>
                      </a:r>
                    </a:p>
                  </a:txBody>
                  <a:tcPr marL="54864" marR="54864" marT="18288" marB="18288" anchor="ctr">
                    <a:solidFill>
                      <a:srgbClr val="E3ECF5"/>
                    </a:solidFill>
                  </a:tcPr>
                </a:tc>
                <a:tc>
                  <a:txBody>
                    <a:bodyPr wrap="square"/>
                    <a:lstStyle/>
                    <a:p>
                      <a:pPr algn="ctr">
                        <a:spcBef>
                          <a:spcPts val="0"/>
                        </a:spcBef>
                        <a:spcAft>
                          <a:spcPts val="0"/>
                        </a:spcAft>
                      </a:pPr>
                      <a:r>
                        <a:rPr lang="tr-TR" sz="1800" b="0" i="0">
                          <a:solidFill>
                            <a:srgbClr val="262626"/>
                          </a:solidFill>
                          <a:latin typeface="Calibri"/>
                        </a:rPr>
                        <a:t>s. 223</a:t>
                      </a:r>
                    </a:p>
                  </a:txBody>
                  <a:tcPr marL="54864" marR="54864" marT="18288" marB="18288" anchor="ctr">
                    <a:solidFill>
                      <a:srgbClr val="E3ECF5"/>
                    </a:solidFill>
                  </a:tcPr>
                </a:tc>
                <a:tc>
                  <a:txBody>
                    <a:bodyPr wrap="square"/>
                    <a:lstStyle/>
                    <a:p>
                      <a:pPr algn="ctr">
                        <a:spcBef>
                          <a:spcPts val="0"/>
                        </a:spcBef>
                        <a:spcAft>
                          <a:spcPts val="0"/>
                        </a:spcAft>
                      </a:pPr>
                      <a:r>
                        <a:rPr lang="tr-TR" sz="1800" b="0" i="0">
                          <a:solidFill>
                            <a:srgbClr val="262626"/>
                          </a:solidFill>
                          <a:latin typeface="Calibri"/>
                        </a:rPr>
                        <a:t>COĞ.10.7.1 b-c</a:t>
                      </a:r>
                    </a:p>
                  </a:txBody>
                  <a:tcPr marL="54864" marR="54864" marT="18288" marB="18288" anchor="ctr">
                    <a:solidFill>
                      <a:srgbClr val="E3ECF5"/>
                    </a:solidFill>
                  </a:tcPr>
                </a:tc>
              </a:tr>
              <a:tr h="621792">
                <a:tc>
                  <a:txBody>
                    <a:bodyPr wrap="square"/>
                    <a:lstStyle/>
                    <a:p>
                      <a:pPr algn="ctr">
                        <a:spcBef>
                          <a:spcPts val="0"/>
                        </a:spcBef>
                        <a:spcAft>
                          <a:spcPts val="0"/>
                        </a:spcAft>
                      </a:pPr>
                      <a:r>
                        <a:rPr lang="tr-TR" sz="1800" b="0" i="0">
                          <a:solidFill>
                            <a:srgbClr val="262626"/>
                          </a:solidFill>
                          <a:latin typeface="Calibri"/>
                        </a:rPr>
                        <a:t>6-8</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Millî bayram Nevruz (6-7: 35. haftada sınıfta)</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s. 224</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COĞ.10.7.1 b-c</a:t>
                      </a:r>
                    </a:p>
                  </a:txBody>
                  <a:tcPr marL="54864" marR="54864" marT="18288" marB="18288" anchor="ctr">
                    <a:solidFill>
                      <a:srgbClr val="FFFFFF"/>
                    </a:solidFill>
                  </a:tcPr>
                </a:tc>
              </a:tr>
              <a:tr h="621792">
                <a:tc>
                  <a:txBody>
                    <a:bodyPr wrap="square"/>
                    <a:lstStyle/>
                    <a:p>
                      <a:pPr algn="ctr">
                        <a:spcBef>
                          <a:spcPts val="0"/>
                        </a:spcBef>
                        <a:spcAft>
                          <a:spcPts val="0"/>
                        </a:spcAft>
                      </a:pPr>
                      <a:r>
                        <a:rPr lang="tr-TR" sz="1800" b="0" i="0">
                          <a:solidFill>
                            <a:srgbClr val="262626"/>
                          </a:solidFill>
                          <a:latin typeface="Calibri"/>
                        </a:rPr>
                        <a:t>9-11</a:t>
                      </a:r>
                    </a:p>
                  </a:txBody>
                  <a:tcPr marL="54864" marR="54864" marT="18288" marB="18288" anchor="ctr">
                    <a:solidFill>
                      <a:srgbClr val="E3ECF5"/>
                    </a:solidFill>
                  </a:tcPr>
                </a:tc>
                <a:tc>
                  <a:txBody>
                    <a:bodyPr wrap="square"/>
                    <a:lstStyle/>
                    <a:p>
                      <a:pPr algn="l">
                        <a:spcBef>
                          <a:spcPts val="0"/>
                        </a:spcBef>
                        <a:spcAft>
                          <a:spcPts val="0"/>
                        </a:spcAft>
                      </a:pPr>
                      <a:r>
                        <a:rPr lang="tr-TR" sz="1800" b="0" i="0">
                          <a:solidFill>
                            <a:srgbClr val="262626"/>
                          </a:solidFill>
                          <a:latin typeface="Calibri"/>
                        </a:rPr>
                        <a:t>Türk kültür mirası görselleri ve harita</a:t>
                      </a:r>
                    </a:p>
                  </a:txBody>
                  <a:tcPr marL="54864" marR="54864" marT="18288" marB="18288" anchor="ctr">
                    <a:solidFill>
                      <a:srgbClr val="E3ECF5"/>
                    </a:solidFill>
                  </a:tcPr>
                </a:tc>
                <a:tc>
                  <a:txBody>
                    <a:bodyPr wrap="square"/>
                    <a:lstStyle/>
                    <a:p>
                      <a:pPr algn="ctr">
                        <a:spcBef>
                          <a:spcPts val="0"/>
                        </a:spcBef>
                        <a:spcAft>
                          <a:spcPts val="0"/>
                        </a:spcAft>
                      </a:pPr>
                      <a:r>
                        <a:rPr lang="tr-TR" sz="1800" b="0" i="0">
                          <a:solidFill>
                            <a:srgbClr val="262626"/>
                          </a:solidFill>
                          <a:latin typeface="Calibri"/>
                        </a:rPr>
                        <a:t>s. 225</a:t>
                      </a:r>
                    </a:p>
                  </a:txBody>
                  <a:tcPr marL="54864" marR="54864" marT="18288" marB="18288" anchor="ctr">
                    <a:solidFill>
                      <a:srgbClr val="E3ECF5"/>
                    </a:solidFill>
                  </a:tcPr>
                </a:tc>
                <a:tc>
                  <a:txBody>
                    <a:bodyPr wrap="square"/>
                    <a:lstStyle/>
                    <a:p>
                      <a:pPr algn="ctr">
                        <a:spcBef>
                          <a:spcPts val="0"/>
                        </a:spcBef>
                        <a:spcAft>
                          <a:spcPts val="0"/>
                        </a:spcAft>
                      </a:pPr>
                      <a:r>
                        <a:rPr lang="tr-TR" sz="1800" b="0" i="0">
                          <a:solidFill>
                            <a:srgbClr val="262626"/>
                          </a:solidFill>
                          <a:latin typeface="Calibri"/>
                        </a:rPr>
                        <a:t>COĞ.10.7.1 a-c</a:t>
                      </a:r>
                    </a:p>
                  </a:txBody>
                  <a:tcPr marL="54864" marR="54864" marT="18288" marB="18288" anchor="ctr">
                    <a:solidFill>
                      <a:srgbClr val="E3ECF5"/>
                    </a:solidFill>
                  </a:tcPr>
                </a:tc>
              </a:tr>
            </a:tbl>
          </a:graphicData>
        </a:graphic>
      </p:graphicFrame>
      <p:sp>
        <p:nvSpPr>
          <p:cNvPr id="7" name="TextBox 6"/>
          <p:cNvSpPr txBox="1"/>
          <p:nvPr/>
        </p:nvSpPr>
        <p:spPr>
          <a:xfrm>
            <a:off x="502920" y="5513832"/>
            <a:ext cx="11185855" cy="685800"/>
          </a:xfrm>
          <a:prstGeom prst="rect">
            <a:avLst/>
          </a:prstGeom>
          <a:noFill/>
        </p:spPr>
        <p:txBody>
          <a:bodyPr wrap="square" anchor="t" lIns="73152" rIns="73152" tIns="36576" bIns="36576">
            <a:noAutofit/>
          </a:bodyPr>
          <a:lstStyle/>
          <a:p>
            <a:pPr algn="ctr">
              <a:spcBef>
                <a:spcPts val="0"/>
              </a:spcBef>
              <a:spcAft>
                <a:spcPts val="0"/>
              </a:spcAft>
            </a:pPr>
            <a:r>
              <a:rPr lang="tr-TR" sz="2000" b="1" i="0">
                <a:solidFill>
                  <a:srgbClr val="2C6E8F"/>
                </a:solidFill>
                <a:latin typeface="Calibri"/>
              </a:rPr>
              <a:t>Her sorunun örnek cevabı sorunun hemen ardındadır. Kendi cevabını yazmadan cevaba geçme!</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222-225</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155 / 176</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Türk kültürünün yayılış alanı</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1-3</a:t>
            </a:r>
          </a:p>
        </p:txBody>
      </p:sp>
      <p:pic>
        <p:nvPicPr>
          <p:cNvPr id="6" name="Picture 5" descr="sonu_s222_harita.jpg"/>
          <p:cNvPicPr>
            <a:picLocks noChangeAspect="1"/>
          </p:cNvPicPr>
          <p:nvPr/>
        </p:nvPicPr>
        <p:blipFill>
          <a:blip r:embed="rId3"/>
          <a:stretch>
            <a:fillRect/>
          </a:stretch>
        </p:blipFill>
        <p:spPr>
          <a:xfrm>
            <a:off x="502920" y="1776645"/>
            <a:ext cx="7680960" cy="3908213"/>
          </a:xfrm>
          <a:prstGeom prst="rect">
            <a:avLst/>
          </a:prstGeom>
          <a:ln w="9525">
            <a:solidFill>
              <a:srgbClr val="D9D9D9"/>
            </a:solidFill>
          </a:ln>
        </p:spPr>
      </p:pic>
      <p:sp>
        <p:nvSpPr>
          <p:cNvPr id="7" name="Rounded Rectangle 6"/>
          <p:cNvSpPr/>
          <p:nvPr/>
        </p:nvSpPr>
        <p:spPr>
          <a:xfrm>
            <a:off x="8366760" y="1225296"/>
            <a:ext cx="3322015" cy="5010912"/>
          </a:xfrm>
          <a:prstGeom prst="roundRect">
            <a:avLst>
              <a:gd name="adj" fmla="val 5000"/>
            </a:avLst>
          </a:prstGeom>
          <a:solidFill>
            <a:srgbClr val="F0F0F0"/>
          </a:solidFill>
          <a:ln>
            <a:noFill/>
          </a:ln>
          <a:effectLst/>
        </p:spPr>
        <p:txBody>
          <a:bodyPr rtlCol="0" anchor="ctr"/>
          <a:lstStyle/>
          <a:p/>
        </p:txBody>
      </p:sp>
      <p:sp>
        <p:nvSpPr>
          <p:cNvPr id="8" name="Rounded Rectangle 7"/>
          <p:cNvSpPr/>
          <p:nvPr/>
        </p:nvSpPr>
        <p:spPr>
          <a:xfrm>
            <a:off x="8366760" y="1225296"/>
            <a:ext cx="3322015" cy="530352"/>
          </a:xfrm>
          <a:prstGeom prst="roundRect">
            <a:avLst>
              <a:gd name="adj" fmla="val 25000"/>
            </a:avLst>
          </a:prstGeom>
          <a:solidFill>
            <a:srgbClr val="2C6E8F"/>
          </a:solidFill>
          <a:ln>
            <a:noFill/>
          </a:ln>
          <a:effectLst/>
        </p:spPr>
        <p:txBody>
          <a:bodyPr rtlCol="0" anchor="ctr"/>
          <a:lstStyle/>
          <a:p/>
        </p:txBody>
      </p:sp>
      <p:sp>
        <p:nvSpPr>
          <p:cNvPr id="9" name="Rectangle 8"/>
          <p:cNvSpPr/>
          <p:nvPr/>
        </p:nvSpPr>
        <p:spPr>
          <a:xfrm>
            <a:off x="8366760" y="1490472"/>
            <a:ext cx="3322015" cy="265176"/>
          </a:xfrm>
          <a:prstGeom prst="rect">
            <a:avLst/>
          </a:prstGeom>
          <a:solidFill>
            <a:srgbClr val="2C6E8F"/>
          </a:solidFill>
          <a:ln>
            <a:noFill/>
          </a:ln>
          <a:effectLst/>
        </p:spPr>
        <p:txBody>
          <a:bodyPr rtlCol="0" anchor="ctr"/>
          <a:lstStyle/>
          <a:p/>
        </p:txBody>
      </p:sp>
      <p:sp>
        <p:nvSpPr>
          <p:cNvPr id="10" name="TextBox 9"/>
          <p:cNvSpPr txBox="1"/>
          <p:nvPr/>
        </p:nvSpPr>
        <p:spPr>
          <a:xfrm>
            <a:off x="8458200" y="1225296"/>
            <a:ext cx="3139135"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Haritayı oku</a:t>
            </a:r>
          </a:p>
        </p:txBody>
      </p:sp>
      <p:sp>
        <p:nvSpPr>
          <p:cNvPr id="11" name="TextBox 10"/>
          <p:cNvSpPr txBox="1"/>
          <p:nvPr/>
        </p:nvSpPr>
        <p:spPr>
          <a:xfrm>
            <a:off x="8476488" y="1828800"/>
            <a:ext cx="3102559" cy="4334256"/>
          </a:xfrm>
          <a:prstGeom prst="rect">
            <a:avLst/>
          </a:prstGeom>
          <a:noFill/>
        </p:spPr>
        <p:txBody>
          <a:bodyPr wrap="square" anchor="t" lIns="73152" rIns="73152" tIns="36576" bIns="36576">
            <a:noAutofit/>
          </a:bodyPr>
          <a:lstStyle/>
          <a:p>
            <a:pPr algn="l" marL="223758" indent="-223758">
              <a:spcBef>
                <a:spcPts val="0"/>
              </a:spcBef>
              <a:spcAft>
                <a:spcPts val="600"/>
              </a:spcAft>
            </a:pPr>
            <a:r>
              <a:rPr lang="tr-TR" sz="1800" b="1" i="0">
                <a:solidFill>
                  <a:srgbClr val="2C6696"/>
                </a:solidFill>
                <a:latin typeface="Calibri"/>
              </a:rPr>
              <a:t>•  </a:t>
            </a:r>
            <a:r>
              <a:rPr lang="tr-TR" sz="1800" b="0" i="0">
                <a:solidFill>
                  <a:srgbClr val="262626"/>
                </a:solidFill>
                <a:latin typeface="Calibri"/>
              </a:rPr>
              <a:t>Hangi dağlar ana yurdu çevreliyor?</a:t>
            </a:r>
          </a:p>
          <a:p>
            <a:pPr algn="l" marL="223758" indent="-223758">
              <a:spcBef>
                <a:spcPts val="0"/>
              </a:spcBef>
              <a:spcAft>
                <a:spcPts val="600"/>
              </a:spcAft>
            </a:pPr>
            <a:r>
              <a:rPr lang="tr-TR" sz="1800" b="1" i="0">
                <a:solidFill>
                  <a:srgbClr val="2C6696"/>
                </a:solidFill>
                <a:latin typeface="Calibri"/>
              </a:rPr>
              <a:t>•  </a:t>
            </a:r>
            <a:r>
              <a:rPr lang="tr-TR" sz="1800" b="0" i="0">
                <a:solidFill>
                  <a:srgbClr val="262626"/>
                </a:solidFill>
                <a:latin typeface="Calibri"/>
              </a:rPr>
              <a:t>Hazar Denizi'nin kuzeyi ve güneyi: göç yolları</a:t>
            </a:r>
          </a:p>
          <a:p>
            <a:pPr algn="l" marL="223758" indent="-223758">
              <a:spcBef>
                <a:spcPts val="0"/>
              </a:spcBef>
              <a:spcAft>
                <a:spcPts val="0"/>
              </a:spcAft>
            </a:pPr>
            <a:r>
              <a:rPr lang="tr-TR" sz="1800" b="1" i="0">
                <a:solidFill>
                  <a:srgbClr val="2C6696"/>
                </a:solidFill>
                <a:latin typeface="Calibri"/>
              </a:rPr>
              <a:t>•  </a:t>
            </a:r>
            <a:r>
              <a:rPr lang="tr-TR" sz="1800" b="0" i="0">
                <a:solidFill>
                  <a:srgbClr val="262626"/>
                </a:solidFill>
                <a:latin typeface="Calibri"/>
              </a:rPr>
              <a:t>Karadeniz, Akdeniz, Hint Okyanusu kıyıları</a:t>
            </a:r>
          </a:p>
        </p:txBody>
      </p:sp>
      <p:sp>
        <p:nvSpPr>
          <p:cNvPr id="12" name="TextBox 1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3" name="Rounded Rectangle 1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222</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156 / 176</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a:t>
            </a:r>
          </a:p>
        </p:txBody>
      </p:sp>
      <p:sp>
        <p:nvSpPr>
          <p:cNvPr id="6" name="Rounded Rectangle 5"/>
          <p:cNvSpPr/>
          <p:nvPr/>
        </p:nvSpPr>
        <p:spPr>
          <a:xfrm>
            <a:off x="502920" y="1243584"/>
            <a:ext cx="11185855" cy="8686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Türk kültürünün yayılış alanı dikkate alındığında, aşağıdaki ülkelerden hangilerinde Türk kültürüne ait unsurların bulunduğunu işaretleyiniz.</a:t>
            </a:r>
          </a:p>
        </p:txBody>
      </p:sp>
      <p:graphicFrame>
        <p:nvGraphicFramePr>
          <p:cNvPr id="7" name="Table 6"/>
          <p:cNvGraphicFramePr>
            <a:graphicFrameLocks noGrp="1"/>
          </p:cNvGraphicFramePr>
          <p:nvPr/>
        </p:nvGraphicFramePr>
        <p:xfrm>
          <a:off x="502920" y="2203703"/>
          <a:ext cx="11183112" cy="3639312"/>
        </p:xfrm>
        <a:graphic>
          <a:graphicData uri="http://schemas.openxmlformats.org/drawingml/2006/table">
            <a:tbl>
              <a:tblPr firstRow="1" bandRow="1">
                <a:tableStyleId>{5C22544A-7EE6-4342-B048-85BDC9FD1C3A}</a:tableStyleId>
              </a:tblPr>
              <a:tblGrid>
                <a:gridCol w="2560320"/>
                <a:gridCol w="1005840"/>
                <a:gridCol w="7616952"/>
              </a:tblGrid>
              <a:tr h="457200">
                <a:tc>
                  <a:txBody>
                    <a:bodyPr wrap="square"/>
                    <a:lstStyle/>
                    <a:p>
                      <a:pPr algn="ctr">
                        <a:spcBef>
                          <a:spcPts val="0"/>
                        </a:spcBef>
                        <a:spcAft>
                          <a:spcPts val="0"/>
                        </a:spcAft>
                      </a:pPr>
                      <a:r>
                        <a:rPr lang="tr-TR" sz="1500" b="1" i="0">
                          <a:solidFill>
                            <a:srgbClr val="FFFFFF"/>
                          </a:solidFill>
                          <a:latin typeface="Calibri"/>
                        </a:rPr>
                        <a:t>Ülke</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İşaret</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Dayanak (kitaptan)</a:t>
                      </a:r>
                    </a:p>
                  </a:txBody>
                  <a:tcPr marL="54864" marR="54864" marT="18288" marB="18288" anchor="ctr">
                    <a:solidFill>
                      <a:srgbClr val="2C6E8F"/>
                    </a:solidFill>
                  </a:tcPr>
                </a:tc>
              </a:tr>
              <a:tr h="530352">
                <a:tc>
                  <a:txBody>
                    <a:bodyPr wrap="square"/>
                    <a:lstStyle/>
                    <a:p>
                      <a:pPr algn="l">
                        <a:spcBef>
                          <a:spcPts val="0"/>
                        </a:spcBef>
                        <a:spcAft>
                          <a:spcPts val="0"/>
                        </a:spcAft>
                      </a:pPr>
                      <a:r>
                        <a:rPr lang="tr-TR" sz="1600" b="0" i="0">
                          <a:solidFill>
                            <a:srgbClr val="262626"/>
                          </a:solidFill>
                          <a:latin typeface="Calibri"/>
                        </a:rPr>
                        <a:t>Azerbaycan</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530352">
                <a:tc>
                  <a:txBody>
                    <a:bodyPr wrap="square"/>
                    <a:lstStyle/>
                    <a:p>
                      <a:pPr algn="l">
                        <a:spcBef>
                          <a:spcPts val="0"/>
                        </a:spcBef>
                        <a:spcAft>
                          <a:spcPts val="0"/>
                        </a:spcAft>
                      </a:pPr>
                      <a:r>
                        <a:rPr lang="tr-TR" sz="1600" b="0" i="0">
                          <a:solidFill>
                            <a:srgbClr val="262626"/>
                          </a:solidFill>
                          <a:latin typeface="Calibri"/>
                        </a:rPr>
                        <a:t>Bosna Hersek</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530352">
                <a:tc>
                  <a:txBody>
                    <a:bodyPr wrap="square"/>
                    <a:lstStyle/>
                    <a:p>
                      <a:pPr algn="l">
                        <a:spcBef>
                          <a:spcPts val="0"/>
                        </a:spcBef>
                        <a:spcAft>
                          <a:spcPts val="0"/>
                        </a:spcAft>
                      </a:pPr>
                      <a:r>
                        <a:rPr lang="tr-TR" sz="1600" b="0" i="0">
                          <a:solidFill>
                            <a:srgbClr val="262626"/>
                          </a:solidFill>
                          <a:latin typeface="Calibri"/>
                        </a:rPr>
                        <a:t>İran</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530352">
                <a:tc>
                  <a:txBody>
                    <a:bodyPr wrap="square"/>
                    <a:lstStyle/>
                    <a:p>
                      <a:pPr algn="l">
                        <a:spcBef>
                          <a:spcPts val="0"/>
                        </a:spcBef>
                        <a:spcAft>
                          <a:spcPts val="0"/>
                        </a:spcAft>
                      </a:pPr>
                      <a:r>
                        <a:rPr lang="tr-TR" sz="1600" b="0" i="0">
                          <a:solidFill>
                            <a:srgbClr val="262626"/>
                          </a:solidFill>
                          <a:latin typeface="Calibri"/>
                        </a:rPr>
                        <a:t>Moğolistan</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530352">
                <a:tc>
                  <a:txBody>
                    <a:bodyPr wrap="square"/>
                    <a:lstStyle/>
                    <a:p>
                      <a:pPr algn="l">
                        <a:spcBef>
                          <a:spcPts val="0"/>
                        </a:spcBef>
                        <a:spcAft>
                          <a:spcPts val="0"/>
                        </a:spcAft>
                      </a:pPr>
                      <a:r>
                        <a:rPr lang="tr-TR" sz="1600" b="0" i="0">
                          <a:solidFill>
                            <a:srgbClr val="262626"/>
                          </a:solidFill>
                          <a:latin typeface="Calibri"/>
                        </a:rPr>
                        <a:t>İsveç</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530352">
                <a:tc>
                  <a:txBody>
                    <a:bodyPr wrap="square"/>
                    <a:lstStyle/>
                    <a:p>
                      <a:pPr algn="l">
                        <a:spcBef>
                          <a:spcPts val="0"/>
                        </a:spcBef>
                        <a:spcAft>
                          <a:spcPts val="0"/>
                        </a:spcAft>
                      </a:pPr>
                      <a:r>
                        <a:rPr lang="tr-TR" sz="1600" b="0" i="0">
                          <a:solidFill>
                            <a:srgbClr val="262626"/>
                          </a:solidFill>
                          <a:latin typeface="Calibri"/>
                        </a:rPr>
                        <a:t>Yemen</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222</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157 / 176</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8686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Türk kültürünün yayılış alanı dikkate alındığında, aşağıdaki ülkelerden hangilerinde Türk kültürüne ait unsurların bulunduğunu işaretleyiniz.</a:t>
            </a:r>
          </a:p>
        </p:txBody>
      </p:sp>
      <p:graphicFrame>
        <p:nvGraphicFramePr>
          <p:cNvPr id="7" name="Table 6"/>
          <p:cNvGraphicFramePr>
            <a:graphicFrameLocks noGrp="1"/>
          </p:cNvGraphicFramePr>
          <p:nvPr/>
        </p:nvGraphicFramePr>
        <p:xfrm>
          <a:off x="502920" y="2203703"/>
          <a:ext cx="11183112" cy="3639312"/>
        </p:xfrm>
        <a:graphic>
          <a:graphicData uri="http://schemas.openxmlformats.org/drawingml/2006/table">
            <a:tbl>
              <a:tblPr firstRow="1" bandRow="1">
                <a:tableStyleId>{5C22544A-7EE6-4342-B048-85BDC9FD1C3A}</a:tableStyleId>
              </a:tblPr>
              <a:tblGrid>
                <a:gridCol w="2560320"/>
                <a:gridCol w="1005840"/>
                <a:gridCol w="7616952"/>
              </a:tblGrid>
              <a:tr h="457200">
                <a:tc>
                  <a:txBody>
                    <a:bodyPr wrap="square"/>
                    <a:lstStyle/>
                    <a:p>
                      <a:pPr algn="ctr">
                        <a:spcBef>
                          <a:spcPts val="0"/>
                        </a:spcBef>
                        <a:spcAft>
                          <a:spcPts val="0"/>
                        </a:spcAft>
                      </a:pPr>
                      <a:r>
                        <a:rPr lang="tr-TR" sz="1500" b="1" i="0">
                          <a:solidFill>
                            <a:srgbClr val="FFFFFF"/>
                          </a:solidFill>
                          <a:latin typeface="Calibri"/>
                        </a:rPr>
                        <a:t>Ülke</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İşaret</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Dayanak (kitaptan)</a:t>
                      </a:r>
                    </a:p>
                  </a:txBody>
                  <a:tcPr marL="54864" marR="54864" marT="18288" marB="18288" anchor="ctr">
                    <a:solidFill>
                      <a:srgbClr val="2E7D32"/>
                    </a:solidFill>
                  </a:tcPr>
                </a:tc>
              </a:tr>
              <a:tr h="530352">
                <a:tc>
                  <a:txBody>
                    <a:bodyPr wrap="square"/>
                    <a:lstStyle/>
                    <a:p>
                      <a:pPr algn="l">
                        <a:spcBef>
                          <a:spcPts val="0"/>
                        </a:spcBef>
                        <a:spcAft>
                          <a:spcPts val="0"/>
                        </a:spcAft>
                      </a:pPr>
                      <a:r>
                        <a:rPr lang="tr-TR" sz="1600" b="0" i="0">
                          <a:solidFill>
                            <a:srgbClr val="262626"/>
                          </a:solidFill>
                          <a:latin typeface="Calibri"/>
                        </a:rPr>
                        <a:t>Azerbaycan</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Bağımsız Türk devleti (s. 206, 216); ortak alfabe toplantısı Bakü'de (s. 223)</a:t>
                      </a:r>
                    </a:p>
                  </a:txBody>
                  <a:tcPr marL="54864" marR="54864" marT="18288" marB="18288" anchor="ctr">
                    <a:solidFill>
                      <a:srgbClr val="FFFFFF"/>
                    </a:solidFill>
                  </a:tcPr>
                </a:tc>
              </a:tr>
              <a:tr h="530352">
                <a:tc>
                  <a:txBody>
                    <a:bodyPr wrap="square"/>
                    <a:lstStyle/>
                    <a:p>
                      <a:pPr algn="l">
                        <a:spcBef>
                          <a:spcPts val="0"/>
                        </a:spcBef>
                        <a:spcAft>
                          <a:spcPts val="0"/>
                        </a:spcAft>
                      </a:pPr>
                      <a:r>
                        <a:rPr lang="tr-TR" sz="1600" b="0" i="0">
                          <a:solidFill>
                            <a:srgbClr val="262626"/>
                          </a:solidFill>
                          <a:latin typeface="Calibri"/>
                        </a:rPr>
                        <a:t>Bosna Hersek</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F1E4"/>
                    </a:solidFill>
                  </a:tcPr>
                </a:tc>
                <a:tc>
                  <a:txBody>
                    <a:bodyPr wrap="square"/>
                    <a:lstStyle/>
                    <a:p>
                      <a:pPr algn="l">
                        <a:spcBef>
                          <a:spcPts val="0"/>
                        </a:spcBef>
                        <a:spcAft>
                          <a:spcPts val="0"/>
                        </a:spcAft>
                      </a:pPr>
                      <a:r>
                        <a:rPr lang="tr-TR" sz="1600" b="0" i="0">
                          <a:solidFill>
                            <a:srgbClr val="262626"/>
                          </a:solidFill>
                          <a:latin typeface="Calibri"/>
                        </a:rPr>
                        <a:t>Başçarşı Sebili, Saraybosna (s. 202); Mostar, Osmanlı mimarisi (s. 210)</a:t>
                      </a:r>
                    </a:p>
                  </a:txBody>
                  <a:tcPr marL="54864" marR="54864" marT="18288" marB="18288" anchor="ctr">
                    <a:solidFill>
                      <a:srgbClr val="E3F1E4"/>
                    </a:solidFill>
                  </a:tcPr>
                </a:tc>
              </a:tr>
              <a:tr h="530352">
                <a:tc>
                  <a:txBody>
                    <a:bodyPr wrap="square"/>
                    <a:lstStyle/>
                    <a:p>
                      <a:pPr algn="l">
                        <a:spcBef>
                          <a:spcPts val="0"/>
                        </a:spcBef>
                        <a:spcAft>
                          <a:spcPts val="0"/>
                        </a:spcAft>
                      </a:pPr>
                      <a:r>
                        <a:rPr lang="tr-TR" sz="1600" b="0" i="0">
                          <a:solidFill>
                            <a:srgbClr val="262626"/>
                          </a:solidFill>
                          <a:latin typeface="Calibri"/>
                        </a:rPr>
                        <a:t>İran</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Kaşgay Türkleri (s. 202); Cuma Camii, İsfahan (s. 210, 214); İran Türkleri (s. 206)</a:t>
                      </a:r>
                    </a:p>
                  </a:txBody>
                  <a:tcPr marL="54864" marR="54864" marT="18288" marB="18288" anchor="ctr">
                    <a:solidFill>
                      <a:srgbClr val="FFFFFF"/>
                    </a:solidFill>
                  </a:tcPr>
                </a:tc>
              </a:tr>
              <a:tr h="530352">
                <a:tc>
                  <a:txBody>
                    <a:bodyPr wrap="square"/>
                    <a:lstStyle/>
                    <a:p>
                      <a:pPr algn="l">
                        <a:spcBef>
                          <a:spcPts val="0"/>
                        </a:spcBef>
                        <a:spcAft>
                          <a:spcPts val="0"/>
                        </a:spcAft>
                      </a:pPr>
                      <a:r>
                        <a:rPr lang="tr-TR" sz="1600" b="0" i="0">
                          <a:solidFill>
                            <a:srgbClr val="262626"/>
                          </a:solidFill>
                          <a:latin typeface="Calibri"/>
                        </a:rPr>
                        <a:t>Moğolistan</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F1E4"/>
                    </a:solidFill>
                  </a:tcPr>
                </a:tc>
                <a:tc>
                  <a:txBody>
                    <a:bodyPr wrap="square"/>
                    <a:lstStyle/>
                    <a:p>
                      <a:pPr algn="l">
                        <a:spcBef>
                          <a:spcPts val="0"/>
                        </a:spcBef>
                        <a:spcAft>
                          <a:spcPts val="0"/>
                        </a:spcAft>
                      </a:pPr>
                      <a:r>
                        <a:rPr lang="tr-TR" sz="1600" b="0" i="0">
                          <a:solidFill>
                            <a:srgbClr val="262626"/>
                          </a:solidFill>
                          <a:latin typeface="Calibri"/>
                        </a:rPr>
                        <a:t>Orhun Yazıtları (s. 212); obo (s. 208); Moğolistan Türkleri (s. 206)</a:t>
                      </a:r>
                    </a:p>
                  </a:txBody>
                  <a:tcPr marL="54864" marR="54864" marT="18288" marB="18288" anchor="ctr">
                    <a:solidFill>
                      <a:srgbClr val="E3F1E4"/>
                    </a:solidFill>
                  </a:tcPr>
                </a:tc>
              </a:tr>
              <a:tr h="530352">
                <a:tc>
                  <a:txBody>
                    <a:bodyPr wrap="square"/>
                    <a:lstStyle/>
                    <a:p>
                      <a:pPr algn="l">
                        <a:spcBef>
                          <a:spcPts val="0"/>
                        </a:spcBef>
                        <a:spcAft>
                          <a:spcPts val="0"/>
                        </a:spcAft>
                      </a:pPr>
                      <a:r>
                        <a:rPr lang="tr-TR" sz="1600" b="0" i="0">
                          <a:solidFill>
                            <a:srgbClr val="262626"/>
                          </a:solidFill>
                          <a:latin typeface="Calibri"/>
                        </a:rPr>
                        <a:t>İsveç</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Kitap metninde anılmaz; s. 206 haritasında işaret görülmez</a:t>
                      </a:r>
                    </a:p>
                  </a:txBody>
                  <a:tcPr marL="54864" marR="54864" marT="18288" marB="18288" anchor="ctr">
                    <a:solidFill>
                      <a:srgbClr val="FFFFFF"/>
                    </a:solidFill>
                  </a:tcPr>
                </a:tc>
              </a:tr>
              <a:tr h="530352">
                <a:tc>
                  <a:txBody>
                    <a:bodyPr wrap="square"/>
                    <a:lstStyle/>
                    <a:p>
                      <a:pPr algn="l">
                        <a:spcBef>
                          <a:spcPts val="0"/>
                        </a:spcBef>
                        <a:spcAft>
                          <a:spcPts val="0"/>
                        </a:spcAft>
                      </a:pPr>
                      <a:r>
                        <a:rPr lang="tr-TR" sz="1600" b="0" i="0">
                          <a:solidFill>
                            <a:srgbClr val="262626"/>
                          </a:solidFill>
                          <a:latin typeface="Calibri"/>
                        </a:rPr>
                        <a:t>Yemen</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F1E4"/>
                    </a:solidFill>
                  </a:tcPr>
                </a:tc>
                <a:tc>
                  <a:txBody>
                    <a:bodyPr wrap="square"/>
                    <a:lstStyle/>
                    <a:p>
                      <a:pPr algn="l">
                        <a:spcBef>
                          <a:spcPts val="0"/>
                        </a:spcBef>
                        <a:spcAft>
                          <a:spcPts val="0"/>
                        </a:spcAft>
                      </a:pPr>
                      <a:r>
                        <a:rPr lang="tr-TR" sz="1600" b="0" i="0">
                          <a:solidFill>
                            <a:srgbClr val="262626"/>
                          </a:solidFill>
                          <a:latin typeface="Calibri"/>
                        </a:rPr>
                        <a:t>Kitap metninde anılmaz; s. 206 haritasında işaret görülmez</a:t>
                      </a:r>
                    </a:p>
                  </a:txBody>
                  <a:tcPr marL="54864" marR="54864" marT="18288" marB="18288" anchor="ctr">
                    <a:solidFill>
                      <a:srgbClr val="E3F1E4"/>
                    </a:solidFill>
                  </a:tcPr>
                </a:tc>
              </a:tr>
            </a:tbl>
          </a:graphicData>
        </a:graphic>
      </p:graphicFrame>
      <p:sp>
        <p:nvSpPr>
          <p:cNvPr id="8" name="TextBox 7"/>
          <p:cNvSpPr txBox="1"/>
          <p:nvPr/>
        </p:nvSpPr>
        <p:spPr>
          <a:xfrm>
            <a:off x="502920" y="5870447"/>
            <a:ext cx="11185855" cy="347472"/>
          </a:xfrm>
          <a:prstGeom prst="rect">
            <a:avLst/>
          </a:prstGeom>
          <a:noFill/>
        </p:spPr>
        <p:txBody>
          <a:bodyPr wrap="square" anchor="t" lIns="73152" rIns="73152" tIns="36576" bIns="36576">
            <a:noAutofit/>
          </a:bodyPr>
          <a:lstStyle/>
          <a:p>
            <a:pPr algn="l">
              <a:spcBef>
                <a:spcPts val="0"/>
              </a:spcBef>
              <a:spcAft>
                <a:spcPts val="0"/>
              </a:spcAft>
            </a:pPr>
            <a:r>
              <a:rPr lang="tr-TR" sz="1400" b="0" i="0">
                <a:solidFill>
                  <a:srgbClr val="767676"/>
                </a:solidFill>
                <a:latin typeface="Calibri"/>
              </a:rPr>
              <a:t>✓ kitapla desteklenir · —* kitapta dayanak yok, yoruma açık</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222</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158 / 176</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2</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2</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İşaretlediğiniz ülkelerin Türk kültürüne ait somut ya da somut olmayan kültürel miraslarından birini yazınız.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202-217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159 / 176</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2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İşaretlediğiniz ülkelerin Türk kültürüne ait somut ya da somut olmayan kültürel miraslarından birini yazınız.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Azerbaycan: Nevruz Bayramı, Dede Korkut (Korkut Ata) mirası, minyatür sanatı (s. 217)</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Bosna Hersek: Başçarşı Sebili, Saraybosna (s. 202); Mostar'da Osmanlı mimarisi (s. 210)</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İran: Cuma Camii ve külliyesi, İsfahan (s. 210, 214); Kaşgay Türklerinde yufka ekmek yapımı (s. 202)</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Moğolistan: Orhun Yazıtları, Kültigin Yazıtı (s. 212, 214)</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202-217</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160 / 176</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3</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3</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Türk kültürünün farklı coğrafi mekânlardan izler taşıyor olması, Türk kültürüne ait unsurlarda ne tür etkiler ortaya çıkarmış olabilir? Açıklayınız.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206-224</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161 / 176</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3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Türk kültürünün farklı coğrafi mekânlardan izler taşıyor olması, Türk kültürüne ait unsurlarda ne tür etkiler ortaya çıkarmış olabilir? Açıklayınız.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1900" b="1" i="0">
                <a:solidFill>
                  <a:srgbClr val="2E7D32"/>
                </a:solidFill>
                <a:latin typeface="Calibri"/>
              </a:rPr>
              <a:t>Örnek cevap</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Coğrafi koşullara uyum: hem konargöçer hem yerleşik kültür özellikleri (s. 206)</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Farklı kültürlerle etkileşim: Arap, Fars ve Batılı kültürler başta olmak üzere (s. 211)</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Ortak özellikler sürerken yöresel farklar oluşmuştur (s. 213)</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Aynı gelenek farklı ülkelerde kendi kültürel değerleriyle yaşatılır: Nevruz (s. 224)</a:t>
            </a:r>
          </a:p>
          <a:p>
            <a:pPr algn="l" marL="236189" indent="-236189">
              <a:spcBef>
                <a:spcPts val="0"/>
              </a:spcBef>
              <a:spcAft>
                <a:spcPts val="0"/>
              </a:spcAft>
            </a:pPr>
            <a:r>
              <a:rPr lang="tr-TR" sz="1900" b="1" i="0">
                <a:solidFill>
                  <a:srgbClr val="2C6696"/>
                </a:solidFill>
                <a:latin typeface="Calibri"/>
              </a:rPr>
              <a:t>•  </a:t>
            </a:r>
            <a:r>
              <a:rPr lang="tr-TR" sz="1900" b="0" i="0">
                <a:solidFill>
                  <a:srgbClr val="262626"/>
                </a:solidFill>
                <a:latin typeface="Calibri"/>
              </a:rPr>
              <a:t>Kıyıya yerleşince denizcilik gelişmiştir (s. 206, 211)</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206-224</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162 / 176</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Ortak Türk Alfabesi</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4-5</a:t>
            </a:r>
          </a:p>
        </p:txBody>
      </p:sp>
      <p:sp>
        <p:nvSpPr>
          <p:cNvPr id="6" name="TextBox 5"/>
          <p:cNvSpPr txBox="1"/>
          <p:nvPr/>
        </p:nvSpPr>
        <p:spPr>
          <a:xfrm>
            <a:off x="502920" y="1243584"/>
            <a:ext cx="6019495" cy="4974336"/>
          </a:xfrm>
          <a:prstGeom prst="rect">
            <a:avLst/>
          </a:prstGeom>
          <a:noFill/>
        </p:spPr>
        <p:txBody>
          <a:bodyPr wrap="square" anchor="t" lIns="73152" rIns="73152" tIns="36576" bIns="36576">
            <a:noAutofit/>
          </a:bodyPr>
          <a:lstStyle/>
          <a:p>
            <a:pPr algn="l" marL="248620" indent="-248620">
              <a:spcBef>
                <a:spcPts val="0"/>
              </a:spcBef>
              <a:spcAft>
                <a:spcPts val="1000"/>
              </a:spcAft>
            </a:pPr>
            <a:r>
              <a:rPr lang="tr-TR" sz="2000" b="1" i="0">
                <a:solidFill>
                  <a:srgbClr val="B8862B"/>
                </a:solidFill>
                <a:latin typeface="Calibri"/>
              </a:rPr>
              <a:t>•  </a:t>
            </a:r>
            <a:r>
              <a:rPr lang="tr-TR" sz="2000" b="0" i="0">
                <a:solidFill>
                  <a:srgbClr val="262626"/>
                </a:solidFill>
                <a:latin typeface="Calibri"/>
              </a:rPr>
              <a:t>Türk Dünyası Ortak Alfabe Komisyonu, 9-11 Eylül tarihlerinde Azerbaycan'ın başkenti Bakü'de yapılan toplantıda üzerinde anlaşılan Ortak Türk Alfabesi'ne ilişkin bildiri yayımladı.</a:t>
            </a:r>
          </a:p>
          <a:p>
            <a:pPr algn="l" marL="248620" indent="-248620">
              <a:spcBef>
                <a:spcPts val="0"/>
              </a:spcBef>
              <a:spcAft>
                <a:spcPts val="1000"/>
              </a:spcAft>
            </a:pPr>
            <a:r>
              <a:rPr lang="tr-TR" sz="2000" b="1" i="0">
                <a:solidFill>
                  <a:srgbClr val="B8862B"/>
                </a:solidFill>
                <a:latin typeface="Calibri"/>
              </a:rPr>
              <a:t>•  </a:t>
            </a:r>
            <a:r>
              <a:rPr lang="tr-TR" sz="2000" b="0" i="0">
                <a:solidFill>
                  <a:srgbClr val="262626"/>
                </a:solidFill>
                <a:latin typeface="Calibri"/>
              </a:rPr>
              <a:t>Amaç: Türk halkları arasında iletişimi kolaylaştırma, alfabe ve terminolojide birlik sağlamayı amaçlayan hedefler</a:t>
            </a:r>
          </a:p>
          <a:p>
            <a:pPr algn="l" marL="248620" indent="-248620">
              <a:spcBef>
                <a:spcPts val="0"/>
              </a:spcBef>
              <a:spcAft>
                <a:spcPts val="1000"/>
              </a:spcAft>
            </a:pPr>
            <a:r>
              <a:rPr lang="tr-TR" sz="2000" b="1" i="0">
                <a:solidFill>
                  <a:srgbClr val="B8862B"/>
                </a:solidFill>
                <a:latin typeface="Calibri"/>
              </a:rPr>
              <a:t>•  </a:t>
            </a:r>
            <a:r>
              <a:rPr lang="tr-TR" sz="2000" b="0" i="0">
                <a:solidFill>
                  <a:srgbClr val="262626"/>
                </a:solidFill>
                <a:latin typeface="Calibri"/>
              </a:rPr>
              <a:t>34 harfli Ortak Türk Alfabesi · Latin temelli (s. 223)</a:t>
            </a:r>
          </a:p>
          <a:p>
            <a:pPr algn="l" marL="248620" indent="-248620">
              <a:spcBef>
                <a:spcPts val="0"/>
              </a:spcBef>
              <a:spcAft>
                <a:spcPts val="0"/>
              </a:spcAft>
            </a:pPr>
            <a:r>
              <a:rPr lang="tr-TR" sz="2000" b="1" i="0">
                <a:solidFill>
                  <a:srgbClr val="B8862B"/>
                </a:solidFill>
                <a:latin typeface="Calibri"/>
              </a:rPr>
              <a:t>•  </a:t>
            </a:r>
            <a:r>
              <a:rPr lang="tr-TR" sz="2000" b="0" i="0">
                <a:solidFill>
                  <a:srgbClr val="262626"/>
                </a:solidFill>
                <a:latin typeface="Calibri"/>
              </a:rPr>
              <a:t>İlke: Her farklı fonemin tek bir harfe karşılık gelmesi gerektiği ilkesinden hareketle</a:t>
            </a:r>
          </a:p>
        </p:txBody>
      </p:sp>
      <p:pic>
        <p:nvPicPr>
          <p:cNvPr id="7" name="Picture 6" descr="h34_g711_s212.jpg"/>
          <p:cNvPicPr>
            <a:picLocks noChangeAspect="1"/>
          </p:cNvPicPr>
          <p:nvPr/>
        </p:nvPicPr>
        <p:blipFill>
          <a:blip r:embed="rId3"/>
          <a:stretch>
            <a:fillRect/>
          </a:stretch>
        </p:blipFill>
        <p:spPr>
          <a:xfrm>
            <a:off x="6751015" y="1523422"/>
            <a:ext cx="4937760" cy="4414658"/>
          </a:xfrm>
          <a:prstGeom prst="rect">
            <a:avLst/>
          </a:prstGeom>
          <a:ln w="9525">
            <a:solidFill>
              <a:srgbClr val="D9D9D9"/>
            </a:solidFill>
          </a:ln>
        </p:spPr>
      </p:pic>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223</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163 / 176</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4</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4</a:t>
            </a:r>
          </a:p>
        </p:txBody>
      </p:sp>
      <p:pic>
        <p:nvPicPr>
          <p:cNvPr id="6" name="Picture 5" descr="h34_g711_s212.jpg"/>
          <p:cNvPicPr>
            <a:picLocks noChangeAspect="1"/>
          </p:cNvPicPr>
          <p:nvPr/>
        </p:nvPicPr>
        <p:blipFill>
          <a:blip r:embed="rId3"/>
          <a:stretch>
            <a:fillRect/>
          </a:stretch>
        </p:blipFill>
        <p:spPr>
          <a:xfrm>
            <a:off x="7482535" y="1850434"/>
            <a:ext cx="4206240" cy="3760635"/>
          </a:xfrm>
          <a:prstGeom prst="rect">
            <a:avLst/>
          </a:prstGeom>
          <a:ln w="9525">
            <a:solidFill>
              <a:srgbClr val="D9D9D9"/>
            </a:solidFill>
          </a:ln>
        </p:spPr>
      </p:pic>
      <p:sp>
        <p:nvSpPr>
          <p:cNvPr id="7" name="Rounded Rectangle 6"/>
          <p:cNvSpPr/>
          <p:nvPr/>
        </p:nvSpPr>
        <p:spPr>
          <a:xfrm>
            <a:off x="502920" y="1261872"/>
            <a:ext cx="675101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Ortak Türk Alfabesi’nde, Türkiye Türkçesi’nden farklı harfler bulunmasının sebepleri nelerdir?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223</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164 / 176</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4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h34_g711_s212.jpg"/>
          <p:cNvPicPr>
            <a:picLocks noChangeAspect="1"/>
          </p:cNvPicPr>
          <p:nvPr/>
        </p:nvPicPr>
        <p:blipFill>
          <a:blip r:embed="rId3"/>
          <a:stretch>
            <a:fillRect/>
          </a:stretch>
        </p:blipFill>
        <p:spPr>
          <a:xfrm>
            <a:off x="7482535" y="1850434"/>
            <a:ext cx="4206240" cy="3760635"/>
          </a:xfrm>
          <a:prstGeom prst="rect">
            <a:avLst/>
          </a:prstGeom>
          <a:ln w="9525">
            <a:solidFill>
              <a:srgbClr val="D9D9D9"/>
            </a:solidFill>
          </a:ln>
        </p:spPr>
      </p:pic>
      <p:sp>
        <p:nvSpPr>
          <p:cNvPr id="7" name="Rounded Rectangle 6"/>
          <p:cNvSpPr/>
          <p:nvPr/>
        </p:nvSpPr>
        <p:spPr>
          <a:xfrm>
            <a:off x="502920" y="1261872"/>
            <a:ext cx="675101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Ortak Türk Alfabesi’nde, Türkiye Türkçesi’nden farklı harfler bulunmasının sebepleri nelerdir?</a:t>
            </a:r>
          </a:p>
        </p:txBody>
      </p:sp>
      <p:sp>
        <p:nvSpPr>
          <p:cNvPr id="8" name="Rounded Rectangle 7"/>
          <p:cNvSpPr/>
          <p:nvPr/>
        </p:nvSpPr>
        <p:spPr>
          <a:xfrm>
            <a:off x="502920" y="2404872"/>
            <a:ext cx="6751015" cy="3794760"/>
          </a:xfrm>
          <a:prstGeom prst="roundRect">
            <a:avLst>
              <a:gd name="adj" fmla="val 6000"/>
            </a:avLst>
          </a:prstGeom>
          <a:solidFill>
            <a:srgbClr val="E3F1E4"/>
          </a:solidFill>
          <a:ln>
            <a:noFill/>
          </a:ln>
          <a:effectLst/>
        </p:spPr>
        <p:txBody>
          <a:bodyPr rtlCol="0" anchor="ctr"/>
          <a:lstStyle/>
          <a:p/>
        </p:txBody>
      </p:sp>
      <p:sp>
        <p:nvSpPr>
          <p:cNvPr id="9" name="Rectangle 8"/>
          <p:cNvSpPr/>
          <p:nvPr/>
        </p:nvSpPr>
        <p:spPr>
          <a:xfrm>
            <a:off x="502920" y="2404872"/>
            <a:ext cx="109728" cy="3794760"/>
          </a:xfrm>
          <a:prstGeom prst="rect">
            <a:avLst/>
          </a:prstGeom>
          <a:solidFill>
            <a:srgbClr val="2E7D32"/>
          </a:solidFill>
          <a:ln>
            <a:noFill/>
          </a:ln>
          <a:effectLst/>
        </p:spPr>
        <p:txBody>
          <a:bodyPr rtlCol="0" anchor="ctr"/>
          <a:lstStyle/>
          <a:p/>
        </p:txBody>
      </p:sp>
      <p:sp>
        <p:nvSpPr>
          <p:cNvPr id="10" name="TextBox 9"/>
          <p:cNvSpPr txBox="1"/>
          <p:nvPr/>
        </p:nvSpPr>
        <p:spPr>
          <a:xfrm>
            <a:off x="731520" y="2459736"/>
            <a:ext cx="6430975" cy="3685032"/>
          </a:xfrm>
          <a:prstGeom prst="rect">
            <a:avLst/>
          </a:prstGeom>
          <a:noFill/>
        </p:spPr>
        <p:txBody>
          <a:bodyPr wrap="square" anchor="ctr" lIns="73152" rIns="73152" tIns="36576" bIns="36576">
            <a:noAutofit/>
          </a:bodyPr>
          <a:lstStyle/>
          <a:p>
            <a:pPr algn="l">
              <a:spcBef>
                <a:spcPts val="0"/>
              </a:spcBef>
              <a:spcAft>
                <a:spcPts val="400"/>
              </a:spcAft>
            </a:pPr>
            <a:r>
              <a:rPr lang="tr-TR" sz="1800" b="1" i="0">
                <a:solidFill>
                  <a:srgbClr val="2E7D32"/>
                </a:solidFill>
                <a:latin typeface="Calibri"/>
              </a:rPr>
              <a:t>Örnek cevap</a:t>
            </a:r>
          </a:p>
          <a:p>
            <a:pPr algn="l" marL="223758" indent="-223758">
              <a:spcBef>
                <a:spcPts val="0"/>
              </a:spcBef>
              <a:spcAft>
                <a:spcPts val="500"/>
              </a:spcAft>
            </a:pPr>
            <a:r>
              <a:rPr lang="tr-TR" sz="1800" b="1" i="0">
                <a:solidFill>
                  <a:srgbClr val="2C6696"/>
                </a:solidFill>
                <a:latin typeface="Calibri"/>
              </a:rPr>
              <a:t>•  </a:t>
            </a:r>
            <a:r>
              <a:rPr lang="tr-TR" sz="1800" b="0" i="0">
                <a:solidFill>
                  <a:srgbClr val="262626"/>
                </a:solidFill>
                <a:latin typeface="Calibri"/>
              </a:rPr>
              <a:t>Türk dillerinin farklı sesleri (fonemleri) vardır; her farklı ses tek bir harfle gösterilmek istenmiştir (s. 223).</a:t>
            </a:r>
          </a:p>
          <a:p>
            <a:pPr algn="l" marL="223758" indent="-223758">
              <a:spcBef>
                <a:spcPts val="0"/>
              </a:spcBef>
              <a:spcAft>
                <a:spcPts val="500"/>
              </a:spcAft>
            </a:pPr>
            <a:r>
              <a:rPr lang="tr-TR" sz="1800" b="1" i="0">
                <a:solidFill>
                  <a:srgbClr val="2C6696"/>
                </a:solidFill>
                <a:latin typeface="Calibri"/>
              </a:rPr>
              <a:t>•  </a:t>
            </a:r>
            <a:r>
              <a:rPr lang="tr-TR" sz="1800" b="0" i="0">
                <a:solidFill>
                  <a:srgbClr val="262626"/>
                </a:solidFill>
                <a:latin typeface="Calibri"/>
              </a:rPr>
              <a:t>Farklı fonetik özellikler tek bir alfabe çerçevesinde temsil edilmiştir: kapsayıcılık (s. 223).</a:t>
            </a:r>
          </a:p>
          <a:p>
            <a:pPr algn="l" marL="223758" indent="-223758">
              <a:spcBef>
                <a:spcPts val="0"/>
              </a:spcBef>
              <a:spcAft>
                <a:spcPts val="500"/>
              </a:spcAft>
            </a:pPr>
            <a:r>
              <a:rPr lang="tr-TR" sz="1800" b="1" i="0">
                <a:solidFill>
                  <a:srgbClr val="2C6696"/>
                </a:solidFill>
                <a:latin typeface="Calibri"/>
              </a:rPr>
              <a:t>•  </a:t>
            </a:r>
            <a:r>
              <a:rPr lang="tr-TR" sz="1800" b="0" i="0">
                <a:solidFill>
                  <a:srgbClr val="262626"/>
                </a:solidFill>
                <a:latin typeface="Calibri"/>
              </a:rPr>
              <a:t>Görselde Türkiye Türkçesi alfabesinde olmayan harfler: Ə(Ä), X, Q, Ñ, Ū.</a:t>
            </a:r>
          </a:p>
          <a:p>
            <a:pPr algn="l" marL="223758" indent="-223758">
              <a:spcBef>
                <a:spcPts val="0"/>
              </a:spcBef>
              <a:spcAft>
                <a:spcPts val="0"/>
              </a:spcAft>
            </a:pPr>
            <a:r>
              <a:rPr lang="tr-TR" sz="1800" b="1" i="0">
                <a:solidFill>
                  <a:srgbClr val="2C6696"/>
                </a:solidFill>
                <a:latin typeface="Calibri"/>
              </a:rPr>
              <a:t>•  </a:t>
            </a:r>
            <a:r>
              <a:rPr lang="tr-TR" sz="1800" b="0" i="0">
                <a:solidFill>
                  <a:srgbClr val="262626"/>
                </a:solidFill>
                <a:latin typeface="Calibri"/>
              </a:rPr>
              <a:t>Amaç: bütün konuşanlar için kolay öğrenilen ve anlaşılır bir alfabe (s. 223).</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223</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165 / 176</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5</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5</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Ortak Türk Alfabesi’yle Türk Devletleri Teşkilatı’na üye ülkelerde dil birlikteliğinin sağlanacak olması, Türk dünyasına kültür aktarımı açısından ne tür kolaylıklar sağlayabilir? Açıklayınız.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212-223</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166 / 176</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5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Ortak Türk Alfabesi’yle Türk Devletleri Teşkilatı’na üye ülkelerde dil birlikteliğinin sağlanacak olması, Türk dünyasına kültür aktarımı açısından ne tür kolaylıklar sağlayabilir? Açıklayınız.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Farklı alfabelerin yarattığı iletişim sorunları azalır (s. 212).</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Kitaplar, destanlar, hikâyeler aynı alfabeyle okunur; edebî miras ortak okunur.</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Alfabe ve terimlerde birlik bilim, eğitim ve kültür etkileşimini kolaylaştırır (s. 216, 223).</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Ortak kültürel miras gelecek nesillere daha kolay aktarılır.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212-223</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167 / 176</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Millî Bayram Nevruz</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6-8</a:t>
            </a:r>
          </a:p>
        </p:txBody>
      </p:sp>
      <p:sp>
        <p:nvSpPr>
          <p:cNvPr id="6" name="TextBox 5"/>
          <p:cNvSpPr txBox="1"/>
          <p:nvPr/>
        </p:nvSpPr>
        <p:spPr>
          <a:xfrm>
            <a:off x="502920" y="1243584"/>
            <a:ext cx="7208216" cy="4974336"/>
          </a:xfrm>
          <a:prstGeom prst="rect">
            <a:avLst/>
          </a:prstGeom>
          <a:noFill/>
        </p:spPr>
        <p:txBody>
          <a:bodyPr wrap="square" anchor="t" lIns="73152" rIns="73152" tIns="36576" bIns="36576">
            <a:noAutofit/>
          </a:bodyPr>
          <a:lstStyle/>
          <a:p>
            <a:pPr algn="l">
              <a:spcBef>
                <a:spcPts val="0"/>
              </a:spcBef>
              <a:spcAft>
                <a:spcPts val="1000"/>
              </a:spcAft>
            </a:pPr>
            <a:r>
              <a:rPr lang="tr-TR" sz="2000" b="0" i="0">
                <a:solidFill>
                  <a:srgbClr val="262626"/>
                </a:solidFill>
                <a:latin typeface="Calibri"/>
              </a:rPr>
              <a:t>Türkistan'da yaşayan Türklerin, Anadolu Türklerinin ve İranlıların yılbaşı olarak kabul ettikleri “yeni gün” anlamına gelen millî bir bayramdır.</a:t>
            </a:r>
          </a:p>
          <a:p>
            <a:pPr algn="l">
              <a:spcBef>
                <a:spcPts val="0"/>
              </a:spcBef>
              <a:spcAft>
                <a:spcPts val="1000"/>
              </a:spcAft>
            </a:pPr>
            <a:r>
              <a:rPr lang="tr-TR" sz="2000" b="0" i="0">
                <a:solidFill>
                  <a:srgbClr val="262626"/>
                </a:solidFill>
                <a:latin typeface="Calibri"/>
              </a:rPr>
              <a:t>Gece ile gündüzün eşit olduğu 21 Mart tarihinde havalar ısınmaya, karlar erimeye, ağaçlar çiçek açmaya, toprak yeşermeye ve göçmen kuşlar yuvalarına dönmeye başlar. Bu nedenle bu bayram yılbaşı ve diriliş günü olarak da kabul edilir.</a:t>
            </a:r>
          </a:p>
          <a:p>
            <a:pPr algn="l">
              <a:spcBef>
                <a:spcPts val="0"/>
              </a:spcBef>
              <a:spcAft>
                <a:spcPts val="0"/>
              </a:spcAft>
            </a:pPr>
            <a:r>
              <a:rPr lang="tr-TR" sz="2000" b="0" i="0">
                <a:solidFill>
                  <a:srgbClr val="262626"/>
                </a:solidFill>
                <a:latin typeface="Calibri"/>
              </a:rPr>
              <a:t>Ergenekon Bayramı olarak da isimlendirilen bu bayram çok geniş bir coğrafyada kutlanmaktadır. Nevruz; Yenisey ve Orhun ırmakları çevresinden Altaylara, Hun Türklerinin Avrupa’ya gidişi ile Macaristan’a ve Balkanlara, 800’lü yıllardan itibaren Hazar Denizi'nin güneyinden Anadolu ve Mezopotamya’ya ulaşarak bir gelenek hâline gelmiştir. Nevruz, farklı ülkelerde o ülkelerin kendi kültürel değerleri ile kutlanmaktadır.</a:t>
            </a:r>
          </a:p>
        </p:txBody>
      </p:sp>
      <p:pic>
        <p:nvPicPr>
          <p:cNvPr id="7" name="Picture 6" descr="sonu_s224_nevruz_ates.jpg"/>
          <p:cNvPicPr>
            <a:picLocks noChangeAspect="1"/>
          </p:cNvPicPr>
          <p:nvPr/>
        </p:nvPicPr>
        <p:blipFill>
          <a:blip r:embed="rId3"/>
          <a:stretch>
            <a:fillRect/>
          </a:stretch>
        </p:blipFill>
        <p:spPr>
          <a:xfrm>
            <a:off x="7939736" y="1301262"/>
            <a:ext cx="3749039" cy="2307802"/>
          </a:xfrm>
          <a:prstGeom prst="rect">
            <a:avLst/>
          </a:prstGeom>
          <a:ln w="9525">
            <a:solidFill>
              <a:srgbClr val="D9D9D9"/>
            </a:solidFill>
          </a:ln>
        </p:spPr>
      </p:pic>
      <p:pic>
        <p:nvPicPr>
          <p:cNvPr id="8" name="Picture 7" descr="sonu_s224_nevruz_oyun.jpg"/>
          <p:cNvPicPr>
            <a:picLocks noChangeAspect="1"/>
          </p:cNvPicPr>
          <p:nvPr/>
        </p:nvPicPr>
        <p:blipFill>
          <a:blip r:embed="rId4"/>
          <a:stretch>
            <a:fillRect/>
          </a:stretch>
        </p:blipFill>
        <p:spPr>
          <a:xfrm>
            <a:off x="7939736" y="3834195"/>
            <a:ext cx="3749039" cy="2344289"/>
          </a:xfrm>
          <a:prstGeom prst="rect">
            <a:avLst/>
          </a:prstGeom>
          <a:ln w="9525">
            <a:solidFill>
              <a:srgbClr val="D9D9D9"/>
            </a:solidFill>
          </a:ln>
        </p:spPr>
      </p:pic>
      <p:sp>
        <p:nvSpPr>
          <p:cNvPr id="9" name="TextBox 8"/>
          <p:cNvSpPr txBox="1"/>
          <p:nvPr/>
        </p:nvSpPr>
        <p:spPr>
          <a:xfrm>
            <a:off x="502920" y="6309360"/>
            <a:ext cx="11185855" cy="274320"/>
          </a:xfrm>
          <a:prstGeom prst="rect">
            <a:avLst/>
          </a:prstGeom>
          <a:noFill/>
        </p:spPr>
        <p:txBody>
          <a:bodyPr wrap="square" anchor="t" lIns="73152" rIns="73152" tIns="36576" bIns="36576">
            <a:noAutofit/>
          </a:bodyPr>
          <a:lstStyle/>
          <a:p>
            <a:pPr algn="r">
              <a:spcBef>
                <a:spcPts val="0"/>
              </a:spcBef>
              <a:spcAft>
                <a:spcPts val="0"/>
              </a:spcAft>
            </a:pPr>
            <a:r>
              <a:rPr lang="tr-TR" sz="1100" b="0" i="0">
                <a:solidFill>
                  <a:srgbClr val="767676"/>
                </a:solidFill>
                <a:latin typeface="Calibri"/>
              </a:rPr>
              <a:t>Görseller: 10. Sınıf Coğrafya Ders Kitabı, s. 224</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224</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168 / 176</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8</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8</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Nevruz Bayramı’nın dünyanın farklı bölgelerinde kutlanıyor olmasının nedenleri nelerdir? Açıklayınız.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204-224</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169 / 176</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8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Nevruz Bayramı’nın dünyanın farklı bölgelerinde kutlanıyor olmasının nedenleri nelerdir? Açıklayınız.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1900" b="1" i="0">
                <a:solidFill>
                  <a:srgbClr val="2E7D32"/>
                </a:solidFill>
                <a:latin typeface="Calibri"/>
              </a:rPr>
              <a:t>Örnek cevap</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Göçler: Nevruz, Türklerle birlikte Altaylardan Macaristan'a, Balkanlara, Anadolu ve Mezopotamya'ya ulaşmıştır (s. 224).</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Nevruz yılbaşı ve diriliş günüdür: ilkbaharın başlaması, doğanın uyanması (s. 209, 224).</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Türk dünyasının ortak tarihi ve kültürü; gelenek hâlâ sürer (s. 204, 209, 213).</a:t>
            </a:r>
          </a:p>
          <a:p>
            <a:pPr algn="l" marL="236189" indent="-236189">
              <a:spcBef>
                <a:spcPts val="0"/>
              </a:spcBef>
              <a:spcAft>
                <a:spcPts val="0"/>
              </a:spcAft>
            </a:pPr>
            <a:r>
              <a:rPr lang="tr-TR" sz="1900" b="1" i="0">
                <a:solidFill>
                  <a:srgbClr val="2C6696"/>
                </a:solidFill>
                <a:latin typeface="Calibri"/>
              </a:rPr>
              <a:t>•  </a:t>
            </a:r>
            <a:r>
              <a:rPr lang="tr-TR" sz="1900" b="0" i="0">
                <a:solidFill>
                  <a:srgbClr val="262626"/>
                </a:solidFill>
                <a:latin typeface="Calibri"/>
              </a:rPr>
              <a:t>Komşu halklarla etkileşim: İranlılar da yılbaşı olarak kabul eder (s. 224).</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204-224</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170 / 176</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9</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9</a:t>
            </a:r>
          </a:p>
        </p:txBody>
      </p:sp>
      <p:sp>
        <p:nvSpPr>
          <p:cNvPr id="6" name="Rounded Rectangle 5"/>
          <p:cNvSpPr/>
          <p:nvPr/>
        </p:nvSpPr>
        <p:spPr>
          <a:xfrm>
            <a:off x="502920" y="1243584"/>
            <a:ext cx="11185855" cy="7772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Numaralanmış görsellerdeki Türk kültür mirasına ait unsurların hangi coğrafi alanda yer aldığını haritadaki boş bırakılan alanlara yazınız.</a:t>
            </a:r>
          </a:p>
        </p:txBody>
      </p:sp>
      <p:pic>
        <p:nvPicPr>
          <p:cNvPr id="7" name="Picture 6" descr="sonu_s225_bulmaca.jpg"/>
          <p:cNvPicPr>
            <a:picLocks noChangeAspect="1"/>
          </p:cNvPicPr>
          <p:nvPr/>
        </p:nvPicPr>
        <p:blipFill>
          <a:blip r:embed="rId3"/>
          <a:stretch>
            <a:fillRect/>
          </a:stretch>
        </p:blipFill>
        <p:spPr>
          <a:xfrm>
            <a:off x="3777903" y="2130552"/>
            <a:ext cx="4635888" cy="4114800"/>
          </a:xfrm>
          <a:prstGeom prst="rect">
            <a:avLst/>
          </a:prstGeom>
          <a:ln w="9525">
            <a:solidFill>
              <a:srgbClr val="D9D9D9"/>
            </a:solidFill>
          </a:ln>
        </p:spPr>
      </p:pic>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225</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171 / 176</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9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7772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Numaralanmış görsellerdeki Türk kültür mirasına ait unsurların hangi coğrafi alanda yer aldığını haritadaki boş bırakılan alanlara yazınız.</a:t>
            </a:r>
          </a:p>
        </p:txBody>
      </p:sp>
      <p:pic>
        <p:nvPicPr>
          <p:cNvPr id="7" name="Picture 6" descr="sonu_s225_harita.jpg"/>
          <p:cNvPicPr>
            <a:picLocks noChangeAspect="1"/>
          </p:cNvPicPr>
          <p:nvPr/>
        </p:nvPicPr>
        <p:blipFill>
          <a:blip r:embed="rId3"/>
          <a:stretch>
            <a:fillRect/>
          </a:stretch>
        </p:blipFill>
        <p:spPr>
          <a:xfrm>
            <a:off x="599521" y="2130552"/>
            <a:ext cx="6756236" cy="4114800"/>
          </a:xfrm>
          <a:prstGeom prst="rect">
            <a:avLst/>
          </a:prstGeom>
          <a:ln w="9525">
            <a:solidFill>
              <a:srgbClr val="D9D9D9"/>
            </a:solidFill>
          </a:ln>
        </p:spPr>
      </p:pic>
      <p:sp>
        <p:nvSpPr>
          <p:cNvPr id="8" name="Oval 7"/>
          <p:cNvSpPr/>
          <p:nvPr/>
        </p:nvSpPr>
        <p:spPr>
          <a:xfrm>
            <a:off x="774370" y="3709877"/>
            <a:ext cx="438912" cy="438912"/>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1</a:t>
            </a:r>
          </a:p>
        </p:txBody>
      </p:sp>
      <p:sp>
        <p:nvSpPr>
          <p:cNvPr id="9" name="Oval 8"/>
          <p:cNvSpPr/>
          <p:nvPr/>
        </p:nvSpPr>
        <p:spPr>
          <a:xfrm>
            <a:off x="1551453" y="4176314"/>
            <a:ext cx="438912" cy="438912"/>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7</a:t>
            </a:r>
          </a:p>
        </p:txBody>
      </p:sp>
      <p:sp>
        <p:nvSpPr>
          <p:cNvPr id="10" name="Oval 9"/>
          <p:cNvSpPr/>
          <p:nvPr/>
        </p:nvSpPr>
        <p:spPr>
          <a:xfrm>
            <a:off x="2692865" y="4621968"/>
            <a:ext cx="438912" cy="438912"/>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2</a:t>
            </a:r>
          </a:p>
        </p:txBody>
      </p:sp>
      <p:sp>
        <p:nvSpPr>
          <p:cNvPr id="11" name="Oval 10"/>
          <p:cNvSpPr/>
          <p:nvPr/>
        </p:nvSpPr>
        <p:spPr>
          <a:xfrm>
            <a:off x="3543735" y="4201714"/>
            <a:ext cx="438912" cy="438912"/>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6</a:t>
            </a:r>
          </a:p>
        </p:txBody>
      </p:sp>
      <p:sp>
        <p:nvSpPr>
          <p:cNvPr id="12" name="Oval 11"/>
          <p:cNvSpPr/>
          <p:nvPr/>
        </p:nvSpPr>
        <p:spPr>
          <a:xfrm>
            <a:off x="4599830" y="3398150"/>
            <a:ext cx="438912" cy="438912"/>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5</a:t>
            </a:r>
          </a:p>
        </p:txBody>
      </p:sp>
      <p:sp>
        <p:nvSpPr>
          <p:cNvPr id="13" name="Oval 12"/>
          <p:cNvSpPr/>
          <p:nvPr/>
        </p:nvSpPr>
        <p:spPr>
          <a:xfrm>
            <a:off x="5621336" y="3472041"/>
            <a:ext cx="438912" cy="438912"/>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4</a:t>
            </a:r>
          </a:p>
        </p:txBody>
      </p:sp>
      <p:sp>
        <p:nvSpPr>
          <p:cNvPr id="14" name="Oval 13"/>
          <p:cNvSpPr/>
          <p:nvPr/>
        </p:nvSpPr>
        <p:spPr>
          <a:xfrm>
            <a:off x="4226277" y="5074550"/>
            <a:ext cx="438912" cy="438912"/>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1800" b="1" i="0">
                <a:solidFill>
                  <a:srgbClr val="FFFFFF"/>
                </a:solidFill>
                <a:latin typeface="Calibri"/>
              </a:rPr>
              <a:t>3</a:t>
            </a:r>
          </a:p>
        </p:txBody>
      </p:sp>
      <p:graphicFrame>
        <p:nvGraphicFramePr>
          <p:cNvPr id="15" name="Table 14"/>
          <p:cNvGraphicFramePr>
            <a:graphicFrameLocks noGrp="1"/>
          </p:cNvGraphicFramePr>
          <p:nvPr/>
        </p:nvGraphicFramePr>
        <p:xfrm>
          <a:off x="7635240" y="2130552"/>
          <a:ext cx="4050792" cy="4224528"/>
        </p:xfrm>
        <a:graphic>
          <a:graphicData uri="http://schemas.openxmlformats.org/drawingml/2006/table">
            <a:tbl>
              <a:tblPr firstRow="1" bandRow="1">
                <a:tableStyleId>{5C22544A-7EE6-4342-B048-85BDC9FD1C3A}</a:tableStyleId>
              </a:tblPr>
              <a:tblGrid>
                <a:gridCol w="457200"/>
                <a:gridCol w="3593592"/>
              </a:tblGrid>
              <a:tr h="384048">
                <a:tc>
                  <a:txBody>
                    <a:bodyPr wrap="square"/>
                    <a:lstStyle/>
                    <a:p>
                      <a:pPr algn="ctr">
                        <a:spcBef>
                          <a:spcPts val="0"/>
                        </a:spcBef>
                        <a:spcAft>
                          <a:spcPts val="0"/>
                        </a:spcAft>
                      </a:pPr>
                      <a:r>
                        <a:rPr lang="tr-TR" sz="1400" b="1" i="0">
                          <a:solidFill>
                            <a:srgbClr val="FFFFFF"/>
                          </a:solidFill>
                          <a:latin typeface="Calibri"/>
                        </a:rPr>
                        <a:t>No</a:t>
                      </a:r>
                    </a:p>
                  </a:txBody>
                  <a:tcPr marL="54864" marR="54864" marT="18288" marB="18288" anchor="ctr">
                    <a:solidFill>
                      <a:srgbClr val="2E7D32"/>
                    </a:solidFill>
                  </a:tcPr>
                </a:tc>
                <a:tc>
                  <a:txBody>
                    <a:bodyPr wrap="square"/>
                    <a:lstStyle/>
                    <a:p>
                      <a:pPr algn="ctr">
                        <a:spcBef>
                          <a:spcPts val="0"/>
                        </a:spcBef>
                        <a:spcAft>
                          <a:spcPts val="0"/>
                        </a:spcAft>
                      </a:pPr>
                      <a:r>
                        <a:rPr lang="tr-TR" sz="1400" b="1" i="0">
                          <a:solidFill>
                            <a:srgbClr val="FFFFFF"/>
                          </a:solidFill>
                          <a:latin typeface="Calibri"/>
                        </a:rPr>
                        <a:t>Unsur → alan</a:t>
                      </a:r>
                    </a:p>
                  </a:txBody>
                  <a:tcPr marL="54864" marR="54864" marT="18288" marB="18288" anchor="ctr">
                    <a:solidFill>
                      <a:srgbClr val="2E7D32"/>
                    </a:solidFill>
                  </a:tcPr>
                </a:tc>
              </a:tr>
              <a:tr h="548640">
                <a:tc>
                  <a:txBody>
                    <a:bodyPr wrap="square"/>
                    <a:lstStyle/>
                    <a:p>
                      <a:pPr algn="ctr">
                        <a:spcBef>
                          <a:spcPts val="0"/>
                        </a:spcBef>
                        <a:spcAft>
                          <a:spcPts val="0"/>
                        </a:spcAft>
                      </a:pPr>
                      <a:r>
                        <a:rPr lang="tr-TR" sz="13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1300" b="0" i="0">
                          <a:solidFill>
                            <a:srgbClr val="262626"/>
                          </a:solidFill>
                          <a:latin typeface="Calibri"/>
                        </a:rPr>
                        <a:t>Başçarşı Sebil Çeşmesi (Bosna Hersek) → Balkanlar</a:t>
                      </a:r>
                    </a:p>
                  </a:txBody>
                  <a:tcPr marL="54864" marR="54864" marT="18288" marB="18288" anchor="ctr">
                    <a:solidFill>
                      <a:srgbClr val="FFFFFF"/>
                    </a:solidFill>
                  </a:tcPr>
                </a:tc>
              </a:tr>
              <a:tr h="548640">
                <a:tc>
                  <a:txBody>
                    <a:bodyPr wrap="square"/>
                    <a:lstStyle/>
                    <a:p>
                      <a:pPr algn="ctr">
                        <a:spcBef>
                          <a:spcPts val="0"/>
                        </a:spcBef>
                        <a:spcAft>
                          <a:spcPts val="0"/>
                        </a:spcAft>
                      </a:pPr>
                      <a:r>
                        <a:rPr lang="tr-TR" sz="1300" b="0" i="0">
                          <a:solidFill>
                            <a:srgbClr val="262626"/>
                          </a:solidFill>
                          <a:latin typeface="Calibri"/>
                        </a:rPr>
                        <a:t>2</a:t>
                      </a:r>
                    </a:p>
                  </a:txBody>
                  <a:tcPr marL="54864" marR="54864" marT="18288" marB="18288" anchor="ctr">
                    <a:solidFill>
                      <a:srgbClr val="E3F1E4"/>
                    </a:solidFill>
                  </a:tcPr>
                </a:tc>
                <a:tc>
                  <a:txBody>
                    <a:bodyPr wrap="square"/>
                    <a:lstStyle/>
                    <a:p>
                      <a:pPr algn="l">
                        <a:spcBef>
                          <a:spcPts val="0"/>
                        </a:spcBef>
                        <a:spcAft>
                          <a:spcPts val="0"/>
                        </a:spcAft>
                      </a:pPr>
                      <a:r>
                        <a:rPr lang="tr-TR" sz="1300" b="0" i="0">
                          <a:solidFill>
                            <a:srgbClr val="262626"/>
                          </a:solidFill>
                          <a:latin typeface="Calibri"/>
                        </a:rPr>
                        <a:t>Ali Kapu Sarayı (İran) → İran</a:t>
                      </a:r>
                    </a:p>
                  </a:txBody>
                  <a:tcPr marL="54864" marR="54864" marT="18288" marB="18288" anchor="ctr">
                    <a:solidFill>
                      <a:srgbClr val="E3F1E4"/>
                    </a:solidFill>
                  </a:tcPr>
                </a:tc>
              </a:tr>
              <a:tr h="548640">
                <a:tc>
                  <a:txBody>
                    <a:bodyPr wrap="square"/>
                    <a:lstStyle/>
                    <a:p>
                      <a:pPr algn="ctr">
                        <a:spcBef>
                          <a:spcPts val="0"/>
                        </a:spcBef>
                        <a:spcAft>
                          <a:spcPts val="0"/>
                        </a:spcAft>
                      </a:pPr>
                      <a:r>
                        <a:rPr lang="tr-TR" sz="13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r>
                        <a:rPr lang="tr-TR" sz="1300" b="0" i="0">
                          <a:solidFill>
                            <a:srgbClr val="262626"/>
                          </a:solidFill>
                          <a:latin typeface="Calibri"/>
                        </a:rPr>
                        <a:t>Tac Mahal (Hindistan) → Hindistan</a:t>
                      </a:r>
                    </a:p>
                  </a:txBody>
                  <a:tcPr marL="54864" marR="54864" marT="18288" marB="18288" anchor="ctr">
                    <a:solidFill>
                      <a:srgbClr val="FFFFFF"/>
                    </a:solidFill>
                  </a:tcPr>
                </a:tc>
              </a:tr>
              <a:tr h="548640">
                <a:tc>
                  <a:txBody>
                    <a:bodyPr wrap="square"/>
                    <a:lstStyle/>
                    <a:p>
                      <a:pPr algn="ctr">
                        <a:spcBef>
                          <a:spcPts val="0"/>
                        </a:spcBef>
                        <a:spcAft>
                          <a:spcPts val="0"/>
                        </a:spcAft>
                      </a:pPr>
                      <a:r>
                        <a:rPr lang="tr-TR" sz="1300" b="0" i="0">
                          <a:solidFill>
                            <a:srgbClr val="262626"/>
                          </a:solidFill>
                          <a:latin typeface="Calibri"/>
                        </a:rPr>
                        <a:t>4</a:t>
                      </a:r>
                    </a:p>
                  </a:txBody>
                  <a:tcPr marL="54864" marR="54864" marT="18288" marB="18288" anchor="ctr">
                    <a:solidFill>
                      <a:srgbClr val="E3F1E4"/>
                    </a:solidFill>
                  </a:tcPr>
                </a:tc>
                <a:tc>
                  <a:txBody>
                    <a:bodyPr wrap="square"/>
                    <a:lstStyle/>
                    <a:p>
                      <a:pPr algn="l">
                        <a:spcBef>
                          <a:spcPts val="0"/>
                        </a:spcBef>
                        <a:spcAft>
                          <a:spcPts val="0"/>
                        </a:spcAft>
                      </a:pPr>
                      <a:r>
                        <a:rPr lang="tr-TR" sz="1300" b="0" i="0">
                          <a:solidFill>
                            <a:srgbClr val="262626"/>
                          </a:solidFill>
                          <a:latin typeface="Calibri"/>
                        </a:rPr>
                        <a:t>Orhun Yazıtları (Moğolistan) → Altay Dağları'nın doğusu (Moğolistan)</a:t>
                      </a:r>
                    </a:p>
                  </a:txBody>
                  <a:tcPr marL="54864" marR="54864" marT="18288" marB="18288" anchor="ctr">
                    <a:solidFill>
                      <a:srgbClr val="E3F1E4"/>
                    </a:solidFill>
                  </a:tcPr>
                </a:tc>
              </a:tr>
              <a:tr h="548640">
                <a:tc>
                  <a:txBody>
                    <a:bodyPr wrap="square"/>
                    <a:lstStyle/>
                    <a:p>
                      <a:pPr algn="ctr">
                        <a:spcBef>
                          <a:spcPts val="0"/>
                        </a:spcBef>
                        <a:spcAft>
                          <a:spcPts val="0"/>
                        </a:spcAft>
                      </a:pPr>
                      <a:r>
                        <a:rPr lang="tr-TR" sz="1300" b="0" i="0">
                          <a:solidFill>
                            <a:srgbClr val="262626"/>
                          </a:solidFill>
                          <a:latin typeface="Calibri"/>
                        </a:rPr>
                        <a:t>5</a:t>
                      </a:r>
                    </a:p>
                  </a:txBody>
                  <a:tcPr marL="54864" marR="54864" marT="18288" marB="18288" anchor="ctr">
                    <a:solidFill>
                      <a:srgbClr val="FFFFFF"/>
                    </a:solidFill>
                  </a:tcPr>
                </a:tc>
                <a:tc>
                  <a:txBody>
                    <a:bodyPr wrap="square"/>
                    <a:lstStyle/>
                    <a:p>
                      <a:pPr algn="l">
                        <a:spcBef>
                          <a:spcPts val="0"/>
                        </a:spcBef>
                        <a:spcAft>
                          <a:spcPts val="0"/>
                        </a:spcAft>
                      </a:pPr>
                      <a:r>
                        <a:rPr lang="tr-TR" sz="1300" b="0" i="0">
                          <a:solidFill>
                            <a:srgbClr val="262626"/>
                          </a:solidFill>
                          <a:latin typeface="Calibri"/>
                        </a:rPr>
                        <a:t>Alp Kurganları ve Balbalları (Kazakistan) → Türkistan (Altay Dağları'nın batısı)</a:t>
                      </a:r>
                    </a:p>
                  </a:txBody>
                  <a:tcPr marL="54864" marR="54864" marT="18288" marB="18288" anchor="ctr">
                    <a:solidFill>
                      <a:srgbClr val="FFFFFF"/>
                    </a:solidFill>
                  </a:tcPr>
                </a:tc>
              </a:tr>
              <a:tr h="548640">
                <a:tc>
                  <a:txBody>
                    <a:bodyPr wrap="square"/>
                    <a:lstStyle/>
                    <a:p>
                      <a:pPr algn="ctr">
                        <a:spcBef>
                          <a:spcPts val="0"/>
                        </a:spcBef>
                        <a:spcAft>
                          <a:spcPts val="0"/>
                        </a:spcAft>
                      </a:pPr>
                      <a:r>
                        <a:rPr lang="tr-TR" sz="1300" b="0" i="0">
                          <a:solidFill>
                            <a:srgbClr val="262626"/>
                          </a:solidFill>
                          <a:latin typeface="Calibri"/>
                        </a:rPr>
                        <a:t>6</a:t>
                      </a:r>
                    </a:p>
                  </a:txBody>
                  <a:tcPr marL="54864" marR="54864" marT="18288" marB="18288" anchor="ctr">
                    <a:solidFill>
                      <a:srgbClr val="E3F1E4"/>
                    </a:solidFill>
                  </a:tcPr>
                </a:tc>
                <a:tc>
                  <a:txBody>
                    <a:bodyPr wrap="square"/>
                    <a:lstStyle/>
                    <a:p>
                      <a:pPr algn="l">
                        <a:spcBef>
                          <a:spcPts val="0"/>
                        </a:spcBef>
                        <a:spcAft>
                          <a:spcPts val="0"/>
                        </a:spcAft>
                      </a:pPr>
                      <a:r>
                        <a:rPr lang="tr-TR" sz="1300" b="0" i="0">
                          <a:solidFill>
                            <a:srgbClr val="262626"/>
                          </a:solidFill>
                          <a:latin typeface="Calibri"/>
                        </a:rPr>
                        <a:t>Uluğbey Medresesi (Özbekistan) → Türkistan (güneyi)</a:t>
                      </a:r>
                    </a:p>
                  </a:txBody>
                  <a:tcPr marL="54864" marR="54864" marT="18288" marB="18288" anchor="ctr">
                    <a:solidFill>
                      <a:srgbClr val="E3F1E4"/>
                    </a:solidFill>
                  </a:tcPr>
                </a:tc>
              </a:tr>
              <a:tr h="548640">
                <a:tc>
                  <a:txBody>
                    <a:bodyPr wrap="square"/>
                    <a:lstStyle/>
                    <a:p>
                      <a:pPr algn="ctr">
                        <a:spcBef>
                          <a:spcPts val="0"/>
                        </a:spcBef>
                        <a:spcAft>
                          <a:spcPts val="0"/>
                        </a:spcAft>
                      </a:pPr>
                      <a:r>
                        <a:rPr lang="tr-TR" sz="1300" b="0" i="0">
                          <a:solidFill>
                            <a:srgbClr val="262626"/>
                          </a:solidFill>
                          <a:latin typeface="Calibri"/>
                        </a:rPr>
                        <a:t>7</a:t>
                      </a:r>
                    </a:p>
                  </a:txBody>
                  <a:tcPr marL="54864" marR="54864" marT="18288" marB="18288" anchor="ctr">
                    <a:solidFill>
                      <a:srgbClr val="FFFFFF"/>
                    </a:solidFill>
                  </a:tcPr>
                </a:tc>
                <a:tc>
                  <a:txBody>
                    <a:bodyPr wrap="square"/>
                    <a:lstStyle/>
                    <a:p>
                      <a:pPr algn="l">
                        <a:spcBef>
                          <a:spcPts val="0"/>
                        </a:spcBef>
                        <a:spcAft>
                          <a:spcPts val="0"/>
                        </a:spcAft>
                      </a:pPr>
                      <a:r>
                        <a:rPr lang="tr-TR" sz="1300" b="0" i="0">
                          <a:solidFill>
                            <a:srgbClr val="262626"/>
                          </a:solidFill>
                          <a:latin typeface="Calibri"/>
                        </a:rPr>
                        <a:t>Mevlana Müzesi ve Camii (Türkiye) → Anadolu</a:t>
                      </a:r>
                    </a:p>
                  </a:txBody>
                  <a:tcPr marL="54864" marR="54864" marT="18288" marB="18288" anchor="ctr">
                    <a:solidFill>
                      <a:srgbClr val="FFFFFF"/>
                    </a:solidFill>
                  </a:tcPr>
                </a:tc>
              </a:tr>
            </a:tbl>
          </a:graphicData>
        </a:graphic>
      </p:graphicFrame>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225</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172 / 176</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10</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10</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Türk kültür ve medeniyetinin çok geniş bir coğrafyaya yayılmasının sebepleri neler olabilir? Açıklayınız.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204-210</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173 / 176</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10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Türk kültür ve medeniyetinin çok geniş bir coğrafyaya yayılmasının sebepleri neler olabilir? Açıklayınız.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1800" b="1" i="0">
                <a:solidFill>
                  <a:srgbClr val="2E7D32"/>
                </a:solidFill>
                <a:latin typeface="Calibri"/>
              </a:rPr>
              <a:t>Örnek cevap</a:t>
            </a:r>
          </a:p>
          <a:p>
            <a:pPr algn="l" marL="223758" indent="-223758">
              <a:spcBef>
                <a:spcPts val="0"/>
              </a:spcBef>
              <a:spcAft>
                <a:spcPts val="500"/>
              </a:spcAft>
            </a:pPr>
            <a:r>
              <a:rPr lang="tr-TR" sz="1800" b="1" i="0">
                <a:solidFill>
                  <a:srgbClr val="2C6696"/>
                </a:solidFill>
                <a:latin typeface="Calibri"/>
              </a:rPr>
              <a:t>•  </a:t>
            </a:r>
            <a:r>
              <a:rPr lang="tr-TR" sz="1800" b="0" i="0">
                <a:solidFill>
                  <a:srgbClr val="262626"/>
                </a:solidFill>
                <a:latin typeface="Calibri"/>
              </a:rPr>
              <a:t>Türkistan'ın kuraklaşması, doğal kaynakların yetersizliği, artan nüfus (s. 204)</a:t>
            </a:r>
          </a:p>
          <a:p>
            <a:pPr algn="l" marL="223758" indent="-223758">
              <a:spcBef>
                <a:spcPts val="0"/>
              </a:spcBef>
              <a:spcAft>
                <a:spcPts val="500"/>
              </a:spcAft>
            </a:pPr>
            <a:r>
              <a:rPr lang="tr-TR" sz="1800" b="1" i="0">
                <a:solidFill>
                  <a:srgbClr val="2C6696"/>
                </a:solidFill>
                <a:latin typeface="Calibri"/>
              </a:rPr>
              <a:t>•  </a:t>
            </a:r>
            <a:r>
              <a:rPr lang="tr-TR" sz="1800" b="0" i="0">
                <a:solidFill>
                  <a:srgbClr val="262626"/>
                </a:solidFill>
                <a:latin typeface="Calibri"/>
              </a:rPr>
              <a:t>Boylar arası çatışmalar; Çin ve Moğollarla yaşanan çatışmalar (s. 204)</a:t>
            </a:r>
          </a:p>
          <a:p>
            <a:pPr algn="l" marL="223758" indent="-223758">
              <a:spcBef>
                <a:spcPts val="0"/>
              </a:spcBef>
              <a:spcAft>
                <a:spcPts val="500"/>
              </a:spcAft>
            </a:pPr>
            <a:r>
              <a:rPr lang="tr-TR" sz="1800" b="1" i="0">
                <a:solidFill>
                  <a:srgbClr val="2C6696"/>
                </a:solidFill>
                <a:latin typeface="Calibri"/>
              </a:rPr>
              <a:t>•  </a:t>
            </a:r>
            <a:r>
              <a:rPr lang="tr-TR" sz="1800" b="0" i="0">
                <a:solidFill>
                  <a:srgbClr val="262626"/>
                </a:solidFill>
                <a:latin typeface="Calibri"/>
              </a:rPr>
              <a:t>Konargöçer yaşam: bozkıra benzeyen geniş otlakların tercih edilmesi (s. 204, 207)</a:t>
            </a:r>
          </a:p>
          <a:p>
            <a:pPr algn="l" marL="223758" indent="-223758">
              <a:spcBef>
                <a:spcPts val="0"/>
              </a:spcBef>
              <a:spcAft>
                <a:spcPts val="500"/>
              </a:spcAft>
            </a:pPr>
            <a:r>
              <a:rPr lang="tr-TR" sz="1800" b="1" i="0">
                <a:solidFill>
                  <a:srgbClr val="2C6696"/>
                </a:solidFill>
                <a:latin typeface="Calibri"/>
              </a:rPr>
              <a:t>•  </a:t>
            </a:r>
            <a:r>
              <a:rPr lang="tr-TR" sz="1800" b="0" i="0">
                <a:solidFill>
                  <a:srgbClr val="262626"/>
                </a:solidFill>
                <a:latin typeface="Calibri"/>
              </a:rPr>
              <a:t>Göç ve ticaret yolları üzerinde olma; farklı kültürlerle etkileşim (s. 206)</a:t>
            </a:r>
          </a:p>
          <a:p>
            <a:pPr algn="l" marL="223758" indent="-223758">
              <a:spcBef>
                <a:spcPts val="0"/>
              </a:spcBef>
              <a:spcAft>
                <a:spcPts val="0"/>
              </a:spcAft>
            </a:pPr>
            <a:r>
              <a:rPr lang="tr-TR" sz="1800" b="1" i="0">
                <a:solidFill>
                  <a:srgbClr val="2C6696"/>
                </a:solidFill>
                <a:latin typeface="Calibri"/>
              </a:rPr>
              <a:t>•  </a:t>
            </a:r>
            <a:r>
              <a:rPr lang="tr-TR" sz="1800" b="0" i="0">
                <a:solidFill>
                  <a:srgbClr val="262626"/>
                </a:solidFill>
                <a:latin typeface="Calibri"/>
              </a:rPr>
              <a:t>Devletler kurulması; İslamiyet'in kabulü ve Hoca Ahmet Yesevi'nin öğrencileri (s. 204, 210)</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204-210</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174 / 176</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11</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11</a:t>
            </a:r>
          </a:p>
        </p:txBody>
      </p:sp>
      <p:sp>
        <p:nvSpPr>
          <p:cNvPr id="6" name="Rounded Rectangle 5"/>
          <p:cNvSpPr/>
          <p:nvPr/>
        </p:nvSpPr>
        <p:spPr>
          <a:xfrm>
            <a:off x="502920" y="1243584"/>
            <a:ext cx="11185855" cy="7772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Görsellerdeki kültürel miras unsurlarından hangileri konargöçer Türk kültürü dönemine, hangileri Türk-İslam kültürü dönemine aittir?</a:t>
            </a:r>
          </a:p>
        </p:txBody>
      </p:sp>
      <p:graphicFrame>
        <p:nvGraphicFramePr>
          <p:cNvPr id="7" name="Table 6"/>
          <p:cNvGraphicFramePr>
            <a:graphicFrameLocks noGrp="1"/>
          </p:cNvGraphicFramePr>
          <p:nvPr/>
        </p:nvGraphicFramePr>
        <p:xfrm>
          <a:off x="502920" y="2176272"/>
          <a:ext cx="11183112" cy="3931920"/>
        </p:xfrm>
        <a:graphic>
          <a:graphicData uri="http://schemas.openxmlformats.org/drawingml/2006/table">
            <a:tbl>
              <a:tblPr firstRow="1" bandRow="1">
                <a:tableStyleId>{5C22544A-7EE6-4342-B048-85BDC9FD1C3A}</a:tableStyleId>
              </a:tblPr>
              <a:tblGrid>
                <a:gridCol w="548640"/>
                <a:gridCol w="5852160"/>
                <a:gridCol w="2377440"/>
                <a:gridCol w="2404872"/>
              </a:tblGrid>
              <a:tr h="411480">
                <a:tc>
                  <a:txBody>
                    <a:bodyPr wrap="square"/>
                    <a:lstStyle/>
                    <a:p>
                      <a:pPr algn="ctr">
                        <a:spcBef>
                          <a:spcPts val="0"/>
                        </a:spcBef>
                        <a:spcAft>
                          <a:spcPts val="0"/>
                        </a:spcAft>
                      </a:pPr>
                      <a:r>
                        <a:rPr lang="tr-TR" sz="1500" b="1" i="0">
                          <a:solidFill>
                            <a:srgbClr val="FFFFFF"/>
                          </a:solidFill>
                          <a:latin typeface="Calibri"/>
                        </a:rPr>
                        <a:t>No</a:t>
                      </a:r>
                    </a:p>
                  </a:txBody>
                  <a:tcPr marL="54864" marR="54864" marT="18288" marB="18288" anchor="ctr">
                    <a:solidFill>
                      <a:srgbClr val="2E7D5B"/>
                    </a:solidFill>
                  </a:tcPr>
                </a:tc>
                <a:tc>
                  <a:txBody>
                    <a:bodyPr wrap="square"/>
                    <a:lstStyle/>
                    <a:p>
                      <a:pPr algn="ctr">
                        <a:spcBef>
                          <a:spcPts val="0"/>
                        </a:spcBef>
                        <a:spcAft>
                          <a:spcPts val="0"/>
                        </a:spcAft>
                      </a:pPr>
                      <a:r>
                        <a:rPr lang="tr-TR" sz="1500" b="1" i="0">
                          <a:solidFill>
                            <a:srgbClr val="FFFFFF"/>
                          </a:solidFill>
                          <a:latin typeface="Calibri"/>
                        </a:rPr>
                        <a:t>Kültürel miras unsuru</a:t>
                      </a:r>
                    </a:p>
                  </a:txBody>
                  <a:tcPr marL="54864" marR="54864" marT="18288" marB="18288" anchor="ctr">
                    <a:solidFill>
                      <a:srgbClr val="2E7D5B"/>
                    </a:solidFill>
                  </a:tcPr>
                </a:tc>
                <a:tc>
                  <a:txBody>
                    <a:bodyPr wrap="square"/>
                    <a:lstStyle/>
                    <a:p>
                      <a:pPr algn="ctr">
                        <a:spcBef>
                          <a:spcPts val="0"/>
                        </a:spcBef>
                        <a:spcAft>
                          <a:spcPts val="0"/>
                        </a:spcAft>
                      </a:pPr>
                      <a:r>
                        <a:rPr lang="tr-TR" sz="1500" b="1" i="0">
                          <a:solidFill>
                            <a:srgbClr val="FFFFFF"/>
                          </a:solidFill>
                          <a:latin typeface="Calibri"/>
                        </a:rPr>
                        <a:t>Konargöçer</a:t>
                      </a:r>
                    </a:p>
                  </a:txBody>
                  <a:tcPr marL="54864" marR="54864" marT="18288" marB="18288" anchor="ctr">
                    <a:solidFill>
                      <a:srgbClr val="2E7D5B"/>
                    </a:solidFill>
                  </a:tcPr>
                </a:tc>
                <a:tc>
                  <a:txBody>
                    <a:bodyPr wrap="square"/>
                    <a:lstStyle/>
                    <a:p>
                      <a:pPr algn="ctr">
                        <a:spcBef>
                          <a:spcPts val="0"/>
                        </a:spcBef>
                        <a:spcAft>
                          <a:spcPts val="0"/>
                        </a:spcAft>
                      </a:pPr>
                      <a:r>
                        <a:rPr lang="tr-TR" sz="1500" b="1" i="0">
                          <a:solidFill>
                            <a:srgbClr val="FFFFFF"/>
                          </a:solidFill>
                          <a:latin typeface="Calibri"/>
                        </a:rPr>
                        <a:t>Türk-İslam</a:t>
                      </a:r>
                    </a:p>
                  </a:txBody>
                  <a:tcPr marL="54864" marR="54864" marT="18288" marB="18288" anchor="ctr">
                    <a:solidFill>
                      <a:srgbClr val="2E7D5B"/>
                    </a:solidFill>
                  </a:tcPr>
                </a:tc>
              </a:tr>
              <a:tr h="502920">
                <a:tc>
                  <a:txBody>
                    <a:bodyPr wrap="square"/>
                    <a:lstStyle/>
                    <a:p>
                      <a:pPr algn="ctr">
                        <a:spcBef>
                          <a:spcPts val="0"/>
                        </a:spcBef>
                        <a:spcAft>
                          <a:spcPts val="0"/>
                        </a:spcAft>
                      </a:pPr>
                      <a:r>
                        <a:rPr lang="tr-TR" sz="16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Başçarşı Sebil Çeşmesi (Bosna Hersek)</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r>
              <a:tr h="502920">
                <a:tc>
                  <a:txBody>
                    <a:bodyPr wrap="square"/>
                    <a:lstStyle/>
                    <a:p>
                      <a:pPr algn="ctr">
                        <a:spcBef>
                          <a:spcPts val="0"/>
                        </a:spcBef>
                        <a:spcAft>
                          <a:spcPts val="0"/>
                        </a:spcAft>
                      </a:pPr>
                      <a:r>
                        <a:rPr lang="tr-TR" sz="1600" b="0" i="0">
                          <a:solidFill>
                            <a:srgbClr val="262626"/>
                          </a:solidFill>
                          <a:latin typeface="Calibri"/>
                        </a:rPr>
                        <a:t>2</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Ali Kapu Sarayı (İran)</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r>
              <a:tr h="502920">
                <a:tc>
                  <a:txBody>
                    <a:bodyPr wrap="square"/>
                    <a:lstStyle/>
                    <a:p>
                      <a:pPr algn="ctr">
                        <a:spcBef>
                          <a:spcPts val="0"/>
                        </a:spcBef>
                        <a:spcAft>
                          <a:spcPts val="0"/>
                        </a:spcAft>
                      </a:pPr>
                      <a:r>
                        <a:rPr lang="tr-TR" sz="16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Tac Mahal (Hindistan)</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r>
              <a:tr h="502920">
                <a:tc>
                  <a:txBody>
                    <a:bodyPr wrap="square"/>
                    <a:lstStyle/>
                    <a:p>
                      <a:pPr algn="ctr">
                        <a:spcBef>
                          <a:spcPts val="0"/>
                        </a:spcBef>
                        <a:spcAft>
                          <a:spcPts val="0"/>
                        </a:spcAft>
                      </a:pPr>
                      <a:r>
                        <a:rPr lang="tr-TR" sz="1600" b="0" i="0">
                          <a:solidFill>
                            <a:srgbClr val="262626"/>
                          </a:solidFill>
                          <a:latin typeface="Calibri"/>
                        </a:rPr>
                        <a:t>4</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Orhun Yazıtları (Moğolistan)</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r>
              <a:tr h="502920">
                <a:tc>
                  <a:txBody>
                    <a:bodyPr wrap="square"/>
                    <a:lstStyle/>
                    <a:p>
                      <a:pPr algn="ctr">
                        <a:spcBef>
                          <a:spcPts val="0"/>
                        </a:spcBef>
                        <a:spcAft>
                          <a:spcPts val="0"/>
                        </a:spcAft>
                      </a:pPr>
                      <a:r>
                        <a:rPr lang="tr-TR" sz="1600" b="0" i="0">
                          <a:solidFill>
                            <a:srgbClr val="262626"/>
                          </a:solidFill>
                          <a:latin typeface="Calibri"/>
                        </a:rPr>
                        <a:t>5</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Alp Kurganları ve Balbalları (Kazakistan)</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r>
              <a:tr h="502920">
                <a:tc>
                  <a:txBody>
                    <a:bodyPr wrap="square"/>
                    <a:lstStyle/>
                    <a:p>
                      <a:pPr algn="ctr">
                        <a:spcBef>
                          <a:spcPts val="0"/>
                        </a:spcBef>
                        <a:spcAft>
                          <a:spcPts val="0"/>
                        </a:spcAft>
                      </a:pPr>
                      <a:r>
                        <a:rPr lang="tr-TR" sz="1600" b="0" i="0">
                          <a:solidFill>
                            <a:srgbClr val="262626"/>
                          </a:solidFill>
                          <a:latin typeface="Calibri"/>
                        </a:rPr>
                        <a:t>6</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Uluğbey Medresesi (Özbekistan)</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r>
              <a:tr h="502920">
                <a:tc>
                  <a:txBody>
                    <a:bodyPr wrap="square"/>
                    <a:lstStyle/>
                    <a:p>
                      <a:pPr algn="ctr">
                        <a:spcBef>
                          <a:spcPts val="0"/>
                        </a:spcBef>
                        <a:spcAft>
                          <a:spcPts val="0"/>
                        </a:spcAft>
                      </a:pPr>
                      <a:r>
                        <a:rPr lang="tr-TR" sz="1600" b="0" i="0">
                          <a:solidFill>
                            <a:srgbClr val="262626"/>
                          </a:solidFill>
                          <a:latin typeface="Calibri"/>
                        </a:rPr>
                        <a:t>7</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Mevlana Müzesi ve Camii (Türkiye)</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207-214, 225</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175 / 176</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11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7772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Görsellerdeki kültürel miras unsurlarından hangileri konargöçer Türk kültürü dönemine, hangileri Türk-İslam kültürü dönemine aittir?</a:t>
            </a:r>
          </a:p>
        </p:txBody>
      </p:sp>
      <p:sp>
        <p:nvSpPr>
          <p:cNvPr id="7" name="Rounded Rectangle 6"/>
          <p:cNvSpPr/>
          <p:nvPr/>
        </p:nvSpPr>
        <p:spPr>
          <a:xfrm>
            <a:off x="502920" y="2176272"/>
            <a:ext cx="5492343" cy="3429000"/>
          </a:xfrm>
          <a:prstGeom prst="roundRect">
            <a:avLst>
              <a:gd name="adj" fmla="val 5000"/>
            </a:avLst>
          </a:prstGeom>
          <a:solidFill>
            <a:srgbClr val="F0F0F0"/>
          </a:solidFill>
          <a:ln>
            <a:noFill/>
          </a:ln>
          <a:effectLst/>
        </p:spPr>
        <p:txBody>
          <a:bodyPr rtlCol="0" anchor="ctr"/>
          <a:lstStyle/>
          <a:p/>
        </p:txBody>
      </p:sp>
      <p:sp>
        <p:nvSpPr>
          <p:cNvPr id="8" name="Rounded Rectangle 7"/>
          <p:cNvSpPr/>
          <p:nvPr/>
        </p:nvSpPr>
        <p:spPr>
          <a:xfrm>
            <a:off x="502920" y="2176272"/>
            <a:ext cx="5492343" cy="530352"/>
          </a:xfrm>
          <a:prstGeom prst="roundRect">
            <a:avLst>
              <a:gd name="adj" fmla="val 25000"/>
            </a:avLst>
          </a:prstGeom>
          <a:solidFill>
            <a:srgbClr val="8C4A2F"/>
          </a:solidFill>
          <a:ln>
            <a:noFill/>
          </a:ln>
          <a:effectLst/>
        </p:spPr>
        <p:txBody>
          <a:bodyPr rtlCol="0" anchor="ctr"/>
          <a:lstStyle/>
          <a:p/>
        </p:txBody>
      </p:sp>
      <p:sp>
        <p:nvSpPr>
          <p:cNvPr id="9" name="Rectangle 8"/>
          <p:cNvSpPr/>
          <p:nvPr/>
        </p:nvSpPr>
        <p:spPr>
          <a:xfrm>
            <a:off x="502920" y="2441448"/>
            <a:ext cx="5492343" cy="265176"/>
          </a:xfrm>
          <a:prstGeom prst="rect">
            <a:avLst/>
          </a:prstGeom>
          <a:solidFill>
            <a:srgbClr val="8C4A2F"/>
          </a:solidFill>
          <a:ln>
            <a:noFill/>
          </a:ln>
          <a:effectLst/>
        </p:spPr>
        <p:txBody>
          <a:bodyPr rtlCol="0" anchor="ctr"/>
          <a:lstStyle/>
          <a:p/>
        </p:txBody>
      </p:sp>
      <p:sp>
        <p:nvSpPr>
          <p:cNvPr id="10" name="TextBox 9"/>
          <p:cNvSpPr txBox="1"/>
          <p:nvPr/>
        </p:nvSpPr>
        <p:spPr>
          <a:xfrm>
            <a:off x="594360" y="217627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Konargöçer Türk kültürü dönemi</a:t>
            </a:r>
          </a:p>
        </p:txBody>
      </p:sp>
      <p:sp>
        <p:nvSpPr>
          <p:cNvPr id="11" name="TextBox 10"/>
          <p:cNvSpPr txBox="1"/>
          <p:nvPr/>
        </p:nvSpPr>
        <p:spPr>
          <a:xfrm>
            <a:off x="612648" y="2779776"/>
            <a:ext cx="5272887" cy="2752344"/>
          </a:xfrm>
          <a:prstGeom prst="rect">
            <a:avLst/>
          </a:prstGeom>
          <a:noFill/>
        </p:spPr>
        <p:txBody>
          <a:bodyPr wrap="square" anchor="t" lIns="73152" rIns="73152" tIns="36576" bIns="36576">
            <a:noAutofit/>
          </a:bodyPr>
          <a:lstStyle/>
          <a:p>
            <a:pPr algn="l" marL="223758" indent="-223758">
              <a:spcBef>
                <a:spcPts val="0"/>
              </a:spcBef>
              <a:spcAft>
                <a:spcPts val="600"/>
              </a:spcAft>
            </a:pPr>
            <a:r>
              <a:rPr lang="tr-TR" sz="1800" b="1" i="0">
                <a:solidFill>
                  <a:srgbClr val="2C6696"/>
                </a:solidFill>
                <a:latin typeface="Calibri"/>
              </a:rPr>
              <a:t>•  </a:t>
            </a:r>
            <a:r>
              <a:rPr lang="tr-TR" sz="1800" b="0" i="0">
                <a:solidFill>
                  <a:srgbClr val="262626"/>
                </a:solidFill>
                <a:latin typeface="Calibri"/>
              </a:rPr>
              <a:t>4 · Orhun Yazıtları: 8. yüzyıl Göktürk dönemi (s. 212)</a:t>
            </a:r>
          </a:p>
          <a:p>
            <a:pPr algn="l" marL="223758" indent="-223758">
              <a:spcBef>
                <a:spcPts val="0"/>
              </a:spcBef>
              <a:spcAft>
                <a:spcPts val="0"/>
              </a:spcAft>
            </a:pPr>
            <a:r>
              <a:rPr lang="tr-TR" sz="1800" b="1" i="0">
                <a:solidFill>
                  <a:srgbClr val="2C6696"/>
                </a:solidFill>
                <a:latin typeface="Calibri"/>
              </a:rPr>
              <a:t>•  </a:t>
            </a:r>
            <a:r>
              <a:rPr lang="tr-TR" sz="1800" b="0" i="0">
                <a:solidFill>
                  <a:srgbClr val="262626"/>
                </a:solidFill>
                <a:latin typeface="Calibri"/>
              </a:rPr>
              <a:t>5 · Alp kurganları ve balballar: kurgan ve balbal geleneği (s. 208)</a:t>
            </a:r>
          </a:p>
        </p:txBody>
      </p:sp>
      <p:sp>
        <p:nvSpPr>
          <p:cNvPr id="12" name="Rounded Rectangle 11"/>
          <p:cNvSpPr/>
          <p:nvPr/>
        </p:nvSpPr>
        <p:spPr>
          <a:xfrm>
            <a:off x="6196431" y="2176272"/>
            <a:ext cx="5492343" cy="3429000"/>
          </a:xfrm>
          <a:prstGeom prst="roundRect">
            <a:avLst>
              <a:gd name="adj" fmla="val 5000"/>
            </a:avLst>
          </a:prstGeom>
          <a:solidFill>
            <a:srgbClr val="F0F0F0"/>
          </a:solidFill>
          <a:ln>
            <a:noFill/>
          </a:ln>
          <a:effectLst/>
        </p:spPr>
        <p:txBody>
          <a:bodyPr rtlCol="0" anchor="ctr"/>
          <a:lstStyle/>
          <a:p/>
        </p:txBody>
      </p:sp>
      <p:sp>
        <p:nvSpPr>
          <p:cNvPr id="13" name="Rounded Rectangle 12"/>
          <p:cNvSpPr/>
          <p:nvPr/>
        </p:nvSpPr>
        <p:spPr>
          <a:xfrm>
            <a:off x="6196431" y="2176272"/>
            <a:ext cx="5492343" cy="530352"/>
          </a:xfrm>
          <a:prstGeom prst="roundRect">
            <a:avLst>
              <a:gd name="adj" fmla="val 25000"/>
            </a:avLst>
          </a:prstGeom>
          <a:solidFill>
            <a:srgbClr val="2E7D5B"/>
          </a:solidFill>
          <a:ln>
            <a:noFill/>
          </a:ln>
          <a:effectLst/>
        </p:spPr>
        <p:txBody>
          <a:bodyPr rtlCol="0" anchor="ctr"/>
          <a:lstStyle/>
          <a:p/>
        </p:txBody>
      </p:sp>
      <p:sp>
        <p:nvSpPr>
          <p:cNvPr id="14" name="Rectangle 13"/>
          <p:cNvSpPr/>
          <p:nvPr/>
        </p:nvSpPr>
        <p:spPr>
          <a:xfrm>
            <a:off x="6196431" y="2441448"/>
            <a:ext cx="5492343" cy="265176"/>
          </a:xfrm>
          <a:prstGeom prst="rect">
            <a:avLst/>
          </a:prstGeom>
          <a:solidFill>
            <a:srgbClr val="2E7D5B"/>
          </a:solidFill>
          <a:ln>
            <a:noFill/>
          </a:ln>
          <a:effectLst/>
        </p:spPr>
        <p:txBody>
          <a:bodyPr rtlCol="0" anchor="ctr"/>
          <a:lstStyle/>
          <a:p/>
        </p:txBody>
      </p:sp>
      <p:sp>
        <p:nvSpPr>
          <p:cNvPr id="15" name="TextBox 14"/>
          <p:cNvSpPr txBox="1"/>
          <p:nvPr/>
        </p:nvSpPr>
        <p:spPr>
          <a:xfrm>
            <a:off x="6287871" y="217627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Türk-İslam kültürü dönemi</a:t>
            </a:r>
          </a:p>
        </p:txBody>
      </p:sp>
      <p:sp>
        <p:nvSpPr>
          <p:cNvPr id="16" name="TextBox 15"/>
          <p:cNvSpPr txBox="1"/>
          <p:nvPr/>
        </p:nvSpPr>
        <p:spPr>
          <a:xfrm>
            <a:off x="6306159" y="2779776"/>
            <a:ext cx="5272887" cy="2752344"/>
          </a:xfrm>
          <a:prstGeom prst="rect">
            <a:avLst/>
          </a:prstGeom>
          <a:noFill/>
        </p:spPr>
        <p:txBody>
          <a:bodyPr wrap="square" anchor="t" lIns="73152" rIns="73152" tIns="36576" bIns="36576">
            <a:noAutofit/>
          </a:bodyPr>
          <a:lstStyle/>
          <a:p>
            <a:pPr algn="l" marL="223758" indent="-223758">
              <a:spcBef>
                <a:spcPts val="0"/>
              </a:spcBef>
              <a:spcAft>
                <a:spcPts val="600"/>
              </a:spcAft>
            </a:pPr>
            <a:r>
              <a:rPr lang="tr-TR" sz="1800" b="1" i="0">
                <a:solidFill>
                  <a:srgbClr val="2C6696"/>
                </a:solidFill>
                <a:latin typeface="Calibri"/>
              </a:rPr>
              <a:t>•  </a:t>
            </a:r>
            <a:r>
              <a:rPr lang="tr-TR" sz="1800" b="0" i="0">
                <a:solidFill>
                  <a:srgbClr val="262626"/>
                </a:solidFill>
                <a:latin typeface="Calibri"/>
              </a:rPr>
              <a:t>1 · Başçarşı Sebil Çeşmesi*</a:t>
            </a:r>
          </a:p>
          <a:p>
            <a:pPr algn="l" marL="223758" indent="-223758">
              <a:spcBef>
                <a:spcPts val="0"/>
              </a:spcBef>
              <a:spcAft>
                <a:spcPts val="600"/>
              </a:spcAft>
            </a:pPr>
            <a:r>
              <a:rPr lang="tr-TR" sz="1800" b="1" i="0">
                <a:solidFill>
                  <a:srgbClr val="2C6696"/>
                </a:solidFill>
                <a:latin typeface="Calibri"/>
              </a:rPr>
              <a:t>•  </a:t>
            </a:r>
            <a:r>
              <a:rPr lang="tr-TR" sz="1800" b="0" i="0">
                <a:solidFill>
                  <a:srgbClr val="262626"/>
                </a:solidFill>
                <a:latin typeface="Calibri"/>
              </a:rPr>
              <a:t>2 · Ali Kapu Sarayı*</a:t>
            </a:r>
          </a:p>
          <a:p>
            <a:pPr algn="l" marL="223758" indent="-223758">
              <a:spcBef>
                <a:spcPts val="0"/>
              </a:spcBef>
              <a:spcAft>
                <a:spcPts val="600"/>
              </a:spcAft>
            </a:pPr>
            <a:r>
              <a:rPr lang="tr-TR" sz="1800" b="1" i="0">
                <a:solidFill>
                  <a:srgbClr val="2C6696"/>
                </a:solidFill>
                <a:latin typeface="Calibri"/>
              </a:rPr>
              <a:t>•  </a:t>
            </a:r>
            <a:r>
              <a:rPr lang="tr-TR" sz="1800" b="0" i="0">
                <a:solidFill>
                  <a:srgbClr val="262626"/>
                </a:solidFill>
                <a:latin typeface="Calibri"/>
              </a:rPr>
              <a:t>3 · Tac Mahal: Babürler dönemi (s. 214)</a:t>
            </a:r>
          </a:p>
          <a:p>
            <a:pPr algn="l" marL="223758" indent="-223758">
              <a:spcBef>
                <a:spcPts val="0"/>
              </a:spcBef>
              <a:spcAft>
                <a:spcPts val="600"/>
              </a:spcAft>
            </a:pPr>
            <a:r>
              <a:rPr lang="tr-TR" sz="1800" b="1" i="0">
                <a:solidFill>
                  <a:srgbClr val="2C6696"/>
                </a:solidFill>
                <a:latin typeface="Calibri"/>
              </a:rPr>
              <a:t>•  </a:t>
            </a:r>
            <a:r>
              <a:rPr lang="tr-TR" sz="1800" b="0" i="0">
                <a:solidFill>
                  <a:srgbClr val="262626"/>
                </a:solidFill>
                <a:latin typeface="Calibri"/>
              </a:rPr>
              <a:t>6 · Uluğbey Medresesi*</a:t>
            </a:r>
          </a:p>
          <a:p>
            <a:pPr algn="l" marL="223758" indent="-223758">
              <a:spcBef>
                <a:spcPts val="0"/>
              </a:spcBef>
              <a:spcAft>
                <a:spcPts val="0"/>
              </a:spcAft>
            </a:pPr>
            <a:r>
              <a:rPr lang="tr-TR" sz="1800" b="1" i="0">
                <a:solidFill>
                  <a:srgbClr val="2C6696"/>
                </a:solidFill>
                <a:latin typeface="Calibri"/>
              </a:rPr>
              <a:t>•  </a:t>
            </a:r>
            <a:r>
              <a:rPr lang="tr-TR" sz="1800" b="0" i="0">
                <a:solidFill>
                  <a:srgbClr val="262626"/>
                </a:solidFill>
                <a:latin typeface="Calibri"/>
              </a:rPr>
              <a:t>7 · Mevlana Müzesi ve Camii*</a:t>
            </a:r>
          </a:p>
        </p:txBody>
      </p:sp>
      <p:sp>
        <p:nvSpPr>
          <p:cNvPr id="17" name="TextBox 16"/>
          <p:cNvSpPr txBox="1"/>
          <p:nvPr/>
        </p:nvSpPr>
        <p:spPr>
          <a:xfrm>
            <a:off x="502920" y="569671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1400" b="0" i="0">
                <a:solidFill>
                  <a:srgbClr val="767676"/>
                </a:solidFill>
                <a:latin typeface="Calibri"/>
              </a:rPr>
              <a:t>* Yapı kitap metninde anlatılmaz: dönem ataması genel kabul gören bilgi (cami, medrese, çeşme, saray: yerleşik Türk-İslam mimarisi, s. 210).</a:t>
            </a:r>
          </a:p>
        </p:txBody>
      </p:sp>
      <p:sp>
        <p:nvSpPr>
          <p:cNvPr id="18" name="TextBox 1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9" name="Rounded Rectangle 1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207-214, 225</a:t>
            </a:r>
          </a:p>
        </p:txBody>
      </p:sp>
      <p:sp>
        <p:nvSpPr>
          <p:cNvPr id="20" name="TextBox 1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176 / 176</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GNL-COG10-SN-U7 — Ünite sonu · Ünite sonu ölçme ve değerlendirme (slayt 155-176)</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