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Üniteyi tanıtmak; kapak fotoğrafıyla doğa-insan etkileşimine ilk bakışı açmak.</a:t>
            </a:r>
          </a:p>
          <a:p/>
          <a:p>
            <a:r>
              <a:t>SÜRE: Tanışma ve ders sözleşmesi aşamasının içinde (1. hafta, ilk 6 dk) — 1-6. slaytlar.</a:t>
            </a:r>
          </a:p>
          <a:p/>
          <a:p>
            <a:r>
              <a:t>NASIL: Fotoğrafı 30 saniye inceletin: 'Bu fotoğrafta doğanın oluşturduğu, insanın yaptığı neler var?' Cevapları sınıflandırmayın; birazdan ön değerlendirmede aynı ayrımı yapacağız.</a:t>
            </a:r>
          </a:p>
          <a:p/>
          <a:p>
            <a:r>
              <a:t>BEKLENEN CEVAP: Doğanın oluşturduğu: deniz (su), tepeler ve yamaçlar, ormanlık alanlar (bitki örtüsü), gökyüzü (hava). İnsanın yaptığı: asma köprü, karayolu ve araçlar, konutlar ve yüksek binalar, tekneler, kıyıdaki iskele.</a:t>
            </a:r>
          </a:p>
          <a:p/>
          <a:p>
            <a:r>
              <a:t>KAYNAK: Ders kitabı s. 12-13 ünite açılış görseli. Kitapta fotoğrafın yeri yazılmadığından slaytta da yer adı verilmedi.</a:t>
            </a:r>
          </a:p>
          <a:p/>
          <a:p>
            <a:r>
              <a:t>NOT: Bu sunum yalnız okul içi ders kullanımı içindir: fotoğraf ve görseller MEB ders kitabındandır; dosya okul dışında paylaşılmaz, internete konmaz.</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üç öğrenme çıktısını ve hangi hafta işleneceğini göstermek.</a:t>
            </a:r>
          </a:p>
          <a:p/>
          <a:p>
            <a:r>
              <a:t>NASIL: Kartları soldan sağa okuyun; her kartın altındaki italik cümle kitabın ünite açılışındaki amaç cümlesidir. 'Bu üç haftanın sonunda bir gazete haberi hazırlayacağız' diyerek performans görevini önceden duyurun.</a:t>
            </a:r>
          </a:p>
          <a:p/>
          <a:p>
            <a:r>
              <a:t>KAYNAK: Program (2026): COĞ.9.1.1-9.1.3; kitap s. 12 'Bu ünitede … amaçlanmaktadır.'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Ünitede kullanılacak ölçme araçlarını öğrencinin diliyle duyurmak.</a:t>
            </a:r>
          </a:p>
          <a:p/>
          <a:p>
            <a:r>
              <a:t>NASIL: Beş kartı kısaca tanıtın; hangisinin hangi hafta yapılacağını alttaki sayfa çiplerinden gösterin. Öz değerlendirme ve grup değerlendirme formları ile analitik dereceli puanlama anahtarı kitaptaki karekodlardadır; çıktıları öğretmen getirir (öğrenci telefonu kullanılmaz).</a:t>
            </a:r>
          </a:p>
          <a:p/>
          <a:p>
            <a:r>
              <a:t>KAYNAK: Kitap s. 12: 'Ünitede sizden … beklenmektedir.' Program, Öğrenme Kanıtları.</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on iki anahtar kavramını gruplar hâlinde göstermek.</a:t>
            </a:r>
          </a:p>
          <a:p/>
          <a:p>
            <a:r>
              <a:t>NASIL: Kavramları sesli okutun; 'Hangilerini daha önce duydunuz?' sorusuyla ön bilgiyi yoklayın (programın temel kabulü: konum, değişim, dağılış, doğa-insan etkileşimi bilinir). Gruplama sunum içindir; kavram listesi kitapla aynıdır.</a:t>
            </a:r>
          </a:p>
          <a:p/>
          <a:p>
            <a:r>
              <a:t>KAYNAK: Kitap s. 13 Anahtar Kavramlar (program listesinde 'coğrafi ortam' yoktur, kitapta vardır).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tanıtmak.</a:t>
            </a:r>
          </a:p>
          <a:p/>
          <a:p>
            <a:r>
              <a:t>SÜRE: 80 dakikalık akış (ders planı, 1. hafta): tanışma 6 · ön değerlendirme 9 · köprü kurma 7 · doğal/beşerî/coğrafi ortam 10 · coğrafya bilimi 8 (40. dk) · geçiş 2 · etkinlik 14 · paylaşım 6 · bölümler 12 · Frayer ve çıkış kartı 6.</a:t>
            </a:r>
          </a:p>
          <a:p/>
          <a:p>
            <a:r>
              <a:t>NASIL: Çıktıyı öğrencinin diliyle söyleyin: 'Bugün coğrafyanın neyi incelediğini ve hangi bölümlere ayrıldığını çözümleyeceğiz.'</a:t>
            </a:r>
          </a:p>
          <a:p/>
          <a:p>
            <a:r>
              <a:t>KAYNAK: Program (2026) COĞ.9.1.1 a-b; ders planı 1. hafta.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öğrencilere göstermek (1 dk).</a:t>
            </a:r>
          </a:p>
          <a:p/>
          <a:p>
            <a:r>
              <a:t>NASIL: Her istasyonu bir cümleyle söyleyin; 3. istasyondan sonra dersin ilk yarısı biter.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 doğal unsur ile beşerî unsur ve faaliyet ayrımını yoklamak (not amaçlı değildir).</a:t>
            </a:r>
          </a:p>
          <a:p/>
          <a:p>
            <a:r>
              <a:t>SÜRE: 9 dk (bireysel).</a:t>
            </a:r>
          </a:p>
          <a:p/>
          <a:p>
            <a:r>
              <a:t>NASIL: Ön değerlendirme yaprağını dağıtın (A bölümü bu görselin sekiz unsuru, B bölümü kelime ilişkilendirme). 7 dk süre, 2 dk toplama. Kitabı olan öğrenci s. 14'teki tabloya da işaretleyebilir. 'Sınav değil, sizi tanımak için' cümlesini mutlaka söyleyin.</a:t>
            </a:r>
          </a:p>
          <a:p/>
          <a:p>
            <a:r>
              <a:t>KAYNAK: Kitap s. 14 BAŞLARKEN 1. soru; program 'Ön Değerlendirme Süreci'.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değerlendirmenin dönütü (yapraklar toplandıktan sonra ya da 2. haftanın girişinde).</a:t>
            </a:r>
          </a:p>
          <a:p/>
          <a:p>
            <a:r>
              <a:t>NASIL: Önce sınıftan cevap alın, sonra slaytı gösterin. Kitapta cevap anahtarı yoktur; unsur adları görselden okunmuştur, öğrencinin farklı ama gerekçeli adlandırması (ör. 4 için 'tarla') doğru sayılır. Alttaki iki soru kitabın 2. ve 3. sorusudur; sözlü paylaşılır, örnek cevaplar kutudadır (yakın çevreden gelen her doğru örnek kabul).</a:t>
            </a:r>
          </a:p>
          <a:p/>
          <a:p>
            <a:r>
              <a:t>BEKLENEN CEVAP: Doğal: 1 kayalık yamaç (kayaçlar) · 2 gökyüzü (hava küre) · 3 dağ · 5 bitki örtüsü · 8 akarsu. Beşerî: 4 tarım alanı · 6 tekne (ulaşım) · 7 yerleşme (konutlar). 2. soru: doğal — tepe ve yamaçlar, dere, toprak, ağaçlar, hava; beşerî — konutlar, okul, yollar, parklar, iş yerleri. 3. soru: konutlar ve yollar yer şekillerine (tepe, yamaç, düzlük) göre kurulur; parklar bitki örtüsü ve toprakla, su kullanımı akarsu ve barajlarla, ısınma ve giyim hava koşullarıyla etkileşir.</a:t>
            </a:r>
          </a:p>
          <a:p/>
          <a:p>
            <a:r>
              <a:t>KAYNAK: Kitap s. 14 BAŞLARKEN 1-3.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Köprü kurma: dünyanın farklı yerlerinden doğa-insan etkileşimi örneklerini betimletmek.</a:t>
            </a:r>
          </a:p>
          <a:p/>
          <a:p>
            <a:r>
              <a:t>SÜRE: 7 dk (ikili → tüm sınıf).</a:t>
            </a:r>
          </a:p>
          <a:p/>
          <a:p>
            <a:r>
              <a:t>NASIL: 'Bu yerlerde insan doğaya uyum mu sağlamış, doğayı mı değiştirmiş?' İkililere 1 dk verin, isim kartıyla 5-6 öğrenciden görüş alın. Tek doğru cevap aranmaz; gerekçe istenir. Kitaptaki 'Doğa-İnsan Etkileşimi' karekodu (s. 15) öğretmen ekranından açılabilir.</a:t>
            </a:r>
          </a:p>
          <a:p/>
          <a:p>
            <a:r>
              <a:t>SÖYLENEBİLİR: Fotoğraflardan bazılarında insan doğayı biçimlendirmiş, bazılarında doğanın koşullarına göre yaşamış. İkisi de doğa-insan etkileşimidir.</a:t>
            </a:r>
          </a:p>
          <a:p/>
          <a:p>
            <a:r>
              <a:t>KAYNAK: Kitap s. 15 KONUYA BAŞLARKEN (görseller ve alt yazılar kitabın numaralarıyla); program 'Köprü Kurma'.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üç sorusuyla öğrencinin ön bilgisini ve kendi çevresini derse bağlamak.</a:t>
            </a:r>
          </a:p>
          <a:p/>
          <a:p>
            <a:r>
              <a:t>NASIL: 1. soru ikililerde konuşuldu; 2. soru için okul çevresinden bir örnek isteyin (ödevde de yazacaklar). 3. soru dersin merakını açar: cevabı dersin sonunda tekrar soracağız.</a:t>
            </a:r>
          </a:p>
          <a:p/>
          <a:p>
            <a:r>
              <a:t>KAYNAK: Kitap s. 15 KONUYA BAŞLARKEN 1-3.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sorunun örnek cevabı: her görselde insanın doğaya uyum mu sağladığını, doğayı mı değiştirdiğini gerekçesiyle göstermek; 3. sorunun cevabını dersin sonuna köprü yapmak.</a:t>
            </a:r>
          </a:p>
          <a:p/>
          <a:p>
            <a:r>
              <a:t>NASIL: Önce ikililerin görüşlerini alın, sonra slaytı açın. Etiketler tek doğru değildir: Tayland'da teraslama hem yamaca uyum hem yamacı değiştirmedir — öğrenci gerekçe gösterdikçe kabul edin. 2. soru için yakın çevre örnekleri: İstanbul'da denizin doldurulmasıyla kazanılan sahil alanları, iki yakayı bağlayan köprüler, yamaçlara kurulan konut alanları.</a:t>
            </a:r>
          </a:p>
          <a:p/>
          <a:p>
            <a:r>
              <a:t>BEKLENEN CEVAP: 1 Doha: deniz doldurularak yapay ada — değiştirme. 2 Fas: topraktan yapılmış evler ve deve ile ulaşım — sıcak ve kurak çöle uyum. 3 Yamal: çadır, kalın giysi ve kızak — soğuk ve karlı kışa uyum. 4 Panama: kanalla iki okyanus birleştirilmiş — değiştirme. 5 Tayland: yamaçlar basamaklanmış — uyum ve değiştirme. 6 Ürgüp: peribacaları oyularak mesken yapılmış — uyum. 3. soru: mekâna bağlı olarak (nerede, neden orada) neden-sonuç ilişkisiyle.</a:t>
            </a:r>
          </a:p>
          <a:p/>
          <a:p>
            <a:r>
              <a:t>KAYNAK: Kitap s. 15 (görsel alt yazıları); açıklamalar görsellerden ve kitabın s. 16 doğa-insan etkileşimi anlatımından. Panama Kanalı'nın Atlas Okyanusu ile Büyük Okyanus'u bağlaması ve teraslamanın toprak kaybını azaltması genel coğrafya bilgisidir.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Doğal ortamın tanımını ve beş temel ortamı vermek.</a:t>
            </a:r>
          </a:p>
          <a:p/>
          <a:p>
            <a:r>
              <a:t>SÜRE: Bu aşama 10 dk: 12-19. slaytlar (tanım, küreler, Görsel 1.1, yoklama, beşerî ve coğrafi ortam).</a:t>
            </a:r>
          </a:p>
          <a:p/>
          <a:p>
            <a:r>
              <a:t>NASIL: Tanımı bir öğrenciye okutun. Sağdaki şemada her küre için sınıftan bir örnek isteyin; yer küre ve duvar haritasında gösterin. Öğrenciler şemayı deftere çizer.</a:t>
            </a:r>
          </a:p>
          <a:p/>
          <a:p>
            <a:r>
              <a:t>SÖYLENEBİLİR: Küreler ayrı ayrı adlandırılır ama doğada iç içedir: birinde olan değişim diğerlerini de etkiler.</a:t>
            </a:r>
          </a:p>
          <a:p/>
          <a:p>
            <a:r>
              <a:t>KAYNAK: Kitap s. 16 (birinci paragraf ve Görsel 1.1). Yuvarlak görseller Görsel 1.1'den kesilmiştir.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Her kürenin kapsamını kitaptaki tanımla vermek.</a:t>
            </a:r>
          </a:p>
          <a:p/>
          <a:p>
            <a:r>
              <a:t>NASIL: Kartları tek tek okutun; her karttan sonra 'Okulumuzun çevresinde bu küreye ait ne görebiliriz?' sorusunu sorun. 'Topraklar' taş kürede, 'donmuş topraklar' buz kürede yer alır — bu ayrımı vurgulayın (2. haftanın ısınma oyununda soracağız).</a:t>
            </a:r>
          </a:p>
          <a:p/>
          <a:p>
            <a:r>
              <a:t>KAYNAK: Kitap s. 16 birinci paragraf (tanımlar birebir).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Kürelerin etkileşimini kitabın görseliyle göstermek; 'doğa olayı' kavramını vermek.</a:t>
            </a:r>
          </a:p>
          <a:p/>
          <a:p>
            <a:r>
              <a:t>NASIL: Görselde beş daireyi buldurun; 'Su küre ile yaşam küre nerede iç içe?' gibi sorularla etkileşimi konuşun. Doğa olayı tanımını okutun; örneği öğrencilerden alın.</a:t>
            </a:r>
          </a:p>
          <a:p/>
          <a:p>
            <a:r>
              <a:t>BEKLENEN CEVAP: Yağmur: hava küredeki su buharı yağışa dönüşür (hava küre) → akarsu, göl ve yer altı suyunu besler (su küre) → toprağı ıslatır, aşındırır (taş küre) → bitki ve hayvanlar suyu kullanır (yaşam küre). Buzulun erimesi: buz küre küçülür → akarsu ve denizlere su katılır (su küre) → buzulun taşıdığı malzeme bırakılır, yer şekilleri değişir (taş küre) → canlıların yaşam alanı değişir (yaşam küre); erimede hava küredeki sıcaklık etkilidir. Doğa olayına örnek: yağış, rüzgâr, deprem, akarsuyun taşması, buzulun erimesi.</a:t>
            </a:r>
          </a:p>
          <a:p/>
          <a:p>
            <a:r>
              <a:t>KAYNAK: Kitap s. 16 Görsel 1.1 ('Doğada etkileşim hâlindeki temel ortamlar') ve birinci paragrafın son cümlesi.</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NASIL: Herkes aynı anda parmağını kaldırsın; sayımı hızlıca yapıp cevap slaytına geçin.</a:t>
            </a:r>
          </a:p>
          <a:p/>
          <a:p>
            <a:r>
              <a:t>KAYNAK: Kitap s. 16.</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Buz küre (kriyosfer); donmuş topraklar, buzullar ve sürekli karla kaplı alanlardan oluşur (s. 16).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Beşerî ortamın tanımını vermek.</a:t>
            </a:r>
          </a:p>
          <a:p/>
          <a:p>
            <a:r>
              <a:t>NASIL: Üst cümleyi okutun: insan da doğal ortamla etkileşim hâlindedir. Ortadaki akışı soldan sağa anlatın; tanımı defterlere yazdırın. Okulun binası, yolu, bahçe düzeni beşerî ortama örnektir.</a:t>
            </a:r>
          </a:p>
          <a:p/>
          <a:p>
            <a:r>
              <a:t>KAYNAK: Kitap s. 16 ikinci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Coğrafi ortamı, iki ortamın birlikteliği olarak kavratmak.</a:t>
            </a:r>
          </a:p>
          <a:p/>
          <a:p>
            <a:r>
              <a:t>NASIL: Denklemi tahtaya da yazın. 'Kapaktaki fotoğrafta coğrafi ortamın iki parçasını gösterin' diye sorun.</a:t>
            </a:r>
          </a:p>
          <a:p/>
          <a:p>
            <a:r>
              <a:t>KAYNAK: Kitap s. 16 ikinci ve üçüncü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Doğa-insan etkileşiminde ağırlığın zamanla değiştiğini göstermek.</a:t>
            </a:r>
          </a:p>
          <a:p/>
          <a:p>
            <a:r>
              <a:t>NASIL: İki paneli karşılaştırın; okun yönünü sorun. 'Son dönemlerde insanın doğal ortamı değiştirdiği bir örnek verin' (Doha İnci Adası, Panama Kanalı hatırlatılabilir).</a:t>
            </a:r>
          </a:p>
          <a:p/>
          <a:p>
            <a:r>
              <a:t>KAYNAK: Kitap s. 16 üçüncü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inceleme alanını kitabın cümleleriyle kurmak; öğrencinin kendi tanımını yazmasını sağlamak.</a:t>
            </a:r>
          </a:p>
          <a:p/>
          <a:p>
            <a:r>
              <a:t>SÜRE: 8 dk (bireysel → tüm sınıf).</a:t>
            </a:r>
          </a:p>
          <a:p/>
          <a:p>
            <a:r>
              <a:t>NASIL: İki cümleyi okutun. Herkes alttaki cümleyi defterine tamamlasın (2 dk); 3-4 cümle sesli okunur, ortak tanım tahtaya yazılır. Ünite sonunda bu tanıma döneceğiz.</a:t>
            </a:r>
          </a:p>
          <a:p/>
          <a:p>
            <a:r>
              <a:t>BEKLENEN CEVAP: Coğrafya, doğal ortam ile beşerî ortamı ve doğa olayları ile insan faaliyetleri arasındaki etkileşimi inceler.</a:t>
            </a:r>
          </a:p>
          <a:p/>
          <a:p>
            <a:r>
              <a:t>KAYNAK: Kitap s. 16 dördüncü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16.</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Doğal ortam ile beşerî ortamın birlikteliğinden oluşan en geniş yaşam alanına coğrafi ortam denir (s. 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İlk grup çalışmasına geçiş: rolleri ve kuralları göstermek.</a:t>
            </a:r>
          </a:p>
          <a:p/>
          <a:p>
            <a:r>
              <a:t>SÜRE: 2 dk.</a:t>
            </a:r>
          </a:p>
          <a:p/>
          <a:p>
            <a:r>
              <a:t>NASIL: Grup listesini yansıtın/okuyun; sıralar 4'lü adalara çevrilir; malzeme sorumluları zarfları alır. Roller her hafta döner. 4 kişilik grupta ilk dört rol, 5 kişilikte editör de vardır.</a:t>
            </a:r>
          </a:p>
          <a:p/>
          <a:p>
            <a:r>
              <a:t>KAYNAK: Ders planı (34 kişilik sınıf için grup düzeni: 6 × 4 + 2 × 5; sınıf mevcuduna göre uyarlanır); kitap etkinlikleri 'heterojen küçük gruplar' ister.</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Kitap etkinliğini başlatmak: coğrafyanın inceleme alanına giren doğal ve beşerî unsurları ayırt etmek.</a:t>
            </a:r>
          </a:p>
          <a:p/>
          <a:p>
            <a:r>
              <a:t>SÜRE: 14 dk (grup) — yönerge 1 dk, inceleme ve düşün-eşleş-paylaş 13 dk.</a:t>
            </a:r>
          </a:p>
          <a:p/>
          <a:p>
            <a:r>
              <a:t>NASIL: Yönergeyi okuyun. Her grup s. 17 görselinin A4 baskısını ve kutucuk kâğıdını alır. Dolaşım turu: her gruba yaklaşık 1,5 dk; takılan gruba 'Görselde insan eliyle yapılmış ne var?' ipucu. Farklı bakış açılarına saygı kuralını hatırlatın (D14.1).</a:t>
            </a:r>
          </a:p>
          <a:p/>
          <a:p>
            <a:r>
              <a:t>KAYNAK: Kitap s. 17 ETKİNLİK 'Coğrafyanın Konusu' (künye, yönerge, adımlar birebir); program COĞ.9.1.1 uygulaması (düşün-eşleş-paylaş, OB4, E3.7).</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Düşün-eşleş-paylaş adımlarını süreleriyle yürütmek.</a:t>
            </a:r>
          </a:p>
          <a:p/>
          <a:p>
            <a:r>
              <a:t>NASIL: DÜŞÜN 2 dk bireysel (sessiz) → EŞLEŞ 4 dk sıra arkadaşıyla ortak cevap → PAYLAŞ: grup ortak cevabını yazıcı kutucuklara yazar. Zaman sorumluları 2 dk kala uyarır.</a:t>
            </a:r>
          </a:p>
          <a:p/>
          <a:p>
            <a:r>
              <a:t>KAYNAK: Kitap s. 17 DÜŞÜN · EŞLEŞ · PAYLAŞ (birebir); süreler ders planından.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cevaplarını sınıf tablosunda birleştirmek.</a:t>
            </a:r>
          </a:p>
          <a:p/>
          <a:p>
            <a:r>
              <a:t>SÜRE: 6 dk (tüm sınıf; gruplar yerinde).</a:t>
            </a:r>
          </a:p>
          <a:p/>
          <a:p>
            <a:r>
              <a:t>NASIL: İsim kartıyla dört grup sözcüsü seçin; her biri bir sütuna katkı verir, diğer gruplar yalnız ekleme yapar. Tablo tahtaya da çizilir; öğrenciler deftere geçirir. Son satırdaki kitap cümlesiyle kendi kutucuklarını düzeltirler.</a:t>
            </a:r>
          </a:p>
          <a:p/>
          <a:p>
            <a:r>
              <a:t>KAYNAK: Kitap s. 17 PAYLAŞ ve DEĞERLENDİRME (birebir); ders planı 'paylaşım ve ortak tablo'.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üç sorusunun örnek cevaplarını göstermek; grupların kutucuklarını düzeltmelerini sağlamak (kitabın değerlendirme adımı).</a:t>
            </a:r>
          </a:p>
          <a:p/>
          <a:p>
            <a:r>
              <a:t>NASIL: Grupların ortak tablosu tamamlandıktan sonra açın. Öğrencinin görselden okuduğu başka doğru unsurlar (ör. ada, kıyı, bulut, araba) da kabul edilir. Konular sütunu kitabın tanımlarından gelir: doğal ortam ve beşerî ortam (s. 16), doğal olay ve süreçler (s. 18), insan faaliyetlerinin dağılımı (s. 19).</a:t>
            </a:r>
          </a:p>
          <a:p/>
          <a:p>
            <a:r>
              <a:t>BEKLENEN CEVAP: Konular: doğal ortam özellikleri; doğal olay ve süreçler; beşerî olay ve süreçler; doğa-insan etkileşimi. Doğal unsurlar: deniz (koy), dağlar, sırtlar, vadiler, kayaçlar, topraklar, bitki örtüsü, hava. Beşerî unsurlar: yat limanı, tekneler ve ulaşım araçları, meskenler ve çeşitli yapılar, tarım arazileri, karayolu.</a:t>
            </a:r>
          </a:p>
          <a:p/>
          <a:p>
            <a:r>
              <a:t>KAYNAK: Kitap s. 16-19 ve s. 17 görseli; OGM Materyal (ogmmateryal.eba.gov.tr) 9. sınıf coğrafya 1. ünite 'Coğrafyanın Konusu' etkileşimli etkinliğinin cevaplarıyla karşılaştırıldı.</a:t>
            </a:r>
          </a:p>
          <a:p/>
          <a:p>
            <a:r>
              <a:t>NOT: OGM etkinliğinde 'otoyol' yazar; görseldeki yol iki şeritli bir karayoludur (otoyol, giriş-çıkışı denetlenen çok şeritli yoldur) — sunumda 'karayolu'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mekânsal bilgi elde etmek ve yorumlamak için kullandığı dört tekniği tanıtmak.</a:t>
            </a:r>
          </a:p>
          <a:p/>
          <a:p>
            <a:r>
              <a:t>SÜRE: Bu aşama 12 dk: 28-39. slaytlar (teknikler, bölümler, alt dallar, yoklamalar, eşleştirme oyunu).</a:t>
            </a:r>
          </a:p>
          <a:p/>
          <a:p>
            <a:r>
              <a:t>NASIL: Dört kartı kısaca tanıtın; ayrıntı 2. ünitededir. 'Bu teknikler hem fiziki hem beşerî coğrafyada kullanılır' cümlesini vurgulayın.</a:t>
            </a:r>
          </a:p>
          <a:p/>
          <a:p>
            <a:r>
              <a:t>KAYNAK: Kitap s. 18 (kutu metni ve dört teknik birebir). 2. ünite: Mekânsal Bilgi Teknolojileri (program).</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iki bölümünü ve alt dallarını tek şemada göstermek.</a:t>
            </a:r>
          </a:p>
          <a:p/>
          <a:p>
            <a:r>
              <a:t>NASIL: Şemayı deftere çizdirin (ayrıntılar sonraki slaytlarda). 'Bölümlere ayrılmayı ne belirledi?' sorusunun cevabı üst cümlededir.</a:t>
            </a:r>
          </a:p>
          <a:p/>
          <a:p>
            <a:r>
              <a:t>KAYNAK: Kitap s. 18-19 'Coğrafya Bilimi' çift sayfası (alt dal adları ve sırası kitaptaki gibi).</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Fiziki coğrafyanın tanımı ve ilk üç alt dalı.</a:t>
            </a:r>
          </a:p>
          <a:p/>
          <a:p>
            <a:r>
              <a:t>NASIL: Her kartta 'neyi inceler?' ve 'hangi bilimlerle etkileşir?' sorularını sırayla sorun. Yabancı terimleri (litoloji, petrografi vb.) ezberletmeyin; eşleştirme oyununda kart üzerinden bulacaklar.</a:t>
            </a:r>
          </a:p>
          <a:p/>
          <a:p>
            <a:r>
              <a:t>KAYNAK: Kitap s. 18 (tanım ve alt dallar birebir).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Son iki alt dal ve alt dalların küreler ile bağı.</a:t>
            </a:r>
          </a:p>
          <a:p/>
          <a:p>
            <a:r>
              <a:t>NASIL: Sağdaki eşleştirmeyi öğrencilere buldurun: tanımlarda 'litosfer, atmosfer, hidrosfer, biyosfer, topraklar' kelimeleri geçiyor. Buz küre için kitapta ayrı bir alt dal sayılmamıştır — soru gelirse böyle söyleyin.</a:t>
            </a:r>
          </a:p>
          <a:p/>
          <a:p>
            <a:r>
              <a:t>KAYNAK: Kitap s. 16 (küre tanımları) ve s. 18 (alt dal tanımları); eşleştirme bu iki sayfadaki kelimelerden kurulmuştur.</a:t>
            </a:r>
          </a:p>
          <a:p/>
          <a:p>
            <a:r>
              <a:t>NOT: Kitap s. 18'de 'mineroloji' yazılmıştır; doğru yazım 'mineraloji'dir, slaytta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18-19.</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Nüfus coğrafyası, beşerî coğrafyanın alt dalıdır; diğerleri fiziki coğrafyanın alt dallarıdır (s. 18-19).</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Beşerî coğrafyanın tanımı ve ilk üç alt dalı.</a:t>
            </a:r>
          </a:p>
          <a:p/>
          <a:p>
            <a:r>
              <a:t>NASIL: Tanımdaki dört fiili (dağılım, kullanma-algılama, kurma, sürdürme) vurgulayın. Kartları fiziki coğrafyadaki gibi işleyin.</a:t>
            </a:r>
          </a:p>
          <a:p/>
          <a:p>
            <a:r>
              <a:t>KAYNAK: Kitap s. 19 (tanım ve alt dallar birebir; sıra kitaptaki gibi).</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Son üç alt dal.</a:t>
            </a:r>
          </a:p>
          <a:p/>
          <a:p>
            <a:r>
              <a:t>NASIL: Sosyal coğrafyanın ikinci cümlesini sade dille açıklayın: gündelik hayatımızın mekâna bağlı yönleri.</a:t>
            </a:r>
          </a:p>
          <a:p/>
          <a:p>
            <a:r>
              <a:t>KAYNAK: Kitap s. 19 (birebir).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19.</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Kültürel coğrafya; dil, din, giyim, yemek, müzik, mimari gibi kültürel özellikleri coğrafyayla ilişkilendirerek inceler (s. 19).</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Alt dalları etkileşim içinde oldukları bilimlerle eşleştirmek (oyunla tekrar).</a:t>
            </a:r>
          </a:p>
          <a:p/>
          <a:p>
            <a:r>
              <a:t>NASIL: Bir alt dalın adını söyleyin; gruplar doğru kartın numarasını mini kâğıtla gösterir. Okuma sırası (karışık): Ekonomik Coğrafya, Kültürel Coğrafya, Sosyal Coğrafya, Siyasi Coğrafya, Yerleşme Coğrafyası, Nüfus Coğrafyası, Toprak Coğrafyası, Biyocoğrafya, Hidrografya, Klimatoloji, Jeomorfoloji. Sonra cevap slaytına geçin.</a:t>
            </a:r>
          </a:p>
          <a:p/>
          <a:p>
            <a:r>
              <a:t>BEKLENEN CEVAP: Yerleşme Coğrafyası → 1; Hidrografya → 2; Kültürel Coğrafya → 3; Jeomorfoloji → 4; Toprak Coğrafyası → 5; Ekonomik Coğrafya → 6; Klimatoloji → 7; Siyasi Coğrafya → 8; Biyocoğrafya → 9; Sosyal Coğrafya → 10; Nüfus Coğrafyası → 11</a:t>
            </a:r>
          </a:p>
          <a:p/>
          <a:p>
            <a:r>
              <a:t>KAYNAK: Kitap s. 18-19 (bilim adları birebir); ders planı 'eşleştirme oyunu'.</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Eşleştirmenin cevapları.</a:t>
            </a:r>
          </a:p>
          <a:p/>
          <a:p>
            <a:r>
              <a:t>KAYNAK: Kitap s. 18-19.</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 bilimi kavramını dört boyutta (tanım, bölümler, kapsam, etkileşimli bilimler) düzenletmek; ünite sonunda tekrar incelenecek taslağı oluşturmak.</a:t>
            </a:r>
          </a:p>
          <a:p/>
          <a:p>
            <a:r>
              <a:t>SÜRE: 3 dk bireysel taslak + 1 dk örnek cevapla karşılaştırma — çıkış kartıyla birlikte 6 dk.</a:t>
            </a:r>
          </a:p>
          <a:p/>
          <a:p>
            <a:r>
              <a:t>NASIL: Frayer şablonunu dağıtın (kitap s. 20 ile aynı dört alan). 'Ünite sonunda buna geri döneceğiz; şimdilik bildiğin kadarını yaz' deyin. Taslaklar yazılınca izleyen örnek cevap slaytını açın: öğrenciler eksiklerini kurşun kalemle işaretler, sonra yazıcılar toplar. 3. haftada 'coğrafya' kavramının kökeni ve bugünkü tanımı (s. 24-25) eklenir.</a:t>
            </a:r>
          </a:p>
          <a:p/>
          <a:p>
            <a:r>
              <a:t>BEKLENEN CEVAP: Örnek cevap izleyen slayttadır (bu haftanın derslerinden: tanım ve kapsam s. 16-17, bölümler ve etkileşim içinde olunan bilimler s. 18-19).</a:t>
            </a:r>
          </a:p>
          <a:p/>
          <a:p>
            <a:r>
              <a:t>KAYNAK: Kitap s. 20 UYGULAMA 'Coğrafya Bilimi'; program Öğrenme Kanıtları (Frayer diyagramı).</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haftanın Frayer taslağı için örnek cevap: bu haftanın derslerinden (s. 16-19) çıkan bilgilerle dört alan.</a:t>
            </a:r>
          </a:p>
          <a:p/>
          <a:p>
            <a:r>
              <a:t>SÜRE: 1 dk (taslaklar yazıldıktan sonra).</a:t>
            </a:r>
          </a:p>
          <a:p/>
          <a:p>
            <a:r>
              <a:t>NASIL: Öğrenciler taslaklarını bu örnekle karşılaştırır, eksiklerini kurşun kalemle işaretler; sonra yazıcılar toplar. Farklı kelimelerle yazılmış doğru bilgi kabul edilir. 3. haftada diyagrama dönülür: 'coğrafya' kavramının kökeni ve bugünkü tanımı (s. 24-25) eklenir ve Frayer kartlarıyla tamamlanır.</a:t>
            </a:r>
          </a:p>
          <a:p/>
          <a:p>
            <a:r>
              <a:t>BEKLENEN CEVAP: Tanımı: Doğal ortam ile beşerî ortamı ve doğa olayları ile insan faaliyetleri arasındaki etkileşimi inceleyen bilim; Coğrafi ortamda doğa ile insan arasındaki etkileşimi kendi ilke ve yöntemleriyle araştıran bilim · Bölümleri: Fiziki coğrafya: jeomorfoloji, klimatoloji, hidrografya, biyocoğrafya, toprak coğrafyası; Beşerî coğrafya: nüfus, yerleşme, siyasi, sosyal, kültürel ve ekonomik coğrafya · Kapsamına giren konular: Doğal ortam özellikleri: taş küre, hava küre, su küre, buz küre ve yaşam küre ile bunların birbiriyle etkileşimi; Beşerî olay ve süreçler: nüfus, yerleşme, siyasi yapı, kültür ve tarım, sanayi, ticaret, turizm gibi ekonomik faaliyetler; Doğal olay ve süreçler: yer şekillerinin oluşumu, hava olayları ve iklim, sular, toprak oluşumu, canlıların dağılışı · Etkileşim içinde olduğu bilimler: Demografi, istatistik, arkeoloji, tarih, uluslararası ilişkiler, siyaset, antropoloji, sosyoloji, filoloji, ilahiyat, ekonomi (iktisat); Jeoloji, litoloji, petrografi, jeofizik, kimya, meteoroloji, hidroloji, hidrojeoloji, oseonografya, limnoloji, potamoloji, biyoloji, botanik, zooloji, pedoloji, mineraloji</a:t>
            </a:r>
          </a:p>
          <a:p/>
          <a:p>
            <a:r>
              <a:t>KAYNAK: Kitap s. 16 (doğal, beşerî ve coğrafi ortam; doğa-insan etkileşimi), s. 17 (Coğrafyanın Konusu etkinliği), s. 18-19 (bölümler ve etkileşim içinde olunan bilimler), s. 20 (Frayer şablonu). İfadeler 3. haftanın Frayer kartlarıyla aynıdır (OGM Materyal 1. ünite Frayer etkinliği).</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üç ana fikrini bireysel olarak yoklamak (P2 katılım gözlemi).</a:t>
            </a:r>
          </a:p>
          <a:p/>
          <a:p>
            <a:r>
              <a:t>SÜRE: 2-3 dk; yazıcılar toplar.</a:t>
            </a:r>
          </a:p>
          <a:p/>
          <a:p>
            <a:r>
              <a:t>BEKLENEN CEVAP: 1) Taş küre (litosfer), hava küre (atmosfer), su küre (hidrosfer), buz küre (kriyosfer), yaşam küre (biyosfer). 2) Doğal ortam ile beşerî ortamın birlikteliğinden oluşan en geniş yaşam alanı. 3) Fiziki coğrafya; meteoroloji.</a:t>
            </a:r>
          </a:p>
          <a:p/>
          <a:p>
            <a:r>
              <a:t>KAYNAK: Ders planı 1. hafta çıkış kartı; kitap s. 16 ve 18.</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duyurmak.</a:t>
            </a:r>
          </a:p>
          <a:p/>
          <a:p>
            <a:r>
              <a:t>NASIL: Atlas durumunu 2. haftada soracağınızı söyleyin; okul atlasları ve EBA içerikleri esas alınır, veliye mali yük getirilmez.</a:t>
            </a:r>
          </a:p>
          <a:p/>
          <a:p>
            <a:r>
              <a:t>KAYNAK: Ders planı 1. hafta 'ev çalışması'.</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6.jpg"/><Relationship Id="rId7" Type="http://schemas.openxmlformats.org/officeDocument/2006/relationships/image" Target="../media/image7.jpg"/><Relationship Id="rId8"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6.jpg"/><Relationship Id="rId7" Type="http://schemas.openxmlformats.org/officeDocument/2006/relationships/image" Target="../media/image7.jpg"/><Relationship Id="rId8"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6.jpg"/><Relationship Id="rId7" Type="http://schemas.openxmlformats.org/officeDocument/2006/relationships/image" Target="../media/image7.jpg"/><Relationship Id="rId8"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kapak_s12-13.jpg"/>
          <p:cNvPicPr>
            <a:picLocks noChangeAspect="1"/>
          </p:cNvPicPr>
          <p:nvPr/>
        </p:nvPicPr>
        <p:blipFill>
          <a:blip r:embed="rId2"/>
          <a:srcRect l="1" r="1"/>
          <a:stretch>
            <a:fillRect/>
          </a:stretch>
        </p:blipFill>
        <p:spPr>
          <a:xfrm>
            <a:off x="0" y="0"/>
            <a:ext cx="12191695" cy="6858000"/>
          </a:xfrm>
          <a:prstGeom prst="rect">
            <a:avLst/>
          </a:prstGeom>
        </p:spPr>
      </p:pic>
      <p:sp>
        <p:nvSpPr>
          <p:cNvPr id="3" name="Rectangle 2"/>
          <p:cNvSpPr/>
          <p:nvPr/>
        </p:nvSpPr>
        <p:spPr>
          <a:xfrm>
            <a:off x="0" y="3886200"/>
            <a:ext cx="12191695" cy="2971800"/>
          </a:xfrm>
          <a:prstGeom prst="rect">
            <a:avLst/>
          </a:prstGeom>
          <a:solidFill>
            <a:srgbClr val="4F4F4F">
              <a:alpha val="86000"/>
            </a:srgbClr>
          </a:solidFill>
          <a:ln>
            <a:noFill/>
          </a:ln>
          <a:effectLst/>
        </p:spPr>
        <p:txBody>
          <a:bodyPr rtlCol="0" anchor="ctr"/>
          <a:lstStyle/>
          <a:p/>
        </p:txBody>
      </p:sp>
      <p:sp>
        <p:nvSpPr>
          <p:cNvPr id="4" name="Rectangle 3"/>
          <p:cNvSpPr/>
          <p:nvPr/>
        </p:nvSpPr>
        <p:spPr>
          <a:xfrm>
            <a:off x="0" y="3886200"/>
            <a:ext cx="12191695" cy="73152"/>
          </a:xfrm>
          <a:prstGeom prst="rect">
            <a:avLst/>
          </a:prstGeom>
          <a:solidFill>
            <a:srgbClr val="FCC021"/>
          </a:solidFill>
          <a:ln>
            <a:noFill/>
          </a:ln>
          <a:effectLst/>
        </p:spPr>
        <p:txBody>
          <a:bodyPr rtlCol="0" anchor="ctr"/>
          <a:lstStyle/>
          <a:p/>
        </p:txBody>
      </p:sp>
      <p:sp>
        <p:nvSpPr>
          <p:cNvPr id="5" name="TextBox 4"/>
          <p:cNvSpPr txBox="1"/>
          <p:nvPr/>
        </p:nvSpPr>
        <p:spPr>
          <a:xfrm>
            <a:off x="685800" y="4069080"/>
            <a:ext cx="10789920" cy="45720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FCC021"/>
                </a:solidFill>
                <a:latin typeface="Calibri"/>
              </a:rPr>
              <a:t>9. SINIF COĞRAFYA · 1. ÜNİTE</a:t>
            </a:r>
          </a:p>
        </p:txBody>
      </p:sp>
      <p:sp>
        <p:nvSpPr>
          <p:cNvPr id="6" name="TextBox 5"/>
          <p:cNvSpPr txBox="1"/>
          <p:nvPr/>
        </p:nvSpPr>
        <p:spPr>
          <a:xfrm>
            <a:off x="685800" y="4498848"/>
            <a:ext cx="10789920" cy="1051560"/>
          </a:xfrm>
          <a:prstGeom prst="rect">
            <a:avLst/>
          </a:prstGeom>
          <a:noFill/>
        </p:spPr>
        <p:txBody>
          <a:bodyPr wrap="square" anchor="ctr" lIns="73152" rIns="73152" tIns="36576" bIns="36576">
            <a:noAutofit/>
          </a:bodyPr>
          <a:lstStyle/>
          <a:p>
            <a:pPr algn="l">
              <a:spcBef>
                <a:spcPts val="0"/>
              </a:spcBef>
              <a:spcAft>
                <a:spcPts val="0"/>
              </a:spcAft>
            </a:pPr>
            <a:r>
              <a:rPr lang="tr-TR" sz="6000" b="1" i="0">
                <a:solidFill>
                  <a:srgbClr val="FFFFFF"/>
                </a:solidFill>
                <a:latin typeface="Calibri"/>
              </a:rPr>
              <a:t>COĞRAFYANIN DOĞASI</a:t>
            </a:r>
          </a:p>
        </p:txBody>
      </p:sp>
      <p:sp>
        <p:nvSpPr>
          <p:cNvPr id="7" name="TextBox 6"/>
          <p:cNvSpPr txBox="1"/>
          <p:nvPr/>
        </p:nvSpPr>
        <p:spPr>
          <a:xfrm>
            <a:off x="685800" y="5577840"/>
            <a:ext cx="8778240" cy="1051560"/>
          </a:xfrm>
          <a:prstGeom prst="rect">
            <a:avLst/>
          </a:prstGeom>
          <a:noFill/>
        </p:spPr>
        <p:txBody>
          <a:bodyPr wrap="square" anchor="t" lIns="73152" rIns="73152" tIns="36576" bIns="36576">
            <a:noAutofit/>
          </a:bodyPr>
          <a:lstStyle/>
          <a:p>
            <a:pPr algn="l">
              <a:spcBef>
                <a:spcPts val="0"/>
              </a:spcBef>
              <a:spcAft>
                <a:spcPts val="200"/>
              </a:spcAft>
            </a:pPr>
            <a:r>
              <a:rPr lang="tr-TR" sz="1800" b="0" i="0">
                <a:solidFill>
                  <a:srgbClr val="FFFFFF"/>
                </a:solidFill>
                <a:latin typeface="Calibri"/>
              </a:rPr>
              <a:t>1.1. Coğrafya Bilimi · 6 ders saati · 1-3. haftalar</a:t>
            </a:r>
          </a:p>
          <a:p>
            <a:pPr algn="l">
              <a:spcBef>
                <a:spcPts val="0"/>
              </a:spcBef>
              <a:spcAft>
                <a:spcPts val="0"/>
              </a:spcAft>
            </a:pPr>
            <a:r>
              <a:rPr lang="tr-TR" sz="1800" b="0" i="0">
                <a:solidFill>
                  <a:srgbClr val="FFFFFF"/>
                </a:solidFill>
                <a:latin typeface="Calibri"/>
              </a:rPr>
              <a:t>2026-2027 Eğitim ve Öğretim Yılı</a:t>
            </a:r>
          </a:p>
        </p:txBody>
      </p:sp>
      <p:sp>
        <p:nvSpPr>
          <p:cNvPr id="8" name="TextBox 7"/>
          <p:cNvSpPr txBox="1"/>
          <p:nvPr/>
        </p:nvSpPr>
        <p:spPr>
          <a:xfrm>
            <a:off x="8229600" y="6446520"/>
            <a:ext cx="3794760" cy="320040"/>
          </a:xfrm>
          <a:prstGeom prst="rect">
            <a:avLst/>
          </a:prstGeom>
          <a:noFill/>
        </p:spPr>
        <p:txBody>
          <a:bodyPr wrap="square" anchor="t" lIns="73152" rIns="73152" tIns="36576" bIns="36576">
            <a:noAutofit/>
          </a:bodyPr>
          <a:lstStyle/>
          <a:p>
            <a:pPr algn="r">
              <a:spcBef>
                <a:spcPts val="0"/>
              </a:spcBef>
              <a:spcAft>
                <a:spcPts val="0"/>
              </a:spcAft>
            </a:pPr>
            <a:r>
              <a:rPr lang="tr-TR" sz="1000" b="0" i="0">
                <a:solidFill>
                  <a:srgbClr val="F0F0F0"/>
                </a:solidFill>
                <a:latin typeface="Calibri"/>
              </a:rPr>
              <a:t>Görsel: 9. Sınıf Coğrafya Ders Kitabı, s. 12-13 (ünite açılışı)</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ünitede neler öğreneceğiz?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ÜNİTE</a:t>
            </a:r>
          </a:p>
        </p:txBody>
      </p:sp>
      <p:sp>
        <p:nvSpPr>
          <p:cNvPr id="6" name="Rounded Rectangle 5"/>
          <p:cNvSpPr/>
          <p:nvPr/>
        </p:nvSpPr>
        <p:spPr>
          <a:xfrm>
            <a:off x="502920" y="1261872"/>
            <a:ext cx="3576218" cy="4983480"/>
          </a:xfrm>
          <a:prstGeom prst="roundRect">
            <a:avLst>
              <a:gd name="adj" fmla="val 4000"/>
            </a:avLst>
          </a:prstGeom>
          <a:solidFill>
            <a:srgbClr val="F0F0F0"/>
          </a:solidFill>
          <a:ln>
            <a:noFill/>
          </a:ln>
          <a:effectLst/>
        </p:spPr>
        <p:txBody>
          <a:bodyPr rtlCol="0" anchor="ctr"/>
          <a:lstStyle/>
          <a:p/>
        </p:txBody>
      </p:sp>
      <p:sp>
        <p:nvSpPr>
          <p:cNvPr id="7" name="Rounded Rectangle 6"/>
          <p:cNvSpPr/>
          <p:nvPr/>
        </p:nvSpPr>
        <p:spPr>
          <a:xfrm>
            <a:off x="502920" y="1261872"/>
            <a:ext cx="3576218" cy="50292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1. HAFTA · Kitap s. 14-20</a:t>
            </a:r>
          </a:p>
        </p:txBody>
      </p:sp>
      <p:sp>
        <p:nvSpPr>
          <p:cNvPr id="8" name="TextBox 7"/>
          <p:cNvSpPr txBox="1"/>
          <p:nvPr/>
        </p:nvSpPr>
        <p:spPr>
          <a:xfrm>
            <a:off x="640080" y="1901952"/>
            <a:ext cx="3301898" cy="1143000"/>
          </a:xfrm>
          <a:prstGeom prst="rect">
            <a:avLst/>
          </a:prstGeom>
          <a:noFill/>
        </p:spPr>
        <p:txBody>
          <a:bodyPr wrap="square" anchor="t" lIns="73152" rIns="73152" tIns="36576" bIns="36576">
            <a:noAutofit/>
          </a:bodyPr>
          <a:lstStyle/>
          <a:p>
            <a:pPr algn="l">
              <a:spcBef>
                <a:spcPts val="0"/>
              </a:spcBef>
              <a:spcAft>
                <a:spcPts val="0"/>
              </a:spcAft>
            </a:pPr>
            <a:r>
              <a:rPr lang="tr-TR" sz="2350" b="1" i="0">
                <a:solidFill>
                  <a:srgbClr val="2C6696"/>
                </a:solidFill>
                <a:latin typeface="Calibri"/>
              </a:rPr>
              <a:t>1.1.1. Coğrafya Biliminin Konusu ve Bölümleri</a:t>
            </a:r>
          </a:p>
        </p:txBody>
      </p:sp>
      <p:sp>
        <p:nvSpPr>
          <p:cNvPr id="9" name="TextBox 8"/>
          <p:cNvSpPr txBox="1"/>
          <p:nvPr/>
        </p:nvSpPr>
        <p:spPr>
          <a:xfrm>
            <a:off x="640080" y="3090672"/>
            <a:ext cx="3301898"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D3373A"/>
                </a:solidFill>
                <a:latin typeface="Calibri"/>
              </a:rPr>
              <a:t>COĞ.9.1.1</a:t>
            </a:r>
          </a:p>
        </p:txBody>
      </p:sp>
      <p:sp>
        <p:nvSpPr>
          <p:cNvPr id="10" name="TextBox 9"/>
          <p:cNvSpPr txBox="1"/>
          <p:nvPr/>
        </p:nvSpPr>
        <p:spPr>
          <a:xfrm>
            <a:off x="640080" y="3438144"/>
            <a:ext cx="3301898" cy="1325880"/>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Coğrafya biliminin konusu ve bölümlerini çözümleyebilme</a:t>
            </a:r>
          </a:p>
        </p:txBody>
      </p:sp>
      <p:cxnSp>
        <p:nvCxnSpPr>
          <p:cNvPr id="11" name="Connector 10"/>
          <p:cNvCxnSpPr/>
          <p:nvPr/>
        </p:nvCxnSpPr>
        <p:spPr>
          <a:xfrm>
            <a:off x="685800" y="4846320"/>
            <a:ext cx="3210458" cy="0"/>
          </a:xfrm>
          <a:prstGeom prst="line">
            <a:avLst/>
          </a:prstGeom>
          <a:ln w="12700">
            <a:solidFill>
              <a:srgbClr val="D9D9D9"/>
            </a:solidFill>
          </a:ln>
        </p:spPr>
      </p:cxnSp>
      <p:sp>
        <p:nvSpPr>
          <p:cNvPr id="12" name="TextBox 11"/>
          <p:cNvSpPr txBox="1"/>
          <p:nvPr/>
        </p:nvSpPr>
        <p:spPr>
          <a:xfrm>
            <a:off x="640080" y="4919472"/>
            <a:ext cx="3301898" cy="1234441"/>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Kitap: …anlamı, tanımı, konusu ve felsefesi bakımından coğrafya biliminin çözümlenebilmesi…</a:t>
            </a:r>
          </a:p>
        </p:txBody>
      </p:sp>
      <p:sp>
        <p:nvSpPr>
          <p:cNvPr id="13" name="Rounded Rectangle 12"/>
          <p:cNvSpPr/>
          <p:nvPr/>
        </p:nvSpPr>
        <p:spPr>
          <a:xfrm>
            <a:off x="4307738" y="1261872"/>
            <a:ext cx="3576218" cy="4983480"/>
          </a:xfrm>
          <a:prstGeom prst="roundRect">
            <a:avLst>
              <a:gd name="adj" fmla="val 4000"/>
            </a:avLst>
          </a:prstGeom>
          <a:solidFill>
            <a:srgbClr val="F0F0F0"/>
          </a:solidFill>
          <a:ln>
            <a:noFill/>
          </a:ln>
          <a:effectLst/>
        </p:spPr>
        <p:txBody>
          <a:bodyPr rtlCol="0" anchor="ctr"/>
          <a:lstStyle/>
          <a:p/>
        </p:txBody>
      </p:sp>
      <p:sp>
        <p:nvSpPr>
          <p:cNvPr id="14" name="Rounded Rectangle 13"/>
          <p:cNvSpPr/>
          <p:nvPr/>
        </p:nvSpPr>
        <p:spPr>
          <a:xfrm>
            <a:off x="4307738" y="1261872"/>
            <a:ext cx="3576218" cy="50292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2. HAFTA · Kitap s. 21-23</a:t>
            </a:r>
          </a:p>
        </p:txBody>
      </p:sp>
      <p:sp>
        <p:nvSpPr>
          <p:cNvPr id="15" name="TextBox 14"/>
          <p:cNvSpPr txBox="1"/>
          <p:nvPr/>
        </p:nvSpPr>
        <p:spPr>
          <a:xfrm>
            <a:off x="4444898" y="1901952"/>
            <a:ext cx="3301898" cy="114300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1.1.2. Niçin Coğrafya Öğrenmeliyiz?</a:t>
            </a:r>
          </a:p>
        </p:txBody>
      </p:sp>
      <p:sp>
        <p:nvSpPr>
          <p:cNvPr id="16" name="TextBox 15"/>
          <p:cNvSpPr txBox="1"/>
          <p:nvPr/>
        </p:nvSpPr>
        <p:spPr>
          <a:xfrm>
            <a:off x="4444898" y="3090672"/>
            <a:ext cx="3301898"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D3373A"/>
                </a:solidFill>
                <a:latin typeface="Calibri"/>
              </a:rPr>
              <a:t>COĞ.9.1.2</a:t>
            </a:r>
          </a:p>
        </p:txBody>
      </p:sp>
      <p:sp>
        <p:nvSpPr>
          <p:cNvPr id="17" name="TextBox 16"/>
          <p:cNvSpPr txBox="1"/>
          <p:nvPr/>
        </p:nvSpPr>
        <p:spPr>
          <a:xfrm>
            <a:off x="4444898" y="3438144"/>
            <a:ext cx="3301898" cy="1325880"/>
          </a:xfrm>
          <a:prstGeom prst="rect">
            <a:avLst/>
          </a:prstGeom>
          <a:noFill/>
        </p:spPr>
        <p:txBody>
          <a:bodyPr wrap="square" anchor="t" lIns="73152" rIns="73152" tIns="36576" bIns="36576">
            <a:noAutofit/>
          </a:bodyPr>
          <a:lstStyle/>
          <a:p>
            <a:pPr algn="l">
              <a:spcBef>
                <a:spcPts val="0"/>
              </a:spcBef>
              <a:spcAft>
                <a:spcPts val="0"/>
              </a:spcAft>
            </a:pPr>
            <a:r>
              <a:rPr lang="tr-TR" sz="1950" b="0" i="0">
                <a:solidFill>
                  <a:srgbClr val="262626"/>
                </a:solidFill>
                <a:latin typeface="Calibri"/>
              </a:rPr>
              <a:t>Örnek olay, olgu veya konu üzerinden mekânsal düşünme ile coğrafya öğrenmenin önemini çözümleyebilme</a:t>
            </a:r>
          </a:p>
        </p:txBody>
      </p:sp>
      <p:cxnSp>
        <p:nvCxnSpPr>
          <p:cNvPr id="18" name="Connector 17"/>
          <p:cNvCxnSpPr/>
          <p:nvPr/>
        </p:nvCxnSpPr>
        <p:spPr>
          <a:xfrm>
            <a:off x="4490618" y="4846320"/>
            <a:ext cx="3210458" cy="0"/>
          </a:xfrm>
          <a:prstGeom prst="line">
            <a:avLst/>
          </a:prstGeom>
          <a:ln w="12700">
            <a:solidFill>
              <a:srgbClr val="D9D9D9"/>
            </a:solidFill>
          </a:ln>
        </p:spPr>
      </p:cxnSp>
      <p:sp>
        <p:nvSpPr>
          <p:cNvPr id="19" name="TextBox 18"/>
          <p:cNvSpPr txBox="1"/>
          <p:nvPr/>
        </p:nvSpPr>
        <p:spPr>
          <a:xfrm>
            <a:off x="4444898" y="4919472"/>
            <a:ext cx="3301898" cy="1234441"/>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Kitap: …örnek olay ve olgular üzerinden coğrafya biliminin hayatın farklı alanlarında kullanımının anlaşılabilmesi…</a:t>
            </a:r>
          </a:p>
        </p:txBody>
      </p:sp>
      <p:sp>
        <p:nvSpPr>
          <p:cNvPr id="20" name="Rounded Rectangle 19"/>
          <p:cNvSpPr/>
          <p:nvPr/>
        </p:nvSpPr>
        <p:spPr>
          <a:xfrm>
            <a:off x="8112556" y="1261872"/>
            <a:ext cx="3576218" cy="4983480"/>
          </a:xfrm>
          <a:prstGeom prst="roundRect">
            <a:avLst>
              <a:gd name="adj" fmla="val 4000"/>
            </a:avLst>
          </a:prstGeom>
          <a:solidFill>
            <a:srgbClr val="F0F0F0"/>
          </a:solidFill>
          <a:ln>
            <a:noFill/>
          </a:ln>
          <a:effectLst/>
        </p:spPr>
        <p:txBody>
          <a:bodyPr rtlCol="0" anchor="ctr"/>
          <a:lstStyle/>
          <a:p/>
        </p:txBody>
      </p:sp>
      <p:sp>
        <p:nvSpPr>
          <p:cNvPr id="21" name="Rounded Rectangle 20"/>
          <p:cNvSpPr/>
          <p:nvPr/>
        </p:nvSpPr>
        <p:spPr>
          <a:xfrm>
            <a:off x="8112556" y="1261872"/>
            <a:ext cx="3576218" cy="50292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3. HAFTA · Kitap s. 24-31</a:t>
            </a:r>
          </a:p>
        </p:txBody>
      </p:sp>
      <p:sp>
        <p:nvSpPr>
          <p:cNvPr id="22" name="TextBox 21"/>
          <p:cNvSpPr txBox="1"/>
          <p:nvPr/>
        </p:nvSpPr>
        <p:spPr>
          <a:xfrm>
            <a:off x="8249716" y="1901952"/>
            <a:ext cx="3301898" cy="114300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1.1.3. Coğrafya Biliminin Gelişimi</a:t>
            </a:r>
          </a:p>
        </p:txBody>
      </p:sp>
      <p:sp>
        <p:nvSpPr>
          <p:cNvPr id="23" name="TextBox 22"/>
          <p:cNvSpPr txBox="1"/>
          <p:nvPr/>
        </p:nvSpPr>
        <p:spPr>
          <a:xfrm>
            <a:off x="8249716" y="3090672"/>
            <a:ext cx="3301898"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D3373A"/>
                </a:solidFill>
                <a:latin typeface="Calibri"/>
              </a:rPr>
              <a:t>COĞ.9.1.3</a:t>
            </a:r>
          </a:p>
        </p:txBody>
      </p:sp>
      <p:sp>
        <p:nvSpPr>
          <p:cNvPr id="24" name="TextBox 23"/>
          <p:cNvSpPr txBox="1"/>
          <p:nvPr/>
        </p:nvSpPr>
        <p:spPr>
          <a:xfrm>
            <a:off x="8249716" y="3438144"/>
            <a:ext cx="3301898" cy="1325880"/>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Coğrafya biliminin gelişimi hakkında bilgi toplayabilme</a:t>
            </a:r>
          </a:p>
        </p:txBody>
      </p:sp>
      <p:cxnSp>
        <p:nvCxnSpPr>
          <p:cNvPr id="25" name="Connector 24"/>
          <p:cNvCxnSpPr/>
          <p:nvPr/>
        </p:nvCxnSpPr>
        <p:spPr>
          <a:xfrm>
            <a:off x="8295436" y="4846320"/>
            <a:ext cx="3210458" cy="0"/>
          </a:xfrm>
          <a:prstGeom prst="line">
            <a:avLst/>
          </a:prstGeom>
          <a:ln w="12700">
            <a:solidFill>
              <a:srgbClr val="D9D9D9"/>
            </a:solidFill>
          </a:ln>
        </p:spPr>
      </p:cxnSp>
      <p:sp>
        <p:nvSpPr>
          <p:cNvPr id="26" name="TextBox 25"/>
          <p:cNvSpPr txBox="1"/>
          <p:nvPr/>
        </p:nvSpPr>
        <p:spPr>
          <a:xfrm>
            <a:off x="8249716" y="4919472"/>
            <a:ext cx="3301898" cy="1234441"/>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Kitap: …coğrafya biliminin tarihsel gelişimi ve bu gelişime önemli katkılarda bulunan bilim insanları hakkında bilgi edinilebilmesi…</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 / 129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Ünitede sizden beklenenler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ÜNİTE</a:t>
            </a:r>
          </a:p>
        </p:txBody>
      </p:sp>
      <p:sp>
        <p:nvSpPr>
          <p:cNvPr id="6" name="Rounded Rectangle 5"/>
          <p:cNvSpPr/>
          <p:nvPr/>
        </p:nvSpPr>
        <p:spPr>
          <a:xfrm>
            <a:off x="502920" y="1399032"/>
            <a:ext cx="2090867" cy="4480560"/>
          </a:xfrm>
          <a:prstGeom prst="roundRect">
            <a:avLst>
              <a:gd name="adj" fmla="val 6000"/>
            </a:avLst>
          </a:prstGeom>
          <a:solidFill>
            <a:srgbClr val="F0F0F0"/>
          </a:solidFill>
          <a:ln>
            <a:noFill/>
          </a:ln>
          <a:effectLst/>
        </p:spPr>
        <p:txBody>
          <a:bodyPr rtlCol="0" anchor="ctr"/>
          <a:lstStyle/>
          <a:p/>
        </p:txBody>
      </p:sp>
      <p:sp>
        <p:nvSpPr>
          <p:cNvPr id="7" name="Oval 6"/>
          <p:cNvSpPr/>
          <p:nvPr/>
        </p:nvSpPr>
        <p:spPr>
          <a:xfrm>
            <a:off x="1091153"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1</a:t>
            </a:r>
          </a:p>
        </p:txBody>
      </p:sp>
      <p:sp>
        <p:nvSpPr>
          <p:cNvPr id="8" name="TextBox 7"/>
          <p:cNvSpPr txBox="1"/>
          <p:nvPr/>
        </p:nvSpPr>
        <p:spPr>
          <a:xfrm>
            <a:off x="612648" y="2770632"/>
            <a:ext cx="1871411" cy="2240280"/>
          </a:xfrm>
          <a:prstGeom prst="rect">
            <a:avLst/>
          </a:prstGeom>
          <a:noFill/>
        </p:spPr>
        <p:txBody>
          <a:bodyPr wrap="square" anchor="ctr" lIns="73152" rIns="73152" tIns="36576" bIns="36576">
            <a:noAutofit/>
          </a:bodyPr>
          <a:lstStyle/>
          <a:p>
            <a:pPr algn="ctr">
              <a:spcBef>
                <a:spcPts val="0"/>
              </a:spcBef>
              <a:spcAft>
                <a:spcPts val="0"/>
              </a:spcAft>
            </a:pPr>
            <a:r>
              <a:rPr lang="tr-TR" sz="2300" b="0" i="0">
                <a:solidFill>
                  <a:srgbClr val="262626"/>
                </a:solidFill>
                <a:latin typeface="Calibri"/>
              </a:rPr>
              <a:t>Frayer diyagramını doldurmanız</a:t>
            </a:r>
          </a:p>
        </p:txBody>
      </p:sp>
      <p:sp>
        <p:nvSpPr>
          <p:cNvPr id="9" name="Rounded Rectangle 8"/>
          <p:cNvSpPr/>
          <p:nvPr/>
        </p:nvSpPr>
        <p:spPr>
          <a:xfrm>
            <a:off x="612648" y="5148071"/>
            <a:ext cx="1871411"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1. ve 3. hafta · s. 20</a:t>
            </a:r>
          </a:p>
        </p:txBody>
      </p:sp>
      <p:sp>
        <p:nvSpPr>
          <p:cNvPr id="10" name="Rounded Rectangle 9"/>
          <p:cNvSpPr/>
          <p:nvPr/>
        </p:nvSpPr>
        <p:spPr>
          <a:xfrm>
            <a:off x="2776667" y="1399032"/>
            <a:ext cx="2090867" cy="4480560"/>
          </a:xfrm>
          <a:prstGeom prst="roundRect">
            <a:avLst>
              <a:gd name="adj" fmla="val 6000"/>
            </a:avLst>
          </a:prstGeom>
          <a:solidFill>
            <a:srgbClr val="F0F0F0"/>
          </a:solidFill>
          <a:ln>
            <a:noFill/>
          </a:ln>
          <a:effectLst/>
        </p:spPr>
        <p:txBody>
          <a:bodyPr rtlCol="0" anchor="ctr"/>
          <a:lstStyle/>
          <a:p/>
        </p:txBody>
      </p:sp>
      <p:sp>
        <p:nvSpPr>
          <p:cNvPr id="11" name="Oval 10"/>
          <p:cNvSpPr/>
          <p:nvPr/>
        </p:nvSpPr>
        <p:spPr>
          <a:xfrm>
            <a:off x="3364900"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2</a:t>
            </a:r>
          </a:p>
        </p:txBody>
      </p:sp>
      <p:sp>
        <p:nvSpPr>
          <p:cNvPr id="12" name="TextBox 11"/>
          <p:cNvSpPr txBox="1"/>
          <p:nvPr/>
        </p:nvSpPr>
        <p:spPr>
          <a:xfrm>
            <a:off x="2886395" y="2770632"/>
            <a:ext cx="1871411" cy="2240280"/>
          </a:xfrm>
          <a:prstGeom prst="rect">
            <a:avLst/>
          </a:prstGeom>
          <a:noFill/>
        </p:spPr>
        <p:txBody>
          <a:bodyPr wrap="square" anchor="ctr" lIns="73152" rIns="73152" tIns="36576" bIns="36576">
            <a:noAutofit/>
          </a:bodyPr>
          <a:lstStyle/>
          <a:p>
            <a:pPr algn="ctr">
              <a:spcBef>
                <a:spcPts val="0"/>
              </a:spcBef>
              <a:spcAft>
                <a:spcPts val="0"/>
              </a:spcAft>
            </a:pPr>
            <a:r>
              <a:rPr lang="tr-TR" sz="2300" b="0" i="0">
                <a:solidFill>
                  <a:srgbClr val="262626"/>
                </a:solidFill>
                <a:latin typeface="Calibri"/>
              </a:rPr>
              <a:t>Etkinliklerdeki açık uçlu soruları cevaplamanız</a:t>
            </a:r>
          </a:p>
        </p:txBody>
      </p:sp>
      <p:sp>
        <p:nvSpPr>
          <p:cNvPr id="13" name="Rounded Rectangle 12"/>
          <p:cNvSpPr/>
          <p:nvPr/>
        </p:nvSpPr>
        <p:spPr>
          <a:xfrm>
            <a:off x="2886395" y="5148071"/>
            <a:ext cx="1871411"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00" b="1" i="0">
                <a:solidFill>
                  <a:srgbClr val="2C6696"/>
                </a:solidFill>
                <a:latin typeface="Calibri"/>
              </a:rPr>
              <a:t>her hafta · s. 17, 23, 27</a:t>
            </a:r>
          </a:p>
        </p:txBody>
      </p:sp>
      <p:sp>
        <p:nvSpPr>
          <p:cNvPr id="14" name="Rounded Rectangle 13"/>
          <p:cNvSpPr/>
          <p:nvPr/>
        </p:nvSpPr>
        <p:spPr>
          <a:xfrm>
            <a:off x="5050414" y="1399032"/>
            <a:ext cx="2090867" cy="4480560"/>
          </a:xfrm>
          <a:prstGeom prst="roundRect">
            <a:avLst>
              <a:gd name="adj" fmla="val 6000"/>
            </a:avLst>
          </a:prstGeom>
          <a:solidFill>
            <a:srgbClr val="F0F0F0"/>
          </a:solidFill>
          <a:ln>
            <a:noFill/>
          </a:ln>
          <a:effectLst/>
        </p:spPr>
        <p:txBody>
          <a:bodyPr rtlCol="0" anchor="ctr"/>
          <a:lstStyle/>
          <a:p/>
        </p:txBody>
      </p:sp>
      <p:sp>
        <p:nvSpPr>
          <p:cNvPr id="15" name="Oval 14"/>
          <p:cNvSpPr/>
          <p:nvPr/>
        </p:nvSpPr>
        <p:spPr>
          <a:xfrm>
            <a:off x="5638647"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3</a:t>
            </a:r>
          </a:p>
        </p:txBody>
      </p:sp>
      <p:sp>
        <p:nvSpPr>
          <p:cNvPr id="16" name="TextBox 15"/>
          <p:cNvSpPr txBox="1"/>
          <p:nvPr/>
        </p:nvSpPr>
        <p:spPr>
          <a:xfrm>
            <a:off x="5160142" y="2770632"/>
            <a:ext cx="1871411" cy="2240280"/>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Öz değerlendirme formunu doldurmanız</a:t>
            </a:r>
          </a:p>
        </p:txBody>
      </p:sp>
      <p:sp>
        <p:nvSpPr>
          <p:cNvPr id="17" name="Rounded Rectangle 16"/>
          <p:cNvSpPr/>
          <p:nvPr/>
        </p:nvSpPr>
        <p:spPr>
          <a:xfrm>
            <a:off x="5160142" y="5148071"/>
            <a:ext cx="1871411"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3. hafta · s. 27</a:t>
            </a:r>
          </a:p>
        </p:txBody>
      </p:sp>
      <p:sp>
        <p:nvSpPr>
          <p:cNvPr id="18" name="Rounded Rectangle 17"/>
          <p:cNvSpPr/>
          <p:nvPr/>
        </p:nvSpPr>
        <p:spPr>
          <a:xfrm>
            <a:off x="7324161" y="1399032"/>
            <a:ext cx="2090867" cy="4480560"/>
          </a:xfrm>
          <a:prstGeom prst="roundRect">
            <a:avLst>
              <a:gd name="adj" fmla="val 6000"/>
            </a:avLst>
          </a:prstGeom>
          <a:solidFill>
            <a:srgbClr val="F0F0F0"/>
          </a:solidFill>
          <a:ln>
            <a:noFill/>
          </a:ln>
          <a:effectLst/>
        </p:spPr>
        <p:txBody>
          <a:bodyPr rtlCol="0" anchor="ctr"/>
          <a:lstStyle/>
          <a:p/>
        </p:txBody>
      </p:sp>
      <p:sp>
        <p:nvSpPr>
          <p:cNvPr id="19" name="Oval 18"/>
          <p:cNvSpPr/>
          <p:nvPr/>
        </p:nvSpPr>
        <p:spPr>
          <a:xfrm>
            <a:off x="7912394"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4</a:t>
            </a:r>
          </a:p>
        </p:txBody>
      </p:sp>
      <p:sp>
        <p:nvSpPr>
          <p:cNvPr id="20" name="TextBox 19"/>
          <p:cNvSpPr txBox="1"/>
          <p:nvPr/>
        </p:nvSpPr>
        <p:spPr>
          <a:xfrm>
            <a:off x="7433889" y="2770632"/>
            <a:ext cx="1871411" cy="2240280"/>
          </a:xfrm>
          <a:prstGeom prst="rect">
            <a:avLst/>
          </a:prstGeom>
          <a:noFill/>
        </p:spPr>
        <p:txBody>
          <a:bodyPr wrap="square" anchor="ctr" lIns="73152" rIns="73152" tIns="36576" bIns="36576">
            <a:noAutofit/>
          </a:bodyPr>
          <a:lstStyle/>
          <a:p>
            <a:pPr algn="ctr">
              <a:spcBef>
                <a:spcPts val="0"/>
              </a:spcBef>
              <a:spcAft>
                <a:spcPts val="0"/>
              </a:spcAft>
            </a:pPr>
            <a:r>
              <a:rPr lang="tr-TR" sz="1950" b="0" i="0">
                <a:solidFill>
                  <a:srgbClr val="262626"/>
                </a:solidFill>
                <a:latin typeface="Calibri"/>
              </a:rPr>
              <a:t>Performans görevini yaparak ilgili grup değerlendirme formunu doldurmanız</a:t>
            </a:r>
          </a:p>
        </p:txBody>
      </p:sp>
      <p:sp>
        <p:nvSpPr>
          <p:cNvPr id="21" name="Rounded Rectangle 20"/>
          <p:cNvSpPr/>
          <p:nvPr/>
        </p:nvSpPr>
        <p:spPr>
          <a:xfrm>
            <a:off x="7433889" y="5148071"/>
            <a:ext cx="1871411"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3. hafta · s. 28</a:t>
            </a:r>
          </a:p>
        </p:txBody>
      </p:sp>
      <p:sp>
        <p:nvSpPr>
          <p:cNvPr id="22" name="Rounded Rectangle 21"/>
          <p:cNvSpPr/>
          <p:nvPr/>
        </p:nvSpPr>
        <p:spPr>
          <a:xfrm>
            <a:off x="9597908" y="1399032"/>
            <a:ext cx="2090867" cy="4480560"/>
          </a:xfrm>
          <a:prstGeom prst="roundRect">
            <a:avLst>
              <a:gd name="adj" fmla="val 6000"/>
            </a:avLst>
          </a:prstGeom>
          <a:solidFill>
            <a:srgbClr val="F0F0F0"/>
          </a:solidFill>
          <a:ln>
            <a:noFill/>
          </a:ln>
          <a:effectLst/>
        </p:spPr>
        <p:txBody>
          <a:bodyPr rtlCol="0" anchor="ctr"/>
          <a:lstStyle/>
          <a:p/>
        </p:txBody>
      </p:sp>
      <p:sp>
        <p:nvSpPr>
          <p:cNvPr id="23" name="Oval 22"/>
          <p:cNvSpPr/>
          <p:nvPr/>
        </p:nvSpPr>
        <p:spPr>
          <a:xfrm>
            <a:off x="10186141" y="1673352"/>
            <a:ext cx="914400" cy="9144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3400" b="1" i="0">
                <a:solidFill>
                  <a:srgbClr val="262626"/>
                </a:solidFill>
                <a:latin typeface="Calibri"/>
              </a:rPr>
              <a:t>5</a:t>
            </a:r>
          </a:p>
        </p:txBody>
      </p:sp>
      <p:sp>
        <p:nvSpPr>
          <p:cNvPr id="24" name="TextBox 23"/>
          <p:cNvSpPr txBox="1"/>
          <p:nvPr/>
        </p:nvSpPr>
        <p:spPr>
          <a:xfrm>
            <a:off x="9707636" y="2770632"/>
            <a:ext cx="1871411" cy="2240280"/>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Ölçme ve değerlendirme sorularını cevaplamanız</a:t>
            </a:r>
          </a:p>
        </p:txBody>
      </p:sp>
      <p:sp>
        <p:nvSpPr>
          <p:cNvPr id="25" name="Rounded Rectangle 24"/>
          <p:cNvSpPr/>
          <p:nvPr/>
        </p:nvSpPr>
        <p:spPr>
          <a:xfrm>
            <a:off x="9707636" y="5148071"/>
            <a:ext cx="1871411" cy="502920"/>
          </a:xfrm>
          <a:prstGeom prst="roundRect">
            <a:avLst>
              <a:gd name="adj" fmla="val 50000"/>
            </a:avLst>
          </a:prstGeom>
          <a:solidFill>
            <a:srgbClr val="FFFFFF"/>
          </a:solidFill>
          <a:ln w="12700">
            <a:solidFill>
              <a:srgbClr val="2C6696"/>
            </a:solidFill>
          </a:ln>
          <a:effectLst/>
        </p:spPr>
        <p:txBody>
          <a:bodyPr rtlCol="0" anchor="ctr" wrap="square" lIns="36576" rIns="36576" tIns="73152" bIns="73152">
            <a:noAutofit/>
          </a:bodyPr>
          <a:lstStyle/>
          <a:p>
            <a:pPr algn="ctr">
              <a:spcBef>
                <a:spcPts val="0"/>
              </a:spcBef>
              <a:spcAft>
                <a:spcPts val="0"/>
              </a:spcAft>
            </a:pPr>
            <a:r>
              <a:rPr lang="tr-TR" sz="1350" b="1" i="0">
                <a:solidFill>
                  <a:srgbClr val="2C6696"/>
                </a:solidFill>
                <a:latin typeface="Calibri"/>
              </a:rPr>
              <a:t>ünite sonu · s. 29-31</a:t>
            </a:r>
          </a:p>
        </p:txBody>
      </p:sp>
      <p:sp>
        <p:nvSpPr>
          <p:cNvPr id="26" name="TextBox 25"/>
          <p:cNvSpPr txBox="1"/>
          <p:nvPr/>
        </p:nvSpPr>
        <p:spPr>
          <a:xfrm>
            <a:off x="502920" y="6016752"/>
            <a:ext cx="11185855" cy="365760"/>
          </a:xfrm>
          <a:prstGeom prst="rect">
            <a:avLst/>
          </a:prstGeom>
          <a:noFill/>
        </p:spPr>
        <p:txBody>
          <a:bodyPr wrap="square" anchor="t" lIns="73152" rIns="73152" tIns="36576" bIns="36576">
            <a:noAutofit/>
          </a:bodyPr>
          <a:lstStyle/>
          <a:p>
            <a:pPr algn="r">
              <a:spcBef>
                <a:spcPts val="0"/>
              </a:spcBef>
              <a:spcAft>
                <a:spcPts val="0"/>
              </a:spcAft>
            </a:pPr>
            <a:r>
              <a:rPr lang="tr-TR" sz="1400" b="0" i="0">
                <a:solidFill>
                  <a:srgbClr val="767676"/>
                </a:solidFill>
                <a:latin typeface="Calibri"/>
              </a:rPr>
              <a:t>…beklenmektedir. (Ders kitabı, ünite açılışı)</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 / 129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Anahtar kavramlar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ÜNİTE</a:t>
            </a:r>
          </a:p>
        </p:txBody>
      </p:sp>
      <p:sp>
        <p:nvSpPr>
          <p:cNvPr id="6" name="Rounded Rectangle 5"/>
          <p:cNvSpPr/>
          <p:nvPr/>
        </p:nvSpPr>
        <p:spPr>
          <a:xfrm>
            <a:off x="502920" y="1307592"/>
            <a:ext cx="2331720" cy="82296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Bilim</a:t>
            </a:r>
          </a:p>
        </p:txBody>
      </p:sp>
      <p:sp>
        <p:nvSpPr>
          <p:cNvPr id="7" name="Rounded Rectangle 6"/>
          <p:cNvSpPr/>
          <p:nvPr/>
        </p:nvSpPr>
        <p:spPr>
          <a:xfrm>
            <a:off x="3017520" y="1399032"/>
            <a:ext cx="1502412" cy="640080"/>
          </a:xfrm>
          <a:prstGeom prst="roundRect">
            <a:avLst>
              <a:gd name="adj" fmla="val 50000"/>
            </a:avLst>
          </a:prstGeom>
          <a:solidFill>
            <a:srgbClr val="FFFFFF"/>
          </a:solidFill>
          <a:ln w="28575">
            <a:solidFill>
              <a:srgbClr val="4F4F4F"/>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coğrafya</a:t>
            </a:r>
          </a:p>
        </p:txBody>
      </p:sp>
      <p:sp>
        <p:nvSpPr>
          <p:cNvPr id="8" name="Rounded Rectangle 7"/>
          <p:cNvSpPr/>
          <p:nvPr/>
        </p:nvSpPr>
        <p:spPr>
          <a:xfrm>
            <a:off x="4684524" y="1399032"/>
            <a:ext cx="1996058" cy="640080"/>
          </a:xfrm>
          <a:prstGeom prst="roundRect">
            <a:avLst>
              <a:gd name="adj" fmla="val 50000"/>
            </a:avLst>
          </a:prstGeom>
          <a:solidFill>
            <a:srgbClr val="FFFFFF"/>
          </a:solidFill>
          <a:ln w="28575">
            <a:solidFill>
              <a:srgbClr val="4F4F4F"/>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coğrafi bakış</a:t>
            </a:r>
          </a:p>
        </p:txBody>
      </p:sp>
      <p:sp>
        <p:nvSpPr>
          <p:cNvPr id="9" name="Rounded Rectangle 8"/>
          <p:cNvSpPr/>
          <p:nvPr/>
        </p:nvSpPr>
        <p:spPr>
          <a:xfrm>
            <a:off x="502920" y="2295144"/>
            <a:ext cx="2331720" cy="822960"/>
          </a:xfrm>
          <a:prstGeom prst="roundRect">
            <a:avLst>
              <a:gd name="adj" fmla="val 8000"/>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Ortamlar</a:t>
            </a:r>
          </a:p>
        </p:txBody>
      </p:sp>
      <p:sp>
        <p:nvSpPr>
          <p:cNvPr id="10" name="Rounded Rectangle 9"/>
          <p:cNvSpPr/>
          <p:nvPr/>
        </p:nvSpPr>
        <p:spPr>
          <a:xfrm>
            <a:off x="3017520" y="2386584"/>
            <a:ext cx="1955301" cy="640080"/>
          </a:xfrm>
          <a:prstGeom prst="roundRect">
            <a:avLst>
              <a:gd name="adj" fmla="val 50000"/>
            </a:avLst>
          </a:prstGeom>
          <a:solidFill>
            <a:srgbClr val="FFFFFF"/>
          </a:solidFill>
          <a:ln w="28575">
            <a:solidFill>
              <a:srgbClr val="CEAC58"/>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doğal ortam</a:t>
            </a:r>
          </a:p>
        </p:txBody>
      </p:sp>
      <p:sp>
        <p:nvSpPr>
          <p:cNvPr id="11" name="Rounded Rectangle 10"/>
          <p:cNvSpPr/>
          <p:nvPr/>
        </p:nvSpPr>
        <p:spPr>
          <a:xfrm>
            <a:off x="5137413" y="2386584"/>
            <a:ext cx="2040028" cy="640080"/>
          </a:xfrm>
          <a:prstGeom prst="roundRect">
            <a:avLst>
              <a:gd name="adj" fmla="val 50000"/>
            </a:avLst>
          </a:prstGeom>
          <a:solidFill>
            <a:srgbClr val="FFFFFF"/>
          </a:solidFill>
          <a:ln w="28575">
            <a:solidFill>
              <a:srgbClr val="CEAC58"/>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beşerî ortam</a:t>
            </a:r>
          </a:p>
        </p:txBody>
      </p:sp>
      <p:sp>
        <p:nvSpPr>
          <p:cNvPr id="12" name="Rounded Rectangle 11"/>
          <p:cNvSpPr/>
          <p:nvPr/>
        </p:nvSpPr>
        <p:spPr>
          <a:xfrm>
            <a:off x="7342033" y="2386584"/>
            <a:ext cx="2117899" cy="640080"/>
          </a:xfrm>
          <a:prstGeom prst="roundRect">
            <a:avLst>
              <a:gd name="adj" fmla="val 50000"/>
            </a:avLst>
          </a:prstGeom>
          <a:solidFill>
            <a:srgbClr val="FFFFFF"/>
          </a:solidFill>
          <a:ln w="28575">
            <a:solidFill>
              <a:srgbClr val="CEAC58"/>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coğrafi ortam</a:t>
            </a:r>
          </a:p>
        </p:txBody>
      </p:sp>
      <p:sp>
        <p:nvSpPr>
          <p:cNvPr id="13" name="Rounded Rectangle 12"/>
          <p:cNvSpPr/>
          <p:nvPr/>
        </p:nvSpPr>
        <p:spPr>
          <a:xfrm>
            <a:off x="502920" y="3282696"/>
            <a:ext cx="2331720" cy="1591056"/>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Doğal ortamın beş temel ortamı</a:t>
            </a:r>
          </a:p>
        </p:txBody>
      </p:sp>
      <p:sp>
        <p:nvSpPr>
          <p:cNvPr id="14" name="Rounded Rectangle 13"/>
          <p:cNvSpPr/>
          <p:nvPr/>
        </p:nvSpPr>
        <p:spPr>
          <a:xfrm>
            <a:off x="3017520" y="3374136"/>
            <a:ext cx="2559327" cy="640080"/>
          </a:xfrm>
          <a:prstGeom prst="roundRect">
            <a:avLst>
              <a:gd name="adj" fmla="val 50000"/>
            </a:avLst>
          </a:prstGeom>
          <a:solidFill>
            <a:srgbClr val="FFFFFF"/>
          </a:solidFill>
          <a:ln w="28575">
            <a:solidFill>
              <a:srgbClr val="2C6696"/>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taş küre (litosfer)</a:t>
            </a:r>
          </a:p>
        </p:txBody>
      </p:sp>
      <p:sp>
        <p:nvSpPr>
          <p:cNvPr id="15" name="Rounded Rectangle 14"/>
          <p:cNvSpPr/>
          <p:nvPr/>
        </p:nvSpPr>
        <p:spPr>
          <a:xfrm>
            <a:off x="5741439" y="3374136"/>
            <a:ext cx="3028998" cy="640080"/>
          </a:xfrm>
          <a:prstGeom prst="roundRect">
            <a:avLst>
              <a:gd name="adj" fmla="val 50000"/>
            </a:avLst>
          </a:prstGeom>
          <a:solidFill>
            <a:srgbClr val="FFFFFF"/>
          </a:solidFill>
          <a:ln w="28575">
            <a:solidFill>
              <a:srgbClr val="2C6696"/>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hava küre (atmosfer)</a:t>
            </a:r>
          </a:p>
        </p:txBody>
      </p:sp>
      <p:sp>
        <p:nvSpPr>
          <p:cNvPr id="16" name="Rounded Rectangle 15"/>
          <p:cNvSpPr/>
          <p:nvPr/>
        </p:nvSpPr>
        <p:spPr>
          <a:xfrm>
            <a:off x="8935029" y="3374136"/>
            <a:ext cx="2728783" cy="640080"/>
          </a:xfrm>
          <a:prstGeom prst="roundRect">
            <a:avLst>
              <a:gd name="adj" fmla="val 50000"/>
            </a:avLst>
          </a:prstGeom>
          <a:solidFill>
            <a:srgbClr val="FFFFFF"/>
          </a:solidFill>
          <a:ln w="28575">
            <a:solidFill>
              <a:srgbClr val="2C6696"/>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su küre (hidrosfer)</a:t>
            </a:r>
          </a:p>
        </p:txBody>
      </p:sp>
      <p:sp>
        <p:nvSpPr>
          <p:cNvPr id="17" name="Rounded Rectangle 16"/>
          <p:cNvSpPr/>
          <p:nvPr/>
        </p:nvSpPr>
        <p:spPr>
          <a:xfrm>
            <a:off x="3017520" y="4142232"/>
            <a:ext cx="2848466" cy="640080"/>
          </a:xfrm>
          <a:prstGeom prst="roundRect">
            <a:avLst>
              <a:gd name="adj" fmla="val 50000"/>
            </a:avLst>
          </a:prstGeom>
          <a:solidFill>
            <a:srgbClr val="FFFFFF"/>
          </a:solidFill>
          <a:ln w="28575">
            <a:solidFill>
              <a:srgbClr val="2C6696"/>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buz küre (kriyosfer)</a:t>
            </a:r>
          </a:p>
        </p:txBody>
      </p:sp>
      <p:sp>
        <p:nvSpPr>
          <p:cNvPr id="18" name="Rounded Rectangle 17"/>
          <p:cNvSpPr/>
          <p:nvPr/>
        </p:nvSpPr>
        <p:spPr>
          <a:xfrm>
            <a:off x="6030578" y="4142232"/>
            <a:ext cx="3113006" cy="640080"/>
          </a:xfrm>
          <a:prstGeom prst="roundRect">
            <a:avLst>
              <a:gd name="adj" fmla="val 50000"/>
            </a:avLst>
          </a:prstGeom>
          <a:solidFill>
            <a:srgbClr val="FFFFFF"/>
          </a:solidFill>
          <a:ln w="28575">
            <a:solidFill>
              <a:srgbClr val="2C6696"/>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yaşam küre (biyosfer)</a:t>
            </a:r>
          </a:p>
        </p:txBody>
      </p:sp>
      <p:sp>
        <p:nvSpPr>
          <p:cNvPr id="19" name="Rounded Rectangle 18"/>
          <p:cNvSpPr/>
          <p:nvPr/>
        </p:nvSpPr>
        <p:spPr>
          <a:xfrm>
            <a:off x="502920" y="5038344"/>
            <a:ext cx="2331720" cy="82296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Bölümler</a:t>
            </a:r>
          </a:p>
        </p:txBody>
      </p:sp>
      <p:sp>
        <p:nvSpPr>
          <p:cNvPr id="20" name="Rounded Rectangle 19"/>
          <p:cNvSpPr/>
          <p:nvPr/>
        </p:nvSpPr>
        <p:spPr>
          <a:xfrm>
            <a:off x="3017520" y="5129784"/>
            <a:ext cx="2135832" cy="640080"/>
          </a:xfrm>
          <a:prstGeom prst="roundRect">
            <a:avLst>
              <a:gd name="adj" fmla="val 50000"/>
            </a:avLst>
          </a:prstGeom>
          <a:solidFill>
            <a:srgbClr val="FFFFFF"/>
          </a:solidFill>
          <a:ln w="28575">
            <a:solidFill>
              <a:srgbClr val="D3373A"/>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fiziki coğrafya</a:t>
            </a:r>
          </a:p>
        </p:txBody>
      </p:sp>
      <p:sp>
        <p:nvSpPr>
          <p:cNvPr id="21" name="Rounded Rectangle 20"/>
          <p:cNvSpPr/>
          <p:nvPr/>
        </p:nvSpPr>
        <p:spPr>
          <a:xfrm>
            <a:off x="5317944" y="5129784"/>
            <a:ext cx="2335832" cy="640080"/>
          </a:xfrm>
          <a:prstGeom prst="roundRect">
            <a:avLst>
              <a:gd name="adj" fmla="val 50000"/>
            </a:avLst>
          </a:prstGeom>
          <a:solidFill>
            <a:srgbClr val="FFFFFF"/>
          </a:solidFill>
          <a:ln w="28575">
            <a:solidFill>
              <a:srgbClr val="D3373A"/>
            </a:solidFill>
          </a:ln>
          <a:effectLst/>
        </p:spPr>
        <p:txBody>
          <a:bodyPr rtlCol="0" anchor="ctr" wrap="square" tIns="18288" bIns="18288">
            <a:noAutofit/>
          </a:bodyPr>
          <a:lstStyle/>
          <a:p>
            <a:pPr algn="ctr">
              <a:spcBef>
                <a:spcPts val="0"/>
              </a:spcBef>
              <a:spcAft>
                <a:spcPts val="0"/>
              </a:spcAft>
            </a:pPr>
            <a:r>
              <a:rPr lang="tr-TR" sz="2300" b="0" i="0">
                <a:solidFill>
                  <a:srgbClr val="262626"/>
                </a:solidFill>
                <a:latin typeface="Calibri"/>
              </a:rPr>
              <a:t>beşerî coğrafya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 / 129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Coğrafya Biliminin Konusu ve Bölümleri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14-18 Eylül 2026 · 2 ders saati · Kitap s. 14-20</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COĞ.9.1.1</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Coğrafya biliminin konusu ve bölümlerini çözümleyebilme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Coğrafya biliminin konusu ve bölümlerini oluşturan bileşenleri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Coğrafya biliminin konusu ve bölümlerini oluşturan bileşenler arasındaki ilişkileri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1. Ünite: Coğrafyanın Doğası</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5 / 129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Başlarken</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Doğal mı, beşerî mi? (ön değerlendirme)</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Doğa ve insan</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Dünyadan altı örnek</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Ortamlar</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Doğal, beşerî ve coğrafi ortam</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Coğrafyanın konusu</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Düşün · eşleş · paylaş</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Bölümler ve Frayer</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Fiziki ve beşerî coğrafya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 / 129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doğal mı, beşerî mi?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BAŞLARKEN</a:t>
            </a:r>
          </a:p>
        </p:txBody>
      </p:sp>
      <p:sp>
        <p:nvSpPr>
          <p:cNvPr id="6" name="TextBox 5"/>
          <p:cNvSpPr txBox="1"/>
          <p:nvPr/>
        </p:nvSpPr>
        <p:spPr>
          <a:xfrm>
            <a:off x="502920" y="1170432"/>
            <a:ext cx="11185855" cy="7315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Görseldeki numaralanmış unsurlardan hangilerinin doğal unsur, hangilerinin beşerî unsur ve faaliyet olduğunu aşağıda verilen tabloya işaretleyiniz.</a:t>
            </a:r>
          </a:p>
        </p:txBody>
      </p:sp>
      <p:pic>
        <p:nvPicPr>
          <p:cNvPr id="7" name="Picture 6" descr="baslarken_s14.jpg"/>
          <p:cNvPicPr>
            <a:picLocks noChangeAspect="1"/>
          </p:cNvPicPr>
          <p:nvPr/>
        </p:nvPicPr>
        <p:blipFill>
          <a:blip r:embed="rId3"/>
          <a:srcRect l="19" r="19"/>
          <a:stretch>
            <a:fillRect/>
          </a:stretch>
        </p:blipFill>
        <p:spPr>
          <a:xfrm>
            <a:off x="502920" y="1975104"/>
            <a:ext cx="6355080" cy="4197096"/>
          </a:xfrm>
          <a:prstGeom prst="rect">
            <a:avLst/>
          </a:prstGeom>
          <a:ln w="9525">
            <a:solidFill>
              <a:srgbClr val="D9D9D9"/>
            </a:solidFill>
          </a:ln>
        </p:spPr>
      </p:pic>
      <p:graphicFrame>
        <p:nvGraphicFramePr>
          <p:cNvPr id="8" name="Table 7"/>
          <p:cNvGraphicFramePr>
            <a:graphicFrameLocks noGrp="1"/>
          </p:cNvGraphicFramePr>
          <p:nvPr/>
        </p:nvGraphicFramePr>
        <p:xfrm>
          <a:off x="7086600" y="1975104"/>
          <a:ext cx="4599432" cy="4197096"/>
        </p:xfrm>
        <a:graphic>
          <a:graphicData uri="http://schemas.openxmlformats.org/drawingml/2006/table">
            <a:tbl>
              <a:tblPr firstRow="1" bandRow="1">
                <a:tableStyleId>{5C22544A-7EE6-4342-B048-85BDC9FD1C3A}</a:tableStyleId>
              </a:tblPr>
              <a:tblGrid>
                <a:gridCol w="822960"/>
                <a:gridCol w="1783080"/>
                <a:gridCol w="1993392"/>
              </a:tblGrid>
              <a:tr h="576072">
                <a:tc>
                  <a:txBody>
                    <a:bodyPr wrap="square"/>
                    <a:lstStyle/>
                    <a:p>
                      <a:pPr algn="ctr">
                        <a:spcBef>
                          <a:spcPts val="0"/>
                        </a:spcBef>
                        <a:spcAft>
                          <a:spcPts val="0"/>
                        </a:spcAft>
                      </a:pPr>
                      <a:r>
                        <a:rPr lang="tr-TR" sz="1500" b="1" i="0">
                          <a:solidFill>
                            <a:srgbClr val="FFFFFF"/>
                          </a:solidFill>
                          <a:latin typeface="Calibri"/>
                        </a:rPr>
                        <a:t>No</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Doğal unsur</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Beşerî unsur ve faaliyet</a:t>
                      </a:r>
                    </a:p>
                  </a:txBody>
                  <a:tcPr marL="54864" marR="54864" marT="18288" marB="18288" anchor="ctr">
                    <a:solidFill>
                      <a:srgbClr val="2C6696"/>
                    </a:solidFill>
                  </a:tcPr>
                </a:tc>
              </a:tr>
              <a:tr h="452628">
                <a:tc>
                  <a:txBody>
                    <a:bodyPr wrap="square"/>
                    <a:lstStyle/>
                    <a:p>
                      <a:pPr algn="ctr">
                        <a:spcBef>
                          <a:spcPts val="0"/>
                        </a:spcBef>
                        <a:spcAft>
                          <a:spcPts val="0"/>
                        </a:spcAft>
                      </a:pPr>
                      <a:r>
                        <a:rPr lang="tr-TR" sz="2000" b="0" i="0">
                          <a:solidFill>
                            <a:srgbClr val="262626"/>
                          </a:solidFill>
                          <a:latin typeface="Calibri"/>
                        </a:rPr>
                        <a:t>1</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r h="452628">
                <a:tc>
                  <a:txBody>
                    <a:bodyPr wrap="square"/>
                    <a:lstStyle/>
                    <a:p>
                      <a:pPr algn="ctr">
                        <a:spcBef>
                          <a:spcPts val="0"/>
                        </a:spcBef>
                        <a:spcAft>
                          <a:spcPts val="0"/>
                        </a:spcAft>
                      </a:pPr>
                      <a:r>
                        <a:rPr lang="tr-TR" sz="2000" b="0" i="0">
                          <a:solidFill>
                            <a:srgbClr val="262626"/>
                          </a:solidFill>
                          <a:latin typeface="Calibri"/>
                        </a:rPr>
                        <a:t>2</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r>
              <a:tr h="452628">
                <a:tc>
                  <a:txBody>
                    <a:bodyPr wrap="square"/>
                    <a:lstStyle/>
                    <a:p>
                      <a:pPr algn="ctr">
                        <a:spcBef>
                          <a:spcPts val="0"/>
                        </a:spcBef>
                        <a:spcAft>
                          <a:spcPts val="0"/>
                        </a:spcAft>
                      </a:pPr>
                      <a:r>
                        <a:rPr lang="tr-TR" sz="2000" b="0" i="0">
                          <a:solidFill>
                            <a:srgbClr val="262626"/>
                          </a:solidFill>
                          <a:latin typeface="Calibri"/>
                        </a:rPr>
                        <a:t>3</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r h="452628">
                <a:tc>
                  <a:txBody>
                    <a:bodyPr wrap="square"/>
                    <a:lstStyle/>
                    <a:p>
                      <a:pPr algn="ctr">
                        <a:spcBef>
                          <a:spcPts val="0"/>
                        </a:spcBef>
                        <a:spcAft>
                          <a:spcPts val="0"/>
                        </a:spcAft>
                      </a:pPr>
                      <a:r>
                        <a:rPr lang="tr-TR" sz="2000" b="0" i="0">
                          <a:solidFill>
                            <a:srgbClr val="262626"/>
                          </a:solidFill>
                          <a:latin typeface="Calibri"/>
                        </a:rPr>
                        <a:t>4</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r>
              <a:tr h="452628">
                <a:tc>
                  <a:txBody>
                    <a:bodyPr wrap="square"/>
                    <a:lstStyle/>
                    <a:p>
                      <a:pPr algn="ctr">
                        <a:spcBef>
                          <a:spcPts val="0"/>
                        </a:spcBef>
                        <a:spcAft>
                          <a:spcPts val="0"/>
                        </a:spcAft>
                      </a:pPr>
                      <a:r>
                        <a:rPr lang="tr-TR" sz="2000" b="0" i="0">
                          <a:solidFill>
                            <a:srgbClr val="262626"/>
                          </a:solidFill>
                          <a:latin typeface="Calibri"/>
                        </a:rPr>
                        <a:t>5</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r h="452628">
                <a:tc>
                  <a:txBody>
                    <a:bodyPr wrap="square"/>
                    <a:lstStyle/>
                    <a:p>
                      <a:pPr algn="ctr">
                        <a:spcBef>
                          <a:spcPts val="0"/>
                        </a:spcBef>
                        <a:spcAft>
                          <a:spcPts val="0"/>
                        </a:spcAft>
                      </a:pPr>
                      <a:r>
                        <a:rPr lang="tr-TR" sz="2000" b="0" i="0">
                          <a:solidFill>
                            <a:srgbClr val="262626"/>
                          </a:solidFill>
                          <a:latin typeface="Calibri"/>
                        </a:rPr>
                        <a:t>6</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r>
              <a:tr h="452628">
                <a:tc>
                  <a:txBody>
                    <a:bodyPr wrap="square"/>
                    <a:lstStyle/>
                    <a:p>
                      <a:pPr algn="ctr">
                        <a:spcBef>
                          <a:spcPts val="0"/>
                        </a:spcBef>
                        <a:spcAft>
                          <a:spcPts val="0"/>
                        </a:spcAft>
                      </a:pPr>
                      <a:r>
                        <a:rPr lang="tr-TR" sz="2000" b="0" i="0">
                          <a:solidFill>
                            <a:srgbClr val="262626"/>
                          </a:solidFill>
                          <a:latin typeface="Calibri"/>
                        </a:rPr>
                        <a:t>7</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r h="452628">
                <a:tc>
                  <a:txBody>
                    <a:bodyPr wrap="square"/>
                    <a:lstStyle/>
                    <a:p>
                      <a:pPr algn="ctr">
                        <a:spcBef>
                          <a:spcPts val="0"/>
                        </a:spcBef>
                        <a:spcAft>
                          <a:spcPts val="0"/>
                        </a:spcAft>
                      </a:pPr>
                      <a:r>
                        <a:rPr lang="tr-TR" sz="2000" b="0" i="0">
                          <a:solidFill>
                            <a:srgbClr val="262626"/>
                          </a:solidFill>
                          <a:latin typeface="Calibri"/>
                        </a:rPr>
                        <a:t>8</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r>
            </a:tbl>
          </a:graphicData>
        </a:graphic>
      </p:graphicFrame>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 / 129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 olası cevaplar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BAŞLARKEN</a:t>
            </a:r>
          </a:p>
        </p:txBody>
      </p:sp>
      <p:pic>
        <p:nvPicPr>
          <p:cNvPr id="6" name="Picture 5" descr="baslarken_s14.jpg"/>
          <p:cNvPicPr>
            <a:picLocks noChangeAspect="1"/>
          </p:cNvPicPr>
          <p:nvPr/>
        </p:nvPicPr>
        <p:blipFill>
          <a:blip r:embed="rId3"/>
          <a:srcRect l="14" r="14"/>
          <a:stretch>
            <a:fillRect/>
          </a:stretch>
        </p:blipFill>
        <p:spPr>
          <a:xfrm>
            <a:off x="502920" y="1216152"/>
            <a:ext cx="4846320" cy="3200400"/>
          </a:xfrm>
          <a:prstGeom prst="rect">
            <a:avLst/>
          </a:prstGeom>
          <a:ln w="9525">
            <a:solidFill>
              <a:srgbClr val="D9D9D9"/>
            </a:solidFill>
          </a:ln>
        </p:spPr>
      </p:pic>
      <p:sp>
        <p:nvSpPr>
          <p:cNvPr id="7" name="Rounded Rectangle 6"/>
          <p:cNvSpPr/>
          <p:nvPr/>
        </p:nvSpPr>
        <p:spPr>
          <a:xfrm>
            <a:off x="5577840" y="1216152"/>
            <a:ext cx="2971800" cy="32004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577840" y="1216152"/>
            <a:ext cx="2971800"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577840" y="1481328"/>
            <a:ext cx="2971800" cy="265176"/>
          </a:xfrm>
          <a:prstGeom prst="rect">
            <a:avLst/>
          </a:prstGeom>
          <a:solidFill>
            <a:srgbClr val="2C6696"/>
          </a:solidFill>
          <a:ln>
            <a:noFill/>
          </a:ln>
          <a:effectLst/>
        </p:spPr>
        <p:txBody>
          <a:bodyPr rtlCol="0" anchor="ctr"/>
          <a:lstStyle/>
          <a:p/>
        </p:txBody>
      </p:sp>
      <p:sp>
        <p:nvSpPr>
          <p:cNvPr id="10" name="TextBox 9"/>
          <p:cNvSpPr txBox="1"/>
          <p:nvPr/>
        </p:nvSpPr>
        <p:spPr>
          <a:xfrm>
            <a:off x="5669280" y="1216152"/>
            <a:ext cx="2788920"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DOĞAL UNSUR</a:t>
            </a:r>
          </a:p>
        </p:txBody>
      </p:sp>
      <p:sp>
        <p:nvSpPr>
          <p:cNvPr id="11" name="TextBox 10"/>
          <p:cNvSpPr txBox="1"/>
          <p:nvPr/>
        </p:nvSpPr>
        <p:spPr>
          <a:xfrm>
            <a:off x="5687568" y="1819656"/>
            <a:ext cx="2752344" cy="2523744"/>
          </a:xfrm>
          <a:prstGeom prst="rect">
            <a:avLst/>
          </a:prstGeom>
          <a:noFill/>
        </p:spPr>
        <p:txBody>
          <a:bodyPr wrap="square" anchor="t" lIns="73152" rIns="73152" tIns="36576" bIns="36576">
            <a:noAutofit/>
          </a:bodyPr>
          <a:lstStyle/>
          <a:p>
            <a:pPr algn="l">
              <a:spcBef>
                <a:spcPts val="0"/>
              </a:spcBef>
              <a:spcAft>
                <a:spcPts val="600"/>
              </a:spcAft>
            </a:pPr>
            <a:r>
              <a:rPr lang="tr-TR" sz="2100" b="0" i="0">
                <a:solidFill>
                  <a:srgbClr val="262626"/>
                </a:solidFill>
                <a:latin typeface="Calibri"/>
              </a:rPr>
              <a:t>1 · kayalık yamaç (kayaçlar)</a:t>
            </a:r>
          </a:p>
          <a:p>
            <a:pPr algn="l">
              <a:spcBef>
                <a:spcPts val="0"/>
              </a:spcBef>
              <a:spcAft>
                <a:spcPts val="600"/>
              </a:spcAft>
            </a:pPr>
            <a:r>
              <a:rPr lang="tr-TR" sz="2100" b="0" i="0">
                <a:solidFill>
                  <a:srgbClr val="262626"/>
                </a:solidFill>
                <a:latin typeface="Calibri"/>
              </a:rPr>
              <a:t>2 · gökyüzü (hava küre)</a:t>
            </a:r>
          </a:p>
          <a:p>
            <a:pPr algn="l">
              <a:spcBef>
                <a:spcPts val="0"/>
              </a:spcBef>
              <a:spcAft>
                <a:spcPts val="600"/>
              </a:spcAft>
            </a:pPr>
            <a:r>
              <a:rPr lang="tr-TR" sz="2100" b="0" i="0">
                <a:solidFill>
                  <a:srgbClr val="262626"/>
                </a:solidFill>
                <a:latin typeface="Calibri"/>
              </a:rPr>
              <a:t>3 · dağ</a:t>
            </a:r>
          </a:p>
          <a:p>
            <a:pPr algn="l">
              <a:spcBef>
                <a:spcPts val="0"/>
              </a:spcBef>
              <a:spcAft>
                <a:spcPts val="600"/>
              </a:spcAft>
            </a:pPr>
            <a:r>
              <a:rPr lang="tr-TR" sz="2100" b="0" i="0">
                <a:solidFill>
                  <a:srgbClr val="262626"/>
                </a:solidFill>
                <a:latin typeface="Calibri"/>
              </a:rPr>
              <a:t>5 · bitki örtüsü</a:t>
            </a:r>
          </a:p>
          <a:p>
            <a:pPr algn="l">
              <a:spcBef>
                <a:spcPts val="0"/>
              </a:spcBef>
              <a:spcAft>
                <a:spcPts val="0"/>
              </a:spcAft>
            </a:pPr>
            <a:r>
              <a:rPr lang="tr-TR" sz="2100" b="0" i="0">
                <a:solidFill>
                  <a:srgbClr val="262626"/>
                </a:solidFill>
                <a:latin typeface="Calibri"/>
              </a:rPr>
              <a:t>8 · akarsu</a:t>
            </a:r>
          </a:p>
        </p:txBody>
      </p:sp>
      <p:sp>
        <p:nvSpPr>
          <p:cNvPr id="12" name="Rounded Rectangle 11"/>
          <p:cNvSpPr/>
          <p:nvPr/>
        </p:nvSpPr>
        <p:spPr>
          <a:xfrm>
            <a:off x="8714232" y="1216152"/>
            <a:ext cx="2971800" cy="32004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8714232" y="1216152"/>
            <a:ext cx="2971800" cy="530352"/>
          </a:xfrm>
          <a:prstGeom prst="roundRect">
            <a:avLst>
              <a:gd name="adj" fmla="val 25000"/>
            </a:avLst>
          </a:prstGeom>
          <a:solidFill>
            <a:srgbClr val="D3373A"/>
          </a:solidFill>
          <a:ln>
            <a:noFill/>
          </a:ln>
          <a:effectLst/>
        </p:spPr>
        <p:txBody>
          <a:bodyPr rtlCol="0" anchor="ctr"/>
          <a:lstStyle/>
          <a:p/>
        </p:txBody>
      </p:sp>
      <p:sp>
        <p:nvSpPr>
          <p:cNvPr id="14" name="Rectangle 13"/>
          <p:cNvSpPr/>
          <p:nvPr/>
        </p:nvSpPr>
        <p:spPr>
          <a:xfrm>
            <a:off x="8714232" y="1481328"/>
            <a:ext cx="2971800" cy="265176"/>
          </a:xfrm>
          <a:prstGeom prst="rect">
            <a:avLst/>
          </a:prstGeom>
          <a:solidFill>
            <a:srgbClr val="D3373A"/>
          </a:solidFill>
          <a:ln>
            <a:noFill/>
          </a:ln>
          <a:effectLst/>
        </p:spPr>
        <p:txBody>
          <a:bodyPr rtlCol="0" anchor="ctr"/>
          <a:lstStyle/>
          <a:p/>
        </p:txBody>
      </p:sp>
      <p:sp>
        <p:nvSpPr>
          <p:cNvPr id="15" name="TextBox 14"/>
          <p:cNvSpPr txBox="1"/>
          <p:nvPr/>
        </p:nvSpPr>
        <p:spPr>
          <a:xfrm>
            <a:off x="8805672" y="1216152"/>
            <a:ext cx="2788920"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BEŞERÎ UNSUR VE FAALİYET</a:t>
            </a:r>
          </a:p>
        </p:txBody>
      </p:sp>
      <p:sp>
        <p:nvSpPr>
          <p:cNvPr id="16" name="TextBox 15"/>
          <p:cNvSpPr txBox="1"/>
          <p:nvPr/>
        </p:nvSpPr>
        <p:spPr>
          <a:xfrm>
            <a:off x="8823960" y="1819656"/>
            <a:ext cx="2752344" cy="2523744"/>
          </a:xfrm>
          <a:prstGeom prst="rect">
            <a:avLst/>
          </a:prstGeom>
          <a:noFill/>
        </p:spPr>
        <p:txBody>
          <a:bodyPr wrap="square" anchor="t" lIns="73152" rIns="73152" tIns="36576" bIns="36576">
            <a:noAutofit/>
          </a:bodyPr>
          <a:lstStyle/>
          <a:p>
            <a:pPr algn="l">
              <a:spcBef>
                <a:spcPts val="0"/>
              </a:spcBef>
              <a:spcAft>
                <a:spcPts val="600"/>
              </a:spcAft>
            </a:pPr>
            <a:r>
              <a:rPr lang="tr-TR" sz="2100" b="0" i="0">
                <a:solidFill>
                  <a:srgbClr val="262626"/>
                </a:solidFill>
                <a:latin typeface="Calibri"/>
              </a:rPr>
              <a:t>4 · tarım alanı</a:t>
            </a:r>
          </a:p>
          <a:p>
            <a:pPr algn="l">
              <a:spcBef>
                <a:spcPts val="0"/>
              </a:spcBef>
              <a:spcAft>
                <a:spcPts val="600"/>
              </a:spcAft>
            </a:pPr>
            <a:r>
              <a:rPr lang="tr-TR" sz="2100" b="0" i="0">
                <a:solidFill>
                  <a:srgbClr val="262626"/>
                </a:solidFill>
                <a:latin typeface="Calibri"/>
              </a:rPr>
              <a:t>6 · tekne (ulaşım)</a:t>
            </a:r>
          </a:p>
          <a:p>
            <a:pPr algn="l">
              <a:spcBef>
                <a:spcPts val="0"/>
              </a:spcBef>
              <a:spcAft>
                <a:spcPts val="0"/>
              </a:spcAft>
            </a:pPr>
            <a:r>
              <a:rPr lang="tr-TR" sz="2100" b="0" i="0">
                <a:solidFill>
                  <a:srgbClr val="262626"/>
                </a:solidFill>
                <a:latin typeface="Calibri"/>
              </a:rPr>
              <a:t>7 · yerleşme (konutlar)</a:t>
            </a:r>
          </a:p>
        </p:txBody>
      </p:sp>
      <p:sp>
        <p:nvSpPr>
          <p:cNvPr id="17" name="Rounded Rectangle 16"/>
          <p:cNvSpPr/>
          <p:nvPr/>
        </p:nvSpPr>
        <p:spPr>
          <a:xfrm>
            <a:off x="502920" y="4553712"/>
            <a:ext cx="11185855" cy="16916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228"/>
              </a:spcAft>
            </a:pPr>
            <a:r>
              <a:rPr lang="tr-TR" sz="1450" b="1" i="0">
                <a:solidFill>
                  <a:srgbClr val="262626"/>
                </a:solidFill>
                <a:latin typeface="Calibri"/>
              </a:rPr>
              <a:t>Konuşalım</a:t>
            </a:r>
            <a:r>
              <a:rPr lang="tr-TR" sz="1450" b="0" i="0">
                <a:solidFill>
                  <a:srgbClr val="262626"/>
                </a:solidFill>
                <a:latin typeface="Calibri"/>
              </a:rPr>
              <a:t> — 2. Yaşadığınız yerdeki doğal unsurlara, beşerî unsur ve faaliyetlere yönelik örnekleri arkadaşlarınızla sözlü olarak paylaşınız.</a:t>
            </a:r>
          </a:p>
          <a:p>
            <a:pPr algn="l">
              <a:spcBef>
                <a:spcPts val="0"/>
              </a:spcBef>
              <a:spcAft>
                <a:spcPts val="228"/>
              </a:spcAft>
            </a:pPr>
            <a:r>
              <a:rPr lang="tr-TR" sz="1450" b="1" i="0">
                <a:solidFill>
                  <a:srgbClr val="2C6696"/>
                </a:solidFill>
                <a:latin typeface="Calibri"/>
              </a:rPr>
              <a:t>Örnek:</a:t>
            </a:r>
            <a:r>
              <a:rPr lang="tr-TR" sz="1450" b="0" i="0">
                <a:solidFill>
                  <a:srgbClr val="2C6696"/>
                </a:solidFill>
                <a:latin typeface="Calibri"/>
              </a:rPr>
              <a:t> doğal — tepeler, dere, toprak, ağaçlar · beşerî — konutlar, okul, yollar, parklar</a:t>
            </a:r>
          </a:p>
          <a:p>
            <a:pPr algn="l">
              <a:spcBef>
                <a:spcPts val="0"/>
              </a:spcBef>
              <a:spcAft>
                <a:spcPts val="228"/>
              </a:spcAft>
            </a:pPr>
            <a:r>
              <a:rPr lang="tr-TR" sz="1450" b="0" i="0">
                <a:solidFill>
                  <a:srgbClr val="262626"/>
                </a:solidFill>
                <a:latin typeface="Calibri"/>
              </a:rPr>
              <a:t>3. Arkadaşlarınızla sözlü olarak paylaştığınız beşerî faaliyetlerin hangi doğal unsurlarla etkileşim içinde olduğunu sözlü olarak açıklayınız.</a:t>
            </a:r>
          </a:p>
          <a:p>
            <a:pPr algn="l">
              <a:spcBef>
                <a:spcPts val="0"/>
              </a:spcBef>
              <a:spcAft>
                <a:spcPts val="0"/>
              </a:spcAft>
            </a:pPr>
            <a:r>
              <a:rPr lang="tr-TR" sz="1450" b="1" i="0">
                <a:solidFill>
                  <a:srgbClr val="2C6696"/>
                </a:solidFill>
                <a:latin typeface="Calibri"/>
              </a:rPr>
              <a:t>Örnek:</a:t>
            </a:r>
            <a:r>
              <a:rPr lang="tr-TR" sz="1450" b="0" i="0">
                <a:solidFill>
                  <a:srgbClr val="2C6696"/>
                </a:solidFill>
                <a:latin typeface="Calibri"/>
              </a:rPr>
              <a:t> konutlar ve yollar yer şekline göre kurulur; parklar toprak ve bitki örtüsüyle, su kullanımı akarsu ve barajlarla etkileşir.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 / 129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Doğa ve insan: uyum mu, değiştirme mi?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KONUYA BAŞLARKEN</a:t>
            </a:r>
          </a:p>
        </p:txBody>
      </p:sp>
      <p:pic>
        <p:nvPicPr>
          <p:cNvPr id="6" name="Picture 5" descr="kb_1_doha.jpg"/>
          <p:cNvPicPr>
            <a:picLocks noChangeAspect="1"/>
          </p:cNvPicPr>
          <p:nvPr/>
        </p:nvPicPr>
        <p:blipFill>
          <a:blip r:embed="rId3"/>
          <a:srcRect t="6132" b="6132"/>
          <a:stretch>
            <a:fillRect/>
          </a:stretch>
        </p:blipFill>
        <p:spPr>
          <a:xfrm>
            <a:off x="502920" y="1188720"/>
            <a:ext cx="3594506" cy="1938528"/>
          </a:xfrm>
          <a:prstGeom prst="rect">
            <a:avLst/>
          </a:prstGeom>
          <a:ln w="9525">
            <a:solidFill>
              <a:srgbClr val="D9D9D9"/>
            </a:solidFill>
          </a:ln>
        </p:spPr>
      </p:pic>
      <p:sp>
        <p:nvSpPr>
          <p:cNvPr id="7" name="Oval 6"/>
          <p:cNvSpPr/>
          <p:nvPr/>
        </p:nvSpPr>
        <p:spPr>
          <a:xfrm>
            <a:off x="576072" y="12618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000" b="1" i="0">
                <a:solidFill>
                  <a:srgbClr val="D3373A"/>
                </a:solidFill>
                <a:latin typeface="Calibri"/>
              </a:rPr>
              <a:t>1</a:t>
            </a:r>
          </a:p>
        </p:txBody>
      </p:sp>
      <p:sp>
        <p:nvSpPr>
          <p:cNvPr id="8" name="TextBox 7"/>
          <p:cNvSpPr txBox="1"/>
          <p:nvPr/>
        </p:nvSpPr>
        <p:spPr>
          <a:xfrm>
            <a:off x="502920" y="3145536"/>
            <a:ext cx="3594506" cy="530352"/>
          </a:xfrm>
          <a:prstGeom prst="rect">
            <a:avLst/>
          </a:prstGeom>
          <a:noFill/>
        </p:spPr>
        <p:txBody>
          <a:bodyPr wrap="square" anchor="t" lIns="73152" rIns="73152" tIns="36576" bIns="36576">
            <a:noAutofit/>
          </a:bodyPr>
          <a:lstStyle/>
          <a:p>
            <a:pPr algn="l">
              <a:spcBef>
                <a:spcPts val="0"/>
              </a:spcBef>
              <a:spcAft>
                <a:spcPts val="0"/>
              </a:spcAft>
            </a:pPr>
            <a:r>
              <a:rPr lang="tr-TR" sz="1450" b="1" i="0">
                <a:solidFill>
                  <a:srgbClr val="262626"/>
                </a:solidFill>
                <a:latin typeface="Calibri"/>
              </a:rPr>
              <a:t>Doha’da (Katar) denizin doldurulmasıyla oluşturulmuş İnci Adası</a:t>
            </a:r>
          </a:p>
        </p:txBody>
      </p:sp>
      <p:pic>
        <p:nvPicPr>
          <p:cNvPr id="9" name="Picture 8" descr="kb_2_fas.jpg"/>
          <p:cNvPicPr>
            <a:picLocks noChangeAspect="1"/>
          </p:cNvPicPr>
          <p:nvPr/>
        </p:nvPicPr>
        <p:blipFill>
          <a:blip r:embed="rId4"/>
          <a:srcRect t="6132" b="6132"/>
          <a:stretch>
            <a:fillRect/>
          </a:stretch>
        </p:blipFill>
        <p:spPr>
          <a:xfrm>
            <a:off x="4298594" y="1188720"/>
            <a:ext cx="3594506" cy="1938528"/>
          </a:xfrm>
          <a:prstGeom prst="rect">
            <a:avLst/>
          </a:prstGeom>
          <a:ln w="9525">
            <a:solidFill>
              <a:srgbClr val="D9D9D9"/>
            </a:solidFill>
          </a:ln>
        </p:spPr>
      </p:pic>
      <p:sp>
        <p:nvSpPr>
          <p:cNvPr id="10" name="Oval 9"/>
          <p:cNvSpPr/>
          <p:nvPr/>
        </p:nvSpPr>
        <p:spPr>
          <a:xfrm>
            <a:off x="4371746" y="12618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000" b="1" i="0">
                <a:solidFill>
                  <a:srgbClr val="D3373A"/>
                </a:solidFill>
                <a:latin typeface="Calibri"/>
              </a:rPr>
              <a:t>2</a:t>
            </a:r>
          </a:p>
        </p:txBody>
      </p:sp>
      <p:sp>
        <p:nvSpPr>
          <p:cNvPr id="11" name="TextBox 10"/>
          <p:cNvSpPr txBox="1"/>
          <p:nvPr/>
        </p:nvSpPr>
        <p:spPr>
          <a:xfrm>
            <a:off x="4298594" y="3145536"/>
            <a:ext cx="3594506" cy="530352"/>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62626"/>
                </a:solidFill>
                <a:latin typeface="Calibri"/>
              </a:rPr>
              <a:t>Fas’ta çöl bölgesinde yerleşme ve hayat</a:t>
            </a:r>
          </a:p>
        </p:txBody>
      </p:sp>
      <p:pic>
        <p:nvPicPr>
          <p:cNvPr id="12" name="Picture 11" descr="kb_3_yamal.jpg"/>
          <p:cNvPicPr>
            <a:picLocks noChangeAspect="1"/>
          </p:cNvPicPr>
          <p:nvPr/>
        </p:nvPicPr>
        <p:blipFill>
          <a:blip r:embed="rId5"/>
          <a:srcRect t="5970" b="5970"/>
          <a:stretch>
            <a:fillRect/>
          </a:stretch>
        </p:blipFill>
        <p:spPr>
          <a:xfrm>
            <a:off x="8094268" y="1188720"/>
            <a:ext cx="3594506" cy="1938528"/>
          </a:xfrm>
          <a:prstGeom prst="rect">
            <a:avLst/>
          </a:prstGeom>
          <a:ln w="9525">
            <a:solidFill>
              <a:srgbClr val="D9D9D9"/>
            </a:solidFill>
          </a:ln>
        </p:spPr>
      </p:pic>
      <p:sp>
        <p:nvSpPr>
          <p:cNvPr id="13" name="Oval 12"/>
          <p:cNvSpPr/>
          <p:nvPr/>
        </p:nvSpPr>
        <p:spPr>
          <a:xfrm>
            <a:off x="8167420" y="12618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000" b="1" i="0">
                <a:solidFill>
                  <a:srgbClr val="D3373A"/>
                </a:solidFill>
                <a:latin typeface="Calibri"/>
              </a:rPr>
              <a:t>3</a:t>
            </a:r>
          </a:p>
        </p:txBody>
      </p:sp>
      <p:sp>
        <p:nvSpPr>
          <p:cNvPr id="14" name="TextBox 13"/>
          <p:cNvSpPr txBox="1"/>
          <p:nvPr/>
        </p:nvSpPr>
        <p:spPr>
          <a:xfrm>
            <a:off x="8094268" y="3145536"/>
            <a:ext cx="3594506" cy="530352"/>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62626"/>
                </a:solidFill>
                <a:latin typeface="Calibri"/>
              </a:rPr>
              <a:t>Yamal’da (Rusya) kış mevsiminde hayat</a:t>
            </a:r>
          </a:p>
        </p:txBody>
      </p:sp>
      <p:pic>
        <p:nvPicPr>
          <p:cNvPr id="15" name="Picture 14" descr="kb_4_panama.jpg"/>
          <p:cNvPicPr>
            <a:picLocks noChangeAspect="1"/>
          </p:cNvPicPr>
          <p:nvPr/>
        </p:nvPicPr>
        <p:blipFill>
          <a:blip r:embed="rId6"/>
          <a:srcRect t="6611" b="6611"/>
          <a:stretch>
            <a:fillRect/>
          </a:stretch>
        </p:blipFill>
        <p:spPr>
          <a:xfrm>
            <a:off x="502920" y="3767328"/>
            <a:ext cx="3594506" cy="1938528"/>
          </a:xfrm>
          <a:prstGeom prst="rect">
            <a:avLst/>
          </a:prstGeom>
          <a:ln w="9525">
            <a:solidFill>
              <a:srgbClr val="D9D9D9"/>
            </a:solidFill>
          </a:ln>
        </p:spPr>
      </p:pic>
      <p:sp>
        <p:nvSpPr>
          <p:cNvPr id="16" name="Oval 15"/>
          <p:cNvSpPr/>
          <p:nvPr/>
        </p:nvSpPr>
        <p:spPr>
          <a:xfrm>
            <a:off x="576072" y="3840480"/>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000" b="1" i="0">
                <a:solidFill>
                  <a:srgbClr val="D3373A"/>
                </a:solidFill>
                <a:latin typeface="Calibri"/>
              </a:rPr>
              <a:t>4</a:t>
            </a:r>
          </a:p>
        </p:txBody>
      </p:sp>
      <p:sp>
        <p:nvSpPr>
          <p:cNvPr id="17" name="TextBox 16"/>
          <p:cNvSpPr txBox="1"/>
          <p:nvPr/>
        </p:nvSpPr>
        <p:spPr>
          <a:xfrm>
            <a:off x="502920" y="5724144"/>
            <a:ext cx="3594506" cy="530352"/>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62626"/>
                </a:solidFill>
                <a:latin typeface="Calibri"/>
              </a:rPr>
              <a:t>Panama Kanalı’nda deniz ulaşımı</a:t>
            </a:r>
          </a:p>
        </p:txBody>
      </p:sp>
      <p:pic>
        <p:nvPicPr>
          <p:cNvPr id="18" name="Picture 17" descr="kb_5_tayland.jpg"/>
          <p:cNvPicPr>
            <a:picLocks noChangeAspect="1"/>
          </p:cNvPicPr>
          <p:nvPr/>
        </p:nvPicPr>
        <p:blipFill>
          <a:blip r:embed="rId7"/>
          <a:srcRect t="5807" b="5807"/>
          <a:stretch>
            <a:fillRect/>
          </a:stretch>
        </p:blipFill>
        <p:spPr>
          <a:xfrm>
            <a:off x="4298594" y="3767328"/>
            <a:ext cx="3594506" cy="1938528"/>
          </a:xfrm>
          <a:prstGeom prst="rect">
            <a:avLst/>
          </a:prstGeom>
          <a:ln w="9525">
            <a:solidFill>
              <a:srgbClr val="D9D9D9"/>
            </a:solidFill>
          </a:ln>
        </p:spPr>
      </p:pic>
      <p:sp>
        <p:nvSpPr>
          <p:cNvPr id="19" name="Oval 18"/>
          <p:cNvSpPr/>
          <p:nvPr/>
        </p:nvSpPr>
        <p:spPr>
          <a:xfrm>
            <a:off x="4371746" y="3840480"/>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000" b="1" i="0">
                <a:solidFill>
                  <a:srgbClr val="D3373A"/>
                </a:solidFill>
                <a:latin typeface="Calibri"/>
              </a:rPr>
              <a:t>5</a:t>
            </a:r>
          </a:p>
        </p:txBody>
      </p:sp>
      <p:sp>
        <p:nvSpPr>
          <p:cNvPr id="20" name="TextBox 19"/>
          <p:cNvSpPr txBox="1"/>
          <p:nvPr/>
        </p:nvSpPr>
        <p:spPr>
          <a:xfrm>
            <a:off x="4298594" y="5724144"/>
            <a:ext cx="3594506" cy="530352"/>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62626"/>
                </a:solidFill>
                <a:latin typeface="Calibri"/>
              </a:rPr>
              <a:t>Tayland’da teraslı pirinç tarlası</a:t>
            </a:r>
          </a:p>
        </p:txBody>
      </p:sp>
      <p:pic>
        <p:nvPicPr>
          <p:cNvPr id="21" name="Picture 20" descr="kb_6_urgup.jpg"/>
          <p:cNvPicPr>
            <a:picLocks noChangeAspect="1"/>
          </p:cNvPicPr>
          <p:nvPr/>
        </p:nvPicPr>
        <p:blipFill>
          <a:blip r:embed="rId8"/>
          <a:srcRect t="5970" b="5970"/>
          <a:stretch>
            <a:fillRect/>
          </a:stretch>
        </p:blipFill>
        <p:spPr>
          <a:xfrm>
            <a:off x="8094268" y="3767328"/>
            <a:ext cx="3594506" cy="1938528"/>
          </a:xfrm>
          <a:prstGeom prst="rect">
            <a:avLst/>
          </a:prstGeom>
          <a:ln w="9525">
            <a:solidFill>
              <a:srgbClr val="D9D9D9"/>
            </a:solidFill>
          </a:ln>
        </p:spPr>
      </p:pic>
      <p:sp>
        <p:nvSpPr>
          <p:cNvPr id="22" name="Oval 21"/>
          <p:cNvSpPr/>
          <p:nvPr/>
        </p:nvSpPr>
        <p:spPr>
          <a:xfrm>
            <a:off x="8167420" y="3840480"/>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2000" b="1" i="0">
                <a:solidFill>
                  <a:srgbClr val="D3373A"/>
                </a:solidFill>
                <a:latin typeface="Calibri"/>
              </a:rPr>
              <a:t>6</a:t>
            </a:r>
          </a:p>
        </p:txBody>
      </p:sp>
      <p:sp>
        <p:nvSpPr>
          <p:cNvPr id="23" name="TextBox 22"/>
          <p:cNvSpPr txBox="1"/>
          <p:nvPr/>
        </p:nvSpPr>
        <p:spPr>
          <a:xfrm>
            <a:off x="8094268" y="5724144"/>
            <a:ext cx="3594506" cy="530352"/>
          </a:xfrm>
          <a:prstGeom prst="rect">
            <a:avLst/>
          </a:prstGeom>
          <a:noFill/>
        </p:spPr>
        <p:txBody>
          <a:bodyPr wrap="square" anchor="t" lIns="73152" rIns="73152" tIns="36576" bIns="36576">
            <a:noAutofit/>
          </a:bodyPr>
          <a:lstStyle/>
          <a:p>
            <a:pPr algn="l">
              <a:spcBef>
                <a:spcPts val="0"/>
              </a:spcBef>
              <a:spcAft>
                <a:spcPts val="0"/>
              </a:spcAft>
            </a:pPr>
            <a:r>
              <a:rPr lang="tr-TR" sz="1450" b="1" i="0">
                <a:solidFill>
                  <a:srgbClr val="262626"/>
                </a:solidFill>
                <a:latin typeface="Calibri"/>
              </a:rPr>
              <a:t>Ürgüp’te (Nevşehir) peribacalarının mesken olarak kullanımı</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 / 129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konuşalım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KONUYA BAŞLARKEN</a:t>
            </a:r>
          </a:p>
        </p:txBody>
      </p:sp>
      <p:pic>
        <p:nvPicPr>
          <p:cNvPr id="6" name="Picture 5" descr="kb_1_doha.jpg"/>
          <p:cNvPicPr>
            <a:picLocks noChangeAspect="1"/>
          </p:cNvPicPr>
          <p:nvPr/>
        </p:nvPicPr>
        <p:blipFill>
          <a:blip r:embed="rId3"/>
          <a:srcRect t="494" b="494"/>
          <a:stretch>
            <a:fillRect/>
          </a:stretch>
        </p:blipFill>
        <p:spPr>
          <a:xfrm>
            <a:off x="502920" y="1188720"/>
            <a:ext cx="1772869" cy="1078992"/>
          </a:xfrm>
          <a:prstGeom prst="rect">
            <a:avLst/>
          </a:prstGeom>
          <a:ln w="9525">
            <a:solidFill>
              <a:srgbClr val="D9D9D9"/>
            </a:solidFill>
          </a:ln>
        </p:spPr>
      </p:pic>
      <p:sp>
        <p:nvSpPr>
          <p:cNvPr id="7" name="Oval 6"/>
          <p:cNvSpPr/>
          <p:nvPr/>
        </p:nvSpPr>
        <p:spPr>
          <a:xfrm>
            <a:off x="557784" y="1243584"/>
            <a:ext cx="347472" cy="347472"/>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1</a:t>
            </a:r>
          </a:p>
        </p:txBody>
      </p:sp>
      <p:pic>
        <p:nvPicPr>
          <p:cNvPr id="8" name="Picture 7" descr="kb_2_fas.jpg"/>
          <p:cNvPicPr>
            <a:picLocks noChangeAspect="1"/>
          </p:cNvPicPr>
          <p:nvPr/>
        </p:nvPicPr>
        <p:blipFill>
          <a:blip r:embed="rId4"/>
          <a:srcRect t="494" b="494"/>
          <a:stretch>
            <a:fillRect/>
          </a:stretch>
        </p:blipFill>
        <p:spPr>
          <a:xfrm>
            <a:off x="2385517" y="1188720"/>
            <a:ext cx="1772869" cy="1078992"/>
          </a:xfrm>
          <a:prstGeom prst="rect">
            <a:avLst/>
          </a:prstGeom>
          <a:ln w="9525">
            <a:solidFill>
              <a:srgbClr val="D9D9D9"/>
            </a:solidFill>
          </a:ln>
        </p:spPr>
      </p:pic>
      <p:sp>
        <p:nvSpPr>
          <p:cNvPr id="9" name="Oval 8"/>
          <p:cNvSpPr/>
          <p:nvPr/>
        </p:nvSpPr>
        <p:spPr>
          <a:xfrm>
            <a:off x="2440381" y="1243584"/>
            <a:ext cx="347472" cy="347472"/>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2</a:t>
            </a:r>
          </a:p>
        </p:txBody>
      </p:sp>
      <p:pic>
        <p:nvPicPr>
          <p:cNvPr id="10" name="Picture 9" descr="kb_3_yamal.jpg"/>
          <p:cNvPicPr>
            <a:picLocks noChangeAspect="1"/>
          </p:cNvPicPr>
          <p:nvPr/>
        </p:nvPicPr>
        <p:blipFill>
          <a:blip r:embed="rId5"/>
          <a:srcRect t="312" b="312"/>
          <a:stretch>
            <a:fillRect/>
          </a:stretch>
        </p:blipFill>
        <p:spPr>
          <a:xfrm>
            <a:off x="4268114" y="1188720"/>
            <a:ext cx="1772869" cy="1078992"/>
          </a:xfrm>
          <a:prstGeom prst="rect">
            <a:avLst/>
          </a:prstGeom>
          <a:ln w="9525">
            <a:solidFill>
              <a:srgbClr val="D9D9D9"/>
            </a:solidFill>
          </a:ln>
        </p:spPr>
      </p:pic>
      <p:sp>
        <p:nvSpPr>
          <p:cNvPr id="11" name="Oval 10"/>
          <p:cNvSpPr/>
          <p:nvPr/>
        </p:nvSpPr>
        <p:spPr>
          <a:xfrm>
            <a:off x="4322978" y="1243584"/>
            <a:ext cx="347472" cy="347472"/>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3</a:t>
            </a:r>
          </a:p>
        </p:txBody>
      </p:sp>
      <p:pic>
        <p:nvPicPr>
          <p:cNvPr id="12" name="Picture 11" descr="kb_4_panama.jpg"/>
          <p:cNvPicPr>
            <a:picLocks noChangeAspect="1"/>
          </p:cNvPicPr>
          <p:nvPr/>
        </p:nvPicPr>
        <p:blipFill>
          <a:blip r:embed="rId6"/>
          <a:srcRect t="1034" b="1034"/>
          <a:stretch>
            <a:fillRect/>
          </a:stretch>
        </p:blipFill>
        <p:spPr>
          <a:xfrm>
            <a:off x="6150711" y="1188720"/>
            <a:ext cx="1772869" cy="1078992"/>
          </a:xfrm>
          <a:prstGeom prst="rect">
            <a:avLst/>
          </a:prstGeom>
          <a:ln w="9525">
            <a:solidFill>
              <a:srgbClr val="D9D9D9"/>
            </a:solidFill>
          </a:ln>
        </p:spPr>
      </p:pic>
      <p:sp>
        <p:nvSpPr>
          <p:cNvPr id="13" name="Oval 12"/>
          <p:cNvSpPr/>
          <p:nvPr/>
        </p:nvSpPr>
        <p:spPr>
          <a:xfrm>
            <a:off x="6205575" y="1243584"/>
            <a:ext cx="347472" cy="347472"/>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4</a:t>
            </a:r>
          </a:p>
        </p:txBody>
      </p:sp>
      <p:pic>
        <p:nvPicPr>
          <p:cNvPr id="14" name="Picture 13" descr="kb_5_tayland.jpg"/>
          <p:cNvPicPr>
            <a:picLocks noChangeAspect="1"/>
          </p:cNvPicPr>
          <p:nvPr/>
        </p:nvPicPr>
        <p:blipFill>
          <a:blip r:embed="rId7"/>
          <a:srcRect t="128" b="128"/>
          <a:stretch>
            <a:fillRect/>
          </a:stretch>
        </p:blipFill>
        <p:spPr>
          <a:xfrm>
            <a:off x="8033308" y="1188720"/>
            <a:ext cx="1772869" cy="1078992"/>
          </a:xfrm>
          <a:prstGeom prst="rect">
            <a:avLst/>
          </a:prstGeom>
          <a:ln w="9525">
            <a:solidFill>
              <a:srgbClr val="D9D9D9"/>
            </a:solidFill>
          </a:ln>
        </p:spPr>
      </p:pic>
      <p:sp>
        <p:nvSpPr>
          <p:cNvPr id="15" name="Oval 14"/>
          <p:cNvSpPr/>
          <p:nvPr/>
        </p:nvSpPr>
        <p:spPr>
          <a:xfrm>
            <a:off x="8088172" y="1243584"/>
            <a:ext cx="347472" cy="347472"/>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5</a:t>
            </a:r>
          </a:p>
        </p:txBody>
      </p:sp>
      <p:pic>
        <p:nvPicPr>
          <p:cNvPr id="16" name="Picture 15" descr="kb_6_urgup.jpg"/>
          <p:cNvPicPr>
            <a:picLocks noChangeAspect="1"/>
          </p:cNvPicPr>
          <p:nvPr/>
        </p:nvPicPr>
        <p:blipFill>
          <a:blip r:embed="rId8"/>
          <a:srcRect t="312" b="312"/>
          <a:stretch>
            <a:fillRect/>
          </a:stretch>
        </p:blipFill>
        <p:spPr>
          <a:xfrm>
            <a:off x="9915905" y="1188720"/>
            <a:ext cx="1772869" cy="1078992"/>
          </a:xfrm>
          <a:prstGeom prst="rect">
            <a:avLst/>
          </a:prstGeom>
          <a:ln w="9525">
            <a:solidFill>
              <a:srgbClr val="D9D9D9"/>
            </a:solidFill>
          </a:ln>
        </p:spPr>
      </p:pic>
      <p:sp>
        <p:nvSpPr>
          <p:cNvPr id="17" name="Oval 16"/>
          <p:cNvSpPr/>
          <p:nvPr/>
        </p:nvSpPr>
        <p:spPr>
          <a:xfrm>
            <a:off x="9970769" y="1243584"/>
            <a:ext cx="347472" cy="347472"/>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6</a:t>
            </a:r>
          </a:p>
        </p:txBody>
      </p:sp>
      <p:sp>
        <p:nvSpPr>
          <p:cNvPr id="18" name="Rounded Rectangle 17"/>
          <p:cNvSpPr/>
          <p:nvPr/>
        </p:nvSpPr>
        <p:spPr>
          <a:xfrm>
            <a:off x="502920" y="2432304"/>
            <a:ext cx="11185855" cy="1200912"/>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2432304"/>
            <a:ext cx="1600200" cy="120091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soru</a:t>
            </a:r>
          </a:p>
        </p:txBody>
      </p:sp>
      <p:sp>
        <p:nvSpPr>
          <p:cNvPr id="20" name="TextBox 19"/>
          <p:cNvSpPr txBox="1"/>
          <p:nvPr/>
        </p:nvSpPr>
        <p:spPr>
          <a:xfrm>
            <a:off x="2240280" y="2432304"/>
            <a:ext cx="9357055" cy="1200912"/>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Numaralanmış görsellerden yola çıkarak doğa ve insan etkileşimine ilişkin görüşlerinizi açıklayınız.</a:t>
            </a:r>
          </a:p>
        </p:txBody>
      </p:sp>
      <p:sp>
        <p:nvSpPr>
          <p:cNvPr id="21" name="Rounded Rectangle 20"/>
          <p:cNvSpPr/>
          <p:nvPr/>
        </p:nvSpPr>
        <p:spPr>
          <a:xfrm>
            <a:off x="502920" y="3761232"/>
            <a:ext cx="11185855" cy="1200912"/>
          </a:xfrm>
          <a:prstGeom prst="roundRect">
            <a:avLst>
              <a:gd name="adj" fmla="val 8000"/>
            </a:avLst>
          </a:prstGeom>
          <a:solidFill>
            <a:srgbClr val="F0F0F0"/>
          </a:solidFill>
          <a:ln>
            <a:noFill/>
          </a:ln>
          <a:effectLst/>
        </p:spPr>
        <p:txBody>
          <a:bodyPr rtlCol="0" anchor="ctr"/>
          <a:lstStyle/>
          <a:p/>
        </p:txBody>
      </p:sp>
      <p:sp>
        <p:nvSpPr>
          <p:cNvPr id="22" name="Rounded Rectangle 21"/>
          <p:cNvSpPr/>
          <p:nvPr/>
        </p:nvSpPr>
        <p:spPr>
          <a:xfrm>
            <a:off x="502920" y="3761232"/>
            <a:ext cx="1600200" cy="120091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soru</a:t>
            </a:r>
          </a:p>
        </p:txBody>
      </p:sp>
      <p:sp>
        <p:nvSpPr>
          <p:cNvPr id="23" name="TextBox 22"/>
          <p:cNvSpPr txBox="1"/>
          <p:nvPr/>
        </p:nvSpPr>
        <p:spPr>
          <a:xfrm>
            <a:off x="2240280" y="3761232"/>
            <a:ext cx="9357055" cy="1200912"/>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Yakın çevrenizden doğa ve insan etkileşimine örnekler veriniz.</a:t>
            </a:r>
          </a:p>
        </p:txBody>
      </p:sp>
      <p:sp>
        <p:nvSpPr>
          <p:cNvPr id="24" name="Rounded Rectangle 23"/>
          <p:cNvSpPr/>
          <p:nvPr/>
        </p:nvSpPr>
        <p:spPr>
          <a:xfrm>
            <a:off x="502920" y="5090160"/>
            <a:ext cx="11185855" cy="1200912"/>
          </a:xfrm>
          <a:prstGeom prst="roundRect">
            <a:avLst>
              <a:gd name="adj" fmla="val 8000"/>
            </a:avLst>
          </a:prstGeom>
          <a:solidFill>
            <a:srgbClr val="F0F0F0"/>
          </a:solidFill>
          <a:ln>
            <a:noFill/>
          </a:ln>
          <a:effectLst/>
        </p:spPr>
        <p:txBody>
          <a:bodyPr rtlCol="0" anchor="ctr"/>
          <a:lstStyle/>
          <a:p/>
        </p:txBody>
      </p:sp>
      <p:sp>
        <p:nvSpPr>
          <p:cNvPr id="25" name="Rounded Rectangle 24"/>
          <p:cNvSpPr/>
          <p:nvPr/>
        </p:nvSpPr>
        <p:spPr>
          <a:xfrm>
            <a:off x="502920" y="5090160"/>
            <a:ext cx="1600200" cy="120091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soru</a:t>
            </a:r>
          </a:p>
        </p:txBody>
      </p:sp>
      <p:sp>
        <p:nvSpPr>
          <p:cNvPr id="26" name="TextBox 25"/>
          <p:cNvSpPr txBox="1"/>
          <p:nvPr/>
        </p:nvSpPr>
        <p:spPr>
          <a:xfrm>
            <a:off x="2240280" y="5090160"/>
            <a:ext cx="9357055" cy="1200912"/>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Coğrafya bilimi, doğa ve insan etkileşimini sizce nasıl inceler?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 / 129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kb_1_doha.jpg"/>
          <p:cNvPicPr>
            <a:picLocks noChangeAspect="1"/>
          </p:cNvPicPr>
          <p:nvPr/>
        </p:nvPicPr>
        <p:blipFill>
          <a:blip r:embed="rId3"/>
          <a:srcRect t="20617" b="20617"/>
          <a:stretch>
            <a:fillRect/>
          </a:stretch>
        </p:blipFill>
        <p:spPr>
          <a:xfrm>
            <a:off x="502920" y="1188720"/>
            <a:ext cx="3594506" cy="1298448"/>
          </a:xfrm>
          <a:prstGeom prst="rect">
            <a:avLst/>
          </a:prstGeom>
          <a:ln w="9525">
            <a:solidFill>
              <a:srgbClr val="D9D9D9"/>
            </a:solidFill>
          </a:ln>
        </p:spPr>
      </p:pic>
      <p:sp>
        <p:nvSpPr>
          <p:cNvPr id="7" name="Oval 6"/>
          <p:cNvSpPr/>
          <p:nvPr/>
        </p:nvSpPr>
        <p:spPr>
          <a:xfrm>
            <a:off x="557784" y="1243584"/>
            <a:ext cx="384048" cy="384048"/>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D3373A"/>
                </a:solidFill>
                <a:latin typeface="Calibri"/>
              </a:rPr>
              <a:t>1</a:t>
            </a:r>
          </a:p>
        </p:txBody>
      </p:sp>
      <p:sp>
        <p:nvSpPr>
          <p:cNvPr id="8" name="Rounded Rectangle 7"/>
          <p:cNvSpPr/>
          <p:nvPr/>
        </p:nvSpPr>
        <p:spPr>
          <a:xfrm>
            <a:off x="2625242" y="2084832"/>
            <a:ext cx="1417320" cy="347472"/>
          </a:xfrm>
          <a:prstGeom prst="roundRect">
            <a:avLst>
              <a:gd name="adj" fmla="val 5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DEĞİŞTİRME</a:t>
            </a:r>
          </a:p>
        </p:txBody>
      </p:sp>
      <p:sp>
        <p:nvSpPr>
          <p:cNvPr id="9" name="TextBox 8"/>
          <p:cNvSpPr txBox="1"/>
          <p:nvPr/>
        </p:nvSpPr>
        <p:spPr>
          <a:xfrm>
            <a:off x="502920" y="2505456"/>
            <a:ext cx="3594506" cy="74980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Deniz doldurularak yapay ada ve yeni yerleşim alanı kazanılmış.</a:t>
            </a:r>
          </a:p>
        </p:txBody>
      </p:sp>
      <p:pic>
        <p:nvPicPr>
          <p:cNvPr id="10" name="Picture 9" descr="kb_2_fas.jpg"/>
          <p:cNvPicPr>
            <a:picLocks noChangeAspect="1"/>
          </p:cNvPicPr>
          <p:nvPr/>
        </p:nvPicPr>
        <p:blipFill>
          <a:blip r:embed="rId4"/>
          <a:srcRect t="20617" b="20617"/>
          <a:stretch>
            <a:fillRect/>
          </a:stretch>
        </p:blipFill>
        <p:spPr>
          <a:xfrm>
            <a:off x="4298594" y="1188720"/>
            <a:ext cx="3594506" cy="1298448"/>
          </a:xfrm>
          <a:prstGeom prst="rect">
            <a:avLst/>
          </a:prstGeom>
          <a:ln w="9525">
            <a:solidFill>
              <a:srgbClr val="D9D9D9"/>
            </a:solidFill>
          </a:ln>
        </p:spPr>
      </p:pic>
      <p:sp>
        <p:nvSpPr>
          <p:cNvPr id="11" name="Oval 10"/>
          <p:cNvSpPr/>
          <p:nvPr/>
        </p:nvSpPr>
        <p:spPr>
          <a:xfrm>
            <a:off x="4353458" y="1243584"/>
            <a:ext cx="384048" cy="384048"/>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D3373A"/>
                </a:solidFill>
                <a:latin typeface="Calibri"/>
              </a:rPr>
              <a:t>2</a:t>
            </a:r>
          </a:p>
        </p:txBody>
      </p:sp>
      <p:sp>
        <p:nvSpPr>
          <p:cNvPr id="12" name="Rounded Rectangle 11"/>
          <p:cNvSpPr/>
          <p:nvPr/>
        </p:nvSpPr>
        <p:spPr>
          <a:xfrm>
            <a:off x="6420916" y="2084832"/>
            <a:ext cx="1417320" cy="347472"/>
          </a:xfrm>
          <a:prstGeom prst="roundRect">
            <a:avLst>
              <a:gd name="adj" fmla="val 50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UYUM</a:t>
            </a:r>
          </a:p>
        </p:txBody>
      </p:sp>
      <p:sp>
        <p:nvSpPr>
          <p:cNvPr id="13" name="TextBox 12"/>
          <p:cNvSpPr txBox="1"/>
          <p:nvPr/>
        </p:nvSpPr>
        <p:spPr>
          <a:xfrm>
            <a:off x="4298594" y="2505456"/>
            <a:ext cx="3594506" cy="74980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Topraktan yapılmış evler ve deve ile ulaşım: sıcak ve kurak çöle uyum.</a:t>
            </a:r>
          </a:p>
        </p:txBody>
      </p:sp>
      <p:pic>
        <p:nvPicPr>
          <p:cNvPr id="14" name="Picture 13" descr="kb_3_yamal.jpg"/>
          <p:cNvPicPr>
            <a:picLocks noChangeAspect="1"/>
          </p:cNvPicPr>
          <p:nvPr/>
        </p:nvPicPr>
        <p:blipFill>
          <a:blip r:embed="rId5"/>
          <a:srcRect t="20508" b="20508"/>
          <a:stretch>
            <a:fillRect/>
          </a:stretch>
        </p:blipFill>
        <p:spPr>
          <a:xfrm>
            <a:off x="8094268" y="1188720"/>
            <a:ext cx="3594506" cy="1298448"/>
          </a:xfrm>
          <a:prstGeom prst="rect">
            <a:avLst/>
          </a:prstGeom>
          <a:ln w="9525">
            <a:solidFill>
              <a:srgbClr val="D9D9D9"/>
            </a:solidFill>
          </a:ln>
        </p:spPr>
      </p:pic>
      <p:sp>
        <p:nvSpPr>
          <p:cNvPr id="15" name="Oval 14"/>
          <p:cNvSpPr/>
          <p:nvPr/>
        </p:nvSpPr>
        <p:spPr>
          <a:xfrm>
            <a:off x="8149132" y="1243584"/>
            <a:ext cx="384048" cy="384048"/>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D3373A"/>
                </a:solidFill>
                <a:latin typeface="Calibri"/>
              </a:rPr>
              <a:t>3</a:t>
            </a:r>
          </a:p>
        </p:txBody>
      </p:sp>
      <p:sp>
        <p:nvSpPr>
          <p:cNvPr id="16" name="Rounded Rectangle 15"/>
          <p:cNvSpPr/>
          <p:nvPr/>
        </p:nvSpPr>
        <p:spPr>
          <a:xfrm>
            <a:off x="10216590" y="2084832"/>
            <a:ext cx="1417320" cy="347472"/>
          </a:xfrm>
          <a:prstGeom prst="roundRect">
            <a:avLst>
              <a:gd name="adj" fmla="val 50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UYUM</a:t>
            </a:r>
          </a:p>
        </p:txBody>
      </p:sp>
      <p:sp>
        <p:nvSpPr>
          <p:cNvPr id="17" name="TextBox 16"/>
          <p:cNvSpPr txBox="1"/>
          <p:nvPr/>
        </p:nvSpPr>
        <p:spPr>
          <a:xfrm>
            <a:off x="8094268" y="2505456"/>
            <a:ext cx="3594506" cy="74980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Çadır, kalın giysiler ve kızak: soğuk ve karlı kışa uyum.</a:t>
            </a:r>
          </a:p>
        </p:txBody>
      </p:sp>
      <p:pic>
        <p:nvPicPr>
          <p:cNvPr id="18" name="Picture 17" descr="kb_4_panama.jpg"/>
          <p:cNvPicPr>
            <a:picLocks noChangeAspect="1"/>
          </p:cNvPicPr>
          <p:nvPr/>
        </p:nvPicPr>
        <p:blipFill>
          <a:blip r:embed="rId6"/>
          <a:srcRect t="20937" b="20937"/>
          <a:stretch>
            <a:fillRect/>
          </a:stretch>
        </p:blipFill>
        <p:spPr>
          <a:xfrm>
            <a:off x="502920" y="3328416"/>
            <a:ext cx="3594506" cy="1298448"/>
          </a:xfrm>
          <a:prstGeom prst="rect">
            <a:avLst/>
          </a:prstGeom>
          <a:ln w="9525">
            <a:solidFill>
              <a:srgbClr val="D9D9D9"/>
            </a:solidFill>
          </a:ln>
        </p:spPr>
      </p:pic>
      <p:sp>
        <p:nvSpPr>
          <p:cNvPr id="19" name="Oval 18"/>
          <p:cNvSpPr/>
          <p:nvPr/>
        </p:nvSpPr>
        <p:spPr>
          <a:xfrm>
            <a:off x="557784" y="3383280"/>
            <a:ext cx="384048" cy="384048"/>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D3373A"/>
                </a:solidFill>
                <a:latin typeface="Calibri"/>
              </a:rPr>
              <a:t>4</a:t>
            </a:r>
          </a:p>
        </p:txBody>
      </p:sp>
      <p:sp>
        <p:nvSpPr>
          <p:cNvPr id="20" name="Rounded Rectangle 19"/>
          <p:cNvSpPr/>
          <p:nvPr/>
        </p:nvSpPr>
        <p:spPr>
          <a:xfrm>
            <a:off x="2625242" y="4224528"/>
            <a:ext cx="1417320" cy="347472"/>
          </a:xfrm>
          <a:prstGeom prst="roundRect">
            <a:avLst>
              <a:gd name="adj" fmla="val 5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DEĞİŞTİRME</a:t>
            </a:r>
          </a:p>
        </p:txBody>
      </p:sp>
      <p:sp>
        <p:nvSpPr>
          <p:cNvPr id="21" name="TextBox 20"/>
          <p:cNvSpPr txBox="1"/>
          <p:nvPr/>
        </p:nvSpPr>
        <p:spPr>
          <a:xfrm>
            <a:off x="502920" y="4645152"/>
            <a:ext cx="3594506" cy="74980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Kanal açılarak Atlas Okyanusu ile Büyük Okyanus birbirine bağlanmış.</a:t>
            </a:r>
          </a:p>
        </p:txBody>
      </p:sp>
      <p:pic>
        <p:nvPicPr>
          <p:cNvPr id="22" name="Picture 21" descr="kb_5_tayland.jpg"/>
          <p:cNvPicPr>
            <a:picLocks noChangeAspect="1"/>
          </p:cNvPicPr>
          <p:nvPr/>
        </p:nvPicPr>
        <p:blipFill>
          <a:blip r:embed="rId7"/>
          <a:srcRect t="20399" b="20399"/>
          <a:stretch>
            <a:fillRect/>
          </a:stretch>
        </p:blipFill>
        <p:spPr>
          <a:xfrm>
            <a:off x="4298594" y="3328416"/>
            <a:ext cx="3594506" cy="1298448"/>
          </a:xfrm>
          <a:prstGeom prst="rect">
            <a:avLst/>
          </a:prstGeom>
          <a:ln w="9525">
            <a:solidFill>
              <a:srgbClr val="D9D9D9"/>
            </a:solidFill>
          </a:ln>
        </p:spPr>
      </p:pic>
      <p:sp>
        <p:nvSpPr>
          <p:cNvPr id="23" name="Oval 22"/>
          <p:cNvSpPr/>
          <p:nvPr/>
        </p:nvSpPr>
        <p:spPr>
          <a:xfrm>
            <a:off x="4353458" y="3383280"/>
            <a:ext cx="384048" cy="384048"/>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D3373A"/>
                </a:solidFill>
                <a:latin typeface="Calibri"/>
              </a:rPr>
              <a:t>5</a:t>
            </a:r>
          </a:p>
        </p:txBody>
      </p:sp>
      <p:sp>
        <p:nvSpPr>
          <p:cNvPr id="24" name="Rounded Rectangle 23"/>
          <p:cNvSpPr/>
          <p:nvPr/>
        </p:nvSpPr>
        <p:spPr>
          <a:xfrm>
            <a:off x="5735116" y="4224528"/>
            <a:ext cx="2103120" cy="347472"/>
          </a:xfrm>
          <a:prstGeom prst="roundRect">
            <a:avLst>
              <a:gd name="adj" fmla="val 50000"/>
            </a:avLst>
          </a:prstGeom>
          <a:solidFill>
            <a:srgbClr val="CEAC58"/>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UYUM + DEĞİŞTİRME</a:t>
            </a:r>
          </a:p>
        </p:txBody>
      </p:sp>
      <p:sp>
        <p:nvSpPr>
          <p:cNvPr id="25" name="TextBox 24"/>
          <p:cNvSpPr txBox="1"/>
          <p:nvPr/>
        </p:nvSpPr>
        <p:spPr>
          <a:xfrm>
            <a:off x="4298594" y="4645152"/>
            <a:ext cx="3594506" cy="74980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Eğimli yamaçlar basamaklara (teras) dönüştürülerek tarım alanı kazanılmış.</a:t>
            </a:r>
          </a:p>
        </p:txBody>
      </p:sp>
      <p:pic>
        <p:nvPicPr>
          <p:cNvPr id="26" name="Picture 25" descr="kb_6_urgup.jpg"/>
          <p:cNvPicPr>
            <a:picLocks noChangeAspect="1"/>
          </p:cNvPicPr>
          <p:nvPr/>
        </p:nvPicPr>
        <p:blipFill>
          <a:blip r:embed="rId8"/>
          <a:srcRect t="20508" b="20508"/>
          <a:stretch>
            <a:fillRect/>
          </a:stretch>
        </p:blipFill>
        <p:spPr>
          <a:xfrm>
            <a:off x="8094268" y="3328416"/>
            <a:ext cx="3594506" cy="1298448"/>
          </a:xfrm>
          <a:prstGeom prst="rect">
            <a:avLst/>
          </a:prstGeom>
          <a:ln w="9525">
            <a:solidFill>
              <a:srgbClr val="D9D9D9"/>
            </a:solidFill>
          </a:ln>
        </p:spPr>
      </p:pic>
      <p:sp>
        <p:nvSpPr>
          <p:cNvPr id="27" name="Oval 26"/>
          <p:cNvSpPr/>
          <p:nvPr/>
        </p:nvSpPr>
        <p:spPr>
          <a:xfrm>
            <a:off x="8149132" y="3383280"/>
            <a:ext cx="384048" cy="384048"/>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D3373A"/>
                </a:solidFill>
                <a:latin typeface="Calibri"/>
              </a:rPr>
              <a:t>6</a:t>
            </a:r>
          </a:p>
        </p:txBody>
      </p:sp>
      <p:sp>
        <p:nvSpPr>
          <p:cNvPr id="28" name="Rounded Rectangle 27"/>
          <p:cNvSpPr/>
          <p:nvPr/>
        </p:nvSpPr>
        <p:spPr>
          <a:xfrm>
            <a:off x="10216590" y="4224528"/>
            <a:ext cx="1417320" cy="347472"/>
          </a:xfrm>
          <a:prstGeom prst="roundRect">
            <a:avLst>
              <a:gd name="adj" fmla="val 50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UYUM</a:t>
            </a:r>
          </a:p>
        </p:txBody>
      </p:sp>
      <p:sp>
        <p:nvSpPr>
          <p:cNvPr id="29" name="TextBox 28"/>
          <p:cNvSpPr txBox="1"/>
          <p:nvPr/>
        </p:nvSpPr>
        <p:spPr>
          <a:xfrm>
            <a:off x="8094268" y="4645152"/>
            <a:ext cx="3594506" cy="74980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Kolay oyulan peribacaları mesken olarak kullanılmış.</a:t>
            </a:r>
          </a:p>
        </p:txBody>
      </p:sp>
      <p:sp>
        <p:nvSpPr>
          <p:cNvPr id="30" name="Rounded Rectangle 29"/>
          <p:cNvSpPr/>
          <p:nvPr/>
        </p:nvSpPr>
        <p:spPr>
          <a:xfrm>
            <a:off x="502920" y="5724144"/>
            <a:ext cx="11185855" cy="54864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650" b="1" i="0">
                <a:solidFill>
                  <a:srgbClr val="262626"/>
                </a:solidFill>
                <a:latin typeface="Calibri"/>
              </a:rPr>
              <a:t>3. soru:</a:t>
            </a:r>
            <a:r>
              <a:rPr lang="tr-TR" sz="1650" b="0" i="0">
                <a:solidFill>
                  <a:srgbClr val="262626"/>
                </a:solidFill>
                <a:latin typeface="Calibri"/>
              </a:rPr>
              <a:t> Coğrafya bu etkileşimi mekâna bağlı olarak inceler: Nerede? Neden orada? Doğa insanı, insan doğayı nasıl etkiliyor?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 / 129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Doğal ortam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61872"/>
            <a:ext cx="5120640" cy="25146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61872"/>
            <a:ext cx="146304" cy="2514600"/>
          </a:xfrm>
          <a:prstGeom prst="rect">
            <a:avLst/>
          </a:prstGeom>
          <a:solidFill>
            <a:srgbClr val="2C6696"/>
          </a:solidFill>
          <a:ln>
            <a:noFill/>
          </a:ln>
          <a:effectLst/>
        </p:spPr>
        <p:txBody>
          <a:bodyPr rtlCol="0" anchor="ctr"/>
          <a:lstStyle/>
          <a:p/>
        </p:txBody>
      </p:sp>
      <p:sp>
        <p:nvSpPr>
          <p:cNvPr id="8" name="TextBox 7"/>
          <p:cNvSpPr txBox="1"/>
          <p:nvPr/>
        </p:nvSpPr>
        <p:spPr>
          <a:xfrm>
            <a:off x="868680" y="1371600"/>
            <a:ext cx="4572000"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DOĞAL ORTAM</a:t>
            </a:r>
          </a:p>
        </p:txBody>
      </p:sp>
      <p:sp>
        <p:nvSpPr>
          <p:cNvPr id="9" name="TextBox 8"/>
          <p:cNvSpPr txBox="1"/>
          <p:nvPr/>
        </p:nvSpPr>
        <p:spPr>
          <a:xfrm>
            <a:off x="868680" y="1764792"/>
            <a:ext cx="4572000" cy="1874520"/>
          </a:xfrm>
          <a:prstGeom prst="rect">
            <a:avLst/>
          </a:prstGeom>
          <a:noFill/>
        </p:spPr>
        <p:txBody>
          <a:bodyPr wrap="square" anchor="ctr" lIns="73152" rIns="73152" tIns="36576" bIns="36576">
            <a:noAutofit/>
          </a:bodyPr>
          <a:lstStyle/>
          <a:p>
            <a:pPr algn="l">
              <a:spcBef>
                <a:spcPts val="0"/>
              </a:spcBef>
              <a:spcAft>
                <a:spcPts val="0"/>
              </a:spcAft>
            </a:pPr>
            <a:r>
              <a:rPr lang="tr-TR" sz="2700" b="0" i="0">
                <a:solidFill>
                  <a:srgbClr val="262626"/>
                </a:solidFill>
                <a:latin typeface="Calibri"/>
              </a:rPr>
              <a:t>İnsanın etkisi olmadan, insan ve insani unsurların dışında kalan yere doğal ortam adı verilir.</a:t>
            </a:r>
          </a:p>
        </p:txBody>
      </p:sp>
      <p:sp>
        <p:nvSpPr>
          <p:cNvPr id="10" name="Rounded Rectangle 9"/>
          <p:cNvSpPr/>
          <p:nvPr/>
        </p:nvSpPr>
        <p:spPr>
          <a:xfrm>
            <a:off x="502920" y="3959352"/>
            <a:ext cx="5120640" cy="118872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502920" y="3959352"/>
            <a:ext cx="118872" cy="1188720"/>
          </a:xfrm>
          <a:prstGeom prst="rect">
            <a:avLst/>
          </a:prstGeom>
          <a:solidFill>
            <a:srgbClr val="2C6696"/>
          </a:solidFill>
          <a:ln>
            <a:noFill/>
          </a:ln>
          <a:effectLst/>
        </p:spPr>
        <p:txBody>
          <a:bodyPr rtlCol="0" anchor="ctr"/>
          <a:lstStyle/>
          <a:p/>
        </p:txBody>
      </p:sp>
      <p:sp>
        <p:nvSpPr>
          <p:cNvPr id="12" name="TextBox 11"/>
          <p:cNvSpPr txBox="1"/>
          <p:nvPr/>
        </p:nvSpPr>
        <p:spPr>
          <a:xfrm>
            <a:off x="777240" y="3959352"/>
            <a:ext cx="4709160" cy="11887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Bu beş temel ortam doğada etkileşim hâlindedir.</a:t>
            </a:r>
          </a:p>
        </p:txBody>
      </p:sp>
      <p:sp>
        <p:nvSpPr>
          <p:cNvPr id="13" name="TextBox 12"/>
          <p:cNvSpPr txBox="1"/>
          <p:nvPr/>
        </p:nvSpPr>
        <p:spPr>
          <a:xfrm>
            <a:off x="502920" y="5285232"/>
            <a:ext cx="5120640" cy="96012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767676"/>
                </a:solidFill>
                <a:latin typeface="Calibri"/>
              </a:rPr>
              <a:t>Taş küre · hava küre · su küre · buz küre · yaşam küre</a:t>
            </a:r>
          </a:p>
        </p:txBody>
      </p:sp>
      <p:sp>
        <p:nvSpPr>
          <p:cNvPr id="14" name="Oval 13"/>
          <p:cNvSpPr/>
          <p:nvPr/>
        </p:nvSpPr>
        <p:spPr>
          <a:xfrm>
            <a:off x="7086600" y="1901952"/>
            <a:ext cx="3657600" cy="3657600"/>
          </a:xfrm>
          <a:prstGeom prst="ellipse">
            <a:avLst/>
          </a:prstGeom>
          <a:noFill/>
          <a:ln w="38100">
            <a:solidFill>
              <a:srgbClr val="D9D9D9"/>
            </a:solidFill>
          </a:ln>
          <a:effectLst/>
        </p:spPr>
        <p:txBody>
          <a:bodyPr rtlCol="0" anchor="ctr"/>
          <a:lstStyle/>
          <a:p/>
        </p:txBody>
      </p:sp>
      <p:cxnSp>
        <p:nvCxnSpPr>
          <p:cNvPr id="15" name="Connector 14"/>
          <p:cNvCxnSpPr/>
          <p:nvPr/>
        </p:nvCxnSpPr>
        <p:spPr>
          <a:xfrm flipV="1">
            <a:off x="8915400" y="1901952"/>
            <a:ext cx="0" cy="1828800"/>
          </a:xfrm>
          <a:prstGeom prst="line">
            <a:avLst/>
          </a:prstGeom>
          <a:ln w="25400">
            <a:solidFill>
              <a:srgbClr val="D9D9D9"/>
            </a:solidFill>
          </a:ln>
        </p:spPr>
      </p:cxnSp>
      <p:cxnSp>
        <p:nvCxnSpPr>
          <p:cNvPr id="16" name="Connector 15"/>
          <p:cNvCxnSpPr/>
          <p:nvPr/>
        </p:nvCxnSpPr>
        <p:spPr>
          <a:xfrm flipV="1">
            <a:off x="8915400" y="3165621"/>
            <a:ext cx="1739292" cy="565131"/>
          </a:xfrm>
          <a:prstGeom prst="line">
            <a:avLst/>
          </a:prstGeom>
          <a:ln w="25400">
            <a:solidFill>
              <a:srgbClr val="D9D9D9"/>
            </a:solidFill>
          </a:ln>
        </p:spPr>
      </p:cxnSp>
      <p:cxnSp>
        <p:nvCxnSpPr>
          <p:cNvPr id="17" name="Connector 16"/>
          <p:cNvCxnSpPr/>
          <p:nvPr/>
        </p:nvCxnSpPr>
        <p:spPr>
          <a:xfrm>
            <a:off x="8915400" y="3730752"/>
            <a:ext cx="1074941" cy="1479530"/>
          </a:xfrm>
          <a:prstGeom prst="line">
            <a:avLst/>
          </a:prstGeom>
          <a:ln w="25400">
            <a:solidFill>
              <a:srgbClr val="D9D9D9"/>
            </a:solidFill>
          </a:ln>
        </p:spPr>
      </p:cxnSp>
      <p:cxnSp>
        <p:nvCxnSpPr>
          <p:cNvPr id="18" name="Connector 17"/>
          <p:cNvCxnSpPr/>
          <p:nvPr/>
        </p:nvCxnSpPr>
        <p:spPr>
          <a:xfrm flipH="1">
            <a:off x="7840458" y="3730752"/>
            <a:ext cx="1074942" cy="1479530"/>
          </a:xfrm>
          <a:prstGeom prst="line">
            <a:avLst/>
          </a:prstGeom>
          <a:ln w="25400">
            <a:solidFill>
              <a:srgbClr val="D9D9D9"/>
            </a:solidFill>
          </a:ln>
        </p:spPr>
      </p:cxnSp>
      <p:cxnSp>
        <p:nvCxnSpPr>
          <p:cNvPr id="19" name="Connector 18"/>
          <p:cNvCxnSpPr/>
          <p:nvPr/>
        </p:nvCxnSpPr>
        <p:spPr>
          <a:xfrm flipH="1" flipV="1">
            <a:off x="7176107" y="3165621"/>
            <a:ext cx="1739293" cy="565131"/>
          </a:xfrm>
          <a:prstGeom prst="line">
            <a:avLst/>
          </a:prstGeom>
          <a:ln w="25400">
            <a:solidFill>
              <a:srgbClr val="D9D9D9"/>
            </a:solidFill>
          </a:ln>
        </p:spPr>
      </p:cxnSp>
      <p:sp>
        <p:nvSpPr>
          <p:cNvPr id="20" name="Oval 19"/>
          <p:cNvSpPr/>
          <p:nvPr/>
        </p:nvSpPr>
        <p:spPr>
          <a:xfrm>
            <a:off x="8183880" y="2999232"/>
            <a:ext cx="1463040" cy="1463040"/>
          </a:xfrm>
          <a:prstGeom prst="ellipse">
            <a:avLst/>
          </a:prstGeom>
          <a:solidFill>
            <a:srgbClr val="2C6696"/>
          </a:solidFill>
          <a:ln>
            <a:noFill/>
          </a:ln>
          <a:effectLst/>
        </p:spPr>
        <p:txBody>
          <a:bodyPr rtlCol="0" anchor="ctr" wrap="square" tIns="73152" bIns="73152">
            <a:noAutofit/>
          </a:bodyPr>
          <a:lstStyle/>
          <a:p>
            <a:pPr algn="ctr">
              <a:spcBef>
                <a:spcPts val="0"/>
              </a:spcBef>
              <a:spcAft>
                <a:spcPts val="0"/>
              </a:spcAft>
            </a:pPr>
            <a:r>
              <a:rPr lang="tr-TR" sz="1900" b="1" i="0">
                <a:solidFill>
                  <a:srgbClr val="FFFFFF"/>
                </a:solidFill>
                <a:latin typeface="Calibri"/>
              </a:rPr>
              <a:t>DOĞAL ORTAM</a:t>
            </a:r>
          </a:p>
        </p:txBody>
      </p:sp>
      <p:pic>
        <p:nvPicPr>
          <p:cNvPr id="21" name="Picture 20" descr="kure_tas.png"/>
          <p:cNvPicPr>
            <a:picLocks noChangeAspect="1"/>
          </p:cNvPicPr>
          <p:nvPr/>
        </p:nvPicPr>
        <p:blipFill>
          <a:blip r:embed="rId3"/>
          <a:stretch>
            <a:fillRect/>
          </a:stretch>
        </p:blipFill>
        <p:spPr>
          <a:xfrm>
            <a:off x="8252460" y="1239012"/>
            <a:ext cx="1325880" cy="1325880"/>
          </a:xfrm>
          <a:prstGeom prst="rect">
            <a:avLst/>
          </a:prstGeom>
        </p:spPr>
      </p:pic>
      <p:sp>
        <p:nvSpPr>
          <p:cNvPr id="22" name="Oval 21"/>
          <p:cNvSpPr/>
          <p:nvPr/>
        </p:nvSpPr>
        <p:spPr>
          <a:xfrm>
            <a:off x="8252460" y="1239012"/>
            <a:ext cx="1325880" cy="1325880"/>
          </a:xfrm>
          <a:prstGeom prst="ellipse">
            <a:avLst/>
          </a:prstGeom>
          <a:noFill/>
          <a:ln w="50800">
            <a:solidFill>
              <a:srgbClr val="8D5B3A"/>
            </a:solidFill>
          </a:ln>
          <a:effectLst/>
        </p:spPr>
        <p:txBody>
          <a:bodyPr rtlCol="0" anchor="ctr"/>
          <a:lstStyle/>
          <a:p/>
        </p:txBody>
      </p:sp>
      <p:sp>
        <p:nvSpPr>
          <p:cNvPr id="23" name="Rounded Rectangle 22"/>
          <p:cNvSpPr/>
          <p:nvPr/>
        </p:nvSpPr>
        <p:spPr>
          <a:xfrm>
            <a:off x="8115300" y="2345436"/>
            <a:ext cx="1600200" cy="457200"/>
          </a:xfrm>
          <a:prstGeom prst="roundRect">
            <a:avLst>
              <a:gd name="adj" fmla="val 50000"/>
            </a:avLst>
          </a:prstGeom>
          <a:solidFill>
            <a:srgbClr val="8D5B3A"/>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TAŞ KÜRE</a:t>
            </a:r>
          </a:p>
        </p:txBody>
      </p:sp>
      <p:pic>
        <p:nvPicPr>
          <p:cNvPr id="24" name="Picture 23" descr="kure_hava.png"/>
          <p:cNvPicPr>
            <a:picLocks noChangeAspect="1"/>
          </p:cNvPicPr>
          <p:nvPr/>
        </p:nvPicPr>
        <p:blipFill>
          <a:blip r:embed="rId4"/>
          <a:stretch>
            <a:fillRect/>
          </a:stretch>
        </p:blipFill>
        <p:spPr>
          <a:xfrm>
            <a:off x="9991752" y="2502681"/>
            <a:ext cx="1325880" cy="1325880"/>
          </a:xfrm>
          <a:prstGeom prst="rect">
            <a:avLst/>
          </a:prstGeom>
        </p:spPr>
      </p:pic>
      <p:sp>
        <p:nvSpPr>
          <p:cNvPr id="25" name="Oval 24"/>
          <p:cNvSpPr/>
          <p:nvPr/>
        </p:nvSpPr>
        <p:spPr>
          <a:xfrm>
            <a:off x="9991752" y="2502681"/>
            <a:ext cx="1325880" cy="1325880"/>
          </a:xfrm>
          <a:prstGeom prst="ellipse">
            <a:avLst/>
          </a:prstGeom>
          <a:noFill/>
          <a:ln w="50800">
            <a:solidFill>
              <a:srgbClr val="4A9BD6"/>
            </a:solidFill>
          </a:ln>
          <a:effectLst/>
        </p:spPr>
        <p:txBody>
          <a:bodyPr rtlCol="0" anchor="ctr"/>
          <a:lstStyle/>
          <a:p/>
        </p:txBody>
      </p:sp>
      <p:sp>
        <p:nvSpPr>
          <p:cNvPr id="26" name="Rounded Rectangle 25"/>
          <p:cNvSpPr/>
          <p:nvPr/>
        </p:nvSpPr>
        <p:spPr>
          <a:xfrm>
            <a:off x="9854592" y="3609105"/>
            <a:ext cx="1600200" cy="457200"/>
          </a:xfrm>
          <a:prstGeom prst="roundRect">
            <a:avLst>
              <a:gd name="adj" fmla="val 50000"/>
            </a:avLst>
          </a:prstGeom>
          <a:solidFill>
            <a:srgbClr val="4A9BD6"/>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HAVA KÜRE</a:t>
            </a:r>
          </a:p>
        </p:txBody>
      </p:sp>
      <p:pic>
        <p:nvPicPr>
          <p:cNvPr id="27" name="Picture 26" descr="kure_su.png"/>
          <p:cNvPicPr>
            <a:picLocks noChangeAspect="1"/>
          </p:cNvPicPr>
          <p:nvPr/>
        </p:nvPicPr>
        <p:blipFill>
          <a:blip r:embed="rId5"/>
          <a:stretch>
            <a:fillRect/>
          </a:stretch>
        </p:blipFill>
        <p:spPr>
          <a:xfrm>
            <a:off x="9327401" y="4547342"/>
            <a:ext cx="1325880" cy="1325880"/>
          </a:xfrm>
          <a:prstGeom prst="rect">
            <a:avLst/>
          </a:prstGeom>
        </p:spPr>
      </p:pic>
      <p:sp>
        <p:nvSpPr>
          <p:cNvPr id="28" name="Oval 27"/>
          <p:cNvSpPr/>
          <p:nvPr/>
        </p:nvSpPr>
        <p:spPr>
          <a:xfrm>
            <a:off x="9327401" y="4547342"/>
            <a:ext cx="1325880" cy="1325880"/>
          </a:xfrm>
          <a:prstGeom prst="ellipse">
            <a:avLst/>
          </a:prstGeom>
          <a:noFill/>
          <a:ln w="50800">
            <a:solidFill>
              <a:srgbClr val="1E5A96"/>
            </a:solidFill>
          </a:ln>
          <a:effectLst/>
        </p:spPr>
        <p:txBody>
          <a:bodyPr rtlCol="0" anchor="ctr"/>
          <a:lstStyle/>
          <a:p/>
        </p:txBody>
      </p:sp>
      <p:sp>
        <p:nvSpPr>
          <p:cNvPr id="29" name="Rounded Rectangle 28"/>
          <p:cNvSpPr/>
          <p:nvPr/>
        </p:nvSpPr>
        <p:spPr>
          <a:xfrm>
            <a:off x="9190241" y="5653766"/>
            <a:ext cx="1600200" cy="457200"/>
          </a:xfrm>
          <a:prstGeom prst="roundRect">
            <a:avLst>
              <a:gd name="adj" fmla="val 50000"/>
            </a:avLst>
          </a:prstGeom>
          <a:solidFill>
            <a:srgbClr val="1E5A96"/>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SU KÜRE</a:t>
            </a:r>
          </a:p>
        </p:txBody>
      </p:sp>
      <p:pic>
        <p:nvPicPr>
          <p:cNvPr id="30" name="Picture 29" descr="kure_buz.png"/>
          <p:cNvPicPr>
            <a:picLocks noChangeAspect="1"/>
          </p:cNvPicPr>
          <p:nvPr/>
        </p:nvPicPr>
        <p:blipFill>
          <a:blip r:embed="rId6"/>
          <a:stretch>
            <a:fillRect/>
          </a:stretch>
        </p:blipFill>
        <p:spPr>
          <a:xfrm>
            <a:off x="7177518" y="4547342"/>
            <a:ext cx="1325880" cy="1325880"/>
          </a:xfrm>
          <a:prstGeom prst="rect">
            <a:avLst/>
          </a:prstGeom>
        </p:spPr>
      </p:pic>
      <p:sp>
        <p:nvSpPr>
          <p:cNvPr id="31" name="Oval 30"/>
          <p:cNvSpPr/>
          <p:nvPr/>
        </p:nvSpPr>
        <p:spPr>
          <a:xfrm>
            <a:off x="7177518" y="4547342"/>
            <a:ext cx="1325880" cy="1325880"/>
          </a:xfrm>
          <a:prstGeom prst="ellipse">
            <a:avLst/>
          </a:prstGeom>
          <a:noFill/>
          <a:ln w="50800">
            <a:solidFill>
              <a:srgbClr val="6F9FB8"/>
            </a:solidFill>
          </a:ln>
          <a:effectLst/>
        </p:spPr>
        <p:txBody>
          <a:bodyPr rtlCol="0" anchor="ctr"/>
          <a:lstStyle/>
          <a:p/>
        </p:txBody>
      </p:sp>
      <p:sp>
        <p:nvSpPr>
          <p:cNvPr id="32" name="Rounded Rectangle 31"/>
          <p:cNvSpPr/>
          <p:nvPr/>
        </p:nvSpPr>
        <p:spPr>
          <a:xfrm>
            <a:off x="7040358" y="5653766"/>
            <a:ext cx="1600200" cy="457200"/>
          </a:xfrm>
          <a:prstGeom prst="roundRect">
            <a:avLst>
              <a:gd name="adj" fmla="val 50000"/>
            </a:avLst>
          </a:prstGeom>
          <a:solidFill>
            <a:srgbClr val="6F9FB8"/>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BUZ KÜRE</a:t>
            </a:r>
          </a:p>
        </p:txBody>
      </p:sp>
      <p:pic>
        <p:nvPicPr>
          <p:cNvPr id="33" name="Picture 32" descr="kure_yasam.png"/>
          <p:cNvPicPr>
            <a:picLocks noChangeAspect="1"/>
          </p:cNvPicPr>
          <p:nvPr/>
        </p:nvPicPr>
        <p:blipFill>
          <a:blip r:embed="rId7"/>
          <a:stretch>
            <a:fillRect/>
          </a:stretch>
        </p:blipFill>
        <p:spPr>
          <a:xfrm>
            <a:off x="6513167" y="2502681"/>
            <a:ext cx="1325880" cy="1325880"/>
          </a:xfrm>
          <a:prstGeom prst="rect">
            <a:avLst/>
          </a:prstGeom>
        </p:spPr>
      </p:pic>
      <p:sp>
        <p:nvSpPr>
          <p:cNvPr id="34" name="Oval 33"/>
          <p:cNvSpPr/>
          <p:nvPr/>
        </p:nvSpPr>
        <p:spPr>
          <a:xfrm>
            <a:off x="6513167" y="2502681"/>
            <a:ext cx="1325880" cy="1325880"/>
          </a:xfrm>
          <a:prstGeom prst="ellipse">
            <a:avLst/>
          </a:prstGeom>
          <a:noFill/>
          <a:ln w="50800">
            <a:solidFill>
              <a:srgbClr val="2E7D32"/>
            </a:solidFill>
          </a:ln>
          <a:effectLst/>
        </p:spPr>
        <p:txBody>
          <a:bodyPr rtlCol="0" anchor="ctr"/>
          <a:lstStyle/>
          <a:p/>
        </p:txBody>
      </p:sp>
      <p:sp>
        <p:nvSpPr>
          <p:cNvPr id="35" name="Rounded Rectangle 34"/>
          <p:cNvSpPr/>
          <p:nvPr/>
        </p:nvSpPr>
        <p:spPr>
          <a:xfrm>
            <a:off x="6376007" y="3609105"/>
            <a:ext cx="1600200" cy="457200"/>
          </a:xfrm>
          <a:prstGeom prst="roundRect">
            <a:avLst>
              <a:gd name="adj" fmla="val 50000"/>
            </a:avLst>
          </a:prstGeom>
          <a:solidFill>
            <a:srgbClr val="2E7D32"/>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YAŞAM KÜRE</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 / 129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Beş temel ortam neyi kapsar?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43584"/>
            <a:ext cx="2105497" cy="5001768"/>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43584"/>
            <a:ext cx="2105497" cy="109728"/>
          </a:xfrm>
          <a:prstGeom prst="rect">
            <a:avLst/>
          </a:prstGeom>
          <a:solidFill>
            <a:srgbClr val="8D5B3A"/>
          </a:solidFill>
          <a:ln>
            <a:noFill/>
          </a:ln>
          <a:effectLst/>
        </p:spPr>
        <p:txBody>
          <a:bodyPr rtlCol="0" anchor="ctr"/>
          <a:lstStyle/>
          <a:p/>
        </p:txBody>
      </p:sp>
      <p:pic>
        <p:nvPicPr>
          <p:cNvPr id="8" name="Picture 7" descr="kure_tas.png"/>
          <p:cNvPicPr>
            <a:picLocks noChangeAspect="1"/>
          </p:cNvPicPr>
          <p:nvPr/>
        </p:nvPicPr>
        <p:blipFill>
          <a:blip r:embed="rId3"/>
          <a:stretch>
            <a:fillRect/>
          </a:stretch>
        </p:blipFill>
        <p:spPr>
          <a:xfrm>
            <a:off x="824148" y="1517904"/>
            <a:ext cx="1463040" cy="1463040"/>
          </a:xfrm>
          <a:prstGeom prst="rect">
            <a:avLst/>
          </a:prstGeom>
        </p:spPr>
      </p:pic>
      <p:sp>
        <p:nvSpPr>
          <p:cNvPr id="9" name="Oval 8"/>
          <p:cNvSpPr/>
          <p:nvPr/>
        </p:nvSpPr>
        <p:spPr>
          <a:xfrm>
            <a:off x="824148" y="1517904"/>
            <a:ext cx="1463040" cy="1463040"/>
          </a:xfrm>
          <a:prstGeom prst="ellipse">
            <a:avLst/>
          </a:prstGeom>
          <a:noFill/>
          <a:ln w="50800">
            <a:solidFill>
              <a:srgbClr val="8D5B3A"/>
            </a:solidFill>
          </a:ln>
          <a:effectLst/>
        </p:spPr>
        <p:txBody>
          <a:bodyPr rtlCol="0" anchor="ctr"/>
          <a:lstStyle/>
          <a:p/>
        </p:txBody>
      </p:sp>
      <p:sp>
        <p:nvSpPr>
          <p:cNvPr id="10" name="TextBox 9"/>
          <p:cNvSpPr txBox="1"/>
          <p:nvPr/>
        </p:nvSpPr>
        <p:spPr>
          <a:xfrm>
            <a:off x="576072" y="3072384"/>
            <a:ext cx="1959193" cy="457200"/>
          </a:xfrm>
          <a:prstGeom prst="rect">
            <a:avLst/>
          </a:prstGeom>
          <a:noFill/>
        </p:spPr>
        <p:txBody>
          <a:bodyPr wrap="square" anchor="t" lIns="73152" rIns="73152" tIns="36576" bIns="36576">
            <a:noAutofit/>
          </a:bodyPr>
          <a:lstStyle/>
          <a:p>
            <a:pPr algn="ctr">
              <a:spcBef>
                <a:spcPts val="0"/>
              </a:spcBef>
              <a:spcAft>
                <a:spcPts val="0"/>
              </a:spcAft>
            </a:pPr>
            <a:r>
              <a:rPr lang="tr-TR" sz="2100" b="1" i="0">
                <a:solidFill>
                  <a:srgbClr val="8D5B3A"/>
                </a:solidFill>
                <a:latin typeface="Calibri"/>
              </a:rPr>
              <a:t>TAŞ KÜRE</a:t>
            </a:r>
          </a:p>
        </p:txBody>
      </p:sp>
      <p:sp>
        <p:nvSpPr>
          <p:cNvPr id="11" name="TextBox 10"/>
          <p:cNvSpPr txBox="1"/>
          <p:nvPr/>
        </p:nvSpPr>
        <p:spPr>
          <a:xfrm>
            <a:off x="576072" y="3483864"/>
            <a:ext cx="1959193" cy="36576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(litosfer)</a:t>
            </a:r>
          </a:p>
        </p:txBody>
      </p:sp>
      <p:sp>
        <p:nvSpPr>
          <p:cNvPr id="12" name="TextBox 11"/>
          <p:cNvSpPr txBox="1"/>
          <p:nvPr/>
        </p:nvSpPr>
        <p:spPr>
          <a:xfrm>
            <a:off x="612648" y="3941064"/>
            <a:ext cx="1886041" cy="2240280"/>
          </a:xfrm>
          <a:prstGeom prst="rect">
            <a:avLst/>
          </a:prstGeom>
          <a:noFill/>
        </p:spPr>
        <p:txBody>
          <a:bodyPr wrap="square" anchor="ctr" lIns="73152" rIns="73152" tIns="36576" bIns="36576">
            <a:noAutofit/>
          </a:bodyPr>
          <a:lstStyle/>
          <a:p>
            <a:pPr algn="ctr">
              <a:spcBef>
                <a:spcPts val="0"/>
              </a:spcBef>
              <a:spcAft>
                <a:spcPts val="0"/>
              </a:spcAft>
            </a:pPr>
            <a:r>
              <a:rPr lang="tr-TR" sz="2100" b="0" i="0">
                <a:solidFill>
                  <a:srgbClr val="262626"/>
                </a:solidFill>
                <a:latin typeface="Calibri"/>
              </a:rPr>
              <a:t>Yer kabuğunu oluşturan kayaçlar, yer şekilleri ve topraklar</a:t>
            </a:r>
          </a:p>
        </p:txBody>
      </p:sp>
      <p:sp>
        <p:nvSpPr>
          <p:cNvPr id="13" name="Rounded Rectangle 12"/>
          <p:cNvSpPr/>
          <p:nvPr/>
        </p:nvSpPr>
        <p:spPr>
          <a:xfrm>
            <a:off x="2773009" y="1243584"/>
            <a:ext cx="2105497" cy="5001768"/>
          </a:xfrm>
          <a:prstGeom prst="roundRect">
            <a:avLst>
              <a:gd name="adj" fmla="val 6000"/>
            </a:avLst>
          </a:prstGeom>
          <a:solidFill>
            <a:srgbClr val="F0F0F0"/>
          </a:solidFill>
          <a:ln>
            <a:noFill/>
          </a:ln>
          <a:effectLst/>
        </p:spPr>
        <p:txBody>
          <a:bodyPr rtlCol="0" anchor="ctr"/>
          <a:lstStyle/>
          <a:p/>
        </p:txBody>
      </p:sp>
      <p:sp>
        <p:nvSpPr>
          <p:cNvPr id="14" name="Rectangle 13"/>
          <p:cNvSpPr/>
          <p:nvPr/>
        </p:nvSpPr>
        <p:spPr>
          <a:xfrm>
            <a:off x="2773009" y="1243584"/>
            <a:ext cx="2105497" cy="109728"/>
          </a:xfrm>
          <a:prstGeom prst="rect">
            <a:avLst/>
          </a:prstGeom>
          <a:solidFill>
            <a:srgbClr val="4A9BD6"/>
          </a:solidFill>
          <a:ln>
            <a:noFill/>
          </a:ln>
          <a:effectLst/>
        </p:spPr>
        <p:txBody>
          <a:bodyPr rtlCol="0" anchor="ctr"/>
          <a:lstStyle/>
          <a:p/>
        </p:txBody>
      </p:sp>
      <p:pic>
        <p:nvPicPr>
          <p:cNvPr id="15" name="Picture 14" descr="kure_hava.png"/>
          <p:cNvPicPr>
            <a:picLocks noChangeAspect="1"/>
          </p:cNvPicPr>
          <p:nvPr/>
        </p:nvPicPr>
        <p:blipFill>
          <a:blip r:embed="rId4"/>
          <a:stretch>
            <a:fillRect/>
          </a:stretch>
        </p:blipFill>
        <p:spPr>
          <a:xfrm>
            <a:off x="3094237" y="1517904"/>
            <a:ext cx="1463040" cy="1463040"/>
          </a:xfrm>
          <a:prstGeom prst="rect">
            <a:avLst/>
          </a:prstGeom>
        </p:spPr>
      </p:pic>
      <p:sp>
        <p:nvSpPr>
          <p:cNvPr id="16" name="Oval 15"/>
          <p:cNvSpPr/>
          <p:nvPr/>
        </p:nvSpPr>
        <p:spPr>
          <a:xfrm>
            <a:off x="3094237" y="1517904"/>
            <a:ext cx="1463040" cy="1463040"/>
          </a:xfrm>
          <a:prstGeom prst="ellipse">
            <a:avLst/>
          </a:prstGeom>
          <a:noFill/>
          <a:ln w="50800">
            <a:solidFill>
              <a:srgbClr val="4A9BD6"/>
            </a:solidFill>
          </a:ln>
          <a:effectLst/>
        </p:spPr>
        <p:txBody>
          <a:bodyPr rtlCol="0" anchor="ctr"/>
          <a:lstStyle/>
          <a:p/>
        </p:txBody>
      </p:sp>
      <p:sp>
        <p:nvSpPr>
          <p:cNvPr id="17" name="TextBox 16"/>
          <p:cNvSpPr txBox="1"/>
          <p:nvPr/>
        </p:nvSpPr>
        <p:spPr>
          <a:xfrm>
            <a:off x="2846161" y="3072384"/>
            <a:ext cx="1959193" cy="457200"/>
          </a:xfrm>
          <a:prstGeom prst="rect">
            <a:avLst/>
          </a:prstGeom>
          <a:noFill/>
        </p:spPr>
        <p:txBody>
          <a:bodyPr wrap="square" anchor="t" lIns="73152" rIns="73152" tIns="36576" bIns="36576">
            <a:noAutofit/>
          </a:bodyPr>
          <a:lstStyle/>
          <a:p>
            <a:pPr algn="ctr">
              <a:spcBef>
                <a:spcPts val="0"/>
              </a:spcBef>
              <a:spcAft>
                <a:spcPts val="0"/>
              </a:spcAft>
            </a:pPr>
            <a:r>
              <a:rPr lang="tr-TR" sz="2100" b="1" i="0">
                <a:solidFill>
                  <a:srgbClr val="4A9BD6"/>
                </a:solidFill>
                <a:latin typeface="Calibri"/>
              </a:rPr>
              <a:t>HAVA KÜRE</a:t>
            </a:r>
          </a:p>
        </p:txBody>
      </p:sp>
      <p:sp>
        <p:nvSpPr>
          <p:cNvPr id="18" name="TextBox 17"/>
          <p:cNvSpPr txBox="1"/>
          <p:nvPr/>
        </p:nvSpPr>
        <p:spPr>
          <a:xfrm>
            <a:off x="2846161" y="3483864"/>
            <a:ext cx="1959193" cy="36576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(atmosfer)</a:t>
            </a:r>
          </a:p>
        </p:txBody>
      </p:sp>
      <p:sp>
        <p:nvSpPr>
          <p:cNvPr id="19" name="TextBox 18"/>
          <p:cNvSpPr txBox="1"/>
          <p:nvPr/>
        </p:nvSpPr>
        <p:spPr>
          <a:xfrm>
            <a:off x="2882737" y="3941064"/>
            <a:ext cx="1886041" cy="2240280"/>
          </a:xfrm>
          <a:prstGeom prst="rect">
            <a:avLst/>
          </a:prstGeom>
          <a:noFill/>
        </p:spPr>
        <p:txBody>
          <a:bodyPr wrap="square" anchor="ctr" lIns="73152" rIns="73152" tIns="36576" bIns="36576">
            <a:noAutofit/>
          </a:bodyPr>
          <a:lstStyle/>
          <a:p>
            <a:pPr algn="ctr">
              <a:spcBef>
                <a:spcPts val="0"/>
              </a:spcBef>
              <a:spcAft>
                <a:spcPts val="0"/>
              </a:spcAft>
            </a:pPr>
            <a:r>
              <a:rPr lang="tr-TR" sz="2100" b="0" i="0">
                <a:solidFill>
                  <a:srgbClr val="262626"/>
                </a:solidFill>
                <a:latin typeface="Calibri"/>
              </a:rPr>
              <a:t>Dünya’yı çepeçevre saran gazlar</a:t>
            </a:r>
          </a:p>
        </p:txBody>
      </p:sp>
      <p:sp>
        <p:nvSpPr>
          <p:cNvPr id="20" name="Rounded Rectangle 19"/>
          <p:cNvSpPr/>
          <p:nvPr/>
        </p:nvSpPr>
        <p:spPr>
          <a:xfrm>
            <a:off x="5043098" y="1243584"/>
            <a:ext cx="2105497" cy="5001768"/>
          </a:xfrm>
          <a:prstGeom prst="roundRect">
            <a:avLst>
              <a:gd name="adj" fmla="val 6000"/>
            </a:avLst>
          </a:prstGeom>
          <a:solidFill>
            <a:srgbClr val="F0F0F0"/>
          </a:solidFill>
          <a:ln>
            <a:noFill/>
          </a:ln>
          <a:effectLst/>
        </p:spPr>
        <p:txBody>
          <a:bodyPr rtlCol="0" anchor="ctr"/>
          <a:lstStyle/>
          <a:p/>
        </p:txBody>
      </p:sp>
      <p:sp>
        <p:nvSpPr>
          <p:cNvPr id="21" name="Rectangle 20"/>
          <p:cNvSpPr/>
          <p:nvPr/>
        </p:nvSpPr>
        <p:spPr>
          <a:xfrm>
            <a:off x="5043098" y="1243584"/>
            <a:ext cx="2105497" cy="109728"/>
          </a:xfrm>
          <a:prstGeom prst="rect">
            <a:avLst/>
          </a:prstGeom>
          <a:solidFill>
            <a:srgbClr val="1E5A96"/>
          </a:solidFill>
          <a:ln>
            <a:noFill/>
          </a:ln>
          <a:effectLst/>
        </p:spPr>
        <p:txBody>
          <a:bodyPr rtlCol="0" anchor="ctr"/>
          <a:lstStyle/>
          <a:p/>
        </p:txBody>
      </p:sp>
      <p:pic>
        <p:nvPicPr>
          <p:cNvPr id="22" name="Picture 21" descr="kure_su.png"/>
          <p:cNvPicPr>
            <a:picLocks noChangeAspect="1"/>
          </p:cNvPicPr>
          <p:nvPr/>
        </p:nvPicPr>
        <p:blipFill>
          <a:blip r:embed="rId5"/>
          <a:stretch>
            <a:fillRect/>
          </a:stretch>
        </p:blipFill>
        <p:spPr>
          <a:xfrm>
            <a:off x="5364326" y="1517904"/>
            <a:ext cx="1463040" cy="1463040"/>
          </a:xfrm>
          <a:prstGeom prst="rect">
            <a:avLst/>
          </a:prstGeom>
        </p:spPr>
      </p:pic>
      <p:sp>
        <p:nvSpPr>
          <p:cNvPr id="23" name="Oval 22"/>
          <p:cNvSpPr/>
          <p:nvPr/>
        </p:nvSpPr>
        <p:spPr>
          <a:xfrm>
            <a:off x="5364326" y="1517904"/>
            <a:ext cx="1463040" cy="1463040"/>
          </a:xfrm>
          <a:prstGeom prst="ellipse">
            <a:avLst/>
          </a:prstGeom>
          <a:noFill/>
          <a:ln w="50800">
            <a:solidFill>
              <a:srgbClr val="1E5A96"/>
            </a:solidFill>
          </a:ln>
          <a:effectLst/>
        </p:spPr>
        <p:txBody>
          <a:bodyPr rtlCol="0" anchor="ctr"/>
          <a:lstStyle/>
          <a:p/>
        </p:txBody>
      </p:sp>
      <p:sp>
        <p:nvSpPr>
          <p:cNvPr id="24" name="TextBox 23"/>
          <p:cNvSpPr txBox="1"/>
          <p:nvPr/>
        </p:nvSpPr>
        <p:spPr>
          <a:xfrm>
            <a:off x="5116250" y="3072384"/>
            <a:ext cx="1959193" cy="457200"/>
          </a:xfrm>
          <a:prstGeom prst="rect">
            <a:avLst/>
          </a:prstGeom>
          <a:noFill/>
        </p:spPr>
        <p:txBody>
          <a:bodyPr wrap="square" anchor="t" lIns="73152" rIns="73152" tIns="36576" bIns="36576">
            <a:noAutofit/>
          </a:bodyPr>
          <a:lstStyle/>
          <a:p>
            <a:pPr algn="ctr">
              <a:spcBef>
                <a:spcPts val="0"/>
              </a:spcBef>
              <a:spcAft>
                <a:spcPts val="0"/>
              </a:spcAft>
            </a:pPr>
            <a:r>
              <a:rPr lang="tr-TR" sz="2100" b="1" i="0">
                <a:solidFill>
                  <a:srgbClr val="1E5A96"/>
                </a:solidFill>
                <a:latin typeface="Calibri"/>
              </a:rPr>
              <a:t>SU KÜRE</a:t>
            </a:r>
          </a:p>
        </p:txBody>
      </p:sp>
      <p:sp>
        <p:nvSpPr>
          <p:cNvPr id="25" name="TextBox 24"/>
          <p:cNvSpPr txBox="1"/>
          <p:nvPr/>
        </p:nvSpPr>
        <p:spPr>
          <a:xfrm>
            <a:off x="5116250" y="3483864"/>
            <a:ext cx="1959193" cy="36576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(hidrosfer)</a:t>
            </a:r>
          </a:p>
        </p:txBody>
      </p:sp>
      <p:sp>
        <p:nvSpPr>
          <p:cNvPr id="26" name="TextBox 25"/>
          <p:cNvSpPr txBox="1"/>
          <p:nvPr/>
        </p:nvSpPr>
        <p:spPr>
          <a:xfrm>
            <a:off x="5152826" y="3941064"/>
            <a:ext cx="1886041" cy="2240280"/>
          </a:xfrm>
          <a:prstGeom prst="rect">
            <a:avLst/>
          </a:prstGeom>
          <a:noFill/>
        </p:spPr>
        <p:txBody>
          <a:bodyPr wrap="square" anchor="ctr" lIns="73152" rIns="73152" tIns="36576" bIns="36576">
            <a:noAutofit/>
          </a:bodyPr>
          <a:lstStyle/>
          <a:p>
            <a:pPr algn="ctr">
              <a:spcBef>
                <a:spcPts val="0"/>
              </a:spcBef>
              <a:spcAft>
                <a:spcPts val="0"/>
              </a:spcAft>
            </a:pPr>
            <a:r>
              <a:rPr lang="tr-TR" sz="2100" b="0" i="0">
                <a:solidFill>
                  <a:srgbClr val="262626"/>
                </a:solidFill>
                <a:latin typeface="Calibri"/>
              </a:rPr>
              <a:t>Denizler, göller, akarsular, yer altı suları gibi su kaynakları</a:t>
            </a:r>
          </a:p>
        </p:txBody>
      </p:sp>
      <p:sp>
        <p:nvSpPr>
          <p:cNvPr id="27" name="Rounded Rectangle 26"/>
          <p:cNvSpPr/>
          <p:nvPr/>
        </p:nvSpPr>
        <p:spPr>
          <a:xfrm>
            <a:off x="7313187" y="1243584"/>
            <a:ext cx="2105497" cy="5001768"/>
          </a:xfrm>
          <a:prstGeom prst="roundRect">
            <a:avLst>
              <a:gd name="adj" fmla="val 6000"/>
            </a:avLst>
          </a:prstGeom>
          <a:solidFill>
            <a:srgbClr val="F0F0F0"/>
          </a:solidFill>
          <a:ln>
            <a:noFill/>
          </a:ln>
          <a:effectLst/>
        </p:spPr>
        <p:txBody>
          <a:bodyPr rtlCol="0" anchor="ctr"/>
          <a:lstStyle/>
          <a:p/>
        </p:txBody>
      </p:sp>
      <p:sp>
        <p:nvSpPr>
          <p:cNvPr id="28" name="Rectangle 27"/>
          <p:cNvSpPr/>
          <p:nvPr/>
        </p:nvSpPr>
        <p:spPr>
          <a:xfrm>
            <a:off x="7313187" y="1243584"/>
            <a:ext cx="2105497" cy="109728"/>
          </a:xfrm>
          <a:prstGeom prst="rect">
            <a:avLst/>
          </a:prstGeom>
          <a:solidFill>
            <a:srgbClr val="6F9FB8"/>
          </a:solidFill>
          <a:ln>
            <a:noFill/>
          </a:ln>
          <a:effectLst/>
        </p:spPr>
        <p:txBody>
          <a:bodyPr rtlCol="0" anchor="ctr"/>
          <a:lstStyle/>
          <a:p/>
        </p:txBody>
      </p:sp>
      <p:pic>
        <p:nvPicPr>
          <p:cNvPr id="29" name="Picture 28" descr="kure_buz.png"/>
          <p:cNvPicPr>
            <a:picLocks noChangeAspect="1"/>
          </p:cNvPicPr>
          <p:nvPr/>
        </p:nvPicPr>
        <p:blipFill>
          <a:blip r:embed="rId6"/>
          <a:stretch>
            <a:fillRect/>
          </a:stretch>
        </p:blipFill>
        <p:spPr>
          <a:xfrm>
            <a:off x="7634415" y="1517904"/>
            <a:ext cx="1463040" cy="1463040"/>
          </a:xfrm>
          <a:prstGeom prst="rect">
            <a:avLst/>
          </a:prstGeom>
        </p:spPr>
      </p:pic>
      <p:sp>
        <p:nvSpPr>
          <p:cNvPr id="30" name="Oval 29"/>
          <p:cNvSpPr/>
          <p:nvPr/>
        </p:nvSpPr>
        <p:spPr>
          <a:xfrm>
            <a:off x="7634415" y="1517904"/>
            <a:ext cx="1463040" cy="1463040"/>
          </a:xfrm>
          <a:prstGeom prst="ellipse">
            <a:avLst/>
          </a:prstGeom>
          <a:noFill/>
          <a:ln w="50800">
            <a:solidFill>
              <a:srgbClr val="6F9FB8"/>
            </a:solidFill>
          </a:ln>
          <a:effectLst/>
        </p:spPr>
        <p:txBody>
          <a:bodyPr rtlCol="0" anchor="ctr"/>
          <a:lstStyle/>
          <a:p/>
        </p:txBody>
      </p:sp>
      <p:sp>
        <p:nvSpPr>
          <p:cNvPr id="31" name="TextBox 30"/>
          <p:cNvSpPr txBox="1"/>
          <p:nvPr/>
        </p:nvSpPr>
        <p:spPr>
          <a:xfrm>
            <a:off x="7386339" y="3072384"/>
            <a:ext cx="1959193" cy="457200"/>
          </a:xfrm>
          <a:prstGeom prst="rect">
            <a:avLst/>
          </a:prstGeom>
          <a:noFill/>
        </p:spPr>
        <p:txBody>
          <a:bodyPr wrap="square" anchor="t" lIns="73152" rIns="73152" tIns="36576" bIns="36576">
            <a:noAutofit/>
          </a:bodyPr>
          <a:lstStyle/>
          <a:p>
            <a:pPr algn="ctr">
              <a:spcBef>
                <a:spcPts val="0"/>
              </a:spcBef>
              <a:spcAft>
                <a:spcPts val="0"/>
              </a:spcAft>
            </a:pPr>
            <a:r>
              <a:rPr lang="tr-TR" sz="2100" b="1" i="0">
                <a:solidFill>
                  <a:srgbClr val="6F9FB8"/>
                </a:solidFill>
                <a:latin typeface="Calibri"/>
              </a:rPr>
              <a:t>BUZ KÜRE</a:t>
            </a:r>
          </a:p>
        </p:txBody>
      </p:sp>
      <p:sp>
        <p:nvSpPr>
          <p:cNvPr id="32" name="TextBox 31"/>
          <p:cNvSpPr txBox="1"/>
          <p:nvPr/>
        </p:nvSpPr>
        <p:spPr>
          <a:xfrm>
            <a:off x="7386339" y="3483864"/>
            <a:ext cx="1959193" cy="36576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(kriyosfer)</a:t>
            </a:r>
          </a:p>
        </p:txBody>
      </p:sp>
      <p:sp>
        <p:nvSpPr>
          <p:cNvPr id="33" name="TextBox 32"/>
          <p:cNvSpPr txBox="1"/>
          <p:nvPr/>
        </p:nvSpPr>
        <p:spPr>
          <a:xfrm>
            <a:off x="7422915" y="3941064"/>
            <a:ext cx="1886041" cy="2240280"/>
          </a:xfrm>
          <a:prstGeom prst="rect">
            <a:avLst/>
          </a:prstGeom>
          <a:noFill/>
        </p:spPr>
        <p:txBody>
          <a:bodyPr wrap="square" anchor="ctr" lIns="73152" rIns="73152" tIns="36576" bIns="36576">
            <a:noAutofit/>
          </a:bodyPr>
          <a:lstStyle/>
          <a:p>
            <a:pPr algn="ctr">
              <a:spcBef>
                <a:spcPts val="0"/>
              </a:spcBef>
              <a:spcAft>
                <a:spcPts val="0"/>
              </a:spcAft>
            </a:pPr>
            <a:r>
              <a:rPr lang="tr-TR" sz="2100" b="0" i="0">
                <a:solidFill>
                  <a:srgbClr val="262626"/>
                </a:solidFill>
                <a:latin typeface="Calibri"/>
              </a:rPr>
              <a:t>Donmuş topraklar, buzullar ve sürekli karla kaplı alanlar</a:t>
            </a:r>
          </a:p>
        </p:txBody>
      </p:sp>
      <p:sp>
        <p:nvSpPr>
          <p:cNvPr id="34" name="Rounded Rectangle 33"/>
          <p:cNvSpPr/>
          <p:nvPr/>
        </p:nvSpPr>
        <p:spPr>
          <a:xfrm>
            <a:off x="9583276" y="1243584"/>
            <a:ext cx="2105497" cy="5001768"/>
          </a:xfrm>
          <a:prstGeom prst="roundRect">
            <a:avLst>
              <a:gd name="adj" fmla="val 6000"/>
            </a:avLst>
          </a:prstGeom>
          <a:solidFill>
            <a:srgbClr val="F0F0F0"/>
          </a:solidFill>
          <a:ln>
            <a:noFill/>
          </a:ln>
          <a:effectLst/>
        </p:spPr>
        <p:txBody>
          <a:bodyPr rtlCol="0" anchor="ctr"/>
          <a:lstStyle/>
          <a:p/>
        </p:txBody>
      </p:sp>
      <p:sp>
        <p:nvSpPr>
          <p:cNvPr id="35" name="Rectangle 34"/>
          <p:cNvSpPr/>
          <p:nvPr/>
        </p:nvSpPr>
        <p:spPr>
          <a:xfrm>
            <a:off x="9583276" y="1243584"/>
            <a:ext cx="2105497" cy="109728"/>
          </a:xfrm>
          <a:prstGeom prst="rect">
            <a:avLst/>
          </a:prstGeom>
          <a:solidFill>
            <a:srgbClr val="2E7D32"/>
          </a:solidFill>
          <a:ln>
            <a:noFill/>
          </a:ln>
          <a:effectLst/>
        </p:spPr>
        <p:txBody>
          <a:bodyPr rtlCol="0" anchor="ctr"/>
          <a:lstStyle/>
          <a:p/>
        </p:txBody>
      </p:sp>
      <p:pic>
        <p:nvPicPr>
          <p:cNvPr id="36" name="Picture 35" descr="kure_yasam.png"/>
          <p:cNvPicPr>
            <a:picLocks noChangeAspect="1"/>
          </p:cNvPicPr>
          <p:nvPr/>
        </p:nvPicPr>
        <p:blipFill>
          <a:blip r:embed="rId7"/>
          <a:stretch>
            <a:fillRect/>
          </a:stretch>
        </p:blipFill>
        <p:spPr>
          <a:xfrm>
            <a:off x="9904504" y="1517904"/>
            <a:ext cx="1463040" cy="1463040"/>
          </a:xfrm>
          <a:prstGeom prst="rect">
            <a:avLst/>
          </a:prstGeom>
        </p:spPr>
      </p:pic>
      <p:sp>
        <p:nvSpPr>
          <p:cNvPr id="37" name="Oval 36"/>
          <p:cNvSpPr/>
          <p:nvPr/>
        </p:nvSpPr>
        <p:spPr>
          <a:xfrm>
            <a:off x="9904504" y="1517904"/>
            <a:ext cx="1463040" cy="1463040"/>
          </a:xfrm>
          <a:prstGeom prst="ellipse">
            <a:avLst/>
          </a:prstGeom>
          <a:noFill/>
          <a:ln w="50800">
            <a:solidFill>
              <a:srgbClr val="2E7D32"/>
            </a:solidFill>
          </a:ln>
          <a:effectLst/>
        </p:spPr>
        <p:txBody>
          <a:bodyPr rtlCol="0" anchor="ctr"/>
          <a:lstStyle/>
          <a:p/>
        </p:txBody>
      </p:sp>
      <p:sp>
        <p:nvSpPr>
          <p:cNvPr id="38" name="TextBox 37"/>
          <p:cNvSpPr txBox="1"/>
          <p:nvPr/>
        </p:nvSpPr>
        <p:spPr>
          <a:xfrm>
            <a:off x="9656428" y="3072384"/>
            <a:ext cx="1959193" cy="457200"/>
          </a:xfrm>
          <a:prstGeom prst="rect">
            <a:avLst/>
          </a:prstGeom>
          <a:noFill/>
        </p:spPr>
        <p:txBody>
          <a:bodyPr wrap="square" anchor="t" lIns="73152" rIns="73152" tIns="36576" bIns="36576">
            <a:noAutofit/>
          </a:bodyPr>
          <a:lstStyle/>
          <a:p>
            <a:pPr algn="ctr">
              <a:spcBef>
                <a:spcPts val="0"/>
              </a:spcBef>
              <a:spcAft>
                <a:spcPts val="0"/>
              </a:spcAft>
            </a:pPr>
            <a:r>
              <a:rPr lang="tr-TR" sz="2100" b="1" i="0">
                <a:solidFill>
                  <a:srgbClr val="2E7D32"/>
                </a:solidFill>
                <a:latin typeface="Calibri"/>
              </a:rPr>
              <a:t>YAŞAM KÜRE</a:t>
            </a:r>
          </a:p>
        </p:txBody>
      </p:sp>
      <p:sp>
        <p:nvSpPr>
          <p:cNvPr id="39" name="TextBox 38"/>
          <p:cNvSpPr txBox="1"/>
          <p:nvPr/>
        </p:nvSpPr>
        <p:spPr>
          <a:xfrm>
            <a:off x="9656428" y="3483864"/>
            <a:ext cx="1959193" cy="36576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(biyosfer)</a:t>
            </a:r>
          </a:p>
        </p:txBody>
      </p:sp>
      <p:sp>
        <p:nvSpPr>
          <p:cNvPr id="40" name="TextBox 39"/>
          <p:cNvSpPr txBox="1"/>
          <p:nvPr/>
        </p:nvSpPr>
        <p:spPr>
          <a:xfrm>
            <a:off x="9693004" y="3941064"/>
            <a:ext cx="1886041" cy="2240280"/>
          </a:xfrm>
          <a:prstGeom prst="rect">
            <a:avLst/>
          </a:prstGeom>
          <a:noFill/>
        </p:spPr>
        <p:txBody>
          <a:bodyPr wrap="square" anchor="ctr" lIns="73152" rIns="73152" tIns="36576" bIns="36576">
            <a:noAutofit/>
          </a:bodyPr>
          <a:lstStyle/>
          <a:p>
            <a:pPr algn="ctr">
              <a:spcBef>
                <a:spcPts val="0"/>
              </a:spcBef>
              <a:spcAft>
                <a:spcPts val="0"/>
              </a:spcAft>
            </a:pPr>
            <a:r>
              <a:rPr lang="tr-TR" sz="2100" b="0" i="0">
                <a:solidFill>
                  <a:srgbClr val="262626"/>
                </a:solidFill>
                <a:latin typeface="Calibri"/>
              </a:rPr>
              <a:t>Canlıların hayati faaliyetlerini sürdürdüğü alanlar</a:t>
            </a:r>
          </a:p>
        </p:txBody>
      </p:sp>
      <p:sp>
        <p:nvSpPr>
          <p:cNvPr id="41" name="TextBox 4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2" name="Rounded Rectangle 4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43" name="TextBox 4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 / 129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Görsel 1.1 ve doğa olayı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pic>
        <p:nvPicPr>
          <p:cNvPr id="6" name="Picture 5" descr="gorsel_1_1_s16.jpg"/>
          <p:cNvPicPr>
            <a:picLocks noChangeAspect="1"/>
          </p:cNvPicPr>
          <p:nvPr/>
        </p:nvPicPr>
        <p:blipFill>
          <a:blip r:embed="rId3"/>
          <a:srcRect t="6" b="6"/>
          <a:stretch>
            <a:fillRect/>
          </a:stretch>
        </p:blipFill>
        <p:spPr>
          <a:xfrm>
            <a:off x="502920" y="1216152"/>
            <a:ext cx="7178040" cy="4041648"/>
          </a:xfrm>
          <a:prstGeom prst="rect">
            <a:avLst/>
          </a:prstGeom>
          <a:ln w="9525">
            <a:solidFill>
              <a:srgbClr val="D9D9D9"/>
            </a:solidFill>
          </a:ln>
        </p:spPr>
      </p:pic>
      <p:sp>
        <p:nvSpPr>
          <p:cNvPr id="7" name="TextBox 6"/>
          <p:cNvSpPr txBox="1"/>
          <p:nvPr/>
        </p:nvSpPr>
        <p:spPr>
          <a:xfrm>
            <a:off x="502920" y="5303519"/>
            <a:ext cx="7178040" cy="411480"/>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767676"/>
                </a:solidFill>
                <a:latin typeface="Calibri"/>
              </a:rPr>
              <a:t>Görsel 1.1 — Doğada etkileşim hâlindeki temel ortamlar (Ders kitabı s. 16)</a:t>
            </a:r>
          </a:p>
        </p:txBody>
      </p:sp>
      <p:sp>
        <p:nvSpPr>
          <p:cNvPr id="8" name="Rounded Rectangle 7"/>
          <p:cNvSpPr/>
          <p:nvPr/>
        </p:nvSpPr>
        <p:spPr>
          <a:xfrm>
            <a:off x="7909560" y="1216152"/>
            <a:ext cx="3776472" cy="2743200"/>
          </a:xfrm>
          <a:prstGeom prst="roundRect">
            <a:avLst>
              <a:gd name="adj" fmla="val 6000"/>
            </a:avLst>
          </a:prstGeom>
          <a:solidFill>
            <a:srgbClr val="F0F0F0"/>
          </a:solidFill>
          <a:ln>
            <a:noFill/>
          </a:ln>
          <a:effectLst/>
        </p:spPr>
        <p:txBody>
          <a:bodyPr rtlCol="0" anchor="ctr"/>
          <a:lstStyle/>
          <a:p/>
        </p:txBody>
      </p:sp>
      <p:sp>
        <p:nvSpPr>
          <p:cNvPr id="9" name="Rectangle 8"/>
          <p:cNvSpPr/>
          <p:nvPr/>
        </p:nvSpPr>
        <p:spPr>
          <a:xfrm>
            <a:off x="7909560" y="1216152"/>
            <a:ext cx="146304" cy="2743200"/>
          </a:xfrm>
          <a:prstGeom prst="rect">
            <a:avLst/>
          </a:prstGeom>
          <a:solidFill>
            <a:srgbClr val="2C6696"/>
          </a:solidFill>
          <a:ln>
            <a:noFill/>
          </a:ln>
          <a:effectLst/>
        </p:spPr>
        <p:txBody>
          <a:bodyPr rtlCol="0" anchor="ctr"/>
          <a:lstStyle/>
          <a:p/>
        </p:txBody>
      </p:sp>
      <p:sp>
        <p:nvSpPr>
          <p:cNvPr id="10" name="TextBox 9"/>
          <p:cNvSpPr txBox="1"/>
          <p:nvPr/>
        </p:nvSpPr>
        <p:spPr>
          <a:xfrm>
            <a:off x="8275320" y="1325880"/>
            <a:ext cx="3227832"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DOĞA OLAYI</a:t>
            </a:r>
          </a:p>
        </p:txBody>
      </p:sp>
      <p:sp>
        <p:nvSpPr>
          <p:cNvPr id="11" name="TextBox 10"/>
          <p:cNvSpPr txBox="1"/>
          <p:nvPr/>
        </p:nvSpPr>
        <p:spPr>
          <a:xfrm>
            <a:off x="8275320" y="1719072"/>
            <a:ext cx="3227832" cy="21031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Doğal ortamı oluşturan unsurlarda meydana gelen değişimlere doğa olayı denir.</a:t>
            </a:r>
          </a:p>
        </p:txBody>
      </p:sp>
      <p:sp>
        <p:nvSpPr>
          <p:cNvPr id="12" name="Rounded Rectangle 11"/>
          <p:cNvSpPr/>
          <p:nvPr/>
        </p:nvSpPr>
        <p:spPr>
          <a:xfrm>
            <a:off x="7909560" y="4142232"/>
            <a:ext cx="3776472" cy="20574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2000" b="1" i="0">
                <a:solidFill>
                  <a:srgbClr val="2C6696"/>
                </a:solidFill>
                <a:latin typeface="Calibri"/>
              </a:rPr>
              <a:t>Düşünelim</a:t>
            </a:r>
          </a:p>
          <a:p>
            <a:pPr algn="l">
              <a:spcBef>
                <a:spcPts val="0"/>
              </a:spcBef>
              <a:spcAft>
                <a:spcPts val="0"/>
              </a:spcAft>
            </a:pPr>
            <a:r>
              <a:rPr lang="tr-TR" sz="2000" b="0" i="0">
                <a:solidFill>
                  <a:srgbClr val="262626"/>
                </a:solidFill>
                <a:latin typeface="Calibri"/>
              </a:rPr>
              <a:t>Görselde hangi küreler iç içe? Yağmur yağması, bir buzulun erimesi hangi küreleri etkiler?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 / 129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Donmuş topraklar, buzullar ve sürekli karla kaplı alanlardan oluşan doğal ortam bileşeni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Taş küre (litosfer)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Hava küre (atmosfer)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Buz küre (kriyosfer)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Su küre (hidrosfer)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Yaşam küre (biyosfer)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 / 129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Donmuş topraklar, buzullar ve sürekli karla kaplı alanlardan oluşan doğal ortam bileşeni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Taş küre (litosfer)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Hava küre (atmosfer)</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Buz küre (kriyosfer)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Su küre (hidrosfer)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Yaşam küre (biyosfer)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Buz küre (kriyosfer); donmuş topraklar, buzullar ve sürekli karla kaplı alanlardan oluşur (s. 16).</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 / 129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Beşerî ortam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61872"/>
            <a:ext cx="11185855" cy="109728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097280"/>
          </a:xfrm>
          <a:prstGeom prst="rect">
            <a:avLst/>
          </a:prstGeom>
          <a:solidFill>
            <a:srgbClr val="D3373A"/>
          </a:solidFill>
          <a:ln>
            <a:noFill/>
          </a:ln>
          <a:effectLst/>
        </p:spPr>
        <p:txBody>
          <a:bodyPr rtlCol="0" anchor="ctr"/>
          <a:lstStyle/>
          <a:p/>
        </p:txBody>
      </p:sp>
      <p:sp>
        <p:nvSpPr>
          <p:cNvPr id="8" name="TextBox 7"/>
          <p:cNvSpPr txBox="1"/>
          <p:nvPr/>
        </p:nvSpPr>
        <p:spPr>
          <a:xfrm>
            <a:off x="777240" y="1261872"/>
            <a:ext cx="10774375" cy="10972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Doğal ortamı oluşturan unsurlar nasıl birbiriyle etkileşim içindeyse insan da doğal ortamla etkileşim hâlindedir.</a:t>
            </a:r>
          </a:p>
        </p:txBody>
      </p:sp>
      <p:sp>
        <p:nvSpPr>
          <p:cNvPr id="9" name="Rounded Rectangle 8"/>
          <p:cNvSpPr/>
          <p:nvPr/>
        </p:nvSpPr>
        <p:spPr>
          <a:xfrm>
            <a:off x="594360" y="2633472"/>
            <a:ext cx="2788920" cy="548640"/>
          </a:xfrm>
          <a:prstGeom prst="roundRect">
            <a:avLst>
              <a:gd name="adj" fmla="val 50000"/>
            </a:avLst>
          </a:prstGeom>
          <a:solidFill>
            <a:srgbClr val="F9E1E1"/>
          </a:solidFill>
          <a:ln>
            <a:noFill/>
          </a:ln>
          <a:effectLst/>
        </p:spPr>
        <p:txBody>
          <a:bodyPr rtlCol="0" anchor="ctr" wrap="square" lIns="128016" rIns="128016" tIns="73152" bIns="73152">
            <a:noAutofit/>
          </a:bodyPr>
          <a:lstStyle/>
          <a:p>
            <a:pPr algn="ctr">
              <a:spcBef>
                <a:spcPts val="0"/>
              </a:spcBef>
              <a:spcAft>
                <a:spcPts val="0"/>
              </a:spcAft>
            </a:pPr>
            <a:r>
              <a:rPr lang="tr-TR" sz="1550" b="1" i="0">
                <a:solidFill>
                  <a:srgbClr val="D3373A"/>
                </a:solidFill>
                <a:latin typeface="Calibri"/>
              </a:rPr>
              <a:t>sosyal faaliyetler</a:t>
            </a:r>
          </a:p>
        </p:txBody>
      </p:sp>
      <p:sp>
        <p:nvSpPr>
          <p:cNvPr id="10" name="Rounded Rectangle 9"/>
          <p:cNvSpPr/>
          <p:nvPr/>
        </p:nvSpPr>
        <p:spPr>
          <a:xfrm>
            <a:off x="594360" y="3291840"/>
            <a:ext cx="2788920" cy="548640"/>
          </a:xfrm>
          <a:prstGeom prst="roundRect">
            <a:avLst>
              <a:gd name="adj" fmla="val 50000"/>
            </a:avLst>
          </a:prstGeom>
          <a:solidFill>
            <a:srgbClr val="F9E1E1"/>
          </a:solidFill>
          <a:ln>
            <a:noFill/>
          </a:ln>
          <a:effectLst/>
        </p:spPr>
        <p:txBody>
          <a:bodyPr rtlCol="0" anchor="ctr" wrap="square" lIns="128016" rIns="128016" tIns="73152" bIns="73152">
            <a:noAutofit/>
          </a:bodyPr>
          <a:lstStyle/>
          <a:p>
            <a:pPr algn="ctr">
              <a:spcBef>
                <a:spcPts val="0"/>
              </a:spcBef>
              <a:spcAft>
                <a:spcPts val="0"/>
              </a:spcAft>
            </a:pPr>
            <a:r>
              <a:rPr lang="tr-TR" sz="1550" b="1" i="0">
                <a:solidFill>
                  <a:srgbClr val="D3373A"/>
                </a:solidFill>
                <a:latin typeface="Calibri"/>
              </a:rPr>
              <a:t>kültürel faaliyetler</a:t>
            </a:r>
          </a:p>
        </p:txBody>
      </p:sp>
      <p:sp>
        <p:nvSpPr>
          <p:cNvPr id="11" name="Rounded Rectangle 10"/>
          <p:cNvSpPr/>
          <p:nvPr/>
        </p:nvSpPr>
        <p:spPr>
          <a:xfrm>
            <a:off x="594360" y="3950208"/>
            <a:ext cx="2788920" cy="548640"/>
          </a:xfrm>
          <a:prstGeom prst="roundRect">
            <a:avLst>
              <a:gd name="adj" fmla="val 50000"/>
            </a:avLst>
          </a:prstGeom>
          <a:solidFill>
            <a:srgbClr val="F9E1E1"/>
          </a:solidFill>
          <a:ln>
            <a:noFill/>
          </a:ln>
          <a:effectLst/>
        </p:spPr>
        <p:txBody>
          <a:bodyPr rtlCol="0" anchor="ctr" wrap="square" lIns="128016" rIns="128016" tIns="73152" bIns="73152">
            <a:noAutofit/>
          </a:bodyPr>
          <a:lstStyle/>
          <a:p>
            <a:pPr algn="ctr">
              <a:spcBef>
                <a:spcPts val="0"/>
              </a:spcBef>
              <a:spcAft>
                <a:spcPts val="0"/>
              </a:spcAft>
            </a:pPr>
            <a:r>
              <a:rPr lang="tr-TR" sz="1550" b="1" i="0">
                <a:solidFill>
                  <a:srgbClr val="D3373A"/>
                </a:solidFill>
                <a:latin typeface="Calibri"/>
              </a:rPr>
              <a:t>ekonomik faaliyetler</a:t>
            </a:r>
          </a:p>
        </p:txBody>
      </p:sp>
      <p:cxnSp>
        <p:nvCxnSpPr>
          <p:cNvPr id="12" name="Connector 11"/>
          <p:cNvCxnSpPr/>
          <p:nvPr/>
        </p:nvCxnSpPr>
        <p:spPr>
          <a:xfrm>
            <a:off x="3474720" y="3566160"/>
            <a:ext cx="960120" cy="0"/>
          </a:xfrm>
          <a:prstGeom prst="line">
            <a:avLst/>
          </a:prstGeom>
          <a:ln w="50800">
            <a:solidFill>
              <a:srgbClr val="D3373A"/>
            </a:solidFill>
            <a:tailEnd type="triangle" w="med" len="med"/>
          </a:ln>
        </p:spPr>
      </p:cxnSp>
      <p:sp>
        <p:nvSpPr>
          <p:cNvPr id="13" name="Rounded Rectangle 12"/>
          <p:cNvSpPr/>
          <p:nvPr/>
        </p:nvSpPr>
        <p:spPr>
          <a:xfrm>
            <a:off x="4572000" y="2862072"/>
            <a:ext cx="3017520" cy="14173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000" b="0" i="0">
                <a:solidFill>
                  <a:srgbClr val="262626"/>
                </a:solidFill>
                <a:latin typeface="Calibri"/>
              </a:rPr>
              <a:t>doğal ortam üzerine inşa edilen yaşam alanı</a:t>
            </a:r>
          </a:p>
        </p:txBody>
      </p:sp>
      <p:cxnSp>
        <p:nvCxnSpPr>
          <p:cNvPr id="14" name="Connector 13"/>
          <p:cNvCxnSpPr/>
          <p:nvPr/>
        </p:nvCxnSpPr>
        <p:spPr>
          <a:xfrm>
            <a:off x="7726680" y="3566160"/>
            <a:ext cx="1005840" cy="0"/>
          </a:xfrm>
          <a:prstGeom prst="line">
            <a:avLst/>
          </a:prstGeom>
          <a:ln w="50800">
            <a:solidFill>
              <a:srgbClr val="D3373A"/>
            </a:solidFill>
            <a:tailEnd type="triangle" w="med" len="med"/>
          </a:ln>
        </p:spPr>
      </p:cxnSp>
      <p:sp>
        <p:nvSpPr>
          <p:cNvPr id="15" name="Rounded Rectangle 14"/>
          <p:cNvSpPr/>
          <p:nvPr/>
        </p:nvSpPr>
        <p:spPr>
          <a:xfrm>
            <a:off x="8869680" y="2862072"/>
            <a:ext cx="2816352" cy="141732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BEŞERÎ ORTAM</a:t>
            </a:r>
          </a:p>
        </p:txBody>
      </p:sp>
      <p:sp>
        <p:nvSpPr>
          <p:cNvPr id="16" name="Rounded Rectangle 15"/>
          <p:cNvSpPr/>
          <p:nvPr/>
        </p:nvSpPr>
        <p:spPr>
          <a:xfrm>
            <a:off x="502920" y="4690872"/>
            <a:ext cx="11185855" cy="1600200"/>
          </a:xfrm>
          <a:prstGeom prst="roundRect">
            <a:avLst>
              <a:gd name="adj" fmla="val 6000"/>
            </a:avLst>
          </a:prstGeom>
          <a:solidFill>
            <a:srgbClr val="F0F0F0"/>
          </a:solidFill>
          <a:ln>
            <a:noFill/>
          </a:ln>
          <a:effectLst/>
        </p:spPr>
        <p:txBody>
          <a:bodyPr rtlCol="0" anchor="ctr"/>
          <a:lstStyle/>
          <a:p/>
        </p:txBody>
      </p:sp>
      <p:sp>
        <p:nvSpPr>
          <p:cNvPr id="17" name="Rectangle 16"/>
          <p:cNvSpPr/>
          <p:nvPr/>
        </p:nvSpPr>
        <p:spPr>
          <a:xfrm>
            <a:off x="502920" y="4690872"/>
            <a:ext cx="146304" cy="1600200"/>
          </a:xfrm>
          <a:prstGeom prst="rect">
            <a:avLst/>
          </a:prstGeom>
          <a:solidFill>
            <a:srgbClr val="D3373A"/>
          </a:solidFill>
          <a:ln>
            <a:noFill/>
          </a:ln>
          <a:effectLst/>
        </p:spPr>
        <p:txBody>
          <a:bodyPr rtlCol="0" anchor="ctr"/>
          <a:lstStyle/>
          <a:p/>
        </p:txBody>
      </p:sp>
      <p:sp>
        <p:nvSpPr>
          <p:cNvPr id="18" name="TextBox 17"/>
          <p:cNvSpPr txBox="1"/>
          <p:nvPr/>
        </p:nvSpPr>
        <p:spPr>
          <a:xfrm>
            <a:off x="868680" y="480060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D3373A"/>
                </a:solidFill>
                <a:latin typeface="Calibri"/>
              </a:rPr>
              <a:t>BEŞERÎ ORTAM</a:t>
            </a:r>
          </a:p>
        </p:txBody>
      </p:sp>
      <p:sp>
        <p:nvSpPr>
          <p:cNvPr id="19" name="TextBox 18"/>
          <p:cNvSpPr txBox="1"/>
          <p:nvPr/>
        </p:nvSpPr>
        <p:spPr>
          <a:xfrm>
            <a:off x="868680" y="5193792"/>
            <a:ext cx="10637215" cy="9601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İnsanın sosyal, kültürel ve ekonomik faaliyetleri sonucunda doğal ortam üzerine inşa ettiği yaşam alanına beşerî ortam adı verilir.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 / 129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Doğal ortam + beşerî ortam = coğrafi ortam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399032"/>
            <a:ext cx="3291840" cy="201168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600"/>
              </a:spcAft>
            </a:pPr>
            <a:r>
              <a:rPr lang="tr-TR" sz="2600" b="1" i="0">
                <a:solidFill>
                  <a:srgbClr val="FFFFFF"/>
                </a:solidFill>
                <a:latin typeface="Calibri"/>
              </a:rPr>
              <a:t>DOĞAL ORTAM</a:t>
            </a:r>
          </a:p>
          <a:p>
            <a:pPr algn="ctr">
              <a:spcBef>
                <a:spcPts val="0"/>
              </a:spcBef>
              <a:spcAft>
                <a:spcPts val="0"/>
              </a:spcAft>
            </a:pPr>
            <a:r>
              <a:rPr lang="tr-TR" sz="1800" b="0" i="0">
                <a:solidFill>
                  <a:srgbClr val="FFFFFF"/>
                </a:solidFill>
                <a:latin typeface="Calibri"/>
              </a:rPr>
              <a:t>taş · hava · su · buz · yaşam küre</a:t>
            </a:r>
          </a:p>
        </p:txBody>
      </p:sp>
      <p:sp>
        <p:nvSpPr>
          <p:cNvPr id="7" name="TextBox 6"/>
          <p:cNvSpPr txBox="1"/>
          <p:nvPr/>
        </p:nvSpPr>
        <p:spPr>
          <a:xfrm>
            <a:off x="3794760" y="1399032"/>
            <a:ext cx="640080" cy="2011680"/>
          </a:xfrm>
          <a:prstGeom prst="rect">
            <a:avLst/>
          </a:prstGeom>
          <a:noFill/>
        </p:spPr>
        <p:txBody>
          <a:bodyPr wrap="square" anchor="ctr" lIns="73152" rIns="73152" tIns="36576" bIns="36576">
            <a:noAutofit/>
          </a:bodyPr>
          <a:lstStyle/>
          <a:p>
            <a:pPr algn="ctr">
              <a:spcBef>
                <a:spcPts val="0"/>
              </a:spcBef>
              <a:spcAft>
                <a:spcPts val="0"/>
              </a:spcAft>
            </a:pPr>
            <a:r>
              <a:rPr lang="tr-TR" sz="6000" b="1" i="0">
                <a:solidFill>
                  <a:srgbClr val="4F4F4F"/>
                </a:solidFill>
                <a:latin typeface="Calibri"/>
              </a:rPr>
              <a:t>+</a:t>
            </a:r>
          </a:p>
        </p:txBody>
      </p:sp>
      <p:sp>
        <p:nvSpPr>
          <p:cNvPr id="8" name="Rounded Rectangle 7"/>
          <p:cNvSpPr/>
          <p:nvPr/>
        </p:nvSpPr>
        <p:spPr>
          <a:xfrm>
            <a:off x="4434840" y="1399032"/>
            <a:ext cx="3291840" cy="201168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600"/>
              </a:spcAft>
            </a:pPr>
            <a:r>
              <a:rPr lang="tr-TR" sz="2600" b="1" i="0">
                <a:solidFill>
                  <a:srgbClr val="FFFFFF"/>
                </a:solidFill>
                <a:latin typeface="Calibri"/>
              </a:rPr>
              <a:t>BEŞERÎ ORTAM</a:t>
            </a:r>
          </a:p>
          <a:p>
            <a:pPr algn="ctr">
              <a:spcBef>
                <a:spcPts val="0"/>
              </a:spcBef>
              <a:spcAft>
                <a:spcPts val="0"/>
              </a:spcAft>
            </a:pPr>
            <a:r>
              <a:rPr lang="tr-TR" sz="1800" b="0" i="0">
                <a:solidFill>
                  <a:srgbClr val="FFFFFF"/>
                </a:solidFill>
                <a:latin typeface="Calibri"/>
              </a:rPr>
              <a:t>insanın inşa ettiği yaşam alanı</a:t>
            </a:r>
          </a:p>
        </p:txBody>
      </p:sp>
      <p:sp>
        <p:nvSpPr>
          <p:cNvPr id="9" name="TextBox 8"/>
          <p:cNvSpPr txBox="1"/>
          <p:nvPr/>
        </p:nvSpPr>
        <p:spPr>
          <a:xfrm>
            <a:off x="7726680" y="1399032"/>
            <a:ext cx="640080" cy="2011680"/>
          </a:xfrm>
          <a:prstGeom prst="rect">
            <a:avLst/>
          </a:prstGeom>
          <a:noFill/>
        </p:spPr>
        <p:txBody>
          <a:bodyPr wrap="square" anchor="ctr" lIns="73152" rIns="73152" tIns="36576" bIns="36576">
            <a:noAutofit/>
          </a:bodyPr>
          <a:lstStyle/>
          <a:p>
            <a:pPr algn="ctr">
              <a:spcBef>
                <a:spcPts val="0"/>
              </a:spcBef>
              <a:spcAft>
                <a:spcPts val="0"/>
              </a:spcAft>
            </a:pPr>
            <a:r>
              <a:rPr lang="tr-TR" sz="6000" b="1" i="0">
                <a:solidFill>
                  <a:srgbClr val="4F4F4F"/>
                </a:solidFill>
                <a:latin typeface="Calibri"/>
              </a:rPr>
              <a:t>=</a:t>
            </a:r>
          </a:p>
        </p:txBody>
      </p:sp>
      <p:sp>
        <p:nvSpPr>
          <p:cNvPr id="10" name="Rounded Rectangle 9"/>
          <p:cNvSpPr/>
          <p:nvPr/>
        </p:nvSpPr>
        <p:spPr>
          <a:xfrm>
            <a:off x="8366760" y="1399032"/>
            <a:ext cx="3319272" cy="2011680"/>
          </a:xfrm>
          <a:prstGeom prst="roundRect">
            <a:avLst>
              <a:gd name="adj" fmla="val 8000"/>
            </a:avLst>
          </a:prstGeom>
          <a:solidFill>
            <a:srgbClr val="FCC021"/>
          </a:solidFill>
          <a:ln>
            <a:noFill/>
          </a:ln>
          <a:effectLst/>
        </p:spPr>
        <p:txBody>
          <a:bodyPr rtlCol="0" anchor="ctr" wrap="square" lIns="128016" rIns="128016" tIns="73152" bIns="73152">
            <a:noAutofit/>
          </a:bodyPr>
          <a:lstStyle/>
          <a:p>
            <a:pPr algn="ctr">
              <a:spcBef>
                <a:spcPts val="0"/>
              </a:spcBef>
              <a:spcAft>
                <a:spcPts val="600"/>
              </a:spcAft>
            </a:pPr>
            <a:r>
              <a:rPr lang="tr-TR" sz="2600" b="1" i="0">
                <a:solidFill>
                  <a:srgbClr val="262626"/>
                </a:solidFill>
                <a:latin typeface="Calibri"/>
              </a:rPr>
              <a:t>COĞRAFİ ORTAM</a:t>
            </a:r>
          </a:p>
          <a:p>
            <a:pPr algn="ctr">
              <a:spcBef>
                <a:spcPts val="0"/>
              </a:spcBef>
              <a:spcAft>
                <a:spcPts val="0"/>
              </a:spcAft>
            </a:pPr>
            <a:r>
              <a:rPr lang="tr-TR" sz="1800" b="0" i="0">
                <a:solidFill>
                  <a:srgbClr val="262626"/>
                </a:solidFill>
                <a:latin typeface="Calibri"/>
              </a:rPr>
              <a:t>en geniş yaşam alanı</a:t>
            </a:r>
          </a:p>
        </p:txBody>
      </p:sp>
      <p:sp>
        <p:nvSpPr>
          <p:cNvPr id="11" name="Rounded Rectangle 10"/>
          <p:cNvSpPr/>
          <p:nvPr/>
        </p:nvSpPr>
        <p:spPr>
          <a:xfrm>
            <a:off x="502920" y="3639312"/>
            <a:ext cx="11185855" cy="1463040"/>
          </a:xfrm>
          <a:prstGeom prst="roundRect">
            <a:avLst>
              <a:gd name="adj" fmla="val 6000"/>
            </a:avLst>
          </a:prstGeom>
          <a:solidFill>
            <a:srgbClr val="F0F0F0"/>
          </a:solidFill>
          <a:ln>
            <a:noFill/>
          </a:ln>
          <a:effectLst/>
        </p:spPr>
        <p:txBody>
          <a:bodyPr rtlCol="0" anchor="ctr"/>
          <a:lstStyle/>
          <a:p/>
        </p:txBody>
      </p:sp>
      <p:sp>
        <p:nvSpPr>
          <p:cNvPr id="12" name="Rectangle 11"/>
          <p:cNvSpPr/>
          <p:nvPr/>
        </p:nvSpPr>
        <p:spPr>
          <a:xfrm>
            <a:off x="502920" y="3639312"/>
            <a:ext cx="146304" cy="1463040"/>
          </a:xfrm>
          <a:prstGeom prst="rect">
            <a:avLst/>
          </a:prstGeom>
          <a:solidFill>
            <a:srgbClr val="CEAC58"/>
          </a:solidFill>
          <a:ln>
            <a:noFill/>
          </a:ln>
          <a:effectLst/>
        </p:spPr>
        <p:txBody>
          <a:bodyPr rtlCol="0" anchor="ctr"/>
          <a:lstStyle/>
          <a:p/>
        </p:txBody>
      </p:sp>
      <p:sp>
        <p:nvSpPr>
          <p:cNvPr id="13" name="TextBox 12"/>
          <p:cNvSpPr txBox="1"/>
          <p:nvPr/>
        </p:nvSpPr>
        <p:spPr>
          <a:xfrm>
            <a:off x="868680" y="374904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CEAC58"/>
                </a:solidFill>
                <a:latin typeface="Calibri"/>
              </a:rPr>
              <a:t>COĞRAFİ ORTAM</a:t>
            </a:r>
          </a:p>
        </p:txBody>
      </p:sp>
      <p:sp>
        <p:nvSpPr>
          <p:cNvPr id="14" name="TextBox 13"/>
          <p:cNvSpPr txBox="1"/>
          <p:nvPr/>
        </p:nvSpPr>
        <p:spPr>
          <a:xfrm>
            <a:off x="868680" y="4142232"/>
            <a:ext cx="10637215" cy="82296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Doğal ortam ile beşerî ortamın birlikteliğinden oluşan en geniş yaşam alanına da coğrafi ortam denir.</a:t>
            </a:r>
          </a:p>
        </p:txBody>
      </p:sp>
      <p:sp>
        <p:nvSpPr>
          <p:cNvPr id="15" name="Rounded Rectangle 14"/>
          <p:cNvSpPr/>
          <p:nvPr/>
        </p:nvSpPr>
        <p:spPr>
          <a:xfrm>
            <a:off x="502920" y="5285232"/>
            <a:ext cx="11185855" cy="91440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5285232"/>
            <a:ext cx="118872" cy="914400"/>
          </a:xfrm>
          <a:prstGeom prst="rect">
            <a:avLst/>
          </a:prstGeom>
          <a:solidFill>
            <a:srgbClr val="CEAC58"/>
          </a:solidFill>
          <a:ln>
            <a:noFill/>
          </a:ln>
          <a:effectLst/>
        </p:spPr>
        <p:txBody>
          <a:bodyPr rtlCol="0" anchor="ctr"/>
          <a:lstStyle/>
          <a:p/>
        </p:txBody>
      </p:sp>
      <p:sp>
        <p:nvSpPr>
          <p:cNvPr id="17" name="TextBox 16"/>
          <p:cNvSpPr txBox="1"/>
          <p:nvPr/>
        </p:nvSpPr>
        <p:spPr>
          <a:xfrm>
            <a:off x="777240" y="5285232"/>
            <a:ext cx="10774375" cy="914400"/>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Coğrafi ortamda doğa ile insan arasında bir etkileşim gerçekleşmektedir.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 / 129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Etkileşimin yönü değişti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61872"/>
            <a:ext cx="5477256" cy="4983480"/>
          </a:xfrm>
          <a:prstGeom prst="roundRect">
            <a:avLst>
              <a:gd name="adj" fmla="val 5000"/>
            </a:avLst>
          </a:prstGeom>
          <a:solidFill>
            <a:srgbClr val="F0F0F0"/>
          </a:solidFill>
          <a:ln>
            <a:noFill/>
          </a:ln>
          <a:effectLst/>
        </p:spPr>
        <p:txBody>
          <a:bodyPr rtlCol="0" anchor="ctr"/>
          <a:lstStyle/>
          <a:p/>
        </p:txBody>
      </p:sp>
      <p:sp>
        <p:nvSpPr>
          <p:cNvPr id="7" name="TextBox 6"/>
          <p:cNvSpPr txBox="1"/>
          <p:nvPr/>
        </p:nvSpPr>
        <p:spPr>
          <a:xfrm>
            <a:off x="685800" y="1353312"/>
            <a:ext cx="5111496" cy="502920"/>
          </a:xfrm>
          <a:prstGeom prst="rect">
            <a:avLst/>
          </a:prstGeom>
          <a:noFill/>
        </p:spPr>
        <p:txBody>
          <a:bodyPr wrap="square" anchor="t" lIns="73152" rIns="73152" tIns="36576" bIns="36576">
            <a:noAutofit/>
          </a:bodyPr>
          <a:lstStyle/>
          <a:p>
            <a:pPr algn="ctr">
              <a:spcBef>
                <a:spcPts val="0"/>
              </a:spcBef>
              <a:spcAft>
                <a:spcPts val="0"/>
              </a:spcAft>
            </a:pPr>
            <a:r>
              <a:rPr lang="tr-TR" sz="2200" b="1" i="0">
                <a:solidFill>
                  <a:srgbClr val="2C6696"/>
                </a:solidFill>
                <a:latin typeface="Calibri"/>
              </a:rPr>
              <a:t>ESKİ ÇAĞLARDA</a:t>
            </a:r>
          </a:p>
        </p:txBody>
      </p:sp>
      <p:sp>
        <p:nvSpPr>
          <p:cNvPr id="8" name="Rounded Rectangle 7"/>
          <p:cNvSpPr/>
          <p:nvPr/>
        </p:nvSpPr>
        <p:spPr>
          <a:xfrm>
            <a:off x="822960" y="2039112"/>
            <a:ext cx="1737360" cy="100584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DOĞA</a:t>
            </a:r>
          </a:p>
        </p:txBody>
      </p:sp>
      <p:cxnSp>
        <p:nvCxnSpPr>
          <p:cNvPr id="9" name="Connector 8"/>
          <p:cNvCxnSpPr/>
          <p:nvPr/>
        </p:nvCxnSpPr>
        <p:spPr>
          <a:xfrm>
            <a:off x="2651760" y="2542032"/>
            <a:ext cx="1143000" cy="0"/>
          </a:xfrm>
          <a:prstGeom prst="line">
            <a:avLst/>
          </a:prstGeom>
          <a:ln w="76200">
            <a:solidFill>
              <a:srgbClr val="4F4F4F"/>
            </a:solidFill>
            <a:tailEnd type="triangle" w="med" len="med"/>
          </a:ln>
        </p:spPr>
      </p:cxnSp>
      <p:sp>
        <p:nvSpPr>
          <p:cNvPr id="10" name="Rounded Rectangle 9"/>
          <p:cNvSpPr/>
          <p:nvPr/>
        </p:nvSpPr>
        <p:spPr>
          <a:xfrm>
            <a:off x="3922776" y="2039112"/>
            <a:ext cx="1737360" cy="1005840"/>
          </a:xfrm>
          <a:prstGeom prst="roundRect">
            <a:avLst>
              <a:gd name="adj" fmla="val 8000"/>
            </a:avLst>
          </a:prstGeom>
          <a:solidFill>
            <a:srgbClr val="FFFFFF"/>
          </a:solidFill>
          <a:ln w="31750">
            <a:solidFill>
              <a:srgbClr val="2C6696"/>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İNSAN</a:t>
            </a:r>
          </a:p>
        </p:txBody>
      </p:sp>
      <p:sp>
        <p:nvSpPr>
          <p:cNvPr id="11" name="TextBox 10"/>
          <p:cNvSpPr txBox="1"/>
          <p:nvPr/>
        </p:nvSpPr>
        <p:spPr>
          <a:xfrm>
            <a:off x="777240" y="3319272"/>
            <a:ext cx="4928616" cy="27889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Eski çağlarda doğanın insan yaşamına etkileri ön planda olmuştur.</a:t>
            </a:r>
          </a:p>
        </p:txBody>
      </p:sp>
      <p:sp>
        <p:nvSpPr>
          <p:cNvPr id="12" name="Rounded Rectangle 11"/>
          <p:cNvSpPr/>
          <p:nvPr/>
        </p:nvSpPr>
        <p:spPr>
          <a:xfrm>
            <a:off x="6208776" y="1261872"/>
            <a:ext cx="5477256" cy="4983480"/>
          </a:xfrm>
          <a:prstGeom prst="roundRect">
            <a:avLst>
              <a:gd name="adj" fmla="val 5000"/>
            </a:avLst>
          </a:prstGeom>
          <a:solidFill>
            <a:srgbClr val="F0F0F0"/>
          </a:solidFill>
          <a:ln>
            <a:noFill/>
          </a:ln>
          <a:effectLst/>
        </p:spPr>
        <p:txBody>
          <a:bodyPr rtlCol="0" anchor="ctr"/>
          <a:lstStyle/>
          <a:p/>
        </p:txBody>
      </p:sp>
      <p:sp>
        <p:nvSpPr>
          <p:cNvPr id="13" name="TextBox 12"/>
          <p:cNvSpPr txBox="1"/>
          <p:nvPr/>
        </p:nvSpPr>
        <p:spPr>
          <a:xfrm>
            <a:off x="6391656" y="1353312"/>
            <a:ext cx="5111496" cy="502920"/>
          </a:xfrm>
          <a:prstGeom prst="rect">
            <a:avLst/>
          </a:prstGeom>
          <a:noFill/>
        </p:spPr>
        <p:txBody>
          <a:bodyPr wrap="square" anchor="t" lIns="73152" rIns="73152" tIns="36576" bIns="36576">
            <a:noAutofit/>
          </a:bodyPr>
          <a:lstStyle/>
          <a:p>
            <a:pPr algn="ctr">
              <a:spcBef>
                <a:spcPts val="0"/>
              </a:spcBef>
              <a:spcAft>
                <a:spcPts val="0"/>
              </a:spcAft>
            </a:pPr>
            <a:r>
              <a:rPr lang="tr-TR" sz="2200" b="1" i="0">
                <a:solidFill>
                  <a:srgbClr val="D3373A"/>
                </a:solidFill>
                <a:latin typeface="Calibri"/>
              </a:rPr>
              <a:t>SON DÖNEMLERDE</a:t>
            </a:r>
          </a:p>
        </p:txBody>
      </p:sp>
      <p:sp>
        <p:nvSpPr>
          <p:cNvPr id="14" name="Rounded Rectangle 13"/>
          <p:cNvSpPr/>
          <p:nvPr/>
        </p:nvSpPr>
        <p:spPr>
          <a:xfrm>
            <a:off x="6528816" y="2039112"/>
            <a:ext cx="1737360" cy="100584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İNSAN</a:t>
            </a:r>
          </a:p>
        </p:txBody>
      </p:sp>
      <p:cxnSp>
        <p:nvCxnSpPr>
          <p:cNvPr id="15" name="Connector 14"/>
          <p:cNvCxnSpPr/>
          <p:nvPr/>
        </p:nvCxnSpPr>
        <p:spPr>
          <a:xfrm>
            <a:off x="8357616" y="2542032"/>
            <a:ext cx="1143000" cy="0"/>
          </a:xfrm>
          <a:prstGeom prst="line">
            <a:avLst/>
          </a:prstGeom>
          <a:ln w="76200">
            <a:solidFill>
              <a:srgbClr val="4F4F4F"/>
            </a:solidFill>
            <a:tailEnd type="triangle" w="med" len="med"/>
          </a:ln>
        </p:spPr>
      </p:cxnSp>
      <p:sp>
        <p:nvSpPr>
          <p:cNvPr id="16" name="Rounded Rectangle 15"/>
          <p:cNvSpPr/>
          <p:nvPr/>
        </p:nvSpPr>
        <p:spPr>
          <a:xfrm>
            <a:off x="9628632" y="2039112"/>
            <a:ext cx="1737360" cy="1005840"/>
          </a:xfrm>
          <a:prstGeom prst="roundRect">
            <a:avLst>
              <a:gd name="adj" fmla="val 8000"/>
            </a:avLst>
          </a:prstGeom>
          <a:solidFill>
            <a:srgbClr val="FFFFFF"/>
          </a:solidFill>
          <a:ln w="31750">
            <a:solidFill>
              <a:srgbClr val="D3373A"/>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D3373A"/>
                </a:solidFill>
                <a:latin typeface="Calibri"/>
              </a:rPr>
              <a:t>DOĞA</a:t>
            </a:r>
          </a:p>
        </p:txBody>
      </p:sp>
      <p:sp>
        <p:nvSpPr>
          <p:cNvPr id="17" name="TextBox 16"/>
          <p:cNvSpPr txBox="1"/>
          <p:nvPr/>
        </p:nvSpPr>
        <p:spPr>
          <a:xfrm>
            <a:off x="6483096" y="3319272"/>
            <a:ext cx="4928616" cy="27889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İnsan da son dönemlerde beşerî faaliyetlerin artması ve çeşitlenmesi ile doğal ortamların mekânsal özelliklerinde ve dağılışında değişimlere neden olan bir etken hâline gelmiştir.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 / 129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 neyi inceler?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234440"/>
          </a:xfrm>
          <a:prstGeom prst="rect">
            <a:avLst/>
          </a:prstGeom>
          <a:solidFill>
            <a:srgbClr val="FCC021"/>
          </a:solidFill>
          <a:ln>
            <a:noFill/>
          </a:ln>
          <a:effectLst/>
        </p:spPr>
        <p:txBody>
          <a:bodyPr rtlCol="0" anchor="ctr"/>
          <a:lstStyle/>
          <a:p/>
        </p:txBody>
      </p:sp>
      <p:sp>
        <p:nvSpPr>
          <p:cNvPr id="8" name="TextBox 7"/>
          <p:cNvSpPr txBox="1"/>
          <p:nvPr/>
        </p:nvSpPr>
        <p:spPr>
          <a:xfrm>
            <a:off x="777240" y="126187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Eski Çağ’dan itibaren birçok filozof doğa olaylarıyla insan faaliyetleri arasındaki etkileşimi inceleme, araştırma ve yorumlamaya çalışmıştır.</a:t>
            </a:r>
          </a:p>
        </p:txBody>
      </p:sp>
      <p:sp>
        <p:nvSpPr>
          <p:cNvPr id="9" name="Rounded Rectangle 8"/>
          <p:cNvSpPr/>
          <p:nvPr/>
        </p:nvSpPr>
        <p:spPr>
          <a:xfrm>
            <a:off x="502920" y="2633472"/>
            <a:ext cx="11185855" cy="123444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502920" y="2633472"/>
            <a:ext cx="118872" cy="1234440"/>
          </a:xfrm>
          <a:prstGeom prst="rect">
            <a:avLst/>
          </a:prstGeom>
          <a:solidFill>
            <a:srgbClr val="FCC021"/>
          </a:solidFill>
          <a:ln>
            <a:noFill/>
          </a:ln>
          <a:effectLst/>
        </p:spPr>
        <p:txBody>
          <a:bodyPr rtlCol="0" anchor="ctr"/>
          <a:lstStyle/>
          <a:p/>
        </p:txBody>
      </p:sp>
      <p:sp>
        <p:nvSpPr>
          <p:cNvPr id="11" name="TextBox 10"/>
          <p:cNvSpPr txBox="1"/>
          <p:nvPr/>
        </p:nvSpPr>
        <p:spPr>
          <a:xfrm>
            <a:off x="777240" y="263347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Bu bağlamda bir taraftan doğal ortam diğer taraftan da beşerî ortam, inceleme ve araştırmanın konusu hâline gelmiştir.</a:t>
            </a:r>
          </a:p>
        </p:txBody>
      </p:sp>
      <p:sp>
        <p:nvSpPr>
          <p:cNvPr id="12" name="Rounded Rectangle 11"/>
          <p:cNvSpPr/>
          <p:nvPr/>
        </p:nvSpPr>
        <p:spPr>
          <a:xfrm>
            <a:off x="502920" y="4005072"/>
            <a:ext cx="11185855" cy="100584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750" b="1" i="0">
                <a:solidFill>
                  <a:srgbClr val="FFFFFF"/>
                </a:solidFill>
                <a:latin typeface="Calibri"/>
              </a:rPr>
              <a:t>Bilimin bu inceleme alanına Eski Çağ’dan itibaren coğrafya adı verilmiştir.</a:t>
            </a:r>
          </a:p>
        </p:txBody>
      </p:sp>
      <p:sp>
        <p:nvSpPr>
          <p:cNvPr id="13" name="Rounded Rectangle 12"/>
          <p:cNvSpPr/>
          <p:nvPr/>
        </p:nvSpPr>
        <p:spPr>
          <a:xfrm>
            <a:off x="502920" y="5193792"/>
            <a:ext cx="11185855" cy="10515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262626"/>
                </a:solidFill>
                <a:latin typeface="Calibri"/>
              </a:rPr>
              <a:t>Defterine tamamla:</a:t>
            </a:r>
            <a:r>
              <a:rPr lang="tr-TR" sz="2600" b="0" i="0">
                <a:solidFill>
                  <a:srgbClr val="262626"/>
                </a:solidFill>
                <a:latin typeface="Calibri"/>
              </a:rPr>
              <a:t>  Coğrafya, …………………………………………………… inceler.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 / 129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Doğal ortam ile beşerî ortamın birlikteliğinden oluşan en geniş yaşam alanı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Doğal ortam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Beşerî ortam</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 olayı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Yaşam küre</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Coğrafi ortam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 / 129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Doğal ortam ile beşerî ortamın birlikteliğinden oluşan en geniş yaşam alanı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Doğal ortam</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Beşerî ortam</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Doğa olayı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Yaşam küre</a:t>
            </a:r>
          </a:p>
        </p:txBody>
      </p:sp>
      <p:sp>
        <p:nvSpPr>
          <p:cNvPr id="19" name="Rounded Rectangle 18"/>
          <p:cNvSpPr/>
          <p:nvPr/>
        </p:nvSpPr>
        <p:spPr>
          <a:xfrm>
            <a:off x="502920" y="473293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20" name="Oval 19"/>
          <p:cNvSpPr/>
          <p:nvPr/>
        </p:nvSpPr>
        <p:spPr>
          <a:xfrm>
            <a:off x="594360" y="468904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Coğrafi ortam</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Doğal ortam ile beşerî ortamın birlikteliğinden oluşan en geniş yaşam alanına coğrafi ortam denir (s. 16).</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 / 129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 çalışması: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kartları toplar.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2C6696"/>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Görseli, haritayı, grafiği ve tabloyu inceler,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2C6696"/>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2C6696"/>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2C6696"/>
                </a:solidFill>
                <a:latin typeface="Calibri"/>
              </a:rPr>
              <a:t>8 grup · 4-5 kişi · roller her hafta döner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 / 129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Coğrafyanın Konusu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14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Coğrafyanın inceleme alanına giren doğal ve beşerî unsurları ayırt edebilme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Çözümleme, İletişim, İş Birliği</a:t>
            </a:r>
          </a:p>
        </p:txBody>
      </p:sp>
      <p:pic>
        <p:nvPicPr>
          <p:cNvPr id="11" name="Picture 10" descr="etkinlik_konu_s17.jpg"/>
          <p:cNvPicPr>
            <a:picLocks noChangeAspect="1"/>
          </p:cNvPicPr>
          <p:nvPr/>
        </p:nvPicPr>
        <p:blipFill>
          <a:blip r:embed="rId3"/>
          <a:srcRect t="57" b="57"/>
          <a:stretch>
            <a:fillRect/>
          </a:stretch>
        </p:blipFill>
        <p:spPr>
          <a:xfrm>
            <a:off x="502920" y="2359152"/>
            <a:ext cx="6766560" cy="3721608"/>
          </a:xfrm>
          <a:prstGeom prst="rect">
            <a:avLst/>
          </a:prstGeom>
          <a:ln w="9525">
            <a:solidFill>
              <a:srgbClr val="D9D9D9"/>
            </a:solidFill>
          </a:ln>
        </p:spPr>
      </p:pic>
      <p:sp>
        <p:nvSpPr>
          <p:cNvPr id="12" name="TextBox 11"/>
          <p:cNvSpPr txBox="1"/>
          <p:nvPr/>
        </p:nvSpPr>
        <p:spPr>
          <a:xfrm>
            <a:off x="7452360" y="2313432"/>
            <a:ext cx="4233672" cy="3977640"/>
          </a:xfrm>
          <a:prstGeom prst="rect">
            <a:avLst/>
          </a:prstGeom>
          <a:noFill/>
        </p:spPr>
        <p:txBody>
          <a:bodyPr wrap="square" anchor="t" lIns="73152" rIns="73152" tIns="36576" bIns="36576">
            <a:noAutofit/>
          </a:bodyPr>
          <a:lstStyle/>
          <a:p>
            <a:pPr algn="l">
              <a:spcBef>
                <a:spcPts val="0"/>
              </a:spcBef>
              <a:spcAft>
                <a:spcPts val="975"/>
              </a:spcAft>
            </a:pPr>
            <a:r>
              <a:rPr lang="tr-TR" sz="1950" b="1" i="0">
                <a:solidFill>
                  <a:srgbClr val="262626"/>
                </a:solidFill>
                <a:latin typeface="Calibri"/>
              </a:rPr>
              <a:t>Yönerge:</a:t>
            </a:r>
            <a:r>
              <a:rPr lang="tr-TR" sz="1950" b="0" i="0">
                <a:solidFill>
                  <a:srgbClr val="262626"/>
                </a:solidFill>
                <a:latin typeface="Calibri"/>
              </a:rPr>
              <a:t> Sınıfta öğretmen rehberliğinde heterojen küçük gruplar oluşturarak aşağıdaki adımları takip ediniz ve sizden istenen çalışmaları yapınız.</a:t>
            </a:r>
          </a:p>
          <a:p>
            <a:pPr algn="l">
              <a:spcBef>
                <a:spcPts val="0"/>
              </a:spcBef>
              <a:spcAft>
                <a:spcPts val="975"/>
              </a:spcAft>
            </a:pPr>
            <a:r>
              <a:rPr lang="tr-TR" sz="1950" b="1" i="0">
                <a:solidFill>
                  <a:srgbClr val="262626"/>
                </a:solidFill>
                <a:latin typeface="Calibri"/>
              </a:rPr>
              <a:t>1. Adım:</a:t>
            </a:r>
            <a:r>
              <a:rPr lang="tr-TR" sz="1950" b="0" i="0">
                <a:solidFill>
                  <a:srgbClr val="262626"/>
                </a:solidFill>
                <a:latin typeface="Calibri"/>
              </a:rPr>
              <a:t> Aşağıda verilen görseli coğrafyanın konusu, doğal ve beşerî unsurlar açısından grup olarak inceleyiniz.</a:t>
            </a:r>
          </a:p>
          <a:p>
            <a:pPr algn="l">
              <a:spcBef>
                <a:spcPts val="0"/>
              </a:spcBef>
              <a:spcAft>
                <a:spcPts val="0"/>
              </a:spcAft>
            </a:pPr>
            <a:r>
              <a:rPr lang="tr-TR" sz="1950" b="1" i="0">
                <a:solidFill>
                  <a:srgbClr val="262626"/>
                </a:solidFill>
                <a:latin typeface="Calibri"/>
              </a:rPr>
              <a:t>2. Adım:</a:t>
            </a:r>
            <a:r>
              <a:rPr lang="tr-TR" sz="1950" b="0" i="0">
                <a:solidFill>
                  <a:srgbClr val="262626"/>
                </a:solidFill>
                <a:latin typeface="Calibri"/>
              </a:rPr>
              <a:t> Aşağıda verilen soruları görsele ve düşün-eşleş-paylaş tekniğine göre cevaplayınız.</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17</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 / 129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Düşün · Eşleş · Paylaş</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61872"/>
            <a:ext cx="3454298" cy="685800"/>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DÜŞÜN  ·  2 dk</a:t>
            </a:r>
          </a:p>
        </p:txBody>
      </p:sp>
      <p:sp>
        <p:nvSpPr>
          <p:cNvPr id="7" name="TextBox 6"/>
          <p:cNvSpPr txBox="1"/>
          <p:nvPr/>
        </p:nvSpPr>
        <p:spPr>
          <a:xfrm>
            <a:off x="502920" y="2011680"/>
            <a:ext cx="3454298" cy="114300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Soruları önce tek başına cevapla.</a:t>
            </a:r>
          </a:p>
        </p:txBody>
      </p:sp>
      <p:cxnSp>
        <p:nvCxnSpPr>
          <p:cNvPr id="8" name="Connector 7"/>
          <p:cNvCxnSpPr/>
          <p:nvPr/>
        </p:nvCxnSpPr>
        <p:spPr>
          <a:xfrm>
            <a:off x="4012082" y="1600200"/>
            <a:ext cx="301752" cy="0"/>
          </a:xfrm>
          <a:prstGeom prst="line">
            <a:avLst/>
          </a:prstGeom>
          <a:ln w="63500">
            <a:solidFill>
              <a:srgbClr val="FCC021"/>
            </a:solidFill>
            <a:tailEnd type="triangle" w="med" len="med"/>
          </a:ln>
        </p:spPr>
      </p:cxnSp>
      <p:sp>
        <p:nvSpPr>
          <p:cNvPr id="9" name="Rounded Rectangle 8"/>
          <p:cNvSpPr/>
          <p:nvPr/>
        </p:nvSpPr>
        <p:spPr>
          <a:xfrm>
            <a:off x="4368698" y="1261872"/>
            <a:ext cx="3454298" cy="685800"/>
          </a:xfrm>
          <a:prstGeom prst="roundRect">
            <a:avLst>
              <a:gd name="adj" fmla="val 3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EŞLEŞ  ·  4 dk</a:t>
            </a:r>
          </a:p>
        </p:txBody>
      </p:sp>
      <p:sp>
        <p:nvSpPr>
          <p:cNvPr id="10" name="TextBox 9"/>
          <p:cNvSpPr txBox="1"/>
          <p:nvPr/>
        </p:nvSpPr>
        <p:spPr>
          <a:xfrm>
            <a:off x="4368698" y="2011680"/>
            <a:ext cx="3454298" cy="114300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Sorulara verdiğiniz cevapları farklı bakış açılarını da dikkate alarak sıra arkadaşınızla paylaşınız.</a:t>
            </a:r>
          </a:p>
        </p:txBody>
      </p:sp>
      <p:cxnSp>
        <p:nvCxnSpPr>
          <p:cNvPr id="11" name="Connector 10"/>
          <p:cNvCxnSpPr/>
          <p:nvPr/>
        </p:nvCxnSpPr>
        <p:spPr>
          <a:xfrm>
            <a:off x="7877860" y="1600200"/>
            <a:ext cx="301752" cy="0"/>
          </a:xfrm>
          <a:prstGeom prst="line">
            <a:avLst/>
          </a:prstGeom>
          <a:ln w="63500">
            <a:solidFill>
              <a:srgbClr val="FCC021"/>
            </a:solidFill>
            <a:tailEnd type="triangle" w="med" len="med"/>
          </a:ln>
        </p:spPr>
      </p:cxnSp>
      <p:sp>
        <p:nvSpPr>
          <p:cNvPr id="12" name="Rounded Rectangle 11"/>
          <p:cNvSpPr/>
          <p:nvPr/>
        </p:nvSpPr>
        <p:spPr>
          <a:xfrm>
            <a:off x="8234476" y="1261872"/>
            <a:ext cx="3454298" cy="685800"/>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PAYLAŞ  ·  grup</a:t>
            </a:r>
          </a:p>
        </p:txBody>
      </p:sp>
      <p:sp>
        <p:nvSpPr>
          <p:cNvPr id="13" name="TextBox 12"/>
          <p:cNvSpPr txBox="1"/>
          <p:nvPr/>
        </p:nvSpPr>
        <p:spPr>
          <a:xfrm>
            <a:off x="8234476" y="2011680"/>
            <a:ext cx="3454298" cy="114300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Grup olarak oluşturduğunuz cevapları sınıf arkadaşlarınızla paylaşınız.</a:t>
            </a:r>
          </a:p>
        </p:txBody>
      </p:sp>
      <p:sp>
        <p:nvSpPr>
          <p:cNvPr id="14" name="Rounded Rectangle 13"/>
          <p:cNvSpPr/>
          <p:nvPr/>
        </p:nvSpPr>
        <p:spPr>
          <a:xfrm>
            <a:off x="502920" y="3319272"/>
            <a:ext cx="3454298" cy="292608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502920" y="3319272"/>
            <a:ext cx="3454298"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502920" y="3584448"/>
            <a:ext cx="3454298" cy="265176"/>
          </a:xfrm>
          <a:prstGeom prst="rect">
            <a:avLst/>
          </a:prstGeom>
          <a:solidFill>
            <a:srgbClr val="4F4F4F"/>
          </a:solidFill>
          <a:ln>
            <a:noFill/>
          </a:ln>
          <a:effectLst/>
        </p:spPr>
        <p:txBody>
          <a:bodyPr rtlCol="0" anchor="ctr"/>
          <a:lstStyle/>
          <a:p/>
        </p:txBody>
      </p:sp>
      <p:sp>
        <p:nvSpPr>
          <p:cNvPr id="17" name="TextBox 16"/>
          <p:cNvSpPr txBox="1"/>
          <p:nvPr/>
        </p:nvSpPr>
        <p:spPr>
          <a:xfrm>
            <a:off x="594360" y="3319272"/>
            <a:ext cx="3271418"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1. soru</a:t>
            </a:r>
          </a:p>
        </p:txBody>
      </p:sp>
      <p:sp>
        <p:nvSpPr>
          <p:cNvPr id="18" name="TextBox 17"/>
          <p:cNvSpPr txBox="1"/>
          <p:nvPr/>
        </p:nvSpPr>
        <p:spPr>
          <a:xfrm>
            <a:off x="612648" y="3922776"/>
            <a:ext cx="3234842" cy="2249424"/>
          </a:xfrm>
          <a:prstGeom prst="rect">
            <a:avLst/>
          </a:prstGeom>
          <a:noFill/>
        </p:spPr>
        <p:txBody>
          <a:bodyPr wrap="square" anchor="ctr" lIns="73152" rIns="73152" tIns="36576" bIns="36576">
            <a:noAutofit/>
          </a:bodyPr>
          <a:lstStyle/>
          <a:p>
            <a:pPr algn="ctr">
              <a:spcBef>
                <a:spcPts val="0"/>
              </a:spcBef>
              <a:spcAft>
                <a:spcPts val="0"/>
              </a:spcAft>
            </a:pPr>
            <a:r>
              <a:rPr lang="tr-TR" sz="2400" b="0" i="0">
                <a:solidFill>
                  <a:srgbClr val="262626"/>
                </a:solidFill>
                <a:latin typeface="Calibri"/>
              </a:rPr>
              <a:t>Coğrafyanın inceleme alanına giren konular nelerdir?</a:t>
            </a:r>
          </a:p>
        </p:txBody>
      </p:sp>
      <p:sp>
        <p:nvSpPr>
          <p:cNvPr id="19" name="Rounded Rectangle 18"/>
          <p:cNvSpPr/>
          <p:nvPr/>
        </p:nvSpPr>
        <p:spPr>
          <a:xfrm>
            <a:off x="4368698" y="3319272"/>
            <a:ext cx="3454298" cy="292608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4368698" y="3319272"/>
            <a:ext cx="3454298" cy="530352"/>
          </a:xfrm>
          <a:prstGeom prst="roundRect">
            <a:avLst>
              <a:gd name="adj" fmla="val 25000"/>
            </a:avLst>
          </a:prstGeom>
          <a:solidFill>
            <a:srgbClr val="2C6696"/>
          </a:solidFill>
          <a:ln>
            <a:noFill/>
          </a:ln>
          <a:effectLst/>
        </p:spPr>
        <p:txBody>
          <a:bodyPr rtlCol="0" anchor="ctr"/>
          <a:lstStyle/>
          <a:p/>
        </p:txBody>
      </p:sp>
      <p:sp>
        <p:nvSpPr>
          <p:cNvPr id="21" name="Rectangle 20"/>
          <p:cNvSpPr/>
          <p:nvPr/>
        </p:nvSpPr>
        <p:spPr>
          <a:xfrm>
            <a:off x="4368698" y="3584448"/>
            <a:ext cx="3454298" cy="265176"/>
          </a:xfrm>
          <a:prstGeom prst="rect">
            <a:avLst/>
          </a:prstGeom>
          <a:solidFill>
            <a:srgbClr val="2C6696"/>
          </a:solidFill>
          <a:ln>
            <a:noFill/>
          </a:ln>
          <a:effectLst/>
        </p:spPr>
        <p:txBody>
          <a:bodyPr rtlCol="0" anchor="ctr"/>
          <a:lstStyle/>
          <a:p/>
        </p:txBody>
      </p:sp>
      <p:sp>
        <p:nvSpPr>
          <p:cNvPr id="22" name="TextBox 21"/>
          <p:cNvSpPr txBox="1"/>
          <p:nvPr/>
        </p:nvSpPr>
        <p:spPr>
          <a:xfrm>
            <a:off x="4460138" y="3319272"/>
            <a:ext cx="3271418"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2. soru</a:t>
            </a:r>
          </a:p>
        </p:txBody>
      </p:sp>
      <p:sp>
        <p:nvSpPr>
          <p:cNvPr id="23" name="TextBox 22"/>
          <p:cNvSpPr txBox="1"/>
          <p:nvPr/>
        </p:nvSpPr>
        <p:spPr>
          <a:xfrm>
            <a:off x="4478426" y="3922776"/>
            <a:ext cx="3234842" cy="2249424"/>
          </a:xfrm>
          <a:prstGeom prst="rect">
            <a:avLst/>
          </a:prstGeom>
          <a:noFill/>
        </p:spPr>
        <p:txBody>
          <a:bodyPr wrap="square" anchor="ctr" lIns="73152" rIns="73152" tIns="36576" bIns="36576">
            <a:noAutofit/>
          </a:bodyPr>
          <a:lstStyle/>
          <a:p>
            <a:pPr algn="ctr">
              <a:spcBef>
                <a:spcPts val="0"/>
              </a:spcBef>
              <a:spcAft>
                <a:spcPts val="0"/>
              </a:spcAft>
            </a:pPr>
            <a:r>
              <a:rPr lang="tr-TR" sz="2400" b="0" i="0">
                <a:solidFill>
                  <a:srgbClr val="262626"/>
                </a:solidFill>
                <a:latin typeface="Calibri"/>
              </a:rPr>
              <a:t>Coğrafyanın inceleme alanına giren doğal unsurlar neler olabilir?</a:t>
            </a:r>
          </a:p>
        </p:txBody>
      </p:sp>
      <p:sp>
        <p:nvSpPr>
          <p:cNvPr id="24" name="Rounded Rectangle 23"/>
          <p:cNvSpPr/>
          <p:nvPr/>
        </p:nvSpPr>
        <p:spPr>
          <a:xfrm>
            <a:off x="8234476" y="3319272"/>
            <a:ext cx="3454298" cy="292608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8234476" y="3319272"/>
            <a:ext cx="3454298" cy="530352"/>
          </a:xfrm>
          <a:prstGeom prst="roundRect">
            <a:avLst>
              <a:gd name="adj" fmla="val 25000"/>
            </a:avLst>
          </a:prstGeom>
          <a:solidFill>
            <a:srgbClr val="D3373A"/>
          </a:solidFill>
          <a:ln>
            <a:noFill/>
          </a:ln>
          <a:effectLst/>
        </p:spPr>
        <p:txBody>
          <a:bodyPr rtlCol="0" anchor="ctr"/>
          <a:lstStyle/>
          <a:p/>
        </p:txBody>
      </p:sp>
      <p:sp>
        <p:nvSpPr>
          <p:cNvPr id="26" name="Rectangle 25"/>
          <p:cNvSpPr/>
          <p:nvPr/>
        </p:nvSpPr>
        <p:spPr>
          <a:xfrm>
            <a:off x="8234476" y="3584448"/>
            <a:ext cx="3454298" cy="265176"/>
          </a:xfrm>
          <a:prstGeom prst="rect">
            <a:avLst/>
          </a:prstGeom>
          <a:solidFill>
            <a:srgbClr val="D3373A"/>
          </a:solidFill>
          <a:ln>
            <a:noFill/>
          </a:ln>
          <a:effectLst/>
        </p:spPr>
        <p:txBody>
          <a:bodyPr rtlCol="0" anchor="ctr"/>
          <a:lstStyle/>
          <a:p/>
        </p:txBody>
      </p:sp>
      <p:sp>
        <p:nvSpPr>
          <p:cNvPr id="27" name="TextBox 26"/>
          <p:cNvSpPr txBox="1"/>
          <p:nvPr/>
        </p:nvSpPr>
        <p:spPr>
          <a:xfrm>
            <a:off x="8325916" y="3319272"/>
            <a:ext cx="3271418"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3. soru</a:t>
            </a:r>
          </a:p>
        </p:txBody>
      </p:sp>
      <p:sp>
        <p:nvSpPr>
          <p:cNvPr id="28" name="TextBox 27"/>
          <p:cNvSpPr txBox="1"/>
          <p:nvPr/>
        </p:nvSpPr>
        <p:spPr>
          <a:xfrm>
            <a:off x="8344204" y="3922776"/>
            <a:ext cx="3234842" cy="2249424"/>
          </a:xfrm>
          <a:prstGeom prst="rect">
            <a:avLst/>
          </a:prstGeom>
          <a:noFill/>
        </p:spPr>
        <p:txBody>
          <a:bodyPr wrap="square" anchor="ctr" lIns="73152" rIns="73152" tIns="36576" bIns="36576">
            <a:noAutofit/>
          </a:bodyPr>
          <a:lstStyle/>
          <a:p>
            <a:pPr algn="ctr">
              <a:spcBef>
                <a:spcPts val="0"/>
              </a:spcBef>
              <a:spcAft>
                <a:spcPts val="0"/>
              </a:spcAft>
            </a:pPr>
            <a:r>
              <a:rPr lang="tr-TR" sz="2400" b="0" i="0">
                <a:solidFill>
                  <a:srgbClr val="262626"/>
                </a:solidFill>
                <a:latin typeface="Calibri"/>
              </a:rPr>
              <a:t>Coğrafyanın inceleme alanına giren beşerî unsurlar neler olabilir?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17</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 / 129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Paylaşalım: ortak tablo</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3606698" cy="4160520"/>
          </a:xfrm>
          <a:prstGeom prst="roundRect">
            <a:avLst>
              <a:gd name="adj" fmla="val 5000"/>
            </a:avLst>
          </a:prstGeom>
          <a:solidFill>
            <a:srgbClr val="FFFFFF"/>
          </a:solidFill>
          <a:ln>
            <a:noFill/>
          </a:ln>
          <a:effectLst/>
        </p:spPr>
        <p:txBody>
          <a:bodyPr rtlCol="0" anchor="ctr"/>
          <a:lstStyle/>
          <a:p/>
        </p:txBody>
      </p:sp>
      <p:sp>
        <p:nvSpPr>
          <p:cNvPr id="7" name="Rounded Rectangle 6"/>
          <p:cNvSpPr/>
          <p:nvPr/>
        </p:nvSpPr>
        <p:spPr>
          <a:xfrm>
            <a:off x="502920" y="1216152"/>
            <a:ext cx="3606698" cy="685800"/>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559052"/>
            <a:ext cx="3606698" cy="342900"/>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3423818"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Coğrafyanın konuları</a:t>
            </a:r>
          </a:p>
        </p:txBody>
      </p:sp>
      <p:sp>
        <p:nvSpPr>
          <p:cNvPr id="10" name="Rounded Rectangle 9"/>
          <p:cNvSpPr/>
          <p:nvPr/>
        </p:nvSpPr>
        <p:spPr>
          <a:xfrm>
            <a:off x="502920" y="1216152"/>
            <a:ext cx="3606698" cy="4160520"/>
          </a:xfrm>
          <a:prstGeom prst="roundRect">
            <a:avLst>
              <a:gd name="adj" fmla="val 5000"/>
            </a:avLst>
          </a:prstGeom>
          <a:noFill/>
          <a:ln w="12700">
            <a:solidFill>
              <a:srgbClr val="D9D9D9"/>
            </a:solidFill>
          </a:ln>
          <a:effectLst/>
        </p:spPr>
        <p:txBody>
          <a:bodyPr rtlCol="0" anchor="ctr"/>
          <a:lstStyle/>
          <a:p/>
        </p:txBody>
      </p:sp>
      <p:cxnSp>
        <p:nvCxnSpPr>
          <p:cNvPr id="11" name="Connector 10"/>
          <p:cNvCxnSpPr/>
          <p:nvPr/>
        </p:nvCxnSpPr>
        <p:spPr>
          <a:xfrm>
            <a:off x="685800" y="2596896"/>
            <a:ext cx="3240938" cy="0"/>
          </a:xfrm>
          <a:prstGeom prst="line">
            <a:avLst/>
          </a:prstGeom>
          <a:ln w="12700">
            <a:solidFill>
              <a:srgbClr val="D9D9D9"/>
            </a:solidFill>
            <a:prstDash val="dash"/>
          </a:ln>
        </p:spPr>
      </p:cxnSp>
      <p:cxnSp>
        <p:nvCxnSpPr>
          <p:cNvPr id="12" name="Connector 11"/>
          <p:cNvCxnSpPr/>
          <p:nvPr/>
        </p:nvCxnSpPr>
        <p:spPr>
          <a:xfrm>
            <a:off x="685800" y="3291840"/>
            <a:ext cx="3240938" cy="0"/>
          </a:xfrm>
          <a:prstGeom prst="line">
            <a:avLst/>
          </a:prstGeom>
          <a:ln w="12700">
            <a:solidFill>
              <a:srgbClr val="D9D9D9"/>
            </a:solidFill>
            <a:prstDash val="dash"/>
          </a:ln>
        </p:spPr>
      </p:cxnSp>
      <p:cxnSp>
        <p:nvCxnSpPr>
          <p:cNvPr id="13" name="Connector 12"/>
          <p:cNvCxnSpPr/>
          <p:nvPr/>
        </p:nvCxnSpPr>
        <p:spPr>
          <a:xfrm>
            <a:off x="685800" y="3986784"/>
            <a:ext cx="3240938" cy="0"/>
          </a:xfrm>
          <a:prstGeom prst="line">
            <a:avLst/>
          </a:prstGeom>
          <a:ln w="12700">
            <a:solidFill>
              <a:srgbClr val="D9D9D9"/>
            </a:solidFill>
            <a:prstDash val="dash"/>
          </a:ln>
        </p:spPr>
      </p:cxnSp>
      <p:cxnSp>
        <p:nvCxnSpPr>
          <p:cNvPr id="14" name="Connector 13"/>
          <p:cNvCxnSpPr/>
          <p:nvPr/>
        </p:nvCxnSpPr>
        <p:spPr>
          <a:xfrm>
            <a:off x="685800" y="4681728"/>
            <a:ext cx="3240938" cy="0"/>
          </a:xfrm>
          <a:prstGeom prst="line">
            <a:avLst/>
          </a:prstGeom>
          <a:ln w="12700">
            <a:solidFill>
              <a:srgbClr val="D9D9D9"/>
            </a:solidFill>
            <a:prstDash val="dash"/>
          </a:ln>
        </p:spPr>
      </p:cxnSp>
      <p:sp>
        <p:nvSpPr>
          <p:cNvPr id="15" name="Rounded Rectangle 14"/>
          <p:cNvSpPr/>
          <p:nvPr/>
        </p:nvSpPr>
        <p:spPr>
          <a:xfrm>
            <a:off x="4292498" y="1216152"/>
            <a:ext cx="3606698" cy="4160520"/>
          </a:xfrm>
          <a:prstGeom prst="roundRect">
            <a:avLst>
              <a:gd name="adj" fmla="val 5000"/>
            </a:avLst>
          </a:prstGeom>
          <a:solidFill>
            <a:srgbClr val="FFFFFF"/>
          </a:solidFill>
          <a:ln>
            <a:noFill/>
          </a:ln>
          <a:effectLst/>
        </p:spPr>
        <p:txBody>
          <a:bodyPr rtlCol="0" anchor="ctr"/>
          <a:lstStyle/>
          <a:p/>
        </p:txBody>
      </p:sp>
      <p:sp>
        <p:nvSpPr>
          <p:cNvPr id="16" name="Rounded Rectangle 15"/>
          <p:cNvSpPr/>
          <p:nvPr/>
        </p:nvSpPr>
        <p:spPr>
          <a:xfrm>
            <a:off x="4292498" y="1216152"/>
            <a:ext cx="3606698" cy="685800"/>
          </a:xfrm>
          <a:prstGeom prst="roundRect">
            <a:avLst>
              <a:gd name="adj" fmla="val 25000"/>
            </a:avLst>
          </a:prstGeom>
          <a:solidFill>
            <a:srgbClr val="2C6696"/>
          </a:solidFill>
          <a:ln>
            <a:noFill/>
          </a:ln>
          <a:effectLst/>
        </p:spPr>
        <p:txBody>
          <a:bodyPr rtlCol="0" anchor="ctr"/>
          <a:lstStyle/>
          <a:p/>
        </p:txBody>
      </p:sp>
      <p:sp>
        <p:nvSpPr>
          <p:cNvPr id="17" name="Rectangle 16"/>
          <p:cNvSpPr/>
          <p:nvPr/>
        </p:nvSpPr>
        <p:spPr>
          <a:xfrm>
            <a:off x="4292498" y="1559052"/>
            <a:ext cx="3606698" cy="342900"/>
          </a:xfrm>
          <a:prstGeom prst="rect">
            <a:avLst/>
          </a:prstGeom>
          <a:solidFill>
            <a:srgbClr val="2C6696"/>
          </a:solidFill>
          <a:ln>
            <a:noFill/>
          </a:ln>
          <a:effectLst/>
        </p:spPr>
        <p:txBody>
          <a:bodyPr rtlCol="0" anchor="ctr"/>
          <a:lstStyle/>
          <a:p/>
        </p:txBody>
      </p:sp>
      <p:sp>
        <p:nvSpPr>
          <p:cNvPr id="18" name="TextBox 17"/>
          <p:cNvSpPr txBox="1"/>
          <p:nvPr/>
        </p:nvSpPr>
        <p:spPr>
          <a:xfrm>
            <a:off x="4383938" y="1216152"/>
            <a:ext cx="3423818"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Doğal unsurlar</a:t>
            </a:r>
          </a:p>
        </p:txBody>
      </p:sp>
      <p:sp>
        <p:nvSpPr>
          <p:cNvPr id="19" name="Rounded Rectangle 18"/>
          <p:cNvSpPr/>
          <p:nvPr/>
        </p:nvSpPr>
        <p:spPr>
          <a:xfrm>
            <a:off x="4292498" y="1216152"/>
            <a:ext cx="3606698" cy="4160520"/>
          </a:xfrm>
          <a:prstGeom prst="roundRect">
            <a:avLst>
              <a:gd name="adj" fmla="val 5000"/>
            </a:avLst>
          </a:prstGeom>
          <a:noFill/>
          <a:ln w="12700">
            <a:solidFill>
              <a:srgbClr val="D9D9D9"/>
            </a:solidFill>
          </a:ln>
          <a:effectLst/>
        </p:spPr>
        <p:txBody>
          <a:bodyPr rtlCol="0" anchor="ctr"/>
          <a:lstStyle/>
          <a:p/>
        </p:txBody>
      </p:sp>
      <p:cxnSp>
        <p:nvCxnSpPr>
          <p:cNvPr id="20" name="Connector 19"/>
          <p:cNvCxnSpPr/>
          <p:nvPr/>
        </p:nvCxnSpPr>
        <p:spPr>
          <a:xfrm>
            <a:off x="4475378" y="2596896"/>
            <a:ext cx="3240938" cy="0"/>
          </a:xfrm>
          <a:prstGeom prst="line">
            <a:avLst/>
          </a:prstGeom>
          <a:ln w="12700">
            <a:solidFill>
              <a:srgbClr val="D9D9D9"/>
            </a:solidFill>
            <a:prstDash val="dash"/>
          </a:ln>
        </p:spPr>
      </p:cxnSp>
      <p:cxnSp>
        <p:nvCxnSpPr>
          <p:cNvPr id="21" name="Connector 20"/>
          <p:cNvCxnSpPr/>
          <p:nvPr/>
        </p:nvCxnSpPr>
        <p:spPr>
          <a:xfrm>
            <a:off x="4475378" y="3291840"/>
            <a:ext cx="3240938" cy="0"/>
          </a:xfrm>
          <a:prstGeom prst="line">
            <a:avLst/>
          </a:prstGeom>
          <a:ln w="12700">
            <a:solidFill>
              <a:srgbClr val="D9D9D9"/>
            </a:solidFill>
            <a:prstDash val="dash"/>
          </a:ln>
        </p:spPr>
      </p:cxnSp>
      <p:cxnSp>
        <p:nvCxnSpPr>
          <p:cNvPr id="22" name="Connector 21"/>
          <p:cNvCxnSpPr/>
          <p:nvPr/>
        </p:nvCxnSpPr>
        <p:spPr>
          <a:xfrm>
            <a:off x="4475378" y="3986784"/>
            <a:ext cx="3240938" cy="0"/>
          </a:xfrm>
          <a:prstGeom prst="line">
            <a:avLst/>
          </a:prstGeom>
          <a:ln w="12700">
            <a:solidFill>
              <a:srgbClr val="D9D9D9"/>
            </a:solidFill>
            <a:prstDash val="dash"/>
          </a:ln>
        </p:spPr>
      </p:cxnSp>
      <p:cxnSp>
        <p:nvCxnSpPr>
          <p:cNvPr id="23" name="Connector 22"/>
          <p:cNvCxnSpPr/>
          <p:nvPr/>
        </p:nvCxnSpPr>
        <p:spPr>
          <a:xfrm>
            <a:off x="4475378" y="4681728"/>
            <a:ext cx="3240938" cy="0"/>
          </a:xfrm>
          <a:prstGeom prst="line">
            <a:avLst/>
          </a:prstGeom>
          <a:ln w="12700">
            <a:solidFill>
              <a:srgbClr val="D9D9D9"/>
            </a:solidFill>
            <a:prstDash val="dash"/>
          </a:ln>
        </p:spPr>
      </p:cxnSp>
      <p:sp>
        <p:nvSpPr>
          <p:cNvPr id="24" name="Rounded Rectangle 23"/>
          <p:cNvSpPr/>
          <p:nvPr/>
        </p:nvSpPr>
        <p:spPr>
          <a:xfrm>
            <a:off x="8082076" y="1216152"/>
            <a:ext cx="3606698" cy="4160520"/>
          </a:xfrm>
          <a:prstGeom prst="roundRect">
            <a:avLst>
              <a:gd name="adj" fmla="val 5000"/>
            </a:avLst>
          </a:prstGeom>
          <a:solidFill>
            <a:srgbClr val="FFFFFF"/>
          </a:solidFill>
          <a:ln>
            <a:noFill/>
          </a:ln>
          <a:effectLst/>
        </p:spPr>
        <p:txBody>
          <a:bodyPr rtlCol="0" anchor="ctr"/>
          <a:lstStyle/>
          <a:p/>
        </p:txBody>
      </p:sp>
      <p:sp>
        <p:nvSpPr>
          <p:cNvPr id="25" name="Rounded Rectangle 24"/>
          <p:cNvSpPr/>
          <p:nvPr/>
        </p:nvSpPr>
        <p:spPr>
          <a:xfrm>
            <a:off x="8082076" y="1216152"/>
            <a:ext cx="3606698" cy="685800"/>
          </a:xfrm>
          <a:prstGeom prst="roundRect">
            <a:avLst>
              <a:gd name="adj" fmla="val 25000"/>
            </a:avLst>
          </a:prstGeom>
          <a:solidFill>
            <a:srgbClr val="D3373A"/>
          </a:solidFill>
          <a:ln>
            <a:noFill/>
          </a:ln>
          <a:effectLst/>
        </p:spPr>
        <p:txBody>
          <a:bodyPr rtlCol="0" anchor="ctr"/>
          <a:lstStyle/>
          <a:p/>
        </p:txBody>
      </p:sp>
      <p:sp>
        <p:nvSpPr>
          <p:cNvPr id="26" name="Rectangle 25"/>
          <p:cNvSpPr/>
          <p:nvPr/>
        </p:nvSpPr>
        <p:spPr>
          <a:xfrm>
            <a:off x="8082076" y="1559052"/>
            <a:ext cx="3606698" cy="342900"/>
          </a:xfrm>
          <a:prstGeom prst="rect">
            <a:avLst/>
          </a:prstGeom>
          <a:solidFill>
            <a:srgbClr val="D3373A"/>
          </a:solidFill>
          <a:ln>
            <a:noFill/>
          </a:ln>
          <a:effectLst/>
        </p:spPr>
        <p:txBody>
          <a:bodyPr rtlCol="0" anchor="ctr"/>
          <a:lstStyle/>
          <a:p/>
        </p:txBody>
      </p:sp>
      <p:sp>
        <p:nvSpPr>
          <p:cNvPr id="27" name="TextBox 26"/>
          <p:cNvSpPr txBox="1"/>
          <p:nvPr/>
        </p:nvSpPr>
        <p:spPr>
          <a:xfrm>
            <a:off x="8173516" y="1216152"/>
            <a:ext cx="3423818"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Beşerî unsurlar</a:t>
            </a:r>
          </a:p>
        </p:txBody>
      </p:sp>
      <p:sp>
        <p:nvSpPr>
          <p:cNvPr id="28" name="Rounded Rectangle 27"/>
          <p:cNvSpPr/>
          <p:nvPr/>
        </p:nvSpPr>
        <p:spPr>
          <a:xfrm>
            <a:off x="8082076" y="1216152"/>
            <a:ext cx="3606698" cy="4160520"/>
          </a:xfrm>
          <a:prstGeom prst="roundRect">
            <a:avLst>
              <a:gd name="adj" fmla="val 5000"/>
            </a:avLst>
          </a:prstGeom>
          <a:noFill/>
          <a:ln w="12700">
            <a:solidFill>
              <a:srgbClr val="D9D9D9"/>
            </a:solidFill>
          </a:ln>
          <a:effectLst/>
        </p:spPr>
        <p:txBody>
          <a:bodyPr rtlCol="0" anchor="ctr"/>
          <a:lstStyle/>
          <a:p/>
        </p:txBody>
      </p:sp>
      <p:cxnSp>
        <p:nvCxnSpPr>
          <p:cNvPr id="29" name="Connector 28"/>
          <p:cNvCxnSpPr/>
          <p:nvPr/>
        </p:nvCxnSpPr>
        <p:spPr>
          <a:xfrm>
            <a:off x="8264956" y="2596896"/>
            <a:ext cx="3240938" cy="0"/>
          </a:xfrm>
          <a:prstGeom prst="line">
            <a:avLst/>
          </a:prstGeom>
          <a:ln w="12700">
            <a:solidFill>
              <a:srgbClr val="D9D9D9"/>
            </a:solidFill>
            <a:prstDash val="dash"/>
          </a:ln>
        </p:spPr>
      </p:cxnSp>
      <p:cxnSp>
        <p:nvCxnSpPr>
          <p:cNvPr id="30" name="Connector 29"/>
          <p:cNvCxnSpPr/>
          <p:nvPr/>
        </p:nvCxnSpPr>
        <p:spPr>
          <a:xfrm>
            <a:off x="8264956" y="3291840"/>
            <a:ext cx="3240938" cy="0"/>
          </a:xfrm>
          <a:prstGeom prst="line">
            <a:avLst/>
          </a:prstGeom>
          <a:ln w="12700">
            <a:solidFill>
              <a:srgbClr val="D9D9D9"/>
            </a:solidFill>
            <a:prstDash val="dash"/>
          </a:ln>
        </p:spPr>
      </p:cxnSp>
      <p:cxnSp>
        <p:nvCxnSpPr>
          <p:cNvPr id="31" name="Connector 30"/>
          <p:cNvCxnSpPr/>
          <p:nvPr/>
        </p:nvCxnSpPr>
        <p:spPr>
          <a:xfrm>
            <a:off x="8264956" y="3986784"/>
            <a:ext cx="3240938" cy="0"/>
          </a:xfrm>
          <a:prstGeom prst="line">
            <a:avLst/>
          </a:prstGeom>
          <a:ln w="12700">
            <a:solidFill>
              <a:srgbClr val="D9D9D9"/>
            </a:solidFill>
            <a:prstDash val="dash"/>
          </a:ln>
        </p:spPr>
      </p:cxnSp>
      <p:cxnSp>
        <p:nvCxnSpPr>
          <p:cNvPr id="32" name="Connector 31"/>
          <p:cNvCxnSpPr/>
          <p:nvPr/>
        </p:nvCxnSpPr>
        <p:spPr>
          <a:xfrm>
            <a:off x="8264956" y="4681728"/>
            <a:ext cx="3240938" cy="0"/>
          </a:xfrm>
          <a:prstGeom prst="line">
            <a:avLst/>
          </a:prstGeom>
          <a:ln w="12700">
            <a:solidFill>
              <a:srgbClr val="D9D9D9"/>
            </a:solidFill>
            <a:prstDash val="dash"/>
          </a:ln>
        </p:spPr>
      </p:cxnSp>
      <p:sp>
        <p:nvSpPr>
          <p:cNvPr id="33" name="Rounded Rectangle 32"/>
          <p:cNvSpPr/>
          <p:nvPr/>
        </p:nvSpPr>
        <p:spPr>
          <a:xfrm>
            <a:off x="502920" y="5513832"/>
            <a:ext cx="11185855" cy="7315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50" b="1" i="0">
                <a:solidFill>
                  <a:srgbClr val="262626"/>
                </a:solidFill>
                <a:latin typeface="Calibri"/>
              </a:rPr>
              <a:t>Değerlendirme:</a:t>
            </a:r>
            <a:r>
              <a:rPr lang="tr-TR" sz="2050" b="0" i="0">
                <a:solidFill>
                  <a:srgbClr val="262626"/>
                </a:solidFill>
                <a:latin typeface="Calibri"/>
              </a:rPr>
              <a:t> Çalışmanızı öğretmen rehberliğinde gözden geçirerek gerekli düzeltmeleri yapınız.</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17</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 / 129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Coğrafyanın Konusu: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545738" cy="5056632"/>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45738" cy="960120"/>
          </a:xfrm>
          <a:prstGeom prst="roundRect">
            <a:avLst>
              <a:gd name="adj" fmla="val 12000"/>
            </a:avLst>
          </a:prstGeom>
          <a:solidFill>
            <a:srgbClr val="4F4F4F"/>
          </a:solidFill>
          <a:ln>
            <a:noFill/>
          </a:ln>
          <a:effectLst/>
        </p:spPr>
        <p:txBody>
          <a:bodyPr rtlCol="0" anchor="ctr" wrap="square" lIns="164592" rIns="164592" tIns="73152" bIns="73152">
            <a:noAutofit/>
          </a:bodyPr>
          <a:lstStyle/>
          <a:p>
            <a:pPr algn="l">
              <a:spcBef>
                <a:spcPts val="0"/>
              </a:spcBef>
              <a:spcAft>
                <a:spcPts val="0"/>
              </a:spcAft>
            </a:pPr>
            <a:r>
              <a:rPr lang="tr-TR" sz="1900" b="1" i="0">
                <a:solidFill>
                  <a:srgbClr val="FFFFFF"/>
                </a:solidFill>
                <a:latin typeface="Calibri"/>
              </a:rPr>
              <a:t>Coğrafyanın inceleme alanına giren konular nelerdir?</a:t>
            </a:r>
          </a:p>
        </p:txBody>
      </p:sp>
      <p:sp>
        <p:nvSpPr>
          <p:cNvPr id="8" name="Rounded Rectangle 7"/>
          <p:cNvSpPr/>
          <p:nvPr/>
        </p:nvSpPr>
        <p:spPr>
          <a:xfrm>
            <a:off x="667512" y="2304288"/>
            <a:ext cx="3216554" cy="429768"/>
          </a:xfrm>
          <a:prstGeom prst="roundRect">
            <a:avLst>
              <a:gd name="adj" fmla="val 50000"/>
            </a:avLst>
          </a:prstGeom>
          <a:solidFill>
            <a:srgbClr val="FFFFFF"/>
          </a:solidFill>
          <a:ln w="19050">
            <a:solidFill>
              <a:srgbClr val="4F4F4F"/>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Doğal ortam özellikleri</a:t>
            </a:r>
          </a:p>
        </p:txBody>
      </p:sp>
      <p:sp>
        <p:nvSpPr>
          <p:cNvPr id="9" name="Rounded Rectangle 8"/>
          <p:cNvSpPr/>
          <p:nvPr/>
        </p:nvSpPr>
        <p:spPr>
          <a:xfrm>
            <a:off x="667512" y="2779776"/>
            <a:ext cx="3216554" cy="429768"/>
          </a:xfrm>
          <a:prstGeom prst="roundRect">
            <a:avLst>
              <a:gd name="adj" fmla="val 50000"/>
            </a:avLst>
          </a:prstGeom>
          <a:solidFill>
            <a:srgbClr val="FFFFFF"/>
          </a:solidFill>
          <a:ln w="19050">
            <a:solidFill>
              <a:srgbClr val="4F4F4F"/>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Doğal olay ve süreçler</a:t>
            </a:r>
          </a:p>
        </p:txBody>
      </p:sp>
      <p:sp>
        <p:nvSpPr>
          <p:cNvPr id="10" name="Rounded Rectangle 9"/>
          <p:cNvSpPr/>
          <p:nvPr/>
        </p:nvSpPr>
        <p:spPr>
          <a:xfrm>
            <a:off x="667512" y="3255264"/>
            <a:ext cx="3216554" cy="429768"/>
          </a:xfrm>
          <a:prstGeom prst="roundRect">
            <a:avLst>
              <a:gd name="adj" fmla="val 50000"/>
            </a:avLst>
          </a:prstGeom>
          <a:solidFill>
            <a:srgbClr val="FFFFFF"/>
          </a:solidFill>
          <a:ln w="19050">
            <a:solidFill>
              <a:srgbClr val="4F4F4F"/>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Beşerî olay ve süreçler</a:t>
            </a:r>
          </a:p>
        </p:txBody>
      </p:sp>
      <p:sp>
        <p:nvSpPr>
          <p:cNvPr id="11" name="Rounded Rectangle 10"/>
          <p:cNvSpPr/>
          <p:nvPr/>
        </p:nvSpPr>
        <p:spPr>
          <a:xfrm>
            <a:off x="667512" y="3730752"/>
            <a:ext cx="3216554" cy="429768"/>
          </a:xfrm>
          <a:prstGeom prst="roundRect">
            <a:avLst>
              <a:gd name="adj" fmla="val 50000"/>
            </a:avLst>
          </a:prstGeom>
          <a:solidFill>
            <a:srgbClr val="FFFFFF"/>
          </a:solidFill>
          <a:ln w="19050">
            <a:solidFill>
              <a:srgbClr val="4F4F4F"/>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Doğa-insan etkileşimi</a:t>
            </a:r>
          </a:p>
        </p:txBody>
      </p:sp>
      <p:pic>
        <p:nvPicPr>
          <p:cNvPr id="12" name="Picture 11" descr="etkinlik_konu_s17.jpg"/>
          <p:cNvPicPr>
            <a:picLocks noChangeAspect="1"/>
          </p:cNvPicPr>
          <p:nvPr/>
        </p:nvPicPr>
        <p:blipFill>
          <a:blip r:embed="rId3"/>
          <a:srcRect l="1818" r="1818"/>
          <a:stretch>
            <a:fillRect/>
          </a:stretch>
        </p:blipFill>
        <p:spPr>
          <a:xfrm>
            <a:off x="667512" y="4315968"/>
            <a:ext cx="3216554" cy="1837944"/>
          </a:xfrm>
          <a:prstGeom prst="rect">
            <a:avLst/>
          </a:prstGeom>
          <a:ln w="9525">
            <a:solidFill>
              <a:srgbClr val="D9D9D9"/>
            </a:solidFill>
          </a:ln>
        </p:spPr>
      </p:pic>
      <p:sp>
        <p:nvSpPr>
          <p:cNvPr id="13" name="Rounded Rectangle 12"/>
          <p:cNvSpPr/>
          <p:nvPr/>
        </p:nvSpPr>
        <p:spPr>
          <a:xfrm>
            <a:off x="4322978" y="1216152"/>
            <a:ext cx="3545738" cy="5056632"/>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4322978" y="1216152"/>
            <a:ext cx="3545738" cy="960120"/>
          </a:xfrm>
          <a:prstGeom prst="roundRect">
            <a:avLst>
              <a:gd name="adj" fmla="val 12000"/>
            </a:avLst>
          </a:prstGeom>
          <a:solidFill>
            <a:srgbClr val="2C6696"/>
          </a:solidFill>
          <a:ln>
            <a:noFill/>
          </a:ln>
          <a:effectLst/>
        </p:spPr>
        <p:txBody>
          <a:bodyPr rtlCol="0" anchor="ctr" wrap="square" lIns="164592" rIns="164592" tIns="73152" bIns="73152">
            <a:noAutofit/>
          </a:bodyPr>
          <a:lstStyle/>
          <a:p>
            <a:pPr algn="l">
              <a:spcBef>
                <a:spcPts val="0"/>
              </a:spcBef>
              <a:spcAft>
                <a:spcPts val="0"/>
              </a:spcAft>
            </a:pPr>
            <a:r>
              <a:rPr lang="tr-TR" sz="1650" b="1" i="0">
                <a:solidFill>
                  <a:srgbClr val="FFFFFF"/>
                </a:solidFill>
                <a:latin typeface="Calibri"/>
              </a:rPr>
              <a:t>Coğrafyanın inceleme alanına giren doğal unsurlar neler olabilir?</a:t>
            </a:r>
          </a:p>
        </p:txBody>
      </p:sp>
      <p:sp>
        <p:nvSpPr>
          <p:cNvPr id="15" name="Rounded Rectangle 14"/>
          <p:cNvSpPr/>
          <p:nvPr/>
        </p:nvSpPr>
        <p:spPr>
          <a:xfrm>
            <a:off x="4487570" y="2304288"/>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Deniz (koy)</a:t>
            </a:r>
          </a:p>
        </p:txBody>
      </p:sp>
      <p:sp>
        <p:nvSpPr>
          <p:cNvPr id="16" name="Rounded Rectangle 15"/>
          <p:cNvSpPr/>
          <p:nvPr/>
        </p:nvSpPr>
        <p:spPr>
          <a:xfrm>
            <a:off x="4487570" y="2779776"/>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Dağlar</a:t>
            </a:r>
          </a:p>
        </p:txBody>
      </p:sp>
      <p:sp>
        <p:nvSpPr>
          <p:cNvPr id="17" name="Rounded Rectangle 16"/>
          <p:cNvSpPr/>
          <p:nvPr/>
        </p:nvSpPr>
        <p:spPr>
          <a:xfrm>
            <a:off x="4487570" y="3255264"/>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Sırtlar</a:t>
            </a:r>
          </a:p>
        </p:txBody>
      </p:sp>
      <p:sp>
        <p:nvSpPr>
          <p:cNvPr id="18" name="Rounded Rectangle 17"/>
          <p:cNvSpPr/>
          <p:nvPr/>
        </p:nvSpPr>
        <p:spPr>
          <a:xfrm>
            <a:off x="4487570" y="3730752"/>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Vadiler</a:t>
            </a:r>
          </a:p>
        </p:txBody>
      </p:sp>
      <p:sp>
        <p:nvSpPr>
          <p:cNvPr id="19" name="Rounded Rectangle 18"/>
          <p:cNvSpPr/>
          <p:nvPr/>
        </p:nvSpPr>
        <p:spPr>
          <a:xfrm>
            <a:off x="4487570" y="4206240"/>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Kayaçlar</a:t>
            </a:r>
          </a:p>
        </p:txBody>
      </p:sp>
      <p:sp>
        <p:nvSpPr>
          <p:cNvPr id="20" name="Rounded Rectangle 19"/>
          <p:cNvSpPr/>
          <p:nvPr/>
        </p:nvSpPr>
        <p:spPr>
          <a:xfrm>
            <a:off x="4487570" y="4681728"/>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Topraklar</a:t>
            </a:r>
          </a:p>
        </p:txBody>
      </p:sp>
      <p:sp>
        <p:nvSpPr>
          <p:cNvPr id="21" name="Rounded Rectangle 20"/>
          <p:cNvSpPr/>
          <p:nvPr/>
        </p:nvSpPr>
        <p:spPr>
          <a:xfrm>
            <a:off x="4487570" y="5157216"/>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Bitki örtüsü (orman)</a:t>
            </a:r>
          </a:p>
        </p:txBody>
      </p:sp>
      <p:sp>
        <p:nvSpPr>
          <p:cNvPr id="22" name="Rounded Rectangle 21"/>
          <p:cNvSpPr/>
          <p:nvPr/>
        </p:nvSpPr>
        <p:spPr>
          <a:xfrm>
            <a:off x="4487570" y="5632704"/>
            <a:ext cx="3216554" cy="429768"/>
          </a:xfrm>
          <a:prstGeom prst="roundRect">
            <a:avLst>
              <a:gd name="adj" fmla="val 50000"/>
            </a:avLst>
          </a:prstGeom>
          <a:solidFill>
            <a:srgbClr val="FFFFFF"/>
          </a:solidFill>
          <a:ln w="19050">
            <a:solidFill>
              <a:srgbClr val="2C6696"/>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Hava (atmosfer)</a:t>
            </a:r>
          </a:p>
        </p:txBody>
      </p:sp>
      <p:sp>
        <p:nvSpPr>
          <p:cNvPr id="23" name="Rounded Rectangle 22"/>
          <p:cNvSpPr/>
          <p:nvPr/>
        </p:nvSpPr>
        <p:spPr>
          <a:xfrm>
            <a:off x="8143036" y="1216152"/>
            <a:ext cx="3545738" cy="5056632"/>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8143036" y="1216152"/>
            <a:ext cx="3545738" cy="960120"/>
          </a:xfrm>
          <a:prstGeom prst="roundRect">
            <a:avLst>
              <a:gd name="adj" fmla="val 12000"/>
            </a:avLst>
          </a:prstGeom>
          <a:solidFill>
            <a:srgbClr val="D3373A"/>
          </a:solidFill>
          <a:ln>
            <a:noFill/>
          </a:ln>
          <a:effectLst/>
        </p:spPr>
        <p:txBody>
          <a:bodyPr rtlCol="0" anchor="ctr" wrap="square" lIns="164592" rIns="164592" tIns="73152" bIns="73152">
            <a:noAutofit/>
          </a:bodyPr>
          <a:lstStyle/>
          <a:p>
            <a:pPr algn="l">
              <a:spcBef>
                <a:spcPts val="0"/>
              </a:spcBef>
              <a:spcAft>
                <a:spcPts val="0"/>
              </a:spcAft>
            </a:pPr>
            <a:r>
              <a:rPr lang="tr-TR" sz="1650" b="1" i="0">
                <a:solidFill>
                  <a:srgbClr val="FFFFFF"/>
                </a:solidFill>
                <a:latin typeface="Calibri"/>
              </a:rPr>
              <a:t>Coğrafyanın inceleme alanına giren beşerî unsurlar neler olabilir?</a:t>
            </a:r>
          </a:p>
        </p:txBody>
      </p:sp>
      <p:sp>
        <p:nvSpPr>
          <p:cNvPr id="25" name="Rounded Rectangle 24"/>
          <p:cNvSpPr/>
          <p:nvPr/>
        </p:nvSpPr>
        <p:spPr>
          <a:xfrm>
            <a:off x="8307628" y="2304288"/>
            <a:ext cx="3216554" cy="429768"/>
          </a:xfrm>
          <a:prstGeom prst="roundRect">
            <a:avLst>
              <a:gd name="adj" fmla="val 50000"/>
            </a:avLst>
          </a:prstGeom>
          <a:solidFill>
            <a:srgbClr val="FFFFFF"/>
          </a:solidFill>
          <a:ln w="19050">
            <a:solidFill>
              <a:srgbClr val="D3373A"/>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Yat limanı (marina)</a:t>
            </a:r>
          </a:p>
        </p:txBody>
      </p:sp>
      <p:sp>
        <p:nvSpPr>
          <p:cNvPr id="26" name="Rounded Rectangle 25"/>
          <p:cNvSpPr/>
          <p:nvPr/>
        </p:nvSpPr>
        <p:spPr>
          <a:xfrm>
            <a:off x="8307628" y="2779776"/>
            <a:ext cx="3216554" cy="429768"/>
          </a:xfrm>
          <a:prstGeom prst="roundRect">
            <a:avLst>
              <a:gd name="adj" fmla="val 50000"/>
            </a:avLst>
          </a:prstGeom>
          <a:solidFill>
            <a:srgbClr val="FFFFFF"/>
          </a:solidFill>
          <a:ln w="19050">
            <a:solidFill>
              <a:srgbClr val="D3373A"/>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Tekneler ve ulaşım araçları</a:t>
            </a:r>
          </a:p>
        </p:txBody>
      </p:sp>
      <p:sp>
        <p:nvSpPr>
          <p:cNvPr id="27" name="Rounded Rectangle 26"/>
          <p:cNvSpPr/>
          <p:nvPr/>
        </p:nvSpPr>
        <p:spPr>
          <a:xfrm>
            <a:off x="8307628" y="3255264"/>
            <a:ext cx="3216554" cy="429768"/>
          </a:xfrm>
          <a:prstGeom prst="roundRect">
            <a:avLst>
              <a:gd name="adj" fmla="val 50000"/>
            </a:avLst>
          </a:prstGeom>
          <a:solidFill>
            <a:srgbClr val="FFFFFF"/>
          </a:solidFill>
          <a:ln w="19050">
            <a:solidFill>
              <a:srgbClr val="D3373A"/>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Meskenler ve çeşitli yapılar</a:t>
            </a:r>
          </a:p>
        </p:txBody>
      </p:sp>
      <p:sp>
        <p:nvSpPr>
          <p:cNvPr id="28" name="Rounded Rectangle 27"/>
          <p:cNvSpPr/>
          <p:nvPr/>
        </p:nvSpPr>
        <p:spPr>
          <a:xfrm>
            <a:off x="8307628" y="3730752"/>
            <a:ext cx="3216554" cy="429768"/>
          </a:xfrm>
          <a:prstGeom prst="roundRect">
            <a:avLst>
              <a:gd name="adj" fmla="val 50000"/>
            </a:avLst>
          </a:prstGeom>
          <a:solidFill>
            <a:srgbClr val="FFFFFF"/>
          </a:solidFill>
          <a:ln w="19050">
            <a:solidFill>
              <a:srgbClr val="D3373A"/>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Tarım arazileri</a:t>
            </a:r>
          </a:p>
        </p:txBody>
      </p:sp>
      <p:sp>
        <p:nvSpPr>
          <p:cNvPr id="29" name="Rounded Rectangle 28"/>
          <p:cNvSpPr/>
          <p:nvPr/>
        </p:nvSpPr>
        <p:spPr>
          <a:xfrm>
            <a:off x="8307628" y="4206240"/>
            <a:ext cx="3216554" cy="429768"/>
          </a:xfrm>
          <a:prstGeom prst="roundRect">
            <a:avLst>
              <a:gd name="adj" fmla="val 50000"/>
            </a:avLst>
          </a:prstGeom>
          <a:solidFill>
            <a:srgbClr val="FFFFFF"/>
          </a:solidFill>
          <a:ln w="19050">
            <a:solidFill>
              <a:srgbClr val="D3373A"/>
            </a:solidFill>
          </a:ln>
          <a:effectLst/>
        </p:spPr>
        <p:txBody>
          <a:bodyPr rtlCol="0" anchor="ctr" wrap="square" lIns="54864" rIns="54864" tIns="0" bIns="0">
            <a:noAutofit/>
          </a:bodyPr>
          <a:lstStyle/>
          <a:p>
            <a:pPr algn="ctr">
              <a:spcBef>
                <a:spcPts val="0"/>
              </a:spcBef>
              <a:spcAft>
                <a:spcPts val="0"/>
              </a:spcAft>
            </a:pPr>
            <a:r>
              <a:rPr lang="tr-TR" sz="1900" b="1" i="0">
                <a:solidFill>
                  <a:srgbClr val="262626"/>
                </a:solidFill>
                <a:latin typeface="Calibri"/>
              </a:rPr>
              <a:t>Karayolu</a:t>
            </a:r>
          </a:p>
        </p:txBody>
      </p:sp>
      <p:pic>
        <p:nvPicPr>
          <p:cNvPr id="30" name="Picture 29" descr="etkinlik_konu_s17.jpg"/>
          <p:cNvPicPr>
            <a:picLocks noChangeAspect="1"/>
          </p:cNvPicPr>
          <p:nvPr/>
        </p:nvPicPr>
        <p:blipFill>
          <a:blip r:embed="rId3"/>
          <a:srcRect t="11537" b="11537"/>
          <a:stretch>
            <a:fillRect/>
          </a:stretch>
        </p:blipFill>
        <p:spPr>
          <a:xfrm>
            <a:off x="8307628" y="4791456"/>
            <a:ext cx="3216554" cy="1362456"/>
          </a:xfrm>
          <a:prstGeom prst="rect">
            <a:avLst/>
          </a:prstGeom>
          <a:ln w="9525">
            <a:solidFill>
              <a:srgbClr val="D9D9D9"/>
            </a:solidFill>
          </a:ln>
        </p:spPr>
      </p:pic>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17</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 / 129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Coğrafyanın kullandığı teknikler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TextBox 5"/>
          <p:cNvSpPr txBox="1"/>
          <p:nvPr/>
        </p:nvSpPr>
        <p:spPr>
          <a:xfrm>
            <a:off x="502920" y="1216152"/>
            <a:ext cx="11185855" cy="10058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Coğrafya bilimi; mekânsal bilgileri elde etmek, analiz etmek, yorumlamak ve anlamak amacıyla çeşitli teknikler kullanır.</a:t>
            </a:r>
          </a:p>
        </p:txBody>
      </p:sp>
      <p:sp>
        <p:nvSpPr>
          <p:cNvPr id="7" name="Rounded Rectangle 6"/>
          <p:cNvSpPr/>
          <p:nvPr/>
        </p:nvSpPr>
        <p:spPr>
          <a:xfrm>
            <a:off x="502920" y="2359152"/>
            <a:ext cx="2625013" cy="2697480"/>
          </a:xfrm>
          <a:prstGeom prst="roundRect">
            <a:avLst>
              <a:gd name="adj" fmla="val 6000"/>
            </a:avLst>
          </a:prstGeom>
          <a:solidFill>
            <a:srgbClr val="F0F0F0"/>
          </a:solidFill>
          <a:ln>
            <a:noFill/>
          </a:ln>
          <a:effectLst/>
        </p:spPr>
        <p:txBody>
          <a:bodyPr rtlCol="0" anchor="ctr"/>
          <a:lstStyle/>
          <a:p/>
        </p:txBody>
      </p:sp>
      <p:sp>
        <p:nvSpPr>
          <p:cNvPr id="8" name="Parallelogram 7"/>
          <p:cNvSpPr/>
          <p:nvPr/>
        </p:nvSpPr>
        <p:spPr>
          <a:xfrm>
            <a:off x="1129626" y="2724912"/>
            <a:ext cx="457200" cy="1005840"/>
          </a:xfrm>
          <a:prstGeom prst="parallelogram">
            <a:avLst/>
          </a:prstGeom>
          <a:solidFill>
            <a:srgbClr val="2C6696"/>
          </a:solidFill>
          <a:ln>
            <a:noFill/>
          </a:ln>
          <a:effectLst/>
        </p:spPr>
        <p:txBody>
          <a:bodyPr rtlCol="0" anchor="ctr"/>
          <a:lstStyle/>
          <a:p/>
        </p:txBody>
      </p:sp>
      <p:sp>
        <p:nvSpPr>
          <p:cNvPr id="9" name="Rectangle 8"/>
          <p:cNvSpPr/>
          <p:nvPr/>
        </p:nvSpPr>
        <p:spPr>
          <a:xfrm>
            <a:off x="1586826" y="2724912"/>
            <a:ext cx="457200" cy="1005840"/>
          </a:xfrm>
          <a:prstGeom prst="rect">
            <a:avLst/>
          </a:prstGeom>
          <a:solidFill>
            <a:srgbClr val="E3ECF5"/>
          </a:solidFill>
          <a:ln>
            <a:noFill/>
          </a:ln>
          <a:effectLst/>
        </p:spPr>
        <p:txBody>
          <a:bodyPr rtlCol="0" anchor="ctr"/>
          <a:lstStyle/>
          <a:p/>
        </p:txBody>
      </p:sp>
      <p:sp>
        <p:nvSpPr>
          <p:cNvPr id="10" name="Parallelogram 9"/>
          <p:cNvSpPr/>
          <p:nvPr/>
        </p:nvSpPr>
        <p:spPr>
          <a:xfrm>
            <a:off x="2044026" y="2724912"/>
            <a:ext cx="457200" cy="1005840"/>
          </a:xfrm>
          <a:prstGeom prst="parallelogram">
            <a:avLst/>
          </a:prstGeom>
          <a:solidFill>
            <a:srgbClr val="2C6696"/>
          </a:solidFill>
          <a:ln>
            <a:noFill/>
          </a:ln>
          <a:effectLst/>
        </p:spPr>
        <p:txBody>
          <a:bodyPr rtlCol="0" anchor="ctr"/>
          <a:lstStyle/>
          <a:p/>
        </p:txBody>
      </p:sp>
      <p:sp>
        <p:nvSpPr>
          <p:cNvPr id="11" name="Oval 10"/>
          <p:cNvSpPr/>
          <p:nvPr/>
        </p:nvSpPr>
        <p:spPr>
          <a:xfrm>
            <a:off x="1705698" y="2953512"/>
            <a:ext cx="219456" cy="219456"/>
          </a:xfrm>
          <a:prstGeom prst="ellipse">
            <a:avLst/>
          </a:prstGeom>
          <a:solidFill>
            <a:srgbClr val="D3373A"/>
          </a:solidFill>
          <a:ln>
            <a:noFill/>
          </a:ln>
          <a:effectLst/>
        </p:spPr>
        <p:txBody>
          <a:bodyPr rtlCol="0" anchor="ctr"/>
          <a:lstStyle/>
          <a:p/>
        </p:txBody>
      </p:sp>
      <p:sp>
        <p:nvSpPr>
          <p:cNvPr id="12" name="TextBox 11"/>
          <p:cNvSpPr txBox="1"/>
          <p:nvPr/>
        </p:nvSpPr>
        <p:spPr>
          <a:xfrm>
            <a:off x="594360" y="4050792"/>
            <a:ext cx="2442133" cy="9144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C6696"/>
                </a:solidFill>
                <a:latin typeface="Calibri"/>
              </a:rPr>
              <a:t>Haritalama</a:t>
            </a:r>
          </a:p>
        </p:txBody>
      </p:sp>
      <p:sp>
        <p:nvSpPr>
          <p:cNvPr id="13" name="Rounded Rectangle 12"/>
          <p:cNvSpPr/>
          <p:nvPr/>
        </p:nvSpPr>
        <p:spPr>
          <a:xfrm>
            <a:off x="3356533" y="2359152"/>
            <a:ext cx="2625013" cy="2697480"/>
          </a:xfrm>
          <a:prstGeom prst="roundRect">
            <a:avLst>
              <a:gd name="adj" fmla="val 6000"/>
            </a:avLst>
          </a:prstGeom>
          <a:solidFill>
            <a:srgbClr val="F0F0F0"/>
          </a:solidFill>
          <a:ln>
            <a:noFill/>
          </a:ln>
          <a:effectLst/>
        </p:spPr>
        <p:txBody>
          <a:bodyPr rtlCol="0" anchor="ctr"/>
          <a:lstStyle/>
          <a:p/>
        </p:txBody>
      </p:sp>
      <p:sp>
        <p:nvSpPr>
          <p:cNvPr id="14" name="Rounded Rectangle 13"/>
          <p:cNvSpPr/>
          <p:nvPr/>
        </p:nvSpPr>
        <p:spPr>
          <a:xfrm>
            <a:off x="4467871" y="2935224"/>
            <a:ext cx="402336" cy="585216"/>
          </a:xfrm>
          <a:prstGeom prst="roundRect">
            <a:avLst/>
          </a:prstGeom>
          <a:solidFill>
            <a:srgbClr val="4F4F4F"/>
          </a:solidFill>
          <a:ln>
            <a:noFill/>
          </a:ln>
          <a:effectLst/>
        </p:spPr>
        <p:txBody>
          <a:bodyPr rtlCol="0" anchor="ctr"/>
          <a:lstStyle/>
          <a:p/>
        </p:txBody>
      </p:sp>
      <p:sp>
        <p:nvSpPr>
          <p:cNvPr id="15" name="Rectangle 14"/>
          <p:cNvSpPr/>
          <p:nvPr/>
        </p:nvSpPr>
        <p:spPr>
          <a:xfrm>
            <a:off x="3800359" y="3063240"/>
            <a:ext cx="594360" cy="329184"/>
          </a:xfrm>
          <a:prstGeom prst="rect">
            <a:avLst/>
          </a:prstGeom>
          <a:solidFill>
            <a:srgbClr val="2C6696"/>
          </a:solidFill>
          <a:ln>
            <a:noFill/>
          </a:ln>
          <a:effectLst/>
        </p:spPr>
        <p:txBody>
          <a:bodyPr rtlCol="0" anchor="ctr"/>
          <a:lstStyle/>
          <a:p/>
        </p:txBody>
      </p:sp>
      <p:sp>
        <p:nvSpPr>
          <p:cNvPr id="16" name="Rectangle 15"/>
          <p:cNvSpPr/>
          <p:nvPr/>
        </p:nvSpPr>
        <p:spPr>
          <a:xfrm>
            <a:off x="4943359" y="3063240"/>
            <a:ext cx="594360" cy="329184"/>
          </a:xfrm>
          <a:prstGeom prst="rect">
            <a:avLst/>
          </a:prstGeom>
          <a:solidFill>
            <a:srgbClr val="2C6696"/>
          </a:solidFill>
          <a:ln>
            <a:noFill/>
          </a:ln>
          <a:effectLst/>
        </p:spPr>
        <p:txBody>
          <a:bodyPr rtlCol="0" anchor="ctr"/>
          <a:lstStyle/>
          <a:p/>
        </p:txBody>
      </p:sp>
      <p:sp>
        <p:nvSpPr>
          <p:cNvPr id="17" name="Trapezoid 16"/>
          <p:cNvSpPr/>
          <p:nvPr/>
        </p:nvSpPr>
        <p:spPr>
          <a:xfrm>
            <a:off x="4211839" y="3575304"/>
            <a:ext cx="914400" cy="201168"/>
          </a:xfrm>
          <a:prstGeom prst="trapezoid">
            <a:avLst/>
          </a:prstGeom>
          <a:solidFill>
            <a:srgbClr val="FCC021"/>
          </a:solidFill>
          <a:ln>
            <a:noFill/>
          </a:ln>
          <a:effectLst/>
        </p:spPr>
        <p:txBody>
          <a:bodyPr rtlCol="0" anchor="ctr"/>
          <a:lstStyle/>
          <a:p/>
        </p:txBody>
      </p:sp>
      <p:sp>
        <p:nvSpPr>
          <p:cNvPr id="18" name="TextBox 17"/>
          <p:cNvSpPr txBox="1"/>
          <p:nvPr/>
        </p:nvSpPr>
        <p:spPr>
          <a:xfrm>
            <a:off x="3447973" y="4050792"/>
            <a:ext cx="2442133" cy="9144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C6696"/>
                </a:solidFill>
                <a:latin typeface="Calibri"/>
              </a:rPr>
              <a:t>Uzaktan algılama</a:t>
            </a:r>
          </a:p>
        </p:txBody>
      </p:sp>
      <p:sp>
        <p:nvSpPr>
          <p:cNvPr id="19" name="Rounded Rectangle 18"/>
          <p:cNvSpPr/>
          <p:nvPr/>
        </p:nvSpPr>
        <p:spPr>
          <a:xfrm>
            <a:off x="6210146" y="2359152"/>
            <a:ext cx="2625013" cy="2697480"/>
          </a:xfrm>
          <a:prstGeom prst="roundRect">
            <a:avLst>
              <a:gd name="adj" fmla="val 6000"/>
            </a:avLst>
          </a:prstGeom>
          <a:solidFill>
            <a:srgbClr val="F0F0F0"/>
          </a:solidFill>
          <a:ln>
            <a:noFill/>
          </a:ln>
          <a:effectLst/>
        </p:spPr>
        <p:txBody>
          <a:bodyPr rtlCol="0" anchor="ctr"/>
          <a:lstStyle/>
          <a:p/>
        </p:txBody>
      </p:sp>
      <p:sp>
        <p:nvSpPr>
          <p:cNvPr id="20" name="Rectangle 19"/>
          <p:cNvSpPr/>
          <p:nvPr/>
        </p:nvSpPr>
        <p:spPr>
          <a:xfrm>
            <a:off x="6791132" y="3273552"/>
            <a:ext cx="274320" cy="411480"/>
          </a:xfrm>
          <a:prstGeom prst="rect">
            <a:avLst/>
          </a:prstGeom>
          <a:solidFill>
            <a:srgbClr val="2C6696"/>
          </a:solidFill>
          <a:ln>
            <a:noFill/>
          </a:ln>
          <a:effectLst/>
        </p:spPr>
        <p:txBody>
          <a:bodyPr rtlCol="0" anchor="ctr"/>
          <a:lstStyle/>
          <a:p/>
        </p:txBody>
      </p:sp>
      <p:sp>
        <p:nvSpPr>
          <p:cNvPr id="21" name="Rectangle 20"/>
          <p:cNvSpPr/>
          <p:nvPr/>
        </p:nvSpPr>
        <p:spPr>
          <a:xfrm>
            <a:off x="7175180" y="2953512"/>
            <a:ext cx="274320" cy="731520"/>
          </a:xfrm>
          <a:prstGeom prst="rect">
            <a:avLst/>
          </a:prstGeom>
          <a:solidFill>
            <a:srgbClr val="FCC021"/>
          </a:solidFill>
          <a:ln>
            <a:noFill/>
          </a:ln>
          <a:effectLst/>
        </p:spPr>
        <p:txBody>
          <a:bodyPr rtlCol="0" anchor="ctr"/>
          <a:lstStyle/>
          <a:p/>
        </p:txBody>
      </p:sp>
      <p:sp>
        <p:nvSpPr>
          <p:cNvPr id="22" name="Rectangle 21"/>
          <p:cNvSpPr/>
          <p:nvPr/>
        </p:nvSpPr>
        <p:spPr>
          <a:xfrm>
            <a:off x="7559228" y="3136392"/>
            <a:ext cx="274320" cy="548640"/>
          </a:xfrm>
          <a:prstGeom prst="rect">
            <a:avLst/>
          </a:prstGeom>
          <a:solidFill>
            <a:srgbClr val="2C6696"/>
          </a:solidFill>
          <a:ln>
            <a:noFill/>
          </a:ln>
          <a:effectLst/>
        </p:spPr>
        <p:txBody>
          <a:bodyPr rtlCol="0" anchor="ctr"/>
          <a:lstStyle/>
          <a:p/>
        </p:txBody>
      </p:sp>
      <p:sp>
        <p:nvSpPr>
          <p:cNvPr id="23" name="Rectangle 22"/>
          <p:cNvSpPr/>
          <p:nvPr/>
        </p:nvSpPr>
        <p:spPr>
          <a:xfrm>
            <a:off x="7943276" y="2770632"/>
            <a:ext cx="274320" cy="914400"/>
          </a:xfrm>
          <a:prstGeom prst="rect">
            <a:avLst/>
          </a:prstGeom>
          <a:solidFill>
            <a:srgbClr val="D3373A"/>
          </a:solidFill>
          <a:ln>
            <a:noFill/>
          </a:ln>
          <a:effectLst/>
        </p:spPr>
        <p:txBody>
          <a:bodyPr rtlCol="0" anchor="ctr"/>
          <a:lstStyle/>
          <a:p/>
        </p:txBody>
      </p:sp>
      <p:cxnSp>
        <p:nvCxnSpPr>
          <p:cNvPr id="24" name="Connector 23"/>
          <p:cNvCxnSpPr/>
          <p:nvPr/>
        </p:nvCxnSpPr>
        <p:spPr>
          <a:xfrm>
            <a:off x="6699692" y="3703320"/>
            <a:ext cx="1645920" cy="0"/>
          </a:xfrm>
          <a:prstGeom prst="line">
            <a:avLst/>
          </a:prstGeom>
          <a:ln w="25400">
            <a:solidFill>
              <a:srgbClr val="4F4F4F"/>
            </a:solidFill>
          </a:ln>
        </p:spPr>
      </p:cxnSp>
      <p:sp>
        <p:nvSpPr>
          <p:cNvPr id="25" name="TextBox 24"/>
          <p:cNvSpPr txBox="1"/>
          <p:nvPr/>
        </p:nvSpPr>
        <p:spPr>
          <a:xfrm>
            <a:off x="6301586" y="4050792"/>
            <a:ext cx="2442133" cy="914400"/>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2C6696"/>
                </a:solidFill>
                <a:latin typeface="Calibri"/>
              </a:rPr>
              <a:t>Niceleme (istatistik) yöntemleri</a:t>
            </a:r>
          </a:p>
        </p:txBody>
      </p:sp>
      <p:sp>
        <p:nvSpPr>
          <p:cNvPr id="26" name="Rounded Rectangle 25"/>
          <p:cNvSpPr/>
          <p:nvPr/>
        </p:nvSpPr>
        <p:spPr>
          <a:xfrm>
            <a:off x="9063759" y="2359152"/>
            <a:ext cx="2625013" cy="2697480"/>
          </a:xfrm>
          <a:prstGeom prst="roundRect">
            <a:avLst>
              <a:gd name="adj" fmla="val 6000"/>
            </a:avLst>
          </a:prstGeom>
          <a:solidFill>
            <a:srgbClr val="F0F0F0"/>
          </a:solidFill>
          <a:ln>
            <a:noFill/>
          </a:ln>
          <a:effectLst/>
        </p:spPr>
        <p:txBody>
          <a:bodyPr rtlCol="0" anchor="ctr"/>
          <a:lstStyle/>
          <a:p/>
        </p:txBody>
      </p:sp>
      <p:sp>
        <p:nvSpPr>
          <p:cNvPr id="27" name="Parallelogram 26"/>
          <p:cNvSpPr/>
          <p:nvPr/>
        </p:nvSpPr>
        <p:spPr>
          <a:xfrm>
            <a:off x="9644745" y="2724912"/>
            <a:ext cx="1463040" cy="384048"/>
          </a:xfrm>
          <a:prstGeom prst="parallelogram">
            <a:avLst/>
          </a:prstGeom>
          <a:solidFill>
            <a:srgbClr val="2E7D32"/>
          </a:solidFill>
          <a:ln>
            <a:noFill/>
          </a:ln>
          <a:effectLst/>
        </p:spPr>
        <p:txBody>
          <a:bodyPr rtlCol="0" anchor="ctr"/>
          <a:lstStyle/>
          <a:p/>
        </p:txBody>
      </p:sp>
      <p:sp>
        <p:nvSpPr>
          <p:cNvPr id="28" name="Parallelogram 27"/>
          <p:cNvSpPr/>
          <p:nvPr/>
        </p:nvSpPr>
        <p:spPr>
          <a:xfrm>
            <a:off x="9644745" y="3026664"/>
            <a:ext cx="1463040" cy="384048"/>
          </a:xfrm>
          <a:prstGeom prst="parallelogram">
            <a:avLst/>
          </a:prstGeom>
          <a:solidFill>
            <a:srgbClr val="FCC021"/>
          </a:solidFill>
          <a:ln>
            <a:noFill/>
          </a:ln>
          <a:effectLst/>
        </p:spPr>
        <p:txBody>
          <a:bodyPr rtlCol="0" anchor="ctr"/>
          <a:lstStyle/>
          <a:p/>
        </p:txBody>
      </p:sp>
      <p:sp>
        <p:nvSpPr>
          <p:cNvPr id="29" name="Parallelogram 28"/>
          <p:cNvSpPr/>
          <p:nvPr/>
        </p:nvSpPr>
        <p:spPr>
          <a:xfrm>
            <a:off x="9644745" y="3328416"/>
            <a:ext cx="1463040" cy="384048"/>
          </a:xfrm>
          <a:prstGeom prst="parallelogram">
            <a:avLst/>
          </a:prstGeom>
          <a:solidFill>
            <a:srgbClr val="2C6696"/>
          </a:solidFill>
          <a:ln>
            <a:noFill/>
          </a:ln>
          <a:effectLst/>
        </p:spPr>
        <p:txBody>
          <a:bodyPr rtlCol="0" anchor="ctr"/>
          <a:lstStyle/>
          <a:p/>
        </p:txBody>
      </p:sp>
      <p:sp>
        <p:nvSpPr>
          <p:cNvPr id="30" name="TextBox 29"/>
          <p:cNvSpPr txBox="1"/>
          <p:nvPr/>
        </p:nvSpPr>
        <p:spPr>
          <a:xfrm>
            <a:off x="9155199" y="4050792"/>
            <a:ext cx="2442133" cy="9144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C6696"/>
                </a:solidFill>
                <a:latin typeface="Calibri"/>
              </a:rPr>
              <a:t>Coğrafi Bilgi Sistemleri (CBS)</a:t>
            </a:r>
          </a:p>
        </p:txBody>
      </p:sp>
      <p:sp>
        <p:nvSpPr>
          <p:cNvPr id="31" name="Rounded Rectangle 30"/>
          <p:cNvSpPr/>
          <p:nvPr/>
        </p:nvSpPr>
        <p:spPr>
          <a:xfrm>
            <a:off x="502920" y="5239512"/>
            <a:ext cx="11185855" cy="9601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Bu teknikler hem fiziki coğrafya hem de beşerî coğrafya araştırmalarında yaygın olarak kullanılır. Harita ve CBS'yi 2. ünitede ayrıntılı göreceğiz.</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 / 129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Coğrafyanın bölümleri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TextBox 5"/>
          <p:cNvSpPr txBox="1"/>
          <p:nvPr/>
        </p:nvSpPr>
        <p:spPr>
          <a:xfrm>
            <a:off x="502920" y="1124712"/>
            <a:ext cx="11185855" cy="685800"/>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Coğrafya biliminin doğal ve beşerî ortamları incelemesi, bölümlere ayrılmasında belirleyici olmuştur.</a:t>
            </a:r>
          </a:p>
        </p:txBody>
      </p:sp>
      <p:sp>
        <p:nvSpPr>
          <p:cNvPr id="7" name="Rounded Rectangle 6"/>
          <p:cNvSpPr/>
          <p:nvPr/>
        </p:nvSpPr>
        <p:spPr>
          <a:xfrm>
            <a:off x="4907127" y="1856232"/>
            <a:ext cx="2377440" cy="502920"/>
          </a:xfrm>
          <a:prstGeom prst="roundRect">
            <a:avLst>
              <a:gd name="adj" fmla="val 8000"/>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COĞRAFYA</a:t>
            </a:r>
          </a:p>
        </p:txBody>
      </p:sp>
      <p:cxnSp>
        <p:nvCxnSpPr>
          <p:cNvPr id="8" name="Connector 7"/>
          <p:cNvCxnSpPr/>
          <p:nvPr/>
        </p:nvCxnSpPr>
        <p:spPr>
          <a:xfrm flipH="1">
            <a:off x="3291840" y="2359152"/>
            <a:ext cx="2804007" cy="228600"/>
          </a:xfrm>
          <a:prstGeom prst="line">
            <a:avLst/>
          </a:prstGeom>
          <a:ln w="25400">
            <a:solidFill>
              <a:srgbClr val="4F4F4F"/>
            </a:solidFill>
          </a:ln>
        </p:spPr>
      </p:cxnSp>
      <p:sp>
        <p:nvSpPr>
          <p:cNvPr id="9" name="Rounded Rectangle 8"/>
          <p:cNvSpPr/>
          <p:nvPr/>
        </p:nvSpPr>
        <p:spPr>
          <a:xfrm>
            <a:off x="685800" y="2587752"/>
            <a:ext cx="5212080" cy="530352"/>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FİZİKİ COĞRAFYA</a:t>
            </a:r>
          </a:p>
        </p:txBody>
      </p:sp>
      <p:cxnSp>
        <p:nvCxnSpPr>
          <p:cNvPr id="10" name="Connector 9"/>
          <p:cNvCxnSpPr/>
          <p:nvPr/>
        </p:nvCxnSpPr>
        <p:spPr>
          <a:xfrm>
            <a:off x="960120" y="3118104"/>
            <a:ext cx="0" cy="342900"/>
          </a:xfrm>
          <a:prstGeom prst="line">
            <a:avLst/>
          </a:prstGeom>
          <a:ln w="19050">
            <a:solidFill>
              <a:srgbClr val="2C6696"/>
            </a:solidFill>
          </a:ln>
        </p:spPr>
      </p:cxnSp>
      <p:cxnSp>
        <p:nvCxnSpPr>
          <p:cNvPr id="11" name="Connector 10"/>
          <p:cNvCxnSpPr/>
          <p:nvPr/>
        </p:nvCxnSpPr>
        <p:spPr>
          <a:xfrm>
            <a:off x="960120" y="3461004"/>
            <a:ext cx="228600" cy="0"/>
          </a:xfrm>
          <a:prstGeom prst="line">
            <a:avLst/>
          </a:prstGeom>
          <a:ln w="19050">
            <a:solidFill>
              <a:srgbClr val="2C6696"/>
            </a:solidFill>
          </a:ln>
        </p:spPr>
      </p:cxnSp>
      <p:sp>
        <p:nvSpPr>
          <p:cNvPr id="12" name="Rounded Rectangle 11"/>
          <p:cNvSpPr/>
          <p:nvPr/>
        </p:nvSpPr>
        <p:spPr>
          <a:xfrm>
            <a:off x="1188720" y="3246120"/>
            <a:ext cx="4709160" cy="429768"/>
          </a:xfrm>
          <a:prstGeom prst="roundRect">
            <a:avLst>
              <a:gd name="adj" fmla="val 30000"/>
            </a:avLst>
          </a:prstGeom>
          <a:solidFill>
            <a:srgbClr val="FFFFFF"/>
          </a:solidFill>
          <a:ln w="15875">
            <a:solidFill>
              <a:srgbClr val="2C6696"/>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Jeomorfoloji · yer şekilleri bilimi</a:t>
            </a:r>
          </a:p>
        </p:txBody>
      </p:sp>
      <p:cxnSp>
        <p:nvCxnSpPr>
          <p:cNvPr id="13" name="Connector 12"/>
          <p:cNvCxnSpPr/>
          <p:nvPr/>
        </p:nvCxnSpPr>
        <p:spPr>
          <a:xfrm>
            <a:off x="960120" y="3118104"/>
            <a:ext cx="0" cy="836676"/>
          </a:xfrm>
          <a:prstGeom prst="line">
            <a:avLst/>
          </a:prstGeom>
          <a:ln w="19050">
            <a:solidFill>
              <a:srgbClr val="2C6696"/>
            </a:solidFill>
          </a:ln>
        </p:spPr>
      </p:cxnSp>
      <p:cxnSp>
        <p:nvCxnSpPr>
          <p:cNvPr id="14" name="Connector 13"/>
          <p:cNvCxnSpPr/>
          <p:nvPr/>
        </p:nvCxnSpPr>
        <p:spPr>
          <a:xfrm>
            <a:off x="960120" y="3954780"/>
            <a:ext cx="228600" cy="0"/>
          </a:xfrm>
          <a:prstGeom prst="line">
            <a:avLst/>
          </a:prstGeom>
          <a:ln w="19050">
            <a:solidFill>
              <a:srgbClr val="2C6696"/>
            </a:solidFill>
          </a:ln>
        </p:spPr>
      </p:cxnSp>
      <p:sp>
        <p:nvSpPr>
          <p:cNvPr id="15" name="Rounded Rectangle 14"/>
          <p:cNvSpPr/>
          <p:nvPr/>
        </p:nvSpPr>
        <p:spPr>
          <a:xfrm>
            <a:off x="1188720" y="3739896"/>
            <a:ext cx="4709160" cy="429768"/>
          </a:xfrm>
          <a:prstGeom prst="roundRect">
            <a:avLst>
              <a:gd name="adj" fmla="val 30000"/>
            </a:avLst>
          </a:prstGeom>
          <a:solidFill>
            <a:srgbClr val="FFFFFF"/>
          </a:solidFill>
          <a:ln w="15875">
            <a:solidFill>
              <a:srgbClr val="2C6696"/>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Klimatoloji · iklim bilimi</a:t>
            </a:r>
          </a:p>
        </p:txBody>
      </p:sp>
      <p:cxnSp>
        <p:nvCxnSpPr>
          <p:cNvPr id="16" name="Connector 15"/>
          <p:cNvCxnSpPr/>
          <p:nvPr/>
        </p:nvCxnSpPr>
        <p:spPr>
          <a:xfrm>
            <a:off x="960120" y="3118104"/>
            <a:ext cx="0" cy="1330452"/>
          </a:xfrm>
          <a:prstGeom prst="line">
            <a:avLst/>
          </a:prstGeom>
          <a:ln w="19050">
            <a:solidFill>
              <a:srgbClr val="2C6696"/>
            </a:solidFill>
          </a:ln>
        </p:spPr>
      </p:cxnSp>
      <p:cxnSp>
        <p:nvCxnSpPr>
          <p:cNvPr id="17" name="Connector 16"/>
          <p:cNvCxnSpPr/>
          <p:nvPr/>
        </p:nvCxnSpPr>
        <p:spPr>
          <a:xfrm>
            <a:off x="960120" y="4448556"/>
            <a:ext cx="228600" cy="0"/>
          </a:xfrm>
          <a:prstGeom prst="line">
            <a:avLst/>
          </a:prstGeom>
          <a:ln w="19050">
            <a:solidFill>
              <a:srgbClr val="2C6696"/>
            </a:solidFill>
          </a:ln>
        </p:spPr>
      </p:cxnSp>
      <p:sp>
        <p:nvSpPr>
          <p:cNvPr id="18" name="Rounded Rectangle 17"/>
          <p:cNvSpPr/>
          <p:nvPr/>
        </p:nvSpPr>
        <p:spPr>
          <a:xfrm>
            <a:off x="1188720" y="4233672"/>
            <a:ext cx="4709160" cy="429768"/>
          </a:xfrm>
          <a:prstGeom prst="roundRect">
            <a:avLst>
              <a:gd name="adj" fmla="val 30000"/>
            </a:avLst>
          </a:prstGeom>
          <a:solidFill>
            <a:srgbClr val="FFFFFF"/>
          </a:solidFill>
          <a:ln w="15875">
            <a:solidFill>
              <a:srgbClr val="2C6696"/>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Hidrografya · sular coğrafyası</a:t>
            </a:r>
          </a:p>
        </p:txBody>
      </p:sp>
      <p:cxnSp>
        <p:nvCxnSpPr>
          <p:cNvPr id="19" name="Connector 18"/>
          <p:cNvCxnSpPr/>
          <p:nvPr/>
        </p:nvCxnSpPr>
        <p:spPr>
          <a:xfrm>
            <a:off x="960120" y="3118104"/>
            <a:ext cx="0" cy="1824228"/>
          </a:xfrm>
          <a:prstGeom prst="line">
            <a:avLst/>
          </a:prstGeom>
          <a:ln w="19050">
            <a:solidFill>
              <a:srgbClr val="2C6696"/>
            </a:solidFill>
          </a:ln>
        </p:spPr>
      </p:cxnSp>
      <p:cxnSp>
        <p:nvCxnSpPr>
          <p:cNvPr id="20" name="Connector 19"/>
          <p:cNvCxnSpPr/>
          <p:nvPr/>
        </p:nvCxnSpPr>
        <p:spPr>
          <a:xfrm>
            <a:off x="960120" y="4942332"/>
            <a:ext cx="228600" cy="0"/>
          </a:xfrm>
          <a:prstGeom prst="line">
            <a:avLst/>
          </a:prstGeom>
          <a:ln w="19050">
            <a:solidFill>
              <a:srgbClr val="2C6696"/>
            </a:solidFill>
          </a:ln>
        </p:spPr>
      </p:cxnSp>
      <p:sp>
        <p:nvSpPr>
          <p:cNvPr id="21" name="Rounded Rectangle 20"/>
          <p:cNvSpPr/>
          <p:nvPr/>
        </p:nvSpPr>
        <p:spPr>
          <a:xfrm>
            <a:off x="1188720" y="4727448"/>
            <a:ext cx="4709160" cy="429768"/>
          </a:xfrm>
          <a:prstGeom prst="roundRect">
            <a:avLst>
              <a:gd name="adj" fmla="val 30000"/>
            </a:avLst>
          </a:prstGeom>
          <a:solidFill>
            <a:srgbClr val="FFFFFF"/>
          </a:solidFill>
          <a:ln w="15875">
            <a:solidFill>
              <a:srgbClr val="2C6696"/>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Biyocoğrafya · canlılar coğrafyası</a:t>
            </a:r>
          </a:p>
        </p:txBody>
      </p:sp>
      <p:cxnSp>
        <p:nvCxnSpPr>
          <p:cNvPr id="22" name="Connector 21"/>
          <p:cNvCxnSpPr/>
          <p:nvPr/>
        </p:nvCxnSpPr>
        <p:spPr>
          <a:xfrm>
            <a:off x="960120" y="3118104"/>
            <a:ext cx="0" cy="2318004"/>
          </a:xfrm>
          <a:prstGeom prst="line">
            <a:avLst/>
          </a:prstGeom>
          <a:ln w="19050">
            <a:solidFill>
              <a:srgbClr val="2C6696"/>
            </a:solidFill>
          </a:ln>
        </p:spPr>
      </p:cxnSp>
      <p:cxnSp>
        <p:nvCxnSpPr>
          <p:cNvPr id="23" name="Connector 22"/>
          <p:cNvCxnSpPr/>
          <p:nvPr/>
        </p:nvCxnSpPr>
        <p:spPr>
          <a:xfrm>
            <a:off x="960120" y="5436108"/>
            <a:ext cx="228600" cy="0"/>
          </a:xfrm>
          <a:prstGeom prst="line">
            <a:avLst/>
          </a:prstGeom>
          <a:ln w="19050">
            <a:solidFill>
              <a:srgbClr val="2C6696"/>
            </a:solidFill>
          </a:ln>
        </p:spPr>
      </p:cxnSp>
      <p:sp>
        <p:nvSpPr>
          <p:cNvPr id="24" name="Rounded Rectangle 23"/>
          <p:cNvSpPr/>
          <p:nvPr/>
        </p:nvSpPr>
        <p:spPr>
          <a:xfrm>
            <a:off x="1188720" y="5221224"/>
            <a:ext cx="4709160" cy="429768"/>
          </a:xfrm>
          <a:prstGeom prst="roundRect">
            <a:avLst>
              <a:gd name="adj" fmla="val 30000"/>
            </a:avLst>
          </a:prstGeom>
          <a:solidFill>
            <a:srgbClr val="FFFFFF"/>
          </a:solidFill>
          <a:ln w="15875">
            <a:solidFill>
              <a:srgbClr val="2C6696"/>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Toprak coğrafyası</a:t>
            </a:r>
          </a:p>
        </p:txBody>
      </p:sp>
      <p:cxnSp>
        <p:nvCxnSpPr>
          <p:cNvPr id="25" name="Connector 24"/>
          <p:cNvCxnSpPr/>
          <p:nvPr/>
        </p:nvCxnSpPr>
        <p:spPr>
          <a:xfrm>
            <a:off x="6095847" y="2359152"/>
            <a:ext cx="2819553" cy="228600"/>
          </a:xfrm>
          <a:prstGeom prst="line">
            <a:avLst/>
          </a:prstGeom>
          <a:ln w="25400">
            <a:solidFill>
              <a:srgbClr val="4F4F4F"/>
            </a:solidFill>
          </a:ln>
        </p:spPr>
      </p:cxnSp>
      <p:sp>
        <p:nvSpPr>
          <p:cNvPr id="26" name="Rounded Rectangle 25"/>
          <p:cNvSpPr/>
          <p:nvPr/>
        </p:nvSpPr>
        <p:spPr>
          <a:xfrm>
            <a:off x="6309360" y="2587752"/>
            <a:ext cx="5212080" cy="530352"/>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BEŞERÎ COĞRAFYA</a:t>
            </a:r>
          </a:p>
        </p:txBody>
      </p:sp>
      <p:cxnSp>
        <p:nvCxnSpPr>
          <p:cNvPr id="27" name="Connector 26"/>
          <p:cNvCxnSpPr/>
          <p:nvPr/>
        </p:nvCxnSpPr>
        <p:spPr>
          <a:xfrm>
            <a:off x="6583680" y="3118104"/>
            <a:ext cx="0" cy="342900"/>
          </a:xfrm>
          <a:prstGeom prst="line">
            <a:avLst/>
          </a:prstGeom>
          <a:ln w="19050">
            <a:solidFill>
              <a:srgbClr val="D3373A"/>
            </a:solidFill>
          </a:ln>
        </p:spPr>
      </p:cxnSp>
      <p:cxnSp>
        <p:nvCxnSpPr>
          <p:cNvPr id="28" name="Connector 27"/>
          <p:cNvCxnSpPr/>
          <p:nvPr/>
        </p:nvCxnSpPr>
        <p:spPr>
          <a:xfrm>
            <a:off x="6583680" y="3461004"/>
            <a:ext cx="228600" cy="0"/>
          </a:xfrm>
          <a:prstGeom prst="line">
            <a:avLst/>
          </a:prstGeom>
          <a:ln w="19050">
            <a:solidFill>
              <a:srgbClr val="D3373A"/>
            </a:solidFill>
          </a:ln>
        </p:spPr>
      </p:cxnSp>
      <p:sp>
        <p:nvSpPr>
          <p:cNvPr id="29" name="Rounded Rectangle 28"/>
          <p:cNvSpPr/>
          <p:nvPr/>
        </p:nvSpPr>
        <p:spPr>
          <a:xfrm>
            <a:off x="6812280" y="3246120"/>
            <a:ext cx="4709160" cy="429768"/>
          </a:xfrm>
          <a:prstGeom prst="roundRect">
            <a:avLst>
              <a:gd name="adj" fmla="val 30000"/>
            </a:avLst>
          </a:prstGeom>
          <a:solidFill>
            <a:srgbClr val="FFFFFF"/>
          </a:solidFill>
          <a:ln w="15875">
            <a:solidFill>
              <a:srgbClr val="D3373A"/>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Nüfus coğrafyası</a:t>
            </a:r>
          </a:p>
        </p:txBody>
      </p:sp>
      <p:cxnSp>
        <p:nvCxnSpPr>
          <p:cNvPr id="30" name="Connector 29"/>
          <p:cNvCxnSpPr/>
          <p:nvPr/>
        </p:nvCxnSpPr>
        <p:spPr>
          <a:xfrm>
            <a:off x="6583680" y="3118104"/>
            <a:ext cx="0" cy="836676"/>
          </a:xfrm>
          <a:prstGeom prst="line">
            <a:avLst/>
          </a:prstGeom>
          <a:ln w="19050">
            <a:solidFill>
              <a:srgbClr val="D3373A"/>
            </a:solidFill>
          </a:ln>
        </p:spPr>
      </p:cxnSp>
      <p:cxnSp>
        <p:nvCxnSpPr>
          <p:cNvPr id="31" name="Connector 30"/>
          <p:cNvCxnSpPr/>
          <p:nvPr/>
        </p:nvCxnSpPr>
        <p:spPr>
          <a:xfrm>
            <a:off x="6583680" y="3954780"/>
            <a:ext cx="228600" cy="0"/>
          </a:xfrm>
          <a:prstGeom prst="line">
            <a:avLst/>
          </a:prstGeom>
          <a:ln w="19050">
            <a:solidFill>
              <a:srgbClr val="D3373A"/>
            </a:solidFill>
          </a:ln>
        </p:spPr>
      </p:cxnSp>
      <p:sp>
        <p:nvSpPr>
          <p:cNvPr id="32" name="Rounded Rectangle 31"/>
          <p:cNvSpPr/>
          <p:nvPr/>
        </p:nvSpPr>
        <p:spPr>
          <a:xfrm>
            <a:off x="6812280" y="3739896"/>
            <a:ext cx="4709160" cy="429768"/>
          </a:xfrm>
          <a:prstGeom prst="roundRect">
            <a:avLst>
              <a:gd name="adj" fmla="val 30000"/>
            </a:avLst>
          </a:prstGeom>
          <a:solidFill>
            <a:srgbClr val="FFFFFF"/>
          </a:solidFill>
          <a:ln w="15875">
            <a:solidFill>
              <a:srgbClr val="D3373A"/>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Yerleşme coğrafyası</a:t>
            </a:r>
          </a:p>
        </p:txBody>
      </p:sp>
      <p:cxnSp>
        <p:nvCxnSpPr>
          <p:cNvPr id="33" name="Connector 32"/>
          <p:cNvCxnSpPr/>
          <p:nvPr/>
        </p:nvCxnSpPr>
        <p:spPr>
          <a:xfrm>
            <a:off x="6583680" y="3118104"/>
            <a:ext cx="0" cy="1330452"/>
          </a:xfrm>
          <a:prstGeom prst="line">
            <a:avLst/>
          </a:prstGeom>
          <a:ln w="19050">
            <a:solidFill>
              <a:srgbClr val="D3373A"/>
            </a:solidFill>
          </a:ln>
        </p:spPr>
      </p:cxnSp>
      <p:cxnSp>
        <p:nvCxnSpPr>
          <p:cNvPr id="34" name="Connector 33"/>
          <p:cNvCxnSpPr/>
          <p:nvPr/>
        </p:nvCxnSpPr>
        <p:spPr>
          <a:xfrm>
            <a:off x="6583680" y="4448556"/>
            <a:ext cx="228600" cy="0"/>
          </a:xfrm>
          <a:prstGeom prst="line">
            <a:avLst/>
          </a:prstGeom>
          <a:ln w="19050">
            <a:solidFill>
              <a:srgbClr val="D3373A"/>
            </a:solidFill>
          </a:ln>
        </p:spPr>
      </p:cxnSp>
      <p:sp>
        <p:nvSpPr>
          <p:cNvPr id="35" name="Rounded Rectangle 34"/>
          <p:cNvSpPr/>
          <p:nvPr/>
        </p:nvSpPr>
        <p:spPr>
          <a:xfrm>
            <a:off x="6812280" y="4233672"/>
            <a:ext cx="4709160" cy="429768"/>
          </a:xfrm>
          <a:prstGeom prst="roundRect">
            <a:avLst>
              <a:gd name="adj" fmla="val 30000"/>
            </a:avLst>
          </a:prstGeom>
          <a:solidFill>
            <a:srgbClr val="FFFFFF"/>
          </a:solidFill>
          <a:ln w="15875">
            <a:solidFill>
              <a:srgbClr val="D3373A"/>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Siyasi coğrafya</a:t>
            </a:r>
          </a:p>
        </p:txBody>
      </p:sp>
      <p:cxnSp>
        <p:nvCxnSpPr>
          <p:cNvPr id="36" name="Connector 35"/>
          <p:cNvCxnSpPr/>
          <p:nvPr/>
        </p:nvCxnSpPr>
        <p:spPr>
          <a:xfrm>
            <a:off x="6583680" y="3118104"/>
            <a:ext cx="0" cy="1824228"/>
          </a:xfrm>
          <a:prstGeom prst="line">
            <a:avLst/>
          </a:prstGeom>
          <a:ln w="19050">
            <a:solidFill>
              <a:srgbClr val="D3373A"/>
            </a:solidFill>
          </a:ln>
        </p:spPr>
      </p:cxnSp>
      <p:cxnSp>
        <p:nvCxnSpPr>
          <p:cNvPr id="37" name="Connector 36"/>
          <p:cNvCxnSpPr/>
          <p:nvPr/>
        </p:nvCxnSpPr>
        <p:spPr>
          <a:xfrm>
            <a:off x="6583680" y="4942332"/>
            <a:ext cx="228600" cy="0"/>
          </a:xfrm>
          <a:prstGeom prst="line">
            <a:avLst/>
          </a:prstGeom>
          <a:ln w="19050">
            <a:solidFill>
              <a:srgbClr val="D3373A"/>
            </a:solidFill>
          </a:ln>
        </p:spPr>
      </p:cxnSp>
      <p:sp>
        <p:nvSpPr>
          <p:cNvPr id="38" name="Rounded Rectangle 37"/>
          <p:cNvSpPr/>
          <p:nvPr/>
        </p:nvSpPr>
        <p:spPr>
          <a:xfrm>
            <a:off x="6812280" y="4727448"/>
            <a:ext cx="4709160" cy="429768"/>
          </a:xfrm>
          <a:prstGeom prst="roundRect">
            <a:avLst>
              <a:gd name="adj" fmla="val 30000"/>
            </a:avLst>
          </a:prstGeom>
          <a:solidFill>
            <a:srgbClr val="FFFFFF"/>
          </a:solidFill>
          <a:ln w="15875">
            <a:solidFill>
              <a:srgbClr val="D3373A"/>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Sosyal coğrafya</a:t>
            </a:r>
          </a:p>
        </p:txBody>
      </p:sp>
      <p:cxnSp>
        <p:nvCxnSpPr>
          <p:cNvPr id="39" name="Connector 38"/>
          <p:cNvCxnSpPr/>
          <p:nvPr/>
        </p:nvCxnSpPr>
        <p:spPr>
          <a:xfrm>
            <a:off x="6583680" y="3118104"/>
            <a:ext cx="0" cy="2318004"/>
          </a:xfrm>
          <a:prstGeom prst="line">
            <a:avLst/>
          </a:prstGeom>
          <a:ln w="19050">
            <a:solidFill>
              <a:srgbClr val="D3373A"/>
            </a:solidFill>
          </a:ln>
        </p:spPr>
      </p:cxnSp>
      <p:cxnSp>
        <p:nvCxnSpPr>
          <p:cNvPr id="40" name="Connector 39"/>
          <p:cNvCxnSpPr/>
          <p:nvPr/>
        </p:nvCxnSpPr>
        <p:spPr>
          <a:xfrm>
            <a:off x="6583680" y="5436108"/>
            <a:ext cx="228600" cy="0"/>
          </a:xfrm>
          <a:prstGeom prst="line">
            <a:avLst/>
          </a:prstGeom>
          <a:ln w="19050">
            <a:solidFill>
              <a:srgbClr val="D3373A"/>
            </a:solidFill>
          </a:ln>
        </p:spPr>
      </p:cxnSp>
      <p:sp>
        <p:nvSpPr>
          <p:cNvPr id="41" name="Rounded Rectangle 40"/>
          <p:cNvSpPr/>
          <p:nvPr/>
        </p:nvSpPr>
        <p:spPr>
          <a:xfrm>
            <a:off x="6812280" y="5221224"/>
            <a:ext cx="4709160" cy="429768"/>
          </a:xfrm>
          <a:prstGeom prst="roundRect">
            <a:avLst>
              <a:gd name="adj" fmla="val 30000"/>
            </a:avLst>
          </a:prstGeom>
          <a:solidFill>
            <a:srgbClr val="FFFFFF"/>
          </a:solidFill>
          <a:ln w="15875">
            <a:solidFill>
              <a:srgbClr val="D3373A"/>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Kültürel coğrafya</a:t>
            </a:r>
          </a:p>
        </p:txBody>
      </p:sp>
      <p:cxnSp>
        <p:nvCxnSpPr>
          <p:cNvPr id="42" name="Connector 41"/>
          <p:cNvCxnSpPr/>
          <p:nvPr/>
        </p:nvCxnSpPr>
        <p:spPr>
          <a:xfrm>
            <a:off x="6583680" y="3118104"/>
            <a:ext cx="0" cy="2811780"/>
          </a:xfrm>
          <a:prstGeom prst="line">
            <a:avLst/>
          </a:prstGeom>
          <a:ln w="19050">
            <a:solidFill>
              <a:srgbClr val="D3373A"/>
            </a:solidFill>
          </a:ln>
        </p:spPr>
      </p:cxnSp>
      <p:cxnSp>
        <p:nvCxnSpPr>
          <p:cNvPr id="43" name="Connector 42"/>
          <p:cNvCxnSpPr/>
          <p:nvPr/>
        </p:nvCxnSpPr>
        <p:spPr>
          <a:xfrm>
            <a:off x="6583680" y="5929884"/>
            <a:ext cx="228600" cy="0"/>
          </a:xfrm>
          <a:prstGeom prst="line">
            <a:avLst/>
          </a:prstGeom>
          <a:ln w="19050">
            <a:solidFill>
              <a:srgbClr val="D3373A"/>
            </a:solidFill>
          </a:ln>
        </p:spPr>
      </p:cxnSp>
      <p:sp>
        <p:nvSpPr>
          <p:cNvPr id="44" name="Rounded Rectangle 43"/>
          <p:cNvSpPr/>
          <p:nvPr/>
        </p:nvSpPr>
        <p:spPr>
          <a:xfrm>
            <a:off x="6812280" y="5715000"/>
            <a:ext cx="4709160" cy="429768"/>
          </a:xfrm>
          <a:prstGeom prst="roundRect">
            <a:avLst>
              <a:gd name="adj" fmla="val 30000"/>
            </a:avLst>
          </a:prstGeom>
          <a:solidFill>
            <a:srgbClr val="FFFFFF"/>
          </a:solidFill>
          <a:ln w="15875">
            <a:solidFill>
              <a:srgbClr val="D3373A"/>
            </a:solidFill>
          </a:ln>
          <a:effectLst/>
        </p:spPr>
        <p:txBody>
          <a:bodyPr rtlCol="0" anchor="ctr" wrap="square" lIns="109728" rIns="109728" tIns="0" bIns="0">
            <a:noAutofit/>
          </a:bodyPr>
          <a:lstStyle/>
          <a:p>
            <a:pPr algn="l">
              <a:spcBef>
                <a:spcPts val="0"/>
              </a:spcBef>
              <a:spcAft>
                <a:spcPts val="0"/>
              </a:spcAft>
            </a:pPr>
            <a:r>
              <a:rPr lang="tr-TR" sz="1900" b="0" i="0">
                <a:solidFill>
                  <a:srgbClr val="262626"/>
                </a:solidFill>
                <a:latin typeface="Calibri"/>
              </a:rPr>
              <a:t>Ekonomik coğrafya</a:t>
            </a:r>
          </a:p>
        </p:txBody>
      </p:sp>
      <p:sp>
        <p:nvSpPr>
          <p:cNvPr id="45" name="TextBox 4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6" name="Rounded Rectangle 4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18-19</a:t>
            </a:r>
          </a:p>
        </p:txBody>
      </p:sp>
      <p:sp>
        <p:nvSpPr>
          <p:cNvPr id="47" name="TextBox 4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 / 129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Fiziki coğrafya ve alt dalları (1)</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16152"/>
            <a:ext cx="11185855" cy="914400"/>
          </a:xfrm>
          <a:prstGeom prst="roundRect">
            <a:avLst>
              <a:gd name="adj" fmla="val 8000"/>
            </a:avLst>
          </a:prstGeom>
          <a:solidFill>
            <a:srgbClr val="2C6696"/>
          </a:solidFill>
          <a:ln>
            <a:noFill/>
          </a:ln>
          <a:effectLst/>
        </p:spPr>
        <p:txBody>
          <a:bodyPr rtlCol="0" anchor="ctr" wrap="square" lIns="228600" rIns="228600" tIns="73152" bIns="73152">
            <a:noAutofit/>
          </a:bodyPr>
          <a:lstStyle/>
          <a:p>
            <a:pPr algn="l">
              <a:spcBef>
                <a:spcPts val="0"/>
              </a:spcBef>
              <a:spcAft>
                <a:spcPts val="0"/>
              </a:spcAft>
            </a:pPr>
            <a:r>
              <a:rPr lang="tr-TR" sz="2200" b="1" i="0">
                <a:solidFill>
                  <a:srgbClr val="FFFFFF"/>
                </a:solidFill>
                <a:latin typeface="Calibri"/>
              </a:rPr>
              <a:t>Fiziki coğrafya, yeryüzündeki doğal olay ve süreçleri inceler.</a:t>
            </a:r>
          </a:p>
        </p:txBody>
      </p:sp>
      <p:sp>
        <p:nvSpPr>
          <p:cNvPr id="7" name="Rounded Rectangle 6"/>
          <p:cNvSpPr/>
          <p:nvPr/>
        </p:nvSpPr>
        <p:spPr>
          <a:xfrm>
            <a:off x="502920" y="2295144"/>
            <a:ext cx="3594506" cy="3950208"/>
          </a:xfrm>
          <a:prstGeom prst="roundRect">
            <a:avLst>
              <a:gd name="adj" fmla="val 5000"/>
            </a:avLst>
          </a:prstGeom>
          <a:solidFill>
            <a:srgbClr val="F0F0F0"/>
          </a:solidFill>
          <a:ln>
            <a:noFill/>
          </a:ln>
          <a:effectLst/>
        </p:spPr>
        <p:txBody>
          <a:bodyPr rtlCol="0" anchor="ctr"/>
          <a:lstStyle/>
          <a:p/>
        </p:txBody>
      </p:sp>
      <p:sp>
        <p:nvSpPr>
          <p:cNvPr id="8" name="Rectangle 7"/>
          <p:cNvSpPr/>
          <p:nvPr/>
        </p:nvSpPr>
        <p:spPr>
          <a:xfrm>
            <a:off x="502920" y="2295144"/>
            <a:ext cx="3594506" cy="91440"/>
          </a:xfrm>
          <a:prstGeom prst="rect">
            <a:avLst/>
          </a:prstGeom>
          <a:solidFill>
            <a:srgbClr val="2C6696"/>
          </a:solidFill>
          <a:ln>
            <a:noFill/>
          </a:ln>
          <a:effectLst/>
        </p:spPr>
        <p:txBody>
          <a:bodyPr rtlCol="0" anchor="ctr"/>
          <a:lstStyle/>
          <a:p/>
        </p:txBody>
      </p:sp>
      <p:sp>
        <p:nvSpPr>
          <p:cNvPr id="9" name="TextBox 8"/>
          <p:cNvSpPr txBox="1"/>
          <p:nvPr/>
        </p:nvSpPr>
        <p:spPr>
          <a:xfrm>
            <a:off x="640080" y="2432304"/>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Jeomorfoloji</a:t>
            </a:r>
          </a:p>
        </p:txBody>
      </p:sp>
      <p:sp>
        <p:nvSpPr>
          <p:cNvPr id="10" name="TextBox 9"/>
          <p:cNvSpPr txBox="1"/>
          <p:nvPr/>
        </p:nvSpPr>
        <p:spPr>
          <a:xfrm>
            <a:off x="640080" y="2871216"/>
            <a:ext cx="3320186" cy="38404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Yer Şekilleri Bilimi</a:t>
            </a:r>
          </a:p>
        </p:txBody>
      </p:sp>
      <p:sp>
        <p:nvSpPr>
          <p:cNvPr id="11" name="TextBox 10"/>
          <p:cNvSpPr txBox="1"/>
          <p:nvPr/>
        </p:nvSpPr>
        <p:spPr>
          <a:xfrm>
            <a:off x="640080" y="3300984"/>
            <a:ext cx="3320186" cy="1757476"/>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Litosfer unsurları, yer şekilleri ve bunların oluşum süreçleri ile dağılışını inceler.</a:t>
            </a:r>
          </a:p>
        </p:txBody>
      </p:sp>
      <p:sp>
        <p:nvSpPr>
          <p:cNvPr id="12" name="Rounded Rectangle 11"/>
          <p:cNvSpPr/>
          <p:nvPr/>
        </p:nvSpPr>
        <p:spPr>
          <a:xfrm>
            <a:off x="612648" y="5115153"/>
            <a:ext cx="3375050" cy="1020470"/>
          </a:xfrm>
          <a:prstGeom prst="roundRect">
            <a:avLst>
              <a:gd name="adj" fmla="val 8000"/>
            </a:avLst>
          </a:prstGeom>
          <a:solidFill>
            <a:srgbClr val="FFFFFF"/>
          </a:solidFill>
          <a:ln w="15875">
            <a:solidFill>
              <a:srgbClr val="2C6696"/>
            </a:solidFill>
          </a:ln>
          <a:effectLst/>
        </p:spPr>
        <p:txBody>
          <a:bodyPr rtlCol="0" anchor="ctr" wrap="square" lIns="109728" rIns="109728" tIns="73152" bIns="73152">
            <a:noAutofit/>
          </a:bodyPr>
          <a:lstStyle/>
          <a:p>
            <a:pPr algn="l">
              <a:spcBef>
                <a:spcPts val="0"/>
              </a:spcBef>
              <a:spcAft>
                <a:spcPts val="0"/>
              </a:spcAft>
            </a:pPr>
            <a:r>
              <a:rPr lang="tr-TR" sz="1750" b="0" i="0">
                <a:solidFill>
                  <a:srgbClr val="262626"/>
                </a:solidFill>
                <a:latin typeface="Calibri"/>
              </a:rPr>
              <a:t>Jeoloji, litoloji, petrografi, jeofizik ve kimya ile etkileşim içindedir.</a:t>
            </a:r>
          </a:p>
        </p:txBody>
      </p:sp>
      <p:sp>
        <p:nvSpPr>
          <p:cNvPr id="13" name="Rounded Rectangle 12"/>
          <p:cNvSpPr/>
          <p:nvPr/>
        </p:nvSpPr>
        <p:spPr>
          <a:xfrm>
            <a:off x="4298594" y="2295144"/>
            <a:ext cx="3594506" cy="3950208"/>
          </a:xfrm>
          <a:prstGeom prst="roundRect">
            <a:avLst>
              <a:gd name="adj" fmla="val 5000"/>
            </a:avLst>
          </a:prstGeom>
          <a:solidFill>
            <a:srgbClr val="F0F0F0"/>
          </a:solidFill>
          <a:ln>
            <a:noFill/>
          </a:ln>
          <a:effectLst/>
        </p:spPr>
        <p:txBody>
          <a:bodyPr rtlCol="0" anchor="ctr"/>
          <a:lstStyle/>
          <a:p/>
        </p:txBody>
      </p:sp>
      <p:sp>
        <p:nvSpPr>
          <p:cNvPr id="14" name="Rectangle 13"/>
          <p:cNvSpPr/>
          <p:nvPr/>
        </p:nvSpPr>
        <p:spPr>
          <a:xfrm>
            <a:off x="4298594" y="2295144"/>
            <a:ext cx="3594506" cy="91440"/>
          </a:xfrm>
          <a:prstGeom prst="rect">
            <a:avLst/>
          </a:prstGeom>
          <a:solidFill>
            <a:srgbClr val="2C6696"/>
          </a:solidFill>
          <a:ln>
            <a:noFill/>
          </a:ln>
          <a:effectLst/>
        </p:spPr>
        <p:txBody>
          <a:bodyPr rtlCol="0" anchor="ctr"/>
          <a:lstStyle/>
          <a:p/>
        </p:txBody>
      </p:sp>
      <p:sp>
        <p:nvSpPr>
          <p:cNvPr id="15" name="TextBox 14"/>
          <p:cNvSpPr txBox="1"/>
          <p:nvPr/>
        </p:nvSpPr>
        <p:spPr>
          <a:xfrm>
            <a:off x="4435754" y="2432304"/>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Klimatoloji</a:t>
            </a:r>
          </a:p>
        </p:txBody>
      </p:sp>
      <p:sp>
        <p:nvSpPr>
          <p:cNvPr id="16" name="TextBox 15"/>
          <p:cNvSpPr txBox="1"/>
          <p:nvPr/>
        </p:nvSpPr>
        <p:spPr>
          <a:xfrm>
            <a:off x="4435754" y="2871216"/>
            <a:ext cx="3320186" cy="38404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İklim Bilimi</a:t>
            </a:r>
          </a:p>
        </p:txBody>
      </p:sp>
      <p:sp>
        <p:nvSpPr>
          <p:cNvPr id="17" name="TextBox 16"/>
          <p:cNvSpPr txBox="1"/>
          <p:nvPr/>
        </p:nvSpPr>
        <p:spPr>
          <a:xfrm>
            <a:off x="4435754" y="3300984"/>
            <a:ext cx="3320186" cy="1757476"/>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Atmosfer, hava olayları, iklim sistemleri, iklim tipleri ve bunların dağılışını inceler.</a:t>
            </a:r>
          </a:p>
        </p:txBody>
      </p:sp>
      <p:sp>
        <p:nvSpPr>
          <p:cNvPr id="18" name="Rounded Rectangle 17"/>
          <p:cNvSpPr/>
          <p:nvPr/>
        </p:nvSpPr>
        <p:spPr>
          <a:xfrm>
            <a:off x="4408322" y="5115153"/>
            <a:ext cx="3375050" cy="1020470"/>
          </a:xfrm>
          <a:prstGeom prst="roundRect">
            <a:avLst>
              <a:gd name="adj" fmla="val 8000"/>
            </a:avLst>
          </a:prstGeom>
          <a:solidFill>
            <a:srgbClr val="FFFFFF"/>
          </a:solidFill>
          <a:ln w="15875">
            <a:solidFill>
              <a:srgbClr val="2C6696"/>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Meteoroloji ile etkileşim içindedir.</a:t>
            </a:r>
          </a:p>
        </p:txBody>
      </p:sp>
      <p:sp>
        <p:nvSpPr>
          <p:cNvPr id="19" name="Rounded Rectangle 18"/>
          <p:cNvSpPr/>
          <p:nvPr/>
        </p:nvSpPr>
        <p:spPr>
          <a:xfrm>
            <a:off x="8094268" y="2295144"/>
            <a:ext cx="3594506" cy="3950208"/>
          </a:xfrm>
          <a:prstGeom prst="roundRect">
            <a:avLst>
              <a:gd name="adj" fmla="val 5000"/>
            </a:avLst>
          </a:prstGeom>
          <a:solidFill>
            <a:srgbClr val="F0F0F0"/>
          </a:solidFill>
          <a:ln>
            <a:noFill/>
          </a:ln>
          <a:effectLst/>
        </p:spPr>
        <p:txBody>
          <a:bodyPr rtlCol="0" anchor="ctr"/>
          <a:lstStyle/>
          <a:p/>
        </p:txBody>
      </p:sp>
      <p:sp>
        <p:nvSpPr>
          <p:cNvPr id="20" name="Rectangle 19"/>
          <p:cNvSpPr/>
          <p:nvPr/>
        </p:nvSpPr>
        <p:spPr>
          <a:xfrm>
            <a:off x="8094268" y="2295144"/>
            <a:ext cx="3594506" cy="91440"/>
          </a:xfrm>
          <a:prstGeom prst="rect">
            <a:avLst/>
          </a:prstGeom>
          <a:solidFill>
            <a:srgbClr val="2C6696"/>
          </a:solidFill>
          <a:ln>
            <a:noFill/>
          </a:ln>
          <a:effectLst/>
        </p:spPr>
        <p:txBody>
          <a:bodyPr rtlCol="0" anchor="ctr"/>
          <a:lstStyle/>
          <a:p/>
        </p:txBody>
      </p:sp>
      <p:sp>
        <p:nvSpPr>
          <p:cNvPr id="21" name="TextBox 20"/>
          <p:cNvSpPr txBox="1"/>
          <p:nvPr/>
        </p:nvSpPr>
        <p:spPr>
          <a:xfrm>
            <a:off x="8231428" y="2432304"/>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Hidrografya</a:t>
            </a:r>
          </a:p>
        </p:txBody>
      </p:sp>
      <p:sp>
        <p:nvSpPr>
          <p:cNvPr id="22" name="TextBox 21"/>
          <p:cNvSpPr txBox="1"/>
          <p:nvPr/>
        </p:nvSpPr>
        <p:spPr>
          <a:xfrm>
            <a:off x="8231428" y="2871216"/>
            <a:ext cx="3320186" cy="38404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Sular Coğrafyası</a:t>
            </a:r>
          </a:p>
        </p:txBody>
      </p:sp>
      <p:sp>
        <p:nvSpPr>
          <p:cNvPr id="23" name="TextBox 22"/>
          <p:cNvSpPr txBox="1"/>
          <p:nvPr/>
        </p:nvSpPr>
        <p:spPr>
          <a:xfrm>
            <a:off x="8231428" y="3300984"/>
            <a:ext cx="3320186" cy="1757476"/>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Hidrosferi oluşturan denizler, göller, akarsular gibi su ortamlarını ve bu ortamlardaki olayları (akıntı, dalga vb.) inceler.</a:t>
            </a:r>
          </a:p>
        </p:txBody>
      </p:sp>
      <p:sp>
        <p:nvSpPr>
          <p:cNvPr id="24" name="Rounded Rectangle 23"/>
          <p:cNvSpPr/>
          <p:nvPr/>
        </p:nvSpPr>
        <p:spPr>
          <a:xfrm>
            <a:off x="8203996" y="5115153"/>
            <a:ext cx="3375050" cy="1020470"/>
          </a:xfrm>
          <a:prstGeom prst="roundRect">
            <a:avLst>
              <a:gd name="adj" fmla="val 8000"/>
            </a:avLst>
          </a:prstGeom>
          <a:solidFill>
            <a:srgbClr val="FFFFFF"/>
          </a:solidFill>
          <a:ln w="15875">
            <a:solidFill>
              <a:srgbClr val="2C6696"/>
            </a:solidFill>
          </a:ln>
          <a:effectLst/>
        </p:spPr>
        <p:txBody>
          <a:bodyPr rtlCol="0" anchor="ctr" wrap="square" lIns="109728" rIns="109728" tIns="73152" bIns="73152">
            <a:noAutofit/>
          </a:bodyPr>
          <a:lstStyle/>
          <a:p>
            <a:pPr algn="l">
              <a:spcBef>
                <a:spcPts val="0"/>
              </a:spcBef>
              <a:spcAft>
                <a:spcPts val="0"/>
              </a:spcAft>
            </a:pPr>
            <a:r>
              <a:rPr lang="tr-TR" sz="1750" b="0" i="0">
                <a:solidFill>
                  <a:srgbClr val="262626"/>
                </a:solidFill>
                <a:latin typeface="Calibri"/>
              </a:rPr>
              <a:t>Hidroloji, hidrojeoloji, oseonografya, limnoloji ve potamoloji ile etkileşim içindedir.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 / 129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Fiziki coğrafya ve alt dalları (2)</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16152"/>
            <a:ext cx="3236976" cy="5029200"/>
          </a:xfrm>
          <a:prstGeom prst="roundRect">
            <a:avLst>
              <a:gd name="adj" fmla="val 5000"/>
            </a:avLst>
          </a:prstGeom>
          <a:solidFill>
            <a:srgbClr val="F0F0F0"/>
          </a:solidFill>
          <a:ln>
            <a:noFill/>
          </a:ln>
          <a:effectLst/>
        </p:spPr>
        <p:txBody>
          <a:bodyPr rtlCol="0" anchor="ctr"/>
          <a:lstStyle/>
          <a:p/>
        </p:txBody>
      </p:sp>
      <p:sp>
        <p:nvSpPr>
          <p:cNvPr id="7" name="Rectangle 6"/>
          <p:cNvSpPr/>
          <p:nvPr/>
        </p:nvSpPr>
        <p:spPr>
          <a:xfrm>
            <a:off x="502920" y="1216152"/>
            <a:ext cx="3236976" cy="91440"/>
          </a:xfrm>
          <a:prstGeom prst="rect">
            <a:avLst/>
          </a:prstGeom>
          <a:solidFill>
            <a:srgbClr val="2C6696"/>
          </a:solidFill>
          <a:ln>
            <a:noFill/>
          </a:ln>
          <a:effectLst/>
        </p:spPr>
        <p:txBody>
          <a:bodyPr rtlCol="0" anchor="ctr"/>
          <a:lstStyle/>
          <a:p/>
        </p:txBody>
      </p:sp>
      <p:sp>
        <p:nvSpPr>
          <p:cNvPr id="8" name="TextBox 7"/>
          <p:cNvSpPr txBox="1"/>
          <p:nvPr/>
        </p:nvSpPr>
        <p:spPr>
          <a:xfrm>
            <a:off x="640080" y="1353312"/>
            <a:ext cx="296265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Biyocoğrafya</a:t>
            </a:r>
          </a:p>
        </p:txBody>
      </p:sp>
      <p:sp>
        <p:nvSpPr>
          <p:cNvPr id="9" name="TextBox 8"/>
          <p:cNvSpPr txBox="1"/>
          <p:nvPr/>
        </p:nvSpPr>
        <p:spPr>
          <a:xfrm>
            <a:off x="640080" y="1792224"/>
            <a:ext cx="2962656" cy="38404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Canlılar Coğrafyası</a:t>
            </a:r>
          </a:p>
        </p:txBody>
      </p:sp>
      <p:sp>
        <p:nvSpPr>
          <p:cNvPr id="10" name="TextBox 9"/>
          <p:cNvSpPr txBox="1"/>
          <p:nvPr/>
        </p:nvSpPr>
        <p:spPr>
          <a:xfrm>
            <a:off x="640080" y="2221992"/>
            <a:ext cx="2962656" cy="2426451"/>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Biyosferdeki bitki ve hayvan topluluklarının genel özellikleri, etkileşimleri ve yeryüzündeki dağılışlarını inceler.</a:t>
            </a:r>
          </a:p>
        </p:txBody>
      </p:sp>
      <p:sp>
        <p:nvSpPr>
          <p:cNvPr id="11" name="Rounded Rectangle 10"/>
          <p:cNvSpPr/>
          <p:nvPr/>
        </p:nvSpPr>
        <p:spPr>
          <a:xfrm>
            <a:off x="612648" y="4726716"/>
            <a:ext cx="3017520" cy="1408907"/>
          </a:xfrm>
          <a:prstGeom prst="roundRect">
            <a:avLst>
              <a:gd name="adj" fmla="val 8000"/>
            </a:avLst>
          </a:prstGeom>
          <a:solidFill>
            <a:srgbClr val="FFFFFF"/>
          </a:solidFill>
          <a:ln w="15875">
            <a:solidFill>
              <a:srgbClr val="2C6696"/>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Biyoloji, botanik ve zooloji ile etkileşim içindedir.</a:t>
            </a:r>
          </a:p>
        </p:txBody>
      </p:sp>
      <p:sp>
        <p:nvSpPr>
          <p:cNvPr id="12" name="Rounded Rectangle 11"/>
          <p:cNvSpPr/>
          <p:nvPr/>
        </p:nvSpPr>
        <p:spPr>
          <a:xfrm>
            <a:off x="3941064" y="1216152"/>
            <a:ext cx="3236976" cy="5029200"/>
          </a:xfrm>
          <a:prstGeom prst="roundRect">
            <a:avLst>
              <a:gd name="adj" fmla="val 5000"/>
            </a:avLst>
          </a:prstGeom>
          <a:solidFill>
            <a:srgbClr val="F0F0F0"/>
          </a:solidFill>
          <a:ln>
            <a:noFill/>
          </a:ln>
          <a:effectLst/>
        </p:spPr>
        <p:txBody>
          <a:bodyPr rtlCol="0" anchor="ctr"/>
          <a:lstStyle/>
          <a:p/>
        </p:txBody>
      </p:sp>
      <p:sp>
        <p:nvSpPr>
          <p:cNvPr id="13" name="Rectangle 12"/>
          <p:cNvSpPr/>
          <p:nvPr/>
        </p:nvSpPr>
        <p:spPr>
          <a:xfrm>
            <a:off x="3941064" y="1216152"/>
            <a:ext cx="3236976" cy="91440"/>
          </a:xfrm>
          <a:prstGeom prst="rect">
            <a:avLst/>
          </a:prstGeom>
          <a:solidFill>
            <a:srgbClr val="2C6696"/>
          </a:solidFill>
          <a:ln>
            <a:noFill/>
          </a:ln>
          <a:effectLst/>
        </p:spPr>
        <p:txBody>
          <a:bodyPr rtlCol="0" anchor="ctr"/>
          <a:lstStyle/>
          <a:p/>
        </p:txBody>
      </p:sp>
      <p:sp>
        <p:nvSpPr>
          <p:cNvPr id="14" name="TextBox 13"/>
          <p:cNvSpPr txBox="1"/>
          <p:nvPr/>
        </p:nvSpPr>
        <p:spPr>
          <a:xfrm>
            <a:off x="4078224" y="1353312"/>
            <a:ext cx="296265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2C6696"/>
                </a:solidFill>
                <a:latin typeface="Calibri"/>
              </a:rPr>
              <a:t>Toprak Coğrafyası</a:t>
            </a:r>
          </a:p>
        </p:txBody>
      </p:sp>
      <p:sp>
        <p:nvSpPr>
          <p:cNvPr id="15" name="TextBox 14"/>
          <p:cNvSpPr txBox="1"/>
          <p:nvPr/>
        </p:nvSpPr>
        <p:spPr>
          <a:xfrm>
            <a:off x="4078224" y="1837944"/>
            <a:ext cx="2962656" cy="2664561"/>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Yeryüzündeki toprakların oluşum süreçlerini, özelliklerini ve dağılışını inceler.</a:t>
            </a:r>
          </a:p>
        </p:txBody>
      </p:sp>
      <p:sp>
        <p:nvSpPr>
          <p:cNvPr id="16" name="Rounded Rectangle 15"/>
          <p:cNvSpPr/>
          <p:nvPr/>
        </p:nvSpPr>
        <p:spPr>
          <a:xfrm>
            <a:off x="4050792" y="4588459"/>
            <a:ext cx="3017520" cy="1547164"/>
          </a:xfrm>
          <a:prstGeom prst="roundRect">
            <a:avLst>
              <a:gd name="adj" fmla="val 8000"/>
            </a:avLst>
          </a:prstGeom>
          <a:solidFill>
            <a:srgbClr val="FFFFFF"/>
          </a:solidFill>
          <a:ln w="15875">
            <a:solidFill>
              <a:srgbClr val="2C6696"/>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Pedoloji ve mineraloji ile etkileşim içindedir.</a:t>
            </a:r>
          </a:p>
        </p:txBody>
      </p:sp>
      <p:sp>
        <p:nvSpPr>
          <p:cNvPr id="17" name="Rounded Rectangle 16"/>
          <p:cNvSpPr/>
          <p:nvPr/>
        </p:nvSpPr>
        <p:spPr>
          <a:xfrm>
            <a:off x="7406640" y="1216152"/>
            <a:ext cx="4282135" cy="5029200"/>
          </a:xfrm>
          <a:prstGeom prst="roundRect">
            <a:avLst>
              <a:gd name="adj" fmla="val 5000"/>
            </a:avLst>
          </a:prstGeom>
          <a:solidFill>
            <a:srgbClr val="FFF3D1"/>
          </a:solidFill>
          <a:ln>
            <a:noFill/>
          </a:ln>
          <a:effectLst/>
        </p:spPr>
        <p:txBody>
          <a:bodyPr rtlCol="0" anchor="ctr"/>
          <a:lstStyle/>
          <a:p/>
        </p:txBody>
      </p:sp>
      <p:sp>
        <p:nvSpPr>
          <p:cNvPr id="18" name="TextBox 17"/>
          <p:cNvSpPr txBox="1"/>
          <p:nvPr/>
        </p:nvSpPr>
        <p:spPr>
          <a:xfrm>
            <a:off x="7543800" y="1307592"/>
            <a:ext cx="4007815" cy="777240"/>
          </a:xfrm>
          <a:prstGeom prst="rect">
            <a:avLst/>
          </a:prstGeom>
          <a:noFill/>
        </p:spPr>
        <p:txBody>
          <a:bodyPr wrap="square" anchor="t" lIns="73152" rIns="73152" tIns="36576" bIns="36576">
            <a:noAutofit/>
          </a:bodyPr>
          <a:lstStyle/>
          <a:p>
            <a:pPr algn="l">
              <a:spcBef>
                <a:spcPts val="0"/>
              </a:spcBef>
              <a:spcAft>
                <a:spcPts val="0"/>
              </a:spcAft>
            </a:pPr>
            <a:r>
              <a:rPr lang="tr-TR" sz="2100" b="1" i="0">
                <a:solidFill>
                  <a:srgbClr val="262626"/>
                </a:solidFill>
                <a:latin typeface="Calibri"/>
              </a:rPr>
              <a:t>Alt dallar hangi küreyi inceler?</a:t>
            </a:r>
          </a:p>
        </p:txBody>
      </p:sp>
      <p:sp>
        <p:nvSpPr>
          <p:cNvPr id="19" name="TextBox 18"/>
          <p:cNvSpPr txBox="1"/>
          <p:nvPr/>
        </p:nvSpPr>
        <p:spPr>
          <a:xfrm>
            <a:off x="7543800" y="2130552"/>
            <a:ext cx="1874519"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Jeomorfoloji</a:t>
            </a:r>
          </a:p>
        </p:txBody>
      </p:sp>
      <p:cxnSp>
        <p:nvCxnSpPr>
          <p:cNvPr id="20" name="Connector 19"/>
          <p:cNvCxnSpPr/>
          <p:nvPr/>
        </p:nvCxnSpPr>
        <p:spPr>
          <a:xfrm>
            <a:off x="9390888" y="2459736"/>
            <a:ext cx="256032" cy="0"/>
          </a:xfrm>
          <a:prstGeom prst="line">
            <a:avLst/>
          </a:prstGeom>
          <a:ln w="25400">
            <a:solidFill>
              <a:srgbClr val="4F4F4F"/>
            </a:solidFill>
            <a:tailEnd type="triangle" w="med" len="med"/>
          </a:ln>
        </p:spPr>
      </p:cxnSp>
      <p:sp>
        <p:nvSpPr>
          <p:cNvPr id="21" name="Rounded Rectangle 20"/>
          <p:cNvSpPr/>
          <p:nvPr/>
        </p:nvSpPr>
        <p:spPr>
          <a:xfrm>
            <a:off x="9692640" y="2203704"/>
            <a:ext cx="1886407" cy="512064"/>
          </a:xfrm>
          <a:prstGeom prst="roundRect">
            <a:avLst>
              <a:gd name="adj" fmla="val 40000"/>
            </a:avLst>
          </a:prstGeom>
          <a:solidFill>
            <a:srgbClr val="8D5B3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Taş küre (litosfer)</a:t>
            </a:r>
          </a:p>
        </p:txBody>
      </p:sp>
      <p:sp>
        <p:nvSpPr>
          <p:cNvPr id="22" name="TextBox 21"/>
          <p:cNvSpPr txBox="1"/>
          <p:nvPr/>
        </p:nvSpPr>
        <p:spPr>
          <a:xfrm>
            <a:off x="7543800" y="2907792"/>
            <a:ext cx="1874519"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Klimatoloji</a:t>
            </a:r>
          </a:p>
        </p:txBody>
      </p:sp>
      <p:cxnSp>
        <p:nvCxnSpPr>
          <p:cNvPr id="23" name="Connector 22"/>
          <p:cNvCxnSpPr/>
          <p:nvPr/>
        </p:nvCxnSpPr>
        <p:spPr>
          <a:xfrm>
            <a:off x="9390888" y="3236976"/>
            <a:ext cx="256032" cy="0"/>
          </a:xfrm>
          <a:prstGeom prst="line">
            <a:avLst/>
          </a:prstGeom>
          <a:ln w="25400">
            <a:solidFill>
              <a:srgbClr val="4F4F4F"/>
            </a:solidFill>
            <a:tailEnd type="triangle" w="med" len="med"/>
          </a:ln>
        </p:spPr>
      </p:cxnSp>
      <p:sp>
        <p:nvSpPr>
          <p:cNvPr id="24" name="Rounded Rectangle 23"/>
          <p:cNvSpPr/>
          <p:nvPr/>
        </p:nvSpPr>
        <p:spPr>
          <a:xfrm>
            <a:off x="9692640" y="2980944"/>
            <a:ext cx="1886407" cy="512064"/>
          </a:xfrm>
          <a:prstGeom prst="roundRect">
            <a:avLst>
              <a:gd name="adj" fmla="val 40000"/>
            </a:avLst>
          </a:prstGeom>
          <a:solidFill>
            <a:srgbClr val="4A9BD6"/>
          </a:solidFill>
          <a:ln>
            <a:noFill/>
          </a:ln>
          <a:effectLst/>
        </p:spPr>
        <p:txBody>
          <a:bodyPr rtlCol="0" anchor="ctr" wrap="square" lIns="36576" rIns="36576" tIns="0" bIns="0">
            <a:noAutofit/>
          </a:bodyPr>
          <a:lstStyle/>
          <a:p>
            <a:pPr algn="ctr">
              <a:spcBef>
                <a:spcPts val="0"/>
              </a:spcBef>
              <a:spcAft>
                <a:spcPts val="0"/>
              </a:spcAft>
            </a:pPr>
            <a:r>
              <a:rPr lang="tr-TR" sz="1450" b="1" i="0">
                <a:solidFill>
                  <a:srgbClr val="FFFFFF"/>
                </a:solidFill>
                <a:latin typeface="Calibri"/>
              </a:rPr>
              <a:t>Hava küre (atmosfer)</a:t>
            </a:r>
          </a:p>
        </p:txBody>
      </p:sp>
      <p:sp>
        <p:nvSpPr>
          <p:cNvPr id="25" name="TextBox 24"/>
          <p:cNvSpPr txBox="1"/>
          <p:nvPr/>
        </p:nvSpPr>
        <p:spPr>
          <a:xfrm>
            <a:off x="7543800" y="3685032"/>
            <a:ext cx="1874519"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Hidrografya</a:t>
            </a:r>
          </a:p>
        </p:txBody>
      </p:sp>
      <p:cxnSp>
        <p:nvCxnSpPr>
          <p:cNvPr id="26" name="Connector 25"/>
          <p:cNvCxnSpPr/>
          <p:nvPr/>
        </p:nvCxnSpPr>
        <p:spPr>
          <a:xfrm>
            <a:off x="9390888" y="4014216"/>
            <a:ext cx="256032" cy="0"/>
          </a:xfrm>
          <a:prstGeom prst="line">
            <a:avLst/>
          </a:prstGeom>
          <a:ln w="25400">
            <a:solidFill>
              <a:srgbClr val="4F4F4F"/>
            </a:solidFill>
            <a:tailEnd type="triangle" w="med" len="med"/>
          </a:ln>
        </p:spPr>
      </p:cxnSp>
      <p:sp>
        <p:nvSpPr>
          <p:cNvPr id="27" name="Rounded Rectangle 26"/>
          <p:cNvSpPr/>
          <p:nvPr/>
        </p:nvSpPr>
        <p:spPr>
          <a:xfrm>
            <a:off x="9692640" y="3758184"/>
            <a:ext cx="1886407" cy="512064"/>
          </a:xfrm>
          <a:prstGeom prst="roundRect">
            <a:avLst>
              <a:gd name="adj" fmla="val 40000"/>
            </a:avLst>
          </a:prstGeom>
          <a:solidFill>
            <a:srgbClr val="1E5A96"/>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Su küre (hidrosfer)</a:t>
            </a:r>
          </a:p>
        </p:txBody>
      </p:sp>
      <p:sp>
        <p:nvSpPr>
          <p:cNvPr id="28" name="TextBox 27"/>
          <p:cNvSpPr txBox="1"/>
          <p:nvPr/>
        </p:nvSpPr>
        <p:spPr>
          <a:xfrm>
            <a:off x="7543800" y="4462272"/>
            <a:ext cx="1874519"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Biyocoğrafya</a:t>
            </a:r>
          </a:p>
        </p:txBody>
      </p:sp>
      <p:cxnSp>
        <p:nvCxnSpPr>
          <p:cNvPr id="29" name="Connector 28"/>
          <p:cNvCxnSpPr/>
          <p:nvPr/>
        </p:nvCxnSpPr>
        <p:spPr>
          <a:xfrm>
            <a:off x="9390888" y="4791456"/>
            <a:ext cx="256032" cy="0"/>
          </a:xfrm>
          <a:prstGeom prst="line">
            <a:avLst/>
          </a:prstGeom>
          <a:ln w="25400">
            <a:solidFill>
              <a:srgbClr val="4F4F4F"/>
            </a:solidFill>
            <a:tailEnd type="triangle" w="med" len="med"/>
          </a:ln>
        </p:spPr>
      </p:cxnSp>
      <p:sp>
        <p:nvSpPr>
          <p:cNvPr id="30" name="Rounded Rectangle 29"/>
          <p:cNvSpPr/>
          <p:nvPr/>
        </p:nvSpPr>
        <p:spPr>
          <a:xfrm>
            <a:off x="9692640" y="4535424"/>
            <a:ext cx="1886407" cy="512064"/>
          </a:xfrm>
          <a:prstGeom prst="roundRect">
            <a:avLst>
              <a:gd name="adj" fmla="val 40000"/>
            </a:avLst>
          </a:prstGeom>
          <a:solidFill>
            <a:srgbClr val="2E7D32"/>
          </a:solidFill>
          <a:ln>
            <a:noFill/>
          </a:ln>
          <a:effectLst/>
        </p:spPr>
        <p:txBody>
          <a:bodyPr rtlCol="0" anchor="ctr" wrap="square" lIns="36576" rIns="36576" tIns="0" bIns="0">
            <a:noAutofit/>
          </a:bodyPr>
          <a:lstStyle/>
          <a:p>
            <a:pPr algn="ctr">
              <a:spcBef>
                <a:spcPts val="0"/>
              </a:spcBef>
              <a:spcAft>
                <a:spcPts val="0"/>
              </a:spcAft>
            </a:pPr>
            <a:r>
              <a:rPr lang="tr-TR" sz="1450" b="1" i="0">
                <a:solidFill>
                  <a:srgbClr val="FFFFFF"/>
                </a:solidFill>
                <a:latin typeface="Calibri"/>
              </a:rPr>
              <a:t>Yaşam küre (biyosfer)</a:t>
            </a:r>
          </a:p>
        </p:txBody>
      </p:sp>
      <p:sp>
        <p:nvSpPr>
          <p:cNvPr id="31" name="TextBox 30"/>
          <p:cNvSpPr txBox="1"/>
          <p:nvPr/>
        </p:nvSpPr>
        <p:spPr>
          <a:xfrm>
            <a:off x="7543800" y="5239512"/>
            <a:ext cx="1874519"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Toprak coğrafyası</a:t>
            </a:r>
          </a:p>
        </p:txBody>
      </p:sp>
      <p:cxnSp>
        <p:nvCxnSpPr>
          <p:cNvPr id="32" name="Connector 31"/>
          <p:cNvCxnSpPr/>
          <p:nvPr/>
        </p:nvCxnSpPr>
        <p:spPr>
          <a:xfrm>
            <a:off x="9390888" y="5568696"/>
            <a:ext cx="256032" cy="0"/>
          </a:xfrm>
          <a:prstGeom prst="line">
            <a:avLst/>
          </a:prstGeom>
          <a:ln w="25400">
            <a:solidFill>
              <a:srgbClr val="4F4F4F"/>
            </a:solidFill>
            <a:tailEnd type="triangle" w="med" len="med"/>
          </a:ln>
        </p:spPr>
      </p:cxnSp>
      <p:sp>
        <p:nvSpPr>
          <p:cNvPr id="33" name="Rounded Rectangle 32"/>
          <p:cNvSpPr/>
          <p:nvPr/>
        </p:nvSpPr>
        <p:spPr>
          <a:xfrm>
            <a:off x="9692640" y="5312664"/>
            <a:ext cx="1886407" cy="512064"/>
          </a:xfrm>
          <a:prstGeom prst="roundRect">
            <a:avLst>
              <a:gd name="adj" fmla="val 40000"/>
            </a:avLst>
          </a:prstGeom>
          <a:solidFill>
            <a:srgbClr val="8D5B3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Taş küre (topraklar)</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 / 129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fiziki coğrafyanın alt dallarından biri DEĞİLDİR?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Jeomorfoloji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Klimatoloji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Hidrografya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coğrafyası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Biyocoğrafya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 / 129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fiziki coğrafyanın alt dallarından biri DEĞİLDİR?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Jeomorfoloji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Klimatoloji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Hidrografya</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Nüfus coğrafyası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Biyocoğrafya</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Nüfus coğrafyası, beşerî coğrafyanın alt dalıdır; diğerleri fiziki coğrafyanın alt dallarıdır (s. 18-19).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18-19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 / 129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Beşerî coğrafya ve alt dalları (1)</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16152"/>
            <a:ext cx="11185855" cy="914400"/>
          </a:xfrm>
          <a:prstGeom prst="roundRect">
            <a:avLst>
              <a:gd name="adj" fmla="val 8000"/>
            </a:avLst>
          </a:prstGeom>
          <a:solidFill>
            <a:srgbClr val="D3373A"/>
          </a:solidFill>
          <a:ln>
            <a:noFill/>
          </a:ln>
          <a:effectLst/>
        </p:spPr>
        <p:txBody>
          <a:bodyPr rtlCol="0" anchor="ctr" wrap="square" lIns="228600" rIns="228600" tIns="73152" bIns="73152">
            <a:noAutofit/>
          </a:bodyPr>
          <a:lstStyle/>
          <a:p>
            <a:pPr algn="l">
              <a:spcBef>
                <a:spcPts val="0"/>
              </a:spcBef>
              <a:spcAft>
                <a:spcPts val="0"/>
              </a:spcAft>
            </a:pPr>
            <a:r>
              <a:rPr lang="tr-TR" sz="2200" b="1" i="0">
                <a:solidFill>
                  <a:srgbClr val="FFFFFF"/>
                </a:solidFill>
                <a:latin typeface="Calibri"/>
              </a:rPr>
              <a:t>Beşerî coğrafya; insan faaliyetlerinin mekândaki dağılımını, insanların mekânı nasıl kullandığını ve algıladığını, beşerî ortamları nasıl kurduklarını ve sürdürdüklerini inceler.</a:t>
            </a:r>
          </a:p>
        </p:txBody>
      </p:sp>
      <p:sp>
        <p:nvSpPr>
          <p:cNvPr id="7" name="Rounded Rectangle 6"/>
          <p:cNvSpPr/>
          <p:nvPr/>
        </p:nvSpPr>
        <p:spPr>
          <a:xfrm>
            <a:off x="502920" y="2295144"/>
            <a:ext cx="3594506" cy="3950208"/>
          </a:xfrm>
          <a:prstGeom prst="roundRect">
            <a:avLst>
              <a:gd name="adj" fmla="val 5000"/>
            </a:avLst>
          </a:prstGeom>
          <a:solidFill>
            <a:srgbClr val="F0F0F0"/>
          </a:solidFill>
          <a:ln>
            <a:noFill/>
          </a:ln>
          <a:effectLst/>
        </p:spPr>
        <p:txBody>
          <a:bodyPr rtlCol="0" anchor="ctr"/>
          <a:lstStyle/>
          <a:p/>
        </p:txBody>
      </p:sp>
      <p:sp>
        <p:nvSpPr>
          <p:cNvPr id="8" name="Rectangle 7"/>
          <p:cNvSpPr/>
          <p:nvPr/>
        </p:nvSpPr>
        <p:spPr>
          <a:xfrm>
            <a:off x="502920" y="2295144"/>
            <a:ext cx="3594506" cy="91440"/>
          </a:xfrm>
          <a:prstGeom prst="rect">
            <a:avLst/>
          </a:prstGeom>
          <a:solidFill>
            <a:srgbClr val="D3373A"/>
          </a:solidFill>
          <a:ln>
            <a:noFill/>
          </a:ln>
          <a:effectLst/>
        </p:spPr>
        <p:txBody>
          <a:bodyPr rtlCol="0" anchor="ctr"/>
          <a:lstStyle/>
          <a:p/>
        </p:txBody>
      </p:sp>
      <p:sp>
        <p:nvSpPr>
          <p:cNvPr id="9" name="TextBox 8"/>
          <p:cNvSpPr txBox="1"/>
          <p:nvPr/>
        </p:nvSpPr>
        <p:spPr>
          <a:xfrm>
            <a:off x="640080" y="2432304"/>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Nüfus Coğrafyası</a:t>
            </a:r>
          </a:p>
        </p:txBody>
      </p:sp>
      <p:sp>
        <p:nvSpPr>
          <p:cNvPr id="10" name="TextBox 9"/>
          <p:cNvSpPr txBox="1"/>
          <p:nvPr/>
        </p:nvSpPr>
        <p:spPr>
          <a:xfrm>
            <a:off x="640080" y="2916936"/>
            <a:ext cx="3320186" cy="1995586"/>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Nüfusun özellikleri, dağılışı, değişimi, hareketleri ve nüfus politikaları ile bunların coğrafi ortam ve olaylarla etkileşimini inceler.</a:t>
            </a:r>
          </a:p>
        </p:txBody>
      </p:sp>
      <p:sp>
        <p:nvSpPr>
          <p:cNvPr id="11" name="Rounded Rectangle 10"/>
          <p:cNvSpPr/>
          <p:nvPr/>
        </p:nvSpPr>
        <p:spPr>
          <a:xfrm>
            <a:off x="612648" y="4976896"/>
            <a:ext cx="3375050" cy="1158727"/>
          </a:xfrm>
          <a:prstGeom prst="roundRect">
            <a:avLst>
              <a:gd name="adj" fmla="val 8000"/>
            </a:avLst>
          </a:prstGeom>
          <a:solidFill>
            <a:srgbClr val="FFFFFF"/>
          </a:solidFill>
          <a:ln w="15875">
            <a:solidFill>
              <a:srgbClr val="D3373A"/>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Demografi ve istatistik ile etkileşim içindedir.</a:t>
            </a:r>
          </a:p>
        </p:txBody>
      </p:sp>
      <p:sp>
        <p:nvSpPr>
          <p:cNvPr id="12" name="Rounded Rectangle 11"/>
          <p:cNvSpPr/>
          <p:nvPr/>
        </p:nvSpPr>
        <p:spPr>
          <a:xfrm>
            <a:off x="4298594" y="2295144"/>
            <a:ext cx="3594506" cy="3950208"/>
          </a:xfrm>
          <a:prstGeom prst="roundRect">
            <a:avLst>
              <a:gd name="adj" fmla="val 5000"/>
            </a:avLst>
          </a:prstGeom>
          <a:solidFill>
            <a:srgbClr val="F0F0F0"/>
          </a:solidFill>
          <a:ln>
            <a:noFill/>
          </a:ln>
          <a:effectLst/>
        </p:spPr>
        <p:txBody>
          <a:bodyPr rtlCol="0" anchor="ctr"/>
          <a:lstStyle/>
          <a:p/>
        </p:txBody>
      </p:sp>
      <p:sp>
        <p:nvSpPr>
          <p:cNvPr id="13" name="Rectangle 12"/>
          <p:cNvSpPr/>
          <p:nvPr/>
        </p:nvSpPr>
        <p:spPr>
          <a:xfrm>
            <a:off x="4298594" y="2295144"/>
            <a:ext cx="3594506" cy="91440"/>
          </a:xfrm>
          <a:prstGeom prst="rect">
            <a:avLst/>
          </a:prstGeom>
          <a:solidFill>
            <a:srgbClr val="D3373A"/>
          </a:solidFill>
          <a:ln>
            <a:noFill/>
          </a:ln>
          <a:effectLst/>
        </p:spPr>
        <p:txBody>
          <a:bodyPr rtlCol="0" anchor="ctr"/>
          <a:lstStyle/>
          <a:p/>
        </p:txBody>
      </p:sp>
      <p:sp>
        <p:nvSpPr>
          <p:cNvPr id="14" name="TextBox 13"/>
          <p:cNvSpPr txBox="1"/>
          <p:nvPr/>
        </p:nvSpPr>
        <p:spPr>
          <a:xfrm>
            <a:off x="4435754" y="2432304"/>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Yerleşme Coğrafyası</a:t>
            </a:r>
          </a:p>
        </p:txBody>
      </p:sp>
      <p:sp>
        <p:nvSpPr>
          <p:cNvPr id="15" name="TextBox 14"/>
          <p:cNvSpPr txBox="1"/>
          <p:nvPr/>
        </p:nvSpPr>
        <p:spPr>
          <a:xfrm>
            <a:off x="4435754" y="2916936"/>
            <a:ext cx="3320186" cy="1995586"/>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Yerleşmelerin gelişimi, tipleri ve dağılışı ile yerleşmeyi etkileyen faktörleri ve mesken tiplerini inceler.</a:t>
            </a:r>
          </a:p>
        </p:txBody>
      </p:sp>
      <p:sp>
        <p:nvSpPr>
          <p:cNvPr id="16" name="Rounded Rectangle 15"/>
          <p:cNvSpPr/>
          <p:nvPr/>
        </p:nvSpPr>
        <p:spPr>
          <a:xfrm>
            <a:off x="4408322" y="4976896"/>
            <a:ext cx="3375050" cy="1158727"/>
          </a:xfrm>
          <a:prstGeom prst="roundRect">
            <a:avLst>
              <a:gd name="adj" fmla="val 8000"/>
            </a:avLst>
          </a:prstGeom>
          <a:solidFill>
            <a:srgbClr val="FFFFFF"/>
          </a:solidFill>
          <a:ln w="15875">
            <a:solidFill>
              <a:srgbClr val="D3373A"/>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Arkeoloji ve tarih ile etkileşim içindedir.</a:t>
            </a:r>
          </a:p>
        </p:txBody>
      </p:sp>
      <p:sp>
        <p:nvSpPr>
          <p:cNvPr id="17" name="Rounded Rectangle 16"/>
          <p:cNvSpPr/>
          <p:nvPr/>
        </p:nvSpPr>
        <p:spPr>
          <a:xfrm>
            <a:off x="8094268" y="2295144"/>
            <a:ext cx="3594506" cy="3950208"/>
          </a:xfrm>
          <a:prstGeom prst="roundRect">
            <a:avLst>
              <a:gd name="adj" fmla="val 5000"/>
            </a:avLst>
          </a:prstGeom>
          <a:solidFill>
            <a:srgbClr val="F0F0F0"/>
          </a:solidFill>
          <a:ln>
            <a:noFill/>
          </a:ln>
          <a:effectLst/>
        </p:spPr>
        <p:txBody>
          <a:bodyPr rtlCol="0" anchor="ctr"/>
          <a:lstStyle/>
          <a:p/>
        </p:txBody>
      </p:sp>
      <p:sp>
        <p:nvSpPr>
          <p:cNvPr id="18" name="Rectangle 17"/>
          <p:cNvSpPr/>
          <p:nvPr/>
        </p:nvSpPr>
        <p:spPr>
          <a:xfrm>
            <a:off x="8094268" y="2295144"/>
            <a:ext cx="3594506" cy="91440"/>
          </a:xfrm>
          <a:prstGeom prst="rect">
            <a:avLst/>
          </a:prstGeom>
          <a:solidFill>
            <a:srgbClr val="D3373A"/>
          </a:solidFill>
          <a:ln>
            <a:noFill/>
          </a:ln>
          <a:effectLst/>
        </p:spPr>
        <p:txBody>
          <a:bodyPr rtlCol="0" anchor="ctr"/>
          <a:lstStyle/>
          <a:p/>
        </p:txBody>
      </p:sp>
      <p:sp>
        <p:nvSpPr>
          <p:cNvPr id="19" name="TextBox 18"/>
          <p:cNvSpPr txBox="1"/>
          <p:nvPr/>
        </p:nvSpPr>
        <p:spPr>
          <a:xfrm>
            <a:off x="8231428" y="2432304"/>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Siyasi Coğrafya</a:t>
            </a:r>
          </a:p>
        </p:txBody>
      </p:sp>
      <p:sp>
        <p:nvSpPr>
          <p:cNvPr id="20" name="TextBox 19"/>
          <p:cNvSpPr txBox="1"/>
          <p:nvPr/>
        </p:nvSpPr>
        <p:spPr>
          <a:xfrm>
            <a:off x="8231428" y="2916936"/>
            <a:ext cx="3320186" cy="1995586"/>
          </a:xfrm>
          <a:prstGeom prst="rect">
            <a:avLst/>
          </a:prstGeom>
          <a:noFill/>
        </p:spPr>
        <p:txBody>
          <a:bodyPr wrap="square" anchor="t" lIns="73152" rIns="73152" tIns="36576" bIns="36576">
            <a:noAutofit/>
          </a:bodyPr>
          <a:lstStyle/>
          <a:p>
            <a:pPr algn="l">
              <a:spcBef>
                <a:spcPts val="0"/>
              </a:spcBef>
              <a:spcAft>
                <a:spcPts val="0"/>
              </a:spcAft>
            </a:pPr>
            <a:r>
              <a:rPr lang="tr-TR" sz="2050" b="0" i="0">
                <a:solidFill>
                  <a:srgbClr val="262626"/>
                </a:solidFill>
                <a:latin typeface="Calibri"/>
              </a:rPr>
              <a:t>Siyasi faaliyet ve olayların mekâna, coğrafi ortama bağlı olarak gösterdikleri değişiklik ve farklılıkları mekânı (ortam, saha, alan) analiz ederek inceler.</a:t>
            </a:r>
          </a:p>
        </p:txBody>
      </p:sp>
      <p:sp>
        <p:nvSpPr>
          <p:cNvPr id="21" name="Rounded Rectangle 20"/>
          <p:cNvSpPr/>
          <p:nvPr/>
        </p:nvSpPr>
        <p:spPr>
          <a:xfrm>
            <a:off x="8203996" y="4976896"/>
            <a:ext cx="3375050" cy="1158727"/>
          </a:xfrm>
          <a:prstGeom prst="roundRect">
            <a:avLst>
              <a:gd name="adj" fmla="val 8000"/>
            </a:avLst>
          </a:prstGeom>
          <a:solidFill>
            <a:srgbClr val="FFFFFF"/>
          </a:solidFill>
          <a:ln w="15875">
            <a:solidFill>
              <a:srgbClr val="D3373A"/>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Uluslararası ilişkiler, tarih ve siyaset ile etkileşim içindedir.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 / 129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Beşerî coğrafya ve alt dalları (2)</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216152"/>
            <a:ext cx="3594506" cy="5029200"/>
          </a:xfrm>
          <a:prstGeom prst="roundRect">
            <a:avLst>
              <a:gd name="adj" fmla="val 5000"/>
            </a:avLst>
          </a:prstGeom>
          <a:solidFill>
            <a:srgbClr val="F0F0F0"/>
          </a:solidFill>
          <a:ln>
            <a:noFill/>
          </a:ln>
          <a:effectLst/>
        </p:spPr>
        <p:txBody>
          <a:bodyPr rtlCol="0" anchor="ctr"/>
          <a:lstStyle/>
          <a:p/>
        </p:txBody>
      </p:sp>
      <p:sp>
        <p:nvSpPr>
          <p:cNvPr id="7" name="Rectangle 6"/>
          <p:cNvSpPr/>
          <p:nvPr/>
        </p:nvSpPr>
        <p:spPr>
          <a:xfrm>
            <a:off x="502920" y="1216152"/>
            <a:ext cx="3594506" cy="91440"/>
          </a:xfrm>
          <a:prstGeom prst="rect">
            <a:avLst/>
          </a:prstGeom>
          <a:solidFill>
            <a:srgbClr val="D3373A"/>
          </a:solidFill>
          <a:ln>
            <a:noFill/>
          </a:ln>
          <a:effectLst/>
        </p:spPr>
        <p:txBody>
          <a:bodyPr rtlCol="0" anchor="ctr"/>
          <a:lstStyle/>
          <a:p/>
        </p:txBody>
      </p:sp>
      <p:sp>
        <p:nvSpPr>
          <p:cNvPr id="8" name="TextBox 7"/>
          <p:cNvSpPr txBox="1"/>
          <p:nvPr/>
        </p:nvSpPr>
        <p:spPr>
          <a:xfrm>
            <a:off x="640080" y="1353312"/>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Sosyal Coğrafya</a:t>
            </a:r>
          </a:p>
        </p:txBody>
      </p:sp>
      <p:sp>
        <p:nvSpPr>
          <p:cNvPr id="9" name="TextBox 8"/>
          <p:cNvSpPr txBox="1"/>
          <p:nvPr/>
        </p:nvSpPr>
        <p:spPr>
          <a:xfrm>
            <a:off x="640080" y="1837944"/>
            <a:ext cx="3320186" cy="2664561"/>
          </a:xfrm>
          <a:prstGeom prst="rect">
            <a:avLst/>
          </a:prstGeom>
          <a:noFill/>
        </p:spPr>
        <p:txBody>
          <a:bodyPr wrap="square" anchor="t" lIns="73152" rIns="73152" tIns="36576" bIns="36576">
            <a:noAutofit/>
          </a:bodyPr>
          <a:lstStyle/>
          <a:p>
            <a:pPr algn="l">
              <a:spcBef>
                <a:spcPts val="0"/>
              </a:spcBef>
              <a:spcAft>
                <a:spcPts val="0"/>
              </a:spcAft>
            </a:pPr>
            <a:r>
              <a:rPr lang="tr-TR" sz="2050" b="0" i="0">
                <a:solidFill>
                  <a:srgbClr val="262626"/>
                </a:solidFill>
                <a:latin typeface="Calibri"/>
              </a:rPr>
              <a:t>Sosyal ilişkileri, sosyal kimlikleri ve sosyal eşitsizlikleri mekânsal bir perspektiften inceler. Özellikle mekânsal çeşitlilik ve gündelik hayatın sosyal yönlerini oluşturan mekânsal süreçlerle ilgilenir.</a:t>
            </a:r>
          </a:p>
        </p:txBody>
      </p:sp>
      <p:sp>
        <p:nvSpPr>
          <p:cNvPr id="10" name="Rounded Rectangle 9"/>
          <p:cNvSpPr/>
          <p:nvPr/>
        </p:nvSpPr>
        <p:spPr>
          <a:xfrm>
            <a:off x="612648" y="4588459"/>
            <a:ext cx="3375050" cy="1547164"/>
          </a:xfrm>
          <a:prstGeom prst="roundRect">
            <a:avLst>
              <a:gd name="adj" fmla="val 8000"/>
            </a:avLst>
          </a:prstGeom>
          <a:solidFill>
            <a:srgbClr val="FFFFFF"/>
          </a:solidFill>
          <a:ln w="15875">
            <a:solidFill>
              <a:srgbClr val="D3373A"/>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Antropoloji, sosyoloji, demografi ve ekonomi bilimleri ile etkileşim içindedir.</a:t>
            </a:r>
          </a:p>
        </p:txBody>
      </p:sp>
      <p:sp>
        <p:nvSpPr>
          <p:cNvPr id="11" name="Rounded Rectangle 10"/>
          <p:cNvSpPr/>
          <p:nvPr/>
        </p:nvSpPr>
        <p:spPr>
          <a:xfrm>
            <a:off x="4298594" y="1216152"/>
            <a:ext cx="3594506" cy="5029200"/>
          </a:xfrm>
          <a:prstGeom prst="roundRect">
            <a:avLst>
              <a:gd name="adj" fmla="val 5000"/>
            </a:avLst>
          </a:prstGeom>
          <a:solidFill>
            <a:srgbClr val="F0F0F0"/>
          </a:solidFill>
          <a:ln>
            <a:noFill/>
          </a:ln>
          <a:effectLst/>
        </p:spPr>
        <p:txBody>
          <a:bodyPr rtlCol="0" anchor="ctr"/>
          <a:lstStyle/>
          <a:p/>
        </p:txBody>
      </p:sp>
      <p:sp>
        <p:nvSpPr>
          <p:cNvPr id="12" name="Rectangle 11"/>
          <p:cNvSpPr/>
          <p:nvPr/>
        </p:nvSpPr>
        <p:spPr>
          <a:xfrm>
            <a:off x="4298594" y="1216152"/>
            <a:ext cx="3594506" cy="91440"/>
          </a:xfrm>
          <a:prstGeom prst="rect">
            <a:avLst/>
          </a:prstGeom>
          <a:solidFill>
            <a:srgbClr val="D3373A"/>
          </a:solidFill>
          <a:ln>
            <a:noFill/>
          </a:ln>
          <a:effectLst/>
        </p:spPr>
        <p:txBody>
          <a:bodyPr rtlCol="0" anchor="ctr"/>
          <a:lstStyle/>
          <a:p/>
        </p:txBody>
      </p:sp>
      <p:sp>
        <p:nvSpPr>
          <p:cNvPr id="13" name="TextBox 12"/>
          <p:cNvSpPr txBox="1"/>
          <p:nvPr/>
        </p:nvSpPr>
        <p:spPr>
          <a:xfrm>
            <a:off x="4435754" y="1353312"/>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Kültürel Coğrafya</a:t>
            </a:r>
          </a:p>
        </p:txBody>
      </p:sp>
      <p:sp>
        <p:nvSpPr>
          <p:cNvPr id="14" name="TextBox 13"/>
          <p:cNvSpPr txBox="1"/>
          <p:nvPr/>
        </p:nvSpPr>
        <p:spPr>
          <a:xfrm>
            <a:off x="4435754" y="1837944"/>
            <a:ext cx="3320186" cy="2664561"/>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Toplumların dil, din, giyim, yemek, müzik, mimari gibi kültürel özelliklerini coğrafyayla ilişkilendirerek inceler.</a:t>
            </a:r>
          </a:p>
        </p:txBody>
      </p:sp>
      <p:sp>
        <p:nvSpPr>
          <p:cNvPr id="15" name="Rounded Rectangle 14"/>
          <p:cNvSpPr/>
          <p:nvPr/>
        </p:nvSpPr>
        <p:spPr>
          <a:xfrm>
            <a:off x="4408322" y="4588459"/>
            <a:ext cx="3375050" cy="1547164"/>
          </a:xfrm>
          <a:prstGeom prst="roundRect">
            <a:avLst>
              <a:gd name="adj" fmla="val 8000"/>
            </a:avLst>
          </a:prstGeom>
          <a:solidFill>
            <a:srgbClr val="FFFFFF"/>
          </a:solidFill>
          <a:ln w="15875">
            <a:solidFill>
              <a:srgbClr val="D3373A"/>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Sosyoloji, filoloji, ilahiyat ve antropoloji ile etkileşim içindedir.</a:t>
            </a:r>
          </a:p>
        </p:txBody>
      </p:sp>
      <p:sp>
        <p:nvSpPr>
          <p:cNvPr id="16" name="Rounded Rectangle 15"/>
          <p:cNvSpPr/>
          <p:nvPr/>
        </p:nvSpPr>
        <p:spPr>
          <a:xfrm>
            <a:off x="8094268" y="1216152"/>
            <a:ext cx="3594506" cy="5029200"/>
          </a:xfrm>
          <a:prstGeom prst="roundRect">
            <a:avLst>
              <a:gd name="adj" fmla="val 5000"/>
            </a:avLst>
          </a:prstGeom>
          <a:solidFill>
            <a:srgbClr val="F0F0F0"/>
          </a:solidFill>
          <a:ln>
            <a:noFill/>
          </a:ln>
          <a:effectLst/>
        </p:spPr>
        <p:txBody>
          <a:bodyPr rtlCol="0" anchor="ctr"/>
          <a:lstStyle/>
          <a:p/>
        </p:txBody>
      </p:sp>
      <p:sp>
        <p:nvSpPr>
          <p:cNvPr id="17" name="Rectangle 16"/>
          <p:cNvSpPr/>
          <p:nvPr/>
        </p:nvSpPr>
        <p:spPr>
          <a:xfrm>
            <a:off x="8094268" y="1216152"/>
            <a:ext cx="3594506" cy="91440"/>
          </a:xfrm>
          <a:prstGeom prst="rect">
            <a:avLst/>
          </a:prstGeom>
          <a:solidFill>
            <a:srgbClr val="D3373A"/>
          </a:solidFill>
          <a:ln>
            <a:noFill/>
          </a:ln>
          <a:effectLst/>
        </p:spPr>
        <p:txBody>
          <a:bodyPr rtlCol="0" anchor="ctr"/>
          <a:lstStyle/>
          <a:p/>
        </p:txBody>
      </p:sp>
      <p:sp>
        <p:nvSpPr>
          <p:cNvPr id="18" name="TextBox 17"/>
          <p:cNvSpPr txBox="1"/>
          <p:nvPr/>
        </p:nvSpPr>
        <p:spPr>
          <a:xfrm>
            <a:off x="8231428" y="1353312"/>
            <a:ext cx="3320186"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Ekonomik Coğrafya</a:t>
            </a:r>
          </a:p>
        </p:txBody>
      </p:sp>
      <p:sp>
        <p:nvSpPr>
          <p:cNvPr id="19" name="TextBox 18"/>
          <p:cNvSpPr txBox="1"/>
          <p:nvPr/>
        </p:nvSpPr>
        <p:spPr>
          <a:xfrm>
            <a:off x="8231428" y="1837944"/>
            <a:ext cx="3320186" cy="2664561"/>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Sanayi, ticaret, tarım, hayvancılık, turizm, ormancılık, madencilik gibi ekonomik faaliyetleri ve bu faaliyetlerin coğrafi olaylarla etkileşimini inceler.</a:t>
            </a:r>
          </a:p>
        </p:txBody>
      </p:sp>
      <p:sp>
        <p:nvSpPr>
          <p:cNvPr id="20" name="Rounded Rectangle 19"/>
          <p:cNvSpPr/>
          <p:nvPr/>
        </p:nvSpPr>
        <p:spPr>
          <a:xfrm>
            <a:off x="8203996" y="4588459"/>
            <a:ext cx="3375050" cy="1547164"/>
          </a:xfrm>
          <a:prstGeom prst="roundRect">
            <a:avLst>
              <a:gd name="adj" fmla="val 8000"/>
            </a:avLst>
          </a:prstGeom>
          <a:solidFill>
            <a:srgbClr val="FFFFFF"/>
          </a:solidFill>
          <a:ln w="15875">
            <a:solidFill>
              <a:srgbClr val="D3373A"/>
            </a:solidFill>
          </a:ln>
          <a:effectLst/>
        </p:spPr>
        <p:txBody>
          <a:bodyPr rtlCol="0" anchor="ctr" wrap="square" lIns="109728" rIns="109728" tIns="73152" bIns="73152">
            <a:noAutofit/>
          </a:bodyPr>
          <a:lstStyle/>
          <a:p>
            <a:pPr algn="l">
              <a:spcBef>
                <a:spcPts val="0"/>
              </a:spcBef>
              <a:spcAft>
                <a:spcPts val="0"/>
              </a:spcAft>
            </a:pPr>
            <a:r>
              <a:rPr lang="tr-TR" sz="1800" b="0" i="0">
                <a:solidFill>
                  <a:srgbClr val="262626"/>
                </a:solidFill>
                <a:latin typeface="Calibri"/>
              </a:rPr>
              <a:t>İktisat ile etkileşim içindedir.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19</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 / 129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Toplumların dil, din, giyim, yemek, müzik, mimari gibi kültürel özelliklerini coğrafyayla ilişkilendirerek inceleyen alt dal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coğrafyası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Kültürel coğrafya</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Siyasi coğrafya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Ekonomik coğrafya</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Yerleşme coğrafyası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 / 129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Toplumların dil, din, giyim, yemek, müzik, mimari gibi kültürel özelliklerini coğrafyayla ilişkilendirerek inceleyen alt dal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coğrafyası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Kültürel coğrafya</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Siyasi coğrafya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Ekonomik coğrafya</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Yerleşme coğrafyası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Kültürel coğrafya; dil, din, giyim, yemek, müzik, mimari gibi kültürel özellikleri coğrafyayla ilişkilendirerek inceler (s. 19).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 / 129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Eşleştirme: hangi bilimle etkileşim içinde?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OYUN</a:t>
            </a:r>
          </a:p>
        </p:txBody>
      </p:sp>
      <p:sp>
        <p:nvSpPr>
          <p:cNvPr id="6" name="Rounded Rectangle 5"/>
          <p:cNvSpPr/>
          <p:nvPr/>
        </p:nvSpPr>
        <p:spPr>
          <a:xfrm>
            <a:off x="502920" y="1216152"/>
            <a:ext cx="2673019" cy="1463040"/>
          </a:xfrm>
          <a:prstGeom prst="roundRect">
            <a:avLst>
              <a:gd name="adj" fmla="val 8000"/>
            </a:avLst>
          </a:prstGeom>
          <a:solidFill>
            <a:srgbClr val="F0F0F0"/>
          </a:solidFill>
          <a:ln>
            <a:noFill/>
          </a:ln>
          <a:effectLst/>
        </p:spPr>
        <p:txBody>
          <a:bodyPr rtlCol="0" anchor="ctr"/>
          <a:lstStyle/>
          <a:p/>
        </p:txBody>
      </p:sp>
      <p:sp>
        <p:nvSpPr>
          <p:cNvPr id="7" name="Oval 6"/>
          <p:cNvSpPr/>
          <p:nvPr/>
        </p:nvSpPr>
        <p:spPr>
          <a:xfrm>
            <a:off x="594360"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a:t>
            </a:r>
          </a:p>
        </p:txBody>
      </p:sp>
      <p:sp>
        <p:nvSpPr>
          <p:cNvPr id="8" name="TextBox 7"/>
          <p:cNvSpPr txBox="1"/>
          <p:nvPr/>
        </p:nvSpPr>
        <p:spPr>
          <a:xfrm>
            <a:off x="640080"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Arkeoloji ve tarih</a:t>
            </a:r>
          </a:p>
        </p:txBody>
      </p:sp>
      <p:sp>
        <p:nvSpPr>
          <p:cNvPr id="9" name="Rounded Rectangle 8"/>
          <p:cNvSpPr/>
          <p:nvPr/>
        </p:nvSpPr>
        <p:spPr>
          <a:xfrm>
            <a:off x="3340531" y="1216152"/>
            <a:ext cx="2673019" cy="1463040"/>
          </a:xfrm>
          <a:prstGeom prst="roundRect">
            <a:avLst>
              <a:gd name="adj" fmla="val 8000"/>
            </a:avLst>
          </a:prstGeom>
          <a:solidFill>
            <a:srgbClr val="F0F0F0"/>
          </a:solidFill>
          <a:ln>
            <a:noFill/>
          </a:ln>
          <a:effectLst/>
        </p:spPr>
        <p:txBody>
          <a:bodyPr rtlCol="0" anchor="ctr"/>
          <a:lstStyle/>
          <a:p/>
        </p:txBody>
      </p:sp>
      <p:sp>
        <p:nvSpPr>
          <p:cNvPr id="10" name="Oval 9"/>
          <p:cNvSpPr/>
          <p:nvPr/>
        </p:nvSpPr>
        <p:spPr>
          <a:xfrm>
            <a:off x="3431971"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2</a:t>
            </a:r>
          </a:p>
        </p:txBody>
      </p:sp>
      <p:sp>
        <p:nvSpPr>
          <p:cNvPr id="11" name="TextBox 10"/>
          <p:cNvSpPr txBox="1"/>
          <p:nvPr/>
        </p:nvSpPr>
        <p:spPr>
          <a:xfrm>
            <a:off x="3477691"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Hidroloji, hidrojeoloji, oseonografya, limnoloji ve potamoloji</a:t>
            </a:r>
          </a:p>
        </p:txBody>
      </p:sp>
      <p:sp>
        <p:nvSpPr>
          <p:cNvPr id="12" name="Rounded Rectangle 11"/>
          <p:cNvSpPr/>
          <p:nvPr/>
        </p:nvSpPr>
        <p:spPr>
          <a:xfrm>
            <a:off x="6178142" y="1216152"/>
            <a:ext cx="2673019" cy="1463040"/>
          </a:xfrm>
          <a:prstGeom prst="roundRect">
            <a:avLst>
              <a:gd name="adj" fmla="val 8000"/>
            </a:avLst>
          </a:prstGeom>
          <a:solidFill>
            <a:srgbClr val="F0F0F0"/>
          </a:solidFill>
          <a:ln>
            <a:noFill/>
          </a:ln>
          <a:effectLst/>
        </p:spPr>
        <p:txBody>
          <a:bodyPr rtlCol="0" anchor="ctr"/>
          <a:lstStyle/>
          <a:p/>
        </p:txBody>
      </p:sp>
      <p:sp>
        <p:nvSpPr>
          <p:cNvPr id="13" name="Oval 12"/>
          <p:cNvSpPr/>
          <p:nvPr/>
        </p:nvSpPr>
        <p:spPr>
          <a:xfrm>
            <a:off x="6269582"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3</a:t>
            </a:r>
          </a:p>
        </p:txBody>
      </p:sp>
      <p:sp>
        <p:nvSpPr>
          <p:cNvPr id="14" name="TextBox 13"/>
          <p:cNvSpPr txBox="1"/>
          <p:nvPr/>
        </p:nvSpPr>
        <p:spPr>
          <a:xfrm>
            <a:off x="6315302"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Sosyoloji, filoloji, ilahiyat ve antropoloji</a:t>
            </a:r>
          </a:p>
        </p:txBody>
      </p:sp>
      <p:sp>
        <p:nvSpPr>
          <p:cNvPr id="15" name="Rounded Rectangle 14"/>
          <p:cNvSpPr/>
          <p:nvPr/>
        </p:nvSpPr>
        <p:spPr>
          <a:xfrm>
            <a:off x="9015753" y="1216152"/>
            <a:ext cx="2673019" cy="1463040"/>
          </a:xfrm>
          <a:prstGeom prst="roundRect">
            <a:avLst>
              <a:gd name="adj" fmla="val 8000"/>
            </a:avLst>
          </a:prstGeom>
          <a:solidFill>
            <a:srgbClr val="F0F0F0"/>
          </a:solidFill>
          <a:ln>
            <a:noFill/>
          </a:ln>
          <a:effectLst/>
        </p:spPr>
        <p:txBody>
          <a:bodyPr rtlCol="0" anchor="ctr"/>
          <a:lstStyle/>
          <a:p/>
        </p:txBody>
      </p:sp>
      <p:sp>
        <p:nvSpPr>
          <p:cNvPr id="16" name="Oval 15"/>
          <p:cNvSpPr/>
          <p:nvPr/>
        </p:nvSpPr>
        <p:spPr>
          <a:xfrm>
            <a:off x="9107193"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4</a:t>
            </a:r>
          </a:p>
        </p:txBody>
      </p:sp>
      <p:sp>
        <p:nvSpPr>
          <p:cNvPr id="17" name="TextBox 16"/>
          <p:cNvSpPr txBox="1"/>
          <p:nvPr/>
        </p:nvSpPr>
        <p:spPr>
          <a:xfrm>
            <a:off x="9152913"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Jeoloji, litoloji, petrografi, jeofizik ve kimya</a:t>
            </a:r>
          </a:p>
        </p:txBody>
      </p:sp>
      <p:sp>
        <p:nvSpPr>
          <p:cNvPr id="18" name="Rounded Rectangle 17"/>
          <p:cNvSpPr/>
          <p:nvPr/>
        </p:nvSpPr>
        <p:spPr>
          <a:xfrm>
            <a:off x="502920" y="2816352"/>
            <a:ext cx="2673019" cy="1463040"/>
          </a:xfrm>
          <a:prstGeom prst="roundRect">
            <a:avLst>
              <a:gd name="adj" fmla="val 8000"/>
            </a:avLst>
          </a:prstGeom>
          <a:solidFill>
            <a:srgbClr val="F0F0F0"/>
          </a:solidFill>
          <a:ln>
            <a:noFill/>
          </a:ln>
          <a:effectLst/>
        </p:spPr>
        <p:txBody>
          <a:bodyPr rtlCol="0" anchor="ctr"/>
          <a:lstStyle/>
          <a:p/>
        </p:txBody>
      </p:sp>
      <p:sp>
        <p:nvSpPr>
          <p:cNvPr id="19" name="Oval 18"/>
          <p:cNvSpPr/>
          <p:nvPr/>
        </p:nvSpPr>
        <p:spPr>
          <a:xfrm>
            <a:off x="594360"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5</a:t>
            </a:r>
          </a:p>
        </p:txBody>
      </p:sp>
      <p:sp>
        <p:nvSpPr>
          <p:cNvPr id="20" name="TextBox 19"/>
          <p:cNvSpPr txBox="1"/>
          <p:nvPr/>
        </p:nvSpPr>
        <p:spPr>
          <a:xfrm>
            <a:off x="640080"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Pedoloji ve mineraloji</a:t>
            </a:r>
          </a:p>
        </p:txBody>
      </p:sp>
      <p:sp>
        <p:nvSpPr>
          <p:cNvPr id="21" name="Rounded Rectangle 20"/>
          <p:cNvSpPr/>
          <p:nvPr/>
        </p:nvSpPr>
        <p:spPr>
          <a:xfrm>
            <a:off x="3340531" y="2816352"/>
            <a:ext cx="2673019" cy="1463040"/>
          </a:xfrm>
          <a:prstGeom prst="roundRect">
            <a:avLst>
              <a:gd name="adj" fmla="val 8000"/>
            </a:avLst>
          </a:prstGeom>
          <a:solidFill>
            <a:srgbClr val="F0F0F0"/>
          </a:solidFill>
          <a:ln>
            <a:noFill/>
          </a:ln>
          <a:effectLst/>
        </p:spPr>
        <p:txBody>
          <a:bodyPr rtlCol="0" anchor="ctr"/>
          <a:lstStyle/>
          <a:p/>
        </p:txBody>
      </p:sp>
      <p:sp>
        <p:nvSpPr>
          <p:cNvPr id="22" name="Oval 21"/>
          <p:cNvSpPr/>
          <p:nvPr/>
        </p:nvSpPr>
        <p:spPr>
          <a:xfrm>
            <a:off x="3431971"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6</a:t>
            </a:r>
          </a:p>
        </p:txBody>
      </p:sp>
      <p:sp>
        <p:nvSpPr>
          <p:cNvPr id="23" name="TextBox 22"/>
          <p:cNvSpPr txBox="1"/>
          <p:nvPr/>
        </p:nvSpPr>
        <p:spPr>
          <a:xfrm>
            <a:off x="3477691"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İktisat</a:t>
            </a:r>
          </a:p>
        </p:txBody>
      </p:sp>
      <p:sp>
        <p:nvSpPr>
          <p:cNvPr id="24" name="Rounded Rectangle 23"/>
          <p:cNvSpPr/>
          <p:nvPr/>
        </p:nvSpPr>
        <p:spPr>
          <a:xfrm>
            <a:off x="6178142" y="2816352"/>
            <a:ext cx="2673019" cy="1463040"/>
          </a:xfrm>
          <a:prstGeom prst="roundRect">
            <a:avLst>
              <a:gd name="adj" fmla="val 8000"/>
            </a:avLst>
          </a:prstGeom>
          <a:solidFill>
            <a:srgbClr val="F0F0F0"/>
          </a:solidFill>
          <a:ln>
            <a:noFill/>
          </a:ln>
          <a:effectLst/>
        </p:spPr>
        <p:txBody>
          <a:bodyPr rtlCol="0" anchor="ctr"/>
          <a:lstStyle/>
          <a:p/>
        </p:txBody>
      </p:sp>
      <p:sp>
        <p:nvSpPr>
          <p:cNvPr id="25" name="Oval 24"/>
          <p:cNvSpPr/>
          <p:nvPr/>
        </p:nvSpPr>
        <p:spPr>
          <a:xfrm>
            <a:off x="6269582"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7</a:t>
            </a:r>
          </a:p>
        </p:txBody>
      </p:sp>
      <p:sp>
        <p:nvSpPr>
          <p:cNvPr id="26" name="TextBox 25"/>
          <p:cNvSpPr txBox="1"/>
          <p:nvPr/>
        </p:nvSpPr>
        <p:spPr>
          <a:xfrm>
            <a:off x="6315302"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Meteoroloji</a:t>
            </a:r>
          </a:p>
        </p:txBody>
      </p:sp>
      <p:sp>
        <p:nvSpPr>
          <p:cNvPr id="27" name="Rounded Rectangle 26"/>
          <p:cNvSpPr/>
          <p:nvPr/>
        </p:nvSpPr>
        <p:spPr>
          <a:xfrm>
            <a:off x="9015753" y="2816352"/>
            <a:ext cx="2673019" cy="1463040"/>
          </a:xfrm>
          <a:prstGeom prst="roundRect">
            <a:avLst>
              <a:gd name="adj" fmla="val 8000"/>
            </a:avLst>
          </a:prstGeom>
          <a:solidFill>
            <a:srgbClr val="F0F0F0"/>
          </a:solidFill>
          <a:ln>
            <a:noFill/>
          </a:ln>
          <a:effectLst/>
        </p:spPr>
        <p:txBody>
          <a:bodyPr rtlCol="0" anchor="ctr"/>
          <a:lstStyle/>
          <a:p/>
        </p:txBody>
      </p:sp>
      <p:sp>
        <p:nvSpPr>
          <p:cNvPr id="28" name="Oval 27"/>
          <p:cNvSpPr/>
          <p:nvPr/>
        </p:nvSpPr>
        <p:spPr>
          <a:xfrm>
            <a:off x="9107193"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8</a:t>
            </a:r>
          </a:p>
        </p:txBody>
      </p:sp>
      <p:sp>
        <p:nvSpPr>
          <p:cNvPr id="29" name="TextBox 28"/>
          <p:cNvSpPr txBox="1"/>
          <p:nvPr/>
        </p:nvSpPr>
        <p:spPr>
          <a:xfrm>
            <a:off x="9152913"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Uluslararası ilişkiler, tarih ve siyaset</a:t>
            </a:r>
          </a:p>
        </p:txBody>
      </p:sp>
      <p:sp>
        <p:nvSpPr>
          <p:cNvPr id="30" name="Rounded Rectangle 29"/>
          <p:cNvSpPr/>
          <p:nvPr/>
        </p:nvSpPr>
        <p:spPr>
          <a:xfrm>
            <a:off x="502920" y="4416552"/>
            <a:ext cx="2673019" cy="1463040"/>
          </a:xfrm>
          <a:prstGeom prst="roundRect">
            <a:avLst>
              <a:gd name="adj" fmla="val 8000"/>
            </a:avLst>
          </a:prstGeom>
          <a:solidFill>
            <a:srgbClr val="F0F0F0"/>
          </a:solidFill>
          <a:ln>
            <a:noFill/>
          </a:ln>
          <a:effectLst/>
        </p:spPr>
        <p:txBody>
          <a:bodyPr rtlCol="0" anchor="ctr"/>
          <a:lstStyle/>
          <a:p/>
        </p:txBody>
      </p:sp>
      <p:sp>
        <p:nvSpPr>
          <p:cNvPr id="31" name="Oval 30"/>
          <p:cNvSpPr/>
          <p:nvPr/>
        </p:nvSpPr>
        <p:spPr>
          <a:xfrm>
            <a:off x="594360" y="45079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9</a:t>
            </a:r>
          </a:p>
        </p:txBody>
      </p:sp>
      <p:sp>
        <p:nvSpPr>
          <p:cNvPr id="32" name="TextBox 31"/>
          <p:cNvSpPr txBox="1"/>
          <p:nvPr/>
        </p:nvSpPr>
        <p:spPr>
          <a:xfrm>
            <a:off x="640080" y="50383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Biyoloji, botanik ve zooloji</a:t>
            </a:r>
          </a:p>
        </p:txBody>
      </p:sp>
      <p:sp>
        <p:nvSpPr>
          <p:cNvPr id="33" name="Rounded Rectangle 32"/>
          <p:cNvSpPr/>
          <p:nvPr/>
        </p:nvSpPr>
        <p:spPr>
          <a:xfrm>
            <a:off x="3340531" y="4416552"/>
            <a:ext cx="2673019" cy="1463040"/>
          </a:xfrm>
          <a:prstGeom prst="roundRect">
            <a:avLst>
              <a:gd name="adj" fmla="val 8000"/>
            </a:avLst>
          </a:prstGeom>
          <a:solidFill>
            <a:srgbClr val="F0F0F0"/>
          </a:solidFill>
          <a:ln>
            <a:noFill/>
          </a:ln>
          <a:effectLst/>
        </p:spPr>
        <p:txBody>
          <a:bodyPr rtlCol="0" anchor="ctr"/>
          <a:lstStyle/>
          <a:p/>
        </p:txBody>
      </p:sp>
      <p:sp>
        <p:nvSpPr>
          <p:cNvPr id="34" name="Oval 33"/>
          <p:cNvSpPr/>
          <p:nvPr/>
        </p:nvSpPr>
        <p:spPr>
          <a:xfrm>
            <a:off x="3431971" y="45079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10</a:t>
            </a:r>
          </a:p>
        </p:txBody>
      </p:sp>
      <p:sp>
        <p:nvSpPr>
          <p:cNvPr id="35" name="TextBox 34"/>
          <p:cNvSpPr txBox="1"/>
          <p:nvPr/>
        </p:nvSpPr>
        <p:spPr>
          <a:xfrm>
            <a:off x="3477691" y="50383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Antropoloji, sosyoloji, demografi ve ekonomi</a:t>
            </a:r>
          </a:p>
        </p:txBody>
      </p:sp>
      <p:sp>
        <p:nvSpPr>
          <p:cNvPr id="36" name="Rounded Rectangle 35"/>
          <p:cNvSpPr/>
          <p:nvPr/>
        </p:nvSpPr>
        <p:spPr>
          <a:xfrm>
            <a:off x="6178142" y="4416552"/>
            <a:ext cx="2673019" cy="1463040"/>
          </a:xfrm>
          <a:prstGeom prst="roundRect">
            <a:avLst>
              <a:gd name="adj" fmla="val 8000"/>
            </a:avLst>
          </a:prstGeom>
          <a:solidFill>
            <a:srgbClr val="F0F0F0"/>
          </a:solidFill>
          <a:ln>
            <a:noFill/>
          </a:ln>
          <a:effectLst/>
        </p:spPr>
        <p:txBody>
          <a:bodyPr rtlCol="0" anchor="ctr"/>
          <a:lstStyle/>
          <a:p/>
        </p:txBody>
      </p:sp>
      <p:sp>
        <p:nvSpPr>
          <p:cNvPr id="37" name="Oval 36"/>
          <p:cNvSpPr/>
          <p:nvPr/>
        </p:nvSpPr>
        <p:spPr>
          <a:xfrm>
            <a:off x="6269582" y="45079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11</a:t>
            </a:r>
          </a:p>
        </p:txBody>
      </p:sp>
      <p:sp>
        <p:nvSpPr>
          <p:cNvPr id="38" name="TextBox 37"/>
          <p:cNvSpPr txBox="1"/>
          <p:nvPr/>
        </p:nvSpPr>
        <p:spPr>
          <a:xfrm>
            <a:off x="6315302" y="50383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Demografi ve istatistik</a:t>
            </a:r>
          </a:p>
        </p:txBody>
      </p:sp>
      <p:sp>
        <p:nvSpPr>
          <p:cNvPr id="39" name="TextBox 38"/>
          <p:cNvSpPr txBox="1"/>
          <p:nvPr/>
        </p:nvSpPr>
        <p:spPr>
          <a:xfrm>
            <a:off x="9015753" y="4416552"/>
            <a:ext cx="2673019" cy="1463040"/>
          </a:xfrm>
          <a:prstGeom prst="rect">
            <a:avLst/>
          </a:prstGeom>
          <a:noFill/>
        </p:spPr>
        <p:txBody>
          <a:bodyPr wrap="square" anchor="ctr" lIns="73152" rIns="73152" tIns="36576" bIns="36576">
            <a:noAutofit/>
          </a:bodyPr>
          <a:lstStyle/>
          <a:p>
            <a:pPr algn="ctr">
              <a:spcBef>
                <a:spcPts val="0"/>
              </a:spcBef>
              <a:spcAft>
                <a:spcPts val="0"/>
              </a:spcAft>
            </a:pPr>
            <a:r>
              <a:rPr lang="tr-TR" sz="1800" b="0" i="1">
                <a:solidFill>
                  <a:srgbClr val="767676"/>
                </a:solidFill>
                <a:latin typeface="Calibri"/>
              </a:rPr>
              <a:t>Öğretmen bir alt dal söyler; grup doğru kartın numarasını gösterir.</a:t>
            </a:r>
          </a:p>
        </p:txBody>
      </p:sp>
      <p:sp>
        <p:nvSpPr>
          <p:cNvPr id="40" name="TextBox 3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1" name="Rounded Rectangle 4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18-19</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38 / 129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Eşleştirme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2673019" cy="1463040"/>
          </a:xfrm>
          <a:prstGeom prst="roundRect">
            <a:avLst>
              <a:gd name="adj" fmla="val 8000"/>
            </a:avLst>
          </a:prstGeom>
          <a:solidFill>
            <a:srgbClr val="F9E1E1"/>
          </a:solidFill>
          <a:ln>
            <a:noFill/>
          </a:ln>
          <a:effectLst/>
        </p:spPr>
        <p:txBody>
          <a:bodyPr rtlCol="0" anchor="ctr"/>
          <a:lstStyle/>
          <a:p/>
        </p:txBody>
      </p:sp>
      <p:sp>
        <p:nvSpPr>
          <p:cNvPr id="7" name="Oval 6"/>
          <p:cNvSpPr/>
          <p:nvPr/>
        </p:nvSpPr>
        <p:spPr>
          <a:xfrm>
            <a:off x="594360"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a:t>
            </a:r>
          </a:p>
        </p:txBody>
      </p:sp>
      <p:sp>
        <p:nvSpPr>
          <p:cNvPr id="8" name="TextBox 7"/>
          <p:cNvSpPr txBox="1"/>
          <p:nvPr/>
        </p:nvSpPr>
        <p:spPr>
          <a:xfrm>
            <a:off x="1188720" y="12893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D3373A"/>
                </a:solidFill>
                <a:latin typeface="Calibri"/>
              </a:rPr>
              <a:t>Yerleşme Coğrafyası</a:t>
            </a:r>
          </a:p>
        </p:txBody>
      </p:sp>
      <p:sp>
        <p:nvSpPr>
          <p:cNvPr id="9" name="TextBox 8"/>
          <p:cNvSpPr txBox="1"/>
          <p:nvPr/>
        </p:nvSpPr>
        <p:spPr>
          <a:xfrm>
            <a:off x="640080"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Arkeoloji ve tarih</a:t>
            </a:r>
          </a:p>
        </p:txBody>
      </p:sp>
      <p:sp>
        <p:nvSpPr>
          <p:cNvPr id="10" name="Rounded Rectangle 9"/>
          <p:cNvSpPr/>
          <p:nvPr/>
        </p:nvSpPr>
        <p:spPr>
          <a:xfrm>
            <a:off x="3340531" y="1216152"/>
            <a:ext cx="2673019" cy="1463040"/>
          </a:xfrm>
          <a:prstGeom prst="roundRect">
            <a:avLst>
              <a:gd name="adj" fmla="val 8000"/>
            </a:avLst>
          </a:prstGeom>
          <a:solidFill>
            <a:srgbClr val="E3ECF5"/>
          </a:solidFill>
          <a:ln>
            <a:noFill/>
          </a:ln>
          <a:effectLst/>
        </p:spPr>
        <p:txBody>
          <a:bodyPr rtlCol="0" anchor="ctr"/>
          <a:lstStyle/>
          <a:p/>
        </p:txBody>
      </p:sp>
      <p:sp>
        <p:nvSpPr>
          <p:cNvPr id="11" name="Oval 10"/>
          <p:cNvSpPr/>
          <p:nvPr/>
        </p:nvSpPr>
        <p:spPr>
          <a:xfrm>
            <a:off x="3431971"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2</a:t>
            </a:r>
          </a:p>
        </p:txBody>
      </p:sp>
      <p:sp>
        <p:nvSpPr>
          <p:cNvPr id="12" name="TextBox 11"/>
          <p:cNvSpPr txBox="1"/>
          <p:nvPr/>
        </p:nvSpPr>
        <p:spPr>
          <a:xfrm>
            <a:off x="4026331" y="12893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Hidrografya</a:t>
            </a:r>
          </a:p>
        </p:txBody>
      </p:sp>
      <p:sp>
        <p:nvSpPr>
          <p:cNvPr id="13" name="TextBox 12"/>
          <p:cNvSpPr txBox="1"/>
          <p:nvPr/>
        </p:nvSpPr>
        <p:spPr>
          <a:xfrm>
            <a:off x="3477691"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Hidroloji, hidrojeoloji, oseonografya, limnoloji ve potamoloji</a:t>
            </a:r>
          </a:p>
        </p:txBody>
      </p:sp>
      <p:sp>
        <p:nvSpPr>
          <p:cNvPr id="14" name="Rounded Rectangle 13"/>
          <p:cNvSpPr/>
          <p:nvPr/>
        </p:nvSpPr>
        <p:spPr>
          <a:xfrm>
            <a:off x="6178142" y="1216152"/>
            <a:ext cx="2673019" cy="1463040"/>
          </a:xfrm>
          <a:prstGeom prst="roundRect">
            <a:avLst>
              <a:gd name="adj" fmla="val 8000"/>
            </a:avLst>
          </a:prstGeom>
          <a:solidFill>
            <a:srgbClr val="F9E1E1"/>
          </a:solidFill>
          <a:ln>
            <a:noFill/>
          </a:ln>
          <a:effectLst/>
        </p:spPr>
        <p:txBody>
          <a:bodyPr rtlCol="0" anchor="ctr"/>
          <a:lstStyle/>
          <a:p/>
        </p:txBody>
      </p:sp>
      <p:sp>
        <p:nvSpPr>
          <p:cNvPr id="15" name="Oval 14"/>
          <p:cNvSpPr/>
          <p:nvPr/>
        </p:nvSpPr>
        <p:spPr>
          <a:xfrm>
            <a:off x="6269582"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3</a:t>
            </a:r>
          </a:p>
        </p:txBody>
      </p:sp>
      <p:sp>
        <p:nvSpPr>
          <p:cNvPr id="16" name="TextBox 15"/>
          <p:cNvSpPr txBox="1"/>
          <p:nvPr/>
        </p:nvSpPr>
        <p:spPr>
          <a:xfrm>
            <a:off x="6863942" y="12893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Kültürel Coğrafya</a:t>
            </a:r>
          </a:p>
        </p:txBody>
      </p:sp>
      <p:sp>
        <p:nvSpPr>
          <p:cNvPr id="17" name="TextBox 16"/>
          <p:cNvSpPr txBox="1"/>
          <p:nvPr/>
        </p:nvSpPr>
        <p:spPr>
          <a:xfrm>
            <a:off x="6315302"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Sosyoloji, filoloji, ilahiyat ve antropoloji</a:t>
            </a:r>
          </a:p>
        </p:txBody>
      </p:sp>
      <p:sp>
        <p:nvSpPr>
          <p:cNvPr id="18" name="Rounded Rectangle 17"/>
          <p:cNvSpPr/>
          <p:nvPr/>
        </p:nvSpPr>
        <p:spPr>
          <a:xfrm>
            <a:off x="9015753" y="1216152"/>
            <a:ext cx="2673019" cy="1463040"/>
          </a:xfrm>
          <a:prstGeom prst="roundRect">
            <a:avLst>
              <a:gd name="adj" fmla="val 8000"/>
            </a:avLst>
          </a:prstGeom>
          <a:solidFill>
            <a:srgbClr val="E3ECF5"/>
          </a:solidFill>
          <a:ln>
            <a:noFill/>
          </a:ln>
          <a:effectLst/>
        </p:spPr>
        <p:txBody>
          <a:bodyPr rtlCol="0" anchor="ctr"/>
          <a:lstStyle/>
          <a:p/>
        </p:txBody>
      </p:sp>
      <p:sp>
        <p:nvSpPr>
          <p:cNvPr id="19" name="Oval 18"/>
          <p:cNvSpPr/>
          <p:nvPr/>
        </p:nvSpPr>
        <p:spPr>
          <a:xfrm>
            <a:off x="9107193" y="13075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4</a:t>
            </a:r>
          </a:p>
        </p:txBody>
      </p:sp>
      <p:sp>
        <p:nvSpPr>
          <p:cNvPr id="20" name="TextBox 19"/>
          <p:cNvSpPr txBox="1"/>
          <p:nvPr/>
        </p:nvSpPr>
        <p:spPr>
          <a:xfrm>
            <a:off x="9701553" y="12893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Jeomorfoloji</a:t>
            </a:r>
          </a:p>
        </p:txBody>
      </p:sp>
      <p:sp>
        <p:nvSpPr>
          <p:cNvPr id="21" name="TextBox 20"/>
          <p:cNvSpPr txBox="1"/>
          <p:nvPr/>
        </p:nvSpPr>
        <p:spPr>
          <a:xfrm>
            <a:off x="9152913" y="18379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Jeoloji, litoloji, petrografi, jeofizik ve kimya</a:t>
            </a:r>
          </a:p>
        </p:txBody>
      </p:sp>
      <p:sp>
        <p:nvSpPr>
          <p:cNvPr id="22" name="Rounded Rectangle 21"/>
          <p:cNvSpPr/>
          <p:nvPr/>
        </p:nvSpPr>
        <p:spPr>
          <a:xfrm>
            <a:off x="502920" y="2816352"/>
            <a:ext cx="2673019" cy="1463040"/>
          </a:xfrm>
          <a:prstGeom prst="roundRect">
            <a:avLst>
              <a:gd name="adj" fmla="val 8000"/>
            </a:avLst>
          </a:prstGeom>
          <a:solidFill>
            <a:srgbClr val="E3ECF5"/>
          </a:solidFill>
          <a:ln>
            <a:noFill/>
          </a:ln>
          <a:effectLst/>
        </p:spPr>
        <p:txBody>
          <a:bodyPr rtlCol="0" anchor="ctr"/>
          <a:lstStyle/>
          <a:p/>
        </p:txBody>
      </p:sp>
      <p:sp>
        <p:nvSpPr>
          <p:cNvPr id="23" name="Oval 22"/>
          <p:cNvSpPr/>
          <p:nvPr/>
        </p:nvSpPr>
        <p:spPr>
          <a:xfrm>
            <a:off x="594360"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5</a:t>
            </a:r>
          </a:p>
        </p:txBody>
      </p:sp>
      <p:sp>
        <p:nvSpPr>
          <p:cNvPr id="24" name="TextBox 23"/>
          <p:cNvSpPr txBox="1"/>
          <p:nvPr/>
        </p:nvSpPr>
        <p:spPr>
          <a:xfrm>
            <a:off x="1188720" y="28895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Toprak Coğrafyası</a:t>
            </a:r>
          </a:p>
        </p:txBody>
      </p:sp>
      <p:sp>
        <p:nvSpPr>
          <p:cNvPr id="25" name="TextBox 24"/>
          <p:cNvSpPr txBox="1"/>
          <p:nvPr/>
        </p:nvSpPr>
        <p:spPr>
          <a:xfrm>
            <a:off x="640080"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Pedoloji ve mineraloji</a:t>
            </a:r>
          </a:p>
        </p:txBody>
      </p:sp>
      <p:sp>
        <p:nvSpPr>
          <p:cNvPr id="26" name="Rounded Rectangle 25"/>
          <p:cNvSpPr/>
          <p:nvPr/>
        </p:nvSpPr>
        <p:spPr>
          <a:xfrm>
            <a:off x="3340531" y="2816352"/>
            <a:ext cx="2673019" cy="1463040"/>
          </a:xfrm>
          <a:prstGeom prst="roundRect">
            <a:avLst>
              <a:gd name="adj" fmla="val 8000"/>
            </a:avLst>
          </a:prstGeom>
          <a:solidFill>
            <a:srgbClr val="F9E1E1"/>
          </a:solidFill>
          <a:ln>
            <a:noFill/>
          </a:ln>
          <a:effectLst/>
        </p:spPr>
        <p:txBody>
          <a:bodyPr rtlCol="0" anchor="ctr"/>
          <a:lstStyle/>
          <a:p/>
        </p:txBody>
      </p:sp>
      <p:sp>
        <p:nvSpPr>
          <p:cNvPr id="27" name="Oval 26"/>
          <p:cNvSpPr/>
          <p:nvPr/>
        </p:nvSpPr>
        <p:spPr>
          <a:xfrm>
            <a:off x="3431971"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6</a:t>
            </a:r>
          </a:p>
        </p:txBody>
      </p:sp>
      <p:sp>
        <p:nvSpPr>
          <p:cNvPr id="28" name="TextBox 27"/>
          <p:cNvSpPr txBox="1"/>
          <p:nvPr/>
        </p:nvSpPr>
        <p:spPr>
          <a:xfrm>
            <a:off x="4026331" y="28895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650" b="1" i="0">
                <a:solidFill>
                  <a:srgbClr val="D3373A"/>
                </a:solidFill>
                <a:latin typeface="Calibri"/>
              </a:rPr>
              <a:t>Ekonomik Coğrafya</a:t>
            </a:r>
          </a:p>
        </p:txBody>
      </p:sp>
      <p:sp>
        <p:nvSpPr>
          <p:cNvPr id="29" name="TextBox 28"/>
          <p:cNvSpPr txBox="1"/>
          <p:nvPr/>
        </p:nvSpPr>
        <p:spPr>
          <a:xfrm>
            <a:off x="3477691"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İktisat</a:t>
            </a:r>
          </a:p>
        </p:txBody>
      </p:sp>
      <p:sp>
        <p:nvSpPr>
          <p:cNvPr id="30" name="Rounded Rectangle 29"/>
          <p:cNvSpPr/>
          <p:nvPr/>
        </p:nvSpPr>
        <p:spPr>
          <a:xfrm>
            <a:off x="6178142" y="2816352"/>
            <a:ext cx="2673019" cy="1463040"/>
          </a:xfrm>
          <a:prstGeom prst="roundRect">
            <a:avLst>
              <a:gd name="adj" fmla="val 8000"/>
            </a:avLst>
          </a:prstGeom>
          <a:solidFill>
            <a:srgbClr val="E3ECF5"/>
          </a:solidFill>
          <a:ln>
            <a:noFill/>
          </a:ln>
          <a:effectLst/>
        </p:spPr>
        <p:txBody>
          <a:bodyPr rtlCol="0" anchor="ctr"/>
          <a:lstStyle/>
          <a:p/>
        </p:txBody>
      </p:sp>
      <p:sp>
        <p:nvSpPr>
          <p:cNvPr id="31" name="Oval 30"/>
          <p:cNvSpPr/>
          <p:nvPr/>
        </p:nvSpPr>
        <p:spPr>
          <a:xfrm>
            <a:off x="6269582"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7</a:t>
            </a:r>
          </a:p>
        </p:txBody>
      </p:sp>
      <p:sp>
        <p:nvSpPr>
          <p:cNvPr id="32" name="TextBox 31"/>
          <p:cNvSpPr txBox="1"/>
          <p:nvPr/>
        </p:nvSpPr>
        <p:spPr>
          <a:xfrm>
            <a:off x="6863942" y="28895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Klimatoloji</a:t>
            </a:r>
          </a:p>
        </p:txBody>
      </p:sp>
      <p:sp>
        <p:nvSpPr>
          <p:cNvPr id="33" name="TextBox 32"/>
          <p:cNvSpPr txBox="1"/>
          <p:nvPr/>
        </p:nvSpPr>
        <p:spPr>
          <a:xfrm>
            <a:off x="6315302"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Meteoroloji</a:t>
            </a:r>
          </a:p>
        </p:txBody>
      </p:sp>
      <p:sp>
        <p:nvSpPr>
          <p:cNvPr id="34" name="Rounded Rectangle 33"/>
          <p:cNvSpPr/>
          <p:nvPr/>
        </p:nvSpPr>
        <p:spPr>
          <a:xfrm>
            <a:off x="9015753" y="2816352"/>
            <a:ext cx="2673019" cy="1463040"/>
          </a:xfrm>
          <a:prstGeom prst="roundRect">
            <a:avLst>
              <a:gd name="adj" fmla="val 8000"/>
            </a:avLst>
          </a:prstGeom>
          <a:solidFill>
            <a:srgbClr val="F9E1E1"/>
          </a:solidFill>
          <a:ln>
            <a:noFill/>
          </a:ln>
          <a:effectLst/>
        </p:spPr>
        <p:txBody>
          <a:bodyPr rtlCol="0" anchor="ctr"/>
          <a:lstStyle/>
          <a:p/>
        </p:txBody>
      </p:sp>
      <p:sp>
        <p:nvSpPr>
          <p:cNvPr id="35" name="Oval 34"/>
          <p:cNvSpPr/>
          <p:nvPr/>
        </p:nvSpPr>
        <p:spPr>
          <a:xfrm>
            <a:off x="9107193" y="29077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8</a:t>
            </a:r>
          </a:p>
        </p:txBody>
      </p:sp>
      <p:sp>
        <p:nvSpPr>
          <p:cNvPr id="36" name="TextBox 35"/>
          <p:cNvSpPr txBox="1"/>
          <p:nvPr/>
        </p:nvSpPr>
        <p:spPr>
          <a:xfrm>
            <a:off x="9701553" y="28895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Siyasi Coğrafya</a:t>
            </a:r>
          </a:p>
        </p:txBody>
      </p:sp>
      <p:sp>
        <p:nvSpPr>
          <p:cNvPr id="37" name="TextBox 36"/>
          <p:cNvSpPr txBox="1"/>
          <p:nvPr/>
        </p:nvSpPr>
        <p:spPr>
          <a:xfrm>
            <a:off x="9152913" y="34381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Uluslararası ilişkiler, tarih ve siyaset</a:t>
            </a:r>
          </a:p>
        </p:txBody>
      </p:sp>
      <p:sp>
        <p:nvSpPr>
          <p:cNvPr id="38" name="Rounded Rectangle 37"/>
          <p:cNvSpPr/>
          <p:nvPr/>
        </p:nvSpPr>
        <p:spPr>
          <a:xfrm>
            <a:off x="502920" y="4416552"/>
            <a:ext cx="2673019" cy="1463040"/>
          </a:xfrm>
          <a:prstGeom prst="roundRect">
            <a:avLst>
              <a:gd name="adj" fmla="val 8000"/>
            </a:avLst>
          </a:prstGeom>
          <a:solidFill>
            <a:srgbClr val="E3ECF5"/>
          </a:solidFill>
          <a:ln>
            <a:noFill/>
          </a:ln>
          <a:effectLst/>
        </p:spPr>
        <p:txBody>
          <a:bodyPr rtlCol="0" anchor="ctr"/>
          <a:lstStyle/>
          <a:p/>
        </p:txBody>
      </p:sp>
      <p:sp>
        <p:nvSpPr>
          <p:cNvPr id="39" name="Oval 38"/>
          <p:cNvSpPr/>
          <p:nvPr/>
        </p:nvSpPr>
        <p:spPr>
          <a:xfrm>
            <a:off x="594360" y="45079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9</a:t>
            </a:r>
          </a:p>
        </p:txBody>
      </p:sp>
      <p:sp>
        <p:nvSpPr>
          <p:cNvPr id="40" name="TextBox 39"/>
          <p:cNvSpPr txBox="1"/>
          <p:nvPr/>
        </p:nvSpPr>
        <p:spPr>
          <a:xfrm>
            <a:off x="1188720" y="44897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Biyocoğrafya</a:t>
            </a:r>
          </a:p>
        </p:txBody>
      </p:sp>
      <p:sp>
        <p:nvSpPr>
          <p:cNvPr id="41" name="TextBox 40"/>
          <p:cNvSpPr txBox="1"/>
          <p:nvPr/>
        </p:nvSpPr>
        <p:spPr>
          <a:xfrm>
            <a:off x="640080" y="50383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Biyoloji, botanik ve zooloji</a:t>
            </a:r>
          </a:p>
        </p:txBody>
      </p:sp>
      <p:sp>
        <p:nvSpPr>
          <p:cNvPr id="42" name="Rounded Rectangle 41"/>
          <p:cNvSpPr/>
          <p:nvPr/>
        </p:nvSpPr>
        <p:spPr>
          <a:xfrm>
            <a:off x="3340531" y="4416552"/>
            <a:ext cx="2673019" cy="1463040"/>
          </a:xfrm>
          <a:prstGeom prst="roundRect">
            <a:avLst>
              <a:gd name="adj" fmla="val 8000"/>
            </a:avLst>
          </a:prstGeom>
          <a:solidFill>
            <a:srgbClr val="F9E1E1"/>
          </a:solidFill>
          <a:ln>
            <a:noFill/>
          </a:ln>
          <a:effectLst/>
        </p:spPr>
        <p:txBody>
          <a:bodyPr rtlCol="0" anchor="ctr"/>
          <a:lstStyle/>
          <a:p/>
        </p:txBody>
      </p:sp>
      <p:sp>
        <p:nvSpPr>
          <p:cNvPr id="43" name="Oval 42"/>
          <p:cNvSpPr/>
          <p:nvPr/>
        </p:nvSpPr>
        <p:spPr>
          <a:xfrm>
            <a:off x="3431971" y="45079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10</a:t>
            </a:r>
          </a:p>
        </p:txBody>
      </p:sp>
      <p:sp>
        <p:nvSpPr>
          <p:cNvPr id="44" name="TextBox 43"/>
          <p:cNvSpPr txBox="1"/>
          <p:nvPr/>
        </p:nvSpPr>
        <p:spPr>
          <a:xfrm>
            <a:off x="4026331" y="44897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Sosyal Coğrafya</a:t>
            </a:r>
          </a:p>
        </p:txBody>
      </p:sp>
      <p:sp>
        <p:nvSpPr>
          <p:cNvPr id="45" name="TextBox 44"/>
          <p:cNvSpPr txBox="1"/>
          <p:nvPr/>
        </p:nvSpPr>
        <p:spPr>
          <a:xfrm>
            <a:off x="3477691" y="50383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Antropoloji, sosyoloji, demografi ve ekonomi</a:t>
            </a:r>
          </a:p>
        </p:txBody>
      </p:sp>
      <p:sp>
        <p:nvSpPr>
          <p:cNvPr id="46" name="Rounded Rectangle 45"/>
          <p:cNvSpPr/>
          <p:nvPr/>
        </p:nvSpPr>
        <p:spPr>
          <a:xfrm>
            <a:off x="6178142" y="4416552"/>
            <a:ext cx="2673019" cy="1463040"/>
          </a:xfrm>
          <a:prstGeom prst="roundRect">
            <a:avLst>
              <a:gd name="adj" fmla="val 8000"/>
            </a:avLst>
          </a:prstGeom>
          <a:solidFill>
            <a:srgbClr val="F9E1E1"/>
          </a:solidFill>
          <a:ln>
            <a:noFill/>
          </a:ln>
          <a:effectLst/>
        </p:spPr>
        <p:txBody>
          <a:bodyPr rtlCol="0" anchor="ctr"/>
          <a:lstStyle/>
          <a:p/>
        </p:txBody>
      </p:sp>
      <p:sp>
        <p:nvSpPr>
          <p:cNvPr id="47" name="Oval 46"/>
          <p:cNvSpPr/>
          <p:nvPr/>
        </p:nvSpPr>
        <p:spPr>
          <a:xfrm>
            <a:off x="6269582" y="450799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11</a:t>
            </a:r>
          </a:p>
        </p:txBody>
      </p:sp>
      <p:sp>
        <p:nvSpPr>
          <p:cNvPr id="48" name="TextBox 47"/>
          <p:cNvSpPr txBox="1"/>
          <p:nvPr/>
        </p:nvSpPr>
        <p:spPr>
          <a:xfrm>
            <a:off x="6863942" y="4489704"/>
            <a:ext cx="1895779" cy="50292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Nüfus Coğrafyası</a:t>
            </a:r>
          </a:p>
        </p:txBody>
      </p:sp>
      <p:sp>
        <p:nvSpPr>
          <p:cNvPr id="49" name="TextBox 48"/>
          <p:cNvSpPr txBox="1"/>
          <p:nvPr/>
        </p:nvSpPr>
        <p:spPr>
          <a:xfrm>
            <a:off x="6315302" y="5038344"/>
            <a:ext cx="2398699"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Demografi ve istatistik</a:t>
            </a:r>
          </a:p>
        </p:txBody>
      </p:sp>
      <p:sp>
        <p:nvSpPr>
          <p:cNvPr id="50" name="TextBox 4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1" name="Rounded Rectangle 5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18-19</a:t>
            </a:r>
          </a:p>
        </p:txBody>
      </p:sp>
      <p:sp>
        <p:nvSpPr>
          <p:cNvPr id="52" name="TextBox 5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39 / 129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Frayer diyagramı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Rounded Rectangle 5"/>
          <p:cNvSpPr/>
          <p:nvPr/>
        </p:nvSpPr>
        <p:spPr>
          <a:xfrm>
            <a:off x="868680" y="1261872"/>
            <a:ext cx="5135727" cy="2377440"/>
          </a:xfrm>
          <a:prstGeom prst="roundRect">
            <a:avLst>
              <a:gd name="adj" fmla="val 6000"/>
            </a:avLst>
          </a:prstGeom>
          <a:solidFill>
            <a:srgbClr val="FFFFFF"/>
          </a:solidFill>
          <a:ln w="31750">
            <a:solidFill>
              <a:srgbClr val="2C6696"/>
            </a:solidFill>
          </a:ln>
          <a:effectLst/>
        </p:spPr>
        <p:txBody>
          <a:bodyPr rtlCol="0" anchor="ctr"/>
          <a:lstStyle/>
          <a:p/>
        </p:txBody>
      </p:sp>
      <p:sp>
        <p:nvSpPr>
          <p:cNvPr id="7" name="Rounded Rectangle 6"/>
          <p:cNvSpPr/>
          <p:nvPr/>
        </p:nvSpPr>
        <p:spPr>
          <a:xfrm>
            <a:off x="1097280" y="1371600"/>
            <a:ext cx="4678527" cy="548640"/>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950" b="1" i="0">
                <a:solidFill>
                  <a:srgbClr val="FFFFFF"/>
                </a:solidFill>
                <a:latin typeface="Calibri"/>
              </a:rPr>
              <a:t>Tanımı</a:t>
            </a:r>
          </a:p>
        </p:txBody>
      </p:sp>
      <p:sp>
        <p:nvSpPr>
          <p:cNvPr id="8" name="Rounded Rectangle 7"/>
          <p:cNvSpPr/>
          <p:nvPr/>
        </p:nvSpPr>
        <p:spPr>
          <a:xfrm>
            <a:off x="6187287" y="1261872"/>
            <a:ext cx="5135727" cy="2377440"/>
          </a:xfrm>
          <a:prstGeom prst="roundRect">
            <a:avLst>
              <a:gd name="adj" fmla="val 6000"/>
            </a:avLst>
          </a:prstGeom>
          <a:solidFill>
            <a:srgbClr val="FFFFFF"/>
          </a:solidFill>
          <a:ln w="31750">
            <a:solidFill>
              <a:srgbClr val="D3373A"/>
            </a:solidFill>
          </a:ln>
          <a:effectLst/>
        </p:spPr>
        <p:txBody>
          <a:bodyPr rtlCol="0" anchor="ctr"/>
          <a:lstStyle/>
          <a:p/>
        </p:txBody>
      </p:sp>
      <p:sp>
        <p:nvSpPr>
          <p:cNvPr id="9" name="Rounded Rectangle 8"/>
          <p:cNvSpPr/>
          <p:nvPr/>
        </p:nvSpPr>
        <p:spPr>
          <a:xfrm>
            <a:off x="6415887" y="1371600"/>
            <a:ext cx="4678527" cy="548640"/>
          </a:xfrm>
          <a:prstGeom prst="roundRect">
            <a:avLst>
              <a:gd name="adj" fmla="val 3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950" b="1" i="0">
                <a:solidFill>
                  <a:srgbClr val="FFFFFF"/>
                </a:solidFill>
                <a:latin typeface="Calibri"/>
              </a:rPr>
              <a:t>Bölümleri</a:t>
            </a:r>
          </a:p>
        </p:txBody>
      </p:sp>
      <p:sp>
        <p:nvSpPr>
          <p:cNvPr id="10" name="Rounded Rectangle 9"/>
          <p:cNvSpPr/>
          <p:nvPr/>
        </p:nvSpPr>
        <p:spPr>
          <a:xfrm>
            <a:off x="868680" y="3822192"/>
            <a:ext cx="5135727" cy="2377440"/>
          </a:xfrm>
          <a:prstGeom prst="roundRect">
            <a:avLst>
              <a:gd name="adj" fmla="val 6000"/>
            </a:avLst>
          </a:prstGeom>
          <a:solidFill>
            <a:srgbClr val="FFFFFF"/>
          </a:solidFill>
          <a:ln w="31750">
            <a:solidFill>
              <a:srgbClr val="4F4F4F"/>
            </a:solidFill>
          </a:ln>
          <a:effectLst/>
        </p:spPr>
        <p:txBody>
          <a:bodyPr rtlCol="0" anchor="ctr"/>
          <a:lstStyle/>
          <a:p/>
        </p:txBody>
      </p:sp>
      <p:sp>
        <p:nvSpPr>
          <p:cNvPr id="11" name="Rounded Rectangle 10"/>
          <p:cNvSpPr/>
          <p:nvPr/>
        </p:nvSpPr>
        <p:spPr>
          <a:xfrm>
            <a:off x="1097280" y="5541264"/>
            <a:ext cx="4678527" cy="548640"/>
          </a:xfrm>
          <a:prstGeom prst="roundRect">
            <a:avLst>
              <a:gd name="adj" fmla="val 3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950" b="1" i="0">
                <a:solidFill>
                  <a:srgbClr val="FFFFFF"/>
                </a:solidFill>
                <a:latin typeface="Calibri"/>
              </a:rPr>
              <a:t>Kapsamına Giren Konular</a:t>
            </a:r>
          </a:p>
        </p:txBody>
      </p:sp>
      <p:sp>
        <p:nvSpPr>
          <p:cNvPr id="12" name="Rounded Rectangle 11"/>
          <p:cNvSpPr/>
          <p:nvPr/>
        </p:nvSpPr>
        <p:spPr>
          <a:xfrm>
            <a:off x="6187287" y="3822192"/>
            <a:ext cx="5135727" cy="2377440"/>
          </a:xfrm>
          <a:prstGeom prst="roundRect">
            <a:avLst>
              <a:gd name="adj" fmla="val 6000"/>
            </a:avLst>
          </a:prstGeom>
          <a:solidFill>
            <a:srgbClr val="FFFFFF"/>
          </a:solidFill>
          <a:ln w="31750">
            <a:solidFill>
              <a:srgbClr val="CEAC58"/>
            </a:solidFill>
          </a:ln>
          <a:effectLst/>
        </p:spPr>
        <p:txBody>
          <a:bodyPr rtlCol="0" anchor="ctr"/>
          <a:lstStyle/>
          <a:p/>
        </p:txBody>
      </p:sp>
      <p:sp>
        <p:nvSpPr>
          <p:cNvPr id="13" name="Rounded Rectangle 12"/>
          <p:cNvSpPr/>
          <p:nvPr/>
        </p:nvSpPr>
        <p:spPr>
          <a:xfrm>
            <a:off x="6415887" y="5541264"/>
            <a:ext cx="4678527" cy="548640"/>
          </a:xfrm>
          <a:prstGeom prst="roundRect">
            <a:avLst>
              <a:gd name="adj" fmla="val 30000"/>
            </a:avLst>
          </a:prstGeom>
          <a:solidFill>
            <a:srgbClr val="CEAC58"/>
          </a:solidFill>
          <a:ln>
            <a:noFill/>
          </a:ln>
          <a:effectLst/>
        </p:spPr>
        <p:txBody>
          <a:bodyPr rtlCol="0" anchor="ctr" wrap="square" lIns="128016" rIns="128016" tIns="73152" bIns="73152">
            <a:noAutofit/>
          </a:bodyPr>
          <a:lstStyle/>
          <a:p>
            <a:pPr algn="ctr">
              <a:spcBef>
                <a:spcPts val="0"/>
              </a:spcBef>
              <a:spcAft>
                <a:spcPts val="0"/>
              </a:spcAft>
            </a:pPr>
            <a:r>
              <a:rPr lang="tr-TR" sz="1950" b="1" i="0">
                <a:solidFill>
                  <a:srgbClr val="FFFFFF"/>
                </a:solidFill>
                <a:latin typeface="Calibri"/>
              </a:rPr>
              <a:t>Etkileşim İçinde Olduğu Bilimler</a:t>
            </a:r>
          </a:p>
        </p:txBody>
      </p:sp>
      <p:sp>
        <p:nvSpPr>
          <p:cNvPr id="14" name="Oval 13"/>
          <p:cNvSpPr/>
          <p:nvPr/>
        </p:nvSpPr>
        <p:spPr>
          <a:xfrm>
            <a:off x="4632807" y="3044952"/>
            <a:ext cx="2926080" cy="1371600"/>
          </a:xfrm>
          <a:prstGeom prst="ellipse">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650" b="1" i="0">
                <a:solidFill>
                  <a:srgbClr val="262626"/>
                </a:solidFill>
                <a:latin typeface="Calibri"/>
              </a:rPr>
              <a:t>Coğrafya Bilimi</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20</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40 / 129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Frayer: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528919" cy="2450592"/>
          </a:xfrm>
          <a:prstGeom prst="roundRect">
            <a:avLst>
              <a:gd name="adj" fmla="val 6000"/>
            </a:avLst>
          </a:prstGeom>
          <a:solidFill>
            <a:srgbClr val="FFFFFF"/>
          </a:solidFill>
          <a:ln w="31750">
            <a:solidFill>
              <a:srgbClr val="2C6696"/>
            </a:solidFill>
          </a:ln>
          <a:effectLst/>
        </p:spPr>
        <p:txBody>
          <a:bodyPr rtlCol="0" anchor="ctr"/>
          <a:lstStyle/>
          <a:p/>
        </p:txBody>
      </p:sp>
      <p:sp>
        <p:nvSpPr>
          <p:cNvPr id="7" name="Rounded Rectangle 6"/>
          <p:cNvSpPr/>
          <p:nvPr/>
        </p:nvSpPr>
        <p:spPr>
          <a:xfrm>
            <a:off x="731520" y="1289304"/>
            <a:ext cx="5071719" cy="365760"/>
          </a:xfrm>
          <a:prstGeom prst="roundRect">
            <a:avLst>
              <a:gd name="adj" fmla="val 30000"/>
            </a:avLst>
          </a:prstGeom>
          <a:solidFill>
            <a:srgbClr val="2C6696"/>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Tanımı</a:t>
            </a:r>
          </a:p>
        </p:txBody>
      </p:sp>
      <p:sp>
        <p:nvSpPr>
          <p:cNvPr id="8" name="Rounded Rectangle 7"/>
          <p:cNvSpPr/>
          <p:nvPr/>
        </p:nvSpPr>
        <p:spPr>
          <a:xfrm>
            <a:off x="6159855" y="1216152"/>
            <a:ext cx="5528919" cy="2450592"/>
          </a:xfrm>
          <a:prstGeom prst="roundRect">
            <a:avLst>
              <a:gd name="adj" fmla="val 6000"/>
            </a:avLst>
          </a:prstGeom>
          <a:solidFill>
            <a:srgbClr val="FFFFFF"/>
          </a:solidFill>
          <a:ln w="31750">
            <a:solidFill>
              <a:srgbClr val="D3373A"/>
            </a:solidFill>
          </a:ln>
          <a:effectLst/>
        </p:spPr>
        <p:txBody>
          <a:bodyPr rtlCol="0" anchor="ctr"/>
          <a:lstStyle/>
          <a:p/>
        </p:txBody>
      </p:sp>
      <p:sp>
        <p:nvSpPr>
          <p:cNvPr id="9" name="Rounded Rectangle 8"/>
          <p:cNvSpPr/>
          <p:nvPr/>
        </p:nvSpPr>
        <p:spPr>
          <a:xfrm>
            <a:off x="6388455" y="1289304"/>
            <a:ext cx="5071719" cy="365760"/>
          </a:xfrm>
          <a:prstGeom prst="roundRect">
            <a:avLst>
              <a:gd name="adj" fmla="val 30000"/>
            </a:avLst>
          </a:prstGeom>
          <a:solidFill>
            <a:srgbClr val="D3373A"/>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Bölümleri</a:t>
            </a:r>
          </a:p>
        </p:txBody>
      </p:sp>
      <p:sp>
        <p:nvSpPr>
          <p:cNvPr id="10" name="Rounded Rectangle 9"/>
          <p:cNvSpPr/>
          <p:nvPr/>
        </p:nvSpPr>
        <p:spPr>
          <a:xfrm>
            <a:off x="502920" y="3794760"/>
            <a:ext cx="5528919" cy="2450592"/>
          </a:xfrm>
          <a:prstGeom prst="roundRect">
            <a:avLst>
              <a:gd name="adj" fmla="val 6000"/>
            </a:avLst>
          </a:prstGeom>
          <a:solidFill>
            <a:srgbClr val="FFFFFF"/>
          </a:solidFill>
          <a:ln w="31750">
            <a:solidFill>
              <a:srgbClr val="4F4F4F"/>
            </a:solidFill>
          </a:ln>
          <a:effectLst/>
        </p:spPr>
        <p:txBody>
          <a:bodyPr rtlCol="0" anchor="ctr"/>
          <a:lstStyle/>
          <a:p/>
        </p:txBody>
      </p:sp>
      <p:sp>
        <p:nvSpPr>
          <p:cNvPr id="11" name="Rounded Rectangle 10"/>
          <p:cNvSpPr/>
          <p:nvPr/>
        </p:nvSpPr>
        <p:spPr>
          <a:xfrm>
            <a:off x="731520" y="5806440"/>
            <a:ext cx="5071719" cy="365760"/>
          </a:xfrm>
          <a:prstGeom prst="roundRect">
            <a:avLst>
              <a:gd name="adj" fmla="val 30000"/>
            </a:avLst>
          </a:prstGeom>
          <a:solidFill>
            <a:srgbClr val="4F4F4F"/>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Kapsamına Giren Konular</a:t>
            </a:r>
          </a:p>
        </p:txBody>
      </p:sp>
      <p:sp>
        <p:nvSpPr>
          <p:cNvPr id="12" name="Rounded Rectangle 11"/>
          <p:cNvSpPr/>
          <p:nvPr/>
        </p:nvSpPr>
        <p:spPr>
          <a:xfrm>
            <a:off x="6159855" y="3794760"/>
            <a:ext cx="5528919" cy="2450592"/>
          </a:xfrm>
          <a:prstGeom prst="roundRect">
            <a:avLst>
              <a:gd name="adj" fmla="val 6000"/>
            </a:avLst>
          </a:prstGeom>
          <a:solidFill>
            <a:srgbClr val="FFFFFF"/>
          </a:solidFill>
          <a:ln w="31750">
            <a:solidFill>
              <a:srgbClr val="CEAC58"/>
            </a:solidFill>
          </a:ln>
          <a:effectLst/>
        </p:spPr>
        <p:txBody>
          <a:bodyPr rtlCol="0" anchor="ctr"/>
          <a:lstStyle/>
          <a:p/>
        </p:txBody>
      </p:sp>
      <p:sp>
        <p:nvSpPr>
          <p:cNvPr id="13" name="Rounded Rectangle 12"/>
          <p:cNvSpPr/>
          <p:nvPr/>
        </p:nvSpPr>
        <p:spPr>
          <a:xfrm>
            <a:off x="6388455" y="5806440"/>
            <a:ext cx="5071719" cy="365760"/>
          </a:xfrm>
          <a:prstGeom prst="roundRect">
            <a:avLst>
              <a:gd name="adj" fmla="val 30000"/>
            </a:avLst>
          </a:prstGeom>
          <a:solidFill>
            <a:srgbClr val="CEAC58"/>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Etkileşim İçinde Olduğu Bilimler</a:t>
            </a:r>
          </a:p>
        </p:txBody>
      </p:sp>
      <p:sp>
        <p:nvSpPr>
          <p:cNvPr id="14" name="TextBox 13"/>
          <p:cNvSpPr txBox="1"/>
          <p:nvPr/>
        </p:nvSpPr>
        <p:spPr>
          <a:xfrm>
            <a:off x="594360" y="1682496"/>
            <a:ext cx="5346039" cy="1737360"/>
          </a:xfrm>
          <a:prstGeom prst="rect">
            <a:avLst/>
          </a:prstGeom>
          <a:noFill/>
        </p:spPr>
        <p:txBody>
          <a:bodyPr wrap="square" anchor="ctr" lIns="73152" rIns="73152" tIns="36576" bIns="36576">
            <a:noAutofit/>
          </a:bodyPr>
          <a:lstStyle/>
          <a:p>
            <a:pPr algn="l" marL="198896" indent="-198896">
              <a:spcBef>
                <a:spcPts val="0"/>
              </a:spcBef>
              <a:spcAft>
                <a:spcPts val="300"/>
              </a:spcAft>
            </a:pPr>
            <a:r>
              <a:rPr lang="tr-TR" sz="1600" b="1" i="0">
                <a:solidFill>
                  <a:srgbClr val="2C6696"/>
                </a:solidFill>
                <a:latin typeface="Calibri"/>
              </a:rPr>
              <a:t>•  </a:t>
            </a:r>
            <a:r>
              <a:rPr lang="tr-TR" sz="1600" b="0" i="0">
                <a:solidFill>
                  <a:srgbClr val="262626"/>
                </a:solidFill>
                <a:latin typeface="Calibri"/>
              </a:rPr>
              <a:t>Doğal ortam ile beşerî ortamı ve doğa olayları ile insan faaliyetleri arasındaki etkileşimi inceleyen bilim</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Coğrafi ortamda doğa ile insan arasındaki etkileşimi kendi ilke ve yöntemleriyle araştıran bilim</a:t>
            </a:r>
          </a:p>
        </p:txBody>
      </p:sp>
      <p:sp>
        <p:nvSpPr>
          <p:cNvPr id="15" name="TextBox 14"/>
          <p:cNvSpPr txBox="1"/>
          <p:nvPr/>
        </p:nvSpPr>
        <p:spPr>
          <a:xfrm>
            <a:off x="6251295" y="1682496"/>
            <a:ext cx="5346039" cy="1737360"/>
          </a:xfrm>
          <a:prstGeom prst="rect">
            <a:avLst/>
          </a:prstGeom>
          <a:noFill/>
        </p:spPr>
        <p:txBody>
          <a:bodyPr wrap="square" anchor="ctr" lIns="73152" rIns="73152" tIns="36576" bIns="36576">
            <a:noAutofit/>
          </a:bodyPr>
          <a:lstStyle/>
          <a:p>
            <a:pPr algn="l" marL="198896" indent="-198896">
              <a:spcBef>
                <a:spcPts val="0"/>
              </a:spcBef>
              <a:spcAft>
                <a:spcPts val="300"/>
              </a:spcAft>
            </a:pPr>
            <a:r>
              <a:rPr lang="tr-TR" sz="1600" b="1" i="0">
                <a:solidFill>
                  <a:srgbClr val="2C6696"/>
                </a:solidFill>
                <a:latin typeface="Calibri"/>
              </a:rPr>
              <a:t>•  </a:t>
            </a:r>
            <a:r>
              <a:rPr lang="tr-TR" sz="1600" b="0" i="0">
                <a:solidFill>
                  <a:srgbClr val="262626"/>
                </a:solidFill>
                <a:latin typeface="Calibri"/>
              </a:rPr>
              <a:t>Fiziki coğrafya: jeomorfoloji, klimatoloji, hidrografya, biyocoğrafya, toprak coğrafyası</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Beşerî coğrafya: nüfus, yerleşme, siyasi, sosyal, kültürel ve ekonomik coğrafya</a:t>
            </a:r>
          </a:p>
        </p:txBody>
      </p:sp>
      <p:sp>
        <p:nvSpPr>
          <p:cNvPr id="16" name="TextBox 15"/>
          <p:cNvSpPr txBox="1"/>
          <p:nvPr/>
        </p:nvSpPr>
        <p:spPr>
          <a:xfrm>
            <a:off x="594360" y="4041648"/>
            <a:ext cx="5346039" cy="1737360"/>
          </a:xfrm>
          <a:prstGeom prst="rect">
            <a:avLst/>
          </a:prstGeom>
          <a:noFill/>
        </p:spPr>
        <p:txBody>
          <a:bodyPr wrap="square" anchor="ctr" lIns="73152" rIns="73152" tIns="36576" bIns="36576">
            <a:noAutofit/>
          </a:bodyPr>
          <a:lstStyle/>
          <a:p>
            <a:pPr algn="l" marL="198896" indent="-198896">
              <a:spcBef>
                <a:spcPts val="0"/>
              </a:spcBef>
              <a:spcAft>
                <a:spcPts val="300"/>
              </a:spcAft>
            </a:pPr>
            <a:r>
              <a:rPr lang="tr-TR" sz="1600" b="1" i="0">
                <a:solidFill>
                  <a:srgbClr val="2C6696"/>
                </a:solidFill>
                <a:latin typeface="Calibri"/>
              </a:rPr>
              <a:t>•  </a:t>
            </a:r>
            <a:r>
              <a:rPr lang="tr-TR" sz="1600" b="0" i="0">
                <a:solidFill>
                  <a:srgbClr val="262626"/>
                </a:solidFill>
                <a:latin typeface="Calibri"/>
              </a:rPr>
              <a:t>Doğal ortam özellikleri: taş küre, hava küre, su küre, buz küre ve yaşam küre ile bunların birbiriyle etkileşimi</a:t>
            </a:r>
          </a:p>
          <a:p>
            <a:pPr algn="l" marL="198896" indent="-198896">
              <a:spcBef>
                <a:spcPts val="0"/>
              </a:spcBef>
              <a:spcAft>
                <a:spcPts val="300"/>
              </a:spcAft>
            </a:pPr>
            <a:r>
              <a:rPr lang="tr-TR" sz="1600" b="1" i="0">
                <a:solidFill>
                  <a:srgbClr val="2C6696"/>
                </a:solidFill>
                <a:latin typeface="Calibri"/>
              </a:rPr>
              <a:t>•  </a:t>
            </a:r>
            <a:r>
              <a:rPr lang="tr-TR" sz="1600" b="0" i="0">
                <a:solidFill>
                  <a:srgbClr val="262626"/>
                </a:solidFill>
                <a:latin typeface="Calibri"/>
              </a:rPr>
              <a:t>Beşerî olay ve süreçler: nüfus, yerleşme, siyasi yapı, kültür ve tarım, sanayi, ticaret, turizm gibi ekonomik faaliyetler</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Doğal olay ve süreçler: yer şekillerinin oluşumu, hava olayları ve iklim, sular, toprak oluşumu, canlıların dağılışı</a:t>
            </a:r>
          </a:p>
        </p:txBody>
      </p:sp>
      <p:sp>
        <p:nvSpPr>
          <p:cNvPr id="17" name="TextBox 16"/>
          <p:cNvSpPr txBox="1"/>
          <p:nvPr/>
        </p:nvSpPr>
        <p:spPr>
          <a:xfrm>
            <a:off x="6251295" y="4041648"/>
            <a:ext cx="5346039" cy="1737360"/>
          </a:xfrm>
          <a:prstGeom prst="rect">
            <a:avLst/>
          </a:prstGeom>
          <a:noFill/>
        </p:spPr>
        <p:txBody>
          <a:bodyPr wrap="square" anchor="ctr" lIns="73152" rIns="73152" tIns="36576" bIns="36576">
            <a:noAutofit/>
          </a:bodyPr>
          <a:lstStyle/>
          <a:p>
            <a:pPr algn="l" marL="198896" indent="-198896">
              <a:spcBef>
                <a:spcPts val="0"/>
              </a:spcBef>
              <a:spcAft>
                <a:spcPts val="300"/>
              </a:spcAft>
            </a:pPr>
            <a:r>
              <a:rPr lang="tr-TR" sz="1600" b="1" i="0">
                <a:solidFill>
                  <a:srgbClr val="2C6696"/>
                </a:solidFill>
                <a:latin typeface="Calibri"/>
              </a:rPr>
              <a:t>•  </a:t>
            </a:r>
            <a:r>
              <a:rPr lang="tr-TR" sz="1600" b="0" i="0">
                <a:solidFill>
                  <a:srgbClr val="262626"/>
                </a:solidFill>
                <a:latin typeface="Calibri"/>
              </a:rPr>
              <a:t>Demografi, istatistik, arkeoloji, tarih, uluslararası ilişkiler, siyaset, antropoloji, sosyoloji, filoloji, ilahiyat, ekonomi (iktisat)</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Jeoloji, litoloji, petrografi, jeofizik, kimya, meteoroloji, hidroloji, hidrojeoloji, oseonografya, limnoloji, potamoloji, biyoloji, botanik, zooloji, pedoloji, mineraloji</a:t>
            </a:r>
          </a:p>
        </p:txBody>
      </p:sp>
      <p:sp>
        <p:nvSpPr>
          <p:cNvPr id="18" name="Oval 17"/>
          <p:cNvSpPr/>
          <p:nvPr/>
        </p:nvSpPr>
        <p:spPr>
          <a:xfrm>
            <a:off x="4769967" y="3456432"/>
            <a:ext cx="2651760" cy="548640"/>
          </a:xfrm>
          <a:prstGeom prst="ellipse">
            <a:avLst/>
          </a:prstGeom>
          <a:solidFill>
            <a:srgbClr val="FCC021"/>
          </a:solidFill>
          <a:ln>
            <a:noFill/>
          </a:ln>
          <a:effectLst/>
        </p:spPr>
        <p:txBody>
          <a:bodyPr rtlCol="0" anchor="ctr" wrap="square" lIns="27432" rIns="27432" tIns="18288" bIns="18288">
            <a:noAutofit/>
          </a:bodyPr>
          <a:lstStyle/>
          <a:p>
            <a:pPr algn="ctr">
              <a:spcBef>
                <a:spcPts val="0"/>
              </a:spcBef>
              <a:spcAft>
                <a:spcPts val="0"/>
              </a:spcAft>
            </a:pPr>
            <a:r>
              <a:rPr lang="tr-TR" sz="1800" b="1" i="0">
                <a:solidFill>
                  <a:srgbClr val="262626"/>
                </a:solidFill>
                <a:latin typeface="Calibri"/>
              </a:rPr>
              <a:t>Coğrafya Bilimi</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16-20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41 / 129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Doğal ortamı oluşturan beş temel ortamı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“Coğrafi ortam” nedir? Bir cümleyle yazınız.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Klimatoloji coğrafyanın hangi bölümünün alt dalıdır, hangi bilimle etkileşim içindedir?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42 / 129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HAFTA</a:t>
            </a:r>
          </a:p>
        </p:txBody>
      </p:sp>
      <p:sp>
        <p:nvSpPr>
          <p:cNvPr id="6" name="Rounded Rectangle 5"/>
          <p:cNvSpPr/>
          <p:nvPr/>
        </p:nvSpPr>
        <p:spPr>
          <a:xfrm>
            <a:off x="502920" y="1444752"/>
            <a:ext cx="3594506" cy="3840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444752"/>
            <a:ext cx="359450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709928"/>
            <a:ext cx="359450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444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Çalışma kâğıdı</a:t>
            </a:r>
          </a:p>
        </p:txBody>
      </p:sp>
      <p:sp>
        <p:nvSpPr>
          <p:cNvPr id="10" name="TextBox 9"/>
          <p:cNvSpPr txBox="1"/>
          <p:nvPr/>
        </p:nvSpPr>
        <p:spPr>
          <a:xfrm>
            <a:off x="612648" y="2048256"/>
            <a:ext cx="3375050" cy="3163824"/>
          </a:xfrm>
          <a:prstGeom prst="rect">
            <a:avLst/>
          </a:prstGeom>
          <a:noFill/>
        </p:spPr>
        <p:txBody>
          <a:bodyPr wrap="square" anchor="t" lIns="73152" rIns="73152" tIns="36576" bIns="36576">
            <a:noAutofit/>
          </a:bodyPr>
          <a:lstStyle/>
          <a:p>
            <a:pPr algn="l">
              <a:spcBef>
                <a:spcPts val="0"/>
              </a:spcBef>
              <a:spcAft>
                <a:spcPts val="600"/>
              </a:spcAft>
            </a:pPr>
            <a:r>
              <a:rPr lang="tr-TR" sz="2400" b="0" i="0">
                <a:solidFill>
                  <a:srgbClr val="262626"/>
                </a:solidFill>
                <a:latin typeface="Calibri"/>
              </a:rPr>
              <a:t>COG9-CK-U1 Bölüm 1 (ön yüz, 1-4. sorular)</a:t>
            </a:r>
          </a:p>
          <a:p>
            <a:pPr algn="l">
              <a:spcBef>
                <a:spcPts val="0"/>
              </a:spcBef>
              <a:spcAft>
                <a:spcPts val="0"/>
              </a:spcAft>
            </a:pPr>
            <a:r>
              <a:rPr lang="tr-TR" sz="2400" b="0" i="0">
                <a:solidFill>
                  <a:srgbClr val="262626"/>
                </a:solidFill>
                <a:latin typeface="Calibri"/>
              </a:rPr>
              <a:t>Kitap s. 14-20 ile birlikte çözülür.</a:t>
            </a:r>
          </a:p>
        </p:txBody>
      </p:sp>
      <p:sp>
        <p:nvSpPr>
          <p:cNvPr id="11" name="Rounded Rectangle 10"/>
          <p:cNvSpPr/>
          <p:nvPr/>
        </p:nvSpPr>
        <p:spPr>
          <a:xfrm>
            <a:off x="4298594" y="1444752"/>
            <a:ext cx="3594506" cy="3840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44475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70992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444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Kitap s. 15 · 2. soru</a:t>
            </a:r>
          </a:p>
        </p:txBody>
      </p:sp>
      <p:sp>
        <p:nvSpPr>
          <p:cNvPr id="15" name="TextBox 14"/>
          <p:cNvSpPr txBox="1"/>
          <p:nvPr/>
        </p:nvSpPr>
        <p:spPr>
          <a:xfrm>
            <a:off x="4408322" y="2048256"/>
            <a:ext cx="3375050" cy="3163824"/>
          </a:xfrm>
          <a:prstGeom prst="rect">
            <a:avLst/>
          </a:prstGeom>
          <a:noFill/>
        </p:spPr>
        <p:txBody>
          <a:bodyPr wrap="square" anchor="t" lIns="73152" rIns="73152" tIns="36576" bIns="36576">
            <a:noAutofit/>
          </a:bodyPr>
          <a:lstStyle/>
          <a:p>
            <a:pPr algn="l">
              <a:spcBef>
                <a:spcPts val="0"/>
              </a:spcBef>
              <a:spcAft>
                <a:spcPts val="0"/>
              </a:spcAft>
            </a:pPr>
            <a:r>
              <a:rPr lang="tr-TR" sz="2400" b="0" i="0">
                <a:solidFill>
                  <a:srgbClr val="262626"/>
                </a:solidFill>
                <a:latin typeface="Calibri"/>
              </a:rPr>
              <a:t>Yakın çevrenden bir doğa-insan etkileşimi örneğini deftere iki cümleyle yaz.</a:t>
            </a:r>
          </a:p>
        </p:txBody>
      </p:sp>
      <p:sp>
        <p:nvSpPr>
          <p:cNvPr id="16" name="Rounded Rectangle 15"/>
          <p:cNvSpPr/>
          <p:nvPr/>
        </p:nvSpPr>
        <p:spPr>
          <a:xfrm>
            <a:off x="8094268" y="1444752"/>
            <a:ext cx="3594506" cy="38404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444752"/>
            <a:ext cx="3594506" cy="530352"/>
          </a:xfrm>
          <a:prstGeom prst="roundRect">
            <a:avLst>
              <a:gd name="adj" fmla="val 25000"/>
            </a:avLst>
          </a:prstGeom>
          <a:solidFill>
            <a:srgbClr val="FCC021"/>
          </a:solidFill>
          <a:ln>
            <a:noFill/>
          </a:ln>
          <a:effectLst/>
        </p:spPr>
        <p:txBody>
          <a:bodyPr rtlCol="0" anchor="ctr"/>
          <a:lstStyle/>
          <a:p/>
        </p:txBody>
      </p:sp>
      <p:sp>
        <p:nvSpPr>
          <p:cNvPr id="18" name="Rectangle 17"/>
          <p:cNvSpPr/>
          <p:nvPr/>
        </p:nvSpPr>
        <p:spPr>
          <a:xfrm>
            <a:off x="8094268" y="1709928"/>
            <a:ext cx="3594506" cy="265176"/>
          </a:xfrm>
          <a:prstGeom prst="rect">
            <a:avLst/>
          </a:prstGeom>
          <a:solidFill>
            <a:srgbClr val="FCC021"/>
          </a:solidFill>
          <a:ln>
            <a:noFill/>
          </a:ln>
          <a:effectLst/>
        </p:spPr>
        <p:txBody>
          <a:bodyPr rtlCol="0" anchor="ctr"/>
          <a:lstStyle/>
          <a:p/>
        </p:txBody>
      </p:sp>
      <p:sp>
        <p:nvSpPr>
          <p:cNvPr id="19" name="TextBox 18"/>
          <p:cNvSpPr txBox="1"/>
          <p:nvPr/>
        </p:nvSpPr>
        <p:spPr>
          <a:xfrm>
            <a:off x="8185708" y="1444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Gelecek hafta</a:t>
            </a:r>
          </a:p>
        </p:txBody>
      </p:sp>
      <p:sp>
        <p:nvSpPr>
          <p:cNvPr id="20" name="TextBox 19"/>
          <p:cNvSpPr txBox="1"/>
          <p:nvPr/>
        </p:nvSpPr>
        <p:spPr>
          <a:xfrm>
            <a:off x="8203996" y="2048256"/>
            <a:ext cx="3375050" cy="3163824"/>
          </a:xfrm>
          <a:prstGeom prst="rect">
            <a:avLst/>
          </a:prstGeom>
          <a:noFill/>
        </p:spPr>
        <p:txBody>
          <a:bodyPr wrap="square" anchor="t" lIns="73152" rIns="73152" tIns="36576" bIns="36576">
            <a:noAutofit/>
          </a:bodyPr>
          <a:lstStyle/>
          <a:p>
            <a:pPr algn="l">
              <a:spcBef>
                <a:spcPts val="0"/>
              </a:spcBef>
              <a:spcAft>
                <a:spcPts val="600"/>
              </a:spcAft>
            </a:pPr>
            <a:r>
              <a:rPr lang="tr-TR" sz="2400" b="0" i="0">
                <a:solidFill>
                  <a:srgbClr val="262626"/>
                </a:solidFill>
                <a:latin typeface="Calibri"/>
              </a:rPr>
              <a:t>Niçin coğrafya öğrenmeliyiz?</a:t>
            </a:r>
          </a:p>
          <a:p>
            <a:pPr algn="l">
              <a:spcBef>
                <a:spcPts val="0"/>
              </a:spcBef>
              <a:spcAft>
                <a:spcPts val="0"/>
              </a:spcAft>
            </a:pPr>
            <a:r>
              <a:rPr lang="tr-TR" sz="2400" b="0" i="0">
                <a:solidFill>
                  <a:srgbClr val="262626"/>
                </a:solidFill>
                <a:latin typeface="Calibri"/>
              </a:rPr>
              <a:t>Kitap s. 21-23</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43 / 129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GNL-COG9-SN-U1 — 1. hafta · Coğrafya Biliminin Konusu ve Bölümleri (slayt 1-43)</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